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70" r:id="rId2"/>
    <p:sldId id="271" r:id="rId3"/>
    <p:sldId id="275" r:id="rId4"/>
    <p:sldId id="280" r:id="rId5"/>
    <p:sldId id="278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oko Makala" userId="666cf1b3-fa72-4a2f-a687-89c6648cf97e" providerId="ADAL" clId="{BBB9956B-56F6-4F71-8573-4A4E8A1A251D}"/>
    <pc:docChg chg="undo custSel modSld">
      <pc:chgData name="Baloko Makala" userId="666cf1b3-fa72-4a2f-a687-89c6648cf97e" providerId="ADAL" clId="{BBB9956B-56F6-4F71-8573-4A4E8A1A251D}" dt="2020-11-19T19:59:34.746" v="5" actId="1076"/>
      <pc:docMkLst>
        <pc:docMk/>
      </pc:docMkLst>
      <pc:sldChg chg="modSp">
        <pc:chgData name="Baloko Makala" userId="666cf1b3-fa72-4a2f-a687-89c6648cf97e" providerId="ADAL" clId="{BBB9956B-56F6-4F71-8573-4A4E8A1A251D}" dt="2020-11-19T19:59:34.746" v="5" actId="1076"/>
        <pc:sldMkLst>
          <pc:docMk/>
          <pc:sldMk cId="1503436247" sldId="270"/>
        </pc:sldMkLst>
        <pc:spChg chg="mod">
          <ac:chgData name="Baloko Makala" userId="666cf1b3-fa72-4a2f-a687-89c6648cf97e" providerId="ADAL" clId="{BBB9956B-56F6-4F71-8573-4A4E8A1A251D}" dt="2020-11-19T19:59:34.746" v="5" actId="1076"/>
          <ac:spMkLst>
            <pc:docMk/>
            <pc:sldMk cId="1503436247" sldId="270"/>
            <ac:spMk id="3" creationId="{00000000-0000-0000-0000-000000000000}"/>
          </ac:spMkLst>
        </pc:spChg>
      </pc:sldChg>
      <pc:sldChg chg="modSp">
        <pc:chgData name="Baloko Makala" userId="666cf1b3-fa72-4a2f-a687-89c6648cf97e" providerId="ADAL" clId="{BBB9956B-56F6-4F71-8573-4A4E8A1A251D}" dt="2020-11-11T01:59:25.960" v="0" actId="20577"/>
        <pc:sldMkLst>
          <pc:docMk/>
          <pc:sldMk cId="2764916990" sldId="280"/>
        </pc:sldMkLst>
        <pc:spChg chg="mod">
          <ac:chgData name="Baloko Makala" userId="666cf1b3-fa72-4a2f-a687-89c6648cf97e" providerId="ADAL" clId="{BBB9956B-56F6-4F71-8573-4A4E8A1A251D}" dt="2020-11-11T01:59:25.960" v="0" actId="20577"/>
          <ac:spMkLst>
            <pc:docMk/>
            <pc:sldMk cId="2764916990" sldId="280"/>
            <ac:spMk id="7" creationId="{EA391582-2D72-4C50-9E8B-3FD12FC60747}"/>
          </ac:spMkLst>
        </pc:spChg>
      </pc:sldChg>
      <pc:sldChg chg="modSp">
        <pc:chgData name="Baloko Makala" userId="666cf1b3-fa72-4a2f-a687-89c6648cf97e" providerId="ADAL" clId="{BBB9956B-56F6-4F71-8573-4A4E8A1A251D}" dt="2020-11-11T01:59:46.969" v="4" actId="313"/>
        <pc:sldMkLst>
          <pc:docMk/>
          <pc:sldMk cId="834469264" sldId="316"/>
        </pc:sldMkLst>
        <pc:spChg chg="mod">
          <ac:chgData name="Baloko Makala" userId="666cf1b3-fa72-4a2f-a687-89c6648cf97e" providerId="ADAL" clId="{BBB9956B-56F6-4F71-8573-4A4E8A1A251D}" dt="2020-11-11T01:59:46.969" v="4" actId="313"/>
          <ac:spMkLst>
            <pc:docMk/>
            <pc:sldMk cId="834469264" sldId="316"/>
            <ac:spMk id="3" creationId="{EF66A6BC-90CA-4750-A673-0A1633645D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0CC9-DDE7-4F96-912B-506107D577B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7FEB-C7C6-4F22-A773-6DFFF2E4D2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2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81C4-666D-4E96-8F35-D7F018C3E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6A6B-E667-4885-9E52-2209303C8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ECD21-055E-4214-8EE3-502937BC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8201-1E81-43E8-8B42-C891CB67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7E72F-D056-41A0-AEC7-2B5FD990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57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A2A2-6084-4AD1-8090-7607DF94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17667-753A-48D6-9822-509BD8F87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3C504-86D4-40CF-97D0-596E16CD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219B4-D860-418F-B285-429BCF49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9F2B-BE28-460F-B404-4819F14C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27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2694D-82C1-49EA-B99A-217A4771A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79253-AD16-44FB-88BC-7B35CE933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F235-2642-4368-9E01-6BE329B1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50EC-0F41-4623-857C-0E7A48A1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2189-5E94-4538-AE3D-B09933E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86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AF73-BE43-4563-A54C-5E67EBFB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C2D1-20B2-47C4-80B4-AF234450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FAE9-3BC5-42F0-A764-2D1C6CF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8678-B11B-4A8F-A05C-546655B6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A94AE-460A-4908-BA25-A847F188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76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EAEB-5564-41D2-9FD9-FC485125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BF14-598A-4C01-A8ED-93E5ED8B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0FC31-FFC5-421C-98D7-30E04E23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C43D7-1CDF-41A9-B99C-301E8DAD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83C3-9D69-4707-87DD-C30F1619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80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F54A-2DFF-4196-8F5B-661D2724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BE22-B1AC-45CA-998F-AF9B1F696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A5992-8E05-4844-9F3D-DF08D6457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F4B5-7D68-450D-92E1-79374B81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33D0-BCCE-4399-BDA5-86A123D1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8F9C7-B946-40B8-AFD9-263B00E3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98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1143-B35A-4EA1-919D-F7B595B6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D291-B932-467F-A909-1031EDE8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3D37E-5F38-4BAF-AC3F-6B98CD12F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72FCC-9391-4C89-9925-40B08CAB0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32C04-E5EE-4C5B-84EB-5EA9899B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A26B3-C263-45C4-843D-C4F7E7B9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FDA5A-8B79-4582-9C7B-B3D1981A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67913-3FC9-445A-AB36-A442A3AA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32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26F9-1728-4D51-8507-48599ED4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AE9EA-721C-48F9-9C4C-FAF6249A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3BE15-722F-4C3A-B8ED-DE86E878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B6537-468F-4242-A46F-0E70280A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8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292AD-293D-48AA-89B2-8F535D99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B1F49-6326-4547-85CA-3487528D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FA2AE-66E3-40BD-A4F3-402F0442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4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F911-7040-4617-B312-FFD67664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5861-CE57-40C5-8319-D5DECDE7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22C89-138C-4216-83B7-4D452658B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9088A-8E82-4DBD-AACC-F2A6152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E504C-8F11-480C-B060-DD457988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A12A9-71DF-4D77-95C9-5816E8FA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35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29EA-1F5D-4CB3-863E-CA8CBB03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F90D0-33AC-4DE8-B380-DB3F2DAE4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8EE3B-325E-47A9-881F-6EE739E3D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9F05A-B7AE-473F-9A72-3F71F82F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8056C-A675-4C53-AD83-92E7730B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A8EF2-A8BC-4E6F-A767-775816F3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4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5089-78DD-4A16-8C7A-70C700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68413-ACB6-4F94-A8E9-EBE3A68AE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0D8BC-B87A-4436-8B3C-A124B015D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2F50-EEC0-4F48-AB32-87A3BE79A5DC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CE5A-186E-4553-B69D-DB2F667D8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FBDD4-73B8-4EA0-9995-14727EC1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F3DB-EBFB-40AB-B023-38B62BFFAE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7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br>
              <a:rPr lang="en-SG" dirty="0"/>
            </a:br>
            <a:br>
              <a:rPr lang="en-SG" dirty="0"/>
            </a:br>
            <a:r>
              <a:rPr lang="en-AU" sz="8000" dirty="0">
                <a:solidFill>
                  <a:srgbClr val="0070C0"/>
                </a:solidFill>
                <a:latin typeface="Algerian" panose="04020705040A02060702" pitchFamily="82" charset="0"/>
              </a:rPr>
              <a:t>SANASA vision</a:t>
            </a:r>
            <a:br>
              <a:rPr lang="en-SG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endParaRPr lang="en-SG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86" y="2428680"/>
            <a:ext cx="10577945" cy="3073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6000" b="1" dirty="0"/>
              <a:t>A new social order based on Cooperative Principles and </a:t>
            </a:r>
            <a:r>
              <a:rPr lang="en-AU" sz="6000" b="1" dirty="0" err="1"/>
              <a:t>VAlues</a:t>
            </a:r>
            <a:endParaRPr lang="si-LK" sz="6000" b="1" dirty="0"/>
          </a:p>
          <a:p>
            <a:endParaRPr lang="en-SG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97B979-3914-4500-924B-57FE5F23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8" y="1023711"/>
            <a:ext cx="1357366" cy="10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Documents and Settings\User\My Documents\SANASA Logo.jpg">
            <a:extLst>
              <a:ext uri="{FF2B5EF4-FFF2-40B4-BE49-F238E27FC236}">
                <a16:creationId xmlns:a16="http://schemas.microsoft.com/office/drawing/2014/main" id="{CDFDBF7D-84BB-49B8-A9AF-B9E0A7BD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2809" y="993775"/>
            <a:ext cx="1203283" cy="111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4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8382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What is the new social order we aspire?</a:t>
            </a:r>
            <a:br>
              <a:rPr lang="si-LK" b="1" dirty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AU" dirty="0"/>
              <a:t>Fair distribution of wealth</a:t>
            </a:r>
            <a:endParaRPr lang="si-LK" dirty="0"/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Inclusive Development where all segments of society can participate to design their future</a:t>
            </a:r>
            <a:endParaRPr lang="si-LK" dirty="0"/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Good synergy between ecology, economy and people</a:t>
            </a:r>
            <a:endParaRPr lang="si-LK" dirty="0"/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Meeting todays needs while preserving for future</a:t>
            </a:r>
            <a:endParaRPr lang="si-LK" dirty="0"/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“one for all and all for one” principle  is practiced</a:t>
            </a:r>
            <a:r>
              <a:rPr lang="si-LK" dirty="0"/>
              <a:t>්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21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AU" sz="3200" b="1" dirty="0">
                <a:latin typeface="Algerian" pitchFamily="82" charset="0"/>
              </a:rPr>
              <a:t>Our 42 year strategy</a:t>
            </a:r>
            <a:endParaRPr lang="en-SG" sz="3200" b="1" dirty="0">
              <a:latin typeface="Algerian" pitchFamily="82" charset="0"/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93" y="5249347"/>
            <a:ext cx="1357366" cy="10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5382" y="5315392"/>
            <a:ext cx="3821285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Revitalization</a:t>
            </a:r>
            <a:endParaRPr lang="en-SG" b="1" dirty="0"/>
          </a:p>
          <a:p>
            <a:pPr algn="ctr"/>
            <a:r>
              <a:rPr lang="en-SG" b="1" dirty="0"/>
              <a:t>1978-1985</a:t>
            </a:r>
          </a:p>
          <a:p>
            <a:pPr algn="ctr"/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3683133" y="4392061"/>
            <a:ext cx="309866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Education and Training</a:t>
            </a:r>
          </a:p>
          <a:p>
            <a:pPr algn="ctr"/>
            <a:r>
              <a:rPr lang="en-SG" b="1" dirty="0"/>
              <a:t>1986-1990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4756524" y="3413667"/>
            <a:ext cx="360334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Building Institutional Strength </a:t>
            </a:r>
          </a:p>
          <a:p>
            <a:pPr algn="ctr"/>
            <a:r>
              <a:rPr lang="en-SG" b="1" dirty="0"/>
              <a:t>1991-1995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7670" y="2415714"/>
            <a:ext cx="287923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Alternative Financial system</a:t>
            </a:r>
          </a:p>
          <a:p>
            <a:pPr algn="ctr"/>
            <a:r>
              <a:rPr lang="en-SG" dirty="0"/>
              <a:t>1996-2000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799" y="1292177"/>
            <a:ext cx="3560737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Strong player in National Development</a:t>
            </a:r>
            <a:endParaRPr lang="en-SG" b="1" dirty="0"/>
          </a:p>
          <a:p>
            <a:pPr algn="ctr"/>
            <a:r>
              <a:rPr lang="en-SG" b="1" dirty="0"/>
              <a:t>2001 -2005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782" y="6268530"/>
            <a:ext cx="39162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1906-1978  about to liquidate</a:t>
            </a:r>
          </a:p>
        </p:txBody>
      </p:sp>
      <p:sp>
        <p:nvSpPr>
          <p:cNvPr id="16" name="Up Arrow 15"/>
          <p:cNvSpPr/>
          <p:nvPr/>
        </p:nvSpPr>
        <p:spPr>
          <a:xfrm>
            <a:off x="3276600" y="4501926"/>
            <a:ext cx="304800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Up Arrow 16"/>
          <p:cNvSpPr/>
          <p:nvPr/>
        </p:nvSpPr>
        <p:spPr>
          <a:xfrm>
            <a:off x="4267200" y="3505200"/>
            <a:ext cx="304800" cy="535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Up Arrow 17"/>
          <p:cNvSpPr/>
          <p:nvPr/>
        </p:nvSpPr>
        <p:spPr>
          <a:xfrm>
            <a:off x="5411812" y="2675931"/>
            <a:ext cx="303188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Up Arrow 18"/>
          <p:cNvSpPr/>
          <p:nvPr/>
        </p:nvSpPr>
        <p:spPr>
          <a:xfrm>
            <a:off x="6338159" y="1673264"/>
            <a:ext cx="304800" cy="4381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Up Arrow 19"/>
          <p:cNvSpPr/>
          <p:nvPr/>
        </p:nvSpPr>
        <p:spPr>
          <a:xfrm>
            <a:off x="9701939" y="533400"/>
            <a:ext cx="457199" cy="5978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1" name="Picture 7" descr="C:\Documents and Settings\User\My Documents\SANAS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4178" y="412702"/>
            <a:ext cx="1046135" cy="872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38963" y="1502404"/>
            <a:ext cx="485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B0F0"/>
                </a:solidFill>
              </a:rPr>
              <a:t>One leadership, One vision</a:t>
            </a:r>
            <a:endParaRPr lang="en-SG" sz="2800" b="1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96000" y="1764014"/>
            <a:ext cx="3461130" cy="3604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G:\GROUP\SANASA GROUP.jpg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39563" cy="6828504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9E1C81-B973-4E5D-9765-5850432CE031}"/>
              </a:ext>
            </a:extLst>
          </p:cNvPr>
          <p:cNvCxnSpPr/>
          <p:nvPr/>
        </p:nvCxnSpPr>
        <p:spPr>
          <a:xfrm flipH="1">
            <a:off x="6954982" y="3897745"/>
            <a:ext cx="306647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391582-2D72-4C50-9E8B-3FD12FC60747}"/>
              </a:ext>
            </a:extLst>
          </p:cNvPr>
          <p:cNvSpPr txBox="1"/>
          <p:nvPr/>
        </p:nvSpPr>
        <p:spPr>
          <a:xfrm>
            <a:off x="10021454" y="3232734"/>
            <a:ext cx="160712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Three Tier System/ all </a:t>
            </a:r>
            <a:r>
              <a:rPr lang="en-AU" dirty="0" err="1"/>
              <a:t>independant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49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5"/>
          <p:cNvSpPr/>
          <p:nvPr/>
        </p:nvSpPr>
        <p:spPr>
          <a:xfrm>
            <a:off x="5904536" y="3011836"/>
            <a:ext cx="420064" cy="23221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04801"/>
            <a:ext cx="10806545" cy="1600200"/>
          </a:xfrm>
        </p:spPr>
        <p:txBody>
          <a:bodyPr>
            <a:noAutofit/>
          </a:bodyPr>
          <a:lstStyle/>
          <a:p>
            <a:pPr algn="ctr"/>
            <a:r>
              <a:rPr lang="en-AU" b="1" dirty="0"/>
              <a:t>SANASA National Development programme</a:t>
            </a:r>
            <a:br>
              <a:rPr lang="en-SG" b="1" dirty="0"/>
            </a:br>
            <a:r>
              <a:rPr lang="en-SG" b="1" dirty="0"/>
              <a:t>2017	-	2027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425" y="1905001"/>
            <a:ext cx="8934289" cy="4648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SG" sz="3000" dirty="0"/>
          </a:p>
          <a:p>
            <a:pPr marL="0" indent="0" algn="ctr">
              <a:buNone/>
            </a:pPr>
            <a:r>
              <a:rPr lang="en-AU" sz="3000" dirty="0"/>
              <a:t>1000 cooperative societies with 3 year business plans</a:t>
            </a:r>
          </a:p>
          <a:p>
            <a:pPr marL="0" indent="0" algn="ctr">
              <a:buNone/>
            </a:pPr>
            <a:r>
              <a:rPr lang="en-AU" sz="3000" dirty="0"/>
              <a:t>linked with Apex business organizations</a:t>
            </a:r>
            <a:endParaRPr lang="en-SG" sz="3000" dirty="0"/>
          </a:p>
          <a:p>
            <a:pPr marL="0" indent="0" algn="ctr">
              <a:buNone/>
            </a:pPr>
            <a:endParaRPr lang="en-SG" dirty="0"/>
          </a:p>
          <a:p>
            <a:pPr marL="0" indent="0" algn="ctr">
              <a:buNone/>
            </a:pPr>
            <a:endParaRPr lang="en-SG" dirty="0"/>
          </a:p>
          <a:p>
            <a:pPr marL="0" indent="0" algn="ctr">
              <a:buNone/>
            </a:pPr>
            <a:endParaRPr lang="en-SG" dirty="0"/>
          </a:p>
          <a:p>
            <a:pPr marL="0" indent="0" algn="ctr">
              <a:buNone/>
            </a:pPr>
            <a:endParaRPr lang="en-SG" dirty="0"/>
          </a:p>
          <a:p>
            <a:pPr marL="0" indent="0" algn="ctr">
              <a:buNone/>
            </a:pPr>
            <a:r>
              <a:rPr lang="en-AU" dirty="0"/>
              <a:t>Build wealth (financial/ human and environment)</a:t>
            </a:r>
          </a:p>
          <a:p>
            <a:pPr marL="0" indent="0" algn="ctr">
              <a:buNone/>
            </a:pPr>
            <a:r>
              <a:rPr lang="en-AU" dirty="0"/>
              <a:t> of 5000 villages</a:t>
            </a:r>
            <a:endParaRPr lang="en-SG" dirty="0"/>
          </a:p>
        </p:txBody>
      </p:sp>
      <p:pic>
        <p:nvPicPr>
          <p:cNvPr id="5" name="Picture 7" descr="C:\Documents and Settings\User\My Documents\SANAS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297" y="1570964"/>
            <a:ext cx="986543" cy="9144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16" y="3630188"/>
            <a:ext cx="1246509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AEAE-C6D0-4455-B054-39D7B599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A6BC-90CA-4750-A673-0A163364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r>
              <a:rPr lang="en-AU" dirty="0"/>
              <a:t>Coops not recognized as institutions with a unique role (Expected to support govt programmes/ a philanthropic role)</a:t>
            </a:r>
          </a:p>
          <a:p>
            <a:r>
              <a:rPr lang="en-AU" dirty="0"/>
              <a:t>Regulators -  not facilitators but controllers /not support innovation.</a:t>
            </a:r>
          </a:p>
          <a:p>
            <a:r>
              <a:rPr lang="en-AU" dirty="0"/>
              <a:t>Cooperatives regulation process is way too complex</a:t>
            </a:r>
          </a:p>
          <a:p>
            <a:r>
              <a:rPr lang="en-AU" dirty="0"/>
              <a:t>Financial coops need to constantly adjust and change with the private sector competitors and their products. </a:t>
            </a:r>
          </a:p>
          <a:p>
            <a:r>
              <a:rPr lang="en-AU" dirty="0"/>
              <a:t>Federation does not have a way to control the brand uniqueness as the social leaders and regulatory leaders do not see eye to eye.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446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228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 Theme</vt:lpstr>
      <vt:lpstr>  SANASA vision </vt:lpstr>
      <vt:lpstr>What is the new social order we aspire? </vt:lpstr>
      <vt:lpstr>Our 42 year strategy</vt:lpstr>
      <vt:lpstr>PowerPoint Presentation</vt:lpstr>
      <vt:lpstr>SANASA National Development programme 2017 - 2027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Samadanie Kiriwandeniya</dc:creator>
  <cp:lastModifiedBy>Baloko Makala</cp:lastModifiedBy>
  <cp:revision>14</cp:revision>
  <dcterms:created xsi:type="dcterms:W3CDTF">2020-08-12T07:59:21Z</dcterms:created>
  <dcterms:modified xsi:type="dcterms:W3CDTF">2020-11-19T19:59:45Z</dcterms:modified>
</cp:coreProperties>
</file>