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671" r:id="rId5"/>
    <p:sldId id="940" r:id="rId6"/>
    <p:sldId id="1013" r:id="rId7"/>
    <p:sldId id="1014" r:id="rId8"/>
    <p:sldId id="948" r:id="rId9"/>
    <p:sldId id="1015" r:id="rId10"/>
    <p:sldId id="1012" r:id="rId11"/>
  </p:sldIdLst>
  <p:sldSz cx="9144000" cy="5143500" type="screen16x9"/>
  <p:notesSz cx="6742113" cy="9872663"/>
  <p:custDataLst>
    <p:tags r:id="rId14"/>
  </p:custDataLst>
  <p:defaultTextStyle>
    <a:defPPr>
      <a:defRPr lang="nl-NL"/>
    </a:defPPr>
    <a:lvl1pPr marL="0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99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99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98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97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97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97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95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95" algn="l" defTabSz="4569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7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pos="5287">
          <p15:clr>
            <a:srgbClr val="A4A3A4"/>
          </p15:clr>
        </p15:guide>
        <p15:guide id="4" pos="298">
          <p15:clr>
            <a:srgbClr val="A4A3A4"/>
          </p15:clr>
        </p15:guide>
        <p15:guide id="5" pos="23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ienstra, E (Evelien)" initials="SE(" lastIdx="2" clrIdx="0"/>
  <p:cmAuthor id="1" name="Dooren van, IJAM (Ingrid)" initials="DvI(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4C7461"/>
    <a:srgbClr val="FBFBFB"/>
    <a:srgbClr val="003399"/>
    <a:srgbClr val="FF4900"/>
    <a:srgbClr val="FF5050"/>
    <a:srgbClr val="4B92DB"/>
    <a:srgbClr val="5E2D61"/>
    <a:srgbClr val="949D9E"/>
    <a:srgbClr val="FF4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AF456B-66B9-74ED-9C37-6F5ECC4E124C}" v="4" dt="2020-03-25T07:56:36.750"/>
    <p1510:client id="{F5832AE2-95C5-9008-3989-FD20100945DB}" v="9" dt="2020-03-25T19:00:55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6" autoAdjust="0"/>
    <p:restoredTop sz="79041" autoAdjust="0"/>
  </p:normalViewPr>
  <p:slideViewPr>
    <p:cSldViewPr snapToGrid="0" snapToObjects="1">
      <p:cViewPr varScale="1">
        <p:scale>
          <a:sx n="120" d="100"/>
          <a:sy n="120" d="100"/>
        </p:scale>
        <p:origin x="1512" y="102"/>
      </p:cViewPr>
      <p:guideLst>
        <p:guide orient="horz" pos="2687"/>
        <p:guide orient="horz" pos="799"/>
        <p:guide pos="5287"/>
        <p:guide pos="298"/>
        <p:guide pos="2339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-2844" y="-9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68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Relationship Id="rId6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eneveld, JM (Hans)" userId="S::hans.groeneveld@rabobank.nl::49ff8afe-8fbb-4f7b-a6b7-e87d6648a201" providerId="AD" clId="Web-{76AF456B-66B9-74ED-9C37-6F5ECC4E124C}"/>
    <pc:docChg chg="modSld">
      <pc:chgData name="Groeneveld, JM (Hans)" userId="S::hans.groeneveld@rabobank.nl::49ff8afe-8fbb-4f7b-a6b7-e87d6648a201" providerId="AD" clId="Web-{76AF456B-66B9-74ED-9C37-6F5ECC4E124C}" dt="2020-03-25T07:56:36.187" v="2" actId="20577"/>
      <pc:docMkLst>
        <pc:docMk/>
      </pc:docMkLst>
      <pc:sldChg chg="modSp">
        <pc:chgData name="Groeneveld, JM (Hans)" userId="S::hans.groeneveld@rabobank.nl::49ff8afe-8fbb-4f7b-a6b7-e87d6648a201" providerId="AD" clId="Web-{76AF456B-66B9-74ED-9C37-6F5ECC4E124C}" dt="2020-03-25T07:56:35.109" v="0" actId="20577"/>
        <pc:sldMkLst>
          <pc:docMk/>
          <pc:sldMk cId="3573167030" sldId="921"/>
        </pc:sldMkLst>
        <pc:spChg chg="mod">
          <ac:chgData name="Groeneveld, JM (Hans)" userId="S::hans.groeneveld@rabobank.nl::49ff8afe-8fbb-4f7b-a6b7-e87d6648a201" providerId="AD" clId="Web-{76AF456B-66B9-74ED-9C37-6F5ECC4E124C}" dt="2020-03-25T07:56:35.109" v="0" actId="20577"/>
          <ac:spMkLst>
            <pc:docMk/>
            <pc:sldMk cId="3573167030" sldId="921"/>
            <ac:spMk id="17" creationId="{00000000-0000-0000-0000-000000000000}"/>
          </ac:spMkLst>
        </pc:spChg>
      </pc:sldChg>
    </pc:docChg>
  </pc:docChgLst>
  <pc:docChgLst>
    <pc:chgData name="Groeneveld, JM (Hans)" userId="S::hans.groeneveld@rabobank.nl::49ff8afe-8fbb-4f7b-a6b7-e87d6648a201" providerId="AD" clId="Web-{F5832AE2-95C5-9008-3989-FD20100945DB}"/>
    <pc:docChg chg="modSld">
      <pc:chgData name="Groeneveld, JM (Hans)" userId="S::hans.groeneveld@rabobank.nl::49ff8afe-8fbb-4f7b-a6b7-e87d6648a201" providerId="AD" clId="Web-{F5832AE2-95C5-9008-3989-FD20100945DB}" dt="2020-03-25T19:00:55.657" v="8" actId="20577"/>
      <pc:docMkLst>
        <pc:docMk/>
      </pc:docMkLst>
      <pc:sldChg chg="modSp">
        <pc:chgData name="Groeneveld, JM (Hans)" userId="S::hans.groeneveld@rabobank.nl::49ff8afe-8fbb-4f7b-a6b7-e87d6648a201" providerId="AD" clId="Web-{F5832AE2-95C5-9008-3989-FD20100945DB}" dt="2020-03-25T19:00:50.658" v="6" actId="20577"/>
        <pc:sldMkLst>
          <pc:docMk/>
          <pc:sldMk cId="570514707" sldId="671"/>
        </pc:sldMkLst>
        <pc:spChg chg="mod">
          <ac:chgData name="Groeneveld, JM (Hans)" userId="S::hans.groeneveld@rabobank.nl::49ff8afe-8fbb-4f7b-a6b7-e87d6648a201" providerId="AD" clId="Web-{F5832AE2-95C5-9008-3989-FD20100945DB}" dt="2020-03-25T19:00:50.658" v="6" actId="20577"/>
          <ac:spMkLst>
            <pc:docMk/>
            <pc:sldMk cId="570514707" sldId="671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821956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b="1" dirty="0">
              <a:latin typeface="Corbel"/>
              <a:cs typeface="Corbel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281973" y="2"/>
            <a:ext cx="145858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F1D61-6A12-B148-B795-5CBE2F827FD7}" type="datetime3">
              <a:rPr lang="nl-NL">
                <a:latin typeface="Corbel"/>
                <a:cs typeface="Corbel"/>
              </a:rPr>
              <a:t>9/11/20</a:t>
            </a:fld>
            <a:endParaRPr lang="nl-NL" dirty="0">
              <a:latin typeface="Corbel"/>
              <a:cs typeface="Corbel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377318"/>
            <a:ext cx="5643413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>
              <a:latin typeface="Corbel"/>
              <a:cs typeface="Corbel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988426" y="9377318"/>
            <a:ext cx="752127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047AC-04BA-824E-9526-AEF0380CB1CE}" type="slidenum">
              <a:rPr>
                <a:latin typeface="Corbel"/>
                <a:cs typeface="Corbel"/>
              </a:rPr>
              <a:pPr/>
              <a:t>‹nr.›</a:t>
            </a:fld>
            <a:endParaRPr lang="nl-NL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018190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9734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Corbel"/>
                <a:cs typeface="Corbel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267831" y="2"/>
            <a:ext cx="147272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rbel"/>
                <a:cs typeface="Corbel"/>
              </a:defRPr>
            </a:lvl1pPr>
          </a:lstStyle>
          <a:p>
            <a:fld id="{301EDAA2-3DF6-7940-91E3-A225DE787136}" type="datetime3">
              <a:t>9/11/20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561842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/>
                <a:cs typeface="Corbel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968179" y="9377318"/>
            <a:ext cx="772374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rbel"/>
                <a:cs typeface="Corbel"/>
              </a:defRPr>
            </a:lvl1pPr>
          </a:lstStyle>
          <a:p>
            <a:fld id="{1CB5D99F-C216-8C4C-B398-F06F7517D80F}" type="slidenum">
              <a:rPr lang="nl-NL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61884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lnSpc>
        <a:spcPct val="100000"/>
      </a:lnSpc>
      <a:defRPr sz="1200" kern="1200">
        <a:solidFill>
          <a:schemeClr val="tx1"/>
        </a:solidFill>
        <a:latin typeface="Corbel"/>
        <a:ea typeface="+mn-ea"/>
        <a:cs typeface="Corbel"/>
      </a:defRPr>
    </a:lvl1pPr>
    <a:lvl2pPr marL="176213" indent="-176213" algn="l" defTabSz="457200" rtl="0" eaLnBrk="1" latinLnBrk="0" hangingPunct="1">
      <a:lnSpc>
        <a:spcPct val="100000"/>
      </a:lnSpc>
      <a:buFont typeface="Arial"/>
      <a:buChar char="•"/>
      <a:defRPr sz="1200" kern="1200">
        <a:solidFill>
          <a:schemeClr val="tx1"/>
        </a:solidFill>
        <a:latin typeface="Corbel"/>
        <a:ea typeface="+mn-ea"/>
        <a:cs typeface="Corbel"/>
      </a:defRPr>
    </a:lvl2pPr>
    <a:lvl3pPr marL="361950" indent="-185738" algn="l" defTabSz="457200" rtl="0" eaLnBrk="1" latinLnBrk="0" hangingPunct="1">
      <a:lnSpc>
        <a:spcPct val="100000"/>
      </a:lnSpc>
      <a:buFont typeface="Arial"/>
      <a:buChar char="•"/>
      <a:defRPr sz="1100" kern="1200">
        <a:solidFill>
          <a:schemeClr val="tx1"/>
        </a:solidFill>
        <a:latin typeface="Corbel"/>
        <a:ea typeface="+mn-ea"/>
        <a:cs typeface="Corbel"/>
      </a:defRPr>
    </a:lvl3pPr>
    <a:lvl4pPr marL="536575" indent="-174625" algn="l" defTabSz="457200" rtl="0" eaLnBrk="1" latinLnBrk="0" hangingPunct="1">
      <a:lnSpc>
        <a:spcPct val="100000"/>
      </a:lnSpc>
      <a:buFont typeface="Arial"/>
      <a:buChar char="•"/>
      <a:defRPr sz="1000" kern="1200">
        <a:solidFill>
          <a:schemeClr val="tx1"/>
        </a:solidFill>
        <a:latin typeface="Corbel"/>
        <a:ea typeface="+mn-ea"/>
        <a:cs typeface="Corbel"/>
      </a:defRPr>
    </a:lvl4pPr>
    <a:lvl5pPr marL="712788" indent="-176213" algn="l" defTabSz="457200" rtl="0" eaLnBrk="1" latinLnBrk="0" hangingPunct="1">
      <a:lnSpc>
        <a:spcPct val="100000"/>
      </a:lnSpc>
      <a:buFont typeface="Arial"/>
      <a:buChar char="•"/>
      <a:defRPr sz="1000" kern="1200">
        <a:solidFill>
          <a:schemeClr val="tx1"/>
        </a:solidFill>
        <a:latin typeface="Corbel"/>
        <a:ea typeface="+mn-ea"/>
        <a:cs typeface="Corbe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157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00CA2C9-67A3-45B9-BDD4-0E5A534735FC}" type="datetime1">
              <a:rPr lang="nl-NL" altLang="nl-NL" sz="800" smtClean="0">
                <a:latin typeface="Verdana" pitchFamily="34" charset="0"/>
              </a:rPr>
              <a:pPr/>
              <a:t>9-11-2020</a:t>
            </a:fld>
            <a:endParaRPr lang="en-US" altLang="nl-NL" sz="800">
              <a:latin typeface="Verdana" pitchFamily="34" charset="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2" y="9377363"/>
            <a:ext cx="2889250" cy="493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nl-NL" sz="1200">
                <a:latin typeface="Myriad-BoldItalic" pitchFamily="2" charset="0"/>
              </a:rPr>
              <a:t>Rabobank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8474306-F379-433C-9E5F-8C6B79409C5A}" type="slidenum">
              <a:rPr lang="en-US" altLang="nl-NL" sz="1100" smtClean="0">
                <a:solidFill>
                  <a:schemeClr val="bg2"/>
                </a:solidFill>
                <a:latin typeface="Verdana" pitchFamily="34" charset="0"/>
              </a:rPr>
              <a:pPr/>
              <a:t>2</a:t>
            </a:fld>
            <a:endParaRPr lang="en-US" altLang="nl-NL" sz="110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20700" y="84138"/>
            <a:ext cx="4176713" cy="2351087"/>
          </a:xfrm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922" y="2439547"/>
            <a:ext cx="6319777" cy="472916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sz="1100" kern="1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4705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117475"/>
            <a:ext cx="4959350" cy="2790825"/>
          </a:xfrm>
          <a:ln/>
        </p:spPr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90547" y="3124765"/>
            <a:ext cx="5684603" cy="44426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endParaRPr lang="nl-NL" altLang="nl-NL" sz="1000" dirty="0" smtClean="0"/>
          </a:p>
        </p:txBody>
      </p:sp>
      <p:sp>
        <p:nvSpPr>
          <p:cNvPr id="1946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2A7EDE9-93E7-4718-B58B-8CE9A0B47787}" type="slidenum">
              <a:rPr lang="en-US" altLang="nl-NL" sz="1100" smtClean="0">
                <a:solidFill>
                  <a:schemeClr val="bg2"/>
                </a:solidFill>
                <a:latin typeface="Verdana" pitchFamily="34" charset="0"/>
              </a:rPr>
              <a:pPr/>
              <a:t>3</a:t>
            </a:fld>
            <a:endParaRPr lang="en-US" altLang="nl-NL" sz="1100" smtClean="0">
              <a:solidFill>
                <a:schemeClr val="bg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6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05A526-459A-5D4E-99A3-66008CBE1224}" type="datetime1">
              <a:rPr lang="en-US" smtClean="0">
                <a:solidFill>
                  <a:prstClr val="black"/>
                </a:solidFill>
              </a:rPr>
              <a:pPr/>
              <a:t>11/9/2020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AFE3D-74FB-6648-88DF-9C34DB79321D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60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339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771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7735330" y="115330"/>
            <a:ext cx="1002982" cy="118624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90000" rIns="72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Myriad Pro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9638" cy="3411061"/>
          </a:xfrm>
          <a:solidFill>
            <a:srgbClr val="EAEAEA"/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Laad foto in en plaats deze naar Achtergrond.</a:t>
            </a:r>
            <a:br>
              <a:rPr lang="nl-NL" dirty="0"/>
            </a:br>
            <a:r>
              <a:rPr lang="nl-NL" dirty="0"/>
              <a:t>(Foto wordt automatisch gecentreerd binnen dit vlak)</a:t>
            </a:r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920875" y="3428327"/>
            <a:ext cx="4166260" cy="474109"/>
          </a:xfrm>
          <a:prstGeom prst="roundRect">
            <a:avLst>
              <a:gd name="adj" fmla="val 21895"/>
            </a:avLst>
          </a:prstGeom>
          <a:gradFill flip="none" rotWithShape="0">
            <a:gsLst>
              <a:gs pos="0">
                <a:srgbClr val="FF8000"/>
              </a:gs>
              <a:gs pos="94000">
                <a:srgbClr val="FF4D00"/>
              </a:gs>
            </a:gsLst>
            <a:lin ang="1320000" scaled="0"/>
            <a:tileRect/>
          </a:gra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6000" rIns="108000" bIns="5400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 algn="l" defTabSz="45699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nl-NL" sz="2000" b="1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6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subtitel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943997" y="4507589"/>
            <a:ext cx="4068003" cy="349702"/>
          </a:xfrm>
          <a:prstGeom prst="rect">
            <a:avLst/>
          </a:prstGeom>
        </p:spPr>
        <p:txBody>
          <a:bodyPr wrap="square" lIns="144000" tIns="36000" rIns="144000" bIns="36000" anchor="b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Myriad Pro" pitchFamily="34" charset="0"/>
              </a:defRPr>
            </a:lvl1pPr>
          </a:lstStyle>
          <a:p>
            <a:pPr lvl="0"/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spreker</a:t>
            </a:r>
            <a:r>
              <a:rPr lang="en-US" dirty="0"/>
              <a:t>  –  Datum</a:t>
            </a:r>
          </a:p>
        </p:txBody>
      </p:sp>
      <p:sp>
        <p:nvSpPr>
          <p:cNvPr id="13" name="Rechthoek 12"/>
          <p:cNvSpPr/>
          <p:nvPr userDrawn="1"/>
        </p:nvSpPr>
        <p:spPr>
          <a:xfrm>
            <a:off x="5892801" y="3302973"/>
            <a:ext cx="194334" cy="409137"/>
          </a:xfrm>
          <a:prstGeom prst="rect">
            <a:avLst/>
          </a:prstGeom>
          <a:solidFill>
            <a:srgbClr val="FF4D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3600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15" name="Titel 14"/>
          <p:cNvSpPr>
            <a:spLocks noGrp="1"/>
          </p:cNvSpPr>
          <p:nvPr>
            <p:ph type="title" hasCustomPrompt="1"/>
          </p:nvPr>
        </p:nvSpPr>
        <p:spPr>
          <a:xfrm>
            <a:off x="-57149" y="2141521"/>
            <a:ext cx="6151950" cy="1279066"/>
          </a:xfrm>
          <a:prstGeom prst="round1Rect">
            <a:avLst>
              <a:gd name="adj" fmla="val 11967"/>
            </a:avLst>
          </a:prstGeom>
          <a:solidFill>
            <a:schemeClr val="accent1"/>
          </a:solidFill>
          <a:ln w="19050" cmpd="sng">
            <a:solidFill>
              <a:schemeClr val="bg1"/>
            </a:solidFill>
          </a:ln>
        </p:spPr>
        <p:txBody>
          <a:bodyPr wrap="square" lIns="504000" tIns="126000" rIns="108000" bIns="144000" anchor="b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pic>
        <p:nvPicPr>
          <p:cNvPr id="9" name="Afbeelding 9" descr="RB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538" y="3835989"/>
            <a:ext cx="896774" cy="10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7703818" y="4158802"/>
            <a:ext cx="1153160" cy="39459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46800" rIns="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8477471" y="4862517"/>
            <a:ext cx="642937" cy="204788"/>
          </a:xfrm>
        </p:spPr>
        <p:txBody>
          <a:bodyPr/>
          <a:lstStyle/>
          <a:p>
            <a:fld id="{4821C4A5-98F2-7545-875B-39B2F4500447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75814" y="1777271"/>
            <a:ext cx="7804586" cy="564257"/>
          </a:xfrm>
          <a:effectLst/>
        </p:spPr>
        <p:txBody>
          <a:bodyPr anchor="b">
            <a:spAutoFit/>
          </a:bodyPr>
          <a:lstStyle>
            <a:lvl1pPr>
              <a:defRPr sz="4000" b="0" i="0">
                <a:solidFill>
                  <a:schemeClr val="accent2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01650" y="2430031"/>
            <a:ext cx="7778749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een subtitel te maken</a:t>
            </a:r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4862517"/>
            <a:ext cx="7042588" cy="2047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275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ssendia met groo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9638" cy="5143500"/>
          </a:xfrm>
          <a:noFill/>
        </p:spPr>
        <p:txBody>
          <a:bodyPr/>
          <a:lstStyle>
            <a:lvl1pPr marL="0" indent="0" algn="ctr">
              <a:buFont typeface="Arial"/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Laad foto in en plaats deze naar Achtergrond.</a:t>
            </a:r>
            <a:br>
              <a:rPr lang="nl-NL" dirty="0"/>
            </a:br>
            <a:r>
              <a:rPr lang="nl-NL" dirty="0"/>
              <a:t> (Foto wordt automatisch gecentreerd binnen dit vlak, het Rabobank beeldmerk wordt automatisch afgedekt)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5814" y="1436845"/>
            <a:ext cx="7804586" cy="564257"/>
          </a:xfrm>
          <a:effectLst>
            <a:outerShdw blurRad="63500" dist="25400" dir="5400000" algn="tl" rotWithShape="0">
              <a:schemeClr val="tx1">
                <a:lumMod val="50000"/>
                <a:lumOff val="50000"/>
                <a:alpha val="60000"/>
              </a:schemeClr>
            </a:outerShdw>
          </a:effectLst>
        </p:spPr>
        <p:txBody>
          <a:bodyPr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01651" y="2095645"/>
            <a:ext cx="7778749" cy="461665"/>
          </a:xfrm>
          <a:effectLst>
            <a:outerShdw blurRad="63500" dist="25400" dir="5400000" algn="tl" rotWithShape="0">
              <a:schemeClr val="tx1">
                <a:lumMod val="50000"/>
                <a:lumOff val="50000"/>
                <a:alpha val="60000"/>
              </a:schemeClr>
            </a:outerShdw>
          </a:effectLst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een subtitel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>
          <a:xfrm>
            <a:off x="8477471" y="4862517"/>
            <a:ext cx="642937" cy="204788"/>
          </a:xfrm>
        </p:spPr>
        <p:txBody>
          <a:bodyPr/>
          <a:lstStyle/>
          <a:p>
            <a:fld id="{4821C4A5-98F2-7545-875B-39B2F450044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4862517"/>
            <a:ext cx="7042588" cy="2047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764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7735330" y="115330"/>
            <a:ext cx="1002982" cy="118624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90000" rIns="72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Myriad Pro"/>
            </a:endParaRP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3582557"/>
          </a:xfrm>
          <a:solidFill>
            <a:srgbClr val="EAEAEA"/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Laad foto in en plaats deze naar Achtergrond.</a:t>
            </a:r>
            <a:br>
              <a:rPr lang="nl-NL" dirty="0"/>
            </a:br>
            <a:r>
              <a:rPr lang="nl-NL" dirty="0"/>
              <a:t>(Foto wordt automatisch gecentreerd binnen dit vlak)</a:t>
            </a:r>
            <a:endParaRPr lang="en-US" dirty="0"/>
          </a:p>
        </p:txBody>
      </p:sp>
      <p:sp>
        <p:nvSpPr>
          <p:cNvPr id="21" name="Titel 14"/>
          <p:cNvSpPr>
            <a:spLocks noGrp="1"/>
          </p:cNvSpPr>
          <p:nvPr>
            <p:ph type="title" hasCustomPrompt="1"/>
          </p:nvPr>
        </p:nvSpPr>
        <p:spPr>
          <a:xfrm>
            <a:off x="1" y="2042914"/>
            <a:ext cx="6096069" cy="1279066"/>
          </a:xfrm>
          <a:custGeom>
            <a:avLst/>
            <a:gdLst>
              <a:gd name="connsiteX0" fmla="*/ 0 w 6151950"/>
              <a:gd name="connsiteY0" fmla="*/ 0 h 1269833"/>
              <a:gd name="connsiteX1" fmla="*/ 5999989 w 6151950"/>
              <a:gd name="connsiteY1" fmla="*/ 0 h 1269833"/>
              <a:gd name="connsiteX2" fmla="*/ 6151950 w 6151950"/>
              <a:gd name="connsiteY2" fmla="*/ 151961 h 1269833"/>
              <a:gd name="connsiteX3" fmla="*/ 6151950 w 6151950"/>
              <a:gd name="connsiteY3" fmla="*/ 1269833 h 1269833"/>
              <a:gd name="connsiteX4" fmla="*/ 0 w 6151950"/>
              <a:gd name="connsiteY4" fmla="*/ 1269833 h 1269833"/>
              <a:gd name="connsiteX5" fmla="*/ 0 w 6151950"/>
              <a:gd name="connsiteY5" fmla="*/ 0 h 1269833"/>
              <a:gd name="connsiteX0" fmla="*/ 0 w 6151950"/>
              <a:gd name="connsiteY0" fmla="*/ 0 h 1278300"/>
              <a:gd name="connsiteX1" fmla="*/ 5999989 w 6151950"/>
              <a:gd name="connsiteY1" fmla="*/ 0 h 1278300"/>
              <a:gd name="connsiteX2" fmla="*/ 6151950 w 6151950"/>
              <a:gd name="connsiteY2" fmla="*/ 151961 h 1278300"/>
              <a:gd name="connsiteX3" fmla="*/ 5999550 w 6151950"/>
              <a:gd name="connsiteY3" fmla="*/ 1278300 h 1278300"/>
              <a:gd name="connsiteX4" fmla="*/ 0 w 6151950"/>
              <a:gd name="connsiteY4" fmla="*/ 1269833 h 1278300"/>
              <a:gd name="connsiteX5" fmla="*/ 0 w 6151950"/>
              <a:gd name="connsiteY5" fmla="*/ 0 h 1278300"/>
              <a:gd name="connsiteX0" fmla="*/ 0 w 6151950"/>
              <a:gd name="connsiteY0" fmla="*/ 0 h 1278300"/>
              <a:gd name="connsiteX1" fmla="*/ 5999989 w 6151950"/>
              <a:gd name="connsiteY1" fmla="*/ 0 h 1278300"/>
              <a:gd name="connsiteX2" fmla="*/ 6151950 w 6151950"/>
              <a:gd name="connsiteY2" fmla="*/ 151961 h 1278300"/>
              <a:gd name="connsiteX3" fmla="*/ 6026149 w 6151950"/>
              <a:gd name="connsiteY3" fmla="*/ 1052450 h 1278300"/>
              <a:gd name="connsiteX4" fmla="*/ 5999550 w 6151950"/>
              <a:gd name="connsiteY4" fmla="*/ 1278300 h 1278300"/>
              <a:gd name="connsiteX5" fmla="*/ 0 w 6151950"/>
              <a:gd name="connsiteY5" fmla="*/ 1269833 h 1278300"/>
              <a:gd name="connsiteX6" fmla="*/ 0 w 6151950"/>
              <a:gd name="connsiteY6" fmla="*/ 0 h 1278300"/>
              <a:gd name="connsiteX0" fmla="*/ 0 w 6153149"/>
              <a:gd name="connsiteY0" fmla="*/ 0 h 1278300"/>
              <a:gd name="connsiteX1" fmla="*/ 5999989 w 6153149"/>
              <a:gd name="connsiteY1" fmla="*/ 0 h 1278300"/>
              <a:gd name="connsiteX2" fmla="*/ 6151950 w 6153149"/>
              <a:gd name="connsiteY2" fmla="*/ 151961 h 1278300"/>
              <a:gd name="connsiteX3" fmla="*/ 6153149 w 6153149"/>
              <a:gd name="connsiteY3" fmla="*/ 1103250 h 1278300"/>
              <a:gd name="connsiteX4" fmla="*/ 5999550 w 6153149"/>
              <a:gd name="connsiteY4" fmla="*/ 1278300 h 1278300"/>
              <a:gd name="connsiteX5" fmla="*/ 0 w 6153149"/>
              <a:gd name="connsiteY5" fmla="*/ 1269833 h 1278300"/>
              <a:gd name="connsiteX6" fmla="*/ 0 w 6153149"/>
              <a:gd name="connsiteY6" fmla="*/ 0 h 1278300"/>
              <a:gd name="connsiteX0" fmla="*/ 0 w 6153149"/>
              <a:gd name="connsiteY0" fmla="*/ 0 h 1278300"/>
              <a:gd name="connsiteX1" fmla="*/ 5999989 w 6153149"/>
              <a:gd name="connsiteY1" fmla="*/ 0 h 1278300"/>
              <a:gd name="connsiteX2" fmla="*/ 6151950 w 6153149"/>
              <a:gd name="connsiteY2" fmla="*/ 151961 h 1278300"/>
              <a:gd name="connsiteX3" fmla="*/ 6153149 w 6153149"/>
              <a:gd name="connsiteY3" fmla="*/ 1103250 h 1278300"/>
              <a:gd name="connsiteX4" fmla="*/ 5999550 w 6153149"/>
              <a:gd name="connsiteY4" fmla="*/ 1278300 h 1278300"/>
              <a:gd name="connsiteX5" fmla="*/ 0 w 6153149"/>
              <a:gd name="connsiteY5" fmla="*/ 1269833 h 1278300"/>
              <a:gd name="connsiteX6" fmla="*/ 0 w 6153149"/>
              <a:gd name="connsiteY6" fmla="*/ 0 h 1278300"/>
              <a:gd name="connsiteX0" fmla="*/ 0 w 6153149"/>
              <a:gd name="connsiteY0" fmla="*/ 0 h 1278300"/>
              <a:gd name="connsiteX1" fmla="*/ 5999989 w 6153149"/>
              <a:gd name="connsiteY1" fmla="*/ 0 h 1278300"/>
              <a:gd name="connsiteX2" fmla="*/ 6151950 w 6153149"/>
              <a:gd name="connsiteY2" fmla="*/ 151961 h 1278300"/>
              <a:gd name="connsiteX3" fmla="*/ 6153149 w 6153149"/>
              <a:gd name="connsiteY3" fmla="*/ 1103250 h 1278300"/>
              <a:gd name="connsiteX4" fmla="*/ 5999550 w 6153149"/>
              <a:gd name="connsiteY4" fmla="*/ 1278300 h 1278300"/>
              <a:gd name="connsiteX5" fmla="*/ 0 w 6153149"/>
              <a:gd name="connsiteY5" fmla="*/ 1269833 h 1278300"/>
              <a:gd name="connsiteX6" fmla="*/ 0 w 6153149"/>
              <a:gd name="connsiteY6" fmla="*/ 0 h 1278300"/>
              <a:gd name="connsiteX0" fmla="*/ 0 w 6153229"/>
              <a:gd name="connsiteY0" fmla="*/ 0 h 1278300"/>
              <a:gd name="connsiteX1" fmla="*/ 5999989 w 6153229"/>
              <a:gd name="connsiteY1" fmla="*/ 0 h 1278300"/>
              <a:gd name="connsiteX2" fmla="*/ 6151950 w 6153229"/>
              <a:gd name="connsiteY2" fmla="*/ 151961 h 1278300"/>
              <a:gd name="connsiteX3" fmla="*/ 6153149 w 6153229"/>
              <a:gd name="connsiteY3" fmla="*/ 1103250 h 1278300"/>
              <a:gd name="connsiteX4" fmla="*/ 5999550 w 6153229"/>
              <a:gd name="connsiteY4" fmla="*/ 1278300 h 1278300"/>
              <a:gd name="connsiteX5" fmla="*/ 0 w 6153229"/>
              <a:gd name="connsiteY5" fmla="*/ 1269833 h 1278300"/>
              <a:gd name="connsiteX6" fmla="*/ 0 w 6153229"/>
              <a:gd name="connsiteY6" fmla="*/ 0 h 1278300"/>
              <a:gd name="connsiteX0" fmla="*/ 0 w 6153219"/>
              <a:gd name="connsiteY0" fmla="*/ 0 h 1278300"/>
              <a:gd name="connsiteX1" fmla="*/ 5999989 w 6153219"/>
              <a:gd name="connsiteY1" fmla="*/ 0 h 1278300"/>
              <a:gd name="connsiteX2" fmla="*/ 6151950 w 6153219"/>
              <a:gd name="connsiteY2" fmla="*/ 151961 h 1278300"/>
              <a:gd name="connsiteX3" fmla="*/ 6153149 w 6153219"/>
              <a:gd name="connsiteY3" fmla="*/ 1103250 h 1278300"/>
              <a:gd name="connsiteX4" fmla="*/ 5999550 w 6153219"/>
              <a:gd name="connsiteY4" fmla="*/ 1278300 h 1278300"/>
              <a:gd name="connsiteX5" fmla="*/ 0 w 6153219"/>
              <a:gd name="connsiteY5" fmla="*/ 1269833 h 1278300"/>
              <a:gd name="connsiteX6" fmla="*/ 0 w 6153219"/>
              <a:gd name="connsiteY6" fmla="*/ 0 h 1278300"/>
              <a:gd name="connsiteX0" fmla="*/ 4233 w 6157452"/>
              <a:gd name="connsiteY0" fmla="*/ 0 h 1282533"/>
              <a:gd name="connsiteX1" fmla="*/ 6004222 w 6157452"/>
              <a:gd name="connsiteY1" fmla="*/ 0 h 1282533"/>
              <a:gd name="connsiteX2" fmla="*/ 6156183 w 6157452"/>
              <a:gd name="connsiteY2" fmla="*/ 151961 h 1282533"/>
              <a:gd name="connsiteX3" fmla="*/ 6157382 w 6157452"/>
              <a:gd name="connsiteY3" fmla="*/ 1103250 h 1282533"/>
              <a:gd name="connsiteX4" fmla="*/ 6003783 w 6157452"/>
              <a:gd name="connsiteY4" fmla="*/ 1278300 h 1282533"/>
              <a:gd name="connsiteX5" fmla="*/ 0 w 6157452"/>
              <a:gd name="connsiteY5" fmla="*/ 1282533 h 1282533"/>
              <a:gd name="connsiteX6" fmla="*/ 4233 w 6157452"/>
              <a:gd name="connsiteY6" fmla="*/ 0 h 1282533"/>
              <a:gd name="connsiteX0" fmla="*/ 0 w 6153219"/>
              <a:gd name="connsiteY0" fmla="*/ 0 h 1291000"/>
              <a:gd name="connsiteX1" fmla="*/ 5999989 w 6153219"/>
              <a:gd name="connsiteY1" fmla="*/ 0 h 1291000"/>
              <a:gd name="connsiteX2" fmla="*/ 6151950 w 6153219"/>
              <a:gd name="connsiteY2" fmla="*/ 151961 h 1291000"/>
              <a:gd name="connsiteX3" fmla="*/ 6153149 w 6153219"/>
              <a:gd name="connsiteY3" fmla="*/ 1103250 h 1291000"/>
              <a:gd name="connsiteX4" fmla="*/ 5999550 w 6153219"/>
              <a:gd name="connsiteY4" fmla="*/ 1278300 h 1291000"/>
              <a:gd name="connsiteX5" fmla="*/ 8467 w 6153219"/>
              <a:gd name="connsiteY5" fmla="*/ 1291000 h 1291000"/>
              <a:gd name="connsiteX6" fmla="*/ 0 w 6153219"/>
              <a:gd name="connsiteY6" fmla="*/ 0 h 1291000"/>
              <a:gd name="connsiteX0" fmla="*/ 0 w 6156424"/>
              <a:gd name="connsiteY0" fmla="*/ 0 h 1291000"/>
              <a:gd name="connsiteX1" fmla="*/ 6003194 w 6156424"/>
              <a:gd name="connsiteY1" fmla="*/ 0 h 1291000"/>
              <a:gd name="connsiteX2" fmla="*/ 6155155 w 6156424"/>
              <a:gd name="connsiteY2" fmla="*/ 151961 h 1291000"/>
              <a:gd name="connsiteX3" fmla="*/ 6156354 w 6156424"/>
              <a:gd name="connsiteY3" fmla="*/ 1103250 h 1291000"/>
              <a:gd name="connsiteX4" fmla="*/ 6002755 w 6156424"/>
              <a:gd name="connsiteY4" fmla="*/ 1278300 h 1291000"/>
              <a:gd name="connsiteX5" fmla="*/ 11672 w 6156424"/>
              <a:gd name="connsiteY5" fmla="*/ 1291000 h 1291000"/>
              <a:gd name="connsiteX6" fmla="*/ 0 w 6156424"/>
              <a:gd name="connsiteY6" fmla="*/ 0 h 1291000"/>
              <a:gd name="connsiteX0" fmla="*/ 0 w 6156424"/>
              <a:gd name="connsiteY0" fmla="*/ 0 h 1291000"/>
              <a:gd name="connsiteX1" fmla="*/ 6003194 w 6156424"/>
              <a:gd name="connsiteY1" fmla="*/ 0 h 1291000"/>
              <a:gd name="connsiteX2" fmla="*/ 6155155 w 6156424"/>
              <a:gd name="connsiteY2" fmla="*/ 151961 h 1291000"/>
              <a:gd name="connsiteX3" fmla="*/ 6156354 w 6156424"/>
              <a:gd name="connsiteY3" fmla="*/ 1103250 h 1291000"/>
              <a:gd name="connsiteX4" fmla="*/ 6002755 w 6156424"/>
              <a:gd name="connsiteY4" fmla="*/ 1278300 h 1291000"/>
              <a:gd name="connsiteX5" fmla="*/ 2058 w 6156424"/>
              <a:gd name="connsiteY5" fmla="*/ 1291000 h 1291000"/>
              <a:gd name="connsiteX6" fmla="*/ 0 w 6156424"/>
              <a:gd name="connsiteY6" fmla="*/ 0 h 12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6424" h="1291000">
                <a:moveTo>
                  <a:pt x="0" y="0"/>
                </a:moveTo>
                <a:lnTo>
                  <a:pt x="6003194" y="0"/>
                </a:lnTo>
                <a:cubicBezTo>
                  <a:pt x="6087120" y="0"/>
                  <a:pt x="6155155" y="68035"/>
                  <a:pt x="6155155" y="151961"/>
                </a:cubicBezTo>
                <a:cubicBezTo>
                  <a:pt x="6155555" y="469057"/>
                  <a:pt x="6152521" y="930600"/>
                  <a:pt x="6156354" y="1103250"/>
                </a:cubicBezTo>
                <a:cubicBezTo>
                  <a:pt x="6160187" y="1275900"/>
                  <a:pt x="6007388" y="1270750"/>
                  <a:pt x="6002755" y="1278300"/>
                </a:cubicBezTo>
                <a:lnTo>
                  <a:pt x="2058" y="1291000"/>
                </a:lnTo>
                <a:cubicBezTo>
                  <a:pt x="-764" y="860667"/>
                  <a:pt x="2822" y="430333"/>
                  <a:pt x="0" y="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19050" cmpd="sng">
            <a:noFill/>
          </a:ln>
        </p:spPr>
        <p:txBody>
          <a:bodyPr wrap="square" lIns="504000" tIns="126000" rIns="108000" bIns="144000" anchor="b">
            <a:sp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26" name="Tijdelijke aanduiding voor dianummer 4"/>
          <p:cNvSpPr txBox="1">
            <a:spLocks/>
          </p:cNvSpPr>
          <p:nvPr userDrawn="1"/>
        </p:nvSpPr>
        <p:spPr>
          <a:xfrm>
            <a:off x="7637464" y="4862517"/>
            <a:ext cx="642937" cy="2047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nl-NL"/>
            </a:defPPr>
            <a:lvl1pPr marL="0" algn="r" defTabSz="456999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99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99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98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95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995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21C4A5-98F2-7545-875B-39B2F4500447}" type="slidenum">
              <a:rPr lang="nl-NL">
                <a:solidFill>
                  <a:schemeClr val="bg1"/>
                </a:solidFill>
              </a:rPr>
              <a:pPr/>
              <a:t>‹nr.›</a:t>
            </a:fld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7" name="Afbeelding 9" descr="RB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538" y="3835989"/>
            <a:ext cx="896774" cy="1073211"/>
          </a:xfrm>
          <a:prstGeom prst="rect">
            <a:avLst/>
          </a:prstGeom>
        </p:spPr>
      </p:pic>
      <p:sp>
        <p:nvSpPr>
          <p:cNvPr id="9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6910633" y="4731985"/>
            <a:ext cx="642937" cy="204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21C4A5-98F2-7545-875B-39B2F4500447}" type="slidenum">
              <a:rPr lang="nl-NL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767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67880"/>
            <a:ext cx="8229600" cy="5560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Standaard tekstpagina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23925"/>
            <a:ext cx="8229600" cy="3657600"/>
          </a:xfrm>
          <a:prstGeom prst="rect">
            <a:avLst/>
          </a:prstGeom>
        </p:spPr>
        <p:txBody>
          <a:bodyPr/>
          <a:lstStyle>
            <a:lvl1pPr>
              <a:buClr>
                <a:srgbClr val="B70618"/>
              </a:buCl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1800" y="487203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046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97470"/>
            <a:ext cx="8229600" cy="55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Beeld links, tekst rechts</a:t>
            </a:r>
          </a:p>
        </p:txBody>
      </p:sp>
      <p:sp>
        <p:nvSpPr>
          <p:cNvPr id="17" name="Tijdelijke aanduiding voor inhoud 2"/>
          <p:cNvSpPr>
            <a:spLocks noGrp="1"/>
          </p:cNvSpPr>
          <p:nvPr>
            <p:ph idx="13"/>
          </p:nvPr>
        </p:nvSpPr>
        <p:spPr>
          <a:xfrm>
            <a:off x="126124" y="1006172"/>
            <a:ext cx="8560676" cy="3639075"/>
          </a:xfrm>
          <a:prstGeom prst="rect">
            <a:avLst/>
          </a:prstGeom>
        </p:spPr>
        <p:txBody>
          <a:bodyPr/>
          <a:lstStyle>
            <a:lvl1pPr>
              <a:buClr>
                <a:srgbClr val="B70618"/>
              </a:buClr>
              <a:defRPr sz="15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28332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51340" y="1006078"/>
            <a:ext cx="8241323" cy="3671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51339" y="4677966"/>
            <a:ext cx="7576038" cy="270272"/>
          </a:xfrm>
        </p:spPr>
        <p:txBody>
          <a:bodyPr anchor="b" anchorCtr="0"/>
          <a:lstStyle>
            <a:lvl1pPr>
              <a:spcBef>
                <a:spcPts val="0"/>
              </a:spcBef>
              <a:defRPr sz="600">
                <a:solidFill>
                  <a:schemeClr val="bg1">
                    <a:lumMod val="50000"/>
                  </a:schemeClr>
                </a:solidFill>
              </a:defRPr>
            </a:lvl1pPr>
            <a:lvl2pPr>
              <a:spcBef>
                <a:spcPts val="0"/>
              </a:spcBef>
              <a:defRPr sz="600"/>
            </a:lvl2pPr>
            <a:lvl3pPr>
              <a:spcBef>
                <a:spcPts val="0"/>
              </a:spcBef>
              <a:defRPr sz="600"/>
            </a:lvl3pPr>
            <a:lvl4pPr>
              <a:spcBef>
                <a:spcPts val="0"/>
              </a:spcBef>
              <a:defRPr sz="600"/>
            </a:lvl4pPr>
            <a:lvl5pPr>
              <a:spcBef>
                <a:spcPts val="0"/>
              </a:spcBef>
              <a:defRPr sz="600"/>
            </a:lvl5pPr>
          </a:lstStyle>
          <a:p>
            <a:pPr lvl="0"/>
            <a:r>
              <a:rPr lang="en-US" dirty="0"/>
              <a:t>Notes/Sources:</a:t>
            </a:r>
          </a:p>
        </p:txBody>
      </p:sp>
    </p:spTree>
    <p:extLst>
      <p:ext uri="{BB962C8B-B14F-4D97-AF65-F5344CB8AC3E}">
        <p14:creationId xmlns:p14="http://schemas.microsoft.com/office/powerpoint/2010/main" val="212686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1800" y="487203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905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8466838" y="4862517"/>
            <a:ext cx="642937" cy="204788"/>
          </a:xfrm>
        </p:spPr>
        <p:txBody>
          <a:bodyPr/>
          <a:lstStyle/>
          <a:p>
            <a:fld id="{4821C4A5-98F2-7545-875B-39B2F4500447}" type="slidenum">
              <a:rPr/>
              <a:pPr/>
              <a:t>‹nr.›</a:t>
            </a:fld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475814" y="1336196"/>
            <a:ext cx="7804586" cy="3429000"/>
          </a:xfrm>
        </p:spPr>
        <p:txBody>
          <a:bodyPr/>
          <a:lstStyle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4862517"/>
            <a:ext cx="7042588" cy="2047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131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dia met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8466838" y="4862517"/>
            <a:ext cx="642937" cy="204788"/>
          </a:xfrm>
        </p:spPr>
        <p:txBody>
          <a:bodyPr/>
          <a:lstStyle/>
          <a:p>
            <a:fld id="{4821C4A5-98F2-7545-875B-39B2F4500447}" type="slidenum">
              <a:rPr/>
              <a:pPr/>
              <a:t>‹nr.›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0" y="1346200"/>
            <a:ext cx="7804151" cy="330200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subtitel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6250" y="1677600"/>
            <a:ext cx="7804800" cy="3078000"/>
          </a:xfrm>
        </p:spPr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4862517"/>
            <a:ext cx="7042588" cy="2047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181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8466838" y="4862517"/>
            <a:ext cx="642937" cy="204788"/>
          </a:xfrm>
        </p:spPr>
        <p:txBody>
          <a:bodyPr/>
          <a:lstStyle/>
          <a:p>
            <a:fld id="{4821C4A5-98F2-7545-875B-39B2F4500447}" type="slidenum">
              <a:rPr/>
              <a:pPr/>
              <a:t>‹nr.›</a:t>
            </a:fld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475815" y="1329929"/>
            <a:ext cx="3782918" cy="34361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/>
          </p:nvPr>
        </p:nvSpPr>
        <p:spPr>
          <a:xfrm>
            <a:off x="4487334" y="1329929"/>
            <a:ext cx="3793067" cy="34361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4862517"/>
            <a:ext cx="7042588" cy="2047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522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met kolomkopj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8477471" y="4862517"/>
            <a:ext cx="642937" cy="204788"/>
          </a:xfrm>
        </p:spPr>
        <p:txBody>
          <a:bodyPr/>
          <a:lstStyle/>
          <a:p>
            <a:fld id="{4821C4A5-98F2-7545-875B-39B2F4500447}" type="slidenum">
              <a:rPr/>
              <a:pPr/>
              <a:t>‹nr.›</a:t>
            </a:fld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475815" y="1663700"/>
            <a:ext cx="3782918" cy="31023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/>
          </p:nvPr>
        </p:nvSpPr>
        <p:spPr>
          <a:xfrm>
            <a:off x="4487334" y="1663700"/>
            <a:ext cx="3793067" cy="31023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475815" y="1346598"/>
            <a:ext cx="3783448" cy="316706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rgbClr val="FF6600"/>
                </a:solidFill>
              </a:defRPr>
            </a:lvl1pPr>
          </a:lstStyle>
          <a:p>
            <a:pPr lvl="0"/>
            <a:r>
              <a:rPr lang="nl-NL" dirty="0"/>
              <a:t>Klik om een </a:t>
            </a:r>
            <a:r>
              <a:rPr lang="nl-NL" dirty="0" err="1"/>
              <a:t>kolomkop</a:t>
            </a:r>
            <a:r>
              <a:rPr lang="nl-NL" dirty="0"/>
              <a:t> te maken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4" hasCustomPrompt="1"/>
          </p:nvPr>
        </p:nvSpPr>
        <p:spPr>
          <a:xfrm>
            <a:off x="4487334" y="1346598"/>
            <a:ext cx="3793067" cy="316706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rgbClr val="FF6600"/>
                </a:solidFill>
              </a:defRPr>
            </a:lvl1pPr>
          </a:lstStyle>
          <a:p>
            <a:pPr lvl="0"/>
            <a:r>
              <a:rPr lang="nl-NL"/>
              <a:t>Klik om een kolomkop te maken</a:t>
            </a:r>
          </a:p>
        </p:txBody>
      </p:sp>
      <p:sp>
        <p:nvSpPr>
          <p:cNvPr id="9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4862517"/>
            <a:ext cx="7042588" cy="2047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222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breed/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8477471" y="4862517"/>
            <a:ext cx="642937" cy="204788"/>
          </a:xfrm>
        </p:spPr>
        <p:txBody>
          <a:bodyPr/>
          <a:lstStyle/>
          <a:p>
            <a:fld id="{4821C4A5-98F2-7545-875B-39B2F4500447}" type="slidenum">
              <a:rPr/>
              <a:pPr/>
              <a:t>‹nr.›</a:t>
            </a:fld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475815" y="1329929"/>
            <a:ext cx="5019052" cy="34361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/>
          </p:nvPr>
        </p:nvSpPr>
        <p:spPr>
          <a:xfrm>
            <a:off x="5731934" y="1329929"/>
            <a:ext cx="2548466" cy="34361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4862517"/>
            <a:ext cx="7042588" cy="2047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60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smal/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8477471" y="4862517"/>
            <a:ext cx="642937" cy="204788"/>
          </a:xfrm>
        </p:spPr>
        <p:txBody>
          <a:bodyPr/>
          <a:lstStyle/>
          <a:p>
            <a:fld id="{4821C4A5-98F2-7545-875B-39B2F4500447}" type="slidenum">
              <a:rPr/>
              <a:pPr/>
              <a:t>‹nr.›</a:t>
            </a:fld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475815" y="1329929"/>
            <a:ext cx="2538318" cy="34361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/>
          </p:nvPr>
        </p:nvSpPr>
        <p:spPr>
          <a:xfrm>
            <a:off x="3259668" y="1329929"/>
            <a:ext cx="5020733" cy="34361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4862517"/>
            <a:ext cx="7042588" cy="2047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27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8477471" y="4862517"/>
            <a:ext cx="642937" cy="204788"/>
          </a:xfrm>
        </p:spPr>
        <p:txBody>
          <a:bodyPr/>
          <a:lstStyle/>
          <a:p>
            <a:fld id="{4821C4A5-98F2-7545-875B-39B2F4500447}" type="slidenum">
              <a:rPr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/>
          </p:nvPr>
        </p:nvSpPr>
        <p:spPr>
          <a:xfrm>
            <a:off x="3150466" y="1329929"/>
            <a:ext cx="2448000" cy="34361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5832400" y="1329929"/>
            <a:ext cx="2448000" cy="34361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75815" y="1329929"/>
            <a:ext cx="2448000" cy="34361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4862517"/>
            <a:ext cx="7042588" cy="2047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6019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een titel te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8477471" y="4862517"/>
            <a:ext cx="642937" cy="204788"/>
          </a:xfrm>
        </p:spPr>
        <p:txBody>
          <a:bodyPr/>
          <a:lstStyle/>
          <a:p>
            <a:fld id="{4821C4A5-98F2-7545-875B-39B2F4500447}" type="slidenum">
              <a:rPr/>
              <a:pPr/>
              <a:t>‹nr.›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4862517"/>
            <a:ext cx="7042588" cy="2047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234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5814" y="191292"/>
            <a:ext cx="7042586" cy="8755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nl-NL" dirty="0"/>
          </a:p>
        </p:txBody>
      </p:sp>
      <p:sp>
        <p:nvSpPr>
          <p:cNvPr id="5" name="Kader 4" hidden="1"/>
          <p:cNvSpPr/>
          <p:nvPr/>
        </p:nvSpPr>
        <p:spPr>
          <a:xfrm>
            <a:off x="-540568" y="-408592"/>
            <a:ext cx="10225136" cy="5960686"/>
          </a:xfrm>
          <a:prstGeom prst="frame">
            <a:avLst>
              <a:gd name="adj1" fmla="val 6674"/>
            </a:avLst>
          </a:prstGeom>
          <a:noFill/>
          <a:ln w="6350" cap="flat" cmpd="sng" algn="ctr">
            <a:solidFill>
              <a:schemeClr val="accent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36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7637464" y="4862517"/>
            <a:ext cx="642937" cy="2047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rgbClr val="7F7F7F"/>
                </a:solidFill>
              </a:defRPr>
            </a:lvl1pPr>
          </a:lstStyle>
          <a:p>
            <a:fld id="{4821C4A5-98F2-7545-875B-39B2F4500447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475812" y="1337072"/>
            <a:ext cx="7804588" cy="3429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5"/>
            <a:r>
              <a:rPr lang="en-US" dirty="0" err="1"/>
              <a:t>Zesde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6"/>
            <a:r>
              <a:rPr lang="en-US" dirty="0" err="1"/>
              <a:t>Zevende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3" name="Afbeelding 2" descr="RB_logo_rgb.png"/>
          <p:cNvPicPr>
            <a:picLocks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840" y="273600"/>
            <a:ext cx="612000" cy="755999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75812" y="4862517"/>
            <a:ext cx="7042588" cy="2047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06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51" r:id="rId4"/>
    <p:sldLayoutId id="2147483662" r:id="rId5"/>
    <p:sldLayoutId id="2147483663" r:id="rId6"/>
    <p:sldLayoutId id="2147483664" r:id="rId7"/>
    <p:sldLayoutId id="2147483670" r:id="rId8"/>
    <p:sldLayoutId id="2147483659" r:id="rId9"/>
    <p:sldLayoutId id="2147483654" r:id="rId10"/>
    <p:sldLayoutId id="2147483671" r:id="rId11"/>
    <p:sldLayoutId id="2147483672" r:id="rId12"/>
    <p:sldLayoutId id="2147483683" r:id="rId13"/>
    <p:sldLayoutId id="2147483702" r:id="rId14"/>
    <p:sldLayoutId id="2147483704" r:id="rId15"/>
    <p:sldLayoutId id="2147483705" r:id="rId16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hdr="0" ftr="0" dt="0"/>
  <p:txStyles>
    <p:titleStyle>
      <a:lvl1pPr algn="l" defTabSz="456999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+mj-lt"/>
          <a:ea typeface="+mj-ea"/>
          <a:cs typeface="Myriad Pro Light"/>
        </a:defRPr>
      </a:lvl1pPr>
    </p:titleStyle>
    <p:bodyStyle>
      <a:lvl1pPr marL="220663" marR="0" indent="-220663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2"/>
        </a:buClr>
        <a:buSzPct val="90000"/>
        <a:buFont typeface="Lucida Grande"/>
        <a:buChar char="•"/>
        <a:tabLst/>
        <a:defRPr kumimoji="0" lang="nl-NL" sz="20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Myriad Pro Light" pitchFamily="34" charset="0"/>
        </a:defRPr>
      </a:lvl1pPr>
      <a:lvl2pPr marL="449263" marR="0" indent="-246063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Pct val="90000"/>
        <a:buFont typeface="Lucida Grande"/>
        <a:buChar char="•"/>
        <a:tabLst/>
        <a:defRPr kumimoji="0" lang="nl-NL" sz="1800" b="0" i="0" u="none" strike="noStrike" kern="120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Myriad Pro Light" pitchFamily="34" charset="0"/>
        </a:defRPr>
      </a:lvl2pPr>
      <a:lvl3pPr marL="627063" marR="0" indent="-1778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2"/>
        </a:buClr>
        <a:buSzPct val="90000"/>
        <a:buFont typeface="Lucida Grande"/>
        <a:buChar char="•"/>
        <a:tabLst/>
        <a:defRPr kumimoji="0" lang="nl-NL" sz="1600" b="0" i="0" u="none" strike="noStrike" kern="1200" cap="none" spc="0" normalizeH="0" baseline="0" noProof="0">
          <a:ln>
            <a:noFill/>
          </a:ln>
          <a:solidFill>
            <a:prstClr val="black"/>
          </a:solidFill>
          <a:effectLst/>
          <a:uLnTx/>
          <a:uFillTx/>
          <a:latin typeface="+mn-lt"/>
          <a:ea typeface="+mn-ea"/>
          <a:cs typeface="Mongolian Baiti" pitchFamily="66" charset="0"/>
        </a:defRPr>
      </a:lvl3pPr>
      <a:lvl4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F6600"/>
        </a:buClr>
        <a:buSzTx/>
        <a:buFont typeface="Arial" pitchFamily="34" charset="0"/>
        <a:buNone/>
        <a:tabLst/>
        <a:defRPr kumimoji="0" lang="nl-NL" sz="2000" b="1" i="1" u="none" strike="noStrike" kern="1200" cap="none" spc="0" normalizeH="0" baseline="0" noProof="0">
          <a:ln>
            <a:noFill/>
          </a:ln>
          <a:solidFill>
            <a:schemeClr val="accent2"/>
          </a:solidFill>
          <a:effectLst/>
          <a:uLnTx/>
          <a:uFillTx/>
          <a:latin typeface="+mn-lt"/>
          <a:ea typeface="+mn-ea"/>
          <a:cs typeface="Mongolian Baiti" pitchFamily="66" charset="0"/>
        </a:defRPr>
      </a:lvl4pPr>
      <a:lvl5pPr marL="1588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kumimoji="0" lang="nl-NL" sz="1800" b="1" i="1" u="none" strike="noStrike" kern="1200" cap="none" spc="0" normalizeH="0" baseline="0" noProof="0">
          <a:ln>
            <a:noFill/>
          </a:ln>
          <a:solidFill>
            <a:schemeClr val="tx2"/>
          </a:solidFill>
          <a:effectLst/>
          <a:uLnTx/>
          <a:uFillTx/>
          <a:latin typeface="+mn-lt"/>
          <a:ea typeface="+mn-ea"/>
          <a:cs typeface="Mongolian Baiti" pitchFamily="66" charset="0"/>
        </a:defRPr>
      </a:lvl5pPr>
      <a:lvl6pPr marL="177800" indent="-177800" algn="l" defTabSz="456999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7800" indent="-177800" algn="l" defTabSz="456999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95" indent="-228500" algn="l" defTabSz="45699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95" indent="-228500" algn="l" defTabSz="45699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9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9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8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7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7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97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95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95" algn="l" defTabSz="456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4.jpeg"/><Relationship Id="rId21" Type="http://schemas.openxmlformats.org/officeDocument/2006/relationships/image" Target="../media/image20.jpeg"/><Relationship Id="rId7" Type="http://schemas.openxmlformats.org/officeDocument/2006/relationships/image" Target="../media/image7.jpeg"/><Relationship Id="rId12" Type="http://schemas.openxmlformats.org/officeDocument/2006/relationships/image" Target="../media/image12.gif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gif"/><Relationship Id="rId20" Type="http://schemas.openxmlformats.org/officeDocument/2006/relationships/hyperlink" Target="http://www.google.nl/url?sa=i&amp;rct=j&amp;q=&amp;esrc=s&amp;source=images&amp;cd=&amp;cad=rja&amp;uact=8&amp;ved=2ahUKEwiI1ZX2h_fdAhUJtosKHVIODLoQjRx6BAgBEAU&amp;url=http://ecomercioagrario.com/en/cajamar-opens-a-e-800m-financing-line-to-alleviate-losses-in-the-agricultural-sector-due-to-the-storm-in-valencia-andalusia-and-murcia/&amp;psig=AOvVaw1k0qdsO1KN6a3xNURKAfOu&amp;ust=1539095559126061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hyperlink" Target="http://de.wikipedia.org/w/index.php?title=Datei:BVR_Logo.svg&amp;filetimestamp=20071216223252&amp;" TargetMode="External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azcommunitypress.org/wp-content/uploads/2013/02/AFREA-wordle-from-7-cooperative-princip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9638" cy="36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1920875" y="4072381"/>
            <a:ext cx="4166260" cy="808913"/>
          </a:xfrm>
        </p:spPr>
        <p:txBody>
          <a:bodyPr/>
          <a:lstStyle/>
          <a:p>
            <a:r>
              <a:rPr lang="nl-NL" dirty="0"/>
              <a:t>Hans Groeneveld</a:t>
            </a:r>
          </a:p>
          <a:p>
            <a:r>
              <a:rPr lang="nl-NL" dirty="0" smtClean="0"/>
              <a:t>11 </a:t>
            </a:r>
            <a:r>
              <a:rPr lang="nl-NL" dirty="0" smtClean="0"/>
              <a:t>November </a:t>
            </a:r>
            <a:r>
              <a:rPr lang="nl-NL" dirty="0"/>
              <a:t>2020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-17394" y="3412147"/>
            <a:ext cx="7443912" cy="660435"/>
          </a:xfrm>
        </p:spPr>
        <p:txBody>
          <a:bodyPr/>
          <a:lstStyle/>
          <a:p>
            <a:r>
              <a:rPr lang="en-GB" sz="2800" b="1" dirty="0" smtClean="0"/>
              <a:t>The cooperative Rabobank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57051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raiffeisen luxembou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70" y="3844035"/>
            <a:ext cx="1353347" cy="12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28" descr="Logo">
            <a:hlinkClick r:id="rId4" tooltip="Logo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53" y="937203"/>
            <a:ext cx="1504648" cy="49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32" descr="https://www.globalcube.net/clients/eacb/content/medias/images/logos/members/Credit-mutuel1websi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628" y="2113899"/>
            <a:ext cx="1908898" cy="8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36" descr="https://www.globalcube.net/clients/eacb/content/medias/images/logos/members/logoFedercass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655" y="1913436"/>
            <a:ext cx="1650105" cy="59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raiffeisen.ch/raiffeisen/INTERNET/home.nsf/Files/medien/$FILE/Raiffeisen_2006_4C_SZone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08" y="1576021"/>
            <a:ext cx="1947512" cy="69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wgHBhQUBxAVFhQWGRwaFRgXGCAVHBgXFxwcHiAjGBYbHi4gIBwlHBcdJTEtJSkrLi4uGB80RDMtQygtLisBCgoKDg0OFw8QGiwkHSA3LCw3LCw3LCwsLCwrLCssKy8rNywsKystNC8sLCwsLiwsLCwsOCwsKywsLCwsLCw3N//AABEIALcBEwMBIgACEQEDEQH/xAAcAAEAAgMBAQEAAAAAAAAAAAAABwgEBQYDAgH/xABLEAACAQMCAgUGBwsKBwAAAAAAAQIDBBEFBhIhBzFBUWETFBdxgZEiMlJTkpPSFjZUlKGxwcLR0/AjQlVicnSCg7LhCCQzQ3Pi8f/EABgBAQADAQAAAAAAAAAAAAAAAAABAgME/8QAHhEBAQACAQUBAAAAAAAAAAAAAAECEQMSITFBUTL/2gAMAwEAAhEDEQA/AJxAAAAAAAAAAAAAAAAAAAAAAAAAAAAAAAAAAAAAAAAAAAAAAAAAAAAAAAAAAAAAAAAAAAAAAAAAAAAAAAAAAAAAAAAAAAAAAAAAAAAAAAAAAAAAAAAAAAAAAAAAAAAAAAAAAAAAAAAAAAAAAAAAAAGt1fXdM0eGdQqxi+yPXJ+qK5nOS6RdPnPFtSqN+OF+RMtMMr4i0xt8O1By1nvXTqjxdPgfv/3/ACG/tdQtbtLzepF57mLjZ5iLjYygAVQAAAAAAAAAAAAAAAAAAAAAAAAAAAAAAAAAAAAABxHSHvCWh01R09ry0lzfW4J9y+U+zJ2F7c0rO1lOu/gxWX29RXe51Gtqut1K1y8tty59i7PYlhepGvFhu7rTjx3dtk7ejF+V16pKU3z8nGWZPxqT7M9y5+o2lnu2zsIpWFlBJLtby/W1zftOKuK9e8qYtm1Fdva/2HtSrTt4fyzUvHH6Tp1tvraQ9P3xp1WfDf2VJJ8m0k+XjlZOm0+20vUqbnoMuCa5yhnl9Hs9aIatrmlVy0srtxywb7b+q1tPvIzs5Yx1p93c/B4K3j+K3D4mHR9VV58CuuGrHrT8P0m1OQ1VUq9rSvdMbTzFyw8curn455PwbOptLiF1bxnS6pLJzZT3GGU9vY+alSFOOajSXi8H0Rx09pPYXP5+l+dlFUg+d23zkPpIed23zkPpIqztPYWrbtt6k9HjR4aclGXHLgeWs8kovlhm+9Cu6/kW31r+wBYjzu2+ch9JHpCcZrMGmvDmVz9C26/kW31r+wam6t919G2rw4pyoya4ocM+OlUSaynHqa5rKaTWfUwLSHnOvRpyxUnFPxaRqtn65Hcm26FzGPC6kfhR6+GabUkn3KSZBPTtGL3/AC4ln+Qp/rgWJ87tvnIfSQ87tvnIfSRXG06Htz3lpCpRhbcM4qUc1GniSysrg7me3oV3X8i2+tf2ALExuaEniM4t+DR6larvoh3dY0HOnRpTceeKVTM/8KaWX6nk3PRDv3UbbXKdnq1WVSjVfBTc25SpVOxcT58Laxh9Ta6uYE+AwNd1ey0HSqlfUpcNOmsvvb6kortk3yS8SvW4t8bn3zqfkdMVSNObxTt6LeZLvqTXN+PNRX5QJ+v9zaDpssX95QpvulUin7s5Piy3Zt2/nizvreb7lVi37skL6V0I6/cUuK+rUKDf83nVl7cYWfU2e1/0G6zCk3aXVCo/kyjKnn2/CJE9JprkfpWjT9f3h0a6mqd6pqHW6NV8VOcV1ulPnj1xfLtXYT/tPcVnujRYXFhxKMuTjJYcZLrT7H61yZA2k69GnLFScU/FpHz53bfOQ+kivnT7GMt9x4kn/wAtT/11TA0vok3Jqmm0q1pC34KsIzhmo0+GaTWVwcnhgWS87tvnIfSQ87tvnIfSRXf0K7r+RbfWv7A9Cu6/kW31r+wBYunVp1f+nJP1PJ9ke9EGz9U2hZXEdWVNOpOMo+TlxLEYtPPJEhAAAAAAHM9Itd2+0q0ovHJL18T4f1iv1OadrPn24LA9I9lUvdn11RWZRip4xnlBqTx44TK63eadCUX2P9P+51cP5b8XhvLSn5Ggkku/w9vefOoQjV5SfZlPq9x5WVyriMfV1HrNS4nnrXUbNWLp9WppmoLiWYy5Sj2Size3FFafcqVHLg8Sjnti+x9760aC4U6sop9fvOt3PRWnKjSqtcVOjBTWeqcnKTT8VxIj2Og0TXLeGk3VpWfNxcoe3H/33ne7clw2MI5/mKXdzef0Y/KQrt6fnmvwUcYaw+x4Uf04/KThpNNKhT59UEvzGHLqRjyNkRz09feH/n0vzskYjnp6+8P/AD6X52c8Yo36M+kG12XY1oXNvUqurNTTg4rCUUufE/A7L066b+A1/pQ/ac/0O7L0LdOmXE9bpSnKnUUYtVJwwnBPqhJZ595IPoi2X+DT+vq/bJHPenXTPwGv9KH7Tgt+bxuukDVaELSh5OMW40oOS4pSqNc5SeIrqS68dfPul70RbL/Bp/X1ftke9LvR/o22NNp19HcoqVTycqU5uaeYt5i5fC5cPNZfJgS/sbQZba2tQt6jTlCLc2urjm3KWPDMn7iDunZZ37LHzFP9cknoN1u71bak4X0nJ29TycZN5bg4xkk324y16kiN+nV439L/AMFP9cCUNE6StoWui0IV7xKUaUIyXBPk4xSa+L3ozfSjsz8Nj9Cf2TiNM6ErO+02lVlfVU6kIzwqceXFFPH5TJ9BFl/SFX6uIHS3/S1s+1tnKlcSqyS5QhTnmT7syikva0Qpse3uNe6RaEqMcOVx5eaXVCMZ+UfPu/m+1d5JFLoJ05T/AJW/rtdyhCL97T/Md9tPZ2i7ToNaRTxKXx6knxTljvl2LwWEBG//ABEalVirS3g/gy46svFxxGOfVxSN10EaFb2e1vOnFOrcSl8LtVOEnFRXhmLl7fA13/EHo9Wtp9vdUU2qUpU6nhGpjhb8OKOP8SProJ3VaT0rzG6mo1YSlKim/jwm+JqP9aMm+Xc14gS4ACBiX+m2OpKK1CjTqKEuKHHFT4ZdWVlcnhmVGMYRxFYS6kjR7j3foW2qlOOs11CVR4isOTS+VJR5qHi+RtrO8tr+2jUsqkZwksxlBqSa8GuQFf8Ap7+/uP8Adqf+uqbLQOmWOj6HQt/MXLyNKFPi8rji4IqOccHLODW9Pf39x/u1P/XVJD2dsDal/tO0q3llTlUqUKUpyfFmUpQTbfPtbJHO+neP9HP67/0O46O96retpWmqHkvJTUccfHnMc9ywfvo02Z/R9L3y+0bnQtvaTt6lKOjUI0ozaclHPNpY7X3EDaAAAAAAAA/JJSXMr50i7Xe39ZkqEH5CrzpPsXLnHPY0+rw78MsIavceh2m4NKnRvVyl1NdcZLmmvFP+OZfjz6avhl01V23ualm8SXxX/HsO8es7MvrWPndKvbTx8am3Vi/VlN+/GDC3RsvV9CqcVWHHSX/cj1LwfvOcla1asc0reT73DOO/1dR19rOzo7V1+m69tDQ5OrZwrXNZfEVSPBFPveUl+d/o0ruL3Xrmdav8KcpOUsdXPx7l1ewaHtXUdRqc6Tiuv4b6l/HeSHouwalOCTS7U21iK5ducOXs96Itk72o3I1/R7t5z12Mpc4wTlN463zUV6uZMEYqK5GFo2lW+k2nBb9b5yk+uUu9/wAcjPOXky6qwzy3Q4Dpus7q+2Tw2NKdSXlqb4acXN4Wcvhim8Hfgooq3olTfWgUpR0aje0ozfFJRtpPLSxn4VN9hsvuj6UPlX/4s/3RZIAVs+6PpQ+Vf/iz/dGNLbm/t3XcXfUbmo+pSuM0owT8J4x/hWSzgA5jo92pDZ+31RclOpKTnVkuSc2kvg+CSSXqIk6bNG1W+3vKVja16kXRprip0pzWVxcsxTWeZYIAa/b0JU9Bt1UTTVGmmmsNNQXJrvNgAAAAHhfWlvf2c6V5BTpzTjOMuaafWmQPvDog1bTLl1Ns5rUk8xhxcNWnjqw20pY7Gmn4PrJ/AFa7ffm/9vrguZ1uXLFzRcmsf1pRUn72fVbpN33qkeC2m038xQzL2PEmWRaTXMRjGPxUSK7bd6MNz7mvvK6650YSeZ1Kz4qs/wCzBvOf7WMdz6iedA0Sw29pcaGlQ4Kcfa5N9cpPtk+82IIECdOGkapfb1jOxta9SPm8FxU6U6iyp1OWYprPNe80VnrPSTY2kKdor6NOEVGEVbPEYxWElmlnkkWYAFbfuj6UPlX/AOLP90Puj6UPlX/4s/3RZIAR30PahuXULK4e6fL8SnFU/LU/JPh4XnC4VnmSIAAAAAAAAAB+NJrmeErG1kudOPb2Lt6zIAGPRsbWjLNKnFN828c8+vrMgAAAAAAAAAAAAAAAAAAAAAAAAAAAAAAAAAAAAAAAAAAAAAAAAAAAAAAAAAAAAAAAAAAAAAAAAAAAAAAAAAAAAAAAAAAAAAAAAAAAAAAAA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259681" y="-10834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3" name="AutoShape 6" descr="data:image/jpeg;base64,/9j/4AAQSkZJRgABAQAAAQABAAD/2wCEAAkGBwgHBhQUBxAVFhQWGRwaFRgXGCAVHBgXFxwcHiAjGBYbHi4gIBwlHBcdJTEtJSkrLi4uGB80RDMtQygtLisBCgoKDg0OFw8QGiwkHSA3LCw3LCw3LCwsLCwrLCssKy8rNywsKystNC8sLCwsLiwsLCwsOCwsKywsLCwsLCw3N//AABEIALcBEwMBIgACEQEDEQH/xAAcAAEAAgMBAQEAAAAAAAAAAAAABwgEBQYDAgH/xABLEAACAQMCAgUGBwsKBwAAAAAAAQIDBBEFBhIhBzFBUWETFBdxgZEiMlJTkpPSFjZUlKGxwcLR0/AjQlVicnSCg7LhCCQzQ3Pi8f/EABgBAQADAQAAAAAAAAAAAAAAAAABAgME/8QAHhEBAQACAQUBAAAAAAAAAAAAAAECEQMSITFBUTL/2gAMAwEAAhEDEQA/AJxAAAAAAAAAAAAAAAAAAAAAAAAAAAAAAAAAAAAAAAAAAAAAAAAAAAAAAAAAAAAAAAAAAAAAAAAAAAAAAAAAAAAAAAAAAAAAAAAAAAAAAAAAAAAAAAAAAAAAAAAAAAAAAAAAAAAAAAAAAAAAAAAAAAGt1fXdM0eGdQqxi+yPXJ+qK5nOS6RdPnPFtSqN+OF+RMtMMr4i0xt8O1By1nvXTqjxdPgfv/3/ACG/tdQtbtLzepF57mLjZ5iLjYygAVQAAAAAAAAAAAAAAAAAAAAAAAAAAAAAAAAAAAAABxHSHvCWh01R09ry0lzfW4J9y+U+zJ2F7c0rO1lOu/gxWX29RXe51Gtqut1K1y8tty59i7PYlhepGvFhu7rTjx3dtk7ejF+V16pKU3z8nGWZPxqT7M9y5+o2lnu2zsIpWFlBJLtby/W1zftOKuK9e8qYtm1Fdva/2HtSrTt4fyzUvHH6Tp1tvraQ9P3xp1WfDf2VJJ8m0k+XjlZOm0+20vUqbnoMuCa5yhnl9Hs9aIatrmlVy0srtxywb7b+q1tPvIzs5Yx1p93c/B4K3j+K3D4mHR9VV58CuuGrHrT8P0m1OQ1VUq9rSvdMbTzFyw8curn455PwbOptLiF1bxnS6pLJzZT3GGU9vY+alSFOOajSXi8H0Rx09pPYXP5+l+dlFUg+d23zkPpIed23zkPpIqztPYWrbtt6k9HjR4aclGXHLgeWs8kovlhm+9Cu6/kW31r+wBYjzu2+ch9JHpCcZrMGmvDmVz9C26/kW31r+wam6t919G2rw4pyoya4ocM+OlUSaynHqa5rKaTWfUwLSHnOvRpyxUnFPxaRqtn65Hcm26FzGPC6kfhR6+GabUkn3KSZBPTtGL3/AC4ln+Qp/rgWJ87tvnIfSQ87tvnIfSRXG06Htz3lpCpRhbcM4qUc1GniSysrg7me3oV3X8i2+tf2ALExuaEniM4t+DR6larvoh3dY0HOnRpTceeKVTM/8KaWX6nk3PRDv3UbbXKdnq1WVSjVfBTc25SpVOxcT58Laxh9Ta6uYE+AwNd1ey0HSqlfUpcNOmsvvb6kortk3yS8SvW4t8bn3zqfkdMVSNObxTt6LeZLvqTXN+PNRX5QJ+v9zaDpssX95QpvulUin7s5Piy3Zt2/nizvreb7lVi37skL6V0I6/cUuK+rUKDf83nVl7cYWfU2e1/0G6zCk3aXVCo/kyjKnn2/CJE9JprkfpWjT9f3h0a6mqd6pqHW6NV8VOcV1ulPnj1xfLtXYT/tPcVnujRYXFhxKMuTjJYcZLrT7H61yZA2k69GnLFScU/FpHz53bfOQ+kivnT7GMt9x4kn/wAtT/11TA0vok3Jqmm0q1pC34KsIzhmo0+GaTWVwcnhgWS87tvnIfSQ87tvnIfSRXf0K7r+RbfWv7A9Cu6/kW31r+wBYunVp1f+nJP1PJ9ke9EGz9U2hZXEdWVNOpOMo+TlxLEYtPPJEhAAAAAAHM9Itd2+0q0ovHJL18T4f1iv1OadrPn24LA9I9lUvdn11RWZRip4xnlBqTx44TK63eadCUX2P9P+51cP5b8XhvLSn5Ggkku/w9vefOoQjV5SfZlPq9x5WVyriMfV1HrNS4nnrXUbNWLp9WppmoLiWYy5Sj2Size3FFafcqVHLg8Sjnti+x9760aC4U6sop9fvOt3PRWnKjSqtcVOjBTWeqcnKTT8VxIj2Og0TXLeGk3VpWfNxcoe3H/33ne7clw2MI5/mKXdzef0Y/KQrt6fnmvwUcYaw+x4Uf04/KThpNNKhT59UEvzGHLqRjyNkRz09feH/n0vzskYjnp6+8P/AD6X52c8Yo36M+kG12XY1oXNvUqurNTTg4rCUUufE/A7L066b+A1/pQ/ac/0O7L0LdOmXE9bpSnKnUUYtVJwwnBPqhJZ595IPoi2X+DT+vq/bJHPenXTPwGv9KH7Tgt+bxuukDVaELSh5OMW40oOS4pSqNc5SeIrqS68dfPul70RbL/Bp/X1ftke9LvR/o22NNp19HcoqVTycqU5uaeYt5i5fC5cPNZfJgS/sbQZba2tQt6jTlCLc2urjm3KWPDMn7iDunZZ37LHzFP9cknoN1u71bak4X0nJ29TycZN5bg4xkk324y16kiN+nV439L/AMFP9cCUNE6StoWui0IV7xKUaUIyXBPk4xSa+L3ozfSjsz8Nj9Cf2TiNM6ErO+02lVlfVU6kIzwqceXFFPH5TJ9BFl/SFX6uIHS3/S1s+1tnKlcSqyS5QhTnmT7syikva0Qpse3uNe6RaEqMcOVx5eaXVCMZ+UfPu/m+1d5JFLoJ05T/AJW/rtdyhCL97T/Md9tPZ2i7ToNaRTxKXx6knxTljvl2LwWEBG//ABEalVirS3g/gy46svFxxGOfVxSN10EaFb2e1vOnFOrcSl8LtVOEnFRXhmLl7fA13/EHo9Wtp9vdUU2qUpU6nhGpjhb8OKOP8SProJ3VaT0rzG6mo1YSlKim/jwm+JqP9aMm+Xc14gS4ACBiX+m2OpKK1CjTqKEuKHHFT4ZdWVlcnhmVGMYRxFYS6kjR7j3foW2qlOOs11CVR4isOTS+VJR5qHi+RtrO8tr+2jUsqkZwksxlBqSa8GuQFf8Ap7+/uP8Adqf+uqbLQOmWOj6HQt/MXLyNKFPi8rji4IqOccHLODW9Pf39x/u1P/XVJD2dsDal/tO0q3llTlUqUKUpyfFmUpQTbfPtbJHO+neP9HP67/0O46O96retpWmqHkvJTUccfHnMc9ywfvo02Z/R9L3y+0bnQtvaTt6lKOjUI0ozaclHPNpY7X3EDaAAAAAAAA/JJSXMr50i7Xe39ZkqEH5CrzpPsXLnHPY0+rw78MsIavceh2m4NKnRvVyl1NdcZLmmvFP+OZfjz6avhl01V23ualm8SXxX/HsO8es7MvrWPndKvbTx8am3Vi/VlN+/GDC3RsvV9CqcVWHHSX/cj1LwfvOcla1asc0reT73DOO/1dR19rOzo7V1+m69tDQ5OrZwrXNZfEVSPBFPveUl+d/o0ruL3Xrmdav8KcpOUsdXPx7l1ewaHtXUdRqc6Tiuv4b6l/HeSHouwalOCTS7U21iK5ducOXs96Itk72o3I1/R7t5z12Mpc4wTlN463zUV6uZMEYqK5GFo2lW+k2nBb9b5yk+uUu9/wAcjPOXky6qwzy3Q4Dpus7q+2Tw2NKdSXlqb4acXN4Wcvhim8Hfgooq3olTfWgUpR0aje0ozfFJRtpPLSxn4VN9hsvuj6UPlX/4s/3RZIAVs+6PpQ+Vf/iz/dGNLbm/t3XcXfUbmo+pSuM0owT8J4x/hWSzgA5jo92pDZ+31RclOpKTnVkuSc2kvg+CSSXqIk6bNG1W+3vKVja16kXRprip0pzWVxcsxTWeZYIAa/b0JU9Bt1UTTVGmmmsNNQXJrvNgAAAAHhfWlvf2c6V5BTpzTjOMuaafWmQPvDog1bTLl1Ns5rUk8xhxcNWnjqw20pY7Gmn4PrJ/AFa7ffm/9vrguZ1uXLFzRcmsf1pRUn72fVbpN33qkeC2m038xQzL2PEmWRaTXMRjGPxUSK7bd6MNz7mvvK6650YSeZ1Kz4qs/wCzBvOf7WMdz6iedA0Sw29pcaGlQ4Kcfa5N9cpPtk+82IIECdOGkapfb1jOxta9SPm8FxU6U6iyp1OWYprPNe80VnrPSTY2kKdor6NOEVGEVbPEYxWElmlnkkWYAFbfuj6UPlX/AOLP90Puj6UPlX/4s/3RZIAR30PahuXULK4e6fL8SnFU/LU/JPh4XnC4VnmSIAAAAAAAAAB+NJrmeErG1kudOPb2Lt6zIAGPRsbWjLNKnFN828c8+vrMgAAAAAAAAAAAAAAAAAAAAAAAAAAAAAAAAAAAAAAAAAAAAAAAAAAAAAAAAAAAAAAAAAAAAAAAAAAAAAAAAAAAAAAAAAAAAAAAAAAAAAAAA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373981" y="5958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4" name="AutoShape 8" descr="data:image/jpeg;base64,/9j/4AAQSkZJRgABAQAAAQABAAD/2wCEAAkGBwgHBhQUBxAVFhQWGRwaFRgXGCAVHBgXFxwcHiAjGBYbHi4gIBwlHBcdJTEtJSkrLi4uGB80RDMtQygtLisBCgoKDg0OFw8QGiwkHSA3LCw3LCw3LCwsLCwrLCssKy8rNywsKystNC8sLCwsLiwsLCwsOCwsKywsLCwsLCw3N//AABEIALcBEwMBIgACEQEDEQH/xAAcAAEAAgMBAQEAAAAAAAAAAAAABwgEBQYDAgH/xABLEAACAQMCAgUGBwsKBwAAAAAAAQIDBBEFBhIhBzFBUWETFBdxgZEiMlJTkpPSFjZUlKGxwcLR0/AjQlVicnSCg7LhCCQzQ3Pi8f/EABgBAQADAQAAAAAAAAAAAAAAAAABAgME/8QAHhEBAQACAQUBAAAAAAAAAAAAAAECEQMSITFBUTL/2gAMAwEAAhEDEQA/AJxAAAAAAAAAAAAAAAAAAAAAAAAAAAAAAAAAAAAAAAAAAAAAAAAAAAAAAAAAAAAAAAAAAAAAAAAAAAAAAAAAAAAAAAAAAAAAAAAAAAAAAAAAAAAAAAAAAAAAAAAAAAAAAAAAAAAAAAAAAAAAAAAAAAGt1fXdM0eGdQqxi+yPXJ+qK5nOS6RdPnPFtSqN+OF+RMtMMr4i0xt8O1By1nvXTqjxdPgfv/3/ACG/tdQtbtLzepF57mLjZ5iLjYygAVQAAAAAAAAAAAAAAAAAAAAAAAAAAAAAAAAAAAAABxHSHvCWh01R09ry0lzfW4J9y+U+zJ2F7c0rO1lOu/gxWX29RXe51Gtqut1K1y8tty59i7PYlhepGvFhu7rTjx3dtk7ejF+V16pKU3z8nGWZPxqT7M9y5+o2lnu2zsIpWFlBJLtby/W1zftOKuK9e8qYtm1Fdva/2HtSrTt4fyzUvHH6Tp1tvraQ9P3xp1WfDf2VJJ8m0k+XjlZOm0+20vUqbnoMuCa5yhnl9Hs9aIatrmlVy0srtxywb7b+q1tPvIzs5Yx1p93c/B4K3j+K3D4mHR9VV58CuuGrHrT8P0m1OQ1VUq9rSvdMbTzFyw8curn455PwbOptLiF1bxnS6pLJzZT3GGU9vY+alSFOOajSXi8H0Rx09pPYXP5+l+dlFUg+d23zkPpIed23zkPpIqztPYWrbtt6k9HjR4aclGXHLgeWs8kovlhm+9Cu6/kW31r+wBYjzu2+ch9JHpCcZrMGmvDmVz9C26/kW31r+wam6t919G2rw4pyoya4ocM+OlUSaynHqa5rKaTWfUwLSHnOvRpyxUnFPxaRqtn65Hcm26FzGPC6kfhR6+GabUkn3KSZBPTtGL3/AC4ln+Qp/rgWJ87tvnIfSQ87tvnIfSRXG06Htz3lpCpRhbcM4qUc1GniSysrg7me3oV3X8i2+tf2ALExuaEniM4t+DR6larvoh3dY0HOnRpTceeKVTM/8KaWX6nk3PRDv3UbbXKdnq1WVSjVfBTc25SpVOxcT58Laxh9Ta6uYE+AwNd1ey0HSqlfUpcNOmsvvb6kortk3yS8SvW4t8bn3zqfkdMVSNObxTt6LeZLvqTXN+PNRX5QJ+v9zaDpssX95QpvulUin7s5Piy3Zt2/nizvreb7lVi37skL6V0I6/cUuK+rUKDf83nVl7cYWfU2e1/0G6zCk3aXVCo/kyjKnn2/CJE9JprkfpWjT9f3h0a6mqd6pqHW6NV8VOcV1ulPnj1xfLtXYT/tPcVnujRYXFhxKMuTjJYcZLrT7H61yZA2k69GnLFScU/FpHz53bfOQ+kivnT7GMt9x4kn/wAtT/11TA0vok3Jqmm0q1pC34KsIzhmo0+GaTWVwcnhgWS87tvnIfSQ87tvnIfSRXf0K7r+RbfWv7A9Cu6/kW31r+wBYunVp1f+nJP1PJ9ke9EGz9U2hZXEdWVNOpOMo+TlxLEYtPPJEhAAAAAAHM9Itd2+0q0ovHJL18T4f1iv1OadrPn24LA9I9lUvdn11RWZRip4xnlBqTx44TK63eadCUX2P9P+51cP5b8XhvLSn5Ggkku/w9vefOoQjV5SfZlPq9x5WVyriMfV1HrNS4nnrXUbNWLp9WppmoLiWYy5Sj2Size3FFafcqVHLg8Sjnti+x9760aC4U6sop9fvOt3PRWnKjSqtcVOjBTWeqcnKTT8VxIj2Og0TXLeGk3VpWfNxcoe3H/33ne7clw2MI5/mKXdzef0Y/KQrt6fnmvwUcYaw+x4Uf04/KThpNNKhT59UEvzGHLqRjyNkRz09feH/n0vzskYjnp6+8P/AD6X52c8Yo36M+kG12XY1oXNvUqurNTTg4rCUUufE/A7L066b+A1/pQ/ac/0O7L0LdOmXE9bpSnKnUUYtVJwwnBPqhJZ595IPoi2X+DT+vq/bJHPenXTPwGv9KH7Tgt+bxuukDVaELSh5OMW40oOS4pSqNc5SeIrqS68dfPul70RbL/Bp/X1ftke9LvR/o22NNp19HcoqVTycqU5uaeYt5i5fC5cPNZfJgS/sbQZba2tQt6jTlCLc2urjm3KWPDMn7iDunZZ37LHzFP9cknoN1u71bak4X0nJ29TycZN5bg4xkk324y16kiN+nV439L/AMFP9cCUNE6StoWui0IV7xKUaUIyXBPk4xSa+L3ozfSjsz8Nj9Cf2TiNM6ErO+02lVlfVU6kIzwqceXFFPH5TJ9BFl/SFX6uIHS3/S1s+1tnKlcSqyS5QhTnmT7syikva0Qpse3uNe6RaEqMcOVx5eaXVCMZ+UfPu/m+1d5JFLoJ05T/AJW/rtdyhCL97T/Md9tPZ2i7ToNaRTxKXx6knxTljvl2LwWEBG//ABEalVirS3g/gy46svFxxGOfVxSN10EaFb2e1vOnFOrcSl8LtVOEnFRXhmLl7fA13/EHo9Wtp9vdUU2qUpU6nhGpjhb8OKOP8SProJ3VaT0rzG6mo1YSlKim/jwm+JqP9aMm+Xc14gS4ACBiX+m2OpKK1CjTqKEuKHHFT4ZdWVlcnhmVGMYRxFYS6kjR7j3foW2qlOOs11CVR4isOTS+VJR5qHi+RtrO8tr+2jUsqkZwksxlBqSa8GuQFf8Ap7+/uP8Adqf+uqbLQOmWOj6HQt/MXLyNKFPi8rji4IqOccHLODW9Pf39x/u1P/XVJD2dsDal/tO0q3llTlUqUKUpyfFmUpQTbfPtbJHO+neP9HP67/0O46O96retpWmqHkvJTUccfHnMc9ywfvo02Z/R9L3y+0bnQtvaTt6lKOjUI0ozaclHPNpY7X3EDaAAAAAAAA/JJSXMr50i7Xe39ZkqEH5CrzpPsXLnHPY0+rw78MsIavceh2m4NKnRvVyl1NdcZLmmvFP+OZfjz6avhl01V23ualm8SXxX/HsO8es7MvrWPndKvbTx8am3Vi/VlN+/GDC3RsvV9CqcVWHHSX/cj1LwfvOcla1asc0reT73DOO/1dR19rOzo7V1+m69tDQ5OrZwrXNZfEVSPBFPveUl+d/o0ruL3Xrmdav8KcpOUsdXPx7l1ewaHtXUdRqc6Tiuv4b6l/HeSHouwalOCTS7U21iK5ducOXs96Itk72o3I1/R7t5z12Mpc4wTlN463zUV6uZMEYqK5GFo2lW+k2nBb9b5yk+uUu9/wAcjPOXky6qwzy3Q4Dpus7q+2Tw2NKdSXlqb4acXN4Wcvhim8Hfgooq3olTfWgUpR0aje0ozfFJRtpPLSxn4VN9hsvuj6UPlX/4s/3RZIAVs+6PpQ+Vf/iz/dGNLbm/t3XcXfUbmo+pSuM0owT8J4x/hWSzgA5jo92pDZ+31RclOpKTnVkuSc2kvg+CSSXqIk6bNG1W+3vKVja16kXRprip0pzWVxcsxTWeZYIAa/b0JU9Bt1UTTVGmmmsNNQXJrvNgAAAAHhfWlvf2c6V5BTpzTjOMuaafWmQPvDog1bTLl1Ns5rUk8xhxcNWnjqw20pY7Gmn4PrJ/AFa7ffm/9vrguZ1uXLFzRcmsf1pRUn72fVbpN33qkeC2m038xQzL2PEmWRaTXMRjGPxUSK7bd6MNz7mvvK6650YSeZ1Kz4qs/wCzBvOf7WMdz6iedA0Sw29pcaGlQ4Kcfa5N9cpPtk+82IIECdOGkapfb1jOxta9SPm8FxU6U6iyp1OWYprPNe80VnrPSTY2kKdor6NOEVGEVbPEYxWElmlnkkWYAFbfuj6UPlX/AOLP90Puj6UPlX/4s/3RZIAR30PahuXULK4e6fL8SnFU/LU/JPh4XnC4VnmSIAAAAAAAAAB+NJrmeErG1kudOPb2Lt6zIAGPRsbWjLNKnFN828c8+vrMgAAAAAAAAAAAAAAAAAAAAAAAAAAAAAAAAAAAAAAAAAAAAAAAAAAAAAAAAAAAAAAAAAAAAAAAAAAAAAAAAAAAAAAAAAAAAAAAAAAAAAAAA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488281" y="120259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pic>
        <p:nvPicPr>
          <p:cNvPr id="19" name="Picture 10" descr="http://www.departements.fr/sites/default/files/BPCE_20cm.jpg?13800065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74" y="2721311"/>
            <a:ext cx="1853438" cy="72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data:image/jpeg;base64,/9j/4AAQSkZJRgABAQAAAQABAAD/2wCEAAkGBxQPEhIPEA8UFBQVGBwUFhUVFRAXGBYQFBIaFhUcFRUYHikgGhonHRUVITIjJSorLjouFx8zODMsNygtLisBCgoKDg0OGxAQGy0kHyQsLC8sMS8sLC0sLCwuLCwsLC8sLiwsLCwsLCwsLCwsLCwsLCwsLCwsLCwsLCwsLCwsLP/AABEIAJQBVQMBIgACEQEDEQH/xAAcAAEAAgIDAQAAAAAAAAAAAAAABgcFCAEDBAL/xABDEAABAwIDBAYHBAgFBQAAAAABAAIDBBEFEiEGBxMxIkFRYXGRFBUyNVKBs1STodIXI0JTgpKx0TNig6OyJUNyc6L/xAAZAQEAAwEBAAAAAAAAAAAAAAAAAQIDBAX/xAAsEQACAgEDBAEDAgcAAAAAAAAAAQIRAxIhMQQTQVGBFDJxImEzQlKRscHw/9oADAMBAAIRAxEAPwCpkRF75yhERAEREAREQBERAEREAREQBERAERWvsPurp8RoYKySpnY6QOu1nCyjLK5ml2k/sqmTJHGrkWSsqhFev6DqT7ZVf7H5Fi9pd1NDh8DqqWrqyxrmB1uBdrXyBhd7Gts1/ksV1eN7InQynkV5Rbk6N7Q9tdUlrgCCDAQWkXBBycrL7/QdSfbKr/Y/In1mIntsopFeFTuPp8ruHW1Gexy5uCW5raZgGg2v2Klq+jfTySQTMLJI3FjmnqcD/Tr8CFpjzQyfaVcWjoRF2U8DpXtijYXveQxjRzc9xsAFqQdaK8MP3I0/DZx6qfi5RxOGY8me3SDbtvb+y9H6EKP7VVecP5Fy/WYy3bZQ6K93bkqIAk1VSANSS6GwA7eiqWxyOBk8jKNz3wNOVj5C0ufbQu0AGUm9u5a488cjqJDi1yeFERalQiIgCIiAIiIAiIgCIiAIiIAiIgCIiAIiIAiIgCIiAIiIAiIgCIiALZfc97oo/CT671rQtl9z3uij8H/XeuPrfsX5NMfJMlCt8nuiq/0/rNU2UJ3y+6Kr+D6zVwYv4kfyjV8ET3I7ZZm+qp3dJoJp3HrYNXR+LeY7rjqVwrTumqHxPbLE8sexwexw5te03BC2f2A2qZitK2cWEjehMz4ZQNbf5TzHj3FdHV4dMta4ZSEr2JKqn327G8ZnrOnZ+siFp2j9uEcnW63N/p4K2V8vaCCCLg6EHrHeubHNwkpIu1aNN1c+5DY2w9a1DNXXFM0jk3k6TxPId1z1ryVe6QnFBG1pFA79cSNMrQdYR3knQ/Ce5XVBGGNDGgNa0WAGgDQLAAdi7Op6lOKjHz/1FIRp7nYuCuVH9uNpWYXSvqX2LvZiZexkmI6I8OZJ7AVwpNukaEH32bY8CP1bA/8AWSi8zhzZAeTb9Tnf8b9qo1d9fWPqJZJ5nl0kji97j1uP9ByAHYAuhezhxLHGjnlK2ERFqVCIiAIiIAiIgCIiAIiIAiIgCIiAIiIAiIgCIiAIiIAiIgC7IIHSODI2Oe48msa5zjYX0aNV1qZbn/e9L4SfRcqzlpi36JW7I56kqfsdT9xN+VPUlT9jqfuJvyrbpLLg+uf9Jr20ai+pan7HU/cT/lWwW6yrZT4XSwzyNikaH5mSOax7bzPIu11iNCD81OCtZt8DB63q7gf9v6DFKyPqf0PatxWjc2M9cU/2mH72P+6hu93EYZMKqWsnjc45LBr2En9a3qBWufDHwjyC5DAOoeSvHo1GSlfBDyHKku7/AGrdhVW2bUwvsydovrFf2gPiaSSPmOtRpF2TipKmZp0bi007ZGtkY4Oa4BzXA3BaRcEHsXaqX3IbY2/6VO7tdTOJ8S6O/wCI+Y7Fc4XiZcbxy0s6E7Viy5RFQk65ZA1pc5wAaCSSbAAC5JK1l3kbXHFaovaT6PFdkDe0X6TyO139LKe77tssjfVVO/pOANQ4dUZ1bH4u5nu8VSy9Ho8NfrfwZTl4CIi7jIIiIAiIgCIiAIiIAiIgCIiAIiIAiIgCIiAIiIAiIgCIiAIiIApluf8Ae9L4SfRcoastsrjrsOqo6xkbZHR5rNcSAczS03I8VTIm4NIlcm2YXKoz9OVR9gh+9k/Kn6cqj7BD97J+VeWuky+jfWi8lrPvf971fhH9Bik36cqj7BD97J+VZah2Gh2iY3GJ5pYJKgdKOMxljeETELFzb6hgOvatcMXgeqa2Ky/UqRSSK9P0HUv22p8oPyLA7c7rIMNopqyOqne6PLZrxDlOZ4ab2aDyK6V1WNtJFNDKpRF6sKw6SrmjpoG5pJHBrR1a6kn/ACgAk9wXS3XJUlu6bZV1fWNmddsFM5sj3C4zSg3jY09txc93itkgsPsls9HhtLHSRahurndb5XavcfE/hYdSzK8bPl7k78eDeKpBERYljXLe/sq6hq3VLczoapxeHEklsx1exxPmO7TqUCW2e02BR4hTS0kw6Lxo7S7Hj2XN7wdfwWrWN4VJRTy0s7bSRnKexw5tc3uI1+a9XpM2uOl8oxnGnZ4URF1GYREQBERAEREAREQBERAEREAREQBERAEREAREQBERAEREAREQBERAEREAWy+54f8ASKPwf9d61oWy+573RR+D/rvXH1v8Nfk0x8kysoVvl90VX8H1mqbKE75PdFV/B9Zq8/F98fyjV8GtZKvvcvsb6LD6fOy087eg0jWOnOo06nO0J7so7VXu6fY71lU8WZt6aAgvvykl5sZ3jrPdp1rY8BdvWZv5F8meOPk+lwuVE9421rcKpXSAgzSXZAw9cltXEfC3mfkOtcEYuTpGjdHM+3dOzEm4UT03N1fcZROdWxn/ADFtz5DrUqBWnUs7nOMrnuMhdnL79IyE5s1+2+q2S3YbYjFKUCQj0iGzJh8XwyAdjgPO4XV1HTduKa+SsZ2TOyrjfHsZ6dB6XAy9RALkAaywDVze9w1I+Y61ZC4K5oTcJakWas02BRWDvg2O9AqPSoW2p6hxNhyjnOrm9wdqR8wq+XtQmpx1I52qdBERXICIiAIiIAiIgCIiAIiIAiIgCIiAIiIAiIgCIiAIiIAiIgCIiAIiISFshujrI2YTSNdKxps/QuaD/jv6iVrevksB1IHkFjnxd2NExdM3C9Yxfv4/52f3UY3kQitoJaWCWMySOjaOmywHGbmcdeQFyfBaycMfCPIJwx8I8guePRU7TL9w2t2YoqbDqaOkhmjysGrs7LvedXOdrzJ1WV9Yxfv4/wCdn91p7wx8I8gnDHwjyCPorduQ7ht5V4xBEx0r6iMNYC5xzt0aBc9a1k232nfilU+pdcMHQhYf2IQdP4jzPl1KPCMc8o8gvpa4emWN3yysp2FmNktopMMqo6qLW3RkZ+8hPtN8esd4WHRdDipKmVTo24w/HaeoijnjnYWSND2kuaDZwvqCbg9y9HrGL99H/Oz+609MY7B5BOGPhHkFwvoV7NO4bY4/TUtdBJSzyxlkgt7bLtdza5uujgbEeC1fx3Cn0U8lLIWudGbZmkFr2HVrm26iLaLHcMfCPILkC3JdGDC8V72ispWcoiLcoEREAREQBERAEREAREQBERAEREAREQBERAEREAREQBERAFltlsCfiNSyjje1jnhxDngkDI3MeSxKmu5v3vT/APjL9MqmSTjBtFo8nsl3XOY4sdi1C1wNi0uIId2EX0KwO2Oxk+FOj4zo3xy3ySRklpIsSCDyNjfrUr2qiwI1lV6S6u43FdxMjW5eJfXLpyXp3sxiXD8NqKR4dQsAZGCHCQOLMrS8nmLMLbdv4c8MstUb8+1RdpFWU8DpHsiY3M97gxoHW97g1o8ypbtlu7qMKhZUSyxysc/hkxh3QcRdua/UbEeXasvuP2f9IrHVr23jpR0e+oeLN8m3Pzapzg+z1bVwYpS4nG1rap5mhcJGP4b3CwaAOWXJGR80y9RpnSey5IjG0a/KZbW7uKnDIBVPeyWO4DzGHgx3GhcD1X0v4KI1EDonuikFnscWPHY9rrH8Qr5202ubQV9PT1Lc9HUUwZMwi4bd5bnt1jWx7vBXyznFx078kRS8lQ7GbKSYtLJBFKyMxx8Ul4cQW5g2wt16rAlutuZvbTrN7aDxV67CbInDMUqDGS+lmpS+nk5jLxWEsLusi48QQe1VVsGxjsUoxJbL6QOfLMCSz/6DVMc2pya4SDjVGbh3YyRxMnr6+moc/ssl1fyv0ukAD3AleLabd9PRQ+mRzRVVN1ywk9EHS7m3PR7wV6N80sjsVmbLezWMEQPIRFl7t8XF3zXTsfUYkKOsjoWNfS2dx84jLW3j6eXMRbo6m3cqKWTSp6vjwTtdGB2awZ1fUxUcb2sdISA5wJAysLjcDXk1dWOYY6jqJqV7g50Tshc29ibA6X8Vn90nvait2v8ALgPUn2xlwQV1V6VFXGfiHiGMtyZ7D2ely5K8srjkqnVeiErRDKTZKSXDpcVErBHE8sMZDs5ILRcHl+0PJdexuy8mKzupopWRuawyXeHEWDgLWHXqrJqnUh2crPV7Zmw8TlNYv4nEjzcidOSwO4X3jJ/6HfUaqd6WiUl4J0q0jzHdjY2OMUAI0IznQjn1qJ7RYR6FOafjxT2a13EiN2HMOQPaFLq6l2f4smeavzZ3ZrMbbPnOa3Q5XuoZjbKds7xQmQ0+mQyizz0RmuLDrur4pSb3b/tREjwoiLcoEREAREQBERAEREAREQBERAEREAREQBERAEREAREQBERAFmtjcfGGVcdaYuJkDhkzBl87cvtWPasKpbuopmS4pTRyMa9pEl2uAcDaJxFwdFTJSg7JXJlavb/DZnvllwCJ73kuc4zNu5x5n2Fidstt3YjHDTR0zKamh1ZCw5rkCwubAWAJ0A61KNo9sjS1dRTR4HRvZFIWNd6O67mtOh0Frr27XbFQVlRhToIRSOrATPEwBuVjYxK85OQcBdt7cyLrmUoRack/23s0aZCYttxBhZwqCExOe7PLUcTV93XdZoAIuGtbz5ArGbObTTUdTDVNlfJw3Xcx0j7PYQQ5puSNQTrb+inu0+2MOETuw/C8PpmiGzZJZWZ3Pktcjnc2vzJOt+xeihjptpaSpJpIqevp25w+IWDwQS2/a0lpBBvbQgq2pKOpx2f+yPkrvbLHY6+rfWMg4HEylzC8OvI0WLr2HMAdXO69m3m1wxeaGYQ8Lhx8K2cPv0r3uALeCm2yckdNs+a4UMFRM2VwAliDyQ6cNsSBm0B/Bd+xGMR4vO6iqsCpmRuY5xkZC5uUt5Xc4aXvoQQbqO4o7qP27ck6f3I9sRvRlw2nNLLAaiNv+EeJkMbTzbctN29nkq/bUWdna/K4OztIOrXB2YEHtBVobIbKUkAxLEq1vHp6KWSOKM6h/DPNw5POrWgHS9yV4mb2JM9nYZR8DkYQzXJ2B/K/8NlaMlqfbjfsivbPqXeLTVsbG4vhTaiSMWE0b8jiOu/It7bA27lj8e3gCWlOHYfRso6V2jw12Z7weYJAsL9fMnldZTbrZqmjfhuJULMtPWSR3it0WucWuFm9QIzAt5XC8m+2jjhxFrIY2Rt4DDlY1rRmL33Nh16BVgscpKk/fPFB3RGNkcb9XVkNYY+Jws3QzZb5o3M9qxt7XYujaPFhW1dRVBmTivz5L5sugFievkvnAMKdW1MNJH7Urw2/wt5vd8mgn5K5to8Go6+Cvwyip42VFC2NzHMYwOe5rL5bgXPIsPeVpknGE063/wAIhJtFZ0W2IhwqbCTBfivL+LnADbuabZLa+x29a6dgdrW4TUOqTFxs0Zjyh4Za7gb3sfh/FZfctSRz4kGSxskbwJDle1rhe7LGx0vqVla/bKSOaWNuztK9rJHMBFLLdzWvLQbhtrkBVm4puFXe73olJ82eCTbbDHEuds7ESSXE8Yak6k+woltFiMFTMZaWkbSx5Q3hNdmGYXu69hzuPJWJvHwWliqsJlip2QSVEkZmpwABlMkZ6TBpe7i06a/JYPfTSRw4lkijZG3gRnKxrWi5c+5sNL8kxSjaq90/IldbkEREXSUCIiEBERAEREAREQBERAEREAREQBERAEREAREQBERAEREAUy3P+9qXwk+i5Q1ctcRqCQe0Eg+YVZx1RcfZKdMs/a3ebX01bVU8T4QyKVzG3haTlHK5vqo/gu3U3rOnxCuldIGEsdYABkLwWuyMGgte/boog431JJ7yST5rhUWCCVUWcnZae3O72esqZK/DTHUw1B4nQkYC15ADuZsQSL/Pkshs3h42ao6uqrpGCpnaI4qdrg46B2UacyXOuTyAaqjpaySH/CmkjvzyPey/8pC6pZHPOZ7nOcebnEuPmdVm8MnHS3t+NxqXJb+y2MS0GzRqactEjJiAXNDhZ1QGno+BKiVZvTxKVjo/SGMDhYujiY11j2O1sobnNsuY27Lm38vJfKtHBG22k7YcmWfuyr4auhrMDnmET57vhe61nOcBfU83BzAbcyCsSzdNiZk4ZhjDb6y8VmQD4vi+VrqDWXpOIzFuQ1M2X4eLLlt4XspeOSbcHz7QteSzd4GJQReqsGppRL6LLFxHgggPaWsaLjTMbuJHVostvU2DrMSrW1FK2IsETY+lIGnM1zydLcukFSYFuWi7PSH/ALyT+d/91TstU4vi/HsnV7Li2H2VfgDavFcRay8UVo2xvDibnpWOnSccjR4lePZneBhsVYJY8NkgkndkkmMwcP10gLi8E6jNqqodM46F7yOwucR5Er4T6fU25vn4I11wXfs/s96BtJKGi0U0Es0fYM72Z2jwdf5EKIYrvTxKKedjZ2ZY5Xta0xRnoskIAJ58gFA+M64PEfcded9wOuxuutTHArue+1DX6Lf3nwNfV4JXNYA6d0Ykc3kSJInMHyDnrA79Pen+hH/ykUAMhNgXONuV3ONuy2unyXDnE6kkntJJPmVOPE4tO+LDlZwiItyoREQgIiIAiIgCIiAIiIAiIgCIiAIiIAiIgCIiAIiIAiIgCIiAIiIAiIgCIiAIiIAiIgCIiAIiISEREICIiAIiIAiIgCIiAIiIAiIgCIiA/9k="/>
          <p:cNvSpPr>
            <a:spLocks noChangeAspect="1" noChangeArrowheads="1"/>
          </p:cNvSpPr>
          <p:nvPr/>
        </p:nvSpPr>
        <p:spPr bwMode="auto">
          <a:xfrm>
            <a:off x="1602581" y="23455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6" name="AutoShape 14" descr="data:image/jpeg;base64,/9j/4AAQSkZJRgABAQAAAQABAAD/2wCEAAkGBxQPEhIPEA8UFBQVGBwUFhUVFRAXGBYQFBIaFhUcFRUYHikgGhonHRUVITIjJSorLjouFx8zODMsNygtLisBCgoKDg0OGxAQGy0kHyQsLC8sMS8sLC0sLCwuLCwsLC8sLiwsLCwsLCwsLCwsLCwsLCwsLCwsLCwsLCwsLCwsLP/AABEIAJQBVQMBIgACEQEDEQH/xAAcAAEAAgIDAQAAAAAAAAAAAAAABgcFCAEDBAL/xABDEAABAwIDBAYHBAgFBQAAAAABAAIDBBEFEiEGBxMxIkFRYXGRFBUyNVKBs1STodIXI0JTgpKx0TNig6OyJUNyc6L/xAAZAQEAAwEBAAAAAAAAAAAAAAAAAQIDBAX/xAAsEQACAgEDBAEDAgcAAAAAAAAAAQIRAxIhMQQTQVGBFDJxImEzQlKRscHw/9oADAMBAAIRAxEAPwCpkRF75yhERAEREAREQBERAEREAREQBERAERWvsPurp8RoYKySpnY6QOu1nCyjLK5ml2k/sqmTJHGrkWSsqhFev6DqT7ZVf7H5Fi9pd1NDh8DqqWrqyxrmB1uBdrXyBhd7Gts1/ksV1eN7InQynkV5Rbk6N7Q9tdUlrgCCDAQWkXBBycrL7/QdSfbKr/Y/In1mIntsopFeFTuPp8ruHW1Gexy5uCW5raZgGg2v2Klq+jfTySQTMLJI3FjmnqcD/Tr8CFpjzQyfaVcWjoRF2U8DpXtijYXveQxjRzc9xsAFqQdaK8MP3I0/DZx6qfi5RxOGY8me3SDbtvb+y9H6EKP7VVecP5Fy/WYy3bZQ6K93bkqIAk1VSANSS6GwA7eiqWxyOBk8jKNz3wNOVj5C0ufbQu0AGUm9u5a488cjqJDi1yeFERalQiIgCIiAIiIAiIgCIiAIiIAiIgCIiAIiIAiIgCIiAIiIAiIgCIiALZfc97oo/CT671rQtl9z3uij8H/XeuPrfsX5NMfJMlCt8nuiq/0/rNU2UJ3y+6Kr+D6zVwYv4kfyjV8ET3I7ZZm+qp3dJoJp3HrYNXR+LeY7rjqVwrTumqHxPbLE8sexwexw5te03BC2f2A2qZitK2cWEjehMz4ZQNbf5TzHj3FdHV4dMta4ZSEr2JKqn327G8ZnrOnZ+siFp2j9uEcnW63N/p4K2V8vaCCCLg6EHrHeubHNwkpIu1aNN1c+5DY2w9a1DNXXFM0jk3k6TxPId1z1ryVe6QnFBG1pFA79cSNMrQdYR3knQ/Ce5XVBGGNDGgNa0WAGgDQLAAdi7Op6lOKjHz/1FIRp7nYuCuVH9uNpWYXSvqX2LvZiZexkmI6I8OZJ7AVwpNukaEH32bY8CP1bA/8AWSi8zhzZAeTb9Tnf8b9qo1d9fWPqJZJ5nl0kji97j1uP9ByAHYAuhezhxLHGjnlK2ERFqVCIiAIiIAiIgCIiAIiIAiIgCIiAIiIAiIgCIiAIiIAiIgC7IIHSODI2Oe48msa5zjYX0aNV1qZbn/e9L4SfRcqzlpi36JW7I56kqfsdT9xN+VPUlT9jqfuJvyrbpLLg+uf9Jr20ai+pan7HU/cT/lWwW6yrZT4XSwzyNikaH5mSOax7bzPIu11iNCD81OCtZt8DB63q7gf9v6DFKyPqf0PatxWjc2M9cU/2mH72P+6hu93EYZMKqWsnjc45LBr2En9a3qBWufDHwjyC5DAOoeSvHo1GSlfBDyHKku7/AGrdhVW2bUwvsydovrFf2gPiaSSPmOtRpF2TipKmZp0bi007ZGtkY4Oa4BzXA3BaRcEHsXaqX3IbY2/6VO7tdTOJ8S6O/wCI+Y7Fc4XiZcbxy0s6E7Viy5RFQk65ZA1pc5wAaCSSbAAC5JK1l3kbXHFaovaT6PFdkDe0X6TyO139LKe77tssjfVVO/pOANQ4dUZ1bH4u5nu8VSy9Ho8NfrfwZTl4CIi7jIIiIAiIgCIiAIiIAiIgCIiAIiIAiIgCIiAIiIAiIgCIiAIiIApluf8Ae9L4SfRcoastsrjrsOqo6xkbZHR5rNcSAczS03I8VTIm4NIlcm2YXKoz9OVR9gh+9k/Kn6cqj7BD97J+VeWuky+jfWi8lrPvf971fhH9Bik36cqj7BD97J+VZah2Gh2iY3GJ5pYJKgdKOMxljeETELFzb6hgOvatcMXgeqa2Ky/UqRSSK9P0HUv22p8oPyLA7c7rIMNopqyOqne6PLZrxDlOZ4ab2aDyK6V1WNtJFNDKpRF6sKw6SrmjpoG5pJHBrR1a6kn/ACgAk9wXS3XJUlu6bZV1fWNmddsFM5sj3C4zSg3jY09txc93itkgsPsls9HhtLHSRahurndb5XavcfE/hYdSzK8bPl7k78eDeKpBERYljXLe/sq6hq3VLczoapxeHEklsx1exxPmO7TqUCW2e02BR4hTS0kw6Lxo7S7Hj2XN7wdfwWrWN4VJRTy0s7bSRnKexw5tc3uI1+a9XpM2uOl8oxnGnZ4URF1GYREQBERAEREAREQBERAEREAREQBERAEREAREQBERAEREAREQBERAEREAWy+54f8ASKPwf9d61oWy+573RR+D/rvXH1v8Nfk0x8kysoVvl90VX8H1mqbKE75PdFV/B9Zq8/F98fyjV8GtZKvvcvsb6LD6fOy087eg0jWOnOo06nO0J7so7VXu6fY71lU8WZt6aAgvvykl5sZ3jrPdp1rY8BdvWZv5F8meOPk+lwuVE9421rcKpXSAgzSXZAw9cltXEfC3mfkOtcEYuTpGjdHM+3dOzEm4UT03N1fcZROdWxn/ADFtz5DrUqBWnUs7nOMrnuMhdnL79IyE5s1+2+q2S3YbYjFKUCQj0iGzJh8XwyAdjgPO4XV1HTduKa+SsZ2TOyrjfHsZ6dB6XAy9RALkAaywDVze9w1I+Y61ZC4K5oTcJakWas02BRWDvg2O9AqPSoW2p6hxNhyjnOrm9wdqR8wq+XtQmpx1I52qdBERXICIiAIiIAiIgCIiAIiIAiIgCIiAIiIAiIgCIiAIiIAiIgCIiAIiISFshujrI2YTSNdKxps/QuaD/jv6iVrevksB1IHkFjnxd2NExdM3C9Yxfv4/52f3UY3kQitoJaWCWMySOjaOmywHGbmcdeQFyfBaycMfCPIJwx8I8guePRU7TL9w2t2YoqbDqaOkhmjysGrs7LvedXOdrzJ1WV9Yxfv4/wCdn91p7wx8I8gnDHwjyCPorduQ7ht5V4xBEx0r6iMNYC5xzt0aBc9a1k232nfilU+pdcMHQhYf2IQdP4jzPl1KPCMc8o8gvpa4emWN3yysp2FmNktopMMqo6qLW3RkZ+8hPtN8esd4WHRdDipKmVTo24w/HaeoijnjnYWSND2kuaDZwvqCbg9y9HrGL99H/Oz+609MY7B5BOGPhHkFwvoV7NO4bY4/TUtdBJSzyxlkgt7bLtdza5uujgbEeC1fx3Cn0U8lLIWudGbZmkFr2HVrm26iLaLHcMfCPILkC3JdGDC8V72ispWcoiLcoEREAREQBERAEREAREQBERAEREAREQBERAEREAREQBERAFltlsCfiNSyjje1jnhxDngkDI3MeSxKmu5v3vT/APjL9MqmSTjBtFo8nsl3XOY4sdi1C1wNi0uIId2EX0KwO2Oxk+FOj4zo3xy3ySRklpIsSCDyNjfrUr2qiwI1lV6S6u43FdxMjW5eJfXLpyXp3sxiXD8NqKR4dQsAZGCHCQOLMrS8nmLMLbdv4c8MstUb8+1RdpFWU8DpHsiY3M97gxoHW97g1o8ypbtlu7qMKhZUSyxysc/hkxh3QcRdua/UbEeXasvuP2f9IrHVr23jpR0e+oeLN8m3Pzapzg+z1bVwYpS4nG1rap5mhcJGP4b3CwaAOWXJGR80y9RpnSey5IjG0a/KZbW7uKnDIBVPeyWO4DzGHgx3GhcD1X0v4KI1EDonuikFnscWPHY9rrH8Qr5202ubQV9PT1Lc9HUUwZMwi4bd5bnt1jWx7vBXyznFx078kRS8lQ7GbKSYtLJBFKyMxx8Ul4cQW5g2wt16rAlutuZvbTrN7aDxV67CbInDMUqDGS+lmpS+nk5jLxWEsLusi48QQe1VVsGxjsUoxJbL6QOfLMCSz/6DVMc2pya4SDjVGbh3YyRxMnr6+moc/ssl1fyv0ukAD3AleLabd9PRQ+mRzRVVN1ywk9EHS7m3PR7wV6N80sjsVmbLezWMEQPIRFl7t8XF3zXTsfUYkKOsjoWNfS2dx84jLW3j6eXMRbo6m3cqKWTSp6vjwTtdGB2awZ1fUxUcb2sdISA5wJAysLjcDXk1dWOYY6jqJqV7g50Tshc29ibA6X8Vn90nvait2v8ALgPUn2xlwQV1V6VFXGfiHiGMtyZ7D2ely5K8srjkqnVeiErRDKTZKSXDpcVErBHE8sMZDs5ILRcHl+0PJdexuy8mKzupopWRuawyXeHEWDgLWHXqrJqnUh2crPV7Zmw8TlNYv4nEjzcidOSwO4X3jJ/6HfUaqd6WiUl4J0q0jzHdjY2OMUAI0IznQjn1qJ7RYR6FOafjxT2a13EiN2HMOQPaFLq6l2f4smeavzZ3ZrMbbPnOa3Q5XuoZjbKds7xQmQ0+mQyizz0RmuLDrur4pSb3b/tREjwoiLcoEREAREQBERAEREAREQBERAEREAREQBERAEREAREQBERAFmtjcfGGVcdaYuJkDhkzBl87cvtWPasKpbuopmS4pTRyMa9pEl2uAcDaJxFwdFTJSg7JXJlavb/DZnvllwCJ73kuc4zNu5x5n2Fidstt3YjHDTR0zKamh1ZCw5rkCwubAWAJ0A61KNo9sjS1dRTR4HRvZFIWNd6O67mtOh0Frr27XbFQVlRhToIRSOrATPEwBuVjYxK85OQcBdt7cyLrmUoRack/23s0aZCYttxBhZwqCExOe7PLUcTV93XdZoAIuGtbz5ArGbObTTUdTDVNlfJw3Xcx0j7PYQQ5puSNQTrb+inu0+2MOETuw/C8PpmiGzZJZWZ3Pktcjnc2vzJOt+xeihjptpaSpJpIqevp25w+IWDwQS2/a0lpBBvbQgq2pKOpx2f+yPkrvbLHY6+rfWMg4HEylzC8OvI0WLr2HMAdXO69m3m1wxeaGYQ8Lhx8K2cPv0r3uALeCm2yckdNs+a4UMFRM2VwAliDyQ6cNsSBm0B/Bd+xGMR4vO6iqsCpmRuY5xkZC5uUt5Xc4aXvoQQbqO4o7qP27ck6f3I9sRvRlw2nNLLAaiNv+EeJkMbTzbctN29nkq/bUWdna/K4OztIOrXB2YEHtBVobIbKUkAxLEq1vHp6KWSOKM6h/DPNw5POrWgHS9yV4mb2JM9nYZR8DkYQzXJ2B/K/8NlaMlqfbjfsivbPqXeLTVsbG4vhTaiSMWE0b8jiOu/It7bA27lj8e3gCWlOHYfRso6V2jw12Z7weYJAsL9fMnldZTbrZqmjfhuJULMtPWSR3it0WucWuFm9QIzAt5XC8m+2jjhxFrIY2Rt4DDlY1rRmL33Nh16BVgscpKk/fPFB3RGNkcb9XVkNYY+Jws3QzZb5o3M9qxt7XYujaPFhW1dRVBmTivz5L5sugFievkvnAMKdW1MNJH7Urw2/wt5vd8mgn5K5to8Go6+Cvwyip42VFC2NzHMYwOe5rL5bgXPIsPeVpknGE063/wAIhJtFZ0W2IhwqbCTBfivL+LnADbuabZLa+x29a6dgdrW4TUOqTFxs0Zjyh4Za7gb3sfh/FZfctSRz4kGSxskbwJDle1rhe7LGx0vqVla/bKSOaWNuztK9rJHMBFLLdzWvLQbhtrkBVm4puFXe73olJ82eCTbbDHEuds7ESSXE8Yak6k+woltFiMFTMZaWkbSx5Q3hNdmGYXu69hzuPJWJvHwWliqsJlip2QSVEkZmpwABlMkZ6TBpe7i06a/JYPfTSRw4lkijZG3gRnKxrWi5c+5sNL8kxSjaq90/IldbkEREXSUCIiEBERAEREAREQBERAEREAREQBERAEREAREQBERAEREAUy3P+9qXwk+i5Q1ctcRqCQe0Eg+YVZx1RcfZKdMs/a3ebX01bVU8T4QyKVzG3haTlHK5vqo/gu3U3rOnxCuldIGEsdYABkLwWuyMGgte/boog431JJ7yST5rhUWCCVUWcnZae3O72esqZK/DTHUw1B4nQkYC15ADuZsQSL/Pkshs3h42ao6uqrpGCpnaI4qdrg46B2UacyXOuTyAaqjpaySH/CmkjvzyPey/8pC6pZHPOZ7nOcebnEuPmdVm8MnHS3t+NxqXJb+y2MS0GzRqactEjJiAXNDhZ1QGno+BKiVZvTxKVjo/SGMDhYujiY11j2O1sobnNsuY27Lm38vJfKtHBG22k7YcmWfuyr4auhrMDnmET57vhe61nOcBfU83BzAbcyCsSzdNiZk4ZhjDb6y8VmQD4vi+VrqDWXpOIzFuQ1M2X4eLLlt4XspeOSbcHz7QteSzd4GJQReqsGppRL6LLFxHgggPaWsaLjTMbuJHVostvU2DrMSrW1FK2IsETY+lIGnM1zydLcukFSYFuWi7PSH/ALyT+d/91TstU4vi/HsnV7Li2H2VfgDavFcRay8UVo2xvDibnpWOnSccjR4lePZneBhsVYJY8NkgkndkkmMwcP10gLi8E6jNqqodM46F7yOwucR5Er4T6fU25vn4I11wXfs/s96BtJKGi0U0Es0fYM72Z2jwdf5EKIYrvTxKKedjZ2ZY5Xta0xRnoskIAJ58gFA+M64PEfcded9wOuxuutTHArue+1DX6Lf3nwNfV4JXNYA6d0Ykc3kSJInMHyDnrA79Pen+hH/ykUAMhNgXONuV3ONuy2unyXDnE6kkntJJPmVOPE4tO+LDlZwiItyoREQgIiIAiIgCIiAIiIAiIgCIiAIiIAiIgCIiAIiIAiIgCIiAIiIAiIgCIiAIiIAiIgCIiAIiISEREICIiAIiIAiIgCIiAIiIAiIgCIiA/9k="/>
          <p:cNvSpPr>
            <a:spLocks noChangeAspect="1" noChangeArrowheads="1"/>
          </p:cNvSpPr>
          <p:nvPr/>
        </p:nvSpPr>
        <p:spPr bwMode="auto">
          <a:xfrm>
            <a:off x="1716881" y="348859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pic>
        <p:nvPicPr>
          <p:cNvPr id="2066" name="Picture 18" descr="https://pbs.twimg.com/profile_images/492216223656980480/Ilok7Xou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303965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0" descr="data:image/jpeg;base64,/9j/4AAQSkZJRgABAQAAAQABAAD/2wCEAAkGBxQSEBUUExQVFRQXGBQYGRQYFhUcGhcgFxsaGhocHR0YHiggHholHBwaJjEhJSkrLi4vGCEzODMsNygtLisBCgoKDg0OGxAQGiwkICEvLC4uLzAsLCwsLjI3LCw0MCw3LCwtLCwsLC80LC0sLCwsLC0sLCwsLCwsLCwsLDQsLP/AABEIAJ8BPAMBIgACEQEDEQH/xAAcAAEAAgIDAQAAAAAAAAAAAAAABgcFCAEDBAL/xABMEAABAwIDAwgECQkHBAMBAAABAAIDBBEFEiEGBzETIkFRYXGBkRQycpJCUmJzgqGisdIXIzQ1VLLBwtEVM0NTk7PDNnSD4SVEYyT/xAAaAQEAAwEBAQAAAAAAAAAAAAAAAQQFAwIG/8QALREAAgEDAwIEBQUBAAAAAAAAAAECAxESBCExQVEFE2GhFCIygZFCccHh8CP/2gAMAwEAAhEDEQA/ALxREQBERAEREAREQBERAEWC2i2ljpeaBnlIvkB0Ha49HdxUGrtqamU/3hYPis5o8/W+tUdR4hSovF7vsi7p9BVrLJbL1LWXyXgcSPNUtLO5/rOc72nE/eurKFRfjS6Q9/6Lq8H7z9v7LsdO0cXNHiF9tcCLg3HWFSFlcOANtSQD/wDKP90K3otd8TJrG1vUqazRLTxTyvf0PeiItEoBEWB2t2rgw+IOlJc918kTbZn/ANGjpcfrNghDaSuzPLyVeKQxG0k0UZ6nvY37yqC2i29rKskGQxR9EURLRbtcOc495t2BReyFOWsS+lGzzMfpSbCpgJPQJo/6rItcCLg3HWFqhZe/CcYnpXZqeV8R42aeae9p5p8QhC1ndG0KKt9iN5rahzYKsNjlOjZRox56Ab+q4+R7NArIQtwnGaugiIh7CIsXtPigpaOafpYxxb2uOjB4uIHihDdlcyiLVb0uTpkf77v6p6XJ/mP9539UKfxi7G1KKndyuNOFRNTvcSJGh7bkmxZo4C/W03+griQs06inHJBERDoEREAREQBERAFUO2u3tbSYhPDG9nJtLMrXRtNszGuOosTqTxVvLX7ev+tp+6H/AG2oVtVJxhdPqe0b2K/qp/8ATd+Ndjd7td0x0x+hKP8AkUARCj59TuWjRb45ARy1K0jpLHkHycD96nmzO2lLXc2J5bJx5F4DX+GpDh3ErXJfUcha4OaS1wIIcCQQRwII1BQ6Q1U1zubWrF7R4qKaBz+LjzWDrcf4DU+CjO7LbQ1sZhnI9IjF76DlW8M1h8IGwI7Qemw6N49VeaOPoazN4uJH3N+tVdbWdGi5LnobWghHUVIroRSaUvcXOJLibkniSV8Ii+Qbvuz61KwREUEnBVzYV+jxfNx/uhUyVdVGy0bB1NaPIBbngq3n9v5Mbxh7Q+/8HciIt4wzG7Q4xHR00k8nqsGjRxcTo1o7Sf6rXDG8Wlq53zTOu9x8Gjoa3qaP/fElTrfVjZkqGUrTzIgHvHW940v3M/fKrdDN1VXKWK4Ry1pJAAJJ0AHE34AdqsPZ/dPPM0PqJBADqGBuZ/jqA09mp67L1bmdmhI91ZILiM5IgeGa3Of4AgDtJ6QrhQ90NOpLKRVdXubbl/NVTg75cYIPukEfWq52j2dnoZeTnba+rXt1Y8DjlNvqNiNNNQtmliNqcBZXUr4X2uRdj+ljh6rh/HrBI6UOtTSxa+XZms6u3dLtYamI00zrzRAFridXs4a9bmmwJ6QW9N1S1TA6N7mPFnsc5rh1FpsR5hZHZXFjSVkM97Brxm7WO5r/ALJPiAhTo1HCZs0i4BXKGsFWW+/FcsENMDrI4yO9mPgD3uN/oKzVrxvLxb0nEpiDdsZ5Fv8A475vtlyFfUzxp/uRdCFn9gsL9JxGCMi7Q7lH+zHztewkAfSXbvFwr0bEp2j1Xu5VvdJqfJ2YeCGdg8MjGbN4maWrhn6I3tLvZPNePdLls61wIuNQelaorYXdlivpGGwkm7oxyLu+PQX7SzKfFC1o57uJKkREL4REQBERAEREAVB73o7Yq8/Gjid9nL/Kr8VM78aItqoJuh8RZ4xuJ87P+pCtqlemVsiIhmBERAZTZjFTS1kM4Ngx4zeydHj3SVZm3br1ruxrB9V/4qnncFaG2NYGubK7pggd3ksGnms3xWLlRSXVo3/AaihUk5PZK5iKysZE27zbqHSe4LBVG0bj6jQ0dZ1P9FiaupdI8ucbk/V2DsXUvOm8LpQjeorv2PGt8cr1ZNUnjH3f+9D3OxiY/DPgGj+C+Dic3+Y7zXkRXlp6S4gvwjLer1D5qS/LPScRl/zH+8Vsfsi5xoKUvcXOMMTi5xJJLmgkknidVrMVs9syzLRUw6oIR5MaukYRj9KsWNNUnNvJt/u7mSQovHjU/J00z/ixSO8mkr0XDWvH6/0iqnmvflJHuHdc5R4NsPBY8o3gvprMxDesgeeiGI3d3NktiMP5DDqaO1jybXOHyn8931krOL5Y2wAHAADyX0htJWVgiIhJSu8fZCofiUj6eCSRkrWPJa3mh1srhc6X5t/pLDU+7fEX/wD18o+VJEPucStg0QrS0sG22eHAopGUsLZrcq2ONr7G4LmtAcb969yIhZRjdpMTFLSTTn/DY4jtdwaPFxA8VrG5xJuTcnUnrJ4lXHvuxXJTxU4Osri93sx8Ae9xB+iVTRKGdq53nbsWzuOwr+/qSOqFh7rOf/J5Fdu/DCrxwVIHqkxP7nc5p7gQ4fTU02Fwr0XD4IiLOyBzx8p/OcPAm3gu3bHCvSqGeG13OYS32m85n2gELPlf8cTWlWXuRxXLUTU5OkjRI0fKZo7xLSPcVaLJbN4n6LWQz9Eb2l3snmv+yXIZ9KeM0zZ1Fw11xcag9K5Q2AiIgCIiAIiIAotvH2dNbROawXljPKRjrIBBb9JpI77KUohEoqSszVFwINiCCNCDxFug9q4V47d7umVhM1OWxVB9YH1Je+3qu+UOPSOkVBjGAVNKSJ4Xst8Ii7D3PF2nzQyqlGUH6GNRcArlDicO4Kc70XFr6WM/s0LiO4Fo+sOUFe7Q9ym+9sWr2D4tNAPrevMoqVr9DvTm405262RCkRF6OAREQHDuC2kwaPLTQt6o4x5NAWsmG0ZnmjhHGR7Ge8QL+F1tM0WFhwQvaNcs5WL2pH/8NV8xN+45ZRefEIOUhkZ8Zj2+8CELr4NVwvRQutLGTwD2fvBecITbhx6EMRbG2CLpo5xJGx44Oa1w+kAV3IbgREQBERAERY7aHExS0s05/wANjnAdZ+CPF1h4oQ3bcovedivpGJS2N2xWhb9C+b7Zd5LH7F4V6VXwREXaXhz/AGWc91+8C3isM95JJJuSSSesnUlS/drj9NQzSzVGfMWBjMjc2hN331FuDfrQyYtTqXl3L/RQP8rFB1T/AOmPxJ+Vig6p/wDTH4kNPzqfdFWbe4V6NiM8YFml3KM9mTnWHYCS36Kj6mm8zaKlr5IZafOHta5j87LXF7ttqeBLvNQtDLqpZu3BsNuzxX0jDYSTd0Y5J3XePQX7SzKfFSlU3uRxXLPNTE6SNEjR8pmjrdpaR7iuRDToTygmEREOoREQBERAEREAXBC5RAY6owGlk1fTQP8AaijP3hdLdlqIcKOlH/gi/CsuiEYrsRjaughp6GolhhhZIyJ7muEMWhA00LbHxVRbyJ3SVMD3m7n0lK5x0Fy4Ek6acVcu336sq/mZPuVR7c4VPI+lfHDK9noVKMzI3ubcB1xdote1vNCrqVtZELRd8tHI31o5G97HD7wuoRO+K7yKGfZnyiylBs5Vzm0VNM6/TkcG+86zR5qwtk91BDhJXEWFiKdhvf23Do7G+fQh0hRnN7I6dz2yrnSemytsxuYQg/CJ0c/uAuB1knqVvr5ijDWhrQA0AAACwAGgAA4BfSGnTpqEbIIiIdDWrbTDjT4hUR2sBI5zfZfz2+QdbwWFVs77cCJEdYwcLRSdxN43eZI+k1VMhkVoYTaNg91+KCfDIdedEORcOrk9G/YynxUsWve7vaz+z6g57mCWwkA1Lbeq8Dptc3HSD0kBX/TVDZGNexwcxwBa5pBBB6QQhoaeopw9UdhXKKL7d7Xx0EJsQ6oeDycf87upo+vgOwdpSUVdlZb0sdecTeIZXsETGRkse5uou53qnoLreCj9NtfXR+rVz/SkL/37rDzSue4ucS5ziXOceJJNyT2krL7HYKaytihtdpcHSdjG6uv38O9wQyXOU57dTYbZ4yGkgMxLpTFGXkgC7i0F3DTioNvtxXJSxU4Osr8zvZjsfrcW+6VZIWvm9HFfSMSlsbtitC36F8/2y4eCF/Uyxp277ETRZLZrDDVVkEHQ97QfZHOf9kFXt+T/AA79lZ70n4kKNKhKoro13RbEfk/w79lZ70n4k/J/h37Kz3pPxIdfg5d0a7otiPyf4d+ys96T8SpPbbB/RK+aECzM2aP2H85o8NW/RQ51aEqauzy7N4n6LWQz9EbwXeyea8e6StnGuBFxqD0rVFbDbs8W9Jw2Ek3fGOSd13j0F+0synxQ7aOe7iSlERC+EREAREQBERAEREAREQGA2+/VlX8zJ9y9uzP6FTfMQ/uNXi29F8Mq/mZPuXt2Z/Qqb5iH9xqHj9f2MklkRD2EREAREQBERAefEKJk8T4pG5mPaWuHWD/HtWum1+zUlBUGJ9yw3McltHt/EOkfwIWya8GNYPDVwmKdgew+bT0Fp4g9qHCtRVRepq+srgu0lVSfo8z2A6lmjmH6LgRfttdS7aHdPUxEupXCdnQ0lrZB52a7vuO5RCq2brIzZ9LOO3knkebQQhnunUg+GZmo3k4i9tuXDe1scYPnbTwUVnndI4ve5z3u1LnElx7ydSvZFgdS42bTTk9kMn9FIMI3bV85GaMQM+NKQPstu6/eB3oLVJ92RKKMucGtBc5xADQLkk8AAOJV97ttkPQYC+QD0iUAv4HIOhgPZ0kcT1gBd+x+wlPQc8fnZ7ayuA5vWGN+CPM9vQpWhdoafD5pcngx7EhTUs07uEbHOt1kDmjxNh4rWGSQuJc43cSST1k6k+avvejQVNRRtgpYjJne0yWcwWaznD1nDi7L5Kqfye4l+yu/1Ifxoc9UpSkkk9iR7kcKz1E1QRpG0Mb7T9T4ho+2rlUY3dYE6joGRyNyyuLnyDQ2LjYC40Nmho8FJ0LNCGEEgiIh1CqjfjhX9xVAdcLz5uZ/P5hWusHtrg5q6CaEC7y27PbZzmi54XIt4oc60M4NGtiszchiuWeamJ0kaJG+0zR3iWke4o1+T3Ev2V3+pD+NZPZrZDEqWsgn9FdZj2l35yH1TzXj1/ilyGdSjOM07MvVERDVCIiAIiIAiLH41jcFJHylRI2NvAXuS49TWi5J7ghDduTIIofR7y8PkeG8sWX0Dnse1vnaw8bKXtcCAQbg6gjpQiMoy4ZyiIh6CLDbSbT01CzNPIASObGNXv7m/wATYdq8+xe0bq+F8roHQgPIZmvz2WBDgSADrfhppxQ85q+PUkKIuivrGQxPlkOVjGuc42JsGi5NgCTp1IejvRYvAcfp61jn0787Wuyk5HtsbA2s8A8CF0YXtXS1FQ+nilLpmZ8zeTkFsjg12rmhpsSOBQjJdzNoviSUN4kDvIC+0JCIiAIiIAixmPY/T0TGvqJMjXOyg5XuubE8GAngOK4wHaCnrWOfTyZ2tdldzXtsbA8HgHgeKEZK9r7mUREQkIiIAiLG7QYyykgdK/Xg1rBxe52jWDtJ8hc9CEN23Mki4bewvx6VyhIREQBEWLx7aCnomNfUPyNccrTke65sTbmAngEIbS3ZlEXRQ1bJomSxnMyRrXtNiLhwuDY2I06Cu9CQiIgCIiAIiIAqIdmxvGMpcRCC61vgxR/F+U421639iu/ECRDIRxDH28iqb3GtHpsp6fRzbxey/wBwQrV95Rj0ZK9qN2dIaV/o0ZjmY0uaQ95z5RfK4OJvfr4g+S8u5PHDLTyU7nZuRLXMueDH35vcHA+9ZWWviOMNFmgAdQAH3IdPKSmpR2I3Q7e0UsU0rZCGQhpeXMcLZyQ0AEXJJBFgsls7jsdZTieMOawl454APMJBOhItp1qidhcDdXVJpi5zYT+dlLeNo7tba+l7yW8SehT7eMxmG4UykpszWyyFpu4k5Td79T1mw7iUOUK0nHNrZHbje2GD+liV7DUTMAYJGx5mgNJItmIaSCTzgD3qa4DjsFZHylPIHtBsRYhzT1Fp1H8VXGx2J4NT0bGTGN0z23lL4HvNzxbfIRlHDTTS6xGyGIxU+O5aR5dSzOMY9YaPbmaLOsebJoCei/WhEazTTbW/YtnabaWCgiEk7jqSGsaLveRxsP4kgeahuIbw6WtoquFokjkNPPlbIG8+zCSAWuOtug28VHNtQa7H2UziQxrootOgWD5CO03OvYOpTDbvYykGHSuigjifCwva9jQDzNSHEauBF+N+N0Jc5yyx4R49xv6HP8//AMbF2bGU+HjFZ3U8s76kiozse0BgvI3PY5BwdYDXguvcb+hz/P8A/GxYTdr+vqruq/8AeaoIg7RgebeVtJBUV1MYySKd5El2kWIkbmtfj6vQrW2c2jgrmPdTuc5rCGm7XN1Iv09iqjeXhUMWLU7I42tbIInPaODi+Z4cT2kKwto2RYXhtTJSxtiJAtlHwnkRtd4Xv4KRTlJTk3wj6x/eBRUkhje9z5G+syNubL2Ekht+y917tm9raWuvyEl3tFzG4FrwOux4jtFwq/3S7JQVEMlTUxiUl5Yxr9W2ABc6x4kk21+L2rFbd0AwnE4Z6UZGECQMB0BaSJGj5LmkafKKE+bNJTdrF4ovmN4IBHAgEeK5JsLlC0VLvOvW4rS0LDYADMeoyauNuyNoPivDuerTT4hNSv0Mgc23y4CdPdz+S9+7cem4vV1p1a3NkPVyhLWeIiaR4rEbcNOH462oaLNc6OfTpB5so8bP95Cg+fN9fYvFRTH94VFSSGN73Pkbo5sbc2U9RJIbfsvdSaVxMZLDqWnKei5GipTdIIG1swq8onAszlbaOzHlPW/xOHb63ahZqzaaiupnsa3gPrXQ02FlzJZXOzPeGtLQ0XABNxqMxJGvNAGpUnp8XdhtBEcSlLpC9zC9oc+5Je5vAA+oOroVdb0OSOJQ+hZeXszNyVv7zP8Am/V0z9f0VKt936BDf/Pb/tyIcVOSzk3dr8EgrNuaSN9MzM576nkixrW6tbNbI59yMo14cexYfamShmxSniqJ6gTRviMcDWjksznBwJOQ8dATfgOhYndxsSyaKKuqS90l2OiaDYNbDZsZNtT6g04WssdtV/1NB85SfyoepTk4pyXLRb1ZVshjdJI4MY0Xc5xsAFDvyq4fny5pcv8Amckcvl632VHN+GKOzwUrTzbGVw+MSS1nlZ3mOpSePdxR+hciYmmXJrP8PPb1gegZvg8LaIepTnKTjC2xLqSqZKxskbg9jgC1wNwQepRzaDb+ipJDG97nyD1mRtzFvYTcNB7L3WBwylqsHwap5Z0Zc25iyFzshkys1zNHB5zW14lYjdLspBUxS1NSwSnOWNa/UaAOc4g8SS7p6j1oHUk2opbv2LA2b2upa64gk54FzG4ZXgddjxHaLqJb8/0Wn+eP7jlGt4GHNwrEYJ6UZGkcoGC9gWGz2j5LmkadpUi32SB1HTOHB0tx4xuKHic26coy5RNNiz/8bR/9vB+41YbE951BC8tzvlINiY2Xb7xIB8CV6sJw41OCQQCQx8pSwNL2gEgFjb8esXHio3hX9j4ZGYppYZ5ruzyclyjuJs2zQ4NsLC1+N0OkpSSVrL1ZKtm9tqStdkheRJa/JvblcQONug+BUjVCVdbSuxumloObE6WnuA1zAHF+V4DSBYFtuGmpV9oTRqOd79AiIh2CIiA4cLix4Khtm6j+yMZcya4jBfE53yHkOY/u0YT2XV9KM7YbFQYgA5945WizZW2vbjlcDo5t/EdB1KHGtBys48o7dodrqampnTcrG8lp5NrXtcXkjm2seF+J6Ao5uhxCrqI5pKiV8kYLWR5resLl5va54t+teCi3NRh95apz2fFZGGE/SLnfcrKw6gjgibFE0MjYLNaOjz1J6ydShEVUlLKWyXQqHcf+mVHzX84Ug33UTnUcUoFxHLzuwPFgfeDR9JZjYzYVmHSvkbM6Qvbls5oFtQb6KU1lKyWN0cjQ9jwWuaeBBQ8wpPysGQjYPCcOqqCF/o9O+RrGtlvGwuD2izs2l7njfpuuvCcRwt2JCmp6NplY4ls8cUWQFjcxOYG4sdL24rH1u5yMvJhqnRsPwXRh5t1Zg5tx3gqXbIbGwYe08nd8jtHSutcjqAGjW36PO9gghGeycUrdSttpXij2jbNJpGXxSX+S9uRzvAh3krB3i4xFHhk13tJmjcyMAgl5eLXFuIANyeoLv2y2OhxFjc5LJGXyStsSAeIIPFvZ9fFR7Ad1EMGd0kxlkcyRjSGBrWZ2lubLmN3AE2ubdnBBhOLkktmde439Dn+f/wCNiwm7X9fVXdV/7zVYexeyrcOifG2R0ge/PdwAtzQ22ncvFs9sMykrpasTOe6TlbsLQAOUeHnUdVkCpytD0ITvdeGYtSvdo0Rwkn2Znk/Up3vApvSsLqGxEPOVsjcpBvkcH6W43DTZfW22xsWIsZmeY5GXySAX0da4c3S40HSD9a6tgtjBhrZRyvKmUsJOTIBkzfKN/WQlQllJW2kYHcpi8bqV9OXASMkc8Nvq5rwNR12cDfq061Ht7NUKzEYaaAh7mtEdwbjPI71dOoAX6rnqUk2g3SQTSF8EpgzEksLA9gJ45RmaWjsuR1WWX2O3fU9A/lbmWaxAkcAAy+hytHAkdJJPmUPHl1HFU2tu5LYY8rQ0dAA8tFHt4mKejYbO8GznN5NvXeTm3HcCT4KSKO7abLDEYmRuldE1ji/mtBzGxA49Vz5oWJ3xePJV2zO7aoqaWOds7YmyXIYQ+9gSATY9Nr9xXn2w2Anoqfl3zNmbma0gB125r2POJ0vYeKvPD6NsMMcTPVjY1g7mgAfcvNtDhLaumkp3mzZBa44tIILSO0EA+CHB6WOFupH9hcaMmDNkAzyQxvYW9JdCDlHeWhvmq62Znw6rE0mKSH0l8mYPvI0ZcoAtyfN430I4AKb/ANjuwTDat8ErpScrmhzRzHEhhdpx0IOvxFGdiNkaHEabPJNJ6VmeZWtewHVxIOUtOhFtR0k9VkPMsm4x2vbh8Ei2YdgdNKDTyxcqdA+RzyRfTQyc1t+Glrr534foMP8A3Df9uRRvb7YKkoaUyxzycpmaBHI5hz3NjYBoNwLm/YpJhOzjsSwSkjnkewtOcOsCS1udrOPRkI17Ag+Zp07JO3Qk2wP6spPmWfcq52q/6mg+cpP5Va+B4cKamigDi4RsawOIsTbpUfxPYZk2IsrTM4OY6J3JhoseTt08dbIdakG4pLpYhW/Ckc2pp5wNDGWX6M0bi4A94d9RViv2tphRel8owsyZgMwzF1vUtxz30svZtBgkVbA6GYEtNiCDZzSODmnoI/8AR0Vex7mWcpd1U4x/FETQ+3tFxH2UPLjOE24q9z2yYtLjGC1Z5DkyLZAHF2cxFshtdo6rdOq6dyWLxmnkpi4CRshka0nVzXBuo67EG/VcKwsKw6OmhZDC3LGwWA+sknpJOpPaoJtDumgnldJDKYMxJLMgey51OUZmlvde3VZA4TTU1u+GRze9WCrr4KaAh72DJobjPK4DLp0iwv3rNb6YslFSt+LIG+UZCzux+7ynoH8rmM0wFg9wADL6HK0cCR0kk92qyG2myjcRijjdI6MMfnu0A30Itr3oR5UnGTfLIxtDXSRbNQGMlpdDSsLhxDXNbm8+H0lxum2dpH0TZ3RxyzFzw4vAdyeUkBoB0bzbG/E5u5TNmz8RoW0cn5yIRMiJOhIYAA7Tg64B7CoK3c80PNqyQRHi0RjMR1FwdY+6hMoSUlK19iP7UVsUuP0/I5ckctLHdoGUlsl3WtpoTb6KvFQiv3bQOlp3xPdCKdrA1oaDmyPLwSTrckm6m6HulCUXJvqEREOwREQBERAEREAREQBERAEREAREQBERAEREAREQBERAddRA2RjmPaHNcC1zSLgg6EEdSgFfuho3uvHJNEPigtcB3Zhm8yVYaIeJU4y+pEBwvdPRxvD5HSz21yvIDT3hoBPcTZTxjQAAAABoAOAsvpEJjCMfpQREQ9BERAEREAREQBERAEREAREQH//Z"/>
          <p:cNvSpPr>
            <a:spLocks noChangeAspect="1" noChangeArrowheads="1"/>
          </p:cNvSpPr>
          <p:nvPr/>
        </p:nvSpPr>
        <p:spPr bwMode="auto">
          <a:xfrm>
            <a:off x="1831181" y="463159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8" name="AutoShape 22" descr="data:image/jpeg;base64,/9j/4AAQSkZJRgABAQAAAQABAAD/2wCEAAkGBxQSEBUUExQVFRQXGBQYGRQYFhUcGhcgFxsaGhocHR0YHiggHholHBwaJjEhJSkrLi4vGCEzODMsNygtLisBCgoKDg0OGxAQGiwkICEvLC4uLzAsLCwsLjI3LCw0MCw3LCwtLCwsLC80LC0sLCwsLC0sLCwsLCwsLCwsLDQsLP/AABEIAJ8BPAMBIgACEQEDEQH/xAAcAAEAAgIDAQAAAAAAAAAAAAAABgcFCAEDBAL/xABMEAABAwIDAwgECQkHBAMBAAABAAIDBBEFEiEGBzETIkFRYXGBkRQycpJCUmJzgqGisdIXIzQ1VLLBwtEVM0NTk7PDNnSD4SVEYyT/xAAaAQEAAwEBAQAAAAAAAAAAAAAAAQQFAwIG/8QALREAAgEDAwIEBQUBAAAAAAAAAAECAxESBCExQVEFE2GhFCIygZFCccHh8CP/2gAMAwEAAhEDEQA/ALxREQBERAEREAREQBERAEWC2i2ljpeaBnlIvkB0Ha49HdxUGrtqamU/3hYPis5o8/W+tUdR4hSovF7vsi7p9BVrLJbL1LWXyXgcSPNUtLO5/rOc72nE/eurKFRfjS6Q9/6Lq8H7z9v7LsdO0cXNHiF9tcCLg3HWFSFlcOANtSQD/wDKP90K3otd8TJrG1vUqazRLTxTyvf0PeiItEoBEWB2t2rgw+IOlJc918kTbZn/ANGjpcfrNghDaSuzPLyVeKQxG0k0UZ6nvY37yqC2i29rKskGQxR9EURLRbtcOc495t2BReyFOWsS+lGzzMfpSbCpgJPQJo/6rItcCLg3HWFqhZe/CcYnpXZqeV8R42aeae9p5p8QhC1ndG0KKt9iN5rahzYKsNjlOjZRox56Ab+q4+R7NArIQtwnGaugiIh7CIsXtPigpaOafpYxxb2uOjB4uIHihDdlcyiLVb0uTpkf77v6p6XJ/mP9539UKfxi7G1KKndyuNOFRNTvcSJGh7bkmxZo4C/W03+griQs06inHJBERDoEREAREQBERAFUO2u3tbSYhPDG9nJtLMrXRtNszGuOosTqTxVvLX7ev+tp+6H/AG2oVtVJxhdPqe0b2K/qp/8ATd+Ndjd7td0x0x+hKP8AkUARCj59TuWjRb45ARy1K0jpLHkHycD96nmzO2lLXc2J5bJx5F4DX+GpDh3ErXJfUcha4OaS1wIIcCQQRwII1BQ6Q1U1zubWrF7R4qKaBz+LjzWDrcf4DU+CjO7LbQ1sZhnI9IjF76DlW8M1h8IGwI7Qemw6N49VeaOPoazN4uJH3N+tVdbWdGi5LnobWghHUVIroRSaUvcXOJLibkniSV8Ii+Qbvuz61KwREUEnBVzYV+jxfNx/uhUyVdVGy0bB1NaPIBbngq3n9v5Mbxh7Q+/8HciIt4wzG7Q4xHR00k8nqsGjRxcTo1o7Sf6rXDG8Wlq53zTOu9x8Gjoa3qaP/fElTrfVjZkqGUrTzIgHvHW940v3M/fKrdDN1VXKWK4Ry1pJAAJJ0AHE34AdqsPZ/dPPM0PqJBADqGBuZ/jqA09mp67L1bmdmhI91ZILiM5IgeGa3Of4AgDtJ6QrhQ90NOpLKRVdXubbl/NVTg75cYIPukEfWq52j2dnoZeTnba+rXt1Y8DjlNvqNiNNNQtmliNqcBZXUr4X2uRdj+ljh6rh/HrBI6UOtTSxa+XZms6u3dLtYamI00zrzRAFridXs4a9bmmwJ6QW9N1S1TA6N7mPFnsc5rh1FpsR5hZHZXFjSVkM97Brxm7WO5r/ALJPiAhTo1HCZs0i4BXKGsFWW+/FcsENMDrI4yO9mPgD3uN/oKzVrxvLxb0nEpiDdsZ5Fv8A475vtlyFfUzxp/uRdCFn9gsL9JxGCMi7Q7lH+zHztewkAfSXbvFwr0bEp2j1Xu5VvdJqfJ2YeCGdg8MjGbN4maWrhn6I3tLvZPNePdLls61wIuNQelaorYXdlivpGGwkm7oxyLu+PQX7SzKfFC1o57uJKkREL4REQBERAEREAVB73o7Yq8/Gjid9nL/Kr8VM78aItqoJuh8RZ4xuJ87P+pCtqlemVsiIhmBERAZTZjFTS1kM4Ngx4zeydHj3SVZm3br1ruxrB9V/4qnncFaG2NYGubK7pggd3ksGnms3xWLlRSXVo3/AaihUk5PZK5iKysZE27zbqHSe4LBVG0bj6jQ0dZ1P9FiaupdI8ucbk/V2DsXUvOm8LpQjeorv2PGt8cr1ZNUnjH3f+9D3OxiY/DPgGj+C+Dic3+Y7zXkRXlp6S4gvwjLer1D5qS/LPScRl/zH+8Vsfsi5xoKUvcXOMMTi5xJJLmgkknidVrMVs9syzLRUw6oIR5MaukYRj9KsWNNUnNvJt/u7mSQovHjU/J00z/ixSO8mkr0XDWvH6/0iqnmvflJHuHdc5R4NsPBY8o3gvprMxDesgeeiGI3d3NktiMP5DDqaO1jybXOHyn8931krOL5Y2wAHAADyX0htJWVgiIhJSu8fZCofiUj6eCSRkrWPJa3mh1srhc6X5t/pLDU+7fEX/wD18o+VJEPucStg0QrS0sG22eHAopGUsLZrcq2ONr7G4LmtAcb969yIhZRjdpMTFLSTTn/DY4jtdwaPFxA8VrG5xJuTcnUnrJ4lXHvuxXJTxU4Osri93sx8Ae9xB+iVTRKGdq53nbsWzuOwr+/qSOqFh7rOf/J5Fdu/DCrxwVIHqkxP7nc5p7gQ4fTU02Fwr0XD4IiLOyBzx8p/OcPAm3gu3bHCvSqGeG13OYS32m85n2gELPlf8cTWlWXuRxXLUTU5OkjRI0fKZo7xLSPcVaLJbN4n6LWQz9Eb2l3snmv+yXIZ9KeM0zZ1Fw11xcag9K5Q2AiIgCIiAIiIAotvH2dNbROawXljPKRjrIBBb9JpI77KUohEoqSszVFwINiCCNCDxFug9q4V47d7umVhM1OWxVB9YH1Je+3qu+UOPSOkVBjGAVNKSJ4Xst8Ii7D3PF2nzQyqlGUH6GNRcArlDicO4Kc70XFr6WM/s0LiO4Fo+sOUFe7Q9ym+9sWr2D4tNAPrevMoqVr9DvTm405262RCkRF6OAREQHDuC2kwaPLTQt6o4x5NAWsmG0ZnmjhHGR7Ge8QL+F1tM0WFhwQvaNcs5WL2pH/8NV8xN+45ZRefEIOUhkZ8Zj2+8CELr4NVwvRQutLGTwD2fvBecITbhx6EMRbG2CLpo5xJGx44Oa1w+kAV3IbgREQBERAERY7aHExS0s05/wANjnAdZ+CPF1h4oQ3bcovedivpGJS2N2xWhb9C+b7Zd5LH7F4V6VXwREXaXhz/AGWc91+8C3isM95JJJuSSSesnUlS/drj9NQzSzVGfMWBjMjc2hN331FuDfrQyYtTqXl3L/RQP8rFB1T/AOmPxJ+Vig6p/wDTH4kNPzqfdFWbe4V6NiM8YFml3KM9mTnWHYCS36Kj6mm8zaKlr5IZafOHta5j87LXF7ttqeBLvNQtDLqpZu3BsNuzxX0jDYSTd0Y5J3XePQX7SzKfFSlU3uRxXLPNTE6SNEjR8pmjrdpaR7iuRDToTygmEREOoREQBERAEREAXBC5RAY6owGlk1fTQP8AaijP3hdLdlqIcKOlH/gi/CsuiEYrsRjaughp6GolhhhZIyJ7muEMWhA00LbHxVRbyJ3SVMD3m7n0lK5x0Fy4Ek6acVcu336sq/mZPuVR7c4VPI+lfHDK9noVKMzI3ubcB1xdote1vNCrqVtZELRd8tHI31o5G97HD7wuoRO+K7yKGfZnyiylBs5Vzm0VNM6/TkcG+86zR5qwtk91BDhJXEWFiKdhvf23Do7G+fQh0hRnN7I6dz2yrnSemytsxuYQg/CJ0c/uAuB1knqVvr5ijDWhrQA0AAACwAGgAA4BfSGnTpqEbIIiIdDWrbTDjT4hUR2sBI5zfZfz2+QdbwWFVs77cCJEdYwcLRSdxN43eZI+k1VMhkVoYTaNg91+KCfDIdedEORcOrk9G/YynxUsWve7vaz+z6g57mCWwkA1Lbeq8Dptc3HSD0kBX/TVDZGNexwcxwBa5pBBB6QQhoaeopw9UdhXKKL7d7Xx0EJsQ6oeDycf87upo+vgOwdpSUVdlZb0sdecTeIZXsETGRkse5uou53qnoLreCj9NtfXR+rVz/SkL/37rDzSue4ucS5ziXOceJJNyT2krL7HYKaytihtdpcHSdjG6uv38O9wQyXOU57dTYbZ4yGkgMxLpTFGXkgC7i0F3DTioNvtxXJSxU4Osr8zvZjsfrcW+6VZIWvm9HFfSMSlsbtitC36F8/2y4eCF/Uyxp277ETRZLZrDDVVkEHQ97QfZHOf9kFXt+T/AA79lZ70n4kKNKhKoro13RbEfk/w79lZ70n4k/J/h37Kz3pPxIdfg5d0a7otiPyf4d+ys96T8SpPbbB/RK+aECzM2aP2H85o8NW/RQ51aEqauzy7N4n6LWQz9EbwXeyea8e6StnGuBFxqD0rVFbDbs8W9Jw2Ek3fGOSd13j0F+0synxQ7aOe7iSlERC+EREAREQBERAEREAREQGA2+/VlX8zJ9y9uzP6FTfMQ/uNXi29F8Mq/mZPuXt2Z/Qqb5iH9xqHj9f2MklkRD2EREAREQBERAefEKJk8T4pG5mPaWuHWD/HtWum1+zUlBUGJ9yw3McltHt/EOkfwIWya8GNYPDVwmKdgew+bT0Fp4g9qHCtRVRepq+srgu0lVSfo8z2A6lmjmH6LgRfttdS7aHdPUxEupXCdnQ0lrZB52a7vuO5RCq2brIzZ9LOO3knkebQQhnunUg+GZmo3k4i9tuXDe1scYPnbTwUVnndI4ve5z3u1LnElx7ydSvZFgdS42bTTk9kMn9FIMI3bV85GaMQM+NKQPstu6/eB3oLVJ92RKKMucGtBc5xADQLkk8AAOJV97ttkPQYC+QD0iUAv4HIOhgPZ0kcT1gBd+x+wlPQc8fnZ7ayuA5vWGN+CPM9vQpWhdoafD5pcngx7EhTUs07uEbHOt1kDmjxNh4rWGSQuJc43cSST1k6k+avvejQVNRRtgpYjJne0yWcwWaznD1nDi7L5Kqfye4l+yu/1Ifxoc9UpSkkk9iR7kcKz1E1QRpG0Mb7T9T4ho+2rlUY3dYE6joGRyNyyuLnyDQ2LjYC40Nmho8FJ0LNCGEEgiIh1CqjfjhX9xVAdcLz5uZ/P5hWusHtrg5q6CaEC7y27PbZzmi54XIt4oc60M4NGtiszchiuWeamJ0kaJG+0zR3iWke4o1+T3Ev2V3+pD+NZPZrZDEqWsgn9FdZj2l35yH1TzXj1/ilyGdSjOM07MvVERDVCIiAIiIAiLH41jcFJHylRI2NvAXuS49TWi5J7ghDduTIIofR7y8PkeG8sWX0Dnse1vnaw8bKXtcCAQbg6gjpQiMoy4ZyiIh6CLDbSbT01CzNPIASObGNXv7m/wATYdq8+xe0bq+F8roHQgPIZmvz2WBDgSADrfhppxQ85q+PUkKIuivrGQxPlkOVjGuc42JsGi5NgCTp1IejvRYvAcfp61jn0787Wuyk5HtsbA2s8A8CF0YXtXS1FQ+nilLpmZ8zeTkFsjg12rmhpsSOBQjJdzNoviSUN4kDvIC+0JCIiAIiIAixmPY/T0TGvqJMjXOyg5XuubE8GAngOK4wHaCnrWOfTyZ2tdldzXtsbA8HgHgeKEZK9r7mUREQkIiIAiLG7QYyykgdK/Xg1rBxe52jWDtJ8hc9CEN23Mki4bewvx6VyhIREQBEWLx7aCnomNfUPyNccrTke65sTbmAngEIbS3ZlEXRQ1bJomSxnMyRrXtNiLhwuDY2I06Cu9CQiIgCIiAIiIAqIdmxvGMpcRCC61vgxR/F+U421639iu/ECRDIRxDH28iqb3GtHpsp6fRzbxey/wBwQrV95Rj0ZK9qN2dIaV/o0ZjmY0uaQ95z5RfK4OJvfr4g+S8u5PHDLTyU7nZuRLXMueDH35vcHA+9ZWWviOMNFmgAdQAH3IdPKSmpR2I3Q7e0UsU0rZCGQhpeXMcLZyQ0AEXJJBFgsls7jsdZTieMOawl454APMJBOhItp1qidhcDdXVJpi5zYT+dlLeNo7tba+l7yW8SehT7eMxmG4UykpszWyyFpu4k5Td79T1mw7iUOUK0nHNrZHbje2GD+liV7DUTMAYJGx5mgNJItmIaSCTzgD3qa4DjsFZHylPIHtBsRYhzT1Fp1H8VXGx2J4NT0bGTGN0z23lL4HvNzxbfIRlHDTTS6xGyGIxU+O5aR5dSzOMY9YaPbmaLOsebJoCei/WhEazTTbW/YtnabaWCgiEk7jqSGsaLveRxsP4kgeahuIbw6WtoquFokjkNPPlbIG8+zCSAWuOtug28VHNtQa7H2UziQxrootOgWD5CO03OvYOpTDbvYykGHSuigjifCwva9jQDzNSHEauBF+N+N0Jc5yyx4R49xv6HP8//AMbF2bGU+HjFZ3U8s76kiozse0BgvI3PY5BwdYDXguvcb+hz/P8A/GxYTdr+vqruq/8AeaoIg7RgebeVtJBUV1MYySKd5El2kWIkbmtfj6vQrW2c2jgrmPdTuc5rCGm7XN1Iv09iqjeXhUMWLU7I42tbIInPaODi+Z4cT2kKwto2RYXhtTJSxtiJAtlHwnkRtd4Xv4KRTlJTk3wj6x/eBRUkhje9z5G+syNubL2Ekht+y917tm9raWuvyEl3tFzG4FrwOux4jtFwq/3S7JQVEMlTUxiUl5Yxr9W2ABc6x4kk21+L2rFbd0AwnE4Z6UZGECQMB0BaSJGj5LmkafKKE+bNJTdrF4ovmN4IBHAgEeK5JsLlC0VLvOvW4rS0LDYADMeoyauNuyNoPivDuerTT4hNSv0Mgc23y4CdPdz+S9+7cem4vV1p1a3NkPVyhLWeIiaR4rEbcNOH462oaLNc6OfTpB5so8bP95Cg+fN9fYvFRTH94VFSSGN73Pkbo5sbc2U9RJIbfsvdSaVxMZLDqWnKei5GipTdIIG1swq8onAszlbaOzHlPW/xOHb63ahZqzaaiupnsa3gPrXQ02FlzJZXOzPeGtLQ0XABNxqMxJGvNAGpUnp8XdhtBEcSlLpC9zC9oc+5Je5vAA+oOroVdb0OSOJQ+hZeXszNyVv7zP8Am/V0z9f0VKt936BDf/Pb/tyIcVOSzk3dr8EgrNuaSN9MzM576nkixrW6tbNbI59yMo14cexYfamShmxSniqJ6gTRviMcDWjksznBwJOQ8dATfgOhYndxsSyaKKuqS90l2OiaDYNbDZsZNtT6g04WssdtV/1NB85SfyoepTk4pyXLRb1ZVshjdJI4MY0Xc5xsAFDvyq4fny5pcv8Amckcvl632VHN+GKOzwUrTzbGVw+MSS1nlZ3mOpSePdxR+hciYmmXJrP8PPb1gegZvg8LaIepTnKTjC2xLqSqZKxskbg9jgC1wNwQepRzaDb+ipJDG97nyD1mRtzFvYTcNB7L3WBwylqsHwap5Z0Zc25iyFzshkys1zNHB5zW14lYjdLspBUxS1NSwSnOWNa/UaAOc4g8SS7p6j1oHUk2opbv2LA2b2upa64gk54FzG4ZXgddjxHaLqJb8/0Wn+eP7jlGt4GHNwrEYJ6UZGkcoGC9gWGz2j5LmkadpUi32SB1HTOHB0tx4xuKHic26coy5RNNiz/8bR/9vB+41YbE951BC8tzvlINiY2Xb7xIB8CV6sJw41OCQQCQx8pSwNL2gEgFjb8esXHio3hX9j4ZGYppYZ5ruzyclyjuJs2zQ4NsLC1+N0OkpSSVrL1ZKtm9tqStdkheRJa/JvblcQONug+BUjVCVdbSuxumloObE6WnuA1zAHF+V4DSBYFtuGmpV9oTRqOd79AiIh2CIiA4cLix4Khtm6j+yMZcya4jBfE53yHkOY/u0YT2XV9KM7YbFQYgA5945WizZW2vbjlcDo5t/EdB1KHGtBys48o7dodrqampnTcrG8lp5NrXtcXkjm2seF+J6Ao5uhxCrqI5pKiV8kYLWR5resLl5va54t+teCi3NRh95apz2fFZGGE/SLnfcrKw6gjgibFE0MjYLNaOjz1J6ydShEVUlLKWyXQqHcf+mVHzX84Ug33UTnUcUoFxHLzuwPFgfeDR9JZjYzYVmHSvkbM6Qvbls5oFtQb6KU1lKyWN0cjQ9jwWuaeBBQ8wpPysGQjYPCcOqqCF/o9O+RrGtlvGwuD2izs2l7njfpuuvCcRwt2JCmp6NplY4ls8cUWQFjcxOYG4sdL24rH1u5yMvJhqnRsPwXRh5t1Zg5tx3gqXbIbGwYe08nd8jtHSutcjqAGjW36PO9gghGeycUrdSttpXij2jbNJpGXxSX+S9uRzvAh3krB3i4xFHhk13tJmjcyMAgl5eLXFuIANyeoLv2y2OhxFjc5LJGXyStsSAeIIPFvZ9fFR7Ad1EMGd0kxlkcyRjSGBrWZ2lubLmN3AE2ubdnBBhOLkktmde439Dn+f/wCNiwm7X9fVXdV/7zVYexeyrcOifG2R0ge/PdwAtzQ22ncvFs9sMykrpasTOe6TlbsLQAOUeHnUdVkCpytD0ITvdeGYtSvdo0Rwkn2Znk/Up3vApvSsLqGxEPOVsjcpBvkcH6W43DTZfW22xsWIsZmeY5GXySAX0da4c3S40HSD9a6tgtjBhrZRyvKmUsJOTIBkzfKN/WQlQllJW2kYHcpi8bqV9OXASMkc8Nvq5rwNR12cDfq061Ht7NUKzEYaaAh7mtEdwbjPI71dOoAX6rnqUk2g3SQTSF8EpgzEksLA9gJ45RmaWjsuR1WWX2O3fU9A/lbmWaxAkcAAy+hytHAkdJJPmUPHl1HFU2tu5LYY8rQ0dAA8tFHt4mKejYbO8GznN5NvXeTm3HcCT4KSKO7abLDEYmRuldE1ji/mtBzGxA49Vz5oWJ3xePJV2zO7aoqaWOds7YmyXIYQ+9gSATY9Nr9xXn2w2Anoqfl3zNmbma0gB125r2POJ0vYeKvPD6NsMMcTPVjY1g7mgAfcvNtDhLaumkp3mzZBa44tIILSO0EA+CHB6WOFupH9hcaMmDNkAzyQxvYW9JdCDlHeWhvmq62Znw6rE0mKSH0l8mYPvI0ZcoAtyfN430I4AKb/ANjuwTDat8ErpScrmhzRzHEhhdpx0IOvxFGdiNkaHEabPJNJ6VmeZWtewHVxIOUtOhFtR0k9VkPMsm4x2vbh8Ei2YdgdNKDTyxcqdA+RzyRfTQyc1t+Glrr534foMP8A3Df9uRRvb7YKkoaUyxzycpmaBHI5hz3NjYBoNwLm/YpJhOzjsSwSkjnkewtOcOsCS1udrOPRkI17Ag+Zp07JO3Qk2wP6spPmWfcq52q/6mg+cpP5Va+B4cKamigDi4RsawOIsTbpUfxPYZk2IsrTM4OY6J3JhoseTt08dbIdakG4pLpYhW/Ckc2pp5wNDGWX6M0bi4A94d9RViv2tphRel8owsyZgMwzF1vUtxz30svZtBgkVbA6GYEtNiCDZzSODmnoI/8AR0Vex7mWcpd1U4x/FETQ+3tFxH2UPLjOE24q9z2yYtLjGC1Z5DkyLZAHF2cxFshtdo6rdOq6dyWLxmnkpi4CRshka0nVzXBuo67EG/VcKwsKw6OmhZDC3LGwWA+sknpJOpPaoJtDumgnldJDKYMxJLMgey51OUZmlvde3VZA4TTU1u+GRze9WCrr4KaAh72DJobjPK4DLp0iwv3rNb6YslFSt+LIG+UZCzux+7ynoH8rmM0wFg9wADL6HK0cCR0kk92qyG2myjcRijjdI6MMfnu0A30Itr3oR5UnGTfLIxtDXSRbNQGMlpdDSsLhxDXNbm8+H0lxum2dpH0TZ3RxyzFzw4vAdyeUkBoB0bzbG/E5u5TNmz8RoW0cn5yIRMiJOhIYAA7Tg64B7CoK3c80PNqyQRHi0RjMR1FwdY+6hMoSUlK19iP7UVsUuP0/I5ckctLHdoGUlsl3WtpoTb6KvFQiv3bQOlp3xPdCKdrA1oaDmyPLwSTrckm6m6HulCUXJvqEREOwREQBERAEREAREQBERAEREAREQBERAEREAREQBERAddRA2RjmPaHNcC1zSLgg6EEdSgFfuho3uvHJNEPigtcB3Zhm8yVYaIeJU4y+pEBwvdPRxvD5HSz21yvIDT3hoBPcTZTxjQAAAABoAOAsvpEJjCMfpQREQ9BERAEREAREQBERAEREAREQH//Z"/>
          <p:cNvSpPr>
            <a:spLocks noChangeAspect="1" noChangeArrowheads="1"/>
          </p:cNvSpPr>
          <p:nvPr/>
        </p:nvSpPr>
        <p:spPr bwMode="auto">
          <a:xfrm>
            <a:off x="1945481" y="57745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pic>
        <p:nvPicPr>
          <p:cNvPr id="2072" name="Picture 24" descr="https://bttmontemozinho.files.wordpress.com/2008/07/credito-agricola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628" y="996207"/>
            <a:ext cx="1300139" cy="65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upload.wikimedia.org/wikipedia/en/8/83/Nykredit_logo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85" y="4028833"/>
            <a:ext cx="1880592" cy="54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trencadisesr.files.wordpress.com/2013/04/unacc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87" y="3517023"/>
            <a:ext cx="1889093" cy="54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www.credit-agricole.com/var/ca/storage/images/logo-credit-agricole/158648-2-fre-FR/Logo-Credit-Agricol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67" y="2534805"/>
            <a:ext cx="2331720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32" descr="data:image/png;base64,iVBORw0KGgoAAAANSUhEUgAAAKAAAAAxCAMAAABqK1L5AAAAn1BMVEX///8AT40AR4kASooATIsAQIQARogARIegvNNjjLIAS4trk7jD0uCzytx2nb82b6GEoL7s8vaVsswAOoEAPIL3+/zz9/q2x9kAWJRJeqdUhrAuZ5wAUI3l7fPU4esANH+LrMlwkLRGcaEAMX2/z96rxNgoXZUAK3qasMlafakiaZ+Bp8Vti7AxcaQgVY9fha4QYJnR2+Y6Y5d9mbqhv9V9eLMeAAAFJ0lEQVRYhe1W6ZaiPBDNHkREA4RGkUVc2l4UHfv9n+2rSrCXmTOn/037neP9oYFUpW5qhZA77rjjjjvuuOOO/zXi8WfEuX/70I8+4VIRYrdtG1jYshNYGFhE7XgUv3mFOkmS2q3sW9tu4H/SJi+4N4lHY7dVJS0ItW/1YDiHA5PKLc9t0rqFCdo2ImQDFvBQOKIiB8k+oNPIK79K/gH1Cwm2TaYmeNoxbVaWbE6pRAU9Q7JbmTYP3sapeRzB4evscQGspo3UOm2mhmxkBkJN2iyME9zoTK4veGXSPsr1Alf1Lm0uhIwfmwJ0d+m6z0mw1h4qpJRKf5O65PDAlEc2R+XzLlR4XsDockKiTFGhNKMiG4GjJlTwgeCUyZiYuWbTitiLpGJXUnkyJKKCPl3mnKbOhp1pSnnpXJhISvXMOrtsBlGV7Bl0FS/B3VU/RLMvBaXq4G8Hh9HlfMA0cF5dMd7VJO8173LTKcpoPyqBpgz+JNgycYTnquP8Kaqjy3PlCL6R6plpZ6MqOLyQwZVgSPdfCT4sBXe7dgBJwIWCOSt7uJ1aVMNO7uJAtqEQG3KmAlyQMMrKGrZeMsqKPwiel0LPMBIdD6fgBVvnSFBsCVnoLEa5QIrTWHuHIEHK+eSDoDrkJy5HPpyjhcd8CV5rMM3MXIFGMUD7sBPTcb0C5VBZu1JiuXFvnxlNq68E1WKu2JNxXteU6bGLI3rwJQoohh5QMDmuWdjUA0FOeVp/eHC+kKLwBWheU5+EjGISjgf3gzd9iejjeai7NhVFfeJ6QUzvwu26gKTp+StBWC/Trb99J4WQxd54gizLQh67FpAKds7nSsaeoOhDqqbbbiBIl5y6LeJLR3pgYWBBRBpXw8tsP8iRSgo6YkJHjmD5V4KiEFT1/vpVzyTleuRCTE9loYXAyI0lWgoYxw4BBLN6BSzLHfUExQ4OPNnBcDSKHcbgQ3GMnFEq5kOHbM2VIDloMKLnhmCIqSd0GkIcfhDU44umKvE6th6FUOoPjmBgbcwEpFG9E3yRBLEvBCCY1tUTnj4QVPMko1n8btlUiBwjiwoHTMHAvySfEGnhBUjAKdtFxlRxRtXJFUn4kAOsK5JqysMj5KjZoP4LOOjlWiQGiuwFi0zIZp1CrfXGE4R0QLPvVbyA9A0GwzY5lYgl3uBibQj/1L0q4s8EMb987pkO1Iu+n2Kb2SJBcPlqtXptc9dmgLDqKmgz3X4T9WqZJYMHDVwtTcwTE7sOUAqxjAaC5BzyTwTPJb+mEVRbKyVnDHnxrto0WC6ccdX0XzxI9gov4JwpNQ0Zw9obu0YNCtDT04N1BEmcUugSVZfx4zGkuqgdwWn/BEFtqgh+W4xQtMN+BOFEgjCPxDXEzxB4RfX4moZkcuRhiJ4TxfklW2Jb4py2+Rd+ME2kmAzLucApw3cJnjHhys3K7GBLmWInOEm2fssvS45D6hcobZhmWkrNj4mFxvHLX32camqShq2dr/ZcZ0gwlZA2dpSyJni3XU0AcygTtl9A3Cg+nslvsMFlf72TjZLZrN16O1UwYEImQYADvYYHiH29bWezrfkkAhp2i4IOdRIEBmQT5wrrlSOnSkzyLnbFFtJUlAVMxsPv3G4DUYHjDvt18L3wT8C8unFC+bL6XvhHkHiC1zlwe4iOjqDefy/6M7BYx5CFm58m8le4Hojj51ZRp8M8vFnAlyM9Tr6X+zHApxbvbjfC+BUg3Ff1zcJMw+yWIwxD/Xy230vdcccdd9zxj/AffpBsSukZrmAAAAAASUVORK5CYII="/>
          <p:cNvSpPr>
            <a:spLocks noChangeAspect="1" noChangeArrowheads="1"/>
          </p:cNvSpPr>
          <p:nvPr/>
        </p:nvSpPr>
        <p:spPr bwMode="auto">
          <a:xfrm>
            <a:off x="2059781" y="691759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sp>
        <p:nvSpPr>
          <p:cNvPr id="10" name="AutoShape 34" descr="data:image/png;base64,iVBORw0KGgoAAAANSUhEUgAAAKAAAAAxCAMAAABqK1L5AAAAn1BMVEX///8AT40AR4kASooATIsAQIQARogARIegvNNjjLIAS4trk7jD0uCzytx2nb82b6GEoL7s8vaVsswAOoEAPIL3+/zz9/q2x9kAWJRJeqdUhrAuZ5wAUI3l7fPU4esANH+LrMlwkLRGcaEAMX2/z96rxNgoXZUAK3qasMlafakiaZ+Bp8Vti7AxcaQgVY9fha4QYJnR2+Y6Y5d9mbqhv9V9eLMeAAAFJ0lEQVRYhe1W6ZaiPBDNHkREA4RGkUVc2l4UHfv9n+2rSrCXmTOn/037neP9oYFUpW5qhZA77rjjjjvuuOOO/zXi8WfEuX/70I8+4VIRYrdtG1jYshNYGFhE7XgUv3mFOkmS2q3sW9tu4H/SJi+4N4lHY7dVJS0ItW/1YDiHA5PKLc9t0rqFCdo2ImQDFvBQOKIiB8k+oNPIK79K/gH1Cwm2TaYmeNoxbVaWbE6pRAU9Q7JbmTYP3sapeRzB4evscQGspo3UOm2mhmxkBkJN2iyME9zoTK4veGXSPsr1Alf1Lm0uhIwfmwJ0d+m6z0mw1h4qpJRKf5O65PDAlEc2R+XzLlR4XsDockKiTFGhNKMiG4GjJlTwgeCUyZiYuWbTitiLpGJXUnkyJKKCPl3mnKbOhp1pSnnpXJhISvXMOrtsBlGV7Bl0FS/B3VU/RLMvBaXq4G8Hh9HlfMA0cF5dMd7VJO8173LTKcpoPyqBpgz+JNgycYTnquP8Kaqjy3PlCL6R6plpZ6MqOLyQwZVgSPdfCT4sBXe7dgBJwIWCOSt7uJ1aVMNO7uJAtqEQG3KmAlyQMMrKGrZeMsqKPwiel0LPMBIdD6fgBVvnSFBsCVnoLEa5QIrTWHuHIEHK+eSDoDrkJy5HPpyjhcd8CV5rMM3MXIFGMUD7sBPTcb0C5VBZu1JiuXFvnxlNq68E1WKu2JNxXteU6bGLI3rwJQoohh5QMDmuWdjUA0FOeVp/eHC+kKLwBWheU5+EjGISjgf3gzd9iejjeai7NhVFfeJ6QUzvwu26gKTp+StBWC/Trb99J4WQxd54gizLQh67FpAKds7nSsaeoOhDqqbbbiBIl5y6LeJLR3pgYWBBRBpXw8tsP8iRSgo6YkJHjmD5V4KiEFT1/vpVzyTleuRCTE9loYXAyI0lWgoYxw4BBLN6BSzLHfUExQ4OPNnBcDSKHcbgQ3GMnFEq5kOHbM2VIDloMKLnhmCIqSd0GkIcfhDU44umKvE6th6FUOoPjmBgbcwEpFG9E3yRBLEvBCCY1tUTnj4QVPMko1n8btlUiBwjiwoHTMHAvySfEGnhBUjAKdtFxlRxRtXJFUn4kAOsK5JqysMj5KjZoP4LOOjlWiQGiuwFi0zIZp1CrfXGE4R0QLPvVbyA9A0GwzY5lYgl3uBibQj/1L0q4s8EMb987pkO1Iu+n2Kb2SJBcPlqtXptc9dmgLDqKmgz3X4T9WqZJYMHDVwtTcwTE7sOUAqxjAaC5BzyTwTPJb+mEVRbKyVnDHnxrto0WC6ccdX0XzxI9gov4JwpNQ0Zw9obu0YNCtDT04N1BEmcUugSVZfx4zGkuqgdwWn/BEFtqgh+W4xQtMN+BOFEgjCPxDXEzxB4RfX4moZkcuRhiJ4TxfklW2Jb4py2+Rd+ME2kmAzLucApw3cJnjHhys3K7GBLmWInOEm2fssvS45D6hcobZhmWkrNj4mFxvHLX32camqShq2dr/ZcZ0gwlZA2dpSyJni3XU0AcygTtl9A3Cg+nslvsMFlf72TjZLZrN16O1UwYEImQYADvYYHiH29bWezrfkkAhp2i4IOdRIEBmQT5wrrlSOnSkzyLnbFFtJUlAVMxsPv3G4DUYHjDvt18L3wT8C8unFC+bL6XvhHkHiC1zlwe4iOjqDefy/6M7BYx5CFm58m8le4Hojj51ZRp8M8vFnAlyM9Tr6X+zHApxbvbjfC+BUg3Ff1zcJMw+yWIwxD/Xy230vdcccdd9zxj/AffpBsSukZrmAAAAAASUVORK5CYII="/>
          <p:cNvSpPr>
            <a:spLocks noChangeAspect="1" noChangeArrowheads="1"/>
          </p:cNvSpPr>
          <p:nvPr/>
        </p:nvSpPr>
        <p:spPr bwMode="auto">
          <a:xfrm>
            <a:off x="2174081" y="806059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 sz="1350"/>
          </a:p>
        </p:txBody>
      </p:sp>
      <p:pic>
        <p:nvPicPr>
          <p:cNvPr id="2084" name="Picture 36" descr="http://www.volksbank.com/m101/volksbank/zib/images/design/2012/fb_share/fb_shar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854" y="3085045"/>
            <a:ext cx="821317" cy="82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p.fi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76" y="3276570"/>
            <a:ext cx="1086926" cy="6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1713311" y="4870847"/>
            <a:ext cx="438150" cy="213122"/>
          </a:xfrm>
          <a:prstGeom prst="rect">
            <a:avLst/>
          </a:prstGeom>
        </p:spPr>
        <p:txBody>
          <a:bodyPr vert="horz" lIns="0" tIns="34290" rIns="0" bIns="34290" rtlCol="0" anchor="ctr"/>
          <a:lstStyle/>
          <a:p>
            <a:fld id="{6F419BDD-7615-44B9-8D51-8B9A7235E0C9}" type="slidenum">
              <a:rPr lang="en-US" sz="900">
                <a:solidFill>
                  <a:schemeClr val="bg1"/>
                </a:solidFill>
                <a:latin typeface="Arial"/>
                <a:cs typeface="Arial"/>
              </a:rPr>
              <a:pPr/>
              <a:t>2</a:t>
            </a:fld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0" name="Picture 2" descr="http://www.excelpublishing.co.uk/sites/default/files/styles/news_blog_image_660x330/public/BSA-logo.jpg?itok=RbOU3dq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32" y="270602"/>
            <a:ext cx="2321719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fbeeldingsresultaat voor KZB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61" y="822335"/>
            <a:ext cx="1021112" cy="77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Afbeelding 31" descr="G:\GroeneveldJM\TiSEM\TIAS projecten\EACB TIAS\20171204 EACB RF\contributions\pictures\Logo RBG (2)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815" y="4325356"/>
            <a:ext cx="1253798" cy="36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Afbeeldingsresultaat voor cajamar group spain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19" y="1699650"/>
            <a:ext cx="2025254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jdelijke aanduiding voor dianummer 2"/>
          <p:cNvSpPr txBox="1">
            <a:spLocks/>
          </p:cNvSpPr>
          <p:nvPr/>
        </p:nvSpPr>
        <p:spPr>
          <a:xfrm>
            <a:off x="7889884" y="4838665"/>
            <a:ext cx="642937" cy="2047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nl-NL"/>
            </a:defPPr>
            <a:lvl1pPr algn="r" defTabSz="914400">
              <a:defRPr sz="1200">
                <a:solidFill>
                  <a:srgbClr val="5E6A71"/>
                </a:solidFill>
                <a:latin typeface="Corbel"/>
              </a:defRPr>
            </a:lvl1pPr>
          </a:lstStyle>
          <a:p>
            <a:fld id="{4821C4A5-98F2-7545-875B-39B2F4500447}" type="slidenum">
              <a:rPr lang="nl-NL"/>
              <a:pPr/>
              <a:t>2</a:t>
            </a:fld>
            <a:endParaRPr lang="nl-NL" dirty="0"/>
          </a:p>
        </p:txBody>
      </p:sp>
      <p:sp>
        <p:nvSpPr>
          <p:cNvPr id="27" name="Rectangle 74"/>
          <p:cNvSpPr txBox="1">
            <a:spLocks noChangeArrowheads="1"/>
          </p:cNvSpPr>
          <p:nvPr/>
        </p:nvSpPr>
        <p:spPr bwMode="auto">
          <a:xfrm>
            <a:off x="351426" y="215069"/>
            <a:ext cx="7538458" cy="4714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0" i="0">
                <a:solidFill>
                  <a:srgbClr val="000099"/>
                </a:solidFill>
                <a:latin typeface="+mj-lt"/>
                <a:ea typeface="+mj-ea"/>
                <a:cs typeface="Myriad Pro Light"/>
              </a:defRPr>
            </a:lvl1pPr>
          </a:lstStyle>
          <a:p>
            <a:r>
              <a:rPr lang="nl-NL" altLang="nl-NL" dirty="0"/>
              <a:t>Rabobank is member of large </a:t>
            </a:r>
            <a:r>
              <a:rPr lang="nl-NL" altLang="nl-NL" dirty="0" err="1"/>
              <a:t>cooperative</a:t>
            </a:r>
            <a:r>
              <a:rPr lang="nl-NL" altLang="nl-NL" dirty="0"/>
              <a:t> banking family</a:t>
            </a:r>
          </a:p>
        </p:txBody>
      </p:sp>
    </p:spTree>
    <p:extLst>
      <p:ext uri="{BB962C8B-B14F-4D97-AF65-F5344CB8AC3E}">
        <p14:creationId xmlns:p14="http://schemas.microsoft.com/office/powerpoint/2010/main" val="207751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4" name="Picture 6" descr="http://www.plusine.com/wp-content/uploads/virtualization_clip_image0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" y="2822624"/>
            <a:ext cx="3122323" cy="172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 descr="http://www.creatov.nl/wp-content/uploads/2012/01/veelkleurighe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" y="900099"/>
            <a:ext cx="3464560" cy="167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8" descr="http://www.blueacrobat.com/img/integrat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5" y="2778421"/>
            <a:ext cx="3135352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8" name="Picture 10" descr="http://www.eindhoven.nl/upload_mm/3/6/2/54125_fullimage_contrac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8" y="3026804"/>
            <a:ext cx="1786369" cy="131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image.slidesharecdn.com/capitalstructureirrelevancetheory-140422110147-phpapp01/95/capital-structure-irrelevance-theory-2-638.jpg?cb=13981646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64" y="1333233"/>
            <a:ext cx="1797900" cy="134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4"/>
          <p:cNvSpPr txBox="1">
            <a:spLocks noChangeArrowheads="1"/>
          </p:cNvSpPr>
          <p:nvPr/>
        </p:nvSpPr>
        <p:spPr>
          <a:xfrm>
            <a:off x="285750" y="152062"/>
            <a:ext cx="6811736" cy="471488"/>
          </a:xfrm>
          <a:prstGeom prst="rect">
            <a:avLst/>
          </a:prstGeom>
          <a:extLst/>
        </p:spPr>
        <p:txBody>
          <a:bodyPr vert="horz" lIns="0" tIns="0" rIns="0" bIns="0" rtlCol="0" anchor="ctr">
            <a:noAutofit/>
          </a:bodyPr>
          <a:lstStyle>
            <a:defPPr>
              <a:defRPr lang="nl-NL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0" i="0">
                <a:solidFill>
                  <a:srgbClr val="000099"/>
                </a:solidFill>
                <a:latin typeface="+mj-lt"/>
                <a:ea typeface="+mj-ea"/>
                <a:cs typeface="Myriad Pro Light"/>
              </a:defRPr>
            </a:lvl1pPr>
          </a:lstStyle>
          <a:p>
            <a:r>
              <a:rPr lang="nl-NL" altLang="nl-NL" dirty="0" err="1" smtClean="0"/>
              <a:t>Convergence</a:t>
            </a:r>
            <a:r>
              <a:rPr lang="nl-NL" altLang="nl-NL" dirty="0" smtClean="0"/>
              <a:t> in </a:t>
            </a:r>
            <a:r>
              <a:rPr lang="nl-NL" altLang="nl-NL" dirty="0" err="1" smtClean="0"/>
              <a:t>governance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and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organisational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structures</a:t>
            </a:r>
            <a:r>
              <a:rPr lang="nl-NL" altLang="nl-NL" dirty="0" smtClean="0"/>
              <a:t> of </a:t>
            </a:r>
            <a:r>
              <a:rPr lang="nl-NL" altLang="nl-NL" dirty="0" err="1" smtClean="0"/>
              <a:t>cooperative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banks</a:t>
            </a:r>
            <a:endParaRPr lang="nl-NL" altLang="nl-NL" dirty="0"/>
          </a:p>
        </p:txBody>
      </p:sp>
      <p:sp>
        <p:nvSpPr>
          <p:cNvPr id="9" name="Tijdelijke aanduiding voor dianummer 4"/>
          <p:cNvSpPr txBox="1">
            <a:spLocks/>
          </p:cNvSpPr>
          <p:nvPr/>
        </p:nvSpPr>
        <p:spPr>
          <a:xfrm>
            <a:off x="760414" y="4870847"/>
            <a:ext cx="584200" cy="2131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419BDD-7615-44B9-8D51-8B9A7235E0C9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/>
              <a:t>3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jdelijke aanduiding voor dianummer 2"/>
          <p:cNvSpPr txBox="1">
            <a:spLocks/>
          </p:cNvSpPr>
          <p:nvPr/>
        </p:nvSpPr>
        <p:spPr>
          <a:xfrm>
            <a:off x="7637466" y="4862518"/>
            <a:ext cx="642937" cy="204788"/>
          </a:xfrm>
          <a:prstGeom prst="rect">
            <a:avLst/>
          </a:prstGeom>
          <a:ln/>
        </p:spPr>
        <p:txBody>
          <a:bodyPr vert="horz" lIns="91440" tIns="45720" rIns="0" bIns="45720" rtlCol="0" anchor="ctr"/>
          <a:lstStyle>
            <a:defPPr>
              <a:defRPr lang="nl-NL"/>
            </a:defPPr>
            <a:lvl1pPr marL="0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99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99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98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97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95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995" algn="l" defTabSz="45699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AE59C0A-2BA9-456C-94EF-55E3A3DBB1B1}" type="slidenum">
              <a:rPr lang="en-US" sz="1200" smtClean="0">
                <a:solidFill>
                  <a:srgbClr val="7F7F7F"/>
                </a:solidFill>
              </a:rPr>
              <a:pPr algn="r"/>
              <a:t>3</a:t>
            </a:fld>
            <a:endParaRPr lang="en-US" sz="1200" dirty="0">
              <a:solidFill>
                <a:srgbClr val="7F7F7F"/>
              </a:solidFill>
            </a:endParaRPr>
          </a:p>
        </p:txBody>
      </p:sp>
      <p:pic>
        <p:nvPicPr>
          <p:cNvPr id="83972" name="Picture 4" descr="http://www.camphusianum.nl/Onderwijs/Internationalisering/Images%20Internationalisering/image00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714" y="180708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54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r>
              <a:rPr lang="nl-NL" sz="2400" dirty="0">
                <a:solidFill>
                  <a:srgbClr val="000099"/>
                </a:solidFill>
              </a:rPr>
              <a:t>Members </a:t>
            </a:r>
            <a:r>
              <a:rPr lang="nl-NL" sz="2400" dirty="0" err="1">
                <a:solidFill>
                  <a:srgbClr val="000099"/>
                </a:solidFill>
              </a:rPr>
              <a:t>and</a:t>
            </a:r>
            <a:r>
              <a:rPr lang="nl-NL" sz="2400" dirty="0">
                <a:solidFill>
                  <a:srgbClr val="000099"/>
                </a:solidFill>
              </a:rPr>
              <a:t> member-</a:t>
            </a:r>
            <a:r>
              <a:rPr lang="nl-NL" sz="2400" dirty="0" err="1">
                <a:solidFill>
                  <a:srgbClr val="000099"/>
                </a:solidFill>
              </a:rPr>
              <a:t>population</a:t>
            </a:r>
            <a:r>
              <a:rPr lang="nl-NL" sz="2400" dirty="0">
                <a:solidFill>
                  <a:srgbClr val="000099"/>
                </a:solidFill>
              </a:rPr>
              <a:t> ratio</a:t>
            </a:r>
            <a:endParaRPr lang="nl-NL" sz="2400" dirty="0">
              <a:solidFill>
                <a:srgbClr val="000099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82930"/>
            <a:ext cx="6978015" cy="4560570"/>
          </a:xfrm>
          <a:prstGeom prst="rect">
            <a:avLst/>
          </a:prstGeom>
        </p:spPr>
      </p:pic>
      <p:sp>
        <p:nvSpPr>
          <p:cNvPr id="6" name="Tijdelijke aanduiding voor dianummer 2"/>
          <p:cNvSpPr txBox="1">
            <a:spLocks/>
          </p:cNvSpPr>
          <p:nvPr/>
        </p:nvSpPr>
        <p:spPr>
          <a:xfrm>
            <a:off x="7889884" y="4838665"/>
            <a:ext cx="642937" cy="2047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nl-NL"/>
            </a:defPPr>
            <a:lvl1pPr algn="r" defTabSz="914400">
              <a:defRPr sz="1200">
                <a:solidFill>
                  <a:srgbClr val="5E6A71"/>
                </a:solidFill>
                <a:latin typeface="Corbel"/>
              </a:defRPr>
            </a:lvl1pPr>
          </a:lstStyle>
          <a:p>
            <a:fld id="{4821C4A5-98F2-7545-875B-39B2F4500447}" type="slidenum">
              <a:rPr lang="nl-NL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982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r>
              <a:rPr lang="en-GB" sz="2400" dirty="0" err="1">
                <a:solidFill>
                  <a:srgbClr val="000099"/>
                </a:solidFill>
              </a:rPr>
              <a:t>Rabobank’s</a:t>
            </a:r>
            <a:r>
              <a:rPr lang="en-GB" sz="2400" dirty="0">
                <a:solidFill>
                  <a:srgbClr val="000099"/>
                </a:solidFill>
              </a:rPr>
              <a:t> </a:t>
            </a:r>
            <a:r>
              <a:rPr lang="en-GB" sz="2400" dirty="0" smtClean="0">
                <a:solidFill>
                  <a:srgbClr val="000099"/>
                </a:solidFill>
              </a:rPr>
              <a:t>governance and organisational evolution </a:t>
            </a:r>
            <a:r>
              <a:rPr lang="en-GB" sz="2400" dirty="0">
                <a:solidFill>
                  <a:srgbClr val="000099"/>
                </a:solidFill>
              </a:rPr>
              <a:t>in a nutshell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9382" y="2157091"/>
            <a:ext cx="655127" cy="349686"/>
          </a:xfrm>
          <a:prstGeom prst="rect">
            <a:avLst/>
          </a:prstGeom>
          <a:noFill/>
        </p:spPr>
        <p:txBody>
          <a:bodyPr wrap="none" lIns="71983" tIns="35992" rIns="71983" bIns="35992" rtlCol="0" anchor="ctr" anchorCtr="0">
            <a:spAutoFit/>
          </a:bodyPr>
          <a:lstStyle/>
          <a:p>
            <a:pPr marL="0" marR="0" lvl="0" indent="0" algn="l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Bank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7879" y="3462082"/>
            <a:ext cx="1115189" cy="349686"/>
          </a:xfrm>
          <a:prstGeom prst="rect">
            <a:avLst/>
          </a:prstGeom>
          <a:noFill/>
        </p:spPr>
        <p:txBody>
          <a:bodyPr wrap="none" lIns="71983" tIns="35992" rIns="71983" bIns="35992" rtlCol="0" anchor="ctr" anchorCtr="0">
            <a:spAutoFit/>
          </a:bodyPr>
          <a:lstStyle/>
          <a:p>
            <a:pPr marL="0" marR="0" lvl="0" indent="0" algn="l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Processor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71501" y="1063585"/>
            <a:ext cx="8517907" cy="4260925"/>
            <a:chOff x="243" y="893"/>
            <a:chExt cx="5378" cy="3525"/>
          </a:xfrm>
        </p:grpSpPr>
        <p:pic>
          <p:nvPicPr>
            <p:cNvPr id="9" name="Picture 8" descr="clairekop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893"/>
              <a:ext cx="5378" cy="2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002" y="2050"/>
              <a:ext cx="1671" cy="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66700" indent="-266700" eaLnBrk="0" hangingPunct="0">
                <a:defRPr>
                  <a:solidFill>
                    <a:schemeClr val="tx1"/>
                  </a:solidFill>
                  <a:latin typeface="Myriad Pro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yriad Pro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yriad Pro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yriad Pro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yriad Pro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SzPct val="120000"/>
                <a:buChar char="•"/>
                <a:defRPr>
                  <a:solidFill>
                    <a:schemeClr val="tx1"/>
                  </a:solidFill>
                  <a:latin typeface="Myriad Pro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SzPct val="120000"/>
                <a:buChar char="•"/>
                <a:defRPr>
                  <a:solidFill>
                    <a:schemeClr val="tx1"/>
                  </a:solidFill>
                  <a:latin typeface="Myriad Pro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SzPct val="120000"/>
                <a:buChar char="•"/>
                <a:defRPr>
                  <a:solidFill>
                    <a:schemeClr val="tx1"/>
                  </a:solidFill>
                  <a:latin typeface="Myriad Pro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SzPct val="120000"/>
                <a:buChar char="•"/>
                <a:defRPr>
                  <a:solidFill>
                    <a:schemeClr val="tx1"/>
                  </a:solidFill>
                  <a:latin typeface="Myriad Pro" charset="0"/>
                </a:defRPr>
              </a:lvl9pPr>
            </a:lstStyle>
            <a:p>
              <a:pPr marL="266700" marR="0" lvl="0" indent="-26670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Retail banking in NL and first</a:t>
              </a:r>
              <a:r>
                <a:rPr kumimoji="0" lang="en-US" sz="900" b="1" i="0" u="none" strike="noStrike" kern="1200" cap="none" spc="0" normalizeH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 steps abroad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rbel"/>
                <a:ea typeface="+mn-ea"/>
                <a:cs typeface="Calibri" pitchFamily="34" charset="0"/>
              </a:endParaRPr>
            </a:p>
            <a:p>
              <a:pPr marL="266700" marR="0" lvl="0" indent="-26670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1952 Delegated supervision </a:t>
              </a:r>
              <a:r>
                <a:rPr lang="en-US" sz="900" noProof="0" dirty="0" smtClean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from </a:t>
              </a:r>
              <a:r>
                <a:rPr kumimoji="0" lang="en-US" sz="9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Dutch central bank to central institutions</a:t>
              </a:r>
              <a:endPara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rbel"/>
                <a:ea typeface="+mn-ea"/>
                <a:cs typeface="Calibri" pitchFamily="34" charset="0"/>
              </a:endParaRPr>
            </a:p>
            <a:p>
              <a:pPr marL="266700" marR="0" lvl="0" indent="-26670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1960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Start serving private individuals (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a.o</a:t>
              </a:r>
              <a:r>
                <a:rPr kumimoji="0" lang="en-US" sz="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.</a:t>
              </a: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savings &amp; mortgages) </a:t>
              </a:r>
            </a:p>
            <a:p>
              <a:pPr marL="266700" marR="0" lvl="0" indent="-26670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1969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Establishment of DLL (Leasing Company)</a:t>
              </a:r>
            </a:p>
            <a:p>
              <a:pPr marL="0" marR="0" lvl="0" indent="0" algn="l" defTabSz="25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1972 Merger of the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Raiffeisen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 and 	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Boerenleenbank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 into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Rabobank</a:t>
              </a:r>
              <a:endParaRPr lang="en-US" sz="900" dirty="0">
                <a:solidFill>
                  <a:srgbClr val="000099"/>
                </a:solidFill>
                <a:latin typeface="Corbel"/>
                <a:cs typeface="Calibri" pitchFamily="34" charset="0"/>
              </a:endParaRPr>
            </a:p>
            <a:p>
              <a:pPr marL="0" indent="0" defTabSz="252000" eaLnBrk="1" hangingPunct="1">
                <a:defRPr/>
              </a:pPr>
              <a:r>
                <a:rPr lang="en-US" sz="900" dirty="0" smtClean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1980 - Cross guarantee scheme</a:t>
              </a:r>
            </a:p>
            <a:p>
              <a:pPr marL="0" indent="0" defTabSz="252000" eaLnBrk="1" hangingPunct="1">
                <a:defRPr/>
              </a:pPr>
              <a:r>
                <a:rPr lang="en-US" sz="900" dirty="0" smtClean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            - Triple A-rating</a:t>
              </a:r>
            </a:p>
            <a:p>
              <a:pPr marL="0" indent="0" defTabSz="252000" eaLnBrk="1" hangingPunct="1">
                <a:defRPr/>
              </a:pPr>
              <a:r>
                <a:rPr lang="en-US" sz="900" dirty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 </a:t>
              </a:r>
              <a:r>
                <a:rPr lang="en-US" sz="900" dirty="0" smtClean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           - </a:t>
              </a:r>
              <a:r>
                <a:rPr lang="en-US" sz="900" dirty="0" smtClean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Opening </a:t>
              </a:r>
              <a:r>
                <a:rPr lang="en-US" sz="900" dirty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of first international branch </a:t>
              </a:r>
              <a:r>
                <a:rPr lang="en-US" sz="900" dirty="0" smtClean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in</a:t>
              </a:r>
            </a:p>
            <a:p>
              <a:pPr marL="0" indent="0" defTabSz="252000" eaLnBrk="1" hangingPunct="1">
                <a:defRPr/>
              </a:pPr>
              <a:r>
                <a:rPr lang="en-US" sz="900" dirty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 </a:t>
              </a:r>
              <a:r>
                <a:rPr lang="en-US" sz="900" dirty="0" smtClean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               </a:t>
              </a:r>
              <a:r>
                <a:rPr lang="en-US" sz="900" dirty="0" smtClean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New York</a:t>
              </a:r>
              <a:endParaRPr lang="en-US" sz="900" dirty="0">
                <a:solidFill>
                  <a:srgbClr val="000099"/>
                </a:solidFill>
                <a:latin typeface="Corbel"/>
                <a:cs typeface="Calibri" pitchFamily="34" charset="0"/>
              </a:endParaRPr>
            </a:p>
            <a:p>
              <a:pPr marL="0" lvl="0" indent="0" eaLnBrk="1" hangingPunct="1">
                <a:defRPr/>
              </a:pPr>
              <a:r>
                <a:rPr lang="en-US" sz="900" dirty="0" smtClean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1982 Compensation schemes</a:t>
              </a:r>
              <a:endParaRPr lang="en-US" sz="900" dirty="0">
                <a:solidFill>
                  <a:srgbClr val="000099"/>
                </a:solidFill>
                <a:latin typeface="Corbel"/>
                <a:cs typeface="Calibri" pitchFamily="34" charset="0"/>
              </a:endParaRPr>
            </a:p>
            <a:p>
              <a:pPr marL="0" marR="0" lvl="0" indent="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rbel"/>
                <a:ea typeface="+mn-ea"/>
                <a:cs typeface="Calibri" pitchFamily="34" charset="0"/>
              </a:endParaRPr>
            </a:p>
            <a:p>
              <a:pPr marL="171450" marR="0" lvl="0" indent="-17145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Mature retail bank</a:t>
              </a:r>
            </a:p>
            <a:p>
              <a:pPr marL="171450" marR="0" lvl="0" indent="-17145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1960s start of  salary payment through bank accounts in the Netherlands:</a:t>
              </a:r>
            </a:p>
            <a:p>
              <a:pPr marL="200935" marR="0" lvl="0" indent="-200935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new segments -&gt; private individuals</a:t>
              </a:r>
            </a:p>
            <a:p>
              <a:pPr marL="200935" marR="0" lvl="0" indent="-200935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also in urban areas</a:t>
              </a:r>
            </a:p>
            <a:p>
              <a:pPr marL="266700" marR="0" lvl="0" indent="-26670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rbel"/>
                <a:ea typeface="+mn-ea"/>
                <a:cs typeface="Calibri" pitchFamily="34" charset="0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440" y="2743"/>
              <a:ext cx="1487" cy="1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66700" indent="-266700" eaLnBrk="0" hangingPunct="0">
                <a:defRPr>
                  <a:solidFill>
                    <a:schemeClr val="tx1"/>
                  </a:solidFill>
                  <a:latin typeface="Myriad Pro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yriad Pro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yriad Pro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yriad Pro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yriad Pro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SzPct val="120000"/>
                <a:buChar char="•"/>
                <a:defRPr>
                  <a:solidFill>
                    <a:schemeClr val="tx1"/>
                  </a:solidFill>
                  <a:latin typeface="Myriad Pro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SzPct val="120000"/>
                <a:buChar char="•"/>
                <a:defRPr>
                  <a:solidFill>
                    <a:schemeClr val="tx1"/>
                  </a:solidFill>
                  <a:latin typeface="Myriad Pro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SzPct val="120000"/>
                <a:buChar char="•"/>
                <a:defRPr>
                  <a:solidFill>
                    <a:schemeClr val="tx1"/>
                  </a:solidFill>
                  <a:latin typeface="Myriad Pro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SzPct val="120000"/>
                <a:buChar char="•"/>
                <a:defRPr>
                  <a:solidFill>
                    <a:schemeClr val="tx1"/>
                  </a:solidFill>
                  <a:latin typeface="Myriad Pro" charset="0"/>
                </a:defRPr>
              </a:lvl9pPr>
            </a:lstStyle>
            <a:p>
              <a:pPr marL="266700" marR="0" lvl="0" indent="-26670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1895 First </a:t>
              </a:r>
              <a:r>
                <a:rPr lang="en-GB" sz="900" b="1" dirty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Credit </a:t>
              </a: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Cooperative in </a:t>
              </a:r>
              <a:r>
                <a:rPr kumimoji="0" lang="en-GB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Naaldwijk</a:t>
              </a: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rbel"/>
                <a:ea typeface="+mn-ea"/>
                <a:cs typeface="Calibri" pitchFamily="34" charset="0"/>
              </a:endParaRPr>
            </a:p>
            <a:p>
              <a:pPr marL="0" marR="0" lvl="0" indent="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>
                  <a:tab pos="108000" algn="l"/>
                  <a:tab pos="180000" algn="l"/>
                  <a:tab pos="360000" algn="l"/>
                  <a:tab pos="540000" algn="l"/>
                </a:tabLst>
                <a:defRPr/>
              </a:pP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1898 Foundation of cooperative central</a:t>
              </a:r>
              <a:r>
                <a:rPr kumimoji="0" lang="en-GB" sz="9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 </a:t>
              </a:r>
            </a:p>
            <a:p>
              <a:pPr marL="0" marR="0" lvl="0" indent="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>
                  <a:tab pos="108000" algn="l"/>
                  <a:tab pos="180000" algn="l"/>
                  <a:tab pos="360000" algn="l"/>
                  <a:tab pos="540000" algn="l"/>
                </a:tabLst>
                <a:defRPr/>
              </a:pPr>
              <a:r>
                <a:rPr lang="en-GB" sz="900" dirty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 </a:t>
              </a:r>
              <a:r>
                <a:rPr lang="en-GB" sz="900" dirty="0" smtClean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           </a:t>
              </a:r>
              <a:r>
                <a: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institutions (CCRB+CCB)</a:t>
              </a:r>
            </a:p>
            <a:p>
              <a:pPr marL="0" marR="0" lvl="0" indent="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>
                  <a:tab pos="108000" algn="l"/>
                  <a:tab pos="180000" algn="l"/>
                  <a:tab pos="360000" algn="l"/>
                  <a:tab pos="540000" algn="l"/>
                </a:tabLst>
                <a:defRPr/>
              </a:pPr>
              <a:r>
                <a:rPr lang="en-GB" sz="800" dirty="0" smtClean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         </a:t>
              </a:r>
              <a:r>
                <a:rPr lang="en-GB" sz="800" i="1" dirty="0" smtClean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  - Central monitoring by CCRB and CCB</a:t>
              </a:r>
            </a:p>
            <a:p>
              <a:pPr marL="0" marR="0" lvl="0" indent="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>
                  <a:tab pos="108000" algn="l"/>
                  <a:tab pos="180000" algn="l"/>
                  <a:tab pos="360000" algn="l"/>
                  <a:tab pos="540000" algn="l"/>
                </a:tabLst>
                <a:defRPr/>
              </a:pPr>
              <a:r>
                <a:rPr lang="en-GB" sz="800" i="1" dirty="0" smtClean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		  - Knowledge support for local banks</a:t>
              </a:r>
            </a:p>
            <a:p>
              <a:pPr marL="0" marR="0" lvl="0" indent="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>
                  <a:tab pos="108000" algn="l"/>
                  <a:tab pos="180000" algn="l"/>
                  <a:tab pos="360000" algn="l"/>
                  <a:tab pos="540000" algn="l"/>
                </a:tabLst>
                <a:defRPr/>
              </a:pPr>
              <a:r>
                <a:rPr lang="en-GB" sz="800" i="1" dirty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	</a:t>
              </a:r>
              <a:r>
                <a:rPr lang="en-GB" sz="800" i="1" dirty="0" smtClean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	  - Liquidity management</a:t>
              </a:r>
            </a:p>
            <a:p>
              <a:pPr marL="0" marR="0" lvl="0" indent="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>
                  <a:tab pos="108000" algn="l"/>
                  <a:tab pos="180000" algn="l"/>
                  <a:tab pos="360000" algn="l"/>
                  <a:tab pos="540000" algn="l"/>
                </a:tabLst>
                <a:defRPr/>
              </a:pPr>
              <a:r>
                <a:rPr lang="en-GB" sz="900" dirty="0" smtClean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1900 Full reservation of net profits and</a:t>
              </a:r>
            </a:p>
            <a:p>
              <a:pPr marL="0" marR="0" lvl="0" indent="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>
                  <a:tab pos="108000" algn="l"/>
                  <a:tab pos="180000" algn="l"/>
                  <a:tab pos="360000" algn="l"/>
                  <a:tab pos="540000" algn="l"/>
                </a:tabLst>
                <a:defRPr/>
              </a:pPr>
              <a:r>
                <a:rPr lang="en-GB" sz="900" dirty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 </a:t>
              </a:r>
              <a:r>
                <a:rPr lang="en-GB" sz="900" dirty="0" smtClean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          full member liability</a:t>
              </a:r>
              <a:endPara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rbel"/>
                <a:ea typeface="+mn-ea"/>
                <a:cs typeface="Calibri" pitchFamily="34" charset="0"/>
              </a:endParaRPr>
            </a:p>
            <a:p>
              <a:pPr marL="0" marR="0" lvl="0" indent="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rbel"/>
                <a:ea typeface="+mn-ea"/>
                <a:cs typeface="Calibri" pitchFamily="34" charset="0"/>
              </a:endParaRPr>
            </a:p>
            <a:p>
              <a:pPr marL="0" marR="0" lvl="0" indent="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rbel"/>
                <a:ea typeface="+mn-ea"/>
                <a:cs typeface="Calibri" pitchFamily="34" charset="0"/>
              </a:endParaRPr>
            </a:p>
            <a:p>
              <a:pPr marL="171450" marR="0" lvl="0" indent="-17145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Rural bank for farmers and rural SMEs (no private individuals)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660" y="1404"/>
              <a:ext cx="1633" cy="2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Myriad Pro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Myriad Pro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Myriad Pro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Myriad Pro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Myriad Pro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SzPct val="120000"/>
                <a:buChar char="•"/>
                <a:defRPr>
                  <a:solidFill>
                    <a:schemeClr val="tx1"/>
                  </a:solidFill>
                  <a:latin typeface="Myriad Pro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SzPct val="120000"/>
                <a:buChar char="•"/>
                <a:defRPr>
                  <a:solidFill>
                    <a:schemeClr val="tx1"/>
                  </a:solidFill>
                  <a:latin typeface="Myriad Pro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SzPct val="120000"/>
                <a:buChar char="•"/>
                <a:defRPr>
                  <a:solidFill>
                    <a:schemeClr val="tx1"/>
                  </a:solidFill>
                  <a:latin typeface="Myriad Pro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SzPct val="120000"/>
                <a:buChar char="•"/>
                <a:defRPr>
                  <a:solidFill>
                    <a:schemeClr val="tx1"/>
                  </a:solidFill>
                  <a:latin typeface="Myriad Pro" charset="0"/>
                </a:defRPr>
              </a:lvl9pPr>
            </a:lstStyle>
            <a:p>
              <a:pPr marL="342900" marR="0" lvl="0" indent="-34290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All Finance banking in Netherlands and international focus on F&amp;A</a:t>
              </a:r>
            </a:p>
            <a:p>
              <a:pPr marL="342900" marR="0" lvl="0" indent="-34290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lain" startAt="1990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/>
                </a:rPr>
                <a:t>   Merger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/>
                </a:rPr>
                <a:t>with Interpolis (Insurance) and </a:t>
              </a:r>
              <a:endPara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rbel"/>
                <a:ea typeface="+mn-ea"/>
                <a:cs typeface="Calibri"/>
              </a:endParaRPr>
            </a:p>
            <a:p>
              <a:pPr marL="0" marR="0" lvl="0" indent="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900" dirty="0">
                  <a:solidFill>
                    <a:srgbClr val="000099"/>
                  </a:solidFill>
                  <a:latin typeface="Corbel"/>
                  <a:cs typeface="Calibri"/>
                </a:rPr>
                <a:t> </a:t>
              </a:r>
              <a:r>
                <a:rPr lang="en-US" sz="900" dirty="0" smtClean="0">
                  <a:solidFill>
                    <a:srgbClr val="000099"/>
                  </a:solidFill>
                  <a:latin typeface="Corbel"/>
                  <a:cs typeface="Calibri"/>
                </a:rPr>
                <a:t>                  s</a:t>
              </a:r>
              <a:r>
                <a:rPr kumimoji="0" lang="en-US" sz="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/>
                </a:rPr>
                <a:t>trategic</a:t>
              </a: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/>
                </a:rPr>
                <a:t>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/>
                </a:rPr>
                <a:t>alliance with </a:t>
              </a:r>
              <a:r>
                <a:rPr kumimoji="0" lang="en-US" sz="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/>
                </a:rPr>
                <a:t>Robeco</a:t>
              </a:r>
              <a:endPara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rbel"/>
                <a:ea typeface="+mn-ea"/>
                <a:cs typeface="Calibri"/>
              </a:endParaRPr>
            </a:p>
            <a:p>
              <a:pPr marL="0" marR="0" lvl="0" indent="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900" dirty="0">
                  <a:solidFill>
                    <a:srgbClr val="000099"/>
                  </a:solidFill>
                  <a:latin typeface="Corbel"/>
                  <a:cs typeface="Calibri"/>
                </a:rPr>
                <a:t> </a:t>
              </a:r>
              <a:r>
                <a:rPr lang="en-US" sz="900" dirty="0" smtClean="0">
                  <a:solidFill>
                    <a:srgbClr val="000099"/>
                  </a:solidFill>
                  <a:latin typeface="Corbel"/>
                  <a:cs typeface="Calibri"/>
                </a:rPr>
                <a:t>                   </a:t>
              </a: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/>
                </a:rPr>
                <a:t>(investment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/>
                </a:rPr>
                <a:t>)</a:t>
              </a:r>
              <a:endParaRPr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rbel"/>
                <a:cs typeface="Calibri"/>
              </a:endParaRPr>
            </a:p>
            <a:p>
              <a:pPr marL="342900" marR="0" lvl="0" indent="-34290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lain" startAt="1994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     Acquisition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of PIBA Bank (Australia</a:t>
              </a: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)</a:t>
              </a:r>
            </a:p>
            <a:p>
              <a:pPr marL="0" marR="0" lvl="0" indent="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900" dirty="0" smtClean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1996          Establishment Rabobank International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rbel"/>
                <a:ea typeface="+mn-ea"/>
                <a:cs typeface="Calibri" pitchFamily="34" charset="0"/>
              </a:endParaRPr>
            </a:p>
            <a:p>
              <a:pPr marL="0" marR="0" lvl="0" indent="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1995-98 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Great Cooperative </a:t>
              </a: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 pitchFamily="34" charset="0"/>
                </a:rPr>
                <a:t>Debate </a:t>
              </a:r>
            </a:p>
            <a:p>
              <a:pPr marL="0" marR="0" lvl="0" indent="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900" dirty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	</a:t>
              </a:r>
              <a:r>
                <a:rPr lang="en-US" sz="800" i="1" dirty="0" smtClean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- Abolition of limited member liability</a:t>
              </a:r>
              <a:endPara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rbel"/>
                <a:cs typeface="Calibri" pitchFamily="34" charset="0"/>
              </a:endParaRPr>
            </a:p>
            <a:p>
              <a:pPr marL="342900" marR="0" lvl="0" indent="-34290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lain" startAt="2001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/>
                </a:rPr>
                <a:t>     Partnership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orbel"/>
                  <a:ea typeface="+mn-ea"/>
                  <a:cs typeface="Calibri"/>
                </a:rPr>
                <a:t>with Eureko (Achmea)</a:t>
              </a:r>
              <a:endParaRPr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rbel"/>
                <a:cs typeface="Calibri"/>
              </a:endParaRPr>
            </a:p>
            <a:p>
              <a:pPr marL="0" indent="0" eaLnBrk="1" hangingPunct="1">
                <a:defRPr/>
              </a:pPr>
              <a:r>
                <a:rPr lang="en-US" sz="900" dirty="0" smtClean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2013          </a:t>
              </a:r>
              <a:r>
                <a:rPr lang="en-US" sz="900" dirty="0" smtClean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Libor affair: integration Rabobank</a:t>
              </a:r>
            </a:p>
            <a:p>
              <a:pPr marL="0" indent="0" eaLnBrk="1" hangingPunct="1">
                <a:defRPr/>
              </a:pPr>
              <a:r>
                <a:rPr lang="en-US" sz="900" dirty="0" smtClean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                    International and Rabobank Nederland</a:t>
              </a:r>
              <a:endParaRPr lang="en-US" sz="900" dirty="0">
                <a:solidFill>
                  <a:srgbClr val="000099"/>
                </a:solidFill>
                <a:latin typeface="Corbel"/>
                <a:cs typeface="Calibri" pitchFamily="34" charset="0"/>
              </a:endParaRPr>
            </a:p>
            <a:p>
              <a:pPr marL="0" indent="0" eaLnBrk="1" hangingPunct="1">
                <a:defRPr/>
              </a:pPr>
              <a:r>
                <a:rPr lang="en-US" sz="900" dirty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2014     </a:t>
              </a:r>
              <a:r>
                <a:rPr lang="en-US" sz="900" dirty="0" smtClean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     Great  </a:t>
              </a:r>
              <a:r>
                <a:rPr lang="en-US" sz="900" dirty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Governance Debate</a:t>
              </a:r>
            </a:p>
            <a:p>
              <a:pPr marL="228600" indent="-228600">
                <a:buAutoNum type="arabicPlain" startAt="2016"/>
                <a:tabLst>
                  <a:tab pos="288000" algn="l"/>
                  <a:tab pos="324000" algn="l"/>
                  <a:tab pos="360000" algn="l"/>
                  <a:tab pos="396000" algn="l"/>
                  <a:tab pos="468000" algn="l"/>
                  <a:tab pos="612000" algn="l"/>
                </a:tabLst>
                <a:defRPr/>
              </a:pPr>
              <a:r>
                <a:rPr lang="en-US" sz="900" dirty="0" smtClean="0">
                  <a:solidFill>
                    <a:srgbClr val="000099"/>
                  </a:solidFill>
                  <a:latin typeface="Corbel"/>
                  <a:cs typeface="Calibri"/>
                </a:rPr>
                <a:t>          One </a:t>
              </a:r>
              <a:r>
                <a:rPr lang="en-US" sz="900" dirty="0">
                  <a:solidFill>
                    <a:srgbClr val="000099"/>
                  </a:solidFill>
                  <a:latin typeface="Corbel"/>
                  <a:cs typeface="Calibri"/>
                </a:rPr>
                <a:t>Cooperative </a:t>
              </a:r>
              <a:r>
                <a:rPr lang="en-US" sz="900" dirty="0" smtClean="0">
                  <a:solidFill>
                    <a:srgbClr val="000099"/>
                  </a:solidFill>
                  <a:latin typeface="Corbel"/>
                  <a:cs typeface="Calibri"/>
                </a:rPr>
                <a:t>Bank: </a:t>
              </a:r>
            </a:p>
            <a:p>
              <a:pPr marL="0" indent="0">
                <a:tabLst>
                  <a:tab pos="288000" algn="l"/>
                  <a:tab pos="324000" algn="l"/>
                  <a:tab pos="360000" algn="l"/>
                  <a:tab pos="396000" algn="l"/>
                  <a:tab pos="468000" algn="l"/>
                  <a:tab pos="612000" algn="l"/>
                </a:tabLst>
                <a:defRPr/>
              </a:pPr>
              <a:r>
                <a:rPr lang="en-US" sz="900" dirty="0" smtClean="0">
                  <a:solidFill>
                    <a:srgbClr val="000099"/>
                  </a:solidFill>
                  <a:latin typeface="Corbel"/>
                  <a:cs typeface="Calibri"/>
                </a:rPr>
                <a:t>				</a:t>
              </a:r>
              <a:r>
                <a:rPr lang="en-US" sz="900" i="1" dirty="0" smtClean="0">
                  <a:solidFill>
                    <a:srgbClr val="000099"/>
                  </a:solidFill>
                  <a:latin typeface="Corbel"/>
                  <a:cs typeface="Calibri"/>
                </a:rPr>
                <a:t>- </a:t>
              </a:r>
              <a:r>
                <a:rPr lang="en-US" sz="800" i="1" dirty="0" smtClean="0">
                  <a:solidFill>
                    <a:srgbClr val="000099"/>
                  </a:solidFill>
                  <a:latin typeface="Corbel"/>
                  <a:cs typeface="Calibri"/>
                </a:rPr>
                <a:t>Merger local  </a:t>
              </a:r>
              <a:r>
                <a:rPr lang="en-US" sz="800" i="1" dirty="0" err="1" smtClean="0">
                  <a:solidFill>
                    <a:srgbClr val="000099"/>
                  </a:solidFill>
                  <a:latin typeface="Corbel"/>
                  <a:cs typeface="Calibri"/>
                </a:rPr>
                <a:t>Rabobanks</a:t>
              </a:r>
              <a:r>
                <a:rPr lang="en-US" sz="800" i="1" dirty="0" smtClean="0">
                  <a:solidFill>
                    <a:srgbClr val="000099"/>
                  </a:solidFill>
                  <a:latin typeface="Corbel"/>
                  <a:cs typeface="Calibri"/>
                </a:rPr>
                <a:t> and central</a:t>
              </a:r>
            </a:p>
            <a:p>
              <a:pPr marL="0" indent="0">
                <a:tabLst>
                  <a:tab pos="288000" algn="l"/>
                  <a:tab pos="324000" algn="l"/>
                  <a:tab pos="360000" algn="l"/>
                  <a:tab pos="396000" algn="l"/>
                  <a:tab pos="468000" algn="l"/>
                  <a:tab pos="612000" algn="l"/>
                </a:tabLst>
                <a:defRPr/>
              </a:pPr>
              <a:r>
                <a:rPr lang="en-US" sz="800" i="1" dirty="0">
                  <a:solidFill>
                    <a:srgbClr val="000099"/>
                  </a:solidFill>
                  <a:latin typeface="Corbel"/>
                  <a:cs typeface="Calibri"/>
                </a:rPr>
                <a:t> </a:t>
              </a:r>
              <a:r>
                <a:rPr lang="en-US" sz="800" i="1" dirty="0" smtClean="0">
                  <a:solidFill>
                    <a:srgbClr val="000099"/>
                  </a:solidFill>
                  <a:latin typeface="Corbel"/>
                  <a:cs typeface="Calibri"/>
                </a:rPr>
                <a:t>                   </a:t>
              </a:r>
              <a:r>
                <a:rPr lang="en-US" sz="800" i="1" dirty="0" smtClean="0">
                  <a:solidFill>
                    <a:srgbClr val="000099"/>
                  </a:solidFill>
                  <a:latin typeface="Corbel"/>
                  <a:cs typeface="Calibri"/>
                </a:rPr>
                <a:t> cooperative</a:t>
              </a:r>
            </a:p>
            <a:p>
              <a:pPr marL="0" indent="0">
                <a:tabLst>
                  <a:tab pos="288000" algn="l"/>
                  <a:tab pos="324000" algn="l"/>
                  <a:tab pos="360000" algn="l"/>
                  <a:tab pos="396000" algn="l"/>
                  <a:tab pos="468000" algn="l"/>
                  <a:tab pos="612000" algn="l"/>
                </a:tabLst>
                <a:defRPr/>
              </a:pPr>
              <a:r>
                <a:rPr lang="en-US" sz="800" i="1" dirty="0">
                  <a:solidFill>
                    <a:srgbClr val="000099"/>
                  </a:solidFill>
                  <a:latin typeface="Corbel"/>
                  <a:cs typeface="Calibri"/>
                </a:rPr>
                <a:t>	</a:t>
              </a:r>
              <a:r>
                <a:rPr lang="en-US" sz="800" i="1" dirty="0" smtClean="0">
                  <a:solidFill>
                    <a:srgbClr val="000099"/>
                  </a:solidFill>
                  <a:latin typeface="Corbel"/>
                  <a:cs typeface="Calibri"/>
                </a:rPr>
                <a:t>			- One balance sheet &amp; banking license</a:t>
              </a:r>
            </a:p>
            <a:p>
              <a:pPr marL="0" indent="0">
                <a:tabLst>
                  <a:tab pos="288000" algn="l"/>
                  <a:tab pos="324000" algn="l"/>
                  <a:tab pos="360000" algn="l"/>
                  <a:tab pos="396000" algn="l"/>
                  <a:tab pos="468000" algn="l"/>
                  <a:tab pos="612000" algn="l"/>
                </a:tabLst>
                <a:defRPr/>
              </a:pPr>
              <a:r>
                <a:rPr lang="en-US" sz="800" i="1" dirty="0">
                  <a:solidFill>
                    <a:srgbClr val="000099"/>
                  </a:solidFill>
                  <a:latin typeface="Corbel"/>
                  <a:cs typeface="Calibri"/>
                </a:rPr>
                <a:t>	</a:t>
              </a:r>
              <a:r>
                <a:rPr lang="en-US" sz="800" i="1" dirty="0" smtClean="0">
                  <a:solidFill>
                    <a:srgbClr val="000099"/>
                  </a:solidFill>
                  <a:latin typeface="Corbel"/>
                  <a:cs typeface="Calibri"/>
                </a:rPr>
                <a:t>			- Abolition of delegated supervision</a:t>
              </a:r>
              <a:endParaRPr lang="en-US" sz="800" i="1" dirty="0">
                <a:solidFill>
                  <a:srgbClr val="000099"/>
                </a:solidFill>
                <a:latin typeface="Corbel"/>
                <a:cs typeface="Calibri"/>
              </a:endParaRPr>
            </a:p>
            <a:p>
              <a:pPr marL="0" indent="0" eaLnBrk="1" hangingPunct="1">
                <a:defRPr/>
              </a:pPr>
              <a:r>
                <a:rPr lang="en-US" sz="900" dirty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2019     </a:t>
              </a:r>
              <a:r>
                <a:rPr lang="en-US" sz="900" dirty="0" smtClean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     Cooperative </a:t>
              </a:r>
              <a:r>
                <a:rPr lang="en-US" sz="900" dirty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Renewal </a:t>
              </a:r>
            </a:p>
            <a:p>
              <a:pPr eaLnBrk="1" hangingPunct="1">
                <a:buFontTx/>
                <a:buAutoNum type="arabicPlain" startAt="2001"/>
                <a:defRPr/>
              </a:pPr>
              <a:endParaRPr lang="en-US" sz="900" dirty="0">
                <a:solidFill>
                  <a:srgbClr val="000099"/>
                </a:solidFill>
                <a:latin typeface="Corbel"/>
                <a:cs typeface="Calibri" pitchFamily="34" charset="0"/>
              </a:endParaRPr>
            </a:p>
            <a:p>
              <a:pPr marL="0" marR="0" lvl="0" indent="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rbel"/>
                <a:ea typeface="+mn-ea"/>
                <a:cs typeface="Calibri" pitchFamily="34" charset="0"/>
              </a:endParaRPr>
            </a:p>
            <a:p>
              <a:pPr marL="171450" marR="0" lvl="0" indent="-17145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900" b="1" dirty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Banking for the Netherlands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rbel"/>
                <a:ea typeface="+mn-ea"/>
                <a:cs typeface="Calibri" pitchFamily="34" charset="0"/>
              </a:endParaRPr>
            </a:p>
            <a:p>
              <a:pPr marL="171450" marR="0" lvl="0" indent="-171450" algn="l" defTabSz="456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900" b="1" dirty="0">
                  <a:solidFill>
                    <a:srgbClr val="000099"/>
                  </a:solidFill>
                  <a:latin typeface="Corbel"/>
                  <a:cs typeface="Calibri" pitchFamily="34" charset="0"/>
                </a:rPr>
                <a:t>Banking for Food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rbel"/>
                <a:ea typeface="+mn-ea"/>
                <a:cs typeface="Calibri" pitchFamily="34" charset="0"/>
              </a:endParaRPr>
            </a:p>
          </p:txBody>
        </p:sp>
      </p:grpSp>
      <p:sp>
        <p:nvSpPr>
          <p:cNvPr id="16" name="Tijdelijke aanduiding voor dianummer 2"/>
          <p:cNvSpPr txBox="1">
            <a:spLocks/>
          </p:cNvSpPr>
          <p:nvPr/>
        </p:nvSpPr>
        <p:spPr>
          <a:xfrm>
            <a:off x="7637464" y="4862517"/>
            <a:ext cx="642937" cy="2047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nl-NL"/>
            </a:defPPr>
            <a:lvl1pPr algn="r">
              <a:defRPr sz="1200">
                <a:solidFill>
                  <a:srgbClr val="7F7F7F"/>
                </a:solidFill>
              </a:defRPr>
            </a:lvl1pPr>
          </a:lstStyle>
          <a:p>
            <a:fld id="{4821C4A5-98F2-7545-875B-39B2F4500447}" type="slidenum">
              <a:rPr lang="nl-NL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714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r>
              <a:rPr lang="nl-NL" sz="2400" dirty="0" err="1">
                <a:solidFill>
                  <a:srgbClr val="000099"/>
                </a:solidFill>
              </a:rPr>
              <a:t>Number</a:t>
            </a:r>
            <a:r>
              <a:rPr lang="nl-NL" sz="2400" dirty="0">
                <a:solidFill>
                  <a:srgbClr val="000099"/>
                </a:solidFill>
              </a:rPr>
              <a:t> of </a:t>
            </a:r>
            <a:r>
              <a:rPr lang="nl-NL" sz="2400" dirty="0" err="1">
                <a:solidFill>
                  <a:srgbClr val="000099"/>
                </a:solidFill>
              </a:rPr>
              <a:t>local</a:t>
            </a:r>
            <a:r>
              <a:rPr lang="nl-NL" sz="2400" dirty="0">
                <a:solidFill>
                  <a:srgbClr val="000099"/>
                </a:solidFill>
              </a:rPr>
              <a:t> Rabobanks </a:t>
            </a:r>
            <a:r>
              <a:rPr lang="nl-NL" sz="2400" dirty="0" err="1">
                <a:solidFill>
                  <a:srgbClr val="000099"/>
                </a:solidFill>
              </a:rPr>
              <a:t>and</a:t>
            </a:r>
            <a:r>
              <a:rPr lang="nl-NL" sz="2400" dirty="0">
                <a:solidFill>
                  <a:srgbClr val="000099"/>
                </a:solidFill>
              </a:rPr>
              <a:t> members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0" y="867191"/>
            <a:ext cx="6032754" cy="395249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297432" y="1105230"/>
            <a:ext cx="2798859" cy="3262432"/>
          </a:xfrm>
          <a:prstGeom prst="rect">
            <a:avLst/>
          </a:prstGeom>
          <a:noFill/>
        </p:spPr>
        <p:txBody>
          <a:bodyPr wrap="square" lIns="0" rIns="0" rtlCol="0" anchor="t" anchorCtr="0">
            <a:spAutoFit/>
          </a:bodyPr>
          <a:lstStyle/>
          <a:p>
            <a:r>
              <a:rPr lang="en-GB" sz="1300" dirty="0" smtClean="0"/>
              <a:t>Continuous reduction of # local banks: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200" dirty="0" smtClean="0"/>
              <a:t>Scale increase of customers (SMEs)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200" dirty="0" smtClean="0"/>
              <a:t>Competition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200" dirty="0" smtClean="0"/>
              <a:t>Efficiency increase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200" dirty="0" smtClean="0"/>
              <a:t>Risk management (compliance costs)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200" dirty="0" smtClean="0"/>
              <a:t>Digitalisation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200" dirty="0" smtClean="0"/>
              <a:t>Et cetera  </a:t>
            </a:r>
          </a:p>
          <a:p>
            <a:endParaRPr lang="en-GB" sz="1200" dirty="0" smtClean="0"/>
          </a:p>
          <a:p>
            <a:r>
              <a:rPr lang="en-GB" sz="1300" dirty="0" smtClean="0"/>
              <a:t>Challenges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200" dirty="0"/>
              <a:t>Social capital </a:t>
            </a:r>
            <a:r>
              <a:rPr lang="en-GB" sz="1200" dirty="0" smtClean="0"/>
              <a:t>(connections with local communities and members)</a:t>
            </a:r>
            <a:endParaRPr lang="en-GB" sz="1200" dirty="0"/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200" dirty="0"/>
              <a:t>Local embeddedness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200" dirty="0"/>
              <a:t>Autonomy of local banks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200" dirty="0"/>
              <a:t>Checks and balances in organisation (governance</a:t>
            </a:r>
            <a:r>
              <a:rPr lang="en-GB" sz="1200" dirty="0" smtClean="0"/>
              <a:t>)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200" dirty="0" smtClean="0"/>
              <a:t>Distinguishing nature and orientation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200" dirty="0" smtClean="0"/>
              <a:t>Cooperative attitude of employees</a:t>
            </a:r>
            <a:endParaRPr lang="en-GB" sz="1200" dirty="0"/>
          </a:p>
        </p:txBody>
      </p:sp>
      <p:sp>
        <p:nvSpPr>
          <p:cNvPr id="7" name="Tijdelijke aanduiding voor dianummer 2"/>
          <p:cNvSpPr txBox="1">
            <a:spLocks/>
          </p:cNvSpPr>
          <p:nvPr/>
        </p:nvSpPr>
        <p:spPr>
          <a:xfrm>
            <a:off x="7637464" y="4862517"/>
            <a:ext cx="642937" cy="2047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nl-NL"/>
            </a:defPPr>
            <a:lvl1pPr algn="r">
              <a:defRPr sz="1200">
                <a:solidFill>
                  <a:srgbClr val="7F7F7F"/>
                </a:solidFill>
              </a:defRPr>
            </a:lvl1pPr>
          </a:lstStyle>
          <a:p>
            <a:fld id="{4821C4A5-98F2-7545-875B-39B2F4500447}" type="slidenum">
              <a:rPr lang="nl-NL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809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1C4A5-98F2-7545-875B-39B2F4500447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74758" name="Picture 6" descr="De bronafbeelding bekij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87" y="26739"/>
            <a:ext cx="6713738" cy="50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-143126" y="1353855"/>
            <a:ext cx="2838617" cy="492443"/>
          </a:xfrm>
          <a:prstGeom prst="rect">
            <a:avLst/>
          </a:prstGeom>
          <a:noFill/>
        </p:spPr>
        <p:txBody>
          <a:bodyPr wrap="square" lIns="0" rIns="0" rtlCol="0" anchor="t" anchorCtr="0">
            <a:spAutoFit/>
          </a:bodyPr>
          <a:lstStyle/>
          <a:p>
            <a:pPr algn="ctr"/>
            <a:r>
              <a:rPr lang="nl-NL" sz="1300" dirty="0" smtClean="0"/>
              <a:t>For more information:</a:t>
            </a:r>
            <a:endParaRPr lang="nl-NL" sz="1300" dirty="0" smtClean="0"/>
          </a:p>
          <a:p>
            <a:pPr algn="ctr"/>
            <a:r>
              <a:rPr lang="nl-NL" sz="1300" dirty="0"/>
              <a:t>h</a:t>
            </a:r>
            <a:r>
              <a:rPr lang="nl-NL" sz="1300" dirty="0" smtClean="0"/>
              <a:t>ans.groeneveld@rabobank.nl</a:t>
            </a:r>
            <a:endParaRPr lang="nl-NL" sz="1300" dirty="0"/>
          </a:p>
        </p:txBody>
      </p:sp>
      <p:pic>
        <p:nvPicPr>
          <p:cNvPr id="12" name="Afbeelding 11" descr="C:\Users\GroeneveldJM\AppData\Local\Microsoft\Windows\Temporary Internet Files\Content.Word\IMG_232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2603" y="2303041"/>
            <a:ext cx="3244624" cy="2436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90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084321721765c1e78434b475a698ad93964e1a"/>
  <p:tag name="ISPRING_RESOURCE_PATHS_HASH_2" val="c3f317ba7b5e1a6a7f1f4f2869da9f284492f95"/>
</p:tagLst>
</file>

<file path=ppt/theme/theme1.xml><?xml version="1.0" encoding="utf-8"?>
<a:theme xmlns:a="http://schemas.openxmlformats.org/drawingml/2006/main" name="Rabo PPT template 2_1 16x9">
  <a:themeElements>
    <a:clrScheme name="Aangepast 7">
      <a:dk1>
        <a:sysClr val="windowText" lastClr="000000"/>
      </a:dk1>
      <a:lt1>
        <a:sysClr val="window" lastClr="FFFFFF"/>
      </a:lt1>
      <a:dk2>
        <a:srgbClr val="000099"/>
      </a:dk2>
      <a:lt2>
        <a:srgbClr val="EAEAEA"/>
      </a:lt2>
      <a:accent1>
        <a:srgbClr val="000099"/>
      </a:accent1>
      <a:accent2>
        <a:srgbClr val="FF6600"/>
      </a:accent2>
      <a:accent3>
        <a:srgbClr val="739ABC"/>
      </a:accent3>
      <a:accent4>
        <a:srgbClr val="BF2296"/>
      </a:accent4>
      <a:accent5>
        <a:srgbClr val="83B93B"/>
      </a:accent5>
      <a:accent6>
        <a:srgbClr val="C0C0C0"/>
      </a:accent6>
      <a:hlink>
        <a:srgbClr val="000099"/>
      </a:hlink>
      <a:folHlink>
        <a:srgbClr val="4B92DB"/>
      </a:folHlink>
    </a:clrScheme>
    <a:fontScheme name="Rabobank 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 cap="flat" cmpd="sng" algn="ctr">
          <a:noFill/>
          <a:prstDash val="solid"/>
        </a:ln>
        <a:effectLst/>
      </a:spPr>
      <a:bodyPr rot="0" spcFirstLastPara="0" vertOverflow="overflow" horzOverflow="overflow" vert="horz" wrap="square" lIns="72000" tIns="90000" rIns="7200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eaLnBrk="1" fontAlgn="auto" latinLnBrk="0" hangingPunct="1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ea typeface="+mn-ea"/>
            <a:cs typeface="Myriad Pro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 anchor="t" anchorCtr="0">
        <a:spAutoFit/>
      </a:bodyPr>
      <a:lstStyle>
        <a:defPPr algn="ctr">
          <a:defRPr sz="16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7CE158F833D34AAC4A7C34AB8E390C" ma:contentTypeVersion="13" ma:contentTypeDescription="Create a new document." ma:contentTypeScope="" ma:versionID="2cab3cde5ed16f2b5b8aa5416ed2acd5">
  <xsd:schema xmlns:xsd="http://www.w3.org/2001/XMLSchema" xmlns:xs="http://www.w3.org/2001/XMLSchema" xmlns:p="http://schemas.microsoft.com/office/2006/metadata/properties" xmlns:ns3="131ca1f7-aa9d-488a-bfb1-c41564e41ff8" xmlns:ns4="9ab4668f-c45e-4c46-bb59-13fa183050ec" targetNamespace="http://schemas.microsoft.com/office/2006/metadata/properties" ma:root="true" ma:fieldsID="ee092e73430f8e8f5db2c1d38b35dd0b" ns3:_="" ns4:_="">
    <xsd:import namespace="131ca1f7-aa9d-488a-bfb1-c41564e41ff8"/>
    <xsd:import namespace="9ab4668f-c45e-4c46-bb59-13fa183050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ca1f7-aa9d-488a-bfb1-c41564e41f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b4668f-c45e-4c46-bb59-13fa18305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E5F9B8-03A0-4E41-A725-C311BBFDDE9C}">
  <ds:schemaRefs>
    <ds:schemaRef ds:uri="http://schemas.openxmlformats.org/package/2006/metadata/core-properties"/>
    <ds:schemaRef ds:uri="131ca1f7-aa9d-488a-bfb1-c41564e41ff8"/>
    <ds:schemaRef ds:uri="http://purl.org/dc/terms/"/>
    <ds:schemaRef ds:uri="http://purl.org/dc/elements/1.1/"/>
    <ds:schemaRef ds:uri="9ab4668f-c45e-4c46-bb59-13fa183050ec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0EF6ED-7DA4-474F-A17D-62CD179BB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1ca1f7-aa9d-488a-bfb1-c41564e41ff8"/>
    <ds:schemaRef ds:uri="9ab4668f-c45e-4c46-bb59-13fa18305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375D5B-20CE-4116-B5AD-3148CE2729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55218</TotalTime>
  <Words>399</Words>
  <Application>Microsoft Office PowerPoint</Application>
  <PresentationFormat>Diavoorstelling (16:9)</PresentationFormat>
  <Paragraphs>89</Paragraphs>
  <Slides>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7" baseType="lpstr">
      <vt:lpstr>Arial</vt:lpstr>
      <vt:lpstr>Calibri</vt:lpstr>
      <vt:lpstr>Corbel</vt:lpstr>
      <vt:lpstr>Lucida Grande</vt:lpstr>
      <vt:lpstr>Mongolian Baiti</vt:lpstr>
      <vt:lpstr>Myriad Pro</vt:lpstr>
      <vt:lpstr>Myriad Pro Light</vt:lpstr>
      <vt:lpstr>Myriad-BoldItalic</vt:lpstr>
      <vt:lpstr>Verdana</vt:lpstr>
      <vt:lpstr>Rabo PPT template 2_1 16x9</vt:lpstr>
      <vt:lpstr>The cooperative Rabobank</vt:lpstr>
      <vt:lpstr>PowerPoint-presentatie</vt:lpstr>
      <vt:lpstr>PowerPoint-presentatie</vt:lpstr>
      <vt:lpstr>Members and member-population ratio</vt:lpstr>
      <vt:lpstr>Rabobank’s governance and organisational evolution in a nutshell</vt:lpstr>
      <vt:lpstr>Number of local Rabobanks and members</vt:lpstr>
      <vt:lpstr>PowerPoint-presentatie</vt:lpstr>
    </vt:vector>
  </TitlesOfParts>
  <Manager>Edwin Wibbelink</Manager>
  <Company>Rabobank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en onderwerpen</dc:title>
  <dc:subject>16x9 formaat</dc:subject>
  <dc:creator>"Groeneveld, JM (Hans)"</dc:creator>
  <cp:lastModifiedBy>Groeneveld, JM (Hans)</cp:lastModifiedBy>
  <cp:revision>1146</cp:revision>
  <cp:lastPrinted>2015-07-02T07:10:59Z</cp:lastPrinted>
  <dcterms:created xsi:type="dcterms:W3CDTF">2014-07-17T13:54:01Z</dcterms:created>
  <dcterms:modified xsi:type="dcterms:W3CDTF">2020-11-09T16:59:01Z</dcterms:modified>
  <cp:category>Powerpoint</cp:category>
  <cp:version>2.1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mbMenu2">
    <vt:lpwstr>Eerste hoofdstuk</vt:lpwstr>
  </property>
  <property fmtid="{D5CDD505-2E9C-101B-9397-08002B2CF9AE}" pid="3" name="cmbMenu3">
    <vt:lpwstr>Tweede hoofdstuk</vt:lpwstr>
  </property>
  <property fmtid="{D5CDD505-2E9C-101B-9397-08002B2CF9AE}" pid="4" name="cmbMenu4">
    <vt:lpwstr>Derde hoofdstuk</vt:lpwstr>
  </property>
  <property fmtid="{D5CDD505-2E9C-101B-9397-08002B2CF9AE}" pid="5" name="cmbMenu5">
    <vt:lpwstr>Vierde hoofdstuk</vt:lpwstr>
  </property>
  <property fmtid="{D5CDD505-2E9C-101B-9397-08002B2CF9AE}" pid="6" name="cmbMenu6">
    <vt:lpwstr>Vijfde hoofdstuk</vt:lpwstr>
  </property>
  <property fmtid="{D5CDD505-2E9C-101B-9397-08002B2CF9AE}" pid="7" name="cmbMenu7">
    <vt:lpwstr>Samenvatting</vt:lpwstr>
  </property>
  <property fmtid="{D5CDD505-2E9C-101B-9397-08002B2CF9AE}" pid="8" name="txtPag1">
    <vt:lpwstr>12</vt:lpwstr>
  </property>
  <property fmtid="{D5CDD505-2E9C-101B-9397-08002B2CF9AE}" pid="9" name="txtPag2">
    <vt:lpwstr>13</vt:lpwstr>
  </property>
  <property fmtid="{D5CDD505-2E9C-101B-9397-08002B2CF9AE}" pid="10" name="txtPag3">
    <vt:lpwstr>14</vt:lpwstr>
  </property>
  <property fmtid="{D5CDD505-2E9C-101B-9397-08002B2CF9AE}" pid="11" name="txtPag4">
    <vt:lpwstr>15</vt:lpwstr>
  </property>
  <property fmtid="{D5CDD505-2E9C-101B-9397-08002B2CF9AE}" pid="12" name="txtPag6">
    <vt:lpwstr>17</vt:lpwstr>
  </property>
  <property fmtid="{D5CDD505-2E9C-101B-9397-08002B2CF9AE}" pid="13" name="txtPag7">
    <vt:lpwstr>18</vt:lpwstr>
  </property>
  <property fmtid="{D5CDD505-2E9C-101B-9397-08002B2CF9AE}" pid="14" name="txtPag8">
    <vt:lpwstr>19</vt:lpwstr>
  </property>
  <property fmtid="{D5CDD505-2E9C-101B-9397-08002B2CF9AE}" pid="15" name="imgIcoon2">
    <vt:lpwstr>P:\PPTdesign\0pdrachtgevers\Rabobank Nederland\De PPT Templates\Iconen\Icon1.bmp</vt:lpwstr>
  </property>
  <property fmtid="{D5CDD505-2E9C-101B-9397-08002B2CF9AE}" pid="16" name="imgIcoon3">
    <vt:lpwstr>P:\PPTdesign\0pdrachtgevers\Rabobank Nederland\De PPT Templates\Iconen\Icon2.bmp</vt:lpwstr>
  </property>
  <property fmtid="{D5CDD505-2E9C-101B-9397-08002B2CF9AE}" pid="17" name="imgIcoon4">
    <vt:lpwstr>P:\PPTdesign\0pdrachtgevers\Rabobank Nederland\De PPT Templates\Iconen\Icon3.bmp</vt:lpwstr>
  </property>
  <property fmtid="{D5CDD505-2E9C-101B-9397-08002B2CF9AE}" pid="18" name="imgIcoon5">
    <vt:lpwstr>P:\PPTdesign\0pdrachtgevers\Rabobank Nederland\De PPT Templates\Iconen\Icon4.bmp</vt:lpwstr>
  </property>
  <property fmtid="{D5CDD505-2E9C-101B-9397-08002B2CF9AE}" pid="19" name="imgIcoon6">
    <vt:lpwstr>P:\PPTdesign\0pdrachtgevers\Rabobank Nederland\De PPT Templates\Iconen\Icon5.bmp</vt:lpwstr>
  </property>
  <property fmtid="{D5CDD505-2E9C-101B-9397-08002B2CF9AE}" pid="20" name="imgIcoon7">
    <vt:lpwstr>P:\PPTdesign\0pdrachtgevers\Rabobank Nederland\De PPT Templates\Iconen\Icon29.bmp</vt:lpwstr>
  </property>
  <property fmtid="{D5CDD505-2E9C-101B-9397-08002B2CF9AE}" pid="21" name="imgIcoon8">
    <vt:lpwstr>P:\PPTdesign\0pdrachtgevers\Rabobank Nederland\De PPT Templates\Iconen\Icon15.bmp</vt:lpwstr>
  </property>
  <property fmtid="{D5CDD505-2E9C-101B-9397-08002B2CF9AE}" pid="22" name="txtPag5">
    <vt:lpwstr>16</vt:lpwstr>
  </property>
  <property fmtid="{D5CDD505-2E9C-101B-9397-08002B2CF9AE}" pid="23" name="imgIcoon9">
    <vt:lpwstr>P:\PPTdesign\0pdrachtgevers\Rabobank Nederland\De PPT Templates\Iconen\Icon12.bmp</vt:lpwstr>
  </property>
  <property fmtid="{D5CDD505-2E9C-101B-9397-08002B2CF9AE}" pid="24" name="txtPag9">
    <vt:lpwstr>20</vt:lpwstr>
  </property>
  <property fmtid="{D5CDD505-2E9C-101B-9397-08002B2CF9AE}" pid="25" name="cmbMenu8">
    <vt:lpwstr>Afsluiting</vt:lpwstr>
  </property>
  <property fmtid="{D5CDD505-2E9C-101B-9397-08002B2CF9AE}" pid="26" name="cmbMenu1">
    <vt:lpwstr>Inleiding</vt:lpwstr>
  </property>
  <property fmtid="{D5CDD505-2E9C-101B-9397-08002B2CF9AE}" pid="27" name="imgIcoon1">
    <vt:lpwstr>P:\PPTdesign\0pdrachtgevers\Rabobank Nederland\De PPT Templates\Iconen\Icon30.bmp</vt:lpwstr>
  </property>
  <property fmtid="{D5CDD505-2E9C-101B-9397-08002B2CF9AE}" pid="28" name="cmbMenu9">
    <vt:lpwstr>Test</vt:lpwstr>
  </property>
  <property fmtid="{D5CDD505-2E9C-101B-9397-08002B2CF9AE}" pid="29" name="nieuw">
    <vt:lpwstr>nee</vt:lpwstr>
  </property>
  <property fmtid="{D5CDD505-2E9C-101B-9397-08002B2CF9AE}" pid="30" name="ContentTypeId">
    <vt:lpwstr>0x010100F77CE158F833D34AAC4A7C34AB8E390C</vt:lpwstr>
  </property>
  <property fmtid="{D5CDD505-2E9C-101B-9397-08002B2CF9AE}" pid="31" name="_dlc_DocIdItemGuid">
    <vt:lpwstr>45d07119-e873-436d-a59e-f4878895bad7</vt:lpwstr>
  </property>
  <property fmtid="{D5CDD505-2E9C-101B-9397-08002B2CF9AE}" pid="32" name="TaxKeyword">
    <vt:lpwstr/>
  </property>
  <property fmtid="{D5CDD505-2E9C-101B-9397-08002B2CF9AE}" pid="33" name="Rabobank_Trefwoorden">
    <vt:lpwstr/>
  </property>
  <property fmtid="{D5CDD505-2E9C-101B-9397-08002B2CF9AE}" pid="34" name="Rabobank_Onderwerp">
    <vt:lpwstr/>
  </property>
</Properties>
</file>