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815" r:id="rId2"/>
    <p:sldMasterId id="2147483816" r:id="rId3"/>
    <p:sldMasterId id="2147483817" r:id="rId4"/>
  </p:sldMasterIdLst>
  <p:notesMasterIdLst>
    <p:notesMasterId r:id="rId15"/>
  </p:notesMasterIdLst>
  <p:handoutMasterIdLst>
    <p:handoutMasterId r:id="rId16"/>
  </p:handoutMasterIdLst>
  <p:sldIdLst>
    <p:sldId id="256" r:id="rId5"/>
    <p:sldId id="415" r:id="rId6"/>
    <p:sldId id="427" r:id="rId7"/>
    <p:sldId id="419" r:id="rId8"/>
    <p:sldId id="421" r:id="rId9"/>
    <p:sldId id="422" r:id="rId10"/>
    <p:sldId id="416" r:id="rId11"/>
    <p:sldId id="425" r:id="rId12"/>
    <p:sldId id="428" r:id="rId13"/>
    <p:sldId id="426" r:id="rId14"/>
  </p:sldIdLst>
  <p:sldSz cx="9144000" cy="6858000" type="screen4x3"/>
  <p:notesSz cx="7102475" cy="102346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5E41"/>
    <a:srgbClr val="D97B41"/>
    <a:srgbClr val="D78D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434" autoAdjust="0"/>
  </p:normalViewPr>
  <p:slideViewPr>
    <p:cSldViewPr>
      <p:cViewPr varScale="1">
        <p:scale>
          <a:sx n="66" d="100"/>
          <a:sy n="66" d="100"/>
        </p:scale>
        <p:origin x="1112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4" d="100"/>
          <a:sy n="34" d="100"/>
        </p:scale>
        <p:origin x="-1838" y="-91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698D92-014B-46AF-907D-087617B093E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8A20482-CB48-43AB-A6BD-1F3B0A524D5B}">
      <dgm:prSet phldrT="[Texte]"/>
      <dgm:spPr/>
      <dgm:t>
        <a:bodyPr/>
        <a:lstStyle/>
        <a:p>
          <a:r>
            <a:rPr lang="fr-FR" dirty="0" err="1" smtClean="0">
              <a:solidFill>
                <a:schemeClr val="tx1"/>
              </a:solidFill>
            </a:rPr>
            <a:t>Dec</a:t>
          </a:r>
          <a:r>
            <a:rPr lang="fr-FR" dirty="0" smtClean="0">
              <a:solidFill>
                <a:schemeClr val="tx1"/>
              </a:solidFill>
            </a:rPr>
            <a:t> 2010</a:t>
          </a:r>
          <a:endParaRPr lang="fr-FR" dirty="0">
            <a:solidFill>
              <a:schemeClr val="tx1"/>
            </a:solidFill>
          </a:endParaRPr>
        </a:p>
      </dgm:t>
    </dgm:pt>
    <dgm:pt modelId="{B97E3644-2AC1-4E8E-BE70-A9F78D11D687}" type="parTrans" cxnId="{4A96C3B9-8A1F-43D4-8025-3616AB240410}">
      <dgm:prSet/>
      <dgm:spPr/>
      <dgm:t>
        <a:bodyPr/>
        <a:lstStyle/>
        <a:p>
          <a:endParaRPr lang="fr-FR"/>
        </a:p>
      </dgm:t>
    </dgm:pt>
    <dgm:pt modelId="{1ED8592C-B7D7-4A2F-94E2-5618695B58DC}" type="sibTrans" cxnId="{4A96C3B9-8A1F-43D4-8025-3616AB240410}">
      <dgm:prSet/>
      <dgm:spPr/>
      <dgm:t>
        <a:bodyPr/>
        <a:lstStyle/>
        <a:p>
          <a:endParaRPr lang="fr-FR"/>
        </a:p>
      </dgm:t>
    </dgm:pt>
    <dgm:pt modelId="{20A4CD0D-548C-4C28-BB19-E4F75C4C65FC}">
      <dgm:prSet phldrT="[Texte]"/>
      <dgm:spPr/>
      <dgm:t>
        <a:bodyPr/>
        <a:lstStyle/>
        <a:p>
          <a:r>
            <a:rPr lang="fr-FR" dirty="0" err="1" smtClean="0"/>
            <a:t>Regulation</a:t>
          </a:r>
          <a:r>
            <a:rPr lang="fr-FR" dirty="0" smtClean="0"/>
            <a:t> on </a:t>
          </a:r>
          <a:r>
            <a:rPr lang="fr-FR" dirty="0" err="1" smtClean="0"/>
            <a:t>Deposit</a:t>
          </a:r>
          <a:r>
            <a:rPr lang="fr-FR" dirty="0" smtClean="0"/>
            <a:t> </a:t>
          </a:r>
          <a:r>
            <a:rPr lang="fr-FR" dirty="0" err="1" smtClean="0"/>
            <a:t>Insurance</a:t>
          </a:r>
          <a:r>
            <a:rPr lang="fr-FR" dirty="0" smtClean="0"/>
            <a:t> for Financial Coops</a:t>
          </a:r>
          <a:endParaRPr lang="fr-FR" dirty="0"/>
        </a:p>
      </dgm:t>
    </dgm:pt>
    <dgm:pt modelId="{A7C07AF7-B107-4036-99A5-5D62E04C1BF7}" type="parTrans" cxnId="{56AB1982-909A-4258-9B02-527550304B4C}">
      <dgm:prSet/>
      <dgm:spPr/>
      <dgm:t>
        <a:bodyPr/>
        <a:lstStyle/>
        <a:p>
          <a:endParaRPr lang="fr-FR"/>
        </a:p>
      </dgm:t>
    </dgm:pt>
    <dgm:pt modelId="{F8042511-DFA9-4004-9E04-DC7C59E5F3FA}" type="sibTrans" cxnId="{56AB1982-909A-4258-9B02-527550304B4C}">
      <dgm:prSet/>
      <dgm:spPr/>
      <dgm:t>
        <a:bodyPr/>
        <a:lstStyle/>
        <a:p>
          <a:endParaRPr lang="fr-FR"/>
        </a:p>
      </dgm:t>
    </dgm:pt>
    <dgm:pt modelId="{A8C1B9D9-5690-4B24-85E7-7E8312CFA4CB}">
      <dgm:prSet phldrT="[Texte]"/>
      <dgm:spPr/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Sept 2012</a:t>
          </a:r>
          <a:endParaRPr lang="fr-FR" dirty="0">
            <a:solidFill>
              <a:schemeClr val="tx1"/>
            </a:solidFill>
          </a:endParaRPr>
        </a:p>
      </dgm:t>
    </dgm:pt>
    <dgm:pt modelId="{37F7FB5A-9133-4F6D-8DEC-A10D9F089894}" type="parTrans" cxnId="{B926E9F4-6F13-4D93-86B2-BCAD69B594D1}">
      <dgm:prSet/>
      <dgm:spPr/>
      <dgm:t>
        <a:bodyPr/>
        <a:lstStyle/>
        <a:p>
          <a:endParaRPr lang="fr-FR"/>
        </a:p>
      </dgm:t>
    </dgm:pt>
    <dgm:pt modelId="{2667711A-B55A-438A-9FB3-CD2E74DD551B}" type="sibTrans" cxnId="{B926E9F4-6F13-4D93-86B2-BCAD69B594D1}">
      <dgm:prSet/>
      <dgm:spPr/>
      <dgm:t>
        <a:bodyPr/>
        <a:lstStyle/>
        <a:p>
          <a:endParaRPr lang="fr-FR"/>
        </a:p>
      </dgm:t>
    </dgm:pt>
    <dgm:pt modelId="{7B1C6440-9CAA-4F82-9F0D-F097A8C4B729}">
      <dgm:prSet phldrT="[Texte]"/>
      <dgm:spPr/>
      <dgm:t>
        <a:bodyPr/>
        <a:lstStyle/>
        <a:p>
          <a:r>
            <a:rPr lang="fr-FR" dirty="0" smtClean="0"/>
            <a:t>BCEAO </a:t>
          </a:r>
          <a:r>
            <a:rPr lang="fr-FR" dirty="0" err="1" smtClean="0"/>
            <a:t>called</a:t>
          </a:r>
          <a:r>
            <a:rPr lang="fr-FR" dirty="0" smtClean="0"/>
            <a:t> to </a:t>
          </a:r>
          <a:r>
            <a:rPr lang="fr-FR" dirty="0" err="1" smtClean="0"/>
            <a:t>create</a:t>
          </a:r>
          <a:r>
            <a:rPr lang="fr-FR" dirty="0" smtClean="0"/>
            <a:t> a </a:t>
          </a:r>
          <a:r>
            <a:rPr lang="fr-FR" dirty="0" err="1" smtClean="0"/>
            <a:t>regional</a:t>
          </a:r>
          <a:r>
            <a:rPr lang="fr-FR" dirty="0" smtClean="0"/>
            <a:t> </a:t>
          </a:r>
          <a:r>
            <a:rPr lang="fr-FR" dirty="0" err="1" smtClean="0"/>
            <a:t>Deposit</a:t>
          </a:r>
          <a:r>
            <a:rPr lang="fr-FR" dirty="0" smtClean="0"/>
            <a:t> </a:t>
          </a:r>
          <a:r>
            <a:rPr lang="fr-FR" dirty="0" err="1" smtClean="0"/>
            <a:t>guarantee</a:t>
          </a:r>
          <a:endParaRPr lang="fr-FR" dirty="0"/>
        </a:p>
      </dgm:t>
    </dgm:pt>
    <dgm:pt modelId="{080E408D-32DC-4024-8228-CA1952AF3685}" type="parTrans" cxnId="{1AF39F0A-37CE-4919-B5CE-03156C89BC8A}">
      <dgm:prSet/>
      <dgm:spPr/>
      <dgm:t>
        <a:bodyPr/>
        <a:lstStyle/>
        <a:p>
          <a:endParaRPr lang="fr-FR"/>
        </a:p>
      </dgm:t>
    </dgm:pt>
    <dgm:pt modelId="{43431E43-15B6-4633-9F46-125F085EC701}" type="sibTrans" cxnId="{1AF39F0A-37CE-4919-B5CE-03156C89BC8A}">
      <dgm:prSet/>
      <dgm:spPr/>
      <dgm:t>
        <a:bodyPr/>
        <a:lstStyle/>
        <a:p>
          <a:endParaRPr lang="fr-FR"/>
        </a:p>
      </dgm:t>
    </dgm:pt>
    <dgm:pt modelId="{F236413F-57CB-4957-9D4A-DF653FFA3B51}">
      <dgm:prSet phldrT="[Texte]"/>
      <dgm:spPr/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March 2014</a:t>
          </a:r>
          <a:endParaRPr lang="fr-FR" dirty="0">
            <a:solidFill>
              <a:schemeClr val="tx1"/>
            </a:solidFill>
          </a:endParaRPr>
        </a:p>
      </dgm:t>
    </dgm:pt>
    <dgm:pt modelId="{DB8C8109-D489-4C11-AA3B-D1FBE0177EA8}" type="parTrans" cxnId="{C541804E-9F81-4A8A-A4A3-CB44DBB41D9D}">
      <dgm:prSet/>
      <dgm:spPr/>
      <dgm:t>
        <a:bodyPr/>
        <a:lstStyle/>
        <a:p>
          <a:endParaRPr lang="fr-FR"/>
        </a:p>
      </dgm:t>
    </dgm:pt>
    <dgm:pt modelId="{45D9E7F3-A11A-415B-BB04-9F9C0AE0087C}" type="sibTrans" cxnId="{C541804E-9F81-4A8A-A4A3-CB44DBB41D9D}">
      <dgm:prSet/>
      <dgm:spPr/>
      <dgm:t>
        <a:bodyPr/>
        <a:lstStyle/>
        <a:p>
          <a:endParaRPr lang="fr-FR"/>
        </a:p>
      </dgm:t>
    </dgm:pt>
    <dgm:pt modelId="{B25D8745-876D-4440-9836-0E143E254E94}">
      <dgm:prSet phldrT="[Texte]"/>
      <dgm:spPr/>
      <dgm:t>
        <a:bodyPr/>
        <a:lstStyle/>
        <a:p>
          <a:r>
            <a:rPr lang="fr-FR" dirty="0" err="1" smtClean="0"/>
            <a:t>Regional</a:t>
          </a:r>
          <a:r>
            <a:rPr lang="fr-FR" dirty="0" smtClean="0"/>
            <a:t> </a:t>
          </a:r>
          <a:r>
            <a:rPr lang="fr-FR" dirty="0" err="1" smtClean="0"/>
            <a:t>deposit</a:t>
          </a:r>
          <a:r>
            <a:rPr lang="fr-FR" dirty="0" smtClean="0"/>
            <a:t> </a:t>
          </a:r>
          <a:r>
            <a:rPr lang="fr-FR" dirty="0" err="1" smtClean="0"/>
            <a:t>guarantee</a:t>
          </a:r>
          <a:r>
            <a:rPr lang="fr-FR" dirty="0" smtClean="0"/>
            <a:t> </a:t>
          </a:r>
          <a:r>
            <a:rPr lang="fr-FR" dirty="0" err="1" smtClean="0"/>
            <a:t>created</a:t>
          </a:r>
          <a:r>
            <a:rPr lang="fr-FR" dirty="0" smtClean="0"/>
            <a:t> by BCEAO</a:t>
          </a:r>
          <a:endParaRPr lang="fr-FR" dirty="0"/>
        </a:p>
      </dgm:t>
    </dgm:pt>
    <dgm:pt modelId="{39CB57B9-6BB6-4A49-9E61-88E7B2575691}" type="parTrans" cxnId="{EA14382B-ACB1-441D-9B15-3262978F496C}">
      <dgm:prSet/>
      <dgm:spPr/>
      <dgm:t>
        <a:bodyPr/>
        <a:lstStyle/>
        <a:p>
          <a:endParaRPr lang="fr-FR"/>
        </a:p>
      </dgm:t>
    </dgm:pt>
    <dgm:pt modelId="{334C1ED8-D513-4CDF-B093-F944C04549BF}" type="sibTrans" cxnId="{EA14382B-ACB1-441D-9B15-3262978F496C}">
      <dgm:prSet/>
      <dgm:spPr/>
      <dgm:t>
        <a:bodyPr/>
        <a:lstStyle/>
        <a:p>
          <a:endParaRPr lang="fr-FR"/>
        </a:p>
      </dgm:t>
    </dgm:pt>
    <dgm:pt modelId="{DA0ED552-7B02-438A-81E1-80E1076F7F8D}" type="pres">
      <dgm:prSet presAssocID="{A3698D92-014B-46AF-907D-087617B093E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9DFF509-1795-473E-A82C-FDE6ED3D36DC}" type="pres">
      <dgm:prSet presAssocID="{78A20482-CB48-43AB-A6BD-1F3B0A524D5B}" presName="composite" presStyleCnt="0"/>
      <dgm:spPr/>
    </dgm:pt>
    <dgm:pt modelId="{F7BE5D80-3FC0-4054-8F25-893CFD19CB7F}" type="pres">
      <dgm:prSet presAssocID="{78A20482-CB48-43AB-A6BD-1F3B0A524D5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1190A81-AB55-4AE3-87FD-6020F1E14956}" type="pres">
      <dgm:prSet presAssocID="{78A20482-CB48-43AB-A6BD-1F3B0A524D5B}" presName="descendantText" presStyleLbl="alignAcc1" presStyleIdx="0" presStyleCnt="3" custLinFactNeighborX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575439B-0F34-4DB6-976A-17FB442092B7}" type="pres">
      <dgm:prSet presAssocID="{1ED8592C-B7D7-4A2F-94E2-5618695B58DC}" presName="sp" presStyleCnt="0"/>
      <dgm:spPr/>
    </dgm:pt>
    <dgm:pt modelId="{8385CD5E-4AD8-44AF-BC60-0E2D32A53E9A}" type="pres">
      <dgm:prSet presAssocID="{A8C1B9D9-5690-4B24-85E7-7E8312CFA4CB}" presName="composite" presStyleCnt="0"/>
      <dgm:spPr/>
    </dgm:pt>
    <dgm:pt modelId="{E609492F-481A-4CCB-A0F0-386041F7B54D}" type="pres">
      <dgm:prSet presAssocID="{A8C1B9D9-5690-4B24-85E7-7E8312CFA4C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014EB22-BD6C-42C6-ADDB-AA50586FB4FD}" type="pres">
      <dgm:prSet presAssocID="{A8C1B9D9-5690-4B24-85E7-7E8312CFA4C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C04B79C-B0DF-41FD-AD36-AC51E571AF5B}" type="pres">
      <dgm:prSet presAssocID="{2667711A-B55A-438A-9FB3-CD2E74DD551B}" presName="sp" presStyleCnt="0"/>
      <dgm:spPr/>
    </dgm:pt>
    <dgm:pt modelId="{DFF2CF52-23D3-44AA-98D6-C0976E6C2CC4}" type="pres">
      <dgm:prSet presAssocID="{F236413F-57CB-4957-9D4A-DF653FFA3B51}" presName="composite" presStyleCnt="0"/>
      <dgm:spPr/>
    </dgm:pt>
    <dgm:pt modelId="{F59E62BD-70F7-41DA-81EB-5D9B7E82AEAF}" type="pres">
      <dgm:prSet presAssocID="{F236413F-57CB-4957-9D4A-DF653FFA3B5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5FC1831-396B-4364-8D39-2AFBB4259A98}" type="pres">
      <dgm:prSet presAssocID="{F236413F-57CB-4957-9D4A-DF653FFA3B5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CC96253-82B7-4B25-B9BF-2A2EBE351C38}" type="presOf" srcId="{7B1C6440-9CAA-4F82-9F0D-F097A8C4B729}" destId="{9014EB22-BD6C-42C6-ADDB-AA50586FB4FD}" srcOrd="0" destOrd="0" presId="urn:microsoft.com/office/officeart/2005/8/layout/chevron2"/>
    <dgm:cxn modelId="{C541804E-9F81-4A8A-A4A3-CB44DBB41D9D}" srcId="{A3698D92-014B-46AF-907D-087617B093E5}" destId="{F236413F-57CB-4957-9D4A-DF653FFA3B51}" srcOrd="2" destOrd="0" parTransId="{DB8C8109-D489-4C11-AA3B-D1FBE0177EA8}" sibTransId="{45D9E7F3-A11A-415B-BB04-9F9C0AE0087C}"/>
    <dgm:cxn modelId="{4A96C3B9-8A1F-43D4-8025-3616AB240410}" srcId="{A3698D92-014B-46AF-907D-087617B093E5}" destId="{78A20482-CB48-43AB-A6BD-1F3B0A524D5B}" srcOrd="0" destOrd="0" parTransId="{B97E3644-2AC1-4E8E-BE70-A9F78D11D687}" sibTransId="{1ED8592C-B7D7-4A2F-94E2-5618695B58DC}"/>
    <dgm:cxn modelId="{AFB4217A-ABE2-4982-B597-154867C748D9}" type="presOf" srcId="{20A4CD0D-548C-4C28-BB19-E4F75C4C65FC}" destId="{A1190A81-AB55-4AE3-87FD-6020F1E14956}" srcOrd="0" destOrd="0" presId="urn:microsoft.com/office/officeart/2005/8/layout/chevron2"/>
    <dgm:cxn modelId="{6913B096-417C-4CC5-8A78-DEC6C36FEAB0}" type="presOf" srcId="{A8C1B9D9-5690-4B24-85E7-7E8312CFA4CB}" destId="{E609492F-481A-4CCB-A0F0-386041F7B54D}" srcOrd="0" destOrd="0" presId="urn:microsoft.com/office/officeart/2005/8/layout/chevron2"/>
    <dgm:cxn modelId="{1AF39F0A-37CE-4919-B5CE-03156C89BC8A}" srcId="{A8C1B9D9-5690-4B24-85E7-7E8312CFA4CB}" destId="{7B1C6440-9CAA-4F82-9F0D-F097A8C4B729}" srcOrd="0" destOrd="0" parTransId="{080E408D-32DC-4024-8228-CA1952AF3685}" sibTransId="{43431E43-15B6-4633-9F46-125F085EC701}"/>
    <dgm:cxn modelId="{EA14382B-ACB1-441D-9B15-3262978F496C}" srcId="{F236413F-57CB-4957-9D4A-DF653FFA3B51}" destId="{B25D8745-876D-4440-9836-0E143E254E94}" srcOrd="0" destOrd="0" parTransId="{39CB57B9-6BB6-4A49-9E61-88E7B2575691}" sibTransId="{334C1ED8-D513-4CDF-B093-F944C04549BF}"/>
    <dgm:cxn modelId="{959D0AB9-4F37-4339-9408-9DF524300878}" type="presOf" srcId="{A3698D92-014B-46AF-907D-087617B093E5}" destId="{DA0ED552-7B02-438A-81E1-80E1076F7F8D}" srcOrd="0" destOrd="0" presId="urn:microsoft.com/office/officeart/2005/8/layout/chevron2"/>
    <dgm:cxn modelId="{56AB1982-909A-4258-9B02-527550304B4C}" srcId="{78A20482-CB48-43AB-A6BD-1F3B0A524D5B}" destId="{20A4CD0D-548C-4C28-BB19-E4F75C4C65FC}" srcOrd="0" destOrd="0" parTransId="{A7C07AF7-B107-4036-99A5-5D62E04C1BF7}" sibTransId="{F8042511-DFA9-4004-9E04-DC7C59E5F3FA}"/>
    <dgm:cxn modelId="{12E34A41-8117-4C55-BC0F-FC28A26219DF}" type="presOf" srcId="{78A20482-CB48-43AB-A6BD-1F3B0A524D5B}" destId="{F7BE5D80-3FC0-4054-8F25-893CFD19CB7F}" srcOrd="0" destOrd="0" presId="urn:microsoft.com/office/officeart/2005/8/layout/chevron2"/>
    <dgm:cxn modelId="{314F09D8-7B9C-4185-B3EF-55FF06B288D7}" type="presOf" srcId="{F236413F-57CB-4957-9D4A-DF653FFA3B51}" destId="{F59E62BD-70F7-41DA-81EB-5D9B7E82AEAF}" srcOrd="0" destOrd="0" presId="urn:microsoft.com/office/officeart/2005/8/layout/chevron2"/>
    <dgm:cxn modelId="{279C5E01-193C-4BF6-BC07-35FC8FB9E685}" type="presOf" srcId="{B25D8745-876D-4440-9836-0E143E254E94}" destId="{C5FC1831-396B-4364-8D39-2AFBB4259A98}" srcOrd="0" destOrd="0" presId="urn:microsoft.com/office/officeart/2005/8/layout/chevron2"/>
    <dgm:cxn modelId="{B926E9F4-6F13-4D93-86B2-BCAD69B594D1}" srcId="{A3698D92-014B-46AF-907D-087617B093E5}" destId="{A8C1B9D9-5690-4B24-85E7-7E8312CFA4CB}" srcOrd="1" destOrd="0" parTransId="{37F7FB5A-9133-4F6D-8DEC-A10D9F089894}" sibTransId="{2667711A-B55A-438A-9FB3-CD2E74DD551B}"/>
    <dgm:cxn modelId="{51730E27-32AA-4C68-BFDF-DF62C7D18557}" type="presParOf" srcId="{DA0ED552-7B02-438A-81E1-80E1076F7F8D}" destId="{B9DFF509-1795-473E-A82C-FDE6ED3D36DC}" srcOrd="0" destOrd="0" presId="urn:microsoft.com/office/officeart/2005/8/layout/chevron2"/>
    <dgm:cxn modelId="{F051A3F7-29EF-433C-B2B9-33C471F0688C}" type="presParOf" srcId="{B9DFF509-1795-473E-A82C-FDE6ED3D36DC}" destId="{F7BE5D80-3FC0-4054-8F25-893CFD19CB7F}" srcOrd="0" destOrd="0" presId="urn:microsoft.com/office/officeart/2005/8/layout/chevron2"/>
    <dgm:cxn modelId="{A8422608-980A-4275-B440-20DC38A5349B}" type="presParOf" srcId="{B9DFF509-1795-473E-A82C-FDE6ED3D36DC}" destId="{A1190A81-AB55-4AE3-87FD-6020F1E14956}" srcOrd="1" destOrd="0" presId="urn:microsoft.com/office/officeart/2005/8/layout/chevron2"/>
    <dgm:cxn modelId="{48AF436E-6113-4B66-9ACA-A62D114FA354}" type="presParOf" srcId="{DA0ED552-7B02-438A-81E1-80E1076F7F8D}" destId="{3575439B-0F34-4DB6-976A-17FB442092B7}" srcOrd="1" destOrd="0" presId="urn:microsoft.com/office/officeart/2005/8/layout/chevron2"/>
    <dgm:cxn modelId="{47491770-7558-429B-BA6E-5787970470D5}" type="presParOf" srcId="{DA0ED552-7B02-438A-81E1-80E1076F7F8D}" destId="{8385CD5E-4AD8-44AF-BC60-0E2D32A53E9A}" srcOrd="2" destOrd="0" presId="urn:microsoft.com/office/officeart/2005/8/layout/chevron2"/>
    <dgm:cxn modelId="{2EC3BAF6-5525-45E3-88BA-D63EACABE94C}" type="presParOf" srcId="{8385CD5E-4AD8-44AF-BC60-0E2D32A53E9A}" destId="{E609492F-481A-4CCB-A0F0-386041F7B54D}" srcOrd="0" destOrd="0" presId="urn:microsoft.com/office/officeart/2005/8/layout/chevron2"/>
    <dgm:cxn modelId="{3D7B41F9-DC56-49A8-B8C8-DF05C3C389C4}" type="presParOf" srcId="{8385CD5E-4AD8-44AF-BC60-0E2D32A53E9A}" destId="{9014EB22-BD6C-42C6-ADDB-AA50586FB4FD}" srcOrd="1" destOrd="0" presId="urn:microsoft.com/office/officeart/2005/8/layout/chevron2"/>
    <dgm:cxn modelId="{BD64DE07-E8A1-485D-ADBC-0CA26D74A76D}" type="presParOf" srcId="{DA0ED552-7B02-438A-81E1-80E1076F7F8D}" destId="{8C04B79C-B0DF-41FD-AD36-AC51E571AF5B}" srcOrd="3" destOrd="0" presId="urn:microsoft.com/office/officeart/2005/8/layout/chevron2"/>
    <dgm:cxn modelId="{CA80A8AE-E372-490E-B83A-A8E76EDA7412}" type="presParOf" srcId="{DA0ED552-7B02-438A-81E1-80E1076F7F8D}" destId="{DFF2CF52-23D3-44AA-98D6-C0976E6C2CC4}" srcOrd="4" destOrd="0" presId="urn:microsoft.com/office/officeart/2005/8/layout/chevron2"/>
    <dgm:cxn modelId="{D3030530-2CE2-4A41-A740-3AB3E272BAA5}" type="presParOf" srcId="{DFF2CF52-23D3-44AA-98D6-C0976E6C2CC4}" destId="{F59E62BD-70F7-41DA-81EB-5D9B7E82AEAF}" srcOrd="0" destOrd="0" presId="urn:microsoft.com/office/officeart/2005/8/layout/chevron2"/>
    <dgm:cxn modelId="{E3871217-D8F3-4C2E-9FC3-A43E86BC5DB0}" type="presParOf" srcId="{DFF2CF52-23D3-44AA-98D6-C0976E6C2CC4}" destId="{C5FC1831-396B-4364-8D39-2AFBB4259A9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698D92-014B-46AF-907D-087617B093E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8A20482-CB48-43AB-A6BD-1F3B0A524D5B}">
      <dgm:prSet phldrT="[Texte]"/>
      <dgm:spPr/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July 2015</a:t>
          </a:r>
          <a:endParaRPr lang="fr-FR" dirty="0">
            <a:solidFill>
              <a:schemeClr val="tx1"/>
            </a:solidFill>
          </a:endParaRPr>
        </a:p>
      </dgm:t>
    </dgm:pt>
    <dgm:pt modelId="{B97E3644-2AC1-4E8E-BE70-A9F78D11D687}" type="parTrans" cxnId="{4A96C3B9-8A1F-43D4-8025-3616AB240410}">
      <dgm:prSet/>
      <dgm:spPr/>
      <dgm:t>
        <a:bodyPr/>
        <a:lstStyle/>
        <a:p>
          <a:endParaRPr lang="fr-FR"/>
        </a:p>
      </dgm:t>
    </dgm:pt>
    <dgm:pt modelId="{1ED8592C-B7D7-4A2F-94E2-5618695B58DC}" type="sibTrans" cxnId="{4A96C3B9-8A1F-43D4-8025-3616AB240410}">
      <dgm:prSet/>
      <dgm:spPr/>
      <dgm:t>
        <a:bodyPr/>
        <a:lstStyle/>
        <a:p>
          <a:endParaRPr lang="fr-FR"/>
        </a:p>
      </dgm:t>
    </dgm:pt>
    <dgm:pt modelId="{20A4CD0D-548C-4C28-BB19-E4F75C4C65FC}">
      <dgm:prSet phldrT="[Texte]"/>
      <dgm:spPr/>
      <dgm:t>
        <a:bodyPr/>
        <a:lstStyle/>
        <a:p>
          <a:r>
            <a:rPr lang="fr-FR" dirty="0" err="1" smtClean="0"/>
            <a:t>Dispute’s</a:t>
          </a:r>
          <a:r>
            <a:rPr lang="fr-FR" dirty="0" smtClean="0"/>
            <a:t> </a:t>
          </a:r>
          <a:r>
            <a:rPr lang="fr-FR" dirty="0" err="1" smtClean="0"/>
            <a:t>rules</a:t>
          </a:r>
          <a:r>
            <a:rPr lang="fr-FR" dirty="0" smtClean="0"/>
            <a:t> </a:t>
          </a:r>
          <a:r>
            <a:rPr lang="fr-FR" dirty="0" smtClean="0"/>
            <a:t>and </a:t>
          </a:r>
          <a:r>
            <a:rPr lang="fr-FR" dirty="0" err="1" smtClean="0"/>
            <a:t>financial</a:t>
          </a:r>
          <a:r>
            <a:rPr lang="fr-FR" dirty="0" smtClean="0"/>
            <a:t> </a:t>
          </a:r>
          <a:r>
            <a:rPr lang="fr-FR" dirty="0" err="1" smtClean="0"/>
            <a:t>crisis</a:t>
          </a:r>
          <a:r>
            <a:rPr lang="fr-FR" dirty="0" smtClean="0"/>
            <a:t> management gouvernance </a:t>
          </a:r>
          <a:endParaRPr lang="fr-FR" dirty="0"/>
        </a:p>
      </dgm:t>
    </dgm:pt>
    <dgm:pt modelId="{A7C07AF7-B107-4036-99A5-5D62E04C1BF7}" type="parTrans" cxnId="{56AB1982-909A-4258-9B02-527550304B4C}">
      <dgm:prSet/>
      <dgm:spPr/>
      <dgm:t>
        <a:bodyPr/>
        <a:lstStyle/>
        <a:p>
          <a:endParaRPr lang="fr-FR"/>
        </a:p>
      </dgm:t>
    </dgm:pt>
    <dgm:pt modelId="{F8042511-DFA9-4004-9E04-DC7C59E5F3FA}" type="sibTrans" cxnId="{56AB1982-909A-4258-9B02-527550304B4C}">
      <dgm:prSet/>
      <dgm:spPr/>
      <dgm:t>
        <a:bodyPr/>
        <a:lstStyle/>
        <a:p>
          <a:endParaRPr lang="fr-FR"/>
        </a:p>
      </dgm:t>
    </dgm:pt>
    <dgm:pt modelId="{A8C1B9D9-5690-4B24-85E7-7E8312CFA4CB}">
      <dgm:prSet phldrT="[Texte]"/>
      <dgm:spPr/>
      <dgm:t>
        <a:bodyPr/>
        <a:lstStyle/>
        <a:p>
          <a:r>
            <a:rPr lang="fr-FR" dirty="0" err="1" smtClean="0">
              <a:solidFill>
                <a:schemeClr val="tx1"/>
              </a:solidFill>
            </a:rPr>
            <a:t>June</a:t>
          </a:r>
          <a:r>
            <a:rPr lang="fr-FR" dirty="0" smtClean="0">
              <a:solidFill>
                <a:schemeClr val="tx1"/>
              </a:solidFill>
            </a:rPr>
            <a:t> 2015</a:t>
          </a:r>
          <a:endParaRPr lang="fr-FR" dirty="0">
            <a:solidFill>
              <a:schemeClr val="tx1"/>
            </a:solidFill>
          </a:endParaRPr>
        </a:p>
      </dgm:t>
    </dgm:pt>
    <dgm:pt modelId="{37F7FB5A-9133-4F6D-8DEC-A10D9F089894}" type="parTrans" cxnId="{B926E9F4-6F13-4D93-86B2-BCAD69B594D1}">
      <dgm:prSet/>
      <dgm:spPr/>
      <dgm:t>
        <a:bodyPr/>
        <a:lstStyle/>
        <a:p>
          <a:endParaRPr lang="fr-FR"/>
        </a:p>
      </dgm:t>
    </dgm:pt>
    <dgm:pt modelId="{2667711A-B55A-438A-9FB3-CD2E74DD551B}" type="sibTrans" cxnId="{B926E9F4-6F13-4D93-86B2-BCAD69B594D1}">
      <dgm:prSet/>
      <dgm:spPr/>
      <dgm:t>
        <a:bodyPr/>
        <a:lstStyle/>
        <a:p>
          <a:endParaRPr lang="fr-FR"/>
        </a:p>
      </dgm:t>
    </dgm:pt>
    <dgm:pt modelId="{7B1C6440-9CAA-4F82-9F0D-F097A8C4B729}">
      <dgm:prSet phldrT="[Texte]"/>
      <dgm:spPr/>
      <dgm:t>
        <a:bodyPr/>
        <a:lstStyle/>
        <a:p>
          <a:r>
            <a:rPr lang="en-US" dirty="0" smtClean="0"/>
            <a:t>Membership contribution rates and compensation </a:t>
          </a:r>
          <a:r>
            <a:rPr lang="en-US" dirty="0" smtClean="0"/>
            <a:t>ceilings </a:t>
          </a:r>
          <a:endParaRPr lang="fr-FR" dirty="0"/>
        </a:p>
      </dgm:t>
    </dgm:pt>
    <dgm:pt modelId="{080E408D-32DC-4024-8228-CA1952AF3685}" type="parTrans" cxnId="{1AF39F0A-37CE-4919-B5CE-03156C89BC8A}">
      <dgm:prSet/>
      <dgm:spPr/>
      <dgm:t>
        <a:bodyPr/>
        <a:lstStyle/>
        <a:p>
          <a:endParaRPr lang="fr-FR"/>
        </a:p>
      </dgm:t>
    </dgm:pt>
    <dgm:pt modelId="{43431E43-15B6-4633-9F46-125F085EC701}" type="sibTrans" cxnId="{1AF39F0A-37CE-4919-B5CE-03156C89BC8A}">
      <dgm:prSet/>
      <dgm:spPr/>
      <dgm:t>
        <a:bodyPr/>
        <a:lstStyle/>
        <a:p>
          <a:endParaRPr lang="fr-FR"/>
        </a:p>
      </dgm:t>
    </dgm:pt>
    <dgm:pt modelId="{F236413F-57CB-4957-9D4A-DF653FFA3B51}">
      <dgm:prSet phldrT="[Texte]"/>
      <dgm:spPr/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Sept 2017</a:t>
          </a:r>
          <a:endParaRPr lang="fr-FR" dirty="0">
            <a:solidFill>
              <a:schemeClr val="tx1"/>
            </a:solidFill>
          </a:endParaRPr>
        </a:p>
      </dgm:t>
    </dgm:pt>
    <dgm:pt modelId="{DB8C8109-D489-4C11-AA3B-D1FBE0177EA8}" type="parTrans" cxnId="{C541804E-9F81-4A8A-A4A3-CB44DBB41D9D}">
      <dgm:prSet/>
      <dgm:spPr/>
      <dgm:t>
        <a:bodyPr/>
        <a:lstStyle/>
        <a:p>
          <a:endParaRPr lang="fr-FR"/>
        </a:p>
      </dgm:t>
    </dgm:pt>
    <dgm:pt modelId="{45D9E7F3-A11A-415B-BB04-9F9C0AE0087C}" type="sibTrans" cxnId="{C541804E-9F81-4A8A-A4A3-CB44DBB41D9D}">
      <dgm:prSet/>
      <dgm:spPr/>
      <dgm:t>
        <a:bodyPr/>
        <a:lstStyle/>
        <a:p>
          <a:endParaRPr lang="fr-FR"/>
        </a:p>
      </dgm:t>
    </dgm:pt>
    <dgm:pt modelId="{B25D8745-876D-4440-9836-0E143E254E94}">
      <dgm:prSet phldrT="[Texte]"/>
      <dgm:spPr/>
      <dgm:t>
        <a:bodyPr/>
        <a:lstStyle/>
        <a:p>
          <a:r>
            <a:rPr lang="fr-FR" dirty="0" smtClean="0"/>
            <a:t>Management Unit</a:t>
          </a:r>
          <a:endParaRPr lang="fr-FR" dirty="0"/>
        </a:p>
      </dgm:t>
    </dgm:pt>
    <dgm:pt modelId="{39CB57B9-6BB6-4A49-9E61-88E7B2575691}" type="parTrans" cxnId="{EA14382B-ACB1-441D-9B15-3262978F496C}">
      <dgm:prSet/>
      <dgm:spPr/>
      <dgm:t>
        <a:bodyPr/>
        <a:lstStyle/>
        <a:p>
          <a:endParaRPr lang="fr-FR"/>
        </a:p>
      </dgm:t>
    </dgm:pt>
    <dgm:pt modelId="{334C1ED8-D513-4CDF-B093-F944C04549BF}" type="sibTrans" cxnId="{EA14382B-ACB1-441D-9B15-3262978F496C}">
      <dgm:prSet/>
      <dgm:spPr/>
      <dgm:t>
        <a:bodyPr/>
        <a:lstStyle/>
        <a:p>
          <a:endParaRPr lang="fr-FR"/>
        </a:p>
      </dgm:t>
    </dgm:pt>
    <dgm:pt modelId="{DA0ED552-7B02-438A-81E1-80E1076F7F8D}" type="pres">
      <dgm:prSet presAssocID="{A3698D92-014B-46AF-907D-087617B093E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9DFF509-1795-473E-A82C-FDE6ED3D36DC}" type="pres">
      <dgm:prSet presAssocID="{78A20482-CB48-43AB-A6BD-1F3B0A524D5B}" presName="composite" presStyleCnt="0"/>
      <dgm:spPr/>
    </dgm:pt>
    <dgm:pt modelId="{F7BE5D80-3FC0-4054-8F25-893CFD19CB7F}" type="pres">
      <dgm:prSet presAssocID="{78A20482-CB48-43AB-A6BD-1F3B0A524D5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1190A81-AB55-4AE3-87FD-6020F1E14956}" type="pres">
      <dgm:prSet presAssocID="{78A20482-CB48-43AB-A6BD-1F3B0A524D5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575439B-0F34-4DB6-976A-17FB442092B7}" type="pres">
      <dgm:prSet presAssocID="{1ED8592C-B7D7-4A2F-94E2-5618695B58DC}" presName="sp" presStyleCnt="0"/>
      <dgm:spPr/>
    </dgm:pt>
    <dgm:pt modelId="{8385CD5E-4AD8-44AF-BC60-0E2D32A53E9A}" type="pres">
      <dgm:prSet presAssocID="{A8C1B9D9-5690-4B24-85E7-7E8312CFA4CB}" presName="composite" presStyleCnt="0"/>
      <dgm:spPr/>
    </dgm:pt>
    <dgm:pt modelId="{E609492F-481A-4CCB-A0F0-386041F7B54D}" type="pres">
      <dgm:prSet presAssocID="{A8C1B9D9-5690-4B24-85E7-7E8312CFA4C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014EB22-BD6C-42C6-ADDB-AA50586FB4FD}" type="pres">
      <dgm:prSet presAssocID="{A8C1B9D9-5690-4B24-85E7-7E8312CFA4C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C04B79C-B0DF-41FD-AD36-AC51E571AF5B}" type="pres">
      <dgm:prSet presAssocID="{2667711A-B55A-438A-9FB3-CD2E74DD551B}" presName="sp" presStyleCnt="0"/>
      <dgm:spPr/>
    </dgm:pt>
    <dgm:pt modelId="{DFF2CF52-23D3-44AA-98D6-C0976E6C2CC4}" type="pres">
      <dgm:prSet presAssocID="{F236413F-57CB-4957-9D4A-DF653FFA3B51}" presName="composite" presStyleCnt="0"/>
      <dgm:spPr/>
    </dgm:pt>
    <dgm:pt modelId="{F59E62BD-70F7-41DA-81EB-5D9B7E82AEAF}" type="pres">
      <dgm:prSet presAssocID="{F236413F-57CB-4957-9D4A-DF653FFA3B5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5FC1831-396B-4364-8D39-2AFBB4259A98}" type="pres">
      <dgm:prSet presAssocID="{F236413F-57CB-4957-9D4A-DF653FFA3B5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53E9179-2F17-4747-B84E-63E385979031}" type="presOf" srcId="{7B1C6440-9CAA-4F82-9F0D-F097A8C4B729}" destId="{9014EB22-BD6C-42C6-ADDB-AA50586FB4FD}" srcOrd="0" destOrd="0" presId="urn:microsoft.com/office/officeart/2005/8/layout/chevron2"/>
    <dgm:cxn modelId="{7567FF0C-DF61-4C97-9942-EBA225AE324F}" type="presOf" srcId="{78A20482-CB48-43AB-A6BD-1F3B0A524D5B}" destId="{F7BE5D80-3FC0-4054-8F25-893CFD19CB7F}" srcOrd="0" destOrd="0" presId="urn:microsoft.com/office/officeart/2005/8/layout/chevron2"/>
    <dgm:cxn modelId="{C541804E-9F81-4A8A-A4A3-CB44DBB41D9D}" srcId="{A3698D92-014B-46AF-907D-087617B093E5}" destId="{F236413F-57CB-4957-9D4A-DF653FFA3B51}" srcOrd="2" destOrd="0" parTransId="{DB8C8109-D489-4C11-AA3B-D1FBE0177EA8}" sibTransId="{45D9E7F3-A11A-415B-BB04-9F9C0AE0087C}"/>
    <dgm:cxn modelId="{4A96C3B9-8A1F-43D4-8025-3616AB240410}" srcId="{A3698D92-014B-46AF-907D-087617B093E5}" destId="{78A20482-CB48-43AB-A6BD-1F3B0A524D5B}" srcOrd="0" destOrd="0" parTransId="{B97E3644-2AC1-4E8E-BE70-A9F78D11D687}" sibTransId="{1ED8592C-B7D7-4A2F-94E2-5618695B58DC}"/>
    <dgm:cxn modelId="{777DA549-CC89-4408-BBEC-5ADA4592EFA1}" type="presOf" srcId="{F236413F-57CB-4957-9D4A-DF653FFA3B51}" destId="{F59E62BD-70F7-41DA-81EB-5D9B7E82AEAF}" srcOrd="0" destOrd="0" presId="urn:microsoft.com/office/officeart/2005/8/layout/chevron2"/>
    <dgm:cxn modelId="{1AF39F0A-37CE-4919-B5CE-03156C89BC8A}" srcId="{A8C1B9D9-5690-4B24-85E7-7E8312CFA4CB}" destId="{7B1C6440-9CAA-4F82-9F0D-F097A8C4B729}" srcOrd="0" destOrd="0" parTransId="{080E408D-32DC-4024-8228-CA1952AF3685}" sibTransId="{43431E43-15B6-4633-9F46-125F085EC701}"/>
    <dgm:cxn modelId="{A62E7623-D121-44C2-AB84-F0005326D552}" type="presOf" srcId="{20A4CD0D-548C-4C28-BB19-E4F75C4C65FC}" destId="{A1190A81-AB55-4AE3-87FD-6020F1E14956}" srcOrd="0" destOrd="0" presId="urn:microsoft.com/office/officeart/2005/8/layout/chevron2"/>
    <dgm:cxn modelId="{EA14382B-ACB1-441D-9B15-3262978F496C}" srcId="{F236413F-57CB-4957-9D4A-DF653FFA3B51}" destId="{B25D8745-876D-4440-9836-0E143E254E94}" srcOrd="0" destOrd="0" parTransId="{39CB57B9-6BB6-4A49-9E61-88E7B2575691}" sibTransId="{334C1ED8-D513-4CDF-B093-F944C04549BF}"/>
    <dgm:cxn modelId="{CFC604AD-D57E-46A4-BCEB-44C11528BF61}" type="presOf" srcId="{A8C1B9D9-5690-4B24-85E7-7E8312CFA4CB}" destId="{E609492F-481A-4CCB-A0F0-386041F7B54D}" srcOrd="0" destOrd="0" presId="urn:microsoft.com/office/officeart/2005/8/layout/chevron2"/>
    <dgm:cxn modelId="{56AB1982-909A-4258-9B02-527550304B4C}" srcId="{78A20482-CB48-43AB-A6BD-1F3B0A524D5B}" destId="{20A4CD0D-548C-4C28-BB19-E4F75C4C65FC}" srcOrd="0" destOrd="0" parTransId="{A7C07AF7-B107-4036-99A5-5D62E04C1BF7}" sibTransId="{F8042511-DFA9-4004-9E04-DC7C59E5F3FA}"/>
    <dgm:cxn modelId="{B926E9F4-6F13-4D93-86B2-BCAD69B594D1}" srcId="{A3698D92-014B-46AF-907D-087617B093E5}" destId="{A8C1B9D9-5690-4B24-85E7-7E8312CFA4CB}" srcOrd="1" destOrd="0" parTransId="{37F7FB5A-9133-4F6D-8DEC-A10D9F089894}" sibTransId="{2667711A-B55A-438A-9FB3-CD2E74DD551B}"/>
    <dgm:cxn modelId="{D4DE2A9F-01E9-4AD1-90FA-2AB31E9BABEF}" type="presOf" srcId="{A3698D92-014B-46AF-907D-087617B093E5}" destId="{DA0ED552-7B02-438A-81E1-80E1076F7F8D}" srcOrd="0" destOrd="0" presId="urn:microsoft.com/office/officeart/2005/8/layout/chevron2"/>
    <dgm:cxn modelId="{9DFAA8A1-A2DE-4BA8-8A48-33D1022A2977}" type="presOf" srcId="{B25D8745-876D-4440-9836-0E143E254E94}" destId="{C5FC1831-396B-4364-8D39-2AFBB4259A98}" srcOrd="0" destOrd="0" presId="urn:microsoft.com/office/officeart/2005/8/layout/chevron2"/>
    <dgm:cxn modelId="{603DFA53-C161-490C-A736-42CBA99E5B25}" type="presParOf" srcId="{DA0ED552-7B02-438A-81E1-80E1076F7F8D}" destId="{B9DFF509-1795-473E-A82C-FDE6ED3D36DC}" srcOrd="0" destOrd="0" presId="urn:microsoft.com/office/officeart/2005/8/layout/chevron2"/>
    <dgm:cxn modelId="{AAB88DCB-65C9-4629-A228-1FA612492A43}" type="presParOf" srcId="{B9DFF509-1795-473E-A82C-FDE6ED3D36DC}" destId="{F7BE5D80-3FC0-4054-8F25-893CFD19CB7F}" srcOrd="0" destOrd="0" presId="urn:microsoft.com/office/officeart/2005/8/layout/chevron2"/>
    <dgm:cxn modelId="{5A6EF8D4-8763-4D7F-83D2-979192E3A5F4}" type="presParOf" srcId="{B9DFF509-1795-473E-A82C-FDE6ED3D36DC}" destId="{A1190A81-AB55-4AE3-87FD-6020F1E14956}" srcOrd="1" destOrd="0" presId="urn:microsoft.com/office/officeart/2005/8/layout/chevron2"/>
    <dgm:cxn modelId="{2B1834A0-05F7-4B74-99BC-1CFAA17C3F70}" type="presParOf" srcId="{DA0ED552-7B02-438A-81E1-80E1076F7F8D}" destId="{3575439B-0F34-4DB6-976A-17FB442092B7}" srcOrd="1" destOrd="0" presId="urn:microsoft.com/office/officeart/2005/8/layout/chevron2"/>
    <dgm:cxn modelId="{D26E30F9-C1B5-4538-B772-5BBA8C536B44}" type="presParOf" srcId="{DA0ED552-7B02-438A-81E1-80E1076F7F8D}" destId="{8385CD5E-4AD8-44AF-BC60-0E2D32A53E9A}" srcOrd="2" destOrd="0" presId="urn:microsoft.com/office/officeart/2005/8/layout/chevron2"/>
    <dgm:cxn modelId="{6A0BC19A-E342-4BD5-B645-2519844E6AF8}" type="presParOf" srcId="{8385CD5E-4AD8-44AF-BC60-0E2D32A53E9A}" destId="{E609492F-481A-4CCB-A0F0-386041F7B54D}" srcOrd="0" destOrd="0" presId="urn:microsoft.com/office/officeart/2005/8/layout/chevron2"/>
    <dgm:cxn modelId="{A68C6164-337A-408C-896A-017133E5AA38}" type="presParOf" srcId="{8385CD5E-4AD8-44AF-BC60-0E2D32A53E9A}" destId="{9014EB22-BD6C-42C6-ADDB-AA50586FB4FD}" srcOrd="1" destOrd="0" presId="urn:microsoft.com/office/officeart/2005/8/layout/chevron2"/>
    <dgm:cxn modelId="{3D65AB82-0BFA-4DEC-9FDA-65EE85D17621}" type="presParOf" srcId="{DA0ED552-7B02-438A-81E1-80E1076F7F8D}" destId="{8C04B79C-B0DF-41FD-AD36-AC51E571AF5B}" srcOrd="3" destOrd="0" presId="urn:microsoft.com/office/officeart/2005/8/layout/chevron2"/>
    <dgm:cxn modelId="{BCEEA119-6BAB-4F07-9644-ED7C7E9E5775}" type="presParOf" srcId="{DA0ED552-7B02-438A-81E1-80E1076F7F8D}" destId="{DFF2CF52-23D3-44AA-98D6-C0976E6C2CC4}" srcOrd="4" destOrd="0" presId="urn:microsoft.com/office/officeart/2005/8/layout/chevron2"/>
    <dgm:cxn modelId="{72E77AC1-E348-49C9-9FEF-F8418531A70F}" type="presParOf" srcId="{DFF2CF52-23D3-44AA-98D6-C0976E6C2CC4}" destId="{F59E62BD-70F7-41DA-81EB-5D9B7E82AEAF}" srcOrd="0" destOrd="0" presId="urn:microsoft.com/office/officeart/2005/8/layout/chevron2"/>
    <dgm:cxn modelId="{9EFE9957-9B4C-4431-9375-E8984E36873E}" type="presParOf" srcId="{DFF2CF52-23D3-44AA-98D6-C0976E6C2CC4}" destId="{C5FC1831-396B-4364-8D39-2AFBB4259A9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BE5D80-3FC0-4054-8F25-893CFD19CB7F}">
      <dsp:nvSpPr>
        <dsp:cNvPr id="0" name=""/>
        <dsp:cNvSpPr/>
      </dsp:nvSpPr>
      <dsp:spPr>
        <a:xfrm rot="5400000">
          <a:off x="-131611" y="132751"/>
          <a:ext cx="877411" cy="6141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err="1" smtClean="0">
              <a:solidFill>
                <a:schemeClr val="tx1"/>
              </a:solidFill>
            </a:rPr>
            <a:t>Dec</a:t>
          </a:r>
          <a:r>
            <a:rPr lang="fr-FR" sz="900" kern="1200" dirty="0" smtClean="0">
              <a:solidFill>
                <a:schemeClr val="tx1"/>
              </a:solidFill>
            </a:rPr>
            <a:t> 2010</a:t>
          </a:r>
          <a:endParaRPr lang="fr-FR" sz="900" kern="1200" dirty="0">
            <a:solidFill>
              <a:schemeClr val="tx1"/>
            </a:solidFill>
          </a:endParaRPr>
        </a:p>
      </dsp:txBody>
      <dsp:txXfrm rot="-5400000">
        <a:off x="2" y="308233"/>
        <a:ext cx="614187" cy="263224"/>
      </dsp:txXfrm>
    </dsp:sp>
    <dsp:sp modelId="{A1190A81-AB55-4AE3-87FD-6020F1E14956}">
      <dsp:nvSpPr>
        <dsp:cNvPr id="0" name=""/>
        <dsp:cNvSpPr/>
      </dsp:nvSpPr>
      <dsp:spPr>
        <a:xfrm rot="5400000">
          <a:off x="4234403" y="-3619075"/>
          <a:ext cx="570317" cy="78107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kern="1200" dirty="0" err="1" smtClean="0"/>
            <a:t>Regulation</a:t>
          </a:r>
          <a:r>
            <a:rPr lang="fr-FR" sz="2400" kern="1200" dirty="0" smtClean="0"/>
            <a:t> on </a:t>
          </a:r>
          <a:r>
            <a:rPr lang="fr-FR" sz="2400" kern="1200" dirty="0" err="1" smtClean="0"/>
            <a:t>Deposit</a:t>
          </a:r>
          <a:r>
            <a:rPr lang="fr-FR" sz="2400" kern="1200" dirty="0" smtClean="0"/>
            <a:t> </a:t>
          </a:r>
          <a:r>
            <a:rPr lang="fr-FR" sz="2400" kern="1200" dirty="0" err="1" smtClean="0"/>
            <a:t>Insurance</a:t>
          </a:r>
          <a:r>
            <a:rPr lang="fr-FR" sz="2400" kern="1200" dirty="0" smtClean="0"/>
            <a:t> for Financial Coops</a:t>
          </a:r>
          <a:endParaRPr lang="fr-FR" sz="2400" kern="1200" dirty="0"/>
        </a:p>
      </dsp:txBody>
      <dsp:txXfrm rot="-5400000">
        <a:off x="614188" y="28981"/>
        <a:ext cx="7782907" cy="514635"/>
      </dsp:txXfrm>
    </dsp:sp>
    <dsp:sp modelId="{E609492F-481A-4CCB-A0F0-386041F7B54D}">
      <dsp:nvSpPr>
        <dsp:cNvPr id="0" name=""/>
        <dsp:cNvSpPr/>
      </dsp:nvSpPr>
      <dsp:spPr>
        <a:xfrm rot="5400000">
          <a:off x="-131611" y="825906"/>
          <a:ext cx="877411" cy="6141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>
              <a:solidFill>
                <a:schemeClr val="tx1"/>
              </a:solidFill>
            </a:rPr>
            <a:t>Sept 2012</a:t>
          </a:r>
          <a:endParaRPr lang="fr-FR" sz="900" kern="1200" dirty="0">
            <a:solidFill>
              <a:schemeClr val="tx1"/>
            </a:solidFill>
          </a:endParaRPr>
        </a:p>
      </dsp:txBody>
      <dsp:txXfrm rot="-5400000">
        <a:off x="2" y="1001388"/>
        <a:ext cx="614187" cy="263224"/>
      </dsp:txXfrm>
    </dsp:sp>
    <dsp:sp modelId="{9014EB22-BD6C-42C6-ADDB-AA50586FB4FD}">
      <dsp:nvSpPr>
        <dsp:cNvPr id="0" name=""/>
        <dsp:cNvSpPr/>
      </dsp:nvSpPr>
      <dsp:spPr>
        <a:xfrm rot="5400000">
          <a:off x="4234403" y="-2925921"/>
          <a:ext cx="570317" cy="78107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kern="1200" dirty="0" smtClean="0"/>
            <a:t>BCEAO </a:t>
          </a:r>
          <a:r>
            <a:rPr lang="fr-FR" sz="2400" kern="1200" dirty="0" err="1" smtClean="0"/>
            <a:t>called</a:t>
          </a:r>
          <a:r>
            <a:rPr lang="fr-FR" sz="2400" kern="1200" dirty="0" smtClean="0"/>
            <a:t> to </a:t>
          </a:r>
          <a:r>
            <a:rPr lang="fr-FR" sz="2400" kern="1200" dirty="0" err="1" smtClean="0"/>
            <a:t>create</a:t>
          </a:r>
          <a:r>
            <a:rPr lang="fr-FR" sz="2400" kern="1200" dirty="0" smtClean="0"/>
            <a:t> a </a:t>
          </a:r>
          <a:r>
            <a:rPr lang="fr-FR" sz="2400" kern="1200" dirty="0" err="1" smtClean="0"/>
            <a:t>regional</a:t>
          </a:r>
          <a:r>
            <a:rPr lang="fr-FR" sz="2400" kern="1200" dirty="0" smtClean="0"/>
            <a:t> </a:t>
          </a:r>
          <a:r>
            <a:rPr lang="fr-FR" sz="2400" kern="1200" dirty="0" err="1" smtClean="0"/>
            <a:t>Deposit</a:t>
          </a:r>
          <a:r>
            <a:rPr lang="fr-FR" sz="2400" kern="1200" dirty="0" smtClean="0"/>
            <a:t> </a:t>
          </a:r>
          <a:r>
            <a:rPr lang="fr-FR" sz="2400" kern="1200" dirty="0" err="1" smtClean="0"/>
            <a:t>guarantee</a:t>
          </a:r>
          <a:endParaRPr lang="fr-FR" sz="2400" kern="1200" dirty="0"/>
        </a:p>
      </dsp:txBody>
      <dsp:txXfrm rot="-5400000">
        <a:off x="614188" y="722135"/>
        <a:ext cx="7782907" cy="514635"/>
      </dsp:txXfrm>
    </dsp:sp>
    <dsp:sp modelId="{F59E62BD-70F7-41DA-81EB-5D9B7E82AEAF}">
      <dsp:nvSpPr>
        <dsp:cNvPr id="0" name=""/>
        <dsp:cNvSpPr/>
      </dsp:nvSpPr>
      <dsp:spPr>
        <a:xfrm rot="5400000">
          <a:off x="-131611" y="1519060"/>
          <a:ext cx="877411" cy="6141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>
              <a:solidFill>
                <a:schemeClr val="tx1"/>
              </a:solidFill>
            </a:rPr>
            <a:t>March 2014</a:t>
          </a:r>
          <a:endParaRPr lang="fr-FR" sz="900" kern="1200" dirty="0">
            <a:solidFill>
              <a:schemeClr val="tx1"/>
            </a:solidFill>
          </a:endParaRPr>
        </a:p>
      </dsp:txBody>
      <dsp:txXfrm rot="-5400000">
        <a:off x="2" y="1694542"/>
        <a:ext cx="614187" cy="263224"/>
      </dsp:txXfrm>
    </dsp:sp>
    <dsp:sp modelId="{C5FC1831-396B-4364-8D39-2AFBB4259A98}">
      <dsp:nvSpPr>
        <dsp:cNvPr id="0" name=""/>
        <dsp:cNvSpPr/>
      </dsp:nvSpPr>
      <dsp:spPr>
        <a:xfrm rot="5400000">
          <a:off x="4234403" y="-2232766"/>
          <a:ext cx="570317" cy="78107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kern="1200" dirty="0" err="1" smtClean="0"/>
            <a:t>Regional</a:t>
          </a:r>
          <a:r>
            <a:rPr lang="fr-FR" sz="2400" kern="1200" dirty="0" smtClean="0"/>
            <a:t> </a:t>
          </a:r>
          <a:r>
            <a:rPr lang="fr-FR" sz="2400" kern="1200" dirty="0" err="1" smtClean="0"/>
            <a:t>deposit</a:t>
          </a:r>
          <a:r>
            <a:rPr lang="fr-FR" sz="2400" kern="1200" dirty="0" smtClean="0"/>
            <a:t> </a:t>
          </a:r>
          <a:r>
            <a:rPr lang="fr-FR" sz="2400" kern="1200" dirty="0" err="1" smtClean="0"/>
            <a:t>guarantee</a:t>
          </a:r>
          <a:r>
            <a:rPr lang="fr-FR" sz="2400" kern="1200" dirty="0" smtClean="0"/>
            <a:t> </a:t>
          </a:r>
          <a:r>
            <a:rPr lang="fr-FR" sz="2400" kern="1200" dirty="0" err="1" smtClean="0"/>
            <a:t>created</a:t>
          </a:r>
          <a:r>
            <a:rPr lang="fr-FR" sz="2400" kern="1200" dirty="0" smtClean="0"/>
            <a:t> by BCEAO</a:t>
          </a:r>
          <a:endParaRPr lang="fr-FR" sz="2400" kern="1200" dirty="0"/>
        </a:p>
      </dsp:txBody>
      <dsp:txXfrm rot="-5400000">
        <a:off x="614188" y="1415290"/>
        <a:ext cx="7782907" cy="5146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BE5D80-3FC0-4054-8F25-893CFD19CB7F}">
      <dsp:nvSpPr>
        <dsp:cNvPr id="0" name=""/>
        <dsp:cNvSpPr/>
      </dsp:nvSpPr>
      <dsp:spPr>
        <a:xfrm rot="5400000">
          <a:off x="-149029" y="150456"/>
          <a:ext cx="993527" cy="69546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>
              <a:solidFill>
                <a:schemeClr val="tx1"/>
              </a:solidFill>
            </a:rPr>
            <a:t>July 2015</a:t>
          </a:r>
          <a:endParaRPr lang="fr-FR" sz="1100" kern="1200" dirty="0">
            <a:solidFill>
              <a:schemeClr val="tx1"/>
            </a:solidFill>
          </a:endParaRPr>
        </a:p>
      </dsp:txBody>
      <dsp:txXfrm rot="-5400000">
        <a:off x="1" y="349162"/>
        <a:ext cx="695469" cy="298058"/>
      </dsp:txXfrm>
    </dsp:sp>
    <dsp:sp modelId="{A1190A81-AB55-4AE3-87FD-6020F1E14956}">
      <dsp:nvSpPr>
        <dsp:cNvPr id="0" name=""/>
        <dsp:cNvSpPr/>
      </dsp:nvSpPr>
      <dsp:spPr>
        <a:xfrm rot="5400000">
          <a:off x="4237306" y="-3540409"/>
          <a:ext cx="645792" cy="77294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100" kern="1200" dirty="0" err="1" smtClean="0"/>
            <a:t>Dispute’s</a:t>
          </a:r>
          <a:r>
            <a:rPr lang="fr-FR" sz="2100" kern="1200" dirty="0" smtClean="0"/>
            <a:t> </a:t>
          </a:r>
          <a:r>
            <a:rPr lang="fr-FR" sz="2100" kern="1200" dirty="0" err="1" smtClean="0"/>
            <a:t>rules</a:t>
          </a:r>
          <a:r>
            <a:rPr lang="fr-FR" sz="2100" kern="1200" dirty="0" smtClean="0"/>
            <a:t> </a:t>
          </a:r>
          <a:r>
            <a:rPr lang="fr-FR" sz="2100" kern="1200" dirty="0" smtClean="0"/>
            <a:t>and </a:t>
          </a:r>
          <a:r>
            <a:rPr lang="fr-FR" sz="2100" kern="1200" dirty="0" err="1" smtClean="0"/>
            <a:t>financial</a:t>
          </a:r>
          <a:r>
            <a:rPr lang="fr-FR" sz="2100" kern="1200" dirty="0" smtClean="0"/>
            <a:t> </a:t>
          </a:r>
          <a:r>
            <a:rPr lang="fr-FR" sz="2100" kern="1200" dirty="0" err="1" smtClean="0"/>
            <a:t>crisis</a:t>
          </a:r>
          <a:r>
            <a:rPr lang="fr-FR" sz="2100" kern="1200" dirty="0" smtClean="0"/>
            <a:t> management gouvernance </a:t>
          </a:r>
          <a:endParaRPr lang="fr-FR" sz="2100" kern="1200" dirty="0"/>
        </a:p>
      </dsp:txBody>
      <dsp:txXfrm rot="-5400000">
        <a:off x="695470" y="32952"/>
        <a:ext cx="7697941" cy="582742"/>
      </dsp:txXfrm>
    </dsp:sp>
    <dsp:sp modelId="{E609492F-481A-4CCB-A0F0-386041F7B54D}">
      <dsp:nvSpPr>
        <dsp:cNvPr id="0" name=""/>
        <dsp:cNvSpPr/>
      </dsp:nvSpPr>
      <dsp:spPr>
        <a:xfrm rot="5400000">
          <a:off x="-149029" y="936825"/>
          <a:ext cx="993527" cy="69546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err="1" smtClean="0">
              <a:solidFill>
                <a:schemeClr val="tx1"/>
              </a:solidFill>
            </a:rPr>
            <a:t>June</a:t>
          </a:r>
          <a:r>
            <a:rPr lang="fr-FR" sz="1100" kern="1200" dirty="0" smtClean="0">
              <a:solidFill>
                <a:schemeClr val="tx1"/>
              </a:solidFill>
            </a:rPr>
            <a:t> 2015</a:t>
          </a:r>
          <a:endParaRPr lang="fr-FR" sz="1100" kern="1200" dirty="0">
            <a:solidFill>
              <a:schemeClr val="tx1"/>
            </a:solidFill>
          </a:endParaRPr>
        </a:p>
      </dsp:txBody>
      <dsp:txXfrm rot="-5400000">
        <a:off x="1" y="1135531"/>
        <a:ext cx="695469" cy="298058"/>
      </dsp:txXfrm>
    </dsp:sp>
    <dsp:sp modelId="{9014EB22-BD6C-42C6-ADDB-AA50586FB4FD}">
      <dsp:nvSpPr>
        <dsp:cNvPr id="0" name=""/>
        <dsp:cNvSpPr/>
      </dsp:nvSpPr>
      <dsp:spPr>
        <a:xfrm rot="5400000">
          <a:off x="4237306" y="-2754040"/>
          <a:ext cx="645792" cy="77294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Membership contribution rates and compensation </a:t>
          </a:r>
          <a:r>
            <a:rPr lang="en-US" sz="2100" kern="1200" dirty="0" smtClean="0"/>
            <a:t>ceilings </a:t>
          </a:r>
          <a:endParaRPr lang="fr-FR" sz="2100" kern="1200" dirty="0"/>
        </a:p>
      </dsp:txBody>
      <dsp:txXfrm rot="-5400000">
        <a:off x="695470" y="819321"/>
        <a:ext cx="7697941" cy="582742"/>
      </dsp:txXfrm>
    </dsp:sp>
    <dsp:sp modelId="{F59E62BD-70F7-41DA-81EB-5D9B7E82AEAF}">
      <dsp:nvSpPr>
        <dsp:cNvPr id="0" name=""/>
        <dsp:cNvSpPr/>
      </dsp:nvSpPr>
      <dsp:spPr>
        <a:xfrm rot="5400000">
          <a:off x="-149029" y="1723195"/>
          <a:ext cx="993527" cy="69546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>
              <a:solidFill>
                <a:schemeClr val="tx1"/>
              </a:solidFill>
            </a:rPr>
            <a:t>Sept 2017</a:t>
          </a:r>
          <a:endParaRPr lang="fr-FR" sz="1100" kern="1200" dirty="0">
            <a:solidFill>
              <a:schemeClr val="tx1"/>
            </a:solidFill>
          </a:endParaRPr>
        </a:p>
      </dsp:txBody>
      <dsp:txXfrm rot="-5400000">
        <a:off x="1" y="1921901"/>
        <a:ext cx="695469" cy="298058"/>
      </dsp:txXfrm>
    </dsp:sp>
    <dsp:sp modelId="{C5FC1831-396B-4364-8D39-2AFBB4259A98}">
      <dsp:nvSpPr>
        <dsp:cNvPr id="0" name=""/>
        <dsp:cNvSpPr/>
      </dsp:nvSpPr>
      <dsp:spPr>
        <a:xfrm rot="5400000">
          <a:off x="4237306" y="-1967670"/>
          <a:ext cx="645792" cy="77294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100" kern="1200" dirty="0" smtClean="0"/>
            <a:t>Management Unit</a:t>
          </a:r>
          <a:endParaRPr lang="fr-FR" sz="2100" kern="1200" dirty="0"/>
        </a:p>
      </dsp:txBody>
      <dsp:txXfrm rot="-5400000">
        <a:off x="695470" y="1605691"/>
        <a:ext cx="7697941" cy="5827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855" cy="512222"/>
          </a:xfrm>
          <a:prstGeom prst="rect">
            <a:avLst/>
          </a:prstGeom>
        </p:spPr>
        <p:txBody>
          <a:bodyPr vert="horz" lIns="93749" tIns="46875" rIns="93749" bIns="4687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3962" y="0"/>
            <a:ext cx="3076855" cy="512222"/>
          </a:xfrm>
          <a:prstGeom prst="rect">
            <a:avLst/>
          </a:prstGeom>
        </p:spPr>
        <p:txBody>
          <a:bodyPr vert="horz" lIns="93749" tIns="46875" rIns="93749" bIns="4687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E56B784-BF8E-4749-845E-0481FF11BE72}" type="datetimeFigureOut">
              <a:rPr lang="fr-FR"/>
              <a:pPr>
                <a:defRPr/>
              </a:pPr>
              <a:t>13/10/2020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720755"/>
            <a:ext cx="3076855" cy="512222"/>
          </a:xfrm>
          <a:prstGeom prst="rect">
            <a:avLst/>
          </a:prstGeom>
        </p:spPr>
        <p:txBody>
          <a:bodyPr vert="horz" lIns="93749" tIns="46875" rIns="93749" bIns="4687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Faire autrement pour rendre les futurs possibles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3962" y="9720755"/>
            <a:ext cx="3076855" cy="512222"/>
          </a:xfrm>
          <a:prstGeom prst="rect">
            <a:avLst/>
          </a:prstGeom>
        </p:spPr>
        <p:txBody>
          <a:bodyPr vert="horz" wrap="square" lIns="93749" tIns="46875" rIns="93749" bIns="4687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0677DCC-6EA0-41A4-9E1C-7FA84ADA9E9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9927662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855" cy="512222"/>
          </a:xfrm>
          <a:prstGeom prst="rect">
            <a:avLst/>
          </a:prstGeom>
        </p:spPr>
        <p:txBody>
          <a:bodyPr vert="horz" lIns="93749" tIns="46875" rIns="93749" bIns="4687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962" y="0"/>
            <a:ext cx="3076855" cy="512222"/>
          </a:xfrm>
          <a:prstGeom prst="rect">
            <a:avLst/>
          </a:prstGeom>
        </p:spPr>
        <p:txBody>
          <a:bodyPr vert="horz" lIns="93749" tIns="46875" rIns="93749" bIns="4687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A28020-1353-4ED4-B01A-62164089297D}" type="datetimeFigureOut">
              <a:rPr lang="fr-FR"/>
              <a:pPr>
                <a:defRPr/>
              </a:pPr>
              <a:t>13/10/2020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49" tIns="46875" rIns="93749" bIns="46875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17" y="4862015"/>
            <a:ext cx="5682643" cy="4605085"/>
          </a:xfrm>
          <a:prstGeom prst="rect">
            <a:avLst/>
          </a:prstGeom>
        </p:spPr>
        <p:txBody>
          <a:bodyPr vert="horz" wrap="square" lIns="93749" tIns="46875" rIns="93749" bIns="4687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720755"/>
            <a:ext cx="3076855" cy="512222"/>
          </a:xfrm>
          <a:prstGeom prst="rect">
            <a:avLst/>
          </a:prstGeom>
        </p:spPr>
        <p:txBody>
          <a:bodyPr vert="horz" lIns="93749" tIns="46875" rIns="93749" bIns="4687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Faire autrement pour rendre les futurs possibles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962" y="9720755"/>
            <a:ext cx="3076855" cy="512222"/>
          </a:xfrm>
          <a:prstGeom prst="rect">
            <a:avLst/>
          </a:prstGeom>
        </p:spPr>
        <p:txBody>
          <a:bodyPr vert="horz" wrap="square" lIns="93749" tIns="46875" rIns="93749" bIns="4687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B8C2788-7908-4C8A-87BF-3A19EC5737D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8777933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fr-FR" dirty="0" smtClean="0">
              <a:latin typeface="Arial" charset="0"/>
            </a:endParaRPr>
          </a:p>
        </p:txBody>
      </p:sp>
      <p:sp>
        <p:nvSpPr>
          <p:cNvPr id="3686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687535E-9540-4188-983C-C92379999185}" type="slidenum">
              <a:rPr lang="fr-FR" altLang="fr-FR" smtClean="0"/>
              <a:pPr/>
              <a:t>1</a:t>
            </a:fld>
            <a:endParaRPr lang="fr-FR" altLang="fr-FR" dirty="0" smtClean="0"/>
          </a:p>
        </p:txBody>
      </p:sp>
      <p:sp>
        <p:nvSpPr>
          <p:cNvPr id="24581" name="Espace réservé du pied de page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dirty="0" smtClean="0"/>
              <a:t>Faire autrement pour rendre les futurs possibles</a:t>
            </a:r>
          </a:p>
        </p:txBody>
      </p:sp>
    </p:spTree>
    <p:extLst>
      <p:ext uri="{BB962C8B-B14F-4D97-AF65-F5344CB8AC3E}">
        <p14:creationId xmlns:p14="http://schemas.microsoft.com/office/powerpoint/2010/main" val="22085820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Arial" charset="0"/>
            </a:endParaRPr>
          </a:p>
        </p:txBody>
      </p:sp>
      <p:sp>
        <p:nvSpPr>
          <p:cNvPr id="378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F6F687E-E9DA-41FE-8A05-350B237B4853}" type="slidenum">
              <a:rPr lang="fr-FR" altLang="fr-FR" smtClean="0"/>
              <a:pPr/>
              <a:t>10</a:t>
            </a:fld>
            <a:endParaRPr lang="fr-FR" altLang="fr-FR" smtClean="0"/>
          </a:p>
        </p:txBody>
      </p:sp>
      <p:sp>
        <p:nvSpPr>
          <p:cNvPr id="25605" name="Espace réservé du pied de page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mtClean="0"/>
              <a:t>Faire autrement pour rendre les futurs possibles</a:t>
            </a:r>
          </a:p>
        </p:txBody>
      </p:sp>
    </p:spTree>
    <p:extLst>
      <p:ext uri="{BB962C8B-B14F-4D97-AF65-F5344CB8AC3E}">
        <p14:creationId xmlns:p14="http://schemas.microsoft.com/office/powerpoint/2010/main" val="3782123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Arial" charset="0"/>
            </a:endParaRPr>
          </a:p>
        </p:txBody>
      </p:sp>
      <p:sp>
        <p:nvSpPr>
          <p:cNvPr id="378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F6F687E-E9DA-41FE-8A05-350B237B4853}" type="slidenum">
              <a:rPr lang="fr-FR" altLang="fr-FR" smtClean="0"/>
              <a:pPr/>
              <a:t>2</a:t>
            </a:fld>
            <a:endParaRPr lang="fr-FR" altLang="fr-FR" smtClean="0"/>
          </a:p>
        </p:txBody>
      </p:sp>
      <p:sp>
        <p:nvSpPr>
          <p:cNvPr id="25605" name="Espace réservé du pied de page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mtClean="0"/>
              <a:t>Faire autrement pour rendre les futurs possibles</a:t>
            </a:r>
          </a:p>
        </p:txBody>
      </p:sp>
    </p:spTree>
    <p:extLst>
      <p:ext uri="{BB962C8B-B14F-4D97-AF65-F5344CB8AC3E}">
        <p14:creationId xmlns:p14="http://schemas.microsoft.com/office/powerpoint/2010/main" val="1627566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Arial" charset="0"/>
            </a:endParaRPr>
          </a:p>
        </p:txBody>
      </p:sp>
      <p:sp>
        <p:nvSpPr>
          <p:cNvPr id="378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F6F687E-E9DA-41FE-8A05-350B237B4853}" type="slidenum">
              <a:rPr lang="fr-FR" altLang="fr-FR" smtClean="0"/>
              <a:pPr/>
              <a:t>3</a:t>
            </a:fld>
            <a:endParaRPr lang="fr-FR" altLang="fr-FR" smtClean="0"/>
          </a:p>
        </p:txBody>
      </p:sp>
      <p:sp>
        <p:nvSpPr>
          <p:cNvPr id="25605" name="Espace réservé du pied de page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mtClean="0"/>
              <a:t>Faire autrement pour rendre les futurs possibles</a:t>
            </a:r>
          </a:p>
        </p:txBody>
      </p:sp>
    </p:spTree>
    <p:extLst>
      <p:ext uri="{BB962C8B-B14F-4D97-AF65-F5344CB8AC3E}">
        <p14:creationId xmlns:p14="http://schemas.microsoft.com/office/powerpoint/2010/main" val="2414808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Arial" charset="0"/>
            </a:endParaRPr>
          </a:p>
        </p:txBody>
      </p:sp>
      <p:sp>
        <p:nvSpPr>
          <p:cNvPr id="378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F6F687E-E9DA-41FE-8A05-350B237B4853}" type="slidenum">
              <a:rPr lang="fr-FR" altLang="fr-FR" smtClean="0"/>
              <a:pPr/>
              <a:t>4</a:t>
            </a:fld>
            <a:endParaRPr lang="fr-FR" altLang="fr-FR" smtClean="0"/>
          </a:p>
        </p:txBody>
      </p:sp>
      <p:sp>
        <p:nvSpPr>
          <p:cNvPr id="25605" name="Espace réservé du pied de page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mtClean="0"/>
              <a:t>Faire autrement pour rendre les futurs possibles</a:t>
            </a:r>
          </a:p>
        </p:txBody>
      </p:sp>
    </p:spTree>
    <p:extLst>
      <p:ext uri="{BB962C8B-B14F-4D97-AF65-F5344CB8AC3E}">
        <p14:creationId xmlns:p14="http://schemas.microsoft.com/office/powerpoint/2010/main" val="657329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fr-FR" dirty="0" smtClean="0">
              <a:latin typeface="Arial" charset="0"/>
            </a:endParaRPr>
          </a:p>
        </p:txBody>
      </p:sp>
      <p:sp>
        <p:nvSpPr>
          <p:cNvPr id="378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F6F687E-E9DA-41FE-8A05-350B237B4853}" type="slidenum">
              <a:rPr lang="fr-FR" altLang="fr-FR" smtClean="0"/>
              <a:pPr/>
              <a:t>5</a:t>
            </a:fld>
            <a:endParaRPr lang="fr-FR" altLang="fr-FR" smtClean="0"/>
          </a:p>
        </p:txBody>
      </p:sp>
      <p:sp>
        <p:nvSpPr>
          <p:cNvPr id="25605" name="Espace réservé du pied de page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mtClean="0"/>
              <a:t>Faire autrement pour rendre les futurs possibles</a:t>
            </a:r>
          </a:p>
        </p:txBody>
      </p:sp>
    </p:spTree>
    <p:extLst>
      <p:ext uri="{BB962C8B-B14F-4D97-AF65-F5344CB8AC3E}">
        <p14:creationId xmlns:p14="http://schemas.microsoft.com/office/powerpoint/2010/main" val="20744416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Arial" charset="0"/>
            </a:endParaRPr>
          </a:p>
        </p:txBody>
      </p:sp>
      <p:sp>
        <p:nvSpPr>
          <p:cNvPr id="378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F6F687E-E9DA-41FE-8A05-350B237B4853}" type="slidenum">
              <a:rPr lang="fr-FR" altLang="fr-FR" smtClean="0"/>
              <a:pPr/>
              <a:t>6</a:t>
            </a:fld>
            <a:endParaRPr lang="fr-FR" altLang="fr-FR" smtClean="0"/>
          </a:p>
        </p:txBody>
      </p:sp>
      <p:sp>
        <p:nvSpPr>
          <p:cNvPr id="25605" name="Espace réservé du pied de page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mtClean="0"/>
              <a:t>Faire autrement pour rendre les futurs possibles</a:t>
            </a:r>
          </a:p>
        </p:txBody>
      </p:sp>
    </p:spTree>
    <p:extLst>
      <p:ext uri="{BB962C8B-B14F-4D97-AF65-F5344CB8AC3E}">
        <p14:creationId xmlns:p14="http://schemas.microsoft.com/office/powerpoint/2010/main" val="11570243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Arial" charset="0"/>
            </a:endParaRPr>
          </a:p>
        </p:txBody>
      </p:sp>
      <p:sp>
        <p:nvSpPr>
          <p:cNvPr id="378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F6F687E-E9DA-41FE-8A05-350B237B4853}" type="slidenum">
              <a:rPr lang="fr-FR" altLang="fr-FR" smtClean="0"/>
              <a:pPr/>
              <a:t>7</a:t>
            </a:fld>
            <a:endParaRPr lang="fr-FR" altLang="fr-FR" smtClean="0"/>
          </a:p>
        </p:txBody>
      </p:sp>
      <p:sp>
        <p:nvSpPr>
          <p:cNvPr id="25605" name="Espace réservé du pied de page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mtClean="0"/>
              <a:t>Faire autrement pour rendre les futurs possibles</a:t>
            </a:r>
          </a:p>
        </p:txBody>
      </p:sp>
    </p:spTree>
    <p:extLst>
      <p:ext uri="{BB962C8B-B14F-4D97-AF65-F5344CB8AC3E}">
        <p14:creationId xmlns:p14="http://schemas.microsoft.com/office/powerpoint/2010/main" val="236572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Arial" charset="0"/>
            </a:endParaRPr>
          </a:p>
        </p:txBody>
      </p:sp>
      <p:sp>
        <p:nvSpPr>
          <p:cNvPr id="378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F6F687E-E9DA-41FE-8A05-350B237B4853}" type="slidenum">
              <a:rPr lang="fr-FR" altLang="fr-FR" smtClean="0"/>
              <a:pPr/>
              <a:t>8</a:t>
            </a:fld>
            <a:endParaRPr lang="fr-FR" altLang="fr-FR" smtClean="0"/>
          </a:p>
        </p:txBody>
      </p:sp>
      <p:sp>
        <p:nvSpPr>
          <p:cNvPr id="25605" name="Espace réservé du pied de page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mtClean="0"/>
              <a:t>Faire autrement pour rendre les futurs possibles</a:t>
            </a:r>
          </a:p>
        </p:txBody>
      </p:sp>
    </p:spTree>
    <p:extLst>
      <p:ext uri="{BB962C8B-B14F-4D97-AF65-F5344CB8AC3E}">
        <p14:creationId xmlns:p14="http://schemas.microsoft.com/office/powerpoint/2010/main" val="22302468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Arial" charset="0"/>
            </a:endParaRPr>
          </a:p>
        </p:txBody>
      </p:sp>
      <p:sp>
        <p:nvSpPr>
          <p:cNvPr id="378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F6F687E-E9DA-41FE-8A05-350B237B4853}" type="slidenum">
              <a:rPr lang="fr-FR" altLang="fr-FR" smtClean="0"/>
              <a:pPr/>
              <a:t>9</a:t>
            </a:fld>
            <a:endParaRPr lang="fr-FR" altLang="fr-FR" smtClean="0"/>
          </a:p>
        </p:txBody>
      </p:sp>
      <p:sp>
        <p:nvSpPr>
          <p:cNvPr id="25605" name="Espace réservé du pied de page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mtClean="0"/>
              <a:t>Faire autrement pour rendre les futurs possibles</a:t>
            </a:r>
          </a:p>
        </p:txBody>
      </p:sp>
    </p:spTree>
    <p:extLst>
      <p:ext uri="{BB962C8B-B14F-4D97-AF65-F5344CB8AC3E}">
        <p14:creationId xmlns:p14="http://schemas.microsoft.com/office/powerpoint/2010/main" val="1485578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CDEA9-D3DE-4856-9045-BA2C1633AB9D}" type="datetimeFigureOut">
              <a:rPr lang="fr-FR"/>
              <a:pPr>
                <a:defRPr/>
              </a:pPr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A25F6-814C-4471-AEEE-9C36D9FA082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51A5A-0C91-41F7-BEEC-A79EE6DB28D9}" type="datetimeFigureOut">
              <a:rPr lang="fr-FR"/>
              <a:pPr>
                <a:defRPr/>
              </a:pPr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C60DB-393B-4C24-B30F-B091405F3FE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9D849-B703-461E-88ED-554EEA3D9806}" type="datetimeFigureOut">
              <a:rPr lang="fr-FR"/>
              <a:pPr>
                <a:defRPr/>
              </a:pPr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C93D2-0E21-4047-B7B6-B7CD0154389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044A5-018F-4068-B5CE-8720A503BCCA}" type="datetimeFigureOut">
              <a:rPr lang="fr-FR"/>
              <a:pPr>
                <a:defRPr/>
              </a:pPr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7D652-20C2-4620-AB8A-2831355A6D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53371-0F99-4764-8AFA-4D9116454107}" type="datetimeFigureOut">
              <a:rPr lang="fr-FR"/>
              <a:pPr>
                <a:defRPr/>
              </a:pPr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5E762-D5BF-424C-AD26-D607CD88067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D85A1-AED9-4C7C-B281-06B572AC4E29}" type="datetimeFigureOut">
              <a:rPr lang="fr-FR"/>
              <a:pPr>
                <a:defRPr/>
              </a:pPr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B047C-F539-4822-A5A7-7ED9186EEBC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ACCD5-9564-4058-ABB5-71628416C285}" type="datetimeFigureOut">
              <a:rPr lang="fr-FR"/>
              <a:pPr>
                <a:defRPr/>
              </a:pPr>
              <a:t>13/10/2020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DCE0A-F19F-4E77-8A88-C6CA554ADCF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1E779-EA75-408B-8989-6FFD1052E0E3}" type="datetimeFigureOut">
              <a:rPr lang="fr-FR"/>
              <a:pPr>
                <a:defRPr/>
              </a:pPr>
              <a:t>13/10/2020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703BB-BFB1-4AC5-954C-344F7DCB90F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96DD5-76E7-45B8-9D41-2B280D71358C}" type="datetimeFigureOut">
              <a:rPr lang="fr-FR"/>
              <a:pPr>
                <a:defRPr/>
              </a:pPr>
              <a:t>13/10/2020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02BDD-0DAB-413B-B5CD-66DCFDAB778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3F48E-7629-45E0-B524-307A7D625727}" type="datetimeFigureOut">
              <a:rPr lang="fr-FR"/>
              <a:pPr>
                <a:defRPr/>
              </a:pPr>
              <a:t>13/10/2020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0843-793A-4219-A59C-1C8D153ED66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B3660-94B7-4C7A-97DF-A6E6CA731879}" type="datetimeFigureOut">
              <a:rPr lang="fr-FR"/>
              <a:pPr>
                <a:defRPr/>
              </a:pPr>
              <a:t>13/10/2020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F38AF-AD01-4A51-941D-BA0FA9173FF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71447-1E91-44E8-8E26-EE08654E84E5}" type="datetimeFigureOut">
              <a:rPr lang="fr-FR"/>
              <a:pPr>
                <a:defRPr/>
              </a:pPr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82593-63D1-4762-AF21-902F594C34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6FEF6-CFF0-4031-916A-ED3E77BCA1A4}" type="datetimeFigureOut">
              <a:rPr lang="fr-FR"/>
              <a:pPr>
                <a:defRPr/>
              </a:pPr>
              <a:t>13/10/2020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5772-01CC-45A5-965F-721461F0089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93AC4-F7A9-43AB-9F1B-682BE12D1CA9}" type="datetimeFigureOut">
              <a:rPr lang="fr-FR"/>
              <a:pPr>
                <a:defRPr/>
              </a:pPr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16F80-B29C-40F4-9080-B95DE9E787F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6297E-EED0-4610-A646-2C9805B80484}" type="datetimeFigureOut">
              <a:rPr lang="fr-FR"/>
              <a:pPr>
                <a:defRPr/>
              </a:pPr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44D63-5602-4D66-920C-4EBB636A420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4ED71-A17D-4C68-A85F-4C4E0A601FA5}" type="datetimeFigureOut">
              <a:rPr lang="fr-FR"/>
              <a:pPr>
                <a:defRPr/>
              </a:pPr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DB07D-B261-4842-A49D-621CDF6CED5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E99ED-41EB-4329-BD56-F81F84A857D4}" type="datetimeFigureOut">
              <a:rPr lang="fr-FR"/>
              <a:pPr>
                <a:defRPr/>
              </a:pPr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9B57E-FA02-4DB6-B548-5B850E02E64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10156-B578-44C9-BBAB-BA48D437F6E9}" type="datetimeFigureOut">
              <a:rPr lang="fr-FR"/>
              <a:pPr>
                <a:defRPr/>
              </a:pPr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930C8-7489-4A77-AE0D-2790F6D13A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B7CD-F517-4AEB-98B7-5E59275859B0}" type="datetimeFigureOut">
              <a:rPr lang="fr-FR"/>
              <a:pPr>
                <a:defRPr/>
              </a:pPr>
              <a:t>13/10/2020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A9E5A-F8A4-40EC-9D78-95E8613A0F8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8070E-BC49-433D-9F95-BEE709B82309}" type="datetimeFigureOut">
              <a:rPr lang="fr-FR"/>
              <a:pPr>
                <a:defRPr/>
              </a:pPr>
              <a:t>13/10/2020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BBFF9-60AD-430E-A702-775A8D4A4C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AEDAC-A944-45A6-A19A-584694DA4B56}" type="datetimeFigureOut">
              <a:rPr lang="fr-FR"/>
              <a:pPr>
                <a:defRPr/>
              </a:pPr>
              <a:t>13/10/2020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87FFD-4118-46EB-AAC2-DDD278BBA29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896A7-3F46-4D0D-8F50-62FD42CF0C7E}" type="datetimeFigureOut">
              <a:rPr lang="fr-FR"/>
              <a:pPr>
                <a:defRPr/>
              </a:pPr>
              <a:t>13/10/2020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4290D-C231-41A5-967B-0359E3F682C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C918F-A3A6-4E88-9E92-284EAF22A3DB}" type="datetimeFigureOut">
              <a:rPr lang="fr-FR"/>
              <a:pPr>
                <a:defRPr/>
              </a:pPr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22200-DDDF-45F2-A31B-56D60E8AFD2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0CB0B-AAEB-4569-BBC7-5078DFB3FFDC}" type="datetimeFigureOut">
              <a:rPr lang="fr-FR"/>
              <a:pPr>
                <a:defRPr/>
              </a:pPr>
              <a:t>13/10/2020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7F064-BCC7-4F18-96FA-EB97A0E135A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9D80A-2E79-4B08-9728-A6BA5827A1E7}" type="datetimeFigureOut">
              <a:rPr lang="fr-FR"/>
              <a:pPr>
                <a:defRPr/>
              </a:pPr>
              <a:t>13/10/2020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644E4-678C-4209-9D74-D67B29FC64F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541B0-6D3A-400C-B1FD-41C0843D0608}" type="datetimeFigureOut">
              <a:rPr lang="fr-FR"/>
              <a:pPr>
                <a:defRPr/>
              </a:pPr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89A79-0A76-48ED-A010-51C5401B75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752C4-0C65-4135-B302-9A60A2B6F374}" type="datetimeFigureOut">
              <a:rPr lang="fr-FR"/>
              <a:pPr>
                <a:defRPr/>
              </a:pPr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9E0BB-068B-4A84-8190-16491441023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CF695-27B2-4AD1-B401-293B8E2E91BA}" type="datetimeFigureOut">
              <a:rPr lang="fr-FR"/>
              <a:pPr>
                <a:defRPr/>
              </a:pPr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F2465-D308-407A-8128-87F490040E0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EBA16-7A60-4F6E-A359-DF87E2B948FF}" type="datetimeFigureOut">
              <a:rPr lang="fr-FR"/>
              <a:pPr>
                <a:defRPr/>
              </a:pPr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F1D6D-563F-44A5-B895-8735D98491C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A5ACE-4CA9-45CC-8C30-D5BB098FC5DB}" type="datetimeFigureOut">
              <a:rPr lang="fr-FR"/>
              <a:pPr>
                <a:defRPr/>
              </a:pPr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489F6-CA86-42F8-A75E-8D0537E382D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707F9-CA76-405F-B77A-0B78A80D3FEB}" type="datetimeFigureOut">
              <a:rPr lang="fr-FR"/>
              <a:pPr>
                <a:defRPr/>
              </a:pPr>
              <a:t>13/10/2020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EAE0E-7483-49C2-A4F0-DB4283A569C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2C377-961C-4B2A-9920-61DA1A3D6F4D}" type="datetimeFigureOut">
              <a:rPr lang="fr-FR"/>
              <a:pPr>
                <a:defRPr/>
              </a:pPr>
              <a:t>13/10/2020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FF9B6-6226-4965-A769-E5016CDF604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4B924-56EE-4384-87F8-55219AF6A301}" type="datetimeFigureOut">
              <a:rPr lang="fr-FR"/>
              <a:pPr>
                <a:defRPr/>
              </a:pPr>
              <a:t>13/10/2020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1D909-B431-477F-83A3-7B84AB3814E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C79F7-C4B7-47D0-B179-A5F65E905CDA}" type="datetimeFigureOut">
              <a:rPr lang="fr-FR"/>
              <a:pPr>
                <a:defRPr/>
              </a:pPr>
              <a:t>13/10/2020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B13AB-88F4-46FA-9FED-AF4D3063A61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1A1DF-3B9F-43D7-931E-7729286B53EC}" type="datetimeFigureOut">
              <a:rPr lang="fr-FR"/>
              <a:pPr>
                <a:defRPr/>
              </a:pPr>
              <a:t>13/10/2020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1BE7E-4C3E-45C9-91CD-AC9A5663FBC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DC247-9C7C-4280-9595-17D1BC6708DB}" type="datetimeFigureOut">
              <a:rPr lang="fr-FR"/>
              <a:pPr>
                <a:defRPr/>
              </a:pPr>
              <a:t>13/10/2020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F2A0B-9BCC-4EDC-B4B6-3BF4ADB9263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CC642-7285-45C0-8551-5C908263EBC4}" type="datetimeFigureOut">
              <a:rPr lang="fr-FR"/>
              <a:pPr>
                <a:defRPr/>
              </a:pPr>
              <a:t>13/10/2020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2003C-201D-45A3-AF3E-79790711056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ED8AC-3CF8-4CFA-8258-2AE3C56D8826}" type="datetimeFigureOut">
              <a:rPr lang="fr-FR"/>
              <a:pPr>
                <a:defRPr/>
              </a:pPr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70A31-6F57-478D-8C28-74D304AA377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B4D4D-B9FB-4DF0-B0CB-D99BE04D7AAD}" type="datetimeFigureOut">
              <a:rPr lang="fr-FR"/>
              <a:pPr>
                <a:defRPr/>
              </a:pPr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2B950-8850-4757-BD50-F1FA7835EDF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27014-2D14-427C-9A0E-C4E8B6FC3251}" type="datetimeFigureOut">
              <a:rPr lang="fr-FR"/>
              <a:pPr>
                <a:defRPr/>
              </a:pPr>
              <a:t>13/10/2020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D2E55-6C08-4A5F-A909-4CD5066E428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3EBB3-93AD-4A2C-B8BD-B22FDE22446A}" type="datetimeFigureOut">
              <a:rPr lang="fr-FR"/>
              <a:pPr>
                <a:defRPr/>
              </a:pPr>
              <a:t>13/10/2020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90FD1-C630-45B6-BF4F-B6C94E09DAD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69DD1-C4DB-4349-87C1-7BDAC7B33274}" type="datetimeFigureOut">
              <a:rPr lang="fr-FR"/>
              <a:pPr>
                <a:defRPr/>
              </a:pPr>
              <a:t>13/10/2020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BE468-B909-4121-AA19-94DA80303F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1A6A4-0E4E-4A76-A5D7-82C84E54F3BB}" type="datetimeFigureOut">
              <a:rPr lang="fr-FR"/>
              <a:pPr>
                <a:defRPr/>
              </a:pPr>
              <a:t>13/10/2020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381B2-70D7-45A3-96D0-02947DADD6D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AF918-D5AB-4FFE-8415-EB869C327A55}" type="datetimeFigureOut">
              <a:rPr lang="fr-FR"/>
              <a:pPr>
                <a:defRPr/>
              </a:pPr>
              <a:t>13/10/2020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B7D1A-2268-435C-9EA8-8505A5DAA1B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C4A5968-06BD-4BA7-945A-D5985D1FCC9E}" type="datetimeFigureOut">
              <a:rPr lang="fr-FR"/>
              <a:pPr>
                <a:defRPr/>
              </a:pPr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2618750-E23E-42ED-82AE-154393EFE5B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205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237BCC3-06FD-4FB5-8F55-2CF752C4024A}" type="datetimeFigureOut">
              <a:rPr lang="fr-FR"/>
              <a:pPr>
                <a:defRPr/>
              </a:pPr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5EFE7D1-3EFA-425F-91CC-2E0977C6303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307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937CF15-20C9-4098-89F5-5D79626B075B}" type="datetimeFigureOut">
              <a:rPr lang="fr-FR"/>
              <a:pPr>
                <a:defRPr/>
              </a:pPr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2160CF7-EBEC-48C0-812F-DEF7C94DD93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4099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46D336-53D5-4013-8234-E2A27F4D3D91}" type="datetimeFigureOut">
              <a:rPr lang="fr-FR"/>
              <a:pPr>
                <a:defRPr/>
              </a:pPr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078245E-9968-413B-9DEF-35E4E7051AF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mathieu.soglonou@cif-ao.org" TargetMode="Externa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mathieu.soglonou@cif-ao.org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5" Type="http://schemas.openxmlformats.org/officeDocument/2006/relationships/diagramData" Target="../diagrams/data1.xml"/><Relationship Id="rId10" Type="http://schemas.openxmlformats.org/officeDocument/2006/relationships/diagramData" Target="../diagrams/data2.xml"/><Relationship Id="rId4" Type="http://schemas.openxmlformats.org/officeDocument/2006/relationships/image" Target="../media/image2.jpeg"/><Relationship Id="rId9" Type="http://schemas.microsoft.com/office/2007/relationships/diagramDrawing" Target="../diagrams/drawing1.xml"/><Relationship Id="rId14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mage 1" descr="C:\Users\Mme Zouré\AppData\Local\Microsoft\Windows\Temporary Internet Files\Content.Outlook\DW5J88JU\Logo definitif CIF Avril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9545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Moins 4"/>
          <p:cNvSpPr/>
          <p:nvPr/>
        </p:nvSpPr>
        <p:spPr>
          <a:xfrm>
            <a:off x="-1643063" y="983581"/>
            <a:ext cx="12430126" cy="357187"/>
          </a:xfrm>
          <a:prstGeom prst="mathMinus">
            <a:avLst/>
          </a:prstGeom>
          <a:solidFill>
            <a:srgbClr val="00B050">
              <a:alpha val="97000"/>
            </a:srgbClr>
          </a:solidFill>
          <a:ln w="12700" cmpd="dbl"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5124" name="Espace réservé du pied de page 5"/>
          <p:cNvSpPr>
            <a:spLocks noGrp="1"/>
          </p:cNvSpPr>
          <p:nvPr>
            <p:ph type="ftr" sz="quarter" idx="11"/>
          </p:nvPr>
        </p:nvSpPr>
        <p:spPr bwMode="auto">
          <a:xfrm>
            <a:off x="0" y="6284925"/>
            <a:ext cx="8834003" cy="573075"/>
          </a:xfrm>
          <a:solidFill>
            <a:srgbClr val="92D050"/>
          </a:solidFill>
          <a:ln cmpd="tri">
            <a:solidFill>
              <a:srgbClr val="FFFF00"/>
            </a:solidFill>
            <a:miter lim="800000"/>
            <a:headEnd/>
            <a:tailEnd/>
          </a:ln>
        </p:spPr>
        <p:txBody>
          <a:bodyPr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fr-FR" altLang="fr-FR" sz="1600" b="1" dirty="0" smtClean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  <a:p>
            <a:pPr>
              <a:defRPr/>
            </a:pPr>
            <a:endParaRPr lang="fr-FR" altLang="fr-FR" sz="1600" b="1" dirty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  <a:p>
            <a:pPr>
              <a:defRPr/>
            </a:pPr>
            <a:endParaRPr lang="fr-FR" altLang="fr-FR" sz="1600" b="1" dirty="0" smtClean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  <a:p>
            <a:pPr>
              <a:defRPr/>
            </a:pPr>
            <a:endParaRPr lang="fr-FR" altLang="fr-FR" sz="1600" b="1" dirty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  <a:p>
            <a:pPr>
              <a:defRPr/>
            </a:pPr>
            <a:endParaRPr lang="fr-FR" altLang="fr-FR" sz="1600" b="1" dirty="0" smtClean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  <a:p>
            <a:pPr>
              <a:defRPr/>
            </a:pPr>
            <a:r>
              <a:rPr lang="fr-FR" altLang="fr-FR" sz="1600" b="1" dirty="0" err="1" smtClean="0">
                <a:solidFill>
                  <a:schemeClr val="tx1"/>
                </a:solidFill>
                <a:latin typeface="Lucida Calligraphy" pitchFamily="66" charset="0"/>
                <a:cs typeface="+mn-cs"/>
              </a:rPr>
              <a:t>Working</a:t>
            </a:r>
            <a:r>
              <a:rPr lang="fr-FR" altLang="fr-FR" sz="1600" b="1" dirty="0" smtClean="0">
                <a:solidFill>
                  <a:schemeClr val="tx1"/>
                </a:solidFill>
                <a:latin typeface="Lucida Calligraphy" pitchFamily="66" charset="0"/>
                <a:cs typeface="+mn-cs"/>
              </a:rPr>
              <a:t> </a:t>
            </a:r>
            <a:r>
              <a:rPr lang="fr-FR" altLang="fr-FR" sz="1600" b="1" dirty="0" err="1">
                <a:solidFill>
                  <a:schemeClr val="tx1"/>
                </a:solidFill>
                <a:latin typeface="Lucida Calligraphy" pitchFamily="66" charset="0"/>
                <a:cs typeface="+mn-cs"/>
              </a:rPr>
              <a:t>together</a:t>
            </a:r>
            <a:r>
              <a:rPr lang="fr-FR" altLang="fr-FR" sz="1600" b="1" dirty="0">
                <a:solidFill>
                  <a:schemeClr val="tx1"/>
                </a:solidFill>
                <a:latin typeface="Lucida Calligraphy" pitchFamily="66" charset="0"/>
                <a:cs typeface="+mn-cs"/>
              </a:rPr>
              <a:t> to </a:t>
            </a:r>
            <a:r>
              <a:rPr lang="fr-FR" altLang="fr-FR" sz="1600" b="1" dirty="0" err="1">
                <a:solidFill>
                  <a:schemeClr val="tx1"/>
                </a:solidFill>
                <a:latin typeface="Lucida Calligraphy" pitchFamily="66" charset="0"/>
                <a:cs typeface="+mn-cs"/>
              </a:rPr>
              <a:t>make</a:t>
            </a:r>
            <a:r>
              <a:rPr lang="fr-FR" altLang="fr-FR" sz="1600" b="1" dirty="0">
                <a:solidFill>
                  <a:schemeClr val="tx1"/>
                </a:solidFill>
                <a:latin typeface="Lucida Calligraphy" pitchFamily="66" charset="0"/>
                <a:cs typeface="+mn-cs"/>
              </a:rPr>
              <a:t> futures possible </a:t>
            </a:r>
          </a:p>
          <a:p>
            <a:pPr>
              <a:defRPr/>
            </a:pPr>
            <a:endParaRPr lang="fr-FR" sz="1600" b="1" dirty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</p:txBody>
      </p:sp>
      <p:pic>
        <p:nvPicPr>
          <p:cNvPr id="5128" name="Image 8" descr="G:\CARTE PAYS CI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51750" y="0"/>
            <a:ext cx="149225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618633" y="4583012"/>
            <a:ext cx="8215370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fr-FR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Mathieu SOGLONOU </a:t>
            </a:r>
          </a:p>
          <a:p>
            <a:pPr algn="ctr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fr-FR" sz="32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Managing</a:t>
            </a:r>
            <a:r>
              <a:rPr lang="fr-FR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fr-FR" sz="32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Director</a:t>
            </a:r>
            <a:endParaRPr lang="fr-FR" sz="32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endParaRPr lang="fr-FR" sz="2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1086" y="2582708"/>
            <a:ext cx="821537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fr-FR" sz="3600" b="1" cap="small" dirty="0" err="1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Deposit</a:t>
            </a:r>
            <a:r>
              <a:rPr lang="fr-FR" sz="3600" b="1" cap="small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</a:t>
            </a:r>
            <a:r>
              <a:rPr lang="fr-FR" sz="3600" b="1" cap="small" dirty="0" err="1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Insurance</a:t>
            </a:r>
            <a:r>
              <a:rPr lang="fr-FR" sz="3600" b="1" cap="small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for Financial </a:t>
            </a:r>
            <a:r>
              <a:rPr lang="fr-FR" sz="3600" b="1" cap="small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Coops in UMOA</a:t>
            </a:r>
            <a:endParaRPr lang="fr-FR" sz="3600" b="1" cap="small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688451" y="5473890"/>
            <a:ext cx="57606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cap="small" dirty="0">
                <a:latin typeface="Verdana" panose="020B0604030504040204" pitchFamily="34" charset="0"/>
                <a:ea typeface="Verdana" panose="020B0604030504040204" pitchFamily="34" charset="0"/>
                <a:hlinkClick r:id="rId5"/>
              </a:rPr>
              <a:t>m</a:t>
            </a:r>
            <a:r>
              <a:rPr lang="fr-FR" sz="1400" b="1" cap="small" dirty="0" smtClean="0">
                <a:latin typeface="Verdana" panose="020B0604030504040204" pitchFamily="34" charset="0"/>
                <a:ea typeface="Verdana" panose="020B0604030504040204" pitchFamily="34" charset="0"/>
                <a:hlinkClick r:id="rId5"/>
              </a:rPr>
              <a:t>athieu.soglonou@cif-ao.org</a:t>
            </a:r>
            <a:r>
              <a:rPr lang="fr-FR" sz="2600" b="1" cap="small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fr-FR" sz="2600" b="1" cap="smal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 1" descr="C:\Users\Mme Zouré\AppData\Local\Microsoft\Windows\Temporary Internet Files\Content.Outlook\DW5J88JU\Logo definitif CIF Avril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9545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Moins 4"/>
          <p:cNvSpPr/>
          <p:nvPr/>
        </p:nvSpPr>
        <p:spPr>
          <a:xfrm>
            <a:off x="-1643063" y="983581"/>
            <a:ext cx="12430126" cy="357187"/>
          </a:xfrm>
          <a:prstGeom prst="mathMinus">
            <a:avLst/>
          </a:prstGeom>
          <a:solidFill>
            <a:srgbClr val="00B050">
              <a:alpha val="97000"/>
            </a:srgbClr>
          </a:solidFill>
          <a:ln w="12700" cmpd="dbl"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149" name="Espace réservé du numéro de diapositive 11"/>
          <p:cNvSpPr>
            <a:spLocks noGrp="1"/>
          </p:cNvSpPr>
          <p:nvPr>
            <p:ph type="sldNum" sz="quarter" idx="12"/>
          </p:nvPr>
        </p:nvSpPr>
        <p:spPr bwMode="auto">
          <a:xfrm>
            <a:off x="8215313" y="6492875"/>
            <a:ext cx="1133475" cy="365125"/>
          </a:xfrm>
          <a:noFill/>
          <a:ln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/>
            <a:fld id="{BF25193D-7CC4-4A4A-8C92-28939F248F07}" type="slidenum">
              <a:rPr lang="fr-FR" altLang="fr-FR" sz="2400" b="1" smtClean="0">
                <a:solidFill>
                  <a:srgbClr val="5F6680"/>
                </a:solidFill>
                <a:latin typeface="Constantia" pitchFamily="18" charset="0"/>
              </a:rPr>
              <a:pPr algn="ctr"/>
              <a:t>10</a:t>
            </a:fld>
            <a:endParaRPr lang="fr-FR" altLang="fr-FR" sz="2400" b="1" dirty="0" smtClean="0">
              <a:solidFill>
                <a:srgbClr val="5F6680"/>
              </a:solidFill>
              <a:latin typeface="Constantia" pitchFamily="18" charset="0"/>
            </a:endParaRPr>
          </a:p>
        </p:txBody>
      </p:sp>
      <p:pic>
        <p:nvPicPr>
          <p:cNvPr id="6152" name="Image 10" descr="G:\CARTE PAYS CI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51750" y="0"/>
            <a:ext cx="149225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1547664" y="3274042"/>
            <a:ext cx="57606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1" cap="small" dirty="0" smtClean="0">
                <a:latin typeface="Verdana" panose="020B0604030504040204" pitchFamily="34" charset="0"/>
                <a:ea typeface="Verdana" panose="020B0604030504040204" pitchFamily="34" charset="0"/>
              </a:rPr>
              <a:t>THANK YOU</a:t>
            </a:r>
            <a:endParaRPr lang="fr-FR" sz="2600" b="1" cap="smal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 bwMode="auto">
          <a:xfrm>
            <a:off x="0" y="6284925"/>
            <a:ext cx="8676456" cy="573075"/>
          </a:xfrm>
          <a:solidFill>
            <a:srgbClr val="92D050"/>
          </a:solidFill>
          <a:ln cmpd="tri">
            <a:solidFill>
              <a:srgbClr val="FFFF00"/>
            </a:solidFill>
            <a:miter lim="800000"/>
            <a:headEnd/>
            <a:tailEnd/>
          </a:ln>
        </p:spPr>
        <p:txBody>
          <a:bodyPr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fr-FR" altLang="fr-FR" sz="1600" b="1" dirty="0" smtClean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  <a:p>
            <a:pPr>
              <a:defRPr/>
            </a:pPr>
            <a:endParaRPr lang="fr-FR" altLang="fr-FR" sz="1600" b="1" dirty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  <a:p>
            <a:pPr>
              <a:defRPr/>
            </a:pPr>
            <a:endParaRPr lang="fr-FR" altLang="fr-FR" sz="1600" b="1" dirty="0" smtClean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  <a:p>
            <a:pPr>
              <a:defRPr/>
            </a:pPr>
            <a:endParaRPr lang="fr-FR" altLang="fr-FR" sz="1600" b="1" dirty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  <a:p>
            <a:pPr>
              <a:defRPr/>
            </a:pPr>
            <a:endParaRPr lang="fr-FR" altLang="fr-FR" sz="1600" b="1" dirty="0" smtClean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  <a:p>
            <a:pPr>
              <a:defRPr/>
            </a:pPr>
            <a:r>
              <a:rPr lang="fr-FR" altLang="fr-FR" sz="1600" b="1" dirty="0" err="1" smtClean="0">
                <a:solidFill>
                  <a:schemeClr val="tx1"/>
                </a:solidFill>
                <a:latin typeface="Lucida Calligraphy" pitchFamily="66" charset="0"/>
                <a:cs typeface="+mn-cs"/>
              </a:rPr>
              <a:t>Working</a:t>
            </a:r>
            <a:r>
              <a:rPr lang="fr-FR" altLang="fr-FR" sz="1600" b="1" dirty="0" smtClean="0">
                <a:solidFill>
                  <a:schemeClr val="tx1"/>
                </a:solidFill>
                <a:latin typeface="Lucida Calligraphy" pitchFamily="66" charset="0"/>
                <a:cs typeface="+mn-cs"/>
              </a:rPr>
              <a:t> </a:t>
            </a:r>
            <a:r>
              <a:rPr lang="fr-FR" altLang="fr-FR" sz="1600" b="1" dirty="0" err="1">
                <a:solidFill>
                  <a:schemeClr val="tx1"/>
                </a:solidFill>
                <a:latin typeface="Lucida Calligraphy" pitchFamily="66" charset="0"/>
                <a:cs typeface="+mn-cs"/>
              </a:rPr>
              <a:t>together</a:t>
            </a:r>
            <a:r>
              <a:rPr lang="fr-FR" altLang="fr-FR" sz="1600" b="1" dirty="0">
                <a:solidFill>
                  <a:schemeClr val="tx1"/>
                </a:solidFill>
                <a:latin typeface="Lucida Calligraphy" pitchFamily="66" charset="0"/>
                <a:cs typeface="+mn-cs"/>
              </a:rPr>
              <a:t> to </a:t>
            </a:r>
            <a:r>
              <a:rPr lang="fr-FR" altLang="fr-FR" sz="1600" b="1" dirty="0" err="1">
                <a:solidFill>
                  <a:schemeClr val="tx1"/>
                </a:solidFill>
                <a:latin typeface="Lucida Calligraphy" pitchFamily="66" charset="0"/>
                <a:cs typeface="+mn-cs"/>
              </a:rPr>
              <a:t>make</a:t>
            </a:r>
            <a:r>
              <a:rPr lang="fr-FR" altLang="fr-FR" sz="1600" b="1" dirty="0">
                <a:solidFill>
                  <a:schemeClr val="tx1"/>
                </a:solidFill>
                <a:latin typeface="Lucida Calligraphy" pitchFamily="66" charset="0"/>
                <a:cs typeface="+mn-cs"/>
              </a:rPr>
              <a:t> futures possible </a:t>
            </a:r>
          </a:p>
          <a:p>
            <a:pPr>
              <a:defRPr/>
            </a:pPr>
            <a:endParaRPr lang="fr-FR" sz="1600" b="1" dirty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457908" y="4302346"/>
            <a:ext cx="57606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1" cap="small" dirty="0">
                <a:latin typeface="Verdana" panose="020B0604030504040204" pitchFamily="34" charset="0"/>
                <a:ea typeface="Verdana" panose="020B0604030504040204" pitchFamily="34" charset="0"/>
                <a:hlinkClick r:id="rId5"/>
              </a:rPr>
              <a:t>m</a:t>
            </a:r>
            <a:r>
              <a:rPr lang="fr-FR" sz="2600" b="1" cap="small" dirty="0" smtClean="0">
                <a:latin typeface="Verdana" panose="020B0604030504040204" pitchFamily="34" charset="0"/>
                <a:ea typeface="Verdana" panose="020B0604030504040204" pitchFamily="34" charset="0"/>
                <a:hlinkClick r:id="rId5"/>
              </a:rPr>
              <a:t>athieu.soglonou@cif-ao.org</a:t>
            </a:r>
            <a:r>
              <a:rPr lang="fr-FR" sz="2600" b="1" cap="small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fr-FR" sz="2600" b="1" cap="smal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34197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 1" descr="C:\Users\Mme Zouré\AppData\Local\Microsoft\Windows\Temporary Internet Files\Content.Outlook\DW5J88JU\Logo definitif CIF Avril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9545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Moins 4"/>
          <p:cNvSpPr/>
          <p:nvPr/>
        </p:nvSpPr>
        <p:spPr>
          <a:xfrm>
            <a:off x="-1643063" y="983581"/>
            <a:ext cx="12430126" cy="357187"/>
          </a:xfrm>
          <a:prstGeom prst="mathMinus">
            <a:avLst/>
          </a:prstGeom>
          <a:solidFill>
            <a:srgbClr val="00B050">
              <a:alpha val="97000"/>
            </a:srgbClr>
          </a:solidFill>
          <a:ln w="12700" cmpd="dbl"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6149" name="Espace réservé du numéro de diapositive 11"/>
          <p:cNvSpPr>
            <a:spLocks noGrp="1"/>
          </p:cNvSpPr>
          <p:nvPr>
            <p:ph type="sldNum" sz="quarter" idx="12"/>
          </p:nvPr>
        </p:nvSpPr>
        <p:spPr bwMode="auto">
          <a:xfrm>
            <a:off x="8215313" y="6492875"/>
            <a:ext cx="1133475" cy="365125"/>
          </a:xfrm>
          <a:noFill/>
          <a:ln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/>
            <a:fld id="{BF25193D-7CC4-4A4A-8C92-28939F248F07}" type="slidenum">
              <a:rPr lang="fr-FR" altLang="fr-FR" sz="2400" b="1" smtClean="0">
                <a:solidFill>
                  <a:srgbClr val="5F6680"/>
                </a:solidFill>
                <a:latin typeface="Constantia" pitchFamily="18" charset="0"/>
              </a:rPr>
              <a:pPr algn="ctr"/>
              <a:t>2</a:t>
            </a:fld>
            <a:endParaRPr lang="fr-FR" altLang="fr-FR" sz="2400" b="1" dirty="0" smtClean="0">
              <a:solidFill>
                <a:srgbClr val="5F6680"/>
              </a:solidFill>
              <a:latin typeface="Constantia" pitchFamily="18" charset="0"/>
            </a:endParaRPr>
          </a:p>
        </p:txBody>
      </p:sp>
      <p:pic>
        <p:nvPicPr>
          <p:cNvPr id="6152" name="Image 10" descr="G:\CARTE PAYS CI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51750" y="0"/>
            <a:ext cx="149225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1331640" y="188640"/>
            <a:ext cx="612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cap="small" dirty="0" smtClean="0">
                <a:latin typeface="Verdana" panose="020B0604030504040204" pitchFamily="34" charset="0"/>
                <a:ea typeface="Verdana" panose="020B0604030504040204" pitchFamily="34" charset="0"/>
              </a:rPr>
              <a:t>PROFIL OF THE CIF</a:t>
            </a:r>
            <a:endParaRPr lang="fr-FR" sz="2000" b="1" cap="smal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bankruptcy</a:t>
            </a:r>
            <a:r>
              <a:rPr kumimoji="0" lang="fr-FR" altLang="fr-F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Espace réservé du pied de page 5"/>
          <p:cNvSpPr>
            <a:spLocks noGrp="1"/>
          </p:cNvSpPr>
          <p:nvPr>
            <p:ph type="ftr" sz="quarter" idx="11"/>
          </p:nvPr>
        </p:nvSpPr>
        <p:spPr bwMode="auto">
          <a:xfrm>
            <a:off x="0" y="6284925"/>
            <a:ext cx="8676456" cy="573075"/>
          </a:xfrm>
          <a:solidFill>
            <a:srgbClr val="92D050"/>
          </a:solidFill>
          <a:ln cmpd="tri">
            <a:solidFill>
              <a:srgbClr val="FFFF00"/>
            </a:solidFill>
            <a:miter lim="800000"/>
            <a:headEnd/>
            <a:tailEnd/>
          </a:ln>
        </p:spPr>
        <p:txBody>
          <a:bodyPr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fr-FR" altLang="fr-FR" sz="1600" b="1" dirty="0" smtClean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  <a:p>
            <a:pPr>
              <a:defRPr/>
            </a:pPr>
            <a:endParaRPr lang="fr-FR" altLang="fr-FR" sz="1600" b="1" dirty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  <a:p>
            <a:pPr>
              <a:defRPr/>
            </a:pPr>
            <a:endParaRPr lang="fr-FR" altLang="fr-FR" sz="1600" b="1" dirty="0" smtClean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  <a:p>
            <a:pPr>
              <a:defRPr/>
            </a:pPr>
            <a:endParaRPr lang="fr-FR" altLang="fr-FR" sz="1600" b="1" dirty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  <a:p>
            <a:pPr>
              <a:defRPr/>
            </a:pPr>
            <a:endParaRPr lang="fr-FR" altLang="fr-FR" sz="1600" b="1" dirty="0" smtClean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  <a:p>
            <a:pPr>
              <a:defRPr/>
            </a:pPr>
            <a:r>
              <a:rPr lang="fr-FR" altLang="fr-FR" sz="1600" b="1" dirty="0" err="1" smtClean="0">
                <a:solidFill>
                  <a:schemeClr val="tx1"/>
                </a:solidFill>
                <a:latin typeface="Lucida Calligraphy" pitchFamily="66" charset="0"/>
                <a:cs typeface="+mn-cs"/>
              </a:rPr>
              <a:t>Working</a:t>
            </a:r>
            <a:r>
              <a:rPr lang="fr-FR" altLang="fr-FR" sz="1600" b="1" dirty="0" smtClean="0">
                <a:solidFill>
                  <a:schemeClr val="tx1"/>
                </a:solidFill>
                <a:latin typeface="Lucida Calligraphy" pitchFamily="66" charset="0"/>
                <a:cs typeface="+mn-cs"/>
              </a:rPr>
              <a:t> </a:t>
            </a:r>
            <a:r>
              <a:rPr lang="fr-FR" altLang="fr-FR" sz="1600" b="1" dirty="0" err="1">
                <a:solidFill>
                  <a:schemeClr val="tx1"/>
                </a:solidFill>
                <a:latin typeface="Lucida Calligraphy" pitchFamily="66" charset="0"/>
                <a:cs typeface="+mn-cs"/>
              </a:rPr>
              <a:t>together</a:t>
            </a:r>
            <a:r>
              <a:rPr lang="fr-FR" altLang="fr-FR" sz="1600" b="1" dirty="0">
                <a:solidFill>
                  <a:schemeClr val="tx1"/>
                </a:solidFill>
                <a:latin typeface="Lucida Calligraphy" pitchFamily="66" charset="0"/>
                <a:cs typeface="+mn-cs"/>
              </a:rPr>
              <a:t> to </a:t>
            </a:r>
            <a:r>
              <a:rPr lang="fr-FR" altLang="fr-FR" sz="1600" b="1" dirty="0" err="1">
                <a:solidFill>
                  <a:schemeClr val="tx1"/>
                </a:solidFill>
                <a:latin typeface="Lucida Calligraphy" pitchFamily="66" charset="0"/>
                <a:cs typeface="+mn-cs"/>
              </a:rPr>
              <a:t>make</a:t>
            </a:r>
            <a:r>
              <a:rPr lang="fr-FR" altLang="fr-FR" sz="1600" b="1" dirty="0">
                <a:solidFill>
                  <a:schemeClr val="tx1"/>
                </a:solidFill>
                <a:latin typeface="Lucida Calligraphy" pitchFamily="66" charset="0"/>
                <a:cs typeface="+mn-cs"/>
              </a:rPr>
              <a:t> futures possible </a:t>
            </a:r>
          </a:p>
          <a:p>
            <a:pPr>
              <a:defRPr/>
            </a:pPr>
            <a:endParaRPr lang="fr-FR" sz="1600" b="1" dirty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504" y="1548718"/>
            <a:ext cx="9036496" cy="461664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lvl="0" algn="just"/>
            <a:r>
              <a:rPr lang="en-ZA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The CIF: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ZA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Super Apex </a:t>
            </a:r>
            <a:r>
              <a:rPr lang="en-ZA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of Financial </a:t>
            </a:r>
            <a:r>
              <a:rPr lang="en-ZA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Coop in </a:t>
            </a:r>
            <a:r>
              <a:rPr lang="en-ZA" sz="2000" dirty="0">
                <a:solidFill>
                  <a:srgbClr val="000000"/>
                </a:solidFill>
                <a:latin typeface="Arial" panose="020B0604020202020204" pitchFamily="34" charset="0"/>
              </a:rPr>
              <a:t>West Africa </a:t>
            </a:r>
            <a:endParaRPr lang="en-ZA" sz="2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ZA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six </a:t>
            </a:r>
            <a:r>
              <a:rPr lang="en-ZA" sz="2000" dirty="0">
                <a:solidFill>
                  <a:srgbClr val="000000"/>
                </a:solidFill>
                <a:latin typeface="Arial" panose="020B0604020202020204" pitchFamily="34" charset="0"/>
              </a:rPr>
              <a:t>apexes </a:t>
            </a:r>
            <a:r>
              <a:rPr lang="en-ZA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(Benin</a:t>
            </a:r>
            <a:r>
              <a:rPr lang="en-ZA" sz="2000" dirty="0">
                <a:solidFill>
                  <a:srgbClr val="000000"/>
                </a:solidFill>
                <a:latin typeface="Arial" panose="020B0604020202020204" pitchFamily="34" charset="0"/>
              </a:rPr>
              <a:t>, Burkina, Mali, Senegal and Togo</a:t>
            </a:r>
            <a:r>
              <a:rPr lang="en-ZA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).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ZA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As </a:t>
            </a:r>
            <a:r>
              <a:rPr lang="en-ZA" sz="2000" dirty="0">
                <a:solidFill>
                  <a:srgbClr val="000000"/>
                </a:solidFill>
                <a:latin typeface="Arial" panose="020B0604020202020204" pitchFamily="34" charset="0"/>
              </a:rPr>
              <a:t>of December 31, 2019, the </a:t>
            </a:r>
            <a:r>
              <a:rPr lang="en-ZA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key KPIs </a:t>
            </a:r>
            <a:r>
              <a:rPr lang="en-ZA" sz="20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endParaRPr lang="fr-FR" sz="2000" dirty="0"/>
          </a:p>
          <a:p>
            <a:pPr marL="540000" lvl="1" indent="-342900" algn="just">
              <a:buFont typeface="Symbol" panose="05050102010706020507" pitchFamily="18" charset="2"/>
              <a:buChar char=""/>
            </a:pPr>
            <a:r>
              <a:rPr lang="en-ZA" sz="2000" dirty="0">
                <a:solidFill>
                  <a:srgbClr val="000000"/>
                </a:solidFill>
                <a:latin typeface="Arial" panose="020B0604020202020204" pitchFamily="34" charset="0"/>
              </a:rPr>
              <a:t>4.355 million savers (38% women); </a:t>
            </a:r>
            <a:endParaRPr lang="fr-FR" sz="2000" dirty="0"/>
          </a:p>
          <a:p>
            <a:pPr marL="540000" lvl="1" indent="-342900" algn="just">
              <a:buFont typeface="Symbol" panose="05050102010706020507" pitchFamily="18" charset="2"/>
              <a:buChar char=""/>
            </a:pPr>
            <a:r>
              <a:rPr lang="en-ZA" sz="2000" dirty="0">
                <a:solidFill>
                  <a:srgbClr val="000000"/>
                </a:solidFill>
                <a:latin typeface="Arial" panose="020B0604020202020204" pitchFamily="34" charset="0"/>
              </a:rPr>
              <a:t>US $ 726 million in deposits; </a:t>
            </a:r>
            <a:endParaRPr lang="fr-FR" sz="2000" dirty="0"/>
          </a:p>
          <a:p>
            <a:pPr marL="540000" lvl="1" indent="-342900" algn="just">
              <a:buFont typeface="Symbol" panose="05050102010706020507" pitchFamily="18" charset="2"/>
              <a:buChar char=""/>
            </a:pPr>
            <a:r>
              <a:rPr lang="en-ZA" sz="2000" dirty="0">
                <a:solidFill>
                  <a:srgbClr val="000000"/>
                </a:solidFill>
                <a:latin typeface="Arial" panose="020B0604020202020204" pitchFamily="34" charset="0"/>
              </a:rPr>
              <a:t>US $ 597 million in outstanding credit; </a:t>
            </a:r>
            <a:endParaRPr lang="fr-FR" sz="2000" dirty="0"/>
          </a:p>
          <a:p>
            <a:pPr marL="540000" lvl="1" indent="-342900" algn="just">
              <a:buFont typeface="Symbol" panose="05050102010706020507" pitchFamily="18" charset="2"/>
              <a:buChar char=""/>
            </a:pPr>
            <a:r>
              <a:rPr lang="en-ZA" sz="2000" dirty="0">
                <a:solidFill>
                  <a:srgbClr val="000000"/>
                </a:solidFill>
                <a:latin typeface="Arial" panose="020B0604020202020204" pitchFamily="34" charset="0"/>
              </a:rPr>
              <a:t>1.264 billion USD  total assets; </a:t>
            </a:r>
            <a:endParaRPr lang="en-ZA" sz="2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540000" lvl="1" indent="-342900" algn="just">
              <a:buFont typeface="Symbol" panose="05050102010706020507" pitchFamily="18" charset="2"/>
              <a:buChar char=""/>
            </a:pPr>
            <a:r>
              <a:rPr lang="en-ZA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5,200 </a:t>
            </a:r>
            <a:r>
              <a:rPr lang="en-ZA" sz="2000" dirty="0">
                <a:solidFill>
                  <a:srgbClr val="000000"/>
                </a:solidFill>
                <a:latin typeface="Arial" panose="020B0604020202020204" pitchFamily="34" charset="0"/>
              </a:rPr>
              <a:t>employees (48% </a:t>
            </a:r>
            <a:r>
              <a:rPr lang="en-ZA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women). </a:t>
            </a:r>
            <a:endParaRPr lang="fr-FR" sz="2000" dirty="0" smtClean="0"/>
          </a:p>
          <a:p>
            <a:pPr marL="270510" algn="just"/>
            <a:r>
              <a:rPr lang="en-ZA" dirty="0" smtClean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fr-FR" dirty="0" smtClean="0"/>
          </a:p>
          <a:p>
            <a:pPr algn="just"/>
            <a:r>
              <a:rPr lang="en-ZA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In partnership with the private sector, the CIF created:</a:t>
            </a:r>
            <a:endParaRPr lang="fr-FR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540000" lvl="1" indent="-342900" algn="just">
              <a:buFont typeface="Symbol" panose="05050102010706020507" pitchFamily="18" charset="2"/>
              <a:buChar char=""/>
            </a:pPr>
            <a:r>
              <a:rPr lang="en-ZA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4 </a:t>
            </a:r>
            <a:r>
              <a:rPr lang="en-ZA" sz="2000" dirty="0">
                <a:solidFill>
                  <a:srgbClr val="000000"/>
                </a:solidFill>
                <a:latin typeface="Arial" panose="020B0604020202020204" pitchFamily="34" charset="0"/>
              </a:rPr>
              <a:t>Insurance Companies (CIF-Vie, in Benin, Burkina, Mali and Togo) </a:t>
            </a:r>
            <a:r>
              <a:rPr lang="en-ZA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to provide specific </a:t>
            </a:r>
            <a:r>
              <a:rPr lang="en-ZA" sz="2000" dirty="0">
                <a:solidFill>
                  <a:srgbClr val="000000"/>
                </a:solidFill>
                <a:latin typeface="Arial" panose="020B0604020202020204" pitchFamily="34" charset="0"/>
              </a:rPr>
              <a:t>insurance products to </a:t>
            </a:r>
            <a:r>
              <a:rPr lang="en-ZA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low-income clients ; </a:t>
            </a:r>
            <a:endParaRPr lang="fr-FR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540000" lvl="1" indent="-342900" algn="just">
              <a:buFont typeface="Symbol" panose="05050102010706020507" pitchFamily="18" charset="2"/>
              <a:buChar char=""/>
            </a:pPr>
            <a:r>
              <a:rPr lang="en-ZA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 bank </a:t>
            </a:r>
            <a:r>
              <a:rPr lang="en-ZA" sz="2000" dirty="0">
                <a:solidFill>
                  <a:srgbClr val="000000"/>
                </a:solidFill>
                <a:latin typeface="Arial" panose="020B0604020202020204" pitchFamily="34" charset="0"/>
              </a:rPr>
              <a:t>(LA FINAO) focused on refinancing </a:t>
            </a:r>
            <a:r>
              <a:rPr lang="en-ZA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MFIs supporting green </a:t>
            </a:r>
            <a:r>
              <a:rPr lang="en-ZA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economy, with </a:t>
            </a:r>
            <a:r>
              <a:rPr lang="en-ZA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digital platform </a:t>
            </a:r>
            <a:r>
              <a:rPr lang="en-ZA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en-ZA" sz="2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Danaya</a:t>
            </a:r>
            <a:r>
              <a:rPr lang="en-ZA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Cash). </a:t>
            </a:r>
            <a:endParaRPr lang="fr-FR" sz="2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7601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 1" descr="C:\Users\Mme Zouré\AppData\Local\Microsoft\Windows\Temporary Internet Files\Content.Outlook\DW5J88JU\Logo definitif CIF Avril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9545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Moins 4"/>
          <p:cNvSpPr/>
          <p:nvPr/>
        </p:nvSpPr>
        <p:spPr>
          <a:xfrm>
            <a:off x="-1643063" y="983581"/>
            <a:ext cx="12430126" cy="357187"/>
          </a:xfrm>
          <a:prstGeom prst="mathMinus">
            <a:avLst/>
          </a:prstGeom>
          <a:solidFill>
            <a:srgbClr val="00B050">
              <a:alpha val="97000"/>
            </a:srgbClr>
          </a:solidFill>
          <a:ln w="12700" cmpd="dbl"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6149" name="Espace réservé du numéro de diapositive 11"/>
          <p:cNvSpPr>
            <a:spLocks noGrp="1"/>
          </p:cNvSpPr>
          <p:nvPr>
            <p:ph type="sldNum" sz="quarter" idx="12"/>
          </p:nvPr>
        </p:nvSpPr>
        <p:spPr bwMode="auto">
          <a:xfrm>
            <a:off x="8215313" y="6492875"/>
            <a:ext cx="1133475" cy="365125"/>
          </a:xfrm>
          <a:noFill/>
          <a:ln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/>
            <a:fld id="{BF25193D-7CC4-4A4A-8C92-28939F248F07}" type="slidenum">
              <a:rPr lang="fr-FR" altLang="fr-FR" sz="2400" b="1" smtClean="0">
                <a:solidFill>
                  <a:srgbClr val="5F6680"/>
                </a:solidFill>
                <a:latin typeface="Constantia" pitchFamily="18" charset="0"/>
              </a:rPr>
              <a:pPr algn="ctr"/>
              <a:t>3</a:t>
            </a:fld>
            <a:endParaRPr lang="fr-FR" altLang="fr-FR" sz="2400" b="1" dirty="0" smtClean="0">
              <a:solidFill>
                <a:srgbClr val="5F6680"/>
              </a:solidFill>
              <a:latin typeface="Constantia" pitchFamily="18" charset="0"/>
            </a:endParaRPr>
          </a:p>
        </p:txBody>
      </p:sp>
      <p:pic>
        <p:nvPicPr>
          <p:cNvPr id="6152" name="Image 10" descr="G:\CARTE PAYS CI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51750" y="0"/>
            <a:ext cx="149225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space réservé du contenu 2"/>
          <p:cNvSpPr txBox="1">
            <a:spLocks/>
          </p:cNvSpPr>
          <p:nvPr/>
        </p:nvSpPr>
        <p:spPr>
          <a:xfrm>
            <a:off x="179512" y="1412776"/>
            <a:ext cx="8784976" cy="4954413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endParaRPr lang="fr-FR" sz="26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fr-FR" sz="2000" b="1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000" b="1" dirty="0" smtClean="0"/>
              <a:t>No </a:t>
            </a:r>
            <a:r>
              <a:rPr lang="en-US" sz="2000" b="1" dirty="0" smtClean="0"/>
              <a:t>deposit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insurance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mechanism</a:t>
            </a:r>
            <a:r>
              <a:rPr lang="fr-FR" sz="2000" b="1" dirty="0" smtClean="0"/>
              <a:t>, </a:t>
            </a:r>
            <a:r>
              <a:rPr lang="fr-FR" sz="2000" b="1" dirty="0" smtClean="0"/>
              <a:t>no </a:t>
            </a:r>
            <a:r>
              <a:rPr lang="fr-FR" sz="2000" b="1" dirty="0" err="1" smtClean="0"/>
              <a:t>regulation</a:t>
            </a:r>
            <a:endParaRPr lang="fr-FR" sz="2000" b="1" dirty="0" smtClean="0"/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fr-FR" sz="2400" dirty="0" smtClean="0"/>
              <a:t>25 </a:t>
            </a:r>
            <a:r>
              <a:rPr lang="fr-FR" sz="2400" dirty="0" err="1" smtClean="0"/>
              <a:t>MFIs</a:t>
            </a:r>
            <a:r>
              <a:rPr lang="fr-FR" sz="2400" dirty="0" smtClean="0"/>
              <a:t> </a:t>
            </a:r>
            <a:r>
              <a:rPr lang="fr-FR" sz="2400" dirty="0" err="1" smtClean="0"/>
              <a:t>collapsed</a:t>
            </a:r>
            <a:r>
              <a:rPr lang="fr-FR" sz="2400" dirty="0" smtClean="0"/>
              <a:t>;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fr-FR" sz="2400" dirty="0" smtClean="0"/>
              <a:t>+ 1,140,000 </a:t>
            </a:r>
            <a:r>
              <a:rPr lang="fr-FR" sz="2400" dirty="0" err="1" smtClean="0"/>
              <a:t>savers</a:t>
            </a:r>
            <a:r>
              <a:rPr lang="fr-FR" sz="2400" dirty="0" smtClean="0"/>
              <a:t> </a:t>
            </a:r>
            <a:r>
              <a:rPr lang="fr-FR" sz="2400" dirty="0" err="1" smtClean="0"/>
              <a:t>affected</a:t>
            </a:r>
            <a:r>
              <a:rPr lang="fr-FR" sz="2400" dirty="0" smtClean="0"/>
              <a:t>;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fr-FR" sz="2400" dirty="0" smtClean="0"/>
              <a:t>+170 millions USD </a:t>
            </a:r>
            <a:r>
              <a:rPr lang="fr-FR" sz="2400" dirty="0" err="1" smtClean="0"/>
              <a:t>deposit</a:t>
            </a:r>
            <a:r>
              <a:rPr lang="fr-FR" sz="2400" dirty="0" smtClean="0"/>
              <a:t> </a:t>
            </a:r>
            <a:r>
              <a:rPr lang="fr-FR" sz="2400" dirty="0" err="1" smtClean="0"/>
              <a:t>concerned</a:t>
            </a:r>
            <a:r>
              <a:rPr lang="fr-FR" sz="2400" dirty="0" smtClean="0"/>
              <a:t>;</a:t>
            </a:r>
            <a:endParaRPr lang="fr-FR" sz="24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000" b="1" dirty="0" smtClean="0"/>
              <a:t>The </a:t>
            </a:r>
            <a:r>
              <a:rPr lang="fr-FR" sz="2000" b="1" dirty="0" err="1" smtClean="0"/>
              <a:t>Gov</a:t>
            </a:r>
            <a:r>
              <a:rPr lang="fr-FR" sz="2000" b="1" dirty="0"/>
              <a:t> </a:t>
            </a:r>
            <a:r>
              <a:rPr lang="fr-FR" sz="2000" b="1" dirty="0" smtClean="0"/>
              <a:t>to control </a:t>
            </a:r>
            <a:r>
              <a:rPr lang="fr-FR" sz="2000" b="1" dirty="0" err="1" smtClean="0"/>
              <a:t>temporary</a:t>
            </a:r>
            <a:r>
              <a:rPr lang="fr-FR" sz="2000" b="1" dirty="0" smtClean="0"/>
              <a:t> the management of  the </a:t>
            </a:r>
            <a:r>
              <a:rPr lang="fr-FR" sz="2000" b="1" dirty="0" err="1" smtClean="0"/>
              <a:t>affected</a:t>
            </a:r>
            <a:r>
              <a:rPr lang="fr-FR" sz="2000" b="1" dirty="0" smtClean="0"/>
              <a:t> </a:t>
            </a:r>
            <a:r>
              <a:rPr lang="fr-FR" sz="2000" b="1" dirty="0" smtClean="0"/>
              <a:t>but </a:t>
            </a:r>
            <a:r>
              <a:rPr lang="fr-FR" sz="2000" b="1" dirty="0" err="1" smtClean="0"/>
              <a:t>regulated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MFIs</a:t>
            </a:r>
            <a:r>
              <a:rPr lang="fr-FR" sz="2000" b="1" dirty="0" smtClean="0"/>
              <a:t> to</a:t>
            </a:r>
            <a:r>
              <a:rPr lang="fr-FR" sz="2000" dirty="0" smtClean="0"/>
              <a:t>: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fr-FR" sz="2400" dirty="0">
                <a:latin typeface="+mn-lt"/>
              </a:rPr>
              <a:t>Deal </a:t>
            </a:r>
            <a:r>
              <a:rPr lang="fr-FR" sz="2400" dirty="0" err="1">
                <a:latin typeface="+mn-lt"/>
              </a:rPr>
              <a:t>with</a:t>
            </a:r>
            <a:r>
              <a:rPr lang="fr-FR" sz="2400" dirty="0">
                <a:latin typeface="+mn-lt"/>
              </a:rPr>
              <a:t> </a:t>
            </a:r>
            <a:r>
              <a:rPr lang="fr-FR" sz="2400" dirty="0" err="1">
                <a:latin typeface="+mn-lt"/>
              </a:rPr>
              <a:t>fraud</a:t>
            </a:r>
            <a:r>
              <a:rPr lang="fr-FR" sz="2400" dirty="0">
                <a:latin typeface="+mn-lt"/>
              </a:rPr>
              <a:t> </a:t>
            </a:r>
            <a:r>
              <a:rPr lang="fr-FR" sz="2400" dirty="0">
                <a:latin typeface="+mn-lt"/>
              </a:rPr>
              <a:t>and </a:t>
            </a:r>
            <a:r>
              <a:rPr lang="fr-FR" sz="2400" dirty="0" err="1">
                <a:latin typeface="+mn-lt"/>
              </a:rPr>
              <a:t>bad</a:t>
            </a:r>
            <a:r>
              <a:rPr lang="fr-FR" sz="2400" dirty="0">
                <a:latin typeface="+mn-lt"/>
              </a:rPr>
              <a:t> </a:t>
            </a:r>
            <a:r>
              <a:rPr lang="fr-FR" sz="2400" dirty="0" err="1">
                <a:latin typeface="+mn-lt"/>
              </a:rPr>
              <a:t>governance</a:t>
            </a:r>
            <a:r>
              <a:rPr lang="fr-FR" sz="2400" dirty="0">
                <a:latin typeface="+mn-lt"/>
              </a:rPr>
              <a:t>;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fr-FR" sz="2400" dirty="0" err="1">
                <a:latin typeface="+mn-lt"/>
              </a:rPr>
              <a:t>Protect</a:t>
            </a:r>
            <a:r>
              <a:rPr lang="fr-FR" sz="2400" dirty="0">
                <a:latin typeface="+mn-lt"/>
              </a:rPr>
              <a:t> </a:t>
            </a:r>
            <a:r>
              <a:rPr lang="fr-FR" sz="2400" dirty="0" smtClean="0">
                <a:latin typeface="+mn-lt"/>
              </a:rPr>
              <a:t>the short </a:t>
            </a:r>
            <a:r>
              <a:rPr lang="fr-FR" sz="2400" dirty="0" err="1">
                <a:latin typeface="+mn-lt"/>
              </a:rPr>
              <a:t>term</a:t>
            </a:r>
            <a:r>
              <a:rPr lang="fr-FR" sz="2400" dirty="0">
                <a:latin typeface="+mn-lt"/>
              </a:rPr>
              <a:t> </a:t>
            </a:r>
            <a:r>
              <a:rPr lang="fr-FR" sz="2400" dirty="0" err="1" smtClean="0">
                <a:latin typeface="+mn-lt"/>
              </a:rPr>
              <a:t>deposits</a:t>
            </a:r>
            <a:endParaRPr lang="fr-FR" sz="2400" dirty="0" smtClean="0">
              <a:latin typeface="+mn-lt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331640" y="188640"/>
            <a:ext cx="6120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cap="small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Rationale</a:t>
            </a:r>
            <a:r>
              <a:rPr lang="fr-FR" sz="2000" b="1" cap="small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2000" b="1" cap="small" dirty="0">
                <a:latin typeface="Verdana" panose="020B0604030504040204" pitchFamily="34" charset="0"/>
                <a:ea typeface="Verdana" panose="020B0604030504040204" pitchFamily="34" charset="0"/>
              </a:rPr>
              <a:t>for </a:t>
            </a:r>
            <a:r>
              <a:rPr lang="fr-FR" sz="2000" b="1" cap="small" dirty="0" err="1">
                <a:latin typeface="Verdana" panose="020B0604030504040204" pitchFamily="34" charset="0"/>
                <a:ea typeface="Verdana" panose="020B0604030504040204" pitchFamily="34" charset="0"/>
              </a:rPr>
              <a:t>Deposit</a:t>
            </a:r>
            <a:r>
              <a:rPr lang="fr-FR" sz="2000" b="1" cap="small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2000" b="1" cap="small" dirty="0" err="1">
                <a:latin typeface="Verdana" panose="020B0604030504040204" pitchFamily="34" charset="0"/>
                <a:ea typeface="Verdana" panose="020B0604030504040204" pitchFamily="34" charset="0"/>
              </a:rPr>
              <a:t>Insurance</a:t>
            </a:r>
            <a:r>
              <a:rPr lang="fr-FR" sz="2000" b="1" cap="small" dirty="0">
                <a:latin typeface="Verdana" panose="020B0604030504040204" pitchFamily="34" charset="0"/>
                <a:ea typeface="Verdana" panose="020B0604030504040204" pitchFamily="34" charset="0"/>
              </a:rPr>
              <a:t> for Financial </a:t>
            </a:r>
            <a:r>
              <a:rPr lang="fr-FR" sz="2000" b="1" cap="small" dirty="0" smtClean="0">
                <a:latin typeface="Verdana" panose="020B0604030504040204" pitchFamily="34" charset="0"/>
                <a:ea typeface="Verdana" panose="020B0604030504040204" pitchFamily="34" charset="0"/>
              </a:rPr>
              <a:t>Coops in </a:t>
            </a:r>
            <a:r>
              <a:rPr lang="fr-FR" sz="2000" b="1" cap="small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west</a:t>
            </a:r>
            <a:r>
              <a:rPr lang="fr-FR" sz="2000" b="1" cap="small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2000" b="1" cap="small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africa</a:t>
            </a:r>
            <a:r>
              <a:rPr lang="fr-FR" sz="2000" b="1" cap="small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fr-FR" sz="2000" b="1" cap="smal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Flèche droite 1"/>
          <p:cNvSpPr/>
          <p:nvPr/>
        </p:nvSpPr>
        <p:spPr>
          <a:xfrm>
            <a:off x="215197" y="1180099"/>
            <a:ext cx="3132668" cy="86552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/>
          </a:p>
          <a:p>
            <a:pPr algn="just"/>
            <a:r>
              <a:rPr lang="fr-FR" sz="3600" dirty="0" err="1" smtClean="0">
                <a:solidFill>
                  <a:schemeClr val="tx1"/>
                </a:solidFill>
              </a:rPr>
              <a:t>Before</a:t>
            </a:r>
            <a:r>
              <a:rPr lang="fr-FR" sz="3600" dirty="0" smtClean="0">
                <a:solidFill>
                  <a:schemeClr val="tx1"/>
                </a:solidFill>
              </a:rPr>
              <a:t> 2011</a:t>
            </a:r>
            <a:endParaRPr lang="fr-FR" sz="3600" dirty="0">
              <a:solidFill>
                <a:schemeClr val="tx1"/>
              </a:solidFill>
            </a:endParaRPr>
          </a:p>
          <a:p>
            <a:pPr algn="ctr"/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71500" y="4927946"/>
            <a:ext cx="86409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b="1" dirty="0" err="1" smtClean="0"/>
              <a:t>Results</a:t>
            </a:r>
            <a:r>
              <a:rPr lang="fr-FR" sz="2400" dirty="0" smtClean="0"/>
              <a:t> </a:t>
            </a:r>
            <a:endParaRPr lang="fr-FR" sz="2400" dirty="0"/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fr-FR" sz="2000" dirty="0"/>
              <a:t>25% of </a:t>
            </a:r>
            <a:r>
              <a:rPr lang="fr-FR" sz="2000" dirty="0" err="1"/>
              <a:t>MFIs</a:t>
            </a:r>
            <a:r>
              <a:rPr lang="fr-FR" sz="2000" dirty="0"/>
              <a:t> </a:t>
            </a:r>
            <a:r>
              <a:rPr lang="fr-FR" sz="2000" dirty="0" err="1" smtClean="0"/>
              <a:t>restored</a:t>
            </a:r>
            <a:r>
              <a:rPr lang="fr-FR" sz="2000" dirty="0" smtClean="0"/>
              <a:t> </a:t>
            </a:r>
            <a:r>
              <a:rPr lang="fr-FR" sz="2000" dirty="0"/>
              <a:t>and part of </a:t>
            </a:r>
            <a:r>
              <a:rPr lang="fr-FR" sz="2000" dirty="0" err="1" smtClean="0"/>
              <a:t>deposit</a:t>
            </a:r>
            <a:r>
              <a:rPr lang="fr-FR" sz="2000" dirty="0" smtClean="0"/>
              <a:t> </a:t>
            </a:r>
            <a:r>
              <a:rPr lang="fr-FR" sz="2000" dirty="0" err="1"/>
              <a:t>saved</a:t>
            </a:r>
            <a:r>
              <a:rPr lang="fr-FR" sz="2000" dirty="0"/>
              <a:t> for clients.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fr-FR" sz="2000" dirty="0"/>
              <a:t>75% </a:t>
            </a:r>
            <a:r>
              <a:rPr lang="fr-FR" sz="2000" dirty="0" smtClean="0"/>
              <a:t>of </a:t>
            </a:r>
            <a:r>
              <a:rPr lang="fr-FR" sz="2000" dirty="0" err="1" smtClean="0"/>
              <a:t>MFIs</a:t>
            </a:r>
            <a:r>
              <a:rPr lang="fr-FR" sz="2000" dirty="0" smtClean="0"/>
              <a:t> in </a:t>
            </a:r>
            <a:r>
              <a:rPr lang="fr-FR" sz="2000" dirty="0" err="1" smtClean="0"/>
              <a:t>bankruptcy</a:t>
            </a:r>
            <a:r>
              <a:rPr lang="fr-FR" sz="2000" dirty="0" smtClean="0"/>
              <a:t> </a:t>
            </a:r>
            <a:r>
              <a:rPr lang="fr-FR" sz="2000" dirty="0" err="1" smtClean="0"/>
              <a:t>with</a:t>
            </a:r>
            <a:r>
              <a:rPr lang="fr-FR" sz="2000" dirty="0" smtClean="0"/>
              <a:t> </a:t>
            </a:r>
            <a:r>
              <a:rPr lang="fr-FR" sz="2000" dirty="0" err="1" smtClean="0"/>
              <a:t>zero</a:t>
            </a:r>
            <a:r>
              <a:rPr lang="fr-FR" sz="2000" dirty="0" smtClean="0"/>
              <a:t> </a:t>
            </a:r>
            <a:r>
              <a:rPr lang="fr-FR" sz="2000" dirty="0" err="1"/>
              <a:t>possibility</a:t>
            </a:r>
            <a:r>
              <a:rPr lang="fr-FR" sz="2000" dirty="0"/>
              <a:t> for </a:t>
            </a:r>
            <a:r>
              <a:rPr lang="fr-FR" sz="2000" dirty="0" err="1"/>
              <a:t>savers</a:t>
            </a:r>
            <a:r>
              <a:rPr lang="fr-FR" sz="2000" dirty="0"/>
              <a:t> to </a:t>
            </a:r>
            <a:r>
              <a:rPr lang="fr-FR" sz="2000" dirty="0" err="1"/>
              <a:t>get</a:t>
            </a:r>
            <a:r>
              <a:rPr lang="fr-FR" sz="2000" dirty="0"/>
              <a:t> </a:t>
            </a:r>
            <a:r>
              <a:rPr lang="fr-FR" sz="2000" dirty="0" err="1"/>
              <a:t>their</a:t>
            </a:r>
            <a:r>
              <a:rPr lang="fr-FR" sz="2000" dirty="0"/>
              <a:t> back </a:t>
            </a:r>
            <a:r>
              <a:rPr lang="fr-FR" sz="2000" dirty="0" err="1"/>
              <a:t>deposits</a:t>
            </a:r>
            <a:endParaRPr lang="fr-FR" sz="2000" dirty="0"/>
          </a:p>
        </p:txBody>
      </p:sp>
      <p:sp>
        <p:nvSpPr>
          <p:cNvPr id="12" name="Espace réservé du pied de page 5"/>
          <p:cNvSpPr>
            <a:spLocks noGrp="1"/>
          </p:cNvSpPr>
          <p:nvPr>
            <p:ph type="ftr" sz="quarter" idx="11"/>
          </p:nvPr>
        </p:nvSpPr>
        <p:spPr bwMode="auto">
          <a:xfrm>
            <a:off x="0" y="6284925"/>
            <a:ext cx="8676456" cy="573075"/>
          </a:xfrm>
          <a:solidFill>
            <a:srgbClr val="92D050"/>
          </a:solidFill>
          <a:ln cmpd="tri">
            <a:solidFill>
              <a:srgbClr val="FFFF00"/>
            </a:solidFill>
            <a:miter lim="800000"/>
            <a:headEnd/>
            <a:tailEnd/>
          </a:ln>
        </p:spPr>
        <p:txBody>
          <a:bodyPr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fr-FR" altLang="fr-FR" sz="1600" b="1" dirty="0" smtClean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  <a:p>
            <a:pPr>
              <a:defRPr/>
            </a:pPr>
            <a:endParaRPr lang="fr-FR" altLang="fr-FR" sz="1600" b="1" dirty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  <a:p>
            <a:pPr>
              <a:defRPr/>
            </a:pPr>
            <a:endParaRPr lang="fr-FR" altLang="fr-FR" sz="1600" b="1" dirty="0" smtClean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  <a:p>
            <a:pPr>
              <a:defRPr/>
            </a:pPr>
            <a:endParaRPr lang="fr-FR" altLang="fr-FR" sz="1600" b="1" dirty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  <a:p>
            <a:pPr>
              <a:defRPr/>
            </a:pPr>
            <a:endParaRPr lang="fr-FR" altLang="fr-FR" sz="1600" b="1" dirty="0" smtClean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  <a:p>
            <a:pPr>
              <a:defRPr/>
            </a:pPr>
            <a:r>
              <a:rPr lang="fr-FR" altLang="fr-FR" sz="1600" b="1" dirty="0" err="1" smtClean="0">
                <a:solidFill>
                  <a:schemeClr val="tx1"/>
                </a:solidFill>
                <a:latin typeface="Lucida Calligraphy" pitchFamily="66" charset="0"/>
                <a:cs typeface="+mn-cs"/>
              </a:rPr>
              <a:t>Working</a:t>
            </a:r>
            <a:r>
              <a:rPr lang="fr-FR" altLang="fr-FR" sz="1600" b="1" dirty="0" smtClean="0">
                <a:solidFill>
                  <a:schemeClr val="tx1"/>
                </a:solidFill>
                <a:latin typeface="Lucida Calligraphy" pitchFamily="66" charset="0"/>
                <a:cs typeface="+mn-cs"/>
              </a:rPr>
              <a:t> </a:t>
            </a:r>
            <a:r>
              <a:rPr lang="fr-FR" altLang="fr-FR" sz="1600" b="1" dirty="0" err="1">
                <a:solidFill>
                  <a:schemeClr val="tx1"/>
                </a:solidFill>
                <a:latin typeface="Lucida Calligraphy" pitchFamily="66" charset="0"/>
                <a:cs typeface="+mn-cs"/>
              </a:rPr>
              <a:t>together</a:t>
            </a:r>
            <a:r>
              <a:rPr lang="fr-FR" altLang="fr-FR" sz="1600" b="1" dirty="0">
                <a:solidFill>
                  <a:schemeClr val="tx1"/>
                </a:solidFill>
                <a:latin typeface="Lucida Calligraphy" pitchFamily="66" charset="0"/>
                <a:cs typeface="+mn-cs"/>
              </a:rPr>
              <a:t> to </a:t>
            </a:r>
            <a:r>
              <a:rPr lang="fr-FR" altLang="fr-FR" sz="1600" b="1" dirty="0" err="1">
                <a:solidFill>
                  <a:schemeClr val="tx1"/>
                </a:solidFill>
                <a:latin typeface="Lucida Calligraphy" pitchFamily="66" charset="0"/>
                <a:cs typeface="+mn-cs"/>
              </a:rPr>
              <a:t>make</a:t>
            </a:r>
            <a:r>
              <a:rPr lang="fr-FR" altLang="fr-FR" sz="1600" b="1" dirty="0">
                <a:solidFill>
                  <a:schemeClr val="tx1"/>
                </a:solidFill>
                <a:latin typeface="Lucida Calligraphy" pitchFamily="66" charset="0"/>
                <a:cs typeface="+mn-cs"/>
              </a:rPr>
              <a:t> futures possible </a:t>
            </a:r>
          </a:p>
          <a:p>
            <a:pPr>
              <a:defRPr/>
            </a:pPr>
            <a:endParaRPr lang="fr-FR" sz="1600" b="1" dirty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296498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2" grpId="0" animBg="1"/>
      <p:bldP spid="4" grpId="0"/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 1" descr="C:\Users\Mme Zouré\AppData\Local\Microsoft\Windows\Temporary Internet Files\Content.Outlook\DW5J88JU\Logo definitif CIF Avril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9545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Moins 4"/>
          <p:cNvSpPr/>
          <p:nvPr/>
        </p:nvSpPr>
        <p:spPr>
          <a:xfrm>
            <a:off x="-1643063" y="983581"/>
            <a:ext cx="12430126" cy="357187"/>
          </a:xfrm>
          <a:prstGeom prst="mathMinus">
            <a:avLst/>
          </a:prstGeom>
          <a:solidFill>
            <a:srgbClr val="00B050">
              <a:alpha val="97000"/>
            </a:srgbClr>
          </a:solidFill>
          <a:ln w="12700" cmpd="dbl"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149" name="Espace réservé du numéro de diapositive 11"/>
          <p:cNvSpPr>
            <a:spLocks noGrp="1"/>
          </p:cNvSpPr>
          <p:nvPr>
            <p:ph type="sldNum" sz="quarter" idx="12"/>
          </p:nvPr>
        </p:nvSpPr>
        <p:spPr bwMode="auto">
          <a:xfrm>
            <a:off x="8215313" y="6492875"/>
            <a:ext cx="1133475" cy="365125"/>
          </a:xfrm>
          <a:noFill/>
          <a:ln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/>
            <a:fld id="{BF25193D-7CC4-4A4A-8C92-28939F248F07}" type="slidenum">
              <a:rPr lang="fr-FR" altLang="fr-FR" sz="2400" b="1" smtClean="0">
                <a:solidFill>
                  <a:srgbClr val="5F6680"/>
                </a:solidFill>
                <a:latin typeface="Constantia" pitchFamily="18" charset="0"/>
              </a:rPr>
              <a:pPr algn="ctr"/>
              <a:t>4</a:t>
            </a:fld>
            <a:endParaRPr lang="fr-FR" altLang="fr-FR" sz="2400" b="1" dirty="0" smtClean="0">
              <a:solidFill>
                <a:srgbClr val="5F6680"/>
              </a:solidFill>
              <a:latin typeface="Constantia" pitchFamily="18" charset="0"/>
            </a:endParaRPr>
          </a:p>
        </p:txBody>
      </p:sp>
      <p:pic>
        <p:nvPicPr>
          <p:cNvPr id="6152" name="Image 10" descr="G:\CARTE PAYS CI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51750" y="0"/>
            <a:ext cx="149225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space réservé du contenu 2"/>
          <p:cNvSpPr txBox="1">
            <a:spLocks/>
          </p:cNvSpPr>
          <p:nvPr/>
        </p:nvSpPr>
        <p:spPr>
          <a:xfrm>
            <a:off x="179512" y="1268760"/>
            <a:ext cx="8784976" cy="4954413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endParaRPr lang="fr-FR" sz="2550" dirty="0" smtClean="0"/>
          </a:p>
        </p:txBody>
      </p:sp>
      <p:sp>
        <p:nvSpPr>
          <p:cNvPr id="19" name="ZoneTexte 18"/>
          <p:cNvSpPr txBox="1"/>
          <p:nvPr/>
        </p:nvSpPr>
        <p:spPr>
          <a:xfrm>
            <a:off x="1907704" y="188640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cap="small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Process</a:t>
            </a:r>
            <a:r>
              <a:rPr lang="fr-FR" b="1" cap="small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b="1" cap="small" dirty="0">
                <a:latin typeface="Verdana" panose="020B0604030504040204" pitchFamily="34" charset="0"/>
                <a:ea typeface="Verdana" panose="020B0604030504040204" pitchFamily="34" charset="0"/>
              </a:rPr>
              <a:t>for </a:t>
            </a:r>
            <a:r>
              <a:rPr lang="fr-FR" b="1" cap="small" dirty="0" err="1">
                <a:latin typeface="Verdana" panose="020B0604030504040204" pitchFamily="34" charset="0"/>
                <a:ea typeface="Verdana" panose="020B0604030504040204" pitchFamily="34" charset="0"/>
              </a:rPr>
              <a:t>Deposit</a:t>
            </a:r>
            <a:r>
              <a:rPr lang="fr-FR" b="1" cap="small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b="1" cap="small" dirty="0" err="1">
                <a:latin typeface="Verdana" panose="020B0604030504040204" pitchFamily="34" charset="0"/>
                <a:ea typeface="Verdana" panose="020B0604030504040204" pitchFamily="34" charset="0"/>
              </a:rPr>
              <a:t>Insurance</a:t>
            </a:r>
            <a:r>
              <a:rPr lang="fr-FR" b="1" cap="small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b="1" cap="small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Mecanism</a:t>
            </a:r>
            <a:r>
              <a:rPr lang="fr-FR" b="1" cap="small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b="1" cap="small" dirty="0" smtClean="0">
                <a:latin typeface="Verdana" panose="020B0604030504040204" pitchFamily="34" charset="0"/>
                <a:ea typeface="Verdana" panose="020B0604030504040204" pitchFamily="34" charset="0"/>
              </a:rPr>
              <a:t>for </a:t>
            </a:r>
            <a:r>
              <a:rPr lang="fr-FR" b="1" cap="small" dirty="0">
                <a:latin typeface="Verdana" panose="020B0604030504040204" pitchFamily="34" charset="0"/>
                <a:ea typeface="Verdana" panose="020B0604030504040204" pitchFamily="34" charset="0"/>
              </a:rPr>
              <a:t>Financial Coops in </a:t>
            </a:r>
            <a:r>
              <a:rPr lang="fr-FR" b="1" cap="small" dirty="0" err="1">
                <a:latin typeface="Verdana" panose="020B0604030504040204" pitchFamily="34" charset="0"/>
                <a:ea typeface="Verdana" panose="020B0604030504040204" pitchFamily="34" charset="0"/>
              </a:rPr>
              <a:t>west</a:t>
            </a:r>
            <a:r>
              <a:rPr lang="fr-FR" b="1" cap="small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b="1" cap="small" dirty="0" err="1">
                <a:latin typeface="Verdana" panose="020B0604030504040204" pitchFamily="34" charset="0"/>
                <a:ea typeface="Verdana" panose="020B0604030504040204" pitchFamily="34" charset="0"/>
              </a:rPr>
              <a:t>africa</a:t>
            </a:r>
            <a:r>
              <a:rPr lang="fr-FR" b="1" cap="small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193051952"/>
              </p:ext>
            </p:extLst>
          </p:nvPr>
        </p:nvGraphicFramePr>
        <p:xfrm>
          <a:off x="251520" y="1379024"/>
          <a:ext cx="8424936" cy="226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25" name="Diagramme 24"/>
          <p:cNvGraphicFramePr/>
          <p:nvPr>
            <p:extLst>
              <p:ext uri="{D42A27DB-BD31-4B8C-83A1-F6EECF244321}">
                <p14:modId xmlns:p14="http://schemas.microsoft.com/office/powerpoint/2010/main" val="2419660146"/>
              </p:ext>
            </p:extLst>
          </p:nvPr>
        </p:nvGraphicFramePr>
        <p:xfrm>
          <a:off x="251520" y="3645023"/>
          <a:ext cx="8424936" cy="2569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26" name="Espace réservé du pied de page 5"/>
          <p:cNvSpPr>
            <a:spLocks noGrp="1"/>
          </p:cNvSpPr>
          <p:nvPr>
            <p:ph type="ftr" sz="quarter" idx="11"/>
          </p:nvPr>
        </p:nvSpPr>
        <p:spPr bwMode="auto">
          <a:xfrm>
            <a:off x="0" y="6284925"/>
            <a:ext cx="8604448" cy="573075"/>
          </a:xfrm>
          <a:solidFill>
            <a:srgbClr val="92D050"/>
          </a:solidFill>
          <a:ln cmpd="tri">
            <a:solidFill>
              <a:srgbClr val="FFFF00"/>
            </a:solidFill>
            <a:miter lim="800000"/>
            <a:headEnd/>
            <a:tailEnd/>
          </a:ln>
        </p:spPr>
        <p:txBody>
          <a:bodyPr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fr-FR" altLang="fr-FR" sz="1600" b="1" dirty="0" smtClean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  <a:p>
            <a:pPr>
              <a:defRPr/>
            </a:pPr>
            <a:endParaRPr lang="fr-FR" altLang="fr-FR" sz="1600" b="1" dirty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  <a:p>
            <a:pPr>
              <a:defRPr/>
            </a:pPr>
            <a:endParaRPr lang="fr-FR" altLang="fr-FR" sz="1600" b="1" dirty="0" smtClean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  <a:p>
            <a:pPr>
              <a:defRPr/>
            </a:pPr>
            <a:endParaRPr lang="fr-FR" altLang="fr-FR" sz="1600" b="1" dirty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  <a:p>
            <a:pPr>
              <a:defRPr/>
            </a:pPr>
            <a:endParaRPr lang="fr-FR" altLang="fr-FR" sz="1600" b="1" dirty="0" smtClean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  <a:p>
            <a:pPr>
              <a:defRPr/>
            </a:pPr>
            <a:r>
              <a:rPr lang="fr-FR" altLang="fr-FR" sz="1600" b="1" dirty="0" err="1" smtClean="0">
                <a:solidFill>
                  <a:schemeClr val="tx1"/>
                </a:solidFill>
                <a:latin typeface="Lucida Calligraphy" pitchFamily="66" charset="0"/>
                <a:cs typeface="+mn-cs"/>
              </a:rPr>
              <a:t>Working</a:t>
            </a:r>
            <a:r>
              <a:rPr lang="fr-FR" altLang="fr-FR" sz="1600" b="1" dirty="0" smtClean="0">
                <a:solidFill>
                  <a:schemeClr val="tx1"/>
                </a:solidFill>
                <a:latin typeface="Lucida Calligraphy" pitchFamily="66" charset="0"/>
                <a:cs typeface="+mn-cs"/>
              </a:rPr>
              <a:t> </a:t>
            </a:r>
            <a:r>
              <a:rPr lang="fr-FR" altLang="fr-FR" sz="1600" b="1" dirty="0" err="1">
                <a:solidFill>
                  <a:schemeClr val="tx1"/>
                </a:solidFill>
                <a:latin typeface="Lucida Calligraphy" pitchFamily="66" charset="0"/>
                <a:cs typeface="+mn-cs"/>
              </a:rPr>
              <a:t>together</a:t>
            </a:r>
            <a:r>
              <a:rPr lang="fr-FR" altLang="fr-FR" sz="1600" b="1" dirty="0">
                <a:solidFill>
                  <a:schemeClr val="tx1"/>
                </a:solidFill>
                <a:latin typeface="Lucida Calligraphy" pitchFamily="66" charset="0"/>
                <a:cs typeface="+mn-cs"/>
              </a:rPr>
              <a:t> to </a:t>
            </a:r>
            <a:r>
              <a:rPr lang="fr-FR" altLang="fr-FR" sz="1600" b="1" dirty="0" err="1">
                <a:solidFill>
                  <a:schemeClr val="tx1"/>
                </a:solidFill>
                <a:latin typeface="Lucida Calligraphy" pitchFamily="66" charset="0"/>
                <a:cs typeface="+mn-cs"/>
              </a:rPr>
              <a:t>make</a:t>
            </a:r>
            <a:r>
              <a:rPr lang="fr-FR" altLang="fr-FR" sz="1600" b="1" dirty="0">
                <a:solidFill>
                  <a:schemeClr val="tx1"/>
                </a:solidFill>
                <a:latin typeface="Lucida Calligraphy" pitchFamily="66" charset="0"/>
                <a:cs typeface="+mn-cs"/>
              </a:rPr>
              <a:t> futures possible </a:t>
            </a:r>
          </a:p>
          <a:p>
            <a:pPr>
              <a:defRPr/>
            </a:pPr>
            <a:endParaRPr lang="fr-FR" sz="1600" b="1" dirty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868536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 1" descr="C:\Users\Mme Zouré\AppData\Local\Microsoft\Windows\Temporary Internet Files\Content.Outlook\DW5J88JU\Logo definitif CIF Avril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9545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Moins 4"/>
          <p:cNvSpPr/>
          <p:nvPr/>
        </p:nvSpPr>
        <p:spPr>
          <a:xfrm>
            <a:off x="-1643063" y="983581"/>
            <a:ext cx="12430126" cy="357187"/>
          </a:xfrm>
          <a:prstGeom prst="mathMinus">
            <a:avLst/>
          </a:prstGeom>
          <a:solidFill>
            <a:srgbClr val="00B050">
              <a:alpha val="97000"/>
            </a:srgbClr>
          </a:solidFill>
          <a:ln w="12700" cmpd="dbl"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149" name="Espace réservé du numéro de diapositive 11"/>
          <p:cNvSpPr>
            <a:spLocks noGrp="1"/>
          </p:cNvSpPr>
          <p:nvPr>
            <p:ph type="sldNum" sz="quarter" idx="12"/>
          </p:nvPr>
        </p:nvSpPr>
        <p:spPr bwMode="auto">
          <a:xfrm>
            <a:off x="8215313" y="6492875"/>
            <a:ext cx="1133475" cy="365125"/>
          </a:xfrm>
          <a:noFill/>
          <a:ln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/>
            <a:fld id="{BF25193D-7CC4-4A4A-8C92-28939F248F07}" type="slidenum">
              <a:rPr lang="fr-FR" altLang="fr-FR" sz="2400" b="1" smtClean="0">
                <a:solidFill>
                  <a:srgbClr val="5F6680"/>
                </a:solidFill>
                <a:latin typeface="Constantia" pitchFamily="18" charset="0"/>
              </a:rPr>
              <a:pPr algn="ctr"/>
              <a:t>5</a:t>
            </a:fld>
            <a:endParaRPr lang="fr-FR" altLang="fr-FR" sz="2400" b="1" dirty="0" smtClean="0">
              <a:solidFill>
                <a:srgbClr val="5F6680"/>
              </a:solidFill>
              <a:latin typeface="Constantia" pitchFamily="18" charset="0"/>
            </a:endParaRPr>
          </a:p>
        </p:txBody>
      </p:sp>
      <p:pic>
        <p:nvPicPr>
          <p:cNvPr id="6152" name="Image 10" descr="G:\CARTE PAYS CI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51750" y="0"/>
            <a:ext cx="149225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space réservé du contenu 2"/>
          <p:cNvSpPr txBox="1">
            <a:spLocks/>
          </p:cNvSpPr>
          <p:nvPr/>
        </p:nvSpPr>
        <p:spPr>
          <a:xfrm>
            <a:off x="179512" y="1268760"/>
            <a:ext cx="8784976" cy="4954413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endParaRPr lang="fr-FR" sz="2550" dirty="0" smtClean="0"/>
          </a:p>
        </p:txBody>
      </p:sp>
      <p:sp>
        <p:nvSpPr>
          <p:cNvPr id="23" name="ZoneTexte 22"/>
          <p:cNvSpPr txBox="1"/>
          <p:nvPr/>
        </p:nvSpPr>
        <p:spPr>
          <a:xfrm>
            <a:off x="1695450" y="272842"/>
            <a:ext cx="5956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cap="small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Two</a:t>
            </a:r>
            <a:r>
              <a:rPr lang="fr-FR" sz="2000" b="1" cap="small" dirty="0" smtClean="0">
                <a:latin typeface="Verdana" panose="020B0604030504040204" pitchFamily="34" charset="0"/>
                <a:ea typeface="Verdana" panose="020B0604030504040204" pitchFamily="34" charset="0"/>
              </a:rPr>
              <a:t> Types of </a:t>
            </a:r>
            <a:r>
              <a:rPr lang="fr-FR" sz="2000" b="1" cap="small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Deposit</a:t>
            </a:r>
            <a:r>
              <a:rPr lang="fr-FR" sz="2000" b="1" cap="small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2000" b="1" cap="small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Insurance</a:t>
            </a:r>
            <a:endParaRPr lang="fr-FR" sz="2000" b="1" cap="smal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421286"/>
              </p:ext>
            </p:extLst>
          </p:nvPr>
        </p:nvGraphicFramePr>
        <p:xfrm>
          <a:off x="107504" y="1226140"/>
          <a:ext cx="9649072" cy="4789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3913320"/>
                <a:gridCol w="4223584"/>
              </a:tblGrid>
              <a:tr h="1019441">
                <a:tc>
                  <a:txBody>
                    <a:bodyPr/>
                    <a:lstStyle/>
                    <a:p>
                      <a:pPr algn="just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err="1" smtClean="0">
                          <a:solidFill>
                            <a:schemeClr val="tx1"/>
                          </a:solidFill>
                        </a:rPr>
                        <a:t>Solidarity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 or Security </a:t>
                      </a:r>
                      <a:r>
                        <a:rPr lang="fr-FR" sz="1800" dirty="0" err="1" smtClean="0">
                          <a:solidFill>
                            <a:schemeClr val="tx1"/>
                          </a:solidFill>
                        </a:rPr>
                        <a:t>Fund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fr-FR" sz="1800" dirty="0" err="1" smtClean="0">
                          <a:solidFill>
                            <a:schemeClr val="tx1"/>
                          </a:solidFill>
                        </a:rPr>
                        <a:t>Finan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 for Coop</a:t>
                      </a:r>
                      <a:r>
                        <a:rPr lang="fr-FR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800" baseline="0" dirty="0" err="1" smtClean="0">
                          <a:solidFill>
                            <a:schemeClr val="tx1"/>
                          </a:solidFill>
                        </a:rPr>
                        <a:t>only</a:t>
                      </a:r>
                      <a:r>
                        <a:rPr lang="fr-FR" sz="1800" baseline="0" dirty="0" smtClean="0">
                          <a:solidFill>
                            <a:schemeClr val="tx1"/>
                          </a:solidFill>
                        </a:rPr>
                        <a:t>, national/</a:t>
                      </a:r>
                      <a:r>
                        <a:rPr lang="fr-FR" sz="1800" baseline="0" dirty="0" err="1" smtClean="0">
                          <a:solidFill>
                            <a:schemeClr val="tx1"/>
                          </a:solidFill>
                        </a:rPr>
                        <a:t>regional</a:t>
                      </a:r>
                      <a:r>
                        <a:rPr lang="fr-FR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800" baseline="0" dirty="0" err="1" smtClean="0">
                          <a:solidFill>
                            <a:schemeClr val="tx1"/>
                          </a:solidFill>
                        </a:rPr>
                        <a:t>level</a:t>
                      </a:r>
                      <a:r>
                        <a:rPr lang="fr-FR" sz="18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Regional</a:t>
                      </a: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Deposit</a:t>
                      </a: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fr-FR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Guarantee</a:t>
                      </a: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Fund</a:t>
                      </a: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(Bank and all type of </a:t>
                      </a:r>
                      <a:r>
                        <a:rPr lang="fr-FR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MFIs</a:t>
                      </a: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regional</a:t>
                      </a: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level</a:t>
                      </a: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</a:tr>
              <a:tr h="2548603"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 smtClean="0"/>
                        <a:t>Objective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just">
                        <a:buFont typeface="Sylfaen" panose="010A0502050306030303" pitchFamily="18" charset="0"/>
                        <a:buNone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</a:t>
                      </a:r>
                      <a:r>
                        <a:rPr lang="fr-FR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subsid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affiliated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Finan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Coop: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when</a:t>
                      </a:r>
                      <a:r>
                        <a:rPr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equity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become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below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standard of </a:t>
                      </a:r>
                      <a:r>
                        <a:rPr lang="fr-FR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capitalization</a:t>
                      </a:r>
                      <a:endParaRPr lang="fr-F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endParaRPr lang="fr-F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Temporary</a:t>
                      </a:r>
                      <a:r>
                        <a:rPr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dirty="0" smtClean="0"/>
                        <a:t>liquidity risks, </a:t>
                      </a:r>
                      <a:r>
                        <a:rPr lang="en-US" dirty="0" smtClean="0"/>
                        <a:t>shocks </a:t>
                      </a:r>
                      <a:r>
                        <a:rPr lang="en-US" dirty="0" smtClean="0"/>
                        <a:t>likely to compromise the financial </a:t>
                      </a:r>
                      <a:r>
                        <a:rPr lang="en-US" dirty="0" err="1" smtClean="0"/>
                        <a:t>sustnability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.</a:t>
                      </a:r>
                      <a:endParaRPr lang="fr-F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Compensate depositors, in case of unavailability of their assets, up to some ceiling amount; 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promote financial literacy</a:t>
                      </a:r>
                      <a:endParaRPr lang="fr-FR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just">
                        <a:buFontTx/>
                        <a:buChar char="-"/>
                      </a:pPr>
                      <a:endParaRPr lang="fr-FR" sz="1800" dirty="0" smtClean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1221536"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 err="1" smtClean="0"/>
                        <a:t>Managment</a:t>
                      </a:r>
                      <a:r>
                        <a:rPr lang="fr-FR" sz="1800" baseline="0" dirty="0" smtClean="0"/>
                        <a:t> 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 err="1" smtClean="0"/>
                        <a:t>Steering</a:t>
                      </a:r>
                      <a:r>
                        <a:rPr lang="fr-FR" sz="1800" baseline="0" dirty="0" smtClean="0"/>
                        <a:t> </a:t>
                      </a:r>
                      <a:r>
                        <a:rPr lang="fr-FR" sz="1800" baseline="0" dirty="0" err="1" smtClean="0"/>
                        <a:t>committee</a:t>
                      </a:r>
                      <a:r>
                        <a:rPr lang="fr-FR" sz="1800" baseline="0" dirty="0" smtClean="0"/>
                        <a:t> </a:t>
                      </a:r>
                      <a:r>
                        <a:rPr lang="fr-FR" sz="1800" baseline="0" dirty="0" err="1" smtClean="0"/>
                        <a:t>step</a:t>
                      </a:r>
                      <a:r>
                        <a:rPr lang="fr-FR" sz="1800" baseline="0" dirty="0" smtClean="0"/>
                        <a:t> up by the </a:t>
                      </a:r>
                      <a:r>
                        <a:rPr lang="fr-FR" sz="1800" baseline="0" dirty="0" err="1" smtClean="0"/>
                        <a:t>Board</a:t>
                      </a:r>
                      <a:r>
                        <a:rPr lang="fr-FR" sz="1800" baseline="0" dirty="0" smtClean="0"/>
                        <a:t> of the Apex 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 err="1" smtClean="0"/>
                        <a:t>Regional</a:t>
                      </a:r>
                      <a:r>
                        <a:rPr lang="fr-FR" sz="1800" dirty="0" smtClean="0"/>
                        <a:t> </a:t>
                      </a:r>
                      <a:r>
                        <a:rPr lang="fr-FR" sz="1800" dirty="0" err="1" smtClean="0"/>
                        <a:t>Entity</a:t>
                      </a:r>
                      <a:r>
                        <a:rPr lang="fr-FR" sz="1800" dirty="0" smtClean="0"/>
                        <a:t>, </a:t>
                      </a:r>
                      <a:r>
                        <a:rPr lang="fr-FR" sz="1800" dirty="0" err="1" smtClean="0"/>
                        <a:t>autonom</a:t>
                      </a:r>
                      <a:r>
                        <a:rPr lang="fr-FR" sz="1800" dirty="0" smtClean="0"/>
                        <a:t> and </a:t>
                      </a:r>
                      <a:r>
                        <a:rPr lang="fr-FR" sz="1800" dirty="0" err="1" smtClean="0"/>
                        <a:t>independant</a:t>
                      </a:r>
                      <a:endParaRPr lang="fr-FR" sz="1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 bwMode="auto">
          <a:xfrm>
            <a:off x="0" y="6284925"/>
            <a:ext cx="8604448" cy="573075"/>
          </a:xfrm>
          <a:solidFill>
            <a:srgbClr val="92D050"/>
          </a:solidFill>
          <a:ln cmpd="tri">
            <a:solidFill>
              <a:srgbClr val="FFFF00"/>
            </a:solidFill>
            <a:miter lim="800000"/>
            <a:headEnd/>
            <a:tailEnd/>
          </a:ln>
        </p:spPr>
        <p:txBody>
          <a:bodyPr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fr-FR" altLang="fr-FR" sz="1600" b="1" dirty="0" smtClean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  <a:p>
            <a:pPr>
              <a:defRPr/>
            </a:pPr>
            <a:endParaRPr lang="fr-FR" altLang="fr-FR" sz="1600" b="1" dirty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  <a:p>
            <a:pPr>
              <a:defRPr/>
            </a:pPr>
            <a:endParaRPr lang="fr-FR" altLang="fr-FR" sz="1600" b="1" dirty="0" smtClean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  <a:p>
            <a:pPr>
              <a:defRPr/>
            </a:pPr>
            <a:endParaRPr lang="fr-FR" altLang="fr-FR" sz="1600" b="1" dirty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  <a:p>
            <a:pPr>
              <a:defRPr/>
            </a:pPr>
            <a:endParaRPr lang="fr-FR" altLang="fr-FR" sz="1600" b="1" dirty="0" smtClean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  <a:p>
            <a:pPr>
              <a:defRPr/>
            </a:pPr>
            <a:r>
              <a:rPr lang="fr-FR" altLang="fr-FR" sz="1600" b="1" dirty="0" err="1" smtClean="0">
                <a:solidFill>
                  <a:schemeClr val="tx1"/>
                </a:solidFill>
                <a:latin typeface="Lucida Calligraphy" pitchFamily="66" charset="0"/>
                <a:cs typeface="+mn-cs"/>
              </a:rPr>
              <a:t>Working</a:t>
            </a:r>
            <a:r>
              <a:rPr lang="fr-FR" altLang="fr-FR" sz="1600" b="1" dirty="0" smtClean="0">
                <a:solidFill>
                  <a:schemeClr val="tx1"/>
                </a:solidFill>
                <a:latin typeface="Lucida Calligraphy" pitchFamily="66" charset="0"/>
                <a:cs typeface="+mn-cs"/>
              </a:rPr>
              <a:t> </a:t>
            </a:r>
            <a:r>
              <a:rPr lang="fr-FR" altLang="fr-FR" sz="1600" b="1" dirty="0" err="1">
                <a:solidFill>
                  <a:schemeClr val="tx1"/>
                </a:solidFill>
                <a:latin typeface="Lucida Calligraphy" pitchFamily="66" charset="0"/>
                <a:cs typeface="+mn-cs"/>
              </a:rPr>
              <a:t>together</a:t>
            </a:r>
            <a:r>
              <a:rPr lang="fr-FR" altLang="fr-FR" sz="1600" b="1" dirty="0">
                <a:solidFill>
                  <a:schemeClr val="tx1"/>
                </a:solidFill>
                <a:latin typeface="Lucida Calligraphy" pitchFamily="66" charset="0"/>
                <a:cs typeface="+mn-cs"/>
              </a:rPr>
              <a:t> to </a:t>
            </a:r>
            <a:r>
              <a:rPr lang="fr-FR" altLang="fr-FR" sz="1600" b="1" dirty="0" err="1">
                <a:solidFill>
                  <a:schemeClr val="tx1"/>
                </a:solidFill>
                <a:latin typeface="Lucida Calligraphy" pitchFamily="66" charset="0"/>
                <a:cs typeface="+mn-cs"/>
              </a:rPr>
              <a:t>make</a:t>
            </a:r>
            <a:r>
              <a:rPr lang="fr-FR" altLang="fr-FR" sz="1600" b="1" dirty="0">
                <a:solidFill>
                  <a:schemeClr val="tx1"/>
                </a:solidFill>
                <a:latin typeface="Lucida Calligraphy" pitchFamily="66" charset="0"/>
                <a:cs typeface="+mn-cs"/>
              </a:rPr>
              <a:t> futures possible </a:t>
            </a:r>
          </a:p>
          <a:p>
            <a:pPr>
              <a:defRPr/>
            </a:pPr>
            <a:endParaRPr lang="fr-FR" sz="1600" b="1" dirty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897859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 1" descr="C:\Users\Mme Zouré\AppData\Local\Microsoft\Windows\Temporary Internet Files\Content.Outlook\DW5J88JU\Logo definitif CIF Avril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9545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Moins 4"/>
          <p:cNvSpPr/>
          <p:nvPr/>
        </p:nvSpPr>
        <p:spPr>
          <a:xfrm>
            <a:off x="-1643063" y="983581"/>
            <a:ext cx="12430126" cy="357187"/>
          </a:xfrm>
          <a:prstGeom prst="mathMinus">
            <a:avLst/>
          </a:prstGeom>
          <a:solidFill>
            <a:srgbClr val="00B050">
              <a:alpha val="97000"/>
            </a:srgbClr>
          </a:solidFill>
          <a:ln w="12700" cmpd="dbl"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149" name="Espace réservé du numéro de diapositive 11"/>
          <p:cNvSpPr>
            <a:spLocks noGrp="1"/>
          </p:cNvSpPr>
          <p:nvPr>
            <p:ph type="sldNum" sz="quarter" idx="12"/>
          </p:nvPr>
        </p:nvSpPr>
        <p:spPr bwMode="auto">
          <a:xfrm>
            <a:off x="8215313" y="6492875"/>
            <a:ext cx="1133475" cy="365125"/>
          </a:xfrm>
          <a:noFill/>
          <a:ln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/>
            <a:fld id="{BF25193D-7CC4-4A4A-8C92-28939F248F07}" type="slidenum">
              <a:rPr lang="fr-FR" altLang="fr-FR" sz="2400" b="1" smtClean="0">
                <a:solidFill>
                  <a:srgbClr val="5F6680"/>
                </a:solidFill>
                <a:latin typeface="Constantia" pitchFamily="18" charset="0"/>
              </a:rPr>
              <a:pPr algn="ctr"/>
              <a:t>6</a:t>
            </a:fld>
            <a:endParaRPr lang="fr-FR" altLang="fr-FR" sz="2400" b="1" dirty="0" smtClean="0">
              <a:solidFill>
                <a:srgbClr val="5F6680"/>
              </a:solidFill>
              <a:latin typeface="Constantia" pitchFamily="18" charset="0"/>
            </a:endParaRPr>
          </a:p>
        </p:txBody>
      </p:sp>
      <p:pic>
        <p:nvPicPr>
          <p:cNvPr id="6152" name="Image 10" descr="G:\CARTE PAYS CI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51750" y="0"/>
            <a:ext cx="149225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space réservé du contenu 2"/>
          <p:cNvSpPr txBox="1">
            <a:spLocks/>
          </p:cNvSpPr>
          <p:nvPr/>
        </p:nvSpPr>
        <p:spPr>
          <a:xfrm>
            <a:off x="179512" y="1268760"/>
            <a:ext cx="8784976" cy="4954413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endParaRPr lang="fr-FR" sz="2550" dirty="0" smtClean="0"/>
          </a:p>
        </p:txBody>
      </p:sp>
      <p:sp>
        <p:nvSpPr>
          <p:cNvPr id="23" name="ZoneTexte 22"/>
          <p:cNvSpPr txBox="1"/>
          <p:nvPr/>
        </p:nvSpPr>
        <p:spPr>
          <a:xfrm>
            <a:off x="1695450" y="272842"/>
            <a:ext cx="5956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cap="small" dirty="0" err="1">
                <a:latin typeface="Verdana" panose="020B0604030504040204" pitchFamily="34" charset="0"/>
                <a:ea typeface="Verdana" panose="020B0604030504040204" pitchFamily="34" charset="0"/>
              </a:rPr>
              <a:t>Two</a:t>
            </a:r>
            <a:r>
              <a:rPr lang="fr-FR" sz="2000" b="1" cap="small" dirty="0">
                <a:latin typeface="Verdana" panose="020B0604030504040204" pitchFamily="34" charset="0"/>
                <a:ea typeface="Verdana" panose="020B0604030504040204" pitchFamily="34" charset="0"/>
              </a:rPr>
              <a:t> Types of </a:t>
            </a:r>
            <a:r>
              <a:rPr lang="fr-FR" sz="2000" b="1" cap="small" dirty="0" err="1">
                <a:latin typeface="Verdana" panose="020B0604030504040204" pitchFamily="34" charset="0"/>
                <a:ea typeface="Verdana" panose="020B0604030504040204" pitchFamily="34" charset="0"/>
              </a:rPr>
              <a:t>Deposit</a:t>
            </a:r>
            <a:r>
              <a:rPr lang="fr-FR" sz="2000" b="1" cap="small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2000" b="1" cap="small" dirty="0" err="1">
                <a:latin typeface="Verdana" panose="020B0604030504040204" pitchFamily="34" charset="0"/>
                <a:ea typeface="Verdana" panose="020B0604030504040204" pitchFamily="34" charset="0"/>
              </a:rPr>
              <a:t>Insurance</a:t>
            </a:r>
            <a:endParaRPr lang="fr-FR" sz="2000" b="1" cap="small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fr-FR" sz="2000" b="1" cap="small" dirty="0" smtClean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endParaRPr lang="fr-FR" sz="2000" b="1" cap="smal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569618"/>
              </p:ext>
            </p:extLst>
          </p:nvPr>
        </p:nvGraphicFramePr>
        <p:xfrm>
          <a:off x="72008" y="1268760"/>
          <a:ext cx="8964488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672"/>
                <a:gridCol w="3240360"/>
                <a:gridCol w="4104456"/>
              </a:tblGrid>
              <a:tr h="370840">
                <a:tc>
                  <a:txBody>
                    <a:bodyPr/>
                    <a:lstStyle/>
                    <a:p>
                      <a:pPr algn="just"/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err="1" smtClean="0">
                          <a:solidFill>
                            <a:schemeClr val="tx1"/>
                          </a:solidFill>
                        </a:rPr>
                        <a:t>Solidarity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 or Security </a:t>
                      </a:r>
                      <a:r>
                        <a:rPr lang="fr-FR" sz="1800" dirty="0" err="1" smtClean="0">
                          <a:solidFill>
                            <a:schemeClr val="tx1"/>
                          </a:solidFill>
                        </a:rPr>
                        <a:t>Fund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fr-FR" sz="1800" dirty="0" err="1" smtClean="0">
                          <a:solidFill>
                            <a:schemeClr val="tx1"/>
                          </a:solidFill>
                        </a:rPr>
                        <a:t>Finan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 for Coop</a:t>
                      </a:r>
                      <a:r>
                        <a:rPr lang="fr-FR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800" baseline="0" dirty="0" err="1" smtClean="0">
                          <a:solidFill>
                            <a:schemeClr val="tx1"/>
                          </a:solidFill>
                        </a:rPr>
                        <a:t>only</a:t>
                      </a:r>
                      <a:r>
                        <a:rPr lang="fr-FR" sz="1800" baseline="0" dirty="0" smtClean="0">
                          <a:solidFill>
                            <a:schemeClr val="tx1"/>
                          </a:solidFill>
                        </a:rPr>
                        <a:t>, national/</a:t>
                      </a:r>
                      <a:r>
                        <a:rPr lang="fr-FR" sz="1800" baseline="0" dirty="0" err="1" smtClean="0">
                          <a:solidFill>
                            <a:schemeClr val="tx1"/>
                          </a:solidFill>
                        </a:rPr>
                        <a:t>regional</a:t>
                      </a:r>
                      <a:r>
                        <a:rPr lang="fr-FR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800" baseline="0" dirty="0" err="1" smtClean="0">
                          <a:solidFill>
                            <a:schemeClr val="tx1"/>
                          </a:solidFill>
                        </a:rPr>
                        <a:t>level</a:t>
                      </a:r>
                      <a:r>
                        <a:rPr lang="fr-FR" sz="18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err="1" smtClean="0">
                          <a:solidFill>
                            <a:schemeClr val="tx1"/>
                          </a:solidFill>
                        </a:rPr>
                        <a:t>Regional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800" dirty="0" err="1" smtClean="0">
                          <a:solidFill>
                            <a:schemeClr val="tx1"/>
                          </a:solidFill>
                        </a:rPr>
                        <a:t>Deposit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fr-FR" sz="1800" dirty="0" err="1" smtClean="0">
                          <a:solidFill>
                            <a:schemeClr val="tx1"/>
                          </a:solidFill>
                        </a:rPr>
                        <a:t>Guarantee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800" dirty="0" err="1" smtClean="0">
                          <a:solidFill>
                            <a:schemeClr val="tx1"/>
                          </a:solidFill>
                        </a:rPr>
                        <a:t>Fund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 (Bank</a:t>
                      </a:r>
                      <a:r>
                        <a:rPr lang="fr-FR" sz="1800" baseline="0" dirty="0" smtClean="0">
                          <a:solidFill>
                            <a:schemeClr val="tx1"/>
                          </a:solidFill>
                        </a:rPr>
                        <a:t> and all type of </a:t>
                      </a:r>
                      <a:r>
                        <a:rPr lang="fr-FR" sz="1800" baseline="0" dirty="0" err="1" smtClean="0">
                          <a:solidFill>
                            <a:schemeClr val="tx1"/>
                          </a:solidFill>
                        </a:rPr>
                        <a:t>MFIs</a:t>
                      </a:r>
                      <a:r>
                        <a:rPr lang="fr-FR" sz="180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800" baseline="0" dirty="0" err="1" smtClean="0">
                          <a:solidFill>
                            <a:schemeClr val="tx1"/>
                          </a:solidFill>
                        </a:rPr>
                        <a:t>regional</a:t>
                      </a:r>
                      <a:r>
                        <a:rPr lang="fr-FR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800" baseline="0" dirty="0" err="1" smtClean="0">
                          <a:solidFill>
                            <a:schemeClr val="tx1"/>
                          </a:solidFill>
                        </a:rPr>
                        <a:t>level</a:t>
                      </a:r>
                      <a:r>
                        <a:rPr lang="fr-FR" sz="18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 smtClean="0"/>
                        <a:t>contributions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 smtClean="0"/>
                        <a:t>Y1:</a:t>
                      </a:r>
                      <a:r>
                        <a:rPr lang="fr-FR" sz="1800" baseline="0" dirty="0" smtClean="0"/>
                        <a:t> </a:t>
                      </a:r>
                      <a:r>
                        <a:rPr lang="en-US" dirty="0" smtClean="0"/>
                        <a:t>2% of their average gross assets and commitments by signature</a:t>
                      </a:r>
                      <a:r>
                        <a:rPr kumimoji="0" lang="fr-F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;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endParaRPr kumimoji="0" lang="fr-FR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kumimoji="0" lang="fr-FR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From</a:t>
                      </a:r>
                      <a:r>
                        <a:rPr kumimoji="0" lang="fr-F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 Y2: </a:t>
                      </a:r>
                      <a:r>
                        <a:rPr lang="en-US" dirty="0" smtClean="0"/>
                        <a:t>2% of the change in average assets and commitments by signature</a:t>
                      </a:r>
                      <a:endParaRPr kumimoji="0" lang="fr-FR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0.06% of deposits received for Banks;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en-US" dirty="0" smtClean="0"/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en-US" dirty="0" smtClean="0"/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en-US" dirty="0" smtClean="0"/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0.29% of deposits received for MFIs</a:t>
                      </a:r>
                      <a:endParaRPr lang="fr-FR" sz="18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 smtClean="0"/>
                        <a:t>compensation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fr-FR" dirty="0" err="1" smtClean="0"/>
                        <a:t>Subordinated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debt</a:t>
                      </a:r>
                      <a:r>
                        <a:rPr lang="fr-FR" baseline="0" dirty="0" smtClean="0"/>
                        <a:t> to </a:t>
                      </a:r>
                      <a:r>
                        <a:rPr lang="fr-FR" baseline="0" dirty="0" err="1" smtClean="0"/>
                        <a:t>affiliated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Finan</a:t>
                      </a:r>
                      <a:r>
                        <a:rPr lang="fr-FR" baseline="0" dirty="0" smtClean="0"/>
                        <a:t> Coop.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endParaRPr lang="fr-FR" sz="1800" baseline="0" dirty="0" smtClean="0"/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No more than 3 consecutive times for the same institution</a:t>
                      </a:r>
                      <a:r>
                        <a:rPr lang="fr-FR" sz="1800" baseline="0" dirty="0" smtClean="0"/>
                        <a:t>.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800" baseline="0" dirty="0" smtClean="0"/>
                        <a:t>Max 2,500 USD per </a:t>
                      </a:r>
                      <a:r>
                        <a:rPr lang="fr-FR" sz="1800" baseline="0" dirty="0" err="1" smtClean="0"/>
                        <a:t>saver</a:t>
                      </a:r>
                      <a:r>
                        <a:rPr lang="fr-FR" sz="1800" baseline="0" dirty="0" smtClean="0"/>
                        <a:t> in Bank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endParaRPr lang="fr-FR" sz="1800" dirty="0" smtClean="0"/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fr-FR" sz="1800" dirty="0" smtClean="0"/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 smtClean="0"/>
                        <a:t>Max 600 USD per</a:t>
                      </a:r>
                      <a:r>
                        <a:rPr lang="fr-FR" sz="1800" baseline="0" dirty="0" smtClean="0"/>
                        <a:t> </a:t>
                      </a:r>
                      <a:r>
                        <a:rPr lang="fr-FR" sz="1800" baseline="0" dirty="0" err="1" smtClean="0"/>
                        <a:t>saver</a:t>
                      </a:r>
                      <a:r>
                        <a:rPr lang="fr-FR" sz="1800" baseline="0" dirty="0" smtClean="0"/>
                        <a:t> in MFI</a:t>
                      </a:r>
                      <a:r>
                        <a:rPr lang="fr-FR" sz="1800" dirty="0" smtClean="0"/>
                        <a:t>. </a:t>
                      </a:r>
                      <a:r>
                        <a:rPr lang="fr-FR" sz="1800" dirty="0" smtClean="0"/>
                        <a:t>(</a:t>
                      </a:r>
                      <a:r>
                        <a:rPr lang="fr-FR" sz="1800" dirty="0" err="1" smtClean="0"/>
                        <a:t>less</a:t>
                      </a:r>
                      <a:r>
                        <a:rPr lang="fr-FR" sz="1800" dirty="0" smtClean="0"/>
                        <a:t> </a:t>
                      </a:r>
                      <a:r>
                        <a:rPr lang="fr-FR" sz="1800" dirty="0" err="1" smtClean="0"/>
                        <a:t>than</a:t>
                      </a:r>
                      <a:r>
                        <a:rPr lang="fr-FR" sz="1800" dirty="0" smtClean="0"/>
                        <a:t> GNP/Capita of 1,016 </a:t>
                      </a:r>
                      <a:r>
                        <a:rPr lang="fr-FR" sz="1800" dirty="0" smtClean="0"/>
                        <a:t>USD)</a:t>
                      </a:r>
                      <a:endParaRPr lang="fr-FR" sz="1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 bwMode="auto">
          <a:xfrm>
            <a:off x="0" y="6284925"/>
            <a:ext cx="8676456" cy="573075"/>
          </a:xfrm>
          <a:solidFill>
            <a:srgbClr val="92D050"/>
          </a:solidFill>
          <a:ln cmpd="tri">
            <a:solidFill>
              <a:srgbClr val="FFFF00"/>
            </a:solidFill>
            <a:miter lim="800000"/>
            <a:headEnd/>
            <a:tailEnd/>
          </a:ln>
        </p:spPr>
        <p:txBody>
          <a:bodyPr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fr-FR" altLang="fr-FR" sz="1600" b="1" dirty="0" smtClean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  <a:p>
            <a:pPr>
              <a:defRPr/>
            </a:pPr>
            <a:endParaRPr lang="fr-FR" altLang="fr-FR" sz="1600" b="1" dirty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  <a:p>
            <a:pPr>
              <a:defRPr/>
            </a:pPr>
            <a:endParaRPr lang="fr-FR" altLang="fr-FR" sz="1600" b="1" dirty="0" smtClean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  <a:p>
            <a:pPr>
              <a:defRPr/>
            </a:pPr>
            <a:endParaRPr lang="fr-FR" altLang="fr-FR" sz="1600" b="1" dirty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  <a:p>
            <a:pPr>
              <a:defRPr/>
            </a:pPr>
            <a:endParaRPr lang="fr-FR" altLang="fr-FR" sz="1600" b="1" dirty="0" smtClean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  <a:p>
            <a:pPr>
              <a:defRPr/>
            </a:pPr>
            <a:r>
              <a:rPr lang="fr-FR" altLang="fr-FR" sz="1600" b="1" dirty="0" err="1" smtClean="0">
                <a:solidFill>
                  <a:schemeClr val="tx1"/>
                </a:solidFill>
                <a:latin typeface="Lucida Calligraphy" pitchFamily="66" charset="0"/>
                <a:cs typeface="+mn-cs"/>
              </a:rPr>
              <a:t>Working</a:t>
            </a:r>
            <a:r>
              <a:rPr lang="fr-FR" altLang="fr-FR" sz="1600" b="1" dirty="0" smtClean="0">
                <a:solidFill>
                  <a:schemeClr val="tx1"/>
                </a:solidFill>
                <a:latin typeface="Lucida Calligraphy" pitchFamily="66" charset="0"/>
                <a:cs typeface="+mn-cs"/>
              </a:rPr>
              <a:t> </a:t>
            </a:r>
            <a:r>
              <a:rPr lang="fr-FR" altLang="fr-FR" sz="1600" b="1" dirty="0" err="1">
                <a:solidFill>
                  <a:schemeClr val="tx1"/>
                </a:solidFill>
                <a:latin typeface="Lucida Calligraphy" pitchFamily="66" charset="0"/>
                <a:cs typeface="+mn-cs"/>
              </a:rPr>
              <a:t>together</a:t>
            </a:r>
            <a:r>
              <a:rPr lang="fr-FR" altLang="fr-FR" sz="1600" b="1" dirty="0">
                <a:solidFill>
                  <a:schemeClr val="tx1"/>
                </a:solidFill>
                <a:latin typeface="Lucida Calligraphy" pitchFamily="66" charset="0"/>
                <a:cs typeface="+mn-cs"/>
              </a:rPr>
              <a:t> to </a:t>
            </a:r>
            <a:r>
              <a:rPr lang="fr-FR" altLang="fr-FR" sz="1600" b="1" dirty="0" err="1">
                <a:solidFill>
                  <a:schemeClr val="tx1"/>
                </a:solidFill>
                <a:latin typeface="Lucida Calligraphy" pitchFamily="66" charset="0"/>
                <a:cs typeface="+mn-cs"/>
              </a:rPr>
              <a:t>make</a:t>
            </a:r>
            <a:r>
              <a:rPr lang="fr-FR" altLang="fr-FR" sz="1600" b="1" dirty="0">
                <a:solidFill>
                  <a:schemeClr val="tx1"/>
                </a:solidFill>
                <a:latin typeface="Lucida Calligraphy" pitchFamily="66" charset="0"/>
                <a:cs typeface="+mn-cs"/>
              </a:rPr>
              <a:t> futures possible </a:t>
            </a:r>
          </a:p>
          <a:p>
            <a:pPr>
              <a:defRPr/>
            </a:pPr>
            <a:endParaRPr lang="fr-FR" sz="1600" b="1" dirty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675825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 1" descr="C:\Users\Mme Zouré\AppData\Local\Microsoft\Windows\Temporary Internet Files\Content.Outlook\DW5J88JU\Logo definitif CIF Avril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9545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Moins 4"/>
          <p:cNvSpPr/>
          <p:nvPr/>
        </p:nvSpPr>
        <p:spPr>
          <a:xfrm>
            <a:off x="-1643063" y="983581"/>
            <a:ext cx="12430126" cy="357187"/>
          </a:xfrm>
          <a:prstGeom prst="mathMinus">
            <a:avLst/>
          </a:prstGeom>
          <a:solidFill>
            <a:srgbClr val="00B050">
              <a:alpha val="97000"/>
            </a:srgbClr>
          </a:solidFill>
          <a:ln w="12700" cmpd="dbl"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149" name="Espace réservé du numéro de diapositive 11"/>
          <p:cNvSpPr>
            <a:spLocks noGrp="1"/>
          </p:cNvSpPr>
          <p:nvPr>
            <p:ph type="sldNum" sz="quarter" idx="12"/>
          </p:nvPr>
        </p:nvSpPr>
        <p:spPr bwMode="auto">
          <a:xfrm>
            <a:off x="8215313" y="6492875"/>
            <a:ext cx="1133475" cy="365125"/>
          </a:xfrm>
          <a:noFill/>
          <a:ln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/>
            <a:fld id="{BF25193D-7CC4-4A4A-8C92-28939F248F07}" type="slidenum">
              <a:rPr lang="fr-FR" altLang="fr-FR" sz="2400" b="1" smtClean="0">
                <a:solidFill>
                  <a:srgbClr val="5F6680"/>
                </a:solidFill>
                <a:latin typeface="Constantia" pitchFamily="18" charset="0"/>
              </a:rPr>
              <a:pPr algn="ctr"/>
              <a:t>7</a:t>
            </a:fld>
            <a:endParaRPr lang="fr-FR" altLang="fr-FR" sz="2400" b="1" dirty="0" smtClean="0">
              <a:solidFill>
                <a:srgbClr val="5F6680"/>
              </a:solidFill>
              <a:latin typeface="Constantia" pitchFamily="18" charset="0"/>
            </a:endParaRPr>
          </a:p>
        </p:txBody>
      </p:sp>
      <p:pic>
        <p:nvPicPr>
          <p:cNvPr id="6152" name="Image 10" descr="G:\CARTE PAYS CI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51750" y="0"/>
            <a:ext cx="149225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space réservé du contenu 2"/>
          <p:cNvSpPr txBox="1">
            <a:spLocks/>
          </p:cNvSpPr>
          <p:nvPr/>
        </p:nvSpPr>
        <p:spPr>
          <a:xfrm>
            <a:off x="179512" y="1268760"/>
            <a:ext cx="8784976" cy="4954413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endParaRPr lang="fr-FR" sz="2600" dirty="0" smtClean="0"/>
          </a:p>
        </p:txBody>
      </p:sp>
      <p:sp>
        <p:nvSpPr>
          <p:cNvPr id="3" name="ZoneTexte 2"/>
          <p:cNvSpPr txBox="1"/>
          <p:nvPr/>
        </p:nvSpPr>
        <p:spPr>
          <a:xfrm>
            <a:off x="1835696" y="344269"/>
            <a:ext cx="57606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1" cap="small" dirty="0" smtClean="0">
                <a:latin typeface="Verdana" panose="020B0604030504040204" pitchFamily="34" charset="0"/>
                <a:ea typeface="Verdana" panose="020B0604030504040204" pitchFamily="34" charset="0"/>
              </a:rPr>
              <a:t>Challenges</a:t>
            </a:r>
            <a:endParaRPr lang="fr-FR" sz="2600" b="1" cap="smal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1520" y="2239655"/>
            <a:ext cx="1800200" cy="38536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67544" y="2494057"/>
            <a:ext cx="1440160" cy="151100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Finan</a:t>
            </a:r>
            <a:r>
              <a:rPr lang="fr-FR" dirty="0" smtClean="0">
                <a:solidFill>
                  <a:schemeClr val="tx1"/>
                </a:solidFill>
              </a:rPr>
              <a:t>. Coop and </a:t>
            </a:r>
            <a:r>
              <a:rPr lang="fr-FR" dirty="0" err="1" smtClean="0">
                <a:solidFill>
                  <a:schemeClr val="tx1"/>
                </a:solidFill>
              </a:rPr>
              <a:t>its</a:t>
            </a:r>
            <a:r>
              <a:rPr lang="fr-FR" dirty="0" smtClean="0">
                <a:solidFill>
                  <a:schemeClr val="tx1"/>
                </a:solidFill>
              </a:rPr>
              <a:t> Apex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1736" y="4222249"/>
            <a:ext cx="1440160" cy="151100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Other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FIs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03059" y="1889177"/>
            <a:ext cx="2016224" cy="17654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fr-FR" dirty="0" err="1" smtClean="0"/>
              <a:t>Solidarity</a:t>
            </a:r>
            <a:r>
              <a:rPr lang="fr-FR" dirty="0" smtClean="0"/>
              <a:t> and Security </a:t>
            </a:r>
            <a:r>
              <a:rPr lang="fr-FR" dirty="0" err="1" smtClean="0"/>
              <a:t>Fund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2826553" y="2517279"/>
            <a:ext cx="1800200" cy="32524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Apex </a:t>
            </a:r>
            <a:r>
              <a:rPr lang="fr-FR" dirty="0" err="1" smtClean="0">
                <a:solidFill>
                  <a:schemeClr val="tx1"/>
                </a:solidFill>
              </a:rPr>
              <a:t>level</a:t>
            </a:r>
            <a:r>
              <a:rPr lang="fr-FR" dirty="0" smtClean="0">
                <a:solidFill>
                  <a:schemeClr val="tx1"/>
                </a:solidFill>
              </a:rPr>
              <a:t> 1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26553" y="2890825"/>
            <a:ext cx="1800200" cy="32524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Apex </a:t>
            </a:r>
            <a:r>
              <a:rPr lang="fr-FR" dirty="0" err="1" smtClean="0">
                <a:solidFill>
                  <a:schemeClr val="tx1"/>
                </a:solidFill>
              </a:rPr>
              <a:t>level</a:t>
            </a:r>
            <a:r>
              <a:rPr lang="fr-FR" dirty="0" smtClean="0">
                <a:solidFill>
                  <a:schemeClr val="tx1"/>
                </a:solidFill>
              </a:rPr>
              <a:t> 2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40152" y="3717032"/>
            <a:ext cx="3096344" cy="172819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Deposit</a:t>
            </a:r>
            <a:r>
              <a:rPr lang="fr-FR" dirty="0" smtClean="0">
                <a:solidFill>
                  <a:schemeClr val="tx1"/>
                </a:solidFill>
              </a:rPr>
              <a:t> and </a:t>
            </a:r>
            <a:r>
              <a:rPr lang="fr-FR" dirty="0" err="1" smtClean="0">
                <a:solidFill>
                  <a:schemeClr val="tx1"/>
                </a:solidFill>
              </a:rPr>
              <a:t>Guarantee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Fund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10" name="Connecteur droit avec flèche 9"/>
          <p:cNvCxnSpPr>
            <a:endCxn id="6" idx="1"/>
          </p:cNvCxnSpPr>
          <p:nvPr/>
        </p:nvCxnSpPr>
        <p:spPr>
          <a:xfrm flipV="1">
            <a:off x="2054987" y="2771882"/>
            <a:ext cx="648072" cy="7288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2051720" y="3474872"/>
            <a:ext cx="3888432" cy="830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V="1">
            <a:off x="2051720" y="4592420"/>
            <a:ext cx="3888432" cy="453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364088" y="1844824"/>
            <a:ext cx="3672408" cy="12076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Expensive</a:t>
            </a:r>
            <a:r>
              <a:rPr lang="fr-FR" dirty="0" smtClean="0">
                <a:solidFill>
                  <a:schemeClr val="tx1"/>
                </a:solidFill>
              </a:rPr>
              <a:t> for </a:t>
            </a:r>
            <a:r>
              <a:rPr lang="fr-FR" dirty="0" err="1" smtClean="0">
                <a:solidFill>
                  <a:schemeClr val="tx1"/>
                </a:solidFill>
              </a:rPr>
              <a:t>Finan</a:t>
            </a:r>
            <a:r>
              <a:rPr lang="fr-FR" dirty="0" smtClean="0">
                <a:solidFill>
                  <a:schemeClr val="tx1"/>
                </a:solidFill>
              </a:rPr>
              <a:t>. Coop</a:t>
            </a: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2244352" y="2867130"/>
            <a:ext cx="360040" cy="26942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1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4499992" y="3717032"/>
            <a:ext cx="432048" cy="2880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3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6084167" y="2708920"/>
            <a:ext cx="454423" cy="2694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1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7183204" y="2679903"/>
            <a:ext cx="432048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2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6645684" y="2730911"/>
            <a:ext cx="432048" cy="1951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+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3893755" y="4514963"/>
            <a:ext cx="432048" cy="28803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3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13" name="Connecteur droit avec flèche 12"/>
          <p:cNvCxnSpPr/>
          <p:nvPr/>
        </p:nvCxnSpPr>
        <p:spPr>
          <a:xfrm flipV="1">
            <a:off x="2031198" y="3216075"/>
            <a:ext cx="671861" cy="3086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llipse 30"/>
          <p:cNvSpPr/>
          <p:nvPr/>
        </p:nvSpPr>
        <p:spPr>
          <a:xfrm>
            <a:off x="2195736" y="3226286"/>
            <a:ext cx="432048" cy="2880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2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2" name="Ellipse 31"/>
          <p:cNvSpPr/>
          <p:nvPr/>
        </p:nvSpPr>
        <p:spPr>
          <a:xfrm>
            <a:off x="7674164" y="2730911"/>
            <a:ext cx="432048" cy="1951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+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3" name="Ellipse 32"/>
          <p:cNvSpPr/>
          <p:nvPr/>
        </p:nvSpPr>
        <p:spPr>
          <a:xfrm>
            <a:off x="8165124" y="2674499"/>
            <a:ext cx="432048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4" name="Espace réservé du pied de page 5"/>
          <p:cNvSpPr>
            <a:spLocks noGrp="1"/>
          </p:cNvSpPr>
          <p:nvPr>
            <p:ph type="ftr" sz="quarter" idx="11"/>
          </p:nvPr>
        </p:nvSpPr>
        <p:spPr bwMode="auto">
          <a:xfrm>
            <a:off x="0" y="6284925"/>
            <a:ext cx="8597172" cy="573075"/>
          </a:xfrm>
          <a:solidFill>
            <a:srgbClr val="92D050"/>
          </a:solidFill>
          <a:ln cmpd="tri">
            <a:solidFill>
              <a:srgbClr val="FFFF00"/>
            </a:solidFill>
            <a:miter lim="800000"/>
            <a:headEnd/>
            <a:tailEnd/>
          </a:ln>
        </p:spPr>
        <p:txBody>
          <a:bodyPr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fr-FR" altLang="fr-FR" sz="1600" b="1" dirty="0" smtClean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  <a:p>
            <a:pPr>
              <a:defRPr/>
            </a:pPr>
            <a:endParaRPr lang="fr-FR" altLang="fr-FR" sz="1600" b="1" dirty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  <a:p>
            <a:pPr>
              <a:defRPr/>
            </a:pPr>
            <a:endParaRPr lang="fr-FR" altLang="fr-FR" sz="1600" b="1" dirty="0" smtClean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  <a:p>
            <a:pPr>
              <a:defRPr/>
            </a:pPr>
            <a:endParaRPr lang="fr-FR" altLang="fr-FR" sz="1600" b="1" dirty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  <a:p>
            <a:pPr>
              <a:defRPr/>
            </a:pPr>
            <a:endParaRPr lang="fr-FR" altLang="fr-FR" sz="1600" b="1" dirty="0" smtClean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  <a:p>
            <a:pPr>
              <a:defRPr/>
            </a:pPr>
            <a:r>
              <a:rPr lang="fr-FR" altLang="fr-FR" sz="1600" b="1" dirty="0" err="1" smtClean="0">
                <a:solidFill>
                  <a:schemeClr val="tx1"/>
                </a:solidFill>
                <a:latin typeface="Lucida Calligraphy" pitchFamily="66" charset="0"/>
                <a:cs typeface="+mn-cs"/>
              </a:rPr>
              <a:t>Working</a:t>
            </a:r>
            <a:r>
              <a:rPr lang="fr-FR" altLang="fr-FR" sz="1600" b="1" dirty="0" smtClean="0">
                <a:solidFill>
                  <a:schemeClr val="tx1"/>
                </a:solidFill>
                <a:latin typeface="Lucida Calligraphy" pitchFamily="66" charset="0"/>
                <a:cs typeface="+mn-cs"/>
              </a:rPr>
              <a:t> </a:t>
            </a:r>
            <a:r>
              <a:rPr lang="fr-FR" altLang="fr-FR" sz="1600" b="1" dirty="0" err="1">
                <a:solidFill>
                  <a:schemeClr val="tx1"/>
                </a:solidFill>
                <a:latin typeface="Lucida Calligraphy" pitchFamily="66" charset="0"/>
                <a:cs typeface="+mn-cs"/>
              </a:rPr>
              <a:t>together</a:t>
            </a:r>
            <a:r>
              <a:rPr lang="fr-FR" altLang="fr-FR" sz="1600" b="1" dirty="0">
                <a:solidFill>
                  <a:schemeClr val="tx1"/>
                </a:solidFill>
                <a:latin typeface="Lucida Calligraphy" pitchFamily="66" charset="0"/>
                <a:cs typeface="+mn-cs"/>
              </a:rPr>
              <a:t> to </a:t>
            </a:r>
            <a:r>
              <a:rPr lang="fr-FR" altLang="fr-FR" sz="1600" b="1" dirty="0" err="1">
                <a:solidFill>
                  <a:schemeClr val="tx1"/>
                </a:solidFill>
                <a:latin typeface="Lucida Calligraphy" pitchFamily="66" charset="0"/>
                <a:cs typeface="+mn-cs"/>
              </a:rPr>
              <a:t>make</a:t>
            </a:r>
            <a:r>
              <a:rPr lang="fr-FR" altLang="fr-FR" sz="1600" b="1" dirty="0">
                <a:solidFill>
                  <a:schemeClr val="tx1"/>
                </a:solidFill>
                <a:latin typeface="Lucida Calligraphy" pitchFamily="66" charset="0"/>
                <a:cs typeface="+mn-cs"/>
              </a:rPr>
              <a:t> futures possible </a:t>
            </a:r>
          </a:p>
          <a:p>
            <a:pPr>
              <a:defRPr/>
            </a:pPr>
            <a:endParaRPr lang="fr-FR" sz="1600" b="1" dirty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521878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 animBg="1"/>
      <p:bldP spid="6" grpId="0" animBg="1"/>
      <p:bldP spid="14" grpId="0" animBg="1"/>
      <p:bldP spid="15" grpId="0" animBg="1"/>
      <p:bldP spid="8" grpId="0" animBg="1"/>
      <p:bldP spid="19" grpId="0" animBg="1"/>
      <p:bldP spid="20" grpId="0" animBg="1"/>
      <p:bldP spid="21" grpId="0" animBg="1"/>
      <p:bldP spid="26" grpId="0" animBg="1"/>
      <p:bldP spid="27" grpId="0" animBg="1"/>
      <p:bldP spid="22" grpId="0" animBg="1"/>
      <p:bldP spid="28" grpId="0" animBg="1"/>
      <p:bldP spid="31" grpId="0" animBg="1"/>
      <p:bldP spid="32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 1" descr="C:\Users\Mme Zouré\AppData\Local\Microsoft\Windows\Temporary Internet Files\Content.Outlook\DW5J88JU\Logo definitif CIF Avril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9545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Moins 4"/>
          <p:cNvSpPr/>
          <p:nvPr/>
        </p:nvSpPr>
        <p:spPr>
          <a:xfrm>
            <a:off x="-1643063" y="983581"/>
            <a:ext cx="12430126" cy="357187"/>
          </a:xfrm>
          <a:prstGeom prst="mathMinus">
            <a:avLst/>
          </a:prstGeom>
          <a:solidFill>
            <a:srgbClr val="00B050">
              <a:alpha val="97000"/>
            </a:srgbClr>
          </a:solidFill>
          <a:ln w="12700" cmpd="dbl"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149" name="Espace réservé du numéro de diapositive 11"/>
          <p:cNvSpPr>
            <a:spLocks noGrp="1"/>
          </p:cNvSpPr>
          <p:nvPr>
            <p:ph type="sldNum" sz="quarter" idx="12"/>
          </p:nvPr>
        </p:nvSpPr>
        <p:spPr bwMode="auto">
          <a:xfrm>
            <a:off x="8215313" y="6492875"/>
            <a:ext cx="1133475" cy="365125"/>
          </a:xfrm>
          <a:noFill/>
          <a:ln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/>
            <a:fld id="{BF25193D-7CC4-4A4A-8C92-28939F248F07}" type="slidenum">
              <a:rPr lang="fr-FR" altLang="fr-FR" sz="2400" b="1" smtClean="0">
                <a:solidFill>
                  <a:srgbClr val="5F6680"/>
                </a:solidFill>
                <a:latin typeface="Constantia" pitchFamily="18" charset="0"/>
              </a:rPr>
              <a:pPr algn="ctr"/>
              <a:t>8</a:t>
            </a:fld>
            <a:endParaRPr lang="fr-FR" altLang="fr-FR" sz="2400" b="1" dirty="0" smtClean="0">
              <a:solidFill>
                <a:srgbClr val="5F6680"/>
              </a:solidFill>
              <a:latin typeface="Constantia" pitchFamily="18" charset="0"/>
            </a:endParaRPr>
          </a:p>
        </p:txBody>
      </p:sp>
      <p:pic>
        <p:nvPicPr>
          <p:cNvPr id="6152" name="Image 10" descr="G:\CARTE PAYS CI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51750" y="0"/>
            <a:ext cx="149225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space réservé du contenu 2"/>
          <p:cNvSpPr txBox="1">
            <a:spLocks/>
          </p:cNvSpPr>
          <p:nvPr/>
        </p:nvSpPr>
        <p:spPr>
          <a:xfrm>
            <a:off x="179512" y="1196753"/>
            <a:ext cx="8784976" cy="2448271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1900" b="1" cap="small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Need</a:t>
            </a:r>
            <a:r>
              <a:rPr lang="fr-FR" sz="1900" b="1" cap="small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900" b="1" cap="small" dirty="0">
                <a:latin typeface="Verdana" panose="020B0604030504040204" pitchFamily="34" charset="0"/>
                <a:ea typeface="Verdana" panose="020B0604030504040204" pitchFamily="34" charset="0"/>
              </a:rPr>
              <a:t>for more </a:t>
            </a:r>
            <a:r>
              <a:rPr lang="fr-FR" sz="1900" b="1" cap="small" dirty="0" err="1">
                <a:latin typeface="Verdana" panose="020B0604030504040204" pitchFamily="34" charset="0"/>
                <a:ea typeface="Verdana" panose="020B0604030504040204" pitchFamily="34" charset="0"/>
              </a:rPr>
              <a:t>fairness</a:t>
            </a:r>
            <a:r>
              <a:rPr lang="fr-FR" sz="1900" b="1" cap="small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900" dirty="0" err="1" smtClean="0"/>
              <a:t>Finan</a:t>
            </a:r>
            <a:r>
              <a:rPr lang="fr-FR" sz="1900" dirty="0" smtClean="0"/>
              <a:t> Coop are </a:t>
            </a:r>
            <a:r>
              <a:rPr lang="fr-FR" sz="1900" dirty="0" err="1" smtClean="0"/>
              <a:t>contributing</a:t>
            </a:r>
            <a:r>
              <a:rPr lang="fr-FR" sz="1900" dirty="0" smtClean="0"/>
              <a:t> (</a:t>
            </a:r>
            <a:r>
              <a:rPr lang="fr-FR" sz="1900" dirty="0" err="1" smtClean="0"/>
              <a:t>twice</a:t>
            </a:r>
            <a:r>
              <a:rPr lang="fr-FR" sz="1900" dirty="0" smtClean="0"/>
              <a:t>)  more </a:t>
            </a:r>
            <a:r>
              <a:rPr lang="fr-FR" sz="1900" dirty="0" err="1" smtClean="0"/>
              <a:t>than</a:t>
            </a:r>
            <a:r>
              <a:rPr lang="fr-FR" sz="1900" dirty="0" smtClean="0"/>
              <a:t> </a:t>
            </a:r>
            <a:r>
              <a:rPr lang="fr-FR" sz="1900" dirty="0" err="1" smtClean="0"/>
              <a:t>other</a:t>
            </a:r>
            <a:r>
              <a:rPr lang="fr-FR" sz="1900" dirty="0" smtClean="0"/>
              <a:t> FI;</a:t>
            </a:r>
            <a:endParaRPr lang="fr-FR" sz="1900" dirty="0"/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900" dirty="0" smtClean="0"/>
              <a:t>Challenge of Self-OSS of </a:t>
            </a:r>
            <a:r>
              <a:rPr lang="fr-FR" sz="1900" dirty="0" err="1" smtClean="0"/>
              <a:t>Finan</a:t>
            </a:r>
            <a:r>
              <a:rPr lang="fr-FR" sz="1900" dirty="0" smtClean="0"/>
              <a:t> Coop </a:t>
            </a:r>
            <a:r>
              <a:rPr lang="fr-FR" sz="1900" dirty="0" err="1" smtClean="0"/>
              <a:t>while</a:t>
            </a:r>
            <a:r>
              <a:rPr lang="fr-FR" sz="1900" dirty="0" smtClean="0"/>
              <a:t> </a:t>
            </a:r>
            <a:r>
              <a:rPr lang="fr-FR" sz="1900" dirty="0" err="1" smtClean="0"/>
              <a:t>contributing</a:t>
            </a:r>
            <a:r>
              <a:rPr lang="fr-FR" sz="1900" dirty="0" smtClean="0"/>
              <a:t> </a:t>
            </a:r>
            <a:r>
              <a:rPr lang="fr-FR" sz="1900" dirty="0" err="1" smtClean="0"/>
              <a:t>twice</a:t>
            </a:r>
            <a:r>
              <a:rPr lang="fr-FR" sz="1900" dirty="0" smtClean="0"/>
              <a:t>.</a:t>
            </a:r>
            <a:endParaRPr lang="fr-FR" sz="1900" dirty="0"/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900" dirty="0" err="1" smtClean="0"/>
              <a:t>When</a:t>
            </a:r>
            <a:r>
              <a:rPr lang="fr-FR" sz="1900" dirty="0" smtClean="0"/>
              <a:t> </a:t>
            </a:r>
            <a:r>
              <a:rPr lang="fr-FR" sz="1900" dirty="0" err="1" smtClean="0"/>
              <a:t>domage</a:t>
            </a:r>
            <a:r>
              <a:rPr lang="fr-FR" sz="1900" dirty="0" smtClean="0"/>
              <a:t> </a:t>
            </a:r>
            <a:r>
              <a:rPr lang="fr-FR" sz="1900" dirty="0" err="1" smtClean="0"/>
              <a:t>occur</a:t>
            </a:r>
            <a:r>
              <a:rPr lang="fr-FR" sz="1900" dirty="0" smtClean="0"/>
              <a:t>, </a:t>
            </a:r>
          </a:p>
          <a:p>
            <a:pPr marL="800100" lvl="1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900" dirty="0" err="1" smtClean="0"/>
              <a:t>Finan</a:t>
            </a:r>
            <a:r>
              <a:rPr lang="fr-FR" sz="1900" dirty="0" smtClean="0"/>
              <a:t> Coop have to </a:t>
            </a:r>
            <a:r>
              <a:rPr lang="fr-FR" sz="1900" dirty="0"/>
              <a:t>go first to </a:t>
            </a:r>
            <a:r>
              <a:rPr lang="fr-FR" sz="1900" dirty="0" err="1" smtClean="0"/>
              <a:t>their</a:t>
            </a:r>
            <a:r>
              <a:rPr lang="fr-FR" sz="1900" dirty="0" smtClean="0"/>
              <a:t> </a:t>
            </a:r>
            <a:r>
              <a:rPr lang="fr-FR" sz="1900" dirty="0" err="1" smtClean="0"/>
              <a:t>solidarity</a:t>
            </a:r>
            <a:r>
              <a:rPr lang="fr-FR" sz="1900" dirty="0" smtClean="0"/>
              <a:t> </a:t>
            </a:r>
            <a:r>
              <a:rPr lang="fr-FR" sz="1900" dirty="0" err="1" smtClean="0"/>
              <a:t>fund</a:t>
            </a:r>
            <a:r>
              <a:rPr lang="fr-FR" sz="1900" dirty="0" smtClean="0"/>
              <a:t> and to the </a:t>
            </a:r>
            <a:r>
              <a:rPr lang="fr-FR" sz="1900" dirty="0" err="1" smtClean="0"/>
              <a:t>Regional</a:t>
            </a:r>
            <a:r>
              <a:rPr lang="fr-FR" sz="1900" dirty="0" smtClean="0"/>
              <a:t> </a:t>
            </a:r>
            <a:r>
              <a:rPr lang="fr-FR" sz="1900" dirty="0" err="1" smtClean="0"/>
              <a:t>Deposit</a:t>
            </a:r>
            <a:r>
              <a:rPr lang="fr-FR" sz="1900" dirty="0" smtClean="0"/>
              <a:t> </a:t>
            </a:r>
            <a:r>
              <a:rPr lang="fr-FR" sz="1900" dirty="0" err="1" smtClean="0"/>
              <a:t>Insurance</a:t>
            </a:r>
            <a:r>
              <a:rPr lang="fr-FR" sz="1900" dirty="0" smtClean="0"/>
              <a:t> </a:t>
            </a:r>
            <a:r>
              <a:rPr lang="fr-FR" sz="1900" dirty="0" err="1" smtClean="0"/>
              <a:t>Fund</a:t>
            </a:r>
            <a:r>
              <a:rPr lang="fr-FR" sz="1900" dirty="0" smtClean="0"/>
              <a:t> (</a:t>
            </a:r>
            <a:r>
              <a:rPr lang="fr-FR" sz="1900" dirty="0" err="1" smtClean="0"/>
              <a:t>only</a:t>
            </a:r>
            <a:r>
              <a:rPr lang="fr-FR" sz="1900" dirty="0" smtClean="0"/>
              <a:t> </a:t>
            </a:r>
            <a:r>
              <a:rPr lang="fr-FR" sz="1900" dirty="0" err="1" smtClean="0"/>
              <a:t>when</a:t>
            </a:r>
            <a:r>
              <a:rPr lang="fr-FR" sz="1900" dirty="0" smtClean="0"/>
              <a:t> </a:t>
            </a:r>
            <a:r>
              <a:rPr lang="fr-FR" sz="1900" dirty="0" err="1" smtClean="0"/>
              <a:t>their</a:t>
            </a:r>
            <a:r>
              <a:rPr lang="fr-FR" sz="1900" dirty="0" smtClean="0"/>
              <a:t> </a:t>
            </a:r>
            <a:r>
              <a:rPr lang="fr-FR" sz="1900" dirty="0" err="1" smtClean="0"/>
              <a:t>solidarity</a:t>
            </a:r>
            <a:r>
              <a:rPr lang="fr-FR" sz="1900" dirty="0" smtClean="0"/>
              <a:t> </a:t>
            </a:r>
            <a:r>
              <a:rPr lang="fr-FR" sz="1900" dirty="0" err="1" smtClean="0"/>
              <a:t>fund</a:t>
            </a:r>
            <a:r>
              <a:rPr lang="fr-FR" sz="1900" dirty="0" smtClean="0"/>
              <a:t> </a:t>
            </a:r>
            <a:r>
              <a:rPr lang="fr-FR" sz="1900" dirty="0" err="1" smtClean="0"/>
              <a:t>is</a:t>
            </a:r>
            <a:r>
              <a:rPr lang="fr-FR" sz="1900" dirty="0" smtClean="0"/>
              <a:t> </a:t>
            </a:r>
            <a:r>
              <a:rPr lang="fr-FR" sz="1900" dirty="0" err="1" smtClean="0"/>
              <a:t>noy</a:t>
            </a:r>
            <a:r>
              <a:rPr lang="fr-FR" sz="1900" dirty="0" smtClean="0"/>
              <a:t> </a:t>
            </a:r>
            <a:r>
              <a:rPr lang="fr-FR" sz="1900" dirty="0" err="1" smtClean="0"/>
              <a:t>sufficient</a:t>
            </a:r>
            <a:r>
              <a:rPr lang="fr-FR" sz="1900" dirty="0" smtClean="0"/>
              <a:t>);</a:t>
            </a:r>
          </a:p>
          <a:p>
            <a:pPr marL="800100" lvl="1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900" dirty="0" err="1" smtClean="0"/>
              <a:t>Other</a:t>
            </a:r>
            <a:r>
              <a:rPr lang="fr-FR" sz="1900" dirty="0" smtClean="0"/>
              <a:t> FI go </a:t>
            </a:r>
            <a:r>
              <a:rPr lang="fr-FR" sz="1900" dirty="0" err="1" smtClean="0"/>
              <a:t>directly</a:t>
            </a:r>
            <a:r>
              <a:rPr lang="fr-FR" sz="1900" dirty="0" smtClean="0"/>
              <a:t> to </a:t>
            </a:r>
            <a:r>
              <a:rPr lang="fr-FR" sz="1900" dirty="0"/>
              <a:t>the </a:t>
            </a:r>
            <a:r>
              <a:rPr lang="fr-FR" sz="1900" dirty="0" err="1"/>
              <a:t>Regional</a:t>
            </a:r>
            <a:r>
              <a:rPr lang="fr-FR" sz="1900" dirty="0"/>
              <a:t> </a:t>
            </a:r>
            <a:r>
              <a:rPr lang="fr-FR" sz="1900" dirty="0" err="1"/>
              <a:t>Deposit</a:t>
            </a:r>
            <a:r>
              <a:rPr lang="fr-FR" sz="1900" dirty="0"/>
              <a:t> </a:t>
            </a:r>
            <a:r>
              <a:rPr lang="fr-FR" sz="1900" dirty="0" err="1"/>
              <a:t>Insurance</a:t>
            </a:r>
            <a:r>
              <a:rPr lang="fr-FR" sz="1900" dirty="0"/>
              <a:t> </a:t>
            </a:r>
            <a:r>
              <a:rPr lang="fr-FR" sz="1900" dirty="0" err="1" smtClean="0"/>
              <a:t>Fund</a:t>
            </a:r>
            <a:endParaRPr lang="fr-FR" sz="1900" dirty="0" smtClean="0"/>
          </a:p>
        </p:txBody>
      </p:sp>
      <p:sp>
        <p:nvSpPr>
          <p:cNvPr id="3" name="ZoneTexte 2"/>
          <p:cNvSpPr txBox="1"/>
          <p:nvPr/>
        </p:nvSpPr>
        <p:spPr>
          <a:xfrm>
            <a:off x="1695450" y="344269"/>
            <a:ext cx="5900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cap="small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2400" b="1" cap="small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Need</a:t>
            </a:r>
            <a:r>
              <a:rPr lang="fr-FR" sz="2400" b="1" cap="small" dirty="0" smtClean="0">
                <a:latin typeface="Verdana" panose="020B0604030504040204" pitchFamily="34" charset="0"/>
                <a:ea typeface="Verdana" panose="020B0604030504040204" pitchFamily="34" charset="0"/>
              </a:rPr>
              <a:t> for </a:t>
            </a:r>
            <a:r>
              <a:rPr lang="fr-FR" sz="2400" b="1" cap="small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Improvemnt</a:t>
            </a:r>
            <a:r>
              <a:rPr lang="fr-FR" sz="2400" b="1" cap="small" dirty="0" smtClean="0"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endParaRPr lang="fr-FR" sz="2400" b="1" cap="smal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203118" y="4044604"/>
            <a:ext cx="8784976" cy="2448271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1900" b="1" cap="small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Need</a:t>
            </a:r>
            <a:r>
              <a:rPr lang="fr-FR" sz="1900" b="1" cap="small" dirty="0" smtClean="0">
                <a:latin typeface="Verdana" panose="020B0604030504040204" pitchFamily="34" charset="0"/>
                <a:ea typeface="Verdana" panose="020B0604030504040204" pitchFamily="34" charset="0"/>
              </a:rPr>
              <a:t> for change</a:t>
            </a:r>
            <a:endParaRPr lang="fr-FR" sz="1900" b="1" cap="small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dirty="0" err="1" smtClean="0"/>
              <a:t>Same</a:t>
            </a:r>
            <a:r>
              <a:rPr lang="fr-FR" sz="2000" dirty="0" smtClean="0"/>
              <a:t> contributions to the </a:t>
            </a:r>
            <a:r>
              <a:rPr lang="fr-FR" sz="2000" dirty="0" err="1" smtClean="0"/>
              <a:t>Regional</a:t>
            </a:r>
            <a:r>
              <a:rPr lang="fr-FR" sz="2000" dirty="0" smtClean="0"/>
              <a:t> </a:t>
            </a:r>
            <a:r>
              <a:rPr lang="fr-FR" sz="2000" dirty="0" err="1" smtClean="0"/>
              <a:t>Deposit</a:t>
            </a:r>
            <a:r>
              <a:rPr lang="fr-FR" sz="2000" dirty="0" smtClean="0"/>
              <a:t> </a:t>
            </a:r>
            <a:r>
              <a:rPr lang="fr-FR" sz="2000" dirty="0" err="1" smtClean="0"/>
              <a:t>Insurance</a:t>
            </a:r>
            <a:r>
              <a:rPr lang="fr-FR" sz="2000" dirty="0" smtClean="0"/>
              <a:t> </a:t>
            </a:r>
            <a:r>
              <a:rPr lang="fr-FR" sz="2000" dirty="0" err="1" smtClean="0"/>
              <a:t>Fund</a:t>
            </a:r>
            <a:r>
              <a:rPr lang="fr-FR" sz="2000" dirty="0" smtClean="0"/>
              <a:t>, </a:t>
            </a:r>
            <a:r>
              <a:rPr lang="fr-FR" sz="2000" dirty="0" err="1" smtClean="0"/>
              <a:t>same</a:t>
            </a:r>
            <a:r>
              <a:rPr lang="fr-FR" sz="2000" dirty="0" smtClean="0"/>
              <a:t> compensation </a:t>
            </a:r>
            <a:r>
              <a:rPr lang="fr-FR" sz="2000" dirty="0" err="1" smtClean="0"/>
              <a:t>from</a:t>
            </a:r>
            <a:r>
              <a:rPr lang="fr-FR" sz="2000" dirty="0" smtClean="0"/>
              <a:t> the </a:t>
            </a:r>
            <a:r>
              <a:rPr lang="fr-FR" sz="2000" dirty="0" err="1" smtClean="0"/>
              <a:t>Regional</a:t>
            </a:r>
            <a:r>
              <a:rPr lang="fr-FR" sz="2000" dirty="0" smtClean="0"/>
              <a:t> </a:t>
            </a:r>
            <a:r>
              <a:rPr lang="fr-FR" sz="2000" dirty="0" err="1" smtClean="0"/>
              <a:t>Deposit</a:t>
            </a:r>
            <a:r>
              <a:rPr lang="fr-FR" sz="2000" dirty="0" smtClean="0"/>
              <a:t> </a:t>
            </a:r>
            <a:r>
              <a:rPr lang="fr-FR" sz="2000" dirty="0" err="1" smtClean="0"/>
              <a:t>Insurance</a:t>
            </a:r>
            <a:r>
              <a:rPr lang="fr-FR" sz="2000" dirty="0" smtClean="0"/>
              <a:t> </a:t>
            </a:r>
            <a:r>
              <a:rPr lang="fr-FR" sz="2000" dirty="0" err="1" smtClean="0"/>
              <a:t>Fund</a:t>
            </a:r>
            <a:r>
              <a:rPr lang="fr-FR" sz="2000" dirty="0" smtClean="0"/>
              <a:t>;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dirty="0" smtClean="0"/>
              <a:t>Apex </a:t>
            </a:r>
            <a:r>
              <a:rPr lang="fr-FR" sz="2000" dirty="0" err="1" smtClean="0"/>
              <a:t>level</a:t>
            </a:r>
            <a:r>
              <a:rPr lang="fr-FR" sz="2000" dirty="0" smtClean="0"/>
              <a:t> 2 </a:t>
            </a:r>
            <a:r>
              <a:rPr lang="fr-FR" sz="2000" dirty="0" err="1" smtClean="0"/>
              <a:t>would</a:t>
            </a:r>
            <a:r>
              <a:rPr lang="fr-FR" sz="2000" dirty="0" smtClean="0"/>
              <a:t> not have to set up </a:t>
            </a:r>
            <a:r>
              <a:rPr lang="fr-FR" sz="2000" dirty="0" err="1" smtClean="0"/>
              <a:t>its</a:t>
            </a:r>
            <a:r>
              <a:rPr lang="fr-FR" sz="2000" dirty="0" smtClean="0"/>
              <a:t> </a:t>
            </a:r>
            <a:r>
              <a:rPr lang="fr-FR" sz="2000" dirty="0" err="1" smtClean="0"/>
              <a:t>own</a:t>
            </a:r>
            <a:r>
              <a:rPr lang="fr-FR" sz="2000" dirty="0" smtClean="0"/>
              <a:t> Security/</a:t>
            </a:r>
            <a:r>
              <a:rPr lang="fr-FR" sz="2000" dirty="0" err="1" smtClean="0"/>
              <a:t>Solidarity</a:t>
            </a:r>
            <a:r>
              <a:rPr lang="fr-FR" sz="2000" dirty="0" smtClean="0"/>
              <a:t> </a:t>
            </a:r>
            <a:r>
              <a:rPr lang="fr-FR" sz="2000" dirty="0" err="1" smtClean="0"/>
              <a:t>Fund</a:t>
            </a:r>
            <a:r>
              <a:rPr lang="fr-FR" sz="2000" dirty="0" smtClean="0"/>
              <a:t> </a:t>
            </a:r>
            <a:endParaRPr lang="fr-FR" sz="2000" dirty="0"/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 bwMode="auto">
          <a:xfrm>
            <a:off x="0" y="6284925"/>
            <a:ext cx="8676456" cy="573075"/>
          </a:xfrm>
          <a:solidFill>
            <a:srgbClr val="92D050"/>
          </a:solidFill>
          <a:ln cmpd="tri">
            <a:solidFill>
              <a:srgbClr val="FFFF00"/>
            </a:solidFill>
            <a:miter lim="800000"/>
            <a:headEnd/>
            <a:tailEnd/>
          </a:ln>
        </p:spPr>
        <p:txBody>
          <a:bodyPr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fr-FR" altLang="fr-FR" sz="1600" b="1" dirty="0" smtClean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  <a:p>
            <a:pPr>
              <a:defRPr/>
            </a:pPr>
            <a:endParaRPr lang="fr-FR" altLang="fr-FR" sz="1600" b="1" dirty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  <a:p>
            <a:pPr>
              <a:defRPr/>
            </a:pPr>
            <a:endParaRPr lang="fr-FR" altLang="fr-FR" sz="1600" b="1" dirty="0" smtClean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  <a:p>
            <a:pPr>
              <a:defRPr/>
            </a:pPr>
            <a:endParaRPr lang="fr-FR" altLang="fr-FR" sz="1600" b="1" dirty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  <a:p>
            <a:pPr>
              <a:defRPr/>
            </a:pPr>
            <a:endParaRPr lang="fr-FR" altLang="fr-FR" sz="1600" b="1" dirty="0" smtClean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  <a:p>
            <a:pPr>
              <a:defRPr/>
            </a:pPr>
            <a:r>
              <a:rPr lang="fr-FR" altLang="fr-FR" sz="1600" b="1" dirty="0" err="1" smtClean="0">
                <a:solidFill>
                  <a:schemeClr val="tx1"/>
                </a:solidFill>
                <a:latin typeface="Lucida Calligraphy" pitchFamily="66" charset="0"/>
                <a:cs typeface="+mn-cs"/>
              </a:rPr>
              <a:t>Working</a:t>
            </a:r>
            <a:r>
              <a:rPr lang="fr-FR" altLang="fr-FR" sz="1600" b="1" dirty="0" smtClean="0">
                <a:solidFill>
                  <a:schemeClr val="tx1"/>
                </a:solidFill>
                <a:latin typeface="Lucida Calligraphy" pitchFamily="66" charset="0"/>
                <a:cs typeface="+mn-cs"/>
              </a:rPr>
              <a:t> </a:t>
            </a:r>
            <a:r>
              <a:rPr lang="fr-FR" altLang="fr-FR" sz="1600" b="1" dirty="0" err="1">
                <a:solidFill>
                  <a:schemeClr val="tx1"/>
                </a:solidFill>
                <a:latin typeface="Lucida Calligraphy" pitchFamily="66" charset="0"/>
                <a:cs typeface="+mn-cs"/>
              </a:rPr>
              <a:t>together</a:t>
            </a:r>
            <a:r>
              <a:rPr lang="fr-FR" altLang="fr-FR" sz="1600" b="1" dirty="0">
                <a:solidFill>
                  <a:schemeClr val="tx1"/>
                </a:solidFill>
                <a:latin typeface="Lucida Calligraphy" pitchFamily="66" charset="0"/>
                <a:cs typeface="+mn-cs"/>
              </a:rPr>
              <a:t> to </a:t>
            </a:r>
            <a:r>
              <a:rPr lang="fr-FR" altLang="fr-FR" sz="1600" b="1" dirty="0" err="1">
                <a:solidFill>
                  <a:schemeClr val="tx1"/>
                </a:solidFill>
                <a:latin typeface="Lucida Calligraphy" pitchFamily="66" charset="0"/>
                <a:cs typeface="+mn-cs"/>
              </a:rPr>
              <a:t>make</a:t>
            </a:r>
            <a:r>
              <a:rPr lang="fr-FR" altLang="fr-FR" sz="1600" b="1" dirty="0">
                <a:solidFill>
                  <a:schemeClr val="tx1"/>
                </a:solidFill>
                <a:latin typeface="Lucida Calligraphy" pitchFamily="66" charset="0"/>
                <a:cs typeface="+mn-cs"/>
              </a:rPr>
              <a:t> futures possible </a:t>
            </a:r>
          </a:p>
          <a:p>
            <a:pPr>
              <a:defRPr/>
            </a:pPr>
            <a:endParaRPr lang="fr-FR" sz="1600" b="1" dirty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746427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 1" descr="C:\Users\Mme Zouré\AppData\Local\Microsoft\Windows\Temporary Internet Files\Content.Outlook\DW5J88JU\Logo definitif CIF Avril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9545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Moins 4"/>
          <p:cNvSpPr/>
          <p:nvPr/>
        </p:nvSpPr>
        <p:spPr>
          <a:xfrm>
            <a:off x="-1643063" y="983581"/>
            <a:ext cx="12430126" cy="357187"/>
          </a:xfrm>
          <a:prstGeom prst="mathMinus">
            <a:avLst/>
          </a:prstGeom>
          <a:solidFill>
            <a:srgbClr val="00B050">
              <a:alpha val="97000"/>
            </a:srgbClr>
          </a:solidFill>
          <a:ln w="12700" cmpd="dbl"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149" name="Espace réservé du numéro de diapositive 11"/>
          <p:cNvSpPr>
            <a:spLocks noGrp="1"/>
          </p:cNvSpPr>
          <p:nvPr>
            <p:ph type="sldNum" sz="quarter" idx="12"/>
          </p:nvPr>
        </p:nvSpPr>
        <p:spPr bwMode="auto">
          <a:xfrm>
            <a:off x="8215313" y="6492875"/>
            <a:ext cx="1133475" cy="365125"/>
          </a:xfrm>
          <a:noFill/>
          <a:ln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/>
            <a:fld id="{BF25193D-7CC4-4A4A-8C92-28939F248F07}" type="slidenum">
              <a:rPr lang="fr-FR" altLang="fr-FR" sz="2400" b="1" smtClean="0">
                <a:solidFill>
                  <a:srgbClr val="5F6680"/>
                </a:solidFill>
                <a:latin typeface="Constantia" pitchFamily="18" charset="0"/>
              </a:rPr>
              <a:pPr algn="ctr"/>
              <a:t>9</a:t>
            </a:fld>
            <a:endParaRPr lang="fr-FR" altLang="fr-FR" sz="2400" b="1" dirty="0" smtClean="0">
              <a:solidFill>
                <a:srgbClr val="5F6680"/>
              </a:solidFill>
              <a:latin typeface="Constantia" pitchFamily="18" charset="0"/>
            </a:endParaRPr>
          </a:p>
        </p:txBody>
      </p:sp>
      <p:pic>
        <p:nvPicPr>
          <p:cNvPr id="6152" name="Image 10" descr="G:\CARTE PAYS CI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51750" y="0"/>
            <a:ext cx="149225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space réservé du contenu 2"/>
          <p:cNvSpPr txBox="1">
            <a:spLocks/>
          </p:cNvSpPr>
          <p:nvPr/>
        </p:nvSpPr>
        <p:spPr>
          <a:xfrm>
            <a:off x="179512" y="1196753"/>
            <a:ext cx="8784976" cy="508817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1900" b="1" cap="small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Deposit</a:t>
            </a:r>
            <a:r>
              <a:rPr lang="fr-FR" sz="1900" b="1" cap="small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900" b="1" cap="small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Insurance</a:t>
            </a:r>
            <a:r>
              <a:rPr lang="fr-FR" sz="1900" b="1" cap="small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900" b="1" cap="small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is</a:t>
            </a:r>
            <a:r>
              <a:rPr lang="fr-FR" sz="1900" b="1" cap="small" dirty="0" smtClean="0">
                <a:latin typeface="Verdana" panose="020B0604030504040204" pitchFamily="34" charset="0"/>
                <a:ea typeface="Verdana" panose="020B0604030504040204" pitchFamily="34" charset="0"/>
              </a:rPr>
              <a:t> important for Financial  Coops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1900" b="1" cap="small" dirty="0" smtClean="0">
                <a:latin typeface="Verdana" panose="020B0604030504040204" pitchFamily="34" charset="0"/>
                <a:ea typeface="Verdana" panose="020B0604030504040204" pitchFamily="34" charset="0"/>
              </a:rPr>
              <a:t>But </a:t>
            </a:r>
            <a:r>
              <a:rPr lang="fr-FR" sz="1900" b="1" cap="small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Need</a:t>
            </a:r>
            <a:r>
              <a:rPr lang="fr-FR" sz="1900" b="1" cap="small" dirty="0" smtClean="0">
                <a:latin typeface="Verdana" panose="020B0604030504040204" pitchFamily="34" charset="0"/>
                <a:ea typeface="Verdana" panose="020B0604030504040204" pitchFamily="34" charset="0"/>
              </a:rPr>
              <a:t> to </a:t>
            </a:r>
            <a:r>
              <a:rPr lang="fr-FR" sz="1900" b="1" cap="small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be</a:t>
            </a:r>
            <a:r>
              <a:rPr lang="fr-FR" sz="1900" b="1" cap="small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900" b="1" cap="small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fair</a:t>
            </a:r>
            <a:r>
              <a:rPr lang="fr-FR" sz="1900" b="1" cap="small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fr-FR" sz="1900" b="1" cap="small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900" dirty="0" err="1" smtClean="0"/>
              <a:t>Finan</a:t>
            </a:r>
            <a:r>
              <a:rPr lang="fr-FR" sz="1900" dirty="0" smtClean="0"/>
              <a:t> </a:t>
            </a:r>
            <a:r>
              <a:rPr lang="fr-FR" sz="1900" dirty="0" smtClean="0"/>
              <a:t>Coop are </a:t>
            </a:r>
            <a:r>
              <a:rPr lang="fr-FR" sz="1900" dirty="0" err="1" smtClean="0"/>
              <a:t>contributing</a:t>
            </a:r>
            <a:r>
              <a:rPr lang="fr-FR" sz="1900" dirty="0" smtClean="0"/>
              <a:t> (</a:t>
            </a:r>
            <a:r>
              <a:rPr lang="fr-FR" sz="1900" dirty="0" err="1" smtClean="0"/>
              <a:t>twice</a:t>
            </a:r>
            <a:r>
              <a:rPr lang="fr-FR" sz="1900" dirty="0" smtClean="0"/>
              <a:t>)  more </a:t>
            </a:r>
            <a:r>
              <a:rPr lang="fr-FR" sz="1900" dirty="0" err="1" smtClean="0"/>
              <a:t>than</a:t>
            </a:r>
            <a:r>
              <a:rPr lang="fr-FR" sz="1900" dirty="0" smtClean="0"/>
              <a:t> </a:t>
            </a:r>
            <a:r>
              <a:rPr lang="fr-FR" sz="1900" dirty="0" err="1" smtClean="0"/>
              <a:t>other</a:t>
            </a:r>
            <a:r>
              <a:rPr lang="fr-FR" sz="1900" dirty="0" smtClean="0"/>
              <a:t> FI;</a:t>
            </a:r>
            <a:endParaRPr lang="fr-FR" sz="1900" dirty="0"/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1900" dirty="0" smtClean="0"/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900" dirty="0" smtClean="0"/>
              <a:t>Challenge </a:t>
            </a:r>
            <a:r>
              <a:rPr lang="fr-FR" sz="1900" dirty="0" smtClean="0"/>
              <a:t>of Self-OSS of </a:t>
            </a:r>
            <a:r>
              <a:rPr lang="fr-FR" sz="1900" dirty="0" err="1" smtClean="0"/>
              <a:t>Finan</a:t>
            </a:r>
            <a:r>
              <a:rPr lang="fr-FR" sz="1900" dirty="0" smtClean="0"/>
              <a:t> Coop </a:t>
            </a:r>
            <a:r>
              <a:rPr lang="fr-FR" sz="1900" dirty="0" err="1" smtClean="0"/>
              <a:t>while</a:t>
            </a:r>
            <a:r>
              <a:rPr lang="fr-FR" sz="1900" dirty="0" smtClean="0"/>
              <a:t> </a:t>
            </a:r>
            <a:r>
              <a:rPr lang="fr-FR" sz="1900" dirty="0" err="1" smtClean="0"/>
              <a:t>contributing</a:t>
            </a:r>
            <a:r>
              <a:rPr lang="fr-FR" sz="1900" dirty="0" smtClean="0"/>
              <a:t> </a:t>
            </a:r>
            <a:r>
              <a:rPr lang="fr-FR" sz="1900" dirty="0" err="1" smtClean="0"/>
              <a:t>twice</a:t>
            </a:r>
            <a:r>
              <a:rPr lang="fr-FR" sz="1900" dirty="0" smtClean="0"/>
              <a:t>.</a:t>
            </a:r>
            <a:endParaRPr lang="fr-FR" sz="1900" dirty="0"/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1900" dirty="0" smtClean="0"/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900" dirty="0" err="1" smtClean="0"/>
              <a:t>When</a:t>
            </a:r>
            <a:r>
              <a:rPr lang="fr-FR" sz="1900" dirty="0" smtClean="0"/>
              <a:t> </a:t>
            </a:r>
            <a:r>
              <a:rPr lang="fr-FR" sz="1900" dirty="0" err="1" smtClean="0"/>
              <a:t>domage</a:t>
            </a:r>
            <a:r>
              <a:rPr lang="fr-FR" sz="1900" dirty="0" smtClean="0"/>
              <a:t> </a:t>
            </a:r>
            <a:r>
              <a:rPr lang="fr-FR" sz="1900" dirty="0" err="1" smtClean="0"/>
              <a:t>occur</a:t>
            </a:r>
            <a:r>
              <a:rPr lang="fr-FR" sz="1900" dirty="0" smtClean="0"/>
              <a:t>, </a:t>
            </a:r>
          </a:p>
          <a:p>
            <a:pPr marL="800100" lvl="1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900" dirty="0" err="1" smtClean="0"/>
              <a:t>Finan</a:t>
            </a:r>
            <a:r>
              <a:rPr lang="fr-FR" sz="1900" dirty="0" smtClean="0"/>
              <a:t> Coop have to </a:t>
            </a:r>
            <a:r>
              <a:rPr lang="fr-FR" sz="1900" dirty="0"/>
              <a:t>go first to </a:t>
            </a:r>
            <a:r>
              <a:rPr lang="fr-FR" sz="1900" dirty="0" err="1" smtClean="0"/>
              <a:t>their</a:t>
            </a:r>
            <a:r>
              <a:rPr lang="fr-FR" sz="1900" dirty="0" smtClean="0"/>
              <a:t> </a:t>
            </a:r>
            <a:r>
              <a:rPr lang="fr-FR" sz="1900" dirty="0" err="1" smtClean="0"/>
              <a:t>solidarity</a:t>
            </a:r>
            <a:r>
              <a:rPr lang="fr-FR" sz="1900" dirty="0" smtClean="0"/>
              <a:t> </a:t>
            </a:r>
            <a:r>
              <a:rPr lang="fr-FR" sz="1900" dirty="0" err="1" smtClean="0"/>
              <a:t>fund</a:t>
            </a:r>
            <a:r>
              <a:rPr lang="fr-FR" sz="1900" dirty="0" smtClean="0"/>
              <a:t> </a:t>
            </a:r>
            <a:r>
              <a:rPr lang="fr-FR" sz="1900" dirty="0" smtClean="0"/>
              <a:t>and </a:t>
            </a:r>
            <a:r>
              <a:rPr lang="fr-FR" sz="1900" dirty="0" err="1" smtClean="0"/>
              <a:t>then</a:t>
            </a:r>
            <a:r>
              <a:rPr lang="fr-FR" sz="1900" dirty="0" smtClean="0"/>
              <a:t> </a:t>
            </a:r>
            <a:r>
              <a:rPr lang="fr-FR" sz="1900" dirty="0" smtClean="0"/>
              <a:t>to the </a:t>
            </a:r>
            <a:r>
              <a:rPr lang="fr-FR" sz="1900" dirty="0" err="1" smtClean="0"/>
              <a:t>Regional</a:t>
            </a:r>
            <a:r>
              <a:rPr lang="fr-FR" sz="1900" dirty="0" smtClean="0"/>
              <a:t> </a:t>
            </a:r>
            <a:r>
              <a:rPr lang="fr-FR" sz="1900" dirty="0" err="1" smtClean="0"/>
              <a:t>Deposit</a:t>
            </a:r>
            <a:r>
              <a:rPr lang="fr-FR" sz="1900" dirty="0" smtClean="0"/>
              <a:t> </a:t>
            </a:r>
            <a:r>
              <a:rPr lang="fr-FR" sz="1900" dirty="0" err="1" smtClean="0"/>
              <a:t>Insurance</a:t>
            </a:r>
            <a:r>
              <a:rPr lang="fr-FR" sz="1900" dirty="0" smtClean="0"/>
              <a:t> </a:t>
            </a:r>
            <a:r>
              <a:rPr lang="fr-FR" sz="1900" dirty="0" err="1" smtClean="0"/>
              <a:t>Fund</a:t>
            </a:r>
            <a:r>
              <a:rPr lang="fr-FR" sz="1900" dirty="0" smtClean="0"/>
              <a:t> (</a:t>
            </a:r>
            <a:r>
              <a:rPr lang="fr-FR" sz="1900" dirty="0" err="1" smtClean="0"/>
              <a:t>only</a:t>
            </a:r>
            <a:r>
              <a:rPr lang="fr-FR" sz="1900" dirty="0" smtClean="0"/>
              <a:t> </a:t>
            </a:r>
            <a:r>
              <a:rPr lang="fr-FR" sz="1900" dirty="0" err="1" smtClean="0"/>
              <a:t>when</a:t>
            </a:r>
            <a:r>
              <a:rPr lang="fr-FR" sz="1900" dirty="0" smtClean="0"/>
              <a:t> </a:t>
            </a:r>
            <a:r>
              <a:rPr lang="fr-FR" sz="1900" dirty="0" err="1" smtClean="0"/>
              <a:t>their</a:t>
            </a:r>
            <a:r>
              <a:rPr lang="fr-FR" sz="1900" dirty="0" smtClean="0"/>
              <a:t> </a:t>
            </a:r>
            <a:r>
              <a:rPr lang="fr-FR" sz="1900" dirty="0" err="1" smtClean="0"/>
              <a:t>solidarity</a:t>
            </a:r>
            <a:r>
              <a:rPr lang="fr-FR" sz="1900" dirty="0" smtClean="0"/>
              <a:t> </a:t>
            </a:r>
            <a:r>
              <a:rPr lang="fr-FR" sz="1900" dirty="0" err="1" smtClean="0"/>
              <a:t>fund</a:t>
            </a:r>
            <a:r>
              <a:rPr lang="fr-FR" sz="1900" dirty="0" smtClean="0"/>
              <a:t> </a:t>
            </a:r>
            <a:r>
              <a:rPr lang="fr-FR" sz="1900" dirty="0" err="1" smtClean="0"/>
              <a:t>is</a:t>
            </a:r>
            <a:r>
              <a:rPr lang="fr-FR" sz="1900" dirty="0" smtClean="0"/>
              <a:t> </a:t>
            </a:r>
            <a:r>
              <a:rPr lang="fr-FR" sz="1900" dirty="0" err="1" smtClean="0"/>
              <a:t>noy</a:t>
            </a:r>
            <a:r>
              <a:rPr lang="fr-FR" sz="1900" dirty="0" smtClean="0"/>
              <a:t> </a:t>
            </a:r>
            <a:r>
              <a:rPr lang="fr-FR" sz="1900" dirty="0" err="1" smtClean="0"/>
              <a:t>sufficient</a:t>
            </a:r>
            <a:r>
              <a:rPr lang="fr-FR" sz="1900" dirty="0" smtClean="0"/>
              <a:t>);</a:t>
            </a:r>
          </a:p>
          <a:p>
            <a:pPr marL="800100" lvl="1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900" dirty="0" err="1" smtClean="0"/>
              <a:t>Other</a:t>
            </a:r>
            <a:r>
              <a:rPr lang="fr-FR" sz="1900" dirty="0" smtClean="0"/>
              <a:t> FI go </a:t>
            </a:r>
            <a:r>
              <a:rPr lang="fr-FR" sz="1900" dirty="0" err="1" smtClean="0"/>
              <a:t>directly</a:t>
            </a:r>
            <a:r>
              <a:rPr lang="fr-FR" sz="1900" dirty="0" smtClean="0"/>
              <a:t> to </a:t>
            </a:r>
            <a:r>
              <a:rPr lang="fr-FR" sz="1900" dirty="0"/>
              <a:t>the </a:t>
            </a:r>
            <a:r>
              <a:rPr lang="fr-FR" sz="1900" dirty="0" err="1"/>
              <a:t>Regional</a:t>
            </a:r>
            <a:r>
              <a:rPr lang="fr-FR" sz="1900" dirty="0"/>
              <a:t> </a:t>
            </a:r>
            <a:r>
              <a:rPr lang="fr-FR" sz="1900" dirty="0" err="1"/>
              <a:t>Deposit</a:t>
            </a:r>
            <a:r>
              <a:rPr lang="fr-FR" sz="1900" dirty="0"/>
              <a:t> </a:t>
            </a:r>
            <a:r>
              <a:rPr lang="fr-FR" sz="1900" dirty="0" err="1"/>
              <a:t>Insurance</a:t>
            </a:r>
            <a:r>
              <a:rPr lang="fr-FR" sz="1900" dirty="0"/>
              <a:t> </a:t>
            </a:r>
            <a:r>
              <a:rPr lang="fr-FR" sz="1900" dirty="0" err="1" smtClean="0"/>
              <a:t>Fund</a:t>
            </a:r>
            <a:endParaRPr lang="fr-FR" sz="1900" dirty="0" smtClean="0"/>
          </a:p>
          <a:p>
            <a:pPr lvl="1" algn="just">
              <a:spcBef>
                <a:spcPts val="0"/>
              </a:spcBef>
              <a:spcAft>
                <a:spcPts val="0"/>
              </a:spcAft>
            </a:pPr>
            <a:endParaRPr lang="fr-FR" sz="1900" dirty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dirty="0" err="1"/>
              <a:t>Same</a:t>
            </a:r>
            <a:r>
              <a:rPr lang="fr-FR" sz="2000" dirty="0"/>
              <a:t> contributions to </a:t>
            </a:r>
            <a:r>
              <a:rPr lang="fr-FR" sz="2000" dirty="0" err="1" smtClean="0"/>
              <a:t>Deposit</a:t>
            </a:r>
            <a:r>
              <a:rPr lang="fr-FR" sz="2000" dirty="0" smtClean="0"/>
              <a:t> </a:t>
            </a:r>
            <a:r>
              <a:rPr lang="fr-FR" sz="2000" dirty="0" err="1"/>
              <a:t>Insurance</a:t>
            </a:r>
            <a:r>
              <a:rPr lang="fr-FR" sz="2000" dirty="0"/>
              <a:t> </a:t>
            </a:r>
            <a:r>
              <a:rPr lang="fr-FR" sz="2000" dirty="0" err="1"/>
              <a:t>Fund</a:t>
            </a:r>
            <a:r>
              <a:rPr lang="fr-FR" sz="2000" dirty="0"/>
              <a:t>, </a:t>
            </a:r>
            <a:r>
              <a:rPr lang="fr-FR" sz="2000" dirty="0" err="1"/>
              <a:t>same</a:t>
            </a:r>
            <a:r>
              <a:rPr lang="fr-FR" sz="2000" dirty="0"/>
              <a:t> compensation </a:t>
            </a:r>
            <a:r>
              <a:rPr lang="fr-FR" sz="2000" dirty="0" err="1" smtClean="0"/>
              <a:t>mechanism</a:t>
            </a:r>
            <a:r>
              <a:rPr lang="fr-FR" sz="2000" dirty="0" smtClean="0"/>
              <a:t> </a:t>
            </a:r>
            <a:r>
              <a:rPr lang="fr-FR" sz="2000" dirty="0" err="1" smtClean="0"/>
              <a:t>from</a:t>
            </a:r>
            <a:r>
              <a:rPr lang="fr-FR" sz="2000" dirty="0" smtClean="0"/>
              <a:t> </a:t>
            </a:r>
            <a:r>
              <a:rPr lang="fr-FR" sz="2000" dirty="0"/>
              <a:t>the </a:t>
            </a:r>
            <a:r>
              <a:rPr lang="fr-FR" sz="2000" dirty="0" err="1" smtClean="0"/>
              <a:t>Deposit</a:t>
            </a:r>
            <a:r>
              <a:rPr lang="fr-FR" sz="2000" dirty="0" smtClean="0"/>
              <a:t> </a:t>
            </a:r>
            <a:r>
              <a:rPr lang="fr-FR" sz="2000" dirty="0" err="1"/>
              <a:t>Insurance</a:t>
            </a:r>
            <a:r>
              <a:rPr lang="fr-FR" sz="2000" dirty="0"/>
              <a:t> </a:t>
            </a:r>
            <a:r>
              <a:rPr lang="fr-FR" sz="2000" dirty="0" err="1"/>
              <a:t>Fund</a:t>
            </a:r>
            <a:r>
              <a:rPr lang="fr-FR" sz="2000" dirty="0"/>
              <a:t>;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dirty="0"/>
              <a:t>Apex </a:t>
            </a:r>
            <a:r>
              <a:rPr lang="fr-FR" sz="2000" dirty="0" smtClean="0"/>
              <a:t>in </a:t>
            </a:r>
            <a:r>
              <a:rPr lang="fr-FR" sz="2000" dirty="0" err="1" smtClean="0"/>
              <a:t>level</a:t>
            </a:r>
            <a:r>
              <a:rPr lang="fr-FR" sz="2000" dirty="0" smtClean="0"/>
              <a:t> </a:t>
            </a:r>
            <a:r>
              <a:rPr lang="fr-FR" sz="2000" dirty="0"/>
              <a:t>2 </a:t>
            </a:r>
            <a:r>
              <a:rPr lang="fr-FR" sz="2000" dirty="0" err="1"/>
              <a:t>would</a:t>
            </a:r>
            <a:r>
              <a:rPr lang="fr-FR" sz="2000" dirty="0"/>
              <a:t> not have to set up </a:t>
            </a:r>
            <a:r>
              <a:rPr lang="fr-FR" sz="2000" dirty="0" err="1" smtClean="0"/>
              <a:t>their</a:t>
            </a:r>
            <a:r>
              <a:rPr lang="fr-FR" sz="2000" dirty="0" smtClean="0"/>
              <a:t> </a:t>
            </a:r>
            <a:r>
              <a:rPr lang="fr-FR" sz="2000" dirty="0" err="1" smtClean="0"/>
              <a:t>own</a:t>
            </a:r>
            <a:r>
              <a:rPr lang="fr-FR" sz="2000" dirty="0" smtClean="0"/>
              <a:t> Security </a:t>
            </a:r>
            <a:r>
              <a:rPr lang="fr-FR" sz="2000" dirty="0" err="1"/>
              <a:t>Fund</a:t>
            </a:r>
            <a:r>
              <a:rPr lang="fr-FR" sz="2000" dirty="0"/>
              <a:t> </a:t>
            </a:r>
          </a:p>
          <a:p>
            <a:pPr marL="800100" lvl="1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1900" dirty="0" smtClean="0"/>
          </a:p>
        </p:txBody>
      </p:sp>
      <p:sp>
        <p:nvSpPr>
          <p:cNvPr id="3" name="ZoneTexte 2"/>
          <p:cNvSpPr txBox="1"/>
          <p:nvPr/>
        </p:nvSpPr>
        <p:spPr>
          <a:xfrm>
            <a:off x="1695450" y="344269"/>
            <a:ext cx="5900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cap="small" dirty="0" smtClean="0">
                <a:latin typeface="Verdana" panose="020B0604030504040204" pitchFamily="34" charset="0"/>
                <a:ea typeface="Verdana" panose="020B0604030504040204" pitchFamily="34" charset="0"/>
              </a:rPr>
              <a:t> Conclusion   </a:t>
            </a:r>
            <a:endParaRPr lang="fr-FR" sz="2400" b="1" cap="smal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 bwMode="auto">
          <a:xfrm>
            <a:off x="0" y="6284925"/>
            <a:ext cx="8676456" cy="573075"/>
          </a:xfrm>
          <a:solidFill>
            <a:srgbClr val="92D050"/>
          </a:solidFill>
          <a:ln cmpd="tri">
            <a:solidFill>
              <a:srgbClr val="FFFF00"/>
            </a:solidFill>
            <a:miter lim="800000"/>
            <a:headEnd/>
            <a:tailEnd/>
          </a:ln>
        </p:spPr>
        <p:txBody>
          <a:bodyPr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fr-FR" altLang="fr-FR" sz="1600" b="1" dirty="0" smtClean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  <a:p>
            <a:pPr>
              <a:defRPr/>
            </a:pPr>
            <a:endParaRPr lang="fr-FR" altLang="fr-FR" sz="1600" b="1" dirty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  <a:p>
            <a:pPr>
              <a:defRPr/>
            </a:pPr>
            <a:endParaRPr lang="fr-FR" altLang="fr-FR" sz="1600" b="1" dirty="0" smtClean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  <a:p>
            <a:pPr>
              <a:defRPr/>
            </a:pPr>
            <a:endParaRPr lang="fr-FR" altLang="fr-FR" sz="1600" b="1" dirty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  <a:p>
            <a:pPr>
              <a:defRPr/>
            </a:pPr>
            <a:endParaRPr lang="fr-FR" altLang="fr-FR" sz="1600" b="1" dirty="0" smtClean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  <a:p>
            <a:pPr>
              <a:defRPr/>
            </a:pPr>
            <a:r>
              <a:rPr lang="fr-FR" altLang="fr-FR" sz="1600" b="1" dirty="0" err="1" smtClean="0">
                <a:solidFill>
                  <a:schemeClr val="tx1"/>
                </a:solidFill>
                <a:latin typeface="Lucida Calligraphy" pitchFamily="66" charset="0"/>
                <a:cs typeface="+mn-cs"/>
              </a:rPr>
              <a:t>Working</a:t>
            </a:r>
            <a:r>
              <a:rPr lang="fr-FR" altLang="fr-FR" sz="1600" b="1" dirty="0" smtClean="0">
                <a:solidFill>
                  <a:schemeClr val="tx1"/>
                </a:solidFill>
                <a:latin typeface="Lucida Calligraphy" pitchFamily="66" charset="0"/>
                <a:cs typeface="+mn-cs"/>
              </a:rPr>
              <a:t> </a:t>
            </a:r>
            <a:r>
              <a:rPr lang="fr-FR" altLang="fr-FR" sz="1600" b="1" dirty="0" err="1">
                <a:solidFill>
                  <a:schemeClr val="tx1"/>
                </a:solidFill>
                <a:latin typeface="Lucida Calligraphy" pitchFamily="66" charset="0"/>
                <a:cs typeface="+mn-cs"/>
              </a:rPr>
              <a:t>together</a:t>
            </a:r>
            <a:r>
              <a:rPr lang="fr-FR" altLang="fr-FR" sz="1600" b="1" dirty="0">
                <a:solidFill>
                  <a:schemeClr val="tx1"/>
                </a:solidFill>
                <a:latin typeface="Lucida Calligraphy" pitchFamily="66" charset="0"/>
                <a:cs typeface="+mn-cs"/>
              </a:rPr>
              <a:t> to </a:t>
            </a:r>
            <a:r>
              <a:rPr lang="fr-FR" altLang="fr-FR" sz="1600" b="1" dirty="0" err="1">
                <a:solidFill>
                  <a:schemeClr val="tx1"/>
                </a:solidFill>
                <a:latin typeface="Lucida Calligraphy" pitchFamily="66" charset="0"/>
                <a:cs typeface="+mn-cs"/>
              </a:rPr>
              <a:t>make</a:t>
            </a:r>
            <a:r>
              <a:rPr lang="fr-FR" altLang="fr-FR" sz="1600" b="1" dirty="0">
                <a:solidFill>
                  <a:schemeClr val="tx1"/>
                </a:solidFill>
                <a:latin typeface="Lucida Calligraphy" pitchFamily="66" charset="0"/>
                <a:cs typeface="+mn-cs"/>
              </a:rPr>
              <a:t> futures possible </a:t>
            </a:r>
          </a:p>
          <a:p>
            <a:pPr>
              <a:defRPr/>
            </a:pPr>
            <a:endParaRPr lang="fr-FR" sz="1600" b="1" dirty="0">
              <a:solidFill>
                <a:schemeClr val="tx1"/>
              </a:solidFill>
              <a:latin typeface="Lucida Calligraphy" pitchFamily="66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282328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9603</TotalTime>
  <Words>862</Words>
  <Application>Microsoft Office PowerPoint</Application>
  <PresentationFormat>Affichage à l'écran (4:3)</PresentationFormat>
  <Paragraphs>215</Paragraphs>
  <Slides>10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4</vt:i4>
      </vt:variant>
      <vt:variant>
        <vt:lpstr>Titres des diapositives</vt:lpstr>
      </vt:variant>
      <vt:variant>
        <vt:i4>10</vt:i4>
      </vt:variant>
    </vt:vector>
  </HeadingPairs>
  <TitlesOfParts>
    <vt:vector size="22" baseType="lpstr">
      <vt:lpstr>Arial Unicode MS</vt:lpstr>
      <vt:lpstr>Arial</vt:lpstr>
      <vt:lpstr>Calibri</vt:lpstr>
      <vt:lpstr>Constantia</vt:lpstr>
      <vt:lpstr>Lucida Calligraphy</vt:lpstr>
      <vt:lpstr>Sylfaen</vt:lpstr>
      <vt:lpstr>Symbol</vt:lpstr>
      <vt:lpstr>Verdana</vt:lpstr>
      <vt:lpstr>Thème Office</vt:lpstr>
      <vt:lpstr>1_Thème Office</vt:lpstr>
      <vt:lpstr>2_Thème Office</vt:lpstr>
      <vt:lpstr>3_Thème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KNB</dc:creator>
  <cp:lastModifiedBy>Mathieu SOGLONOU</cp:lastModifiedBy>
  <cp:revision>1023</cp:revision>
  <cp:lastPrinted>2019-03-12T18:33:07Z</cp:lastPrinted>
  <dcterms:created xsi:type="dcterms:W3CDTF">2012-06-01T17:00:42Z</dcterms:created>
  <dcterms:modified xsi:type="dcterms:W3CDTF">2020-10-13T21:23:10Z</dcterms:modified>
</cp:coreProperties>
</file>