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20"/>
  </p:notesMasterIdLst>
  <p:handoutMasterIdLst>
    <p:handoutMasterId r:id="rId21"/>
  </p:handoutMasterIdLst>
  <p:sldIdLst>
    <p:sldId id="287" r:id="rId4"/>
    <p:sldId id="256" r:id="rId5"/>
    <p:sldId id="291" r:id="rId6"/>
    <p:sldId id="326" r:id="rId7"/>
    <p:sldId id="329" r:id="rId8"/>
    <p:sldId id="330" r:id="rId9"/>
    <p:sldId id="331" r:id="rId10"/>
    <p:sldId id="320" r:id="rId11"/>
    <p:sldId id="321" r:id="rId12"/>
    <p:sldId id="322" r:id="rId13"/>
    <p:sldId id="323" r:id="rId14"/>
    <p:sldId id="324" r:id="rId15"/>
    <p:sldId id="334" r:id="rId16"/>
    <p:sldId id="336" r:id="rId17"/>
    <p:sldId id="332" r:id="rId18"/>
    <p:sldId id="281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liana Tangwall" initials="LT" lastIdx="2" clrIdx="0">
    <p:extLst>
      <p:ext uri="{19B8F6BF-5375-455C-9EA6-DF929625EA0E}">
        <p15:presenceInfo xmlns:p15="http://schemas.microsoft.com/office/powerpoint/2012/main" userId="fadb773a3e7118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3E54"/>
    <a:srgbClr val="9E2234"/>
    <a:srgbClr val="B410A8"/>
    <a:srgbClr val="47CFF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3622" autoAdjust="0"/>
  </p:normalViewPr>
  <p:slideViewPr>
    <p:cSldViewPr snapToGrid="0" snapToObjects="1">
      <p:cViewPr varScale="1">
        <p:scale>
          <a:sx n="117" d="100"/>
          <a:sy n="117" d="100"/>
        </p:scale>
        <p:origin x="93" y="81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Benchmarking report covers 49 areas and is extensive and insightful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667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largest difference among G20 and non-G20 supervisors was in this area.  We don’t see this same lack of coverage of bank deposits in non-G20 countries.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806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difference is not because financial coops are small and un-important in non-G20 countries.  Some markets such as France, Japan and Germany the coop banks play an even more important role.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78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04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639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difference is not because financial coops are small and un-important in non-G20 countries.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394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128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the title of your presentation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389891" y="4862023"/>
            <a:ext cx="1874480" cy="238727"/>
            <a:chOff x="3519449" y="4886156"/>
            <a:chExt cx="1874480" cy="238727"/>
          </a:xfrm>
        </p:grpSpPr>
        <p:sp>
          <p:nvSpPr>
            <p:cNvPr id="11" name="Subtitle 1"/>
            <p:cNvSpPr txBox="1">
              <a:spLocks/>
            </p:cNvSpPr>
            <p:nvPr userDrawn="1"/>
          </p:nvSpPr>
          <p:spPr>
            <a:xfrm>
              <a:off x="3519449" y="4886156"/>
              <a:ext cx="1050635" cy="16020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solidFill>
                    <a:srgbClr val="FFFFFF"/>
                  </a:solidFill>
                  <a:latin typeface="Helvetica Neue"/>
                  <a:cs typeface="Helvetica Neue"/>
                </a:rPr>
                <a:t>Powered by</a:t>
              </a:r>
            </a:p>
          </p:txBody>
        </p:sp>
        <p:pic>
          <p:nvPicPr>
            <p:cNvPr id="12" name="Picture 11" descr="sm_logo_reversed1color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4796" y="4895292"/>
              <a:ext cx="1109133" cy="229591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7175" y="3732517"/>
            <a:ext cx="3897313" cy="374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75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04788" y="3880918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46927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166774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04788" y="4274702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October 13, 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2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86145" y="610776"/>
            <a:ext cx="8022509" cy="27258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Deposit Insurance for </a:t>
            </a:r>
          </a:p>
          <a:p>
            <a:r>
              <a:rPr lang="en-US" dirty="0">
                <a:solidFill>
                  <a:srgbClr val="002060"/>
                </a:solidFill>
              </a:rPr>
              <a:t>Financial Cooperatives:</a:t>
            </a:r>
          </a:p>
          <a:p>
            <a:r>
              <a:rPr lang="en-US" dirty="0">
                <a:solidFill>
                  <a:srgbClr val="002060"/>
                </a:solidFill>
              </a:rPr>
              <a:t>A Global Overview</a:t>
            </a:r>
          </a:p>
          <a:p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95343" y="3480179"/>
            <a:ext cx="8277272" cy="655779"/>
          </a:xfrm>
        </p:spPr>
        <p:txBody>
          <a:bodyPr>
            <a:no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Dave Grace | October 14, 2020</a:t>
            </a:r>
          </a:p>
          <a:p>
            <a:pPr algn="ctr"/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B76C59-5076-4ACC-B76B-E38A6A415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29" y="4361595"/>
            <a:ext cx="4244171" cy="5940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BDBC11-0540-4E2E-8E57-2C46CB90B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505" y="678605"/>
            <a:ext cx="2975110" cy="385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1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3229" y="-249876"/>
            <a:ext cx="8022509" cy="10646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Funding of a Scheme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10205" y="1413545"/>
            <a:ext cx="8200239" cy="2915173"/>
          </a:xfrm>
        </p:spPr>
        <p:txBody>
          <a:bodyPr>
            <a:noAutofit/>
          </a:bodyPr>
          <a:lstStyle/>
          <a:p>
            <a:br>
              <a:rPr lang="en-US" sz="1800" dirty="0"/>
            </a:br>
            <a:r>
              <a:rPr lang="en-US" sz="1800" dirty="0"/>
              <a:t> </a:t>
            </a:r>
          </a:p>
          <a:p>
            <a:pPr algn="ctr"/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6E0D8-8A0C-42A3-8721-45D01BE13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29" y="4361595"/>
            <a:ext cx="4244171" cy="5940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CCCA4A-4D87-4E6C-B9D0-46BBE78A97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79" t="23160" r="33581" b="23262"/>
          <a:stretch/>
        </p:blipFill>
        <p:spPr>
          <a:xfrm>
            <a:off x="1963446" y="814782"/>
            <a:ext cx="5217108" cy="361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2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3229" y="-249876"/>
            <a:ext cx="8022509" cy="1064658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002060"/>
                </a:solidFill>
              </a:rPr>
              <a:t>Risk Premiums for Deposit Insurance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43761" y="1413545"/>
            <a:ext cx="8200239" cy="2915173"/>
          </a:xfrm>
        </p:spPr>
        <p:txBody>
          <a:bodyPr>
            <a:noAutofit/>
          </a:bodyPr>
          <a:lstStyle/>
          <a:p>
            <a:br>
              <a:rPr lang="en-US" sz="1800" dirty="0"/>
            </a:br>
            <a:r>
              <a:rPr lang="en-US" sz="1800" dirty="0"/>
              <a:t> </a:t>
            </a:r>
          </a:p>
          <a:p>
            <a:pPr algn="ctr"/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6E0D8-8A0C-42A3-8721-45D01BE13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29" y="4361595"/>
            <a:ext cx="4244171" cy="5940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BEDDEE-7F76-44E1-A152-4C5A4C043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30" t="34902" r="37006" b="21550"/>
          <a:stretch/>
        </p:blipFill>
        <p:spPr>
          <a:xfrm>
            <a:off x="1882298" y="847659"/>
            <a:ext cx="5230204" cy="342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31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3229" y="-249876"/>
            <a:ext cx="8022509" cy="10646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Payout Time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43761" y="1413545"/>
            <a:ext cx="8200239" cy="2915173"/>
          </a:xfrm>
        </p:spPr>
        <p:txBody>
          <a:bodyPr>
            <a:noAutofit/>
          </a:bodyPr>
          <a:lstStyle/>
          <a:p>
            <a:br>
              <a:rPr lang="en-US" sz="1800" dirty="0"/>
            </a:br>
            <a:r>
              <a:rPr lang="en-US" sz="1800" dirty="0"/>
              <a:t> </a:t>
            </a:r>
          </a:p>
          <a:p>
            <a:pPr algn="ctr"/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6E0D8-8A0C-42A3-8721-45D01BE13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29" y="4361595"/>
            <a:ext cx="4244171" cy="5940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1BAA7C-4953-44DC-9074-EB848DBF6A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64" t="33599" r="31787" b="26931"/>
          <a:stretch/>
        </p:blipFill>
        <p:spPr>
          <a:xfrm>
            <a:off x="1384184" y="847659"/>
            <a:ext cx="6680893" cy="324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3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3229" y="-249876"/>
            <a:ext cx="8022509" cy="10646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Required Participation in a Scheme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43761" y="1413545"/>
            <a:ext cx="8200239" cy="2915173"/>
          </a:xfrm>
        </p:spPr>
        <p:txBody>
          <a:bodyPr>
            <a:noAutofit/>
          </a:bodyPr>
          <a:lstStyle/>
          <a:p>
            <a:br>
              <a:rPr lang="en-US" sz="1800" dirty="0"/>
            </a:br>
            <a:r>
              <a:rPr lang="en-US" sz="1800" dirty="0"/>
              <a:t> </a:t>
            </a:r>
          </a:p>
          <a:p>
            <a:pPr algn="ctr"/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6E0D8-8A0C-42A3-8721-45D01BE13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29" y="4361595"/>
            <a:ext cx="4244171" cy="5940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6F83D7-3F88-4C85-90DD-8E66CE212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165" y="1102179"/>
            <a:ext cx="5011834" cy="298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39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3229" y="-249876"/>
            <a:ext cx="8022509" cy="10646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Powers of an Insurer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43761" y="1413545"/>
            <a:ext cx="8200239" cy="2915173"/>
          </a:xfrm>
        </p:spPr>
        <p:txBody>
          <a:bodyPr>
            <a:noAutofit/>
          </a:bodyPr>
          <a:lstStyle/>
          <a:p>
            <a:br>
              <a:rPr lang="en-US" sz="1800" dirty="0"/>
            </a:br>
            <a:r>
              <a:rPr lang="en-US" sz="1800" dirty="0"/>
              <a:t> </a:t>
            </a:r>
          </a:p>
          <a:p>
            <a:pPr algn="ctr"/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6E0D8-8A0C-42A3-8721-45D01BE13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29" y="4361595"/>
            <a:ext cx="4244171" cy="5940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6C927A-F4CC-45BC-83CE-3D1E3D39E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318" y="1057275"/>
            <a:ext cx="5497842" cy="327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78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3229" y="-249876"/>
            <a:ext cx="8022509" cy="10646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Concluding Thoughts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54003" y="1446422"/>
            <a:ext cx="8200239" cy="2915173"/>
          </a:xfrm>
        </p:spPr>
        <p:txBody>
          <a:bodyPr>
            <a:noAutofit/>
          </a:bodyPr>
          <a:lstStyle/>
          <a:p>
            <a:br>
              <a:rPr lang="en-US" sz="1800" dirty="0"/>
            </a:br>
            <a:r>
              <a:rPr lang="en-US" sz="1800" dirty="0"/>
              <a:t> </a:t>
            </a:r>
          </a:p>
          <a:p>
            <a:pPr algn="ctr"/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6E0D8-8A0C-42A3-8721-45D01BE13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29" y="4361595"/>
            <a:ext cx="4244171" cy="5940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16BD9E-2614-4F6C-AB0B-A766F97004B9}"/>
              </a:ext>
            </a:extLst>
          </p:cNvPr>
          <p:cNvSpPr txBox="1"/>
          <p:nvPr/>
        </p:nvSpPr>
        <p:spPr>
          <a:xfrm>
            <a:off x="836839" y="1318532"/>
            <a:ext cx="79887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Deposit insurance is the “original” consumer protection.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Financial inclusion is great, but we are oftentimes encouraging inclusion into institutions that don’t sufficiently protect consumers.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existence of deposit insurance for financial cooperatives is still deeply insufficient.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90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20B06-89B4-42DE-BB3E-8FCA07E8B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36" y="0"/>
            <a:ext cx="8229600" cy="1022684"/>
          </a:xfrm>
        </p:spPr>
        <p:txBody>
          <a:bodyPr>
            <a:normAutofit/>
          </a:bodyPr>
          <a:lstStyle/>
          <a:p>
            <a:r>
              <a:rPr lang="en-US" sz="4000" dirty="0"/>
              <a:t>Thank you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479A3-0661-47E5-9FD0-39FD9CD01E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4289" y="1275347"/>
            <a:ext cx="5589651" cy="2431413"/>
          </a:xfrm>
        </p:spPr>
        <p:txBody>
          <a:bodyPr>
            <a:normAutofit/>
          </a:bodyPr>
          <a:lstStyle/>
          <a:p>
            <a:pPr algn="ctr"/>
            <a:endParaRPr lang="en-US" sz="2400" dirty="0"/>
          </a:p>
          <a:p>
            <a:r>
              <a:rPr lang="en-US" sz="2400" dirty="0"/>
              <a:t>Download full report at </a:t>
            </a:r>
            <a:r>
              <a:rPr lang="en-US" sz="2400" dirty="0">
                <a:solidFill>
                  <a:srgbClr val="0070C0"/>
                </a:solidFill>
              </a:rPr>
              <a:t>icurn.org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Dave Grace, Executive Director, ICURN</a:t>
            </a:r>
          </a:p>
          <a:p>
            <a:r>
              <a:rPr lang="en-US" sz="2400" dirty="0">
                <a:solidFill>
                  <a:srgbClr val="0070C0"/>
                </a:solidFill>
              </a:rPr>
              <a:t>dgrace@icurn.org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0E4434-A1D9-4409-8C7B-831B88661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68" y="4173270"/>
            <a:ext cx="3682622" cy="5154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5DE0E6-3C9C-424D-A60D-C16AC9DC2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705" y="1022684"/>
            <a:ext cx="1876091" cy="24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67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65145" y="-333768"/>
            <a:ext cx="8022509" cy="10646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Scope of Survey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34704" y="952151"/>
            <a:ext cx="7474592" cy="2726421"/>
          </a:xfrm>
        </p:spPr>
        <p:txBody>
          <a:bodyPr>
            <a:noAutofit/>
          </a:bodyPr>
          <a:lstStyle/>
          <a:p>
            <a:r>
              <a:rPr lang="en-US" sz="1800" dirty="0"/>
              <a:t>31 supervisors from 22 countries on 6 continents took the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br>
              <a:rPr lang="en-US" sz="1800" dirty="0"/>
            </a:b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487EBF-58D4-4661-B928-43E4BD819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29" y="4361595"/>
            <a:ext cx="4244171" cy="5940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05A4B8-B0AF-485F-9CF4-A66844F17E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66" t="39076" r="31752" b="8507"/>
          <a:stretch/>
        </p:blipFill>
        <p:spPr>
          <a:xfrm>
            <a:off x="2275513" y="1251716"/>
            <a:ext cx="5013135" cy="321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3229" y="-249876"/>
            <a:ext cx="8022509" cy="10646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Deposit Insurance: Availability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10205" y="1413545"/>
            <a:ext cx="8200239" cy="2915173"/>
          </a:xfrm>
        </p:spPr>
        <p:txBody>
          <a:bodyPr>
            <a:noAutofit/>
          </a:bodyPr>
          <a:lstStyle/>
          <a:p>
            <a:br>
              <a:rPr lang="en-US" sz="1800" dirty="0"/>
            </a:br>
            <a:r>
              <a:rPr lang="en-US" sz="1800" dirty="0"/>
              <a:t> </a:t>
            </a:r>
          </a:p>
          <a:p>
            <a:pPr algn="ctr"/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6E0D8-8A0C-42A3-8721-45D01BE13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29" y="4361595"/>
            <a:ext cx="4244171" cy="5940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F639BC-0F2B-4407-9DE5-EC9EA565B6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70" t="38084" r="25264" b="15202"/>
          <a:stretch/>
        </p:blipFill>
        <p:spPr>
          <a:xfrm>
            <a:off x="956344" y="943760"/>
            <a:ext cx="6563951" cy="30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71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5922D29-140E-4957-AC11-74BC5D8AC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37" y="4681594"/>
            <a:ext cx="2461396" cy="34449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36090" y="-532329"/>
            <a:ext cx="8907910" cy="1064658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002060"/>
                </a:solidFill>
              </a:rPr>
              <a:t>Financial Coops: Important Deposit Takers</a:t>
            </a:r>
            <a:endParaRPr dirty="0">
              <a:solidFill>
                <a:srgbClr val="002060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5A17A5D-C755-4F9C-8FF3-768AA9261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019226"/>
              </p:ext>
            </p:extLst>
          </p:nvPr>
        </p:nvGraphicFramePr>
        <p:xfrm>
          <a:off x="2196193" y="546597"/>
          <a:ext cx="3951514" cy="4485407"/>
        </p:xfrm>
        <a:graphic>
          <a:graphicData uri="http://schemas.openxmlformats.org/drawingml/2006/table">
            <a:tbl>
              <a:tblPr/>
              <a:tblGrid>
                <a:gridCol w="1510476">
                  <a:extLst>
                    <a:ext uri="{9D8B030D-6E8A-4147-A177-3AD203B41FA5}">
                      <a16:colId xmlns:a16="http://schemas.microsoft.com/office/drawing/2014/main" val="3608409008"/>
                    </a:ext>
                  </a:extLst>
                </a:gridCol>
                <a:gridCol w="1240749">
                  <a:extLst>
                    <a:ext uri="{9D8B030D-6E8A-4147-A177-3AD203B41FA5}">
                      <a16:colId xmlns:a16="http://schemas.microsoft.com/office/drawing/2014/main" val="1242386617"/>
                    </a:ext>
                  </a:extLst>
                </a:gridCol>
                <a:gridCol w="1200289">
                  <a:extLst>
                    <a:ext uri="{9D8B030D-6E8A-4147-A177-3AD203B41FA5}">
                      <a16:colId xmlns:a16="http://schemas.microsoft.com/office/drawing/2014/main" val="1410381832"/>
                    </a:ext>
                  </a:extLst>
                </a:gridCol>
              </a:tblGrid>
              <a:tr h="3883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CFI Deposits as % of GDP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CFI Markets Share of Deposits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603737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Korea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26350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Belize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923505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Barbados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293684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Kenya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552413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Canada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4168346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Trinidad &amp; Tobago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398128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Ireland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407871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Poland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618878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7671935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Thailand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702332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385170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Brazil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876475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Guatemala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036668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Benin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554858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724202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Uganda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905203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Mexico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217872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Moldova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709683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Albania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883124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223169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Africa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516237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3348" marR="3348" marT="3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3348" marR="3348" marT="3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</a:p>
                  </a:txBody>
                  <a:tcPr marL="3348" marR="3348" marT="3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16430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82F6D05-0735-4EC9-9C5F-060B8768CBAC}"/>
              </a:ext>
            </a:extLst>
          </p:cNvPr>
          <p:cNvSpPr txBox="1"/>
          <p:nvPr/>
        </p:nvSpPr>
        <p:spPr>
          <a:xfrm>
            <a:off x="6147707" y="4734314"/>
            <a:ext cx="304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Sources: IMF 2019 Financial Access Survey, CU Annual Report 2019</a:t>
            </a:r>
          </a:p>
        </p:txBody>
      </p:sp>
    </p:spTree>
    <p:extLst>
      <p:ext uri="{BB962C8B-B14F-4D97-AF65-F5344CB8AC3E}">
        <p14:creationId xmlns:p14="http://schemas.microsoft.com/office/powerpoint/2010/main" val="3583552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5922D29-140E-4957-AC11-74BC5D8AC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37" y="4681594"/>
            <a:ext cx="2461396" cy="34449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36090" y="-532329"/>
            <a:ext cx="8907910" cy="1064658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002060"/>
                </a:solidFill>
              </a:rPr>
              <a:t>Countries without DI for Financial Coops</a:t>
            </a:r>
            <a:endParaRPr dirty="0">
              <a:solidFill>
                <a:srgbClr val="002060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5A17A5D-C755-4F9C-8FF3-768AA9261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509391"/>
              </p:ext>
            </p:extLst>
          </p:nvPr>
        </p:nvGraphicFramePr>
        <p:xfrm>
          <a:off x="2886075" y="540679"/>
          <a:ext cx="3951514" cy="4485407"/>
        </p:xfrm>
        <a:graphic>
          <a:graphicData uri="http://schemas.openxmlformats.org/drawingml/2006/table">
            <a:tbl>
              <a:tblPr/>
              <a:tblGrid>
                <a:gridCol w="1510476">
                  <a:extLst>
                    <a:ext uri="{9D8B030D-6E8A-4147-A177-3AD203B41FA5}">
                      <a16:colId xmlns:a16="http://schemas.microsoft.com/office/drawing/2014/main" val="3608409008"/>
                    </a:ext>
                  </a:extLst>
                </a:gridCol>
                <a:gridCol w="1240749">
                  <a:extLst>
                    <a:ext uri="{9D8B030D-6E8A-4147-A177-3AD203B41FA5}">
                      <a16:colId xmlns:a16="http://schemas.microsoft.com/office/drawing/2014/main" val="1242386617"/>
                    </a:ext>
                  </a:extLst>
                </a:gridCol>
                <a:gridCol w="1200289">
                  <a:extLst>
                    <a:ext uri="{9D8B030D-6E8A-4147-A177-3AD203B41FA5}">
                      <a16:colId xmlns:a16="http://schemas.microsoft.com/office/drawing/2014/main" val="1410381832"/>
                    </a:ext>
                  </a:extLst>
                </a:gridCol>
              </a:tblGrid>
              <a:tr h="3883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CFI Deposit as % of GDP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CFI Deposit Marketshare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603737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Korea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26350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Belize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3E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3E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3E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23505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Barbados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3E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3E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3E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293684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Kenya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3E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3E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3E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552413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Canada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4168346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Trinidad &amp; Tobago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3E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3E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3E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98128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Ireland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407871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Poland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618878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7671935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Thailand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3E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3E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3E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702332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385170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Brazil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876475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Guatemala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036668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Benin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554858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724202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Uganda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3E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3E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3E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905203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Mexico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217872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Moldova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3E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3E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3E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709683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Albania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883124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223169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Africa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3E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3E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3E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516237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3348" marR="3348" marT="3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3348" marR="3348" marT="3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</a:p>
                  </a:txBody>
                  <a:tcPr marL="3348" marR="3348" marT="3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164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503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5922D29-140E-4957-AC11-74BC5D8AC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37" y="4681594"/>
            <a:ext cx="2461396" cy="34449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36090" y="-532329"/>
            <a:ext cx="8907910" cy="1064658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002060"/>
                </a:solidFill>
              </a:rPr>
              <a:t>Private Deposit Insurance for Fin. Coops</a:t>
            </a:r>
            <a:endParaRPr dirty="0">
              <a:solidFill>
                <a:srgbClr val="002060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5A17A5D-C755-4F9C-8FF3-768AA9261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028933"/>
              </p:ext>
            </p:extLst>
          </p:nvPr>
        </p:nvGraphicFramePr>
        <p:xfrm>
          <a:off x="2886075" y="540679"/>
          <a:ext cx="3951514" cy="4488447"/>
        </p:xfrm>
        <a:graphic>
          <a:graphicData uri="http://schemas.openxmlformats.org/drawingml/2006/table">
            <a:tbl>
              <a:tblPr/>
              <a:tblGrid>
                <a:gridCol w="1510476">
                  <a:extLst>
                    <a:ext uri="{9D8B030D-6E8A-4147-A177-3AD203B41FA5}">
                      <a16:colId xmlns:a16="http://schemas.microsoft.com/office/drawing/2014/main" val="3608409008"/>
                    </a:ext>
                  </a:extLst>
                </a:gridCol>
                <a:gridCol w="1240749">
                  <a:extLst>
                    <a:ext uri="{9D8B030D-6E8A-4147-A177-3AD203B41FA5}">
                      <a16:colId xmlns:a16="http://schemas.microsoft.com/office/drawing/2014/main" val="1242386617"/>
                    </a:ext>
                  </a:extLst>
                </a:gridCol>
                <a:gridCol w="1200289">
                  <a:extLst>
                    <a:ext uri="{9D8B030D-6E8A-4147-A177-3AD203B41FA5}">
                      <a16:colId xmlns:a16="http://schemas.microsoft.com/office/drawing/2014/main" val="1410381832"/>
                    </a:ext>
                  </a:extLst>
                </a:gridCol>
              </a:tblGrid>
              <a:tr h="3883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CFI Deposit as % of GDP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CFI Deposit Marketshare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603737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Korea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26350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Belize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923505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Barbados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0293684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Kenya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4552413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Canada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4168346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Trinidad &amp; Tobago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398128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Ireland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407871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Poland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618878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7671935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Thailand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4702332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385170"/>
                  </a:ext>
                </a:extLst>
              </a:tr>
              <a:tr h="189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Brazil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876475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Guatemala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036668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Benin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554858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724202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Uganda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2905203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Mexico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217872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Moldova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709683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Albania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883124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223169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Africa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348" marR="3348" marT="3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516237"/>
                  </a:ext>
                </a:extLst>
              </a:tr>
              <a:tr h="1812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3348" marR="3348" marT="3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3348" marR="3348" marT="3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</a:p>
                  </a:txBody>
                  <a:tcPr marL="3348" marR="3348" marT="3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164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785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5922D29-140E-4957-AC11-74BC5D8AC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37" y="4681594"/>
            <a:ext cx="2461396" cy="34449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03433" y="-344550"/>
            <a:ext cx="8907910" cy="10646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A Mixed Bag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Smiley Face 2">
            <a:extLst>
              <a:ext uri="{FF2B5EF4-FFF2-40B4-BE49-F238E27FC236}">
                <a16:creationId xmlns:a16="http://schemas.microsoft.com/office/drawing/2014/main" id="{C9C18958-C0BD-4359-BCAF-04F229E064EC}"/>
              </a:ext>
            </a:extLst>
          </p:cNvPr>
          <p:cNvSpPr/>
          <p:nvPr/>
        </p:nvSpPr>
        <p:spPr>
          <a:xfrm>
            <a:off x="334872" y="1249918"/>
            <a:ext cx="2461396" cy="2379108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Canada, Ireland, US, China, Albania, Colombia, Benin</a:t>
            </a:r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B74CEE3A-F51D-4B04-9337-336B583B5D82}"/>
              </a:ext>
            </a:extLst>
          </p:cNvPr>
          <p:cNvSpPr/>
          <p:nvPr/>
        </p:nvSpPr>
        <p:spPr>
          <a:xfrm>
            <a:off x="3065689" y="1249919"/>
            <a:ext cx="2786130" cy="2509736"/>
          </a:xfrm>
          <a:prstGeom prst="smileyFace">
            <a:avLst>
              <a:gd name="adj" fmla="val -150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Korea, Guatemala, Mexico</a:t>
            </a:r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id="{7370E29A-825D-4507-9803-32FE09B4D9AF}"/>
              </a:ext>
            </a:extLst>
          </p:cNvPr>
          <p:cNvSpPr/>
          <p:nvPr/>
        </p:nvSpPr>
        <p:spPr>
          <a:xfrm>
            <a:off x="6078312" y="1249917"/>
            <a:ext cx="2745920" cy="2379108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Belize, Barbados, Kenya, Thailand, Trinidad, South Africa, Uganda, Moldova </a:t>
            </a:r>
          </a:p>
        </p:txBody>
      </p:sp>
    </p:spTree>
    <p:extLst>
      <p:ext uri="{BB962C8B-B14F-4D97-AF65-F5344CB8AC3E}">
        <p14:creationId xmlns:p14="http://schemas.microsoft.com/office/powerpoint/2010/main" val="1915150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3229" y="-249876"/>
            <a:ext cx="8760742" cy="1064658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002060"/>
                </a:solidFill>
              </a:rPr>
              <a:t>Deposit Insurance: Operation of Scheme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10205" y="1413545"/>
            <a:ext cx="8200239" cy="2915173"/>
          </a:xfrm>
        </p:spPr>
        <p:txBody>
          <a:bodyPr>
            <a:noAutofit/>
          </a:bodyPr>
          <a:lstStyle/>
          <a:p>
            <a:br>
              <a:rPr lang="en-US" sz="1800" dirty="0"/>
            </a:br>
            <a:r>
              <a:rPr lang="en-US" sz="1800" dirty="0"/>
              <a:t> </a:t>
            </a:r>
          </a:p>
          <a:p>
            <a:pPr algn="ctr"/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6E0D8-8A0C-42A3-8721-45D01BE13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29" y="4361595"/>
            <a:ext cx="4244171" cy="5940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714B07-DA86-4A7B-BA21-D28738EB28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75" t="28298" r="31624" b="34597"/>
          <a:stretch/>
        </p:blipFill>
        <p:spPr>
          <a:xfrm>
            <a:off x="655243" y="792758"/>
            <a:ext cx="7833513" cy="3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03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7112" y="-344430"/>
            <a:ext cx="9190139" cy="10646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Coverage vs Banks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10205" y="1413545"/>
            <a:ext cx="8200239" cy="2915173"/>
          </a:xfrm>
        </p:spPr>
        <p:txBody>
          <a:bodyPr>
            <a:noAutofit/>
          </a:bodyPr>
          <a:lstStyle/>
          <a:p>
            <a:br>
              <a:rPr lang="en-US" sz="1800" dirty="0"/>
            </a:br>
            <a:r>
              <a:rPr lang="en-US" sz="1800" dirty="0"/>
              <a:t> </a:t>
            </a:r>
          </a:p>
          <a:p>
            <a:pPr algn="ctr"/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6E0D8-8A0C-42A3-8721-45D01BE13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29" y="4361595"/>
            <a:ext cx="4244171" cy="5940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47C9EB-E567-4683-92ED-B78D1B4FA3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19" t="20795" r="33091" b="22528"/>
          <a:stretch/>
        </p:blipFill>
        <p:spPr>
          <a:xfrm>
            <a:off x="1747785" y="770406"/>
            <a:ext cx="5217529" cy="373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14095"/>
      </p:ext>
    </p:extLst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7667</TotalTime>
  <Words>551</Words>
  <Application>Microsoft Office PowerPoint</Application>
  <PresentationFormat>On-screen Show (16:9)</PresentationFormat>
  <Paragraphs>267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Helvetica Neue</vt:lpstr>
      <vt:lpstr>SM-template-20140529</vt:lpstr>
      <vt:lpstr>Data slides</vt:lpstr>
      <vt:lpstr>Response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Company>SurveyMonkey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Dave</cp:lastModifiedBy>
  <cp:revision>257</cp:revision>
  <dcterms:created xsi:type="dcterms:W3CDTF">2014-01-30T23:18:11Z</dcterms:created>
  <dcterms:modified xsi:type="dcterms:W3CDTF">2020-10-13T19:26:30Z</dcterms:modified>
</cp:coreProperties>
</file>