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363" r:id="rId5"/>
    <p:sldId id="388" r:id="rId6"/>
    <p:sldId id="424" r:id="rId7"/>
    <p:sldId id="425" r:id="rId8"/>
    <p:sldId id="428" r:id="rId9"/>
    <p:sldId id="442" r:id="rId10"/>
    <p:sldId id="429" r:id="rId11"/>
    <p:sldId id="430" r:id="rId12"/>
    <p:sldId id="434" r:id="rId13"/>
    <p:sldId id="435" r:id="rId14"/>
    <p:sldId id="436" r:id="rId15"/>
    <p:sldId id="443" r:id="rId16"/>
    <p:sldId id="438" r:id="rId17"/>
    <p:sldId id="440" r:id="rId18"/>
    <p:sldId id="410" r:id="rId19"/>
    <p:sldId id="445" r:id="rId20"/>
    <p:sldId id="444" r:id="rId21"/>
    <p:sldId id="432" r:id="rId22"/>
    <p:sldId id="423" r:id="rId23"/>
    <p:sldId id="446" r:id="rId2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liana Maria Baquero Neira" initials="LMBN" lastIdx="1" clrIdx="0">
    <p:extLst>
      <p:ext uri="{19B8F6BF-5375-455C-9EA6-DF929625EA0E}">
        <p15:presenceInfo xmlns:p15="http://schemas.microsoft.com/office/powerpoint/2012/main" userId="S::prof_asuntoestrateg1@FOGACOOP.GOV.CO::69b7084c-8f3f-4207-b381-992d874e22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3EE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F6421A-9E30-4D32-9C67-9E7E93042479}" v="104" dt="2020-10-13T13:06:09.07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40" autoAdjust="0"/>
    <p:restoredTop sz="96366" autoAdjust="0"/>
  </p:normalViewPr>
  <p:slideViewPr>
    <p:cSldViewPr snapToGrid="0">
      <p:cViewPr varScale="1">
        <p:scale>
          <a:sx n="62" d="100"/>
          <a:sy n="62" d="100"/>
        </p:scale>
        <p:origin x="101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564C5-F0D5-475A-9A20-A45F38B45099}" type="datetimeFigureOut">
              <a:rPr lang="es-CO" smtClean="0"/>
              <a:t>13/10/2020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77CE4C-85FF-434E-B467-4552EE12EF24}" type="slidenum">
              <a:rPr lang="es-CO" smtClean="0"/>
              <a:t>‹Nº›</a:t>
            </a:fld>
            <a:endParaRPr lang="es-CO"/>
          </a:p>
        </p:txBody>
      </p:sp>
    </p:spTree>
    <p:extLst>
      <p:ext uri="{BB962C8B-B14F-4D97-AF65-F5344CB8AC3E}">
        <p14:creationId xmlns:p14="http://schemas.microsoft.com/office/powerpoint/2010/main" val="3595334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B77CE4C-85FF-434E-B467-4552EE12EF24}" type="slidenum">
              <a:rPr lang="es-CO" smtClean="0"/>
              <a:t>9</a:t>
            </a:fld>
            <a:endParaRPr lang="es-CO"/>
          </a:p>
        </p:txBody>
      </p:sp>
    </p:spTree>
    <p:extLst>
      <p:ext uri="{BB962C8B-B14F-4D97-AF65-F5344CB8AC3E}">
        <p14:creationId xmlns:p14="http://schemas.microsoft.com/office/powerpoint/2010/main" val="1441892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3A936C-00A7-4877-8EB6-387D8B18429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9451B64A-86AA-4671-AC57-9F5404FA3C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47D9693C-0FB2-4814-A757-2D4769FF2B63}"/>
              </a:ext>
            </a:extLst>
          </p:cNvPr>
          <p:cNvSpPr>
            <a:spLocks noGrp="1"/>
          </p:cNvSpPr>
          <p:nvPr>
            <p:ph type="dt" sz="half" idx="10"/>
          </p:nvPr>
        </p:nvSpPr>
        <p:spPr/>
        <p:txBody>
          <a:bodyPr/>
          <a:lstStyle/>
          <a:p>
            <a:fld id="{1B8FB982-F38A-4E0D-AFCC-4A146AAEDCD5}" type="datetimeFigureOut">
              <a:rPr lang="es-CO" smtClean="0"/>
              <a:t>13/10/2020</a:t>
            </a:fld>
            <a:endParaRPr lang="es-CO"/>
          </a:p>
        </p:txBody>
      </p:sp>
      <p:sp>
        <p:nvSpPr>
          <p:cNvPr id="5" name="Marcador de pie de página 4">
            <a:extLst>
              <a:ext uri="{FF2B5EF4-FFF2-40B4-BE49-F238E27FC236}">
                <a16:creationId xmlns:a16="http://schemas.microsoft.com/office/drawing/2014/main" id="{EA85FD07-591B-4CA7-B74E-8FA24965860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3E6FD02-EDE5-42D4-870C-82573E035AE4}"/>
              </a:ext>
            </a:extLst>
          </p:cNvPr>
          <p:cNvSpPr>
            <a:spLocks noGrp="1"/>
          </p:cNvSpPr>
          <p:nvPr>
            <p:ph type="sldNum" sz="quarter" idx="12"/>
          </p:nvPr>
        </p:nvSpPr>
        <p:spPr/>
        <p:txBody>
          <a:bodyPr/>
          <a:lstStyle/>
          <a:p>
            <a:fld id="{A33CBB84-00AD-47F7-AD87-B91EA684F904}" type="slidenum">
              <a:rPr lang="es-CO" smtClean="0"/>
              <a:t>‹Nº›</a:t>
            </a:fld>
            <a:endParaRPr lang="es-CO"/>
          </a:p>
        </p:txBody>
      </p:sp>
    </p:spTree>
    <p:extLst>
      <p:ext uri="{BB962C8B-B14F-4D97-AF65-F5344CB8AC3E}">
        <p14:creationId xmlns:p14="http://schemas.microsoft.com/office/powerpoint/2010/main" val="160616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E9F180-7D52-4C91-B4F5-B0B2F2317BD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13149FC7-7EE7-4D1D-969C-6869AD1D8E7E}"/>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34689BE-9F90-450E-96ED-64168F6EA717}"/>
              </a:ext>
            </a:extLst>
          </p:cNvPr>
          <p:cNvSpPr>
            <a:spLocks noGrp="1"/>
          </p:cNvSpPr>
          <p:nvPr>
            <p:ph type="dt" sz="half" idx="10"/>
          </p:nvPr>
        </p:nvSpPr>
        <p:spPr/>
        <p:txBody>
          <a:bodyPr/>
          <a:lstStyle/>
          <a:p>
            <a:fld id="{1B8FB982-F38A-4E0D-AFCC-4A146AAEDCD5}" type="datetimeFigureOut">
              <a:rPr lang="es-CO" smtClean="0"/>
              <a:t>13/10/2020</a:t>
            </a:fld>
            <a:endParaRPr lang="es-CO"/>
          </a:p>
        </p:txBody>
      </p:sp>
      <p:sp>
        <p:nvSpPr>
          <p:cNvPr id="5" name="Marcador de pie de página 4">
            <a:extLst>
              <a:ext uri="{FF2B5EF4-FFF2-40B4-BE49-F238E27FC236}">
                <a16:creationId xmlns:a16="http://schemas.microsoft.com/office/drawing/2014/main" id="{9B52FAF5-DB19-4E3B-8D95-49CD1F4DF22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DA1E558-3339-4727-9615-FEF422A0982C}"/>
              </a:ext>
            </a:extLst>
          </p:cNvPr>
          <p:cNvSpPr>
            <a:spLocks noGrp="1"/>
          </p:cNvSpPr>
          <p:nvPr>
            <p:ph type="sldNum" sz="quarter" idx="12"/>
          </p:nvPr>
        </p:nvSpPr>
        <p:spPr/>
        <p:txBody>
          <a:bodyPr/>
          <a:lstStyle/>
          <a:p>
            <a:fld id="{A33CBB84-00AD-47F7-AD87-B91EA684F904}" type="slidenum">
              <a:rPr lang="es-CO" smtClean="0"/>
              <a:t>‹Nº›</a:t>
            </a:fld>
            <a:endParaRPr lang="es-CO"/>
          </a:p>
        </p:txBody>
      </p:sp>
    </p:spTree>
    <p:extLst>
      <p:ext uri="{BB962C8B-B14F-4D97-AF65-F5344CB8AC3E}">
        <p14:creationId xmlns:p14="http://schemas.microsoft.com/office/powerpoint/2010/main" val="1611013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1090836-28ED-426F-9EA5-24B1CAB1FCB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3B3AA52-A994-4F66-89C5-21068CB9B176}"/>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B49FCCC-A2E8-4090-8B41-FC5314AA2C11}"/>
              </a:ext>
            </a:extLst>
          </p:cNvPr>
          <p:cNvSpPr>
            <a:spLocks noGrp="1"/>
          </p:cNvSpPr>
          <p:nvPr>
            <p:ph type="dt" sz="half" idx="10"/>
          </p:nvPr>
        </p:nvSpPr>
        <p:spPr/>
        <p:txBody>
          <a:bodyPr/>
          <a:lstStyle/>
          <a:p>
            <a:fld id="{1B8FB982-F38A-4E0D-AFCC-4A146AAEDCD5}" type="datetimeFigureOut">
              <a:rPr lang="es-CO" smtClean="0"/>
              <a:t>13/10/2020</a:t>
            </a:fld>
            <a:endParaRPr lang="es-CO"/>
          </a:p>
        </p:txBody>
      </p:sp>
      <p:sp>
        <p:nvSpPr>
          <p:cNvPr id="5" name="Marcador de pie de página 4">
            <a:extLst>
              <a:ext uri="{FF2B5EF4-FFF2-40B4-BE49-F238E27FC236}">
                <a16:creationId xmlns:a16="http://schemas.microsoft.com/office/drawing/2014/main" id="{882639E5-3952-48DC-805A-7DD78245697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5AECDD5-75B8-442E-ACF8-6EE26F04AD0C}"/>
              </a:ext>
            </a:extLst>
          </p:cNvPr>
          <p:cNvSpPr>
            <a:spLocks noGrp="1"/>
          </p:cNvSpPr>
          <p:nvPr>
            <p:ph type="sldNum" sz="quarter" idx="12"/>
          </p:nvPr>
        </p:nvSpPr>
        <p:spPr/>
        <p:txBody>
          <a:bodyPr/>
          <a:lstStyle/>
          <a:p>
            <a:fld id="{A33CBB84-00AD-47F7-AD87-B91EA684F904}" type="slidenum">
              <a:rPr lang="es-CO" smtClean="0"/>
              <a:t>‹Nº›</a:t>
            </a:fld>
            <a:endParaRPr lang="es-CO"/>
          </a:p>
        </p:txBody>
      </p:sp>
    </p:spTree>
    <p:extLst>
      <p:ext uri="{BB962C8B-B14F-4D97-AF65-F5344CB8AC3E}">
        <p14:creationId xmlns:p14="http://schemas.microsoft.com/office/powerpoint/2010/main" val="1749690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161944-C65D-47C0-9E7D-70B9DEC7BAB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74502DC-1CE9-4400-A94D-8F40AD5D7BF4}"/>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278AC9E-CD08-4E52-993A-1F0D9BA025F7}"/>
              </a:ext>
            </a:extLst>
          </p:cNvPr>
          <p:cNvSpPr>
            <a:spLocks noGrp="1"/>
          </p:cNvSpPr>
          <p:nvPr>
            <p:ph type="dt" sz="half" idx="10"/>
          </p:nvPr>
        </p:nvSpPr>
        <p:spPr/>
        <p:txBody>
          <a:bodyPr/>
          <a:lstStyle/>
          <a:p>
            <a:fld id="{1B8FB982-F38A-4E0D-AFCC-4A146AAEDCD5}" type="datetimeFigureOut">
              <a:rPr lang="es-CO" smtClean="0"/>
              <a:t>13/10/2020</a:t>
            </a:fld>
            <a:endParaRPr lang="es-CO"/>
          </a:p>
        </p:txBody>
      </p:sp>
      <p:sp>
        <p:nvSpPr>
          <p:cNvPr id="5" name="Marcador de pie de página 4">
            <a:extLst>
              <a:ext uri="{FF2B5EF4-FFF2-40B4-BE49-F238E27FC236}">
                <a16:creationId xmlns:a16="http://schemas.microsoft.com/office/drawing/2014/main" id="{3D50A481-FC8B-4F4D-8EFE-E306D94BC0F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4284696-6E62-4112-97CC-298EFCA46CF9}"/>
              </a:ext>
            </a:extLst>
          </p:cNvPr>
          <p:cNvSpPr>
            <a:spLocks noGrp="1"/>
          </p:cNvSpPr>
          <p:nvPr>
            <p:ph type="sldNum" sz="quarter" idx="12"/>
          </p:nvPr>
        </p:nvSpPr>
        <p:spPr/>
        <p:txBody>
          <a:bodyPr/>
          <a:lstStyle/>
          <a:p>
            <a:fld id="{A33CBB84-00AD-47F7-AD87-B91EA684F904}" type="slidenum">
              <a:rPr lang="es-CO" smtClean="0"/>
              <a:t>‹Nº›</a:t>
            </a:fld>
            <a:endParaRPr lang="es-CO"/>
          </a:p>
        </p:txBody>
      </p:sp>
    </p:spTree>
    <p:extLst>
      <p:ext uri="{BB962C8B-B14F-4D97-AF65-F5344CB8AC3E}">
        <p14:creationId xmlns:p14="http://schemas.microsoft.com/office/powerpoint/2010/main" val="3751311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8A42E0-BA93-4639-B43A-0476D6AD36F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D54AF4E-B439-477D-9E35-D2124AEFD6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C8E7539C-E064-4A8B-B147-22DA458EFE5E}"/>
              </a:ext>
            </a:extLst>
          </p:cNvPr>
          <p:cNvSpPr>
            <a:spLocks noGrp="1"/>
          </p:cNvSpPr>
          <p:nvPr>
            <p:ph type="dt" sz="half" idx="10"/>
          </p:nvPr>
        </p:nvSpPr>
        <p:spPr/>
        <p:txBody>
          <a:bodyPr/>
          <a:lstStyle/>
          <a:p>
            <a:fld id="{1B8FB982-F38A-4E0D-AFCC-4A146AAEDCD5}" type="datetimeFigureOut">
              <a:rPr lang="es-CO" smtClean="0"/>
              <a:t>13/10/2020</a:t>
            </a:fld>
            <a:endParaRPr lang="es-CO"/>
          </a:p>
        </p:txBody>
      </p:sp>
      <p:sp>
        <p:nvSpPr>
          <p:cNvPr id="5" name="Marcador de pie de página 4">
            <a:extLst>
              <a:ext uri="{FF2B5EF4-FFF2-40B4-BE49-F238E27FC236}">
                <a16:creationId xmlns:a16="http://schemas.microsoft.com/office/drawing/2014/main" id="{6E5C4E16-AB9A-4BBD-8E11-BFBEF65B213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514C06B-488D-449D-B186-B302D6D234DF}"/>
              </a:ext>
            </a:extLst>
          </p:cNvPr>
          <p:cNvSpPr>
            <a:spLocks noGrp="1"/>
          </p:cNvSpPr>
          <p:nvPr>
            <p:ph type="sldNum" sz="quarter" idx="12"/>
          </p:nvPr>
        </p:nvSpPr>
        <p:spPr/>
        <p:txBody>
          <a:bodyPr/>
          <a:lstStyle/>
          <a:p>
            <a:fld id="{A33CBB84-00AD-47F7-AD87-B91EA684F904}" type="slidenum">
              <a:rPr lang="es-CO" smtClean="0"/>
              <a:t>‹Nº›</a:t>
            </a:fld>
            <a:endParaRPr lang="es-CO"/>
          </a:p>
        </p:txBody>
      </p:sp>
    </p:spTree>
    <p:extLst>
      <p:ext uri="{BB962C8B-B14F-4D97-AF65-F5344CB8AC3E}">
        <p14:creationId xmlns:p14="http://schemas.microsoft.com/office/powerpoint/2010/main" val="9938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0B9F3F-4484-4B32-99E5-64AFC5958E0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ED8293D-9A29-4637-B26F-FAF31EF33A93}"/>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000D8655-3EF7-4860-8714-F75B464D7B63}"/>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515D8994-D12C-4EB0-B279-DBA680275B16}"/>
              </a:ext>
            </a:extLst>
          </p:cNvPr>
          <p:cNvSpPr>
            <a:spLocks noGrp="1"/>
          </p:cNvSpPr>
          <p:nvPr>
            <p:ph type="dt" sz="half" idx="10"/>
          </p:nvPr>
        </p:nvSpPr>
        <p:spPr/>
        <p:txBody>
          <a:bodyPr/>
          <a:lstStyle/>
          <a:p>
            <a:fld id="{1B8FB982-F38A-4E0D-AFCC-4A146AAEDCD5}" type="datetimeFigureOut">
              <a:rPr lang="es-CO" smtClean="0"/>
              <a:t>13/10/2020</a:t>
            </a:fld>
            <a:endParaRPr lang="es-CO"/>
          </a:p>
        </p:txBody>
      </p:sp>
      <p:sp>
        <p:nvSpPr>
          <p:cNvPr id="6" name="Marcador de pie de página 5">
            <a:extLst>
              <a:ext uri="{FF2B5EF4-FFF2-40B4-BE49-F238E27FC236}">
                <a16:creationId xmlns:a16="http://schemas.microsoft.com/office/drawing/2014/main" id="{DAF3037B-881F-438E-A705-783F3664E38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0E945857-2157-47A5-A585-E0BF65673AB4}"/>
              </a:ext>
            </a:extLst>
          </p:cNvPr>
          <p:cNvSpPr>
            <a:spLocks noGrp="1"/>
          </p:cNvSpPr>
          <p:nvPr>
            <p:ph type="sldNum" sz="quarter" idx="12"/>
          </p:nvPr>
        </p:nvSpPr>
        <p:spPr/>
        <p:txBody>
          <a:bodyPr/>
          <a:lstStyle/>
          <a:p>
            <a:fld id="{A33CBB84-00AD-47F7-AD87-B91EA684F904}" type="slidenum">
              <a:rPr lang="es-CO" smtClean="0"/>
              <a:t>‹Nº›</a:t>
            </a:fld>
            <a:endParaRPr lang="es-CO"/>
          </a:p>
        </p:txBody>
      </p:sp>
    </p:spTree>
    <p:extLst>
      <p:ext uri="{BB962C8B-B14F-4D97-AF65-F5344CB8AC3E}">
        <p14:creationId xmlns:p14="http://schemas.microsoft.com/office/powerpoint/2010/main" val="2365598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6A068F-5AFD-4895-AE3B-A234DAC7FFD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CBCBD9F2-33B0-4873-A948-006AC7FAE9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AA125641-7974-417D-BF26-D08F650BFB5A}"/>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869F8541-8DA5-44F8-AB6A-AB14EA9449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D37C531F-7B7D-4F21-B68C-779B6ECF23FA}"/>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81CC3D27-9FAA-42CB-97CF-9DB45EE4C522}"/>
              </a:ext>
            </a:extLst>
          </p:cNvPr>
          <p:cNvSpPr>
            <a:spLocks noGrp="1"/>
          </p:cNvSpPr>
          <p:nvPr>
            <p:ph type="dt" sz="half" idx="10"/>
          </p:nvPr>
        </p:nvSpPr>
        <p:spPr/>
        <p:txBody>
          <a:bodyPr/>
          <a:lstStyle/>
          <a:p>
            <a:fld id="{1B8FB982-F38A-4E0D-AFCC-4A146AAEDCD5}" type="datetimeFigureOut">
              <a:rPr lang="es-CO" smtClean="0"/>
              <a:t>13/10/2020</a:t>
            </a:fld>
            <a:endParaRPr lang="es-CO"/>
          </a:p>
        </p:txBody>
      </p:sp>
      <p:sp>
        <p:nvSpPr>
          <p:cNvPr id="8" name="Marcador de pie de página 7">
            <a:extLst>
              <a:ext uri="{FF2B5EF4-FFF2-40B4-BE49-F238E27FC236}">
                <a16:creationId xmlns:a16="http://schemas.microsoft.com/office/drawing/2014/main" id="{A61C0528-6C93-4872-AF7D-B145A6E8FAD6}"/>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57271BE2-1D98-49E2-84B6-101F9D4AF17B}"/>
              </a:ext>
            </a:extLst>
          </p:cNvPr>
          <p:cNvSpPr>
            <a:spLocks noGrp="1"/>
          </p:cNvSpPr>
          <p:nvPr>
            <p:ph type="sldNum" sz="quarter" idx="12"/>
          </p:nvPr>
        </p:nvSpPr>
        <p:spPr/>
        <p:txBody>
          <a:bodyPr/>
          <a:lstStyle/>
          <a:p>
            <a:fld id="{A33CBB84-00AD-47F7-AD87-B91EA684F904}" type="slidenum">
              <a:rPr lang="es-CO" smtClean="0"/>
              <a:t>‹Nº›</a:t>
            </a:fld>
            <a:endParaRPr lang="es-CO"/>
          </a:p>
        </p:txBody>
      </p:sp>
    </p:spTree>
    <p:extLst>
      <p:ext uri="{BB962C8B-B14F-4D97-AF65-F5344CB8AC3E}">
        <p14:creationId xmlns:p14="http://schemas.microsoft.com/office/powerpoint/2010/main" val="723254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4D867E-F623-4E40-8C9E-CE0EAEF8017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82D51070-8D5E-43AB-A612-D6DAEE567F3B}"/>
              </a:ext>
            </a:extLst>
          </p:cNvPr>
          <p:cNvSpPr>
            <a:spLocks noGrp="1"/>
          </p:cNvSpPr>
          <p:nvPr>
            <p:ph type="dt" sz="half" idx="10"/>
          </p:nvPr>
        </p:nvSpPr>
        <p:spPr/>
        <p:txBody>
          <a:bodyPr/>
          <a:lstStyle/>
          <a:p>
            <a:fld id="{1B8FB982-F38A-4E0D-AFCC-4A146AAEDCD5}" type="datetimeFigureOut">
              <a:rPr lang="es-CO" smtClean="0"/>
              <a:t>13/10/2020</a:t>
            </a:fld>
            <a:endParaRPr lang="es-CO"/>
          </a:p>
        </p:txBody>
      </p:sp>
      <p:sp>
        <p:nvSpPr>
          <p:cNvPr id="4" name="Marcador de pie de página 3">
            <a:extLst>
              <a:ext uri="{FF2B5EF4-FFF2-40B4-BE49-F238E27FC236}">
                <a16:creationId xmlns:a16="http://schemas.microsoft.com/office/drawing/2014/main" id="{895C3E41-4267-4A32-AEF9-853DF28B8230}"/>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9A02ACF1-39F5-493E-9D61-E68C05352021}"/>
              </a:ext>
            </a:extLst>
          </p:cNvPr>
          <p:cNvSpPr>
            <a:spLocks noGrp="1"/>
          </p:cNvSpPr>
          <p:nvPr>
            <p:ph type="sldNum" sz="quarter" idx="12"/>
          </p:nvPr>
        </p:nvSpPr>
        <p:spPr/>
        <p:txBody>
          <a:bodyPr/>
          <a:lstStyle/>
          <a:p>
            <a:fld id="{A33CBB84-00AD-47F7-AD87-B91EA684F904}" type="slidenum">
              <a:rPr lang="es-CO" smtClean="0"/>
              <a:t>‹Nº›</a:t>
            </a:fld>
            <a:endParaRPr lang="es-CO"/>
          </a:p>
        </p:txBody>
      </p:sp>
    </p:spTree>
    <p:extLst>
      <p:ext uri="{BB962C8B-B14F-4D97-AF65-F5344CB8AC3E}">
        <p14:creationId xmlns:p14="http://schemas.microsoft.com/office/powerpoint/2010/main" val="2915525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DDF3C9F-C747-4EC2-8C6F-7CC3DB2FE39A}"/>
              </a:ext>
            </a:extLst>
          </p:cNvPr>
          <p:cNvSpPr>
            <a:spLocks noGrp="1"/>
          </p:cNvSpPr>
          <p:nvPr>
            <p:ph type="dt" sz="half" idx="10"/>
          </p:nvPr>
        </p:nvSpPr>
        <p:spPr/>
        <p:txBody>
          <a:bodyPr/>
          <a:lstStyle/>
          <a:p>
            <a:fld id="{1B8FB982-F38A-4E0D-AFCC-4A146AAEDCD5}" type="datetimeFigureOut">
              <a:rPr lang="es-CO" smtClean="0"/>
              <a:t>13/10/2020</a:t>
            </a:fld>
            <a:endParaRPr lang="es-CO"/>
          </a:p>
        </p:txBody>
      </p:sp>
      <p:sp>
        <p:nvSpPr>
          <p:cNvPr id="3" name="Marcador de pie de página 2">
            <a:extLst>
              <a:ext uri="{FF2B5EF4-FFF2-40B4-BE49-F238E27FC236}">
                <a16:creationId xmlns:a16="http://schemas.microsoft.com/office/drawing/2014/main" id="{161032B4-D855-4786-A3C8-4B5FF151DBFA}"/>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885FA0CE-B7E5-4A5B-AADD-7907B83196FC}"/>
              </a:ext>
            </a:extLst>
          </p:cNvPr>
          <p:cNvSpPr>
            <a:spLocks noGrp="1"/>
          </p:cNvSpPr>
          <p:nvPr>
            <p:ph type="sldNum" sz="quarter" idx="12"/>
          </p:nvPr>
        </p:nvSpPr>
        <p:spPr/>
        <p:txBody>
          <a:bodyPr/>
          <a:lstStyle/>
          <a:p>
            <a:fld id="{A33CBB84-00AD-47F7-AD87-B91EA684F904}" type="slidenum">
              <a:rPr lang="es-CO" smtClean="0"/>
              <a:t>‹Nº›</a:t>
            </a:fld>
            <a:endParaRPr lang="es-CO"/>
          </a:p>
        </p:txBody>
      </p:sp>
    </p:spTree>
    <p:extLst>
      <p:ext uri="{BB962C8B-B14F-4D97-AF65-F5344CB8AC3E}">
        <p14:creationId xmlns:p14="http://schemas.microsoft.com/office/powerpoint/2010/main" val="2306234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4D6FCD-5311-47D1-9087-DD516C94F68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3EB4F5B-59D7-45EA-9C4D-E0C7350F9C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D4C02FFC-1C63-4BC6-830A-D16482E347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2826A0A1-8357-4B09-BC69-8B747F16C397}"/>
              </a:ext>
            </a:extLst>
          </p:cNvPr>
          <p:cNvSpPr>
            <a:spLocks noGrp="1"/>
          </p:cNvSpPr>
          <p:nvPr>
            <p:ph type="dt" sz="half" idx="10"/>
          </p:nvPr>
        </p:nvSpPr>
        <p:spPr/>
        <p:txBody>
          <a:bodyPr/>
          <a:lstStyle/>
          <a:p>
            <a:fld id="{1B8FB982-F38A-4E0D-AFCC-4A146AAEDCD5}" type="datetimeFigureOut">
              <a:rPr lang="es-CO" smtClean="0"/>
              <a:t>13/10/2020</a:t>
            </a:fld>
            <a:endParaRPr lang="es-CO"/>
          </a:p>
        </p:txBody>
      </p:sp>
      <p:sp>
        <p:nvSpPr>
          <p:cNvPr id="6" name="Marcador de pie de página 5">
            <a:extLst>
              <a:ext uri="{FF2B5EF4-FFF2-40B4-BE49-F238E27FC236}">
                <a16:creationId xmlns:a16="http://schemas.microsoft.com/office/drawing/2014/main" id="{6F065BDA-7F80-44DB-B19E-DF81AEC96AF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E87AACE-CFC7-419C-967A-A4A7DA3E2270}"/>
              </a:ext>
            </a:extLst>
          </p:cNvPr>
          <p:cNvSpPr>
            <a:spLocks noGrp="1"/>
          </p:cNvSpPr>
          <p:nvPr>
            <p:ph type="sldNum" sz="quarter" idx="12"/>
          </p:nvPr>
        </p:nvSpPr>
        <p:spPr/>
        <p:txBody>
          <a:bodyPr/>
          <a:lstStyle/>
          <a:p>
            <a:fld id="{A33CBB84-00AD-47F7-AD87-B91EA684F904}" type="slidenum">
              <a:rPr lang="es-CO" smtClean="0"/>
              <a:t>‹Nº›</a:t>
            </a:fld>
            <a:endParaRPr lang="es-CO"/>
          </a:p>
        </p:txBody>
      </p:sp>
    </p:spTree>
    <p:extLst>
      <p:ext uri="{BB962C8B-B14F-4D97-AF65-F5344CB8AC3E}">
        <p14:creationId xmlns:p14="http://schemas.microsoft.com/office/powerpoint/2010/main" val="566234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47D6CE-9CF6-4555-983F-2D81B5EA264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3F83941D-64CD-4124-8EAB-7A57464314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F75B3CF7-2E67-4BEF-BF35-59219C74F4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63925B55-585A-4180-B1F3-1995E30E7FB7}"/>
              </a:ext>
            </a:extLst>
          </p:cNvPr>
          <p:cNvSpPr>
            <a:spLocks noGrp="1"/>
          </p:cNvSpPr>
          <p:nvPr>
            <p:ph type="dt" sz="half" idx="10"/>
          </p:nvPr>
        </p:nvSpPr>
        <p:spPr/>
        <p:txBody>
          <a:bodyPr/>
          <a:lstStyle/>
          <a:p>
            <a:fld id="{1B8FB982-F38A-4E0D-AFCC-4A146AAEDCD5}" type="datetimeFigureOut">
              <a:rPr lang="es-CO" smtClean="0"/>
              <a:t>13/10/2020</a:t>
            </a:fld>
            <a:endParaRPr lang="es-CO"/>
          </a:p>
        </p:txBody>
      </p:sp>
      <p:sp>
        <p:nvSpPr>
          <p:cNvPr id="6" name="Marcador de pie de página 5">
            <a:extLst>
              <a:ext uri="{FF2B5EF4-FFF2-40B4-BE49-F238E27FC236}">
                <a16:creationId xmlns:a16="http://schemas.microsoft.com/office/drawing/2014/main" id="{25882C21-1A86-4B37-9004-2E6F7D094708}"/>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16ED199-CD47-4880-839D-B47BDCC707D8}"/>
              </a:ext>
            </a:extLst>
          </p:cNvPr>
          <p:cNvSpPr>
            <a:spLocks noGrp="1"/>
          </p:cNvSpPr>
          <p:nvPr>
            <p:ph type="sldNum" sz="quarter" idx="12"/>
          </p:nvPr>
        </p:nvSpPr>
        <p:spPr/>
        <p:txBody>
          <a:bodyPr/>
          <a:lstStyle/>
          <a:p>
            <a:fld id="{A33CBB84-00AD-47F7-AD87-B91EA684F904}" type="slidenum">
              <a:rPr lang="es-CO" smtClean="0"/>
              <a:t>‹Nº›</a:t>
            </a:fld>
            <a:endParaRPr lang="es-CO"/>
          </a:p>
        </p:txBody>
      </p:sp>
    </p:spTree>
    <p:extLst>
      <p:ext uri="{BB962C8B-B14F-4D97-AF65-F5344CB8AC3E}">
        <p14:creationId xmlns:p14="http://schemas.microsoft.com/office/powerpoint/2010/main" val="674120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0BAADBD-7ED2-4FEA-9C5A-94B133C0D8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A8AD2D23-8597-431E-814F-8D97772DF1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2C4F665-EB2A-438E-AED6-4EAECF8AB1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8FB982-F38A-4E0D-AFCC-4A146AAEDCD5}" type="datetimeFigureOut">
              <a:rPr lang="es-CO" smtClean="0"/>
              <a:t>13/10/2020</a:t>
            </a:fld>
            <a:endParaRPr lang="es-CO"/>
          </a:p>
        </p:txBody>
      </p:sp>
      <p:sp>
        <p:nvSpPr>
          <p:cNvPr id="5" name="Marcador de pie de página 4">
            <a:extLst>
              <a:ext uri="{FF2B5EF4-FFF2-40B4-BE49-F238E27FC236}">
                <a16:creationId xmlns:a16="http://schemas.microsoft.com/office/drawing/2014/main" id="{F9B0CD36-5F5F-4D2A-B4EF-FE0C93C305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94A68AD2-B2B4-4592-9D85-02FEE1010E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3CBB84-00AD-47F7-AD87-B91EA684F904}" type="slidenum">
              <a:rPr lang="es-CO" smtClean="0"/>
              <a:t>‹Nº›</a:t>
            </a:fld>
            <a:endParaRPr lang="es-CO"/>
          </a:p>
        </p:txBody>
      </p:sp>
    </p:spTree>
    <p:extLst>
      <p:ext uri="{BB962C8B-B14F-4D97-AF65-F5344CB8AC3E}">
        <p14:creationId xmlns:p14="http://schemas.microsoft.com/office/powerpoint/2010/main" val="140670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package" Target="../embeddings/Microsoft_Excel_Worksheet.xlsx"/></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6858000"/>
          </a:xfrm>
          <a:prstGeom prst="rect">
            <a:avLst/>
          </a:prstGeom>
          <a:gradFill flip="none" rotWithShape="1">
            <a:gsLst>
              <a:gs pos="0">
                <a:schemeClr val="tx2">
                  <a:lumMod val="50000"/>
                </a:schemeClr>
              </a:gs>
              <a:gs pos="100000">
                <a:srgbClr val="2F52A1"/>
              </a:gs>
            </a:gsLst>
            <a:lin ang="16200000" scaled="0"/>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s-ES" dirty="0">
                <a:solidFill>
                  <a:prstClr val="white"/>
                </a:solidFill>
              </a:rPr>
              <a:t> </a:t>
            </a:r>
          </a:p>
        </p:txBody>
      </p:sp>
      <p:sp>
        <p:nvSpPr>
          <p:cNvPr id="2" name="CuadroTexto 1"/>
          <p:cNvSpPr txBox="1"/>
          <p:nvPr/>
        </p:nvSpPr>
        <p:spPr>
          <a:xfrm>
            <a:off x="2155826" y="1303339"/>
            <a:ext cx="7762875" cy="1200329"/>
          </a:xfrm>
          <a:prstGeom prst="rect">
            <a:avLst/>
          </a:prstGeom>
          <a:noFill/>
        </p:spPr>
        <p:txBody>
          <a:bodyPr>
            <a:spAutoFit/>
          </a:bodyPr>
          <a:lstStyle/>
          <a:p>
            <a:pPr algn="ctr" defTabSz="457200">
              <a:lnSpc>
                <a:spcPct val="90000"/>
              </a:lnSpc>
              <a:defRPr/>
            </a:pPr>
            <a:r>
              <a:rPr lang="es-ES" sz="4000" b="1" dirty="0">
                <a:solidFill>
                  <a:prstClr val="white"/>
                </a:solidFill>
                <a:latin typeface="Calibri"/>
              </a:rPr>
              <a:t>FOGACOOP INSTITUTIONAL PRESENTATION </a:t>
            </a:r>
          </a:p>
        </p:txBody>
      </p:sp>
      <p:sp>
        <p:nvSpPr>
          <p:cNvPr id="7" name="CuadroTexto 6">
            <a:extLst>
              <a:ext uri="{FF2B5EF4-FFF2-40B4-BE49-F238E27FC236}">
                <a16:creationId xmlns:a16="http://schemas.microsoft.com/office/drawing/2014/main" id="{2E7D7147-D92D-EE44-8FAE-8C322559EBD8}"/>
              </a:ext>
            </a:extLst>
          </p:cNvPr>
          <p:cNvSpPr txBox="1"/>
          <p:nvPr/>
        </p:nvSpPr>
        <p:spPr>
          <a:xfrm>
            <a:off x="1904206" y="3253009"/>
            <a:ext cx="8383587" cy="757130"/>
          </a:xfrm>
          <a:prstGeom prst="rect">
            <a:avLst/>
          </a:prstGeom>
          <a:noFill/>
        </p:spPr>
        <p:txBody>
          <a:bodyPr>
            <a:spAutoFit/>
          </a:bodyPr>
          <a:lstStyle/>
          <a:p>
            <a:pPr algn="ctr" defTabSz="457200">
              <a:lnSpc>
                <a:spcPct val="90000"/>
              </a:lnSpc>
              <a:defRPr/>
            </a:pPr>
            <a:r>
              <a:rPr lang="es-ES" sz="2400" b="1" dirty="0">
                <a:solidFill>
                  <a:prstClr val="white"/>
                </a:solidFill>
                <a:latin typeface="Calibri"/>
              </a:rPr>
              <a:t>María Elena Grueso Rodríguez</a:t>
            </a:r>
          </a:p>
          <a:p>
            <a:pPr algn="ctr" defTabSz="457200">
              <a:lnSpc>
                <a:spcPct val="90000"/>
              </a:lnSpc>
              <a:defRPr/>
            </a:pPr>
            <a:r>
              <a:rPr lang="es-ES" sz="2400" b="1" dirty="0">
                <a:solidFill>
                  <a:prstClr val="white"/>
                </a:solidFill>
                <a:latin typeface="Calibri"/>
              </a:rPr>
              <a:t>Directora</a:t>
            </a:r>
          </a:p>
        </p:txBody>
      </p:sp>
      <p:sp>
        <p:nvSpPr>
          <p:cNvPr id="8" name="CuadroTexto 7">
            <a:extLst>
              <a:ext uri="{FF2B5EF4-FFF2-40B4-BE49-F238E27FC236}">
                <a16:creationId xmlns:a16="http://schemas.microsoft.com/office/drawing/2014/main" id="{2E7D7147-D92D-EE44-8FAE-8C322559EBD8}"/>
              </a:ext>
            </a:extLst>
          </p:cNvPr>
          <p:cNvSpPr txBox="1"/>
          <p:nvPr/>
        </p:nvSpPr>
        <p:spPr>
          <a:xfrm>
            <a:off x="2070101" y="4335756"/>
            <a:ext cx="8383587" cy="369332"/>
          </a:xfrm>
          <a:prstGeom prst="rect">
            <a:avLst/>
          </a:prstGeom>
          <a:noFill/>
        </p:spPr>
        <p:txBody>
          <a:bodyPr>
            <a:spAutoFit/>
          </a:bodyPr>
          <a:lstStyle/>
          <a:p>
            <a:pPr algn="ctr">
              <a:lnSpc>
                <a:spcPct val="90000"/>
              </a:lnSpc>
              <a:defRPr/>
            </a:pPr>
            <a:r>
              <a:rPr lang="es-CO" sz="2000" b="1" dirty="0" err="1">
                <a:solidFill>
                  <a:prstClr val="white"/>
                </a:solidFill>
              </a:rPr>
              <a:t>October</a:t>
            </a:r>
            <a:r>
              <a:rPr lang="es-CO" sz="2000" b="1" dirty="0">
                <a:solidFill>
                  <a:prstClr val="white"/>
                </a:solidFill>
              </a:rPr>
              <a:t> 14,2020 </a:t>
            </a:r>
            <a:endParaRPr lang="es-ES" sz="2000" b="1" dirty="0">
              <a:solidFill>
                <a:prstClr val="white"/>
              </a:solidFill>
            </a:endParaRPr>
          </a:p>
        </p:txBody>
      </p:sp>
      <p:pic>
        <p:nvPicPr>
          <p:cNvPr id="10" name="Imagen 9">
            <a:extLst>
              <a:ext uri="{FF2B5EF4-FFF2-40B4-BE49-F238E27FC236}">
                <a16:creationId xmlns:a16="http://schemas.microsoft.com/office/drawing/2014/main" id="{01819C73-2108-442A-AD34-91BBB1D2BA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8143" y="5554661"/>
            <a:ext cx="4381007" cy="876932"/>
          </a:xfrm>
          <a:prstGeom prst="rect">
            <a:avLst/>
          </a:prstGeom>
        </p:spPr>
      </p:pic>
    </p:spTree>
    <p:extLst>
      <p:ext uri="{BB962C8B-B14F-4D97-AF65-F5344CB8AC3E}">
        <p14:creationId xmlns:p14="http://schemas.microsoft.com/office/powerpoint/2010/main" val="1793885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B305FB1-8853-468B-A45A-7A6EA8C19E1C}"/>
              </a:ext>
            </a:extLst>
          </p:cNvPr>
          <p:cNvPicPr>
            <a:picLocks noChangeAspect="1"/>
          </p:cNvPicPr>
          <p:nvPr/>
        </p:nvPicPr>
        <p:blipFill>
          <a:blip r:embed="rId2"/>
          <a:stretch>
            <a:fillRect/>
          </a:stretch>
        </p:blipFill>
        <p:spPr>
          <a:xfrm>
            <a:off x="8899476" y="5741201"/>
            <a:ext cx="3292524" cy="1028913"/>
          </a:xfrm>
          <a:prstGeom prst="rect">
            <a:avLst/>
          </a:prstGeom>
        </p:spPr>
      </p:pic>
      <p:sp>
        <p:nvSpPr>
          <p:cNvPr id="10" name="Título 1">
            <a:extLst>
              <a:ext uri="{FF2B5EF4-FFF2-40B4-BE49-F238E27FC236}">
                <a16:creationId xmlns:a16="http://schemas.microsoft.com/office/drawing/2014/main" id="{90606D62-7749-4878-B666-1C7C52D29E8C}"/>
              </a:ext>
            </a:extLst>
          </p:cNvPr>
          <p:cNvSpPr txBox="1">
            <a:spLocks/>
          </p:cNvSpPr>
          <p:nvPr/>
        </p:nvSpPr>
        <p:spPr>
          <a:xfrm>
            <a:off x="2081669" y="101760"/>
            <a:ext cx="8514000" cy="1077218"/>
          </a:xfrm>
          <a:prstGeom prst="rect">
            <a:avLst/>
          </a:prstGeom>
          <a:solidFill>
            <a:schemeClr val="bg1">
              <a:lumMod val="95000"/>
            </a:schemeClr>
          </a:solidFill>
        </p:spPr>
        <p:txBody>
          <a:bodyPr vert="horz" wrap="square" lIns="91440" tIns="45720" rIns="91440" bIns="45720" rtlCol="0" anchor="ctr">
            <a:spAutoFit/>
          </a:bodyPr>
          <a:lstStyle>
            <a:defPPr>
              <a:defRPr lang="es-CO"/>
            </a:defPPr>
            <a:lvl1pPr algn="ctr" defTabSz="457200">
              <a:spcBef>
                <a:spcPct val="0"/>
              </a:spcBef>
              <a:buNone/>
              <a:defRPr sz="2000">
                <a:solidFill>
                  <a:srgbClr val="0070C0"/>
                </a:solidFill>
                <a:latin typeface="Gill Sans MT" panose="020B0502020104020203" pitchFamily="34" charset="0"/>
                <a:ea typeface="+mj-ea"/>
                <a:cs typeface="Futura Std Heavy"/>
              </a:defRPr>
            </a:lvl1pPr>
          </a:lstStyle>
          <a:p>
            <a:r>
              <a:rPr lang="en-US" sz="3200" dirty="0"/>
              <a:t>MAIN CHARACTERISTICS TO BE CONSIDERED WHILE ESTABLISHING A DIO</a:t>
            </a:r>
          </a:p>
        </p:txBody>
      </p:sp>
      <p:sp>
        <p:nvSpPr>
          <p:cNvPr id="9" name="Rectángulo 8">
            <a:extLst>
              <a:ext uri="{FF2B5EF4-FFF2-40B4-BE49-F238E27FC236}">
                <a16:creationId xmlns:a16="http://schemas.microsoft.com/office/drawing/2014/main" id="{594AA4D5-F647-4EB8-8B0A-096F66F2D6D1}"/>
              </a:ext>
            </a:extLst>
          </p:cNvPr>
          <p:cNvSpPr/>
          <p:nvPr/>
        </p:nvSpPr>
        <p:spPr>
          <a:xfrm>
            <a:off x="1231158" y="1419765"/>
            <a:ext cx="9504575" cy="369332"/>
          </a:xfrm>
          <a:prstGeom prst="rect">
            <a:avLst/>
          </a:prstGeom>
        </p:spPr>
        <p:txBody>
          <a:bodyPr wrap="square">
            <a:spAutoFit/>
          </a:bodyPr>
          <a:lstStyle/>
          <a:p>
            <a:pPr marL="285750" indent="-285750">
              <a:buFont typeface="Arial" panose="020B0604020202020204" pitchFamily="34" charset="0"/>
              <a:buChar char="•"/>
            </a:pPr>
            <a:endParaRPr lang="es-CO" dirty="0"/>
          </a:p>
        </p:txBody>
      </p:sp>
      <p:sp>
        <p:nvSpPr>
          <p:cNvPr id="2" name="Rectángulo 1">
            <a:extLst>
              <a:ext uri="{FF2B5EF4-FFF2-40B4-BE49-F238E27FC236}">
                <a16:creationId xmlns:a16="http://schemas.microsoft.com/office/drawing/2014/main" id="{310E8F9A-737E-4237-B4EF-2CAFB2D52E6A}"/>
              </a:ext>
            </a:extLst>
          </p:cNvPr>
          <p:cNvSpPr/>
          <p:nvPr/>
        </p:nvSpPr>
        <p:spPr>
          <a:xfrm>
            <a:off x="1036321" y="1419765"/>
            <a:ext cx="10363200" cy="923330"/>
          </a:xfrm>
          <a:prstGeom prst="rect">
            <a:avLst/>
          </a:prstGeom>
        </p:spPr>
        <p:txBody>
          <a:bodyPr wrap="square">
            <a:spAutoFit/>
          </a:bodyPr>
          <a:lstStyle/>
          <a:p>
            <a:endParaRPr lang="en-US" sz="2800" dirty="0"/>
          </a:p>
          <a:p>
            <a:endParaRPr lang="en-US" sz="2600" dirty="0"/>
          </a:p>
        </p:txBody>
      </p:sp>
      <p:sp>
        <p:nvSpPr>
          <p:cNvPr id="5" name="Rectángulo 4">
            <a:extLst>
              <a:ext uri="{FF2B5EF4-FFF2-40B4-BE49-F238E27FC236}">
                <a16:creationId xmlns:a16="http://schemas.microsoft.com/office/drawing/2014/main" id="{383543E6-2807-4272-8EA2-5B98E4D9E7BC}"/>
              </a:ext>
            </a:extLst>
          </p:cNvPr>
          <p:cNvSpPr/>
          <p:nvPr/>
        </p:nvSpPr>
        <p:spPr>
          <a:xfrm>
            <a:off x="1354603" y="4105721"/>
            <a:ext cx="9968131" cy="2092881"/>
          </a:xfrm>
          <a:prstGeom prst="rect">
            <a:avLst/>
          </a:prstGeom>
        </p:spPr>
        <p:txBody>
          <a:bodyPr wrap="square">
            <a:spAutoFit/>
          </a:bodyPr>
          <a:lstStyle/>
          <a:p>
            <a:r>
              <a:rPr lang="en-US" sz="2600" b="1" dirty="0"/>
              <a:t>GOVERNANCE</a:t>
            </a:r>
          </a:p>
          <a:p>
            <a:pPr>
              <a:lnSpc>
                <a:spcPts val="2500"/>
              </a:lnSpc>
            </a:pPr>
            <a:endParaRPr lang="en-US" sz="2600" dirty="0"/>
          </a:p>
          <a:p>
            <a:r>
              <a:rPr lang="en-US" sz="2600" dirty="0"/>
              <a:t>FOGACOOP is operationally independent, well-governed, transparent, accountable, and insulated from external interference. </a:t>
            </a:r>
          </a:p>
          <a:p>
            <a:endParaRPr lang="en-US" sz="2600" dirty="0"/>
          </a:p>
        </p:txBody>
      </p:sp>
      <p:pic>
        <p:nvPicPr>
          <p:cNvPr id="4099" name="Picture 3" descr="Scrutiny review">
            <a:extLst>
              <a:ext uri="{FF2B5EF4-FFF2-40B4-BE49-F238E27FC236}">
                <a16:creationId xmlns:a16="http://schemas.microsoft.com/office/drawing/2014/main" id="{9AEDEE1E-3CE6-4D10-BA6C-807FCB0378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7521" y="1419765"/>
            <a:ext cx="6400799" cy="2445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399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B305FB1-8853-468B-A45A-7A6EA8C19E1C}"/>
              </a:ext>
            </a:extLst>
          </p:cNvPr>
          <p:cNvPicPr>
            <a:picLocks noChangeAspect="1"/>
          </p:cNvPicPr>
          <p:nvPr/>
        </p:nvPicPr>
        <p:blipFill>
          <a:blip r:embed="rId2"/>
          <a:stretch>
            <a:fillRect/>
          </a:stretch>
        </p:blipFill>
        <p:spPr>
          <a:xfrm>
            <a:off x="8899476" y="5741201"/>
            <a:ext cx="3292524" cy="1028913"/>
          </a:xfrm>
          <a:prstGeom prst="rect">
            <a:avLst/>
          </a:prstGeom>
        </p:spPr>
      </p:pic>
      <p:sp>
        <p:nvSpPr>
          <p:cNvPr id="10" name="Título 1">
            <a:extLst>
              <a:ext uri="{FF2B5EF4-FFF2-40B4-BE49-F238E27FC236}">
                <a16:creationId xmlns:a16="http://schemas.microsoft.com/office/drawing/2014/main" id="{90606D62-7749-4878-B666-1C7C52D29E8C}"/>
              </a:ext>
            </a:extLst>
          </p:cNvPr>
          <p:cNvSpPr txBox="1">
            <a:spLocks/>
          </p:cNvSpPr>
          <p:nvPr/>
        </p:nvSpPr>
        <p:spPr>
          <a:xfrm>
            <a:off x="1839000" y="97171"/>
            <a:ext cx="8514000" cy="1077218"/>
          </a:xfrm>
          <a:prstGeom prst="rect">
            <a:avLst/>
          </a:prstGeom>
          <a:solidFill>
            <a:schemeClr val="bg1">
              <a:lumMod val="95000"/>
            </a:schemeClr>
          </a:solidFill>
        </p:spPr>
        <p:txBody>
          <a:bodyPr vert="horz" wrap="square" lIns="91440" tIns="45720" rIns="91440" bIns="45720" rtlCol="0" anchor="ctr">
            <a:spAutoFit/>
          </a:bodyPr>
          <a:lstStyle>
            <a:defPPr>
              <a:defRPr lang="es-CO"/>
            </a:defPPr>
            <a:lvl1pPr algn="ctr" defTabSz="457200">
              <a:spcBef>
                <a:spcPct val="0"/>
              </a:spcBef>
              <a:buNone/>
              <a:defRPr sz="2000">
                <a:solidFill>
                  <a:srgbClr val="0070C0"/>
                </a:solidFill>
                <a:latin typeface="Gill Sans MT" panose="020B0502020104020203" pitchFamily="34" charset="0"/>
                <a:ea typeface="+mj-ea"/>
                <a:cs typeface="Futura Std Heavy"/>
              </a:defRPr>
            </a:lvl1pPr>
          </a:lstStyle>
          <a:p>
            <a:r>
              <a:rPr lang="en-US" sz="3200" dirty="0"/>
              <a:t>MAIN CHARACTERISTICS TO BE CONSIDERED WHILE ESTABLISHING A DIO</a:t>
            </a:r>
          </a:p>
        </p:txBody>
      </p:sp>
      <p:sp>
        <p:nvSpPr>
          <p:cNvPr id="9" name="Rectángulo 8">
            <a:extLst>
              <a:ext uri="{FF2B5EF4-FFF2-40B4-BE49-F238E27FC236}">
                <a16:creationId xmlns:a16="http://schemas.microsoft.com/office/drawing/2014/main" id="{594AA4D5-F647-4EB8-8B0A-096F66F2D6D1}"/>
              </a:ext>
            </a:extLst>
          </p:cNvPr>
          <p:cNvSpPr/>
          <p:nvPr/>
        </p:nvSpPr>
        <p:spPr>
          <a:xfrm>
            <a:off x="1231158" y="1419765"/>
            <a:ext cx="9504575" cy="369332"/>
          </a:xfrm>
          <a:prstGeom prst="rect">
            <a:avLst/>
          </a:prstGeom>
        </p:spPr>
        <p:txBody>
          <a:bodyPr wrap="square">
            <a:spAutoFit/>
          </a:bodyPr>
          <a:lstStyle/>
          <a:p>
            <a:pPr marL="285750" indent="-285750">
              <a:buFont typeface="Arial" panose="020B0604020202020204" pitchFamily="34" charset="0"/>
              <a:buChar char="•"/>
            </a:pPr>
            <a:endParaRPr lang="es-CO" dirty="0"/>
          </a:p>
        </p:txBody>
      </p:sp>
      <p:sp>
        <p:nvSpPr>
          <p:cNvPr id="2" name="Rectángulo 1">
            <a:extLst>
              <a:ext uri="{FF2B5EF4-FFF2-40B4-BE49-F238E27FC236}">
                <a16:creationId xmlns:a16="http://schemas.microsoft.com/office/drawing/2014/main" id="{310E8F9A-737E-4237-B4EF-2CAFB2D52E6A}"/>
              </a:ext>
            </a:extLst>
          </p:cNvPr>
          <p:cNvSpPr/>
          <p:nvPr/>
        </p:nvSpPr>
        <p:spPr>
          <a:xfrm>
            <a:off x="1036321" y="1419765"/>
            <a:ext cx="10363200" cy="923330"/>
          </a:xfrm>
          <a:prstGeom prst="rect">
            <a:avLst/>
          </a:prstGeom>
        </p:spPr>
        <p:txBody>
          <a:bodyPr wrap="square">
            <a:spAutoFit/>
          </a:bodyPr>
          <a:lstStyle/>
          <a:p>
            <a:endParaRPr lang="en-US" sz="2800" dirty="0"/>
          </a:p>
          <a:p>
            <a:endParaRPr lang="en-US" sz="2600" dirty="0"/>
          </a:p>
        </p:txBody>
      </p:sp>
      <p:sp>
        <p:nvSpPr>
          <p:cNvPr id="5" name="Rectángulo 4">
            <a:extLst>
              <a:ext uri="{FF2B5EF4-FFF2-40B4-BE49-F238E27FC236}">
                <a16:creationId xmlns:a16="http://schemas.microsoft.com/office/drawing/2014/main" id="{383543E6-2807-4272-8EA2-5B98E4D9E7BC}"/>
              </a:ext>
            </a:extLst>
          </p:cNvPr>
          <p:cNvSpPr/>
          <p:nvPr/>
        </p:nvSpPr>
        <p:spPr>
          <a:xfrm>
            <a:off x="1357768" y="3748914"/>
            <a:ext cx="10363200" cy="2923877"/>
          </a:xfrm>
          <a:prstGeom prst="rect">
            <a:avLst/>
          </a:prstGeom>
        </p:spPr>
        <p:txBody>
          <a:bodyPr wrap="square">
            <a:spAutoFit/>
          </a:bodyPr>
          <a:lstStyle/>
          <a:p>
            <a:r>
              <a:rPr lang="en-US" sz="2600" b="1" dirty="0"/>
              <a:t>RELATIONSHIPS WITH OTHER SAFETY-NET PARTICIPANTS</a:t>
            </a:r>
          </a:p>
          <a:p>
            <a:endParaRPr lang="en-US" sz="2600" b="1" dirty="0"/>
          </a:p>
          <a:p>
            <a:r>
              <a:rPr lang="en-US" sz="2600" dirty="0"/>
              <a:t>The Intersectoral Coordination Commission of the Solidarity Economy Subsector that provides savings and credit services was created, formalizing a Financial Safety Net.</a:t>
            </a:r>
          </a:p>
          <a:p>
            <a:endParaRPr lang="en-US" sz="2600" dirty="0"/>
          </a:p>
          <a:p>
            <a:endParaRPr lang="en-US" sz="2800" dirty="0"/>
          </a:p>
        </p:txBody>
      </p:sp>
      <p:pic>
        <p:nvPicPr>
          <p:cNvPr id="8" name="Imagen 7">
            <a:extLst>
              <a:ext uri="{FF2B5EF4-FFF2-40B4-BE49-F238E27FC236}">
                <a16:creationId xmlns:a16="http://schemas.microsoft.com/office/drawing/2014/main" id="{1E8A9B48-F972-4A1E-908C-28D8B412F791}"/>
              </a:ext>
            </a:extLst>
          </p:cNvPr>
          <p:cNvPicPr>
            <a:picLocks noChangeAspect="1"/>
          </p:cNvPicPr>
          <p:nvPr/>
        </p:nvPicPr>
        <p:blipFill>
          <a:blip r:embed="rId3"/>
          <a:stretch>
            <a:fillRect/>
          </a:stretch>
        </p:blipFill>
        <p:spPr>
          <a:xfrm>
            <a:off x="3400033" y="1174389"/>
            <a:ext cx="4674822" cy="2337411"/>
          </a:xfrm>
          <a:prstGeom prst="rect">
            <a:avLst/>
          </a:prstGeom>
        </p:spPr>
      </p:pic>
    </p:spTree>
    <p:extLst>
      <p:ext uri="{BB962C8B-B14F-4D97-AF65-F5344CB8AC3E}">
        <p14:creationId xmlns:p14="http://schemas.microsoft.com/office/powerpoint/2010/main" val="1956688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B305FB1-8853-468B-A45A-7A6EA8C19E1C}"/>
              </a:ext>
            </a:extLst>
          </p:cNvPr>
          <p:cNvPicPr>
            <a:picLocks noChangeAspect="1"/>
          </p:cNvPicPr>
          <p:nvPr/>
        </p:nvPicPr>
        <p:blipFill>
          <a:blip r:embed="rId2"/>
          <a:stretch>
            <a:fillRect/>
          </a:stretch>
        </p:blipFill>
        <p:spPr>
          <a:xfrm>
            <a:off x="8899476" y="5741201"/>
            <a:ext cx="3292524" cy="1028913"/>
          </a:xfrm>
          <a:prstGeom prst="rect">
            <a:avLst/>
          </a:prstGeom>
        </p:spPr>
      </p:pic>
      <p:sp>
        <p:nvSpPr>
          <p:cNvPr id="9" name="Rectángulo 8">
            <a:extLst>
              <a:ext uri="{FF2B5EF4-FFF2-40B4-BE49-F238E27FC236}">
                <a16:creationId xmlns:a16="http://schemas.microsoft.com/office/drawing/2014/main" id="{594AA4D5-F647-4EB8-8B0A-096F66F2D6D1}"/>
              </a:ext>
            </a:extLst>
          </p:cNvPr>
          <p:cNvSpPr/>
          <p:nvPr/>
        </p:nvSpPr>
        <p:spPr>
          <a:xfrm>
            <a:off x="1231158" y="1419765"/>
            <a:ext cx="9504575" cy="369332"/>
          </a:xfrm>
          <a:prstGeom prst="rect">
            <a:avLst/>
          </a:prstGeom>
        </p:spPr>
        <p:txBody>
          <a:bodyPr wrap="square">
            <a:spAutoFit/>
          </a:bodyPr>
          <a:lstStyle/>
          <a:p>
            <a:pPr marL="285750" indent="-285750">
              <a:buFont typeface="Arial" panose="020B0604020202020204" pitchFamily="34" charset="0"/>
              <a:buChar char="•"/>
            </a:pPr>
            <a:endParaRPr lang="es-CO" dirty="0"/>
          </a:p>
        </p:txBody>
      </p:sp>
      <p:sp>
        <p:nvSpPr>
          <p:cNvPr id="2" name="Rectángulo 1">
            <a:extLst>
              <a:ext uri="{FF2B5EF4-FFF2-40B4-BE49-F238E27FC236}">
                <a16:creationId xmlns:a16="http://schemas.microsoft.com/office/drawing/2014/main" id="{310E8F9A-737E-4237-B4EF-2CAFB2D52E6A}"/>
              </a:ext>
            </a:extLst>
          </p:cNvPr>
          <p:cNvSpPr/>
          <p:nvPr/>
        </p:nvSpPr>
        <p:spPr>
          <a:xfrm>
            <a:off x="1036321" y="1419765"/>
            <a:ext cx="10363200" cy="923330"/>
          </a:xfrm>
          <a:prstGeom prst="rect">
            <a:avLst/>
          </a:prstGeom>
        </p:spPr>
        <p:txBody>
          <a:bodyPr wrap="square">
            <a:spAutoFit/>
          </a:bodyPr>
          <a:lstStyle/>
          <a:p>
            <a:endParaRPr lang="en-US" sz="2800" dirty="0"/>
          </a:p>
          <a:p>
            <a:endParaRPr lang="en-US" sz="2600" dirty="0"/>
          </a:p>
        </p:txBody>
      </p:sp>
      <p:sp>
        <p:nvSpPr>
          <p:cNvPr id="5" name="Rectángulo 4">
            <a:extLst>
              <a:ext uri="{FF2B5EF4-FFF2-40B4-BE49-F238E27FC236}">
                <a16:creationId xmlns:a16="http://schemas.microsoft.com/office/drawing/2014/main" id="{383543E6-2807-4272-8EA2-5B98E4D9E7BC}"/>
              </a:ext>
            </a:extLst>
          </p:cNvPr>
          <p:cNvSpPr/>
          <p:nvPr/>
        </p:nvSpPr>
        <p:spPr>
          <a:xfrm>
            <a:off x="1231158" y="1076248"/>
            <a:ext cx="10121704" cy="4924425"/>
          </a:xfrm>
          <a:prstGeom prst="rect">
            <a:avLst/>
          </a:prstGeom>
        </p:spPr>
        <p:txBody>
          <a:bodyPr wrap="square">
            <a:spAutoFit/>
          </a:bodyPr>
          <a:lstStyle/>
          <a:p>
            <a:endParaRPr lang="en-US" sz="2600" b="1" dirty="0"/>
          </a:p>
          <a:p>
            <a:r>
              <a:rPr lang="en-US" sz="2600" b="1" dirty="0"/>
              <a:t>RELATIONSHIPS WITH OTHER SAFETY-NET PARTICIPANTS</a:t>
            </a:r>
          </a:p>
          <a:p>
            <a:endParaRPr lang="en-US" sz="2600" b="1" dirty="0"/>
          </a:p>
          <a:p>
            <a:r>
              <a:rPr lang="en-US" sz="2600" dirty="0"/>
              <a:t>FOGACOOP signed a memorandum of understanding with FOGAFIN </a:t>
            </a:r>
          </a:p>
          <a:p>
            <a:r>
              <a:rPr lang="en-US" sz="2600" dirty="0"/>
              <a:t>(DIO for banks).</a:t>
            </a:r>
          </a:p>
          <a:p>
            <a:endParaRPr lang="en-US" sz="2600" dirty="0"/>
          </a:p>
          <a:p>
            <a:r>
              <a:rPr lang="en-US" sz="2600" dirty="0"/>
              <a:t>There´s an Agreement to exchange information with the supervisor of savings and credit cooperatives – </a:t>
            </a:r>
            <a:r>
              <a:rPr lang="en-US" sz="2600" dirty="0" err="1"/>
              <a:t>Supersolidaria</a:t>
            </a:r>
            <a:r>
              <a:rPr lang="en-US" sz="2600" dirty="0"/>
              <a:t>. </a:t>
            </a:r>
          </a:p>
          <a:p>
            <a:endParaRPr lang="en-US" sz="2600" dirty="0"/>
          </a:p>
          <a:p>
            <a:r>
              <a:rPr lang="en-US" sz="2600" dirty="0"/>
              <a:t>The signing of an agreement with the financial supervisor for the exchange of information is in process.</a:t>
            </a:r>
          </a:p>
          <a:p>
            <a:endParaRPr lang="en-US" sz="2800" dirty="0"/>
          </a:p>
        </p:txBody>
      </p:sp>
      <p:sp>
        <p:nvSpPr>
          <p:cNvPr id="12" name="Título 1">
            <a:extLst>
              <a:ext uri="{FF2B5EF4-FFF2-40B4-BE49-F238E27FC236}">
                <a16:creationId xmlns:a16="http://schemas.microsoft.com/office/drawing/2014/main" id="{1C104FFF-7D1C-43EA-9309-7AB738E628AA}"/>
              </a:ext>
            </a:extLst>
          </p:cNvPr>
          <p:cNvSpPr txBox="1">
            <a:spLocks/>
          </p:cNvSpPr>
          <p:nvPr/>
        </p:nvSpPr>
        <p:spPr>
          <a:xfrm>
            <a:off x="1960921" y="168308"/>
            <a:ext cx="8514000" cy="1077218"/>
          </a:xfrm>
          <a:prstGeom prst="rect">
            <a:avLst/>
          </a:prstGeom>
          <a:solidFill>
            <a:schemeClr val="bg1">
              <a:lumMod val="95000"/>
            </a:schemeClr>
          </a:solidFill>
        </p:spPr>
        <p:txBody>
          <a:bodyPr vert="horz" wrap="square" lIns="91440" tIns="45720" rIns="91440" bIns="45720" rtlCol="0" anchor="ctr">
            <a:spAutoFit/>
          </a:bodyPr>
          <a:lstStyle>
            <a:defPPr>
              <a:defRPr lang="es-CO"/>
            </a:defPPr>
            <a:lvl1pPr algn="ctr" defTabSz="457200">
              <a:spcBef>
                <a:spcPct val="0"/>
              </a:spcBef>
              <a:buNone/>
              <a:defRPr sz="2000">
                <a:solidFill>
                  <a:srgbClr val="0070C0"/>
                </a:solidFill>
                <a:latin typeface="Gill Sans MT" panose="020B0502020104020203" pitchFamily="34" charset="0"/>
                <a:ea typeface="+mj-ea"/>
                <a:cs typeface="Futura Std Heavy"/>
              </a:defRPr>
            </a:lvl1pPr>
          </a:lstStyle>
          <a:p>
            <a:r>
              <a:rPr lang="en-US" sz="3200" dirty="0"/>
              <a:t>MAIN CHARACTERISTICS TO BE CONSIDERED WHILE ESTABLISHING A DIO</a:t>
            </a:r>
          </a:p>
        </p:txBody>
      </p:sp>
    </p:spTree>
    <p:extLst>
      <p:ext uri="{BB962C8B-B14F-4D97-AF65-F5344CB8AC3E}">
        <p14:creationId xmlns:p14="http://schemas.microsoft.com/office/powerpoint/2010/main" val="3225408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B305FB1-8853-468B-A45A-7A6EA8C19E1C}"/>
              </a:ext>
            </a:extLst>
          </p:cNvPr>
          <p:cNvPicPr>
            <a:picLocks noChangeAspect="1"/>
          </p:cNvPicPr>
          <p:nvPr/>
        </p:nvPicPr>
        <p:blipFill>
          <a:blip r:embed="rId2"/>
          <a:stretch>
            <a:fillRect/>
          </a:stretch>
        </p:blipFill>
        <p:spPr>
          <a:xfrm>
            <a:off x="8899476" y="5741201"/>
            <a:ext cx="3292524" cy="1028913"/>
          </a:xfrm>
          <a:prstGeom prst="rect">
            <a:avLst/>
          </a:prstGeom>
        </p:spPr>
      </p:pic>
      <p:sp>
        <p:nvSpPr>
          <p:cNvPr id="9" name="Rectángulo 8">
            <a:extLst>
              <a:ext uri="{FF2B5EF4-FFF2-40B4-BE49-F238E27FC236}">
                <a16:creationId xmlns:a16="http://schemas.microsoft.com/office/drawing/2014/main" id="{594AA4D5-F647-4EB8-8B0A-096F66F2D6D1}"/>
              </a:ext>
            </a:extLst>
          </p:cNvPr>
          <p:cNvSpPr/>
          <p:nvPr/>
        </p:nvSpPr>
        <p:spPr>
          <a:xfrm>
            <a:off x="1231158" y="1419765"/>
            <a:ext cx="9504575" cy="369332"/>
          </a:xfrm>
          <a:prstGeom prst="rect">
            <a:avLst/>
          </a:prstGeom>
        </p:spPr>
        <p:txBody>
          <a:bodyPr wrap="square">
            <a:spAutoFit/>
          </a:bodyPr>
          <a:lstStyle/>
          <a:p>
            <a:pPr marL="285750" indent="-285750">
              <a:buFont typeface="Arial" panose="020B0604020202020204" pitchFamily="34" charset="0"/>
              <a:buChar char="•"/>
            </a:pPr>
            <a:endParaRPr lang="es-CO" dirty="0"/>
          </a:p>
        </p:txBody>
      </p:sp>
      <p:sp>
        <p:nvSpPr>
          <p:cNvPr id="2" name="Rectángulo 1">
            <a:extLst>
              <a:ext uri="{FF2B5EF4-FFF2-40B4-BE49-F238E27FC236}">
                <a16:creationId xmlns:a16="http://schemas.microsoft.com/office/drawing/2014/main" id="{310E8F9A-737E-4237-B4EF-2CAFB2D52E6A}"/>
              </a:ext>
            </a:extLst>
          </p:cNvPr>
          <p:cNvSpPr/>
          <p:nvPr/>
        </p:nvSpPr>
        <p:spPr>
          <a:xfrm>
            <a:off x="1036321" y="1419765"/>
            <a:ext cx="10363200" cy="923330"/>
          </a:xfrm>
          <a:prstGeom prst="rect">
            <a:avLst/>
          </a:prstGeom>
        </p:spPr>
        <p:txBody>
          <a:bodyPr wrap="square">
            <a:spAutoFit/>
          </a:bodyPr>
          <a:lstStyle/>
          <a:p>
            <a:endParaRPr lang="en-US" sz="2800" dirty="0"/>
          </a:p>
          <a:p>
            <a:endParaRPr lang="en-US" sz="2600" dirty="0"/>
          </a:p>
        </p:txBody>
      </p:sp>
      <p:sp>
        <p:nvSpPr>
          <p:cNvPr id="5" name="Rectángulo 4">
            <a:extLst>
              <a:ext uri="{FF2B5EF4-FFF2-40B4-BE49-F238E27FC236}">
                <a16:creationId xmlns:a16="http://schemas.microsoft.com/office/drawing/2014/main" id="{383543E6-2807-4272-8EA2-5B98E4D9E7BC}"/>
              </a:ext>
            </a:extLst>
          </p:cNvPr>
          <p:cNvSpPr/>
          <p:nvPr/>
        </p:nvSpPr>
        <p:spPr>
          <a:xfrm>
            <a:off x="5289452" y="1417667"/>
            <a:ext cx="6110069" cy="4555093"/>
          </a:xfrm>
          <a:prstGeom prst="rect">
            <a:avLst/>
          </a:prstGeom>
        </p:spPr>
        <p:txBody>
          <a:bodyPr wrap="square">
            <a:spAutoFit/>
          </a:bodyPr>
          <a:lstStyle/>
          <a:p>
            <a:r>
              <a:rPr lang="en-US" sz="2800" b="1" dirty="0"/>
              <a:t>MEMBERSHIP </a:t>
            </a:r>
          </a:p>
          <a:p>
            <a:endParaRPr lang="en-US" sz="2800" dirty="0"/>
          </a:p>
          <a:p>
            <a:r>
              <a:rPr lang="en-US" sz="2600" dirty="0"/>
              <a:t>Membership in the deposit insurance system is compulsory for all the cooperatives that provides savings and credit services. </a:t>
            </a:r>
          </a:p>
          <a:p>
            <a:endParaRPr lang="en-US" sz="2600" dirty="0"/>
          </a:p>
          <a:p>
            <a:r>
              <a:rPr lang="en-US" sz="2600" dirty="0"/>
              <a:t>Although cooperatives enrollment to FOGACOOP is mandatory, it is not automatic. </a:t>
            </a:r>
          </a:p>
          <a:p>
            <a:endParaRPr lang="en-US" sz="2600" dirty="0"/>
          </a:p>
        </p:txBody>
      </p:sp>
      <p:sp>
        <p:nvSpPr>
          <p:cNvPr id="7" name="Título 1">
            <a:extLst>
              <a:ext uri="{FF2B5EF4-FFF2-40B4-BE49-F238E27FC236}">
                <a16:creationId xmlns:a16="http://schemas.microsoft.com/office/drawing/2014/main" id="{30AABA75-E437-4E01-988C-82A5B98B04D6}"/>
              </a:ext>
            </a:extLst>
          </p:cNvPr>
          <p:cNvSpPr txBox="1">
            <a:spLocks/>
          </p:cNvSpPr>
          <p:nvPr/>
        </p:nvSpPr>
        <p:spPr>
          <a:xfrm>
            <a:off x="1839000" y="81704"/>
            <a:ext cx="8514000" cy="1077218"/>
          </a:xfrm>
          <a:prstGeom prst="rect">
            <a:avLst/>
          </a:prstGeom>
          <a:solidFill>
            <a:schemeClr val="bg1">
              <a:lumMod val="95000"/>
            </a:schemeClr>
          </a:solidFill>
        </p:spPr>
        <p:txBody>
          <a:bodyPr vert="horz" wrap="square" lIns="91440" tIns="45720" rIns="91440" bIns="45720" rtlCol="0" anchor="ctr">
            <a:spAutoFit/>
          </a:bodyPr>
          <a:lstStyle>
            <a:defPPr>
              <a:defRPr lang="es-CO"/>
            </a:defPPr>
            <a:lvl1pPr algn="ctr" defTabSz="457200">
              <a:spcBef>
                <a:spcPct val="0"/>
              </a:spcBef>
              <a:buNone/>
              <a:defRPr sz="2000">
                <a:solidFill>
                  <a:srgbClr val="0070C0"/>
                </a:solidFill>
                <a:latin typeface="Gill Sans MT" panose="020B0502020104020203" pitchFamily="34" charset="0"/>
                <a:ea typeface="+mj-ea"/>
                <a:cs typeface="Futura Std Heavy"/>
              </a:defRPr>
            </a:lvl1pPr>
          </a:lstStyle>
          <a:p>
            <a:r>
              <a:rPr lang="en-US" sz="3200" dirty="0"/>
              <a:t>MAIN CHARACTERISTICS TO BE CONSIDERED WHILE ESTABLISHING A DIO</a:t>
            </a:r>
          </a:p>
        </p:txBody>
      </p:sp>
      <p:pic>
        <p:nvPicPr>
          <p:cNvPr id="6" name="Imagen 5">
            <a:extLst>
              <a:ext uri="{FF2B5EF4-FFF2-40B4-BE49-F238E27FC236}">
                <a16:creationId xmlns:a16="http://schemas.microsoft.com/office/drawing/2014/main" id="{DA12C768-DB3C-4C84-B389-63877503B5E0}"/>
              </a:ext>
            </a:extLst>
          </p:cNvPr>
          <p:cNvPicPr>
            <a:picLocks noChangeAspect="1"/>
          </p:cNvPicPr>
          <p:nvPr/>
        </p:nvPicPr>
        <p:blipFill>
          <a:blip r:embed="rId3"/>
          <a:stretch>
            <a:fillRect/>
          </a:stretch>
        </p:blipFill>
        <p:spPr>
          <a:xfrm>
            <a:off x="1231158" y="1417667"/>
            <a:ext cx="3419475" cy="4162425"/>
          </a:xfrm>
          <a:prstGeom prst="rect">
            <a:avLst/>
          </a:prstGeom>
        </p:spPr>
      </p:pic>
    </p:spTree>
    <p:extLst>
      <p:ext uri="{BB962C8B-B14F-4D97-AF65-F5344CB8AC3E}">
        <p14:creationId xmlns:p14="http://schemas.microsoft.com/office/powerpoint/2010/main" val="3469540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B305FB1-8853-468B-A45A-7A6EA8C19E1C}"/>
              </a:ext>
            </a:extLst>
          </p:cNvPr>
          <p:cNvPicPr>
            <a:picLocks noChangeAspect="1"/>
          </p:cNvPicPr>
          <p:nvPr/>
        </p:nvPicPr>
        <p:blipFill>
          <a:blip r:embed="rId2"/>
          <a:stretch>
            <a:fillRect/>
          </a:stretch>
        </p:blipFill>
        <p:spPr>
          <a:xfrm>
            <a:off x="8899476" y="5741201"/>
            <a:ext cx="3292524" cy="1028913"/>
          </a:xfrm>
          <a:prstGeom prst="rect">
            <a:avLst/>
          </a:prstGeom>
        </p:spPr>
      </p:pic>
      <p:sp>
        <p:nvSpPr>
          <p:cNvPr id="9" name="Rectángulo 8">
            <a:extLst>
              <a:ext uri="{FF2B5EF4-FFF2-40B4-BE49-F238E27FC236}">
                <a16:creationId xmlns:a16="http://schemas.microsoft.com/office/drawing/2014/main" id="{594AA4D5-F647-4EB8-8B0A-096F66F2D6D1}"/>
              </a:ext>
            </a:extLst>
          </p:cNvPr>
          <p:cNvSpPr/>
          <p:nvPr/>
        </p:nvSpPr>
        <p:spPr>
          <a:xfrm>
            <a:off x="1231158" y="1419765"/>
            <a:ext cx="9504575" cy="369332"/>
          </a:xfrm>
          <a:prstGeom prst="rect">
            <a:avLst/>
          </a:prstGeom>
        </p:spPr>
        <p:txBody>
          <a:bodyPr wrap="square">
            <a:spAutoFit/>
          </a:bodyPr>
          <a:lstStyle/>
          <a:p>
            <a:pPr marL="285750" indent="-285750">
              <a:buFont typeface="Arial" panose="020B0604020202020204" pitchFamily="34" charset="0"/>
              <a:buChar char="•"/>
            </a:pPr>
            <a:endParaRPr lang="es-CO" dirty="0"/>
          </a:p>
        </p:txBody>
      </p:sp>
      <p:sp>
        <p:nvSpPr>
          <p:cNvPr id="2" name="Rectángulo 1">
            <a:extLst>
              <a:ext uri="{FF2B5EF4-FFF2-40B4-BE49-F238E27FC236}">
                <a16:creationId xmlns:a16="http://schemas.microsoft.com/office/drawing/2014/main" id="{310E8F9A-737E-4237-B4EF-2CAFB2D52E6A}"/>
              </a:ext>
            </a:extLst>
          </p:cNvPr>
          <p:cNvSpPr/>
          <p:nvPr/>
        </p:nvSpPr>
        <p:spPr>
          <a:xfrm>
            <a:off x="1036321" y="1419765"/>
            <a:ext cx="10363200" cy="923330"/>
          </a:xfrm>
          <a:prstGeom prst="rect">
            <a:avLst/>
          </a:prstGeom>
        </p:spPr>
        <p:txBody>
          <a:bodyPr wrap="square">
            <a:spAutoFit/>
          </a:bodyPr>
          <a:lstStyle/>
          <a:p>
            <a:endParaRPr lang="en-US" sz="2800" dirty="0"/>
          </a:p>
          <a:p>
            <a:endParaRPr lang="en-US" sz="2600" dirty="0"/>
          </a:p>
        </p:txBody>
      </p:sp>
      <p:sp>
        <p:nvSpPr>
          <p:cNvPr id="5" name="Rectángulo 4">
            <a:extLst>
              <a:ext uri="{FF2B5EF4-FFF2-40B4-BE49-F238E27FC236}">
                <a16:creationId xmlns:a16="http://schemas.microsoft.com/office/drawing/2014/main" id="{383543E6-2807-4272-8EA2-5B98E4D9E7BC}"/>
              </a:ext>
            </a:extLst>
          </p:cNvPr>
          <p:cNvSpPr/>
          <p:nvPr/>
        </p:nvSpPr>
        <p:spPr>
          <a:xfrm>
            <a:off x="3545058" y="1259240"/>
            <a:ext cx="8263692" cy="5534849"/>
          </a:xfrm>
          <a:prstGeom prst="rect">
            <a:avLst/>
          </a:prstGeom>
        </p:spPr>
        <p:txBody>
          <a:bodyPr wrap="square">
            <a:spAutoFit/>
          </a:bodyPr>
          <a:lstStyle/>
          <a:p>
            <a:r>
              <a:rPr lang="en-US" sz="2600" b="1" dirty="0"/>
              <a:t>PUBLIC AWARENESS </a:t>
            </a:r>
          </a:p>
          <a:p>
            <a:pPr>
              <a:lnSpc>
                <a:spcPts val="2500"/>
              </a:lnSpc>
            </a:pPr>
            <a:endParaRPr lang="en-US" sz="2600" dirty="0"/>
          </a:p>
          <a:p>
            <a:r>
              <a:rPr lang="en-US" sz="2600" dirty="0"/>
              <a:t>In order to protect depositors and contribute to financial stability, the public is informed on an ongoing basis about the benefits and limitations of the deposit insurance system.</a:t>
            </a:r>
          </a:p>
          <a:p>
            <a:pPr>
              <a:lnSpc>
                <a:spcPts val="2500"/>
              </a:lnSpc>
            </a:pPr>
            <a:endParaRPr lang="en-US" sz="2600" dirty="0"/>
          </a:p>
          <a:p>
            <a:r>
              <a:rPr lang="en-US" sz="2600" dirty="0"/>
              <a:t>FOGACOOP uses a variety of communication tools as part of a comprehensive communication programme and monitors and evaluates the effectiveness of its programme.</a:t>
            </a:r>
          </a:p>
          <a:p>
            <a:endParaRPr lang="en-US" sz="2600" dirty="0"/>
          </a:p>
          <a:p>
            <a:r>
              <a:rPr lang="en-US" sz="2600" dirty="0"/>
              <a:t>The level of awareness of deposit insurance is 57%.</a:t>
            </a:r>
          </a:p>
          <a:p>
            <a:endParaRPr lang="en-US" sz="2600" dirty="0"/>
          </a:p>
          <a:p>
            <a:endParaRPr lang="en-US" sz="2600" dirty="0">
              <a:highlight>
                <a:srgbClr val="FFFF00"/>
              </a:highlight>
            </a:endParaRPr>
          </a:p>
        </p:txBody>
      </p:sp>
      <p:sp>
        <p:nvSpPr>
          <p:cNvPr id="7" name="Título 1">
            <a:extLst>
              <a:ext uri="{FF2B5EF4-FFF2-40B4-BE49-F238E27FC236}">
                <a16:creationId xmlns:a16="http://schemas.microsoft.com/office/drawing/2014/main" id="{C57B81A3-882C-4499-93BC-FF2914F365C6}"/>
              </a:ext>
            </a:extLst>
          </p:cNvPr>
          <p:cNvSpPr txBox="1">
            <a:spLocks/>
          </p:cNvSpPr>
          <p:nvPr/>
        </p:nvSpPr>
        <p:spPr>
          <a:xfrm>
            <a:off x="1812000" y="129291"/>
            <a:ext cx="8514000" cy="1077218"/>
          </a:xfrm>
          <a:prstGeom prst="rect">
            <a:avLst/>
          </a:prstGeom>
          <a:solidFill>
            <a:schemeClr val="bg1">
              <a:lumMod val="95000"/>
            </a:schemeClr>
          </a:solidFill>
        </p:spPr>
        <p:txBody>
          <a:bodyPr vert="horz" wrap="square" lIns="91440" tIns="45720" rIns="91440" bIns="45720" rtlCol="0" anchor="ctr">
            <a:spAutoFit/>
          </a:bodyPr>
          <a:lstStyle>
            <a:defPPr>
              <a:defRPr lang="es-CO"/>
            </a:defPPr>
            <a:lvl1pPr algn="ctr" defTabSz="457200">
              <a:spcBef>
                <a:spcPct val="0"/>
              </a:spcBef>
              <a:buNone/>
              <a:defRPr sz="2000">
                <a:solidFill>
                  <a:srgbClr val="0070C0"/>
                </a:solidFill>
                <a:latin typeface="Gill Sans MT" panose="020B0502020104020203" pitchFamily="34" charset="0"/>
                <a:ea typeface="+mj-ea"/>
                <a:cs typeface="Futura Std Heavy"/>
              </a:defRPr>
            </a:lvl1pPr>
          </a:lstStyle>
          <a:p>
            <a:r>
              <a:rPr lang="en-US" sz="3200" dirty="0"/>
              <a:t>MAIN CHARACTERISTICS TO BE CONSIDERED WHILE ESTABLISHING A DIO</a:t>
            </a:r>
          </a:p>
        </p:txBody>
      </p:sp>
      <p:pic>
        <p:nvPicPr>
          <p:cNvPr id="8" name="Imagen 7">
            <a:extLst>
              <a:ext uri="{FF2B5EF4-FFF2-40B4-BE49-F238E27FC236}">
                <a16:creationId xmlns:a16="http://schemas.microsoft.com/office/drawing/2014/main" id="{31CE015A-6A27-49E4-81B5-EC2EE1DA8BF0}"/>
              </a:ext>
            </a:extLst>
          </p:cNvPr>
          <p:cNvPicPr>
            <a:picLocks noChangeAspect="1"/>
          </p:cNvPicPr>
          <p:nvPr/>
        </p:nvPicPr>
        <p:blipFill>
          <a:blip r:embed="rId3"/>
          <a:stretch>
            <a:fillRect/>
          </a:stretch>
        </p:blipFill>
        <p:spPr>
          <a:xfrm>
            <a:off x="294696" y="2215610"/>
            <a:ext cx="3034608" cy="2623676"/>
          </a:xfrm>
          <a:prstGeom prst="rect">
            <a:avLst/>
          </a:prstGeom>
        </p:spPr>
      </p:pic>
    </p:spTree>
    <p:extLst>
      <p:ext uri="{BB962C8B-B14F-4D97-AF65-F5344CB8AC3E}">
        <p14:creationId xmlns:p14="http://schemas.microsoft.com/office/powerpoint/2010/main" val="1279068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B305FB1-8853-468B-A45A-7A6EA8C19E1C}"/>
              </a:ext>
            </a:extLst>
          </p:cNvPr>
          <p:cNvPicPr>
            <a:picLocks noChangeAspect="1"/>
          </p:cNvPicPr>
          <p:nvPr/>
        </p:nvPicPr>
        <p:blipFill>
          <a:blip r:embed="rId2"/>
          <a:stretch>
            <a:fillRect/>
          </a:stretch>
        </p:blipFill>
        <p:spPr>
          <a:xfrm>
            <a:off x="8899476" y="5741201"/>
            <a:ext cx="3292524" cy="1028913"/>
          </a:xfrm>
          <a:prstGeom prst="rect">
            <a:avLst/>
          </a:prstGeom>
        </p:spPr>
      </p:pic>
      <p:sp>
        <p:nvSpPr>
          <p:cNvPr id="10" name="Título 1">
            <a:extLst>
              <a:ext uri="{FF2B5EF4-FFF2-40B4-BE49-F238E27FC236}">
                <a16:creationId xmlns:a16="http://schemas.microsoft.com/office/drawing/2014/main" id="{90606D62-7749-4878-B666-1C7C52D29E8C}"/>
              </a:ext>
            </a:extLst>
          </p:cNvPr>
          <p:cNvSpPr txBox="1">
            <a:spLocks/>
          </p:cNvSpPr>
          <p:nvPr/>
        </p:nvSpPr>
        <p:spPr>
          <a:xfrm>
            <a:off x="1812000" y="290923"/>
            <a:ext cx="8514000" cy="584775"/>
          </a:xfrm>
          <a:prstGeom prst="rect">
            <a:avLst/>
          </a:prstGeom>
          <a:solidFill>
            <a:schemeClr val="bg1">
              <a:lumMod val="95000"/>
            </a:schemeClr>
          </a:solidFill>
        </p:spPr>
        <p:txBody>
          <a:bodyPr vert="horz" wrap="square" lIns="91440" tIns="45720" rIns="91440" bIns="45720" rtlCol="0" anchor="ctr">
            <a:spAutoFit/>
          </a:bodyPr>
          <a:lstStyle>
            <a:defPPr>
              <a:defRPr lang="es-CO"/>
            </a:defPPr>
            <a:lvl1pPr algn="ctr" defTabSz="457200">
              <a:spcBef>
                <a:spcPct val="0"/>
              </a:spcBef>
              <a:buNone/>
              <a:defRPr sz="2000">
                <a:solidFill>
                  <a:srgbClr val="0070C0"/>
                </a:solidFill>
                <a:latin typeface="Gill Sans MT" panose="020B0502020104020203" pitchFamily="34" charset="0"/>
                <a:ea typeface="+mj-ea"/>
                <a:cs typeface="Futura Std Heavy"/>
              </a:defRPr>
            </a:lvl1pPr>
          </a:lstStyle>
          <a:p>
            <a:r>
              <a:rPr lang="es-CO" sz="3200" dirty="0"/>
              <a:t>BENEFITS POR THE ENROLLED COOPS</a:t>
            </a:r>
          </a:p>
        </p:txBody>
      </p:sp>
      <p:sp>
        <p:nvSpPr>
          <p:cNvPr id="2" name="Rectángulo 1"/>
          <p:cNvSpPr/>
          <p:nvPr/>
        </p:nvSpPr>
        <p:spPr>
          <a:xfrm>
            <a:off x="3826411" y="1461790"/>
            <a:ext cx="7793503" cy="3626762"/>
          </a:xfrm>
          <a:prstGeom prst="rect">
            <a:avLst/>
          </a:prstGeom>
        </p:spPr>
        <p:txBody>
          <a:bodyPr wrap="square">
            <a:spAutoFit/>
          </a:bodyPr>
          <a:lstStyle/>
          <a:p>
            <a:pPr>
              <a:lnSpc>
                <a:spcPts val="2500"/>
              </a:lnSpc>
            </a:pPr>
            <a:r>
              <a:rPr lang="en-US" sz="2600" dirty="0"/>
              <a:t>FOGACOOP carries out the following activities:</a:t>
            </a:r>
            <a:endParaRPr lang="es-CO" sz="2600" dirty="0"/>
          </a:p>
          <a:p>
            <a:pPr lvl="0">
              <a:lnSpc>
                <a:spcPts val="2500"/>
              </a:lnSpc>
            </a:pPr>
            <a:endParaRPr lang="en-US" sz="2600" dirty="0"/>
          </a:p>
          <a:p>
            <a:pPr marL="457200" lvl="0" indent="-457200">
              <a:lnSpc>
                <a:spcPts val="2500"/>
              </a:lnSpc>
              <a:buFont typeface="Arial" panose="020B0604020202020204" pitchFamily="34" charset="0"/>
              <a:buChar char="•"/>
            </a:pPr>
            <a:r>
              <a:rPr lang="en-US" sz="2600" dirty="0"/>
              <a:t>Periodically Follows-up and monitors enrolled cooperatives.</a:t>
            </a:r>
          </a:p>
          <a:p>
            <a:pPr marL="457200" lvl="0" indent="-457200">
              <a:lnSpc>
                <a:spcPts val="2500"/>
              </a:lnSpc>
              <a:buFont typeface="Arial" panose="020B0604020202020204" pitchFamily="34" charset="0"/>
              <a:buChar char="•"/>
            </a:pPr>
            <a:endParaRPr lang="es-CO" sz="2600" dirty="0"/>
          </a:p>
          <a:p>
            <a:pPr marL="457200" lvl="0" indent="-457200">
              <a:lnSpc>
                <a:spcPts val="2500"/>
              </a:lnSpc>
              <a:buFont typeface="Arial" panose="020B0604020202020204" pitchFamily="34" charset="0"/>
              <a:buChar char="•"/>
            </a:pPr>
            <a:r>
              <a:rPr lang="en-US" sz="2600" dirty="0"/>
              <a:t>Provides information systems, risk analysis models and financial information of the enrolled cooperatives.</a:t>
            </a:r>
          </a:p>
          <a:p>
            <a:pPr marL="457200" lvl="0" indent="-457200">
              <a:lnSpc>
                <a:spcPts val="2500"/>
              </a:lnSpc>
              <a:buFont typeface="Arial" panose="020B0604020202020204" pitchFamily="34" charset="0"/>
              <a:buChar char="•"/>
            </a:pPr>
            <a:endParaRPr lang="es-CO" sz="2600" dirty="0"/>
          </a:p>
          <a:p>
            <a:pPr marL="457200" lvl="0" indent="-457200">
              <a:lnSpc>
                <a:spcPts val="2500"/>
              </a:lnSpc>
              <a:buFont typeface="Arial" panose="020B0604020202020204" pitchFamily="34" charset="0"/>
              <a:buChar char="•"/>
            </a:pPr>
            <a:r>
              <a:rPr lang="en-US" sz="2600" dirty="0"/>
              <a:t>Shares information about its perception of the key financial indicators of the enrolled cooperatives. </a:t>
            </a:r>
          </a:p>
        </p:txBody>
      </p:sp>
      <p:pic>
        <p:nvPicPr>
          <p:cNvPr id="5" name="Imagen 4">
            <a:extLst>
              <a:ext uri="{FF2B5EF4-FFF2-40B4-BE49-F238E27FC236}">
                <a16:creationId xmlns:a16="http://schemas.microsoft.com/office/drawing/2014/main" id="{6F895FCC-4332-4349-B1D0-21E72298D16D}"/>
              </a:ext>
            </a:extLst>
          </p:cNvPr>
          <p:cNvPicPr>
            <a:picLocks noChangeAspect="1"/>
          </p:cNvPicPr>
          <p:nvPr/>
        </p:nvPicPr>
        <p:blipFill>
          <a:blip r:embed="rId3"/>
          <a:stretch>
            <a:fillRect/>
          </a:stretch>
        </p:blipFill>
        <p:spPr>
          <a:xfrm>
            <a:off x="572086" y="1461790"/>
            <a:ext cx="3066756" cy="3370243"/>
          </a:xfrm>
          <a:prstGeom prst="rect">
            <a:avLst/>
          </a:prstGeom>
        </p:spPr>
      </p:pic>
    </p:spTree>
    <p:extLst>
      <p:ext uri="{BB962C8B-B14F-4D97-AF65-F5344CB8AC3E}">
        <p14:creationId xmlns:p14="http://schemas.microsoft.com/office/powerpoint/2010/main" val="2326159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B305FB1-8853-468B-A45A-7A6EA8C19E1C}"/>
              </a:ext>
            </a:extLst>
          </p:cNvPr>
          <p:cNvPicPr>
            <a:picLocks noChangeAspect="1"/>
          </p:cNvPicPr>
          <p:nvPr/>
        </p:nvPicPr>
        <p:blipFill>
          <a:blip r:embed="rId2"/>
          <a:stretch>
            <a:fillRect/>
          </a:stretch>
        </p:blipFill>
        <p:spPr>
          <a:xfrm>
            <a:off x="8899476" y="5741201"/>
            <a:ext cx="3292524" cy="1028913"/>
          </a:xfrm>
          <a:prstGeom prst="rect">
            <a:avLst/>
          </a:prstGeom>
        </p:spPr>
      </p:pic>
      <p:sp>
        <p:nvSpPr>
          <p:cNvPr id="10" name="Título 1">
            <a:extLst>
              <a:ext uri="{FF2B5EF4-FFF2-40B4-BE49-F238E27FC236}">
                <a16:creationId xmlns:a16="http://schemas.microsoft.com/office/drawing/2014/main" id="{90606D62-7749-4878-B666-1C7C52D29E8C}"/>
              </a:ext>
            </a:extLst>
          </p:cNvPr>
          <p:cNvSpPr txBox="1">
            <a:spLocks/>
          </p:cNvSpPr>
          <p:nvPr/>
        </p:nvSpPr>
        <p:spPr>
          <a:xfrm>
            <a:off x="1812000" y="290923"/>
            <a:ext cx="8514000" cy="584775"/>
          </a:xfrm>
          <a:prstGeom prst="rect">
            <a:avLst/>
          </a:prstGeom>
          <a:solidFill>
            <a:schemeClr val="bg1">
              <a:lumMod val="95000"/>
            </a:schemeClr>
          </a:solidFill>
        </p:spPr>
        <p:txBody>
          <a:bodyPr vert="horz" wrap="square" lIns="91440" tIns="45720" rIns="91440" bIns="45720" rtlCol="0" anchor="ctr">
            <a:spAutoFit/>
          </a:bodyPr>
          <a:lstStyle>
            <a:defPPr>
              <a:defRPr lang="es-CO"/>
            </a:defPPr>
            <a:lvl1pPr algn="ctr" defTabSz="457200">
              <a:spcBef>
                <a:spcPct val="0"/>
              </a:spcBef>
              <a:buNone/>
              <a:defRPr sz="2000">
                <a:solidFill>
                  <a:srgbClr val="0070C0"/>
                </a:solidFill>
                <a:latin typeface="Gill Sans MT" panose="020B0502020104020203" pitchFamily="34" charset="0"/>
                <a:ea typeface="+mj-ea"/>
                <a:cs typeface="Futura Std Heavy"/>
              </a:defRPr>
            </a:lvl1pPr>
          </a:lstStyle>
          <a:p>
            <a:r>
              <a:rPr lang="es-CO" sz="3200" dirty="0"/>
              <a:t>BENEFITS POR THE ENROLLED COOPS</a:t>
            </a:r>
          </a:p>
        </p:txBody>
      </p:sp>
      <p:sp>
        <p:nvSpPr>
          <p:cNvPr id="2" name="Rectángulo 1"/>
          <p:cNvSpPr/>
          <p:nvPr/>
        </p:nvSpPr>
        <p:spPr>
          <a:xfrm>
            <a:off x="3826411" y="1248019"/>
            <a:ext cx="7793503" cy="4588564"/>
          </a:xfrm>
          <a:prstGeom prst="rect">
            <a:avLst/>
          </a:prstGeom>
        </p:spPr>
        <p:txBody>
          <a:bodyPr wrap="square">
            <a:spAutoFit/>
          </a:bodyPr>
          <a:lstStyle/>
          <a:p>
            <a:pPr marL="457200" indent="-457200">
              <a:lnSpc>
                <a:spcPts val="2500"/>
              </a:lnSpc>
              <a:buFont typeface="Arial" panose="020B0604020202020204" pitchFamily="34" charset="0"/>
              <a:buChar char="•"/>
            </a:pPr>
            <a:r>
              <a:rPr lang="en-US" sz="2600" dirty="0"/>
              <a:t>Grants, when needed, support operations</a:t>
            </a:r>
          </a:p>
          <a:p>
            <a:pPr marL="457200" indent="-457200">
              <a:lnSpc>
                <a:spcPts val="2500"/>
              </a:lnSpc>
              <a:buFont typeface="Arial" panose="020B0604020202020204" pitchFamily="34" charset="0"/>
              <a:buChar char="•"/>
            </a:pPr>
            <a:endParaRPr lang="en-US" sz="2600" dirty="0"/>
          </a:p>
          <a:p>
            <a:pPr marL="457200" indent="-457200">
              <a:lnSpc>
                <a:spcPts val="2500"/>
              </a:lnSpc>
              <a:buFont typeface="Arial" panose="020B0604020202020204" pitchFamily="34" charset="0"/>
              <a:buChar char="•"/>
            </a:pPr>
            <a:r>
              <a:rPr lang="en-US" sz="2600" dirty="0"/>
              <a:t>When required, can purchase assets, gives direct credit and </a:t>
            </a:r>
            <a:r>
              <a:rPr lang="en-US" sz="2600"/>
              <a:t>temporarily participates </a:t>
            </a:r>
            <a:r>
              <a:rPr lang="en-US" sz="2600" dirty="0"/>
              <a:t>in the equity of enrolled cooperatives. </a:t>
            </a:r>
          </a:p>
          <a:p>
            <a:pPr marL="457200" indent="-457200">
              <a:lnSpc>
                <a:spcPts val="2500"/>
              </a:lnSpc>
              <a:buFont typeface="Arial" panose="020B0604020202020204" pitchFamily="34" charset="0"/>
              <a:buChar char="•"/>
            </a:pPr>
            <a:endParaRPr lang="en-US" sz="2600" dirty="0"/>
          </a:p>
          <a:p>
            <a:pPr marL="457200" indent="-457200">
              <a:lnSpc>
                <a:spcPts val="2500"/>
              </a:lnSpc>
              <a:buFont typeface="Arial" panose="020B0604020202020204" pitchFamily="34" charset="0"/>
              <a:buChar char="•"/>
            </a:pPr>
            <a:r>
              <a:rPr lang="en-US" sz="2600" dirty="0"/>
              <a:t>Could sign performance agreements</a:t>
            </a:r>
          </a:p>
          <a:p>
            <a:pPr marL="457200" indent="-457200">
              <a:lnSpc>
                <a:spcPts val="2500"/>
              </a:lnSpc>
              <a:buFont typeface="Arial" panose="020B0604020202020204" pitchFamily="34" charset="0"/>
              <a:buChar char="•"/>
            </a:pPr>
            <a:endParaRPr lang="en-US" sz="2600" dirty="0"/>
          </a:p>
          <a:p>
            <a:pPr marL="457200" indent="-457200">
              <a:lnSpc>
                <a:spcPts val="2500"/>
              </a:lnSpc>
              <a:buFont typeface="Arial" panose="020B0604020202020204" pitchFamily="34" charset="0"/>
              <a:buChar char="•"/>
            </a:pPr>
            <a:r>
              <a:rPr lang="en-US" sz="2600" dirty="0"/>
              <a:t>Gives periodical training</a:t>
            </a:r>
          </a:p>
          <a:p>
            <a:pPr marL="457200" indent="-457200">
              <a:lnSpc>
                <a:spcPts val="2500"/>
              </a:lnSpc>
              <a:buFont typeface="Arial" panose="020B0604020202020204" pitchFamily="34" charset="0"/>
              <a:buChar char="•"/>
            </a:pPr>
            <a:endParaRPr lang="en-US" sz="2600" dirty="0"/>
          </a:p>
          <a:p>
            <a:pPr marL="457200" indent="-457200">
              <a:lnSpc>
                <a:spcPts val="2500"/>
              </a:lnSpc>
              <a:buFont typeface="Arial" panose="020B0604020202020204" pitchFamily="34" charset="0"/>
              <a:buChar char="•"/>
            </a:pPr>
            <a:r>
              <a:rPr lang="en-US" sz="2600" dirty="0"/>
              <a:t>Appoints the liquidator, the Special Agent or the temporary administrator of the respective entity, the Comptroller and Auditor </a:t>
            </a:r>
          </a:p>
          <a:p>
            <a:pPr marL="457200" indent="-457200">
              <a:lnSpc>
                <a:spcPts val="2500"/>
              </a:lnSpc>
              <a:buFont typeface="Arial" panose="020B0604020202020204" pitchFamily="34" charset="0"/>
              <a:buChar char="•"/>
            </a:pPr>
            <a:endParaRPr lang="en-US" sz="2600" dirty="0"/>
          </a:p>
        </p:txBody>
      </p:sp>
      <p:pic>
        <p:nvPicPr>
          <p:cNvPr id="7" name="Imagen 6">
            <a:extLst>
              <a:ext uri="{FF2B5EF4-FFF2-40B4-BE49-F238E27FC236}">
                <a16:creationId xmlns:a16="http://schemas.microsoft.com/office/drawing/2014/main" id="{AB4F10B0-1AD6-48D0-90BC-FCA3BE0C42D0}"/>
              </a:ext>
            </a:extLst>
          </p:cNvPr>
          <p:cNvPicPr>
            <a:picLocks noChangeAspect="1"/>
          </p:cNvPicPr>
          <p:nvPr/>
        </p:nvPicPr>
        <p:blipFill>
          <a:blip r:embed="rId3"/>
          <a:stretch>
            <a:fillRect/>
          </a:stretch>
        </p:blipFill>
        <p:spPr>
          <a:xfrm>
            <a:off x="861451" y="1937497"/>
            <a:ext cx="2585134" cy="3246447"/>
          </a:xfrm>
          <a:prstGeom prst="rect">
            <a:avLst/>
          </a:prstGeom>
        </p:spPr>
      </p:pic>
    </p:spTree>
    <p:extLst>
      <p:ext uri="{BB962C8B-B14F-4D97-AF65-F5344CB8AC3E}">
        <p14:creationId xmlns:p14="http://schemas.microsoft.com/office/powerpoint/2010/main" val="2919064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B305FB1-8853-468B-A45A-7A6EA8C19E1C}"/>
              </a:ext>
            </a:extLst>
          </p:cNvPr>
          <p:cNvPicPr>
            <a:picLocks noChangeAspect="1"/>
          </p:cNvPicPr>
          <p:nvPr/>
        </p:nvPicPr>
        <p:blipFill>
          <a:blip r:embed="rId2"/>
          <a:stretch>
            <a:fillRect/>
          </a:stretch>
        </p:blipFill>
        <p:spPr>
          <a:xfrm>
            <a:off x="8899476" y="5741201"/>
            <a:ext cx="3292524" cy="1028913"/>
          </a:xfrm>
          <a:prstGeom prst="rect">
            <a:avLst/>
          </a:prstGeom>
        </p:spPr>
      </p:pic>
      <p:sp>
        <p:nvSpPr>
          <p:cNvPr id="10" name="Título 1">
            <a:extLst>
              <a:ext uri="{FF2B5EF4-FFF2-40B4-BE49-F238E27FC236}">
                <a16:creationId xmlns:a16="http://schemas.microsoft.com/office/drawing/2014/main" id="{90606D62-7749-4878-B666-1C7C52D29E8C}"/>
              </a:ext>
            </a:extLst>
          </p:cNvPr>
          <p:cNvSpPr txBox="1">
            <a:spLocks/>
          </p:cNvSpPr>
          <p:nvPr/>
        </p:nvSpPr>
        <p:spPr>
          <a:xfrm>
            <a:off x="1812000" y="290923"/>
            <a:ext cx="8514000" cy="584775"/>
          </a:xfrm>
          <a:prstGeom prst="rect">
            <a:avLst/>
          </a:prstGeom>
          <a:solidFill>
            <a:schemeClr val="bg1">
              <a:lumMod val="95000"/>
            </a:schemeClr>
          </a:solidFill>
        </p:spPr>
        <p:txBody>
          <a:bodyPr vert="horz" wrap="square" lIns="91440" tIns="45720" rIns="91440" bIns="45720" rtlCol="0" anchor="ctr">
            <a:spAutoFit/>
          </a:bodyPr>
          <a:lstStyle>
            <a:defPPr>
              <a:defRPr lang="es-CO"/>
            </a:defPPr>
            <a:lvl1pPr algn="ctr" defTabSz="457200">
              <a:spcBef>
                <a:spcPct val="0"/>
              </a:spcBef>
              <a:buNone/>
              <a:defRPr sz="2000">
                <a:solidFill>
                  <a:srgbClr val="0070C0"/>
                </a:solidFill>
                <a:latin typeface="Gill Sans MT" panose="020B0502020104020203" pitchFamily="34" charset="0"/>
                <a:ea typeface="+mj-ea"/>
                <a:cs typeface="Futura Std Heavy"/>
              </a:defRPr>
            </a:lvl1pPr>
          </a:lstStyle>
          <a:p>
            <a:r>
              <a:rPr lang="es-CO" sz="3200" dirty="0"/>
              <a:t>BENEFITS POR THE ENROLLED COOPS</a:t>
            </a:r>
          </a:p>
        </p:txBody>
      </p:sp>
      <p:pic>
        <p:nvPicPr>
          <p:cNvPr id="11" name="Imagen 10">
            <a:extLst>
              <a:ext uri="{FF2B5EF4-FFF2-40B4-BE49-F238E27FC236}">
                <a16:creationId xmlns:a16="http://schemas.microsoft.com/office/drawing/2014/main" id="{C08EE16C-31D8-41BC-A5F2-ED4E74850286}"/>
              </a:ext>
            </a:extLst>
          </p:cNvPr>
          <p:cNvPicPr>
            <a:picLocks noChangeAspect="1"/>
          </p:cNvPicPr>
          <p:nvPr/>
        </p:nvPicPr>
        <p:blipFill rotWithShape="1">
          <a:blip r:embed="rId3"/>
          <a:srcRect l="18000" t="16827" r="18378" b="24464"/>
          <a:stretch/>
        </p:blipFill>
        <p:spPr>
          <a:xfrm>
            <a:off x="7638758" y="3803046"/>
            <a:ext cx="2278966" cy="2264771"/>
          </a:xfrm>
          <a:prstGeom prst="rect">
            <a:avLst/>
          </a:prstGeom>
        </p:spPr>
      </p:pic>
      <p:sp>
        <p:nvSpPr>
          <p:cNvPr id="2" name="Rectángulo 1"/>
          <p:cNvSpPr/>
          <p:nvPr/>
        </p:nvSpPr>
        <p:spPr>
          <a:xfrm>
            <a:off x="6372665" y="1254805"/>
            <a:ext cx="5263428" cy="2893100"/>
          </a:xfrm>
          <a:prstGeom prst="rect">
            <a:avLst/>
          </a:prstGeom>
        </p:spPr>
        <p:txBody>
          <a:bodyPr wrap="square">
            <a:spAutoFit/>
          </a:bodyPr>
          <a:lstStyle/>
          <a:p>
            <a:pPr algn="just"/>
            <a:r>
              <a:rPr lang="es-CO" sz="2600" b="1" dirty="0"/>
              <a:t>IRL LIQUIDITY MODEL TOOL</a:t>
            </a:r>
          </a:p>
          <a:p>
            <a:pPr algn="just"/>
            <a:endParaRPr lang="es-CO" sz="2600" b="1" dirty="0"/>
          </a:p>
          <a:p>
            <a:pPr algn="just"/>
            <a:r>
              <a:rPr lang="en-US" sz="2600" dirty="0"/>
              <a:t>FOGACOOP designed an assessment model for liquidity risk and developed the software to identify and measure this risk in an agile and timely manner.</a:t>
            </a:r>
            <a:endParaRPr lang="es-CO" sz="2600" dirty="0"/>
          </a:p>
        </p:txBody>
      </p:sp>
      <p:pic>
        <p:nvPicPr>
          <p:cNvPr id="5" name="Imagen 4">
            <a:extLst>
              <a:ext uri="{FF2B5EF4-FFF2-40B4-BE49-F238E27FC236}">
                <a16:creationId xmlns:a16="http://schemas.microsoft.com/office/drawing/2014/main" id="{A2320BCB-8259-401D-AA97-A3A5174309B4}"/>
              </a:ext>
            </a:extLst>
          </p:cNvPr>
          <p:cNvPicPr>
            <a:picLocks noChangeAspect="1"/>
          </p:cNvPicPr>
          <p:nvPr/>
        </p:nvPicPr>
        <p:blipFill>
          <a:blip r:embed="rId4"/>
          <a:stretch>
            <a:fillRect/>
          </a:stretch>
        </p:blipFill>
        <p:spPr>
          <a:xfrm>
            <a:off x="858131" y="1254805"/>
            <a:ext cx="4592868" cy="1936243"/>
          </a:xfrm>
          <a:prstGeom prst="rect">
            <a:avLst/>
          </a:prstGeom>
        </p:spPr>
      </p:pic>
      <p:sp>
        <p:nvSpPr>
          <p:cNvPr id="4" name="CuadroTexto 3">
            <a:extLst>
              <a:ext uri="{FF2B5EF4-FFF2-40B4-BE49-F238E27FC236}">
                <a16:creationId xmlns:a16="http://schemas.microsoft.com/office/drawing/2014/main" id="{67BBAA40-9E36-4D1A-B989-7D0A2B7A6912}"/>
              </a:ext>
            </a:extLst>
          </p:cNvPr>
          <p:cNvSpPr txBox="1"/>
          <p:nvPr/>
        </p:nvSpPr>
        <p:spPr>
          <a:xfrm>
            <a:off x="858131" y="3350383"/>
            <a:ext cx="4763345" cy="3170099"/>
          </a:xfrm>
          <a:prstGeom prst="rect">
            <a:avLst/>
          </a:prstGeom>
          <a:noFill/>
        </p:spPr>
        <p:txBody>
          <a:bodyPr wrap="square" rtlCol="0">
            <a:spAutoFit/>
          </a:bodyPr>
          <a:lstStyle/>
          <a:p>
            <a:pPr algn="ctr"/>
            <a:r>
              <a:rPr lang="es-CO" sz="2600" b="1" dirty="0"/>
              <a:t>BI PROJECT</a:t>
            </a:r>
          </a:p>
          <a:p>
            <a:endParaRPr lang="es-CO" sz="2600" b="1" dirty="0"/>
          </a:p>
          <a:p>
            <a:r>
              <a:rPr lang="en-US" sz="2600" dirty="0"/>
              <a:t>As part of the support tools to strengthen early risk identification processes, the Business Intelligence - BI project has been in operation since 2019.</a:t>
            </a:r>
            <a:endParaRPr lang="es-CO" sz="2800" dirty="0">
              <a:solidFill>
                <a:srgbClr val="FF0000"/>
              </a:solidFill>
            </a:endParaRPr>
          </a:p>
          <a:p>
            <a:endParaRPr lang="es-CO" dirty="0"/>
          </a:p>
        </p:txBody>
      </p:sp>
    </p:spTree>
    <p:extLst>
      <p:ext uri="{BB962C8B-B14F-4D97-AF65-F5344CB8AC3E}">
        <p14:creationId xmlns:p14="http://schemas.microsoft.com/office/powerpoint/2010/main" val="2499521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B305FB1-8853-468B-A45A-7A6EA8C19E1C}"/>
              </a:ext>
            </a:extLst>
          </p:cNvPr>
          <p:cNvPicPr>
            <a:picLocks noChangeAspect="1"/>
          </p:cNvPicPr>
          <p:nvPr/>
        </p:nvPicPr>
        <p:blipFill>
          <a:blip r:embed="rId3"/>
          <a:stretch>
            <a:fillRect/>
          </a:stretch>
        </p:blipFill>
        <p:spPr>
          <a:xfrm>
            <a:off x="8899476" y="5741201"/>
            <a:ext cx="3292524" cy="1028913"/>
          </a:xfrm>
          <a:prstGeom prst="rect">
            <a:avLst/>
          </a:prstGeom>
        </p:spPr>
      </p:pic>
      <p:sp>
        <p:nvSpPr>
          <p:cNvPr id="10" name="Título 1">
            <a:extLst>
              <a:ext uri="{FF2B5EF4-FFF2-40B4-BE49-F238E27FC236}">
                <a16:creationId xmlns:a16="http://schemas.microsoft.com/office/drawing/2014/main" id="{90606D62-7749-4878-B666-1C7C52D29E8C}"/>
              </a:ext>
            </a:extLst>
          </p:cNvPr>
          <p:cNvSpPr txBox="1">
            <a:spLocks/>
          </p:cNvSpPr>
          <p:nvPr/>
        </p:nvSpPr>
        <p:spPr>
          <a:xfrm>
            <a:off x="1812000" y="72837"/>
            <a:ext cx="8514000" cy="1077218"/>
          </a:xfrm>
          <a:prstGeom prst="rect">
            <a:avLst/>
          </a:prstGeom>
          <a:solidFill>
            <a:schemeClr val="bg1">
              <a:lumMod val="95000"/>
            </a:schemeClr>
          </a:solidFill>
        </p:spPr>
        <p:txBody>
          <a:bodyPr vert="horz" wrap="square" lIns="91440" tIns="45720" rIns="91440" bIns="45720" rtlCol="0" anchor="ctr">
            <a:spAutoFit/>
          </a:bodyPr>
          <a:lstStyle>
            <a:defPPr>
              <a:defRPr lang="es-CO"/>
            </a:defPPr>
            <a:lvl1pPr algn="ctr" defTabSz="457200">
              <a:spcBef>
                <a:spcPct val="0"/>
              </a:spcBef>
              <a:buNone/>
              <a:defRPr sz="2000">
                <a:solidFill>
                  <a:srgbClr val="0070C0"/>
                </a:solidFill>
                <a:latin typeface="Gill Sans MT" panose="020B0502020104020203" pitchFamily="34" charset="0"/>
                <a:ea typeface="+mj-ea"/>
                <a:cs typeface="Futura Std Heavy"/>
              </a:defRPr>
            </a:lvl1pPr>
          </a:lstStyle>
          <a:p>
            <a:r>
              <a:rPr lang="es-CO" sz="3200" dirty="0"/>
              <a:t>RESOLUTION AND RUIMBURSEMENT EXPERIENCES</a:t>
            </a:r>
          </a:p>
        </p:txBody>
      </p:sp>
      <p:sp>
        <p:nvSpPr>
          <p:cNvPr id="9" name="Rectángulo 8">
            <a:extLst>
              <a:ext uri="{FF2B5EF4-FFF2-40B4-BE49-F238E27FC236}">
                <a16:creationId xmlns:a16="http://schemas.microsoft.com/office/drawing/2014/main" id="{594AA4D5-F647-4EB8-8B0A-096F66F2D6D1}"/>
              </a:ext>
            </a:extLst>
          </p:cNvPr>
          <p:cNvSpPr/>
          <p:nvPr/>
        </p:nvSpPr>
        <p:spPr>
          <a:xfrm>
            <a:off x="1231158" y="1419765"/>
            <a:ext cx="9504575" cy="369332"/>
          </a:xfrm>
          <a:prstGeom prst="rect">
            <a:avLst/>
          </a:prstGeom>
        </p:spPr>
        <p:txBody>
          <a:bodyPr wrap="square">
            <a:spAutoFit/>
          </a:bodyPr>
          <a:lstStyle/>
          <a:p>
            <a:pPr marL="285750" indent="-285750">
              <a:buFont typeface="Arial" panose="020B0604020202020204" pitchFamily="34" charset="0"/>
              <a:buChar char="•"/>
            </a:pPr>
            <a:endParaRPr lang="es-CO" dirty="0"/>
          </a:p>
        </p:txBody>
      </p:sp>
      <p:sp>
        <p:nvSpPr>
          <p:cNvPr id="2" name="Rectángulo 1">
            <a:extLst>
              <a:ext uri="{FF2B5EF4-FFF2-40B4-BE49-F238E27FC236}">
                <a16:creationId xmlns:a16="http://schemas.microsoft.com/office/drawing/2014/main" id="{310E8F9A-737E-4237-B4EF-2CAFB2D52E6A}"/>
              </a:ext>
            </a:extLst>
          </p:cNvPr>
          <p:cNvSpPr/>
          <p:nvPr/>
        </p:nvSpPr>
        <p:spPr>
          <a:xfrm>
            <a:off x="2063262" y="1358209"/>
            <a:ext cx="10363200" cy="492443"/>
          </a:xfrm>
          <a:prstGeom prst="rect">
            <a:avLst/>
          </a:prstGeom>
        </p:spPr>
        <p:txBody>
          <a:bodyPr wrap="square">
            <a:spAutoFit/>
          </a:bodyPr>
          <a:lstStyle/>
          <a:p>
            <a:r>
              <a:rPr lang="en-US" sz="2600" dirty="0"/>
              <a:t>It has been 27 failures since the creation of FOGACOOP:</a:t>
            </a:r>
          </a:p>
        </p:txBody>
      </p:sp>
      <p:sp>
        <p:nvSpPr>
          <p:cNvPr id="11" name="Rectángulo 10">
            <a:extLst>
              <a:ext uri="{FF2B5EF4-FFF2-40B4-BE49-F238E27FC236}">
                <a16:creationId xmlns:a16="http://schemas.microsoft.com/office/drawing/2014/main" id="{E927EB81-998E-4C8C-B66B-B00462796911}"/>
              </a:ext>
            </a:extLst>
          </p:cNvPr>
          <p:cNvSpPr/>
          <p:nvPr/>
        </p:nvSpPr>
        <p:spPr>
          <a:xfrm>
            <a:off x="1231158" y="5611800"/>
            <a:ext cx="10363200" cy="584775"/>
          </a:xfrm>
          <a:prstGeom prst="rect">
            <a:avLst/>
          </a:prstGeom>
        </p:spPr>
        <p:txBody>
          <a:bodyPr wrap="square">
            <a:spAutoFit/>
          </a:bodyPr>
          <a:lstStyle/>
          <a:p>
            <a:r>
              <a:rPr lang="en-US" sz="1600" b="1" dirty="0"/>
              <a:t>Note</a:t>
            </a:r>
            <a:r>
              <a:rPr lang="en-US" sz="1600" dirty="0"/>
              <a:t>: In all the listed resolution methods, except for the pay out of the deposit insurance, Bail in and purchase of real estate and portfolio, FOGACOOP is the promoter of the measure but not the executor.</a:t>
            </a:r>
          </a:p>
        </p:txBody>
      </p:sp>
      <p:graphicFrame>
        <p:nvGraphicFramePr>
          <p:cNvPr id="7" name="Objeto 6">
            <a:extLst>
              <a:ext uri="{FF2B5EF4-FFF2-40B4-BE49-F238E27FC236}">
                <a16:creationId xmlns:a16="http://schemas.microsoft.com/office/drawing/2014/main" id="{E5CF589A-04DE-45D1-BAC2-951E1E5CBCCB}"/>
              </a:ext>
            </a:extLst>
          </p:cNvPr>
          <p:cNvGraphicFramePr>
            <a:graphicFrameLocks noChangeAspect="1"/>
          </p:cNvGraphicFramePr>
          <p:nvPr>
            <p:extLst>
              <p:ext uri="{D42A27DB-BD31-4B8C-83A1-F6EECF244321}">
                <p14:modId xmlns:p14="http://schemas.microsoft.com/office/powerpoint/2010/main" val="57435452"/>
              </p:ext>
            </p:extLst>
          </p:nvPr>
        </p:nvGraphicFramePr>
        <p:xfrm>
          <a:off x="3359001" y="2058806"/>
          <a:ext cx="5248887" cy="3126296"/>
        </p:xfrm>
        <a:graphic>
          <a:graphicData uri="http://schemas.openxmlformats.org/presentationml/2006/ole">
            <mc:AlternateContent xmlns:mc="http://schemas.openxmlformats.org/markup-compatibility/2006">
              <mc:Choice xmlns:v="urn:schemas-microsoft-com:vml" Requires="v">
                <p:oleObj spid="_x0000_s1027" name="Worksheet" r:id="rId4" imgW="3038461" imgH="1809772" progId="Excel.Sheet.12">
                  <p:embed/>
                </p:oleObj>
              </mc:Choice>
              <mc:Fallback>
                <p:oleObj name="Worksheet" r:id="rId4" imgW="3038461" imgH="1809772" progId="Excel.Sheet.12">
                  <p:embed/>
                  <p:pic>
                    <p:nvPicPr>
                      <p:cNvPr id="7" name="Objeto 6">
                        <a:extLst>
                          <a:ext uri="{FF2B5EF4-FFF2-40B4-BE49-F238E27FC236}">
                            <a16:creationId xmlns:a16="http://schemas.microsoft.com/office/drawing/2014/main" id="{E5CF589A-04DE-45D1-BAC2-951E1E5CBCCB}"/>
                          </a:ext>
                        </a:extLst>
                      </p:cNvPr>
                      <p:cNvPicPr/>
                      <p:nvPr/>
                    </p:nvPicPr>
                    <p:blipFill>
                      <a:blip r:embed="rId5"/>
                      <a:stretch>
                        <a:fillRect/>
                      </a:stretch>
                    </p:blipFill>
                    <p:spPr>
                      <a:xfrm>
                        <a:off x="3359001" y="2058806"/>
                        <a:ext cx="5248887" cy="3126296"/>
                      </a:xfrm>
                      <a:prstGeom prst="rect">
                        <a:avLst/>
                      </a:prstGeom>
                    </p:spPr>
                  </p:pic>
                </p:oleObj>
              </mc:Fallback>
            </mc:AlternateContent>
          </a:graphicData>
        </a:graphic>
      </p:graphicFrame>
    </p:spTree>
    <p:extLst>
      <p:ext uri="{BB962C8B-B14F-4D97-AF65-F5344CB8AC3E}">
        <p14:creationId xmlns:p14="http://schemas.microsoft.com/office/powerpoint/2010/main" val="4094253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B305FB1-8853-468B-A45A-7A6EA8C19E1C}"/>
              </a:ext>
            </a:extLst>
          </p:cNvPr>
          <p:cNvPicPr>
            <a:picLocks noChangeAspect="1"/>
          </p:cNvPicPr>
          <p:nvPr/>
        </p:nvPicPr>
        <p:blipFill>
          <a:blip r:embed="rId2"/>
          <a:stretch>
            <a:fillRect/>
          </a:stretch>
        </p:blipFill>
        <p:spPr>
          <a:xfrm>
            <a:off x="8899476" y="5741201"/>
            <a:ext cx="3292524" cy="1028913"/>
          </a:xfrm>
          <a:prstGeom prst="rect">
            <a:avLst/>
          </a:prstGeom>
        </p:spPr>
      </p:pic>
      <p:sp>
        <p:nvSpPr>
          <p:cNvPr id="10" name="Título 1">
            <a:extLst>
              <a:ext uri="{FF2B5EF4-FFF2-40B4-BE49-F238E27FC236}">
                <a16:creationId xmlns:a16="http://schemas.microsoft.com/office/drawing/2014/main" id="{90606D62-7749-4878-B666-1C7C52D29E8C}"/>
              </a:ext>
            </a:extLst>
          </p:cNvPr>
          <p:cNvSpPr txBox="1">
            <a:spLocks/>
          </p:cNvSpPr>
          <p:nvPr/>
        </p:nvSpPr>
        <p:spPr>
          <a:xfrm>
            <a:off x="1491175" y="262786"/>
            <a:ext cx="9115865" cy="584775"/>
          </a:xfrm>
          <a:prstGeom prst="rect">
            <a:avLst/>
          </a:prstGeom>
          <a:solidFill>
            <a:schemeClr val="bg1">
              <a:lumMod val="95000"/>
            </a:schemeClr>
          </a:solidFill>
        </p:spPr>
        <p:txBody>
          <a:bodyPr vert="horz" wrap="square" lIns="91440" tIns="45720" rIns="91440" bIns="45720" rtlCol="0" anchor="ctr">
            <a:spAutoFit/>
          </a:bodyPr>
          <a:lstStyle>
            <a:defPPr>
              <a:defRPr lang="es-CO"/>
            </a:defPPr>
            <a:lvl1pPr algn="ctr" defTabSz="457200">
              <a:spcBef>
                <a:spcPct val="0"/>
              </a:spcBef>
              <a:buNone/>
              <a:defRPr sz="2000">
                <a:solidFill>
                  <a:srgbClr val="0070C0"/>
                </a:solidFill>
                <a:latin typeface="Gill Sans MT" panose="020B0502020104020203" pitchFamily="34" charset="0"/>
                <a:ea typeface="+mj-ea"/>
                <a:cs typeface="Futura Std Heavy"/>
              </a:defRPr>
            </a:lvl1pPr>
          </a:lstStyle>
          <a:p>
            <a:r>
              <a:rPr lang="es-CO" sz="3200" dirty="0"/>
              <a:t>FOGACOOP DOESN´T STOP FACING COVID - 19</a:t>
            </a:r>
          </a:p>
        </p:txBody>
      </p:sp>
      <p:sp>
        <p:nvSpPr>
          <p:cNvPr id="9" name="Rectángulo 8">
            <a:extLst>
              <a:ext uri="{FF2B5EF4-FFF2-40B4-BE49-F238E27FC236}">
                <a16:creationId xmlns:a16="http://schemas.microsoft.com/office/drawing/2014/main" id="{594AA4D5-F647-4EB8-8B0A-096F66F2D6D1}"/>
              </a:ext>
            </a:extLst>
          </p:cNvPr>
          <p:cNvSpPr/>
          <p:nvPr/>
        </p:nvSpPr>
        <p:spPr>
          <a:xfrm>
            <a:off x="1584961" y="2685449"/>
            <a:ext cx="9504575" cy="3570208"/>
          </a:xfrm>
          <a:prstGeom prst="rect">
            <a:avLst/>
          </a:prstGeom>
        </p:spPr>
        <p:txBody>
          <a:bodyPr wrap="square">
            <a:spAutoFit/>
          </a:bodyPr>
          <a:lstStyle/>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t>We are reinventing ourselves without stopping</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t>We continue to provide our services.</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t>The staff alternating between teleworking and working at the office, excepting those that due to medical conditions are not working at the office.</a:t>
            </a:r>
            <a:endParaRPr lang="es-CO" sz="2600" dirty="0"/>
          </a:p>
          <a:p>
            <a:pPr marL="285750" indent="-285750">
              <a:buFont typeface="Arial" panose="020B0604020202020204" pitchFamily="34" charset="0"/>
              <a:buChar char="•"/>
            </a:pPr>
            <a:endParaRPr lang="es-CO" dirty="0"/>
          </a:p>
        </p:txBody>
      </p:sp>
      <p:pic>
        <p:nvPicPr>
          <p:cNvPr id="5" name="Imagen 4">
            <a:extLst>
              <a:ext uri="{FF2B5EF4-FFF2-40B4-BE49-F238E27FC236}">
                <a16:creationId xmlns:a16="http://schemas.microsoft.com/office/drawing/2014/main" id="{A21DC262-872D-44AE-A086-A553C31C157D}"/>
              </a:ext>
            </a:extLst>
          </p:cNvPr>
          <p:cNvPicPr>
            <a:picLocks noChangeAspect="1"/>
          </p:cNvPicPr>
          <p:nvPr/>
        </p:nvPicPr>
        <p:blipFill rotWithShape="1">
          <a:blip r:embed="rId3"/>
          <a:srcRect l="-648" t="15193" r="648" b="5824"/>
          <a:stretch/>
        </p:blipFill>
        <p:spPr>
          <a:xfrm>
            <a:off x="1491174" y="903833"/>
            <a:ext cx="9115865" cy="1871133"/>
          </a:xfrm>
          <a:prstGeom prst="rect">
            <a:avLst/>
          </a:prstGeom>
        </p:spPr>
      </p:pic>
    </p:spTree>
    <p:extLst>
      <p:ext uri="{BB962C8B-B14F-4D97-AF65-F5344CB8AC3E}">
        <p14:creationId xmlns:p14="http://schemas.microsoft.com/office/powerpoint/2010/main" val="1882387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B305FB1-8853-468B-A45A-7A6EA8C19E1C}"/>
              </a:ext>
            </a:extLst>
          </p:cNvPr>
          <p:cNvPicPr>
            <a:picLocks noChangeAspect="1"/>
          </p:cNvPicPr>
          <p:nvPr/>
        </p:nvPicPr>
        <p:blipFill>
          <a:blip r:embed="rId2"/>
          <a:stretch>
            <a:fillRect/>
          </a:stretch>
        </p:blipFill>
        <p:spPr>
          <a:xfrm>
            <a:off x="8899476" y="5741201"/>
            <a:ext cx="3292524" cy="1028913"/>
          </a:xfrm>
          <a:prstGeom prst="rect">
            <a:avLst/>
          </a:prstGeom>
        </p:spPr>
      </p:pic>
      <p:sp>
        <p:nvSpPr>
          <p:cNvPr id="10" name="Título 1">
            <a:extLst>
              <a:ext uri="{FF2B5EF4-FFF2-40B4-BE49-F238E27FC236}">
                <a16:creationId xmlns:a16="http://schemas.microsoft.com/office/drawing/2014/main" id="{90606D62-7749-4878-B666-1C7C52D29E8C}"/>
              </a:ext>
            </a:extLst>
          </p:cNvPr>
          <p:cNvSpPr txBox="1">
            <a:spLocks/>
          </p:cNvSpPr>
          <p:nvPr/>
        </p:nvSpPr>
        <p:spPr>
          <a:xfrm>
            <a:off x="1812000" y="319058"/>
            <a:ext cx="8514000" cy="584775"/>
          </a:xfrm>
          <a:prstGeom prst="rect">
            <a:avLst/>
          </a:prstGeom>
          <a:solidFill>
            <a:schemeClr val="bg1">
              <a:lumMod val="95000"/>
            </a:schemeClr>
          </a:solidFill>
        </p:spPr>
        <p:txBody>
          <a:bodyPr vert="horz" wrap="square" lIns="91440" tIns="45720" rIns="91440" bIns="45720" rtlCol="0" anchor="ctr">
            <a:spAutoFit/>
          </a:bodyPr>
          <a:lstStyle>
            <a:defPPr>
              <a:defRPr lang="es-CO"/>
            </a:defPPr>
            <a:lvl1pPr algn="ctr" defTabSz="457200">
              <a:spcBef>
                <a:spcPct val="0"/>
              </a:spcBef>
              <a:buNone/>
              <a:defRPr sz="2000">
                <a:solidFill>
                  <a:srgbClr val="0070C0"/>
                </a:solidFill>
                <a:latin typeface="Gill Sans MT" panose="020B0502020104020203" pitchFamily="34" charset="0"/>
                <a:ea typeface="+mj-ea"/>
                <a:cs typeface="Futura Std Heavy"/>
              </a:defRPr>
            </a:lvl1pPr>
          </a:lstStyle>
          <a:p>
            <a:r>
              <a:rPr lang="es-CO" sz="3200" dirty="0"/>
              <a:t>BACKGROUND INFORMATION</a:t>
            </a:r>
          </a:p>
        </p:txBody>
      </p:sp>
      <p:sp>
        <p:nvSpPr>
          <p:cNvPr id="9" name="Rectángulo 8">
            <a:extLst>
              <a:ext uri="{FF2B5EF4-FFF2-40B4-BE49-F238E27FC236}">
                <a16:creationId xmlns:a16="http://schemas.microsoft.com/office/drawing/2014/main" id="{594AA4D5-F647-4EB8-8B0A-096F66F2D6D1}"/>
              </a:ext>
            </a:extLst>
          </p:cNvPr>
          <p:cNvSpPr/>
          <p:nvPr/>
        </p:nvSpPr>
        <p:spPr>
          <a:xfrm>
            <a:off x="1231158" y="1419765"/>
            <a:ext cx="9504575" cy="369332"/>
          </a:xfrm>
          <a:prstGeom prst="rect">
            <a:avLst/>
          </a:prstGeom>
        </p:spPr>
        <p:txBody>
          <a:bodyPr wrap="square">
            <a:spAutoFit/>
          </a:bodyPr>
          <a:lstStyle/>
          <a:p>
            <a:pPr marL="285750" indent="-285750">
              <a:buFont typeface="Arial" panose="020B0604020202020204" pitchFamily="34" charset="0"/>
              <a:buChar char="•"/>
            </a:pPr>
            <a:endParaRPr lang="es-CO" dirty="0"/>
          </a:p>
        </p:txBody>
      </p:sp>
      <p:sp>
        <p:nvSpPr>
          <p:cNvPr id="2" name="Rectángulo 1">
            <a:extLst>
              <a:ext uri="{FF2B5EF4-FFF2-40B4-BE49-F238E27FC236}">
                <a16:creationId xmlns:a16="http://schemas.microsoft.com/office/drawing/2014/main" id="{310E8F9A-737E-4237-B4EF-2CAFB2D52E6A}"/>
              </a:ext>
            </a:extLst>
          </p:cNvPr>
          <p:cNvSpPr/>
          <p:nvPr/>
        </p:nvSpPr>
        <p:spPr>
          <a:xfrm>
            <a:off x="3924886" y="1122461"/>
            <a:ext cx="7516168" cy="4893647"/>
          </a:xfrm>
          <a:prstGeom prst="rect">
            <a:avLst/>
          </a:prstGeom>
        </p:spPr>
        <p:txBody>
          <a:bodyPr wrap="square">
            <a:spAutoFit/>
          </a:bodyPr>
          <a:lstStyle/>
          <a:p>
            <a:pPr marL="285750" indent="-285750">
              <a:buFont typeface="Arial" panose="020B0604020202020204" pitchFamily="34" charset="0"/>
              <a:buChar char="•"/>
            </a:pPr>
            <a:r>
              <a:rPr lang="en-US" sz="2600" dirty="0"/>
              <a:t>FOGACOOP was created in 1998 by the Colombian government due to the cooperative sector crisis, independently from the deposit insurer for banks.</a:t>
            </a:r>
          </a:p>
          <a:p>
            <a:pPr marL="285750" indent="-285750">
              <a:buFont typeface="Arial" panose="020B0604020202020204" pitchFamily="34" charset="0"/>
              <a:buChar char="•"/>
            </a:pPr>
            <a:endParaRPr lang="en-US" sz="2600" dirty="0"/>
          </a:p>
          <a:p>
            <a:pPr marL="285750" indent="-285750">
              <a:buFont typeface="Arial" panose="020B0604020202020204" pitchFamily="34" charset="0"/>
              <a:buChar char="•"/>
            </a:pPr>
            <a:r>
              <a:rPr lang="en-US" sz="2600" dirty="0"/>
              <a:t>It was created as a financial institution under the Ministry of Finance.</a:t>
            </a:r>
          </a:p>
          <a:p>
            <a:pPr marL="285750" indent="-285750">
              <a:buFont typeface="Arial" panose="020B0604020202020204" pitchFamily="34" charset="0"/>
              <a:buChar char="•"/>
            </a:pPr>
            <a:endParaRPr lang="en-US" sz="2600" dirty="0"/>
          </a:p>
          <a:p>
            <a:pPr marL="285750" indent="-285750">
              <a:buFont typeface="Arial" panose="020B0604020202020204" pitchFamily="34" charset="0"/>
              <a:buChar char="•"/>
            </a:pPr>
            <a:r>
              <a:rPr lang="en-US" sz="2600" dirty="0"/>
              <a:t>Fulfillment of its duties is subject to the supervision and control by the </a:t>
            </a:r>
            <a:r>
              <a:rPr lang="en-US" sz="2600" dirty="0" err="1"/>
              <a:t>Superintendency</a:t>
            </a:r>
            <a:r>
              <a:rPr lang="en-US" sz="2600" dirty="0"/>
              <a:t> of Banks.</a:t>
            </a:r>
          </a:p>
          <a:p>
            <a:pPr marL="285750" indent="-285750">
              <a:buFont typeface="Arial" panose="020B0604020202020204" pitchFamily="34" charset="0"/>
              <a:buChar char="•"/>
            </a:pPr>
            <a:endParaRPr lang="en-US" sz="2600" dirty="0"/>
          </a:p>
          <a:p>
            <a:pPr marL="285750" indent="-285750">
              <a:buFont typeface="Arial" panose="020B0604020202020204" pitchFamily="34" charset="0"/>
              <a:buChar char="•"/>
            </a:pPr>
            <a:r>
              <a:rPr lang="en-US" sz="2600" dirty="0"/>
              <a:t>The contracts signed by FOGACOOP are subject to the private regime.   </a:t>
            </a:r>
          </a:p>
        </p:txBody>
      </p:sp>
      <p:pic>
        <p:nvPicPr>
          <p:cNvPr id="4" name="Imagen 3">
            <a:extLst>
              <a:ext uri="{FF2B5EF4-FFF2-40B4-BE49-F238E27FC236}">
                <a16:creationId xmlns:a16="http://schemas.microsoft.com/office/drawing/2014/main" id="{4F922D32-99B5-4D62-9F24-F5FB8C0968DD}"/>
              </a:ext>
            </a:extLst>
          </p:cNvPr>
          <p:cNvPicPr>
            <a:picLocks noChangeAspect="1"/>
          </p:cNvPicPr>
          <p:nvPr/>
        </p:nvPicPr>
        <p:blipFill>
          <a:blip r:embed="rId3"/>
          <a:stretch>
            <a:fillRect/>
          </a:stretch>
        </p:blipFill>
        <p:spPr>
          <a:xfrm>
            <a:off x="637066" y="1280159"/>
            <a:ext cx="3009495" cy="4572001"/>
          </a:xfrm>
          <a:prstGeom prst="rect">
            <a:avLst/>
          </a:prstGeom>
        </p:spPr>
      </p:pic>
    </p:spTree>
    <p:extLst>
      <p:ext uri="{BB962C8B-B14F-4D97-AF65-F5344CB8AC3E}">
        <p14:creationId xmlns:p14="http://schemas.microsoft.com/office/powerpoint/2010/main" val="3617017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B305FB1-8853-468B-A45A-7A6EA8C19E1C}"/>
              </a:ext>
            </a:extLst>
          </p:cNvPr>
          <p:cNvPicPr>
            <a:picLocks noChangeAspect="1"/>
          </p:cNvPicPr>
          <p:nvPr/>
        </p:nvPicPr>
        <p:blipFill>
          <a:blip r:embed="rId2"/>
          <a:stretch>
            <a:fillRect/>
          </a:stretch>
        </p:blipFill>
        <p:spPr>
          <a:xfrm>
            <a:off x="8899476" y="5741201"/>
            <a:ext cx="3292524" cy="1028913"/>
          </a:xfrm>
          <a:prstGeom prst="rect">
            <a:avLst/>
          </a:prstGeom>
        </p:spPr>
      </p:pic>
      <p:sp>
        <p:nvSpPr>
          <p:cNvPr id="9" name="Rectángulo 8">
            <a:extLst>
              <a:ext uri="{FF2B5EF4-FFF2-40B4-BE49-F238E27FC236}">
                <a16:creationId xmlns:a16="http://schemas.microsoft.com/office/drawing/2014/main" id="{594AA4D5-F647-4EB8-8B0A-096F66F2D6D1}"/>
              </a:ext>
            </a:extLst>
          </p:cNvPr>
          <p:cNvSpPr/>
          <p:nvPr/>
        </p:nvSpPr>
        <p:spPr>
          <a:xfrm>
            <a:off x="1584961" y="2685449"/>
            <a:ext cx="9504575" cy="1508105"/>
          </a:xfrm>
          <a:prstGeom prst="rect">
            <a:avLst/>
          </a:prstGeom>
        </p:spPr>
        <p:txBody>
          <a:bodyPr wrap="square">
            <a:spAutoFit/>
          </a:bodyPr>
          <a:lstStyle/>
          <a:p>
            <a:pPr marL="457200" indent="-457200">
              <a:buFont typeface="Arial" panose="020B0604020202020204" pitchFamily="34" charset="0"/>
              <a:buChar char="•"/>
            </a:pPr>
            <a:endParaRPr lang="en-US" sz="2600" dirty="0"/>
          </a:p>
          <a:p>
            <a:pPr algn="ctr"/>
            <a:r>
              <a:rPr lang="es-CO" sz="4800" dirty="0" err="1"/>
              <a:t>Thank</a:t>
            </a:r>
            <a:r>
              <a:rPr lang="es-CO" sz="4800" dirty="0"/>
              <a:t> </a:t>
            </a:r>
            <a:r>
              <a:rPr lang="es-CO" sz="4800" dirty="0" err="1"/>
              <a:t>you</a:t>
            </a:r>
            <a:endParaRPr lang="es-CO" sz="4800" dirty="0"/>
          </a:p>
          <a:p>
            <a:pPr marL="285750" indent="-285750">
              <a:buFont typeface="Arial" panose="020B0604020202020204" pitchFamily="34" charset="0"/>
              <a:buChar char="•"/>
            </a:pPr>
            <a:endParaRPr lang="es-CO" dirty="0"/>
          </a:p>
        </p:txBody>
      </p:sp>
    </p:spTree>
    <p:extLst>
      <p:ext uri="{BB962C8B-B14F-4D97-AF65-F5344CB8AC3E}">
        <p14:creationId xmlns:p14="http://schemas.microsoft.com/office/powerpoint/2010/main" val="4055854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B305FB1-8853-468B-A45A-7A6EA8C19E1C}"/>
              </a:ext>
            </a:extLst>
          </p:cNvPr>
          <p:cNvPicPr>
            <a:picLocks noChangeAspect="1"/>
          </p:cNvPicPr>
          <p:nvPr/>
        </p:nvPicPr>
        <p:blipFill>
          <a:blip r:embed="rId2"/>
          <a:stretch>
            <a:fillRect/>
          </a:stretch>
        </p:blipFill>
        <p:spPr>
          <a:xfrm>
            <a:off x="8899476" y="5741201"/>
            <a:ext cx="3292524" cy="1028913"/>
          </a:xfrm>
          <a:prstGeom prst="rect">
            <a:avLst/>
          </a:prstGeom>
        </p:spPr>
      </p:pic>
      <p:sp>
        <p:nvSpPr>
          <p:cNvPr id="10" name="Título 1">
            <a:extLst>
              <a:ext uri="{FF2B5EF4-FFF2-40B4-BE49-F238E27FC236}">
                <a16:creationId xmlns:a16="http://schemas.microsoft.com/office/drawing/2014/main" id="{90606D62-7749-4878-B666-1C7C52D29E8C}"/>
              </a:ext>
            </a:extLst>
          </p:cNvPr>
          <p:cNvSpPr txBox="1">
            <a:spLocks/>
          </p:cNvSpPr>
          <p:nvPr/>
        </p:nvSpPr>
        <p:spPr>
          <a:xfrm>
            <a:off x="1944506" y="325075"/>
            <a:ext cx="8514000" cy="584775"/>
          </a:xfrm>
          <a:prstGeom prst="rect">
            <a:avLst/>
          </a:prstGeom>
          <a:solidFill>
            <a:schemeClr val="bg1">
              <a:lumMod val="95000"/>
            </a:schemeClr>
          </a:solidFill>
        </p:spPr>
        <p:txBody>
          <a:bodyPr vert="horz" wrap="square" lIns="91440" tIns="45720" rIns="91440" bIns="45720" rtlCol="0" anchor="ctr">
            <a:spAutoFit/>
          </a:bodyPr>
          <a:lstStyle>
            <a:defPPr>
              <a:defRPr lang="es-CO"/>
            </a:defPPr>
            <a:lvl1pPr algn="ctr" defTabSz="457200">
              <a:spcBef>
                <a:spcPct val="0"/>
              </a:spcBef>
              <a:buNone/>
              <a:defRPr sz="2000">
                <a:solidFill>
                  <a:srgbClr val="0070C0"/>
                </a:solidFill>
                <a:latin typeface="Gill Sans MT" panose="020B0502020104020203" pitchFamily="34" charset="0"/>
                <a:ea typeface="+mj-ea"/>
                <a:cs typeface="Futura Std Heavy"/>
              </a:defRPr>
            </a:lvl1pPr>
          </a:lstStyle>
          <a:p>
            <a:r>
              <a:rPr lang="es-CO" sz="3200" dirty="0"/>
              <a:t>BACKGROUND INFORMATION</a:t>
            </a:r>
          </a:p>
        </p:txBody>
      </p:sp>
      <p:sp>
        <p:nvSpPr>
          <p:cNvPr id="9" name="Rectángulo 8">
            <a:extLst>
              <a:ext uri="{FF2B5EF4-FFF2-40B4-BE49-F238E27FC236}">
                <a16:creationId xmlns:a16="http://schemas.microsoft.com/office/drawing/2014/main" id="{594AA4D5-F647-4EB8-8B0A-096F66F2D6D1}"/>
              </a:ext>
            </a:extLst>
          </p:cNvPr>
          <p:cNvSpPr/>
          <p:nvPr/>
        </p:nvSpPr>
        <p:spPr>
          <a:xfrm>
            <a:off x="1231158" y="1419765"/>
            <a:ext cx="9504575" cy="369332"/>
          </a:xfrm>
          <a:prstGeom prst="rect">
            <a:avLst/>
          </a:prstGeom>
        </p:spPr>
        <p:txBody>
          <a:bodyPr wrap="square">
            <a:spAutoFit/>
          </a:bodyPr>
          <a:lstStyle/>
          <a:p>
            <a:pPr marL="285750" indent="-285750">
              <a:buFont typeface="Arial" panose="020B0604020202020204" pitchFamily="34" charset="0"/>
              <a:buChar char="•"/>
            </a:pPr>
            <a:endParaRPr lang="es-CO" dirty="0"/>
          </a:p>
        </p:txBody>
      </p:sp>
      <p:sp>
        <p:nvSpPr>
          <p:cNvPr id="6" name="3 CuadroTexto">
            <a:extLst>
              <a:ext uri="{FF2B5EF4-FFF2-40B4-BE49-F238E27FC236}">
                <a16:creationId xmlns:a16="http://schemas.microsoft.com/office/drawing/2014/main" id="{12C62834-1E4D-4F5C-9A1D-4681DBEF31D4}"/>
              </a:ext>
            </a:extLst>
          </p:cNvPr>
          <p:cNvSpPr txBox="1"/>
          <p:nvPr/>
        </p:nvSpPr>
        <p:spPr>
          <a:xfrm>
            <a:off x="1354594" y="5325702"/>
            <a:ext cx="10267404" cy="830997"/>
          </a:xfrm>
          <a:prstGeom prst="rect">
            <a:avLst/>
          </a:prstGeom>
          <a:noFill/>
        </p:spPr>
        <p:txBody>
          <a:bodyPr wrap="square" rtlCol="0">
            <a:spAutoFit/>
          </a:bodyPr>
          <a:lstStyle>
            <a:defPPr>
              <a:defRPr lang="es-E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r>
              <a:rPr lang="en-US" sz="1600" dirty="0">
                <a:latin typeface="+mn-lt"/>
              </a:rPr>
              <a:t>* Market Representative Rate (TRM) of $3,865 calculated in September 30, 2020</a:t>
            </a:r>
          </a:p>
          <a:p>
            <a:r>
              <a:rPr lang="en-US" sz="1600" dirty="0">
                <a:latin typeface="+mn-lt"/>
              </a:rPr>
              <a:t>The 2206 Decree establishes that Fogacoop doesn´t get resources from the general nation´s budget for its operational expenses </a:t>
            </a:r>
          </a:p>
        </p:txBody>
      </p:sp>
      <p:sp>
        <p:nvSpPr>
          <p:cNvPr id="4" name="CuadroTexto 3">
            <a:extLst>
              <a:ext uri="{FF2B5EF4-FFF2-40B4-BE49-F238E27FC236}">
                <a16:creationId xmlns:a16="http://schemas.microsoft.com/office/drawing/2014/main" id="{620DE1EA-56A8-4479-B500-BAAF99492FF6}"/>
              </a:ext>
            </a:extLst>
          </p:cNvPr>
          <p:cNvSpPr txBox="1"/>
          <p:nvPr/>
        </p:nvSpPr>
        <p:spPr>
          <a:xfrm>
            <a:off x="363414" y="1053067"/>
            <a:ext cx="11676185" cy="3693319"/>
          </a:xfrm>
          <a:prstGeom prst="rect">
            <a:avLst/>
          </a:prstGeom>
          <a:noFill/>
        </p:spPr>
        <p:txBody>
          <a:bodyPr wrap="square" rtlCol="0">
            <a:spAutoFit/>
          </a:bodyPr>
          <a:lstStyle/>
          <a:p>
            <a:pPr algn="ctr"/>
            <a:r>
              <a:rPr lang="en-US" sz="2600" b="1" dirty="0"/>
              <a:t>RESOURCES ORIGIN FOR THE FUND ESTABLISHMENT</a:t>
            </a:r>
          </a:p>
          <a:p>
            <a:pPr marL="285750" indent="-285750">
              <a:buFont typeface="Arial" panose="020B0604020202020204" pitchFamily="34" charset="0"/>
              <a:buChar char="•"/>
            </a:pPr>
            <a:endParaRPr lang="en-US" sz="2600" dirty="0"/>
          </a:p>
          <a:p>
            <a:pPr algn="ctr"/>
            <a:r>
              <a:rPr lang="en-US" sz="2600" dirty="0"/>
              <a:t>U$7,7million ($30.000 million pesos*) </a:t>
            </a:r>
          </a:p>
          <a:p>
            <a:pPr algn="ctr"/>
            <a:r>
              <a:rPr lang="en-US" sz="2600" dirty="0"/>
              <a:t>Seed Capital</a:t>
            </a:r>
          </a:p>
          <a:p>
            <a:pPr algn="ctr"/>
            <a:endParaRPr lang="en-US" sz="2600" dirty="0"/>
          </a:p>
          <a:p>
            <a:pPr algn="ctr"/>
            <a:r>
              <a:rPr lang="en-US" sz="2600" dirty="0"/>
              <a:t>U$25,9 million ($100.000 million pesos*)</a:t>
            </a:r>
          </a:p>
          <a:p>
            <a:pPr algn="ctr"/>
            <a:r>
              <a:rPr lang="en-US" sz="2600" dirty="0"/>
              <a:t>Nation´s loan</a:t>
            </a:r>
          </a:p>
          <a:p>
            <a:endParaRPr lang="en-US" sz="2600" dirty="0"/>
          </a:p>
          <a:p>
            <a:pPr algn="ctr"/>
            <a:r>
              <a:rPr lang="en-US" sz="2600" dirty="0"/>
              <a:t>The accumulated reserve of U$198 millions = 15.7% of the contingency</a:t>
            </a:r>
          </a:p>
        </p:txBody>
      </p:sp>
    </p:spTree>
    <p:extLst>
      <p:ext uri="{BB962C8B-B14F-4D97-AF65-F5344CB8AC3E}">
        <p14:creationId xmlns:p14="http://schemas.microsoft.com/office/powerpoint/2010/main" val="2934545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B305FB1-8853-468B-A45A-7A6EA8C19E1C}"/>
              </a:ext>
            </a:extLst>
          </p:cNvPr>
          <p:cNvPicPr>
            <a:picLocks noChangeAspect="1"/>
          </p:cNvPicPr>
          <p:nvPr/>
        </p:nvPicPr>
        <p:blipFill>
          <a:blip r:embed="rId2"/>
          <a:stretch>
            <a:fillRect/>
          </a:stretch>
        </p:blipFill>
        <p:spPr>
          <a:xfrm>
            <a:off x="8899476" y="5741201"/>
            <a:ext cx="3292524" cy="1028913"/>
          </a:xfrm>
          <a:prstGeom prst="rect">
            <a:avLst/>
          </a:prstGeom>
        </p:spPr>
      </p:pic>
      <p:sp>
        <p:nvSpPr>
          <p:cNvPr id="10" name="Título 1">
            <a:extLst>
              <a:ext uri="{FF2B5EF4-FFF2-40B4-BE49-F238E27FC236}">
                <a16:creationId xmlns:a16="http://schemas.microsoft.com/office/drawing/2014/main" id="{90606D62-7749-4878-B666-1C7C52D29E8C}"/>
              </a:ext>
            </a:extLst>
          </p:cNvPr>
          <p:cNvSpPr txBox="1">
            <a:spLocks/>
          </p:cNvSpPr>
          <p:nvPr/>
        </p:nvSpPr>
        <p:spPr>
          <a:xfrm>
            <a:off x="1812000" y="319058"/>
            <a:ext cx="8514000" cy="584775"/>
          </a:xfrm>
          <a:prstGeom prst="rect">
            <a:avLst/>
          </a:prstGeom>
          <a:solidFill>
            <a:schemeClr val="bg1">
              <a:lumMod val="95000"/>
            </a:schemeClr>
          </a:solidFill>
        </p:spPr>
        <p:txBody>
          <a:bodyPr vert="horz" wrap="square" lIns="91440" tIns="45720" rIns="91440" bIns="45720" rtlCol="0" anchor="ctr">
            <a:spAutoFit/>
          </a:bodyPr>
          <a:lstStyle>
            <a:defPPr>
              <a:defRPr lang="es-CO"/>
            </a:defPPr>
            <a:lvl1pPr algn="ctr" defTabSz="457200">
              <a:spcBef>
                <a:spcPct val="0"/>
              </a:spcBef>
              <a:buNone/>
              <a:defRPr sz="2000">
                <a:solidFill>
                  <a:srgbClr val="0070C0"/>
                </a:solidFill>
                <a:latin typeface="Gill Sans MT" panose="020B0502020104020203" pitchFamily="34" charset="0"/>
                <a:ea typeface="+mj-ea"/>
                <a:cs typeface="Futura Std Heavy"/>
              </a:defRPr>
            </a:lvl1pPr>
          </a:lstStyle>
          <a:p>
            <a:r>
              <a:rPr lang="es-CO" sz="3200" dirty="0"/>
              <a:t>FOGACOOP´S PURPOSE</a:t>
            </a:r>
          </a:p>
        </p:txBody>
      </p:sp>
      <p:sp>
        <p:nvSpPr>
          <p:cNvPr id="9" name="Rectángulo 8">
            <a:extLst>
              <a:ext uri="{FF2B5EF4-FFF2-40B4-BE49-F238E27FC236}">
                <a16:creationId xmlns:a16="http://schemas.microsoft.com/office/drawing/2014/main" id="{594AA4D5-F647-4EB8-8B0A-096F66F2D6D1}"/>
              </a:ext>
            </a:extLst>
          </p:cNvPr>
          <p:cNvSpPr/>
          <p:nvPr/>
        </p:nvSpPr>
        <p:spPr>
          <a:xfrm>
            <a:off x="1231158" y="1419765"/>
            <a:ext cx="9504575" cy="369332"/>
          </a:xfrm>
          <a:prstGeom prst="rect">
            <a:avLst/>
          </a:prstGeom>
        </p:spPr>
        <p:txBody>
          <a:bodyPr wrap="square">
            <a:spAutoFit/>
          </a:bodyPr>
          <a:lstStyle/>
          <a:p>
            <a:pPr marL="285750" indent="-285750">
              <a:buFont typeface="Arial" panose="020B0604020202020204" pitchFamily="34" charset="0"/>
              <a:buChar char="•"/>
            </a:pPr>
            <a:endParaRPr lang="es-CO" dirty="0"/>
          </a:p>
        </p:txBody>
      </p:sp>
      <p:sp>
        <p:nvSpPr>
          <p:cNvPr id="2" name="Rectángulo 1">
            <a:extLst>
              <a:ext uri="{FF2B5EF4-FFF2-40B4-BE49-F238E27FC236}">
                <a16:creationId xmlns:a16="http://schemas.microsoft.com/office/drawing/2014/main" id="{310E8F9A-737E-4237-B4EF-2CAFB2D52E6A}"/>
              </a:ext>
            </a:extLst>
          </p:cNvPr>
          <p:cNvSpPr/>
          <p:nvPr/>
        </p:nvSpPr>
        <p:spPr>
          <a:xfrm>
            <a:off x="1083213" y="4081216"/>
            <a:ext cx="10363200" cy="1692771"/>
          </a:xfrm>
          <a:prstGeom prst="rect">
            <a:avLst/>
          </a:prstGeom>
        </p:spPr>
        <p:txBody>
          <a:bodyPr wrap="square">
            <a:spAutoFit/>
          </a:bodyPr>
          <a:lstStyle/>
          <a:p>
            <a:r>
              <a:rPr lang="en-US" sz="2600" dirty="0"/>
              <a:t>FOGACOOP’s purpose is to administrate the deposit insurance for the savers of the cooperative sector with financial activity in Colombia, maintaining the depositors and savers confidence of enrolled cooperatives, preserving balance and economic equity. </a:t>
            </a:r>
          </a:p>
        </p:txBody>
      </p:sp>
      <p:pic>
        <p:nvPicPr>
          <p:cNvPr id="5" name="Imagen 4">
            <a:extLst>
              <a:ext uri="{FF2B5EF4-FFF2-40B4-BE49-F238E27FC236}">
                <a16:creationId xmlns:a16="http://schemas.microsoft.com/office/drawing/2014/main" id="{657434C2-73E2-4D2B-B11E-9C329E7D2CE3}"/>
              </a:ext>
            </a:extLst>
          </p:cNvPr>
          <p:cNvPicPr>
            <a:picLocks noChangeAspect="1"/>
          </p:cNvPicPr>
          <p:nvPr/>
        </p:nvPicPr>
        <p:blipFill>
          <a:blip r:embed="rId3"/>
          <a:stretch>
            <a:fillRect/>
          </a:stretch>
        </p:blipFill>
        <p:spPr>
          <a:xfrm>
            <a:off x="2244382" y="1084013"/>
            <a:ext cx="7478126" cy="2822323"/>
          </a:xfrm>
          <a:prstGeom prst="rect">
            <a:avLst/>
          </a:prstGeom>
        </p:spPr>
      </p:pic>
    </p:spTree>
    <p:extLst>
      <p:ext uri="{BB962C8B-B14F-4D97-AF65-F5344CB8AC3E}">
        <p14:creationId xmlns:p14="http://schemas.microsoft.com/office/powerpoint/2010/main" val="2859866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B305FB1-8853-468B-A45A-7A6EA8C19E1C}"/>
              </a:ext>
            </a:extLst>
          </p:cNvPr>
          <p:cNvPicPr>
            <a:picLocks noChangeAspect="1"/>
          </p:cNvPicPr>
          <p:nvPr/>
        </p:nvPicPr>
        <p:blipFill>
          <a:blip r:embed="rId2"/>
          <a:stretch>
            <a:fillRect/>
          </a:stretch>
        </p:blipFill>
        <p:spPr>
          <a:xfrm>
            <a:off x="8899476" y="5741201"/>
            <a:ext cx="3292524" cy="1028913"/>
          </a:xfrm>
          <a:prstGeom prst="rect">
            <a:avLst/>
          </a:prstGeom>
        </p:spPr>
      </p:pic>
      <p:sp>
        <p:nvSpPr>
          <p:cNvPr id="10" name="Título 1">
            <a:extLst>
              <a:ext uri="{FF2B5EF4-FFF2-40B4-BE49-F238E27FC236}">
                <a16:creationId xmlns:a16="http://schemas.microsoft.com/office/drawing/2014/main" id="{90606D62-7749-4878-B666-1C7C52D29E8C}"/>
              </a:ext>
            </a:extLst>
          </p:cNvPr>
          <p:cNvSpPr txBox="1">
            <a:spLocks/>
          </p:cNvSpPr>
          <p:nvPr/>
        </p:nvSpPr>
        <p:spPr>
          <a:xfrm>
            <a:off x="1812000" y="319058"/>
            <a:ext cx="8514000" cy="584775"/>
          </a:xfrm>
          <a:prstGeom prst="rect">
            <a:avLst/>
          </a:prstGeom>
          <a:solidFill>
            <a:schemeClr val="bg1">
              <a:lumMod val="95000"/>
            </a:schemeClr>
          </a:solidFill>
        </p:spPr>
        <p:txBody>
          <a:bodyPr vert="horz" wrap="square" lIns="91440" tIns="45720" rIns="91440" bIns="45720" rtlCol="0" anchor="ctr">
            <a:spAutoFit/>
          </a:bodyPr>
          <a:lstStyle>
            <a:defPPr>
              <a:defRPr lang="es-CO"/>
            </a:defPPr>
            <a:lvl1pPr algn="ctr" defTabSz="457200">
              <a:spcBef>
                <a:spcPct val="0"/>
              </a:spcBef>
              <a:buNone/>
              <a:defRPr sz="2000">
                <a:solidFill>
                  <a:srgbClr val="0070C0"/>
                </a:solidFill>
                <a:latin typeface="Gill Sans MT" panose="020B0502020104020203" pitchFamily="34" charset="0"/>
                <a:ea typeface="+mj-ea"/>
                <a:cs typeface="Futura Std Heavy"/>
              </a:defRPr>
            </a:lvl1pPr>
          </a:lstStyle>
          <a:p>
            <a:r>
              <a:rPr lang="es-CO" sz="3200" dirty="0"/>
              <a:t>TYPES OF COOPERATIVES ENROLLED</a:t>
            </a:r>
          </a:p>
        </p:txBody>
      </p:sp>
      <p:sp>
        <p:nvSpPr>
          <p:cNvPr id="9" name="Rectángulo 8">
            <a:extLst>
              <a:ext uri="{FF2B5EF4-FFF2-40B4-BE49-F238E27FC236}">
                <a16:creationId xmlns:a16="http://schemas.microsoft.com/office/drawing/2014/main" id="{594AA4D5-F647-4EB8-8B0A-096F66F2D6D1}"/>
              </a:ext>
            </a:extLst>
          </p:cNvPr>
          <p:cNvSpPr/>
          <p:nvPr/>
        </p:nvSpPr>
        <p:spPr>
          <a:xfrm>
            <a:off x="1231158" y="1419765"/>
            <a:ext cx="9504575" cy="369332"/>
          </a:xfrm>
          <a:prstGeom prst="rect">
            <a:avLst/>
          </a:prstGeom>
        </p:spPr>
        <p:txBody>
          <a:bodyPr wrap="square">
            <a:spAutoFit/>
          </a:bodyPr>
          <a:lstStyle/>
          <a:p>
            <a:pPr marL="285750" indent="-285750">
              <a:buFont typeface="Arial" panose="020B0604020202020204" pitchFamily="34" charset="0"/>
              <a:buChar char="•"/>
            </a:pPr>
            <a:endParaRPr lang="es-CO" dirty="0"/>
          </a:p>
        </p:txBody>
      </p:sp>
      <p:sp>
        <p:nvSpPr>
          <p:cNvPr id="2" name="Rectángulo 1">
            <a:extLst>
              <a:ext uri="{FF2B5EF4-FFF2-40B4-BE49-F238E27FC236}">
                <a16:creationId xmlns:a16="http://schemas.microsoft.com/office/drawing/2014/main" id="{310E8F9A-737E-4237-B4EF-2CAFB2D52E6A}"/>
              </a:ext>
            </a:extLst>
          </p:cNvPr>
          <p:cNvSpPr/>
          <p:nvPr/>
        </p:nvSpPr>
        <p:spPr>
          <a:xfrm>
            <a:off x="1161505" y="2690113"/>
            <a:ext cx="10549329" cy="3806170"/>
          </a:xfrm>
          <a:prstGeom prst="rect">
            <a:avLst/>
          </a:prstGeom>
        </p:spPr>
        <p:txBody>
          <a:bodyPr wrap="square">
            <a:spAutoFit/>
          </a:bodyPr>
          <a:lstStyle/>
          <a:p>
            <a:r>
              <a:rPr lang="en-US" sz="2600" dirty="0"/>
              <a:t>Cooperatives are jointly-owned associations that provide financial services.</a:t>
            </a:r>
          </a:p>
          <a:p>
            <a:r>
              <a:rPr lang="en-US" sz="2600" dirty="0"/>
              <a:t> </a:t>
            </a:r>
          </a:p>
          <a:p>
            <a:r>
              <a:rPr lang="en-US" sz="2600" dirty="0"/>
              <a:t>The two main types of cooperatives are:</a:t>
            </a:r>
          </a:p>
          <a:p>
            <a:pPr>
              <a:lnSpc>
                <a:spcPts val="2000"/>
              </a:lnSpc>
            </a:pPr>
            <a:endParaRPr lang="en-US" sz="2600" dirty="0"/>
          </a:p>
          <a:p>
            <a:r>
              <a:rPr lang="en-US" sz="2600" b="1" dirty="0"/>
              <a:t>Financial cooperatives</a:t>
            </a:r>
            <a:r>
              <a:rPr lang="en-US" sz="2600" dirty="0"/>
              <a:t>: Although they have a jointly-owned association as its foundation, they are also allowed to offer financial services to non-members </a:t>
            </a:r>
          </a:p>
          <a:p>
            <a:pPr>
              <a:lnSpc>
                <a:spcPts val="2000"/>
              </a:lnSpc>
            </a:pPr>
            <a:endParaRPr lang="en-US" sz="2600" dirty="0"/>
          </a:p>
          <a:p>
            <a:r>
              <a:rPr lang="en-US" sz="2600" b="1" dirty="0"/>
              <a:t>Saving and credit, multi-active and integral cooperatives</a:t>
            </a:r>
            <a:r>
              <a:rPr lang="en-US" sz="2600" dirty="0"/>
              <a:t>:  have a jointly-owned association as its foundation but are not allowed to offer financial services to non-members</a:t>
            </a:r>
          </a:p>
        </p:txBody>
      </p:sp>
      <p:pic>
        <p:nvPicPr>
          <p:cNvPr id="5" name="Imagen 4">
            <a:extLst>
              <a:ext uri="{FF2B5EF4-FFF2-40B4-BE49-F238E27FC236}">
                <a16:creationId xmlns:a16="http://schemas.microsoft.com/office/drawing/2014/main" id="{C1FF2C87-D814-4DDC-8720-504CA01D33C5}"/>
              </a:ext>
            </a:extLst>
          </p:cNvPr>
          <p:cNvPicPr>
            <a:picLocks noChangeAspect="1"/>
          </p:cNvPicPr>
          <p:nvPr/>
        </p:nvPicPr>
        <p:blipFill>
          <a:blip r:embed="rId3"/>
          <a:stretch>
            <a:fillRect/>
          </a:stretch>
        </p:blipFill>
        <p:spPr>
          <a:xfrm>
            <a:off x="4103956" y="1097280"/>
            <a:ext cx="3365988" cy="1592833"/>
          </a:xfrm>
          <a:prstGeom prst="rect">
            <a:avLst/>
          </a:prstGeom>
        </p:spPr>
      </p:pic>
    </p:spTree>
    <p:extLst>
      <p:ext uri="{BB962C8B-B14F-4D97-AF65-F5344CB8AC3E}">
        <p14:creationId xmlns:p14="http://schemas.microsoft.com/office/powerpoint/2010/main" val="1569490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B305FB1-8853-468B-A45A-7A6EA8C19E1C}"/>
              </a:ext>
            </a:extLst>
          </p:cNvPr>
          <p:cNvPicPr>
            <a:picLocks noChangeAspect="1"/>
          </p:cNvPicPr>
          <p:nvPr/>
        </p:nvPicPr>
        <p:blipFill>
          <a:blip r:embed="rId2"/>
          <a:stretch>
            <a:fillRect/>
          </a:stretch>
        </p:blipFill>
        <p:spPr>
          <a:xfrm>
            <a:off x="8899476" y="5741201"/>
            <a:ext cx="3292524" cy="1028913"/>
          </a:xfrm>
          <a:prstGeom prst="rect">
            <a:avLst/>
          </a:prstGeom>
        </p:spPr>
      </p:pic>
      <p:sp>
        <p:nvSpPr>
          <p:cNvPr id="10" name="Título 1">
            <a:extLst>
              <a:ext uri="{FF2B5EF4-FFF2-40B4-BE49-F238E27FC236}">
                <a16:creationId xmlns:a16="http://schemas.microsoft.com/office/drawing/2014/main" id="{90606D62-7749-4878-B666-1C7C52D29E8C}"/>
              </a:ext>
            </a:extLst>
          </p:cNvPr>
          <p:cNvSpPr txBox="1">
            <a:spLocks/>
          </p:cNvSpPr>
          <p:nvPr/>
        </p:nvSpPr>
        <p:spPr>
          <a:xfrm>
            <a:off x="1812000" y="319058"/>
            <a:ext cx="8514000" cy="584775"/>
          </a:xfrm>
          <a:prstGeom prst="rect">
            <a:avLst/>
          </a:prstGeom>
          <a:solidFill>
            <a:schemeClr val="bg1">
              <a:lumMod val="95000"/>
            </a:schemeClr>
          </a:solidFill>
        </p:spPr>
        <p:txBody>
          <a:bodyPr vert="horz" wrap="square" lIns="91440" tIns="45720" rIns="91440" bIns="45720" rtlCol="0" anchor="ctr">
            <a:spAutoFit/>
          </a:bodyPr>
          <a:lstStyle>
            <a:defPPr>
              <a:defRPr lang="es-CO"/>
            </a:defPPr>
            <a:lvl1pPr algn="ctr" defTabSz="457200">
              <a:spcBef>
                <a:spcPct val="0"/>
              </a:spcBef>
              <a:buNone/>
              <a:defRPr sz="2000">
                <a:solidFill>
                  <a:srgbClr val="0070C0"/>
                </a:solidFill>
                <a:latin typeface="Gill Sans MT" panose="020B0502020104020203" pitchFamily="34" charset="0"/>
                <a:ea typeface="+mj-ea"/>
                <a:cs typeface="Futura Std Heavy"/>
              </a:defRPr>
            </a:lvl1pPr>
          </a:lstStyle>
          <a:p>
            <a:r>
              <a:rPr lang="es-CO" sz="3200" dirty="0"/>
              <a:t>SIZE OF COOPERATIVES ENROLLED</a:t>
            </a:r>
          </a:p>
        </p:txBody>
      </p:sp>
      <p:sp>
        <p:nvSpPr>
          <p:cNvPr id="9" name="Rectángulo 8">
            <a:extLst>
              <a:ext uri="{FF2B5EF4-FFF2-40B4-BE49-F238E27FC236}">
                <a16:creationId xmlns:a16="http://schemas.microsoft.com/office/drawing/2014/main" id="{594AA4D5-F647-4EB8-8B0A-096F66F2D6D1}"/>
              </a:ext>
            </a:extLst>
          </p:cNvPr>
          <p:cNvSpPr/>
          <p:nvPr/>
        </p:nvSpPr>
        <p:spPr>
          <a:xfrm>
            <a:off x="1231158" y="1419765"/>
            <a:ext cx="9504575" cy="369332"/>
          </a:xfrm>
          <a:prstGeom prst="rect">
            <a:avLst/>
          </a:prstGeom>
        </p:spPr>
        <p:txBody>
          <a:bodyPr wrap="square">
            <a:spAutoFit/>
          </a:bodyPr>
          <a:lstStyle/>
          <a:p>
            <a:pPr marL="285750" indent="-285750">
              <a:buFont typeface="Arial" panose="020B0604020202020204" pitchFamily="34" charset="0"/>
              <a:buChar char="•"/>
            </a:pPr>
            <a:endParaRPr lang="es-CO" dirty="0"/>
          </a:p>
        </p:txBody>
      </p:sp>
      <p:sp>
        <p:nvSpPr>
          <p:cNvPr id="2" name="Rectángulo 1">
            <a:extLst>
              <a:ext uri="{FF2B5EF4-FFF2-40B4-BE49-F238E27FC236}">
                <a16:creationId xmlns:a16="http://schemas.microsoft.com/office/drawing/2014/main" id="{310E8F9A-737E-4237-B4EF-2CAFB2D52E6A}"/>
              </a:ext>
            </a:extLst>
          </p:cNvPr>
          <p:cNvSpPr/>
          <p:nvPr/>
        </p:nvSpPr>
        <p:spPr>
          <a:xfrm>
            <a:off x="1812000" y="3106422"/>
            <a:ext cx="8161693" cy="2092881"/>
          </a:xfrm>
          <a:prstGeom prst="rect">
            <a:avLst/>
          </a:prstGeom>
        </p:spPr>
        <p:txBody>
          <a:bodyPr wrap="square">
            <a:spAutoFit/>
          </a:bodyPr>
          <a:lstStyle/>
          <a:p>
            <a:pPr algn="ctr"/>
            <a:r>
              <a:rPr lang="es-MX" sz="2600" dirty="0"/>
              <a:t>Number of enrolled cooperatives: 184</a:t>
            </a:r>
          </a:p>
          <a:p>
            <a:pPr algn="ctr"/>
            <a:r>
              <a:rPr lang="es-MX" sz="2600" dirty="0"/>
              <a:t>Number of Savers: 3,490,648</a:t>
            </a:r>
          </a:p>
          <a:p>
            <a:pPr algn="ctr"/>
            <a:r>
              <a:rPr lang="es-MX" sz="2600" dirty="0"/>
              <a:t>Total Assets: U$5,204 million dollars</a:t>
            </a:r>
          </a:p>
          <a:p>
            <a:pPr algn="ctr"/>
            <a:r>
              <a:rPr lang="es-MX" sz="2600" dirty="0"/>
              <a:t>Total of Deposits: U$3,030 million dollars</a:t>
            </a:r>
          </a:p>
          <a:p>
            <a:pPr algn="ctr"/>
            <a:r>
              <a:rPr lang="es-MX" sz="2600" dirty="0"/>
              <a:t>Social Capital: U$1,018 million dollars</a:t>
            </a:r>
          </a:p>
        </p:txBody>
      </p:sp>
      <p:sp>
        <p:nvSpPr>
          <p:cNvPr id="4" name="CuadroTexto 3">
            <a:extLst>
              <a:ext uri="{FF2B5EF4-FFF2-40B4-BE49-F238E27FC236}">
                <a16:creationId xmlns:a16="http://schemas.microsoft.com/office/drawing/2014/main" id="{6B85DD0E-7AAB-4067-8F50-A3D3B206E38E}"/>
              </a:ext>
            </a:extLst>
          </p:cNvPr>
          <p:cNvSpPr txBox="1"/>
          <p:nvPr/>
        </p:nvSpPr>
        <p:spPr>
          <a:xfrm>
            <a:off x="1028229" y="5615612"/>
            <a:ext cx="8069597" cy="923330"/>
          </a:xfrm>
          <a:prstGeom prst="rect">
            <a:avLst/>
          </a:prstGeom>
          <a:noFill/>
        </p:spPr>
        <p:txBody>
          <a:bodyPr wrap="square" rtlCol="0">
            <a:spAutoFit/>
          </a:bodyPr>
          <a:lstStyle/>
          <a:p>
            <a:r>
              <a:rPr lang="en-US" dirty="0"/>
              <a:t>Information at June 30/2020</a:t>
            </a:r>
          </a:p>
          <a:p>
            <a:r>
              <a:rPr lang="en-US" dirty="0"/>
              <a:t>Market Representative Rate (TRM) of $3,865 calculated in September 30, 2020 </a:t>
            </a:r>
            <a:endParaRPr lang="es-MX" dirty="0"/>
          </a:p>
          <a:p>
            <a:endParaRPr lang="en-US" dirty="0"/>
          </a:p>
        </p:txBody>
      </p:sp>
      <p:pic>
        <p:nvPicPr>
          <p:cNvPr id="7" name="Imagen 6">
            <a:extLst>
              <a:ext uri="{FF2B5EF4-FFF2-40B4-BE49-F238E27FC236}">
                <a16:creationId xmlns:a16="http://schemas.microsoft.com/office/drawing/2014/main" id="{D81FD879-7AA1-4EB5-91C8-601F4BE83D5E}"/>
              </a:ext>
            </a:extLst>
          </p:cNvPr>
          <p:cNvPicPr>
            <a:picLocks noChangeAspect="1"/>
          </p:cNvPicPr>
          <p:nvPr/>
        </p:nvPicPr>
        <p:blipFill>
          <a:blip r:embed="rId3"/>
          <a:stretch>
            <a:fillRect/>
          </a:stretch>
        </p:blipFill>
        <p:spPr>
          <a:xfrm>
            <a:off x="4047685" y="1282417"/>
            <a:ext cx="3365988" cy="1592833"/>
          </a:xfrm>
          <a:prstGeom prst="rect">
            <a:avLst/>
          </a:prstGeom>
        </p:spPr>
      </p:pic>
    </p:spTree>
    <p:extLst>
      <p:ext uri="{BB962C8B-B14F-4D97-AF65-F5344CB8AC3E}">
        <p14:creationId xmlns:p14="http://schemas.microsoft.com/office/powerpoint/2010/main" val="416053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B305FB1-8853-468B-A45A-7A6EA8C19E1C}"/>
              </a:ext>
            </a:extLst>
          </p:cNvPr>
          <p:cNvPicPr>
            <a:picLocks noChangeAspect="1"/>
          </p:cNvPicPr>
          <p:nvPr/>
        </p:nvPicPr>
        <p:blipFill>
          <a:blip r:embed="rId2"/>
          <a:stretch>
            <a:fillRect/>
          </a:stretch>
        </p:blipFill>
        <p:spPr>
          <a:xfrm>
            <a:off x="8899476" y="5741201"/>
            <a:ext cx="3292524" cy="1028913"/>
          </a:xfrm>
          <a:prstGeom prst="rect">
            <a:avLst/>
          </a:prstGeom>
        </p:spPr>
      </p:pic>
      <p:sp>
        <p:nvSpPr>
          <p:cNvPr id="10" name="Título 1">
            <a:extLst>
              <a:ext uri="{FF2B5EF4-FFF2-40B4-BE49-F238E27FC236}">
                <a16:creationId xmlns:a16="http://schemas.microsoft.com/office/drawing/2014/main" id="{90606D62-7749-4878-B666-1C7C52D29E8C}"/>
              </a:ext>
            </a:extLst>
          </p:cNvPr>
          <p:cNvSpPr txBox="1">
            <a:spLocks/>
          </p:cNvSpPr>
          <p:nvPr/>
        </p:nvSpPr>
        <p:spPr>
          <a:xfrm>
            <a:off x="1812000" y="319058"/>
            <a:ext cx="8514000" cy="584775"/>
          </a:xfrm>
          <a:prstGeom prst="rect">
            <a:avLst/>
          </a:prstGeom>
          <a:solidFill>
            <a:schemeClr val="bg1">
              <a:lumMod val="95000"/>
            </a:schemeClr>
          </a:solidFill>
        </p:spPr>
        <p:txBody>
          <a:bodyPr vert="horz" wrap="square" lIns="91440" tIns="45720" rIns="91440" bIns="45720" rtlCol="0" anchor="ctr">
            <a:spAutoFit/>
          </a:bodyPr>
          <a:lstStyle>
            <a:defPPr>
              <a:defRPr lang="es-CO"/>
            </a:defPPr>
            <a:lvl1pPr algn="ctr" defTabSz="457200">
              <a:spcBef>
                <a:spcPct val="0"/>
              </a:spcBef>
              <a:buNone/>
              <a:defRPr sz="2000">
                <a:solidFill>
                  <a:srgbClr val="0070C0"/>
                </a:solidFill>
                <a:latin typeface="Gill Sans MT" panose="020B0502020104020203" pitchFamily="34" charset="0"/>
                <a:ea typeface="+mj-ea"/>
                <a:cs typeface="Futura Std Heavy"/>
              </a:defRPr>
            </a:lvl1pPr>
          </a:lstStyle>
          <a:p>
            <a:r>
              <a:rPr lang="es-CO" sz="3200" dirty="0"/>
              <a:t>COOPERATIVES SUPERVISION</a:t>
            </a:r>
          </a:p>
        </p:txBody>
      </p:sp>
      <p:sp>
        <p:nvSpPr>
          <p:cNvPr id="9" name="Rectángulo 8">
            <a:extLst>
              <a:ext uri="{FF2B5EF4-FFF2-40B4-BE49-F238E27FC236}">
                <a16:creationId xmlns:a16="http://schemas.microsoft.com/office/drawing/2014/main" id="{594AA4D5-F647-4EB8-8B0A-096F66F2D6D1}"/>
              </a:ext>
            </a:extLst>
          </p:cNvPr>
          <p:cNvSpPr/>
          <p:nvPr/>
        </p:nvSpPr>
        <p:spPr>
          <a:xfrm>
            <a:off x="1231158" y="1419765"/>
            <a:ext cx="9504575" cy="369332"/>
          </a:xfrm>
          <a:prstGeom prst="rect">
            <a:avLst/>
          </a:prstGeom>
        </p:spPr>
        <p:txBody>
          <a:bodyPr wrap="square">
            <a:spAutoFit/>
          </a:bodyPr>
          <a:lstStyle/>
          <a:p>
            <a:pPr marL="285750" indent="-285750">
              <a:buFont typeface="Arial" panose="020B0604020202020204" pitchFamily="34" charset="0"/>
              <a:buChar char="•"/>
            </a:pPr>
            <a:endParaRPr lang="es-CO" dirty="0"/>
          </a:p>
        </p:txBody>
      </p:sp>
      <p:sp>
        <p:nvSpPr>
          <p:cNvPr id="2" name="Rectángulo 1">
            <a:extLst>
              <a:ext uri="{FF2B5EF4-FFF2-40B4-BE49-F238E27FC236}">
                <a16:creationId xmlns:a16="http://schemas.microsoft.com/office/drawing/2014/main" id="{310E8F9A-737E-4237-B4EF-2CAFB2D52E6A}"/>
              </a:ext>
            </a:extLst>
          </p:cNvPr>
          <p:cNvSpPr/>
          <p:nvPr/>
        </p:nvSpPr>
        <p:spPr>
          <a:xfrm>
            <a:off x="3222316" y="1419765"/>
            <a:ext cx="8481333" cy="4093428"/>
          </a:xfrm>
          <a:prstGeom prst="rect">
            <a:avLst/>
          </a:prstGeom>
        </p:spPr>
        <p:txBody>
          <a:bodyPr wrap="square">
            <a:spAutoFit/>
          </a:bodyPr>
          <a:lstStyle/>
          <a:p>
            <a:r>
              <a:rPr lang="en-US" sz="2600" dirty="0"/>
              <a:t>The supervision of the enrolled cooperatives depends on the type of cooperative, as follows:</a:t>
            </a:r>
          </a:p>
          <a:p>
            <a:endParaRPr lang="en-US" sz="2600" dirty="0"/>
          </a:p>
          <a:p>
            <a:r>
              <a:rPr lang="en-US" sz="2600" b="1" dirty="0"/>
              <a:t>Financial cooperatives</a:t>
            </a:r>
            <a:r>
              <a:rPr lang="en-US" sz="2600" dirty="0"/>
              <a:t>: are supervised by the Financial </a:t>
            </a:r>
            <a:r>
              <a:rPr lang="en-US" sz="2600" dirty="0" err="1"/>
              <a:t>Superintendency</a:t>
            </a:r>
            <a:r>
              <a:rPr lang="en-US" sz="2600" dirty="0"/>
              <a:t> - </a:t>
            </a:r>
            <a:r>
              <a:rPr lang="en-US" sz="2600" dirty="0" err="1"/>
              <a:t>Superintendency</a:t>
            </a:r>
            <a:r>
              <a:rPr lang="en-US" sz="2600" dirty="0"/>
              <a:t> of Banks (</a:t>
            </a:r>
            <a:r>
              <a:rPr lang="en-US" sz="2600" dirty="0" err="1"/>
              <a:t>Superintendencia</a:t>
            </a:r>
            <a:r>
              <a:rPr lang="en-US" sz="2600" dirty="0"/>
              <a:t> </a:t>
            </a:r>
            <a:r>
              <a:rPr lang="en-US" sz="2600" dirty="0" err="1"/>
              <a:t>Financiera</a:t>
            </a:r>
            <a:r>
              <a:rPr lang="en-US" sz="2600" dirty="0"/>
              <a:t> de Colombia – </a:t>
            </a:r>
            <a:r>
              <a:rPr lang="en-US" sz="2600" dirty="0" err="1"/>
              <a:t>Superfinanciera</a:t>
            </a:r>
            <a:r>
              <a:rPr lang="en-US" sz="2600" dirty="0"/>
              <a:t>)</a:t>
            </a:r>
          </a:p>
          <a:p>
            <a:endParaRPr lang="en-US" sz="2600" dirty="0"/>
          </a:p>
          <a:p>
            <a:r>
              <a:rPr lang="en-US" sz="2600" b="1" dirty="0"/>
              <a:t>Saving and credit, multi-active and integral cooperatives</a:t>
            </a:r>
            <a:r>
              <a:rPr lang="en-US" sz="2600" dirty="0"/>
              <a:t>:  are supervised by the Solidary Economy </a:t>
            </a:r>
            <a:r>
              <a:rPr lang="en-US" sz="2600" dirty="0" err="1"/>
              <a:t>Superintendency</a:t>
            </a:r>
            <a:r>
              <a:rPr lang="en-US" sz="2600" dirty="0"/>
              <a:t> (</a:t>
            </a:r>
            <a:r>
              <a:rPr lang="en-US" sz="2600" dirty="0" err="1"/>
              <a:t>Superintendencia</a:t>
            </a:r>
            <a:r>
              <a:rPr lang="en-US" sz="2600" dirty="0"/>
              <a:t> de </a:t>
            </a:r>
            <a:r>
              <a:rPr lang="en-US" sz="2600" dirty="0" err="1"/>
              <a:t>Economía</a:t>
            </a:r>
            <a:r>
              <a:rPr lang="en-US" sz="2600" dirty="0"/>
              <a:t> Solidaria - </a:t>
            </a:r>
            <a:r>
              <a:rPr lang="en-US" sz="2600" dirty="0" err="1"/>
              <a:t>Supersolidaria</a:t>
            </a:r>
            <a:r>
              <a:rPr lang="en-US" sz="2600" dirty="0"/>
              <a:t>) </a:t>
            </a:r>
          </a:p>
        </p:txBody>
      </p:sp>
      <p:pic>
        <p:nvPicPr>
          <p:cNvPr id="12290" name="Picture 2" descr="NÓMINA DE INSPECTORES DEL CBSF2 - Colegio de Bioquímicos 2C Santa Fe">
            <a:extLst>
              <a:ext uri="{FF2B5EF4-FFF2-40B4-BE49-F238E27FC236}">
                <a16:creationId xmlns:a16="http://schemas.microsoft.com/office/drawing/2014/main" id="{C3A2245D-9390-4961-8035-8369EAF240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32" t="7261" r="8134"/>
          <a:stretch/>
        </p:blipFill>
        <p:spPr bwMode="auto">
          <a:xfrm>
            <a:off x="407514" y="1789097"/>
            <a:ext cx="2634678" cy="2874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013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B305FB1-8853-468B-A45A-7A6EA8C19E1C}"/>
              </a:ext>
            </a:extLst>
          </p:cNvPr>
          <p:cNvPicPr>
            <a:picLocks noChangeAspect="1"/>
          </p:cNvPicPr>
          <p:nvPr/>
        </p:nvPicPr>
        <p:blipFill>
          <a:blip r:embed="rId2"/>
          <a:stretch>
            <a:fillRect/>
          </a:stretch>
        </p:blipFill>
        <p:spPr>
          <a:xfrm>
            <a:off x="8899476" y="5741201"/>
            <a:ext cx="3292524" cy="1028913"/>
          </a:xfrm>
          <a:prstGeom prst="rect">
            <a:avLst/>
          </a:prstGeom>
        </p:spPr>
      </p:pic>
      <p:sp>
        <p:nvSpPr>
          <p:cNvPr id="10" name="Título 1">
            <a:extLst>
              <a:ext uri="{FF2B5EF4-FFF2-40B4-BE49-F238E27FC236}">
                <a16:creationId xmlns:a16="http://schemas.microsoft.com/office/drawing/2014/main" id="{90606D62-7749-4878-B666-1C7C52D29E8C}"/>
              </a:ext>
            </a:extLst>
          </p:cNvPr>
          <p:cNvSpPr txBox="1">
            <a:spLocks/>
          </p:cNvSpPr>
          <p:nvPr/>
        </p:nvSpPr>
        <p:spPr>
          <a:xfrm>
            <a:off x="1812000" y="319058"/>
            <a:ext cx="8514000" cy="584775"/>
          </a:xfrm>
          <a:prstGeom prst="rect">
            <a:avLst/>
          </a:prstGeom>
          <a:solidFill>
            <a:schemeClr val="bg1">
              <a:lumMod val="95000"/>
            </a:schemeClr>
          </a:solidFill>
        </p:spPr>
        <p:txBody>
          <a:bodyPr vert="horz" wrap="square" lIns="91440" tIns="45720" rIns="91440" bIns="45720" rtlCol="0" anchor="ctr">
            <a:spAutoFit/>
          </a:bodyPr>
          <a:lstStyle>
            <a:defPPr>
              <a:defRPr lang="es-CO"/>
            </a:defPPr>
            <a:lvl1pPr algn="ctr" defTabSz="457200">
              <a:spcBef>
                <a:spcPct val="0"/>
              </a:spcBef>
              <a:buNone/>
              <a:defRPr sz="2000">
                <a:solidFill>
                  <a:srgbClr val="0070C0"/>
                </a:solidFill>
                <a:latin typeface="Gill Sans MT" panose="020B0502020104020203" pitchFamily="34" charset="0"/>
                <a:ea typeface="+mj-ea"/>
                <a:cs typeface="Futura Std Heavy"/>
              </a:defRPr>
            </a:lvl1pPr>
          </a:lstStyle>
          <a:p>
            <a:r>
              <a:rPr lang="es-CO" sz="3200" dirty="0"/>
              <a:t>DEPOSIT INSURANCE COVERAGE</a:t>
            </a:r>
          </a:p>
        </p:txBody>
      </p:sp>
      <p:sp>
        <p:nvSpPr>
          <p:cNvPr id="9" name="Rectángulo 8">
            <a:extLst>
              <a:ext uri="{FF2B5EF4-FFF2-40B4-BE49-F238E27FC236}">
                <a16:creationId xmlns:a16="http://schemas.microsoft.com/office/drawing/2014/main" id="{594AA4D5-F647-4EB8-8B0A-096F66F2D6D1}"/>
              </a:ext>
            </a:extLst>
          </p:cNvPr>
          <p:cNvSpPr/>
          <p:nvPr/>
        </p:nvSpPr>
        <p:spPr>
          <a:xfrm>
            <a:off x="1231158" y="1419765"/>
            <a:ext cx="9504575" cy="369332"/>
          </a:xfrm>
          <a:prstGeom prst="rect">
            <a:avLst/>
          </a:prstGeom>
        </p:spPr>
        <p:txBody>
          <a:bodyPr wrap="square">
            <a:spAutoFit/>
          </a:bodyPr>
          <a:lstStyle/>
          <a:p>
            <a:pPr marL="285750" indent="-285750">
              <a:buFont typeface="Arial" panose="020B0604020202020204" pitchFamily="34" charset="0"/>
              <a:buChar char="•"/>
            </a:pPr>
            <a:endParaRPr lang="es-CO" dirty="0"/>
          </a:p>
        </p:txBody>
      </p:sp>
      <p:sp>
        <p:nvSpPr>
          <p:cNvPr id="4" name="Rectángulo 3">
            <a:extLst>
              <a:ext uri="{FF2B5EF4-FFF2-40B4-BE49-F238E27FC236}">
                <a16:creationId xmlns:a16="http://schemas.microsoft.com/office/drawing/2014/main" id="{C1EC628F-C653-4425-8FBA-92FDBC1B800B}"/>
              </a:ext>
            </a:extLst>
          </p:cNvPr>
          <p:cNvSpPr/>
          <p:nvPr/>
        </p:nvSpPr>
        <p:spPr>
          <a:xfrm>
            <a:off x="1238427" y="1375585"/>
            <a:ext cx="10328366" cy="3693319"/>
          </a:xfrm>
          <a:prstGeom prst="rect">
            <a:avLst/>
          </a:prstGeom>
        </p:spPr>
        <p:txBody>
          <a:bodyPr wrap="square">
            <a:spAutoFit/>
          </a:bodyPr>
          <a:lstStyle/>
          <a:p>
            <a:r>
              <a:rPr lang="en-US" sz="2600" dirty="0"/>
              <a:t>By August 1st, 2015, FOGACOOP eliminated the 25% coinsurance and increased the deposit insurance coverage as follows:</a:t>
            </a:r>
          </a:p>
          <a:p>
            <a:endParaRPr lang="en-US" sz="2600" dirty="0"/>
          </a:p>
          <a:p>
            <a:pPr marL="457200" indent="-457200">
              <a:buFont typeface="Arial" panose="020B0604020202020204" pitchFamily="34" charset="0"/>
              <a:buChar char="•"/>
            </a:pPr>
            <a:r>
              <a:rPr lang="en-US" sz="2600" dirty="0"/>
              <a:t>For Financial cooperatives up to U$5,175*</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t>For Savings and Credit Cooperatives up to U$3,105*</a:t>
            </a:r>
          </a:p>
          <a:p>
            <a:endParaRPr lang="en-US" sz="2600" dirty="0"/>
          </a:p>
          <a:p>
            <a:r>
              <a:rPr lang="en-US" sz="2600" dirty="0"/>
              <a:t>There´s no co-insurance and the level and scope of coverage are reviewed periodically. </a:t>
            </a:r>
          </a:p>
        </p:txBody>
      </p:sp>
      <p:sp>
        <p:nvSpPr>
          <p:cNvPr id="2" name="Rectángulo 1">
            <a:extLst>
              <a:ext uri="{FF2B5EF4-FFF2-40B4-BE49-F238E27FC236}">
                <a16:creationId xmlns:a16="http://schemas.microsoft.com/office/drawing/2014/main" id="{322A746C-2ADB-4667-AF5F-5914627C6BF7}"/>
              </a:ext>
            </a:extLst>
          </p:cNvPr>
          <p:cNvSpPr/>
          <p:nvPr/>
        </p:nvSpPr>
        <p:spPr>
          <a:xfrm>
            <a:off x="970001" y="5741201"/>
            <a:ext cx="8923733" cy="369332"/>
          </a:xfrm>
          <a:prstGeom prst="rect">
            <a:avLst/>
          </a:prstGeom>
        </p:spPr>
        <p:txBody>
          <a:bodyPr wrap="square">
            <a:spAutoFit/>
          </a:bodyPr>
          <a:lstStyle/>
          <a:p>
            <a:r>
              <a:rPr lang="en-US" dirty="0"/>
              <a:t>* Market Representative Rate (TRM) of $3,865 calculated in September 30, 2020</a:t>
            </a:r>
          </a:p>
        </p:txBody>
      </p:sp>
    </p:spTree>
    <p:extLst>
      <p:ext uri="{BB962C8B-B14F-4D97-AF65-F5344CB8AC3E}">
        <p14:creationId xmlns:p14="http://schemas.microsoft.com/office/powerpoint/2010/main" val="1688957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B305FB1-8853-468B-A45A-7A6EA8C19E1C}"/>
              </a:ext>
            </a:extLst>
          </p:cNvPr>
          <p:cNvPicPr>
            <a:picLocks noChangeAspect="1"/>
          </p:cNvPicPr>
          <p:nvPr/>
        </p:nvPicPr>
        <p:blipFill>
          <a:blip r:embed="rId3"/>
          <a:stretch>
            <a:fillRect/>
          </a:stretch>
        </p:blipFill>
        <p:spPr>
          <a:xfrm>
            <a:off x="8899476" y="5741201"/>
            <a:ext cx="3292524" cy="1028913"/>
          </a:xfrm>
          <a:prstGeom prst="rect">
            <a:avLst/>
          </a:prstGeom>
        </p:spPr>
      </p:pic>
      <p:sp>
        <p:nvSpPr>
          <p:cNvPr id="10" name="Título 1">
            <a:extLst>
              <a:ext uri="{FF2B5EF4-FFF2-40B4-BE49-F238E27FC236}">
                <a16:creationId xmlns:a16="http://schemas.microsoft.com/office/drawing/2014/main" id="{90606D62-7749-4878-B666-1C7C52D29E8C}"/>
              </a:ext>
            </a:extLst>
          </p:cNvPr>
          <p:cNvSpPr txBox="1">
            <a:spLocks/>
          </p:cNvSpPr>
          <p:nvPr/>
        </p:nvSpPr>
        <p:spPr>
          <a:xfrm>
            <a:off x="1839000" y="87886"/>
            <a:ext cx="8514000" cy="1077218"/>
          </a:xfrm>
          <a:prstGeom prst="rect">
            <a:avLst/>
          </a:prstGeom>
          <a:solidFill>
            <a:schemeClr val="bg1">
              <a:lumMod val="95000"/>
            </a:schemeClr>
          </a:solidFill>
        </p:spPr>
        <p:txBody>
          <a:bodyPr vert="horz" wrap="square" lIns="91440" tIns="45720" rIns="91440" bIns="45720" rtlCol="0" anchor="ctr">
            <a:spAutoFit/>
          </a:bodyPr>
          <a:lstStyle>
            <a:defPPr>
              <a:defRPr lang="es-CO"/>
            </a:defPPr>
            <a:lvl1pPr algn="ctr" defTabSz="457200">
              <a:spcBef>
                <a:spcPct val="0"/>
              </a:spcBef>
              <a:buNone/>
              <a:defRPr sz="2000">
                <a:solidFill>
                  <a:srgbClr val="0070C0"/>
                </a:solidFill>
                <a:latin typeface="Gill Sans MT" panose="020B0502020104020203" pitchFamily="34" charset="0"/>
                <a:ea typeface="+mj-ea"/>
                <a:cs typeface="Futura Std Heavy"/>
              </a:defRPr>
            </a:lvl1pPr>
          </a:lstStyle>
          <a:p>
            <a:r>
              <a:rPr lang="es-CO" sz="3200" dirty="0"/>
              <a:t>MAIN CHARACTERISTICS TO BE CONSIDERED WHILE ESTABLISHING A DIO</a:t>
            </a:r>
          </a:p>
        </p:txBody>
      </p:sp>
      <p:sp>
        <p:nvSpPr>
          <p:cNvPr id="9" name="Rectángulo 8">
            <a:extLst>
              <a:ext uri="{FF2B5EF4-FFF2-40B4-BE49-F238E27FC236}">
                <a16:creationId xmlns:a16="http://schemas.microsoft.com/office/drawing/2014/main" id="{594AA4D5-F647-4EB8-8B0A-096F66F2D6D1}"/>
              </a:ext>
            </a:extLst>
          </p:cNvPr>
          <p:cNvSpPr/>
          <p:nvPr/>
        </p:nvSpPr>
        <p:spPr>
          <a:xfrm>
            <a:off x="1231158" y="1419765"/>
            <a:ext cx="9504575" cy="369332"/>
          </a:xfrm>
          <a:prstGeom prst="rect">
            <a:avLst/>
          </a:prstGeom>
        </p:spPr>
        <p:txBody>
          <a:bodyPr wrap="square">
            <a:spAutoFit/>
          </a:bodyPr>
          <a:lstStyle/>
          <a:p>
            <a:pPr marL="285750" indent="-285750">
              <a:buFont typeface="Arial" panose="020B0604020202020204" pitchFamily="34" charset="0"/>
              <a:buChar char="•"/>
            </a:pPr>
            <a:endParaRPr lang="es-CO" dirty="0"/>
          </a:p>
        </p:txBody>
      </p:sp>
      <p:sp>
        <p:nvSpPr>
          <p:cNvPr id="2" name="Rectángulo 1">
            <a:extLst>
              <a:ext uri="{FF2B5EF4-FFF2-40B4-BE49-F238E27FC236}">
                <a16:creationId xmlns:a16="http://schemas.microsoft.com/office/drawing/2014/main" id="{310E8F9A-737E-4237-B4EF-2CAFB2D52E6A}"/>
              </a:ext>
            </a:extLst>
          </p:cNvPr>
          <p:cNvSpPr/>
          <p:nvPr/>
        </p:nvSpPr>
        <p:spPr>
          <a:xfrm>
            <a:off x="1036321" y="1419765"/>
            <a:ext cx="10363200" cy="923330"/>
          </a:xfrm>
          <a:prstGeom prst="rect">
            <a:avLst/>
          </a:prstGeom>
        </p:spPr>
        <p:txBody>
          <a:bodyPr wrap="square">
            <a:spAutoFit/>
          </a:bodyPr>
          <a:lstStyle/>
          <a:p>
            <a:endParaRPr lang="en-US" sz="2800" dirty="0"/>
          </a:p>
          <a:p>
            <a:endParaRPr lang="en-US" sz="2600" dirty="0"/>
          </a:p>
        </p:txBody>
      </p:sp>
      <p:sp>
        <p:nvSpPr>
          <p:cNvPr id="5" name="Rectángulo 4">
            <a:extLst>
              <a:ext uri="{FF2B5EF4-FFF2-40B4-BE49-F238E27FC236}">
                <a16:creationId xmlns:a16="http://schemas.microsoft.com/office/drawing/2014/main" id="{383543E6-2807-4272-8EA2-5B98E4D9E7BC}"/>
              </a:ext>
            </a:extLst>
          </p:cNvPr>
          <p:cNvSpPr/>
          <p:nvPr/>
        </p:nvSpPr>
        <p:spPr>
          <a:xfrm>
            <a:off x="4937759" y="1604431"/>
            <a:ext cx="6220265" cy="4093428"/>
          </a:xfrm>
          <a:prstGeom prst="rect">
            <a:avLst/>
          </a:prstGeom>
        </p:spPr>
        <p:txBody>
          <a:bodyPr wrap="square">
            <a:spAutoFit/>
          </a:bodyPr>
          <a:lstStyle/>
          <a:p>
            <a:r>
              <a:rPr lang="en-US" sz="2600" b="1" dirty="0"/>
              <a:t>PUBLIC POLICY OBJECTIVES  </a:t>
            </a:r>
          </a:p>
          <a:p>
            <a:r>
              <a:rPr lang="en-US" sz="2600" dirty="0"/>
              <a:t>Protect depositors and contribute to financial stability. </a:t>
            </a:r>
          </a:p>
          <a:p>
            <a:endParaRPr lang="en-US" sz="2600" dirty="0"/>
          </a:p>
          <a:p>
            <a:endParaRPr lang="en-US" sz="2600" dirty="0"/>
          </a:p>
          <a:p>
            <a:r>
              <a:rPr lang="en-US" sz="2600" b="1" dirty="0"/>
              <a:t>MANDATE AND POWERS</a:t>
            </a:r>
          </a:p>
          <a:p>
            <a:r>
              <a:rPr lang="en-US" sz="2600" dirty="0"/>
              <a:t>The mandate and powers of FOGACOOP support the public policy objectives and are clearly defined and formally specified in legislation.   </a:t>
            </a:r>
            <a:endParaRPr lang="es-CO" sz="2600" dirty="0"/>
          </a:p>
        </p:txBody>
      </p:sp>
      <p:pic>
        <p:nvPicPr>
          <p:cNvPr id="6" name="Imagen 5">
            <a:extLst>
              <a:ext uri="{FF2B5EF4-FFF2-40B4-BE49-F238E27FC236}">
                <a16:creationId xmlns:a16="http://schemas.microsoft.com/office/drawing/2014/main" id="{D20503FA-6BAB-42F4-B75D-878A192C555D}"/>
              </a:ext>
            </a:extLst>
          </p:cNvPr>
          <p:cNvPicPr>
            <a:picLocks noChangeAspect="1"/>
          </p:cNvPicPr>
          <p:nvPr/>
        </p:nvPicPr>
        <p:blipFill>
          <a:blip r:embed="rId4"/>
          <a:stretch>
            <a:fillRect/>
          </a:stretch>
        </p:blipFill>
        <p:spPr>
          <a:xfrm>
            <a:off x="1231158" y="3639548"/>
            <a:ext cx="3172030" cy="2017517"/>
          </a:xfrm>
          <a:prstGeom prst="rect">
            <a:avLst/>
          </a:prstGeom>
        </p:spPr>
      </p:pic>
      <p:pic>
        <p:nvPicPr>
          <p:cNvPr id="7" name="Imagen 6">
            <a:extLst>
              <a:ext uri="{FF2B5EF4-FFF2-40B4-BE49-F238E27FC236}">
                <a16:creationId xmlns:a16="http://schemas.microsoft.com/office/drawing/2014/main" id="{0AD95438-CABC-41C7-B413-272758EEC17A}"/>
              </a:ext>
            </a:extLst>
          </p:cNvPr>
          <p:cNvPicPr>
            <a:picLocks noChangeAspect="1"/>
          </p:cNvPicPr>
          <p:nvPr/>
        </p:nvPicPr>
        <p:blipFill>
          <a:blip r:embed="rId5"/>
          <a:stretch>
            <a:fillRect/>
          </a:stretch>
        </p:blipFill>
        <p:spPr>
          <a:xfrm>
            <a:off x="1231157" y="1657925"/>
            <a:ext cx="3172031" cy="1560528"/>
          </a:xfrm>
          <a:prstGeom prst="rect">
            <a:avLst/>
          </a:prstGeom>
        </p:spPr>
      </p:pic>
    </p:spTree>
    <p:extLst>
      <p:ext uri="{BB962C8B-B14F-4D97-AF65-F5344CB8AC3E}">
        <p14:creationId xmlns:p14="http://schemas.microsoft.com/office/powerpoint/2010/main" val="327429646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B4B77C8E07EC964FB73C9968A4833C6E" ma:contentTypeVersion="13" ma:contentTypeDescription="Crear nuevo documento." ma:contentTypeScope="" ma:versionID="d06e49627546aae8ddbee50ff66c0d56">
  <xsd:schema xmlns:xsd="http://www.w3.org/2001/XMLSchema" xmlns:xs="http://www.w3.org/2001/XMLSchema" xmlns:p="http://schemas.microsoft.com/office/2006/metadata/properties" xmlns:ns3="13495e3c-3a4b-4df8-bd25-75e882bb830e" xmlns:ns4="7ca88f2c-53c2-476c-8eba-b60e429d783e" targetNamespace="http://schemas.microsoft.com/office/2006/metadata/properties" ma:root="true" ma:fieldsID="4dfc54baea6c26f83bcf737f50711060" ns3:_="" ns4:_="">
    <xsd:import namespace="13495e3c-3a4b-4df8-bd25-75e882bb830e"/>
    <xsd:import namespace="7ca88f2c-53c2-476c-8eba-b60e429d783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EventHashCode" minOccurs="0"/>
                <xsd:element ref="ns4:MediaServiceGenerationTime" minOccurs="0"/>
                <xsd:element ref="ns4:MediaServiceAutoTags" minOccurs="0"/>
                <xsd:element ref="ns4:MediaServiceOCR" minOccurs="0"/>
                <xsd:element ref="ns4:MediaServiceDateTaken"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495e3c-3a4b-4df8-bd25-75e882bb830e" elementFormDefault="qualified">
    <xsd:import namespace="http://schemas.microsoft.com/office/2006/documentManagement/types"/>
    <xsd:import namespace="http://schemas.microsoft.com/office/infopath/2007/PartnerControls"/>
    <xsd:element name="SharedWithUsers" ma:index="8"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description="" ma:internalName="SharedWithDetails" ma:readOnly="true">
      <xsd:simpleType>
        <xsd:restriction base="dms:Note">
          <xsd:maxLength value="255"/>
        </xsd:restriction>
      </xsd:simpleType>
    </xsd:element>
    <xsd:element name="SharingHintHash" ma:index="10" nillable="true" ma:displayName="Hash de la sugerencia para compartir"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a88f2c-53c2-476c-8eba-b60e429d783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MediaServic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472538-07EF-4E05-9070-D597661C9DA2}">
  <ds:schemaRefs>
    <ds:schemaRef ds:uri="http://schemas.microsoft.com/sharepoint/v3/contenttype/forms"/>
  </ds:schemaRefs>
</ds:datastoreItem>
</file>

<file path=customXml/itemProps2.xml><?xml version="1.0" encoding="utf-8"?>
<ds:datastoreItem xmlns:ds="http://schemas.openxmlformats.org/officeDocument/2006/customXml" ds:itemID="{C37DF455-71D5-482A-A35D-59C7F8CFE67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20F92E7-7677-489F-83A6-9E6B23A680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495e3c-3a4b-4df8-bd25-75e882bb830e"/>
    <ds:schemaRef ds:uri="7ca88f2c-53c2-476c-8eba-b60e429d78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7836</TotalTime>
  <Words>1038</Words>
  <Application>Microsoft Office PowerPoint</Application>
  <PresentationFormat>Panorámica</PresentationFormat>
  <Paragraphs>135</Paragraphs>
  <Slides>20</Slides>
  <Notes>1</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20</vt:i4>
      </vt:variant>
    </vt:vector>
  </HeadingPairs>
  <TitlesOfParts>
    <vt:vector size="26" baseType="lpstr">
      <vt:lpstr>Arial</vt:lpstr>
      <vt:lpstr>Calibri</vt:lpstr>
      <vt:lpstr>Calibri Light</vt:lpstr>
      <vt:lpstr>Gill Sans MT</vt:lpstr>
      <vt:lpstr>Tema de Office</vt:lpstr>
      <vt:lpstr>Worksheet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pc1</dc:creator>
  <cp:lastModifiedBy>Maria Elena Grueso Rodriguez</cp:lastModifiedBy>
  <cp:revision>44</cp:revision>
  <dcterms:created xsi:type="dcterms:W3CDTF">2020-04-16T20:20:37Z</dcterms:created>
  <dcterms:modified xsi:type="dcterms:W3CDTF">2020-10-13T20:42:15Z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0x010100B4B77C8E07EC964FB73C9968A4833C6E</vt:lpwstr>
  </property>
</Properties>
</file>