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4"/>
    <p:sldMasterId id="2147485242" r:id="rId5"/>
    <p:sldMasterId id="2147485265" r:id="rId6"/>
    <p:sldMasterId id="2147485268" r:id="rId7"/>
    <p:sldMasterId id="2147485273" r:id="rId8"/>
    <p:sldMasterId id="2147485303" r:id="rId9"/>
    <p:sldMasterId id="2147485297" r:id="rId10"/>
    <p:sldMasterId id="2147485288" r:id="rId11"/>
    <p:sldMasterId id="2147485281" r:id="rId12"/>
    <p:sldMasterId id="2147485311" r:id="rId13"/>
    <p:sldMasterId id="2147485206" r:id="rId14"/>
    <p:sldMasterId id="2147485361" r:id="rId15"/>
    <p:sldMasterId id="2147485378" r:id="rId16"/>
  </p:sldMasterIdLst>
  <p:notesMasterIdLst>
    <p:notesMasterId r:id="rId28"/>
  </p:notesMasterIdLst>
  <p:handoutMasterIdLst>
    <p:handoutMasterId r:id="rId29"/>
  </p:handoutMasterIdLst>
  <p:sldIdLst>
    <p:sldId id="836" r:id="rId17"/>
    <p:sldId id="929" r:id="rId18"/>
    <p:sldId id="946" r:id="rId19"/>
    <p:sldId id="943" r:id="rId20"/>
    <p:sldId id="944" r:id="rId21"/>
    <p:sldId id="941" r:id="rId22"/>
    <p:sldId id="947" r:id="rId23"/>
    <p:sldId id="948" r:id="rId24"/>
    <p:sldId id="927" r:id="rId25"/>
    <p:sldId id="926" r:id="rId26"/>
    <p:sldId id="945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Sberro" initials="RS" lastIdx="3" clrIdx="0">
    <p:extLst>
      <p:ext uri="{19B8F6BF-5375-455C-9EA6-DF929625EA0E}">
        <p15:presenceInfo xmlns:p15="http://schemas.microsoft.com/office/powerpoint/2012/main" userId="S-1-5-21-88094858-919529-1617787245-406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FFFFFF"/>
    <a:srgbClr val="F2F2F2"/>
    <a:srgbClr val="012D74"/>
    <a:srgbClr val="595959"/>
    <a:srgbClr val="263A48"/>
    <a:srgbClr val="42557F"/>
    <a:srgbClr val="014C6D"/>
    <a:srgbClr val="EA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40132-EAEC-4FA4-85C7-E16A6E7FA32E}" v="124" dt="2021-04-19T11:31:30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6187" autoAdjust="0"/>
  </p:normalViewPr>
  <p:slideViewPr>
    <p:cSldViewPr snapToGrid="0">
      <p:cViewPr varScale="1">
        <p:scale>
          <a:sx n="58" d="100"/>
          <a:sy n="58" d="100"/>
        </p:scale>
        <p:origin x="8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5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/>
              <a:pPr>
                <a:defRPr/>
              </a:pPr>
              <a:t>April 26, 2021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/>
              <a:pPr>
                <a:defRPr/>
              </a:pPr>
              <a:t>April 26, 2021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  <p:grpSp>
        <p:nvGrpSpPr>
          <p:cNvPr id="75" name="Group 74"/>
          <p:cNvGrpSpPr/>
          <p:nvPr userDrawn="1"/>
        </p:nvGrpSpPr>
        <p:grpSpPr>
          <a:xfrm>
            <a:off x="549680" y="6124514"/>
            <a:ext cx="3631327" cy="590199"/>
            <a:chOff x="251520" y="5793933"/>
            <a:chExt cx="4393907" cy="714143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251520" y="5793933"/>
              <a:ext cx="4393907" cy="714143"/>
              <a:chOff x="2943669" y="4356151"/>
              <a:chExt cx="4393907" cy="471238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838" y="4553696"/>
                <a:ext cx="2881738" cy="2736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9" name="TextBox 78"/>
              <p:cNvSpPr txBox="1"/>
              <p:nvPr userDrawn="1"/>
            </p:nvSpPr>
            <p:spPr bwMode="auto">
              <a:xfrm>
                <a:off x="2943669" y="4356151"/>
                <a:ext cx="1481495" cy="1827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In</a:t>
                </a:r>
                <a:r>
                  <a:rPr lang="en-US" sz="1200" baseline="0" dirty="0"/>
                  <a:t> partnership with:</a:t>
                </a:r>
                <a:endParaRPr lang="en-US" sz="1200" dirty="0"/>
              </a:p>
            </p:txBody>
          </p:sp>
        </p:grpSp>
        <p:pic>
          <p:nvPicPr>
            <p:cNvPr id="77" name="Picture 4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01" y="6071200"/>
              <a:ext cx="1440160" cy="43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>
                <a:solidFill>
                  <a:srgbClr val="021F43"/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1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>
                <a:solidFill>
                  <a:srgbClr val="021F43"/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0450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>
                <a:solidFill>
                  <a:srgbClr val="021F43"/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6263-FF1F-42F9-A07B-AC809484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A162-ABFB-4558-B026-A2A12995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5772B-4707-4E8A-969D-BFCDCB2C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BC6F-F0BA-4386-97FF-A434B55D32D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42919-ABE4-4D89-B539-E0211159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0D43-93BA-436D-A8FE-3AB3C2E8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4A6-FF95-4D55-BF81-2F6E6DC7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>
                <a:solidFill>
                  <a:srgbClr val="021F43"/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9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>
                <a:solidFill>
                  <a:srgbClr val="021F43"/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  <p:grpSp>
        <p:nvGrpSpPr>
          <p:cNvPr id="75" name="Group 74"/>
          <p:cNvGrpSpPr/>
          <p:nvPr userDrawn="1"/>
        </p:nvGrpSpPr>
        <p:grpSpPr>
          <a:xfrm>
            <a:off x="549680" y="6124514"/>
            <a:ext cx="3631327" cy="590199"/>
            <a:chOff x="251520" y="5793933"/>
            <a:chExt cx="4393907" cy="714143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251520" y="5793933"/>
              <a:ext cx="4393907" cy="714143"/>
              <a:chOff x="2943669" y="4356151"/>
              <a:chExt cx="4393907" cy="471238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838" y="4553696"/>
                <a:ext cx="2881738" cy="2736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9" name="TextBox 78"/>
              <p:cNvSpPr txBox="1"/>
              <p:nvPr userDrawn="1"/>
            </p:nvSpPr>
            <p:spPr bwMode="auto">
              <a:xfrm>
                <a:off x="2943669" y="4356151"/>
                <a:ext cx="1481495" cy="1827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21F43"/>
                    </a:solidFill>
                  </a:rPr>
                  <a:t>In partnership with:</a:t>
                </a:r>
              </a:p>
            </p:txBody>
          </p:sp>
        </p:grpSp>
        <p:pic>
          <p:nvPicPr>
            <p:cNvPr id="77" name="Picture 4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01" y="6071200"/>
              <a:ext cx="1440160" cy="43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899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/>
              <a:pPr>
                <a:defRPr/>
              </a:pPr>
              <a:t>April 26, 2021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>
                <a:solidFill>
                  <a:srgbClr val="021F43"/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/>
              <a:pPr>
                <a:defRPr/>
              </a:pPr>
              <a:t>April 26, 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>
                <a:solidFill>
                  <a:srgbClr val="021F43">
                    <a:tint val="75000"/>
                  </a:srgbClr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384" r:id="rId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>
                <a:solidFill>
                  <a:srgbClr val="021F43">
                    <a:tint val="75000"/>
                  </a:srgbClr>
                </a:solidFill>
              </a:rPr>
              <a:pPr>
                <a:defRPr/>
              </a:pPr>
              <a:t>April 26, 2021</a:t>
            </a:fld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%3A%2F%2Fr20.rs6.net%2Ftn.jsp%3Ff%3D001QMyeB73J9jlpd4HrC3F9XDyxby3ickb7EZERs_Fa6oNknkiJMe7vx7T15-wGYWg8lKL8eJ0oZYUQIy62983PwQZ3muV0LvpYA3wWEx8dUiytlPWcwDHvPP1TX-ajgcR9a3jf81rXfDIvyMwfdOXgxcAGxJ5gJSCNeI7pFesHsWwqtKmmqwWIwyuuzYjidK_t0IM03_W5EwNZliAtPw1joTz6jJyGz2-4DBSK-2HxOtrWeKvzJ0QALw%3D%3D%26c%3DS3qd3d5dhx8OO09IpVRIsz9ZSay1K8Alo2uHgkDnDnZ1mACpyTqqRw%3D%3D%26ch%3Dq28yf7kUp1sB-djTlBy9ebLTv8DOs9VtYz-jB8zIa__PgvdHFRiWDw%3D%3D%26jrc%3D1&amp;data=04%7C01%7Cjanderson12%40worldbank.org%7C87aeb19405a242a1aebc08d8fb219e80%7C31a2fec0266b4c67b56e2796d8f59c36%7C0%7C0%7C637535469098212853%7CUnknown%7CTWFpbGZsb3d8eyJWIjoiMC4wLjAwMDAiLCJQIjoiV2luMzIiLCJBTiI6Ik1haWwiLCJXVCI6Mn0%3D%7C1000&amp;sdata=%2BGgmr3ZzuARwyMgYnKd6adu6OCj%2BKDlAjnDC%2Bq%2FVCXk%3D&amp;reserved=0" TargetMode="External"/><Relationship Id="rId2" Type="http://schemas.openxmlformats.org/officeDocument/2006/relationships/hyperlink" Target="https://nam11.safelinks.protection.outlook.com/?url=http%3A%2F%2Fr20.rs6.net%2Ftn.jsp%3Ff%3D001QMyeB73J9jlpd4HrC3F9XDyxby3ickb7EZERs_Fa6oNknkiJMe7vx7T15-wGYWg8JUhRTd-ZRBWUhHRCXRvrjpxnWCpcPtoQlVSpFYHLwyIQSnoklHO-itJGTIXe8tP7EioS2qneR2zo9q1gxIwPbAWvMG_1FY83RWFX_E2zfForJApgfyv1OMXn0M7_M4-kuo68IOSwhFc%3D%26c%3DS3qd3d5dhx8OO09IpVRIsz9ZSay1K8Alo2uHgkDnDnZ1mACpyTqqRw%3D%3D%26ch%3Dq28yf7kUp1sB-djTlBy9ebLTv8DOs9VtYz-jB8zIa__PgvdHFRiWDw%3D%3D%26jrc%3D1&amp;data=04%7C01%7Cjanderson12%40worldbank.org%7C87aeb19405a242a1aebc08d8fb219e80%7C31a2fec0266b4c67b56e2796d8f59c36%7C0%7C0%7C637535469098212853%7CUnknown%7CTWFpbGZsb3d8eyJWIjoiMC4wLjAwMDAiLCJQIjoiV2luMzIiLCJBTiI6Ik1haWwiLCJXVCI6Mn0%3D%7C1000&amp;sdata=DzmWy%2BrVLGowkDdywxcMXEowXDb%2BMDPhSgSEdOsJ4fU%3D&amp;reserved=0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nam11.safelinks.protection.outlook.com/?url=http%3A%2F%2Fr20.rs6.net%2Ftn.jsp%3Ff%3D001QMyeB73J9jlpd4HrC3F9XDyxby3ickb7EZERs_Fa6oNknkiJMe7vx7T15-wGYWg8PjqYjZ7pWjgcW0iUR0AQ-_3oacvMvR39dbF9M_lg_UP1GSVGLZTZoaShxrwNCdmAX-I0L0ehrQcw_dyZeZajTdWDe8Mg64DuThSUMRLU-pbWv4_oB8yCkYpcGQ6uzZefsf38NNDNNCh6YRdOkGpBT9Ui6zmPWQr55qMQQ79s3Tw%3D%26c%3DS3qd3d5dhx8OO09IpVRIsz9ZSay1K8Alo2uHgkDnDnZ1mACpyTqqRw%3D%3D%26ch%3Dq28yf7kUp1sB-djTlBy9ebLTv8DOs9VtYz-jB8zIa__PgvdHFRiWDw%3D%3D%26jrc%3D1&amp;data=04%7C01%7Cjanderson12%40worldbank.org%7C87aeb19405a242a1aebc08d8fb219e80%7C31a2fec0266b4c67b56e2796d8f59c36%7C0%7C0%7C637535469098222814%7CUnknown%7CTWFpbGZsb3d8eyJWIjoiMC4wLjAwMDAiLCJQIjoiV2luMzIiLCJBTiI6Ik1haWwiLCJXVCI6Mn0%3D%7C1000&amp;sdata=nj76jUF4v%2Fo6eeMoR9UAKCNl1S0g4UCMxAXBbvX6OXQ%3D&amp;reserved=0" TargetMode="External"/><Relationship Id="rId4" Type="http://schemas.openxmlformats.org/officeDocument/2006/relationships/hyperlink" Target="https://nam11.safelinks.protection.outlook.com/?url=http%3A%2F%2Fr20.rs6.net%2Ftn.jsp%3Ff%3D001QMyeB73J9jlpd4HrC3F9XDyxby3ickb7EZERs_Fa6oNknkiJMe7vx7T15-wGYWg8qUnGBNqY8gGpf8ZQE4BFcHxVSi9y12YJCXY0RKxvzW5yGPKr5_LDkmk96-S1Mwa-gMVP34HOeQkiuKMAIxWYCANR49tAg1tFjPx69yIuctbpyeoqAhx1qXhO9id0WZ1nAmHMnfyqCuB_ag4gDSu1D-FKE0Bs5W1rKNXu3a5ujzDsfYr1NfSMKA%3D%3D%26c%3DS3qd3d5dhx8OO09IpVRIsz9ZSay1K8Alo2uHgkDnDnZ1mACpyTqqRw%3D%3D%26ch%3Dq28yf7kUp1sB-djTlBy9ebLTv8DOs9VtYz-jB8zIa__PgvdHFRiWDw%3D%3D%26jrc%3D1&amp;data=04%7C01%7Cjanderson12%40worldbank.org%7C87aeb19405a242a1aebc08d8fb219e80%7C31a2fec0266b4c67b56e2796d8f59c36%7C0%7C0%7C637535469098212853%7CUnknown%7CTWFpbGZsb3d8eyJWIjoiMC4wLjAwMDAiLCJQIjoiV2luMzIiLCJBTiI6Ik1haWwiLCJXVCI6Mn0%3D%7C1000&amp;sdata=aLVzDuvl0SD5OWBpMQQERiVBtV1nq%2FvxsWXbPEZeH28%3D&amp;reserved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7323175" y="4627343"/>
            <a:ext cx="3216153" cy="1479550"/>
          </a:xfrm>
        </p:spPr>
        <p:txBody>
          <a:bodyPr/>
          <a:lstStyle/>
          <a:p>
            <a:r>
              <a:rPr lang="en-US" sz="1600" dirty="0"/>
              <a:t>April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1ADBD-5304-477F-9BA5-65FA52E11480}"/>
              </a:ext>
            </a:extLst>
          </p:cNvPr>
          <p:cNvSpPr txBox="1"/>
          <p:nvPr/>
        </p:nvSpPr>
        <p:spPr>
          <a:xfrm>
            <a:off x="977075" y="1261161"/>
            <a:ext cx="7590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Including women in Cooperatives Financial Institutions: an uphill battle or good business?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92FC4-4115-4409-9CA2-CB8077A5A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0" b="6332"/>
          <a:stretch/>
        </p:blipFill>
        <p:spPr>
          <a:xfrm>
            <a:off x="535293" y="5596839"/>
            <a:ext cx="3633336" cy="72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EBBCA7-C7C7-4B37-93F0-59D7080B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4875449"/>
            <a:ext cx="1784732" cy="16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0"/>
    </mc:Choice>
    <mc:Fallback xmlns="">
      <p:transition spd="slow" advTm="199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Emer</a:t>
            </a:r>
            <a:r>
              <a:rPr lang="en-CA" b="1" dirty="0" err="1">
                <a:solidFill>
                  <a:srgbClr val="002345"/>
                </a:solidFill>
                <a:latin typeface="Arial"/>
              </a:rPr>
              <a:t>ging</a:t>
            </a:r>
            <a:r>
              <a:rPr lang="en-CA" b="1" dirty="0">
                <a:solidFill>
                  <a:srgbClr val="002345"/>
                </a:solidFill>
                <a:latin typeface="Arial"/>
              </a:rPr>
              <a:t> r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ecommendations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 to Financial Cooperatives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83134-36EF-4343-A860-5F584C04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84" y="1474479"/>
            <a:ext cx="5951220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Stay tuned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816D64-6560-40F2-94F4-4123A0ED0246}"/>
              </a:ext>
            </a:extLst>
          </p:cNvPr>
          <p:cNvSpPr/>
          <p:nvPr/>
        </p:nvSpPr>
        <p:spPr>
          <a:xfrm>
            <a:off x="495759" y="1476260"/>
            <a:ext cx="839485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567D"/>
                </a:solidFill>
                <a:latin typeface="Verdana" panose="020B0604030504040204" pitchFamily="34" charset="0"/>
                <a:ea typeface="Calibri" panose="020F0502020204030204" pitchFamily="34" charset="0"/>
                <a:hlinkClick r:id="rId2"/>
              </a:rPr>
              <a:t>April 26-29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: Mercy Corps </a:t>
            </a:r>
            <a:r>
              <a:rPr lang="en-US" dirty="0" err="1">
                <a:solidFill>
                  <a:srgbClr val="4C4C4C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AgriFin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Annual Learning Event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567D"/>
                </a:solidFill>
                <a:latin typeface="Verdana" panose="020B0604030504040204" pitchFamily="34" charset="0"/>
                <a:ea typeface="Calibri" panose="020F0502020204030204" pitchFamily="34" charset="0"/>
                <a:hlinkClick r:id="rId3"/>
              </a:rPr>
              <a:t>April 27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: Gender Impact and Learning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567D"/>
                </a:solidFill>
                <a:latin typeface="Verdana" panose="020B0604030504040204" pitchFamily="34" charset="0"/>
                <a:ea typeface="Calibri" panose="020F0502020204030204" pitchFamily="34" charset="0"/>
                <a:hlinkClick r:id="rId4"/>
              </a:rPr>
              <a:t>April 28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: Designing for Gender Transformation and Equity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567D"/>
                </a:solidFill>
                <a:latin typeface="Verdana" panose="020B0604030504040204" pitchFamily="34" charset="0"/>
                <a:ea typeface="Calibri" panose="020F0502020204030204" pitchFamily="34" charset="0"/>
                <a:hlinkClick r:id="rId5"/>
              </a:rPr>
              <a:t>April 28</a:t>
            </a:r>
            <a:r>
              <a:rPr lang="en-US" dirty="0">
                <a:solidFill>
                  <a:srgbClr val="4C4C4C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: WWB's Empowering Women on a Journey Towards Digital Financial Capability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4C4C4C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4C4C4C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4C4C4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OTHER WEBINARS/BLOGs from center of Excellence?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There is not much data on women and CFIs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Afbeelding 17">
            <a:extLst>
              <a:ext uri="{FF2B5EF4-FFF2-40B4-BE49-F238E27FC236}">
                <a16:creationId xmlns:a16="http://schemas.microsoft.com/office/drawing/2014/main" id="{3CC61126-7028-41FA-A974-87876BFD0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9658" y="1264187"/>
            <a:ext cx="7370284" cy="51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C62B5-7987-474B-ADB0-A25323BB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44" y="3277517"/>
            <a:ext cx="1188823" cy="1713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0C6F1-DFF9-4697-94AC-A9C5A6A24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876" y="3279310"/>
            <a:ext cx="1335140" cy="17801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DB5A2-FA3D-4574-A8D4-0CC43554ED91}"/>
              </a:ext>
            </a:extLst>
          </p:cNvPr>
          <p:cNvSpPr/>
          <p:nvPr/>
        </p:nvSpPr>
        <p:spPr>
          <a:xfrm>
            <a:off x="5150385" y="16851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Ndaya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Beltchika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Lead Technical Specialist on Gender,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Targeting and Social Inclusion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IFAD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7708D-1E6A-4211-9655-2527EE439710}"/>
              </a:ext>
            </a:extLst>
          </p:cNvPr>
          <p:cNvSpPr/>
          <p:nvPr/>
        </p:nvSpPr>
        <p:spPr>
          <a:xfrm>
            <a:off x="479234" y="168045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Eleni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Giakoumopoulos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Program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Global Women's Leadership Network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World Council of Credit Unions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We selected 3 CFIs networks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DF4CFB-5DA2-4489-A527-F94A9A026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4369"/>
              </p:ext>
            </p:extLst>
          </p:nvPr>
        </p:nvGraphicFramePr>
        <p:xfrm>
          <a:off x="347607" y="1273602"/>
          <a:ext cx="8476904" cy="5127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19226">
                  <a:extLst>
                    <a:ext uri="{9D8B030D-6E8A-4147-A177-3AD203B41FA5}">
                      <a16:colId xmlns:a16="http://schemas.microsoft.com/office/drawing/2014/main" val="4045622116"/>
                    </a:ext>
                  </a:extLst>
                </a:gridCol>
                <a:gridCol w="2119226">
                  <a:extLst>
                    <a:ext uri="{9D8B030D-6E8A-4147-A177-3AD203B41FA5}">
                      <a16:colId xmlns:a16="http://schemas.microsoft.com/office/drawing/2014/main" val="2765284179"/>
                    </a:ext>
                  </a:extLst>
                </a:gridCol>
                <a:gridCol w="2119226">
                  <a:extLst>
                    <a:ext uri="{9D8B030D-6E8A-4147-A177-3AD203B41FA5}">
                      <a16:colId xmlns:a16="http://schemas.microsoft.com/office/drawing/2014/main" val="853616033"/>
                    </a:ext>
                  </a:extLst>
                </a:gridCol>
                <a:gridCol w="2119226">
                  <a:extLst>
                    <a:ext uri="{9D8B030D-6E8A-4147-A177-3AD203B41FA5}">
                      <a16:colId xmlns:a16="http://schemas.microsoft.com/office/drawing/2014/main" val="166912816"/>
                    </a:ext>
                  </a:extLst>
                </a:gridCol>
              </a:tblGrid>
              <a:tr h="7336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Mann </a:t>
                      </a:r>
                      <a:r>
                        <a:rPr lang="en-US" dirty="0" err="1"/>
                        <a:t>Deshi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FED Invest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36231"/>
                  </a:ext>
                </a:extLst>
              </a:tr>
              <a:tr h="1145506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West Africa</a:t>
                      </a:r>
                    </a:p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(Benin, Togo, Senegal, Mali, Burkina Faso)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Albania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07274"/>
                  </a:ext>
                </a:extLst>
              </a:tr>
              <a:tr h="7336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25860"/>
                  </a:ext>
                </a:extLst>
              </a:tr>
              <a:tr h="7336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85 million US</a:t>
                      </a:r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 bn USD 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57 million USD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71849"/>
                  </a:ext>
                </a:extLst>
              </a:tr>
              <a:tr h="158247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Women-only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Mixed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Specific products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Group approach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Mixed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specific products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Household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8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DF4CFB-5DA2-4489-A527-F94A9A026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98941"/>
              </p:ext>
            </p:extLst>
          </p:nvPr>
        </p:nvGraphicFramePr>
        <p:xfrm>
          <a:off x="774852" y="1273602"/>
          <a:ext cx="7906440" cy="34389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76610">
                  <a:extLst>
                    <a:ext uri="{9D8B030D-6E8A-4147-A177-3AD203B41FA5}">
                      <a16:colId xmlns:a16="http://schemas.microsoft.com/office/drawing/2014/main" val="4045622116"/>
                    </a:ext>
                  </a:extLst>
                </a:gridCol>
                <a:gridCol w="1976610">
                  <a:extLst>
                    <a:ext uri="{9D8B030D-6E8A-4147-A177-3AD203B41FA5}">
                      <a16:colId xmlns:a16="http://schemas.microsoft.com/office/drawing/2014/main" val="2765284179"/>
                    </a:ext>
                  </a:extLst>
                </a:gridCol>
                <a:gridCol w="1976610">
                  <a:extLst>
                    <a:ext uri="{9D8B030D-6E8A-4147-A177-3AD203B41FA5}">
                      <a16:colId xmlns:a16="http://schemas.microsoft.com/office/drawing/2014/main" val="853616033"/>
                    </a:ext>
                  </a:extLst>
                </a:gridCol>
                <a:gridCol w="1976610">
                  <a:extLst>
                    <a:ext uri="{9D8B030D-6E8A-4147-A177-3AD203B41FA5}">
                      <a16:colId xmlns:a16="http://schemas.microsoft.com/office/drawing/2014/main" val="166912816"/>
                    </a:ext>
                  </a:extLst>
                </a:gridCol>
              </a:tblGrid>
              <a:tr h="859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Mann </a:t>
                      </a:r>
                      <a:r>
                        <a:rPr lang="en-US" dirty="0" err="1"/>
                        <a:t>Deshi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FED Invest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36231"/>
                  </a:ext>
                </a:extLst>
              </a:tr>
              <a:tr h="8597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 women in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07274"/>
                  </a:ext>
                </a:extLst>
              </a:tr>
              <a:tr h="8597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 women in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25860"/>
                  </a:ext>
                </a:extLst>
              </a:tr>
              <a:tr h="8597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 women at the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71849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BF50470A-E531-4C38-8078-7CE7D173BAC4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2345"/>
                </a:solidFill>
                <a:latin typeface="Arial"/>
              </a:rPr>
              <a:t>We explored 3 dimensions of inclusion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4381EBF-8955-46DF-B5E8-3323C0517D16}"/>
              </a:ext>
            </a:extLst>
          </p:cNvPr>
          <p:cNvSpPr/>
          <p:nvPr/>
        </p:nvSpPr>
        <p:spPr bwMode="auto">
          <a:xfrm rot="5400000">
            <a:off x="339110" y="5783278"/>
            <a:ext cx="634622" cy="23686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44D5E-17BE-40DD-A910-7672D0F1E37A}"/>
              </a:ext>
            </a:extLst>
          </p:cNvPr>
          <p:cNvSpPr txBox="1"/>
          <p:nvPr/>
        </p:nvSpPr>
        <p:spPr>
          <a:xfrm>
            <a:off x="1024567" y="5668067"/>
            <a:ext cx="510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interpret these numbers?</a:t>
            </a:r>
          </a:p>
        </p:txBody>
      </p:sp>
    </p:spTree>
    <p:extLst>
      <p:ext uri="{BB962C8B-B14F-4D97-AF65-F5344CB8AC3E}">
        <p14:creationId xmlns:p14="http://schemas.microsoft.com/office/powerpoint/2010/main" val="13200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</a:rPr>
              <a:t>We benchmarked these CFIs to other financial institutions in their country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CD4F5-7937-4A09-A7C6-1910AF26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51" y="1414151"/>
            <a:ext cx="8637905" cy="3567975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F98F0F-80C2-474F-A0A3-857490E454F0}"/>
              </a:ext>
            </a:extLst>
          </p:cNvPr>
          <p:cNvSpPr/>
          <p:nvPr/>
        </p:nvSpPr>
        <p:spPr bwMode="auto">
          <a:xfrm rot="5400000">
            <a:off x="339110" y="5783278"/>
            <a:ext cx="634622" cy="23686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37937-1EE3-408E-AF06-923CBC29F693}"/>
              </a:ext>
            </a:extLst>
          </p:cNvPr>
          <p:cNvSpPr txBox="1"/>
          <p:nvPr/>
        </p:nvSpPr>
        <p:spPr>
          <a:xfrm>
            <a:off x="1024567" y="5668067"/>
            <a:ext cx="779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Some CFIs are less inclusive of women compared to other financial institutions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63D3A-7FA6-4639-ABDD-3F78F4F8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89" y="2063378"/>
            <a:ext cx="1365622" cy="136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57577-51F9-4D5D-9BE1-7FC2100BA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7" y="1850001"/>
            <a:ext cx="1188823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CB012-F81A-4FD4-8F4D-A75D2671C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300" y="1923158"/>
            <a:ext cx="1268078" cy="1646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8CF074-20C5-45AB-8E09-719BE729063E}"/>
              </a:ext>
            </a:extLst>
          </p:cNvPr>
          <p:cNvSpPr/>
          <p:nvPr/>
        </p:nvSpPr>
        <p:spPr>
          <a:xfrm>
            <a:off x="726378" y="3803037"/>
            <a:ext cx="2598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Chetna Sinha,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Founder and Chairperson of the Mann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Deshi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Mahila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Bank and the Mann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Deshi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Foundation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DD768F-30FA-4A2F-8C22-85DF9BB63C1E}"/>
              </a:ext>
            </a:extLst>
          </p:cNvPr>
          <p:cNvSpPr/>
          <p:nvPr/>
        </p:nvSpPr>
        <p:spPr>
          <a:xfrm>
            <a:off x="3617071" y="3803037"/>
            <a:ext cx="2252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Mathieu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Soglonou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Director General,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Confederation of West African Financial Institutions (CIF)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E7043-F59B-49A6-8F3F-B5B9830544F8}"/>
              </a:ext>
            </a:extLst>
          </p:cNvPr>
          <p:cNvSpPr/>
          <p:nvPr/>
        </p:nvSpPr>
        <p:spPr>
          <a:xfrm>
            <a:off x="7075300" y="3787581"/>
            <a:ext cx="2252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Albana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Beta,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Head of Legal Department,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FEDInvest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</a:rPr>
              <a:t>Structure of the webinar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F14DC-0BDB-4CC8-B517-8AA060FD6B15}"/>
              </a:ext>
            </a:extLst>
          </p:cNvPr>
          <p:cNvSpPr txBox="1"/>
          <p:nvPr/>
        </p:nvSpPr>
        <p:spPr>
          <a:xfrm>
            <a:off x="661012" y="1817783"/>
            <a:ext cx="7888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“Why and How” of including women in financial cooperatives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What’s the potential of digitization to improve women inclusion?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Recommendations to cooperatives and Governments</a:t>
            </a:r>
          </a:p>
        </p:txBody>
      </p:sp>
    </p:spTree>
    <p:extLst>
      <p:ext uri="{BB962C8B-B14F-4D97-AF65-F5344CB8AC3E}">
        <p14:creationId xmlns:p14="http://schemas.microsoft.com/office/powerpoint/2010/main" val="29511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2"/>
    </mc:Choice>
    <mc:Fallback xmlns="">
      <p:transition spd="slow" advTm="532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3E2D71-9D6B-4F62-A2BE-BE37F2261E22}"/>
              </a:ext>
            </a:extLst>
          </p:cNvPr>
          <p:cNvSpPr txBox="1">
            <a:spLocks/>
          </p:cNvSpPr>
          <p:nvPr/>
        </p:nvSpPr>
        <p:spPr bwMode="auto">
          <a:xfrm>
            <a:off x="347608" y="298750"/>
            <a:ext cx="8796392" cy="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baseline="0">
                <a:solidFill>
                  <a:srgbClr val="021F43"/>
                </a:solidFill>
                <a:latin typeface="+mn-lt"/>
                <a:ea typeface="+mj-ea"/>
                <a:cs typeface="Andes ExtraLight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CA" b="1" dirty="0">
                <a:solidFill>
                  <a:srgbClr val="002345"/>
                </a:solidFill>
              </a:rPr>
              <a:t>Emerging recommendations to Governments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DDEE4-7430-40DE-A4CC-54C84B9CC77D}"/>
              </a:ext>
            </a:extLst>
          </p:cNvPr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rgbClr val="002345">
              <a:lumMod val="90000"/>
              <a:lumOff val="10000"/>
            </a:srgb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AAB66C17-4493-4A6E-85BF-E5D3A7E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pPr marL="115888" marR="0" lvl="0" indent="-115888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8BB7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8870E-AC17-478A-ABA0-78E84634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7" y="1612391"/>
            <a:ext cx="8218583" cy="50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1221"/>
      </p:ext>
    </p:extLst>
  </p:cSld>
  <p:clrMapOvr>
    <a:masterClrMapping/>
  </p:clrMapOvr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7EA3DE823DC489E44BF4CD2C2AF9F" ma:contentTypeVersion="13" ma:contentTypeDescription="Create a new document." ma:contentTypeScope="" ma:versionID="b625a7705993f34feb86056ebf6ed52f">
  <xsd:schema xmlns:xsd="http://www.w3.org/2001/XMLSchema" xmlns:xs="http://www.w3.org/2001/XMLSchema" xmlns:p="http://schemas.microsoft.com/office/2006/metadata/properties" xmlns:ns3="543abfbf-1b39-4535-8b1b-c72a4cdaa484" xmlns:ns4="2834bc84-a818-4cb9-8b4d-5179cfe104eb" targetNamespace="http://schemas.microsoft.com/office/2006/metadata/properties" ma:root="true" ma:fieldsID="c6694cc2c40bca059eb6d4b89a6a87fb" ns3:_="" ns4:_="">
    <xsd:import namespace="543abfbf-1b39-4535-8b1b-c72a4cdaa484"/>
    <xsd:import namespace="2834bc84-a818-4cb9-8b4d-5179cfe104eb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abfbf-1b39-4535-8b1b-c72a4cdaa484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bc84-a818-4cb9-8b4d-5179cfe10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B12FE2-0428-47A0-8294-FD05AC8AAC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61B08-F16C-4078-BC20-23D6E772A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abfbf-1b39-4535-8b1b-c72a4cdaa484"/>
    <ds:schemaRef ds:uri="2834bc84-a818-4cb9-8b4d-5179cfe10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02A3AF-A523-45F5-BD66-1D5D7F712EF0}">
  <ds:schemaRefs>
    <ds:schemaRef ds:uri="http://schemas.microsoft.com/office/2006/documentManagement/types"/>
    <ds:schemaRef ds:uri="http://schemas.microsoft.com/office/2006/metadata/properties"/>
    <ds:schemaRef ds:uri="543abfbf-1b39-4535-8b1b-c72a4cdaa484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2834bc84-a818-4cb9-8b4d-5179cfe104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7634</TotalTime>
  <Words>310</Words>
  <Application>Microsoft Office PowerPoint</Application>
  <PresentationFormat>On-screen Show (4:3)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Andes ExtraLight</vt:lpstr>
      <vt:lpstr>Arial</vt:lpstr>
      <vt:lpstr>Arial Bold</vt:lpstr>
      <vt:lpstr>Calibri</vt:lpstr>
      <vt:lpstr>Symbol</vt:lpstr>
      <vt:lpstr>Times New Roman</vt:lpstr>
      <vt:lpstr>Trebuchet MS</vt:lpstr>
      <vt:lpstr>Verdana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1_IFC Fixed Logo</vt:lpstr>
      <vt:lpstr>2_IFC Fixed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pbogachevych</dc:creator>
  <cp:lastModifiedBy>Musakanyakombe Susan Mwape</cp:lastModifiedBy>
  <cp:revision>387</cp:revision>
  <cp:lastPrinted>2014-06-13T17:21:24Z</cp:lastPrinted>
  <dcterms:created xsi:type="dcterms:W3CDTF">2014-08-08T18:45:38Z</dcterms:created>
  <dcterms:modified xsi:type="dcterms:W3CDTF">2021-04-26T16:33:24Z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0x0101007787EA3DE823DC489E44BF4CD2C2AF9F</vt:lpwstr>
  </property>
</Properties>
</file>