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0"/>
  </p:notesMasterIdLst>
  <p:sldIdLst>
    <p:sldId id="274" r:id="rId3"/>
    <p:sldId id="278" r:id="rId4"/>
    <p:sldId id="279" r:id="rId5"/>
    <p:sldId id="276" r:id="rId6"/>
    <p:sldId id="257" r:id="rId7"/>
    <p:sldId id="265" r:id="rId8"/>
    <p:sldId id="256" r:id="rId9"/>
    <p:sldId id="270" r:id="rId10"/>
    <p:sldId id="259" r:id="rId11"/>
    <p:sldId id="282" r:id="rId12"/>
    <p:sldId id="275" r:id="rId13"/>
    <p:sldId id="277" r:id="rId14"/>
    <p:sldId id="269" r:id="rId15"/>
    <p:sldId id="280" r:id="rId16"/>
    <p:sldId id="281" r:id="rId17"/>
    <p:sldId id="28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92" d="100"/>
          <a:sy n="92" d="100"/>
        </p:scale>
        <p:origin x="498"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0073E-78E0-4170-899A-CC5DC4898EB4}" type="datetimeFigureOut">
              <a:rPr lang="en-GB" smtClean="0"/>
              <a:t>05/03/2018</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36CEC-E7A1-48BE-8CE3-3E4227429030}" type="slidenum">
              <a:rPr lang="en-GB" smtClean="0"/>
              <a:t>‹#›</a:t>
            </a:fld>
            <a:endParaRPr lang="en-GB"/>
          </a:p>
        </p:txBody>
      </p:sp>
    </p:spTree>
    <p:extLst>
      <p:ext uri="{BB962C8B-B14F-4D97-AF65-F5344CB8AC3E}">
        <p14:creationId xmlns:p14="http://schemas.microsoft.com/office/powerpoint/2010/main" val="1510738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34136CEC-E7A1-48BE-8CE3-3E4227429030}" type="slidenum">
              <a:rPr lang="en-GB" smtClean="0"/>
              <a:t>1</a:t>
            </a:fld>
            <a:endParaRPr lang="en-GB"/>
          </a:p>
        </p:txBody>
      </p:sp>
    </p:spTree>
    <p:extLst>
      <p:ext uri="{BB962C8B-B14F-4D97-AF65-F5344CB8AC3E}">
        <p14:creationId xmlns:p14="http://schemas.microsoft.com/office/powerpoint/2010/main" val="91533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34136CEC-E7A1-48BE-8CE3-3E4227429030}" type="slidenum">
              <a:rPr lang="en-GB" smtClean="0"/>
              <a:t>4</a:t>
            </a:fld>
            <a:endParaRPr lang="en-GB"/>
          </a:p>
        </p:txBody>
      </p:sp>
    </p:spTree>
    <p:extLst>
      <p:ext uri="{BB962C8B-B14F-4D97-AF65-F5344CB8AC3E}">
        <p14:creationId xmlns:p14="http://schemas.microsoft.com/office/powerpoint/2010/main" val="193574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34136CEC-E7A1-48BE-8CE3-3E4227429030}" type="slidenum">
              <a:rPr lang="en-GB" smtClean="0"/>
              <a:t>7</a:t>
            </a:fld>
            <a:endParaRPr lang="en-GB"/>
          </a:p>
        </p:txBody>
      </p:sp>
    </p:spTree>
    <p:extLst>
      <p:ext uri="{BB962C8B-B14F-4D97-AF65-F5344CB8AC3E}">
        <p14:creationId xmlns:p14="http://schemas.microsoft.com/office/powerpoint/2010/main" val="74077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61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r>
              <a:rPr lang="en-US" smtClean="0"/>
              <a:t>24/02/2018</a:t>
            </a:r>
            <a:endParaRPr lang="en-GB"/>
          </a:p>
        </p:txBody>
      </p:sp>
      <p:sp>
        <p:nvSpPr>
          <p:cNvPr id="4" name="Footer Placeholder 3"/>
          <p:cNvSpPr>
            <a:spLocks noGrp="1"/>
          </p:cNvSpPr>
          <p:nvPr>
            <p:ph type="ftr" sz="quarter" idx="11"/>
          </p:nvPr>
        </p:nvSpPr>
        <p:spPr/>
        <p:txBody>
          <a:bodyPr/>
          <a:lstStyle/>
          <a:p>
            <a:r>
              <a:rPr lang="en-GB" smtClean="0"/>
              <a:t>S.O Hassel,Finland,WB team</a:t>
            </a:r>
            <a:endParaRPr lang="en-GB"/>
          </a:p>
        </p:txBody>
      </p:sp>
      <p:sp>
        <p:nvSpPr>
          <p:cNvPr id="5" name="Slide Number Placeholder 4"/>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145234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388548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0548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120230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755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137758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782332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332062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08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14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90537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77827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47535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11264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46738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141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0014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i-FI" smtClean="0"/>
              <a:t>Muokkaa perustyyl. napsautt.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9503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86180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2714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72252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t>24/02/2018</a:t>
            </a:r>
            <a:endParaRPr lang="en-GB"/>
          </a:p>
        </p:txBody>
      </p:sp>
      <p:sp>
        <p:nvSpPr>
          <p:cNvPr id="5" name="Footer Placeholder 4"/>
          <p:cNvSpPr>
            <a:spLocks noGrp="1"/>
          </p:cNvSpPr>
          <p:nvPr>
            <p:ph type="ftr" sz="quarter" idx="11"/>
          </p:nvPr>
        </p:nvSpPr>
        <p:spPr/>
        <p:txBody>
          <a:bodyPr/>
          <a:lstStyle/>
          <a:p>
            <a:r>
              <a:rPr lang="en-GB" smtClean="0"/>
              <a:t>S.O Hassel,Finland,WB team</a:t>
            </a:r>
            <a:endParaRPr lang="en-GB"/>
          </a:p>
        </p:txBody>
      </p:sp>
      <p:sp>
        <p:nvSpPr>
          <p:cNvPr id="6" name="Slide Number Placeholder 5"/>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209601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216623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4155623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97042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14334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16083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r>
              <a:rPr lang="en-US" smtClean="0"/>
              <a:t>24/02/2018</a:t>
            </a:r>
            <a:endParaRPr lang="en-GB"/>
          </a:p>
        </p:txBody>
      </p:sp>
      <p:sp>
        <p:nvSpPr>
          <p:cNvPr id="6" name="Footer Placeholder 5"/>
          <p:cNvSpPr>
            <a:spLocks noGrp="1"/>
          </p:cNvSpPr>
          <p:nvPr>
            <p:ph type="ftr" sz="quarter" idx="11"/>
          </p:nvPr>
        </p:nvSpPr>
        <p:spPr/>
        <p:txBody>
          <a:bodyPr/>
          <a:lstStyle/>
          <a:p>
            <a:r>
              <a:rPr lang="en-GB" smtClean="0"/>
              <a:t>S.O Hassel,Finland,WB team</a:t>
            </a:r>
            <a:endParaRPr lang="en-GB"/>
          </a:p>
        </p:txBody>
      </p:sp>
      <p:sp>
        <p:nvSpPr>
          <p:cNvPr id="7" name="Slide Number Placeholder 6"/>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113327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r>
              <a:rPr lang="en-US" smtClean="0"/>
              <a:t>24/02/2018</a:t>
            </a:r>
            <a:endParaRPr lang="en-GB"/>
          </a:p>
        </p:txBody>
      </p:sp>
      <p:sp>
        <p:nvSpPr>
          <p:cNvPr id="8" name="Footer Placeholder 7"/>
          <p:cNvSpPr>
            <a:spLocks noGrp="1"/>
          </p:cNvSpPr>
          <p:nvPr>
            <p:ph type="ftr" sz="quarter" idx="11"/>
          </p:nvPr>
        </p:nvSpPr>
        <p:spPr/>
        <p:txBody>
          <a:bodyPr/>
          <a:lstStyle/>
          <a:p>
            <a:r>
              <a:rPr lang="en-GB" smtClean="0"/>
              <a:t>S.O Hassel,Finland,WB team</a:t>
            </a:r>
            <a:endParaRPr lang="en-GB"/>
          </a:p>
        </p:txBody>
      </p:sp>
      <p:sp>
        <p:nvSpPr>
          <p:cNvPr id="9" name="Slide Number Placeholder 8"/>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265334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r>
              <a:rPr lang="en-US" smtClean="0"/>
              <a:t>24/02/2018</a:t>
            </a:r>
            <a:endParaRPr lang="en-GB"/>
          </a:p>
        </p:txBody>
      </p:sp>
      <p:sp>
        <p:nvSpPr>
          <p:cNvPr id="4" name="Footer Placeholder 3"/>
          <p:cNvSpPr>
            <a:spLocks noGrp="1"/>
          </p:cNvSpPr>
          <p:nvPr>
            <p:ph type="ftr" sz="quarter" idx="11"/>
          </p:nvPr>
        </p:nvSpPr>
        <p:spPr/>
        <p:txBody>
          <a:bodyPr/>
          <a:lstStyle/>
          <a:p>
            <a:r>
              <a:rPr lang="en-GB" smtClean="0"/>
              <a:t>S.O Hassel,Finland,WB team</a:t>
            </a:r>
            <a:endParaRPr lang="en-GB"/>
          </a:p>
        </p:txBody>
      </p:sp>
      <p:sp>
        <p:nvSpPr>
          <p:cNvPr id="5" name="Slide Number Placeholder 4"/>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5267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24/02/2018</a:t>
            </a:r>
            <a:endParaRPr lang="en-GB"/>
          </a:p>
        </p:txBody>
      </p:sp>
      <p:sp>
        <p:nvSpPr>
          <p:cNvPr id="3" name="Footer Placeholder 2"/>
          <p:cNvSpPr>
            <a:spLocks noGrp="1"/>
          </p:cNvSpPr>
          <p:nvPr>
            <p:ph type="ftr" sz="quarter" idx="11"/>
          </p:nvPr>
        </p:nvSpPr>
        <p:spPr/>
        <p:txBody>
          <a:bodyPr/>
          <a:lstStyle/>
          <a:p>
            <a:r>
              <a:rPr lang="en-GB" smtClean="0"/>
              <a:t>S.O Hassel,Finland,WB team</a:t>
            </a:r>
            <a:endParaRPr lang="en-GB"/>
          </a:p>
        </p:txBody>
      </p:sp>
      <p:sp>
        <p:nvSpPr>
          <p:cNvPr id="4" name="Slide Number Placeholder 3"/>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278704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r>
              <a:rPr lang="en-US" smtClean="0"/>
              <a:t>24/02/2018</a:t>
            </a:r>
            <a:endParaRPr lang="en-GB"/>
          </a:p>
        </p:txBody>
      </p:sp>
      <p:sp>
        <p:nvSpPr>
          <p:cNvPr id="6" name="Footer Placeholder 5"/>
          <p:cNvSpPr>
            <a:spLocks noGrp="1"/>
          </p:cNvSpPr>
          <p:nvPr>
            <p:ph type="ftr" sz="quarter" idx="11"/>
          </p:nvPr>
        </p:nvSpPr>
        <p:spPr/>
        <p:txBody>
          <a:bodyPr/>
          <a:lstStyle/>
          <a:p>
            <a:r>
              <a:rPr lang="en-GB" smtClean="0"/>
              <a:t>S.O Hassel,Finland,WB team</a:t>
            </a:r>
            <a:endParaRPr lang="en-GB"/>
          </a:p>
        </p:txBody>
      </p:sp>
      <p:sp>
        <p:nvSpPr>
          <p:cNvPr id="7" name="Slide Number Placeholder 6"/>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336525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i-FI" smtClean="0"/>
              <a:t>Muokkaa perustyyl. napsautt.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r>
              <a:rPr lang="en-US" smtClean="0"/>
              <a:t>24/02/2018</a:t>
            </a:r>
            <a:endParaRPr lang="en-GB"/>
          </a:p>
        </p:txBody>
      </p:sp>
      <p:sp>
        <p:nvSpPr>
          <p:cNvPr id="6" name="Footer Placeholder 5"/>
          <p:cNvSpPr>
            <a:spLocks noGrp="1"/>
          </p:cNvSpPr>
          <p:nvPr>
            <p:ph type="ftr" sz="quarter" idx="11"/>
          </p:nvPr>
        </p:nvSpPr>
        <p:spPr/>
        <p:txBody>
          <a:bodyPr/>
          <a:lstStyle/>
          <a:p>
            <a:r>
              <a:rPr lang="en-GB" smtClean="0"/>
              <a:t>S.O Hassel,Finland,WB team</a:t>
            </a:r>
            <a:endParaRPr lang="en-GB"/>
          </a:p>
        </p:txBody>
      </p:sp>
      <p:sp>
        <p:nvSpPr>
          <p:cNvPr id="7" name="Slide Number Placeholder 6"/>
          <p:cNvSpPr>
            <a:spLocks noGrp="1"/>
          </p:cNvSpPr>
          <p:nvPr>
            <p:ph type="sldNum" sz="quarter" idx="12"/>
          </p:nvPr>
        </p:nvSpPr>
        <p:spPr/>
        <p:txBody>
          <a:bodyPr/>
          <a:lstStyle/>
          <a:p>
            <a:fld id="{83FDDD31-910A-4A06-8888-3E041E37B2CD}" type="slidenum">
              <a:rPr lang="en-GB" smtClean="0"/>
              <a:t>‹#›</a:t>
            </a:fld>
            <a:endParaRPr lang="en-GB"/>
          </a:p>
        </p:txBody>
      </p:sp>
    </p:spTree>
    <p:extLst>
      <p:ext uri="{BB962C8B-B14F-4D97-AF65-F5344CB8AC3E}">
        <p14:creationId xmlns:p14="http://schemas.microsoft.com/office/powerpoint/2010/main" val="388402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smtClean="0"/>
              <a:t>24/02/2018</a:t>
            </a:r>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GB" smtClean="0"/>
              <a:t>S.O Hassel,Finland,WB team</a:t>
            </a:r>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3FDDD31-910A-4A06-8888-3E041E37B2CD}" type="slidenum">
              <a:rPr lang="en-GB" smtClean="0"/>
              <a:t>‹#›</a:t>
            </a:fld>
            <a:endParaRPr lang="en-GB"/>
          </a:p>
        </p:txBody>
      </p:sp>
    </p:spTree>
    <p:extLst>
      <p:ext uri="{BB962C8B-B14F-4D97-AF65-F5344CB8AC3E}">
        <p14:creationId xmlns:p14="http://schemas.microsoft.com/office/powerpoint/2010/main" val="9140093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r>
              <a:rPr lang="en-US" smtClean="0">
                <a:solidFill>
                  <a:srgbClr val="146194">
                    <a:lumMod val="50000"/>
                  </a:srgbClr>
                </a:solidFill>
              </a:rPr>
              <a:t>24/02/2018</a:t>
            </a:r>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r>
              <a:rPr lang="en-US" smtClean="0">
                <a:solidFill>
                  <a:srgbClr val="146194">
                    <a:lumMod val="50000"/>
                  </a:srgbClr>
                </a:solidFill>
              </a:rPr>
              <a:t>S.O Hassel,Finland,WB team</a:t>
            </a: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422038293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24400" y="1634066"/>
            <a:ext cx="6019800" cy="1143000"/>
          </a:xfrm>
        </p:spPr>
        <p:txBody>
          <a:bodyPr>
            <a:noAutofit/>
          </a:bodyPr>
          <a:lstStyle/>
          <a:p>
            <a:r>
              <a:rPr lang="fi-FI" sz="3200" b="1" dirty="0" err="1" smtClean="0">
                <a:solidFill>
                  <a:srgbClr val="FFFF00"/>
                </a:solidFill>
              </a:rPr>
              <a:t>Integrated</a:t>
            </a:r>
            <a:r>
              <a:rPr lang="fi-FI" sz="3200" b="1" dirty="0" smtClean="0">
                <a:solidFill>
                  <a:srgbClr val="FFFF00"/>
                </a:solidFill>
              </a:rPr>
              <a:t> </a:t>
            </a:r>
            <a:r>
              <a:rPr lang="fi-FI" sz="3200" b="1" dirty="0" err="1" smtClean="0">
                <a:solidFill>
                  <a:srgbClr val="FFFF00"/>
                </a:solidFill>
              </a:rPr>
              <a:t>traffic</a:t>
            </a:r>
            <a:r>
              <a:rPr lang="fi-FI" sz="3200" b="1" dirty="0" smtClean="0">
                <a:solidFill>
                  <a:srgbClr val="FFFF00"/>
                </a:solidFill>
              </a:rPr>
              <a:t> </a:t>
            </a:r>
            <a:r>
              <a:rPr lang="fi-FI" sz="3200" b="1" dirty="0" err="1" smtClean="0">
                <a:solidFill>
                  <a:srgbClr val="FFFF00"/>
                </a:solidFill>
              </a:rPr>
              <a:t>laws</a:t>
            </a:r>
            <a:r>
              <a:rPr lang="fi-FI" sz="3200" b="1" dirty="0" smtClean="0">
                <a:solidFill>
                  <a:srgbClr val="FFFF00"/>
                </a:solidFill>
              </a:rPr>
              <a:t> </a:t>
            </a:r>
            <a:r>
              <a:rPr lang="fi-FI" sz="3200" b="1" dirty="0" err="1" smtClean="0">
                <a:solidFill>
                  <a:srgbClr val="FFFF00"/>
                </a:solidFill>
              </a:rPr>
              <a:t>enforcement</a:t>
            </a:r>
            <a:r>
              <a:rPr lang="fi-FI" sz="3200" b="1" dirty="0" smtClean="0">
                <a:solidFill>
                  <a:srgbClr val="FFFF00"/>
                </a:solidFill>
              </a:rPr>
              <a:t> – </a:t>
            </a:r>
            <a:r>
              <a:rPr lang="fi-FI" sz="3200" b="1" dirty="0" err="1" smtClean="0">
                <a:solidFill>
                  <a:srgbClr val="FFFF00"/>
                </a:solidFill>
              </a:rPr>
              <a:t>important</a:t>
            </a:r>
            <a:r>
              <a:rPr lang="fi-FI" sz="3200" b="1" dirty="0" smtClean="0">
                <a:solidFill>
                  <a:srgbClr val="FFFF00"/>
                </a:solidFill>
              </a:rPr>
              <a:t> </a:t>
            </a:r>
            <a:r>
              <a:rPr lang="fi-FI" sz="3200" b="1" dirty="0" err="1" smtClean="0">
                <a:solidFill>
                  <a:srgbClr val="FFFF00"/>
                </a:solidFill>
              </a:rPr>
              <a:t>response</a:t>
            </a:r>
            <a:r>
              <a:rPr lang="fi-FI" sz="3200" b="1" dirty="0" smtClean="0">
                <a:solidFill>
                  <a:srgbClr val="FFFF00"/>
                </a:solidFill>
              </a:rPr>
              <a:t> to </a:t>
            </a:r>
            <a:r>
              <a:rPr lang="fi-FI" sz="3200" b="1" dirty="0" err="1" smtClean="0">
                <a:solidFill>
                  <a:srgbClr val="FFFF00"/>
                </a:solidFill>
              </a:rPr>
              <a:t>road</a:t>
            </a:r>
            <a:r>
              <a:rPr lang="fi-FI" sz="3200" b="1" dirty="0" smtClean="0">
                <a:solidFill>
                  <a:srgbClr val="FFFF00"/>
                </a:solidFill>
              </a:rPr>
              <a:t> </a:t>
            </a:r>
            <a:r>
              <a:rPr lang="fi-FI" sz="3200" b="1" dirty="0" err="1" smtClean="0">
                <a:solidFill>
                  <a:srgbClr val="FFFF00"/>
                </a:solidFill>
              </a:rPr>
              <a:t>safety</a:t>
            </a:r>
            <a:r>
              <a:rPr lang="fi-FI" sz="3200" b="1" dirty="0" smtClean="0">
                <a:solidFill>
                  <a:srgbClr val="FFFF00"/>
                </a:solidFill>
              </a:rPr>
              <a:t> </a:t>
            </a:r>
            <a:r>
              <a:rPr lang="fi-FI" sz="3200" b="1" dirty="0" err="1" smtClean="0">
                <a:solidFill>
                  <a:srgbClr val="FFFF00"/>
                </a:solidFill>
              </a:rPr>
              <a:t>challenges</a:t>
            </a:r>
            <a:endParaRPr lang="en-GB" sz="3200" b="1" dirty="0">
              <a:solidFill>
                <a:srgbClr val="FFFF00"/>
              </a:solidFill>
            </a:endParaRPr>
          </a:p>
        </p:txBody>
      </p:sp>
      <p:pic>
        <p:nvPicPr>
          <p:cNvPr id="8" name="Kuvan paikkamerkki 7"/>
          <p:cNvPicPr>
            <a:picLocks noGrp="1" noChangeAspect="1"/>
          </p:cNvPicPr>
          <p:nvPr>
            <p:ph type="pic" idx="1"/>
          </p:nvPr>
        </p:nvPicPr>
        <p:blipFill>
          <a:blip r:embed="rId3">
            <a:extLst>
              <a:ext uri="{28A0092B-C50C-407E-A947-70E740481C1C}">
                <a14:useLocalDpi xmlns:a14="http://schemas.microsoft.com/office/drawing/2010/main" val="0"/>
              </a:ext>
            </a:extLst>
          </a:blip>
          <a:srcRect l="23086" r="23086"/>
          <a:stretch>
            <a:fillRect/>
          </a:stretch>
        </p:blipFill>
        <p:spPr/>
      </p:pic>
      <p:sp>
        <p:nvSpPr>
          <p:cNvPr id="4" name="Tekstin paikkamerkki 3"/>
          <p:cNvSpPr>
            <a:spLocks noGrp="1"/>
          </p:cNvSpPr>
          <p:nvPr>
            <p:ph type="body" sz="half" idx="2"/>
          </p:nvPr>
        </p:nvSpPr>
        <p:spPr>
          <a:xfrm>
            <a:off x="4722812" y="3572540"/>
            <a:ext cx="6021388" cy="1717010"/>
          </a:xfrm>
        </p:spPr>
        <p:txBody>
          <a:bodyPr/>
          <a:lstStyle/>
          <a:p>
            <a:r>
              <a:rPr lang="fi-FI" b="1" dirty="0" smtClean="0">
                <a:solidFill>
                  <a:srgbClr val="FFFF00"/>
                </a:solidFill>
              </a:rPr>
              <a:t>Sven-Olof Hassel,  FINLAND</a:t>
            </a:r>
          </a:p>
          <a:p>
            <a:r>
              <a:rPr lang="fi-FI" b="1" dirty="0" err="1" smtClean="0">
                <a:solidFill>
                  <a:srgbClr val="FFFF00"/>
                </a:solidFill>
              </a:rPr>
              <a:t>Chief</a:t>
            </a:r>
            <a:r>
              <a:rPr lang="fi-FI" b="1" dirty="0" smtClean="0">
                <a:solidFill>
                  <a:srgbClr val="FFFF00"/>
                </a:solidFill>
              </a:rPr>
              <a:t> </a:t>
            </a:r>
            <a:r>
              <a:rPr lang="fi-FI" b="1" dirty="0" err="1" smtClean="0">
                <a:solidFill>
                  <a:srgbClr val="FFFF00"/>
                </a:solidFill>
              </a:rPr>
              <a:t>SuperIntendent</a:t>
            </a:r>
            <a:r>
              <a:rPr lang="fi-FI" b="1" dirty="0" smtClean="0">
                <a:solidFill>
                  <a:srgbClr val="FFFF00"/>
                </a:solidFill>
              </a:rPr>
              <a:t> </a:t>
            </a:r>
            <a:r>
              <a:rPr lang="fi-FI" b="1" dirty="0" err="1" smtClean="0">
                <a:solidFill>
                  <a:srgbClr val="FFFF00"/>
                </a:solidFill>
              </a:rPr>
              <a:t>retired</a:t>
            </a:r>
            <a:r>
              <a:rPr lang="fi-FI" b="1" dirty="0" smtClean="0">
                <a:solidFill>
                  <a:srgbClr val="FFFF00"/>
                </a:solidFill>
              </a:rPr>
              <a:t> </a:t>
            </a:r>
            <a:endParaRPr lang="en-GB" b="1" dirty="0">
              <a:solidFill>
                <a:srgbClr val="FFFF00"/>
              </a:solidFill>
            </a:endParaRPr>
          </a:p>
        </p:txBody>
      </p:sp>
      <p:sp>
        <p:nvSpPr>
          <p:cNvPr id="5" name="Päivämäärän paikkamerkki 4"/>
          <p:cNvSpPr>
            <a:spLocks noGrp="1"/>
          </p:cNvSpPr>
          <p:nvPr>
            <p:ph type="dt" sz="half" idx="10"/>
          </p:nvPr>
        </p:nvSpPr>
        <p:spPr/>
        <p:txBody>
          <a:bodyPr/>
          <a:lstStyle/>
          <a:p>
            <a:r>
              <a:rPr lang="en-US" smtClean="0"/>
              <a:t>24/02/2018</a:t>
            </a:r>
            <a:endParaRPr lang="en-GB"/>
          </a:p>
        </p:txBody>
      </p:sp>
      <p:sp>
        <p:nvSpPr>
          <p:cNvPr id="6" name="Alatunnisteen paikkamerkki 5"/>
          <p:cNvSpPr>
            <a:spLocks noGrp="1"/>
          </p:cNvSpPr>
          <p:nvPr>
            <p:ph type="ftr" sz="quarter" idx="11"/>
          </p:nvPr>
        </p:nvSpPr>
        <p:spPr>
          <a:xfrm>
            <a:off x="684212" y="6003924"/>
            <a:ext cx="7543800" cy="365125"/>
          </a:xfrm>
        </p:spPr>
        <p:txBody>
          <a:bodyPr/>
          <a:lstStyle/>
          <a:p>
            <a:r>
              <a:rPr lang="en-GB" b="1" smtClean="0">
                <a:solidFill>
                  <a:srgbClr val="FFFF00"/>
                </a:solidFill>
              </a:rPr>
              <a:t>S.O Hassel,Finland,WB team</a:t>
            </a:r>
            <a:endParaRPr lang="en-GB" b="1" dirty="0">
              <a:solidFill>
                <a:srgbClr val="FFFF00"/>
              </a:solidFill>
            </a:endParaRPr>
          </a:p>
        </p:txBody>
      </p:sp>
      <p:pic>
        <p:nvPicPr>
          <p:cNvPr id="3" name="Kuva 2"/>
          <p:cNvPicPr>
            <a:picLocks noChangeAspect="1"/>
          </p:cNvPicPr>
          <p:nvPr/>
        </p:nvPicPr>
        <p:blipFill>
          <a:blip r:embed="rId4"/>
          <a:stretch>
            <a:fillRect/>
          </a:stretch>
        </p:blipFill>
        <p:spPr>
          <a:xfrm>
            <a:off x="10217888" y="278865"/>
            <a:ext cx="1765440" cy="472552"/>
          </a:xfrm>
          <a:prstGeom prst="rect">
            <a:avLst/>
          </a:prstGeom>
        </p:spPr>
      </p:pic>
      <p:pic>
        <p:nvPicPr>
          <p:cNvPr id="9" name="Kuva 8"/>
          <p:cNvPicPr>
            <a:picLocks noChangeAspect="1"/>
          </p:cNvPicPr>
          <p:nvPr/>
        </p:nvPicPr>
        <p:blipFill>
          <a:blip r:embed="rId5"/>
          <a:stretch>
            <a:fillRect/>
          </a:stretch>
        </p:blipFill>
        <p:spPr>
          <a:xfrm>
            <a:off x="893135" y="5730949"/>
            <a:ext cx="1360967" cy="292088"/>
          </a:xfrm>
          <a:prstGeom prst="rect">
            <a:avLst/>
          </a:prstGeom>
        </p:spPr>
      </p:pic>
    </p:spTree>
    <p:extLst>
      <p:ext uri="{BB962C8B-B14F-4D97-AF65-F5344CB8AC3E}">
        <p14:creationId xmlns:p14="http://schemas.microsoft.com/office/powerpoint/2010/main" val="309339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84589" y="389466"/>
            <a:ext cx="6019800" cy="1143000"/>
          </a:xfrm>
        </p:spPr>
        <p:txBody>
          <a:bodyPr/>
          <a:lstStyle/>
          <a:p>
            <a:r>
              <a:rPr lang="fi-FI" b="1" dirty="0" err="1" smtClean="0">
                <a:solidFill>
                  <a:srgbClr val="FFFF00"/>
                </a:solidFill>
              </a:rPr>
              <a:t>Close</a:t>
            </a:r>
            <a:r>
              <a:rPr lang="fi-FI" b="1" dirty="0" smtClean="0">
                <a:solidFill>
                  <a:srgbClr val="FFFF00"/>
                </a:solidFill>
              </a:rPr>
              <a:t> </a:t>
            </a:r>
            <a:r>
              <a:rPr lang="fi-FI" b="1" dirty="0" err="1" smtClean="0">
                <a:solidFill>
                  <a:srgbClr val="FFFF00"/>
                </a:solidFill>
              </a:rPr>
              <a:t>driving</a:t>
            </a:r>
            <a:r>
              <a:rPr lang="fi-FI" b="1" dirty="0" smtClean="0">
                <a:solidFill>
                  <a:srgbClr val="FFFF00"/>
                </a:solidFill>
              </a:rPr>
              <a:t> </a:t>
            </a:r>
            <a:r>
              <a:rPr lang="fi-FI" b="1" dirty="0" err="1">
                <a:solidFill>
                  <a:srgbClr val="FFFF00"/>
                </a:solidFill>
              </a:rPr>
              <a:t>E</a:t>
            </a:r>
            <a:r>
              <a:rPr lang="fi-FI" b="1" dirty="0" err="1" smtClean="0">
                <a:solidFill>
                  <a:srgbClr val="FFFF00"/>
                </a:solidFill>
              </a:rPr>
              <a:t>nforcement</a:t>
            </a:r>
            <a:endParaRPr lang="en-GB" b="1" dirty="0">
              <a:solidFill>
                <a:srgbClr val="FFFF00"/>
              </a:solidFill>
            </a:endParaRPr>
          </a:p>
        </p:txBody>
      </p:sp>
      <p:sp>
        <p:nvSpPr>
          <p:cNvPr id="4" name="Tekstin paikkamerkki 3"/>
          <p:cNvSpPr>
            <a:spLocks noGrp="1"/>
          </p:cNvSpPr>
          <p:nvPr>
            <p:ph type="body" sz="half" idx="2"/>
          </p:nvPr>
        </p:nvSpPr>
        <p:spPr>
          <a:xfrm>
            <a:off x="4683124" y="1803399"/>
            <a:ext cx="6021388" cy="2048933"/>
          </a:xfrm>
        </p:spPr>
        <p:txBody>
          <a:bodyPr>
            <a:noAutofit/>
          </a:bodyPr>
          <a:lstStyle/>
          <a:p>
            <a:r>
              <a:rPr lang="fi-FI" sz="2400" b="1" dirty="0" err="1" smtClean="0">
                <a:solidFill>
                  <a:srgbClr val="FFFF00"/>
                </a:solidFill>
              </a:rPr>
              <a:t>Close</a:t>
            </a:r>
            <a:r>
              <a:rPr lang="fi-FI" sz="2400" b="1" dirty="0" smtClean="0">
                <a:solidFill>
                  <a:srgbClr val="FFFF00"/>
                </a:solidFill>
              </a:rPr>
              <a:t> </a:t>
            </a:r>
            <a:r>
              <a:rPr lang="fi-FI" sz="2400" b="1" dirty="0" err="1" smtClean="0">
                <a:solidFill>
                  <a:srgbClr val="FFFF00"/>
                </a:solidFill>
              </a:rPr>
              <a:t>driving</a:t>
            </a:r>
            <a:r>
              <a:rPr lang="fi-FI" sz="2400" b="1" dirty="0" smtClean="0">
                <a:solidFill>
                  <a:srgbClr val="FFFF00"/>
                </a:solidFill>
              </a:rPr>
              <a:t> is </a:t>
            </a:r>
            <a:r>
              <a:rPr lang="fi-FI" sz="2400" b="1" dirty="0" err="1" smtClean="0">
                <a:solidFill>
                  <a:srgbClr val="FFFF00"/>
                </a:solidFill>
              </a:rPr>
              <a:t>very</a:t>
            </a:r>
            <a:r>
              <a:rPr lang="fi-FI" sz="2400" b="1" dirty="0" smtClean="0">
                <a:solidFill>
                  <a:srgbClr val="FFFF00"/>
                </a:solidFill>
              </a:rPr>
              <a:t> </a:t>
            </a:r>
            <a:r>
              <a:rPr lang="fi-FI" sz="2400" b="1" dirty="0" err="1" smtClean="0">
                <a:solidFill>
                  <a:srgbClr val="FFFF00"/>
                </a:solidFill>
              </a:rPr>
              <a:t>risky</a:t>
            </a:r>
            <a:r>
              <a:rPr lang="fi-FI" sz="2400" b="1" dirty="0">
                <a:solidFill>
                  <a:srgbClr val="FFFF00"/>
                </a:solidFill>
              </a:rPr>
              <a:t> </a:t>
            </a:r>
            <a:r>
              <a:rPr lang="fi-FI" sz="2400" b="1" dirty="0" smtClean="0">
                <a:solidFill>
                  <a:srgbClr val="FFFF00"/>
                </a:solidFill>
              </a:rPr>
              <a:t>and </a:t>
            </a:r>
            <a:r>
              <a:rPr lang="fi-FI" sz="2400" b="1" dirty="0" err="1" smtClean="0">
                <a:solidFill>
                  <a:srgbClr val="FFFF00"/>
                </a:solidFill>
              </a:rPr>
              <a:t>can</a:t>
            </a:r>
            <a:r>
              <a:rPr lang="fi-FI" sz="2400" b="1" dirty="0" smtClean="0">
                <a:solidFill>
                  <a:srgbClr val="FFFF00"/>
                </a:solidFill>
              </a:rPr>
              <a:t> </a:t>
            </a:r>
            <a:r>
              <a:rPr lang="fi-FI" sz="2400" b="1" dirty="0" err="1" smtClean="0">
                <a:solidFill>
                  <a:srgbClr val="FFFF00"/>
                </a:solidFill>
              </a:rPr>
              <a:t>cause</a:t>
            </a:r>
            <a:r>
              <a:rPr lang="fi-FI" sz="2400" b="1" dirty="0">
                <a:solidFill>
                  <a:srgbClr val="FFFF00"/>
                </a:solidFill>
              </a:rPr>
              <a:t> </a:t>
            </a:r>
            <a:r>
              <a:rPr lang="fi-FI" sz="2400" b="1" dirty="0" err="1" smtClean="0">
                <a:solidFill>
                  <a:srgbClr val="FFFF00"/>
                </a:solidFill>
              </a:rPr>
              <a:t>serious</a:t>
            </a:r>
            <a:r>
              <a:rPr lang="fi-FI" sz="2400" b="1" dirty="0" smtClean="0">
                <a:solidFill>
                  <a:srgbClr val="FFFF00"/>
                </a:solidFill>
              </a:rPr>
              <a:t> </a:t>
            </a:r>
            <a:r>
              <a:rPr lang="fi-FI" sz="2400" b="1" dirty="0" err="1" smtClean="0">
                <a:solidFill>
                  <a:srgbClr val="FFFF00"/>
                </a:solidFill>
              </a:rPr>
              <a:t>crashes</a:t>
            </a:r>
            <a:r>
              <a:rPr lang="fi-FI" sz="2400" b="1" dirty="0" smtClean="0">
                <a:solidFill>
                  <a:srgbClr val="FFFF00"/>
                </a:solidFill>
              </a:rPr>
              <a:t>.</a:t>
            </a:r>
          </a:p>
          <a:p>
            <a:r>
              <a:rPr lang="fi-FI" sz="2400" b="1" dirty="0" smtClean="0">
                <a:solidFill>
                  <a:srgbClr val="FFFF00"/>
                </a:solidFill>
              </a:rPr>
              <a:t> </a:t>
            </a:r>
            <a:r>
              <a:rPr lang="en-GB" sz="2400" b="1" dirty="0">
                <a:solidFill>
                  <a:srgbClr val="FFFF00"/>
                </a:solidFill>
              </a:rPr>
              <a:t>The safe distance for following another vehicle varies depending on various factors including vehicle speed, weather, visibility and other </a:t>
            </a:r>
            <a:r>
              <a:rPr lang="en-GB" sz="2400" b="1" dirty="0" smtClean="0">
                <a:solidFill>
                  <a:srgbClr val="FFFF00"/>
                </a:solidFill>
              </a:rPr>
              <a:t>...</a:t>
            </a:r>
          </a:p>
          <a:p>
            <a:r>
              <a:rPr lang="fi-FI" sz="2400" b="1" dirty="0" err="1" smtClean="0">
                <a:solidFill>
                  <a:srgbClr val="FFFF00"/>
                </a:solidFill>
              </a:rPr>
              <a:t>Close</a:t>
            </a:r>
            <a:r>
              <a:rPr lang="fi-FI" sz="2400" b="1" dirty="0" smtClean="0">
                <a:solidFill>
                  <a:srgbClr val="FFFF00"/>
                </a:solidFill>
              </a:rPr>
              <a:t> </a:t>
            </a:r>
            <a:r>
              <a:rPr lang="fi-FI" sz="2400" b="1" dirty="0" err="1" smtClean="0">
                <a:solidFill>
                  <a:srgbClr val="FFFF00"/>
                </a:solidFill>
              </a:rPr>
              <a:t>driving</a:t>
            </a:r>
            <a:r>
              <a:rPr lang="fi-FI" sz="2400" b="1" dirty="0" smtClean="0">
                <a:solidFill>
                  <a:srgbClr val="FFFF00"/>
                </a:solidFill>
              </a:rPr>
              <a:t> is </a:t>
            </a:r>
            <a:r>
              <a:rPr lang="fi-FI" sz="2400" b="1" dirty="0" err="1" smtClean="0">
                <a:solidFill>
                  <a:srgbClr val="FFFF00"/>
                </a:solidFill>
              </a:rPr>
              <a:t>very</a:t>
            </a:r>
            <a:r>
              <a:rPr lang="fi-FI" sz="2400" b="1" dirty="0" smtClean="0">
                <a:solidFill>
                  <a:srgbClr val="FFFF00"/>
                </a:solidFill>
              </a:rPr>
              <a:t> </a:t>
            </a:r>
            <a:r>
              <a:rPr lang="fi-FI" sz="2400" b="1" dirty="0" err="1" smtClean="0">
                <a:solidFill>
                  <a:srgbClr val="FFFF00"/>
                </a:solidFill>
              </a:rPr>
              <a:t>difficult</a:t>
            </a:r>
            <a:r>
              <a:rPr lang="fi-FI" sz="2400" b="1" dirty="0" smtClean="0">
                <a:solidFill>
                  <a:srgbClr val="FFFF00"/>
                </a:solidFill>
              </a:rPr>
              <a:t> to </a:t>
            </a:r>
            <a:r>
              <a:rPr lang="fi-FI" sz="2400" b="1" dirty="0" err="1" smtClean="0">
                <a:solidFill>
                  <a:srgbClr val="FFFF00"/>
                </a:solidFill>
              </a:rPr>
              <a:t>enforce</a:t>
            </a:r>
            <a:r>
              <a:rPr lang="fi-FI" sz="2400" b="1" dirty="0" smtClean="0">
                <a:solidFill>
                  <a:srgbClr val="FFFF00"/>
                </a:solidFill>
              </a:rPr>
              <a:t>.</a:t>
            </a:r>
            <a:endParaRPr lang="en-GB" sz="2400" b="1" dirty="0" smtClean="0">
              <a:solidFill>
                <a:srgbClr val="FFFF00"/>
              </a:solidFill>
            </a:endParaRPr>
          </a:p>
          <a:p>
            <a:endParaRPr lang="en-GB" sz="2400" b="1" dirty="0">
              <a:solidFill>
                <a:srgbClr val="FFFF00"/>
              </a:solidFill>
            </a:endParaRPr>
          </a:p>
        </p:txBody>
      </p:sp>
      <p:sp>
        <p:nvSpPr>
          <p:cNvPr id="5" name="Päivämäärän paikkamerkki 4"/>
          <p:cNvSpPr>
            <a:spLocks noGrp="1"/>
          </p:cNvSpPr>
          <p:nvPr>
            <p:ph type="dt" sz="half" idx="10"/>
          </p:nvPr>
        </p:nvSpPr>
        <p:spPr/>
        <p:txBody>
          <a:bodyPr/>
          <a:lstStyle/>
          <a:p>
            <a:r>
              <a:rPr lang="en-US" smtClean="0">
                <a:solidFill>
                  <a:srgbClr val="146194">
                    <a:lumMod val="50000"/>
                  </a:srgbClr>
                </a:solidFill>
              </a:rPr>
              <a:t>24/02/2018</a:t>
            </a:r>
            <a:endParaRPr lang="en-US" dirty="0">
              <a:solidFill>
                <a:srgbClr val="146194">
                  <a:lumMod val="50000"/>
                </a:srgbClr>
              </a:solidFill>
            </a:endParaRPr>
          </a:p>
        </p:txBody>
      </p:sp>
      <p:sp>
        <p:nvSpPr>
          <p:cNvPr id="6" name="Alatunnisteen paikkamerkki 5"/>
          <p:cNvSpPr>
            <a:spLocks noGrp="1"/>
          </p:cNvSpPr>
          <p:nvPr>
            <p:ph type="ftr" sz="quarter" idx="11"/>
          </p:nvPr>
        </p:nvSpPr>
        <p:spPr/>
        <p:txBody>
          <a:bodyPr/>
          <a:lstStyle/>
          <a:p>
            <a:r>
              <a:rPr lang="en-US" smtClean="0">
                <a:solidFill>
                  <a:srgbClr val="FFFF00"/>
                </a:solidFill>
              </a:rPr>
              <a:t>S.O Hassel,Finland,WB team</a:t>
            </a:r>
            <a:endParaRPr lang="en-US" dirty="0">
              <a:solidFill>
                <a:srgbClr val="FFFF00"/>
              </a:solidFill>
            </a:endParaRPr>
          </a:p>
        </p:txBody>
      </p:sp>
      <p:pic>
        <p:nvPicPr>
          <p:cNvPr id="17" name="Kuvan paikkamerkki 16"/>
          <p:cNvPicPr>
            <a:picLocks noGrp="1" noChangeAspect="1"/>
          </p:cNvPicPr>
          <p:nvPr>
            <p:ph type="pic" idx="1"/>
          </p:nvPr>
        </p:nvPicPr>
        <p:blipFill>
          <a:blip r:embed="rId2">
            <a:extLst>
              <a:ext uri="{28A0092B-C50C-407E-A947-70E740481C1C}">
                <a14:useLocalDpi xmlns:a14="http://schemas.microsoft.com/office/drawing/2010/main" val="0"/>
              </a:ext>
            </a:extLst>
          </a:blip>
          <a:srcRect l="29819" r="29819"/>
          <a:stretch>
            <a:fillRect/>
          </a:stretch>
        </p:blipFill>
        <p:spPr/>
      </p:pic>
      <p:pic>
        <p:nvPicPr>
          <p:cNvPr id="3" name="Kuva 2"/>
          <p:cNvPicPr>
            <a:picLocks noChangeAspect="1"/>
          </p:cNvPicPr>
          <p:nvPr/>
        </p:nvPicPr>
        <p:blipFill>
          <a:blip r:embed="rId3"/>
          <a:stretch>
            <a:fillRect/>
          </a:stretch>
        </p:blipFill>
        <p:spPr>
          <a:xfrm>
            <a:off x="10217888" y="249397"/>
            <a:ext cx="1616149" cy="526780"/>
          </a:xfrm>
          <a:prstGeom prst="rect">
            <a:avLst/>
          </a:prstGeom>
        </p:spPr>
      </p:pic>
      <p:pic>
        <p:nvPicPr>
          <p:cNvPr id="8" name="Kuva 7"/>
          <p:cNvPicPr>
            <a:picLocks noChangeAspect="1"/>
          </p:cNvPicPr>
          <p:nvPr/>
        </p:nvPicPr>
        <p:blipFill>
          <a:blip r:embed="rId4"/>
          <a:stretch>
            <a:fillRect/>
          </a:stretch>
        </p:blipFill>
        <p:spPr>
          <a:xfrm>
            <a:off x="683379" y="5894868"/>
            <a:ext cx="1620433" cy="277332"/>
          </a:xfrm>
          <a:prstGeom prst="rect">
            <a:avLst/>
          </a:prstGeom>
        </p:spPr>
      </p:pic>
    </p:spTree>
    <p:extLst>
      <p:ext uri="{BB962C8B-B14F-4D97-AF65-F5344CB8AC3E}">
        <p14:creationId xmlns:p14="http://schemas.microsoft.com/office/powerpoint/2010/main" val="386999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err="1" smtClean="0">
                <a:solidFill>
                  <a:srgbClr val="FFFF00"/>
                </a:solidFill>
              </a:rPr>
              <a:t>Too</a:t>
            </a:r>
            <a:r>
              <a:rPr lang="fi-FI" b="1" dirty="0" smtClean="0">
                <a:solidFill>
                  <a:srgbClr val="FFFF00"/>
                </a:solidFill>
              </a:rPr>
              <a:t> </a:t>
            </a:r>
            <a:r>
              <a:rPr lang="fi-FI" b="1" dirty="0" err="1" smtClean="0">
                <a:solidFill>
                  <a:srgbClr val="FFFF00"/>
                </a:solidFill>
              </a:rPr>
              <a:t>close</a:t>
            </a:r>
            <a:r>
              <a:rPr lang="fi-FI" b="1" dirty="0" smtClean="0">
                <a:solidFill>
                  <a:srgbClr val="FFFF00"/>
                </a:solidFill>
              </a:rPr>
              <a:t> </a:t>
            </a:r>
            <a:r>
              <a:rPr lang="fi-FI" b="1" dirty="0" err="1" smtClean="0">
                <a:solidFill>
                  <a:srgbClr val="FFFF00"/>
                </a:solidFill>
              </a:rPr>
              <a:t>driving</a:t>
            </a:r>
            <a:r>
              <a:rPr lang="fi-FI" b="1" dirty="0" smtClean="0">
                <a:solidFill>
                  <a:srgbClr val="FFFF00"/>
                </a:solidFill>
              </a:rPr>
              <a:t> </a:t>
            </a:r>
            <a:r>
              <a:rPr lang="fi-FI" b="1" dirty="0" err="1" smtClean="0">
                <a:solidFill>
                  <a:srgbClr val="FFFF00"/>
                </a:solidFill>
              </a:rPr>
              <a:t>can</a:t>
            </a:r>
            <a:r>
              <a:rPr lang="fi-FI" b="1" dirty="0" smtClean="0">
                <a:solidFill>
                  <a:srgbClr val="FFFF00"/>
                </a:solidFill>
              </a:rPr>
              <a:t> </a:t>
            </a:r>
            <a:r>
              <a:rPr lang="fi-FI" b="1" dirty="0" err="1" smtClean="0">
                <a:solidFill>
                  <a:srgbClr val="FFFF00"/>
                </a:solidFill>
              </a:rPr>
              <a:t>cause</a:t>
            </a:r>
            <a:r>
              <a:rPr lang="fi-FI" b="1" dirty="0" smtClean="0">
                <a:solidFill>
                  <a:srgbClr val="FFFF00"/>
                </a:solidFill>
              </a:rPr>
              <a:t> </a:t>
            </a:r>
            <a:r>
              <a:rPr lang="fi-FI" b="1" dirty="0" err="1" smtClean="0">
                <a:solidFill>
                  <a:srgbClr val="FFFF00"/>
                </a:solidFill>
              </a:rPr>
              <a:t>very</a:t>
            </a:r>
            <a:r>
              <a:rPr lang="fi-FI" b="1" dirty="0" smtClean="0">
                <a:solidFill>
                  <a:srgbClr val="FFFF00"/>
                </a:solidFill>
              </a:rPr>
              <a:t> </a:t>
            </a:r>
            <a:r>
              <a:rPr lang="fi-FI" b="1" dirty="0" err="1" smtClean="0">
                <a:solidFill>
                  <a:srgbClr val="FFFF00"/>
                </a:solidFill>
              </a:rPr>
              <a:t>serious</a:t>
            </a:r>
            <a:r>
              <a:rPr lang="fi-FI" b="1" dirty="0" smtClean="0">
                <a:solidFill>
                  <a:srgbClr val="FFFF00"/>
                </a:solidFill>
              </a:rPr>
              <a:t> </a:t>
            </a:r>
            <a:r>
              <a:rPr lang="fi-FI" b="1" dirty="0" err="1" smtClean="0">
                <a:solidFill>
                  <a:srgbClr val="FFFF00"/>
                </a:solidFill>
              </a:rPr>
              <a:t>crashes</a:t>
            </a:r>
            <a:r>
              <a:rPr lang="fi-FI" b="1" dirty="0" smtClean="0">
                <a:solidFill>
                  <a:srgbClr val="FFFF00"/>
                </a:solidFill>
              </a:rPr>
              <a:t/>
            </a:r>
            <a:br>
              <a:rPr lang="fi-FI" b="1" dirty="0" smtClean="0">
                <a:solidFill>
                  <a:srgbClr val="FFFF00"/>
                </a:solidFill>
              </a:rPr>
            </a:br>
            <a:r>
              <a:rPr lang="fi-FI" b="1" dirty="0" err="1" smtClean="0">
                <a:solidFill>
                  <a:srgbClr val="FFFF00"/>
                </a:solidFill>
              </a:rPr>
              <a:t>Extremely</a:t>
            </a:r>
            <a:r>
              <a:rPr lang="fi-FI" b="1" dirty="0" smtClean="0">
                <a:solidFill>
                  <a:srgbClr val="FFFF00"/>
                </a:solidFill>
              </a:rPr>
              <a:t> </a:t>
            </a:r>
            <a:r>
              <a:rPr lang="fi-FI" b="1" dirty="0" err="1" smtClean="0">
                <a:solidFill>
                  <a:srgbClr val="FFFF00"/>
                </a:solidFill>
              </a:rPr>
              <a:t>difficult</a:t>
            </a:r>
            <a:r>
              <a:rPr lang="fi-FI" b="1" dirty="0" smtClean="0">
                <a:solidFill>
                  <a:srgbClr val="FFFF00"/>
                </a:solidFill>
              </a:rPr>
              <a:t> to </a:t>
            </a:r>
            <a:r>
              <a:rPr lang="fi-FI" b="1" dirty="0" err="1" smtClean="0">
                <a:solidFill>
                  <a:srgbClr val="FFFF00"/>
                </a:solidFill>
              </a:rPr>
              <a:t>enforce</a:t>
            </a:r>
            <a:endParaRPr lang="en-GB" b="1" dirty="0">
              <a:solidFill>
                <a:srgbClr val="FFFF00"/>
              </a:solidFill>
            </a:endParaRPr>
          </a:p>
        </p:txBody>
      </p:sp>
      <p:pic>
        <p:nvPicPr>
          <p:cNvPr id="8" name="Sisällön paikkamerkki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9293" y="685800"/>
            <a:ext cx="4726965" cy="3614738"/>
          </a:xfrm>
        </p:spPr>
      </p:pic>
      <p:pic>
        <p:nvPicPr>
          <p:cNvPr id="9" name="Sisällön paikkamerkki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82303" y="685800"/>
            <a:ext cx="2186669" cy="3614738"/>
          </a:xfrm>
        </p:spPr>
      </p:pic>
      <p:sp>
        <p:nvSpPr>
          <p:cNvPr id="5" name="Päivämäärän paikkamerkki 4"/>
          <p:cNvSpPr>
            <a:spLocks noGrp="1"/>
          </p:cNvSpPr>
          <p:nvPr>
            <p:ph type="dt" sz="half" idx="10"/>
          </p:nvPr>
        </p:nvSpPr>
        <p:spPr/>
        <p:txBody>
          <a:bodyPr/>
          <a:lstStyle/>
          <a:p>
            <a:r>
              <a:rPr lang="en-US" smtClean="0"/>
              <a:t>24/02/2018</a:t>
            </a:r>
            <a:endParaRPr lang="en-GB"/>
          </a:p>
        </p:txBody>
      </p:sp>
      <p:sp>
        <p:nvSpPr>
          <p:cNvPr id="6" name="Alatunnisteen paikkamerkki 5"/>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pic>
        <p:nvPicPr>
          <p:cNvPr id="3" name="Kuva 2"/>
          <p:cNvPicPr>
            <a:picLocks noChangeAspect="1"/>
          </p:cNvPicPr>
          <p:nvPr/>
        </p:nvPicPr>
        <p:blipFill>
          <a:blip r:embed="rId4"/>
          <a:stretch>
            <a:fillRect/>
          </a:stretch>
        </p:blipFill>
        <p:spPr>
          <a:xfrm>
            <a:off x="10363200" y="575806"/>
            <a:ext cx="1594884" cy="535298"/>
          </a:xfrm>
          <a:prstGeom prst="rect">
            <a:avLst/>
          </a:prstGeom>
        </p:spPr>
      </p:pic>
      <p:pic>
        <p:nvPicPr>
          <p:cNvPr id="4" name="Kuva 3"/>
          <p:cNvPicPr>
            <a:picLocks noChangeAspect="1"/>
          </p:cNvPicPr>
          <p:nvPr/>
        </p:nvPicPr>
        <p:blipFill>
          <a:blip r:embed="rId5"/>
          <a:stretch>
            <a:fillRect/>
          </a:stretch>
        </p:blipFill>
        <p:spPr>
          <a:xfrm>
            <a:off x="789293" y="6357143"/>
            <a:ext cx="1336972" cy="360364"/>
          </a:xfrm>
          <a:prstGeom prst="rect">
            <a:avLst/>
          </a:prstGeom>
        </p:spPr>
      </p:pic>
    </p:spTree>
    <p:extLst>
      <p:ext uri="{BB962C8B-B14F-4D97-AF65-F5344CB8AC3E}">
        <p14:creationId xmlns:p14="http://schemas.microsoft.com/office/powerpoint/2010/main" val="1207008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solidFill>
                  <a:srgbClr val="FFFF00"/>
                </a:solidFill>
              </a:rPr>
              <a:t> TAILGATING </a:t>
            </a:r>
            <a:r>
              <a:rPr lang="fi-FI" b="1" dirty="0" err="1" smtClean="0">
                <a:solidFill>
                  <a:srgbClr val="FFFF00"/>
                </a:solidFill>
              </a:rPr>
              <a:t>enforcement</a:t>
            </a:r>
            <a:endParaRPr lang="en-GB" b="1" dirty="0">
              <a:solidFill>
                <a:srgbClr val="FFFF00"/>
              </a:solidFill>
            </a:endParaRPr>
          </a:p>
        </p:txBody>
      </p:sp>
      <p:pic>
        <p:nvPicPr>
          <p:cNvPr id="8" name="Sisällön paikkamerkki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4037" y="382772"/>
            <a:ext cx="5217301" cy="3857957"/>
          </a:xfrm>
        </p:spPr>
      </p:pic>
      <p:sp>
        <p:nvSpPr>
          <p:cNvPr id="4" name="Sisällön paikkamerkki 3"/>
          <p:cNvSpPr>
            <a:spLocks noGrp="1"/>
          </p:cNvSpPr>
          <p:nvPr>
            <p:ph sz="half" idx="2"/>
          </p:nvPr>
        </p:nvSpPr>
        <p:spPr/>
        <p:txBody>
          <a:bodyPr/>
          <a:lstStyle/>
          <a:p>
            <a:r>
              <a:rPr lang="fi-FI" b="1" dirty="0" err="1" smtClean="0">
                <a:solidFill>
                  <a:srgbClr val="FFFF00"/>
                </a:solidFill>
              </a:rPr>
              <a:t>Could</a:t>
            </a:r>
            <a:r>
              <a:rPr lang="fi-FI" b="1" dirty="0" smtClean="0">
                <a:solidFill>
                  <a:srgbClr val="FFFF00"/>
                </a:solidFill>
              </a:rPr>
              <a:t> </a:t>
            </a:r>
            <a:r>
              <a:rPr lang="fi-FI" b="1" dirty="0" err="1" smtClean="0">
                <a:solidFill>
                  <a:srgbClr val="FFFF00"/>
                </a:solidFill>
              </a:rPr>
              <a:t>probably</a:t>
            </a:r>
            <a:r>
              <a:rPr lang="fi-FI" b="1" dirty="0" smtClean="0">
                <a:solidFill>
                  <a:srgbClr val="FFFF00"/>
                </a:solidFill>
              </a:rPr>
              <a:t> </a:t>
            </a:r>
            <a:r>
              <a:rPr lang="fi-FI" b="1" dirty="0" err="1" smtClean="0">
                <a:solidFill>
                  <a:srgbClr val="FFFF00"/>
                </a:solidFill>
              </a:rPr>
              <a:t>be</a:t>
            </a:r>
            <a:r>
              <a:rPr lang="fi-FI" b="1" dirty="0" smtClean="0">
                <a:solidFill>
                  <a:srgbClr val="FFFF00"/>
                </a:solidFill>
              </a:rPr>
              <a:t> </a:t>
            </a:r>
            <a:r>
              <a:rPr lang="fi-FI" b="1" dirty="0" err="1" smtClean="0">
                <a:solidFill>
                  <a:srgbClr val="FFFF00"/>
                </a:solidFill>
              </a:rPr>
              <a:t>combined</a:t>
            </a:r>
            <a:r>
              <a:rPr lang="fi-FI" b="1" dirty="0" smtClean="0">
                <a:solidFill>
                  <a:srgbClr val="FFFF00"/>
                </a:solidFill>
              </a:rPr>
              <a:t> </a:t>
            </a:r>
            <a:r>
              <a:rPr lang="fi-FI" b="1" dirty="0" err="1" smtClean="0">
                <a:solidFill>
                  <a:srgbClr val="FFFF00"/>
                </a:solidFill>
              </a:rPr>
              <a:t>with</a:t>
            </a:r>
            <a:r>
              <a:rPr lang="fi-FI" b="1" dirty="0" smtClean="0">
                <a:solidFill>
                  <a:srgbClr val="FFFF00"/>
                </a:solidFill>
              </a:rPr>
              <a:t> </a:t>
            </a:r>
            <a:r>
              <a:rPr lang="fi-FI" b="1" dirty="0" err="1" smtClean="0">
                <a:solidFill>
                  <a:srgbClr val="FFFF00"/>
                </a:solidFill>
              </a:rPr>
              <a:t>automatic</a:t>
            </a:r>
            <a:r>
              <a:rPr lang="fi-FI" b="1" dirty="0" smtClean="0">
                <a:solidFill>
                  <a:srgbClr val="FFFF00"/>
                </a:solidFill>
              </a:rPr>
              <a:t> </a:t>
            </a:r>
            <a:r>
              <a:rPr lang="fi-FI" b="1" dirty="0" err="1" smtClean="0">
                <a:solidFill>
                  <a:srgbClr val="FFFF00"/>
                </a:solidFill>
              </a:rPr>
              <a:t>speed</a:t>
            </a:r>
            <a:r>
              <a:rPr lang="fi-FI" b="1" dirty="0" smtClean="0">
                <a:solidFill>
                  <a:srgbClr val="FFFF00"/>
                </a:solidFill>
              </a:rPr>
              <a:t> </a:t>
            </a:r>
            <a:r>
              <a:rPr lang="fi-FI" b="1" dirty="0" err="1" smtClean="0">
                <a:solidFill>
                  <a:srgbClr val="FFFF00"/>
                </a:solidFill>
              </a:rPr>
              <a:t>section</a:t>
            </a:r>
            <a:r>
              <a:rPr lang="fi-FI" b="1" dirty="0" smtClean="0">
                <a:solidFill>
                  <a:srgbClr val="FFFF00"/>
                </a:solidFill>
              </a:rPr>
              <a:t> </a:t>
            </a:r>
            <a:r>
              <a:rPr lang="fi-FI" b="1" dirty="0" err="1" smtClean="0">
                <a:solidFill>
                  <a:srgbClr val="FFFF00"/>
                </a:solidFill>
              </a:rPr>
              <a:t>control</a:t>
            </a:r>
            <a:r>
              <a:rPr lang="fi-FI" b="1" dirty="0" smtClean="0">
                <a:solidFill>
                  <a:srgbClr val="FFFF00"/>
                </a:solidFill>
              </a:rPr>
              <a:t> in </a:t>
            </a:r>
            <a:r>
              <a:rPr lang="fi-FI" b="1" dirty="0" err="1" smtClean="0">
                <a:solidFill>
                  <a:srgbClr val="FFFF00"/>
                </a:solidFill>
              </a:rPr>
              <a:t>the</a:t>
            </a:r>
            <a:r>
              <a:rPr lang="fi-FI" b="1" dirty="0" smtClean="0">
                <a:solidFill>
                  <a:srgbClr val="FFFF00"/>
                </a:solidFill>
              </a:rPr>
              <a:t> </a:t>
            </a:r>
            <a:r>
              <a:rPr lang="fi-FI" b="1" dirty="0" err="1" smtClean="0">
                <a:solidFill>
                  <a:srgbClr val="FFFF00"/>
                </a:solidFill>
              </a:rPr>
              <a:t>future</a:t>
            </a:r>
            <a:r>
              <a:rPr lang="fi-FI" b="1" dirty="0" smtClean="0">
                <a:solidFill>
                  <a:srgbClr val="FFFF00"/>
                </a:solidFill>
              </a:rPr>
              <a:t>.</a:t>
            </a:r>
            <a:endParaRPr lang="en-GB" b="1" dirty="0">
              <a:solidFill>
                <a:srgbClr val="FFFF00"/>
              </a:solidFill>
            </a:endParaRPr>
          </a:p>
        </p:txBody>
      </p:sp>
      <p:sp>
        <p:nvSpPr>
          <p:cNvPr id="5" name="Päivämäärän paikkamerkki 4"/>
          <p:cNvSpPr>
            <a:spLocks noGrp="1"/>
          </p:cNvSpPr>
          <p:nvPr>
            <p:ph type="dt" sz="half" idx="10"/>
          </p:nvPr>
        </p:nvSpPr>
        <p:spPr/>
        <p:txBody>
          <a:bodyPr/>
          <a:lstStyle/>
          <a:p>
            <a:r>
              <a:rPr lang="en-US" smtClean="0"/>
              <a:t>24/02/2018</a:t>
            </a:r>
            <a:endParaRPr lang="en-GB"/>
          </a:p>
        </p:txBody>
      </p:sp>
      <p:sp>
        <p:nvSpPr>
          <p:cNvPr id="6" name="Alatunnisteen paikkamerkki 5"/>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pic>
        <p:nvPicPr>
          <p:cNvPr id="3" name="Kuva 2"/>
          <p:cNvPicPr>
            <a:picLocks noChangeAspect="1"/>
          </p:cNvPicPr>
          <p:nvPr/>
        </p:nvPicPr>
        <p:blipFill>
          <a:blip r:embed="rId3"/>
          <a:stretch>
            <a:fillRect/>
          </a:stretch>
        </p:blipFill>
        <p:spPr>
          <a:xfrm>
            <a:off x="10286137" y="275730"/>
            <a:ext cx="1286540" cy="407708"/>
          </a:xfrm>
          <a:prstGeom prst="rect">
            <a:avLst/>
          </a:prstGeom>
        </p:spPr>
      </p:pic>
      <p:pic>
        <p:nvPicPr>
          <p:cNvPr id="9" name="Kuva 8"/>
          <p:cNvPicPr>
            <a:picLocks noChangeAspect="1"/>
          </p:cNvPicPr>
          <p:nvPr/>
        </p:nvPicPr>
        <p:blipFill>
          <a:blip r:embed="rId4"/>
          <a:stretch>
            <a:fillRect/>
          </a:stretch>
        </p:blipFill>
        <p:spPr>
          <a:xfrm>
            <a:off x="927928" y="5578475"/>
            <a:ext cx="1634519" cy="415924"/>
          </a:xfrm>
          <a:prstGeom prst="rect">
            <a:avLst/>
          </a:prstGeom>
        </p:spPr>
      </p:pic>
    </p:spTree>
    <p:extLst>
      <p:ext uri="{BB962C8B-B14F-4D97-AF65-F5344CB8AC3E}">
        <p14:creationId xmlns:p14="http://schemas.microsoft.com/office/powerpoint/2010/main" val="116728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3068" y="-488706"/>
            <a:ext cx="8534400" cy="1507067"/>
          </a:xfrm>
        </p:spPr>
        <p:txBody>
          <a:bodyPr/>
          <a:lstStyle/>
          <a:p>
            <a:r>
              <a:rPr lang="fi-FI" b="1" dirty="0" err="1" smtClean="0">
                <a:solidFill>
                  <a:srgbClr val="FFFF00"/>
                </a:solidFill>
              </a:rPr>
              <a:t>Reasons</a:t>
            </a:r>
            <a:r>
              <a:rPr lang="fi-FI" b="1" dirty="0" smtClean="0">
                <a:solidFill>
                  <a:srgbClr val="FFFF00"/>
                </a:solidFill>
              </a:rPr>
              <a:t> for </a:t>
            </a:r>
            <a:r>
              <a:rPr lang="fi-FI" b="1" dirty="0" err="1" smtClean="0">
                <a:solidFill>
                  <a:srgbClr val="FFFF00"/>
                </a:solidFill>
              </a:rPr>
              <a:t>tailgating</a:t>
            </a:r>
            <a:r>
              <a:rPr lang="fi-FI" b="1" dirty="0" smtClean="0">
                <a:solidFill>
                  <a:srgbClr val="FFFF00"/>
                </a:solidFill>
              </a:rPr>
              <a:t>, </a:t>
            </a:r>
            <a:r>
              <a:rPr lang="fi-FI" b="1" dirty="0" err="1" smtClean="0">
                <a:solidFill>
                  <a:srgbClr val="FFFF00"/>
                </a:solidFill>
              </a:rPr>
              <a:t>study</a:t>
            </a:r>
            <a:endParaRPr lang="en-GB" b="1" dirty="0">
              <a:solidFill>
                <a:srgbClr val="FFFF00"/>
              </a:solidFill>
            </a:endParaRPr>
          </a:p>
        </p:txBody>
      </p:sp>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pic>
        <p:nvPicPr>
          <p:cNvPr id="6" name="Kuva 5"/>
          <p:cNvPicPr>
            <a:picLocks noChangeAspect="1"/>
          </p:cNvPicPr>
          <p:nvPr/>
        </p:nvPicPr>
        <p:blipFill>
          <a:blip r:embed="rId2"/>
          <a:stretch>
            <a:fillRect/>
          </a:stretch>
        </p:blipFill>
        <p:spPr>
          <a:xfrm>
            <a:off x="2839742" y="723015"/>
            <a:ext cx="6315075" cy="5814310"/>
          </a:xfrm>
          <a:prstGeom prst="rect">
            <a:avLst/>
          </a:prstGeom>
        </p:spPr>
      </p:pic>
      <p:pic>
        <p:nvPicPr>
          <p:cNvPr id="7" name="Kuva 6"/>
          <p:cNvPicPr>
            <a:picLocks noChangeAspect="1"/>
          </p:cNvPicPr>
          <p:nvPr/>
        </p:nvPicPr>
        <p:blipFill>
          <a:blip r:embed="rId3"/>
          <a:stretch>
            <a:fillRect/>
          </a:stretch>
        </p:blipFill>
        <p:spPr>
          <a:xfrm>
            <a:off x="10664456" y="478466"/>
            <a:ext cx="1095153" cy="425301"/>
          </a:xfrm>
          <a:prstGeom prst="rect">
            <a:avLst/>
          </a:prstGeom>
        </p:spPr>
      </p:pic>
      <p:pic>
        <p:nvPicPr>
          <p:cNvPr id="8" name="Kuva 7"/>
          <p:cNvPicPr>
            <a:picLocks noChangeAspect="1"/>
          </p:cNvPicPr>
          <p:nvPr/>
        </p:nvPicPr>
        <p:blipFill>
          <a:blip r:embed="rId4"/>
          <a:stretch>
            <a:fillRect/>
          </a:stretch>
        </p:blipFill>
        <p:spPr>
          <a:xfrm>
            <a:off x="684212" y="5717676"/>
            <a:ext cx="1735544" cy="391522"/>
          </a:xfrm>
          <a:prstGeom prst="rect">
            <a:avLst/>
          </a:prstGeom>
        </p:spPr>
      </p:pic>
    </p:spTree>
    <p:extLst>
      <p:ext uri="{BB962C8B-B14F-4D97-AF65-F5344CB8AC3E}">
        <p14:creationId xmlns:p14="http://schemas.microsoft.com/office/powerpoint/2010/main" val="12672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smtClean="0"/>
              <a:t>S.O Hassel,Finland,WB team</a:t>
            </a:r>
            <a:endParaRPr lang="en-GB"/>
          </a:p>
        </p:txBody>
      </p:sp>
      <p:pic>
        <p:nvPicPr>
          <p:cNvPr id="6" name="Kuva 5"/>
          <p:cNvPicPr>
            <a:picLocks noChangeAspect="1"/>
          </p:cNvPicPr>
          <p:nvPr/>
        </p:nvPicPr>
        <p:blipFill>
          <a:blip r:embed="rId2"/>
          <a:stretch>
            <a:fillRect/>
          </a:stretch>
        </p:blipFill>
        <p:spPr>
          <a:xfrm>
            <a:off x="1116420" y="116958"/>
            <a:ext cx="9246780" cy="6420367"/>
          </a:xfrm>
          <a:prstGeom prst="rect">
            <a:avLst/>
          </a:prstGeom>
        </p:spPr>
      </p:pic>
      <p:pic>
        <p:nvPicPr>
          <p:cNvPr id="2" name="Kuva 1"/>
          <p:cNvPicPr>
            <a:picLocks noChangeAspect="1"/>
          </p:cNvPicPr>
          <p:nvPr/>
        </p:nvPicPr>
        <p:blipFill>
          <a:blip r:embed="rId3"/>
          <a:stretch>
            <a:fillRect/>
          </a:stretch>
        </p:blipFill>
        <p:spPr>
          <a:xfrm>
            <a:off x="302856" y="1095812"/>
            <a:ext cx="1194920" cy="2231329"/>
          </a:xfrm>
          <a:prstGeom prst="rect">
            <a:avLst/>
          </a:prstGeom>
        </p:spPr>
      </p:pic>
      <p:pic>
        <p:nvPicPr>
          <p:cNvPr id="7" name="Kuva 6"/>
          <p:cNvPicPr>
            <a:picLocks noChangeAspect="1"/>
          </p:cNvPicPr>
          <p:nvPr/>
        </p:nvPicPr>
        <p:blipFill>
          <a:blip r:embed="rId4"/>
          <a:stretch>
            <a:fillRect/>
          </a:stretch>
        </p:blipFill>
        <p:spPr>
          <a:xfrm>
            <a:off x="10308357" y="297712"/>
            <a:ext cx="1251099" cy="446567"/>
          </a:xfrm>
          <a:prstGeom prst="rect">
            <a:avLst/>
          </a:prstGeom>
        </p:spPr>
      </p:pic>
      <p:pic>
        <p:nvPicPr>
          <p:cNvPr id="8" name="Kuva 7"/>
          <p:cNvPicPr>
            <a:picLocks noChangeAspect="1"/>
          </p:cNvPicPr>
          <p:nvPr/>
        </p:nvPicPr>
        <p:blipFill>
          <a:blip r:embed="rId5"/>
          <a:stretch>
            <a:fillRect/>
          </a:stretch>
        </p:blipFill>
        <p:spPr>
          <a:xfrm>
            <a:off x="1616148" y="6172200"/>
            <a:ext cx="1690577" cy="365125"/>
          </a:xfrm>
          <a:prstGeom prst="rect">
            <a:avLst/>
          </a:prstGeom>
        </p:spPr>
      </p:pic>
    </p:spTree>
    <p:extLst>
      <p:ext uri="{BB962C8B-B14F-4D97-AF65-F5344CB8AC3E}">
        <p14:creationId xmlns:p14="http://schemas.microsoft.com/office/powerpoint/2010/main" val="3894378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2"/>
          <a:stretch>
            <a:fillRect/>
          </a:stretch>
        </p:blipFill>
        <p:spPr>
          <a:xfrm>
            <a:off x="684212" y="392207"/>
            <a:ext cx="10898371" cy="6465793"/>
          </a:xfrm>
          <a:prstGeom prst="rect">
            <a:avLst/>
          </a:prstGeom>
        </p:spPr>
      </p:pic>
      <p:sp>
        <p:nvSpPr>
          <p:cNvPr id="2" name="Päivämäärän paikkamerkki 1"/>
          <p:cNvSpPr>
            <a:spLocks noGrp="1"/>
          </p:cNvSpPr>
          <p:nvPr>
            <p:ph type="dt" sz="half" idx="10"/>
          </p:nvPr>
        </p:nvSpPr>
        <p:spPr/>
        <p:txBody>
          <a:bodyPr/>
          <a:lstStyle/>
          <a:p>
            <a:r>
              <a:rPr lang="en-US" smtClean="0"/>
              <a:t>24/02/2018</a:t>
            </a:r>
            <a:endParaRPr lang="en-GB"/>
          </a:p>
        </p:txBody>
      </p:sp>
      <p:sp>
        <p:nvSpPr>
          <p:cNvPr id="3" name="Alatunnisteen paikkamerkki 2"/>
          <p:cNvSpPr>
            <a:spLocks noGrp="1"/>
          </p:cNvSpPr>
          <p:nvPr>
            <p:ph type="ftr" sz="quarter" idx="11"/>
          </p:nvPr>
        </p:nvSpPr>
        <p:spPr/>
        <p:txBody>
          <a:bodyPr/>
          <a:lstStyle/>
          <a:p>
            <a:r>
              <a:rPr lang="en-GB" smtClean="0"/>
              <a:t>S.O Hassel,Finland,WB team</a:t>
            </a:r>
            <a:endParaRPr lang="en-GB"/>
          </a:p>
        </p:txBody>
      </p:sp>
      <p:pic>
        <p:nvPicPr>
          <p:cNvPr id="5" name="Kuva 4"/>
          <p:cNvPicPr>
            <a:picLocks noChangeAspect="1"/>
          </p:cNvPicPr>
          <p:nvPr/>
        </p:nvPicPr>
        <p:blipFill>
          <a:blip r:embed="rId3"/>
          <a:stretch>
            <a:fillRect/>
          </a:stretch>
        </p:blipFill>
        <p:spPr>
          <a:xfrm>
            <a:off x="10363200" y="246196"/>
            <a:ext cx="1271660" cy="423655"/>
          </a:xfrm>
          <a:prstGeom prst="rect">
            <a:avLst/>
          </a:prstGeom>
        </p:spPr>
      </p:pic>
      <p:pic>
        <p:nvPicPr>
          <p:cNvPr id="6" name="Kuva 5"/>
          <p:cNvPicPr>
            <a:picLocks noChangeAspect="1"/>
          </p:cNvPicPr>
          <p:nvPr/>
        </p:nvPicPr>
        <p:blipFill>
          <a:blip r:embed="rId4"/>
          <a:stretch>
            <a:fillRect/>
          </a:stretch>
        </p:blipFill>
        <p:spPr>
          <a:xfrm>
            <a:off x="684212" y="5778819"/>
            <a:ext cx="1459153" cy="320376"/>
          </a:xfrm>
          <a:prstGeom prst="rect">
            <a:avLst/>
          </a:prstGeom>
        </p:spPr>
      </p:pic>
    </p:spTree>
    <p:extLst>
      <p:ext uri="{BB962C8B-B14F-4D97-AF65-F5344CB8AC3E}">
        <p14:creationId xmlns:p14="http://schemas.microsoft.com/office/powerpoint/2010/main" val="370933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en-US" smtClean="0"/>
              <a:t>24/02/2018</a:t>
            </a:r>
            <a:endParaRPr lang="en-GB"/>
          </a:p>
        </p:txBody>
      </p:sp>
      <p:sp>
        <p:nvSpPr>
          <p:cNvPr id="3" name="Alatunnisteen paikkamerkki 2"/>
          <p:cNvSpPr>
            <a:spLocks noGrp="1"/>
          </p:cNvSpPr>
          <p:nvPr>
            <p:ph type="ftr" sz="quarter" idx="11"/>
          </p:nvPr>
        </p:nvSpPr>
        <p:spPr/>
        <p:txBody>
          <a:bodyPr/>
          <a:lstStyle/>
          <a:p>
            <a:r>
              <a:rPr lang="en-GB" b="1" smtClean="0">
                <a:solidFill>
                  <a:srgbClr val="FFFF00"/>
                </a:solidFill>
              </a:rPr>
              <a:t>S.O Hassel,Finland,WB team</a:t>
            </a:r>
            <a:endParaRPr lang="en-GB" b="1" dirty="0">
              <a:solidFill>
                <a:srgbClr val="FFFF00"/>
              </a:solidFill>
            </a:endParaRPr>
          </a:p>
        </p:txBody>
      </p:sp>
      <p:pic>
        <p:nvPicPr>
          <p:cNvPr id="5" name="Kuva 4"/>
          <p:cNvPicPr>
            <a:picLocks noChangeAspect="1"/>
          </p:cNvPicPr>
          <p:nvPr/>
        </p:nvPicPr>
        <p:blipFill>
          <a:blip r:embed="rId2"/>
          <a:stretch>
            <a:fillRect/>
          </a:stretch>
        </p:blipFill>
        <p:spPr>
          <a:xfrm>
            <a:off x="1010278" y="287043"/>
            <a:ext cx="10494334" cy="5684874"/>
          </a:xfrm>
          <a:prstGeom prst="rect">
            <a:avLst/>
          </a:prstGeom>
        </p:spPr>
      </p:pic>
      <p:pic>
        <p:nvPicPr>
          <p:cNvPr id="6" name="Kuva 5"/>
          <p:cNvPicPr>
            <a:picLocks noChangeAspect="1"/>
          </p:cNvPicPr>
          <p:nvPr/>
        </p:nvPicPr>
        <p:blipFill>
          <a:blip r:embed="rId3"/>
          <a:stretch>
            <a:fillRect/>
          </a:stretch>
        </p:blipFill>
        <p:spPr>
          <a:xfrm>
            <a:off x="10132828" y="256954"/>
            <a:ext cx="1371784" cy="423530"/>
          </a:xfrm>
          <a:prstGeom prst="rect">
            <a:avLst/>
          </a:prstGeom>
        </p:spPr>
      </p:pic>
      <p:pic>
        <p:nvPicPr>
          <p:cNvPr id="7" name="Kuva 6"/>
          <p:cNvPicPr>
            <a:picLocks noChangeAspect="1"/>
          </p:cNvPicPr>
          <p:nvPr/>
        </p:nvPicPr>
        <p:blipFill>
          <a:blip r:embed="rId4"/>
          <a:stretch>
            <a:fillRect/>
          </a:stretch>
        </p:blipFill>
        <p:spPr>
          <a:xfrm>
            <a:off x="684212" y="5372838"/>
            <a:ext cx="1743739" cy="411273"/>
          </a:xfrm>
          <a:prstGeom prst="rect">
            <a:avLst/>
          </a:prstGeom>
        </p:spPr>
      </p:pic>
    </p:spTree>
    <p:extLst>
      <p:ext uri="{BB962C8B-B14F-4D97-AF65-F5344CB8AC3E}">
        <p14:creationId xmlns:p14="http://schemas.microsoft.com/office/powerpoint/2010/main" val="3719963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57292" y="2382085"/>
            <a:ext cx="8534400" cy="1507067"/>
          </a:xfrm>
        </p:spPr>
        <p:txBody>
          <a:bodyPr>
            <a:normAutofit/>
          </a:bodyPr>
          <a:lstStyle/>
          <a:p>
            <a:r>
              <a:rPr lang="fi-FI" sz="6600" b="1" dirty="0" smtClean="0">
                <a:solidFill>
                  <a:srgbClr val="FFFF00"/>
                </a:solidFill>
              </a:rPr>
              <a:t>THANK YOU</a:t>
            </a:r>
            <a:endParaRPr lang="en-GB" sz="6600" b="1" dirty="0">
              <a:solidFill>
                <a:srgbClr val="FFFF00"/>
              </a:solidFill>
            </a:endParaRPr>
          </a:p>
        </p:txBody>
      </p:sp>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b="1" smtClean="0">
                <a:solidFill>
                  <a:srgbClr val="FFFF00"/>
                </a:solidFill>
              </a:rPr>
              <a:t>S.O Hassel,Finland,WB team</a:t>
            </a:r>
            <a:endParaRPr lang="en-GB" b="1" dirty="0">
              <a:solidFill>
                <a:srgbClr val="FFFF00"/>
              </a:solidFill>
            </a:endParaRPr>
          </a:p>
        </p:txBody>
      </p:sp>
      <p:pic>
        <p:nvPicPr>
          <p:cNvPr id="6" name="Kuva 5"/>
          <p:cNvPicPr>
            <a:picLocks noChangeAspect="1"/>
          </p:cNvPicPr>
          <p:nvPr/>
        </p:nvPicPr>
        <p:blipFill>
          <a:blip r:embed="rId2"/>
          <a:stretch>
            <a:fillRect/>
          </a:stretch>
        </p:blipFill>
        <p:spPr>
          <a:xfrm>
            <a:off x="9904412" y="509358"/>
            <a:ext cx="1777912" cy="585795"/>
          </a:xfrm>
          <a:prstGeom prst="rect">
            <a:avLst/>
          </a:prstGeom>
        </p:spPr>
      </p:pic>
      <p:pic>
        <p:nvPicPr>
          <p:cNvPr id="7" name="Kuva 6"/>
          <p:cNvPicPr>
            <a:picLocks noChangeAspect="1"/>
          </p:cNvPicPr>
          <p:nvPr/>
        </p:nvPicPr>
        <p:blipFill>
          <a:blip r:embed="rId3"/>
          <a:stretch>
            <a:fillRect/>
          </a:stretch>
        </p:blipFill>
        <p:spPr>
          <a:xfrm>
            <a:off x="808074" y="5730874"/>
            <a:ext cx="1594884" cy="365126"/>
          </a:xfrm>
          <a:prstGeom prst="rect">
            <a:avLst/>
          </a:prstGeom>
        </p:spPr>
      </p:pic>
    </p:spTree>
    <p:extLst>
      <p:ext uri="{BB962C8B-B14F-4D97-AF65-F5344CB8AC3E}">
        <p14:creationId xmlns:p14="http://schemas.microsoft.com/office/powerpoint/2010/main" val="9121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03189" y="0"/>
            <a:ext cx="8534400" cy="1507067"/>
          </a:xfrm>
        </p:spPr>
        <p:txBody>
          <a:bodyPr/>
          <a:lstStyle/>
          <a:p>
            <a:r>
              <a:rPr lang="fi-FI" b="1" dirty="0" err="1" smtClean="0">
                <a:solidFill>
                  <a:srgbClr val="FFFF00"/>
                </a:solidFill>
              </a:rPr>
              <a:t>The</a:t>
            </a:r>
            <a:r>
              <a:rPr lang="fi-FI" b="1" dirty="0" smtClean="0">
                <a:solidFill>
                  <a:srgbClr val="FFFF00"/>
                </a:solidFill>
              </a:rPr>
              <a:t> </a:t>
            </a:r>
            <a:r>
              <a:rPr lang="fi-FI" b="1" dirty="0" err="1" smtClean="0">
                <a:solidFill>
                  <a:srgbClr val="FFFF00"/>
                </a:solidFill>
              </a:rPr>
              <a:t>role</a:t>
            </a:r>
            <a:r>
              <a:rPr lang="fi-FI" b="1" dirty="0" smtClean="0">
                <a:solidFill>
                  <a:srgbClr val="FFFF00"/>
                </a:solidFill>
              </a:rPr>
              <a:t> of </a:t>
            </a:r>
            <a:r>
              <a:rPr lang="fi-FI" b="1" dirty="0" err="1" smtClean="0">
                <a:solidFill>
                  <a:srgbClr val="FFFF00"/>
                </a:solidFill>
              </a:rPr>
              <a:t>Traffic</a:t>
            </a:r>
            <a:r>
              <a:rPr lang="fi-FI" b="1" dirty="0" smtClean="0">
                <a:solidFill>
                  <a:srgbClr val="FFFF00"/>
                </a:solidFill>
              </a:rPr>
              <a:t> </a:t>
            </a:r>
            <a:r>
              <a:rPr lang="fi-FI" b="1" dirty="0" err="1" smtClean="0">
                <a:solidFill>
                  <a:srgbClr val="FFFF00"/>
                </a:solidFill>
              </a:rPr>
              <a:t>enforcement</a:t>
            </a:r>
            <a:endParaRPr lang="en-GB" b="1" dirty="0">
              <a:solidFill>
                <a:srgbClr val="FFFF00"/>
              </a:solidFill>
            </a:endParaRPr>
          </a:p>
        </p:txBody>
      </p:sp>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sp>
        <p:nvSpPr>
          <p:cNvPr id="6" name="Suorakulmio 5"/>
          <p:cNvSpPr/>
          <p:nvPr/>
        </p:nvSpPr>
        <p:spPr>
          <a:xfrm>
            <a:off x="1244009" y="2063567"/>
            <a:ext cx="8495414" cy="2862322"/>
          </a:xfrm>
          <a:prstGeom prst="rect">
            <a:avLst/>
          </a:prstGeom>
        </p:spPr>
        <p:txBody>
          <a:bodyPr wrap="square">
            <a:spAutoFit/>
          </a:bodyPr>
          <a:lstStyle/>
          <a:p>
            <a:r>
              <a:rPr lang="en-GB" sz="3600" b="1" dirty="0">
                <a:solidFill>
                  <a:srgbClr val="FFFF00"/>
                </a:solidFill>
              </a:rPr>
              <a:t>Exceeding speed limits, drink or distracted driving and failure to wear a seat belt are still the leading causes of death and serious injury on European roads</a:t>
            </a:r>
          </a:p>
        </p:txBody>
      </p:sp>
      <p:pic>
        <p:nvPicPr>
          <p:cNvPr id="7" name="Kuva 6"/>
          <p:cNvPicPr>
            <a:picLocks noChangeAspect="1"/>
          </p:cNvPicPr>
          <p:nvPr/>
        </p:nvPicPr>
        <p:blipFill>
          <a:blip r:embed="rId2"/>
          <a:stretch>
            <a:fillRect/>
          </a:stretch>
        </p:blipFill>
        <p:spPr>
          <a:xfrm>
            <a:off x="10363200" y="435935"/>
            <a:ext cx="1482989" cy="453190"/>
          </a:xfrm>
          <a:prstGeom prst="rect">
            <a:avLst/>
          </a:prstGeom>
        </p:spPr>
      </p:pic>
      <p:pic>
        <p:nvPicPr>
          <p:cNvPr id="8" name="Kuva 7"/>
          <p:cNvPicPr>
            <a:picLocks noChangeAspect="1"/>
          </p:cNvPicPr>
          <p:nvPr/>
        </p:nvPicPr>
        <p:blipFill>
          <a:blip r:embed="rId3"/>
          <a:stretch>
            <a:fillRect/>
          </a:stretch>
        </p:blipFill>
        <p:spPr>
          <a:xfrm>
            <a:off x="779906" y="5578475"/>
            <a:ext cx="1261546" cy="354493"/>
          </a:xfrm>
          <a:prstGeom prst="rect">
            <a:avLst/>
          </a:prstGeom>
        </p:spPr>
      </p:pic>
    </p:spTree>
    <p:extLst>
      <p:ext uri="{BB962C8B-B14F-4D97-AF65-F5344CB8AC3E}">
        <p14:creationId xmlns:p14="http://schemas.microsoft.com/office/powerpoint/2010/main" val="1601673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8398" y="415062"/>
            <a:ext cx="8534400" cy="1507067"/>
          </a:xfrm>
        </p:spPr>
        <p:txBody>
          <a:bodyPr>
            <a:normAutofit/>
          </a:bodyPr>
          <a:lstStyle/>
          <a:p>
            <a:r>
              <a:rPr lang="fi-FI" sz="4000" b="1" dirty="0" smtClean="0">
                <a:solidFill>
                  <a:srgbClr val="FFFF00"/>
                </a:solidFill>
              </a:rPr>
              <a:t>Planning </a:t>
            </a:r>
            <a:r>
              <a:rPr lang="fi-FI" sz="4000" b="1" dirty="0" err="1" smtClean="0">
                <a:solidFill>
                  <a:srgbClr val="FFFF00"/>
                </a:solidFill>
              </a:rPr>
              <a:t>Traffic</a:t>
            </a:r>
            <a:r>
              <a:rPr lang="fi-FI" sz="4000" b="1" dirty="0" smtClean="0">
                <a:solidFill>
                  <a:srgbClr val="FFFF00"/>
                </a:solidFill>
              </a:rPr>
              <a:t> </a:t>
            </a:r>
            <a:r>
              <a:rPr lang="fi-FI" sz="4000" b="1" dirty="0" err="1" smtClean="0">
                <a:solidFill>
                  <a:srgbClr val="FFFF00"/>
                </a:solidFill>
              </a:rPr>
              <a:t>enforcement</a:t>
            </a:r>
            <a:endParaRPr lang="en-GB" sz="4000" b="1" dirty="0">
              <a:solidFill>
                <a:srgbClr val="FFFF00"/>
              </a:solidFill>
            </a:endParaRPr>
          </a:p>
        </p:txBody>
      </p:sp>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smtClean="0"/>
              <a:t>S.O Hassel,Finland,WB team</a:t>
            </a:r>
            <a:endParaRPr lang="en-GB"/>
          </a:p>
        </p:txBody>
      </p:sp>
      <p:sp>
        <p:nvSpPr>
          <p:cNvPr id="6" name="Suorakulmio 5"/>
          <p:cNvSpPr/>
          <p:nvPr/>
        </p:nvSpPr>
        <p:spPr>
          <a:xfrm>
            <a:off x="584791" y="2136339"/>
            <a:ext cx="10154093" cy="3416320"/>
          </a:xfrm>
          <a:prstGeom prst="rect">
            <a:avLst/>
          </a:prstGeom>
        </p:spPr>
        <p:txBody>
          <a:bodyPr wrap="square">
            <a:spAutoFit/>
          </a:bodyPr>
          <a:lstStyle/>
          <a:p>
            <a:r>
              <a:rPr lang="en-GB" sz="2400" b="1" dirty="0">
                <a:solidFill>
                  <a:srgbClr val="FFFF00"/>
                </a:solidFill>
              </a:rPr>
              <a:t>Set enforcement plans with yearly targets for numbers of checks and compliance with traffic laws, in particular addressing the priority areas of speeding, drink and drug driving, illegal use of mobile phone, red-light running, failing to wear seat belts, child restraints or helmets. </a:t>
            </a:r>
            <a:endParaRPr lang="en-GB" sz="2400" b="1" dirty="0" smtClean="0">
              <a:solidFill>
                <a:srgbClr val="FFFF00"/>
              </a:solidFill>
            </a:endParaRPr>
          </a:p>
          <a:p>
            <a:endParaRPr lang="en-GB" sz="2400" b="1" dirty="0">
              <a:solidFill>
                <a:srgbClr val="FFFF00"/>
              </a:solidFill>
            </a:endParaRPr>
          </a:p>
          <a:p>
            <a:r>
              <a:rPr lang="en-GB" sz="2400" b="1" dirty="0" smtClean="0">
                <a:solidFill>
                  <a:srgbClr val="FFFF00"/>
                </a:solidFill>
              </a:rPr>
              <a:t>Share </a:t>
            </a:r>
            <a:r>
              <a:rPr lang="en-GB" sz="2400" b="1" dirty="0">
                <a:solidFill>
                  <a:srgbClr val="FFFF00"/>
                </a:solidFill>
              </a:rPr>
              <a:t>those enforcement plans with the European Commission to facilitate the exchange of best practice on enforcement across the EU</a:t>
            </a:r>
            <a:r>
              <a:rPr lang="en-GB" sz="2400" b="1" dirty="0"/>
              <a:t>. </a:t>
            </a:r>
          </a:p>
        </p:txBody>
      </p:sp>
      <p:pic>
        <p:nvPicPr>
          <p:cNvPr id="7" name="Kuva 6"/>
          <p:cNvPicPr>
            <a:picLocks noChangeAspect="1"/>
          </p:cNvPicPr>
          <p:nvPr/>
        </p:nvPicPr>
        <p:blipFill>
          <a:blip r:embed="rId2"/>
          <a:stretch>
            <a:fillRect/>
          </a:stretch>
        </p:blipFill>
        <p:spPr>
          <a:xfrm>
            <a:off x="9331755" y="542469"/>
            <a:ext cx="2062890" cy="626126"/>
          </a:xfrm>
          <a:prstGeom prst="rect">
            <a:avLst/>
          </a:prstGeom>
        </p:spPr>
      </p:pic>
      <p:pic>
        <p:nvPicPr>
          <p:cNvPr id="8" name="Kuva 7"/>
          <p:cNvPicPr>
            <a:picLocks noChangeAspect="1"/>
          </p:cNvPicPr>
          <p:nvPr/>
        </p:nvPicPr>
        <p:blipFill>
          <a:blip r:embed="rId3"/>
          <a:stretch>
            <a:fillRect/>
          </a:stretch>
        </p:blipFill>
        <p:spPr>
          <a:xfrm>
            <a:off x="684212" y="5790918"/>
            <a:ext cx="1385960" cy="245037"/>
          </a:xfrm>
          <a:prstGeom prst="rect">
            <a:avLst/>
          </a:prstGeom>
        </p:spPr>
      </p:pic>
    </p:spTree>
    <p:extLst>
      <p:ext uri="{BB962C8B-B14F-4D97-AF65-F5344CB8AC3E}">
        <p14:creationId xmlns:p14="http://schemas.microsoft.com/office/powerpoint/2010/main" val="211557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err="1" smtClean="0">
                <a:solidFill>
                  <a:srgbClr val="FFFF00"/>
                </a:solidFill>
              </a:rPr>
              <a:t>Visible</a:t>
            </a:r>
            <a:r>
              <a:rPr lang="fi-FI" b="1" dirty="0" smtClean="0">
                <a:solidFill>
                  <a:srgbClr val="FFFF00"/>
                </a:solidFill>
              </a:rPr>
              <a:t> </a:t>
            </a:r>
            <a:r>
              <a:rPr lang="fi-FI" b="1" dirty="0" err="1" smtClean="0">
                <a:solidFill>
                  <a:srgbClr val="FFFF00"/>
                </a:solidFill>
              </a:rPr>
              <a:t>or</a:t>
            </a:r>
            <a:r>
              <a:rPr lang="fi-FI" b="1" dirty="0" smtClean="0">
                <a:solidFill>
                  <a:srgbClr val="FFFF00"/>
                </a:solidFill>
              </a:rPr>
              <a:t> </a:t>
            </a:r>
            <a:r>
              <a:rPr lang="fi-FI" b="1" dirty="0" err="1" smtClean="0">
                <a:solidFill>
                  <a:srgbClr val="FFFF00"/>
                </a:solidFill>
              </a:rPr>
              <a:t>invisible</a:t>
            </a:r>
            <a:r>
              <a:rPr lang="fi-FI" b="1" dirty="0" smtClean="0">
                <a:solidFill>
                  <a:srgbClr val="FFFF00"/>
                </a:solidFill>
              </a:rPr>
              <a:t> </a:t>
            </a:r>
            <a:r>
              <a:rPr lang="fi-FI" b="1" dirty="0" err="1" smtClean="0">
                <a:solidFill>
                  <a:srgbClr val="FFFF00"/>
                </a:solidFill>
              </a:rPr>
              <a:t>enforcement</a:t>
            </a:r>
            <a:r>
              <a:rPr lang="fi-FI" b="1" smtClean="0">
                <a:solidFill>
                  <a:srgbClr val="FFFF00"/>
                </a:solidFill>
              </a:rPr>
              <a:t> ?</a:t>
            </a:r>
            <a:endParaRPr lang="en-GB" b="1" dirty="0">
              <a:solidFill>
                <a:srgbClr val="FFFF00"/>
              </a:solidFill>
            </a:endParaRPr>
          </a:p>
        </p:txBody>
      </p:sp>
      <p:pic>
        <p:nvPicPr>
          <p:cNvPr id="8" name="Kuvan paikkamerkki 7"/>
          <p:cNvPicPr>
            <a:picLocks noGrp="1" noChangeAspect="1"/>
          </p:cNvPicPr>
          <p:nvPr>
            <p:ph type="pic" idx="1"/>
          </p:nvPr>
        </p:nvPicPr>
        <p:blipFill>
          <a:blip r:embed="rId3">
            <a:extLst>
              <a:ext uri="{28A0092B-C50C-407E-A947-70E740481C1C}">
                <a14:useLocalDpi xmlns:a14="http://schemas.microsoft.com/office/drawing/2010/main" val="0"/>
              </a:ext>
            </a:extLst>
          </a:blip>
          <a:srcRect l="23086" r="23086"/>
          <a:stretch>
            <a:fillRect/>
          </a:stretch>
        </p:blipFill>
        <p:spPr/>
      </p:pic>
      <p:sp>
        <p:nvSpPr>
          <p:cNvPr id="4" name="Tekstin paikkamerkki 3"/>
          <p:cNvSpPr>
            <a:spLocks noGrp="1"/>
          </p:cNvSpPr>
          <p:nvPr>
            <p:ph type="body" sz="half" idx="2"/>
          </p:nvPr>
        </p:nvSpPr>
        <p:spPr>
          <a:xfrm>
            <a:off x="4584589" y="2755901"/>
            <a:ext cx="6021388" cy="2048933"/>
          </a:xfrm>
        </p:spPr>
        <p:txBody>
          <a:bodyPr>
            <a:normAutofit fontScale="92500"/>
          </a:bodyPr>
          <a:lstStyle/>
          <a:p>
            <a:r>
              <a:rPr lang="fi-FI" sz="2000" b="1" dirty="0" smtClean="0">
                <a:solidFill>
                  <a:srgbClr val="FFFF00"/>
                </a:solidFill>
              </a:rPr>
              <a:t>For </a:t>
            </a:r>
            <a:r>
              <a:rPr lang="fi-FI" sz="2000" b="1" dirty="0" err="1" smtClean="0">
                <a:solidFill>
                  <a:srgbClr val="FFFF00"/>
                </a:solidFill>
              </a:rPr>
              <a:t>example</a:t>
            </a:r>
            <a:r>
              <a:rPr lang="fi-FI" sz="2000" b="1" dirty="0" smtClean="0">
                <a:solidFill>
                  <a:srgbClr val="FFFF00"/>
                </a:solidFill>
              </a:rPr>
              <a:t> England, Scotland, </a:t>
            </a:r>
            <a:r>
              <a:rPr lang="fi-FI" sz="2000" b="1" dirty="0" err="1" smtClean="0">
                <a:solidFill>
                  <a:srgbClr val="FFFF00"/>
                </a:solidFill>
              </a:rPr>
              <a:t>Sweden</a:t>
            </a:r>
            <a:r>
              <a:rPr lang="fi-FI" sz="2000" b="1" dirty="0" smtClean="0">
                <a:solidFill>
                  <a:srgbClr val="FFFF00"/>
                </a:solidFill>
              </a:rPr>
              <a:t> and </a:t>
            </a:r>
            <a:r>
              <a:rPr lang="fi-FI" sz="2000" b="1" dirty="0" err="1" smtClean="0">
                <a:solidFill>
                  <a:srgbClr val="FFFF00"/>
                </a:solidFill>
              </a:rPr>
              <a:t>Norway</a:t>
            </a:r>
            <a:r>
              <a:rPr lang="fi-FI" sz="2000" b="1" dirty="0" smtClean="0">
                <a:solidFill>
                  <a:srgbClr val="FFFF00"/>
                </a:solidFill>
              </a:rPr>
              <a:t> </a:t>
            </a:r>
            <a:r>
              <a:rPr lang="fi-FI" sz="2000" b="1" dirty="0" err="1" smtClean="0">
                <a:solidFill>
                  <a:srgbClr val="FFFF00"/>
                </a:solidFill>
              </a:rPr>
              <a:t>use</a:t>
            </a:r>
            <a:r>
              <a:rPr lang="fi-FI" sz="2000" b="1" dirty="0" smtClean="0">
                <a:solidFill>
                  <a:srgbClr val="FFFF00"/>
                </a:solidFill>
              </a:rPr>
              <a:t> </a:t>
            </a:r>
            <a:r>
              <a:rPr lang="fi-FI" sz="2000" b="1" dirty="0" err="1" smtClean="0">
                <a:solidFill>
                  <a:srgbClr val="FFFF00"/>
                </a:solidFill>
              </a:rPr>
              <a:t>mainly</a:t>
            </a:r>
            <a:r>
              <a:rPr lang="fi-FI" sz="2000" b="1" dirty="0" smtClean="0">
                <a:solidFill>
                  <a:srgbClr val="FFFF00"/>
                </a:solidFill>
              </a:rPr>
              <a:t> </a:t>
            </a:r>
            <a:r>
              <a:rPr lang="fi-FI" sz="2000" b="1" dirty="0" err="1" smtClean="0">
                <a:solidFill>
                  <a:srgbClr val="FFFF00"/>
                </a:solidFill>
              </a:rPr>
              <a:t>visible</a:t>
            </a:r>
            <a:r>
              <a:rPr lang="fi-FI" sz="2000" b="1" dirty="0" smtClean="0">
                <a:solidFill>
                  <a:srgbClr val="FFFF00"/>
                </a:solidFill>
              </a:rPr>
              <a:t> </a:t>
            </a:r>
            <a:r>
              <a:rPr lang="fi-FI" sz="2000" b="1" dirty="0" err="1" smtClean="0">
                <a:solidFill>
                  <a:srgbClr val="FFFF00"/>
                </a:solidFill>
              </a:rPr>
              <a:t>enforcement</a:t>
            </a:r>
            <a:r>
              <a:rPr lang="fi-FI" sz="2000" b="1" dirty="0" smtClean="0">
                <a:solidFill>
                  <a:srgbClr val="FFFF00"/>
                </a:solidFill>
              </a:rPr>
              <a:t> </a:t>
            </a:r>
            <a:r>
              <a:rPr lang="fi-FI" sz="2000" b="1" dirty="0" err="1" smtClean="0">
                <a:solidFill>
                  <a:srgbClr val="FFFF00"/>
                </a:solidFill>
              </a:rPr>
              <a:t>strategy</a:t>
            </a:r>
            <a:r>
              <a:rPr lang="fi-FI" sz="2000" b="1" dirty="0" smtClean="0">
                <a:solidFill>
                  <a:srgbClr val="FFFF00"/>
                </a:solidFill>
              </a:rPr>
              <a:t>.</a:t>
            </a:r>
          </a:p>
          <a:p>
            <a:r>
              <a:rPr lang="fi-FI" sz="2000" b="1" dirty="0" err="1" smtClean="0">
                <a:solidFill>
                  <a:srgbClr val="FFFF00"/>
                </a:solidFill>
              </a:rPr>
              <a:t>Unvisible</a:t>
            </a:r>
            <a:r>
              <a:rPr lang="fi-FI" sz="2000" b="1" dirty="0" smtClean="0">
                <a:solidFill>
                  <a:srgbClr val="FFFF00"/>
                </a:solidFill>
              </a:rPr>
              <a:t> </a:t>
            </a:r>
            <a:r>
              <a:rPr lang="fi-FI" sz="2000" b="1" dirty="0" err="1" smtClean="0">
                <a:solidFill>
                  <a:srgbClr val="FFFF00"/>
                </a:solidFill>
              </a:rPr>
              <a:t>automatic</a:t>
            </a:r>
            <a:r>
              <a:rPr lang="fi-FI" sz="2000" b="1" dirty="0" smtClean="0">
                <a:solidFill>
                  <a:srgbClr val="FFFF00"/>
                </a:solidFill>
              </a:rPr>
              <a:t> </a:t>
            </a:r>
            <a:r>
              <a:rPr lang="fi-FI" sz="2000" b="1" dirty="0" err="1" smtClean="0">
                <a:solidFill>
                  <a:srgbClr val="FFFF00"/>
                </a:solidFill>
              </a:rPr>
              <a:t>speed</a:t>
            </a:r>
            <a:r>
              <a:rPr lang="fi-FI" sz="2000" b="1" dirty="0" smtClean="0">
                <a:solidFill>
                  <a:srgbClr val="FFFF00"/>
                </a:solidFill>
              </a:rPr>
              <a:t> </a:t>
            </a:r>
            <a:r>
              <a:rPr lang="fi-FI" sz="2000" b="1" dirty="0" err="1" smtClean="0">
                <a:solidFill>
                  <a:srgbClr val="FFFF00"/>
                </a:solidFill>
              </a:rPr>
              <a:t>enforcement</a:t>
            </a:r>
            <a:r>
              <a:rPr lang="fi-FI" sz="2000" b="1" dirty="0" smtClean="0">
                <a:solidFill>
                  <a:srgbClr val="FFFF00"/>
                </a:solidFill>
              </a:rPr>
              <a:t> is</a:t>
            </a:r>
          </a:p>
          <a:p>
            <a:r>
              <a:rPr lang="fi-FI" sz="2000" b="1" dirty="0" err="1" smtClean="0">
                <a:solidFill>
                  <a:srgbClr val="FFFF00"/>
                </a:solidFill>
              </a:rPr>
              <a:t>common</a:t>
            </a:r>
            <a:r>
              <a:rPr lang="fi-FI" sz="2000" b="1" dirty="0" smtClean="0">
                <a:solidFill>
                  <a:srgbClr val="FFFF00"/>
                </a:solidFill>
              </a:rPr>
              <a:t> for </a:t>
            </a:r>
            <a:r>
              <a:rPr lang="fi-FI" sz="2000" b="1" dirty="0" err="1" smtClean="0">
                <a:solidFill>
                  <a:srgbClr val="FFFF00"/>
                </a:solidFill>
              </a:rPr>
              <a:t>instance</a:t>
            </a:r>
            <a:r>
              <a:rPr lang="fi-FI" sz="2000" b="1" dirty="0" smtClean="0">
                <a:solidFill>
                  <a:srgbClr val="FFFF00"/>
                </a:solidFill>
              </a:rPr>
              <a:t> in France and.</a:t>
            </a:r>
            <a:endParaRPr lang="fi-FI" sz="2000" b="1" dirty="0">
              <a:solidFill>
                <a:srgbClr val="FFFF00"/>
              </a:solidFill>
            </a:endParaRPr>
          </a:p>
          <a:p>
            <a:r>
              <a:rPr lang="fi-FI" sz="2200" b="1" dirty="0" smtClean="0">
                <a:solidFill>
                  <a:srgbClr val="FFFF00"/>
                </a:solidFill>
              </a:rPr>
              <a:t>Finland.</a:t>
            </a:r>
            <a:endParaRPr lang="en-GB" sz="2200" b="1" dirty="0">
              <a:solidFill>
                <a:srgbClr val="FFFF00"/>
              </a:solidFill>
            </a:endParaRPr>
          </a:p>
        </p:txBody>
      </p:sp>
      <p:sp>
        <p:nvSpPr>
          <p:cNvPr id="5" name="Päivämäärän paikkamerkki 4"/>
          <p:cNvSpPr>
            <a:spLocks noGrp="1"/>
          </p:cNvSpPr>
          <p:nvPr>
            <p:ph type="dt" sz="half" idx="10"/>
          </p:nvPr>
        </p:nvSpPr>
        <p:spPr/>
        <p:txBody>
          <a:bodyPr/>
          <a:lstStyle/>
          <a:p>
            <a:r>
              <a:rPr lang="en-US" smtClean="0"/>
              <a:t>24/02/2018</a:t>
            </a:r>
            <a:endParaRPr lang="en-GB"/>
          </a:p>
        </p:txBody>
      </p:sp>
      <p:sp>
        <p:nvSpPr>
          <p:cNvPr id="6" name="Alatunnisteen paikkamerkki 5"/>
          <p:cNvSpPr>
            <a:spLocks noGrp="1"/>
          </p:cNvSpPr>
          <p:nvPr>
            <p:ph type="ftr" sz="quarter" idx="11"/>
          </p:nvPr>
        </p:nvSpPr>
        <p:spPr/>
        <p:txBody>
          <a:bodyPr/>
          <a:lstStyle/>
          <a:p>
            <a:r>
              <a:rPr lang="en-GB" smtClean="0"/>
              <a:t>S.O Hassel,Finland,WB team</a:t>
            </a:r>
            <a:endParaRPr lang="en-GB"/>
          </a:p>
        </p:txBody>
      </p:sp>
      <p:pic>
        <p:nvPicPr>
          <p:cNvPr id="9" name="Kuva 8"/>
          <p:cNvPicPr>
            <a:picLocks noChangeAspect="1"/>
          </p:cNvPicPr>
          <p:nvPr/>
        </p:nvPicPr>
        <p:blipFill>
          <a:blip r:embed="rId4"/>
          <a:stretch>
            <a:fillRect/>
          </a:stretch>
        </p:blipFill>
        <p:spPr>
          <a:xfrm>
            <a:off x="8756765" y="4345418"/>
            <a:ext cx="3212870" cy="2286198"/>
          </a:xfrm>
          <a:prstGeom prst="rect">
            <a:avLst/>
          </a:prstGeom>
        </p:spPr>
      </p:pic>
      <p:pic>
        <p:nvPicPr>
          <p:cNvPr id="3" name="Kuva 2"/>
          <p:cNvPicPr>
            <a:picLocks noChangeAspect="1"/>
          </p:cNvPicPr>
          <p:nvPr/>
        </p:nvPicPr>
        <p:blipFill>
          <a:blip r:embed="rId5"/>
          <a:stretch>
            <a:fillRect/>
          </a:stretch>
        </p:blipFill>
        <p:spPr>
          <a:xfrm>
            <a:off x="10260419" y="527885"/>
            <a:ext cx="1608860" cy="536700"/>
          </a:xfrm>
          <a:prstGeom prst="rect">
            <a:avLst/>
          </a:prstGeom>
        </p:spPr>
      </p:pic>
      <p:pic>
        <p:nvPicPr>
          <p:cNvPr id="10" name="Kuva 9"/>
          <p:cNvPicPr>
            <a:picLocks noChangeAspect="1"/>
          </p:cNvPicPr>
          <p:nvPr/>
        </p:nvPicPr>
        <p:blipFill>
          <a:blip r:embed="rId6"/>
          <a:stretch>
            <a:fillRect/>
          </a:stretch>
        </p:blipFill>
        <p:spPr>
          <a:xfrm>
            <a:off x="684212" y="5704293"/>
            <a:ext cx="1591155" cy="356265"/>
          </a:xfrm>
          <a:prstGeom prst="rect">
            <a:avLst/>
          </a:prstGeom>
        </p:spPr>
      </p:pic>
    </p:spTree>
    <p:extLst>
      <p:ext uri="{BB962C8B-B14F-4D97-AF65-F5344CB8AC3E}">
        <p14:creationId xmlns:p14="http://schemas.microsoft.com/office/powerpoint/2010/main" val="117803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2752" y="232324"/>
            <a:ext cx="11350752" cy="1507067"/>
          </a:xfrm>
        </p:spPr>
        <p:txBody>
          <a:bodyPr>
            <a:normAutofit/>
          </a:bodyPr>
          <a:lstStyle/>
          <a:p>
            <a:r>
              <a:rPr lang="fi-FI" sz="4400" b="1" dirty="0" smtClean="0">
                <a:solidFill>
                  <a:srgbClr val="FFFF00"/>
                </a:solidFill>
              </a:rPr>
              <a:t>UK </a:t>
            </a:r>
            <a:r>
              <a:rPr lang="fi-FI" sz="4400" b="1" dirty="0" err="1" smtClean="0">
                <a:solidFill>
                  <a:srgbClr val="FFFF00"/>
                </a:solidFill>
              </a:rPr>
              <a:t>Automatic</a:t>
            </a:r>
            <a:r>
              <a:rPr lang="fi-FI" sz="4400" b="1" dirty="0" smtClean="0">
                <a:solidFill>
                  <a:srgbClr val="FFFF00"/>
                </a:solidFill>
              </a:rPr>
              <a:t> Mobile SPEED </a:t>
            </a:r>
            <a:r>
              <a:rPr lang="fi-FI" sz="4400" b="1" dirty="0" err="1" smtClean="0">
                <a:solidFill>
                  <a:srgbClr val="FFFF00"/>
                </a:solidFill>
              </a:rPr>
              <a:t>Enforcement</a:t>
            </a:r>
            <a:endParaRPr lang="en-GB" sz="4400" b="1" dirty="0">
              <a:solidFill>
                <a:srgbClr val="FFFF00"/>
              </a:solidFill>
            </a:endParaRPr>
          </a:p>
        </p:txBody>
      </p:sp>
      <p:sp>
        <p:nvSpPr>
          <p:cNvPr id="4" name="Päivämäärän paikkamerkki 3"/>
          <p:cNvSpPr>
            <a:spLocks noGrp="1"/>
          </p:cNvSpPr>
          <p:nvPr>
            <p:ph type="dt" sz="half" idx="10"/>
          </p:nvPr>
        </p:nvSpPr>
        <p:spPr/>
        <p:txBody>
          <a:bodyPr/>
          <a:lstStyle/>
          <a:p>
            <a:r>
              <a:rPr lang="en-US" smtClean="0"/>
              <a:t>24/02/2018</a:t>
            </a:r>
            <a:endParaRPr lang="en-GB"/>
          </a:p>
        </p:txBody>
      </p:sp>
      <p:sp>
        <p:nvSpPr>
          <p:cNvPr id="5" name="Alatunnisteen paikkamerkki 4"/>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75" y="1828800"/>
            <a:ext cx="7143750" cy="4419600"/>
          </a:xfrm>
          <a:prstGeom prst="rect">
            <a:avLst/>
          </a:prstGeom>
        </p:spPr>
      </p:pic>
      <p:pic>
        <p:nvPicPr>
          <p:cNvPr id="3" name="Kuva 2"/>
          <p:cNvPicPr>
            <a:picLocks noChangeAspect="1"/>
          </p:cNvPicPr>
          <p:nvPr/>
        </p:nvPicPr>
        <p:blipFill>
          <a:blip r:embed="rId3"/>
          <a:stretch>
            <a:fillRect/>
          </a:stretch>
        </p:blipFill>
        <p:spPr>
          <a:xfrm>
            <a:off x="9904412" y="277895"/>
            <a:ext cx="1376732" cy="328161"/>
          </a:xfrm>
          <a:prstGeom prst="rect">
            <a:avLst/>
          </a:prstGeom>
        </p:spPr>
      </p:pic>
      <p:pic>
        <p:nvPicPr>
          <p:cNvPr id="8" name="Kuva 7"/>
          <p:cNvPicPr>
            <a:picLocks noChangeAspect="1"/>
          </p:cNvPicPr>
          <p:nvPr/>
        </p:nvPicPr>
        <p:blipFill>
          <a:blip r:embed="rId4"/>
          <a:stretch>
            <a:fillRect/>
          </a:stretch>
        </p:blipFill>
        <p:spPr>
          <a:xfrm>
            <a:off x="775494" y="5741581"/>
            <a:ext cx="1371600" cy="341210"/>
          </a:xfrm>
          <a:prstGeom prst="rect">
            <a:avLst/>
          </a:prstGeom>
        </p:spPr>
      </p:pic>
    </p:spTree>
    <p:extLst>
      <p:ext uri="{BB962C8B-B14F-4D97-AF65-F5344CB8AC3E}">
        <p14:creationId xmlns:p14="http://schemas.microsoft.com/office/powerpoint/2010/main" val="3517107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70012" y="287472"/>
            <a:ext cx="8534400" cy="1507067"/>
          </a:xfrm>
        </p:spPr>
        <p:txBody>
          <a:bodyPr/>
          <a:lstStyle/>
          <a:p>
            <a:r>
              <a:rPr lang="fi-FI" b="1" dirty="0" err="1" smtClean="0">
                <a:solidFill>
                  <a:srgbClr val="FFFF00"/>
                </a:solidFill>
              </a:rPr>
              <a:t>display</a:t>
            </a:r>
            <a:endParaRPr lang="en-GB" b="1" dirty="0">
              <a:solidFill>
                <a:srgbClr val="FFFF00"/>
              </a:solidFill>
            </a:endParaRPr>
          </a:p>
        </p:txBody>
      </p:sp>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660" y="1122128"/>
            <a:ext cx="6028659" cy="5225509"/>
          </a:xfrm>
          <a:prstGeom prst="rect">
            <a:avLst/>
          </a:prstGeom>
        </p:spPr>
      </p:pic>
      <p:pic>
        <p:nvPicPr>
          <p:cNvPr id="7" name="Kuva 6"/>
          <p:cNvPicPr>
            <a:picLocks noChangeAspect="1"/>
          </p:cNvPicPr>
          <p:nvPr/>
        </p:nvPicPr>
        <p:blipFill>
          <a:blip r:embed="rId3"/>
          <a:stretch>
            <a:fillRect/>
          </a:stretch>
        </p:blipFill>
        <p:spPr>
          <a:xfrm>
            <a:off x="10363200" y="287472"/>
            <a:ext cx="1281039" cy="371746"/>
          </a:xfrm>
          <a:prstGeom prst="rect">
            <a:avLst/>
          </a:prstGeom>
        </p:spPr>
      </p:pic>
      <p:pic>
        <p:nvPicPr>
          <p:cNvPr id="8" name="Kuva 7"/>
          <p:cNvPicPr>
            <a:picLocks noChangeAspect="1"/>
          </p:cNvPicPr>
          <p:nvPr/>
        </p:nvPicPr>
        <p:blipFill>
          <a:blip r:embed="rId4"/>
          <a:stretch>
            <a:fillRect/>
          </a:stretch>
        </p:blipFill>
        <p:spPr>
          <a:xfrm>
            <a:off x="786808" y="5755564"/>
            <a:ext cx="1595881" cy="315746"/>
          </a:xfrm>
          <a:prstGeom prst="rect">
            <a:avLst/>
          </a:prstGeom>
        </p:spPr>
      </p:pic>
    </p:spTree>
    <p:extLst>
      <p:ext uri="{BB962C8B-B14F-4D97-AF65-F5344CB8AC3E}">
        <p14:creationId xmlns:p14="http://schemas.microsoft.com/office/powerpoint/2010/main" val="288435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609600" y="195748"/>
            <a:ext cx="11241024" cy="1507067"/>
          </a:xfrm>
        </p:spPr>
        <p:txBody>
          <a:bodyPr>
            <a:normAutofit/>
          </a:bodyPr>
          <a:lstStyle/>
          <a:p>
            <a:r>
              <a:rPr lang="fi-FI" b="1" dirty="0" err="1" smtClean="0">
                <a:solidFill>
                  <a:srgbClr val="FFFF00"/>
                </a:solidFill>
              </a:rPr>
              <a:t>Automatic</a:t>
            </a:r>
            <a:r>
              <a:rPr lang="fi-FI" b="1" dirty="0" smtClean="0">
                <a:solidFill>
                  <a:srgbClr val="FFFF00"/>
                </a:solidFill>
              </a:rPr>
              <a:t> </a:t>
            </a:r>
            <a:r>
              <a:rPr lang="fi-FI" b="1" dirty="0" err="1" smtClean="0">
                <a:solidFill>
                  <a:srgbClr val="FFFF00"/>
                </a:solidFill>
              </a:rPr>
              <a:t>number</a:t>
            </a:r>
            <a:r>
              <a:rPr lang="fi-FI" b="1" dirty="0" smtClean="0">
                <a:solidFill>
                  <a:srgbClr val="FFFF00"/>
                </a:solidFill>
              </a:rPr>
              <a:t> </a:t>
            </a:r>
            <a:r>
              <a:rPr lang="fi-FI" b="1" dirty="0" err="1" smtClean="0">
                <a:solidFill>
                  <a:srgbClr val="FFFF00"/>
                </a:solidFill>
              </a:rPr>
              <a:t>plate</a:t>
            </a:r>
            <a:r>
              <a:rPr lang="fi-FI" b="1" dirty="0" smtClean="0">
                <a:solidFill>
                  <a:srgbClr val="FFFF00"/>
                </a:solidFill>
              </a:rPr>
              <a:t> </a:t>
            </a:r>
            <a:r>
              <a:rPr lang="fi-FI" sz="4000" b="1" dirty="0" err="1" smtClean="0">
                <a:solidFill>
                  <a:srgbClr val="FFFF00"/>
                </a:solidFill>
              </a:rPr>
              <a:t>reCognition</a:t>
            </a:r>
            <a:r>
              <a:rPr lang="fi-FI" sz="4000" b="1" dirty="0" smtClean="0">
                <a:solidFill>
                  <a:srgbClr val="FFFF00"/>
                </a:solidFill>
              </a:rPr>
              <a:t> NORWAY</a:t>
            </a:r>
            <a:endParaRPr lang="en-GB" sz="4000" b="1" dirty="0">
              <a:solidFill>
                <a:srgbClr val="FFFF00"/>
              </a:solidFill>
            </a:endParaRPr>
          </a:p>
        </p:txBody>
      </p:sp>
      <p:pic>
        <p:nvPicPr>
          <p:cNvPr id="9" name="Kuv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696" y="1463611"/>
            <a:ext cx="7620000" cy="5076825"/>
          </a:xfrm>
          <a:prstGeom prst="rect">
            <a:avLst/>
          </a:prstGeom>
        </p:spPr>
      </p:pic>
      <p:sp>
        <p:nvSpPr>
          <p:cNvPr id="10" name="Päivämäärän paikkamerkki 9"/>
          <p:cNvSpPr>
            <a:spLocks noGrp="1"/>
          </p:cNvSpPr>
          <p:nvPr>
            <p:ph type="dt" sz="half" idx="10"/>
          </p:nvPr>
        </p:nvSpPr>
        <p:spPr/>
        <p:txBody>
          <a:bodyPr/>
          <a:lstStyle/>
          <a:p>
            <a:r>
              <a:rPr lang="en-US" smtClean="0"/>
              <a:t>24/02/2018</a:t>
            </a:r>
            <a:endParaRPr lang="en-GB"/>
          </a:p>
        </p:txBody>
      </p:sp>
      <p:sp>
        <p:nvSpPr>
          <p:cNvPr id="11" name="Alatunnisteen paikkamerkki 10"/>
          <p:cNvSpPr>
            <a:spLocks noGrp="1"/>
          </p:cNvSpPr>
          <p:nvPr>
            <p:ph type="ftr" sz="quarter" idx="11"/>
          </p:nvPr>
        </p:nvSpPr>
        <p:spPr/>
        <p:txBody>
          <a:bodyPr/>
          <a:lstStyle/>
          <a:p>
            <a:r>
              <a:rPr lang="en-GB" smtClean="0">
                <a:solidFill>
                  <a:srgbClr val="FFFF00"/>
                </a:solidFill>
              </a:rPr>
              <a:t>S.O Hassel,Finland,WB team</a:t>
            </a:r>
            <a:endParaRPr lang="en-GB" dirty="0">
              <a:solidFill>
                <a:srgbClr val="FFFF00"/>
              </a:solidFill>
            </a:endParaRPr>
          </a:p>
        </p:txBody>
      </p:sp>
      <p:pic>
        <p:nvPicPr>
          <p:cNvPr id="2" name="Kuva 1"/>
          <p:cNvPicPr>
            <a:picLocks noChangeAspect="1"/>
          </p:cNvPicPr>
          <p:nvPr/>
        </p:nvPicPr>
        <p:blipFill>
          <a:blip r:embed="rId4"/>
          <a:stretch>
            <a:fillRect/>
          </a:stretch>
        </p:blipFill>
        <p:spPr>
          <a:xfrm>
            <a:off x="10467385" y="541561"/>
            <a:ext cx="1383239" cy="407720"/>
          </a:xfrm>
          <a:prstGeom prst="rect">
            <a:avLst/>
          </a:prstGeom>
        </p:spPr>
      </p:pic>
      <p:pic>
        <p:nvPicPr>
          <p:cNvPr id="3" name="Kuva 2"/>
          <p:cNvPicPr>
            <a:picLocks noChangeAspect="1"/>
          </p:cNvPicPr>
          <p:nvPr/>
        </p:nvPicPr>
        <p:blipFill>
          <a:blip r:embed="rId5"/>
          <a:stretch>
            <a:fillRect/>
          </a:stretch>
        </p:blipFill>
        <p:spPr>
          <a:xfrm>
            <a:off x="657730" y="5715300"/>
            <a:ext cx="1180214" cy="396274"/>
          </a:xfrm>
          <a:prstGeom prst="rect">
            <a:avLst/>
          </a:prstGeom>
        </p:spPr>
      </p:pic>
    </p:spTree>
    <p:extLst>
      <p:ext uri="{BB962C8B-B14F-4D97-AF65-F5344CB8AC3E}">
        <p14:creationId xmlns:p14="http://schemas.microsoft.com/office/powerpoint/2010/main" val="4096911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4711" y="554665"/>
            <a:ext cx="6564535" cy="1143000"/>
          </a:xfrm>
        </p:spPr>
        <p:txBody>
          <a:bodyPr>
            <a:normAutofit fontScale="90000"/>
          </a:bodyPr>
          <a:lstStyle/>
          <a:p>
            <a:r>
              <a:rPr lang="fi-FI" b="1" dirty="0" smtClean="0">
                <a:solidFill>
                  <a:srgbClr val="FFFF00"/>
                </a:solidFill>
              </a:rPr>
              <a:t>MANUAL </a:t>
            </a:r>
            <a:r>
              <a:rPr lang="fi-FI" b="1" dirty="0" err="1" smtClean="0">
                <a:solidFill>
                  <a:srgbClr val="FFFF00"/>
                </a:solidFill>
              </a:rPr>
              <a:t>Speed</a:t>
            </a:r>
            <a:r>
              <a:rPr lang="fi-FI" b="1" dirty="0" smtClean="0">
                <a:solidFill>
                  <a:srgbClr val="FFFF00"/>
                </a:solidFill>
              </a:rPr>
              <a:t> </a:t>
            </a:r>
            <a:r>
              <a:rPr lang="fi-FI" b="1" dirty="0" err="1" smtClean="0">
                <a:solidFill>
                  <a:srgbClr val="FFFF00"/>
                </a:solidFill>
              </a:rPr>
              <a:t>enforcement</a:t>
            </a:r>
            <a:r>
              <a:rPr lang="fi-FI" b="1" dirty="0" smtClean="0">
                <a:solidFill>
                  <a:srgbClr val="FFFF00"/>
                </a:solidFill>
              </a:rPr>
              <a:t> </a:t>
            </a:r>
            <a:br>
              <a:rPr lang="fi-FI" b="1" dirty="0" smtClean="0">
                <a:solidFill>
                  <a:srgbClr val="FFFF00"/>
                </a:solidFill>
              </a:rPr>
            </a:br>
            <a:r>
              <a:rPr lang="fi-FI" b="1" dirty="0" smtClean="0">
                <a:solidFill>
                  <a:srgbClr val="FFFF00"/>
                </a:solidFill>
              </a:rPr>
              <a:t>laser, RADAR, Time – </a:t>
            </a:r>
            <a:r>
              <a:rPr lang="fi-FI" b="1" dirty="0" err="1" smtClean="0">
                <a:solidFill>
                  <a:srgbClr val="FFFF00"/>
                </a:solidFill>
              </a:rPr>
              <a:t>Distance</a:t>
            </a:r>
            <a:r>
              <a:rPr lang="fi-FI" b="1" dirty="0" smtClean="0">
                <a:solidFill>
                  <a:srgbClr val="FFFF00"/>
                </a:solidFill>
              </a:rPr>
              <a:t> </a:t>
            </a:r>
            <a:r>
              <a:rPr lang="fi-FI" b="1" dirty="0" err="1" smtClean="0">
                <a:solidFill>
                  <a:srgbClr val="FFFF00"/>
                </a:solidFill>
              </a:rPr>
              <a:t>measuring</a:t>
            </a:r>
            <a:r>
              <a:rPr lang="fi-FI" b="1" dirty="0" smtClean="0">
                <a:solidFill>
                  <a:srgbClr val="FFFF00"/>
                </a:solidFill>
              </a:rPr>
              <a:t> </a:t>
            </a:r>
            <a:r>
              <a:rPr lang="fi-FI" b="1" dirty="0" err="1" smtClean="0">
                <a:solidFill>
                  <a:srgbClr val="FFFF00"/>
                </a:solidFill>
              </a:rPr>
              <a:t>device</a:t>
            </a:r>
            <a:r>
              <a:rPr lang="fi-FI" b="1" dirty="0" smtClean="0">
                <a:solidFill>
                  <a:srgbClr val="FFFF00"/>
                </a:solidFill>
              </a:rPr>
              <a:t> + ANPR</a:t>
            </a:r>
            <a:endParaRPr lang="en-GB" b="1" dirty="0">
              <a:solidFill>
                <a:srgbClr val="FFFF00"/>
              </a:solidFill>
            </a:endParaRPr>
          </a:p>
        </p:txBody>
      </p:sp>
      <p:pic>
        <p:nvPicPr>
          <p:cNvPr id="8" name="Kuvan paikkamerkki 7"/>
          <p:cNvPicPr>
            <a:picLocks noGrp="1" noChangeAspect="1"/>
          </p:cNvPicPr>
          <p:nvPr>
            <p:ph type="pic" idx="1"/>
          </p:nvPr>
        </p:nvPicPr>
        <p:blipFill>
          <a:blip r:embed="rId2">
            <a:extLst>
              <a:ext uri="{28A0092B-C50C-407E-A947-70E740481C1C}">
                <a14:useLocalDpi xmlns:a14="http://schemas.microsoft.com/office/drawing/2010/main" val="0"/>
              </a:ext>
            </a:extLst>
          </a:blip>
          <a:srcRect l="23086" r="23086"/>
          <a:stretch>
            <a:fillRect/>
          </a:stretch>
        </p:blipFill>
        <p:spPr/>
      </p:pic>
      <p:pic>
        <p:nvPicPr>
          <p:cNvPr id="6" name="Kuva 5"/>
          <p:cNvPicPr>
            <a:picLocks noChangeAspect="1"/>
          </p:cNvPicPr>
          <p:nvPr/>
        </p:nvPicPr>
        <p:blipFill>
          <a:blip r:embed="rId3"/>
          <a:stretch>
            <a:fillRect/>
          </a:stretch>
        </p:blipFill>
        <p:spPr>
          <a:xfrm>
            <a:off x="8686800" y="4181635"/>
            <a:ext cx="2551814" cy="1998921"/>
          </a:xfrm>
          <a:prstGeom prst="rect">
            <a:avLst/>
          </a:prstGeom>
        </p:spPr>
      </p:pic>
      <p:sp>
        <p:nvSpPr>
          <p:cNvPr id="7" name="Tekstin paikkamerkki 6"/>
          <p:cNvSpPr>
            <a:spLocks noGrp="1"/>
          </p:cNvSpPr>
          <p:nvPr>
            <p:ph type="body" sz="half" idx="2"/>
          </p:nvPr>
        </p:nvSpPr>
        <p:spPr>
          <a:xfrm>
            <a:off x="5033382" y="2141058"/>
            <a:ext cx="6021388" cy="2048933"/>
          </a:xfrm>
        </p:spPr>
        <p:txBody>
          <a:bodyPr/>
          <a:lstStyle/>
          <a:p>
            <a:endParaRPr lang="en-GB" dirty="0"/>
          </a:p>
        </p:txBody>
      </p:sp>
      <p:sp>
        <p:nvSpPr>
          <p:cNvPr id="3" name="Päivämäärän paikkamerkki 2"/>
          <p:cNvSpPr>
            <a:spLocks noGrp="1"/>
          </p:cNvSpPr>
          <p:nvPr>
            <p:ph type="dt" sz="half" idx="10"/>
          </p:nvPr>
        </p:nvSpPr>
        <p:spPr/>
        <p:txBody>
          <a:bodyPr/>
          <a:lstStyle/>
          <a:p>
            <a:r>
              <a:rPr lang="en-US" smtClean="0"/>
              <a:t>24/02/2018</a:t>
            </a:r>
            <a:endParaRPr lang="en-GB"/>
          </a:p>
        </p:txBody>
      </p:sp>
      <p:sp>
        <p:nvSpPr>
          <p:cNvPr id="4" name="Alatunnisteen paikkamerkki 3"/>
          <p:cNvSpPr>
            <a:spLocks noGrp="1"/>
          </p:cNvSpPr>
          <p:nvPr>
            <p:ph type="ftr" sz="quarter" idx="11"/>
          </p:nvPr>
        </p:nvSpPr>
        <p:spPr/>
        <p:txBody>
          <a:bodyPr/>
          <a:lstStyle/>
          <a:p>
            <a:r>
              <a:rPr lang="en-GB" b="1" smtClean="0">
                <a:solidFill>
                  <a:srgbClr val="FFFF00"/>
                </a:solidFill>
              </a:rPr>
              <a:t>S.O Hassel,Finland,WB team</a:t>
            </a:r>
            <a:endParaRPr lang="en-GB" b="1" dirty="0">
              <a:solidFill>
                <a:srgbClr val="FFFF00"/>
              </a:solidFill>
            </a:endParaRPr>
          </a:p>
        </p:txBody>
      </p:sp>
      <p:pic>
        <p:nvPicPr>
          <p:cNvPr id="9" name="Kuva 8"/>
          <p:cNvPicPr>
            <a:picLocks noChangeAspect="1"/>
          </p:cNvPicPr>
          <p:nvPr/>
        </p:nvPicPr>
        <p:blipFill>
          <a:blip r:embed="rId4"/>
          <a:stretch>
            <a:fillRect/>
          </a:stretch>
        </p:blipFill>
        <p:spPr>
          <a:xfrm>
            <a:off x="4728774" y="4285620"/>
            <a:ext cx="2743583" cy="1790950"/>
          </a:xfrm>
          <a:prstGeom prst="rect">
            <a:avLst/>
          </a:prstGeom>
        </p:spPr>
      </p:pic>
      <p:pic>
        <p:nvPicPr>
          <p:cNvPr id="10" name="Kuva 9"/>
          <p:cNvPicPr>
            <a:picLocks noChangeAspect="1"/>
          </p:cNvPicPr>
          <p:nvPr/>
        </p:nvPicPr>
        <p:blipFill>
          <a:blip r:embed="rId5"/>
          <a:stretch>
            <a:fillRect/>
          </a:stretch>
        </p:blipFill>
        <p:spPr>
          <a:xfrm>
            <a:off x="4684711" y="1746937"/>
            <a:ext cx="7059780" cy="1999661"/>
          </a:xfrm>
          <a:prstGeom prst="rect">
            <a:avLst/>
          </a:prstGeom>
        </p:spPr>
      </p:pic>
      <p:pic>
        <p:nvPicPr>
          <p:cNvPr id="11" name="Kuva 10"/>
          <p:cNvPicPr>
            <a:picLocks noChangeAspect="1"/>
          </p:cNvPicPr>
          <p:nvPr/>
        </p:nvPicPr>
        <p:blipFill>
          <a:blip r:embed="rId6"/>
          <a:stretch>
            <a:fillRect/>
          </a:stretch>
        </p:blipFill>
        <p:spPr>
          <a:xfrm>
            <a:off x="10532380" y="394427"/>
            <a:ext cx="1212111" cy="394121"/>
          </a:xfrm>
          <a:prstGeom prst="rect">
            <a:avLst/>
          </a:prstGeom>
        </p:spPr>
      </p:pic>
      <p:pic>
        <p:nvPicPr>
          <p:cNvPr id="12" name="Kuva 11"/>
          <p:cNvPicPr>
            <a:picLocks noChangeAspect="1"/>
          </p:cNvPicPr>
          <p:nvPr/>
        </p:nvPicPr>
        <p:blipFill>
          <a:blip r:embed="rId7"/>
          <a:stretch>
            <a:fillRect/>
          </a:stretch>
        </p:blipFill>
        <p:spPr>
          <a:xfrm>
            <a:off x="823411" y="5747540"/>
            <a:ext cx="1313733" cy="331794"/>
          </a:xfrm>
          <a:prstGeom prst="rect">
            <a:avLst/>
          </a:prstGeom>
        </p:spPr>
      </p:pic>
    </p:spTree>
    <p:extLst>
      <p:ext uri="{BB962C8B-B14F-4D97-AF65-F5344CB8AC3E}">
        <p14:creationId xmlns:p14="http://schemas.microsoft.com/office/powerpoint/2010/main" val="412636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p:cNvSpPr>
            <a:spLocks noGrp="1"/>
          </p:cNvSpPr>
          <p:nvPr>
            <p:ph type="title"/>
          </p:nvPr>
        </p:nvSpPr>
        <p:spPr>
          <a:xfrm>
            <a:off x="827087" y="363007"/>
            <a:ext cx="8534400" cy="1507067"/>
          </a:xfrm>
        </p:spPr>
        <p:txBody>
          <a:bodyPr>
            <a:normAutofit fontScale="90000"/>
          </a:bodyPr>
          <a:lstStyle/>
          <a:p>
            <a:r>
              <a:rPr lang="fi-FI" b="1" dirty="0" smtClean="0">
                <a:solidFill>
                  <a:srgbClr val="FFFF00"/>
                </a:solidFill>
              </a:rPr>
              <a:t>AUTOMATIC </a:t>
            </a:r>
            <a:r>
              <a:rPr lang="fi-FI" b="1" dirty="0" err="1" smtClean="0">
                <a:solidFill>
                  <a:srgbClr val="FFFF00"/>
                </a:solidFill>
              </a:rPr>
              <a:t>fixed</a:t>
            </a:r>
            <a:r>
              <a:rPr lang="fi-FI" b="1" dirty="0" smtClean="0">
                <a:solidFill>
                  <a:srgbClr val="FFFF00"/>
                </a:solidFill>
              </a:rPr>
              <a:t> SPEED ENFORCEMENT SWEDEN</a:t>
            </a:r>
            <a:br>
              <a:rPr lang="fi-FI" b="1" dirty="0" smtClean="0">
                <a:solidFill>
                  <a:srgbClr val="FFFF00"/>
                </a:solidFill>
              </a:rPr>
            </a:br>
            <a:r>
              <a:rPr lang="fi-FI" b="1" dirty="0" err="1" smtClean="0">
                <a:solidFill>
                  <a:srgbClr val="FFFF00"/>
                </a:solidFill>
              </a:rPr>
              <a:t>The</a:t>
            </a:r>
            <a:r>
              <a:rPr lang="fi-FI" b="1" dirty="0" smtClean="0">
                <a:solidFill>
                  <a:srgbClr val="FFFF00"/>
                </a:solidFill>
              </a:rPr>
              <a:t> </a:t>
            </a:r>
            <a:r>
              <a:rPr lang="fi-FI" b="1" dirty="0" err="1" smtClean="0">
                <a:solidFill>
                  <a:srgbClr val="FFFF00"/>
                </a:solidFill>
              </a:rPr>
              <a:t>signes</a:t>
            </a:r>
            <a:r>
              <a:rPr lang="fi-FI" b="1" dirty="0" smtClean="0">
                <a:solidFill>
                  <a:srgbClr val="FFFF00"/>
                </a:solidFill>
              </a:rPr>
              <a:t> </a:t>
            </a:r>
            <a:r>
              <a:rPr lang="fi-FI" b="1" dirty="0" err="1" smtClean="0">
                <a:solidFill>
                  <a:srgbClr val="FFFF00"/>
                </a:solidFill>
              </a:rPr>
              <a:t>are</a:t>
            </a:r>
            <a:r>
              <a:rPr lang="fi-FI" b="1" dirty="0" smtClean="0">
                <a:solidFill>
                  <a:srgbClr val="FFFF00"/>
                </a:solidFill>
              </a:rPr>
              <a:t> </a:t>
            </a:r>
            <a:r>
              <a:rPr lang="fi-FI" b="1" dirty="0" err="1" smtClean="0">
                <a:solidFill>
                  <a:srgbClr val="FFFF00"/>
                </a:solidFill>
              </a:rPr>
              <a:t>located</a:t>
            </a:r>
            <a:r>
              <a:rPr lang="fi-FI" b="1" dirty="0" smtClean="0">
                <a:solidFill>
                  <a:srgbClr val="FFFF00"/>
                </a:solidFill>
              </a:rPr>
              <a:t> </a:t>
            </a:r>
            <a:r>
              <a:rPr lang="fi-FI" b="1" dirty="0" err="1" smtClean="0">
                <a:solidFill>
                  <a:srgbClr val="FFFF00"/>
                </a:solidFill>
              </a:rPr>
              <a:t>apprOx</a:t>
            </a:r>
            <a:r>
              <a:rPr lang="fi-FI" b="1" dirty="0" smtClean="0">
                <a:solidFill>
                  <a:srgbClr val="FFFF00"/>
                </a:solidFill>
              </a:rPr>
              <a:t>. 300 </a:t>
            </a:r>
            <a:r>
              <a:rPr lang="fi-FI" b="1" dirty="0" err="1" smtClean="0">
                <a:solidFill>
                  <a:srgbClr val="FFFF00"/>
                </a:solidFill>
              </a:rPr>
              <a:t>metres</a:t>
            </a:r>
            <a:r>
              <a:rPr lang="fi-FI" b="1" dirty="0" smtClean="0">
                <a:solidFill>
                  <a:srgbClr val="FFFF00"/>
                </a:solidFill>
              </a:rPr>
              <a:t> </a:t>
            </a:r>
            <a:r>
              <a:rPr lang="fi-FI" b="1" dirty="0" err="1" smtClean="0">
                <a:solidFill>
                  <a:srgbClr val="FFFF00"/>
                </a:solidFill>
              </a:rPr>
              <a:t>before</a:t>
            </a:r>
            <a:r>
              <a:rPr lang="fi-FI" b="1" dirty="0" smtClean="0">
                <a:solidFill>
                  <a:srgbClr val="FFFF00"/>
                </a:solidFill>
              </a:rPr>
              <a:t> </a:t>
            </a:r>
            <a:r>
              <a:rPr lang="fi-FI" b="1" dirty="0" err="1" smtClean="0">
                <a:solidFill>
                  <a:srgbClr val="FFFF00"/>
                </a:solidFill>
              </a:rPr>
              <a:t>the</a:t>
            </a:r>
            <a:r>
              <a:rPr lang="fi-FI" b="1" dirty="0" smtClean="0">
                <a:solidFill>
                  <a:srgbClr val="FFFF00"/>
                </a:solidFill>
              </a:rPr>
              <a:t> </a:t>
            </a:r>
            <a:r>
              <a:rPr lang="fi-FI" b="1" dirty="0" err="1" smtClean="0">
                <a:solidFill>
                  <a:srgbClr val="FFFF00"/>
                </a:solidFill>
              </a:rPr>
              <a:t>camera</a:t>
            </a:r>
            <a:endParaRPr lang="en-GB" b="1" dirty="0">
              <a:solidFill>
                <a:srgbClr val="FFFF00"/>
              </a:solidFill>
            </a:endParaRPr>
          </a:p>
        </p:txBody>
      </p:sp>
      <p:sp>
        <p:nvSpPr>
          <p:cNvPr id="2" name="Päivämäärän paikkamerkki 1"/>
          <p:cNvSpPr>
            <a:spLocks noGrp="1"/>
          </p:cNvSpPr>
          <p:nvPr>
            <p:ph type="dt" sz="half" idx="10"/>
          </p:nvPr>
        </p:nvSpPr>
        <p:spPr/>
        <p:txBody>
          <a:bodyPr/>
          <a:lstStyle/>
          <a:p>
            <a:r>
              <a:rPr lang="en-US" smtClean="0"/>
              <a:t>24/02/2018</a:t>
            </a:r>
            <a:endParaRPr lang="en-GB"/>
          </a:p>
        </p:txBody>
      </p:sp>
      <p:sp>
        <p:nvSpPr>
          <p:cNvPr id="3" name="Alatunnisteen paikkamerkki 2"/>
          <p:cNvSpPr>
            <a:spLocks noGrp="1"/>
          </p:cNvSpPr>
          <p:nvPr>
            <p:ph type="ftr" sz="quarter" idx="11"/>
          </p:nvPr>
        </p:nvSpPr>
        <p:spPr/>
        <p:txBody>
          <a:bodyPr/>
          <a:lstStyle/>
          <a:p>
            <a:r>
              <a:rPr lang="en-GB" smtClean="0">
                <a:solidFill>
                  <a:srgbClr val="FFFF00"/>
                </a:solidFill>
              </a:rPr>
              <a:t>S.O Hassel,Finland,WB team</a:t>
            </a:r>
            <a:endParaRPr lang="en-GB"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40" y="2658140"/>
            <a:ext cx="8321085" cy="2557352"/>
          </a:xfrm>
          <a:prstGeom prst="rect">
            <a:avLst/>
          </a:prstGeom>
        </p:spPr>
      </p:pic>
      <p:pic>
        <p:nvPicPr>
          <p:cNvPr id="6" name="Kuva 5"/>
          <p:cNvPicPr>
            <a:picLocks noChangeAspect="1"/>
          </p:cNvPicPr>
          <p:nvPr/>
        </p:nvPicPr>
        <p:blipFill>
          <a:blip r:embed="rId3"/>
          <a:stretch>
            <a:fillRect/>
          </a:stretch>
        </p:blipFill>
        <p:spPr>
          <a:xfrm>
            <a:off x="10558129" y="363007"/>
            <a:ext cx="1093633" cy="433898"/>
          </a:xfrm>
          <a:prstGeom prst="rect">
            <a:avLst/>
          </a:prstGeom>
        </p:spPr>
      </p:pic>
      <p:pic>
        <p:nvPicPr>
          <p:cNvPr id="7" name="Kuva 6"/>
          <p:cNvPicPr>
            <a:picLocks noChangeAspect="1"/>
          </p:cNvPicPr>
          <p:nvPr/>
        </p:nvPicPr>
        <p:blipFill>
          <a:blip r:embed="rId4"/>
          <a:stretch>
            <a:fillRect/>
          </a:stretch>
        </p:blipFill>
        <p:spPr>
          <a:xfrm>
            <a:off x="827087" y="5578474"/>
            <a:ext cx="1501443" cy="390539"/>
          </a:xfrm>
          <a:prstGeom prst="rect">
            <a:avLst/>
          </a:prstGeom>
        </p:spPr>
      </p:pic>
    </p:spTree>
    <p:extLst>
      <p:ext uri="{BB962C8B-B14F-4D97-AF65-F5344CB8AC3E}">
        <p14:creationId xmlns:p14="http://schemas.microsoft.com/office/powerpoint/2010/main" val="323771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ktori">
  <a:themeElements>
    <a:clrScheme name="Sektori">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i">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i">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ektori">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3724</TotalTime>
  <Words>325</Words>
  <Application>Microsoft Office PowerPoint</Application>
  <PresentationFormat>Laajakuva</PresentationFormat>
  <Paragraphs>65</Paragraphs>
  <Slides>17</Slides>
  <Notes>3</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17</vt:i4>
      </vt:variant>
    </vt:vector>
  </HeadingPairs>
  <TitlesOfParts>
    <vt:vector size="22" baseType="lpstr">
      <vt:lpstr>Calibri</vt:lpstr>
      <vt:lpstr>Century Gothic</vt:lpstr>
      <vt:lpstr>Wingdings 3</vt:lpstr>
      <vt:lpstr>Sektori</vt:lpstr>
      <vt:lpstr>1_Sektori</vt:lpstr>
      <vt:lpstr>Integrated traffic laws enforcement – important response to road safety challenges</vt:lpstr>
      <vt:lpstr>The role of Traffic enforcement</vt:lpstr>
      <vt:lpstr>Planning Traffic enforcement</vt:lpstr>
      <vt:lpstr>Visible or invisible enforcement ?</vt:lpstr>
      <vt:lpstr>UK Automatic Mobile SPEED Enforcement</vt:lpstr>
      <vt:lpstr>display</vt:lpstr>
      <vt:lpstr>Automatic number plate reCognition NORWAY</vt:lpstr>
      <vt:lpstr>MANUAL Speed enforcement  laser, RADAR, Time – Distance measuring device + ANPR</vt:lpstr>
      <vt:lpstr>AUTOMATIC fixed SPEED ENFORCEMENT SWEDEN The signes are located apprOx. 300 metres before the camera</vt:lpstr>
      <vt:lpstr>Close driving Enforcement</vt:lpstr>
      <vt:lpstr>Too close driving can cause very serious crashes Extremely difficult to enforce</vt:lpstr>
      <vt:lpstr> TAILGATING enforcement</vt:lpstr>
      <vt:lpstr>Reasons for tailgating, study</vt:lpstr>
      <vt:lpstr>PowerPoint-esitys</vt:lpstr>
      <vt:lpstr>PowerPoint-esitys</vt:lpstr>
      <vt:lpstr>PowerPoint-esitys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Sven-Olof Hassel</dc:creator>
  <cp:lastModifiedBy>Sven-Olof Hassel</cp:lastModifiedBy>
  <cp:revision>83</cp:revision>
  <dcterms:created xsi:type="dcterms:W3CDTF">2018-02-24T10:10:05Z</dcterms:created>
  <dcterms:modified xsi:type="dcterms:W3CDTF">2018-03-05T13:58:26Z</dcterms:modified>
</cp:coreProperties>
</file>