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53" r:id="rId2"/>
    <p:sldId id="480" r:id="rId3"/>
    <p:sldId id="489" r:id="rId4"/>
    <p:sldId id="474" r:id="rId5"/>
    <p:sldId id="473" r:id="rId6"/>
    <p:sldId id="460" r:id="rId7"/>
    <p:sldId id="459" r:id="rId8"/>
    <p:sldId id="461" r:id="rId9"/>
    <p:sldId id="464" r:id="rId10"/>
    <p:sldId id="465" r:id="rId11"/>
    <p:sldId id="490" r:id="rId12"/>
    <p:sldId id="470" r:id="rId13"/>
    <p:sldId id="491" r:id="rId14"/>
    <p:sldId id="476" r:id="rId15"/>
    <p:sldId id="467" r:id="rId16"/>
    <p:sldId id="486" r:id="rId17"/>
    <p:sldId id="492" r:id="rId18"/>
    <p:sldId id="494" r:id="rId19"/>
    <p:sldId id="493" r:id="rId20"/>
    <p:sldId id="495" r:id="rId21"/>
    <p:sldId id="483" r:id="rId22"/>
    <p:sldId id="485" r:id="rId23"/>
  </p:sldIdLst>
  <p:sldSz cx="6858000" cy="9144000" type="screen4x3"/>
  <p:notesSz cx="7315200" cy="9601200"/>
  <p:custDataLst>
    <p:tags r:id="rId26"/>
  </p:custDataLst>
  <p:defaultTextStyle>
    <a:defPPr>
      <a:defRPr lang="en-US"/>
    </a:defPPr>
    <a:lvl1pPr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extLst>
    <p:ext uri="{EFAFB233-063F-42B5-8137-9DF3F51BA10A}">
      <p15:sldGuideLst xmlns:p15="http://schemas.microsoft.com/office/powerpoint/2012/main">
        <p15:guide id="1" orient="horz" pos="1005">
          <p15:clr>
            <a:srgbClr val="A4A3A4"/>
          </p15:clr>
        </p15:guide>
        <p15:guide id="2" pos="593">
          <p15:clr>
            <a:srgbClr val="A4A3A4"/>
          </p15:clr>
        </p15:guide>
        <p15:guide id="3" pos="256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Berriman" initials="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56A"/>
    <a:srgbClr val="05736E"/>
    <a:srgbClr val="037567"/>
    <a:srgbClr val="03755F"/>
    <a:srgbClr val="00783C"/>
    <a:srgbClr val="002A18"/>
    <a:srgbClr val="000C07"/>
    <a:srgbClr val="646464"/>
    <a:srgbClr val="C0C0C0"/>
    <a:srgbClr val="014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5" autoAdjust="0"/>
    <p:restoredTop sz="95071" autoAdjust="0"/>
  </p:normalViewPr>
  <p:slideViewPr>
    <p:cSldViewPr snapToGrid="0">
      <p:cViewPr varScale="1">
        <p:scale>
          <a:sx n="55" d="100"/>
          <a:sy n="55" d="100"/>
        </p:scale>
        <p:origin x="1596" y="72"/>
      </p:cViewPr>
      <p:guideLst>
        <p:guide orient="horz" pos="1005"/>
        <p:guide pos="593"/>
        <p:guide pos="2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06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10243" name="Rectangle 3"/>
          <p:cNvSpPr>
            <a:spLocks noGrp="1" noChangeArrowheads="1"/>
          </p:cNvSpPr>
          <p:nvPr>
            <p:ph type="dt" sz="quarter" idx="1"/>
          </p:nvPr>
        </p:nvSpPr>
        <p:spPr bwMode="auto">
          <a:xfrm>
            <a:off x="4144726" y="0"/>
            <a:ext cx="3170474"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9121140"/>
            <a:ext cx="3170475"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4144726" y="9121140"/>
            <a:ext cx="3170474"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fld id="{58709D5F-5336-4CDA-996A-26E7B05DA988}" type="slidenum">
              <a:rPr lang="en-US"/>
              <a:pPr>
                <a:defRPr/>
              </a:pPr>
              <a:t>‹#›</a:t>
            </a:fld>
            <a:endParaRPr lang="en-US" dirty="0"/>
          </a:p>
        </p:txBody>
      </p:sp>
    </p:spTree>
    <p:extLst>
      <p:ext uri="{BB962C8B-B14F-4D97-AF65-F5344CB8AC3E}">
        <p14:creationId xmlns:p14="http://schemas.microsoft.com/office/powerpoint/2010/main" val="2663515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4144726" y="0"/>
            <a:ext cx="3170474"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2306638" y="719138"/>
            <a:ext cx="2701925"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252" y="4560570"/>
            <a:ext cx="5366696" cy="432054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140"/>
            <a:ext cx="3170475"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4144726" y="9121140"/>
            <a:ext cx="3170474"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fld id="{709575BD-03E2-4C00-B189-B5BF9224588D}" type="slidenum">
              <a:rPr lang="en-US"/>
              <a:pPr>
                <a:defRPr/>
              </a:pPr>
              <a:t>‹#›</a:t>
            </a:fld>
            <a:endParaRPr lang="en-US" dirty="0"/>
          </a:p>
        </p:txBody>
      </p:sp>
    </p:spTree>
    <p:extLst>
      <p:ext uri="{BB962C8B-B14F-4D97-AF65-F5344CB8AC3E}">
        <p14:creationId xmlns:p14="http://schemas.microsoft.com/office/powerpoint/2010/main" val="195954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9575BD-03E2-4C00-B189-B5BF9224588D}" type="slidenum">
              <a:rPr lang="en-US" smtClean="0"/>
              <a:pPr>
                <a:defRPr/>
              </a:pPr>
              <a:t>1</a:t>
            </a:fld>
            <a:endParaRPr lang="en-US" dirty="0"/>
          </a:p>
        </p:txBody>
      </p:sp>
    </p:spTree>
    <p:extLst>
      <p:ext uri="{BB962C8B-B14F-4D97-AF65-F5344CB8AC3E}">
        <p14:creationId xmlns:p14="http://schemas.microsoft.com/office/powerpoint/2010/main" val="186522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694199"/>
            <a:ext cx="5829300" cy="751416"/>
          </a:xfrm>
        </p:spPr>
        <p:txBody>
          <a:bodyPr/>
          <a:lstStyle/>
          <a:p>
            <a:r>
              <a:rPr lang="en-US" dirty="0"/>
              <a:t>Click to edit Master title style</a:t>
            </a:r>
          </a:p>
        </p:txBody>
      </p:sp>
      <p:sp>
        <p:nvSpPr>
          <p:cNvPr id="3" name="Content Placeholder 2"/>
          <p:cNvSpPr>
            <a:spLocks noGrp="1"/>
          </p:cNvSpPr>
          <p:nvPr>
            <p:ph idx="1"/>
          </p:nvPr>
        </p:nvSpPr>
        <p:spPr>
          <a:xfrm>
            <a:off x="514350" y="1890201"/>
            <a:ext cx="58293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2752B4-7BA7-4EF0-819F-216C16F1BE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3424FF0-BFE8-4CFC-B23F-9FC3D905299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0" y="1582057"/>
            <a:ext cx="3526971" cy="6850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E8F3E39F-AEA2-4B1F-9CFF-4FFA0155AEA8}" type="slidenum">
              <a:rPr lang="en-US" smtClean="0"/>
              <a:pPr>
                <a:defRPr/>
              </a:pPr>
              <a:t>‹#›</a:t>
            </a:fld>
            <a:endParaRPr lang="en-US" dirty="0"/>
          </a:p>
        </p:txBody>
      </p:sp>
      <p:sp>
        <p:nvSpPr>
          <p:cNvPr id="11" name="Title 1"/>
          <p:cNvSpPr>
            <a:spLocks noGrp="1"/>
          </p:cNvSpPr>
          <p:nvPr>
            <p:ph type="title"/>
          </p:nvPr>
        </p:nvSpPr>
        <p:spPr>
          <a:xfrm>
            <a:off x="666750" y="745002"/>
            <a:ext cx="5829300" cy="517742"/>
          </a:xfrm>
        </p:spPr>
        <p:txBody>
          <a:bodyPr/>
          <a:lstStyle>
            <a:lvl1pPr>
              <a:defRPr sz="24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D232655-BD87-4F16-B666-555E10BED24F}" type="slidenum">
              <a:rPr lang="en-US"/>
              <a:pPr>
                <a:defRPr/>
              </a:pPr>
              <a:t>‹#›</a:t>
            </a:fld>
            <a:endParaRPr lang="en-US" dirty="0"/>
          </a:p>
        </p:txBody>
      </p:sp>
      <p:pic>
        <p:nvPicPr>
          <p:cNvPr id="10"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9FDECF-E04E-4149-B335-7B795A3AA7AB}"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
        <p:nvSpPr>
          <p:cNvPr id="8" name="Title 1"/>
          <p:cNvSpPr>
            <a:spLocks noGrp="1"/>
          </p:cNvSpPr>
          <p:nvPr>
            <p:ph type="title"/>
          </p:nvPr>
        </p:nvSpPr>
        <p:spPr>
          <a:xfrm>
            <a:off x="514350" y="694199"/>
            <a:ext cx="5829300" cy="751416"/>
          </a:xfrm>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CA10889-D986-4A75-B221-5716E1404117}" type="slidenum">
              <a:rPr lang="en-US"/>
              <a:pPr>
                <a:defRPr/>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EEA9E6-6506-49A1-A502-0577E1A34C57}" type="slidenum">
              <a:rPr lang="en-US"/>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FF53DD-1E1D-4153-BA8E-8CAE04EB5147}" type="slidenum">
              <a:rPr lang="en-US"/>
              <a:pPr>
                <a:defRPr/>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14350" y="1904409"/>
            <a:ext cx="58293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95DC02-DAA6-42A8-8416-951CEF7B90DA}"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544238" y="8144847"/>
            <a:ext cx="1313762" cy="999155"/>
          </a:xfrm>
          <a:prstGeom prst="rect">
            <a:avLst/>
          </a:prstGeom>
          <a:noFill/>
          <a:ln w="9525">
            <a:noFill/>
            <a:miter lim="800000"/>
            <a:headEnd/>
            <a:tailEnd/>
          </a:ln>
        </p:spPr>
      </p:pic>
      <p:sp>
        <p:nvSpPr>
          <p:cNvPr id="8" name="Title 1"/>
          <p:cNvSpPr>
            <a:spLocks noGrp="1"/>
          </p:cNvSpPr>
          <p:nvPr>
            <p:ph type="title"/>
          </p:nvPr>
        </p:nvSpPr>
        <p:spPr>
          <a:xfrm>
            <a:off x="514350" y="694199"/>
            <a:ext cx="5829300" cy="751416"/>
          </a:xfrm>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1162051"/>
            <a:ext cx="1457325" cy="69659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1162051"/>
            <a:ext cx="4257675" cy="6965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2CC1E7-08B1-4542-BCB4-482BF0460B85}"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544238" y="8144847"/>
            <a:ext cx="1313762" cy="99915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bwMode="auto">
          <a:xfrm>
            <a:off x="514350" y="1162051"/>
            <a:ext cx="5829300" cy="7514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724151" y="8809573"/>
            <a:ext cx="1413272" cy="334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b="1">
                <a:solidFill>
                  <a:schemeClr val="bg1"/>
                </a:solidFill>
              </a:defRPr>
            </a:lvl1pPr>
          </a:lstStyle>
          <a:p>
            <a:pPr>
              <a:defRPr/>
            </a:pPr>
            <a:fld id="{D3424FF0-BFE8-4CFC-B23F-9FC3D9052992}" type="slidenum">
              <a:rPr lang="en-US"/>
              <a:pPr>
                <a:defRPr/>
              </a:pPr>
              <a:t>‹#›</a:t>
            </a:fld>
            <a:endParaRPr lang="en-US" dirty="0"/>
          </a:p>
        </p:txBody>
      </p:sp>
      <p:sp>
        <p:nvSpPr>
          <p:cNvPr id="10" name="Rectangle 9"/>
          <p:cNvSpPr/>
          <p:nvPr userDrawn="1"/>
        </p:nvSpPr>
        <p:spPr>
          <a:xfrm>
            <a:off x="0" y="0"/>
            <a:ext cx="6858000" cy="533400"/>
          </a:xfrm>
          <a:prstGeom prst="rect">
            <a:avLst/>
          </a:prstGeom>
          <a:solidFill>
            <a:srgbClr val="35A2B3"/>
          </a:solidFill>
          <a:ln>
            <a:solidFill>
              <a:srgbClr val="35A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58801"/>
            <a:ext cx="6858000" cy="45719"/>
          </a:xfrm>
          <a:prstGeom prst="rect">
            <a:avLst/>
          </a:prstGeom>
          <a:solidFill>
            <a:srgbClr val="0A758C"/>
          </a:solidFill>
          <a:ln>
            <a:solidFill>
              <a:srgbClr val="0A75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 y="8737600"/>
            <a:ext cx="6872515" cy="420914"/>
          </a:xfrm>
          <a:prstGeom prst="rect">
            <a:avLst/>
          </a:prstGeom>
          <a:solidFill>
            <a:srgbClr val="1B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pic>
        <p:nvPicPr>
          <p:cNvPr id="9" name="Picture 2" descr="C:\Users\wb445909\Documents\C4D\C4D Upgrade to 7 plus\customNavLogoImage-1424200943307-c4d-logo2.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791200" y="153091"/>
            <a:ext cx="952500" cy="2857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Lst>
  <p:hf sldNum="0"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hyperlink" Target="https://collaboration.worldbank.org/get-started" TargetMode="Externa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637" y="2829697"/>
            <a:ext cx="7228702" cy="877329"/>
          </a:xfrm>
          <a:noFill/>
        </p:spPr>
        <p:txBody>
          <a:bodyPr/>
          <a:lstStyle/>
          <a:p>
            <a:br>
              <a:rPr lang="en-US" sz="2000" dirty="0"/>
            </a:br>
            <a:br>
              <a:rPr lang="en-US" sz="2000" dirty="0">
                <a:solidFill>
                  <a:srgbClr val="03755F"/>
                </a:solidFill>
              </a:rPr>
            </a:br>
            <a:r>
              <a:rPr lang="en-US" sz="3600" kern="1200" dirty="0">
                <a:solidFill>
                  <a:srgbClr val="4F7D7C"/>
                </a:solidFill>
                <a:latin typeface="Gill Sans MT" pitchFamily="34" charset="0"/>
                <a:ea typeface="+mn-ea"/>
                <a:cs typeface="+mn-cs"/>
              </a:rPr>
              <a:t>Quick Guide to </a:t>
            </a:r>
            <a:br>
              <a:rPr lang="en-US" sz="3600" kern="1200" dirty="0">
                <a:solidFill>
                  <a:srgbClr val="4F7D7C"/>
                </a:solidFill>
                <a:latin typeface="Gill Sans MT" pitchFamily="34" charset="0"/>
                <a:ea typeface="+mn-ea"/>
                <a:cs typeface="+mn-cs"/>
              </a:rPr>
            </a:br>
            <a:r>
              <a:rPr lang="en-US" sz="3600" kern="1200" dirty="0">
                <a:solidFill>
                  <a:srgbClr val="4F7D7C"/>
                </a:solidFill>
                <a:latin typeface="Gill Sans MT" pitchFamily="34" charset="0"/>
                <a:ea typeface="+mn-ea"/>
                <a:cs typeface="+mn-cs"/>
              </a:rPr>
              <a:t>Collaboration for Development</a:t>
            </a:r>
            <a:br>
              <a:rPr lang="en-US" sz="1600" kern="1200" dirty="0">
                <a:solidFill>
                  <a:srgbClr val="4F7D7C"/>
                </a:solidFill>
                <a:latin typeface="Gill Sans MT" pitchFamily="34" charset="0"/>
                <a:ea typeface="+mn-ea"/>
                <a:cs typeface="+mn-cs"/>
              </a:rPr>
            </a:br>
            <a:r>
              <a:rPr lang="en-US" sz="2000" dirty="0"/>
              <a:t>                        </a:t>
            </a:r>
          </a:p>
        </p:txBody>
      </p:sp>
      <p:sp>
        <p:nvSpPr>
          <p:cNvPr id="17" name="Content Placeholder 3"/>
          <p:cNvSpPr>
            <a:spLocks noGrp="1"/>
          </p:cNvSpPr>
          <p:nvPr>
            <p:ph sz="half" idx="4294967295"/>
          </p:nvPr>
        </p:nvSpPr>
        <p:spPr>
          <a:xfrm>
            <a:off x="3208542" y="4462670"/>
            <a:ext cx="1770962" cy="4028187"/>
          </a:xfrm>
          <a:prstGeom prst="rect">
            <a:avLst/>
          </a:prstGeom>
          <a:ln>
            <a:noFill/>
          </a:ln>
        </p:spPr>
        <p:txBody>
          <a:bodyPr/>
          <a:lstStyle/>
          <a:p>
            <a:pPr marL="228600" indent="-228600">
              <a:buNone/>
            </a:pPr>
            <a:r>
              <a:rPr lang="en-US" sz="900" dirty="0">
                <a:solidFill>
                  <a:srgbClr val="646464"/>
                </a:solidFill>
                <a:latin typeface="Arial" pitchFamily="34" charset="0"/>
                <a:cs typeface="Arial" pitchFamily="34" charset="0"/>
              </a:rPr>
              <a: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indent="-228600">
              <a:buNone/>
            </a:pPr>
            <a:endParaRPr lang="en-US" sz="1200" b="1" dirty="0">
              <a:solidFill>
                <a:srgbClr val="646464"/>
              </a:solidFill>
              <a:latin typeface="+mj-lt"/>
            </a:endParaRPr>
          </a:p>
          <a:p>
            <a:pPr marL="228600" indent="-228600">
              <a:buNone/>
            </a:pPr>
            <a:endParaRPr lang="en-US" sz="1200" b="1" dirty="0">
              <a:latin typeface="Arial" pitchFamily="34" charset="0"/>
              <a:cs typeface="Arial" pitchFamily="34" charset="0"/>
            </a:endParaRPr>
          </a:p>
          <a:p>
            <a:pPr marL="228600" indent="-228600">
              <a:buNone/>
            </a:pPr>
            <a:endParaRPr lang="en-US" sz="1200" b="1" dirty="0">
              <a:latin typeface="Arial" pitchFamily="34" charset="0"/>
              <a:cs typeface="Arial" pitchFamily="34" charset="0"/>
            </a:endParaRPr>
          </a:p>
          <a:p>
            <a:pPr marL="228600" indent="-228600">
              <a:buNone/>
            </a:pPr>
            <a:r>
              <a:rPr lang="en-US" sz="1200" b="1" dirty="0">
                <a:latin typeface="Arial" pitchFamily="34" charset="0"/>
                <a:cs typeface="Arial" pitchFamily="34" charset="0"/>
              </a:rPr>
              <a:t>1. Tags and Tagging</a:t>
            </a:r>
          </a:p>
          <a:p>
            <a:pPr marL="228600" indent="-228600">
              <a:buNone/>
            </a:pPr>
            <a:endParaRPr lang="en-US" sz="900" b="1" dirty="0">
              <a:solidFill>
                <a:srgbClr val="646464"/>
              </a:solidFill>
              <a:latin typeface="Arial" pitchFamily="34" charset="0"/>
              <a:cs typeface="Arial" pitchFamily="34" charset="0"/>
            </a:endParaRPr>
          </a:p>
          <a:p>
            <a:pPr marL="398463" indent="-171450"/>
            <a:r>
              <a:rPr lang="en-US" sz="900" dirty="0">
                <a:solidFill>
                  <a:srgbClr val="646464"/>
                </a:solidFill>
                <a:latin typeface="Arial" pitchFamily="34" charset="0"/>
                <a:cs typeface="Arial" pitchFamily="34" charset="0"/>
              </a:rPr>
              <a:t>When you have content that you want to tag, scroll to the </a:t>
            </a:r>
            <a:r>
              <a:rPr lang="en-US" sz="900" b="1" dirty="0">
                <a:solidFill>
                  <a:srgbClr val="646464"/>
                </a:solidFill>
                <a:latin typeface="Arial" pitchFamily="34" charset="0"/>
                <a:cs typeface="Arial" pitchFamily="34" charset="0"/>
              </a:rPr>
              <a:t>Tags</a:t>
            </a:r>
            <a:r>
              <a:rPr lang="en-US" sz="900" dirty="0">
                <a:solidFill>
                  <a:srgbClr val="646464"/>
                </a:solidFill>
                <a:latin typeface="Arial" pitchFamily="34" charset="0"/>
                <a:cs typeface="Arial" pitchFamily="34" charset="0"/>
              </a:rPr>
              <a:t> field at the bottom of the page. Enter the tags that you wish to use.</a:t>
            </a:r>
          </a:p>
          <a:p>
            <a:pPr marL="398463" indent="-171450"/>
            <a:r>
              <a:rPr lang="en-US" sz="900" dirty="0">
                <a:solidFill>
                  <a:srgbClr val="646464"/>
                </a:solidFill>
                <a:latin typeface="Arial" pitchFamily="34" charset="0"/>
                <a:cs typeface="Arial" pitchFamily="34" charset="0"/>
              </a:rPr>
              <a:t>Use an underscore (“</a:t>
            </a:r>
            <a:r>
              <a:rPr lang="en-US" sz="900" b="1" dirty="0">
                <a:solidFill>
                  <a:srgbClr val="646464"/>
                </a:solidFill>
                <a:latin typeface="Arial" pitchFamily="34" charset="0"/>
                <a:cs typeface="Arial" pitchFamily="34" charset="0"/>
              </a:rPr>
              <a:t>_”</a:t>
            </a:r>
            <a:r>
              <a:rPr lang="en-US" sz="900" dirty="0">
                <a:solidFill>
                  <a:srgbClr val="646464"/>
                </a:solidFill>
                <a:latin typeface="Arial" pitchFamily="34" charset="0"/>
                <a:cs typeface="Arial" pitchFamily="34" charset="0"/>
              </a:rPr>
              <a:t>) between words that you wish to keep together  as one tag (e.g. </a:t>
            </a:r>
            <a:r>
              <a:rPr lang="en-US" sz="900" dirty="0" err="1">
                <a:solidFill>
                  <a:srgbClr val="646464"/>
                </a:solidFill>
                <a:latin typeface="Arial" pitchFamily="34" charset="0"/>
                <a:cs typeface="Arial" pitchFamily="34" charset="0"/>
              </a:rPr>
              <a:t>East_Asia</a:t>
            </a:r>
            <a:r>
              <a:rPr lang="en-US" sz="900" dirty="0">
                <a:solidFill>
                  <a:srgbClr val="646464"/>
                </a:solidFill>
                <a:latin typeface="Arial" pitchFamily="34" charset="0"/>
                <a:cs typeface="Arial" pitchFamily="34" charset="0"/>
              </a:rPr>
              <a:t>)</a:t>
            </a:r>
          </a:p>
          <a:p>
            <a:pPr marL="398463" indent="-171450"/>
            <a:r>
              <a:rPr lang="en-US" sz="900" dirty="0">
                <a:solidFill>
                  <a:srgbClr val="646464"/>
                </a:solidFill>
                <a:latin typeface="Arial" pitchFamily="34" charset="0"/>
                <a:cs typeface="Arial" pitchFamily="34" charset="0"/>
              </a:rPr>
              <a:t>As you enter your tag(s), existing tags may show up as suggestions.</a:t>
            </a:r>
          </a:p>
          <a:p>
            <a:pPr>
              <a:buNone/>
            </a:pPr>
            <a:r>
              <a:rPr lang="en-US" sz="900" b="1" dirty="0">
                <a:solidFill>
                  <a:srgbClr val="646464"/>
                </a:solidFill>
                <a:latin typeface="Arial" pitchFamily="34" charset="0"/>
                <a:cs typeface="Arial" pitchFamily="34" charset="0"/>
              </a:rPr>
              <a:t> </a:t>
            </a:r>
            <a:br>
              <a:rPr lang="en-US" sz="900" dirty="0">
                <a:latin typeface="Arial" pitchFamily="34" charset="0"/>
                <a:cs typeface="Arial" pitchFamily="34" charset="0"/>
              </a:rPr>
            </a:br>
            <a:endParaRPr lang="en-US" sz="900" dirty="0">
              <a:latin typeface="Arial" pitchFamily="34" charset="0"/>
              <a:cs typeface="Arial" pitchFamily="34" charset="0"/>
            </a:endParaRPr>
          </a:p>
          <a:p>
            <a:pPr>
              <a:buNone/>
            </a:pPr>
            <a:endParaRPr lang="en-US" sz="900" dirty="0">
              <a:latin typeface="Arial" pitchFamily="34" charset="0"/>
              <a:cs typeface="Arial" pitchFamily="34" charset="0"/>
            </a:endParaRPr>
          </a:p>
          <a:p>
            <a:pPr marL="228600" indent="-228600">
              <a:buNone/>
            </a:pPr>
            <a:r>
              <a:rPr lang="en-US" sz="1200" b="1" dirty="0">
                <a:latin typeface="Arial" pitchFamily="34" charset="0"/>
                <a:cs typeface="Arial" pitchFamily="34" charset="0"/>
              </a:rPr>
              <a:t>2. Other Features</a:t>
            </a:r>
          </a:p>
          <a:p>
            <a:pPr marL="228600" indent="-228600">
              <a:buNone/>
            </a:pPr>
            <a:endParaRPr lang="en-US" sz="1200" dirty="0">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You may see a “tag cloud” on group homepages on C4D. This is a box that shows tags that are used in that group: the size of the tag indicates how frequently that tag has been used associated to content. </a:t>
            </a:r>
          </a:p>
          <a:p>
            <a:pPr marL="228600" indent="-228600">
              <a:buNone/>
            </a:pPr>
            <a:endParaRPr lang="en-US" sz="900" b="1" dirty="0">
              <a:solidFill>
                <a:srgbClr val="646464"/>
              </a:solidFill>
              <a:latin typeface="Arial" pitchFamily="34" charset="0"/>
              <a:cs typeface="Arial" pitchFamily="34" charset="0"/>
            </a:endParaRPr>
          </a:p>
        </p:txBody>
      </p:sp>
      <p:sp>
        <p:nvSpPr>
          <p:cNvPr id="30" name="Title 1"/>
          <p:cNvSpPr txBox="1">
            <a:spLocks/>
          </p:cNvSpPr>
          <p:nvPr/>
        </p:nvSpPr>
        <p:spPr bwMode="auto">
          <a:xfrm>
            <a:off x="0" y="1251273"/>
            <a:ext cx="6689035" cy="767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1000" dirty="0">
                <a:latin typeface="Arial" pitchFamily="34" charset="0"/>
                <a:ea typeface="Times New Roman" pitchFamily="18" charset="0"/>
                <a:cs typeface="Arial" pitchFamily="34" charset="0"/>
              </a:rPr>
              <a:t>    </a:t>
            </a:r>
            <a:r>
              <a:rPr lang="en-US" sz="900" dirty="0">
                <a:solidFill>
                  <a:srgbClr val="646464"/>
                </a:solidFill>
                <a:latin typeface="Arial" pitchFamily="34" charset="0"/>
                <a:ea typeface="Times New Roman" pitchFamily="18" charset="0"/>
                <a:cs typeface="Arial" pitchFamily="34" charset="0"/>
              </a:rPr>
              <a:t>   Tags are keywords that users can associate to a piece of content: they help to describe the content, but most importantly they help to make that piece of content more easily findable in searches. </a:t>
            </a:r>
            <a:endParaRPr lang="en-US" sz="900" dirty="0">
              <a:solidFill>
                <a:srgbClr val="646464"/>
              </a:solidFill>
              <a:latin typeface="Arial" pitchFamily="34" charset="0"/>
              <a:cs typeface="Arial" pitchFamily="34" charset="0"/>
            </a:endParaRPr>
          </a:p>
        </p:txBody>
      </p:sp>
      <p:sp>
        <p:nvSpPr>
          <p:cNvPr id="13" name="Rounded Rectangle 12"/>
          <p:cNvSpPr/>
          <p:nvPr/>
        </p:nvSpPr>
        <p:spPr bwMode="auto">
          <a:xfrm>
            <a:off x="221849" y="3321758"/>
            <a:ext cx="987707" cy="164151"/>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6" name="Picture 4"/>
          <p:cNvPicPr>
            <a:picLocks noChangeAspect="1" noChangeArrowheads="1"/>
          </p:cNvPicPr>
          <p:nvPr/>
        </p:nvPicPr>
        <p:blipFill>
          <a:blip r:embed="rId3" cstate="print"/>
          <a:srcRect/>
          <a:stretch>
            <a:fillRect/>
          </a:stretch>
        </p:blipFill>
        <p:spPr bwMode="auto">
          <a:xfrm>
            <a:off x="196771" y="2359806"/>
            <a:ext cx="2720600" cy="1236636"/>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18" name="Picture 17"/>
          <p:cNvPicPr/>
          <p:nvPr/>
        </p:nvPicPr>
        <p:blipFill>
          <a:blip r:embed="rId4" cstate="print"/>
          <a:srcRect/>
          <a:stretch>
            <a:fillRect/>
          </a:stretch>
        </p:blipFill>
        <p:spPr bwMode="auto">
          <a:xfrm>
            <a:off x="477455" y="4157737"/>
            <a:ext cx="2295525" cy="15430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9" name="Rounded Rectangle 18"/>
          <p:cNvSpPr/>
          <p:nvPr/>
        </p:nvSpPr>
        <p:spPr bwMode="auto">
          <a:xfrm>
            <a:off x="451412" y="4143739"/>
            <a:ext cx="987707" cy="26621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Rounded Rectangle 19"/>
          <p:cNvSpPr/>
          <p:nvPr/>
        </p:nvSpPr>
        <p:spPr bwMode="auto">
          <a:xfrm>
            <a:off x="231493" y="2472946"/>
            <a:ext cx="972274" cy="23552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 name="Title 1"/>
          <p:cNvSpPr>
            <a:spLocks noGrp="1"/>
          </p:cNvSpPr>
          <p:nvPr>
            <p:ph type="title"/>
          </p:nvPr>
        </p:nvSpPr>
        <p:spPr/>
        <p:txBody>
          <a:bodyPr/>
          <a:lstStyle/>
          <a:p>
            <a:r>
              <a:rPr lang="it-IT" dirty="0"/>
              <a:t>Using Tags</a:t>
            </a:r>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49" y="7019925"/>
            <a:ext cx="2946181"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49" y="5336360"/>
            <a:ext cx="2979522" cy="89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89" y="2031186"/>
            <a:ext cx="2643614" cy="23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2900" y="609620"/>
            <a:ext cx="6172200" cy="6857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4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dirty="0"/>
              <a:t>Activity and Custom Streams</a:t>
            </a:r>
          </a:p>
        </p:txBody>
      </p:sp>
      <p:sp>
        <p:nvSpPr>
          <p:cNvPr id="9" name="Rectangle 8"/>
          <p:cNvSpPr/>
          <p:nvPr/>
        </p:nvSpPr>
        <p:spPr>
          <a:xfrm>
            <a:off x="380999" y="990602"/>
            <a:ext cx="6248402" cy="1377300"/>
          </a:xfrm>
          <a:prstGeom prst="rect">
            <a:avLst/>
          </a:prstGeom>
        </p:spPr>
        <p:txBody>
          <a:bodyPr wrap="square">
            <a:spAutoFit/>
          </a:bodyPr>
          <a:lstStyle/>
          <a:p>
            <a:pPr lvl="0">
              <a:buNone/>
            </a:pPr>
            <a:br>
              <a:rPr kumimoji="0" lang="en-US" sz="1200" b="1" i="0" u="none" strike="noStrike" kern="0" cap="none" spc="0" normalizeH="0" baseline="0" noProof="0" dirty="0">
                <a:ln>
                  <a:noFill/>
                </a:ln>
                <a:solidFill>
                  <a:srgbClr val="646464"/>
                </a:solidFill>
                <a:effectLst/>
                <a:uLnTx/>
                <a:uFillTx/>
                <a:latin typeface="Arial" pitchFamily="34" charset="0"/>
                <a:cs typeface="Arial" pitchFamily="34" charset="0"/>
              </a:rPr>
            </a:br>
            <a:r>
              <a:rPr lang="en-US" sz="1000" kern="0" dirty="0">
                <a:solidFill>
                  <a:schemeClr val="bg2">
                    <a:lumMod val="25000"/>
                  </a:schemeClr>
                </a:solidFill>
                <a:latin typeface="Arial" pitchFamily="34" charset="0"/>
                <a:cs typeface="Arial" pitchFamily="34" charset="0"/>
              </a:rPr>
              <a:t>The</a:t>
            </a:r>
            <a:r>
              <a:rPr kumimoji="0" lang="en-US" sz="1000" b="0" i="0" u="none" strike="noStrike" kern="0" cap="none" spc="0" normalizeH="0" baseline="0" noProof="0" dirty="0">
                <a:ln>
                  <a:noFill/>
                </a:ln>
                <a:solidFill>
                  <a:srgbClr val="646464"/>
                </a:solidFill>
                <a:effectLst/>
                <a:uLnTx/>
                <a:uFillTx/>
                <a:latin typeface="Arial" pitchFamily="34" charset="0"/>
                <a:ea typeface="Times New Roman" pitchFamily="18" charset="0"/>
                <a:cs typeface="Arial" pitchFamily="34" charset="0"/>
              </a:rPr>
              <a:t> “Activity” section shows all activity or you can  see the activity stream for the  people, places, and content that you follow. </a:t>
            </a:r>
            <a:r>
              <a:rPr lang="en-US" sz="1000" kern="0" dirty="0">
                <a:solidFill>
                  <a:srgbClr val="646464"/>
                </a:solidFill>
                <a:latin typeface="Arial" pitchFamily="34" charset="0"/>
                <a:ea typeface="Times New Roman" pitchFamily="18" charset="0"/>
                <a:cs typeface="Arial" pitchFamily="34" charset="0"/>
              </a:rPr>
              <a:t>A stream shows you real-time updates of activity as people interact with content, people, and places in the community. You can see all public activity in the Activity Stream, or create your own custom streams that show only the people, places, and content items you select.</a:t>
            </a:r>
          </a:p>
          <a:p>
            <a:pPr lvl="0"/>
            <a:endParaRPr lang="en-US" sz="900" kern="0" dirty="0">
              <a:solidFill>
                <a:srgbClr val="646464"/>
              </a:solidFill>
              <a:latin typeface="Arial" pitchFamily="34" charset="0"/>
              <a:ea typeface="Times New Roman" pitchFamily="18"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3200400" y="1905000"/>
            <a:ext cx="3248024" cy="6224781"/>
          </a:xfrm>
          <a:prstGeom prst="rect">
            <a:avLst/>
          </a:prstGeom>
        </p:spPr>
        <p:txBody>
          <a:bodyPr wrap="square">
            <a:spAutoFit/>
          </a:bodyPr>
          <a:lstStyle/>
          <a:p>
            <a:pPr lvl="0">
              <a:buNone/>
            </a:pPr>
            <a:r>
              <a:rPr lang="en-US" sz="1000" b="1" dirty="0">
                <a:solidFill>
                  <a:srgbClr val="646464"/>
                </a:solidFill>
                <a:latin typeface="Arial" pitchFamily="34" charset="0"/>
                <a:cs typeface="Arial" pitchFamily="34" charset="0"/>
              </a:rPr>
              <a:t>1. Activity</a:t>
            </a:r>
          </a:p>
          <a:p>
            <a:pPr lvl="0"/>
            <a:endParaRPr lang="en-US" sz="1200" b="1" dirty="0">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In the left pane of your homepage preview  and interact with activity that flows through your place.</a:t>
            </a:r>
          </a:p>
          <a:p>
            <a:pPr marL="228600" lvl="0" indent="-228600">
              <a:buAutoNum type="alphaLcParenR"/>
            </a:pPr>
            <a:r>
              <a:rPr lang="en-US" sz="900" dirty="0">
                <a:solidFill>
                  <a:srgbClr val="646464"/>
                </a:solidFill>
                <a:latin typeface="Arial" pitchFamily="34" charset="0"/>
                <a:cs typeface="Arial" pitchFamily="34" charset="0"/>
              </a:rPr>
              <a:t>Click on the Activity bar menu. </a:t>
            </a:r>
          </a:p>
          <a:p>
            <a:pPr marL="228600" lvl="0" indent="-228600">
              <a:buAutoNum type="alphaLcParenR"/>
            </a:pPr>
            <a:r>
              <a:rPr lang="en-US" sz="900" dirty="0">
                <a:solidFill>
                  <a:srgbClr val="646464"/>
                </a:solidFill>
                <a:latin typeface="Arial" pitchFamily="34" charset="0"/>
                <a:cs typeface="Arial" pitchFamily="34" charset="0"/>
              </a:rPr>
              <a:t>The Connections Stream  will show all your connections (people, places and content you are following). You can edit the stream  further and add people, places and connections. You can also set it as a homepage by clicking on the pin icon.</a:t>
            </a:r>
          </a:p>
          <a:p>
            <a:pPr marL="228600" lvl="0" indent="-228600">
              <a:buAutoNum type="alphaLcParenR"/>
            </a:pPr>
            <a:endParaRPr lang="en-US" sz="900" dirty="0">
              <a:solidFill>
                <a:srgbClr val="646464"/>
              </a:solidFill>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Note: Activity is the best place to explore the full range of what’s happening in your place. By default you see everything that is posted in the community ( that isn’t private content). Click under</a:t>
            </a:r>
            <a:r>
              <a:rPr lang="en-US" sz="900" b="1" dirty="0">
                <a:solidFill>
                  <a:srgbClr val="646464"/>
                </a:solidFill>
                <a:latin typeface="Arial" pitchFamily="34" charset="0"/>
                <a:cs typeface="Arial" pitchFamily="34" charset="0"/>
              </a:rPr>
              <a:t> Filter </a:t>
            </a:r>
            <a:r>
              <a:rPr lang="en-US" sz="900" dirty="0">
                <a:solidFill>
                  <a:srgbClr val="646464"/>
                </a:solidFill>
                <a:latin typeface="Arial" pitchFamily="34" charset="0"/>
                <a:cs typeface="Arial" pitchFamily="34" charset="0"/>
              </a:rPr>
              <a:t>tab to choose the relevant information. </a:t>
            </a:r>
          </a:p>
          <a:p>
            <a:pPr lvl="0"/>
            <a:endParaRPr lang="en-US" sz="900" dirty="0">
              <a:solidFill>
                <a:srgbClr val="646464"/>
              </a:solidFill>
              <a:latin typeface="Arial" pitchFamily="34" charset="0"/>
              <a:cs typeface="Arial" pitchFamily="34" charset="0"/>
            </a:endParaRPr>
          </a:p>
          <a:p>
            <a:pPr lvl="0">
              <a:buNone/>
            </a:pPr>
            <a:endParaRPr lang="en-US" sz="900" dirty="0">
              <a:solidFill>
                <a:srgbClr val="646464"/>
              </a:solidFill>
              <a:latin typeface="Arial" pitchFamily="34" charset="0"/>
              <a:cs typeface="Arial" pitchFamily="34" charset="0"/>
            </a:endParaRPr>
          </a:p>
          <a:p>
            <a:pPr>
              <a:buNone/>
            </a:pPr>
            <a:r>
              <a:rPr lang="en-US" sz="1000" b="1" dirty="0">
                <a:solidFill>
                  <a:srgbClr val="646464"/>
                </a:solidFill>
                <a:latin typeface="Arial" pitchFamily="34" charset="0"/>
                <a:cs typeface="Arial" pitchFamily="34" charset="0"/>
              </a:rPr>
              <a:t>2. Create a Custom Stream</a:t>
            </a:r>
          </a:p>
          <a:p>
            <a:pPr lvl="0">
              <a:buNone/>
            </a:pPr>
            <a:endParaRPr lang="en-US" sz="900" dirty="0">
              <a:solidFill>
                <a:srgbClr val="646464"/>
              </a:solidFill>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A stream is created when people interact with content, people and places in the community. ( e.g. someone modifies a content, comments on or replies to an item, publishes a new document end so on. </a:t>
            </a:r>
          </a:p>
          <a:p>
            <a:pPr lvl="0">
              <a:buNone/>
            </a:pPr>
            <a:r>
              <a:rPr lang="en-US" sz="900" dirty="0">
                <a:solidFill>
                  <a:srgbClr val="646464"/>
                </a:solidFill>
                <a:latin typeface="Arial" pitchFamily="34" charset="0"/>
                <a:cs typeface="Arial" pitchFamily="34" charset="0"/>
              </a:rPr>
              <a:t>To create a new stream click  on </a:t>
            </a:r>
            <a:r>
              <a:rPr lang="en-US" sz="900" b="1" dirty="0">
                <a:solidFill>
                  <a:srgbClr val="646464"/>
                </a:solidFill>
                <a:latin typeface="Arial" pitchFamily="34" charset="0"/>
                <a:cs typeface="Arial" pitchFamily="34" charset="0"/>
              </a:rPr>
              <a:t>New Stream </a:t>
            </a:r>
            <a:r>
              <a:rPr lang="en-US" sz="900" dirty="0">
                <a:solidFill>
                  <a:srgbClr val="646464"/>
                </a:solidFill>
                <a:latin typeface="Arial" pitchFamily="34" charset="0"/>
                <a:cs typeface="Arial" pitchFamily="34" charset="0"/>
              </a:rPr>
              <a:t>and enter a name for it. Drag and drop items from the Suggested People  and Places in the right column, or use the Search box to find specific items you want to follow in this stream. </a:t>
            </a:r>
            <a:endParaRPr lang="en-US" sz="900" b="1" dirty="0">
              <a:solidFill>
                <a:srgbClr val="646464"/>
              </a:solidFill>
              <a:latin typeface="Arial" pitchFamily="34" charset="0"/>
              <a:cs typeface="Arial" pitchFamily="34" charset="0"/>
            </a:endParaRPr>
          </a:p>
          <a:p>
            <a:pPr>
              <a:buNone/>
            </a:pPr>
            <a:endParaRPr lang="en-US" sz="1000" b="1" dirty="0">
              <a:solidFill>
                <a:srgbClr val="646464"/>
              </a:solidFill>
              <a:latin typeface="Arial" pitchFamily="34" charset="0"/>
              <a:cs typeface="Arial" pitchFamily="34" charset="0"/>
            </a:endParaRPr>
          </a:p>
          <a:p>
            <a:pPr>
              <a:buNone/>
            </a:pPr>
            <a:r>
              <a:rPr lang="en-US" sz="1000" b="1" dirty="0">
                <a:solidFill>
                  <a:srgbClr val="646464"/>
                </a:solidFill>
                <a:latin typeface="Arial" pitchFamily="34" charset="0"/>
                <a:cs typeface="Arial" pitchFamily="34" charset="0"/>
              </a:rPr>
              <a:t>3. Update your status</a:t>
            </a:r>
          </a:p>
          <a:p>
            <a:pPr lvl="0"/>
            <a:endParaRPr lang="en-US" sz="1000" b="1" dirty="0">
              <a:solidFill>
                <a:srgbClr val="005DB6"/>
              </a:solidFill>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Update your status by clicking in the text box at the very top  of the activity section of Collaboration for Development. Include pictures or links using the icons, and then post your status. </a:t>
            </a:r>
          </a:p>
        </p:txBody>
      </p:sp>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6670" y="3718783"/>
            <a:ext cx="1143000" cy="140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125730" y="1924050"/>
            <a:ext cx="25527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8">
            <a:extLst>
              <a:ext uri="{28A0092B-C50C-407E-A947-70E740481C1C}">
                <a14:useLocalDpi xmlns:a14="http://schemas.microsoft.com/office/drawing/2010/main" val="0"/>
              </a:ext>
            </a:extLst>
          </a:blip>
          <a:srcRect/>
          <a:stretch>
            <a:fillRect/>
          </a:stretch>
        </p:blipFill>
        <p:spPr bwMode="auto">
          <a:xfrm>
            <a:off x="99194" y="5174434"/>
            <a:ext cx="24892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9">
            <a:extLst>
              <a:ext uri="{28A0092B-C50C-407E-A947-70E740481C1C}">
                <a14:useLocalDpi xmlns:a14="http://schemas.microsoft.com/office/drawing/2010/main" val="0"/>
              </a:ext>
            </a:extLst>
          </a:blip>
          <a:srcRect/>
          <a:stretch>
            <a:fillRect/>
          </a:stretch>
        </p:blipFill>
        <p:spPr bwMode="auto">
          <a:xfrm>
            <a:off x="124650" y="6950867"/>
            <a:ext cx="25527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11"/>
          <p:cNvSpPr txBox="1">
            <a:spLocks/>
          </p:cNvSpPr>
          <p:nvPr/>
        </p:nvSpPr>
        <p:spPr bwMode="auto">
          <a:xfrm>
            <a:off x="4914900" y="8475134"/>
            <a:ext cx="1600200" cy="4868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buFontTx/>
              <a:buNone/>
              <a:defRPr sz="1100" b="1" kern="1200">
                <a:solidFill>
                  <a:schemeClr val="bg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a:lstStyle>
          <a:p>
            <a:fld id="{9C04D009-5D42-47CE-9486-5F23911CB715}" type="slidenum">
              <a:rPr lang="en-US" smtClean="0"/>
              <a:pPr/>
              <a:t>11</a:t>
            </a:fld>
            <a:endParaRPr lang="en-US"/>
          </a:p>
        </p:txBody>
      </p:sp>
      <p:sp>
        <p:nvSpPr>
          <p:cNvPr id="18" name="Rounded Rectangle 17"/>
          <p:cNvSpPr/>
          <p:nvPr/>
        </p:nvSpPr>
        <p:spPr>
          <a:xfrm>
            <a:off x="518159" y="2691874"/>
            <a:ext cx="976340" cy="255051"/>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ounded Rectangle 18"/>
          <p:cNvSpPr/>
          <p:nvPr/>
        </p:nvSpPr>
        <p:spPr>
          <a:xfrm>
            <a:off x="1475449" y="3562350"/>
            <a:ext cx="234741" cy="127526"/>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ounded Rectangle 19"/>
          <p:cNvSpPr/>
          <p:nvPr/>
        </p:nvSpPr>
        <p:spPr>
          <a:xfrm>
            <a:off x="173705" y="5997050"/>
            <a:ext cx="816895" cy="1275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514600" y="3776208"/>
            <a:ext cx="425721" cy="1610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09750" y="7122318"/>
            <a:ext cx="695325" cy="21616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3108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42900" y="609620"/>
            <a:ext cx="6172200" cy="6857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4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dirty="0"/>
              <a:t>Inbox and Actions</a:t>
            </a:r>
          </a:p>
        </p:txBody>
      </p:sp>
      <p:sp>
        <p:nvSpPr>
          <p:cNvPr id="17" name="Content Placeholder 3"/>
          <p:cNvSpPr>
            <a:spLocks noGrp="1"/>
          </p:cNvSpPr>
          <p:nvPr>
            <p:ph sz="half" idx="2"/>
          </p:nvPr>
        </p:nvSpPr>
        <p:spPr>
          <a:prstGeom prst="rect">
            <a:avLst/>
          </a:prstGeom>
          <a:ln>
            <a:noFill/>
          </a:ln>
        </p:spPr>
        <p:txBody>
          <a:bodyPr/>
          <a:lstStyle/>
          <a:p>
            <a:pPr marL="228600" indent="-228600">
              <a:buNone/>
            </a:pPr>
            <a:endParaRPr lang="en-US" sz="1200" b="1" dirty="0">
              <a:solidFill>
                <a:srgbClr val="646464"/>
              </a:solidFill>
              <a:latin typeface="+mj-lt"/>
            </a:endParaRPr>
          </a:p>
          <a:p>
            <a:pPr lvl="0">
              <a:buNone/>
            </a:pPr>
            <a:endParaRPr lang="en-US" sz="900" dirty="0">
              <a:latin typeface="Arial" pitchFamily="34" charset="0"/>
              <a:cs typeface="Arial" pitchFamily="34" charset="0"/>
            </a:endParaRPr>
          </a:p>
          <a:p>
            <a:pPr marL="228600" lvl="0" indent="-228600">
              <a:buNone/>
            </a:pPr>
            <a:endParaRPr lang="en-US" sz="1200" b="1" dirty="0">
              <a:latin typeface="Arial" pitchFamily="34" charset="0"/>
              <a:cs typeface="Arial" pitchFamily="34" charset="0"/>
            </a:endParaRPr>
          </a:p>
          <a:p>
            <a:pPr marL="228600" lvl="0" indent="-228600">
              <a:buNone/>
            </a:pPr>
            <a:endParaRPr lang="en-US" sz="900" dirty="0">
              <a:solidFill>
                <a:srgbClr val="646464"/>
              </a:solidFill>
              <a:latin typeface="Arial" pitchFamily="34" charset="0"/>
              <a:cs typeface="Arial" pitchFamily="34" charset="0"/>
            </a:endParaRPr>
          </a:p>
          <a:p>
            <a:pPr marL="228600" lvl="0" indent="-228600">
              <a:buNone/>
            </a:pPr>
            <a:endParaRPr lang="en-US" sz="900" dirty="0">
              <a:latin typeface="Arial" pitchFamily="34" charset="0"/>
              <a:cs typeface="Arial" pitchFamily="34" charset="0"/>
            </a:endParaRPr>
          </a:p>
        </p:txBody>
      </p:sp>
      <p:sp>
        <p:nvSpPr>
          <p:cNvPr id="21" name="Rectangle 20"/>
          <p:cNvSpPr/>
          <p:nvPr/>
        </p:nvSpPr>
        <p:spPr>
          <a:xfrm>
            <a:off x="2852531" y="1055690"/>
            <a:ext cx="3568147" cy="7148111"/>
          </a:xfrm>
          <a:prstGeom prst="rect">
            <a:avLst/>
          </a:prstGeom>
        </p:spPr>
        <p:txBody>
          <a:bodyPr wrap="square">
            <a:spAutoFit/>
          </a:bodyPr>
          <a:lstStyle/>
          <a:p>
            <a:pPr>
              <a:buNone/>
            </a:pPr>
            <a:endParaRPr lang="en-US" dirty="0"/>
          </a:p>
          <a:p>
            <a:pPr lvl="0">
              <a:buNone/>
            </a:pPr>
            <a:endParaRPr lang="en-US" sz="900" b="1" dirty="0">
              <a:solidFill>
                <a:srgbClr val="646464"/>
              </a:solidFill>
              <a:latin typeface="Arial" pitchFamily="34" charset="0"/>
              <a:cs typeface="Arial" pitchFamily="34" charset="0"/>
            </a:endParaRPr>
          </a:p>
          <a:p>
            <a:pPr lvl="0">
              <a:buNone/>
            </a:pPr>
            <a:r>
              <a:rPr lang="en-US" sz="1200" b="1" dirty="0">
                <a:latin typeface="Arial" pitchFamily="34" charset="0"/>
                <a:cs typeface="Arial" pitchFamily="34" charset="0"/>
              </a:rPr>
              <a:t>1.  How to Use the Inbox Section</a:t>
            </a:r>
          </a:p>
          <a:p>
            <a:pPr lvl="0">
              <a:buNone/>
            </a:pPr>
            <a:endParaRPr lang="en-US" sz="900" dirty="0">
              <a:solidFill>
                <a:srgbClr val="646464"/>
              </a:solidFill>
              <a:latin typeface="Arial" pitchFamily="34" charset="0"/>
              <a:cs typeface="Arial" pitchFamily="34" charset="0"/>
            </a:endParaRPr>
          </a:p>
          <a:p>
            <a:pPr>
              <a:buNone/>
            </a:pPr>
            <a:r>
              <a:rPr lang="en-US" sz="900" dirty="0">
                <a:solidFill>
                  <a:srgbClr val="646464"/>
                </a:solidFill>
                <a:latin typeface="Arial" pitchFamily="34" charset="0"/>
                <a:ea typeface="Times New Roman" pitchFamily="18" charset="0"/>
                <a:cs typeface="Arial" pitchFamily="34" charset="0"/>
              </a:rPr>
              <a:t>The “Inbox” section is you-centric and tracks activity on items related to you. This includes discussions that you are participating in, @ mentions, content that is shared with you, and direct messaging. You can also choose to track other things so that they show up in your Inbox section. </a:t>
            </a:r>
            <a:endParaRPr lang="en-US" sz="900" dirty="0">
              <a:solidFill>
                <a:srgbClr val="646464"/>
              </a:solidFill>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In this section, you will see unread alerts in the list on the left-hand side. </a:t>
            </a:r>
          </a:p>
          <a:p>
            <a:pPr lvl="0">
              <a:buNone/>
            </a:pPr>
            <a:r>
              <a:rPr lang="en-US" sz="900" dirty="0">
                <a:solidFill>
                  <a:srgbClr val="646464"/>
                </a:solidFill>
                <a:latin typeface="Arial" pitchFamily="34" charset="0"/>
                <a:cs typeface="Arial" pitchFamily="34" charset="0"/>
              </a:rPr>
              <a:t>Click on an alert to view the details of this item in a window in the right-hand column. </a:t>
            </a:r>
          </a:p>
          <a:p>
            <a:pPr lvl="0">
              <a:buNone/>
            </a:pPr>
            <a:r>
              <a:rPr lang="en-US" sz="900" dirty="0">
                <a:solidFill>
                  <a:srgbClr val="646464"/>
                </a:solidFill>
                <a:latin typeface="Arial" pitchFamily="34" charset="0"/>
                <a:cs typeface="Arial" pitchFamily="34" charset="0"/>
              </a:rPr>
              <a:t>In the </a:t>
            </a:r>
            <a:r>
              <a:rPr lang="en-US" sz="900" b="1" dirty="0">
                <a:solidFill>
                  <a:srgbClr val="646464"/>
                </a:solidFill>
                <a:latin typeface="Arial" pitchFamily="34" charset="0"/>
                <a:cs typeface="Arial" pitchFamily="34" charset="0"/>
              </a:rPr>
              <a:t>preview</a:t>
            </a:r>
            <a:r>
              <a:rPr lang="en-US" sz="900" dirty="0">
                <a:solidFill>
                  <a:srgbClr val="646464"/>
                </a:solidFill>
                <a:latin typeface="Arial" pitchFamily="34" charset="0"/>
                <a:cs typeface="Arial" pitchFamily="34" charset="0"/>
              </a:rPr>
              <a:t> on the right-hand side, you can easily reply to discussions, comment on documents</a:t>
            </a:r>
            <a:r>
              <a:rPr lang="en-US" sz="900" b="1" dirty="0">
                <a:solidFill>
                  <a:srgbClr val="646464"/>
                </a:solidFill>
                <a:latin typeface="Arial" pitchFamily="34" charset="0"/>
                <a:cs typeface="Arial" pitchFamily="34" charset="0"/>
              </a:rPr>
              <a:t>, “like”</a:t>
            </a:r>
            <a:r>
              <a:rPr lang="en-US" sz="900" dirty="0">
                <a:solidFill>
                  <a:srgbClr val="646464"/>
                </a:solidFill>
                <a:latin typeface="Arial" pitchFamily="34" charset="0"/>
                <a:cs typeface="Arial" pitchFamily="34" charset="0"/>
              </a:rPr>
              <a:t> an item, repost, or share. </a:t>
            </a:r>
          </a:p>
          <a:p>
            <a:pPr lvl="0">
              <a:buNone/>
            </a:pPr>
            <a:r>
              <a:rPr lang="en-US" sz="900" dirty="0">
                <a:solidFill>
                  <a:srgbClr val="646464"/>
                </a:solidFill>
                <a:latin typeface="Arial" pitchFamily="34" charset="0"/>
                <a:cs typeface="Arial" pitchFamily="34" charset="0"/>
              </a:rPr>
              <a:t>Go to  </a:t>
            </a:r>
            <a:r>
              <a:rPr lang="en-US" sz="900" b="1" dirty="0">
                <a:solidFill>
                  <a:srgbClr val="646464"/>
                </a:solidFill>
                <a:latin typeface="Arial" pitchFamily="34" charset="0"/>
                <a:cs typeface="Arial" pitchFamily="34" charset="0"/>
              </a:rPr>
              <a:t>“Send Direct Message”</a:t>
            </a:r>
            <a:r>
              <a:rPr lang="en-US" sz="900" dirty="0">
                <a:solidFill>
                  <a:srgbClr val="646464"/>
                </a:solidFill>
                <a:latin typeface="Arial" pitchFamily="34" charset="0"/>
                <a:cs typeface="Arial" pitchFamily="34" charset="0"/>
              </a:rPr>
              <a:t>  in the upper right-hand corner to send a personal message directly to someone.  </a:t>
            </a:r>
          </a:p>
          <a:p>
            <a:pPr lvl="0">
              <a:buNone/>
            </a:pPr>
            <a:r>
              <a:rPr lang="en-US" sz="900" dirty="0">
                <a:solidFill>
                  <a:srgbClr val="646464"/>
                </a:solidFill>
                <a:latin typeface="Arial" pitchFamily="34" charset="0"/>
                <a:cs typeface="Arial" pitchFamily="34" charset="0"/>
              </a:rPr>
              <a:t>Use the </a:t>
            </a:r>
            <a:r>
              <a:rPr lang="en-US" sz="900" b="1" dirty="0">
                <a:solidFill>
                  <a:srgbClr val="646464"/>
                </a:solidFill>
                <a:latin typeface="Arial" pitchFamily="34" charset="0"/>
                <a:cs typeface="Arial" pitchFamily="34" charset="0"/>
              </a:rPr>
              <a:t>“Filter”</a:t>
            </a:r>
            <a:r>
              <a:rPr lang="en-US" sz="900" dirty="0">
                <a:solidFill>
                  <a:srgbClr val="646464"/>
                </a:solidFill>
                <a:latin typeface="Arial" pitchFamily="34" charset="0"/>
                <a:cs typeface="Arial" pitchFamily="34" charset="0"/>
              </a:rPr>
              <a:t> button above the alert feed to filter types of content that shows up in the alert list.</a:t>
            </a:r>
          </a:p>
          <a:p>
            <a:pPr lvl="0">
              <a:buNone/>
            </a:pPr>
            <a:endParaRPr lang="en-US" sz="900" dirty="0">
              <a:solidFill>
                <a:srgbClr val="646464"/>
              </a:solidFill>
              <a:latin typeface="Arial" pitchFamily="34" charset="0"/>
              <a:cs typeface="Arial" pitchFamily="34" charset="0"/>
            </a:endParaRPr>
          </a:p>
          <a:p>
            <a:pPr marL="228600" lvl="0" indent="-228600">
              <a:buAutoNum type="arabicPeriod" startAt="2"/>
            </a:pPr>
            <a:r>
              <a:rPr lang="en-US" sz="1200" b="1" dirty="0">
                <a:latin typeface="Arial" pitchFamily="34" charset="0"/>
                <a:cs typeface="Arial" pitchFamily="34" charset="0"/>
              </a:rPr>
              <a:t>How to Use the Actions Section</a:t>
            </a:r>
            <a:endParaRPr lang="en-US" sz="900" dirty="0">
              <a:solidFill>
                <a:srgbClr val="646464"/>
              </a:solidFill>
              <a:latin typeface="Arial" pitchFamily="34" charset="0"/>
              <a:ea typeface="Times New Roman" pitchFamily="18" charset="0"/>
              <a:cs typeface="Arial" pitchFamily="34" charset="0"/>
            </a:endParaRPr>
          </a:p>
          <a:p>
            <a:pPr lvl="0">
              <a:buNone/>
            </a:pPr>
            <a:r>
              <a:rPr lang="en-US" sz="900" dirty="0">
                <a:solidFill>
                  <a:srgbClr val="646464"/>
                </a:solidFill>
                <a:latin typeface="Arial" pitchFamily="34" charset="0"/>
                <a:ea typeface="Times New Roman" pitchFamily="18" charset="0"/>
                <a:cs typeface="Arial" pitchFamily="34" charset="0"/>
              </a:rPr>
              <a:t>The “Actions”  section is focused on alerting you to things that you need to act on. These alerts include notifications, assigned  tasks, to-dos,  and required actions such as document revision or a group membership approval. </a:t>
            </a:r>
          </a:p>
          <a:p>
            <a:pPr lvl="0">
              <a:buNone/>
            </a:pPr>
            <a:r>
              <a:rPr lang="en-US" sz="900" dirty="0">
                <a:solidFill>
                  <a:srgbClr val="646464"/>
                </a:solidFill>
                <a:latin typeface="Arial" pitchFamily="34" charset="0"/>
                <a:cs typeface="Arial" pitchFamily="34" charset="0"/>
              </a:rPr>
              <a:t>Once you are in the Actions section, there are three main tabs that contain “</a:t>
            </a:r>
            <a:r>
              <a:rPr lang="en-US" sz="900" b="1" dirty="0">
                <a:solidFill>
                  <a:srgbClr val="646464"/>
                </a:solidFill>
                <a:latin typeface="Arial" pitchFamily="34" charset="0"/>
                <a:cs typeface="Arial" pitchFamily="34" charset="0"/>
              </a:rPr>
              <a:t>Actions Alerts,” </a:t>
            </a:r>
            <a:r>
              <a:rPr lang="en-US" sz="900" dirty="0">
                <a:solidFill>
                  <a:srgbClr val="646464"/>
                </a:solidFill>
                <a:latin typeface="Arial" pitchFamily="34" charset="0"/>
                <a:cs typeface="Arial" pitchFamily="34" charset="0"/>
              </a:rPr>
              <a:t>“</a:t>
            </a:r>
            <a:r>
              <a:rPr lang="en-US" sz="900" b="1" dirty="0">
                <a:solidFill>
                  <a:srgbClr val="646464"/>
                </a:solidFill>
                <a:latin typeface="Arial" pitchFamily="34" charset="0"/>
                <a:cs typeface="Arial" pitchFamily="34" charset="0"/>
              </a:rPr>
              <a:t>Notifications,” </a:t>
            </a:r>
            <a:r>
              <a:rPr lang="en-US" sz="900" dirty="0">
                <a:solidFill>
                  <a:srgbClr val="646464"/>
                </a:solidFill>
                <a:latin typeface="Arial" pitchFamily="34" charset="0"/>
                <a:cs typeface="Arial" pitchFamily="34" charset="0"/>
              </a:rPr>
              <a:t>and “</a:t>
            </a:r>
            <a:r>
              <a:rPr lang="en-US" sz="900" b="1" dirty="0">
                <a:solidFill>
                  <a:srgbClr val="646464"/>
                </a:solidFill>
                <a:latin typeface="Arial" pitchFamily="34" charset="0"/>
                <a:cs typeface="Arial" pitchFamily="34" charset="0"/>
              </a:rPr>
              <a:t>Tasks”. </a:t>
            </a:r>
            <a:r>
              <a:rPr lang="en-US" sz="900" dirty="0">
                <a:solidFill>
                  <a:srgbClr val="646464"/>
                </a:solidFill>
                <a:latin typeface="Arial" pitchFamily="34" charset="0"/>
                <a:cs typeface="Arial" pitchFamily="34" charset="0"/>
              </a:rPr>
              <a:t>If there is content that requires your moderation, a fourth tab will also appear. Each tab will also have a number to alert you to the number of actions within that tab. In order to view actions in each tab, click on that tab. </a:t>
            </a:r>
          </a:p>
          <a:p>
            <a:pPr lvl="0">
              <a:buNone/>
            </a:pPr>
            <a:r>
              <a:rPr lang="en-US" sz="900" dirty="0">
                <a:solidFill>
                  <a:srgbClr val="646464"/>
                </a:solidFill>
                <a:latin typeface="Arial" pitchFamily="34" charset="0"/>
                <a:cs typeface="Arial" pitchFamily="34" charset="0"/>
              </a:rPr>
              <a:t>a) Click on an alert to view details.</a:t>
            </a:r>
          </a:p>
          <a:p>
            <a:pPr lvl="0">
              <a:buNone/>
            </a:pPr>
            <a:r>
              <a:rPr lang="en-US" sz="900" dirty="0">
                <a:solidFill>
                  <a:srgbClr val="646464"/>
                </a:solidFill>
                <a:latin typeface="Arial" pitchFamily="34" charset="0"/>
                <a:cs typeface="Arial" pitchFamily="34" charset="0"/>
              </a:rPr>
              <a:t>b) Click on a link to the right of an alert to take action on an alert and remove it from your alerts list.  In order to remove an alert, you can click “Dismiss.”</a:t>
            </a:r>
          </a:p>
          <a:p>
            <a:pPr lvl="0">
              <a:buNone/>
            </a:pPr>
            <a:r>
              <a:rPr lang="en-US" sz="900" dirty="0">
                <a:solidFill>
                  <a:srgbClr val="646464"/>
                </a:solidFill>
                <a:latin typeface="Arial" pitchFamily="34" charset="0"/>
                <a:cs typeface="Arial" pitchFamily="34" charset="0"/>
              </a:rPr>
              <a:t>c) To mark a task as completed, click on the checkbox to the left of a task. </a:t>
            </a:r>
          </a:p>
          <a:p>
            <a:pPr lvl="0">
              <a:buNone/>
            </a:pPr>
            <a:r>
              <a:rPr lang="en-US" sz="900" b="1" dirty="0">
                <a:solidFill>
                  <a:srgbClr val="646464"/>
                </a:solidFill>
                <a:latin typeface="Arial" pitchFamily="34" charset="0"/>
                <a:cs typeface="Arial" pitchFamily="34" charset="0"/>
              </a:rPr>
              <a:t>Note: </a:t>
            </a:r>
            <a:r>
              <a:rPr lang="en-US" sz="900" dirty="0">
                <a:solidFill>
                  <a:srgbClr val="646464"/>
                </a:solidFill>
                <a:latin typeface="Arial" pitchFamily="34" charset="0"/>
                <a:cs typeface="Arial" pitchFamily="34" charset="0"/>
              </a:rPr>
              <a:t>You need to create a </a:t>
            </a:r>
            <a:r>
              <a:rPr lang="en-US" sz="900" b="1" dirty="0">
                <a:solidFill>
                  <a:srgbClr val="646464"/>
                </a:solidFill>
                <a:latin typeface="Arial" pitchFamily="34" charset="0"/>
                <a:cs typeface="Arial" pitchFamily="34" charset="0"/>
              </a:rPr>
              <a:t>Project </a:t>
            </a:r>
            <a:r>
              <a:rPr lang="en-US" sz="900" dirty="0">
                <a:solidFill>
                  <a:srgbClr val="646464"/>
                </a:solidFill>
                <a:latin typeface="Arial" pitchFamily="34" charset="0"/>
                <a:cs typeface="Arial" pitchFamily="34" charset="0"/>
              </a:rPr>
              <a:t>first before using the </a:t>
            </a:r>
            <a:r>
              <a:rPr lang="en-US" sz="900" b="1" dirty="0">
                <a:solidFill>
                  <a:srgbClr val="646464"/>
                </a:solidFill>
                <a:latin typeface="Arial" pitchFamily="34" charset="0"/>
                <a:cs typeface="Arial" pitchFamily="34" charset="0"/>
              </a:rPr>
              <a:t>Tasks </a:t>
            </a:r>
            <a:r>
              <a:rPr lang="en-US" sz="900" dirty="0">
                <a:solidFill>
                  <a:srgbClr val="646464"/>
                </a:solidFill>
                <a:latin typeface="Arial" pitchFamily="34" charset="0"/>
                <a:cs typeface="Arial" pitchFamily="34" charset="0"/>
              </a:rPr>
              <a:t>feature.</a:t>
            </a:r>
            <a:endParaRPr lang="en-US" sz="900" b="1" dirty="0">
              <a:latin typeface="Arial" pitchFamily="34" charset="0"/>
              <a:cs typeface="Arial" pitchFamily="34" charset="0"/>
            </a:endParaRPr>
          </a:p>
        </p:txBody>
      </p:sp>
      <p:sp>
        <p:nvSpPr>
          <p:cNvPr id="32" name="Rectangle 31"/>
          <p:cNvSpPr/>
          <p:nvPr/>
        </p:nvSpPr>
        <p:spPr>
          <a:xfrm>
            <a:off x="347870" y="1122365"/>
            <a:ext cx="6221895" cy="369332"/>
          </a:xfrm>
          <a:prstGeom prst="rect">
            <a:avLst/>
          </a:prstGeom>
        </p:spPr>
        <p:txBody>
          <a:bodyPr wrap="square">
            <a:spAutoFit/>
          </a:bodyPr>
          <a:lstStyle/>
          <a:p>
            <a:pPr>
              <a:buNone/>
            </a:pPr>
            <a:r>
              <a:rPr lang="en-US" sz="900" dirty="0">
                <a:solidFill>
                  <a:srgbClr val="646464"/>
                </a:solidFill>
                <a:latin typeface="Arial" pitchFamily="34" charset="0"/>
                <a:ea typeface="Times New Roman" pitchFamily="18" charset="0"/>
                <a:cs typeface="Arial" pitchFamily="34" charset="0"/>
              </a:rPr>
              <a:t>The Communications stream shows what is relevant for you while the Actions stream shows items that you need to take action on. Both can be accessed in the top menu bar.</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7531"/>
          <a:stretch/>
        </p:blipFill>
        <p:spPr bwMode="auto">
          <a:xfrm>
            <a:off x="254442" y="4948170"/>
            <a:ext cx="2161032" cy="246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7291" b="29508"/>
          <a:stretch/>
        </p:blipFill>
        <p:spPr bwMode="auto">
          <a:xfrm>
            <a:off x="138041" y="2023872"/>
            <a:ext cx="2714490" cy="108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88" y="1835425"/>
            <a:ext cx="2946181"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84" y="3598114"/>
            <a:ext cx="2953185" cy="237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342900" y="609620"/>
            <a:ext cx="6172200" cy="6857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24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500" dirty="0"/>
              <a:t>The Use of Status Update</a:t>
            </a:r>
          </a:p>
        </p:txBody>
      </p:sp>
      <p:sp>
        <p:nvSpPr>
          <p:cNvPr id="8" name="Content Placeholder 3"/>
          <p:cNvSpPr txBox="1">
            <a:spLocks/>
          </p:cNvSpPr>
          <p:nvPr/>
        </p:nvSpPr>
        <p:spPr bwMode="auto">
          <a:xfrm>
            <a:off x="3180521" y="1676400"/>
            <a:ext cx="3296479" cy="701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28600" indent="-228600">
              <a:buFontTx/>
              <a:buNone/>
            </a:pPr>
            <a:endParaRPr lang="en-US" sz="1100" b="1" dirty="0">
              <a:solidFill>
                <a:srgbClr val="646464"/>
              </a:solidFill>
              <a:latin typeface="Arial" pitchFamily="34" charset="0"/>
              <a:cs typeface="Arial" pitchFamily="34" charset="0"/>
            </a:endParaRPr>
          </a:p>
          <a:p>
            <a:pPr marL="228600" indent="-228600">
              <a:buFontTx/>
              <a:buNone/>
            </a:pPr>
            <a:r>
              <a:rPr lang="en-US" sz="1100" b="1" dirty="0">
                <a:solidFill>
                  <a:srgbClr val="646464"/>
                </a:solidFill>
                <a:latin typeface="Arial" pitchFamily="34" charset="0"/>
                <a:cs typeface="Arial" pitchFamily="34" charset="0"/>
              </a:rPr>
              <a:t>1. Collaboration for Development Status Update</a:t>
            </a:r>
          </a:p>
          <a:p>
            <a:pPr marL="228600" indent="-228600">
              <a:lnSpc>
                <a:spcPct val="100000"/>
              </a:lnSpc>
              <a:buFontTx/>
              <a:buNone/>
            </a:pPr>
            <a:endParaRPr lang="en-US" sz="1200" b="1"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Allows you to share with the community a brief thought, a link/video or your current location with the entire community. Go to Activity and start typing in the topmost section.</a:t>
            </a:r>
            <a:endParaRPr lang="en-US" sz="900" dirty="0">
              <a:solidFill>
                <a:srgbClr val="646464"/>
              </a:solidFill>
              <a:latin typeface="+mj-lt"/>
            </a:endParaRPr>
          </a:p>
          <a:p>
            <a:pPr marL="0">
              <a:lnSpc>
                <a:spcPct val="100000"/>
              </a:lnSpc>
              <a:buFontTx/>
              <a:buNone/>
            </a:pPr>
            <a:endParaRPr lang="en-US" sz="900" dirty="0">
              <a:solidFill>
                <a:srgbClr val="646464"/>
              </a:solidFill>
              <a:latin typeface="+mj-lt"/>
            </a:endParaRPr>
          </a:p>
          <a:p>
            <a:pPr marL="0">
              <a:lnSpc>
                <a:spcPct val="100000"/>
              </a:lnSpc>
              <a:buFontTx/>
              <a:buNone/>
            </a:pPr>
            <a:endParaRPr lang="en-US" sz="900" dirty="0">
              <a:solidFill>
                <a:srgbClr val="646464"/>
              </a:solidFill>
              <a:latin typeface="+mj-lt"/>
            </a:endParaRPr>
          </a:p>
          <a:p>
            <a:pPr marL="0">
              <a:lnSpc>
                <a:spcPct val="100000"/>
              </a:lnSpc>
              <a:buFontTx/>
              <a:buNone/>
            </a:pPr>
            <a:endParaRPr lang="en-US" sz="900" dirty="0">
              <a:solidFill>
                <a:srgbClr val="646464"/>
              </a:solidFill>
              <a:latin typeface="+mj-lt"/>
            </a:endParaRPr>
          </a:p>
          <a:p>
            <a:pPr marL="0">
              <a:lnSpc>
                <a:spcPct val="100000"/>
              </a:lnSpc>
              <a:buFontTx/>
              <a:buNone/>
            </a:pPr>
            <a:endParaRPr lang="en-US" sz="900" dirty="0">
              <a:solidFill>
                <a:srgbClr val="646464"/>
              </a:solidFill>
              <a:latin typeface="+mj-lt"/>
            </a:endParaRPr>
          </a:p>
          <a:p>
            <a:pPr marL="228600" indent="-228600">
              <a:buFontTx/>
              <a:buNone/>
            </a:pPr>
            <a:r>
              <a:rPr lang="en-US" sz="1100" b="1" dirty="0">
                <a:solidFill>
                  <a:srgbClr val="646464"/>
                </a:solidFill>
                <a:latin typeface="Arial" pitchFamily="34" charset="0"/>
                <a:cs typeface="Arial" pitchFamily="34" charset="0"/>
              </a:rPr>
              <a:t>2. Status update within a Group</a:t>
            </a:r>
          </a:p>
          <a:p>
            <a:pPr marL="228600" indent="-228600">
              <a:lnSpc>
                <a:spcPct val="100000"/>
              </a:lnSpc>
              <a:buFontTx/>
              <a:buNone/>
            </a:pPr>
            <a:endParaRPr lang="en-US" sz="1200" b="1"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This allows you to share a thought/link/video with just the members of a group. It is a great way to quickly share something and get feedback.</a:t>
            </a:r>
          </a:p>
          <a:p>
            <a:pPr marL="0">
              <a:buFontTx/>
              <a:buNone/>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You can post a Status Update at the group level in:</a:t>
            </a:r>
          </a:p>
          <a:p>
            <a:pPr>
              <a:buFontTx/>
              <a:buChar char="-"/>
            </a:pPr>
            <a:r>
              <a:rPr lang="en-US" sz="900" dirty="0">
                <a:solidFill>
                  <a:srgbClr val="646464"/>
                </a:solidFill>
                <a:latin typeface="Arial" pitchFamily="34" charset="0"/>
                <a:cs typeface="Arial" pitchFamily="34" charset="0"/>
              </a:rPr>
              <a:t>The Recent Activity section on the group Homepage</a:t>
            </a:r>
          </a:p>
          <a:p>
            <a:pPr>
              <a:buFontTx/>
              <a:buChar char="-"/>
            </a:pPr>
            <a:r>
              <a:rPr lang="en-US" sz="900" dirty="0">
                <a:solidFill>
                  <a:srgbClr val="646464"/>
                </a:solidFill>
                <a:latin typeface="Arial" pitchFamily="34" charset="0"/>
                <a:cs typeface="Arial" pitchFamily="34" charset="0"/>
              </a:rPr>
              <a:t>On the Activity page of that group (if enabled)</a:t>
            </a:r>
          </a:p>
          <a:p>
            <a:pPr>
              <a:buFontTx/>
              <a:buChar char="-"/>
            </a:pPr>
            <a:endParaRPr lang="en-US" sz="900" dirty="0">
              <a:solidFill>
                <a:srgbClr val="646464"/>
              </a:solidFill>
              <a:latin typeface="Arial" pitchFamily="34" charset="0"/>
              <a:cs typeface="Arial" pitchFamily="34" charset="0"/>
            </a:endParaRPr>
          </a:p>
          <a:p>
            <a:pPr>
              <a:buFontTx/>
              <a:buChar char="-"/>
            </a:pPr>
            <a:endParaRPr lang="en-US" sz="900" dirty="0">
              <a:solidFill>
                <a:srgbClr val="646464"/>
              </a:solidFill>
              <a:latin typeface="Arial" pitchFamily="34" charset="0"/>
              <a:cs typeface="Arial" pitchFamily="34" charset="0"/>
            </a:endParaRPr>
          </a:p>
          <a:p>
            <a:pPr>
              <a:buFontTx/>
              <a:buChar char="-"/>
            </a:pPr>
            <a:endParaRPr lang="en-US" sz="900" dirty="0">
              <a:solidFill>
                <a:srgbClr val="646464"/>
              </a:solidFill>
              <a:latin typeface="Arial" pitchFamily="34" charset="0"/>
              <a:cs typeface="Arial" pitchFamily="34" charset="0"/>
            </a:endParaRPr>
          </a:p>
          <a:p>
            <a:pPr>
              <a:buFontTx/>
              <a:buChar char="-"/>
            </a:pPr>
            <a:endParaRPr lang="en-US" sz="900" dirty="0">
              <a:solidFill>
                <a:srgbClr val="646464"/>
              </a:solidFill>
              <a:latin typeface="Arial" pitchFamily="34" charset="0"/>
              <a:cs typeface="Arial" pitchFamily="34" charset="0"/>
            </a:endParaRPr>
          </a:p>
          <a:p>
            <a:pPr>
              <a:buFontTx/>
              <a:buChar char="-"/>
            </a:pPr>
            <a:endParaRPr lang="en-US" sz="900" dirty="0">
              <a:solidFill>
                <a:srgbClr val="646464"/>
              </a:solidFill>
              <a:latin typeface="Arial" pitchFamily="34" charset="0"/>
              <a:cs typeface="Arial" pitchFamily="34" charset="0"/>
            </a:endParaRPr>
          </a:p>
          <a:p>
            <a:pPr marL="228600" indent="-228600">
              <a:buFontTx/>
              <a:buNone/>
            </a:pPr>
            <a:r>
              <a:rPr lang="en-US" sz="1100" b="1" dirty="0">
                <a:solidFill>
                  <a:srgbClr val="646464"/>
                </a:solidFill>
                <a:latin typeface="Arial" pitchFamily="34" charset="0"/>
                <a:cs typeface="Arial" pitchFamily="34" charset="0"/>
              </a:rPr>
              <a:t>3. Filter Status Updates</a:t>
            </a:r>
          </a:p>
          <a:p>
            <a:pPr marL="228600" indent="-228600">
              <a:lnSpc>
                <a:spcPct val="100000"/>
              </a:lnSpc>
              <a:buFontTx/>
              <a:buNone/>
            </a:pPr>
            <a:endParaRPr lang="en-US" sz="1200" b="1"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You can always filter the most recent activity in your group or at the platform level to only show the most recent Status Updates. Click on Filter&gt;Status Updates.</a:t>
            </a:r>
          </a:p>
        </p:txBody>
      </p:sp>
      <p:sp>
        <p:nvSpPr>
          <p:cNvPr id="10" name="Rounded Rectangle 9"/>
          <p:cNvSpPr/>
          <p:nvPr/>
        </p:nvSpPr>
        <p:spPr>
          <a:xfrm>
            <a:off x="204688" y="2170663"/>
            <a:ext cx="757337" cy="2124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42875" y="353377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
        <p:nvSpPr>
          <p:cNvPr id="13" name="Content Placeholder 2"/>
          <p:cNvSpPr txBox="1">
            <a:spLocks/>
          </p:cNvSpPr>
          <p:nvPr/>
        </p:nvSpPr>
        <p:spPr>
          <a:xfrm>
            <a:off x="204651" y="1219200"/>
            <a:ext cx="6348549" cy="463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dirty="0">
                <a:solidFill>
                  <a:srgbClr val="646464"/>
                </a:solidFill>
                <a:latin typeface="Arial" panose="020B0604020202020204" pitchFamily="34" charset="0"/>
                <a:cs typeface="Arial" panose="020B0604020202020204" pitchFamily="34" charset="0"/>
              </a:rPr>
              <a:t>You can now quickly share your thoughts, a link, a video or simply what you are working on with everyone on Collaboration for Development or just the other members of a group.</a:t>
            </a:r>
          </a:p>
        </p:txBody>
      </p:sp>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20" y="6322264"/>
            <a:ext cx="15525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228600" y="6248400"/>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
        <p:nvSpPr>
          <p:cNvPr id="16" name="Oval 15"/>
          <p:cNvSpPr/>
          <p:nvPr/>
        </p:nvSpPr>
        <p:spPr>
          <a:xfrm>
            <a:off x="131683" y="168302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1</a:t>
            </a:r>
            <a:endParaRPr lang="en-US" dirty="0">
              <a:solidFill>
                <a:schemeClr val="tx1"/>
              </a:solidFill>
            </a:endParaRPr>
          </a:p>
        </p:txBody>
      </p:sp>
    </p:spTree>
    <p:custDataLst>
      <p:tags r:id="rId1"/>
    </p:custDataLst>
    <p:extLst>
      <p:ext uri="{BB962C8B-B14F-4D97-AF65-F5344CB8AC3E}">
        <p14:creationId xmlns:p14="http://schemas.microsoft.com/office/powerpoint/2010/main" val="178620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xfrm>
            <a:off x="3048000" y="1430821"/>
            <a:ext cx="3526971" cy="7001979"/>
          </a:xfrm>
          <a:prstGeom prst="rect">
            <a:avLst/>
          </a:prstGeom>
        </p:spPr>
        <p:txBody>
          <a:bodyPr/>
          <a:lstStyle/>
          <a:p>
            <a:pPr marL="228600" indent="-228600">
              <a:buNone/>
            </a:pPr>
            <a:r>
              <a:rPr lang="en-US" sz="1200" b="1" dirty="0">
                <a:latin typeface="Arial" pitchFamily="34" charset="0"/>
                <a:cs typeface="Arial" pitchFamily="34" charset="0"/>
              </a:rPr>
              <a:t>1. Sharing</a:t>
            </a:r>
          </a:p>
          <a:p>
            <a:pPr marL="228600" indent="-228600">
              <a:lnSpc>
                <a:spcPct val="100000"/>
              </a:lnSpc>
              <a:buNone/>
            </a:pPr>
            <a:endParaRPr lang="en-US" sz="1200" b="1" dirty="0">
              <a:latin typeface="Arial" pitchFamily="34" charset="0"/>
              <a:cs typeface="Arial" pitchFamily="34" charset="0"/>
            </a:endParaRPr>
          </a:p>
          <a:p>
            <a:pPr marL="0" indent="0">
              <a:buNone/>
            </a:pPr>
            <a:r>
              <a:rPr lang="en-US" sz="900" dirty="0">
                <a:solidFill>
                  <a:srgbClr val="646464"/>
                </a:solidFill>
                <a:latin typeface="Arial" pitchFamily="34" charset="0"/>
                <a:cs typeface="Arial" pitchFamily="34" charset="0"/>
              </a:rPr>
              <a:t>Access the content that you would like to share with another user. Click on Share to the right hand side of the content and select the user that you would like to share this content with. You can also add a message explaining why you think they should take a look at it. </a:t>
            </a:r>
          </a:p>
          <a:p>
            <a:pPr marL="0" indent="0">
              <a:buNone/>
            </a:pPr>
            <a:endParaRPr lang="it-IT" sz="900" b="1" dirty="0">
              <a:latin typeface="+mj-lt"/>
            </a:endParaRPr>
          </a:p>
          <a:p>
            <a:pPr marL="0" indent="0">
              <a:buNone/>
            </a:pPr>
            <a:endParaRPr lang="en-US" sz="900" b="1" dirty="0">
              <a:latin typeface="+mj-lt"/>
            </a:endParaRPr>
          </a:p>
          <a:p>
            <a:pPr marL="228600" indent="-228600">
              <a:buNone/>
            </a:pPr>
            <a:r>
              <a:rPr lang="en-US" sz="1200" b="1" dirty="0">
                <a:latin typeface="Arial" pitchFamily="34" charset="0"/>
                <a:cs typeface="Arial" pitchFamily="34" charset="0"/>
              </a:rPr>
              <a:t>2. @mention</a:t>
            </a:r>
          </a:p>
          <a:p>
            <a:pPr marL="228600" indent="-228600">
              <a:lnSpc>
                <a:spcPct val="100000"/>
              </a:lnSpc>
              <a:buNone/>
            </a:pPr>
            <a:endParaRPr lang="en-US" sz="1200" b="1" dirty="0">
              <a:latin typeface="Arial" pitchFamily="34" charset="0"/>
              <a:cs typeface="Arial" pitchFamily="34" charset="0"/>
            </a:endParaRPr>
          </a:p>
          <a:p>
            <a:pPr marL="0" indent="0">
              <a:buNone/>
            </a:pPr>
            <a:r>
              <a:rPr lang="en-US" sz="900" dirty="0">
                <a:solidFill>
                  <a:srgbClr val="646464"/>
                </a:solidFill>
                <a:latin typeface="Arial" pitchFamily="34" charset="0"/>
                <a:cs typeface="Arial" pitchFamily="34" charset="0"/>
              </a:rPr>
              <a:t>Allows you to easily link to content, people or groups in C4D. Within any content or comment to a content you can @mention users, content or groups. Every time you type @ followed by the title of a content, the name of a user, or the title of a group you will see a drop down menu appear and you will be able to pick the link you were looking for (make sure to use underscore between words). If you @mention users they will get a notification in their Inbox: this is another easy way to share content with someone or to connect people</a:t>
            </a:r>
            <a:r>
              <a:rPr lang="en-US" sz="900" b="1" dirty="0">
                <a:solidFill>
                  <a:srgbClr val="646464"/>
                </a:solidFill>
                <a:latin typeface="Arial" pitchFamily="34" charset="0"/>
                <a:cs typeface="Arial" pitchFamily="34" charset="0"/>
              </a:rPr>
              <a:t>.</a:t>
            </a:r>
            <a:endParaRPr lang="en-US" sz="900" dirty="0">
              <a:solidFill>
                <a:srgbClr val="646464"/>
              </a:solidFill>
              <a:latin typeface="Arial" pitchFamily="34" charset="0"/>
              <a:cs typeface="Arial" pitchFamily="34" charset="0"/>
            </a:endParaRPr>
          </a:p>
          <a:p>
            <a:pPr marL="228600" indent="-228600">
              <a:lnSpc>
                <a:spcPct val="100000"/>
              </a:lnSpc>
              <a:buNone/>
            </a:pPr>
            <a:endParaRPr lang="en-US" sz="900" b="1" dirty="0">
              <a:latin typeface="+mj-lt"/>
            </a:endParaRPr>
          </a:p>
          <a:p>
            <a:pPr marL="228600" indent="-228600">
              <a:buNone/>
            </a:pPr>
            <a:r>
              <a:rPr lang="en-US" sz="1200" b="1" dirty="0">
                <a:latin typeface="Arial" pitchFamily="34" charset="0"/>
                <a:cs typeface="Arial" pitchFamily="34" charset="0"/>
              </a:rPr>
              <a:t>3. Liking</a:t>
            </a:r>
          </a:p>
          <a:p>
            <a:pPr marL="0" indent="0">
              <a:lnSpc>
                <a:spcPct val="100000"/>
              </a:lnSpc>
              <a:buNone/>
            </a:pPr>
            <a:endParaRPr lang="en-US" sz="900" dirty="0">
              <a:solidFill>
                <a:srgbClr val="646464"/>
              </a:solidFill>
              <a:latin typeface="Arial" pitchFamily="34" charset="0"/>
              <a:cs typeface="Arial" pitchFamily="34" charset="0"/>
            </a:endParaRPr>
          </a:p>
          <a:p>
            <a:pPr marL="0" indent="0">
              <a:buNone/>
            </a:pPr>
            <a:r>
              <a:rPr lang="en-US" sz="900" dirty="0">
                <a:solidFill>
                  <a:srgbClr val="646464"/>
                </a:solidFill>
                <a:latin typeface="Arial" pitchFamily="34" charset="0"/>
                <a:cs typeface="Arial" pitchFamily="34" charset="0"/>
              </a:rPr>
              <a:t>You can also express appreciation for any type of content. This will be recorded as an activity and people who follow you will be able to see which documents, discussions or blogs that you like. You can find the </a:t>
            </a:r>
            <a:r>
              <a:rPr lang="en-US" sz="900" b="1" dirty="0">
                <a:solidFill>
                  <a:srgbClr val="646464"/>
                </a:solidFill>
                <a:latin typeface="Arial" pitchFamily="34" charset="0"/>
                <a:cs typeface="Arial" pitchFamily="34" charset="0"/>
              </a:rPr>
              <a:t>Like</a:t>
            </a:r>
            <a:r>
              <a:rPr lang="en-US" sz="900" dirty="0">
                <a:solidFill>
                  <a:srgbClr val="646464"/>
                </a:solidFill>
                <a:latin typeface="Arial" pitchFamily="34" charset="0"/>
                <a:cs typeface="Arial" pitchFamily="34" charset="0"/>
              </a:rPr>
              <a:t> option on the right hand side of any content.</a:t>
            </a:r>
          </a:p>
          <a:p>
            <a:pPr marL="0" indent="0">
              <a:lnSpc>
                <a:spcPct val="100000"/>
              </a:lnSpc>
              <a:buNone/>
            </a:pPr>
            <a:endParaRPr lang="it-IT" sz="900" dirty="0">
              <a:solidFill>
                <a:srgbClr val="646464"/>
              </a:solidFill>
              <a:latin typeface="+mj-lt"/>
            </a:endParaRPr>
          </a:p>
          <a:p>
            <a:pPr marL="0" indent="0">
              <a:lnSpc>
                <a:spcPct val="100000"/>
              </a:lnSpc>
              <a:buNone/>
            </a:pPr>
            <a:endParaRPr lang="en-US" sz="900" dirty="0">
              <a:solidFill>
                <a:srgbClr val="646464"/>
              </a:solidFill>
              <a:latin typeface="+mj-lt"/>
            </a:endParaRPr>
          </a:p>
          <a:p>
            <a:pPr marL="228600" indent="-228600">
              <a:buNone/>
            </a:pPr>
            <a:r>
              <a:rPr lang="en-US" sz="1200" b="1" dirty="0">
                <a:latin typeface="Arial" pitchFamily="34" charset="0"/>
                <a:cs typeface="Arial" pitchFamily="34" charset="0"/>
              </a:rPr>
              <a:t>4. Direct Messages</a:t>
            </a:r>
          </a:p>
          <a:p>
            <a:pPr marL="228600" indent="-228600">
              <a:lnSpc>
                <a:spcPct val="100000"/>
              </a:lnSpc>
              <a:spcBef>
                <a:spcPts val="0"/>
              </a:spcBef>
              <a:buNone/>
            </a:pPr>
            <a:endParaRPr lang="en-US" sz="1200" b="1" dirty="0">
              <a:latin typeface="Arial" pitchFamily="34" charset="0"/>
              <a:cs typeface="Arial" pitchFamily="34" charset="0"/>
            </a:endParaRPr>
          </a:p>
          <a:p>
            <a:pPr marL="0" indent="-228600">
              <a:buNone/>
            </a:pPr>
            <a:r>
              <a:rPr lang="en-US" sz="900" dirty="0">
                <a:solidFill>
                  <a:srgbClr val="646464"/>
                </a:solidFill>
                <a:latin typeface="Arial" pitchFamily="34" charset="0"/>
                <a:cs typeface="Arial" pitchFamily="34" charset="0"/>
              </a:rPr>
              <a:t>You can send a message to one person  or a group of users in C4D. The message will appear in both your and their Inbox. You  can send a Direct Message by either hovering over a person’s  name when it appears as a hyperlink (and selecting the Direct Message option) or by going to your Inbox (you will find the  Send Direct Message button in the top right corner). </a:t>
            </a:r>
          </a:p>
          <a:p>
            <a:pPr marL="0" indent="0">
              <a:buNone/>
            </a:pPr>
            <a:r>
              <a:rPr lang="en-US" sz="900" dirty="0">
                <a:solidFill>
                  <a:srgbClr val="646464"/>
                </a:solidFill>
                <a:latin typeface="Arial" pitchFamily="34" charset="0"/>
                <a:cs typeface="Arial" pitchFamily="34" charset="0"/>
              </a:rPr>
              <a:t> </a:t>
            </a:r>
          </a:p>
        </p:txBody>
      </p:sp>
      <p:sp>
        <p:nvSpPr>
          <p:cNvPr id="21" name="Rounded Rectangle 5"/>
          <p:cNvSpPr/>
          <p:nvPr/>
        </p:nvSpPr>
        <p:spPr bwMode="auto">
          <a:xfrm>
            <a:off x="1867758" y="6208058"/>
            <a:ext cx="679622" cy="172995"/>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027" name="Picture 3" descr="C:\Users\wb445909\Documents\Spark Training\Screenshots\share and li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199" y="1715941"/>
            <a:ext cx="1174215" cy="1056203"/>
          </a:xfrm>
          <a:prstGeom prst="rect">
            <a:avLst/>
          </a:prstGeom>
          <a:noFill/>
          <a:effectLst>
            <a:outerShdw blurRad="50800" dist="50800" dir="5400000" algn="ctr" rotWithShape="0">
              <a:schemeClr val="bg1">
                <a:lumMod val="75000"/>
              </a:scheme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1867758" y="2040913"/>
            <a:ext cx="979728" cy="172995"/>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5" y="5185466"/>
            <a:ext cx="2736380" cy="12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bwMode="auto">
          <a:xfrm>
            <a:off x="1451614" y="6069664"/>
            <a:ext cx="1450181" cy="260287"/>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7170" name="Picture 2" descr="C:\Users\wb445909\Documents\C4D\C4D screenshots\Quick guide\at men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92" y="3207837"/>
            <a:ext cx="2708404" cy="16999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37" y="1764023"/>
            <a:ext cx="1790296" cy="140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165" y="6723882"/>
            <a:ext cx="26384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000" dirty="0"/>
              <a:t>The Use of Share, @mention, Like and Direct Messages </a:t>
            </a:r>
          </a:p>
        </p:txBody>
      </p:sp>
      <p:sp>
        <p:nvSpPr>
          <p:cNvPr id="19" name="Rounded Rectangle 18"/>
          <p:cNvSpPr/>
          <p:nvPr/>
        </p:nvSpPr>
        <p:spPr bwMode="auto">
          <a:xfrm>
            <a:off x="1351787" y="7771726"/>
            <a:ext cx="770058" cy="305474"/>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Oval 12"/>
          <p:cNvSpPr/>
          <p:nvPr/>
        </p:nvSpPr>
        <p:spPr>
          <a:xfrm>
            <a:off x="131683" y="156872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1</a:t>
            </a:r>
            <a:endParaRPr lang="en-US" dirty="0">
              <a:solidFill>
                <a:schemeClr val="tx1"/>
              </a:solidFill>
            </a:endParaRPr>
          </a:p>
        </p:txBody>
      </p:sp>
      <p:sp>
        <p:nvSpPr>
          <p:cNvPr id="14" name="Oval 13"/>
          <p:cNvSpPr/>
          <p:nvPr/>
        </p:nvSpPr>
        <p:spPr>
          <a:xfrm>
            <a:off x="131683" y="3207837"/>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2</a:t>
            </a:r>
            <a:endParaRPr lang="en-US" dirty="0">
              <a:solidFill>
                <a:schemeClr val="tx1"/>
              </a:solidFill>
            </a:endParaRPr>
          </a:p>
        </p:txBody>
      </p:sp>
      <p:sp>
        <p:nvSpPr>
          <p:cNvPr id="15" name="Oval 14"/>
          <p:cNvSpPr/>
          <p:nvPr/>
        </p:nvSpPr>
        <p:spPr>
          <a:xfrm>
            <a:off x="131683" y="5071166"/>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3</a:t>
            </a:r>
            <a:endParaRPr lang="en-US" dirty="0">
              <a:solidFill>
                <a:schemeClr val="tx1"/>
              </a:solidFill>
            </a:endParaRPr>
          </a:p>
        </p:txBody>
      </p:sp>
      <p:sp>
        <p:nvSpPr>
          <p:cNvPr id="16" name="Oval 15"/>
          <p:cNvSpPr/>
          <p:nvPr/>
        </p:nvSpPr>
        <p:spPr>
          <a:xfrm>
            <a:off x="131683" y="6609582"/>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3</a:t>
            </a:r>
            <a:endParaRPr lang="en-US" dirty="0">
              <a:solidFill>
                <a:schemeClr val="tx1"/>
              </a:solidFill>
            </a:endParaRPr>
          </a:p>
        </p:txBody>
      </p:sp>
    </p:spTree>
    <p:custDataLst>
      <p:tags r:id="rId1"/>
    </p:custDataLst>
    <p:extLst>
      <p:ext uri="{BB962C8B-B14F-4D97-AF65-F5344CB8AC3E}">
        <p14:creationId xmlns:p14="http://schemas.microsoft.com/office/powerpoint/2010/main" val="281398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0" lvl="0" indent="-228600">
              <a:buNone/>
            </a:pPr>
            <a:endParaRPr lang="en-US" sz="1200" b="1" dirty="0">
              <a:solidFill>
                <a:srgbClr val="646464"/>
              </a:solidFill>
              <a:latin typeface="+mj-lt"/>
            </a:endParaRPr>
          </a:p>
          <a:p>
            <a:pPr marL="0" lvl="0" indent="-228600">
              <a:buNone/>
            </a:pPr>
            <a:r>
              <a:rPr lang="en-US" sz="1200" b="1" dirty="0">
                <a:latin typeface="Arial" pitchFamily="34" charset="0"/>
                <a:cs typeface="Arial" pitchFamily="34" charset="0"/>
              </a:rPr>
              <a:t>1. Create A Photo Album</a:t>
            </a:r>
          </a:p>
          <a:p>
            <a:pPr marL="0" lvl="0" indent="-228600">
              <a:buNone/>
            </a:pPr>
            <a:r>
              <a:rPr lang="en-US" sz="1200" dirty="0">
                <a:latin typeface="Arial" pitchFamily="34" charset="0"/>
                <a:cs typeface="Arial" pitchFamily="34" charset="0"/>
              </a:rPr>
              <a:t>Photo albums in C4D are anchored within specific groups. To start one, navigate to the group  where you intend to start your album.</a:t>
            </a:r>
          </a:p>
          <a:p>
            <a:pPr marL="0" lvl="0" indent="-228600">
              <a:buNone/>
            </a:pPr>
            <a:r>
              <a:rPr lang="en-US" sz="1200" dirty="0">
                <a:latin typeface="Arial" pitchFamily="34" charset="0"/>
                <a:cs typeface="Arial" pitchFamily="34" charset="0"/>
              </a:rPr>
              <a:t>In the Actions box select “Create a photo album” and fill out the required fields. Then, click “Create photo album.”</a:t>
            </a:r>
          </a:p>
          <a:p>
            <a:pPr marL="0" lvl="0" indent="-228600">
              <a:buNone/>
            </a:pPr>
            <a:endParaRPr lang="en-US" sz="1200" b="1" dirty="0">
              <a:latin typeface="Arial" pitchFamily="34" charset="0"/>
              <a:cs typeface="Arial" pitchFamily="34" charset="0"/>
            </a:endParaRPr>
          </a:p>
          <a:p>
            <a:pPr marL="0" lvl="0" indent="-228600">
              <a:buNone/>
            </a:pPr>
            <a:endParaRPr lang="en-US" sz="1200" b="1" dirty="0">
              <a:latin typeface="Arial" pitchFamily="34" charset="0"/>
              <a:cs typeface="Arial" pitchFamily="34" charset="0"/>
            </a:endParaRPr>
          </a:p>
          <a:p>
            <a:pPr marL="0" lvl="0" indent="-228600">
              <a:buNone/>
            </a:pPr>
            <a:r>
              <a:rPr lang="en-US" sz="1200" b="1" dirty="0">
                <a:latin typeface="Arial" pitchFamily="34" charset="0"/>
                <a:cs typeface="Arial" pitchFamily="34" charset="0"/>
              </a:rPr>
              <a:t>2. Add Photos</a:t>
            </a:r>
          </a:p>
          <a:p>
            <a:pPr marL="0" lvl="0" indent="-228600">
              <a:buNone/>
            </a:pPr>
            <a:endParaRPr lang="en-US" sz="1200" b="1" dirty="0">
              <a:latin typeface="Arial" pitchFamily="34" charset="0"/>
              <a:cs typeface="Arial" pitchFamily="34" charset="0"/>
            </a:endParaRPr>
          </a:p>
          <a:p>
            <a:pPr marL="0" lvl="0" indent="-228600">
              <a:buNone/>
            </a:pPr>
            <a:r>
              <a:rPr lang="en-US" sz="1200" dirty="0">
                <a:latin typeface="Arial" pitchFamily="34" charset="0"/>
                <a:cs typeface="Arial" pitchFamily="34" charset="0"/>
              </a:rPr>
              <a:t>Once you have completed this step, you will be able to add photos. Enter your album and click “Add </a:t>
            </a:r>
          </a:p>
          <a:p>
            <a:pPr marL="0" lvl="0" indent="-228600">
              <a:buNone/>
            </a:pPr>
            <a:r>
              <a:rPr lang="en-US" sz="1200" dirty="0">
                <a:latin typeface="Arial" pitchFamily="34" charset="0"/>
                <a:cs typeface="Arial" pitchFamily="34" charset="0"/>
              </a:rPr>
              <a:t>photos.”  You can add multiple photos at once uploading a zip file containing all your photos.</a:t>
            </a:r>
          </a:p>
          <a:p>
            <a:pPr marL="0" lvl="0" indent="-228600">
              <a:buNone/>
            </a:pPr>
            <a:endParaRPr lang="en-US" sz="1200" b="1" dirty="0">
              <a:latin typeface="Arial" pitchFamily="34" charset="0"/>
              <a:cs typeface="Arial" pitchFamily="34" charset="0"/>
            </a:endParaRPr>
          </a:p>
          <a:p>
            <a:pPr marL="0" lvl="0" indent="-228600">
              <a:buNone/>
            </a:pPr>
            <a:endParaRPr lang="en-US" sz="1200" b="1" dirty="0">
              <a:latin typeface="Arial" pitchFamily="34" charset="0"/>
              <a:cs typeface="Arial" pitchFamily="34" charset="0"/>
            </a:endParaRPr>
          </a:p>
          <a:p>
            <a:pPr marL="0" lvl="0" indent="-228600">
              <a:buNone/>
            </a:pPr>
            <a:r>
              <a:rPr lang="en-US" sz="1200" b="1" dirty="0">
                <a:latin typeface="Arial" pitchFamily="34" charset="0"/>
                <a:cs typeface="Arial" pitchFamily="34" charset="0"/>
              </a:rPr>
              <a:t>3. Other Features</a:t>
            </a:r>
          </a:p>
          <a:p>
            <a:pPr marL="0" lvl="0" indent="-228600">
              <a:buNone/>
            </a:pPr>
            <a:endParaRPr lang="en-US" sz="1200" b="1" dirty="0">
              <a:latin typeface="Arial" pitchFamily="34" charset="0"/>
              <a:cs typeface="Arial" pitchFamily="34" charset="0"/>
            </a:endParaRPr>
          </a:p>
          <a:p>
            <a:pPr marL="0" lvl="0" indent="-228600">
              <a:buNone/>
            </a:pPr>
            <a:r>
              <a:rPr lang="en-US" sz="1200" dirty="0">
                <a:latin typeface="Arial" pitchFamily="34" charset="0"/>
                <a:cs typeface="Arial" pitchFamily="34" charset="0"/>
              </a:rPr>
              <a:t>Note that you can also add more than one photo at a time. To do so, click “add another photo” at the bottom of the page before clicking the “Add” button at the very bottom, which is at the end of the page. </a:t>
            </a:r>
          </a:p>
          <a:p>
            <a:pPr marL="0" lvl="0" indent="-228600">
              <a:buNone/>
            </a:pPr>
            <a:r>
              <a:rPr lang="en-US" sz="1200" dirty="0">
                <a:latin typeface="Arial" pitchFamily="34" charset="0"/>
                <a:cs typeface="Arial" pitchFamily="34" charset="0"/>
              </a:rPr>
              <a:t>Please note that this application supports the following file types: BMP, GIF, JPEG, JPG, PJPEG, PNG, WBMP, TIFF.</a:t>
            </a:r>
          </a:p>
        </p:txBody>
      </p:sp>
      <p:sp>
        <p:nvSpPr>
          <p:cNvPr id="30" name="Title 1"/>
          <p:cNvSpPr txBox="1">
            <a:spLocks/>
          </p:cNvSpPr>
          <p:nvPr/>
        </p:nvSpPr>
        <p:spPr bwMode="auto">
          <a:xfrm>
            <a:off x="254442" y="96989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buNone/>
            </a:pPr>
            <a:r>
              <a:rPr lang="en-US" sz="900" dirty="0">
                <a:solidFill>
                  <a:srgbClr val="646464"/>
                </a:solidFill>
                <a:latin typeface="Arial" pitchFamily="34" charset="0"/>
                <a:cs typeface="Arial" pitchFamily="34" charset="0"/>
              </a:rPr>
              <a:t>Photo albums are a way for you to share photos from your group conferences, workshops, study tours,  and other events. This easy  to use feature lets users store a large number of photos. </a:t>
            </a:r>
          </a:p>
        </p:txBody>
      </p:sp>
      <p:sp>
        <p:nvSpPr>
          <p:cNvPr id="24" name="Rounded Rectangle 23"/>
          <p:cNvSpPr/>
          <p:nvPr/>
        </p:nvSpPr>
        <p:spPr bwMode="auto">
          <a:xfrm>
            <a:off x="113239" y="4312266"/>
            <a:ext cx="2002421" cy="15818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067"/>
          <a:stretch/>
        </p:blipFill>
        <p:spPr bwMode="auto">
          <a:xfrm>
            <a:off x="483699" y="1499616"/>
            <a:ext cx="1631961" cy="252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1" y="4023361"/>
            <a:ext cx="2840446" cy="166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46" y="5945002"/>
            <a:ext cx="2817841" cy="19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it-IT" dirty="0"/>
              <a:t>Photos</a:t>
            </a:r>
            <a:endParaRPr 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587471"/>
            <a:ext cx="1826784" cy="107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3"/>
          <p:cNvSpPr>
            <a:spLocks noGrp="1"/>
          </p:cNvSpPr>
          <p:nvPr>
            <p:ph sz="half" idx="2"/>
          </p:nvPr>
        </p:nvSpPr>
        <p:spPr>
          <a:prstGeom prst="rect">
            <a:avLst/>
          </a:prstGeom>
          <a:effectLst>
            <a:outerShdw blurRad="50800" dist="50800" dir="5400000" algn="ctr" rotWithShape="0">
              <a:schemeClr val="bg1"/>
            </a:outerShdw>
          </a:effectLst>
        </p:spPr>
        <p:txBody>
          <a:bodyPr/>
          <a:lstStyle/>
          <a:p>
            <a:pPr marL="0" indent="0">
              <a:buNone/>
            </a:pPr>
            <a:r>
              <a:rPr lang="en-US" sz="900" b="1" dirty="0">
                <a:latin typeface="Arial" pitchFamily="34" charset="0"/>
                <a:cs typeface="Arial" pitchFamily="34" charset="0"/>
              </a:rPr>
              <a:t>To create content in a group via email you need to first obtain specific content email addresses:</a:t>
            </a:r>
          </a:p>
          <a:p>
            <a:pPr marL="0" indent="0">
              <a:buNone/>
            </a:pPr>
            <a:endParaRPr lang="en-US" sz="900" dirty="0">
              <a:latin typeface="Arial" pitchFamily="34" charset="0"/>
              <a:cs typeface="Arial" pitchFamily="34" charset="0"/>
            </a:endParaRPr>
          </a:p>
          <a:p>
            <a:pPr marL="228600" indent="-228600">
              <a:buAutoNum type="arabicPeriod"/>
            </a:pPr>
            <a:r>
              <a:rPr lang="en-US" sz="900" dirty="0">
                <a:latin typeface="Arial" pitchFamily="34" charset="0"/>
                <a:cs typeface="Arial" pitchFamily="34" charset="0"/>
              </a:rPr>
              <a:t>Access the group that you would like to be able to create content by email for.</a:t>
            </a:r>
          </a:p>
          <a:p>
            <a:pPr marL="228600" indent="-228600">
              <a:buAutoNum type="arabicPeriod"/>
            </a:pPr>
            <a:endParaRPr lang="en-US" sz="900" dirty="0">
              <a:latin typeface="Arial" pitchFamily="34" charset="0"/>
              <a:cs typeface="Arial" pitchFamily="34" charset="0"/>
            </a:endParaRPr>
          </a:p>
          <a:p>
            <a:pPr marL="228600" indent="-228600">
              <a:buFont typeface="Wingdings" pitchFamily="2" charset="2"/>
              <a:buAutoNum type="arabicPeriod"/>
            </a:pPr>
            <a:r>
              <a:rPr lang="en-US" sz="900" dirty="0">
                <a:latin typeface="Arial" pitchFamily="34" charset="0"/>
                <a:cs typeface="Arial" pitchFamily="34" charset="0"/>
              </a:rPr>
              <a:t>Under the “Actions” menu on your group banner you will see the “Create by email" option. If you select it a window will pop up allowing you to choose the type of content you would like to create by email.</a:t>
            </a:r>
          </a:p>
          <a:p>
            <a:pPr marL="228600" indent="-228600">
              <a:buFont typeface="Wingdings" pitchFamily="2" charset="2"/>
              <a:buAutoNum type="arabicPeriod"/>
            </a:pPr>
            <a:endParaRPr lang="en-US" sz="900" dirty="0">
              <a:latin typeface="Arial" pitchFamily="34" charset="0"/>
              <a:cs typeface="Arial" pitchFamily="34" charset="0"/>
            </a:endParaRPr>
          </a:p>
          <a:p>
            <a:pPr marL="228600" lvl="0" indent="-228600">
              <a:buFont typeface="Wingdings" pitchFamily="2" charset="2"/>
              <a:buAutoNum type="arabicPeriod"/>
            </a:pPr>
            <a:r>
              <a:rPr lang="en-US" sz="900" dirty="0">
                <a:latin typeface="Arial" pitchFamily="34" charset="0"/>
                <a:cs typeface="Arial" pitchFamily="34" charset="0"/>
              </a:rPr>
              <a:t>Once you have selected the type of content, you can select to email the addresses for those types of content to your inbox. These will be the addresses that you will use to create content via email.</a:t>
            </a:r>
          </a:p>
          <a:p>
            <a:pPr marL="0" indent="0">
              <a:buNone/>
            </a:pPr>
            <a:endParaRPr lang="en-US" sz="900" dirty="0">
              <a:latin typeface="Arial" pitchFamily="34" charset="0"/>
              <a:cs typeface="Arial" pitchFamily="34" charset="0"/>
            </a:endParaRPr>
          </a:p>
          <a:p>
            <a:pPr marL="0" indent="0">
              <a:buNone/>
            </a:pPr>
            <a:r>
              <a:rPr lang="en-US" sz="900" dirty="0">
                <a:latin typeface="Arial" pitchFamily="34" charset="0"/>
                <a:cs typeface="Arial" pitchFamily="34" charset="0"/>
              </a:rPr>
              <a:t>To create content via email, choose the email address related to the content type that you would like to create (from the email that you have received from the system):</a:t>
            </a:r>
            <a:r>
              <a:rPr lang="en-US" sz="900" i="1" dirty="0">
                <a:latin typeface="Arial" pitchFamily="34" charset="0"/>
                <a:cs typeface="Arial" pitchFamily="34" charset="0"/>
              </a:rPr>
              <a:t> the </a:t>
            </a:r>
            <a:r>
              <a:rPr lang="en-US" sz="900" b="1" i="1" dirty="0">
                <a:latin typeface="Arial" pitchFamily="34" charset="0"/>
                <a:cs typeface="Arial" pitchFamily="34" charset="0"/>
              </a:rPr>
              <a:t>subject </a:t>
            </a:r>
            <a:r>
              <a:rPr lang="en-US" sz="900" i="1" dirty="0">
                <a:latin typeface="Arial" pitchFamily="34" charset="0"/>
                <a:cs typeface="Arial" pitchFamily="34" charset="0"/>
              </a:rPr>
              <a:t>of the email will become the </a:t>
            </a:r>
            <a:r>
              <a:rPr lang="en-US" sz="900" b="1" i="1" dirty="0">
                <a:latin typeface="Arial" pitchFamily="34" charset="0"/>
                <a:cs typeface="Arial" pitchFamily="34" charset="0"/>
              </a:rPr>
              <a:t>title</a:t>
            </a:r>
            <a:r>
              <a:rPr lang="en-US" sz="900" i="1" dirty="0">
                <a:latin typeface="Arial" pitchFamily="34" charset="0"/>
                <a:cs typeface="Arial" pitchFamily="34" charset="0"/>
              </a:rPr>
              <a:t> of your content, while the </a:t>
            </a:r>
            <a:r>
              <a:rPr lang="en-US" sz="900" b="1" i="1" dirty="0">
                <a:latin typeface="Arial" pitchFamily="34" charset="0"/>
                <a:cs typeface="Arial" pitchFamily="34" charset="0"/>
              </a:rPr>
              <a:t>actual content </a:t>
            </a:r>
            <a:r>
              <a:rPr lang="en-US" sz="900" i="1" dirty="0">
                <a:latin typeface="Arial" pitchFamily="34" charset="0"/>
                <a:cs typeface="Arial" pitchFamily="34" charset="0"/>
              </a:rPr>
              <a:t>of your email will become the </a:t>
            </a:r>
            <a:r>
              <a:rPr lang="en-US" sz="900" b="1" i="1" dirty="0">
                <a:latin typeface="Arial" pitchFamily="34" charset="0"/>
                <a:cs typeface="Arial" pitchFamily="34" charset="0"/>
              </a:rPr>
              <a:t>body</a:t>
            </a:r>
            <a:r>
              <a:rPr lang="en-US" sz="900" i="1" dirty="0">
                <a:latin typeface="Arial" pitchFamily="34" charset="0"/>
                <a:cs typeface="Arial" pitchFamily="34" charset="0"/>
              </a:rPr>
              <a:t> of the content. If you want to include tags, in the last line of your email type Tags: tag1 tag2 tag3</a:t>
            </a:r>
          </a:p>
          <a:p>
            <a:pPr marL="0" indent="0">
              <a:buNone/>
            </a:pPr>
            <a:endParaRPr lang="en-US" sz="900" i="1" dirty="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r>
              <a:rPr lang="en-US" sz="900" b="1" dirty="0">
                <a:latin typeface="Arial" pitchFamily="34" charset="0"/>
                <a:cs typeface="Arial" pitchFamily="34" charset="0"/>
              </a:rPr>
              <a:t>To be able to comment on content via email please do the following:</a:t>
            </a:r>
            <a:endParaRPr lang="en-US" sz="900" dirty="0">
              <a:latin typeface="Arial" pitchFamily="34" charset="0"/>
              <a:cs typeface="Arial" pitchFamily="34" charset="0"/>
            </a:endParaRPr>
          </a:p>
          <a:p>
            <a:pPr marL="228600" lvl="0" indent="-228600">
              <a:buFont typeface="+mj-lt"/>
              <a:buAutoNum type="arabicPeriod"/>
            </a:pPr>
            <a:r>
              <a:rPr lang="en-US" sz="900" dirty="0">
                <a:latin typeface="Arial" pitchFamily="34" charset="0"/>
                <a:cs typeface="Arial" pitchFamily="34" charset="0"/>
              </a:rPr>
              <a:t>Go to your Profile and select “Preferences”</a:t>
            </a:r>
          </a:p>
          <a:p>
            <a:pPr marL="228600" lvl="0" indent="-228600">
              <a:buFont typeface="+mj-lt"/>
              <a:buAutoNum type="arabicPeriod"/>
            </a:pPr>
            <a:r>
              <a:rPr lang="en-US" sz="900" dirty="0">
                <a:latin typeface="Arial" pitchFamily="34" charset="0"/>
                <a:cs typeface="Arial" pitchFamily="34" charset="0"/>
              </a:rPr>
              <a:t>Under the Email preferences options on the top  select items which you would like to receive email notifications on.</a:t>
            </a:r>
          </a:p>
          <a:p>
            <a:pPr marL="228600" lvl="0" indent="-228600">
              <a:buFont typeface="+mj-lt"/>
              <a:buAutoNum type="arabicPeriod"/>
            </a:pPr>
            <a:r>
              <a:rPr lang="en-US" sz="900" dirty="0">
                <a:latin typeface="Arial" pitchFamily="34" charset="0"/>
                <a:cs typeface="Arial" pitchFamily="34" charset="0"/>
              </a:rPr>
              <a:t>Now every time someone updates that specific group or content you will receive a notification: simply reply by email to that notification to comment on updates.</a:t>
            </a:r>
          </a:p>
          <a:p>
            <a:pPr marL="0" indent="0">
              <a:buNone/>
            </a:pPr>
            <a:endParaRPr lang="en-US" sz="900" dirty="0">
              <a:latin typeface="Arial" pitchFamily="34" charset="0"/>
              <a:cs typeface="Arial" pitchFamily="34" charset="0"/>
            </a:endParaRPr>
          </a:p>
        </p:txBody>
      </p:sp>
      <p:pic>
        <p:nvPicPr>
          <p:cNvPr id="15" name="Picture 14" descr="C:\Users\wb445909\Documents\Spark Training\Screenshots\create by em1.PNG"/>
          <p:cNvPicPr/>
          <p:nvPr/>
        </p:nvPicPr>
        <p:blipFill>
          <a:blip r:embed="rId4">
            <a:extLst>
              <a:ext uri="{28A0092B-C50C-407E-A947-70E740481C1C}">
                <a14:useLocalDpi xmlns:a14="http://schemas.microsoft.com/office/drawing/2010/main" val="0"/>
              </a:ext>
            </a:extLst>
          </a:blip>
          <a:srcRect/>
          <a:stretch>
            <a:fillRect/>
          </a:stretch>
        </p:blipFill>
        <p:spPr bwMode="auto">
          <a:xfrm>
            <a:off x="122457" y="2539229"/>
            <a:ext cx="2860675" cy="1600200"/>
          </a:xfrm>
          <a:prstGeom prst="rect">
            <a:avLst/>
          </a:prstGeom>
          <a:noFill/>
          <a:ln>
            <a:noFill/>
          </a:ln>
          <a:effectLst/>
        </p:spPr>
      </p:pic>
      <p:sp>
        <p:nvSpPr>
          <p:cNvPr id="13" name="Title 1"/>
          <p:cNvSpPr txBox="1">
            <a:spLocks/>
          </p:cNvSpPr>
          <p:nvPr/>
        </p:nvSpPr>
        <p:spPr bwMode="auto">
          <a:xfrm>
            <a:off x="122457" y="1074056"/>
            <a:ext cx="6551274" cy="5705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buNone/>
            </a:pPr>
            <a:br>
              <a:rPr lang="en-US" sz="1200" dirty="0">
                <a:solidFill>
                  <a:schemeClr val="tx1"/>
                </a:solidFill>
                <a:latin typeface="Arial" pitchFamily="34" charset="0"/>
                <a:cs typeface="Arial" pitchFamily="34" charset="0"/>
              </a:rPr>
            </a:br>
            <a:r>
              <a:rPr lang="en-US" sz="900" b="0" dirty="0">
                <a:solidFill>
                  <a:srgbClr val="646464"/>
                </a:solidFill>
                <a:latin typeface="Arial" pitchFamily="34" charset="0"/>
                <a:cs typeface="Arial" pitchFamily="34" charset="0"/>
              </a:rPr>
              <a:t>With the advanced incoming email you can post  documents, blogs, discussions, status updates, announcements and project tasks via email and also reply to discussions,  comment on documents and blog posts, reply to direct messages and shares.</a:t>
            </a:r>
            <a:br>
              <a:rPr lang="en-US" sz="1200" dirty="0">
                <a:solidFill>
                  <a:srgbClr val="3366FF"/>
                </a:solidFill>
                <a:latin typeface="Garamond" pitchFamily="18" charset="0"/>
                <a:cs typeface="Arial" pitchFamily="34" charset="0"/>
              </a:rPr>
            </a:br>
            <a:endParaRPr lang="en-US" sz="1200" dirty="0">
              <a:solidFill>
                <a:schemeClr val="tx1"/>
              </a:solidFill>
              <a:latin typeface="Arial" pitchFamily="34" charset="0"/>
              <a:cs typeface="Arial" pitchFamily="34" charset="0"/>
            </a:endParaRPr>
          </a:p>
        </p:txBody>
      </p:sp>
      <p:sp>
        <p:nvSpPr>
          <p:cNvPr id="4" name="Title 3"/>
          <p:cNvSpPr>
            <a:spLocks noGrp="1"/>
          </p:cNvSpPr>
          <p:nvPr>
            <p:ph type="title"/>
          </p:nvPr>
        </p:nvSpPr>
        <p:spPr/>
        <p:txBody>
          <a:bodyPr/>
          <a:lstStyle/>
          <a:p>
            <a:r>
              <a:rPr lang="it-IT" dirty="0"/>
              <a:t>Comment and Create Content by Email</a:t>
            </a:r>
            <a:endParaRPr lang="en-US" dirty="0"/>
          </a:p>
        </p:txBody>
      </p:sp>
      <p:sp>
        <p:nvSpPr>
          <p:cNvPr id="12" name="Rounded Rectangle 11"/>
          <p:cNvSpPr/>
          <p:nvPr/>
        </p:nvSpPr>
        <p:spPr bwMode="auto">
          <a:xfrm>
            <a:off x="276225" y="1867664"/>
            <a:ext cx="1352550" cy="257598"/>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Rounded Rectangle 13"/>
          <p:cNvSpPr/>
          <p:nvPr/>
        </p:nvSpPr>
        <p:spPr bwMode="auto">
          <a:xfrm>
            <a:off x="200243" y="3653973"/>
            <a:ext cx="1352550" cy="257598"/>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57" y="4200525"/>
            <a:ext cx="2860675" cy="210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58" y="6323662"/>
            <a:ext cx="1963517" cy="141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1238250" y="7042110"/>
            <a:ext cx="499421" cy="11388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8131" y="7273295"/>
            <a:ext cx="1615001" cy="140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85943" y="1583844"/>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19" name="Oval 18"/>
          <p:cNvSpPr/>
          <p:nvPr/>
        </p:nvSpPr>
        <p:spPr>
          <a:xfrm>
            <a:off x="66893" y="2434454"/>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
        <p:nvSpPr>
          <p:cNvPr id="20" name="Oval 19"/>
          <p:cNvSpPr/>
          <p:nvPr/>
        </p:nvSpPr>
        <p:spPr>
          <a:xfrm>
            <a:off x="66893" y="4139429"/>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
        <p:nvSpPr>
          <p:cNvPr id="21" name="Oval 20"/>
          <p:cNvSpPr/>
          <p:nvPr/>
        </p:nvSpPr>
        <p:spPr>
          <a:xfrm>
            <a:off x="47625" y="6300666"/>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22" name="Oval 21"/>
          <p:cNvSpPr/>
          <p:nvPr/>
        </p:nvSpPr>
        <p:spPr>
          <a:xfrm>
            <a:off x="1276350" y="7160631"/>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Tree>
    <p:custDataLst>
      <p:tags r:id="rId1"/>
    </p:custDataLst>
    <p:extLst>
      <p:ext uri="{BB962C8B-B14F-4D97-AF65-F5344CB8AC3E}">
        <p14:creationId xmlns:p14="http://schemas.microsoft.com/office/powerpoint/2010/main" val="67552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Access from Mobile - Web</a:t>
            </a:r>
            <a:endParaRPr lang="en-US" dirty="0"/>
          </a:p>
        </p:txBody>
      </p:sp>
      <p:sp>
        <p:nvSpPr>
          <p:cNvPr id="7" name="Rounded Rectangle 6"/>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9" name="Content Placeholder 3"/>
          <p:cNvSpPr txBox="1">
            <a:spLocks/>
          </p:cNvSpPr>
          <p:nvPr/>
        </p:nvSpPr>
        <p:spPr bwMode="auto">
          <a:xfrm>
            <a:off x="2943226" y="1782438"/>
            <a:ext cx="3696112" cy="655470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28600" indent="-228600">
              <a:buFont typeface="+mj-lt"/>
              <a:buAutoNum type="arabicPeriod"/>
            </a:pPr>
            <a:r>
              <a:rPr lang="en-US" sz="900" dirty="0">
                <a:solidFill>
                  <a:srgbClr val="646464"/>
                </a:solidFill>
                <a:latin typeface="Arial" pitchFamily="34" charset="0"/>
                <a:cs typeface="Arial" pitchFamily="34" charset="0"/>
              </a:rPr>
              <a:t>On your mobile device, open the internet browser (for example Safari on iPhone or iPad) and type collaboration.worldbank.org in the URL bar. You will land on the homepage shown in point 1. </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a:solidFill>
                  <a:srgbClr val="646464"/>
                </a:solidFill>
                <a:latin typeface="Arial" pitchFamily="34" charset="0"/>
                <a:cs typeface="Arial" pitchFamily="34" charset="0"/>
              </a:rPr>
              <a:t>Click on Login (top right corner on your screen). You will land on the page shown in point 2. Here please select the “Click Here to Login” if you are World Bank Group staff. </a:t>
            </a:r>
            <a:br>
              <a:rPr lang="en-US" sz="900" dirty="0">
                <a:solidFill>
                  <a:srgbClr val="646464"/>
                </a:solidFill>
                <a:latin typeface="Arial" pitchFamily="34" charset="0"/>
                <a:cs typeface="Arial" pitchFamily="34" charset="0"/>
              </a:rPr>
            </a:br>
            <a:br>
              <a:rPr lang="en-US" sz="900" dirty="0">
                <a:solidFill>
                  <a:srgbClr val="646464"/>
                </a:solidFill>
                <a:latin typeface="Arial" pitchFamily="34" charset="0"/>
                <a:cs typeface="Arial" pitchFamily="34" charset="0"/>
              </a:rPr>
            </a:br>
            <a:r>
              <a:rPr lang="en-US" sz="900" dirty="0">
                <a:solidFill>
                  <a:srgbClr val="646464"/>
                </a:solidFill>
                <a:latin typeface="Arial" pitchFamily="34" charset="0"/>
                <a:cs typeface="Arial" pitchFamily="34" charset="0"/>
              </a:rPr>
              <a:t>If you are not World Bank Group staff, please enter your credentials (username and password) in the section below, titled Log in to C4D.</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a:solidFill>
                  <a:srgbClr val="646464"/>
                </a:solidFill>
                <a:latin typeface="Arial" pitchFamily="34" charset="0"/>
                <a:cs typeface="Arial" pitchFamily="34" charset="0"/>
              </a:rPr>
              <a:t>World Bank Group Staff only: after clicking on the “Click here to log in” you will be redirected to a page where you need to enter your UPI and Passkey. This is the last step, you have now successfully logged in to C4D using your mobile device.</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a:solidFill>
                  <a:srgbClr val="646464"/>
                </a:solidFill>
                <a:latin typeface="Arial" pitchFamily="34" charset="0"/>
                <a:cs typeface="Arial" pitchFamily="34" charset="0"/>
              </a:rPr>
              <a:t>You will now be able to</a:t>
            </a:r>
          </a:p>
          <a:p>
            <a:pPr marL="744537" lvl="1" indent="-228600"/>
            <a:r>
              <a:rPr lang="en-US" sz="900" dirty="0">
                <a:solidFill>
                  <a:srgbClr val="646464"/>
                </a:solidFill>
                <a:latin typeface="Arial" pitchFamily="34" charset="0"/>
                <a:cs typeface="Arial" pitchFamily="34" charset="0"/>
              </a:rPr>
              <a:t>Create new content (Status Updates, Discussions and Direct Messages), </a:t>
            </a:r>
          </a:p>
          <a:p>
            <a:pPr marL="744537" lvl="1" indent="-228600"/>
            <a:r>
              <a:rPr lang="en-US" sz="900" dirty="0">
                <a:solidFill>
                  <a:srgbClr val="646464"/>
                </a:solidFill>
                <a:latin typeface="Arial" pitchFamily="34" charset="0"/>
                <a:cs typeface="Arial" pitchFamily="34" charset="0"/>
              </a:rPr>
              <a:t>Search for Content, People and Places, and </a:t>
            </a:r>
          </a:p>
          <a:p>
            <a:pPr marL="744537" lvl="1" indent="-228600"/>
            <a:r>
              <a:rPr lang="en-US" sz="900" dirty="0">
                <a:solidFill>
                  <a:srgbClr val="646464"/>
                </a:solidFill>
                <a:latin typeface="Arial" pitchFamily="34" charset="0"/>
                <a:cs typeface="Arial" pitchFamily="34" charset="0"/>
              </a:rPr>
              <a:t>Engage in your groups.</a:t>
            </a:r>
          </a:p>
          <a:p>
            <a:pPr marL="228600" indent="-228600">
              <a:buFont typeface="+mj-lt"/>
              <a:buAutoNum type="arabicPeriod"/>
            </a:pPr>
            <a:endParaRPr lang="en-US" sz="900" dirty="0">
              <a:solidFill>
                <a:srgbClr val="646464"/>
              </a:solidFill>
              <a:latin typeface="Arial" pitchFamily="34" charset="0"/>
              <a:cs typeface="Arial" pitchFamily="34" charset="0"/>
            </a:endParaRPr>
          </a:p>
        </p:txBody>
      </p:sp>
      <p:pic>
        <p:nvPicPr>
          <p:cNvPr id="14" name="Picture 13" descr="C:\Users\wb445909\Pictures\GP on C4D\photo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066" y="1612457"/>
            <a:ext cx="1346934" cy="2020401"/>
          </a:xfrm>
          <a:prstGeom prst="rect">
            <a:avLst/>
          </a:prstGeom>
          <a:noFill/>
          <a:ln>
            <a:noFill/>
          </a:ln>
        </p:spPr>
      </p:pic>
      <p:pic>
        <p:nvPicPr>
          <p:cNvPr id="15" name="Picture 14" descr="C:\Users\wb445909\Pictures\GP on C4D\photo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322" y="3956970"/>
            <a:ext cx="1406718" cy="2110077"/>
          </a:xfrm>
          <a:prstGeom prst="rect">
            <a:avLst/>
          </a:prstGeom>
          <a:noFill/>
          <a:ln>
            <a:noFill/>
          </a:ln>
        </p:spPr>
      </p:pic>
      <p:pic>
        <p:nvPicPr>
          <p:cNvPr id="16" name="Picture 15" descr="C:\Users\wb445909\Pictures\GP on C4D\photo 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815" y="3956970"/>
            <a:ext cx="1316561" cy="2110077"/>
          </a:xfrm>
          <a:prstGeom prst="rect">
            <a:avLst/>
          </a:prstGeom>
          <a:noFill/>
          <a:ln>
            <a:noFill/>
          </a:ln>
        </p:spPr>
      </p:pic>
      <p:sp>
        <p:nvSpPr>
          <p:cNvPr id="8" name="Oval 7"/>
          <p:cNvSpPr/>
          <p:nvPr/>
        </p:nvSpPr>
        <p:spPr>
          <a:xfrm>
            <a:off x="1152961" y="148176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10" name="Oval 9"/>
          <p:cNvSpPr/>
          <p:nvPr/>
        </p:nvSpPr>
        <p:spPr>
          <a:xfrm>
            <a:off x="58022" y="3842670"/>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
        <p:nvSpPr>
          <p:cNvPr id="11" name="Oval 10"/>
          <p:cNvSpPr/>
          <p:nvPr/>
        </p:nvSpPr>
        <p:spPr>
          <a:xfrm>
            <a:off x="1569515" y="3842670"/>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pic>
        <p:nvPicPr>
          <p:cNvPr id="1026" name="Picture 2" descr="C:\Users\wb445909\Documents\C4D\C4D Upgrade to 7 plus\photo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322" y="6292421"/>
            <a:ext cx="1363149" cy="20447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b445909\Documents\C4D\C4D Upgrade to 7 plus\photo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227" y="6292421"/>
            <a:ext cx="1363149" cy="2044723"/>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58022" y="6178121"/>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4</a:t>
            </a:r>
            <a:endParaRPr lang="en-US" dirty="0">
              <a:solidFill>
                <a:schemeClr val="tx1"/>
              </a:solidFill>
            </a:endParaRPr>
          </a:p>
        </p:txBody>
      </p:sp>
    </p:spTree>
    <p:custDataLst>
      <p:tags r:id="rId1"/>
    </p:custDataLst>
    <p:extLst>
      <p:ext uri="{BB962C8B-B14F-4D97-AF65-F5344CB8AC3E}">
        <p14:creationId xmlns:p14="http://schemas.microsoft.com/office/powerpoint/2010/main" val="260621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b445909\Documents\C4D\C4D Upgrade to 7 plus\photo 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76" y="5940048"/>
            <a:ext cx="1418418" cy="21276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it-IT" dirty="0"/>
              <a:t>Access from Mobile - iOS</a:t>
            </a:r>
            <a:endParaRPr lang="en-US" dirty="0"/>
          </a:p>
        </p:txBody>
      </p:sp>
      <p:sp>
        <p:nvSpPr>
          <p:cNvPr id="7" name="Rounded Rectangle 6"/>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9" name="Content Placeholder 3"/>
          <p:cNvSpPr txBox="1">
            <a:spLocks/>
          </p:cNvSpPr>
          <p:nvPr/>
        </p:nvSpPr>
        <p:spPr bwMode="auto">
          <a:xfrm>
            <a:off x="3578086" y="1451113"/>
            <a:ext cx="3061251" cy="6886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a:buFontTx/>
              <a:buNone/>
            </a:pPr>
            <a:endParaRPr lang="en-US" sz="900" b="1" cap="small" dirty="0"/>
          </a:p>
          <a:p>
            <a:pPr marL="228600" indent="-228600">
              <a:buFont typeface="+mj-lt"/>
              <a:buAutoNum type="arabicPeriod"/>
            </a:pPr>
            <a:r>
              <a:rPr lang="en-US" sz="900" dirty="0">
                <a:solidFill>
                  <a:srgbClr val="646464"/>
                </a:solidFill>
                <a:latin typeface="Arial" pitchFamily="34" charset="0"/>
                <a:cs typeface="Arial" pitchFamily="34" charset="0"/>
              </a:rPr>
              <a:t>On your mobile device, open the app store and search for “Jive”. Download the App</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a:solidFill>
                  <a:srgbClr val="646464"/>
                </a:solidFill>
                <a:latin typeface="Arial" pitchFamily="34" charset="0"/>
                <a:cs typeface="Arial" pitchFamily="34" charset="0"/>
              </a:rPr>
              <a:t>Open the App. Enter “Collaboration.worldbank.org” in the URL text box and Click “</a:t>
            </a:r>
            <a:r>
              <a:rPr lang="en-US" sz="900" b="1" dirty="0">
                <a:solidFill>
                  <a:srgbClr val="646464"/>
                </a:solidFill>
                <a:latin typeface="Arial" pitchFamily="34" charset="0"/>
                <a:cs typeface="Arial" pitchFamily="34" charset="0"/>
              </a:rPr>
              <a:t>Continue</a:t>
            </a:r>
            <a:r>
              <a:rPr lang="en-US" sz="900" dirty="0">
                <a:solidFill>
                  <a:srgbClr val="646464"/>
                </a:solidFill>
                <a:latin typeface="Arial" pitchFamily="34" charset="0"/>
                <a:cs typeface="Arial" pitchFamily="34" charset="0"/>
              </a:rPr>
              <a:t>”.</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a:solidFill>
                  <a:srgbClr val="646464"/>
                </a:solidFill>
                <a:latin typeface="Arial" pitchFamily="34" charset="0"/>
                <a:cs typeface="Arial" pitchFamily="34" charset="0"/>
              </a:rPr>
              <a:t>Enter your Collaboration for Development </a:t>
            </a:r>
            <a:r>
              <a:rPr lang="en-US" sz="900" b="1" dirty="0">
                <a:solidFill>
                  <a:srgbClr val="646464"/>
                </a:solidFill>
                <a:latin typeface="Arial" pitchFamily="34" charset="0"/>
                <a:cs typeface="Arial" pitchFamily="34" charset="0"/>
              </a:rPr>
              <a:t>Username</a:t>
            </a:r>
            <a:r>
              <a:rPr lang="en-US" sz="900" dirty="0">
                <a:solidFill>
                  <a:srgbClr val="646464"/>
                </a:solidFill>
                <a:latin typeface="Arial" pitchFamily="34" charset="0"/>
                <a:cs typeface="Arial" pitchFamily="34" charset="0"/>
              </a:rPr>
              <a:t> and </a:t>
            </a:r>
            <a:r>
              <a:rPr lang="en-US" sz="900" b="1" dirty="0">
                <a:solidFill>
                  <a:srgbClr val="646464"/>
                </a:solidFill>
                <a:latin typeface="Arial" pitchFamily="34" charset="0"/>
                <a:cs typeface="Arial" pitchFamily="34" charset="0"/>
              </a:rPr>
              <a:t>Password</a:t>
            </a:r>
            <a:r>
              <a:rPr lang="en-US" sz="900" dirty="0">
                <a:solidFill>
                  <a:srgbClr val="646464"/>
                </a:solidFill>
                <a:latin typeface="Arial" pitchFamily="34" charset="0"/>
                <a:cs typeface="Arial" pitchFamily="34" charset="0"/>
              </a:rPr>
              <a:t>, click on “</a:t>
            </a:r>
            <a:r>
              <a:rPr lang="en-US" sz="900" b="1" dirty="0">
                <a:solidFill>
                  <a:srgbClr val="646464"/>
                </a:solidFill>
                <a:latin typeface="Arial" pitchFamily="34" charset="0"/>
                <a:cs typeface="Arial" pitchFamily="34" charset="0"/>
              </a:rPr>
              <a:t>Sign in</a:t>
            </a:r>
            <a:r>
              <a:rPr lang="en-US" sz="900" dirty="0">
                <a:solidFill>
                  <a:srgbClr val="646464"/>
                </a:solidFill>
                <a:latin typeface="Arial" pitchFamily="34" charset="0"/>
                <a:cs typeface="Arial" pitchFamily="34" charset="0"/>
              </a:rPr>
              <a:t>”. </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a:solidFill>
                  <a:srgbClr val="646464"/>
                </a:solidFill>
                <a:latin typeface="Arial" pitchFamily="34" charset="0"/>
                <a:cs typeface="Arial" pitchFamily="34" charset="0"/>
              </a:rPr>
              <a:t>You will now have access to your Collaboration for Development Inbox, Activity Streams, and Bookmarks and you also will be able to Create new content.</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NOTE: Currently WBG staff will not be able to log in with their UPI and Passkey, we are working on a solution to enable everyone to use the App.</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4818" r="7122" b="8731"/>
          <a:stretch/>
        </p:blipFill>
        <p:spPr>
          <a:xfrm>
            <a:off x="279031" y="1340926"/>
            <a:ext cx="1197344" cy="197790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520" b="1"/>
          <a:stretch/>
        </p:blipFill>
        <p:spPr>
          <a:xfrm>
            <a:off x="1950395" y="1340924"/>
            <a:ext cx="1167267" cy="197790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2525"/>
          <a:stretch/>
        </p:blipFill>
        <p:spPr>
          <a:xfrm>
            <a:off x="279031" y="3486405"/>
            <a:ext cx="1197344" cy="2074867"/>
          </a:xfrm>
          <a:prstGeom prst="rect">
            <a:avLst/>
          </a:prstGeom>
        </p:spPr>
      </p:pic>
      <p:sp>
        <p:nvSpPr>
          <p:cNvPr id="26" name="Oval 25"/>
          <p:cNvSpPr/>
          <p:nvPr/>
        </p:nvSpPr>
        <p:spPr>
          <a:xfrm>
            <a:off x="165909" y="1226624"/>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27" name="Oval 26"/>
          <p:cNvSpPr/>
          <p:nvPr/>
        </p:nvSpPr>
        <p:spPr>
          <a:xfrm>
            <a:off x="1855478" y="124357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
        <p:nvSpPr>
          <p:cNvPr id="28" name="Oval 27"/>
          <p:cNvSpPr/>
          <p:nvPr/>
        </p:nvSpPr>
        <p:spPr>
          <a:xfrm>
            <a:off x="165909" y="337210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
        <p:nvSpPr>
          <p:cNvPr id="29" name="Oval 28"/>
          <p:cNvSpPr/>
          <p:nvPr/>
        </p:nvSpPr>
        <p:spPr>
          <a:xfrm>
            <a:off x="141759" y="576507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4</a:t>
            </a:r>
            <a:endParaRPr lang="en-US" dirty="0">
              <a:solidFill>
                <a:schemeClr val="tx1"/>
              </a:solidFill>
            </a:endParaRPr>
          </a:p>
        </p:txBody>
      </p:sp>
      <p:pic>
        <p:nvPicPr>
          <p:cNvPr id="1028" name="Picture 4" descr="C:\Users\wb445909\Documents\C4D\C4D Upgrade to 7 plus\photo 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5478" y="5940048"/>
            <a:ext cx="1418664" cy="2127627"/>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1047750" y="6042485"/>
            <a:ext cx="180976" cy="18013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1" name="Rounded Rectangle 30"/>
          <p:cNvSpPr/>
          <p:nvPr/>
        </p:nvSpPr>
        <p:spPr bwMode="auto">
          <a:xfrm>
            <a:off x="250964" y="6225417"/>
            <a:ext cx="549136" cy="18013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2" name="Rounded Rectangle 31"/>
          <p:cNvSpPr/>
          <p:nvPr/>
        </p:nvSpPr>
        <p:spPr bwMode="auto">
          <a:xfrm>
            <a:off x="241439" y="7887539"/>
            <a:ext cx="549136" cy="18013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custDataLst>
      <p:tags r:id="rId1"/>
    </p:custDataLst>
    <p:extLst>
      <p:ext uri="{BB962C8B-B14F-4D97-AF65-F5344CB8AC3E}">
        <p14:creationId xmlns:p14="http://schemas.microsoft.com/office/powerpoint/2010/main" val="81475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Access from Mobile - iOS</a:t>
            </a:r>
            <a:endParaRPr lang="en-US" dirty="0"/>
          </a:p>
        </p:txBody>
      </p:sp>
      <p:sp>
        <p:nvSpPr>
          <p:cNvPr id="7" name="Rounded Rectangle 6"/>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9" name="Content Placeholder 3"/>
          <p:cNvSpPr txBox="1">
            <a:spLocks/>
          </p:cNvSpPr>
          <p:nvPr/>
        </p:nvSpPr>
        <p:spPr bwMode="auto">
          <a:xfrm>
            <a:off x="3578086" y="1451113"/>
            <a:ext cx="3061251" cy="6886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a:buFontTx/>
              <a:buNone/>
            </a:pPr>
            <a:endParaRPr lang="en-US" sz="900" b="1" cap="small" dirty="0"/>
          </a:p>
          <a:p>
            <a:pPr marL="0">
              <a:buFontTx/>
              <a:buNone/>
            </a:pPr>
            <a:r>
              <a:rPr lang="en-US" sz="900" dirty="0">
                <a:solidFill>
                  <a:srgbClr val="646464"/>
                </a:solidFill>
                <a:latin typeface="Arial" pitchFamily="34" charset="0"/>
                <a:cs typeface="Arial" pitchFamily="34" charset="0"/>
              </a:rPr>
              <a:t>1. On your mobile device, open the app store and search for “Jive”. Download the App</a:t>
            </a: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2. Open the App. Enter “Collaboration.worldbank.org” in the URL text box and Click “NEXT”</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3. In the next window, Click “Next”, then click “go”.</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4.   WB Staff- select “Click her to log in” under World Bank Group Access only and Enter your “</a:t>
            </a:r>
            <a:r>
              <a:rPr lang="en-US" sz="900" dirty="0" err="1">
                <a:solidFill>
                  <a:srgbClr val="646464"/>
                </a:solidFill>
                <a:latin typeface="Arial" pitchFamily="34" charset="0"/>
                <a:cs typeface="Arial" pitchFamily="34" charset="0"/>
              </a:rPr>
              <a:t>upi</a:t>
            </a:r>
            <a:r>
              <a:rPr lang="en-US" sz="900" dirty="0">
                <a:solidFill>
                  <a:srgbClr val="646464"/>
                </a:solidFill>
                <a:latin typeface="Arial" pitchFamily="34" charset="0"/>
                <a:cs typeface="Arial" pitchFamily="34" charset="0"/>
              </a:rPr>
              <a:t>” and “passkey” in the next screen.</a:t>
            </a:r>
          </a:p>
          <a:p>
            <a:pPr marL="0">
              <a:buFontTx/>
              <a:buNone/>
            </a:pPr>
            <a:br>
              <a:rPr lang="en-US" sz="900" dirty="0">
                <a:solidFill>
                  <a:srgbClr val="646464"/>
                </a:solidFill>
                <a:latin typeface="Arial" pitchFamily="34" charset="0"/>
                <a:cs typeface="Arial" pitchFamily="34" charset="0"/>
              </a:rPr>
            </a:br>
            <a:r>
              <a:rPr lang="en-US" sz="900" dirty="0">
                <a:solidFill>
                  <a:srgbClr val="646464"/>
                </a:solidFill>
                <a:latin typeface="Arial" pitchFamily="34" charset="0"/>
                <a:cs typeface="Arial" pitchFamily="34" charset="0"/>
              </a:rPr>
              <a:t>       External Members – Enter your “username” and     </a:t>
            </a:r>
          </a:p>
          <a:p>
            <a:pPr marL="0">
              <a:buFontTx/>
              <a:buNone/>
            </a:pPr>
            <a:r>
              <a:rPr lang="en-US" sz="900" dirty="0">
                <a:solidFill>
                  <a:srgbClr val="646464"/>
                </a:solidFill>
                <a:latin typeface="Arial" pitchFamily="34" charset="0"/>
                <a:cs typeface="Arial" pitchFamily="34" charset="0"/>
              </a:rPr>
              <a:t>       “password” below and click “log in”</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5. You will land in the C4D Mobile App  homepage </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4818" r="7122" b="8731"/>
          <a:stretch/>
        </p:blipFill>
        <p:spPr>
          <a:xfrm>
            <a:off x="1322572" y="1516511"/>
            <a:ext cx="826803" cy="136580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4520" b="1"/>
          <a:stretch/>
        </p:blipFill>
        <p:spPr>
          <a:xfrm>
            <a:off x="1447047" y="2763761"/>
            <a:ext cx="606513" cy="1027720"/>
          </a:xfrm>
          <a:prstGeom prst="rect">
            <a:avLst/>
          </a:prstGeom>
        </p:spPr>
      </p:pic>
      <p:sp>
        <p:nvSpPr>
          <p:cNvPr id="16" name="TextBox 15"/>
          <p:cNvSpPr txBox="1"/>
          <p:nvPr/>
        </p:nvSpPr>
        <p:spPr>
          <a:xfrm>
            <a:off x="165909" y="1574357"/>
            <a:ext cx="226243" cy="292388"/>
          </a:xfrm>
          <a:prstGeom prst="rect">
            <a:avLst/>
          </a:prstGeom>
          <a:noFill/>
        </p:spPr>
        <p:txBody>
          <a:bodyPr wrap="square" rtlCol="0">
            <a:spAutoFit/>
          </a:bodyPr>
          <a:lstStyle/>
          <a:p>
            <a:pPr>
              <a:buNone/>
            </a:pPr>
            <a:r>
              <a:rPr lang="en-US" dirty="0"/>
              <a:t>1</a:t>
            </a:r>
          </a:p>
        </p:txBody>
      </p:sp>
      <p:sp>
        <p:nvSpPr>
          <p:cNvPr id="17" name="TextBox 16"/>
          <p:cNvSpPr txBox="1"/>
          <p:nvPr/>
        </p:nvSpPr>
        <p:spPr>
          <a:xfrm>
            <a:off x="165909" y="2985233"/>
            <a:ext cx="226243" cy="292388"/>
          </a:xfrm>
          <a:prstGeom prst="rect">
            <a:avLst/>
          </a:prstGeom>
          <a:noFill/>
        </p:spPr>
        <p:txBody>
          <a:bodyPr wrap="square" rtlCol="0">
            <a:spAutoFit/>
          </a:bodyPr>
          <a:lstStyle/>
          <a:p>
            <a:pPr>
              <a:buNone/>
            </a:pPr>
            <a:r>
              <a:rPr lang="en-US" dirty="0"/>
              <a:t>2</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2525"/>
          <a:stretch/>
        </p:blipFill>
        <p:spPr>
          <a:xfrm>
            <a:off x="542041" y="3972875"/>
            <a:ext cx="862965" cy="1495425"/>
          </a:xfrm>
          <a:prstGeom prst="rect">
            <a:avLst/>
          </a:prstGeom>
        </p:spPr>
      </p:pic>
      <p:sp>
        <p:nvSpPr>
          <p:cNvPr id="19" name="TextBox 18"/>
          <p:cNvSpPr txBox="1"/>
          <p:nvPr/>
        </p:nvSpPr>
        <p:spPr>
          <a:xfrm>
            <a:off x="165909" y="3987753"/>
            <a:ext cx="226243" cy="292388"/>
          </a:xfrm>
          <a:prstGeom prst="rect">
            <a:avLst/>
          </a:prstGeom>
          <a:noFill/>
        </p:spPr>
        <p:txBody>
          <a:bodyPr wrap="square" rtlCol="0">
            <a:spAutoFit/>
          </a:bodyPr>
          <a:lstStyle/>
          <a:p>
            <a:pPr>
              <a:buNone/>
            </a:pPr>
            <a:r>
              <a:rPr lang="en-US" dirty="0"/>
              <a:t>3</a:t>
            </a: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13876"/>
          <a:stretch/>
        </p:blipFill>
        <p:spPr>
          <a:xfrm>
            <a:off x="2053560" y="3911914"/>
            <a:ext cx="1055092" cy="1615439"/>
          </a:xfrm>
          <a:prstGeom prst="rect">
            <a:avLst/>
          </a:prstGeom>
        </p:spPr>
      </p:pic>
      <p:sp>
        <p:nvSpPr>
          <p:cNvPr id="21" name="TextBox 20"/>
          <p:cNvSpPr txBox="1"/>
          <p:nvPr/>
        </p:nvSpPr>
        <p:spPr>
          <a:xfrm>
            <a:off x="1735974" y="3987753"/>
            <a:ext cx="226243" cy="292388"/>
          </a:xfrm>
          <a:prstGeom prst="rect">
            <a:avLst/>
          </a:prstGeom>
          <a:noFill/>
        </p:spPr>
        <p:txBody>
          <a:bodyPr wrap="square" rtlCol="0">
            <a:spAutoFit/>
          </a:bodyPr>
          <a:lstStyle/>
          <a:p>
            <a:pPr>
              <a:buNone/>
            </a:pPr>
            <a:r>
              <a:rPr lang="en-US" dirty="0"/>
              <a:t>3</a:t>
            </a:r>
          </a:p>
        </p:txBody>
      </p:sp>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5136"/>
          <a:stretch/>
        </p:blipFill>
        <p:spPr>
          <a:xfrm>
            <a:off x="1368919" y="5774659"/>
            <a:ext cx="600859" cy="1011584"/>
          </a:xfrm>
          <a:prstGeom prst="rect">
            <a:avLst/>
          </a:prstGeom>
        </p:spPr>
      </p:pic>
      <p:sp>
        <p:nvSpPr>
          <p:cNvPr id="23" name="TextBox 22"/>
          <p:cNvSpPr txBox="1"/>
          <p:nvPr/>
        </p:nvSpPr>
        <p:spPr>
          <a:xfrm>
            <a:off x="165909" y="5774659"/>
            <a:ext cx="226243" cy="292388"/>
          </a:xfrm>
          <a:prstGeom prst="rect">
            <a:avLst/>
          </a:prstGeom>
          <a:noFill/>
        </p:spPr>
        <p:txBody>
          <a:bodyPr wrap="square" rtlCol="0">
            <a:spAutoFit/>
          </a:bodyPr>
          <a:lstStyle/>
          <a:p>
            <a:pPr>
              <a:buNone/>
            </a:pPr>
            <a:r>
              <a:rPr lang="en-US" dirty="0"/>
              <a:t>4</a:t>
            </a: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t="4751"/>
          <a:stretch/>
        </p:blipFill>
        <p:spPr>
          <a:xfrm>
            <a:off x="1285875" y="7082079"/>
            <a:ext cx="767685" cy="1299920"/>
          </a:xfrm>
          <a:prstGeom prst="rect">
            <a:avLst/>
          </a:prstGeom>
        </p:spPr>
      </p:pic>
      <p:sp>
        <p:nvSpPr>
          <p:cNvPr id="25" name="TextBox 24"/>
          <p:cNvSpPr txBox="1"/>
          <p:nvPr/>
        </p:nvSpPr>
        <p:spPr>
          <a:xfrm>
            <a:off x="165909" y="7082079"/>
            <a:ext cx="226243" cy="292388"/>
          </a:xfrm>
          <a:prstGeom prst="rect">
            <a:avLst/>
          </a:prstGeom>
          <a:noFill/>
        </p:spPr>
        <p:txBody>
          <a:bodyPr wrap="square" rtlCol="0">
            <a:spAutoFit/>
          </a:bodyPr>
          <a:lstStyle/>
          <a:p>
            <a:pPr>
              <a:buNone/>
            </a:pPr>
            <a:r>
              <a:rPr lang="en-US" dirty="0"/>
              <a:t>5</a:t>
            </a:r>
          </a:p>
        </p:txBody>
      </p:sp>
    </p:spTree>
    <p:custDataLst>
      <p:tags r:id="rId1"/>
    </p:custDataLst>
    <p:extLst>
      <p:ext uri="{BB962C8B-B14F-4D97-AF65-F5344CB8AC3E}">
        <p14:creationId xmlns:p14="http://schemas.microsoft.com/office/powerpoint/2010/main" val="126996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6963" y="662456"/>
            <a:ext cx="5646607" cy="423250"/>
          </a:xfrm>
          <a:solidFill>
            <a:schemeClr val="bg1"/>
          </a:solidFill>
        </p:spPr>
        <p:txBody>
          <a:bodyPr/>
          <a:lstStyle/>
          <a:p>
            <a:br>
              <a:rPr lang="en-US" sz="2000" dirty="0">
                <a:solidFill>
                  <a:schemeClr val="tx1"/>
                </a:solidFill>
                <a:latin typeface="Arial" pitchFamily="34" charset="0"/>
                <a:cs typeface="Arial" pitchFamily="34" charset="0"/>
              </a:rPr>
            </a:b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Introduction   </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                        </a:t>
            </a:r>
          </a:p>
        </p:txBody>
      </p:sp>
      <p:sp>
        <p:nvSpPr>
          <p:cNvPr id="17" name="Content Placeholder 3"/>
          <p:cNvSpPr>
            <a:spLocks noGrp="1"/>
          </p:cNvSpPr>
          <p:nvPr>
            <p:ph sz="half" idx="4294967295"/>
          </p:nvPr>
        </p:nvSpPr>
        <p:spPr>
          <a:xfrm>
            <a:off x="3208542" y="3045348"/>
            <a:ext cx="2611688" cy="5445509"/>
          </a:xfrm>
          <a:prstGeom prst="rect">
            <a:avLst/>
          </a:prstGeom>
          <a:ln>
            <a:noFill/>
          </a:ln>
        </p:spPr>
        <p:txBody>
          <a:bodyPr/>
          <a:lstStyle/>
          <a:p>
            <a:pPr marL="228600" indent="-228600">
              <a:buNone/>
            </a:pPr>
            <a:r>
              <a:rPr lang="en-US" sz="900" dirty="0">
                <a:solidFill>
                  <a:srgbClr val="646464"/>
                </a:solidFill>
                <a:latin typeface="Arial" pitchFamily="34" charset="0"/>
                <a:cs typeface="Arial" pitchFamily="34" charset="0"/>
              </a:rPr>
              <a:t>.</a:t>
            </a:r>
          </a:p>
        </p:txBody>
      </p:sp>
      <p:sp>
        <p:nvSpPr>
          <p:cNvPr id="22" name="Rectangle 21"/>
          <p:cNvSpPr/>
          <p:nvPr/>
        </p:nvSpPr>
        <p:spPr>
          <a:xfrm>
            <a:off x="682171" y="1403310"/>
            <a:ext cx="5297716" cy="5047536"/>
          </a:xfrm>
          <a:prstGeom prst="rect">
            <a:avLst/>
          </a:prstGeom>
        </p:spPr>
        <p:txBody>
          <a:bodyPr wrap="square">
            <a:spAutoFit/>
          </a:bodyPr>
          <a:lstStyle/>
          <a:p>
            <a:pPr marL="0">
              <a:buNone/>
            </a:pPr>
            <a:r>
              <a:rPr lang="en-US" sz="1400" b="1" dirty="0">
                <a:latin typeface="Arial" pitchFamily="34" charset="0"/>
                <a:cs typeface="Arial" pitchFamily="34" charset="0"/>
              </a:rPr>
              <a:t>This guide is created as a resource</a:t>
            </a:r>
            <a:r>
              <a:rPr lang="en-US" sz="1400" dirty="0">
                <a:latin typeface="Arial" pitchFamily="34" charset="0"/>
                <a:cs typeface="Arial" pitchFamily="34" charset="0"/>
              </a:rPr>
              <a:t> to provide you with a simple overview of the Collaboration for Development (C4D) platform</a:t>
            </a:r>
            <a:r>
              <a:rPr lang="en-US" sz="1400" dirty="0"/>
              <a:t>.  </a:t>
            </a:r>
          </a:p>
          <a:p>
            <a:pPr marL="0">
              <a:buNone/>
            </a:pPr>
            <a:endParaRPr lang="en-US" sz="1400" dirty="0">
              <a:latin typeface="Arial" pitchFamily="34" charset="0"/>
              <a:cs typeface="Arial" pitchFamily="34" charset="0"/>
            </a:endParaRPr>
          </a:p>
          <a:p>
            <a:pPr marL="0">
              <a:buNone/>
            </a:pPr>
            <a:r>
              <a:rPr lang="en-US" sz="1400" dirty="0">
                <a:latin typeface="Arial" pitchFamily="34" charset="0"/>
                <a:cs typeface="Arial" pitchFamily="34" charset="0"/>
              </a:rPr>
              <a:t>Collaboration for Development (C4D) is a secure social collaboration platform focused on development issues, that enables experts and practitioners to conduct online brainstorming, consultations, discussions, knowledge-sharing and learning, and much more.</a:t>
            </a:r>
          </a:p>
          <a:p>
            <a:pPr marL="0">
              <a:buNone/>
            </a:pPr>
            <a:endParaRPr lang="en-US" sz="1400" dirty="0">
              <a:latin typeface="Arial" pitchFamily="34" charset="0"/>
              <a:cs typeface="Arial" pitchFamily="34" charset="0"/>
            </a:endParaRPr>
          </a:p>
          <a:p>
            <a:pPr marL="0">
              <a:buNone/>
            </a:pPr>
            <a:endParaRPr lang="en-US" sz="1400" dirty="0">
              <a:latin typeface="Arial" pitchFamily="34" charset="0"/>
              <a:cs typeface="Arial" pitchFamily="34" charset="0"/>
            </a:endParaRPr>
          </a:p>
          <a:p>
            <a:pPr marL="0">
              <a:buNone/>
            </a:pPr>
            <a:r>
              <a:rPr lang="en-US" sz="1400" dirty="0">
                <a:latin typeface="Arial" pitchFamily="34" charset="0"/>
                <a:cs typeface="Arial" pitchFamily="34" charset="0"/>
              </a:rPr>
              <a:t>You are encouraged to familiarize yourself with the platform by walking through the main features.</a:t>
            </a:r>
          </a:p>
          <a:p>
            <a:pPr marL="0">
              <a:buNone/>
            </a:pPr>
            <a:endParaRPr lang="en-US" sz="1400" dirty="0">
              <a:latin typeface="Arial" pitchFamily="34" charset="0"/>
              <a:cs typeface="Arial" pitchFamily="34" charset="0"/>
            </a:endParaRPr>
          </a:p>
          <a:p>
            <a:pPr lvl="1">
              <a:buNone/>
            </a:pPr>
            <a:endParaRPr lang="en-US" sz="1400" dirty="0">
              <a:latin typeface="Arial" pitchFamily="34" charset="0"/>
              <a:cs typeface="Arial" pitchFamily="34" charset="0"/>
            </a:endParaRPr>
          </a:p>
          <a:p>
            <a:pPr lvl="1">
              <a:buBlip>
                <a:blip r:embed="rId3"/>
              </a:buBlip>
            </a:pPr>
            <a:endParaRPr lang="en-US" sz="1400" dirty="0">
              <a:latin typeface="Arial" pitchFamily="34" charset="0"/>
              <a:cs typeface="Arial" pitchFamily="34" charset="0"/>
            </a:endParaRPr>
          </a:p>
          <a:p>
            <a:pPr marL="0"/>
            <a:endParaRPr lang="en-US" sz="1400" dirty="0">
              <a:latin typeface="Arial" pitchFamily="34" charset="0"/>
              <a:cs typeface="Arial" pitchFamily="34" charset="0"/>
            </a:endParaRPr>
          </a:p>
          <a:p>
            <a:pPr marL="0"/>
            <a:endParaRPr lang="en-US" sz="1400" dirty="0">
              <a:latin typeface="Arial" pitchFamily="34" charset="0"/>
              <a:cs typeface="Arial"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26" y="1783185"/>
            <a:ext cx="2725572" cy="217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760746" y="2760616"/>
            <a:ext cx="976340"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106472" y="1699468"/>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3" name="Title 2"/>
          <p:cNvSpPr>
            <a:spLocks noGrp="1"/>
          </p:cNvSpPr>
          <p:nvPr>
            <p:ph type="title"/>
          </p:nvPr>
        </p:nvSpPr>
        <p:spPr/>
        <p:txBody>
          <a:bodyPr/>
          <a:lstStyle/>
          <a:p>
            <a:r>
              <a:rPr lang="en-US" dirty="0"/>
              <a:t>Email Notification Settings</a:t>
            </a:r>
          </a:p>
        </p:txBody>
      </p:sp>
      <p:sp>
        <p:nvSpPr>
          <p:cNvPr id="6" name="Date Placeholder 3"/>
          <p:cNvSpPr>
            <a:spLocks noGrp="1"/>
          </p:cNvSpPr>
          <p:nvPr>
            <p:ph type="dt" sz="half" idx="10"/>
          </p:nvPr>
        </p:nvSpPr>
        <p:spPr>
          <a:xfrm>
            <a:off x="342900" y="8657167"/>
            <a:ext cx="1600200" cy="486833"/>
          </a:xfrm>
        </p:spPr>
        <p:txBody>
          <a:bodyPr/>
          <a:lstStyle/>
          <a:p>
            <a:fld id="{A0C166C3-0CB7-4D9E-967D-E13CB410D707}" type="datetime1">
              <a:rPr lang="en-US" smtClean="0"/>
              <a:t>8/28/2017</a:t>
            </a:fld>
            <a:endParaRPr lang="en-US"/>
          </a:p>
        </p:txBody>
      </p:sp>
      <p:sp>
        <p:nvSpPr>
          <p:cNvPr id="7" name="Rectangle 6"/>
          <p:cNvSpPr/>
          <p:nvPr/>
        </p:nvSpPr>
        <p:spPr>
          <a:xfrm>
            <a:off x="228600" y="1285875"/>
            <a:ext cx="647700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646464"/>
                </a:solidFill>
                <a:effectLst/>
                <a:uLnTx/>
                <a:uFillTx/>
                <a:latin typeface="Arial" pitchFamily="34" charset="0"/>
                <a:cs typeface="Arial" pitchFamily="34" charset="0"/>
              </a:rPr>
              <a:t>Collaboration for Development can create a high number of notifications, alerting  you of new pieces of content. You have different options to receive email notifications on certain content.</a:t>
            </a:r>
            <a:endParaRPr kumimoji="0" lang="en-US" sz="1000" b="0" i="0" u="none" strike="noStrike" kern="0" cap="none" spc="0" normalizeH="0" baseline="0" noProof="0" dirty="0">
              <a:ln>
                <a:noFill/>
              </a:ln>
              <a:solidFill>
                <a:sysClr val="windowText" lastClr="000000"/>
              </a:solidFill>
              <a:effectLst/>
              <a:uLnTx/>
              <a:uFillTx/>
            </a:endParaRPr>
          </a:p>
        </p:txBody>
      </p:sp>
      <p:sp>
        <p:nvSpPr>
          <p:cNvPr id="8" name="Content Placeholder 3"/>
          <p:cNvSpPr txBox="1">
            <a:spLocks/>
          </p:cNvSpPr>
          <p:nvPr/>
        </p:nvSpPr>
        <p:spPr bwMode="auto">
          <a:xfrm>
            <a:off x="3467100" y="1828800"/>
            <a:ext cx="3133724" cy="59959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eaLnBrk="1" fontAlgn="auto" hangingPunct="1">
              <a:lnSpc>
                <a:spcPct val="100000"/>
              </a:lnSpc>
              <a:spcBef>
                <a:spcPts val="0"/>
              </a:spcBef>
              <a:spcAft>
                <a:spcPts val="0"/>
              </a:spcAft>
              <a:buClrTx/>
              <a:buFontTx/>
              <a:buNone/>
              <a:defRPr/>
            </a:pPr>
            <a:endParaRPr lang="en-US" sz="900" b="1" dirty="0">
              <a:solidFill>
                <a:sysClr val="windowText" lastClr="000000"/>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1000" b="1" dirty="0">
                <a:solidFill>
                  <a:srgbClr val="646464"/>
                </a:solidFill>
                <a:latin typeface="Arial" pitchFamily="34" charset="0"/>
                <a:cs typeface="Arial" pitchFamily="34" charset="0"/>
              </a:rPr>
              <a:t>Set Your Preferences</a:t>
            </a:r>
          </a:p>
          <a:p>
            <a:pPr marL="0" eaLnBrk="1" fontAlgn="auto" hangingPunct="1">
              <a:lnSpc>
                <a:spcPct val="100000"/>
              </a:lnSpc>
              <a:spcBef>
                <a:spcPts val="0"/>
              </a:spcBef>
              <a:spcAft>
                <a:spcPts val="0"/>
              </a:spcAft>
              <a:buClrTx/>
              <a:buFontTx/>
              <a:buNone/>
              <a:defRPr/>
            </a:pPr>
            <a:endParaRPr lang="en-US" sz="900" b="1" dirty="0">
              <a:solidFill>
                <a:sysClr val="windowText" lastClr="000000"/>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ysClr val="windowText" lastClr="000000"/>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1000" b="1" dirty="0">
                <a:solidFill>
                  <a:srgbClr val="646464"/>
                </a:solidFill>
                <a:latin typeface="Arial" pitchFamily="34" charset="0"/>
                <a:cs typeface="Arial" pitchFamily="34" charset="0"/>
              </a:rPr>
              <a:t>I. From your preferences page</a:t>
            </a:r>
          </a:p>
          <a:p>
            <a:pPr marL="0" eaLnBrk="1" fontAlgn="auto" hangingPunct="1">
              <a:lnSpc>
                <a:spcPct val="100000"/>
              </a:lnSpc>
              <a:spcBef>
                <a:spcPts val="0"/>
              </a:spcBef>
              <a:spcAft>
                <a:spcPts val="0"/>
              </a:spcAft>
              <a:buClrTx/>
              <a:buFontTx/>
              <a:buNone/>
              <a:defRPr/>
            </a:pPr>
            <a:endParaRPr lang="en-US" sz="900" b="1" dirty="0">
              <a:solidFill>
                <a:sysClr val="windowText" lastClr="000000"/>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 typeface="+mj-lt"/>
              <a:buAutoNum type="arabicPeriod"/>
              <a:defRPr/>
            </a:pPr>
            <a:r>
              <a:rPr lang="en-US" sz="900" dirty="0">
                <a:solidFill>
                  <a:srgbClr val="646464"/>
                </a:solidFill>
                <a:latin typeface="Arial" pitchFamily="34" charset="0"/>
                <a:cs typeface="Arial" pitchFamily="34" charset="0"/>
              </a:rPr>
              <a:t>Click on your name in the upper right corner and select the </a:t>
            </a:r>
            <a:r>
              <a:rPr lang="en-US" sz="900" b="1" dirty="0">
                <a:solidFill>
                  <a:srgbClr val="646464"/>
                </a:solidFill>
                <a:latin typeface="Arial" pitchFamily="34" charset="0"/>
                <a:cs typeface="Arial" pitchFamily="34" charset="0"/>
              </a:rPr>
              <a:t>Preferences </a:t>
            </a:r>
            <a:r>
              <a:rPr lang="en-US" sz="900" dirty="0">
                <a:solidFill>
                  <a:srgbClr val="646464"/>
                </a:solidFill>
                <a:latin typeface="Arial" pitchFamily="34" charset="0"/>
                <a:cs typeface="Arial" pitchFamily="34" charset="0"/>
              </a:rPr>
              <a:t>tab. </a:t>
            </a:r>
          </a:p>
          <a:p>
            <a:pPr marL="228600" indent="-228600" eaLnBrk="1" fontAlgn="auto" hangingPunct="1">
              <a:lnSpc>
                <a:spcPct val="100000"/>
              </a:lnSpc>
              <a:spcBef>
                <a:spcPts val="0"/>
              </a:spcBef>
              <a:spcAft>
                <a:spcPts val="0"/>
              </a:spcAft>
              <a:buClrTx/>
              <a:buFont typeface="+mj-lt"/>
              <a:buAutoNum type="arabicPeriod"/>
              <a:defRPr/>
            </a:pPr>
            <a:endParaRPr lang="en-US" sz="900" dirty="0">
              <a:solidFill>
                <a:srgbClr val="646464"/>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 typeface="+mj-lt"/>
              <a:buAutoNum type="arabicPeriod"/>
              <a:defRPr/>
            </a:pPr>
            <a:r>
              <a:rPr lang="en-US" sz="900" dirty="0">
                <a:solidFill>
                  <a:srgbClr val="646464"/>
                </a:solidFill>
                <a:latin typeface="Arial" pitchFamily="34" charset="0"/>
                <a:cs typeface="Arial" pitchFamily="34" charset="0"/>
              </a:rPr>
              <a:t>Here, choose the community digest option so you ‘ll receive an email with a summary of community news. You can choose to set  notification options from </a:t>
            </a:r>
            <a:r>
              <a:rPr lang="en-US" sz="900" b="1" dirty="0">
                <a:solidFill>
                  <a:srgbClr val="646464"/>
                </a:solidFill>
                <a:latin typeface="Arial" pitchFamily="34" charset="0"/>
                <a:cs typeface="Arial" pitchFamily="34" charset="0"/>
              </a:rPr>
              <a:t>“On” </a:t>
            </a:r>
            <a:r>
              <a:rPr lang="en-US" sz="900" dirty="0">
                <a:solidFill>
                  <a:srgbClr val="646464"/>
                </a:solidFill>
                <a:latin typeface="Arial" pitchFamily="34" charset="0"/>
                <a:cs typeface="Arial" pitchFamily="34" charset="0"/>
              </a:rPr>
              <a:t>to “</a:t>
            </a:r>
            <a:r>
              <a:rPr lang="en-US" sz="900" b="1" dirty="0">
                <a:solidFill>
                  <a:srgbClr val="646464"/>
                </a:solidFill>
                <a:latin typeface="Arial" pitchFamily="34" charset="0"/>
                <a:cs typeface="Arial" pitchFamily="34" charset="0"/>
              </a:rPr>
              <a:t>Of” </a:t>
            </a:r>
            <a:r>
              <a:rPr lang="en-US" sz="900" dirty="0">
                <a:solidFill>
                  <a:srgbClr val="646464"/>
                </a:solidFill>
                <a:latin typeface="Arial" pitchFamily="34" charset="0"/>
                <a:cs typeface="Arial" pitchFamily="34" charset="0"/>
              </a:rPr>
              <a:t>depending on your interests.</a:t>
            </a:r>
          </a:p>
          <a:p>
            <a:pPr marL="228600" indent="-228600" eaLnBrk="1" fontAlgn="auto" hangingPunct="1">
              <a:lnSpc>
                <a:spcPct val="100000"/>
              </a:lnSpc>
              <a:spcBef>
                <a:spcPts val="0"/>
              </a:spcBef>
              <a:spcAft>
                <a:spcPts val="0"/>
              </a:spcAft>
              <a:buClrTx/>
              <a:buFont typeface="+mj-lt"/>
              <a:buAutoNum type="arabicPeriod"/>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900" dirty="0">
                <a:solidFill>
                  <a:srgbClr val="646464"/>
                </a:solidFill>
                <a:latin typeface="Arial" pitchFamily="34" charset="0"/>
                <a:cs typeface="Arial" pitchFamily="34" charset="0"/>
              </a:rPr>
              <a:t>Note: The community digest includes your status, a list of activity around content, a list of activity by your followers, a list of popular content.</a:t>
            </a:r>
          </a:p>
          <a:p>
            <a:pPr marL="0" eaLnBrk="1" fontAlgn="auto" hangingPunct="1">
              <a:lnSpc>
                <a:spcPct val="100000"/>
              </a:lnSpc>
              <a:spcBef>
                <a:spcPts val="0"/>
              </a:spcBef>
              <a:spcAft>
                <a:spcPts val="0"/>
              </a:spcAft>
              <a:buClrTx/>
              <a:buFontTx/>
              <a:buNone/>
              <a:defRPr/>
            </a:pPr>
            <a:r>
              <a:rPr lang="en-US" sz="900" dirty="0">
                <a:solidFill>
                  <a:srgbClr val="646464"/>
                </a:solidFill>
                <a:latin typeface="Arial" pitchFamily="34" charset="0"/>
                <a:cs typeface="Arial" pitchFamily="34" charset="0"/>
              </a:rPr>
              <a:t> </a:t>
            </a: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1000" b="1" dirty="0">
                <a:solidFill>
                  <a:srgbClr val="646464"/>
                </a:solidFill>
                <a:latin typeface="Arial" pitchFamily="34" charset="0"/>
                <a:cs typeface="Arial" pitchFamily="34" charset="0"/>
              </a:rPr>
              <a:t>II. When you are editing a stream</a:t>
            </a:r>
          </a:p>
          <a:p>
            <a:pPr marL="0" eaLnBrk="1" fontAlgn="auto" hangingPunct="1">
              <a:lnSpc>
                <a:spcPct val="100000"/>
              </a:lnSpc>
              <a:spcBef>
                <a:spcPts val="0"/>
              </a:spcBef>
              <a:spcAft>
                <a:spcPts val="0"/>
              </a:spcAft>
              <a:buClrTx/>
              <a:buFontTx/>
              <a:buNone/>
              <a:defRPr/>
            </a:pPr>
            <a:endParaRPr lang="en-US" sz="900" dirty="0">
              <a:solidFill>
                <a:srgbClr val="646464"/>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 typeface="+mj-lt"/>
              <a:buAutoNum type="arabicPeriod" startAt="3"/>
              <a:defRPr/>
            </a:pPr>
            <a:r>
              <a:rPr lang="en-US" sz="900" dirty="0">
                <a:solidFill>
                  <a:srgbClr val="646464"/>
                </a:solidFill>
                <a:latin typeface="Arial" pitchFamily="34" charset="0"/>
                <a:cs typeface="Arial" pitchFamily="34" charset="0"/>
              </a:rPr>
              <a:t>Click the gear icon next to the stream and select  Edit Stream.</a:t>
            </a:r>
          </a:p>
          <a:p>
            <a:pPr marL="228600" indent="-228600" eaLnBrk="1" fontAlgn="auto" hangingPunct="1">
              <a:lnSpc>
                <a:spcPct val="100000"/>
              </a:lnSpc>
              <a:spcBef>
                <a:spcPts val="0"/>
              </a:spcBef>
              <a:spcAft>
                <a:spcPts val="0"/>
              </a:spcAft>
              <a:buClrTx/>
              <a:buFont typeface="+mj-lt"/>
              <a:buAutoNum type="arabicPeriod" startAt="3"/>
              <a:defRPr/>
            </a:pPr>
            <a:endParaRPr lang="en-US" sz="900" dirty="0">
              <a:solidFill>
                <a:srgbClr val="646464"/>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Tx/>
              <a:buAutoNum type="arabicPeriod" startAt="3"/>
              <a:defRPr/>
            </a:pPr>
            <a:r>
              <a:rPr lang="en-US" sz="900" dirty="0">
                <a:solidFill>
                  <a:srgbClr val="646464"/>
                </a:solidFill>
                <a:latin typeface="Arial" pitchFamily="34" charset="0"/>
                <a:cs typeface="Arial" pitchFamily="34" charset="0"/>
              </a:rPr>
              <a:t>At the top switch Email Notifications to Off or On and then Done next to the streams title.</a:t>
            </a:r>
          </a:p>
          <a:p>
            <a:pPr marL="228600" indent="-228600" eaLnBrk="1" fontAlgn="auto" hangingPunct="1">
              <a:lnSpc>
                <a:spcPct val="100000"/>
              </a:lnSpc>
              <a:spcBef>
                <a:spcPts val="0"/>
              </a:spcBef>
              <a:spcAft>
                <a:spcPts val="0"/>
              </a:spcAft>
              <a:buClrTx/>
              <a:buFontTx/>
              <a:buNone/>
              <a:defRPr/>
            </a:pPr>
            <a:endParaRPr lang="en-US" sz="900" b="1" dirty="0">
              <a:solidFill>
                <a:sysClr val="windowText" lastClr="000000"/>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1200" dirty="0">
              <a:solidFill>
                <a:sysClr val="windowText" lastClr="000000"/>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Tx/>
              <a:buNone/>
              <a:defRPr/>
            </a:pPr>
            <a:endParaRPr lang="en-US" sz="900" b="1" dirty="0">
              <a:solidFill>
                <a:sysClr val="windowText" lastClr="000000"/>
              </a:solidFill>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153275"/>
            <a:ext cx="3476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274364"/>
            <a:ext cx="21526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6"/>
          <p:cNvSpPr>
            <a:spLocks noGrp="1"/>
          </p:cNvSpPr>
          <p:nvPr>
            <p:ph type="sldNum" sz="quarter" idx="12"/>
          </p:nvPr>
        </p:nvSpPr>
        <p:spPr>
          <a:xfrm>
            <a:off x="4914900" y="8475134"/>
            <a:ext cx="1600200" cy="486833"/>
          </a:xfrm>
        </p:spPr>
        <p:txBody>
          <a:bodyPr/>
          <a:lstStyle/>
          <a:p>
            <a:fld id="{9C04D009-5D42-47CE-9486-5F23911CB715}" type="slidenum">
              <a:rPr lang="en-US" smtClean="0"/>
              <a:t>20</a:t>
            </a:fld>
            <a:endParaRPr lang="en-US"/>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828" y="3356969"/>
            <a:ext cx="2376784" cy="260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6"/>
          <p:cNvSpPr/>
          <p:nvPr/>
        </p:nvSpPr>
        <p:spPr>
          <a:xfrm>
            <a:off x="630347" y="3242669"/>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
        <p:nvSpPr>
          <p:cNvPr id="28" name="Rounded Rectangle 27"/>
          <p:cNvSpPr/>
          <p:nvPr/>
        </p:nvSpPr>
        <p:spPr>
          <a:xfrm>
            <a:off x="2687066" y="4595635"/>
            <a:ext cx="488170"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ounded Rectangle 28"/>
          <p:cNvSpPr/>
          <p:nvPr/>
        </p:nvSpPr>
        <p:spPr>
          <a:xfrm>
            <a:off x="777828" y="5580016"/>
            <a:ext cx="1188392" cy="201659"/>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98644" y="6096688"/>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
        <p:nvSpPr>
          <p:cNvPr id="31" name="Rounded Rectangle 30"/>
          <p:cNvSpPr/>
          <p:nvPr/>
        </p:nvSpPr>
        <p:spPr>
          <a:xfrm>
            <a:off x="1590612" y="6334813"/>
            <a:ext cx="247713" cy="201659"/>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p:cNvSpPr/>
          <p:nvPr/>
        </p:nvSpPr>
        <p:spPr>
          <a:xfrm>
            <a:off x="98644" y="703897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4</a:t>
            </a:r>
            <a:endParaRPr lang="en-US" dirty="0">
              <a:solidFill>
                <a:schemeClr val="tx1"/>
              </a:solidFill>
            </a:endParaRPr>
          </a:p>
        </p:txBody>
      </p:sp>
      <p:sp>
        <p:nvSpPr>
          <p:cNvPr id="33" name="Rounded Rectangle 32"/>
          <p:cNvSpPr/>
          <p:nvPr/>
        </p:nvSpPr>
        <p:spPr>
          <a:xfrm>
            <a:off x="1899513" y="7260372"/>
            <a:ext cx="1643787" cy="312003"/>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ounded Rectangle 33"/>
          <p:cNvSpPr/>
          <p:nvPr/>
        </p:nvSpPr>
        <p:spPr>
          <a:xfrm>
            <a:off x="1488496" y="8049313"/>
            <a:ext cx="349829" cy="201659"/>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911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endParaRPr lang="en-US" sz="900" dirty="0">
              <a:solidFill>
                <a:srgbClr val="646464"/>
              </a:solidFill>
              <a:latin typeface="Arial" pitchFamily="34" charset="0"/>
              <a:cs typeface="Arial" pitchFamily="34" charset="0"/>
            </a:endParaRPr>
          </a:p>
        </p:txBody>
      </p:sp>
      <p:sp>
        <p:nvSpPr>
          <p:cNvPr id="27" name="Content Placeholder 3"/>
          <p:cNvSpPr>
            <a:spLocks noGrp="1"/>
          </p:cNvSpPr>
          <p:nvPr>
            <p:ph sz="half" idx="2"/>
          </p:nvPr>
        </p:nvSpPr>
        <p:spPr>
          <a:prstGeom prst="rect">
            <a:avLst/>
          </a:prstGeom>
          <a:solidFill>
            <a:schemeClr val="bg1"/>
          </a:solidFill>
        </p:spPr>
        <p:txBody>
          <a:bodyPr/>
          <a:lstStyle/>
          <a:p>
            <a:pPr marL="228600" indent="-228600">
              <a:buNone/>
            </a:pPr>
            <a:endParaRPr lang="en-US" sz="900" b="1" dirty="0">
              <a:latin typeface="Arial" pitchFamily="34" charset="0"/>
              <a:cs typeface="Arial" pitchFamily="34" charset="0"/>
            </a:endParaRPr>
          </a:p>
          <a:p>
            <a:pPr marL="228600" indent="-228600">
              <a:buNone/>
            </a:pPr>
            <a:endParaRPr lang="en-US" sz="900" b="1" dirty="0">
              <a:latin typeface="Arial" pitchFamily="34" charset="0"/>
              <a:cs typeface="Arial" pitchFamily="34" charset="0"/>
            </a:endParaRPr>
          </a:p>
          <a:p>
            <a:pPr marL="228600" indent="-228600">
              <a:buAutoNum type="arabicPeriod"/>
            </a:pPr>
            <a:r>
              <a:rPr lang="en-US" sz="1200" b="1" dirty="0">
                <a:latin typeface="Arial" pitchFamily="34" charset="0"/>
                <a:cs typeface="Arial" pitchFamily="34" charset="0"/>
              </a:rPr>
              <a:t>Spotlight Search</a:t>
            </a:r>
          </a:p>
          <a:p>
            <a:pPr marL="228600" indent="-228600">
              <a:buNone/>
            </a:pPr>
            <a:endParaRPr lang="en-US" sz="1200" b="1" dirty="0">
              <a:latin typeface="Arial" pitchFamily="34" charset="0"/>
              <a:cs typeface="Arial" pitchFamily="34" charset="0"/>
            </a:endParaRP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Begin typing  in your search terms – the auto suggest </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box will show up beneath the search box as you type</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slowly.</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The other auto suggest box is divided  in Content ( </a:t>
            </a:r>
            <a:r>
              <a:rPr lang="en-US" sz="900" dirty="0" err="1">
                <a:solidFill>
                  <a:srgbClr val="646464"/>
                </a:solidFill>
                <a:latin typeface="Arial" pitchFamily="34" charset="0"/>
                <a:ea typeface="Calibri" pitchFamily="34" charset="0"/>
                <a:cs typeface="Arial" pitchFamily="34" charset="0"/>
              </a:rPr>
              <a:t>eg</a:t>
            </a:r>
            <a:r>
              <a:rPr lang="en-US" sz="900" dirty="0">
                <a:solidFill>
                  <a:srgbClr val="646464"/>
                </a:solidFill>
                <a:latin typeface="Arial" pitchFamily="34" charset="0"/>
                <a:ea typeface="Calibri" pitchFamily="34" charset="0"/>
                <a:cs typeface="Arial" pitchFamily="34" charset="0"/>
              </a:rPr>
              <a:t>. </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documents, discussions etc.), people ( profiles) and </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groups (spaces and groups)</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If you do not see the relevant results click on View all </a:t>
            </a:r>
          </a:p>
          <a:p>
            <a:pPr marL="0" lvl="0">
              <a:lnSpc>
                <a:spcPct val="114000"/>
              </a:lnSpc>
              <a:spcBef>
                <a:spcPts val="216"/>
              </a:spcBef>
              <a:buNone/>
            </a:pPr>
            <a:r>
              <a:rPr lang="en-US" sz="900" dirty="0">
                <a:solidFill>
                  <a:srgbClr val="646464"/>
                </a:solidFill>
                <a:latin typeface="Arial" pitchFamily="34" charset="0"/>
                <a:ea typeface="Calibri" pitchFamily="34" charset="0"/>
                <a:cs typeface="Arial" pitchFamily="34" charset="0"/>
              </a:rPr>
              <a:t>Results or press Enter.</a:t>
            </a:r>
            <a:endParaRPr lang="en-US" sz="900" dirty="0">
              <a:solidFill>
                <a:srgbClr val="646464"/>
              </a:solidFill>
              <a:latin typeface="Arial" pitchFamily="34" charset="0"/>
              <a:cs typeface="Arial" pitchFamily="34" charset="0"/>
            </a:endParaRPr>
          </a:p>
          <a:p>
            <a:pPr lvl="0">
              <a:spcBef>
                <a:spcPct val="0"/>
              </a:spcBef>
              <a:buNone/>
            </a:pPr>
            <a:endParaRPr lang="en-US" sz="1200" dirty="0">
              <a:latin typeface="Arial" pitchFamily="34" charset="0"/>
              <a:cs typeface="Arial" pitchFamily="34" charset="0"/>
            </a:endParaRPr>
          </a:p>
          <a:p>
            <a:pPr marL="228600" indent="-228600">
              <a:buAutoNum type="arabicPeriod" startAt="2"/>
            </a:pPr>
            <a:r>
              <a:rPr lang="en-US" sz="1200" b="1" dirty="0">
                <a:latin typeface="Arial" pitchFamily="34" charset="0"/>
                <a:cs typeface="Arial" pitchFamily="34" charset="0"/>
              </a:rPr>
              <a:t>Advanced Search</a:t>
            </a:r>
          </a:p>
          <a:p>
            <a:pPr marL="228600" indent="-228600">
              <a:buNone/>
            </a:pPr>
            <a:r>
              <a:rPr lang="en-US" sz="900" dirty="0">
                <a:latin typeface="Arial" pitchFamily="34" charset="0"/>
                <a:cs typeface="Arial" pitchFamily="34" charset="0"/>
              </a:rPr>
              <a:t> </a:t>
            </a:r>
            <a:r>
              <a:rPr lang="en-US" sz="900" dirty="0">
                <a:solidFill>
                  <a:srgbClr val="646464"/>
                </a:solidFill>
                <a:latin typeface="Arial" pitchFamily="34" charset="0"/>
                <a:cs typeface="Arial" pitchFamily="34" charset="0"/>
              </a:rPr>
              <a:t>Once you have pressed enter from a search in the</a:t>
            </a:r>
          </a:p>
          <a:p>
            <a:pPr marL="228600" indent="-228600">
              <a:buNone/>
            </a:pPr>
            <a:r>
              <a:rPr lang="en-US" sz="900" dirty="0">
                <a:solidFill>
                  <a:srgbClr val="646464"/>
                </a:solidFill>
                <a:latin typeface="Arial" pitchFamily="34" charset="0"/>
                <a:cs typeface="Arial" pitchFamily="34" charset="0"/>
              </a:rPr>
              <a:t> spotlight you will access an advanced Search menu, </a:t>
            </a:r>
          </a:p>
          <a:p>
            <a:pPr marL="228600" indent="-228600">
              <a:buNone/>
            </a:pPr>
            <a:r>
              <a:rPr lang="en-US" sz="900" dirty="0">
                <a:solidFill>
                  <a:srgbClr val="646464"/>
                </a:solidFill>
                <a:latin typeface="Arial" pitchFamily="34" charset="0"/>
                <a:cs typeface="Arial" pitchFamily="34" charset="0"/>
              </a:rPr>
              <a:t>there you will be able to browse all of the content, </a:t>
            </a:r>
          </a:p>
          <a:p>
            <a:pPr marL="228600" indent="-228600">
              <a:buNone/>
            </a:pPr>
            <a:r>
              <a:rPr lang="en-US" sz="900" dirty="0">
                <a:solidFill>
                  <a:srgbClr val="646464"/>
                </a:solidFill>
                <a:latin typeface="Arial" pitchFamily="34" charset="0"/>
                <a:cs typeface="Arial" pitchFamily="34" charset="0"/>
              </a:rPr>
              <a:t>people, and groups that are related to the search term or </a:t>
            </a:r>
          </a:p>
          <a:p>
            <a:pPr marL="228600" indent="-228600">
              <a:buNone/>
            </a:pPr>
            <a:r>
              <a:rPr lang="en-US" sz="900" dirty="0">
                <a:solidFill>
                  <a:srgbClr val="646464"/>
                </a:solidFill>
                <a:latin typeface="Arial" pitchFamily="34" charset="0"/>
                <a:cs typeface="Arial" pitchFamily="34" charset="0"/>
              </a:rPr>
              <a:t>terms that you entered by using the tabs. You can even</a:t>
            </a:r>
          </a:p>
          <a:p>
            <a:pPr marL="228600" indent="-228600">
              <a:buNone/>
            </a:pPr>
            <a:r>
              <a:rPr lang="en-US" sz="900" dirty="0">
                <a:solidFill>
                  <a:srgbClr val="646464"/>
                </a:solidFill>
                <a:latin typeface="Arial" pitchFamily="34" charset="0"/>
                <a:cs typeface="Arial" pitchFamily="34" charset="0"/>
              </a:rPr>
              <a:t>browse status updates and your direct messages in your </a:t>
            </a:r>
          </a:p>
          <a:p>
            <a:pPr marL="228600" indent="-228600">
              <a:buNone/>
            </a:pPr>
            <a:r>
              <a:rPr lang="en-US" sz="900" dirty="0">
                <a:solidFill>
                  <a:srgbClr val="646464"/>
                </a:solidFill>
                <a:latin typeface="Arial" pitchFamily="34" charset="0"/>
                <a:cs typeface="Arial" pitchFamily="34" charset="0"/>
              </a:rPr>
              <a:t>search. Use the filters  to sort results by relevance and</a:t>
            </a:r>
          </a:p>
          <a:p>
            <a:pPr marL="228600" indent="-228600">
              <a:buNone/>
            </a:pPr>
            <a:r>
              <a:rPr lang="en-US" sz="900" dirty="0">
                <a:solidFill>
                  <a:srgbClr val="646464"/>
                </a:solidFill>
                <a:latin typeface="Arial" pitchFamily="34" charset="0"/>
                <a:cs typeface="Arial" pitchFamily="34" charset="0"/>
              </a:rPr>
              <a:t>other characteristics, by  content type, or to limit your </a:t>
            </a:r>
          </a:p>
          <a:p>
            <a:pPr marL="228600" indent="-228600">
              <a:buNone/>
            </a:pPr>
            <a:r>
              <a:rPr lang="en-US" sz="900" dirty="0">
                <a:solidFill>
                  <a:srgbClr val="646464"/>
                </a:solidFill>
                <a:latin typeface="Arial" pitchFamily="34" charset="0"/>
                <a:cs typeface="Arial" pitchFamily="34" charset="0"/>
              </a:rPr>
              <a:t>search to a specific  time period.  You can also click on </a:t>
            </a:r>
          </a:p>
          <a:p>
            <a:pPr marL="228600" indent="-228600">
              <a:buNone/>
            </a:pPr>
            <a:r>
              <a:rPr lang="en-US" sz="900" dirty="0">
                <a:solidFill>
                  <a:srgbClr val="646464"/>
                </a:solidFill>
                <a:latin typeface="Arial" pitchFamily="34" charset="0"/>
                <a:cs typeface="Arial" pitchFamily="34" charset="0"/>
              </a:rPr>
              <a:t>the “Search Tips” link to get to Advanced Search </a:t>
            </a:r>
          </a:p>
          <a:p>
            <a:pPr marL="228600" indent="-228600">
              <a:buNone/>
            </a:pPr>
            <a:r>
              <a:rPr lang="en-US" sz="900" dirty="0">
                <a:solidFill>
                  <a:srgbClr val="646464"/>
                </a:solidFill>
                <a:latin typeface="Arial" pitchFamily="34" charset="0"/>
                <a:cs typeface="Arial" pitchFamily="34" charset="0"/>
              </a:rPr>
              <a:t>guidelines. </a:t>
            </a:r>
          </a:p>
          <a:p>
            <a:pPr marL="228600" indent="-228600">
              <a:buNone/>
            </a:pPr>
            <a:endParaRPr lang="en-US" sz="900" b="1" dirty="0">
              <a:latin typeface="Arial" pitchFamily="34" charset="0"/>
              <a:cs typeface="Arial" pitchFamily="34" charset="0"/>
            </a:endParaRPr>
          </a:p>
        </p:txBody>
      </p:sp>
      <p:sp>
        <p:nvSpPr>
          <p:cNvPr id="15" name="Rectangle 14"/>
          <p:cNvSpPr/>
          <p:nvPr/>
        </p:nvSpPr>
        <p:spPr>
          <a:xfrm>
            <a:off x="208722" y="1247844"/>
            <a:ext cx="6311347" cy="507831"/>
          </a:xfrm>
          <a:prstGeom prst="rect">
            <a:avLst/>
          </a:prstGeom>
        </p:spPr>
        <p:txBody>
          <a:bodyPr wrap="square">
            <a:spAutoFit/>
          </a:bodyPr>
          <a:lstStyle/>
          <a:p>
            <a:pPr lvl="0">
              <a:spcBef>
                <a:spcPct val="0"/>
              </a:spcBef>
              <a:buNone/>
            </a:pPr>
            <a:r>
              <a:rPr lang="en-US" sz="900" dirty="0">
                <a:solidFill>
                  <a:srgbClr val="646464"/>
                </a:solidFill>
                <a:latin typeface="Arial" pitchFamily="34" charset="0"/>
                <a:cs typeface="Arial" pitchFamily="34" charset="0"/>
              </a:rPr>
              <a:t>The search function in is a powerful tool that helps you to quickly and easily find content, people, and groups. You may do a quick search – also known as a spotlight search – from any screen in C4D or you may choose to do an advanced search</a:t>
            </a:r>
          </a:p>
        </p:txBody>
      </p:sp>
      <p:sp>
        <p:nvSpPr>
          <p:cNvPr id="25" name="Rounded Rectangle 24"/>
          <p:cNvSpPr/>
          <p:nvPr/>
        </p:nvSpPr>
        <p:spPr bwMode="auto">
          <a:xfrm>
            <a:off x="503052" y="1966235"/>
            <a:ext cx="2034196" cy="51969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648"/>
          <a:stretch/>
        </p:blipFill>
        <p:spPr bwMode="auto">
          <a:xfrm>
            <a:off x="580908" y="2019201"/>
            <a:ext cx="1857375" cy="38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8935"/>
          <a:stretch/>
        </p:blipFill>
        <p:spPr bwMode="auto">
          <a:xfrm>
            <a:off x="944657" y="2714454"/>
            <a:ext cx="1736961" cy="35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22" y="6730534"/>
            <a:ext cx="3971274" cy="151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it-IT" dirty="0"/>
              <a:t>Search</a:t>
            </a:r>
            <a:endParaRPr 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7572" y="2978273"/>
            <a:ext cx="5646607" cy="423250"/>
          </a:xfrm>
          <a:solidFill>
            <a:schemeClr val="bg1"/>
          </a:solidFill>
        </p:spPr>
        <p:txBody>
          <a:bodyPr/>
          <a:lstStyle/>
          <a:p>
            <a:br>
              <a:rPr lang="en-US" sz="2000" dirty="0"/>
            </a:br>
            <a:br>
              <a:rPr lang="en-US" sz="2000" dirty="0">
                <a:solidFill>
                  <a:srgbClr val="037567"/>
                </a:solidFill>
              </a:rPr>
            </a:br>
            <a:r>
              <a:rPr lang="en-US" sz="3600" kern="1200" dirty="0">
                <a:solidFill>
                  <a:srgbClr val="4F7D7C"/>
                </a:solidFill>
                <a:latin typeface="Gill Sans MT" pitchFamily="34" charset="0"/>
                <a:ea typeface="+mn-ea"/>
                <a:cs typeface="+mn-cs"/>
              </a:rPr>
              <a:t>C4D Facilitation Team</a:t>
            </a:r>
            <a:br>
              <a:rPr lang="en-US" sz="3600" dirty="0"/>
            </a:br>
            <a:br>
              <a:rPr lang="en-US" sz="3600" dirty="0"/>
            </a:br>
            <a:r>
              <a:rPr lang="en-US" sz="3600" dirty="0"/>
              <a:t>  </a:t>
            </a:r>
            <a:br>
              <a:rPr lang="en-US" sz="2000" dirty="0"/>
            </a:br>
            <a:r>
              <a:rPr lang="en-US" sz="2000" dirty="0"/>
              <a:t>                        </a:t>
            </a:r>
          </a:p>
        </p:txBody>
      </p:sp>
      <p:sp>
        <p:nvSpPr>
          <p:cNvPr id="17" name="Content Placeholder 3"/>
          <p:cNvSpPr>
            <a:spLocks noGrp="1"/>
          </p:cNvSpPr>
          <p:nvPr>
            <p:ph sz="half" idx="4294967295"/>
          </p:nvPr>
        </p:nvSpPr>
        <p:spPr>
          <a:xfrm>
            <a:off x="3208542" y="4462670"/>
            <a:ext cx="1770962" cy="4028187"/>
          </a:xfrm>
          <a:prstGeom prst="rect">
            <a:avLst/>
          </a:prstGeom>
          <a:ln>
            <a:noFill/>
          </a:ln>
        </p:spPr>
        <p:txBody>
          <a:bodyPr/>
          <a:lstStyle/>
          <a:p>
            <a:pPr marL="228600" indent="-228600">
              <a:buNone/>
            </a:pPr>
            <a:r>
              <a:rPr lang="en-US" sz="900" dirty="0">
                <a:solidFill>
                  <a:srgbClr val="646464"/>
                </a:solidFill>
                <a:latin typeface="Arial" pitchFamily="34" charset="0"/>
                <a:cs typeface="Arial" pitchFamily="34" charset="0"/>
              </a:rPr>
              <a:t>.</a:t>
            </a:r>
          </a:p>
        </p:txBody>
      </p:sp>
      <p:sp>
        <p:nvSpPr>
          <p:cNvPr id="6" name="Rectangle 5"/>
          <p:cNvSpPr/>
          <p:nvPr/>
        </p:nvSpPr>
        <p:spPr>
          <a:xfrm>
            <a:off x="964097" y="3597964"/>
            <a:ext cx="5247860" cy="892552"/>
          </a:xfrm>
          <a:prstGeom prst="rect">
            <a:avLst/>
          </a:prstGeom>
        </p:spPr>
        <p:txBody>
          <a:bodyPr wrap="square">
            <a:spAutoFit/>
          </a:bodyPr>
          <a:lstStyle/>
          <a:p>
            <a:pPr>
              <a:buNone/>
            </a:pPr>
            <a:r>
              <a:rPr lang="en-US" dirty="0">
                <a:solidFill>
                  <a:schemeClr val="accent4">
                    <a:lumMod val="75000"/>
                  </a:schemeClr>
                </a:solidFill>
                <a:latin typeface="Arial" pitchFamily="34" charset="0"/>
                <a:cs typeface="Arial" pitchFamily="34" charset="0"/>
              </a:rPr>
              <a:t>To find more help or resources:</a:t>
            </a:r>
          </a:p>
          <a:p>
            <a:pPr marL="285750" indent="-285750">
              <a:buFontTx/>
              <a:buChar char="-"/>
            </a:pPr>
            <a:r>
              <a:rPr lang="en-US" dirty="0">
                <a:solidFill>
                  <a:schemeClr val="accent4">
                    <a:lumMod val="75000"/>
                  </a:schemeClr>
                </a:solidFill>
                <a:latin typeface="Arial" pitchFamily="34" charset="0"/>
                <a:cs typeface="Arial" pitchFamily="34" charset="0"/>
              </a:rPr>
              <a:t>Access the </a:t>
            </a:r>
            <a:r>
              <a:rPr lang="en-US" dirty="0">
                <a:solidFill>
                  <a:schemeClr val="accent4">
                    <a:lumMod val="75000"/>
                  </a:schemeClr>
                </a:solidFill>
                <a:latin typeface="Arial" pitchFamily="34" charset="0"/>
                <a:cs typeface="Arial" pitchFamily="34" charset="0"/>
                <a:hlinkClick r:id="rId3"/>
              </a:rPr>
              <a:t>Getting Started </a:t>
            </a:r>
            <a:r>
              <a:rPr lang="en-US" dirty="0">
                <a:solidFill>
                  <a:schemeClr val="accent4">
                    <a:lumMod val="75000"/>
                  </a:schemeClr>
                </a:solidFill>
                <a:latin typeface="Arial" pitchFamily="34" charset="0"/>
                <a:cs typeface="Arial" pitchFamily="34" charset="0"/>
              </a:rPr>
              <a:t>Page on C4D</a:t>
            </a:r>
          </a:p>
          <a:p>
            <a:pPr marL="285750" indent="-285750">
              <a:buFontTx/>
              <a:buChar char="-"/>
            </a:pPr>
            <a:r>
              <a:rPr lang="en-US" dirty="0">
                <a:solidFill>
                  <a:schemeClr val="accent4">
                    <a:lumMod val="75000"/>
                  </a:schemeClr>
                </a:solidFill>
                <a:latin typeface="Arial" pitchFamily="34" charset="0"/>
                <a:cs typeface="Arial" pitchFamily="34" charset="0"/>
              </a:rPr>
              <a:t>Contact our team at collab4devadmin@worldbank.org</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666963" y="847679"/>
            <a:ext cx="5646607" cy="423250"/>
          </a:xfrm>
          <a:prstGeom prst="rect">
            <a:avLst/>
          </a:prstGeom>
          <a:solidFill>
            <a:schemeClr val="bg1"/>
          </a:solidFill>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br>
              <a:rPr lang="en-US" sz="2000" dirty="0">
                <a:solidFill>
                  <a:schemeClr val="tx1"/>
                </a:solidFill>
                <a:latin typeface="Arial" pitchFamily="34" charset="0"/>
                <a:cs typeface="Arial" pitchFamily="34" charset="0"/>
              </a:rPr>
            </a:b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  </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                        </a:t>
            </a:r>
          </a:p>
        </p:txBody>
      </p:sp>
      <p:sp>
        <p:nvSpPr>
          <p:cNvPr id="26" name="TextBox 25"/>
          <p:cNvSpPr txBox="1"/>
          <p:nvPr/>
        </p:nvSpPr>
        <p:spPr>
          <a:xfrm>
            <a:off x="666963" y="847679"/>
            <a:ext cx="5535094" cy="400110"/>
          </a:xfrm>
          <a:prstGeom prst="rect">
            <a:avLst/>
          </a:prstGeom>
          <a:noFill/>
        </p:spPr>
        <p:txBody>
          <a:bodyPr wrap="square" rtlCol="0">
            <a:spAutoFit/>
          </a:bodyPr>
          <a:lstStyle/>
          <a:p>
            <a:pPr algn="ctr">
              <a:buNone/>
            </a:pPr>
            <a:r>
              <a:rPr lang="en-US" sz="2000" b="1" dirty="0"/>
              <a:t>Table of Contents </a:t>
            </a:r>
          </a:p>
        </p:txBody>
      </p:sp>
      <p:sp>
        <p:nvSpPr>
          <p:cNvPr id="28" name="Title 1"/>
          <p:cNvSpPr txBox="1">
            <a:spLocks/>
          </p:cNvSpPr>
          <p:nvPr/>
        </p:nvSpPr>
        <p:spPr>
          <a:xfrm>
            <a:off x="3904735" y="6754336"/>
            <a:ext cx="2953265" cy="1549403"/>
          </a:xfrm>
          <a:prstGeom prst="rect">
            <a:avLst/>
          </a:prstGeom>
          <a:solidFill>
            <a:schemeClr val="bg1"/>
          </a:solidFill>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000" dirty="0">
                <a:solidFill>
                  <a:schemeClr val="tx1"/>
                </a:solidFill>
                <a:latin typeface="Arial" pitchFamily="34" charset="0"/>
                <a:cs typeface="Arial" pitchFamily="34" charset="0"/>
              </a:rPr>
              <a:t>                        </a:t>
            </a: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Table 30"/>
          <p:cNvGraphicFramePr>
            <a:graphicFrameLocks noGrp="1"/>
          </p:cNvGraphicFramePr>
          <p:nvPr>
            <p:extLst>
              <p:ext uri="{D42A27DB-BD31-4B8C-83A1-F6EECF244321}">
                <p14:modId xmlns:p14="http://schemas.microsoft.com/office/powerpoint/2010/main" val="3402616178"/>
              </p:ext>
            </p:extLst>
          </p:nvPr>
        </p:nvGraphicFramePr>
        <p:xfrm>
          <a:off x="383059" y="1303062"/>
          <a:ext cx="6030098" cy="6101080"/>
        </p:xfrm>
        <a:graphic>
          <a:graphicData uri="http://schemas.openxmlformats.org/drawingml/2006/table">
            <a:tbl>
              <a:tblPr firstRow="1" bandRow="1">
                <a:tableStyleId>{2D5ABB26-0587-4C30-8999-92F81FD0307C}</a:tableStyleId>
              </a:tblPr>
              <a:tblGrid>
                <a:gridCol w="5523471">
                  <a:extLst>
                    <a:ext uri="{9D8B030D-6E8A-4147-A177-3AD203B41FA5}">
                      <a16:colId xmlns:a16="http://schemas.microsoft.com/office/drawing/2014/main" val="20000"/>
                    </a:ext>
                  </a:extLst>
                </a:gridCol>
                <a:gridCol w="506627">
                  <a:extLst>
                    <a:ext uri="{9D8B030D-6E8A-4147-A177-3AD203B41FA5}">
                      <a16:colId xmlns:a16="http://schemas.microsoft.com/office/drawing/2014/main" val="20001"/>
                    </a:ext>
                  </a:extLst>
                </a:gridCol>
              </a:tblGrid>
              <a:tr h="370840">
                <a:tc>
                  <a:txBody>
                    <a:bodyPr/>
                    <a:lstStyle/>
                    <a:p>
                      <a:r>
                        <a:rPr lang="en-US" dirty="0"/>
                        <a:t>Accessing  and  discovering</a:t>
                      </a:r>
                      <a:r>
                        <a:rPr lang="en-US" baseline="0" dirty="0"/>
                        <a:t> </a:t>
                      </a:r>
                      <a:r>
                        <a:rPr lang="en-US" dirty="0"/>
                        <a:t>C4D……………………………….</a:t>
                      </a:r>
                    </a:p>
                  </a:txBody>
                  <a:tcPr/>
                </a:tc>
                <a:tc>
                  <a:txBody>
                    <a:bodyPr/>
                    <a:lstStyle/>
                    <a:p>
                      <a:r>
                        <a:rPr lang="en-US" dirty="0"/>
                        <a:t>1</a:t>
                      </a:r>
                    </a:p>
                  </a:txBody>
                  <a:tcPr/>
                </a:tc>
                <a:extLst>
                  <a:ext uri="{0D108BD9-81ED-4DB2-BD59-A6C34878D82A}">
                    <a16:rowId xmlns:a16="http://schemas.microsoft.com/office/drawing/2014/main" val="10000"/>
                  </a:ext>
                </a:extLst>
              </a:tr>
              <a:tr h="370840">
                <a:tc>
                  <a:txBody>
                    <a:bodyPr/>
                    <a:lstStyle/>
                    <a:p>
                      <a:r>
                        <a:rPr lang="en-US" dirty="0"/>
                        <a:t>Updating</a:t>
                      </a:r>
                      <a:r>
                        <a:rPr lang="en-US" baseline="0" dirty="0"/>
                        <a:t> your </a:t>
                      </a:r>
                      <a:r>
                        <a:rPr lang="en-US" dirty="0"/>
                        <a:t>Personal Profile ….……………………………</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Participate in an existing Discussion</a:t>
                      </a:r>
                      <a:r>
                        <a:rPr lang="en-US" baseline="0" dirty="0"/>
                        <a:t> or create a new one</a:t>
                      </a:r>
                      <a:r>
                        <a:rPr lang="en-US" dirty="0"/>
                        <a:t> ……………………………………………………………………</a:t>
                      </a:r>
                    </a:p>
                  </a:txBody>
                  <a:tcPr/>
                </a:tc>
                <a:tc>
                  <a:txBody>
                    <a:bodyPr/>
                    <a:lstStyle/>
                    <a:p>
                      <a:endParaRPr lang="en-US" dirty="0"/>
                    </a:p>
                    <a:p>
                      <a:r>
                        <a:rPr lang="en-US" dirty="0"/>
                        <a:t>3</a:t>
                      </a:r>
                    </a:p>
                  </a:txBody>
                  <a:tcPr/>
                </a:tc>
                <a:extLst>
                  <a:ext uri="{0D108BD9-81ED-4DB2-BD59-A6C34878D82A}">
                    <a16:rowId xmlns:a16="http://schemas.microsoft.com/office/drawing/2014/main" val="10002"/>
                  </a:ext>
                </a:extLst>
              </a:tr>
              <a:tr h="370840">
                <a:tc>
                  <a:txBody>
                    <a:bodyPr/>
                    <a:lstStyle/>
                    <a:p>
                      <a:r>
                        <a:rPr lang="en-US" dirty="0"/>
                        <a:t>Create a Document</a:t>
                      </a:r>
                      <a:r>
                        <a:rPr lang="en-US" baseline="0" dirty="0"/>
                        <a:t> </a:t>
                      </a:r>
                      <a:r>
                        <a:rPr lang="en-US" dirty="0"/>
                        <a:t>…………………….……………………………</a:t>
                      </a:r>
                    </a:p>
                  </a:txBody>
                  <a:tcPr/>
                </a:tc>
                <a:tc>
                  <a:txBody>
                    <a:bodyPr/>
                    <a:lstStyle/>
                    <a:p>
                      <a:r>
                        <a:rPr lang="en-US" dirty="0"/>
                        <a:t>4</a:t>
                      </a:r>
                    </a:p>
                  </a:txBody>
                  <a:tcPr/>
                </a:tc>
                <a:extLst>
                  <a:ext uri="{0D108BD9-81ED-4DB2-BD59-A6C34878D82A}">
                    <a16:rowId xmlns:a16="http://schemas.microsoft.com/office/drawing/2014/main" val="10003"/>
                  </a:ext>
                </a:extLst>
              </a:tr>
              <a:tr h="370840">
                <a:tc>
                  <a:txBody>
                    <a:bodyPr/>
                    <a:lstStyle/>
                    <a:p>
                      <a:r>
                        <a:rPr lang="en-US" dirty="0"/>
                        <a:t>Managing versions in Documents ….…………………………</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Create  Blogs</a:t>
                      </a:r>
                      <a:r>
                        <a:rPr lang="en-US" baseline="0" dirty="0"/>
                        <a:t> </a:t>
                      </a:r>
                      <a:r>
                        <a:rPr lang="en-US" sz="1800" dirty="0"/>
                        <a:t>……………………………………………………………</a:t>
                      </a:r>
                    </a:p>
                  </a:txBody>
                  <a:tcPr/>
                </a:tc>
                <a:tc>
                  <a:txBody>
                    <a:bodyPr/>
                    <a:lstStyle/>
                    <a:p>
                      <a:r>
                        <a:rPr lang="en-US" dirty="0"/>
                        <a:t>6</a:t>
                      </a:r>
                    </a:p>
                  </a:txBody>
                  <a:tcPr/>
                </a:tc>
                <a:extLst>
                  <a:ext uri="{0D108BD9-81ED-4DB2-BD59-A6C34878D82A}">
                    <a16:rowId xmlns:a16="http://schemas.microsoft.com/office/drawing/2014/main" val="10005"/>
                  </a:ext>
                </a:extLst>
              </a:tr>
              <a:tr h="370840">
                <a:tc>
                  <a:txBody>
                    <a:bodyPr/>
                    <a:lstStyle/>
                    <a:p>
                      <a:r>
                        <a:rPr lang="en-US" dirty="0"/>
                        <a:t>Using Tags</a:t>
                      </a:r>
                      <a:r>
                        <a:rPr lang="en-US" baseline="0" dirty="0"/>
                        <a:t> ………………………………………………………………..</a:t>
                      </a:r>
                      <a:endParaRPr lang="en-US" dirty="0"/>
                    </a:p>
                  </a:txBody>
                  <a:tcPr/>
                </a:tc>
                <a:tc>
                  <a:txBody>
                    <a:bodyPr/>
                    <a:lstStyle/>
                    <a:p>
                      <a:r>
                        <a:rPr lang="en-US" dirty="0"/>
                        <a:t>7</a:t>
                      </a:r>
                    </a:p>
                  </a:txBody>
                  <a:tcPr/>
                </a:tc>
                <a:extLst>
                  <a:ext uri="{0D108BD9-81ED-4DB2-BD59-A6C34878D82A}">
                    <a16:rowId xmlns:a16="http://schemas.microsoft.com/office/drawing/2014/main" val="10006"/>
                  </a:ext>
                </a:extLst>
              </a:tr>
              <a:tr h="370840">
                <a:tc>
                  <a:txBody>
                    <a:bodyPr/>
                    <a:lstStyle/>
                    <a:p>
                      <a:r>
                        <a:rPr lang="en-US" baseline="0" dirty="0"/>
                        <a:t>Activity and Custom Streams …………………………………</a:t>
                      </a:r>
                      <a:endParaRPr lang="en-US" dirty="0"/>
                    </a:p>
                  </a:txBody>
                  <a:tcPr/>
                </a:tc>
                <a:tc>
                  <a:txBody>
                    <a:bodyPr/>
                    <a:lstStyle/>
                    <a:p>
                      <a:r>
                        <a:rPr lang="en-US" dirty="0"/>
                        <a:t>8</a:t>
                      </a:r>
                    </a:p>
                  </a:txBody>
                  <a:tcPr/>
                </a:tc>
                <a:extLst>
                  <a:ext uri="{0D108BD9-81ED-4DB2-BD59-A6C34878D82A}">
                    <a16:rowId xmlns:a16="http://schemas.microsoft.com/office/drawing/2014/main" val="10007"/>
                  </a:ext>
                </a:extLst>
              </a:tr>
              <a:tr h="370840">
                <a:tc>
                  <a:txBody>
                    <a:bodyPr/>
                    <a:lstStyle/>
                    <a:p>
                      <a:r>
                        <a:rPr lang="en-US" dirty="0"/>
                        <a:t>Inbox </a:t>
                      </a:r>
                      <a:r>
                        <a:rPr lang="en-US" baseline="0" dirty="0"/>
                        <a:t>&amp; Actions  </a:t>
                      </a:r>
                      <a:r>
                        <a:rPr lang="en-US" dirty="0"/>
                        <a:t>………………………………………………………</a:t>
                      </a:r>
                    </a:p>
                  </a:txBody>
                  <a:tcPr/>
                </a:tc>
                <a:tc>
                  <a:txBody>
                    <a:bodyPr/>
                    <a:lstStyle/>
                    <a:p>
                      <a:r>
                        <a:rPr lang="en-US" dirty="0"/>
                        <a:t>9</a:t>
                      </a:r>
                    </a:p>
                  </a:txBody>
                  <a:tcPr/>
                </a:tc>
                <a:extLst>
                  <a:ext uri="{0D108BD9-81ED-4DB2-BD59-A6C34878D82A}">
                    <a16:rowId xmlns:a16="http://schemas.microsoft.com/office/drawing/2014/main" val="10008"/>
                  </a:ext>
                </a:extLst>
              </a:tr>
              <a:tr h="370840">
                <a:tc>
                  <a:txBody>
                    <a:bodyPr/>
                    <a:lstStyle/>
                    <a:p>
                      <a:r>
                        <a:rPr lang="it-IT" dirty="0"/>
                        <a:t>The Use of Status Updates </a:t>
                      </a:r>
                      <a:r>
                        <a:rPr lang="en-US" dirty="0"/>
                        <a:t>……………………………………..</a:t>
                      </a:r>
                    </a:p>
                  </a:txBody>
                  <a:tcPr/>
                </a:tc>
                <a:tc>
                  <a:txBody>
                    <a:bodyPr/>
                    <a:lstStyle/>
                    <a:p>
                      <a:r>
                        <a:rPr lang="it-IT" dirty="0"/>
                        <a:t>10</a:t>
                      </a:r>
                      <a:endParaRPr lang="en-US" dirty="0"/>
                    </a:p>
                  </a:txBody>
                  <a:tcPr/>
                </a:tc>
                <a:extLst>
                  <a:ext uri="{0D108BD9-81ED-4DB2-BD59-A6C34878D82A}">
                    <a16:rowId xmlns:a16="http://schemas.microsoft.com/office/drawing/2014/main" val="10009"/>
                  </a:ext>
                </a:extLst>
              </a:tr>
              <a:tr h="370840">
                <a:tc>
                  <a:txBody>
                    <a:bodyPr/>
                    <a:lstStyle/>
                    <a:p>
                      <a:r>
                        <a:rPr lang="en-US" sz="1800" kern="1200" dirty="0">
                          <a:effectLst/>
                        </a:rPr>
                        <a:t>Status Update, Share, @Mention, Like and Direct Messages ……………</a:t>
                      </a:r>
                      <a:r>
                        <a:rPr lang="en-US" dirty="0"/>
                        <a:t>…………………………………………………….</a:t>
                      </a:r>
                    </a:p>
                  </a:txBody>
                  <a:tcPr/>
                </a:tc>
                <a:tc>
                  <a:txBody>
                    <a:bodyPr/>
                    <a:lstStyle/>
                    <a:p>
                      <a:endParaRPr lang="en-US" dirty="0"/>
                    </a:p>
                    <a:p>
                      <a:r>
                        <a:rPr lang="en-US" dirty="0"/>
                        <a:t>11</a:t>
                      </a:r>
                    </a:p>
                  </a:txBody>
                  <a:tcPr/>
                </a:tc>
                <a:extLst>
                  <a:ext uri="{0D108BD9-81ED-4DB2-BD59-A6C34878D82A}">
                    <a16:rowId xmlns:a16="http://schemas.microsoft.com/office/drawing/2014/main" val="10010"/>
                  </a:ext>
                </a:extLst>
              </a:tr>
              <a:tr h="370840">
                <a:tc>
                  <a:txBody>
                    <a:bodyPr/>
                    <a:lstStyle/>
                    <a:p>
                      <a:r>
                        <a:rPr lang="it-IT" dirty="0"/>
                        <a:t>Photos </a:t>
                      </a:r>
                      <a:r>
                        <a:rPr lang="en-US" sz="1800" kern="1200" dirty="0">
                          <a:effectLst/>
                        </a:rPr>
                        <a:t>……………</a:t>
                      </a:r>
                      <a:r>
                        <a:rPr lang="en-US" dirty="0"/>
                        <a:t>…………………………………………………………</a:t>
                      </a:r>
                    </a:p>
                  </a:txBody>
                  <a:tcPr/>
                </a:tc>
                <a:tc>
                  <a:txBody>
                    <a:bodyPr/>
                    <a:lstStyle/>
                    <a:p>
                      <a:r>
                        <a:rPr lang="it-IT" dirty="0"/>
                        <a:t>12</a:t>
                      </a:r>
                      <a:endParaRPr lang="en-US" dirty="0"/>
                    </a:p>
                  </a:txBody>
                  <a:tcPr/>
                </a:tc>
                <a:extLst>
                  <a:ext uri="{0D108BD9-81ED-4DB2-BD59-A6C34878D82A}">
                    <a16:rowId xmlns:a16="http://schemas.microsoft.com/office/drawing/2014/main" val="10011"/>
                  </a:ext>
                </a:extLst>
              </a:tr>
              <a:tr h="370840">
                <a:tc>
                  <a:txBody>
                    <a:bodyPr/>
                    <a:lstStyle/>
                    <a:p>
                      <a:r>
                        <a:rPr lang="en-US" dirty="0"/>
                        <a:t>Create Content by</a:t>
                      </a:r>
                      <a:r>
                        <a:rPr lang="en-US" baseline="0" dirty="0"/>
                        <a:t> Email ………</a:t>
                      </a:r>
                      <a:r>
                        <a:rPr lang="en-US" dirty="0"/>
                        <a:t>…………………………………</a:t>
                      </a:r>
                    </a:p>
                  </a:txBody>
                  <a:tcPr/>
                </a:tc>
                <a:tc>
                  <a:txBody>
                    <a:bodyPr/>
                    <a:lstStyle/>
                    <a:p>
                      <a:r>
                        <a:rPr lang="en-US" dirty="0"/>
                        <a:t>13</a:t>
                      </a:r>
                    </a:p>
                  </a:txBody>
                  <a:tcPr/>
                </a:tc>
                <a:extLst>
                  <a:ext uri="{0D108BD9-81ED-4DB2-BD59-A6C34878D82A}">
                    <a16:rowId xmlns:a16="http://schemas.microsoft.com/office/drawing/2014/main" val="10012"/>
                  </a:ext>
                </a:extLst>
              </a:tr>
              <a:tr h="370840">
                <a:tc>
                  <a:txBody>
                    <a:bodyPr/>
                    <a:lstStyle/>
                    <a:p>
                      <a:r>
                        <a:rPr lang="en-US" dirty="0"/>
                        <a:t>Email</a:t>
                      </a:r>
                      <a:r>
                        <a:rPr lang="en-US" baseline="0" dirty="0"/>
                        <a:t> Notification …………………………</a:t>
                      </a:r>
                      <a:r>
                        <a:rPr lang="en-US" dirty="0"/>
                        <a:t>…………………………</a:t>
                      </a:r>
                    </a:p>
                  </a:txBody>
                  <a:tcPr/>
                </a:tc>
                <a:tc>
                  <a:txBody>
                    <a:bodyPr/>
                    <a:lstStyle/>
                    <a:p>
                      <a:r>
                        <a:rPr lang="en-US" dirty="0"/>
                        <a:t>14</a:t>
                      </a:r>
                    </a:p>
                  </a:txBody>
                  <a:tcPr/>
                </a:tc>
                <a:extLst>
                  <a:ext uri="{0D108BD9-81ED-4DB2-BD59-A6C34878D82A}">
                    <a16:rowId xmlns:a16="http://schemas.microsoft.com/office/drawing/2014/main" val="10013"/>
                  </a:ext>
                </a:extLst>
              </a:tr>
              <a:tr h="370840">
                <a:tc>
                  <a:txBody>
                    <a:bodyPr/>
                    <a:lstStyle/>
                    <a:p>
                      <a:r>
                        <a:rPr lang="en-US" dirty="0"/>
                        <a:t>Search ……………………………………………………………………..</a:t>
                      </a:r>
                    </a:p>
                  </a:txBody>
                  <a:tcPr/>
                </a:tc>
                <a:tc>
                  <a:txBody>
                    <a:bodyPr/>
                    <a:lstStyle/>
                    <a:p>
                      <a:r>
                        <a:rPr lang="en-US" dirty="0"/>
                        <a:t>15</a:t>
                      </a:r>
                    </a:p>
                  </a:txBody>
                  <a:tcPr/>
                </a:tc>
                <a:extLst>
                  <a:ext uri="{0D108BD9-81ED-4DB2-BD59-A6C34878D82A}">
                    <a16:rowId xmlns:a16="http://schemas.microsoft.com/office/drawing/2014/main" val="10014"/>
                  </a:ext>
                </a:extLst>
              </a:tr>
            </a:tbl>
          </a:graphicData>
        </a:graphic>
      </p:graphicFrame>
    </p:spTree>
    <p:custDataLst>
      <p:tags r:id="rId1"/>
    </p:custDataLst>
    <p:extLst>
      <p:ext uri="{BB962C8B-B14F-4D97-AF65-F5344CB8AC3E}">
        <p14:creationId xmlns:p14="http://schemas.microsoft.com/office/powerpoint/2010/main" val="142264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effectLst/>
        </p:spPr>
        <p:txBody>
          <a:bodyPr/>
          <a:lstStyle/>
          <a:p>
            <a:pPr marL="228600" indent="0">
              <a:buNone/>
            </a:pPr>
            <a:r>
              <a:rPr lang="en-US" sz="1200" b="1" dirty="0">
                <a:latin typeface="Arial" pitchFamily="34" charset="0"/>
                <a:cs typeface="Arial" pitchFamily="34" charset="0"/>
              </a:rPr>
              <a:t>1. Access C4D</a:t>
            </a:r>
          </a:p>
          <a:p>
            <a:pPr marL="228600" indent="0">
              <a:buNone/>
            </a:pPr>
            <a:endParaRPr lang="en-US" sz="1200" b="1" dirty="0">
              <a:latin typeface="Arial" pitchFamily="34" charset="0"/>
              <a:cs typeface="Arial" pitchFamily="34" charset="0"/>
            </a:endParaRPr>
          </a:p>
          <a:p>
            <a:pPr marL="228600" indent="0">
              <a:buNone/>
            </a:pPr>
            <a:r>
              <a:rPr lang="en-US" sz="900" dirty="0">
                <a:solidFill>
                  <a:srgbClr val="646464"/>
                </a:solidFill>
                <a:latin typeface="Arial" pitchFamily="34" charset="0"/>
                <a:cs typeface="Arial" pitchFamily="34" charset="0"/>
              </a:rPr>
              <a:t>To access the platform  type in your browser: </a:t>
            </a:r>
          </a:p>
          <a:p>
            <a:pPr marL="228600" indent="0">
              <a:buNone/>
            </a:pPr>
            <a:r>
              <a:rPr lang="en-US" sz="900" dirty="0">
                <a:solidFill>
                  <a:srgbClr val="646464"/>
                </a:solidFill>
                <a:latin typeface="Arial" pitchFamily="34" charset="0"/>
                <a:cs typeface="Arial" pitchFamily="34" charset="0"/>
              </a:rPr>
              <a:t>http://collaboration.worldbank.org</a:t>
            </a:r>
            <a:endParaRPr lang="en-US" sz="900" b="1" dirty="0">
              <a:latin typeface="Arial" pitchFamily="34" charset="0"/>
              <a:cs typeface="Arial" pitchFamily="34" charset="0"/>
            </a:endParaRPr>
          </a:p>
          <a:p>
            <a:pPr marL="228600" indent="0">
              <a:buNone/>
            </a:pPr>
            <a:endParaRPr lang="en-US" sz="900" b="1" dirty="0">
              <a:latin typeface="Arial" pitchFamily="34" charset="0"/>
              <a:cs typeface="Arial" pitchFamily="34" charset="0"/>
            </a:endParaRPr>
          </a:p>
          <a:p>
            <a:pPr marL="228600" lvl="0" indent="0">
              <a:buNone/>
            </a:pPr>
            <a:r>
              <a:rPr lang="en-US" sz="1200" b="1" dirty="0">
                <a:solidFill>
                  <a:srgbClr val="000000"/>
                </a:solidFill>
                <a:latin typeface="Arial" pitchFamily="34" charset="0"/>
                <a:cs typeface="Arial" pitchFamily="34" charset="0"/>
              </a:rPr>
              <a:t>2. Log into C4D</a:t>
            </a:r>
          </a:p>
          <a:p>
            <a:pPr marL="228600" lvl="0" indent="0">
              <a:buNone/>
            </a:pPr>
            <a:endParaRPr lang="en-US" sz="1200" b="1" dirty="0">
              <a:solidFill>
                <a:srgbClr val="000000"/>
              </a:solidFill>
              <a:latin typeface="Arial" pitchFamily="34" charset="0"/>
              <a:cs typeface="Arial" pitchFamily="34" charset="0"/>
            </a:endParaRPr>
          </a:p>
          <a:p>
            <a:pPr indent="0"/>
            <a:r>
              <a:rPr lang="en-US" sz="900" b="1" i="1" dirty="0">
                <a:solidFill>
                  <a:srgbClr val="646464"/>
                </a:solidFill>
                <a:latin typeface="Arial" pitchFamily="34" charset="0"/>
                <a:cs typeface="Arial" pitchFamily="34" charset="0"/>
              </a:rPr>
              <a:t>World Bank Group Staff:  </a:t>
            </a:r>
            <a:r>
              <a:rPr lang="en-US" sz="900" dirty="0">
                <a:solidFill>
                  <a:srgbClr val="646464"/>
                </a:solidFill>
                <a:latin typeface="Arial" pitchFamily="34" charset="0"/>
                <a:cs typeface="Arial" pitchFamily="34" charset="0"/>
              </a:rPr>
              <a:t>On the upper white box on the log-in page click on the red log-in tab. Once on the log-in page enter your UPI and Passkey.</a:t>
            </a:r>
          </a:p>
          <a:p>
            <a:pPr marL="0" indent="0">
              <a:buNone/>
            </a:pPr>
            <a:endParaRPr lang="en-US" sz="900" dirty="0">
              <a:solidFill>
                <a:srgbClr val="646464"/>
              </a:solidFill>
              <a:latin typeface="Arial" pitchFamily="34" charset="0"/>
              <a:cs typeface="Arial" pitchFamily="34" charset="0"/>
            </a:endParaRPr>
          </a:p>
          <a:p>
            <a:pPr indent="0"/>
            <a:r>
              <a:rPr lang="en-US" sz="900" b="1" i="1" dirty="0">
                <a:solidFill>
                  <a:srgbClr val="646464"/>
                </a:solidFill>
                <a:latin typeface="Arial" pitchFamily="34" charset="0"/>
                <a:cs typeface="Arial" pitchFamily="34" charset="0"/>
              </a:rPr>
              <a:t>Non-WBG Staff</a:t>
            </a:r>
            <a:r>
              <a:rPr lang="en-US" sz="900" dirty="0">
                <a:solidFill>
                  <a:srgbClr val="646464"/>
                </a:solidFill>
                <a:latin typeface="Arial" pitchFamily="34" charset="0"/>
                <a:cs typeface="Arial" pitchFamily="34" charset="0"/>
              </a:rPr>
              <a:t>: On the lower right corner of the log-in page, enter your email address and click on the Confirm Address button below. An email confirmation will be sent with a token. Click on the link provided in the email and create a log-in and password. Use the log-in and password to sign in under Log in to C4D for future visits. </a:t>
            </a:r>
          </a:p>
          <a:p>
            <a:pPr marL="228600" indent="0">
              <a:buNone/>
            </a:pPr>
            <a:endParaRPr lang="en-US" sz="900" b="1" dirty="0">
              <a:latin typeface="Arial" pitchFamily="34" charset="0"/>
              <a:cs typeface="Arial" pitchFamily="34" charset="0"/>
            </a:endParaRPr>
          </a:p>
          <a:p>
            <a:pPr marL="228600" indent="0">
              <a:buNone/>
            </a:pPr>
            <a:r>
              <a:rPr lang="en-US" sz="1200" b="1" dirty="0">
                <a:latin typeface="Arial" pitchFamily="34" charset="0"/>
                <a:cs typeface="Arial" pitchFamily="34" charset="0"/>
              </a:rPr>
              <a:t>3. Explore the Menu</a:t>
            </a:r>
          </a:p>
          <a:p>
            <a:pPr marL="228600" indent="0">
              <a:buNone/>
            </a:pPr>
            <a:r>
              <a:rPr lang="en-US" sz="900" b="1" dirty="0">
                <a:solidFill>
                  <a:srgbClr val="646464"/>
                </a:solidFill>
                <a:latin typeface="Arial" pitchFamily="34" charset="0"/>
                <a:cs typeface="Arial" pitchFamily="34" charset="0"/>
              </a:rPr>
              <a:t>Click on your name in the top right corner to explore the main Collaboration for Development menu.</a:t>
            </a:r>
          </a:p>
          <a:p>
            <a:pPr marL="228600" indent="0">
              <a:spcBef>
                <a:spcPts val="216"/>
              </a:spcBef>
              <a:buNone/>
            </a:pPr>
            <a:r>
              <a:rPr lang="en-US" sz="900" b="1" dirty="0">
                <a:solidFill>
                  <a:srgbClr val="646464"/>
                </a:solidFill>
                <a:latin typeface="Arial" pitchFamily="34" charset="0"/>
                <a:cs typeface="Arial" pitchFamily="34" charset="0"/>
              </a:rPr>
              <a:t>Inbox &amp; Activity</a:t>
            </a:r>
            <a:r>
              <a:rPr lang="en-US" sz="900" dirty="0">
                <a:solidFill>
                  <a:srgbClr val="646464"/>
                </a:solidFill>
                <a:latin typeface="Arial" pitchFamily="34" charset="0"/>
                <a:cs typeface="Arial" pitchFamily="34" charset="0"/>
              </a:rPr>
              <a:t>: captures activity for people and groups you follow</a:t>
            </a:r>
          </a:p>
          <a:p>
            <a:pPr marL="228600" indent="0">
              <a:spcBef>
                <a:spcPts val="216"/>
              </a:spcBef>
              <a:buNone/>
            </a:pPr>
            <a:r>
              <a:rPr lang="en-US" sz="900" b="1" dirty="0">
                <a:solidFill>
                  <a:srgbClr val="646464"/>
                </a:solidFill>
                <a:latin typeface="Arial" pitchFamily="34" charset="0"/>
                <a:cs typeface="Arial" pitchFamily="34" charset="0"/>
              </a:rPr>
              <a:t>View Profile</a:t>
            </a:r>
            <a:r>
              <a:rPr lang="en-US" sz="900" dirty="0">
                <a:solidFill>
                  <a:srgbClr val="646464"/>
                </a:solidFill>
                <a:latin typeface="Arial" pitchFamily="34" charset="0"/>
                <a:cs typeface="Arial" pitchFamily="34" charset="0"/>
              </a:rPr>
              <a:t>: shows your profile as it will be seen by the community</a:t>
            </a:r>
          </a:p>
          <a:p>
            <a:pPr marL="228600" indent="0">
              <a:spcBef>
                <a:spcPts val="216"/>
              </a:spcBef>
              <a:buNone/>
            </a:pPr>
            <a:r>
              <a:rPr lang="en-US" sz="900" b="1" dirty="0">
                <a:solidFill>
                  <a:srgbClr val="646464"/>
                </a:solidFill>
                <a:latin typeface="Arial" pitchFamily="34" charset="0"/>
                <a:cs typeface="Arial" pitchFamily="34" charset="0"/>
              </a:rPr>
              <a:t>Edit Profile</a:t>
            </a:r>
            <a:r>
              <a:rPr lang="en-US" sz="900" dirty="0">
                <a:solidFill>
                  <a:srgbClr val="646464"/>
                </a:solidFill>
                <a:latin typeface="Arial" pitchFamily="34" charset="0"/>
                <a:cs typeface="Arial" pitchFamily="34" charset="0"/>
              </a:rPr>
              <a:t>: allows you to update your profile information avatar and privacy settings</a:t>
            </a:r>
          </a:p>
          <a:p>
            <a:pPr marL="228600" indent="0">
              <a:spcBef>
                <a:spcPts val="216"/>
              </a:spcBef>
              <a:buNone/>
            </a:pPr>
            <a:r>
              <a:rPr lang="en-US" sz="900" b="1" dirty="0">
                <a:solidFill>
                  <a:srgbClr val="646464"/>
                </a:solidFill>
                <a:latin typeface="Arial" pitchFamily="34" charset="0"/>
                <a:cs typeface="Arial" pitchFamily="34" charset="0"/>
              </a:rPr>
              <a:t>Preferences: </a:t>
            </a:r>
            <a:r>
              <a:rPr lang="en-US" sz="900" dirty="0">
                <a:solidFill>
                  <a:srgbClr val="646464"/>
                </a:solidFill>
                <a:latin typeface="Arial" pitchFamily="34" charset="0"/>
                <a:cs typeface="Arial" pitchFamily="34" charset="0"/>
              </a:rPr>
              <a:t>allows you to set your email preferences, pair your mobile device </a:t>
            </a:r>
          </a:p>
          <a:p>
            <a:pPr marL="228600" indent="0">
              <a:buNone/>
            </a:pPr>
            <a:r>
              <a:rPr lang="en-US" sz="900" b="1" dirty="0">
                <a:solidFill>
                  <a:srgbClr val="646464"/>
                </a:solidFill>
                <a:latin typeface="Arial" pitchFamily="34" charset="0"/>
                <a:cs typeface="Arial" pitchFamily="34" charset="0"/>
              </a:rPr>
              <a:t>Jive Help: </a:t>
            </a:r>
            <a:r>
              <a:rPr lang="en-US" sz="900" dirty="0">
                <a:solidFill>
                  <a:srgbClr val="646464"/>
                </a:solidFill>
                <a:latin typeface="Arial" pitchFamily="34" charset="0"/>
                <a:cs typeface="Arial" pitchFamily="34" charset="0"/>
              </a:rPr>
              <a:t>takes you to Jive help manual</a:t>
            </a:r>
            <a:endParaRPr lang="en-US" sz="900" dirty="0">
              <a:latin typeface="Arial" pitchFamily="34" charset="0"/>
              <a:cs typeface="Arial" pitchFamily="34" charset="0"/>
            </a:endParaRPr>
          </a:p>
          <a:p>
            <a:pPr marL="228600" indent="0">
              <a:buNone/>
            </a:pPr>
            <a:r>
              <a:rPr lang="en-US" sz="900" b="1" dirty="0">
                <a:solidFill>
                  <a:srgbClr val="646464"/>
                </a:solidFill>
                <a:latin typeface="Arial" pitchFamily="34" charset="0"/>
                <a:cs typeface="Arial" pitchFamily="34" charset="0"/>
              </a:rPr>
              <a:t>Calendar</a:t>
            </a:r>
            <a:r>
              <a:rPr lang="en-US" sz="900" dirty="0">
                <a:solidFill>
                  <a:srgbClr val="646464"/>
                </a:solidFill>
                <a:latin typeface="Arial" pitchFamily="34" charset="0"/>
                <a:cs typeface="Arial" pitchFamily="34" charset="0"/>
              </a:rPr>
              <a:t>: shows events you are scheduled to attend</a:t>
            </a:r>
            <a:endParaRPr lang="en-US" sz="900" b="1" dirty="0">
              <a:latin typeface="Arial" pitchFamily="34" charset="0"/>
              <a:cs typeface="Arial" pitchFamily="34" charset="0"/>
            </a:endParaRPr>
          </a:p>
          <a:p>
            <a:pPr marL="228600" indent="0">
              <a:buNone/>
            </a:pPr>
            <a:endParaRPr lang="en-US" sz="1200" b="1" dirty="0">
              <a:latin typeface="Arial" pitchFamily="34" charset="0"/>
              <a:cs typeface="Arial" pitchFamily="34" charset="0"/>
            </a:endParaRPr>
          </a:p>
          <a:p>
            <a:pPr marL="228600" indent="0">
              <a:buNone/>
            </a:pPr>
            <a:r>
              <a:rPr lang="en-US" sz="1200" b="1" dirty="0">
                <a:latin typeface="Arial" pitchFamily="34" charset="0"/>
                <a:cs typeface="Arial" pitchFamily="34" charset="0"/>
              </a:rPr>
              <a:t>4. Discover C4D</a:t>
            </a:r>
          </a:p>
          <a:p>
            <a:pPr marL="228600" indent="0">
              <a:buNone/>
            </a:pPr>
            <a:r>
              <a:rPr lang="en-US" sz="900" dirty="0">
                <a:solidFill>
                  <a:srgbClr val="646464"/>
                </a:solidFill>
                <a:latin typeface="Arial" pitchFamily="34" charset="0"/>
                <a:cs typeface="Arial" pitchFamily="34" charset="0"/>
              </a:rPr>
              <a:t>In the </a:t>
            </a:r>
            <a:r>
              <a:rPr lang="en-US" sz="900" b="1" dirty="0">
                <a:solidFill>
                  <a:srgbClr val="646464"/>
                </a:solidFill>
                <a:latin typeface="Arial" pitchFamily="34" charset="0"/>
                <a:cs typeface="Arial" pitchFamily="34" charset="0"/>
              </a:rPr>
              <a:t>Get Started </a:t>
            </a:r>
            <a:r>
              <a:rPr lang="en-US" sz="900" dirty="0">
                <a:solidFill>
                  <a:srgbClr val="646464"/>
                </a:solidFill>
                <a:latin typeface="Arial" pitchFamily="34" charset="0"/>
                <a:cs typeface="Arial" pitchFamily="34" charset="0"/>
              </a:rPr>
              <a:t>section on the your Inbox &amp; Activity page you will be able take a guided tour and learn functionality of the platform.</a:t>
            </a:r>
          </a:p>
          <a:p>
            <a:pPr marL="228600" indent="0">
              <a:buNone/>
            </a:pPr>
            <a:endParaRPr lang="en-US" sz="900" b="1" dirty="0">
              <a:latin typeface="Arial" pitchFamily="34" charset="0"/>
              <a:cs typeface="Arial" pitchFamily="34" charset="0"/>
            </a:endParaRPr>
          </a:p>
        </p:txBody>
      </p:sp>
      <p:pic>
        <p:nvPicPr>
          <p:cNvPr id="1026" name="Picture 2" descr="C:\Users\wb445909\Documents\C4D\C4D screenshots\Quick guide\accessing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61" y="1456372"/>
            <a:ext cx="2686648" cy="13800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94" y="2967894"/>
            <a:ext cx="2856662" cy="23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387" y="5376671"/>
            <a:ext cx="1782877" cy="155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6852"/>
          <a:stretch/>
        </p:blipFill>
        <p:spPr bwMode="auto">
          <a:xfrm>
            <a:off x="828522" y="7065264"/>
            <a:ext cx="1322553" cy="157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Accessing and discovering C4D</a:t>
            </a:r>
          </a:p>
        </p:txBody>
      </p:sp>
    </p:spTree>
    <p:custDataLst>
      <p:tags r:id="rId1"/>
    </p:custDataLst>
    <p:extLst>
      <p:ext uri="{BB962C8B-B14F-4D97-AF65-F5344CB8AC3E}">
        <p14:creationId xmlns:p14="http://schemas.microsoft.com/office/powerpoint/2010/main" val="263246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26" y="1783185"/>
            <a:ext cx="2725572" cy="217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p:cNvSpPr txBox="1">
            <a:spLocks/>
          </p:cNvSpPr>
          <p:nvPr/>
        </p:nvSpPr>
        <p:spPr bwMode="auto">
          <a:xfrm>
            <a:off x="335464" y="1083469"/>
            <a:ext cx="6225871" cy="69971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a:solidFill>
                  <a:srgbClr val="646464"/>
                </a:solidFill>
                <a:effectLst>
                  <a:outerShdw blurRad="50800" dist="50800" dir="5400000" algn="ctr" rotWithShape="0">
                    <a:srgbClr val="C0C0C0">
                      <a:alpha val="0"/>
                    </a:srgbClr>
                  </a:outerShdw>
                </a:effectLst>
                <a:latin typeface="Arial" pitchFamily="34" charset="0"/>
                <a:cs typeface="Arial" pitchFamily="34" charset="0"/>
              </a:rPr>
              <a:t>       Your profile  is a good way to share your interests and expertise with members of your group. On your profile page you can enter your biography, prior experience, languages, and expertise. You can also change your default picture to another image of your choice!</a:t>
            </a:r>
            <a:endParaRPr lang="en-US" sz="900" b="1" dirty="0">
              <a:solidFill>
                <a:srgbClr val="646464"/>
              </a:solidFill>
            </a:endParaRPr>
          </a:p>
        </p:txBody>
      </p:sp>
      <p:pic>
        <p:nvPicPr>
          <p:cNvPr id="2052" name="Picture 4" descr="C:\Users\wb445909\Documents\C4D\C4D screenshots\Quick guide\profil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54" y="6468387"/>
            <a:ext cx="2732626" cy="1713201"/>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3"/>
          <p:cNvSpPr>
            <a:spLocks noGrp="1"/>
          </p:cNvSpPr>
          <p:nvPr>
            <p:ph sz="half" idx="2"/>
          </p:nvPr>
        </p:nvSpPr>
        <p:spPr>
          <a:prstGeom prst="rect">
            <a:avLst/>
          </a:prstGeom>
          <a:ln>
            <a:noFill/>
          </a:ln>
        </p:spPr>
        <p:txBody>
          <a:bodyPr/>
          <a:lstStyle/>
          <a:p>
            <a:pPr marL="0">
              <a:buNone/>
            </a:pPr>
            <a:r>
              <a:rPr lang="en-US" sz="1200" b="1" dirty="0">
                <a:latin typeface="Arial" pitchFamily="34" charset="0"/>
                <a:cs typeface="Arial" pitchFamily="34" charset="0"/>
              </a:rPr>
              <a:t>1. Access Your Profile </a:t>
            </a:r>
          </a:p>
          <a:p>
            <a:pPr marL="0">
              <a:buNone/>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Once you have logged into C4D, click on your name on upper right hand corner of the screen and select “Edit Profile” . You will then be able to a) Update your photo and avatar b) Edit your profile and c) set your privacy preferences.</a:t>
            </a:r>
          </a:p>
          <a:p>
            <a:pPr marL="0">
              <a:buNone/>
            </a:pPr>
            <a:endParaRPr lang="en-US" sz="1200"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lvl="0">
              <a:buNone/>
            </a:pPr>
            <a:r>
              <a:rPr lang="en-US" sz="1200" b="1" dirty="0">
                <a:solidFill>
                  <a:srgbClr val="000000"/>
                </a:solidFill>
                <a:latin typeface="Arial" pitchFamily="34" charset="0"/>
                <a:cs typeface="Arial" pitchFamily="34" charset="0"/>
              </a:rPr>
              <a:t>2. Update your photo and Avatar</a:t>
            </a:r>
          </a:p>
          <a:p>
            <a:pPr marL="0" lvl="0">
              <a:buNone/>
            </a:pPr>
            <a:endParaRPr lang="en-US" sz="1200" b="1" dirty="0">
              <a:solidFill>
                <a:srgbClr val="000000"/>
              </a:solidFill>
              <a:latin typeface="Arial" pitchFamily="34" charset="0"/>
              <a:cs typeface="Arial" pitchFamily="34" charset="0"/>
            </a:endParaRPr>
          </a:p>
          <a:p>
            <a:pPr marL="0" lvl="0">
              <a:buNone/>
            </a:pPr>
            <a:r>
              <a:rPr lang="en-US" sz="900" dirty="0">
                <a:solidFill>
                  <a:srgbClr val="646464"/>
                </a:solidFill>
                <a:latin typeface="Arial" pitchFamily="34" charset="0"/>
                <a:cs typeface="Arial" pitchFamily="34" charset="0"/>
              </a:rPr>
              <a:t>To update your profile image, click on “Avatar &amp; photos” you will then be able to “Add photo”: select the one you are interested from your computer, upload it, crop it if needed, and finalize.</a:t>
            </a: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r>
              <a:rPr lang="en-US" sz="1200" b="1" dirty="0">
                <a:latin typeface="Arial" pitchFamily="34" charset="0"/>
                <a:cs typeface="Arial" pitchFamily="34" charset="0"/>
              </a:rPr>
              <a:t>3. Edit Your Profile</a:t>
            </a:r>
          </a:p>
          <a:p>
            <a:pPr marL="0">
              <a:buNone/>
            </a:pPr>
            <a:endParaRPr lang="en-US" sz="1200" b="1" dirty="0">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To edit your profile click on the “Your profile ” link. There you can update your  biography and  your expertise. Click on “Save” at the bottom of the page to save your changes.</a:t>
            </a: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p:txBody>
      </p:sp>
      <p:sp>
        <p:nvSpPr>
          <p:cNvPr id="4" name="Title 3"/>
          <p:cNvSpPr>
            <a:spLocks noGrp="1"/>
          </p:cNvSpPr>
          <p:nvPr>
            <p:ph type="title"/>
          </p:nvPr>
        </p:nvSpPr>
        <p:spPr/>
        <p:txBody>
          <a:bodyPr/>
          <a:lstStyle/>
          <a:p>
            <a:r>
              <a:rPr lang="it-IT" dirty="0"/>
              <a:t>Updating your Personal Profile</a:t>
            </a:r>
            <a:endParaRPr lang="en-US" dirty="0"/>
          </a:p>
        </p:txBody>
      </p:sp>
      <p:sp>
        <p:nvSpPr>
          <p:cNvPr id="12" name="Rounded Rectangle 11"/>
          <p:cNvSpPr/>
          <p:nvPr/>
        </p:nvSpPr>
        <p:spPr>
          <a:xfrm>
            <a:off x="1775459" y="2611973"/>
            <a:ext cx="976340"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106472" y="1699468"/>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26" y="4100513"/>
            <a:ext cx="2725572" cy="226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127219" y="398621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2</a:t>
            </a:r>
            <a:endParaRPr lang="en-US" dirty="0">
              <a:solidFill>
                <a:schemeClr val="tx1"/>
              </a:solidFill>
            </a:endParaRPr>
          </a:p>
        </p:txBody>
      </p:sp>
      <p:sp>
        <p:nvSpPr>
          <p:cNvPr id="18" name="Rounded Rectangle 17"/>
          <p:cNvSpPr/>
          <p:nvPr/>
        </p:nvSpPr>
        <p:spPr>
          <a:xfrm>
            <a:off x="277154" y="4201586"/>
            <a:ext cx="799171"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a:off x="127219" y="6349931"/>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indent="-228600">
              <a:buNone/>
            </a:pPr>
            <a:r>
              <a:rPr lang="en-US" sz="1200" b="1" dirty="0">
                <a:latin typeface="Arial" pitchFamily="34" charset="0"/>
                <a:cs typeface="Arial" pitchFamily="34" charset="0"/>
              </a:rPr>
              <a:t>1. Browse for your Group </a:t>
            </a: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Discussions in C4D  are anchored within specific</a:t>
            </a:r>
          </a:p>
          <a:p>
            <a:pPr marL="0" indent="-228600">
              <a:buNone/>
            </a:pPr>
            <a:r>
              <a:rPr lang="en-US" sz="900" dirty="0">
                <a:solidFill>
                  <a:srgbClr val="646464"/>
                </a:solidFill>
                <a:latin typeface="Arial" pitchFamily="34" charset="0"/>
                <a:cs typeface="Arial" pitchFamily="34" charset="0"/>
              </a:rPr>
              <a:t>Communities/groups. To participate in a discussion or start a new one browse “My Groups”  in the middle right of the page to find your  community/group. You can also use the search bar on the upper right corner to find your Group.  </a:t>
            </a:r>
            <a:endParaRPr lang="en-US" sz="900" b="1" dirty="0">
              <a:latin typeface="Arial" pitchFamily="34" charset="0"/>
              <a:cs typeface="Arial" pitchFamily="34" charset="0"/>
            </a:endParaRPr>
          </a:p>
          <a:p>
            <a:pPr marL="228600" indent="-228600">
              <a:buNone/>
            </a:pPr>
            <a:endParaRPr lang="en-US" sz="1200" b="1" dirty="0">
              <a:latin typeface="Arial" pitchFamily="34" charset="0"/>
              <a:cs typeface="Arial" pitchFamily="34" charset="0"/>
            </a:endParaRPr>
          </a:p>
          <a:p>
            <a:pPr marL="228600" indent="-228600">
              <a:buNone/>
            </a:pPr>
            <a:r>
              <a:rPr lang="en-US" sz="1200" b="1" dirty="0">
                <a:latin typeface="Arial" pitchFamily="34" charset="0"/>
                <a:cs typeface="Arial" pitchFamily="34" charset="0"/>
              </a:rPr>
              <a:t>2. Participate in an existing Discussion</a:t>
            </a: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Once you are on the homepage of your group you can participate in existing discussions by clicking on titles of discussions that are of interest to you.</a:t>
            </a:r>
          </a:p>
          <a:p>
            <a:pPr marL="228600" indent="-228600">
              <a:buNone/>
            </a:pPr>
            <a:endParaRPr lang="en-US" sz="900" dirty="0">
              <a:solidFill>
                <a:srgbClr val="646464"/>
              </a:solidFill>
              <a:latin typeface="Arial" pitchFamily="34" charset="0"/>
              <a:cs typeface="Arial" pitchFamily="34" charset="0"/>
            </a:endParaRPr>
          </a:p>
          <a:p>
            <a:pPr marL="228600" indent="-228600">
              <a:buNone/>
            </a:pPr>
            <a:endParaRPr lang="en-US" sz="900" b="1" dirty="0">
              <a:latin typeface="Arial" pitchFamily="34" charset="0"/>
              <a:cs typeface="Arial" pitchFamily="34" charset="0"/>
            </a:endParaRPr>
          </a:p>
          <a:p>
            <a:pPr marL="228600" indent="-228600">
              <a:buNone/>
            </a:pPr>
            <a:r>
              <a:rPr lang="en-US" sz="1200" b="1" dirty="0">
                <a:latin typeface="Arial" pitchFamily="34" charset="0"/>
                <a:cs typeface="Arial" pitchFamily="34" charset="0"/>
              </a:rPr>
              <a:t>2. Create your Discussion</a:t>
            </a: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Once you have selected the Group  where you want to </a:t>
            </a:r>
          </a:p>
          <a:p>
            <a:pPr marL="228600" indent="-228600">
              <a:buNone/>
            </a:pPr>
            <a:r>
              <a:rPr lang="en-US" sz="900" dirty="0">
                <a:solidFill>
                  <a:srgbClr val="646464"/>
                </a:solidFill>
                <a:latin typeface="Arial" pitchFamily="34" charset="0"/>
                <a:cs typeface="Arial" pitchFamily="34" charset="0"/>
              </a:rPr>
              <a:t>create  a discussion, go to the “Actions” submenu </a:t>
            </a:r>
          </a:p>
          <a:p>
            <a:pPr marL="228600" indent="-228600">
              <a:buNone/>
            </a:pPr>
            <a:r>
              <a:rPr lang="en-US" sz="900" dirty="0">
                <a:solidFill>
                  <a:srgbClr val="646464"/>
                </a:solidFill>
                <a:latin typeface="Arial" pitchFamily="34" charset="0"/>
                <a:cs typeface="Arial" pitchFamily="34" charset="0"/>
              </a:rPr>
              <a:t>and click under “ Start a discussion” link. </a:t>
            </a:r>
            <a:endParaRPr lang="en-US" sz="900" dirty="0">
              <a:latin typeface="Arial" pitchFamily="34" charset="0"/>
              <a:cs typeface="Arial" pitchFamily="34" charset="0"/>
            </a:endParaRPr>
          </a:p>
          <a:p>
            <a:pPr marL="228600" indent="-228600">
              <a:buNone/>
            </a:pPr>
            <a:endParaRPr lang="en-US" sz="1200" b="1" dirty="0">
              <a:latin typeface="Arial" pitchFamily="34" charset="0"/>
              <a:cs typeface="Arial" pitchFamily="34" charset="0"/>
            </a:endParaRPr>
          </a:p>
          <a:p>
            <a:pPr marL="228600" indent="-228600">
              <a:buNone/>
            </a:pPr>
            <a:r>
              <a:rPr lang="en-US" sz="1200" b="1" dirty="0">
                <a:latin typeface="Arial" pitchFamily="34" charset="0"/>
                <a:cs typeface="Arial" pitchFamily="34" charset="0"/>
              </a:rPr>
              <a:t>3. Your Discussion Post as a Question </a:t>
            </a: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If you choose to mark your  discussion as a question,</a:t>
            </a:r>
          </a:p>
          <a:p>
            <a:pPr marL="228600" indent="-228600">
              <a:buNone/>
            </a:pPr>
            <a:r>
              <a:rPr lang="en-US" sz="900" dirty="0">
                <a:solidFill>
                  <a:srgbClr val="646464"/>
                </a:solidFill>
                <a:latin typeface="Arial" pitchFamily="34" charset="0"/>
                <a:cs typeface="Arial" pitchFamily="34" charset="0"/>
              </a:rPr>
              <a:t>you will be able to mark it as ‘answered’ later on.  Once</a:t>
            </a:r>
          </a:p>
          <a:p>
            <a:pPr marL="228600" indent="-228600">
              <a:buNone/>
            </a:pPr>
            <a:r>
              <a:rPr lang="en-US" sz="900" dirty="0">
                <a:solidFill>
                  <a:srgbClr val="646464"/>
                </a:solidFill>
                <a:latin typeface="Arial" pitchFamily="34" charset="0"/>
                <a:cs typeface="Arial" pitchFamily="34" charset="0"/>
              </a:rPr>
              <a:t>you have posted your discussion it will be visible to other </a:t>
            </a:r>
          </a:p>
          <a:p>
            <a:pPr marL="228600" indent="-228600">
              <a:buNone/>
            </a:pPr>
            <a:r>
              <a:rPr lang="en-US" sz="900" dirty="0">
                <a:solidFill>
                  <a:srgbClr val="646464"/>
                </a:solidFill>
                <a:latin typeface="Arial" pitchFamily="34" charset="0"/>
                <a:cs typeface="Arial" pitchFamily="34" charset="0"/>
              </a:rPr>
              <a:t>members of your group and they will receive an e-mail</a:t>
            </a:r>
          </a:p>
          <a:p>
            <a:pPr marL="228600" indent="-228600">
              <a:buNone/>
            </a:pPr>
            <a:r>
              <a:rPr lang="en-US" sz="900" dirty="0">
                <a:solidFill>
                  <a:srgbClr val="646464"/>
                </a:solidFill>
                <a:latin typeface="Arial" pitchFamily="34" charset="0"/>
                <a:cs typeface="Arial" pitchFamily="34" charset="0"/>
              </a:rPr>
              <a:t>notification alerting them that a new discussion has been</a:t>
            </a:r>
          </a:p>
          <a:p>
            <a:pPr marL="228600" indent="-228600">
              <a:buNone/>
            </a:pPr>
            <a:r>
              <a:rPr lang="en-US" sz="900" dirty="0">
                <a:solidFill>
                  <a:srgbClr val="646464"/>
                </a:solidFill>
                <a:latin typeface="Arial" pitchFamily="34" charset="0"/>
                <a:cs typeface="Arial" pitchFamily="34" charset="0"/>
              </a:rPr>
              <a:t>started ( if their notification settings allow). You will also </a:t>
            </a:r>
          </a:p>
          <a:p>
            <a:pPr marL="228600" indent="-228600">
              <a:buNone/>
            </a:pPr>
            <a:r>
              <a:rPr lang="en-US" sz="900" dirty="0">
                <a:solidFill>
                  <a:srgbClr val="646464"/>
                </a:solidFill>
                <a:latin typeface="Arial" pitchFamily="34" charset="0"/>
                <a:cs typeface="Arial" pitchFamily="34" charset="0"/>
              </a:rPr>
              <a:t>receive e-mail notifications  when comments are posted </a:t>
            </a:r>
          </a:p>
          <a:p>
            <a:pPr marL="228600" indent="-228600">
              <a:buNone/>
            </a:pPr>
            <a:r>
              <a:rPr lang="en-US" sz="900" dirty="0">
                <a:solidFill>
                  <a:srgbClr val="646464"/>
                </a:solidFill>
                <a:latin typeface="Arial" pitchFamily="34" charset="0"/>
                <a:cs typeface="Arial" pitchFamily="34" charset="0"/>
              </a:rPr>
              <a:t>to the discussion you started. </a:t>
            </a:r>
          </a:p>
          <a:p>
            <a:pPr marL="228600" indent="-228600">
              <a:buNone/>
            </a:pPr>
            <a:endParaRPr lang="en-US" sz="1200" dirty="0">
              <a:latin typeface="Arial" pitchFamily="34" charset="0"/>
              <a:cs typeface="Arial" pitchFamily="34" charset="0"/>
            </a:endParaRPr>
          </a:p>
          <a:p>
            <a:pPr marL="228600" indent="-228600">
              <a:buNone/>
            </a:pPr>
            <a:r>
              <a:rPr lang="en-US" sz="1200" b="1" dirty="0">
                <a:latin typeface="Arial" pitchFamily="34" charset="0"/>
                <a:cs typeface="Arial" pitchFamily="34" charset="0"/>
              </a:rPr>
              <a:t>4. Add Tags</a:t>
            </a:r>
          </a:p>
          <a:p>
            <a:pPr marL="228600" indent="-228600">
              <a:buNone/>
            </a:pPr>
            <a:endParaRPr lang="en-US" sz="1200" b="1" dirty="0">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Tag your  discussion  using  underscore “_” character to</a:t>
            </a:r>
          </a:p>
          <a:p>
            <a:pPr marL="228600" indent="-228600">
              <a:buNone/>
            </a:pPr>
            <a:r>
              <a:rPr lang="en-US" sz="900" dirty="0">
                <a:solidFill>
                  <a:srgbClr val="646464"/>
                </a:solidFill>
                <a:latin typeface="Arial" pitchFamily="34" charset="0"/>
                <a:cs typeface="Arial" pitchFamily="34" charset="0"/>
              </a:rPr>
              <a:t>concatenate multiphase keywords. </a:t>
            </a:r>
          </a:p>
        </p:txBody>
      </p:sp>
      <p:sp>
        <p:nvSpPr>
          <p:cNvPr id="26" name="Rounded Rectangle 25"/>
          <p:cNvSpPr/>
          <p:nvPr/>
        </p:nvSpPr>
        <p:spPr bwMode="auto">
          <a:xfrm>
            <a:off x="443680" y="4603260"/>
            <a:ext cx="1385119" cy="21180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0" name="Title 1"/>
          <p:cNvSpPr txBox="1">
            <a:spLocks/>
          </p:cNvSpPr>
          <p:nvPr/>
        </p:nvSpPr>
        <p:spPr bwMode="auto">
          <a:xfrm>
            <a:off x="254442" y="96989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r>
              <a:rPr lang="en-US" sz="900" dirty="0">
                <a:solidFill>
                  <a:srgbClr val="646464"/>
                </a:solidFill>
                <a:latin typeface="Arial" pitchFamily="34" charset="0"/>
                <a:cs typeface="Arial" pitchFamily="34" charset="0"/>
              </a:rPr>
              <a:t>Discussions in C4D make it easy to reach out to your  colleagues – wherever they are – to brainstorm, get</a:t>
            </a:r>
          </a:p>
          <a:p>
            <a:pPr>
              <a:buNone/>
            </a:pPr>
            <a:r>
              <a:rPr lang="en-US" sz="900" dirty="0">
                <a:solidFill>
                  <a:srgbClr val="646464"/>
                </a:solidFill>
                <a:latin typeface="Arial" pitchFamily="34" charset="0"/>
                <a:cs typeface="Arial" pitchFamily="34" charset="0"/>
              </a:rPr>
              <a:t>          feedback or ask a question. </a:t>
            </a:r>
          </a:p>
        </p:txBody>
      </p:sp>
      <p:pic>
        <p:nvPicPr>
          <p:cNvPr id="2053" name="Picture 5"/>
          <p:cNvPicPr>
            <a:picLocks noChangeAspect="1" noChangeArrowheads="1"/>
          </p:cNvPicPr>
          <p:nvPr/>
        </p:nvPicPr>
        <p:blipFill>
          <a:blip r:embed="rId3" cstate="print"/>
          <a:srcRect/>
          <a:stretch>
            <a:fillRect/>
          </a:stretch>
        </p:blipFill>
        <p:spPr bwMode="auto">
          <a:xfrm>
            <a:off x="146612" y="4323265"/>
            <a:ext cx="2816507" cy="1556674"/>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29" name="Rounded Rectangle 28"/>
          <p:cNvSpPr/>
          <p:nvPr/>
        </p:nvSpPr>
        <p:spPr bwMode="auto">
          <a:xfrm>
            <a:off x="306981" y="4920960"/>
            <a:ext cx="1805651" cy="254643"/>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054" name="Picture 6"/>
          <p:cNvPicPr>
            <a:picLocks noChangeAspect="1" noChangeArrowheads="1"/>
          </p:cNvPicPr>
          <p:nvPr/>
        </p:nvPicPr>
        <p:blipFill>
          <a:blip r:embed="rId4" cstate="print"/>
          <a:srcRect/>
          <a:stretch>
            <a:fillRect/>
          </a:stretch>
        </p:blipFill>
        <p:spPr bwMode="auto">
          <a:xfrm>
            <a:off x="166386" y="5911890"/>
            <a:ext cx="2818615" cy="122969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2" name="Rounded Rectangle 31"/>
          <p:cNvSpPr/>
          <p:nvPr/>
        </p:nvSpPr>
        <p:spPr bwMode="auto">
          <a:xfrm>
            <a:off x="306981" y="6829064"/>
            <a:ext cx="1741738" cy="18519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055" name="Picture 7"/>
          <p:cNvPicPr>
            <a:picLocks noChangeAspect="1" noChangeArrowheads="1"/>
          </p:cNvPicPr>
          <p:nvPr/>
        </p:nvPicPr>
        <p:blipFill>
          <a:blip r:embed="rId5" cstate="print"/>
          <a:srcRect/>
          <a:stretch>
            <a:fillRect/>
          </a:stretch>
        </p:blipFill>
        <p:spPr bwMode="auto">
          <a:xfrm>
            <a:off x="162772" y="7231467"/>
            <a:ext cx="1666028" cy="1356949"/>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13" y="4400581"/>
            <a:ext cx="2853024" cy="150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p:nvPr/>
        </p:nvSpPr>
        <p:spPr bwMode="auto">
          <a:xfrm>
            <a:off x="289426" y="4920960"/>
            <a:ext cx="1741738" cy="18519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074" name="Picture 2" descr="C:\Users\wb445909\Documents\C4D\C4D screenshots\Quick guide\discussi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86" y="2890924"/>
            <a:ext cx="29146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227" y="1761363"/>
            <a:ext cx="1666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000" dirty="0"/>
              <a:t>Participate in a Discussion or Create a new one</a:t>
            </a:r>
            <a:br>
              <a:rPr lang="en-US" sz="2000" dirty="0"/>
            </a:br>
            <a:endParaRPr lang="en-US" sz="20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a:buNone/>
            </a:pPr>
            <a:endParaRPr lang="en-US" sz="1200" b="1" dirty="0">
              <a:solidFill>
                <a:srgbClr val="646464"/>
              </a:solidFill>
              <a:latin typeface="+mj-lt"/>
            </a:endParaRPr>
          </a:p>
          <a:p>
            <a:pPr marL="0">
              <a:buNone/>
            </a:pPr>
            <a:r>
              <a:rPr lang="en-US" sz="1200" b="1" dirty="0">
                <a:latin typeface="Arial" pitchFamily="34" charset="0"/>
                <a:cs typeface="Arial" pitchFamily="34" charset="0"/>
              </a:rPr>
              <a:t>1. Select the Document feature</a:t>
            </a:r>
          </a:p>
          <a:p>
            <a:pPr marL="457200">
              <a:buAutoNum type="arabicPeriod"/>
            </a:pPr>
            <a:endParaRPr lang="en-US" sz="1200" b="1"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Documents on  C4D can be created in your group or under your personal profile. Click on the “ Create” menu in the top menu of C4D. </a:t>
            </a:r>
            <a:endParaRPr lang="en-US" sz="1200" b="1" dirty="0">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1200" b="1" dirty="0">
                <a:latin typeface="Arial" pitchFamily="34" charset="0"/>
                <a:cs typeface="Arial" pitchFamily="34" charset="0"/>
              </a:rPr>
              <a:t>2. Select the location for your document</a:t>
            </a:r>
          </a:p>
          <a:p>
            <a:pPr marL="228600">
              <a:buNone/>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On the drop down menu select the group where you want to create your document or choose “your documents”.</a:t>
            </a:r>
          </a:p>
          <a:p>
            <a:pPr marL="228600">
              <a:buNone/>
            </a:pPr>
            <a:endParaRPr lang="en-US" sz="9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As an alternative you can also navigate to your group and select the “Write a document” option under the Actions menu.</a:t>
            </a:r>
          </a:p>
          <a:p>
            <a:pPr marL="228600">
              <a:buNone/>
            </a:pPr>
            <a:endParaRPr lang="en-US" sz="900" dirty="0">
              <a:solidFill>
                <a:srgbClr val="646464"/>
              </a:solidFill>
              <a:latin typeface="Arial" pitchFamily="34" charset="0"/>
              <a:cs typeface="Arial" pitchFamily="34" charset="0"/>
            </a:endParaRPr>
          </a:p>
          <a:p>
            <a:pPr marL="228600">
              <a:buNone/>
            </a:pPr>
            <a:endParaRPr lang="en-US" sz="1200" dirty="0">
              <a:solidFill>
                <a:srgbClr val="646464"/>
              </a:solidFill>
              <a:latin typeface="Arial" pitchFamily="34" charset="0"/>
              <a:cs typeface="Arial" pitchFamily="34" charset="0"/>
            </a:endParaRPr>
          </a:p>
          <a:p>
            <a:pPr marL="0">
              <a:buNone/>
            </a:pPr>
            <a:r>
              <a:rPr lang="en-US" sz="1200" b="1" dirty="0">
                <a:latin typeface="Arial" pitchFamily="34" charset="0"/>
                <a:cs typeface="Arial" pitchFamily="34" charset="0"/>
              </a:rPr>
              <a:t>3. Draft Your Document</a:t>
            </a:r>
          </a:p>
          <a:p>
            <a:pPr marL="228600">
              <a:buNone/>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Enter  title and text, categories and tags and click  “Publish” to save and post your document.  </a:t>
            </a:r>
          </a:p>
          <a:p>
            <a:pPr marL="228600">
              <a:buNone/>
            </a:pPr>
            <a:endParaRPr lang="en-US" sz="9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1200" b="1" dirty="0">
                <a:latin typeface="Arial" pitchFamily="34" charset="0"/>
                <a:cs typeface="Arial" pitchFamily="34" charset="0"/>
              </a:rPr>
              <a:t>4. Other features</a:t>
            </a:r>
            <a:endParaRPr lang="en-US" sz="12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You have an option to choose users who will be allowed to edit your document  by leaving “Restrict Authors” unchecked or selecting specific people to collaborate on your document. </a:t>
            </a:r>
          </a:p>
          <a:p>
            <a:pPr marL="0">
              <a:buNone/>
            </a:pPr>
            <a:endParaRPr lang="en-US" sz="900" dirty="0">
              <a:solidFill>
                <a:srgbClr val="646464"/>
              </a:solidFill>
              <a:latin typeface="Arial" pitchFamily="34" charset="0"/>
              <a:cs typeface="Arial" pitchFamily="34" charset="0"/>
            </a:endParaRPr>
          </a:p>
        </p:txBody>
      </p:sp>
      <p:sp>
        <p:nvSpPr>
          <p:cNvPr id="30" name="Title 1"/>
          <p:cNvSpPr txBox="1">
            <a:spLocks/>
          </p:cNvSpPr>
          <p:nvPr/>
        </p:nvSpPr>
        <p:spPr bwMode="auto">
          <a:xfrm>
            <a:off x="254442" y="1004616"/>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a:solidFill>
                  <a:srgbClr val="646464"/>
                </a:solidFill>
                <a:latin typeface="Arial" pitchFamily="34" charset="0"/>
                <a:cs typeface="Arial" pitchFamily="34" charset="0"/>
              </a:rPr>
              <a:t>       C4D  allows users to create and edit online, wiki-type, documents that can be modified by a group of users collaboratively. This feature works well for documents such as team plans, meeting notes or things that need to be reviewed by your colleagues before release. </a:t>
            </a:r>
          </a:p>
        </p:txBody>
      </p:sp>
      <p:pic>
        <p:nvPicPr>
          <p:cNvPr id="3076" name="Picture 4"/>
          <p:cNvPicPr>
            <a:picLocks noChangeAspect="1" noChangeArrowheads="1"/>
          </p:cNvPicPr>
          <p:nvPr/>
        </p:nvPicPr>
        <p:blipFill>
          <a:blip r:embed="rId3" cstate="print"/>
          <a:srcRect/>
          <a:stretch>
            <a:fillRect/>
          </a:stretch>
        </p:blipFill>
        <p:spPr bwMode="auto">
          <a:xfrm>
            <a:off x="295556" y="5754319"/>
            <a:ext cx="1933464" cy="1044071"/>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215"/>
          <a:stretch/>
        </p:blipFill>
        <p:spPr bwMode="auto">
          <a:xfrm>
            <a:off x="206570" y="1577029"/>
            <a:ext cx="2718435" cy="230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 r="38226"/>
          <a:stretch/>
        </p:blipFill>
        <p:spPr bwMode="auto">
          <a:xfrm>
            <a:off x="189476" y="4005072"/>
            <a:ext cx="2686292" cy="171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2633"/>
          <a:stretch/>
        </p:blipFill>
        <p:spPr bwMode="auto">
          <a:xfrm>
            <a:off x="331632" y="6864857"/>
            <a:ext cx="1859636" cy="179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a:t>Create a Document</a:t>
            </a: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0">
              <a:buNone/>
            </a:pPr>
            <a:r>
              <a:rPr lang="en-US" sz="1200" b="1" dirty="0">
                <a:latin typeface="Arial" pitchFamily="34" charset="0"/>
                <a:cs typeface="Arial" pitchFamily="34" charset="0"/>
              </a:rPr>
              <a:t>1. Access your document</a:t>
            </a: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To edit a document first navigate to that specific piece of content: it will normally be located under the content tab of your group.</a:t>
            </a:r>
          </a:p>
          <a:p>
            <a:pPr marL="0">
              <a:buNone/>
            </a:pPr>
            <a:endParaRPr lang="en-US" sz="900" b="1" dirty="0">
              <a:solidFill>
                <a:srgbClr val="646464"/>
              </a:solidFill>
              <a:latin typeface="Arial" pitchFamily="34" charset="0"/>
              <a:cs typeface="Arial" pitchFamily="34" charset="0"/>
            </a:endParaRPr>
          </a:p>
          <a:p>
            <a:pPr marL="0">
              <a:buNone/>
            </a:pPr>
            <a:r>
              <a:rPr lang="en-US" sz="1200" b="1" dirty="0">
                <a:latin typeface="Arial" pitchFamily="34" charset="0"/>
                <a:cs typeface="Arial" pitchFamily="34" charset="0"/>
              </a:rPr>
              <a:t>2. Edit your Document</a:t>
            </a:r>
            <a:endParaRPr lang="en-US" sz="12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To edit a document go to the “Actions” sub-menu on the right hand side and click on “Edit” link. Once you have finished editing make sure to publish your changes.</a:t>
            </a:r>
            <a:endParaRPr lang="en-US" sz="1200" b="1" dirty="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r>
              <a:rPr lang="en-US" sz="1200" b="1" dirty="0">
                <a:latin typeface="Arial" pitchFamily="34" charset="0"/>
                <a:cs typeface="Arial" pitchFamily="34" charset="0"/>
              </a:rPr>
              <a:t>3. Version Control</a:t>
            </a:r>
          </a:p>
          <a:p>
            <a:pPr marL="0">
              <a:buNone/>
            </a:pPr>
            <a:r>
              <a:rPr lang="en-US" sz="900" dirty="0">
                <a:solidFill>
                  <a:srgbClr val="646464"/>
                </a:solidFill>
                <a:latin typeface="Arial" pitchFamily="34" charset="0"/>
                <a:cs typeface="Arial" pitchFamily="34" charset="0"/>
              </a:rPr>
              <a:t>To see different versions of the same document click on “ Manage Versions” . </a:t>
            </a:r>
          </a:p>
          <a:p>
            <a:pPr marL="228600" indent="-228600">
              <a:buAutoNum type="alphaLcParenR"/>
            </a:pPr>
            <a:r>
              <a:rPr lang="en-US" sz="900" dirty="0">
                <a:solidFill>
                  <a:srgbClr val="646464"/>
                </a:solidFill>
                <a:latin typeface="Arial" pitchFamily="34" charset="0"/>
                <a:cs typeface="Arial" pitchFamily="34" charset="0"/>
              </a:rPr>
              <a:t>To see the tracked changes between the current and the previous version, click on the magnifying glass icon. </a:t>
            </a:r>
          </a:p>
          <a:p>
            <a:pPr marL="228600" indent="-228600">
              <a:buAutoNum type="alphaLcParenR"/>
            </a:pPr>
            <a:r>
              <a:rPr lang="en-US" sz="900" dirty="0">
                <a:solidFill>
                  <a:srgbClr val="646464"/>
                </a:solidFill>
                <a:latin typeface="Arial" pitchFamily="34" charset="0"/>
                <a:cs typeface="Arial" pitchFamily="34" charset="0"/>
              </a:rPr>
              <a:t>To compare other versions click on “ Version </a:t>
            </a:r>
          </a:p>
          <a:p>
            <a:pPr marL="228600">
              <a:buNone/>
            </a:pPr>
            <a:r>
              <a:rPr lang="en-US" sz="900" dirty="0">
                <a:solidFill>
                  <a:srgbClr val="646464"/>
                </a:solidFill>
                <a:latin typeface="Arial" pitchFamily="34" charset="0"/>
                <a:cs typeface="Arial" pitchFamily="34" charset="0"/>
              </a:rPr>
              <a:t>Comparison” link. </a:t>
            </a:r>
          </a:p>
          <a:p>
            <a:pPr marL="228600">
              <a:buNone/>
            </a:pPr>
            <a:endParaRPr lang="en-US" sz="9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This feature applies only to documents created in C4D, not to uploaded files created in other applications (Word, Excel or Power Point). </a:t>
            </a:r>
          </a:p>
          <a:p>
            <a:pPr marL="228600">
              <a:buNone/>
            </a:pPr>
            <a:endParaRPr lang="en-US" sz="1200" dirty="0">
              <a:latin typeface="Arial" pitchFamily="34" charset="0"/>
              <a:cs typeface="Arial" pitchFamily="34" charset="0"/>
            </a:endParaRPr>
          </a:p>
          <a:p>
            <a:pPr marL="228600">
              <a:buNone/>
            </a:pPr>
            <a:endParaRPr lang="en-US" sz="1200" b="1" dirty="0">
              <a:latin typeface="Arial" pitchFamily="34" charset="0"/>
              <a:cs typeface="Arial" pitchFamily="34" charset="0"/>
            </a:endParaRPr>
          </a:p>
          <a:p>
            <a:pPr marL="228600">
              <a:buNone/>
            </a:pPr>
            <a:endParaRPr lang="en-US" sz="1200" dirty="0">
              <a:latin typeface="Arial" pitchFamily="34" charset="0"/>
              <a:cs typeface="Arial" pitchFamily="34" charset="0"/>
            </a:endParaRPr>
          </a:p>
          <a:p>
            <a:pPr marL="228600">
              <a:buNone/>
            </a:pPr>
            <a:endParaRPr lang="en-US" sz="1200" b="1" dirty="0">
              <a:latin typeface="Arial" pitchFamily="34" charset="0"/>
              <a:cs typeface="Arial" pitchFamily="34" charset="0"/>
            </a:endParaRPr>
          </a:p>
          <a:p>
            <a:pPr marL="228600">
              <a:buNone/>
            </a:pPr>
            <a:endParaRPr lang="en-US" sz="1200" b="1" dirty="0">
              <a:latin typeface="Arial" pitchFamily="34" charset="0"/>
              <a:cs typeface="Arial"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236320" y="4227186"/>
            <a:ext cx="2654222" cy="1145050"/>
          </a:xfrm>
          <a:prstGeom prst="rect">
            <a:avLst/>
          </a:prstGeom>
          <a:noFill/>
          <a:ln w="9525">
            <a:noFill/>
            <a:miter lim="800000"/>
            <a:headEnd/>
            <a:tailEnd/>
          </a:ln>
          <a:effectLst/>
        </p:spPr>
      </p:pic>
      <p:sp>
        <p:nvSpPr>
          <p:cNvPr id="29" name="Rounded Rectangle 28"/>
          <p:cNvSpPr/>
          <p:nvPr/>
        </p:nvSpPr>
        <p:spPr bwMode="auto">
          <a:xfrm>
            <a:off x="251682" y="4707113"/>
            <a:ext cx="761571" cy="18519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4102" name="Picture 6"/>
          <p:cNvPicPr>
            <a:picLocks noChangeAspect="1" noChangeArrowheads="1"/>
          </p:cNvPicPr>
          <p:nvPr/>
        </p:nvPicPr>
        <p:blipFill>
          <a:blip r:embed="rId4" cstate="print"/>
          <a:srcRect/>
          <a:stretch>
            <a:fillRect/>
          </a:stretch>
        </p:blipFill>
        <p:spPr bwMode="auto">
          <a:xfrm>
            <a:off x="251605" y="5521287"/>
            <a:ext cx="2690809" cy="1079399"/>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67" y="2243192"/>
            <a:ext cx="264451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bwMode="auto">
          <a:xfrm>
            <a:off x="261034" y="2489638"/>
            <a:ext cx="2306242" cy="3677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3" name="Rounded Rectangle 22"/>
          <p:cNvSpPr/>
          <p:nvPr/>
        </p:nvSpPr>
        <p:spPr bwMode="auto">
          <a:xfrm>
            <a:off x="261034" y="2934490"/>
            <a:ext cx="2306242" cy="3677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4099" name="Picture 3" descr="C:\Users\wb445909\Documents\C4D\C4D screenshots\Quick guide\versions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31" y="6754188"/>
            <a:ext cx="3394548" cy="193879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bwMode="auto">
          <a:xfrm>
            <a:off x="208331" y="1209591"/>
            <a:ext cx="6478220" cy="2686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a:solidFill>
                  <a:srgbClr val="646464"/>
                </a:solidFill>
                <a:latin typeface="Arial" pitchFamily="34" charset="0"/>
                <a:cs typeface="Arial" pitchFamily="34" charset="0"/>
              </a:rPr>
              <a:t>       One of the features of the platform is version control for documents: users have the ability to edit online documents, compare two versions of the same document side by side, and also restore previous versions of a document.</a:t>
            </a:r>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9343"/>
          <a:stretch/>
        </p:blipFill>
        <p:spPr bwMode="auto">
          <a:xfrm>
            <a:off x="154115" y="1545480"/>
            <a:ext cx="2743716" cy="65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Managing Versions in Documents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indent="-228600">
              <a:buNone/>
            </a:pPr>
            <a:endParaRPr lang="en-US" sz="1100" b="1" dirty="0">
              <a:solidFill>
                <a:srgbClr val="646464"/>
              </a:solidFill>
              <a:latin typeface="Arial" panose="020B0604020202020204" pitchFamily="34" charset="0"/>
              <a:cs typeface="Arial" panose="020B0604020202020204" pitchFamily="34" charset="0"/>
            </a:endParaRPr>
          </a:p>
          <a:p>
            <a:pPr marL="228600" indent="-228600">
              <a:buNone/>
            </a:pPr>
            <a:r>
              <a:rPr lang="en-US" sz="1100" b="1" dirty="0">
                <a:latin typeface="Arial" pitchFamily="34" charset="0"/>
                <a:cs typeface="Arial" pitchFamily="34" charset="0"/>
              </a:rPr>
              <a:t>1.  Select the Blog Feature</a:t>
            </a:r>
          </a:p>
          <a:p>
            <a:pPr marL="228600" indent="-228600">
              <a:buNone/>
            </a:pPr>
            <a:r>
              <a:rPr lang="en-US" sz="1100" dirty="0">
                <a:solidFill>
                  <a:srgbClr val="646464"/>
                </a:solidFill>
                <a:latin typeface="Arial" pitchFamily="34" charset="0"/>
                <a:cs typeface="Arial" pitchFamily="34" charset="0"/>
              </a:rPr>
              <a:t>        </a:t>
            </a:r>
          </a:p>
          <a:p>
            <a:pPr marL="0" indent="-228600">
              <a:buNone/>
            </a:pPr>
            <a:r>
              <a:rPr lang="en-US" sz="1100" dirty="0">
                <a:solidFill>
                  <a:srgbClr val="646464"/>
                </a:solidFill>
                <a:latin typeface="Arial" pitchFamily="34" charset="0"/>
                <a:cs typeface="Arial" pitchFamily="34" charset="0"/>
              </a:rPr>
              <a:t>To create a blog click on the “ Create” submenu and</a:t>
            </a:r>
          </a:p>
          <a:p>
            <a:pPr marL="0" indent="-228600">
              <a:buNone/>
            </a:pPr>
            <a:r>
              <a:rPr lang="en-US" sz="1100" dirty="0">
                <a:solidFill>
                  <a:srgbClr val="646464"/>
                </a:solidFill>
                <a:latin typeface="Arial" pitchFamily="34" charset="0"/>
                <a:cs typeface="Arial" pitchFamily="34" charset="0"/>
              </a:rPr>
              <a:t>select” Blog Post”.  </a:t>
            </a:r>
          </a:p>
          <a:p>
            <a:pPr marL="0" indent="-228600">
              <a:buNone/>
            </a:pPr>
            <a:endParaRPr lang="en-US" sz="1100" dirty="0">
              <a:solidFill>
                <a:srgbClr val="646464"/>
              </a:solidFill>
              <a:latin typeface="Arial" pitchFamily="34" charset="0"/>
              <a:cs typeface="Arial" pitchFamily="34" charset="0"/>
            </a:endParaRPr>
          </a:p>
          <a:p>
            <a:pPr marL="0" indent="-228600">
              <a:buNone/>
            </a:pPr>
            <a:endParaRPr lang="en-US" sz="1100" dirty="0">
              <a:solidFill>
                <a:srgbClr val="646464"/>
              </a:solidFill>
              <a:latin typeface="Arial" pitchFamily="34" charset="0"/>
              <a:cs typeface="Arial" pitchFamily="34" charset="0"/>
            </a:endParaRPr>
          </a:p>
          <a:p>
            <a:pPr marL="0" indent="-228600">
              <a:buNone/>
            </a:pPr>
            <a:endParaRPr lang="en-US" sz="1100" dirty="0">
              <a:solidFill>
                <a:srgbClr val="646464"/>
              </a:solidFill>
              <a:latin typeface="Arial" pitchFamily="34" charset="0"/>
              <a:cs typeface="Arial" pitchFamily="34" charset="0"/>
            </a:endParaRPr>
          </a:p>
          <a:p>
            <a:pPr marL="228600" indent="-228600">
              <a:buNone/>
            </a:pPr>
            <a:r>
              <a:rPr lang="en-US" sz="1100" b="1" dirty="0">
                <a:latin typeface="Arial" pitchFamily="34" charset="0"/>
                <a:cs typeface="Arial" pitchFamily="34" charset="0"/>
              </a:rPr>
              <a:t>2. Draft your Blog</a:t>
            </a:r>
          </a:p>
          <a:p>
            <a:pPr marL="228600" indent="-228600">
              <a:buNone/>
            </a:pPr>
            <a:r>
              <a:rPr lang="en-US" sz="1100" dirty="0">
                <a:solidFill>
                  <a:srgbClr val="646464"/>
                </a:solidFill>
                <a:latin typeface="Arial" pitchFamily="34" charset="0"/>
                <a:cs typeface="Arial" pitchFamily="34" charset="0"/>
              </a:rPr>
              <a:t>Create a title, enter your blog</a:t>
            </a:r>
          </a:p>
          <a:p>
            <a:pPr marL="228600" indent="-228600">
              <a:buNone/>
            </a:pPr>
            <a:endParaRPr lang="en-US" sz="1100" b="1" dirty="0">
              <a:latin typeface="Arial" pitchFamily="34" charset="0"/>
              <a:cs typeface="Arial" pitchFamily="34" charset="0"/>
            </a:endParaRPr>
          </a:p>
          <a:p>
            <a:pPr marL="228600" indent="-228600">
              <a:buNone/>
            </a:pPr>
            <a:r>
              <a:rPr lang="en-US" sz="1100" b="1" dirty="0">
                <a:latin typeface="Arial" pitchFamily="34" charset="0"/>
                <a:cs typeface="Arial" pitchFamily="34" charset="0"/>
              </a:rPr>
              <a:t>3. Select the location for your document</a:t>
            </a:r>
          </a:p>
          <a:p>
            <a:pPr marL="0" indent="-228600">
              <a:buNone/>
            </a:pPr>
            <a:endParaRPr lang="en-US" sz="1100" dirty="0">
              <a:solidFill>
                <a:srgbClr val="646464"/>
              </a:solidFill>
              <a:latin typeface="Arial" pitchFamily="34" charset="0"/>
              <a:cs typeface="Arial" pitchFamily="34" charset="0"/>
            </a:endParaRPr>
          </a:p>
          <a:p>
            <a:pPr marL="0" indent="-228600">
              <a:buNone/>
            </a:pPr>
            <a:r>
              <a:rPr lang="en-US" sz="1100" dirty="0">
                <a:solidFill>
                  <a:srgbClr val="646464"/>
                </a:solidFill>
                <a:latin typeface="Arial" pitchFamily="34" charset="0"/>
                <a:cs typeface="Arial" pitchFamily="34" charset="0"/>
              </a:rPr>
              <a:t>You may choose to create a personal blog within your profile to focus on issues within your field of expertise, or start one within a group on a topic relevant to that community.</a:t>
            </a:r>
          </a:p>
          <a:p>
            <a:pPr marL="0" indent="-228600">
              <a:buNone/>
            </a:pPr>
            <a:endParaRPr lang="en-US" sz="1100" dirty="0">
              <a:solidFill>
                <a:srgbClr val="646464"/>
              </a:solidFill>
              <a:latin typeface="Arial" pitchFamily="34" charset="0"/>
              <a:cs typeface="Arial" pitchFamily="34" charset="0"/>
            </a:endParaRPr>
          </a:p>
          <a:p>
            <a:pPr marL="0" indent="-228600">
              <a:buNone/>
            </a:pPr>
            <a:r>
              <a:rPr lang="en-US" sz="1100" dirty="0">
                <a:solidFill>
                  <a:srgbClr val="646464"/>
                </a:solidFill>
                <a:latin typeface="Arial" pitchFamily="34" charset="0"/>
                <a:cs typeface="Arial" pitchFamily="34" charset="0"/>
              </a:rPr>
              <a:t>As an alternative you can also navigate to your group and select the “Create Blog Post” option under the Actions menu.</a:t>
            </a:r>
          </a:p>
          <a:p>
            <a:pPr marL="0" indent="-228600">
              <a:buNone/>
            </a:pPr>
            <a:endParaRPr lang="en-US" sz="1100" b="1" dirty="0">
              <a:latin typeface="Arial" pitchFamily="34" charset="0"/>
              <a:cs typeface="Arial" pitchFamily="34" charset="0"/>
            </a:endParaRPr>
          </a:p>
          <a:p>
            <a:pPr marL="228600" indent="-228600">
              <a:buNone/>
            </a:pPr>
            <a:endParaRPr lang="en-US" sz="1100" b="1" dirty="0">
              <a:latin typeface="Arial" pitchFamily="34" charset="0"/>
              <a:cs typeface="Arial" pitchFamily="34" charset="0"/>
            </a:endParaRPr>
          </a:p>
          <a:p>
            <a:pPr marL="228600" indent="-228600">
              <a:buNone/>
            </a:pPr>
            <a:r>
              <a:rPr lang="en-US" sz="1100" b="1" dirty="0">
                <a:latin typeface="Arial" pitchFamily="34" charset="0"/>
                <a:cs typeface="Arial" pitchFamily="34" charset="0"/>
              </a:rPr>
              <a:t>4. Other features</a:t>
            </a:r>
            <a:endParaRPr lang="en-US" sz="1100" dirty="0">
              <a:solidFill>
                <a:srgbClr val="646464"/>
              </a:solidFill>
              <a:latin typeface="Arial" pitchFamily="34" charset="0"/>
              <a:cs typeface="Arial" pitchFamily="34" charset="0"/>
            </a:endParaRPr>
          </a:p>
          <a:p>
            <a:pPr marL="228600" indent="-228600">
              <a:buNone/>
            </a:pPr>
            <a:endParaRPr lang="en-US" sz="1100" dirty="0">
              <a:solidFill>
                <a:srgbClr val="646464"/>
              </a:solidFill>
              <a:latin typeface="Arial" pitchFamily="34" charset="0"/>
              <a:cs typeface="Arial" pitchFamily="34" charset="0"/>
            </a:endParaRPr>
          </a:p>
          <a:p>
            <a:pPr marL="0">
              <a:buNone/>
            </a:pPr>
            <a:r>
              <a:rPr lang="en-US" sz="1100" dirty="0">
                <a:solidFill>
                  <a:srgbClr val="646464"/>
                </a:solidFill>
                <a:latin typeface="Arial" pitchFamily="34" charset="0"/>
                <a:cs typeface="Arial" pitchFamily="34" charset="0"/>
              </a:rPr>
              <a:t>Click under “Advanced Options” to open your blog for </a:t>
            </a:r>
          </a:p>
          <a:p>
            <a:pPr marL="0">
              <a:buNone/>
            </a:pPr>
            <a:r>
              <a:rPr lang="en-US" sz="1100" dirty="0">
                <a:solidFill>
                  <a:srgbClr val="646464"/>
                </a:solidFill>
                <a:latin typeface="Arial" pitchFamily="34" charset="0"/>
                <a:cs typeface="Arial" pitchFamily="34" charset="0"/>
              </a:rPr>
              <a:t>comments, to disable comments or to stop comments that were previously enabled and to schedule when your blog gets published. </a:t>
            </a:r>
          </a:p>
        </p:txBody>
      </p:sp>
      <p:sp>
        <p:nvSpPr>
          <p:cNvPr id="30" name="Title 1"/>
          <p:cNvSpPr txBox="1">
            <a:spLocks/>
          </p:cNvSpPr>
          <p:nvPr/>
        </p:nvSpPr>
        <p:spPr bwMode="auto">
          <a:xfrm>
            <a:off x="119270" y="1213173"/>
            <a:ext cx="6609521" cy="578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1000" dirty="0">
                <a:latin typeface="Arial" pitchFamily="34" charset="0"/>
                <a:ea typeface="Times New Roman" pitchFamily="18" charset="0"/>
                <a:cs typeface="Arial" pitchFamily="34" charset="0"/>
              </a:rPr>
              <a:t>       </a:t>
            </a:r>
            <a:r>
              <a:rPr lang="en-US" sz="900" dirty="0">
                <a:solidFill>
                  <a:srgbClr val="646464"/>
                </a:solidFill>
                <a:latin typeface="Arial" pitchFamily="34" charset="0"/>
                <a:ea typeface="Times New Roman" pitchFamily="18" charset="0"/>
                <a:cs typeface="Arial" pitchFamily="34" charset="0"/>
              </a:rPr>
              <a:t>Blogs can be used to broadcast individual messages to your group, post something noteworthy, or pitch a new idea or proposal.  Blogs can be anchored to your personal profile or to a group. You can create your own blog or comment on blogs authored by your colleagues. </a:t>
            </a:r>
          </a:p>
          <a:p>
            <a:pPr marL="228600" indent="-228600">
              <a:buNone/>
            </a:pPr>
            <a:endParaRPr lang="en-US" sz="900" dirty="0">
              <a:solidFill>
                <a:srgbClr val="646464"/>
              </a:solidFill>
              <a:latin typeface="Arial" pitchFamily="34" charset="0"/>
              <a:cs typeface="Arial" pitchFamily="34" charset="0"/>
            </a:endParaRPr>
          </a:p>
        </p:txBody>
      </p:sp>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0533"/>
          <a:stretch/>
        </p:blipFill>
        <p:spPr bwMode="auto">
          <a:xfrm>
            <a:off x="587498" y="1684783"/>
            <a:ext cx="1253494" cy="17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3" y="3530598"/>
            <a:ext cx="3000392" cy="19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19270" y="5799354"/>
            <a:ext cx="2798101" cy="631706"/>
            <a:chOff x="119270" y="5799354"/>
            <a:chExt cx="2981325" cy="806234"/>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70" y="5799354"/>
              <a:ext cx="2981325" cy="8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270" y="6138672"/>
              <a:ext cx="1454079" cy="292388"/>
            </a:xfrm>
            <a:prstGeom prst="rect">
              <a:avLst/>
            </a:prstGeom>
            <a:noFill/>
            <a:ln w="15875">
              <a:solidFill>
                <a:srgbClr val="FF0000"/>
              </a:solidFill>
            </a:ln>
          </p:spPr>
          <p:txBody>
            <a:bodyPr wrap="square" rtlCol="0">
              <a:spAutoFit/>
            </a:bodyPr>
            <a:lstStyle/>
            <a:p>
              <a:endParaRPr lang="en-US" dirty="0"/>
            </a:p>
          </p:txBody>
        </p:sp>
      </p:gr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13700"/>
          <a:stretch/>
        </p:blipFill>
        <p:spPr bwMode="auto">
          <a:xfrm>
            <a:off x="134113" y="7187900"/>
            <a:ext cx="2783258" cy="7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it-IT" dirty="0"/>
              <a:t>Create Blogs</a:t>
            </a: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dc920ac5-7b80-4e14-96db-caf56bc21729"/>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cad53af2-1ca8-4666-84bc-1117ec8edc18"/>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6f818c06-1fc3-4b0b-a0bd-16219c0489a5"/>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e2466ad1-b785-4d13-82bf-bdc066170660"/>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1269cd82-cd81-4f8d-b5b1-9a7d1dc83cc2"/>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ba5b587a-0f9f-42f3-847a-e0403a8026f4"/>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ba613285-0147-435f-9d67-f5a77fd59553"/>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1b032f54-208b-43fe-80ec-9ac2e0241042"/>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b69a4db0-ba9d-46b9-8845-f5e827f1321a"/>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8f3bad1d-26f8-4897-9fa6-2e50f432a8ab"/>
</p:tagLst>
</file>

<file path=ppt/tags/tag2.xml><?xml version="1.0" encoding="utf-8"?>
<p:tagLst xmlns:a="http://schemas.openxmlformats.org/drawingml/2006/main" xmlns:r="http://schemas.openxmlformats.org/officeDocument/2006/relationships" xmlns:p="http://schemas.openxmlformats.org/presentationml/2006/main">
  <p:tag name="OFFISYNC_SLIDE_GUID" val="ba422543-7da0-43af-9879-f7c5bdcb555d"/>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ee8e34c7-5dea-43bc-8655-b02c733111be"/>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f3d1bf8a-5cd1-482b-b730-762f0441f686"/>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02e5f43e-ee26-479c-b064-e4c32a303df9"/>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faec87fb-721d-4a11-a2b4-7a53a9f4fea3"/>
</p:tagLst>
</file>

<file path=ppt/tags/tag3.xml><?xml version="1.0" encoding="utf-8"?>
<p:tagLst xmlns:a="http://schemas.openxmlformats.org/drawingml/2006/main" xmlns:r="http://schemas.openxmlformats.org/officeDocument/2006/relationships" xmlns:p="http://schemas.openxmlformats.org/presentationml/2006/main">
  <p:tag name="OFFISYNC_SLIDE_GUID" val="590c5888-75c8-4bba-be79-37ec7b57cc49"/>
</p:tagLst>
</file>

<file path=ppt/tags/tag4.xml><?xml version="1.0" encoding="utf-8"?>
<p:tagLst xmlns:a="http://schemas.openxmlformats.org/drawingml/2006/main" xmlns:r="http://schemas.openxmlformats.org/officeDocument/2006/relationships" xmlns:p="http://schemas.openxmlformats.org/presentationml/2006/main">
  <p:tag name="OFFISYNC_SLIDE_GUID" val="455b0a08-0003-465d-86ab-52ebd1bda948"/>
</p:tagLst>
</file>

<file path=ppt/tags/tag5.xml><?xml version="1.0" encoding="utf-8"?>
<p:tagLst xmlns:a="http://schemas.openxmlformats.org/drawingml/2006/main" xmlns:r="http://schemas.openxmlformats.org/officeDocument/2006/relationships" xmlns:p="http://schemas.openxmlformats.org/presentationml/2006/main">
  <p:tag name="OFFISYNC_SLIDE_GUID" val="f5429099-dc0e-45a7-9e19-6d1564693059"/>
</p:tagLst>
</file>

<file path=ppt/tags/tag6.xml><?xml version="1.0" encoding="utf-8"?>
<p:tagLst xmlns:a="http://schemas.openxmlformats.org/drawingml/2006/main" xmlns:r="http://schemas.openxmlformats.org/officeDocument/2006/relationships" xmlns:p="http://schemas.openxmlformats.org/presentationml/2006/main">
  <p:tag name="OFFISYNC_SLIDE_GUID" val="85c1dd3b-b325-4fca-ad14-756d7baecb47"/>
</p:tagLst>
</file>

<file path=ppt/tags/tag7.xml><?xml version="1.0" encoding="utf-8"?>
<p:tagLst xmlns:a="http://schemas.openxmlformats.org/drawingml/2006/main" xmlns:r="http://schemas.openxmlformats.org/officeDocument/2006/relationships" xmlns:p="http://schemas.openxmlformats.org/presentationml/2006/main">
  <p:tag name="OFFISYNC_SLIDE_GUID" val="a23317d8-4ce0-4a8a-905d-4de76b944ae7"/>
</p:tagLst>
</file>

<file path=ppt/tags/tag8.xml><?xml version="1.0" encoding="utf-8"?>
<p:tagLst xmlns:a="http://schemas.openxmlformats.org/drawingml/2006/main" xmlns:r="http://schemas.openxmlformats.org/officeDocument/2006/relationships" xmlns:p="http://schemas.openxmlformats.org/presentationml/2006/main">
  <p:tag name="OFFISYNC_SLIDE_GUID" val="bfba6e0e-e149-4814-834f-cb06df5f9e2d"/>
</p:tagLst>
</file>

<file path=ppt/tags/tag9.xml><?xml version="1.0" encoding="utf-8"?>
<p:tagLst xmlns:a="http://schemas.openxmlformats.org/drawingml/2006/main" xmlns:r="http://schemas.openxmlformats.org/officeDocument/2006/relationships" xmlns:p="http://schemas.openxmlformats.org/presentationml/2006/main">
  <p:tag name="OFFISYNC_SLIDE_GUID" val="a3576099-881b-4db9-931f-8afb20ff19bb"/>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600" b="1" i="0" u="none" strike="noStrike" kern="0" cap="none" spc="0" normalizeH="0" baseline="0" noProof="0" dirty="0" smtClean="0">
            <a:ln>
              <a:noFill/>
            </a:ln>
            <a:solidFill>
              <a:srgbClr val="014C6D"/>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21159</TotalTime>
  <Words>3601</Words>
  <Application>Microsoft Office PowerPoint</Application>
  <PresentationFormat>On-screen Show (4:3)</PresentationFormat>
  <Paragraphs>525</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Garamond</vt:lpstr>
      <vt:lpstr>Gill Sans MT</vt:lpstr>
      <vt:lpstr>Times New Roman</vt:lpstr>
      <vt:lpstr>Trebuchet MS</vt:lpstr>
      <vt:lpstr>Wingdings</vt:lpstr>
      <vt:lpstr>Default Design</vt:lpstr>
      <vt:lpstr>  Quick Guide to  Collaboration for Development                         </vt:lpstr>
      <vt:lpstr>  Introduction                            </vt:lpstr>
      <vt:lpstr>PowerPoint Presentation</vt:lpstr>
      <vt:lpstr>Accessing and discovering C4D</vt:lpstr>
      <vt:lpstr>Updating your Personal Profile</vt:lpstr>
      <vt:lpstr>Participate in a Discussion or Create a new one </vt:lpstr>
      <vt:lpstr>Create a Document</vt:lpstr>
      <vt:lpstr>Managing Versions in Documents</vt:lpstr>
      <vt:lpstr>Create Blogs</vt:lpstr>
      <vt:lpstr>Using Tags</vt:lpstr>
      <vt:lpstr>PowerPoint Presentation</vt:lpstr>
      <vt:lpstr>PowerPoint Presentation</vt:lpstr>
      <vt:lpstr>PowerPoint Presentation</vt:lpstr>
      <vt:lpstr>The Use of Share, @mention, Like and Direct Messages </vt:lpstr>
      <vt:lpstr>Photos</vt:lpstr>
      <vt:lpstr>Comment and Create Content by Email</vt:lpstr>
      <vt:lpstr>Access from Mobile - Web</vt:lpstr>
      <vt:lpstr>Access from Mobile - iOS</vt:lpstr>
      <vt:lpstr>Access from Mobile - iOS</vt:lpstr>
      <vt:lpstr>Email Notification Settings</vt:lpstr>
      <vt:lpstr>Search</vt:lpstr>
      <vt:lpstr>  C4D Facilitation Team                             </vt:lpstr>
    </vt:vector>
  </TitlesOfParts>
  <Company>CVI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Leszek Tymoteusz Zemke</cp:lastModifiedBy>
  <cp:revision>1300</cp:revision>
  <cp:lastPrinted>2015-02-19T21:16:15Z</cp:lastPrinted>
  <dcterms:created xsi:type="dcterms:W3CDTF">2007-03-26T18:34:25Z</dcterms:created>
  <dcterms:modified xsi:type="dcterms:W3CDTF">2017-08-28T00:32:45Z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d939fab4-716e-42cc-bfec-ffb0ab88b99b</vt:lpwstr>
  </property>
  <property fmtid="{D5CDD505-2E9C-101B-9397-08002B2CF9AE}" pid="3" name="Offisync_ProviderInitializationData">
    <vt:lpwstr>https://spark.worldbank.org</vt:lpwstr>
  </property>
  <property fmtid="{D5CDD505-2E9C-101B-9397-08002B2CF9AE}" pid="4" name="Offisync_UniqueId">
    <vt:lpwstr>103236</vt:lpwstr>
  </property>
  <property fmtid="{D5CDD505-2E9C-101B-9397-08002B2CF9AE}" pid="5" name="Offisync_UpdateToken">
    <vt:lpwstr>10</vt:lpwstr>
  </property>
  <property fmtid="{D5CDD505-2E9C-101B-9397-08002B2CF9AE}" pid="6" name="Jive_PrevVersionNumber">
    <vt:lpwstr/>
  </property>
  <property fmtid="{D5CDD505-2E9C-101B-9397-08002B2CF9AE}" pid="7" name="Jive_VersionGuid">
    <vt:lpwstr>5c7ce0e782624553b456e2482a25a95d</vt:lpwstr>
  </property>
  <property fmtid="{D5CDD505-2E9C-101B-9397-08002B2CF9AE}" pid="8" name="Jive_LatestUserAccountName">
    <vt:lpwstr>wb368242</vt:lpwstr>
  </property>
  <property fmtid="{D5CDD505-2E9C-101B-9397-08002B2CF9AE}" pid="9" name="Jive_LatestFileFullName">
    <vt:lpwstr/>
  </property>
  <property fmtid="{D5CDD505-2E9C-101B-9397-08002B2CF9AE}" pid="10" name="Jive_ModifiedButNotPublished">
    <vt:lpwstr/>
  </property>
  <property fmtid="{D5CDD505-2E9C-101B-9397-08002B2CF9AE}" pid="11" name="Jive_VersionGuid_v2.5">
    <vt:lpwstr/>
  </property>
</Properties>
</file>