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5"/>
  </p:notesMasterIdLst>
  <p:sldIdLst>
    <p:sldId id="484" r:id="rId3"/>
    <p:sldId id="291" r:id="rId4"/>
    <p:sldId id="278" r:id="rId5"/>
    <p:sldId id="547" r:id="rId6"/>
    <p:sldId id="280" r:id="rId7"/>
    <p:sldId id="545" r:id="rId8"/>
    <p:sldId id="546" r:id="rId9"/>
    <p:sldId id="548" r:id="rId10"/>
    <p:sldId id="550" r:id="rId11"/>
    <p:sldId id="286" r:id="rId12"/>
    <p:sldId id="293" r:id="rId13"/>
    <p:sldId id="289" r:id="rId1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Nunez" initials="AN" lastIdx="1" clrIdx="0">
    <p:extLst>
      <p:ext uri="{19B8F6BF-5375-455C-9EA6-DF929625EA0E}">
        <p15:presenceInfo xmlns:p15="http://schemas.microsoft.com/office/powerpoint/2012/main" userId="S-1-5-21-88094858-919529-1617787245-581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5EC"/>
    <a:srgbClr val="D40000"/>
    <a:srgbClr val="8738C4"/>
    <a:srgbClr val="A4D0EF"/>
    <a:srgbClr val="006FFF"/>
    <a:srgbClr val="1D6800"/>
    <a:srgbClr val="90C7EE"/>
    <a:srgbClr val="5B9BD5"/>
    <a:srgbClr val="87B84D"/>
    <a:srgbClr val="CB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753"/>
  </p:normalViewPr>
  <p:slideViewPr>
    <p:cSldViewPr snapToGrid="0">
      <p:cViewPr varScale="1">
        <p:scale>
          <a:sx n="82" d="100"/>
          <a:sy n="82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fa88024d0d60a51/Documents/WORLD%20BANK/WEBSITE/Website%20Content/Analytics%5eJ%20Indicators%5eJ%20Statistics/Statistics/11-PIN-annual-report-background-tables_plus%20EaPCs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fa88024d0d60a51/Documents/WORLD%20BANK/WEBSITE/Website%20Content/Analytics%5eJ%20Indicators%5eJ%20Statistics/Statistics/Country%20Data%5eJ%20EaP%5eJ%20EU_v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32726218469705E-2"/>
          <c:y val="5.5085426098325313E-2"/>
          <c:w val="0.91311027741877571"/>
          <c:h val="0.78675551420518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5-4487-9767-BC6E61BB214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5-4487-9767-BC6E61BB214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25-4487-9767-BC6E61BB214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25-4487-9767-BC6E61BB214E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25-4487-9767-BC6E61BB214E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25-4487-9767-BC6E61BB214E}"/>
              </c:ext>
            </c:extLst>
          </c:dPt>
          <c:cat>
            <c:strRef>
              <c:f>'[11-PIN-annual-report-background-tables_plus EaPCs_v1.xlsx]Table 3'!$A$7:$A$44</c:f>
              <c:strCache>
                <c:ptCount val="38"/>
                <c:pt idx="0">
                  <c:v>NO</c:v>
                </c:pt>
                <c:pt idx="1">
                  <c:v>CH</c:v>
                </c:pt>
                <c:pt idx="2">
                  <c:v>SE</c:v>
                </c:pt>
                <c:pt idx="3">
                  <c:v>UK*</c:v>
                </c:pt>
                <c:pt idx="4">
                  <c:v>DK</c:v>
                </c:pt>
                <c:pt idx="5">
                  <c:v>NL</c:v>
                </c:pt>
                <c:pt idx="6">
                  <c:v>ES*</c:v>
                </c:pt>
                <c:pt idx="7">
                  <c:v>IL</c:v>
                </c:pt>
                <c:pt idx="8">
                  <c:v>DE*</c:v>
                </c:pt>
                <c:pt idx="9">
                  <c:v>IE*</c:v>
                </c:pt>
                <c:pt idx="10">
                  <c:v>SK*</c:v>
                </c:pt>
                <c:pt idx="11">
                  <c:v>FI*</c:v>
                </c:pt>
                <c:pt idx="12">
                  <c:v>AT</c:v>
                </c:pt>
                <c:pt idx="13">
                  <c:v>MT</c:v>
                </c:pt>
                <c:pt idx="14">
                  <c:v>FR*</c:v>
                </c:pt>
                <c:pt idx="15">
                  <c:v>IT*</c:v>
                </c:pt>
                <c:pt idx="16">
                  <c:v>EE*</c:v>
                </c:pt>
                <c:pt idx="17">
                  <c:v>CY</c:v>
                </c:pt>
                <c:pt idx="18">
                  <c:v>LU</c:v>
                </c:pt>
                <c:pt idx="19">
                  <c:v>BE*</c:v>
                </c:pt>
                <c:pt idx="20">
                  <c:v>PT*</c:v>
                </c:pt>
                <c:pt idx="21">
                  <c:v>CZ</c:v>
                </c:pt>
                <c:pt idx="22">
                  <c:v>HU</c:v>
                </c:pt>
                <c:pt idx="23">
                  <c:v>BEL</c:v>
                </c:pt>
                <c:pt idx="24">
                  <c:v>SI</c:v>
                </c:pt>
                <c:pt idx="25">
                  <c:v>LT</c:v>
                </c:pt>
                <c:pt idx="26">
                  <c:v>HR</c:v>
                </c:pt>
                <c:pt idx="27">
                  <c:v>EL*</c:v>
                </c:pt>
                <c:pt idx="28">
                  <c:v>AZE</c:v>
                </c:pt>
                <c:pt idx="29">
                  <c:v>PL</c:v>
                </c:pt>
                <c:pt idx="30">
                  <c:v>LV</c:v>
                </c:pt>
                <c:pt idx="31">
                  <c:v>RS*</c:v>
                </c:pt>
                <c:pt idx="32">
                  <c:v>MOL</c:v>
                </c:pt>
                <c:pt idx="33">
                  <c:v>ARM</c:v>
                </c:pt>
                <c:pt idx="34">
                  <c:v>RO</c:v>
                </c:pt>
                <c:pt idx="35">
                  <c:v>BG</c:v>
                </c:pt>
                <c:pt idx="36">
                  <c:v>UKR</c:v>
                </c:pt>
                <c:pt idx="37">
                  <c:v>GEO</c:v>
                </c:pt>
              </c:strCache>
            </c:strRef>
          </c:cat>
          <c:val>
            <c:numRef>
              <c:f>'[11-PIN-annual-report-background-tables_plus EaPCs_v1.xlsx]Table 3'!$E$7:$E$44</c:f>
              <c:numCache>
                <c:formatCode>0.0</c:formatCode>
                <c:ptCount val="38"/>
                <c:pt idx="0">
                  <c:v>2.5891904176939518</c:v>
                </c:pt>
                <c:pt idx="1">
                  <c:v>2.5945341333787537</c:v>
                </c:pt>
                <c:pt idx="2">
                  <c:v>2.7408337636611528</c:v>
                </c:pt>
                <c:pt idx="3">
                  <c:v>2.8723257622415375</c:v>
                </c:pt>
                <c:pt idx="4">
                  <c:v>3.6970513474876081</c:v>
                </c:pt>
                <c:pt idx="5">
                  <c:v>3.7045500591314506</c:v>
                </c:pt>
                <c:pt idx="6">
                  <c:v>3.8696405317131575</c:v>
                </c:pt>
                <c:pt idx="7">
                  <c:v>3.8814928105483912</c:v>
                </c:pt>
                <c:pt idx="8">
                  <c:v>3.9117840364158614</c:v>
                </c:pt>
                <c:pt idx="9">
                  <c:v>3.9512599475070913</c:v>
                </c:pt>
                <c:pt idx="10">
                  <c:v>4.4598002451784398</c:v>
                </c:pt>
                <c:pt idx="11">
                  <c:v>4.5559680630283559</c:v>
                </c:pt>
                <c:pt idx="12">
                  <c:v>4.9652484331020696</c:v>
                </c:pt>
                <c:pt idx="13">
                  <c:v>5.0644217466269801</c:v>
                </c:pt>
                <c:pt idx="14">
                  <c:v>5.3484758670802144</c:v>
                </c:pt>
                <c:pt idx="15">
                  <c:v>5.3902090166460361</c:v>
                </c:pt>
                <c:pt idx="16">
                  <c:v>5.3953663681737218</c:v>
                </c:pt>
                <c:pt idx="17">
                  <c:v>5.4224884742649877</c:v>
                </c:pt>
                <c:pt idx="18">
                  <c:v>5.5531549729370466</c:v>
                </c:pt>
                <c:pt idx="19">
                  <c:v>5.6798465731444425</c:v>
                </c:pt>
                <c:pt idx="20">
                  <c:v>5.7423717926566749</c:v>
                </c:pt>
                <c:pt idx="21">
                  <c:v>5.7893603306397488</c:v>
                </c:pt>
                <c:pt idx="22">
                  <c:v>6.0729455362578753</c:v>
                </c:pt>
                <c:pt idx="23">
                  <c:v>6.1848383106555929</c:v>
                </c:pt>
                <c:pt idx="24">
                  <c:v>6.2978759686617689</c:v>
                </c:pt>
                <c:pt idx="25">
                  <c:v>6.5084377741419761</c:v>
                </c:pt>
                <c:pt idx="26">
                  <c:v>7.325799293621138</c:v>
                </c:pt>
                <c:pt idx="27">
                  <c:v>7.4834834790278855</c:v>
                </c:pt>
                <c:pt idx="28">
                  <c:v>7.7748310587598999</c:v>
                </c:pt>
                <c:pt idx="29">
                  <c:v>7.8734437329261278</c:v>
                </c:pt>
                <c:pt idx="30">
                  <c:v>8.0245531009564957</c:v>
                </c:pt>
                <c:pt idx="31">
                  <c:v>8.5778418658600764</c:v>
                </c:pt>
                <c:pt idx="32">
                  <c:v>8.7556306306306304</c:v>
                </c:pt>
                <c:pt idx="33">
                  <c:v>9.1287668984758028</c:v>
                </c:pt>
                <c:pt idx="34">
                  <c:v>9.6811897671089344</c:v>
                </c:pt>
                <c:pt idx="35">
                  <c:v>9.8968601791723092</c:v>
                </c:pt>
                <c:pt idx="36">
                  <c:v>10.414481706775124</c:v>
                </c:pt>
                <c:pt idx="37">
                  <c:v>15.62121904659479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25-4487-9767-BC6E61BB2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194264"/>
        <c:axId val="636193872"/>
      </c:barChart>
      <c:catAx>
        <c:axId val="63619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93872"/>
        <c:crosses val="autoZero"/>
        <c:auto val="1"/>
        <c:lblAlgn val="ctr"/>
        <c:lblOffset val="100"/>
        <c:noMultiLvlLbl val="0"/>
      </c:catAx>
      <c:valAx>
        <c:axId val="63619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9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67217393179275E-2"/>
          <c:y val="2.6172218730358264E-2"/>
          <c:w val="0.905668090658309"/>
          <c:h val="0.8169564033911223"/>
        </c:manualLayout>
      </c:layout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'[Country Data^J EaP^J EU_v4.xlsx]Deaths per 100,000 in 2010,2016'!$A$3:$A$8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'[Country Data^J EaP^J EU_v4.xlsx]Deaths per 100,000 in 2010,2016'!$H$3:$H$8</c:f>
              <c:numCache>
                <c:formatCode>#,##0.00</c:formatCode>
                <c:ptCount val="6"/>
                <c:pt idx="0">
                  <c:v>10.217877114388092</c:v>
                </c:pt>
                <c:pt idx="1">
                  <c:v>10.227150987428114</c:v>
                </c:pt>
                <c:pt idx="2">
                  <c:v>12.538748948957808</c:v>
                </c:pt>
                <c:pt idx="3">
                  <c:v>17.447784004075395</c:v>
                </c:pt>
                <c:pt idx="4">
                  <c:v>12.689322159992139</c:v>
                </c:pt>
                <c:pt idx="5">
                  <c:v>10.627699163082315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4-44D8-B27E-7031AE3D26BC}"/>
            </c:ext>
          </c:extLst>
        </c:ser>
        <c:ser>
          <c:idx val="1"/>
          <c:order val="1"/>
          <c:tx>
            <c:v>2016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'[Country Data^J EaP^J EU_v4.xlsx]Deaths per 100,000 in 2010,2016'!$A$3:$A$8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'[Country Data^J EaP^J EU_v4.xlsx]Deaths per 100,000 in 2010,2016'!$I$3:$I$8</c:f>
              <c:numCache>
                <c:formatCode>#,##0.00</c:formatCode>
                <c:ptCount val="6"/>
                <c:pt idx="0">
                  <c:v>9.1287668984758028</c:v>
                </c:pt>
                <c:pt idx="1">
                  <c:v>7.7748310587598999</c:v>
                </c:pt>
                <c:pt idx="2">
                  <c:v>6.1848383106555929</c:v>
                </c:pt>
                <c:pt idx="3">
                  <c:v>15.62121904659479</c:v>
                </c:pt>
                <c:pt idx="4">
                  <c:v>8.7556306306306304</c:v>
                </c:pt>
                <c:pt idx="5">
                  <c:v>10.414481706775124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4-44D8-B27E-7031AE3D26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85294368"/>
        <c:axId val="785293056"/>
      </c:barChart>
      <c:catAx>
        <c:axId val="7852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293056"/>
        <c:crosses val="autoZero"/>
        <c:auto val="1"/>
        <c:lblAlgn val="ctr"/>
        <c:lblOffset val="100"/>
        <c:noMultiLvlLbl val="0"/>
      </c:catAx>
      <c:valAx>
        <c:axId val="785293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7852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0.15525</cdr:x>
      <cdr:y>0.27916</cdr:y>
    </cdr:from>
    <cdr:to>
      <cdr:x>0.28485</cdr:x>
      <cdr:y>0.35855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589D6E9-FF0C-47BB-9412-20A3489A7AB1}"/>
            </a:ext>
          </a:extLst>
        </cdr:cNvPr>
        <cdr:cNvSpPr/>
      </cdr:nvSpPr>
      <cdr:spPr>
        <a:xfrm xmlns:a="http://schemas.openxmlformats.org/drawingml/2006/main">
          <a:off x="1072808" y="1410174"/>
          <a:ext cx="895586" cy="401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- 9.2 %</a:t>
          </a:r>
        </a:p>
      </cdr:txBody>
    </cdr:sp>
  </cdr:relSizeAnchor>
  <cdr:relSizeAnchor xmlns:cdr="http://schemas.openxmlformats.org/drawingml/2006/chartDrawing">
    <cdr:from>
      <cdr:x>0.29771</cdr:x>
      <cdr:y>0.33989</cdr:y>
    </cdr:from>
    <cdr:to>
      <cdr:x>0.42423</cdr:x>
      <cdr:y>0.43133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1C6F24A-852E-4FE4-B43A-BC7E35A9BDE2}"/>
            </a:ext>
          </a:extLst>
        </cdr:cNvPr>
        <cdr:cNvSpPr/>
      </cdr:nvSpPr>
      <cdr:spPr>
        <a:xfrm xmlns:a="http://schemas.openxmlformats.org/drawingml/2006/main">
          <a:off x="2057307" y="1716948"/>
          <a:ext cx="874302" cy="461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-18.0 %</a:t>
          </a:r>
        </a:p>
      </cdr:txBody>
    </cdr:sp>
  </cdr:relSizeAnchor>
  <cdr:relSizeAnchor xmlns:cdr="http://schemas.openxmlformats.org/drawingml/2006/chartDrawing">
    <cdr:from>
      <cdr:x>0.31974</cdr:x>
      <cdr:y>0.41267</cdr:y>
    </cdr:from>
    <cdr:to>
      <cdr:x>0.31974</cdr:x>
      <cdr:y>0.52091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C78A190-7CBF-490B-9BC0-7F73879C3A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209538" y="2084583"/>
          <a:ext cx="0" cy="54675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0.46571</cdr:x>
      <cdr:y>0.48172</cdr:y>
    </cdr:from>
    <cdr:to>
      <cdr:x>0.46571</cdr:x>
      <cdr:y>0.58996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EC78A190-7CBF-490B-9BC0-7F73879C3A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218206" y="2433375"/>
          <a:ext cx="0" cy="54675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0.61849</cdr:x>
      <cdr:y>0.1015</cdr:y>
    </cdr:from>
    <cdr:to>
      <cdr:x>0.61849</cdr:x>
      <cdr:y>0.20974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C78A190-7CBF-490B-9BC0-7F73879C3A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274008" y="512713"/>
          <a:ext cx="0" cy="54675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0.76991</cdr:x>
      <cdr:y>0.37769</cdr:y>
    </cdr:from>
    <cdr:to>
      <cdr:x>0.76991</cdr:x>
      <cdr:y>0.48593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EC78A190-7CBF-490B-9BC0-7F73879C3A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320383" y="1907880"/>
          <a:ext cx="0" cy="54675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0.91997</cdr:x>
      <cdr:y>0.31051</cdr:y>
    </cdr:from>
    <cdr:to>
      <cdr:x>0.91997</cdr:x>
      <cdr:y>0.41875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EC78A190-7CBF-490B-9BC0-7F73879C3A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357331" y="1568515"/>
          <a:ext cx="0" cy="54675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0.44209</cdr:x>
      <cdr:y>0.39907</cdr:y>
    </cdr:from>
    <cdr:to>
      <cdr:x>0.57106</cdr:x>
      <cdr:y>0.52589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85EF11FB-9FEC-440D-AD3C-2E7886304F31}"/>
            </a:ext>
          </a:extLst>
        </cdr:cNvPr>
        <cdr:cNvSpPr/>
      </cdr:nvSpPr>
      <cdr:spPr>
        <a:xfrm xmlns:a="http://schemas.openxmlformats.org/drawingml/2006/main">
          <a:off x="3055029" y="2015872"/>
          <a:ext cx="891211" cy="6406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-50.6</a:t>
          </a:r>
          <a:r>
            <a:rPr lang="en-US" sz="1800" b="1" dirty="0">
              <a:solidFill>
                <a:srgbClr val="C0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0.59511</cdr:x>
      <cdr:y>0.02446</cdr:y>
    </cdr:from>
    <cdr:to>
      <cdr:x>0.72408</cdr:x>
      <cdr:y>0.15128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78C430FD-5288-475C-BBC7-7F6516CC29C7}"/>
            </a:ext>
          </a:extLst>
        </cdr:cNvPr>
        <cdr:cNvSpPr/>
      </cdr:nvSpPr>
      <cdr:spPr>
        <a:xfrm xmlns:a="http://schemas.openxmlformats.org/drawingml/2006/main">
          <a:off x="4112412" y="123573"/>
          <a:ext cx="891232" cy="640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-15.2</a:t>
          </a:r>
          <a:r>
            <a:rPr lang="en-US" sz="1800" b="1" dirty="0">
              <a:solidFill>
                <a:srgbClr val="C0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0.75084</cdr:x>
      <cdr:y>0.29515</cdr:y>
    </cdr:from>
    <cdr:to>
      <cdr:x>0.87981</cdr:x>
      <cdr:y>0.42196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7276ED41-BCEE-456F-958B-8CBFFE75AE09}"/>
            </a:ext>
          </a:extLst>
        </cdr:cNvPr>
        <cdr:cNvSpPr/>
      </cdr:nvSpPr>
      <cdr:spPr>
        <a:xfrm xmlns:a="http://schemas.openxmlformats.org/drawingml/2006/main">
          <a:off x="5188629" y="1490904"/>
          <a:ext cx="891211" cy="6406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-31.2</a:t>
          </a:r>
          <a:r>
            <a:rPr lang="en-US" sz="1800" b="1" dirty="0">
              <a:solidFill>
                <a:srgbClr val="C0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0.89183</cdr:x>
      <cdr:y>0.23174</cdr:y>
    </cdr:from>
    <cdr:to>
      <cdr:x>1</cdr:x>
      <cdr:y>0.35855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id="{7276ED41-BCEE-456F-958B-8CBFFE75AE09}"/>
            </a:ext>
          </a:extLst>
        </cdr:cNvPr>
        <cdr:cNvSpPr/>
      </cdr:nvSpPr>
      <cdr:spPr>
        <a:xfrm xmlns:a="http://schemas.openxmlformats.org/drawingml/2006/main">
          <a:off x="6162915" y="1170635"/>
          <a:ext cx="747472" cy="6405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-3.9</a:t>
          </a:r>
          <a:r>
            <a:rPr lang="en-US" sz="1800" b="1" dirty="0">
              <a:solidFill>
                <a:srgbClr val="C00000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1.4471E-7</cdr:x>
      <cdr:y>0</cdr:y>
    </cdr:from>
    <cdr:to>
      <cdr:x>0.61088</cdr:x>
      <cdr:y>0.08448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66420AED-5D72-401F-8045-1E65CB12BE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0"/>
          <a:ext cx="4221390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0D2F-FFBE-E840-9B4A-4639FDB76AF1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70DE-7A16-2445-8A72-24113895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B66E11DE-63FC-412C-8453-A3B03E694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96369"/>
            <a:ext cx="4131204" cy="1375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B451A-0168-4FF5-9DC6-C871CF043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54" y="5194170"/>
            <a:ext cx="3187413" cy="6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4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1076-44FC-49B1-A2A3-612655F5C7D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EAD4-59DF-40BD-8ECA-C54BCC1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E54E7-30E4-494D-A37F-C1D561C8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301095" y="4901685"/>
            <a:ext cx="5956353" cy="844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>
                <a:solidFill>
                  <a:srgbClr val="FFFFFF"/>
                </a:solidFill>
              </a:rPr>
              <a:t>Eastern Partnership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01095" y="5714968"/>
            <a:ext cx="5956353" cy="52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Road Safety Action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2251" y="5683857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Brussels, March 27, 2018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C7129-D08A-EA47-8B65-A0FA7C9A1120}"/>
              </a:ext>
            </a:extLst>
          </p:cNvPr>
          <p:cNvCxnSpPr/>
          <p:nvPr/>
        </p:nvCxnSpPr>
        <p:spPr>
          <a:xfrm>
            <a:off x="3501528" y="5697859"/>
            <a:ext cx="36360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9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2" descr="https://ars.els-cdn.com/content/image/1-s2.0-S0386111217300353-gr1.jpg">
            <a:extLst>
              <a:ext uri="{FF2B5EF4-FFF2-40B4-BE49-F238E27FC236}">
                <a16:creationId xmlns:a16="http://schemas.microsoft.com/office/drawing/2014/main" id="{03C3961C-59C3-4BE2-882A-45F684FD9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" b="5"/>
          <a:stretch/>
        </p:blipFill>
        <p:spPr bwMode="auto">
          <a:xfrm>
            <a:off x="7901479" y="2176154"/>
            <a:ext cx="3731198" cy="38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DF838-461F-48A7-BC4B-9A38A3EE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30443"/>
            <a:ext cx="10058400" cy="114595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Cross-country recommendations for implementation/next steps</a:t>
            </a:r>
          </a:p>
        </p:txBody>
      </p:sp>
      <p:sp>
        <p:nvSpPr>
          <p:cNvPr id="3102" name="Content Placeholder 3078">
            <a:extLst>
              <a:ext uri="{FF2B5EF4-FFF2-40B4-BE49-F238E27FC236}">
                <a16:creationId xmlns:a16="http://schemas.microsoft.com/office/drawing/2014/main" id="{569A8C49-84F7-4AC8-B541-F6319E89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1806822"/>
            <a:ext cx="6967533" cy="4288515"/>
          </a:xfrm>
        </p:spPr>
        <p:txBody>
          <a:bodyPr>
            <a:normAutofit/>
          </a:bodyPr>
          <a:lstStyle/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b="1" dirty="0"/>
              <a:t>What needs to be done now (within next 2 years):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Enabling actions (e.g. Lead Agency for Road Safety, Road Safety Secretariat, </a:t>
            </a:r>
            <a:r>
              <a:rPr lang="pl-PL" sz="2000" dirty="0" err="1"/>
              <a:t>crash</a:t>
            </a:r>
            <a:r>
              <a:rPr lang="pl-PL" sz="2000" dirty="0"/>
              <a:t> and </a:t>
            </a:r>
            <a:r>
              <a:rPr lang="pl-PL" sz="2000" dirty="0" err="1"/>
              <a:t>safety</a:t>
            </a:r>
            <a:r>
              <a:rPr lang="pl-PL" sz="2000" dirty="0"/>
              <a:t> </a:t>
            </a:r>
            <a:r>
              <a:rPr lang="en-GB" sz="2000" dirty="0"/>
              <a:t>data system for monitoring and evaluation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‘Quick wins’</a:t>
            </a:r>
            <a:r>
              <a:rPr lang="pl-PL" sz="2000" b="1" dirty="0"/>
              <a:t> </a:t>
            </a:r>
            <a:r>
              <a:rPr lang="pl-PL" sz="2000" b="1" dirty="0" err="1"/>
              <a:t>projects</a:t>
            </a:r>
            <a:r>
              <a:rPr lang="pl-PL" sz="2000" b="1" dirty="0"/>
              <a:t>: </a:t>
            </a:r>
            <a:r>
              <a:rPr lang="en-US" sz="2000" dirty="0"/>
              <a:t>(</a:t>
            </a:r>
            <a:r>
              <a:rPr lang="pl-PL" sz="2000" dirty="0" err="1"/>
              <a:t>improving</a:t>
            </a:r>
            <a:r>
              <a:rPr lang="pl-PL" sz="2000" dirty="0"/>
              <a:t> </a:t>
            </a:r>
            <a:r>
              <a:rPr lang="pl-PL" sz="2000" dirty="0" err="1"/>
              <a:t>traffic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r>
              <a:rPr lang="pl-PL" sz="2000" dirty="0"/>
              <a:t> </a:t>
            </a:r>
            <a:r>
              <a:rPr lang="pl-PL" sz="2000" dirty="0" err="1"/>
              <a:t>enforcement</a:t>
            </a:r>
            <a:r>
              <a:rPr lang="pl-PL" sz="2000" dirty="0"/>
              <a:t> </a:t>
            </a:r>
            <a:r>
              <a:rPr lang="en-GB" sz="2000" dirty="0"/>
              <a:t>e.g. excessive speeding, drink-driving, seatbelts </a:t>
            </a:r>
            <a:r>
              <a:rPr lang="pl-PL" sz="2000" dirty="0" err="1"/>
              <a:t>use</a:t>
            </a:r>
            <a:r>
              <a:rPr lang="pl-PL" sz="2000" dirty="0"/>
              <a:t>, </a:t>
            </a:r>
            <a:r>
              <a:rPr lang="pl-PL" sz="2000" dirty="0" err="1"/>
              <a:t>insitututing</a:t>
            </a:r>
            <a:r>
              <a:rPr lang="pl-PL" sz="2000" dirty="0"/>
              <a:t> modern </a:t>
            </a:r>
            <a:r>
              <a:rPr lang="pl-PL" sz="2000" dirty="0" err="1"/>
              <a:t>type</a:t>
            </a:r>
            <a:r>
              <a:rPr lang="pl-PL" sz="2000" dirty="0"/>
              <a:t> of </a:t>
            </a:r>
            <a:r>
              <a:rPr lang="pl-PL" sz="2000" dirty="0" err="1"/>
              <a:t>infrastructure</a:t>
            </a:r>
            <a:r>
              <a:rPr lang="pl-PL" sz="2000" dirty="0"/>
              <a:t> program </a:t>
            </a:r>
            <a:r>
              <a:rPr lang="pl-PL" sz="2000" dirty="0" err="1"/>
              <a:t>focusing</a:t>
            </a:r>
            <a:r>
              <a:rPr lang="pl-PL" sz="2000" dirty="0"/>
              <a:t> on „</a:t>
            </a:r>
            <a:r>
              <a:rPr lang="pl-PL" sz="2000" dirty="0" err="1"/>
              <a:t>black</a:t>
            </a:r>
            <a:r>
              <a:rPr lang="pl-PL" sz="2000" dirty="0"/>
              <a:t> </a:t>
            </a:r>
            <a:r>
              <a:rPr lang="pl-PL" sz="2000" dirty="0" err="1"/>
              <a:t>spots</a:t>
            </a:r>
            <a:r>
              <a:rPr lang="pl-PL" sz="2000" dirty="0"/>
              <a:t>”</a:t>
            </a:r>
            <a:r>
              <a:rPr lang="en-US" sz="2000" dirty="0"/>
              <a:t>)</a:t>
            </a:r>
            <a:endParaRPr lang="pl-P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Building </a:t>
            </a:r>
            <a:r>
              <a:rPr lang="pl-PL" sz="2000" dirty="0"/>
              <a:t>c</a:t>
            </a:r>
            <a:r>
              <a:rPr lang="en-GB" sz="2000" dirty="0" err="1"/>
              <a:t>apacity</a:t>
            </a:r>
            <a:r>
              <a:rPr lang="pl-PL" sz="2000" dirty="0"/>
              <a:t> for r</a:t>
            </a:r>
            <a:r>
              <a:rPr lang="en-GB" sz="2000" dirty="0" err="1"/>
              <a:t>oad</a:t>
            </a:r>
            <a:r>
              <a:rPr lang="en-GB" sz="2000" dirty="0"/>
              <a:t> </a:t>
            </a:r>
            <a:r>
              <a:rPr lang="pl-PL" sz="2000" dirty="0"/>
              <a:t>s</a:t>
            </a:r>
            <a:r>
              <a:rPr lang="en-GB" sz="2000" dirty="0" err="1"/>
              <a:t>afety</a:t>
            </a:r>
            <a:r>
              <a:rPr lang="en-GB" sz="2000" dirty="0"/>
              <a:t> </a:t>
            </a:r>
            <a:r>
              <a:rPr lang="pl-PL" sz="2000" dirty="0"/>
              <a:t>m</a:t>
            </a:r>
            <a:r>
              <a:rPr lang="en-GB" sz="2000" dirty="0" err="1"/>
              <a:t>anagement</a:t>
            </a:r>
            <a:endParaRPr lang="en-GB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B9D72-356F-4641-A9ED-17C3F08D0B1C}"/>
              </a:ext>
            </a:extLst>
          </p:cNvPr>
          <p:cNvSpPr/>
          <p:nvPr/>
        </p:nvSpPr>
        <p:spPr>
          <a:xfrm>
            <a:off x="7973470" y="1806822"/>
            <a:ext cx="365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MyriadPro-Semibold"/>
              </a:rPr>
              <a:t>Institutional Management Functions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045F-0078-4D34-AADC-F9B60108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Phased implementation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B305-661E-4407-8B49-DE4EB632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3981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Phase One (Establishment)</a:t>
            </a:r>
            <a:r>
              <a:rPr lang="pl-PL" sz="2400" b="1" dirty="0"/>
              <a:t> - </a:t>
            </a:r>
            <a:r>
              <a:rPr lang="pl-PL" sz="2400" b="1" dirty="0" err="1"/>
              <a:t>immediately</a:t>
            </a:r>
            <a:r>
              <a:rPr lang="en-GB" sz="24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b="1" dirty="0"/>
              <a:t> </a:t>
            </a:r>
            <a:r>
              <a:rPr lang="en-GB" sz="2100" dirty="0"/>
              <a:t>Establishment of the Lead </a:t>
            </a:r>
            <a:r>
              <a:rPr lang="pl-PL" sz="2100" dirty="0" err="1"/>
              <a:t>Entity</a:t>
            </a:r>
            <a:r>
              <a:rPr lang="pl-PL" sz="2100" dirty="0"/>
              <a:t> </a:t>
            </a:r>
            <a:r>
              <a:rPr lang="en-GB" sz="2100" dirty="0"/>
              <a:t>(could be a standalone office under the political office of the Prime Minister). The key advantage of this is a </a:t>
            </a:r>
            <a:r>
              <a:rPr lang="en-GB" sz="2100" b="1" dirty="0"/>
              <a:t>very strong political signal </a:t>
            </a:r>
            <a:r>
              <a:rPr lang="en-GB" sz="2100" dirty="0"/>
              <a:t>for a major new road safety effort.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/>
              <a:t> </a:t>
            </a:r>
            <a:r>
              <a:rPr lang="pl-PL" sz="2100" dirty="0"/>
              <a:t>Establishment of </a:t>
            </a:r>
            <a:r>
              <a:rPr lang="en-GB" sz="2100" dirty="0"/>
              <a:t>Professional Secretariat to </a:t>
            </a:r>
            <a:r>
              <a:rPr lang="pl-PL" sz="2100" dirty="0" err="1"/>
              <a:t>continuously</a:t>
            </a:r>
            <a:r>
              <a:rPr lang="pl-PL" sz="2100" dirty="0"/>
              <a:t> </a:t>
            </a:r>
            <a:r>
              <a:rPr lang="en-GB" sz="2100" dirty="0"/>
              <a:t>support the Lead </a:t>
            </a:r>
            <a:r>
              <a:rPr lang="pl-PL" sz="2100" dirty="0" err="1"/>
              <a:t>Entity</a:t>
            </a:r>
            <a:r>
              <a:rPr lang="en-GB" sz="2100" dirty="0"/>
              <a:t> to ensure the implementation of activities and follow-up</a:t>
            </a:r>
            <a:r>
              <a:rPr lang="pl-PL" sz="2100" dirty="0"/>
              <a:t> of </a:t>
            </a:r>
            <a:r>
              <a:rPr lang="pl-PL" sz="2100" dirty="0" err="1"/>
              <a:t>road</a:t>
            </a:r>
            <a:r>
              <a:rPr lang="pl-PL" sz="2100" dirty="0"/>
              <a:t> </a:t>
            </a:r>
            <a:r>
              <a:rPr lang="pl-PL" sz="2100" dirty="0" err="1"/>
              <a:t>safety</a:t>
            </a:r>
            <a:r>
              <a:rPr lang="pl-PL" sz="2100" dirty="0"/>
              <a:t> </a:t>
            </a:r>
            <a:r>
              <a:rPr lang="pl-PL" sz="2100" dirty="0" err="1"/>
              <a:t>policies</a:t>
            </a:r>
            <a:r>
              <a:rPr lang="en-GB" sz="2100" dirty="0"/>
              <a:t>. </a:t>
            </a:r>
            <a:r>
              <a:rPr lang="pl-PL" sz="2100" dirty="0" err="1"/>
              <a:t>Possibly</a:t>
            </a:r>
            <a:r>
              <a:rPr lang="pl-PL" sz="2100" dirty="0"/>
              <a:t> a</a:t>
            </a:r>
            <a:r>
              <a:rPr lang="en-GB" sz="2100" dirty="0"/>
              <a:t>s an </a:t>
            </a:r>
            <a:r>
              <a:rPr lang="en-GB" sz="2100" b="1" dirty="0"/>
              <a:t>Interim Arrangement </a:t>
            </a:r>
            <a:r>
              <a:rPr lang="en-GB" sz="2100" dirty="0"/>
              <a:t>to </a:t>
            </a:r>
            <a:r>
              <a:rPr lang="pl-PL" sz="2100" dirty="0" err="1"/>
              <a:t>develop</a:t>
            </a:r>
            <a:r>
              <a:rPr lang="pl-PL" sz="2100" dirty="0"/>
              <a:t> </a:t>
            </a:r>
            <a:r>
              <a:rPr lang="en-GB" sz="2100" dirty="0"/>
              <a:t>a National Road Safety Programme Group (NRSPG) to form the </a:t>
            </a:r>
            <a:r>
              <a:rPr lang="pl-PL" sz="2100" dirty="0" err="1"/>
              <a:t>core</a:t>
            </a:r>
            <a:r>
              <a:rPr lang="pl-PL" sz="2100" dirty="0"/>
              <a:t> </a:t>
            </a:r>
            <a:r>
              <a:rPr lang="en-GB" sz="2100" dirty="0"/>
              <a:t>of the </a:t>
            </a:r>
            <a:r>
              <a:rPr lang="pl-PL" sz="2100" dirty="0" err="1"/>
              <a:t>future</a:t>
            </a:r>
            <a:r>
              <a:rPr lang="pl-PL" sz="2100" dirty="0"/>
              <a:t> L</a:t>
            </a:r>
            <a:r>
              <a:rPr lang="en-GB" sz="2100" dirty="0" err="1"/>
              <a:t>ead</a:t>
            </a:r>
            <a:r>
              <a:rPr lang="en-GB" sz="2100" dirty="0"/>
              <a:t> </a:t>
            </a:r>
            <a:r>
              <a:rPr lang="pl-PL" sz="2100" dirty="0" err="1"/>
              <a:t>Entity</a:t>
            </a:r>
            <a:r>
              <a:rPr lang="pl-PL" sz="2100" dirty="0"/>
              <a:t> </a:t>
            </a:r>
            <a:r>
              <a:rPr lang="en-GB" sz="2100" dirty="0"/>
              <a:t>in advance of it’s </a:t>
            </a:r>
            <a:r>
              <a:rPr lang="pl-PL" sz="2100" dirty="0" err="1"/>
              <a:t>formal</a:t>
            </a:r>
            <a:r>
              <a:rPr lang="pl-PL" sz="2100" dirty="0"/>
              <a:t> </a:t>
            </a:r>
            <a:r>
              <a:rPr lang="en-GB" sz="2100" dirty="0"/>
              <a:t>establishment.</a:t>
            </a:r>
            <a:endParaRPr lang="en-GB" sz="2100" b="1" dirty="0"/>
          </a:p>
          <a:p>
            <a:pPr marL="0" indent="0">
              <a:buNone/>
            </a:pPr>
            <a:r>
              <a:rPr lang="en-GB" sz="2400" b="1" dirty="0"/>
              <a:t>Phase Two (Development)</a:t>
            </a:r>
            <a:r>
              <a:rPr lang="pl-PL" sz="2400" b="1" dirty="0"/>
              <a:t> – 2018-2019</a:t>
            </a:r>
            <a:r>
              <a:rPr lang="en-GB" sz="24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 Specifications are prepared for internal reforms and for multilateral/bilateral technical assistance projects: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dirty="0"/>
              <a:t> Implementation of </a:t>
            </a:r>
            <a:r>
              <a:rPr lang="pl-PL" sz="1900" b="1" dirty="0" err="1"/>
              <a:t>crash</a:t>
            </a:r>
            <a:r>
              <a:rPr lang="pl-PL" sz="1900" b="1" dirty="0"/>
              <a:t> and </a:t>
            </a:r>
            <a:r>
              <a:rPr lang="pl-PL" sz="1900" b="1" dirty="0" err="1"/>
              <a:t>safety</a:t>
            </a:r>
            <a:r>
              <a:rPr lang="pl-PL" sz="1900" b="1" dirty="0"/>
              <a:t> </a:t>
            </a:r>
            <a:r>
              <a:rPr lang="en-GB" sz="1900" b="1" dirty="0"/>
              <a:t>data </a:t>
            </a:r>
            <a:r>
              <a:rPr lang="en-GB" sz="1900" dirty="0"/>
              <a:t>systems reform;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dirty="0"/>
              <a:t> Safety </a:t>
            </a:r>
            <a:r>
              <a:rPr lang="en-GB" sz="1900" b="1" dirty="0"/>
              <a:t>legislation</a:t>
            </a:r>
            <a:r>
              <a:rPr lang="en-GB" sz="1900" dirty="0"/>
              <a:t> reform plan;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dirty="0"/>
              <a:t> </a:t>
            </a:r>
            <a:r>
              <a:rPr lang="pl-PL" sz="1900" dirty="0" err="1"/>
              <a:t>Improving</a:t>
            </a:r>
            <a:r>
              <a:rPr lang="pl-PL" sz="1900" dirty="0"/>
              <a:t> r</a:t>
            </a:r>
            <a:r>
              <a:rPr lang="en-GB" sz="1900" dirty="0" err="1"/>
              <a:t>oad</a:t>
            </a:r>
            <a:r>
              <a:rPr lang="en-GB" sz="1900" dirty="0"/>
              <a:t> traffic </a:t>
            </a:r>
            <a:r>
              <a:rPr lang="pl-PL" sz="1900" b="1" dirty="0" err="1"/>
              <a:t>laws</a:t>
            </a:r>
            <a:r>
              <a:rPr lang="pl-PL" sz="1900" dirty="0"/>
              <a:t> </a:t>
            </a:r>
            <a:r>
              <a:rPr lang="en-GB" sz="1900" dirty="0"/>
              <a:t>enforcement, training and equipment project etc.</a:t>
            </a:r>
          </a:p>
          <a:p>
            <a:pPr marL="0" indent="0">
              <a:buNone/>
            </a:pPr>
            <a:r>
              <a:rPr lang="en-GB" sz="2400" b="1" dirty="0"/>
              <a:t>Phase Tree (Delivery</a:t>
            </a:r>
            <a:r>
              <a:rPr lang="pl-PL" sz="2400" b="1" dirty="0"/>
              <a:t> of </a:t>
            </a:r>
            <a:r>
              <a:rPr lang="pl-PL" sz="2400" b="1" dirty="0" err="1"/>
              <a:t>Projects</a:t>
            </a:r>
            <a:r>
              <a:rPr lang="pl-PL" sz="2400" b="1" dirty="0"/>
              <a:t> – 2019+</a:t>
            </a:r>
            <a:r>
              <a:rPr lang="en-GB" sz="2400" b="1" dirty="0"/>
              <a:t>)</a:t>
            </a:r>
          </a:p>
          <a:p>
            <a:pPr>
              <a:buFontTx/>
              <a:buChar char="-"/>
            </a:pPr>
            <a:endParaRPr lang="en-GB" sz="1800" dirty="0"/>
          </a:p>
          <a:p>
            <a:pPr>
              <a:buFontTx/>
              <a:buChar char="-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84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9812-6BDF-4B57-83EE-B205DF70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Supporting actions of the </a:t>
            </a:r>
            <a:r>
              <a:rPr lang="en-GB" sz="32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EaP</a:t>
            </a:r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Transport Panel Secretariat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3A52-2F93-4D8A-8E06-BC70F707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Support the three </a:t>
            </a:r>
            <a:r>
              <a:rPr lang="pl-PL" dirty="0" err="1"/>
              <a:t>EaP</a:t>
            </a:r>
            <a:r>
              <a:rPr lang="pl-PL" dirty="0"/>
              <a:t> </a:t>
            </a:r>
            <a:r>
              <a:rPr lang="en-GB" dirty="0"/>
              <a:t>Working Groups’ </a:t>
            </a:r>
            <a:r>
              <a:rPr lang="pl-PL" dirty="0" err="1"/>
              <a:t>activities</a:t>
            </a:r>
            <a:r>
              <a:rPr lang="pl-PL" dirty="0"/>
              <a:t> </a:t>
            </a:r>
            <a:r>
              <a:rPr lang="en-GB" dirty="0"/>
              <a:t>through specialist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Support in </a:t>
            </a:r>
            <a:r>
              <a:rPr lang="pl-PL" dirty="0"/>
              <a:t>proper use of </a:t>
            </a:r>
            <a:r>
              <a:rPr lang="en-GB" dirty="0"/>
              <a:t>allocated </a:t>
            </a:r>
            <a:r>
              <a:rPr lang="pl-PL" dirty="0"/>
              <a:t>resources and </a:t>
            </a:r>
            <a:r>
              <a:rPr lang="en-GB" dirty="0"/>
              <a:t>seeking external financing for road safety (grants, MDBs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Assistance in implementing ‘quick-wins’: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en-GB" dirty="0"/>
              <a:t>speed reduction</a:t>
            </a:r>
            <a:r>
              <a:rPr lang="pl-PL" dirty="0"/>
              <a:t>: </a:t>
            </a:r>
            <a:r>
              <a:rPr lang="en-GB" dirty="0"/>
              <a:t>enforcement measures</a:t>
            </a:r>
            <a:r>
              <a:rPr lang="pl-PL" dirty="0"/>
              <a:t> </a:t>
            </a:r>
            <a:r>
              <a:rPr lang="pl-PL" dirty="0" err="1"/>
              <a:t>focusing</a:t>
            </a:r>
            <a:r>
              <a:rPr lang="pl-PL" dirty="0"/>
              <a:t> on automatic system and </a:t>
            </a:r>
            <a:r>
              <a:rPr lang="pl-PL" dirty="0" err="1"/>
              <a:t>infrastructure</a:t>
            </a:r>
            <a:r>
              <a:rPr lang="pl-PL" dirty="0"/>
              <a:t> </a:t>
            </a:r>
            <a:r>
              <a:rPr lang="pl-PL" dirty="0" err="1"/>
              <a:t>procedures</a:t>
            </a:r>
            <a:r>
              <a:rPr lang="pl-PL" dirty="0"/>
              <a:t> (</a:t>
            </a:r>
            <a:r>
              <a:rPr lang="pl-PL" dirty="0" err="1"/>
              <a:t>audits</a:t>
            </a:r>
            <a:r>
              <a:rPr lang="pl-PL" dirty="0"/>
              <a:t>, </a:t>
            </a:r>
            <a:r>
              <a:rPr lang="pl-PL" dirty="0" err="1"/>
              <a:t>inspoections</a:t>
            </a:r>
            <a:r>
              <a:rPr lang="pl-PL" dirty="0"/>
              <a:t> etc.) and </a:t>
            </a:r>
            <a:r>
              <a:rPr lang="pl-PL" dirty="0" err="1"/>
              <a:t>standards</a:t>
            </a:r>
            <a:r>
              <a:rPr lang="pl-PL" dirty="0"/>
              <a:t> – </a:t>
            </a:r>
            <a:r>
              <a:rPr lang="pl-PL" dirty="0" err="1"/>
              <a:t>traffic</a:t>
            </a:r>
            <a:r>
              <a:rPr lang="pl-PL" dirty="0"/>
              <a:t> </a:t>
            </a:r>
            <a:r>
              <a:rPr lang="pl-PL" dirty="0" err="1"/>
              <a:t>calming</a:t>
            </a:r>
            <a:r>
              <a:rPr lang="pl-PL" dirty="0"/>
              <a:t>)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en-GB" dirty="0"/>
              <a:t>seat belt wearing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en-GB" dirty="0"/>
              <a:t>(front and rear)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pl-PL" dirty="0" err="1"/>
              <a:t>structured</a:t>
            </a:r>
            <a:r>
              <a:rPr lang="pl-PL" dirty="0"/>
              <a:t> program of </a:t>
            </a:r>
            <a:r>
              <a:rPr lang="en-GB" dirty="0"/>
              <a:t>elimination of the worst ‘black spots’ and dangerous locations</a:t>
            </a:r>
            <a:r>
              <a:rPr lang="pl-PL" dirty="0"/>
              <a:t> on </a:t>
            </a:r>
            <a:r>
              <a:rPr lang="pl-PL" dirty="0" err="1"/>
              <a:t>road</a:t>
            </a:r>
            <a:r>
              <a:rPr lang="pl-PL" dirty="0"/>
              <a:t> network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Assistance in capacity building (e.g. training, study tours etc.)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0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03595A-19F1-44C4-8C24-6E498B5F72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4563F-A66F-4B71-9C8D-5610CF13D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4006" y="741680"/>
          <a:ext cx="7528531" cy="535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7211AAA-14AD-4D88-9D5F-3ECE2C9DE9F7}"/>
              </a:ext>
            </a:extLst>
          </p:cNvPr>
          <p:cNvGrpSpPr/>
          <p:nvPr/>
        </p:nvGrpSpPr>
        <p:grpSpPr>
          <a:xfrm>
            <a:off x="716440" y="2463997"/>
            <a:ext cx="6818512" cy="596048"/>
            <a:chOff x="894813" y="2294315"/>
            <a:chExt cx="6818512" cy="5960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095130-BA74-4B52-B235-2BAD44D9D76D}"/>
                </a:ext>
              </a:extLst>
            </p:cNvPr>
            <p:cNvCxnSpPr>
              <a:cxnSpLocks/>
            </p:cNvCxnSpPr>
            <p:nvPr/>
          </p:nvCxnSpPr>
          <p:spPr>
            <a:xfrm>
              <a:off x="935453" y="2890363"/>
              <a:ext cx="6777872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411FC6-C466-4718-8FC1-A08A252A999F}"/>
                </a:ext>
              </a:extLst>
            </p:cNvPr>
            <p:cNvSpPr/>
            <p:nvPr/>
          </p:nvSpPr>
          <p:spPr>
            <a:xfrm>
              <a:off x="894813" y="2294315"/>
              <a:ext cx="2073897" cy="490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EaP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average</a:t>
              </a: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9.7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F0E985-4176-4A2C-9DBD-CAA0516A75D0}"/>
              </a:ext>
            </a:extLst>
          </p:cNvPr>
          <p:cNvGrpSpPr/>
          <p:nvPr/>
        </p:nvGrpSpPr>
        <p:grpSpPr>
          <a:xfrm>
            <a:off x="716440" y="3476043"/>
            <a:ext cx="6893400" cy="587262"/>
            <a:chOff x="355507" y="3326422"/>
            <a:chExt cx="6893400" cy="58726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BDAE54-94B1-4878-A1D6-F2370E95D1D9}"/>
                </a:ext>
              </a:extLst>
            </p:cNvPr>
            <p:cNvCxnSpPr>
              <a:cxnSpLocks/>
            </p:cNvCxnSpPr>
            <p:nvPr/>
          </p:nvCxnSpPr>
          <p:spPr>
            <a:xfrm>
              <a:off x="471053" y="3913684"/>
              <a:ext cx="6777854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3E56EC-EF3E-449F-B2FB-E5A339929F61}"/>
                </a:ext>
              </a:extLst>
            </p:cNvPr>
            <p:cNvSpPr/>
            <p:nvPr/>
          </p:nvSpPr>
          <p:spPr>
            <a:xfrm>
              <a:off x="355507" y="3326422"/>
              <a:ext cx="2073905" cy="490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 average</a:t>
              </a:r>
              <a:r>
                <a:rPr kumimoji="0" lang="uk-U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5.1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92776C-C213-4EDC-8468-F722C257A213}"/>
              </a:ext>
            </a:extLst>
          </p:cNvPr>
          <p:cNvGrpSpPr/>
          <p:nvPr/>
        </p:nvGrpSpPr>
        <p:grpSpPr>
          <a:xfrm>
            <a:off x="716440" y="3111283"/>
            <a:ext cx="5530288" cy="663037"/>
            <a:chOff x="430394" y="2643628"/>
            <a:chExt cx="5530288" cy="663037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4D85D7DC-F405-409E-BCE0-07DED3B822B1}"/>
                </a:ext>
              </a:extLst>
            </p:cNvPr>
            <p:cNvSpPr/>
            <p:nvPr/>
          </p:nvSpPr>
          <p:spPr>
            <a:xfrm>
              <a:off x="430394" y="2732889"/>
              <a:ext cx="405333" cy="573776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4BD2F1-C155-47F2-9D15-F000032C22B5}"/>
                </a:ext>
              </a:extLst>
            </p:cNvPr>
            <p:cNvSpPr/>
            <p:nvPr/>
          </p:nvSpPr>
          <p:spPr>
            <a:xfrm>
              <a:off x="885109" y="2643628"/>
              <a:ext cx="5075573" cy="490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Target: Reduction of fatality rate by 25% by 2020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18F1A28D-F944-416C-81F8-9B45A9F83CCE}"/>
              </a:ext>
            </a:extLst>
          </p:cNvPr>
          <p:cNvSpPr txBox="1">
            <a:spLocks/>
          </p:cNvSpPr>
          <p:nvPr/>
        </p:nvSpPr>
        <p:spPr>
          <a:xfrm>
            <a:off x="7959204" y="476549"/>
            <a:ext cx="3372529" cy="505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EaP</a:t>
            </a:r>
            <a:r>
              <a:rPr kumimoji="0" lang="en-GB" sz="40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Region &amp; EU Countries</a:t>
            </a:r>
            <a:br>
              <a:rPr kumimoji="0" lang="en-GB" sz="41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GB" sz="41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GB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Fatality</a:t>
            </a:r>
            <a:r>
              <a:rPr kumimoji="0" lang="en-GB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rates (deaths per 100,000 inhabitants), 2016</a:t>
            </a:r>
            <a:br>
              <a:rPr kumimoji="0" lang="en-GB" sz="41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kumimoji="0" lang="en-GB" sz="41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3E59AE-44F8-4FB9-BF05-C888FE3E1D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03595A-19F1-44C4-8C24-6E498B5F72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3194563F-A66F-4B71-9C8D-5610CF13D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52F38C-F560-47AA-90AD-209F39C041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479871-EEE6-4F5F-BC6B-B68CB69B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EaP</a:t>
            </a:r>
            <a:r>
              <a:rPr lang="en-GB" sz="4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Region</a:t>
            </a:r>
            <a:br>
              <a:rPr lang="en-GB" sz="41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1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Fatality</a:t>
            </a:r>
            <a:r>
              <a:rPr lang="en-GB" sz="3200" dirty="0"/>
              <a:t> </a:t>
            </a:r>
            <a:r>
              <a:rPr lang="en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rates (deaths per 100,000 inhabitants), 2010 and 2016</a:t>
            </a:r>
            <a:br>
              <a:rPr lang="en-GB" sz="41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4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DC1B98AF-55BB-446A-9D42-18386B1F4A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33413" y="639763"/>
          <a:ext cx="6910387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78A190-7CBF-490B-9BC0-7F73879C3A6D}"/>
              </a:ext>
            </a:extLst>
          </p:cNvPr>
          <p:cNvCxnSpPr>
            <a:cxnSpLocks/>
          </p:cNvCxnSpPr>
          <p:nvPr/>
        </p:nvCxnSpPr>
        <p:spPr>
          <a:xfrm>
            <a:off x="1809946" y="2450969"/>
            <a:ext cx="0" cy="546755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F838-461F-48A7-BC4B-9A38A3EE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30443"/>
            <a:ext cx="10058400" cy="114595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Socio-economic</a:t>
            </a:r>
            <a:r>
              <a:rPr lang="en-GB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losses of the </a:t>
            </a:r>
            <a:r>
              <a:rPr lang="en-GB" sz="3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EaP</a:t>
            </a:r>
            <a:r>
              <a:rPr lang="en-GB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region, 2016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A554C9-7659-414E-9BB1-0E58F33A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GB" b="1" spc="-50" dirty="0">
              <a:solidFill>
                <a:srgbClr val="C0000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560566-5D9A-4CC0-8899-CC8884906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99977"/>
              </p:ext>
            </p:extLst>
          </p:nvPr>
        </p:nvGraphicFramePr>
        <p:xfrm>
          <a:off x="1097279" y="1845736"/>
          <a:ext cx="10058400" cy="3789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786">
                  <a:extLst>
                    <a:ext uri="{9D8B030D-6E8A-4147-A177-3AD203B41FA5}">
                      <a16:colId xmlns:a16="http://schemas.microsoft.com/office/drawing/2014/main" val="4153322984"/>
                    </a:ext>
                  </a:extLst>
                </a:gridCol>
                <a:gridCol w="1854360">
                  <a:extLst>
                    <a:ext uri="{9D8B030D-6E8A-4147-A177-3AD203B41FA5}">
                      <a16:colId xmlns:a16="http://schemas.microsoft.com/office/drawing/2014/main" val="567803552"/>
                    </a:ext>
                  </a:extLst>
                </a:gridCol>
                <a:gridCol w="1854360">
                  <a:extLst>
                    <a:ext uri="{9D8B030D-6E8A-4147-A177-3AD203B41FA5}">
                      <a16:colId xmlns:a16="http://schemas.microsoft.com/office/drawing/2014/main" val="3125925160"/>
                    </a:ext>
                  </a:extLst>
                </a:gridCol>
                <a:gridCol w="1676814">
                  <a:extLst>
                    <a:ext uri="{9D8B030D-6E8A-4147-A177-3AD203B41FA5}">
                      <a16:colId xmlns:a16="http://schemas.microsoft.com/office/drawing/2014/main" val="2836677795"/>
                    </a:ext>
                  </a:extLst>
                </a:gridCol>
                <a:gridCol w="1657086">
                  <a:extLst>
                    <a:ext uri="{9D8B030D-6E8A-4147-A177-3AD203B41FA5}">
                      <a16:colId xmlns:a16="http://schemas.microsoft.com/office/drawing/2014/main" val="3197117113"/>
                    </a:ext>
                  </a:extLst>
                </a:gridCol>
                <a:gridCol w="1952994">
                  <a:extLst>
                    <a:ext uri="{9D8B030D-6E8A-4147-A177-3AD203B41FA5}">
                      <a16:colId xmlns:a16="http://schemas.microsoft.com/office/drawing/2014/main" val="2288790110"/>
                    </a:ext>
                  </a:extLst>
                </a:gridCol>
              </a:tblGrid>
              <a:tr h="977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Annual Deaths, 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(national statistics)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Population, 2016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2016 GDP per capita [1]                               (current $)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Annual Value of Road Crashes [2] ($)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Annual Value of Road Crashes (% GDP)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4871428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Armenia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267.00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2,924,820.00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3,614.70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231,629,976.00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1106786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Azerbaijan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759.00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9,762,270.00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3,878.70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706,543,992.00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9361381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Belarus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588.00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9,507,120.00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4,989.40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704,104,128.00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5920519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Georgia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581.00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3,719,300.00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3,865.80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539,047,152.00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4342522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Moldova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308.00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3,552,000.00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1,900.20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140,462,784.00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1146717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Ukraine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4,687.00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45,004,640.00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2,185.70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2,458,650,216.00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1762741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GB" sz="14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7,190.00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4,780,438,248.00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87710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F9E89D-AB87-4B73-9451-B2495DDA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71624"/>
              </p:ext>
            </p:extLst>
          </p:nvPr>
        </p:nvGraphicFramePr>
        <p:xfrm>
          <a:off x="1097280" y="5781872"/>
          <a:ext cx="10058399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399">
                  <a:extLst>
                    <a:ext uri="{9D8B030D-6E8A-4147-A177-3AD203B41FA5}">
                      <a16:colId xmlns:a16="http://schemas.microsoft.com/office/drawing/2014/main" val="118605522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baseline="30000">
                          <a:effectLst/>
                        </a:rPr>
                        <a:t>[1]</a:t>
                      </a:r>
                      <a:r>
                        <a:rPr lang="en-GB" sz="1000" u="none" strike="noStrike">
                          <a:effectLst/>
                        </a:rPr>
                        <a:t> The World Bank. 2016. goo.gl/MDRbRM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91545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baseline="30000" dirty="0">
                          <a:effectLst/>
                        </a:rPr>
                        <a:t>[2]</a:t>
                      </a:r>
                      <a:r>
                        <a:rPr lang="en-GB" sz="1000" u="none" strike="noStrike" dirty="0">
                          <a:effectLst/>
                        </a:rPr>
                        <a:t> Based on: International Road Assessment Program. 2008. True Cost of Road Crashes: Valuing Life and the Cost of Serious Injury. United Kingdom.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975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B38711-AD99-48A2-A682-95B320C77B25}"/>
              </a:ext>
            </a:extLst>
          </p:cNvPr>
          <p:cNvSpPr/>
          <p:nvPr/>
        </p:nvSpPr>
        <p:spPr>
          <a:xfrm>
            <a:off x="8787124" y="-2308470"/>
            <a:ext cx="2371157" cy="30628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767450-A6A4-0547-91F4-B4707A3B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DA9BD0-DB54-C14B-86C7-FB4A9F7E11C7}"/>
              </a:ext>
            </a:extLst>
          </p:cNvPr>
          <p:cNvSpPr txBox="1"/>
          <p:nvPr/>
        </p:nvSpPr>
        <p:spPr>
          <a:xfrm>
            <a:off x="1205143" y="2546306"/>
            <a:ext cx="3341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Road safety working 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BF5CE-C642-A541-A301-B17B75C5935D}"/>
              </a:ext>
            </a:extLst>
          </p:cNvPr>
          <p:cNvSpPr txBox="1"/>
          <p:nvPr/>
        </p:nvSpPr>
        <p:spPr>
          <a:xfrm rot="16200000">
            <a:off x="-2829631" y="2921167"/>
            <a:ext cx="685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IN FOCUS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C15F77-4570-7949-99E7-90E314BD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95" y="4305833"/>
            <a:ext cx="867146" cy="8671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F52FE0-D517-2241-BF61-330EDB551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6" y="4349772"/>
            <a:ext cx="796977" cy="7969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B4D73E-0126-9948-8BC0-143260BB8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28" y="4285357"/>
            <a:ext cx="891822" cy="8918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823D9F-310D-9A41-8744-58C973532E58}"/>
              </a:ext>
            </a:extLst>
          </p:cNvPr>
          <p:cNvSpPr txBox="1">
            <a:spLocks noChangeAspect="1"/>
          </p:cNvSpPr>
          <p:nvPr/>
        </p:nvSpPr>
        <p:spPr>
          <a:xfrm>
            <a:off x="3182226" y="5295428"/>
            <a:ext cx="2753879" cy="112327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>
                <a:alpha val="8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/>
              <a:t>Regional Working Group 1</a:t>
            </a:r>
          </a:p>
          <a:p>
            <a:pPr algn="ctr"/>
            <a:r>
              <a:rPr lang="en-US" sz="1400" i="1" dirty="0"/>
              <a:t>Road Safety Management, Coordination and Crash Data System Improvement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BE123-8ACD-C04B-BB77-65FFB272C4BD}"/>
              </a:ext>
            </a:extLst>
          </p:cNvPr>
          <p:cNvSpPr txBox="1">
            <a:spLocks noChangeAspect="1"/>
          </p:cNvSpPr>
          <p:nvPr/>
        </p:nvSpPr>
        <p:spPr>
          <a:xfrm>
            <a:off x="6182758" y="5295427"/>
            <a:ext cx="2753879" cy="112327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>
                <a:alpha val="8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/>
              <a:t>Regional Working Group 2</a:t>
            </a:r>
          </a:p>
          <a:p>
            <a:pPr algn="ctr"/>
            <a:r>
              <a:rPr lang="en-US" sz="1400" i="1" dirty="0"/>
              <a:t>Speed Management and Enforcement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B82EA-1041-CB42-969B-E3ED060417D9}"/>
              </a:ext>
            </a:extLst>
          </p:cNvPr>
          <p:cNvSpPr txBox="1">
            <a:spLocks noChangeAspect="1"/>
          </p:cNvSpPr>
          <p:nvPr/>
        </p:nvSpPr>
        <p:spPr>
          <a:xfrm>
            <a:off x="9183290" y="5295426"/>
            <a:ext cx="2753879" cy="112327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>
                <a:alpha val="8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/>
              <a:t>Regional Working Group 3</a:t>
            </a:r>
          </a:p>
          <a:p>
            <a:pPr algn="ctr"/>
            <a:r>
              <a:rPr lang="en-US" sz="1400" i="1" dirty="0"/>
              <a:t>Safety Engineering and Black Spot Management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8C5FCD-C852-4747-A6CC-4600DF31B1D7}"/>
              </a:ext>
            </a:extLst>
          </p:cNvPr>
          <p:cNvSpPr txBox="1">
            <a:spLocks noChangeAspect="1"/>
          </p:cNvSpPr>
          <p:nvPr/>
        </p:nvSpPr>
        <p:spPr>
          <a:xfrm>
            <a:off x="5831174" y="430547"/>
            <a:ext cx="6360825" cy="764380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/>
              <a:t>Stage 1: Establishment of RWGs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050" dirty="0"/>
              <a:t>The </a:t>
            </a:r>
            <a:r>
              <a:rPr lang="da-DK" sz="1050" dirty="0" err="1"/>
              <a:t>three</a:t>
            </a:r>
            <a:r>
              <a:rPr lang="da-DK" sz="1050" dirty="0"/>
              <a:t> </a:t>
            </a:r>
            <a:r>
              <a:rPr lang="da-DK" sz="1050" dirty="0" err="1"/>
              <a:t>representatives</a:t>
            </a:r>
            <a:r>
              <a:rPr lang="da-DK" sz="1050" dirty="0"/>
              <a:t> per country </a:t>
            </a:r>
            <a:r>
              <a:rPr lang="da-DK" sz="1050" dirty="0" err="1"/>
              <a:t>assigned</a:t>
            </a:r>
            <a:r>
              <a:rPr lang="da-DK" sz="1050" dirty="0"/>
              <a:t> to </a:t>
            </a:r>
            <a:r>
              <a:rPr lang="da-DK" sz="1050" dirty="0" err="1"/>
              <a:t>each</a:t>
            </a:r>
            <a:r>
              <a:rPr lang="da-DK" sz="1050" dirty="0"/>
              <a:t> of the </a:t>
            </a:r>
            <a:r>
              <a:rPr lang="da-DK" sz="1050" dirty="0" err="1"/>
              <a:t>three</a:t>
            </a:r>
            <a:r>
              <a:rPr lang="da-DK" sz="1050" dirty="0"/>
              <a:t> </a:t>
            </a:r>
            <a:r>
              <a:rPr lang="da-DK" sz="1050" dirty="0" err="1"/>
              <a:t>RWGs</a:t>
            </a:r>
            <a:endParaRPr lang="da-DK" sz="105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050" dirty="0"/>
              <a:t>Kick-</a:t>
            </a:r>
            <a:r>
              <a:rPr lang="da-DK" sz="1050" dirty="0" err="1"/>
              <a:t>off</a:t>
            </a:r>
            <a:r>
              <a:rPr lang="da-DK" sz="1050" dirty="0"/>
              <a:t> meeting with the </a:t>
            </a:r>
            <a:r>
              <a:rPr lang="da-DK" sz="1050" dirty="0" err="1"/>
              <a:t>RWGs</a:t>
            </a:r>
            <a:r>
              <a:rPr lang="da-DK" sz="1050" dirty="0"/>
              <a:t> </a:t>
            </a:r>
            <a:r>
              <a:rPr lang="da-DK" sz="1050" dirty="0" err="1"/>
              <a:t>members</a:t>
            </a:r>
            <a:endParaRPr lang="da-DK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1D34D5-54E4-A045-AC2C-1F24D2779734}"/>
              </a:ext>
            </a:extLst>
          </p:cNvPr>
          <p:cNvSpPr txBox="1">
            <a:spLocks noChangeAspect="1"/>
          </p:cNvSpPr>
          <p:nvPr/>
        </p:nvSpPr>
        <p:spPr>
          <a:xfrm>
            <a:off x="5831175" y="1313312"/>
            <a:ext cx="6360824" cy="67958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/>
              <a:t>Stage 2: Benchmarking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50" dirty="0"/>
              <a:t>Carry out country surveys, gather additional info &amp; summarize results</a:t>
            </a:r>
            <a:endParaRPr lang="da-DK" sz="10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50" dirty="0"/>
              <a:t>Identify strengths and weaknesses of the </a:t>
            </a:r>
            <a:r>
              <a:rPr lang="en-US" sz="1050" dirty="0" err="1"/>
              <a:t>EaP</a:t>
            </a:r>
            <a:r>
              <a:rPr lang="en-US" sz="1050" dirty="0"/>
              <a:t> countries based on self-reporting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5D2C9-2AFD-E947-9F6B-EB627FC5C843}"/>
              </a:ext>
            </a:extLst>
          </p:cNvPr>
          <p:cNvSpPr txBox="1">
            <a:spLocks noChangeAspect="1"/>
          </p:cNvSpPr>
          <p:nvPr/>
        </p:nvSpPr>
        <p:spPr>
          <a:xfrm>
            <a:off x="5825959" y="2097896"/>
            <a:ext cx="6366041" cy="114701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/>
              <a:t>Stage 3: Development of the </a:t>
            </a:r>
            <a:r>
              <a:rPr lang="en-US" sz="1600" b="1" dirty="0" err="1"/>
              <a:t>EaP</a:t>
            </a:r>
            <a:r>
              <a:rPr lang="en-US" sz="1600" b="1" dirty="0"/>
              <a:t> Road Safety  Cooperation Framework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50" dirty="0"/>
              <a:t>Formulate the specific objectives, achievable by the end of year 2019</a:t>
            </a:r>
            <a:endParaRPr lang="da-DK" sz="10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050" dirty="0"/>
              <a:t>Draft national action plans to support implementation of </a:t>
            </a:r>
            <a:r>
              <a:rPr lang="en-US" sz="1050" dirty="0"/>
              <a:t>objectives</a:t>
            </a:r>
            <a:r>
              <a:rPr lang="en-GB" sz="1050" dirty="0"/>
              <a:t>  </a:t>
            </a:r>
            <a:endParaRPr lang="ru-RU" sz="10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50" dirty="0"/>
              <a:t>Identify supporting actions that involve potential support of the Transport Panel </a:t>
            </a:r>
            <a:r>
              <a:rPr lang="en-GB" sz="1050" dirty="0"/>
              <a:t>Secretariat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050" dirty="0"/>
              <a:t>Receiving high-level political commitment to the key road safety priorities  identified </a:t>
            </a:r>
            <a:endParaRPr lang="ru-RU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DAA17D-EA9F-0B49-A9E9-597B1E4E6D3E}"/>
              </a:ext>
            </a:extLst>
          </p:cNvPr>
          <p:cNvSpPr txBox="1">
            <a:spLocks noChangeAspect="1"/>
          </p:cNvSpPr>
          <p:nvPr/>
        </p:nvSpPr>
        <p:spPr>
          <a:xfrm>
            <a:off x="5831176" y="3352860"/>
            <a:ext cx="6360824" cy="679581"/>
          </a:xfrm>
          <a:prstGeom prst="rect">
            <a:avLst/>
          </a:prstGeom>
          <a:solidFill>
            <a:schemeClr val="bg1"/>
          </a:solidFill>
          <a:ln w="76200">
            <a:solidFill>
              <a:srgbClr val="8FC5EC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/>
              <a:t>Stage 4: Implementation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da-DK" sz="1050" dirty="0" err="1"/>
              <a:t>Implementation</a:t>
            </a:r>
            <a:r>
              <a:rPr lang="da-DK" sz="1050" dirty="0"/>
              <a:t> of the </a:t>
            </a:r>
            <a:r>
              <a:rPr lang="da-DK" sz="1050" dirty="0" err="1"/>
              <a:t>priority</a:t>
            </a:r>
            <a:r>
              <a:rPr lang="da-DK" sz="1050" dirty="0"/>
              <a:t> </a:t>
            </a:r>
            <a:r>
              <a:rPr lang="da-DK" sz="1050" dirty="0" err="1"/>
              <a:t>activities</a:t>
            </a:r>
            <a:r>
              <a:rPr lang="da-DK" sz="1050" dirty="0"/>
              <a:t> </a:t>
            </a:r>
            <a:r>
              <a:rPr lang="da-DK" sz="1050" dirty="0" err="1"/>
              <a:t>identified</a:t>
            </a:r>
            <a:r>
              <a:rPr lang="da-DK" sz="1050" dirty="0"/>
              <a:t> via the </a:t>
            </a:r>
            <a:r>
              <a:rPr lang="en-US" sz="1050" dirty="0" err="1"/>
              <a:t>EaP</a:t>
            </a:r>
            <a:r>
              <a:rPr lang="en-US" sz="1050" dirty="0"/>
              <a:t> Road Safety Cooperation Framework </a:t>
            </a:r>
            <a:endParaRPr lang="en-GB" sz="1050" dirty="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F8C02E1C-4730-C740-A86C-1C6452DEB97C}"/>
              </a:ext>
            </a:extLst>
          </p:cNvPr>
          <p:cNvSpPr/>
          <p:nvPr/>
        </p:nvSpPr>
        <p:spPr>
          <a:xfrm>
            <a:off x="5216577" y="565457"/>
            <a:ext cx="241501" cy="334697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1952-7F1B-4F27-92AC-7817385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-466407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Scope of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38711-AD99-48A2-A682-95B320C77B25}"/>
              </a:ext>
            </a:extLst>
          </p:cNvPr>
          <p:cNvSpPr/>
          <p:nvPr/>
        </p:nvSpPr>
        <p:spPr>
          <a:xfrm>
            <a:off x="8787124" y="-2308470"/>
            <a:ext cx="2371157" cy="30628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6FD34-C6BD-3941-BFD8-266E047EA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89425"/>
              </p:ext>
            </p:extLst>
          </p:nvPr>
        </p:nvGraphicFramePr>
        <p:xfrm>
          <a:off x="618871" y="794613"/>
          <a:ext cx="11028489" cy="56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781">
                  <a:extLst>
                    <a:ext uri="{9D8B030D-6E8A-4147-A177-3AD203B41FA5}">
                      <a16:colId xmlns:a16="http://schemas.microsoft.com/office/drawing/2014/main" val="2963489317"/>
                    </a:ext>
                  </a:extLst>
                </a:gridCol>
                <a:gridCol w="929391">
                  <a:extLst>
                    <a:ext uri="{9D8B030D-6E8A-4147-A177-3AD203B41FA5}">
                      <a16:colId xmlns:a16="http://schemas.microsoft.com/office/drawing/2014/main" val="3126919488"/>
                    </a:ext>
                  </a:extLst>
                </a:gridCol>
                <a:gridCol w="4092317">
                  <a:extLst>
                    <a:ext uri="{9D8B030D-6E8A-4147-A177-3AD203B41FA5}">
                      <a16:colId xmlns:a16="http://schemas.microsoft.com/office/drawing/2014/main" val="1665349916"/>
                    </a:ext>
                  </a:extLst>
                </a:gridCol>
              </a:tblGrid>
              <a:tr h="288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Supporting measures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Identified supporting actions needed 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7469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Working Group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a high-level coordination structure (road safety council / committee) in each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country, to set strategic direction, coordinate policies and programs and monitor progress in engagement of the government administrations and other road safety stakeholders towards achievement of the national road safety goals. 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verify the situation in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share results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assure the structures are in place and meeting regularly.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9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adopt detailed regulations in each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crash data-base including: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-based data sets and structures required for stakeholders, access by stakeholders and general public (following open data principles) and collection procedure across the country 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share international good practices and country case studies of data-bases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verify status of crash and other data-bases and publish the results via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website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support development of action plans in all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organize study trip to 1-2 countries to support transfer of knowledge and experience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initiate implementation of action plans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8655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Working Group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4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 professional road user groups (public admin, emergency services, Police, bus, taxi) NGOs and celebrities in promoting seatbelt use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facilitate exchange of international good practices in involving key social partners in seatbelts use promotion and enforcement, including during study trip.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improve involvement of key social groups in their promotion and enforcement of seatbelt use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3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 legislation reinforcing seatbelt use at front- and backseats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adopt legislation on seatbelt use and enforcement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929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AA42F8-65AE-4593-A1C5-993E41C01E2E}"/>
              </a:ext>
            </a:extLst>
          </p:cNvPr>
          <p:cNvSpPr/>
          <p:nvPr/>
        </p:nvSpPr>
        <p:spPr>
          <a:xfrm>
            <a:off x="4184219" y="299095"/>
            <a:ext cx="413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EaP</a:t>
            </a:r>
            <a:r>
              <a:rPr lang="en-GB" b="1" dirty="0"/>
              <a:t> Road Safety  Cooperation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14055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1952-7F1B-4F27-92AC-7817385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-466407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Scope of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38711-AD99-48A2-A682-95B320C77B25}"/>
              </a:ext>
            </a:extLst>
          </p:cNvPr>
          <p:cNvSpPr/>
          <p:nvPr/>
        </p:nvSpPr>
        <p:spPr>
          <a:xfrm>
            <a:off x="8787124" y="-2308470"/>
            <a:ext cx="2371157" cy="30628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6FD34-C6BD-3941-BFD8-266E047EA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2725"/>
              </p:ext>
            </p:extLst>
          </p:nvPr>
        </p:nvGraphicFramePr>
        <p:xfrm>
          <a:off x="693821" y="377672"/>
          <a:ext cx="11028489" cy="638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781">
                  <a:extLst>
                    <a:ext uri="{9D8B030D-6E8A-4147-A177-3AD203B41FA5}">
                      <a16:colId xmlns:a16="http://schemas.microsoft.com/office/drawing/2014/main" val="2963489317"/>
                    </a:ext>
                  </a:extLst>
                </a:gridCol>
                <a:gridCol w="929391">
                  <a:extLst>
                    <a:ext uri="{9D8B030D-6E8A-4147-A177-3AD203B41FA5}">
                      <a16:colId xmlns:a16="http://schemas.microsoft.com/office/drawing/2014/main" val="3126919488"/>
                    </a:ext>
                  </a:extLst>
                </a:gridCol>
                <a:gridCol w="4092317">
                  <a:extLst>
                    <a:ext uri="{9D8B030D-6E8A-4147-A177-3AD203B41FA5}">
                      <a16:colId xmlns:a16="http://schemas.microsoft.com/office/drawing/2014/main" val="1665349916"/>
                    </a:ext>
                  </a:extLst>
                </a:gridCol>
              </a:tblGrid>
              <a:tr h="329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Supporting measures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Identified supporting actions needed 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74699"/>
                  </a:ext>
                </a:extLst>
              </a:tr>
              <a:tr h="35465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Working Group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3740"/>
                  </a:ext>
                </a:extLst>
              </a:tr>
              <a:tr h="131824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which road infra procedures from the Directive 2008/96 and how effectively are used in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share international good practices and country case studies in implementation of the Directive 2008/96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verify status of implementation of the Directive 2008/96 in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EaPCs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publish the results via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website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commit and begin introduction of the Directive 2008/96 into their legislation and practice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95450"/>
                  </a:ext>
                </a:extLst>
              </a:tr>
              <a:tr h="124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impact identified (preferably quantified) for at least one priority road investment project per each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 team to prepare a workshop module presenting WB tool for early road safety impact assessment of road investment project and training  in its use.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 to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safety impact assessment for at least one of the priority project from extension of TEN-T network in their respective countries as identified jointly with EC and TPS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86550"/>
                  </a:ext>
                </a:extLst>
              </a:tr>
              <a:tr h="8838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the degree of preparation, implementation and sustainability of Black Spot type programs in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Mid-2018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TPS to verify status of black spot treatment programs in all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and publish the results via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website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 to commit to institute at least medium-term Black Spot type programs.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34578"/>
                  </a:ext>
                </a:extLst>
              </a:tr>
              <a:tr h="91359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Accessibility of non-confidential crash data to the road administrations assured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 to assure efficient exchange of crash data between crash data-base holder and road administration (with IFIs support), with emphasis on assuring reliable data on crash 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92939"/>
                  </a:ext>
                </a:extLst>
              </a:tr>
              <a:tr h="1094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at least top ten blackspot locations in each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End of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TPS to share general good practices on defining black spots and selecting priority locations for treatment.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EaP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country to adopt definitions and identify at least top ten black spot locations for improving safety in short to medium-term.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7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82F1-10B2-4813-A94F-0DB8E8F7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348641"/>
            <a:ext cx="10515600" cy="76542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Crash data system benchmarking assessment 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46F1AE-0FF4-432D-9ECA-0E1B1562FE7C}"/>
              </a:ext>
            </a:extLst>
          </p:cNvPr>
          <p:cNvGrpSpPr/>
          <p:nvPr/>
        </p:nvGrpSpPr>
        <p:grpSpPr>
          <a:xfrm>
            <a:off x="927353" y="1123121"/>
            <a:ext cx="10337294" cy="5180815"/>
            <a:chOff x="899491" y="993913"/>
            <a:chExt cx="10337294" cy="51808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B7D2BF-62A4-4EE4-944A-24B46A3E0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491" y="993913"/>
              <a:ext cx="10152822" cy="2570007"/>
              <a:chOff x="928" y="2313"/>
              <a:chExt cx="15550" cy="357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B8FFB41-F157-4F69-A637-CBE57E4D0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" y="2313"/>
                <a:ext cx="15550" cy="3576"/>
                <a:chOff x="928" y="2313"/>
                <a:chExt cx="15550" cy="357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D298444-950F-40E0-A5A4-F723CC6105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71" y="2375"/>
                  <a:ext cx="5307" cy="3514"/>
                  <a:chOff x="773" y="2601"/>
                  <a:chExt cx="5307" cy="3514"/>
                </a:xfrm>
              </p:grpSpPr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386B705C-CBC1-42F2-BB07-C59A063E21B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3" y="2934"/>
                    <a:ext cx="5307" cy="3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11931C2-BB3F-46B4-B7B7-691DD1F6EF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7" y="2601"/>
                    <a:ext cx="1266" cy="48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algn="ctr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Moldova</a:t>
                    </a:r>
                    <a:endPara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F544074C-5D4E-47A4-AE67-E9DB753045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8" y="2313"/>
                  <a:ext cx="10746" cy="3398"/>
                  <a:chOff x="0" y="0"/>
                  <a:chExt cx="6823922" cy="2157730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3B86A590-FD6C-4C45-8778-7CCE4DE3F5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58540" cy="2133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014C05EF-DD3D-4D54-BC10-23D1B8168B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0467" y="50800"/>
                    <a:ext cx="3513455" cy="2106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56ABF41-22A5-4D0D-846B-802207E25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2395"/>
                <a:ext cx="1266" cy="480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Armenia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EE934A-D470-4408-AB16-FC4480B3D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5" y="2395"/>
                <a:ext cx="1266" cy="480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Belarus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0B15F8-F32B-405D-B132-02381F34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5215" y="3630475"/>
              <a:ext cx="10281570" cy="2544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64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82F1-10B2-4813-A94F-0DB8E8F7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76"/>
            <a:ext cx="10515600" cy="76542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Road safety infrastructure benchmarking assessment </a:t>
            </a:r>
            <a:endParaRPr lang="en-GB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F4C8ED-A644-4DD1-9ED4-2BE8F550C917}"/>
              </a:ext>
            </a:extLst>
          </p:cNvPr>
          <p:cNvGrpSpPr/>
          <p:nvPr/>
        </p:nvGrpSpPr>
        <p:grpSpPr>
          <a:xfrm>
            <a:off x="0" y="1441281"/>
            <a:ext cx="11867321" cy="4343293"/>
            <a:chOff x="802861" y="962108"/>
            <a:chExt cx="11328400" cy="3670825"/>
          </a:xfrm>
        </p:grpSpPr>
        <p:pic>
          <p:nvPicPr>
            <p:cNvPr id="3086" name="Picture 31">
              <a:extLst>
                <a:ext uri="{FF2B5EF4-FFF2-40B4-BE49-F238E27FC236}">
                  <a16:creationId xmlns:a16="http://schemas.microsoft.com/office/drawing/2014/main" id="{0BCC7CF1-9AB4-4725-8E3B-F10BFC334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1" y="971771"/>
              <a:ext cx="2844800" cy="170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7">
              <a:extLst>
                <a:ext uri="{FF2B5EF4-FFF2-40B4-BE49-F238E27FC236}">
                  <a16:creationId xmlns:a16="http://schemas.microsoft.com/office/drawing/2014/main" id="{93DC0535-81DC-486B-AFDB-9B07B6FEB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661" y="965421"/>
              <a:ext cx="2844800" cy="170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8">
              <a:extLst>
                <a:ext uri="{FF2B5EF4-FFF2-40B4-BE49-F238E27FC236}">
                  <a16:creationId xmlns:a16="http://schemas.microsoft.com/office/drawing/2014/main" id="{3B5186A6-0843-48F4-A6CB-8A2955227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461" y="976464"/>
              <a:ext cx="28702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32">
              <a:extLst>
                <a:ext uri="{FF2B5EF4-FFF2-40B4-BE49-F238E27FC236}">
                  <a16:creationId xmlns:a16="http://schemas.microsoft.com/office/drawing/2014/main" id="{1B915603-9B1D-482B-BC26-3CBEBB943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061" y="962108"/>
              <a:ext cx="28702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107A0840-5EE6-4B6A-85AC-F99FB492B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1" y="2924783"/>
              <a:ext cx="2863850" cy="170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11">
              <a:extLst>
                <a:ext uri="{FF2B5EF4-FFF2-40B4-BE49-F238E27FC236}">
                  <a16:creationId xmlns:a16="http://schemas.microsoft.com/office/drawing/2014/main" id="{DB2F43A4-B1AA-4493-B35C-9183D161C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265" y="2904711"/>
              <a:ext cx="28702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12">
              <a:extLst>
                <a:ext uri="{FF2B5EF4-FFF2-40B4-BE49-F238E27FC236}">
                  <a16:creationId xmlns:a16="http://schemas.microsoft.com/office/drawing/2014/main" id="{3A7D605A-A7CC-41E7-BEEA-9958CA2D9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361" y="2890355"/>
              <a:ext cx="2755900" cy="164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13">
              <a:extLst>
                <a:ext uri="{FF2B5EF4-FFF2-40B4-BE49-F238E27FC236}">
                  <a16:creationId xmlns:a16="http://schemas.microsoft.com/office/drawing/2014/main" id="{70E6429F-4E9F-4D11-998D-D366E47FC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061" y="2890355"/>
              <a:ext cx="2781300" cy="164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15">
            <a:extLst>
              <a:ext uri="{FF2B5EF4-FFF2-40B4-BE49-F238E27FC236}">
                <a16:creationId xmlns:a16="http://schemas.microsoft.com/office/drawing/2014/main" id="{CD41D56D-4B6E-4507-8C78-3019BA11C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39" y="2186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8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13178</TotalTime>
  <Words>1370</Words>
  <Application>Microsoft Office PowerPoint</Application>
  <PresentationFormat>Widescreen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MyriadPro-Semibold</vt:lpstr>
      <vt:lpstr>Segoe UI</vt:lpstr>
      <vt:lpstr>Times New Roman</vt:lpstr>
      <vt:lpstr>Wingdings</vt:lpstr>
      <vt:lpstr>Office Theme</vt:lpstr>
      <vt:lpstr>Retrospect</vt:lpstr>
      <vt:lpstr>PowerPoint Presentation</vt:lpstr>
      <vt:lpstr>PowerPoint Presentation</vt:lpstr>
      <vt:lpstr>EaP Region  Fatality rates (deaths per 100,000 inhabitants), 2010 and 2016 </vt:lpstr>
      <vt:lpstr>Socio-economic losses of the EaP region, 2016</vt:lpstr>
      <vt:lpstr>PowerPoint Presentation</vt:lpstr>
      <vt:lpstr>Scope of work</vt:lpstr>
      <vt:lpstr>Scope of work</vt:lpstr>
      <vt:lpstr>Crash data system benchmarking assessment </vt:lpstr>
      <vt:lpstr>Road safety infrastructure benchmarking assessment </vt:lpstr>
      <vt:lpstr>Cross-country recommendations for implementation/next steps</vt:lpstr>
      <vt:lpstr>Phased implementation</vt:lpstr>
      <vt:lpstr>Supporting actions of the EaP Transport Panel Secretariat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Partnership</dc:title>
  <dc:creator>Simon David Ellis</dc:creator>
  <cp:lastModifiedBy>Antonio Nunez</cp:lastModifiedBy>
  <cp:revision>520</cp:revision>
  <cp:lastPrinted>2018-03-27T07:31:50Z</cp:lastPrinted>
  <dcterms:created xsi:type="dcterms:W3CDTF">2017-10-20T11:49:31Z</dcterms:created>
  <dcterms:modified xsi:type="dcterms:W3CDTF">2018-04-15T09:48:21Z</dcterms:modified>
</cp:coreProperties>
</file>