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8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media/image43.jpg" ContentType="image/jpeg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85" r:id="rId3"/>
    <p:sldMasterId id="2147483718" r:id="rId4"/>
    <p:sldMasterId id="2147483730" r:id="rId5"/>
    <p:sldMasterId id="2147483755" r:id="rId6"/>
    <p:sldMasterId id="2147483779" r:id="rId7"/>
    <p:sldMasterId id="2147483800" r:id="rId8"/>
    <p:sldMasterId id="2147483826" r:id="rId9"/>
    <p:sldMasterId id="2147483838" r:id="rId10"/>
  </p:sldMasterIdLst>
  <p:notesMasterIdLst>
    <p:notesMasterId r:id="rId25"/>
  </p:notesMasterIdLst>
  <p:sldIdLst>
    <p:sldId id="5156" r:id="rId11"/>
    <p:sldId id="2147375686" r:id="rId12"/>
    <p:sldId id="2147375400" r:id="rId13"/>
    <p:sldId id="5176" r:id="rId14"/>
    <p:sldId id="2141411419" r:id="rId15"/>
    <p:sldId id="2147375726" r:id="rId16"/>
    <p:sldId id="1059" r:id="rId17"/>
    <p:sldId id="5152" r:id="rId18"/>
    <p:sldId id="2147375388" r:id="rId19"/>
    <p:sldId id="2147375401" r:id="rId20"/>
    <p:sldId id="2147375386" r:id="rId21"/>
    <p:sldId id="259" r:id="rId22"/>
    <p:sldId id="2147375727" r:id="rId23"/>
    <p:sldId id="2147375396" r:id="rId24"/>
  </p:sldIdLst>
  <p:sldSz cx="12192000" cy="6858000"/>
  <p:notesSz cx="6858000" cy="9144000"/>
  <p:defaultTextStyle>
    <a:defPPr>
      <a:defRPr lang="en-Z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PAMBWE, Sharon Katai" initials="KSK" lastIdx="5" clrIdx="0">
    <p:extLst>
      <p:ext uri="{19B8F6BF-5375-455C-9EA6-DF929625EA0E}">
        <p15:presenceInfo xmlns:p15="http://schemas.microsoft.com/office/powerpoint/2012/main" userId="S::kapambwes@who.int::ecb721f4-f5c2-48ab-87bf-0076ce98fa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456E9-28A3-4616-A21C-423C54843AED}" v="2" dt="2022-10-31T12:27:51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988"/>
  </p:normalViewPr>
  <p:slideViewPr>
    <p:cSldViewPr snapToGrid="0" snapToObjects="1">
      <p:cViewPr varScale="1">
        <p:scale>
          <a:sx n="58" d="100"/>
          <a:sy n="58" d="100"/>
        </p:scale>
        <p:origin x="9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Schneidman" userId="e88198fa-a15d-446a-95e4-9c3bfe19f9ae" providerId="ADAL" clId="{0E6456E9-28A3-4616-A21C-423C54843AED}"/>
    <pc:docChg chg="custSel modSld">
      <pc:chgData name="Miriam Schneidman" userId="e88198fa-a15d-446a-95e4-9c3bfe19f9ae" providerId="ADAL" clId="{0E6456E9-28A3-4616-A21C-423C54843AED}" dt="2022-10-31T12:28:42.964" v="11" actId="14100"/>
      <pc:docMkLst>
        <pc:docMk/>
      </pc:docMkLst>
      <pc:sldChg chg="addSp delSp modSp mod">
        <pc:chgData name="Miriam Schneidman" userId="e88198fa-a15d-446a-95e4-9c3bfe19f9ae" providerId="ADAL" clId="{0E6456E9-28A3-4616-A21C-423C54843AED}" dt="2022-10-31T12:28:42.964" v="11" actId="14100"/>
        <pc:sldMkLst>
          <pc:docMk/>
          <pc:sldMk cId="108918554" sldId="5156"/>
        </pc:sldMkLst>
        <pc:picChg chg="del">
          <ac:chgData name="Miriam Schneidman" userId="e88198fa-a15d-446a-95e4-9c3bfe19f9ae" providerId="ADAL" clId="{0E6456E9-28A3-4616-A21C-423C54843AED}" dt="2022-10-31T12:27:45.060" v="0" actId="478"/>
          <ac:picMkLst>
            <pc:docMk/>
            <pc:sldMk cId="108918554" sldId="5156"/>
            <ac:picMk id="5" creationId="{3BA096C6-2FDB-4A02-8EA5-BE261A892AE2}"/>
          </ac:picMkLst>
        </pc:picChg>
        <pc:picChg chg="add mod">
          <ac:chgData name="Miriam Schneidman" userId="e88198fa-a15d-446a-95e4-9c3bfe19f9ae" providerId="ADAL" clId="{0E6456E9-28A3-4616-A21C-423C54843AED}" dt="2022-10-31T12:28:42.964" v="11" actId="14100"/>
          <ac:picMkLst>
            <pc:docMk/>
            <pc:sldMk cId="108918554" sldId="5156"/>
            <ac:picMk id="6" creationId="{335B7D2E-A966-43D9-884D-DEE95D44997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F HPV1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EC-496A-B216-0578673256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Sheet3!$B$4:$B$14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0.05</c:v>
                </c:pt>
                <c:pt idx="5">
                  <c:v>0.09</c:v>
                </c:pt>
                <c:pt idx="6">
                  <c:v>0.08</c:v>
                </c:pt>
                <c:pt idx="7">
                  <c:v>0.22</c:v>
                </c:pt>
                <c:pt idx="8">
                  <c:v>0.31</c:v>
                </c:pt>
                <c:pt idx="9">
                  <c:v>0.27</c:v>
                </c:pt>
                <c:pt idx="10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EC-496A-B216-0578673256A8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F HPVc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EC-496A-B216-0578673256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Sheet3!$C$4:$C$14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0.19</c:v>
                </c:pt>
                <c:pt idx="9">
                  <c:v>0.18</c:v>
                </c:pt>
                <c:pt idx="10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EC-496A-B216-057867325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8738120"/>
        <c:axId val="1148732216"/>
      </c:lineChart>
      <c:catAx>
        <c:axId val="114873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732216"/>
        <c:crosses val="autoZero"/>
        <c:auto val="1"/>
        <c:lblAlgn val="ctr"/>
        <c:lblOffset val="100"/>
        <c:noMultiLvlLbl val="0"/>
      </c:catAx>
      <c:valAx>
        <c:axId val="114873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73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F2FB5-2AEE-6342-959A-E6B5CA8DB200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4633-BEFC-4244-8C7C-CC2F5091ECF5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80524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who and where are the countries that have introduced:?</a:t>
            </a:r>
          </a:p>
          <a:p>
            <a:endParaRPr lang="en-US" dirty="0"/>
          </a:p>
          <a:p>
            <a:r>
              <a:rPr lang="en-US" dirty="0"/>
              <a:t>Today some 117 countries or 60% of the worlds countries have introduced.  Still 77 short of the 2030 target</a:t>
            </a:r>
          </a:p>
          <a:p>
            <a:endParaRPr lang="en-US" dirty="0"/>
          </a:p>
          <a:p>
            <a:r>
              <a:rPr lang="en-US" dirty="0"/>
              <a:t>Mostly in the high income countries as you can see, but encouragingly more in Africa and Asia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demand for HPV vaccines increased strongly by 2018  but then led to a global shortage as manufactures could not follow demand.  Form the graph you can see that the introduction pace has reduced – mainly due to supply, though now COVID is also creating some delays.  </a:t>
            </a:r>
          </a:p>
          <a:p>
            <a:r>
              <a:rPr lang="en-US" dirty="0"/>
              <a:t>2022 - BF, Lesotho, Saudi Arabia, Slovakia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DCE9A-40F5-41BE-971F-DDCB4AD54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48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2CE52-3349-4A5A-80F1-F40535B4F413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46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3B633-F96E-A849-BCD2-C1DA1B4A1D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8241-DF96-3148-A6A6-E9384C8B2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345C0A-DC5B-C64C-8B68-6F6B0E240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FB0E1-2D53-8044-BC30-7E13DAACB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D70B8-0C84-6E42-BB3D-097AE1E2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BDCB9-D9BB-AB4B-A9A1-D8008EF5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85403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0873-5D3C-C547-8887-D183A6B1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9AA855-4435-3E47-9408-FCBE20493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F7E6-E8AF-0343-9840-FD2622F5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F2451-E0E7-AA4B-A9F9-DA28C83AB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98374-307B-C042-BDEA-AA98316E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7293756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s 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609600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2"/>
          </p:nvPr>
        </p:nvSpPr>
        <p:spPr>
          <a:xfrm>
            <a:off x="6183085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0B046DF-6EF2-4765-A85F-B39227465123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09600" y="6473826"/>
            <a:ext cx="2844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149AFE5-DDCA-40AF-9C75-B3164CC418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65600" y="6473826"/>
            <a:ext cx="3860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DDC6EA-1F9E-4DA5-AA1A-16AEDE261A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205384" y="6473826"/>
            <a:ext cx="2844800" cy="365125"/>
          </a:xfrm>
        </p:spPr>
        <p:txBody>
          <a:bodyPr wrap="square" lIns="71113" tIns="35556" rIns="71113" bIns="35556" numCol="1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222222"/>
                </a:solidFill>
              </a:defRPr>
            </a:lvl1pPr>
          </a:lstStyle>
          <a:p>
            <a:pPr>
              <a:defRPr/>
            </a:pPr>
            <a:fld id="{ADD072BA-5F3D-4E86-B8D8-4F8DDFCA7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3462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0917-5DCB-4A35-886D-F8DFD9B5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5C7A-7C11-4420-B8C3-9FD75C24CB78}" type="datetimeFigureOut">
              <a:rPr lang="en-US"/>
              <a:pPr>
                <a:defRPr/>
              </a:pPr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0E64-60CF-48D4-9362-798F1202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F9171-B6AC-46FF-857E-79248443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4AF2-B835-48B3-A7EC-0C800C055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214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825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420" y="1500189"/>
            <a:ext cx="10864849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572771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0DF14-6710-40EC-9D17-F73FC76B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62" y="6251825"/>
            <a:ext cx="2845283" cy="47659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BAE9F-2B18-44D1-B3B6-98D782765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6756" y="6248945"/>
            <a:ext cx="2845283" cy="475151"/>
          </a:xfrm>
          <a:prstGeom prst="rect">
            <a:avLst/>
          </a:prstGeom>
        </p:spPr>
        <p:txBody>
          <a:bodyPr vert="horz" wrap="square" lIns="104251" tIns="52125" rIns="104251" bIns="5212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62DA9D-1849-4E7E-A977-15C4AA16CF3F}" type="slidenum">
              <a:rPr lang="en-US" altLang="fr-FR"/>
              <a:pPr/>
              <a:t>‹#›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19DE-2269-4F41-8F3A-7E4C51FE45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4757" y="6248945"/>
            <a:ext cx="3862489" cy="47515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602590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299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974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078842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1027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9040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7442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BACCB-55DB-E74E-A71A-FC31A39A5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15B47-A304-C445-A677-21700F048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6CD07-F85A-B842-A261-5CE1CEA8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38891-D08C-884B-AB46-6EB72100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05F55-DC3C-BD47-9F75-CBE6196B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40356415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6595589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6319643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6961303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31/10/2022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94764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31/10/2022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38482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31/10/2022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925803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31/10/2022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109744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7163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311067" y="4233200"/>
            <a:ext cx="3572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093767" y="2063967"/>
            <a:ext cx="8010000" cy="2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3188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F21DF-164C-4D05-9B12-162F37BE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9C624-77D4-4422-A87E-B1768F83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1C078-EB38-4063-8AB6-B5A691CB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38E6-6717-45C4-8BF1-11B8FC58B6EF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A01CD-3D6A-432A-B098-F19552AA0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ED59-5AF6-40A2-9335-03ABDB53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7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9251492" y="0"/>
            <a:ext cx="2940507" cy="891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1" y="0"/>
            <a:ext cx="4171939" cy="891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3978047" y="0"/>
            <a:ext cx="5467339" cy="891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10352553" y="202605"/>
            <a:ext cx="1562099" cy="476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0" y="807766"/>
            <a:ext cx="12192000" cy="167640"/>
          </a:xfrm>
          <a:custGeom>
            <a:avLst/>
            <a:gdLst/>
            <a:ahLst/>
            <a:cxnLst/>
            <a:rect l="l" t="t" r="r" b="b"/>
            <a:pathLst>
              <a:path w="18288000" h="251459">
                <a:moveTo>
                  <a:pt x="0" y="250852"/>
                </a:moveTo>
                <a:lnTo>
                  <a:pt x="0" y="0"/>
                </a:lnTo>
                <a:lnTo>
                  <a:pt x="18287998" y="0"/>
                </a:lnTo>
                <a:lnTo>
                  <a:pt x="18287998" y="250852"/>
                </a:lnTo>
                <a:lnTo>
                  <a:pt x="0" y="250852"/>
                </a:lnTo>
                <a:close/>
              </a:path>
            </a:pathLst>
          </a:custGeom>
          <a:solidFill>
            <a:srgbClr val="48BFB9">
              <a:alpha val="897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29845" y="1228265"/>
            <a:ext cx="1073231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67" b="0" i="0">
                <a:solidFill>
                  <a:srgbClr val="FEFFFF"/>
                </a:solidFill>
                <a:latin typeface="Arial"/>
                <a:cs typeface="Arial"/>
              </a:defRPr>
            </a:lvl1pPr>
          </a:lstStyle>
          <a:p>
            <a:pPr marL="8467">
              <a:lnSpc>
                <a:spcPts val="733"/>
              </a:lnSpc>
            </a:pPr>
            <a:r>
              <a:rPr lang="en-US" spc="17"/>
              <a:t>JANUARY </a:t>
            </a:r>
            <a:r>
              <a:rPr lang="en-US" spc="-3"/>
              <a:t>2021 </a:t>
            </a:r>
            <a:r>
              <a:rPr lang="en-US" spc="7"/>
              <a:t>CERVICAL CANCER </a:t>
            </a:r>
            <a:r>
              <a:rPr lang="en-US" spc="10"/>
              <a:t>AWARENESS </a:t>
            </a:r>
            <a:r>
              <a:rPr lang="en-US" spc="43"/>
              <a:t>MONTH </a:t>
            </a:r>
            <a:r>
              <a:rPr lang="en-US" spc="3"/>
              <a:t>UPDATE </a:t>
            </a:r>
            <a:r>
              <a:rPr lang="en-US" spc="67"/>
              <a:t>|</a:t>
            </a:r>
            <a:r>
              <a:rPr lang="en-US" spc="163"/>
              <a:t> </a:t>
            </a:r>
            <a:fld id="{81D60167-4931-47E6-BA6A-407CBD079E47}" type="slidenum">
              <a:rPr spc="-123" smtClean="0"/>
              <a:pPr marL="8467">
                <a:lnSpc>
                  <a:spcPts val="733"/>
                </a:lnSpc>
              </a:pPr>
              <a:t>‹#›</a:t>
            </a:fld>
            <a:endParaRPr spc="-123" dirty="0"/>
          </a:p>
        </p:txBody>
      </p:sp>
    </p:spTree>
    <p:extLst>
      <p:ext uri="{BB962C8B-B14F-4D97-AF65-F5344CB8AC3E}">
        <p14:creationId xmlns:p14="http://schemas.microsoft.com/office/powerpoint/2010/main" val="14933696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de-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381000"/>
            <a:ext cx="12192000" cy="6858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24933" y="1409700"/>
            <a:ext cx="11311467" cy="4394200"/>
          </a:xfrm>
        </p:spPr>
        <p:txBody>
          <a:bodyPr/>
          <a:lstStyle>
            <a:lvl1pPr>
              <a:defRPr b="0"/>
            </a:lvl1pPr>
            <a:lvl2pPr marL="228600" indent="-228600">
              <a:buFont typeface="Arial"/>
              <a:buChar char="•"/>
              <a:defRPr/>
            </a:lvl2pPr>
            <a:lvl3pPr marL="457200" indent="-228600">
              <a:buSzPct val="120000"/>
              <a:buFont typeface="Arial"/>
              <a:buChar char="•"/>
              <a:defRPr/>
            </a:lvl3pPr>
            <a:lvl4pPr marL="749300" indent="-228600">
              <a:buSzPct val="120000"/>
              <a:buFont typeface="Arial"/>
              <a:buChar char="•"/>
              <a:defRPr/>
            </a:lvl4pPr>
            <a:lvl5pPr marL="1028700" indent="-228600">
              <a:buSzPct val="120000"/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867" y="419100"/>
            <a:ext cx="8906933" cy="596900"/>
          </a:xfrm>
        </p:spPr>
        <p:txBody>
          <a:bodyPr>
            <a:noAutofit/>
          </a:bodyPr>
          <a:lstStyle>
            <a:lvl1pPr algn="l">
              <a:buNone/>
              <a:defRPr sz="4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349A13-FE55-478E-9805-EE2334035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69" y="448437"/>
            <a:ext cx="2293767" cy="5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393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s 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609600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2"/>
          </p:nvPr>
        </p:nvSpPr>
        <p:spPr>
          <a:xfrm>
            <a:off x="6183085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0B046DF-6EF2-4765-A85F-B39227465123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09600" y="6473826"/>
            <a:ext cx="2844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149AFE5-DDCA-40AF-9C75-B3164CC418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65600" y="6473826"/>
            <a:ext cx="3860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DDC6EA-1F9E-4DA5-AA1A-16AEDE261A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205384" y="6473826"/>
            <a:ext cx="2844800" cy="365125"/>
          </a:xfrm>
        </p:spPr>
        <p:txBody>
          <a:bodyPr wrap="square" lIns="71113" tIns="35556" rIns="71113" bIns="35556" numCol="1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222222"/>
                </a:solidFill>
              </a:defRPr>
            </a:lvl1pPr>
          </a:lstStyle>
          <a:p>
            <a:pPr>
              <a:defRPr/>
            </a:pPr>
            <a:fld id="{ADD072BA-5F3D-4E86-B8D8-4F8DDFCA7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2429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6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/>
          <a:lstStyle>
            <a:lvl1pPr marL="0" indent="0" algn="l">
              <a:lnSpc>
                <a:spcPct val="90000"/>
              </a:lnSpc>
              <a:buNone/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lIns="0"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/>
          </p:nvPr>
        </p:nvSpPr>
        <p:spPr bwMode="gray">
          <a:xfrm>
            <a:off x="480001" y="5440855"/>
            <a:ext cx="11211172" cy="288000"/>
          </a:xfrm>
        </p:spPr>
        <p:txBody>
          <a:bodyPr lIns="0" rIns="90000"/>
          <a:lstStyle>
            <a:lvl1pPr algn="l">
              <a:defRPr sz="1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54548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2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ABB3CFD-BE1B-47D2-95EB-D9A7739AAAD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31DC3-1781-476A-A983-A64D670A85D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629D0-926B-48D2-84DD-32FF5E5722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18C818-13AD-4DA5-B915-B96597B16C5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C8C4-F626-4AF3-A112-9DA4C540B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389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DE7F01-0E37-443B-B33F-A7BAFB93429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C50B-0E6B-402D-9B60-5D65627525F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8E35C2-4759-4872-9B8E-4841F903EB0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F69A4A-AA7B-4FAB-A6DB-5F1D8E30D56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9585-2465-4745-9B64-C88DDB99DA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5921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13F9EE-7C7B-4967-986F-B7D8237D2AA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7757-BD0B-4E1C-8BD3-DE2C9116CE26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FDED172-1D52-4C00-B231-C0D8D6721C3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834A04-01D5-47CE-A697-74566D6967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03FD-C273-4E2A-A655-4E2B0AD7FA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883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80002" y="4039525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5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BACC29-F700-479F-AE28-BD2BACF856BB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D943-44F2-4E4C-B7D4-85E58FF0ED9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3A8C045-C068-4150-9B19-C941D710119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FF650F9-2B80-4AEC-96E7-A28B80D586B6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C34F-4142-48D2-8058-2BB03ECCED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3786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4BC6A84-A3FF-4C93-BACB-5B85D40D451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C65C-BAB0-4DA2-9C6F-0D59FADC630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29168D-B103-4778-9A87-D677F9583A9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57B6BF3-1342-41FE-907B-6C801555D41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CF35-6DC7-42B8-A70E-2BFB245DD8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208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967232-4915-4DD1-9A54-F8DA923E2E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17436-B4D7-4250-876B-4D5274EEA11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E0D84E-6B7C-46DA-9E11-EB9D6CF3336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D61FA2-8317-4255-89EB-FC9DA301E25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EC6C-8D15-45AD-A4CB-45972239F1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5971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051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7AE3FE-2A85-4B64-A0F1-AC882D5C5D9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4741-07E2-4E69-BC0F-E78790934B6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AF51D4-BB31-47FD-8B82-9B638351956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4631E7-50EC-45BB-8402-1F069263F97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E282-EE9F-48DC-82C3-D37E77919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58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AE5F6F-3C5B-49DA-BF56-286744303BA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BF71-F788-4E08-91E1-B2E575D42333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1CECA9-BF94-4A20-B509-AF4D99701B9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D113D-DBE9-497D-9965-3332DA0365D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0617-DB3B-4BB5-A427-4110B26F4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710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80001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6CF5-9610-44FC-A215-91F6B365762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85C4-71A1-404D-9A9C-4AEAC5AAC54A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5F212E-440F-4147-845F-9590E1C7CD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6D8C90-C20D-4E96-94D7-394E28F1117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C067-B828-4DD1-8474-317C6B8A7E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5816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4237200"/>
          </a:xfrm>
          <a:noFill/>
        </p:spPr>
        <p:txBody>
          <a:bodyPr lIns="0" rIns="0"/>
          <a:lstStyle>
            <a:lvl1pPr>
              <a:lnSpc>
                <a:spcPct val="110000"/>
              </a:lnSpc>
              <a:defRPr sz="1051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051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7C4D62-3D22-4FD1-BE98-8263EB5FB4A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E1B1-FF4D-40D0-BBF4-A0BF06E580E5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3C5AA9-9009-4044-9394-7EEC27055E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EC911E7-6F94-4BF4-83C9-60545069E2A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0C72-2D99-4DC4-BD6E-EF26D8FE54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5198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5" y="1800001"/>
            <a:ext cx="4279900" cy="1649447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/>
          <a:lstStyle>
            <a:lvl1pPr>
              <a:defRPr sz="2100" b="1">
                <a:solidFill>
                  <a:schemeClr val="bg1"/>
                </a:solidFill>
                <a:latin typeface="+mj-lt"/>
              </a:defRPr>
            </a:lvl1pPr>
            <a:lvl2pPr marL="405994" indent="-205974">
              <a:tabLst>
                <a:tab pos="1210836" algn="l"/>
              </a:tabLst>
              <a:defRPr sz="21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/>
          </p:nvPr>
        </p:nvSpPr>
        <p:spPr bwMode="gray">
          <a:xfrm>
            <a:off x="9737763" y="371959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19152BF-D9B8-4C36-911B-B076FB85EB21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2717DD-F133-4F05-B3D4-24D8340F24D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3E8C597-386A-4565-9560-99E5F7B2E1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7A52F20-0C29-43AB-AC57-F6167A9C7A0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8E0EE-FEF1-4074-B15A-8C35B1D6D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614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E756B7E-222D-4069-975E-FCE7BE07D6AE}"/>
              </a:ext>
            </a:extLst>
          </p:cNvPr>
          <p:cNvSpPr/>
          <p:nvPr/>
        </p:nvSpPr>
        <p:spPr bwMode="gray">
          <a:xfrm>
            <a:off x="480484" y="1800225"/>
            <a:ext cx="6366933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480001" y="214368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80001" y="2877928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480001" y="361217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80001" y="4346419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1707437" y="4346419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432736" y="4346419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480001" y="508066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480001" y="5814911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1707437" y="5814911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432736" y="5814911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8B318095-1B1C-484D-B704-F65FE447D8BD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871044-9D2F-434F-8E3B-55C13ED58950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57D6490D-FB78-41F5-8AF7-740B834D9D2D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FC86F520-8480-4154-AFCF-A374E3AF4CD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1BB908-4334-43D1-A05F-F56CB12C1D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210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AE5F6F-3C5B-49DA-BF56-286744303BA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BF71-F788-4E08-91E1-B2E575D42333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1CECA9-BF94-4A20-B509-AF4D99701B9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D113D-DBE9-497D-9965-3332DA0365D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0617-DB3B-4BB5-A427-4110B26F4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901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/>
          <a:lstStyle>
            <a:lvl1pPr marL="0" indent="0" algn="l">
              <a:lnSpc>
                <a:spcPct val="90000"/>
              </a:lnSpc>
              <a:buNone/>
              <a:defRPr sz="1051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634580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8936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874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382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0059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606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5172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FFB4043-96DB-44B9-AF07-B63A06D7E8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78167" y="6577013"/>
            <a:ext cx="569384" cy="2809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1" hangingPunct="1">
              <a:defRPr b="1" i="1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19FFA0-F454-49A1-856E-CB7C4B61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26499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4286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s 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609600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2"/>
          </p:nvPr>
        </p:nvSpPr>
        <p:spPr>
          <a:xfrm>
            <a:off x="6183085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0B046DF-6EF2-4765-A85F-B39227465123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09600" y="6473826"/>
            <a:ext cx="2844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149AFE5-DDCA-40AF-9C75-B3164CC418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65600" y="6473826"/>
            <a:ext cx="3860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DDC6EA-1F9E-4DA5-AA1A-16AEDE261A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205384" y="6473826"/>
            <a:ext cx="2844800" cy="365125"/>
          </a:xfrm>
        </p:spPr>
        <p:txBody>
          <a:bodyPr wrap="square" lIns="71113" tIns="35556" rIns="71113" bIns="35556" numCol="1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222222"/>
                </a:solidFill>
              </a:defRPr>
            </a:lvl1pPr>
          </a:lstStyle>
          <a:p>
            <a:pPr>
              <a:defRPr/>
            </a:pPr>
            <a:fld id="{ADD072BA-5F3D-4E86-B8D8-4F8DDFCA7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618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0917-5DCB-4A35-886D-F8DFD9B5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5C7A-7C11-4420-B8C3-9FD75C24CB78}" type="datetimeFigureOut">
              <a:rPr lang="en-US"/>
              <a:pPr>
                <a:defRPr/>
              </a:pPr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0E64-60CF-48D4-9362-798F1202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F9171-B6AC-46FF-857E-79248443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4AF2-B835-48B3-A7EC-0C800C055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724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825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420" y="1500189"/>
            <a:ext cx="10864849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2272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0DF14-6710-40EC-9D17-F73FC76B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62" y="6251825"/>
            <a:ext cx="2845283" cy="47659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BAE9F-2B18-44D1-B3B6-98D782765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6756" y="6248945"/>
            <a:ext cx="2845283" cy="475151"/>
          </a:xfrm>
          <a:prstGeom prst="rect">
            <a:avLst/>
          </a:prstGeom>
        </p:spPr>
        <p:txBody>
          <a:bodyPr vert="horz" wrap="square" lIns="104251" tIns="52125" rIns="104251" bIns="5212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62DA9D-1849-4E7E-A977-15C4AA16CF3F}" type="slidenum">
              <a:rPr lang="en-US" altLang="fr-FR"/>
              <a:pPr/>
              <a:t>‹#›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19DE-2269-4F41-8F3A-7E4C51FE45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4757" y="6248945"/>
            <a:ext cx="3862489" cy="47515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723668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57EB1-9582-4F49-9D2F-D3EFFF698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059918-9D97-4DA4-B897-4FFB954DD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230C61-468A-4676-A399-D89E73E40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9BF87F-CC81-4292-9E82-40B90E06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ACB40E-AFA3-4A83-B966-AE673B87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38627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F8ABA-BA73-4FB6-B716-D992078B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8D16C4-3BE0-49B6-AC56-B4E9F8BBE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9B30C-FAC7-4598-AF6A-502C17E5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9355AF-51B5-4994-9150-EC867A04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820A6C-1B01-4608-9A3F-91D6D170F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40450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A5FFA0-A160-4FAB-8932-332AE44A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F731D2-EBFD-4F23-8F92-41AB12E24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6307EA-F7FD-43A1-A5DC-78A46C9D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A1CCD1-EACC-4E9C-A983-043BDA310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6FE431-EAAF-4D68-A7AA-1E0DE2E9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88886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581A3-5DC1-4DCE-A89E-EC612E55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CA4EC-9159-45E1-9F87-32C4C9A47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C82F7A-BF43-43A5-8333-96FA4913A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068B36-B4D0-4B6A-A92F-6C62ADE6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36F31B-DEB2-47CF-97FD-30F78BDE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D47A02-EBDC-4C97-925A-A7F99958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98758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37D56-7AE4-4E00-A9ED-2685BB43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76A88E-94DA-454F-8FEE-BE4ABB204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EC0179-0795-45DB-B046-ECE6D81FA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055A0B-4152-45ED-B151-ED13BE30E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E48E88-5D4E-4B03-9CC7-3983065C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22313B-2E52-4B86-9762-3F986E5CD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B1C8D6B-446A-4249-AD38-29BA9E13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7890CC3-9BCF-4004-A413-5C589750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3914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FCA254-143C-49A5-BE98-3F6A4823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57357D-076D-462A-AF48-73891B34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62BF33-0F81-410D-98D8-879C8203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952CD2-2549-4856-BE84-CFADC911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0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6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/>
          <a:lstStyle>
            <a:lvl1pPr marL="0" indent="0" algn="l">
              <a:lnSpc>
                <a:spcPct val="90000"/>
              </a:lnSpc>
              <a:buNone/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lIns="0"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/>
          </p:nvPr>
        </p:nvSpPr>
        <p:spPr bwMode="gray">
          <a:xfrm>
            <a:off x="480001" y="5440855"/>
            <a:ext cx="11211172" cy="288000"/>
          </a:xfrm>
        </p:spPr>
        <p:txBody>
          <a:bodyPr lIns="0" rIns="90000"/>
          <a:lstStyle>
            <a:lvl1pPr algn="l">
              <a:defRPr sz="1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78029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880C72-287F-4453-9939-DBA96CC4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F8E9D7-FAF7-447F-A929-2BB191A8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6496B7-2492-4AD2-9B48-46755ECD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59276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AB6AB-B179-46F0-8F19-F8F226EE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FFBCDD-4B70-427A-8790-6B2475BF0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7564A3-7D25-488E-A45E-2D0BCEADC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32C2D5-E53A-411C-AC4D-899EFEF6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1A310B-3BFD-4C52-BE07-2EB477D1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7E8EF6-9932-4B91-A959-9560DCFF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20811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9CB8F-FDA3-486C-897B-77DCA9EA4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6E7F168-4EBA-4998-8721-0928E96AD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4EDC5B-8F55-4A31-9910-27D94E713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DA85A2-FD83-4AD4-9E43-E769F52D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25BDE1-6F3F-4276-9759-5AE2C3C5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E74DBB-C4DB-4978-9921-2D016BD2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4129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5863-23F8-40AA-BA8E-44845F4D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985612-541A-4028-A620-D020F2479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1AC3E0-FF85-4F4A-A894-6DACAD85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DF59FA-8BB0-42B7-869A-10422E23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DE82F-E3B0-46E5-BB2A-BCA769A3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43812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EA7428-F2D0-420C-B4C8-9A074015B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FC83AF-6787-4B1B-B16B-374A2622A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5200FC-5D05-4973-8665-BEF2EE38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14D608-8C20-4C0B-BD1C-D3ED1156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249B9-3931-418D-A489-E1587F4D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25949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I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s of the U.S. Department of Health and Human Services and the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852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8B9B9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National Center for Immunization &amp; Respiratory Diseases</a:t>
            </a:r>
          </a:p>
        </p:txBody>
      </p:sp>
    </p:spTree>
    <p:extLst>
      <p:ext uri="{BB962C8B-B14F-4D97-AF65-F5344CB8AC3E}">
        <p14:creationId xmlns:p14="http://schemas.microsoft.com/office/powerpoint/2010/main" val="2043672954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NCIRD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8B9B92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B2A97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594F4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261"/>
            <a:ext cx="12192000" cy="1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6188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261"/>
            <a:ext cx="12192000" cy="1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31603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594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636451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99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2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ABB3CFD-BE1B-47D2-95EB-D9A7739AAAD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31DC3-1781-476A-A983-A64D670A85D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629D0-926B-48D2-84DD-32FF5E5722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18C818-13AD-4DA5-B915-B96597B16C5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C8C4-F626-4AF3-A112-9DA4C540B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495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9A75-8DC2-4618-9571-521D6E06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2EE4-2223-40BD-91BE-EA00EAC76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2095E-A086-45FB-AA92-3DEEF8E7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F56DC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A85B6-3502-45EE-A7E1-AE4F481D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F56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B1DD-37AF-4796-8B39-750A01E0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75156E2D-C8D3-4DF1-BA0D-65B6BEF5B13A}" type="slidenum">
              <a:rPr lang="en-US" sz="2400" smtClean="0">
                <a:solidFill>
                  <a:srgbClr val="0F56DC"/>
                </a:solidFill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F56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6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DE7F01-0E37-443B-B33F-A7BAFB93429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C50B-0E6B-402D-9B60-5D65627525F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8E35C2-4759-4872-9B8E-4841F903EB0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F69A4A-AA7B-4FAB-A6DB-5F1D8E30D56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9585-2465-4745-9B64-C88DDB99DA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6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13F9EE-7C7B-4967-986F-B7D8237D2AA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7757-BD0B-4E1C-8BD3-DE2C9116CE26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FDED172-1D52-4C00-B231-C0D8D6721C3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834A04-01D5-47CE-A697-74566D6967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03FD-C273-4E2A-A655-4E2B0AD7FA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523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80002" y="4039525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5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BACC29-F700-479F-AE28-BD2BACF856BB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D943-44F2-4E4C-B7D4-85E58FF0ED9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3A8C045-C068-4150-9B19-C941D710119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FF650F9-2B80-4AEC-96E7-A28B80D586B6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C34F-4142-48D2-8058-2BB03ECCED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9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0C2C-FA88-4A49-AA17-2F8C98D3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ED841-50C5-A94F-8660-7240866AB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51E33-776D-FF46-B6E4-8FBEABF4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C2C7B-064A-6A49-A898-586CB227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08187-B16C-E045-A78E-58CE96C9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4142161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4BC6A84-A3FF-4C93-BACB-5B85D40D451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C65C-BAB0-4DA2-9C6F-0D59FADC630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29168D-B103-4778-9A87-D677F9583A9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57B6BF3-1342-41FE-907B-6C801555D41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CF35-6DC7-42B8-A70E-2BFB245DD8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393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967232-4915-4DD1-9A54-F8DA923E2E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17436-B4D7-4250-876B-4D5274EEA11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E0D84E-6B7C-46DA-9E11-EB9D6CF3336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D61FA2-8317-4255-89EB-FC9DA301E25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EC6C-8D15-45AD-A4CB-45972239F1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383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051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7AE3FE-2A85-4B64-A0F1-AC882D5C5D9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4741-07E2-4E69-BC0F-E78790934B6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AF51D4-BB31-47FD-8B82-9B638351956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4631E7-50EC-45BB-8402-1F069263F97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E282-EE9F-48DC-82C3-D37E77919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487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80001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6CF5-9610-44FC-A215-91F6B365762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85C4-71A1-404D-9A9C-4AEAC5AAC54A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5F212E-440F-4147-845F-9590E1C7CD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6D8C90-C20D-4E96-94D7-394E28F1117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C067-B828-4DD1-8474-317C6B8A7E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428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4237200"/>
          </a:xfrm>
          <a:noFill/>
        </p:spPr>
        <p:txBody>
          <a:bodyPr lIns="0" rIns="0"/>
          <a:lstStyle>
            <a:lvl1pPr>
              <a:lnSpc>
                <a:spcPct val="110000"/>
              </a:lnSpc>
              <a:defRPr sz="1051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051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7C4D62-3D22-4FD1-BE98-8263EB5FB4A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E1B1-FF4D-40D0-BBF4-A0BF06E580E5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3C5AA9-9009-4044-9394-7EEC27055E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EC911E7-6F94-4BF4-83C9-60545069E2A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0C72-2D99-4DC4-BD6E-EF26D8FE54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395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5" y="1800001"/>
            <a:ext cx="4279900" cy="1649447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/>
          <a:lstStyle>
            <a:lvl1pPr>
              <a:defRPr sz="2100" b="1">
                <a:solidFill>
                  <a:schemeClr val="bg1"/>
                </a:solidFill>
                <a:latin typeface="+mj-lt"/>
              </a:defRPr>
            </a:lvl1pPr>
            <a:lvl2pPr marL="405994" indent="-205974">
              <a:tabLst>
                <a:tab pos="1210836" algn="l"/>
              </a:tabLst>
              <a:defRPr sz="21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/>
          </p:nvPr>
        </p:nvSpPr>
        <p:spPr bwMode="gray">
          <a:xfrm>
            <a:off x="9737763" y="371959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19152BF-D9B8-4C36-911B-B076FB85EB21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2717DD-F133-4F05-B3D4-24D8340F24D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3E8C597-386A-4565-9560-99E5F7B2E1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7A52F20-0C29-43AB-AC57-F6167A9C7A0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8E0EE-FEF1-4074-B15A-8C35B1D6D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465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E756B7E-222D-4069-975E-FCE7BE07D6AE}"/>
              </a:ext>
            </a:extLst>
          </p:cNvPr>
          <p:cNvSpPr/>
          <p:nvPr/>
        </p:nvSpPr>
        <p:spPr bwMode="gray">
          <a:xfrm>
            <a:off x="480484" y="1800225"/>
            <a:ext cx="6366933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480001" y="214368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80001" y="2877928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480001" y="361217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80001" y="4346419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1707437" y="4346419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432736" y="4346419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480001" y="508066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480001" y="5814911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1707437" y="5814911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432736" y="5814911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8B318095-1B1C-484D-B704-F65FE447D8BD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871044-9D2F-434F-8E3B-55C13ED58950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57D6490D-FB78-41F5-8AF7-740B834D9D2D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FC86F520-8480-4154-AFCF-A374E3AF4CD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1BB908-4334-43D1-A05F-F56CB12C1D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34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AE5F6F-3C5B-49DA-BF56-286744303BA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BF71-F788-4E08-91E1-B2E575D42333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1CECA9-BF94-4A20-B509-AF4D99701B9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D113D-DBE9-497D-9965-3332DA0365D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0617-DB3B-4BB5-A427-4110B26F4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862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/>
          <a:lstStyle>
            <a:lvl1pPr marL="0" indent="0" algn="l">
              <a:lnSpc>
                <a:spcPct val="90000"/>
              </a:lnSpc>
              <a:buNone/>
              <a:defRPr sz="1051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516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382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0059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606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35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42A9-D65C-3245-BB94-20E54228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91AE9-3A54-1348-A59E-3C6CE1E6C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0D0CA-CA70-C94E-9D35-2DA8758C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692D8-15DE-0E41-ADF6-77F0E6E2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F6EAE-5AC2-4649-9DD9-89FB3D5D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622438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0917-5DCB-4A35-886D-F8DFD9B5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5C7A-7C11-4420-B8C3-9FD75C24CB78}" type="datetimeFigureOut">
              <a:rPr lang="en-US"/>
              <a:pPr>
                <a:defRPr/>
              </a:pPr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0E64-60CF-48D4-9362-798F1202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F9171-B6AC-46FF-857E-79248443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4AF2-B835-48B3-A7EC-0C800C055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79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0DF14-6710-40EC-9D17-F73FC76B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62" y="6251825"/>
            <a:ext cx="2845283" cy="47659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BAE9F-2B18-44D1-B3B6-98D782765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6756" y="6248945"/>
            <a:ext cx="2845283" cy="475151"/>
          </a:xfrm>
          <a:prstGeom prst="rect">
            <a:avLst/>
          </a:prstGeom>
        </p:spPr>
        <p:txBody>
          <a:bodyPr vert="horz" wrap="square" lIns="104251" tIns="52125" rIns="104251" bIns="5212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62DA9D-1849-4E7E-A977-15C4AA16CF3F}" type="slidenum">
              <a:rPr lang="en-US" altLang="fr-FR"/>
              <a:pPr/>
              <a:t>‹#›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19DE-2269-4F41-8F3A-7E4C51FE45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4757" y="6248945"/>
            <a:ext cx="3862489" cy="47515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24754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6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/>
          <a:lstStyle>
            <a:lvl1pPr marL="0" indent="0" algn="l">
              <a:lnSpc>
                <a:spcPct val="90000"/>
              </a:lnSpc>
              <a:buNone/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lIns="0"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/>
          </p:nvPr>
        </p:nvSpPr>
        <p:spPr bwMode="gray">
          <a:xfrm>
            <a:off x="480001" y="5440855"/>
            <a:ext cx="11211172" cy="288000"/>
          </a:xfrm>
        </p:spPr>
        <p:txBody>
          <a:bodyPr lIns="0" rIns="90000"/>
          <a:lstStyle>
            <a:lvl1pPr algn="l">
              <a:defRPr sz="1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5181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2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ABB3CFD-BE1B-47D2-95EB-D9A7739AAAD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31DC3-1781-476A-A983-A64D670A85D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629D0-926B-48D2-84DD-32FF5E5722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18C818-13AD-4DA5-B915-B96597B16C5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C8C4-F626-4AF3-A112-9DA4C540B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244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DE7F01-0E37-443B-B33F-A7BAFB93429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C50B-0E6B-402D-9B60-5D65627525F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8E35C2-4759-4872-9B8E-4841F903EB0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F69A4A-AA7B-4FAB-A6DB-5F1D8E30D56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9585-2465-4745-9B64-C88DDB99DA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275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13F9EE-7C7B-4967-986F-B7D8237D2AA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7757-BD0B-4E1C-8BD3-DE2C9116CE26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FDED172-1D52-4C00-B231-C0D8D6721C3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834A04-01D5-47CE-A697-74566D6967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03FD-C273-4E2A-A655-4E2B0AD7FA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70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80002" y="4039525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5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BACC29-F700-479F-AE28-BD2BACF856BB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D943-44F2-4E4C-B7D4-85E58FF0ED9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3A8C045-C068-4150-9B19-C941D710119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FF650F9-2B80-4AEC-96E7-A28B80D586B6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C34F-4142-48D2-8058-2BB03ECCED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84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4BC6A84-A3FF-4C93-BACB-5B85D40D451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C65C-BAB0-4DA2-9C6F-0D59FADC630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29168D-B103-4778-9A87-D677F9583A9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57B6BF3-1342-41FE-907B-6C801555D41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CF35-6DC7-42B8-A70E-2BFB245DD8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037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967232-4915-4DD1-9A54-F8DA923E2E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17436-B4D7-4250-876B-4D5274EEA11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E0D84E-6B7C-46DA-9E11-EB9D6CF3336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D61FA2-8317-4255-89EB-FC9DA301E25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EC6C-8D15-45AD-A4CB-45972239F1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56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051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7AE3FE-2A85-4B64-A0F1-AC882D5C5D9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4741-07E2-4E69-BC0F-E78790934B6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AF51D4-BB31-47FD-8B82-9B638351956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4631E7-50EC-45BB-8402-1F069263F97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E282-EE9F-48DC-82C3-D37E77919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D3F9E-13BC-8942-841C-0E27C6B2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419B-40DB-3441-941A-78552B670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79DD4-CEA5-E64E-9AC4-735B8EE3F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1DCDB-761E-C144-BD07-6F0735E8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DF953-4303-B541-92BF-0966DB3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7972F-B17D-274F-B88C-50100AC3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744836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80001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6CF5-9610-44FC-A215-91F6B365762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85C4-71A1-404D-9A9C-4AEAC5AAC54A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5F212E-440F-4147-845F-9590E1C7CD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6D8C90-C20D-4E96-94D7-394E28F1117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C067-B828-4DD1-8474-317C6B8A7E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03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4237200"/>
          </a:xfrm>
          <a:noFill/>
        </p:spPr>
        <p:txBody>
          <a:bodyPr lIns="0" rIns="0"/>
          <a:lstStyle>
            <a:lvl1pPr>
              <a:lnSpc>
                <a:spcPct val="110000"/>
              </a:lnSpc>
              <a:defRPr sz="1051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051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7C4D62-3D22-4FD1-BE98-8263EB5FB4A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E1B1-FF4D-40D0-BBF4-A0BF06E580E5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3C5AA9-9009-4044-9394-7EEC27055E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EC911E7-6F94-4BF4-83C9-60545069E2A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0C72-2D99-4DC4-BD6E-EF26D8FE54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449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5" y="1800001"/>
            <a:ext cx="4279900" cy="1649447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/>
          <a:lstStyle>
            <a:lvl1pPr>
              <a:defRPr sz="2100" b="1">
                <a:solidFill>
                  <a:schemeClr val="bg1"/>
                </a:solidFill>
                <a:latin typeface="+mj-lt"/>
              </a:defRPr>
            </a:lvl1pPr>
            <a:lvl2pPr marL="405994" indent="-205974">
              <a:tabLst>
                <a:tab pos="1210836" algn="l"/>
              </a:tabLst>
              <a:defRPr sz="21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/>
          </p:nvPr>
        </p:nvSpPr>
        <p:spPr bwMode="gray">
          <a:xfrm>
            <a:off x="9737763" y="371959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19152BF-D9B8-4C36-911B-B076FB85EB21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2717DD-F133-4F05-B3D4-24D8340F24D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3E8C597-386A-4565-9560-99E5F7B2E1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7A52F20-0C29-43AB-AC57-F6167A9C7A0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8E0EE-FEF1-4074-B15A-8C35B1D6D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572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E756B7E-222D-4069-975E-FCE7BE07D6AE}"/>
              </a:ext>
            </a:extLst>
          </p:cNvPr>
          <p:cNvSpPr/>
          <p:nvPr/>
        </p:nvSpPr>
        <p:spPr bwMode="gray">
          <a:xfrm>
            <a:off x="480484" y="1800225"/>
            <a:ext cx="6366933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480001" y="214368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80001" y="2877928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480001" y="361217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80001" y="4346419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1707437" y="4346419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432736" y="4346419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480001" y="508066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480001" y="5814911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1707437" y="5814911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432736" y="5814911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8B318095-1B1C-484D-B704-F65FE447D8BD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871044-9D2F-434F-8E3B-55C13ED58950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57D6490D-FB78-41F5-8AF7-740B834D9D2D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FC86F520-8480-4154-AFCF-A374E3AF4CD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1BB908-4334-43D1-A05F-F56CB12C1D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183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AE5F6F-3C5B-49DA-BF56-286744303BA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BF71-F788-4E08-91E1-B2E575D42333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1CECA9-BF94-4A20-B509-AF4D99701B9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D113D-DBE9-497D-9965-3332DA0365D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0617-DB3B-4BB5-A427-4110B26F4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280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/>
          <a:lstStyle>
            <a:lvl1pPr marL="0" indent="0" algn="l">
              <a:lnSpc>
                <a:spcPct val="90000"/>
              </a:lnSpc>
              <a:buNone/>
              <a:defRPr sz="1051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05331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s 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609600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2"/>
          </p:nvPr>
        </p:nvSpPr>
        <p:spPr>
          <a:xfrm>
            <a:off x="6183085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0B046DF-6EF2-4765-A85F-B39227465123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09600" y="6473826"/>
            <a:ext cx="2844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149AFE5-DDCA-40AF-9C75-B3164CC418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65600" y="6473826"/>
            <a:ext cx="3860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DDC6EA-1F9E-4DA5-AA1A-16AEDE261A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205384" y="6473826"/>
            <a:ext cx="2844800" cy="365125"/>
          </a:xfrm>
        </p:spPr>
        <p:txBody>
          <a:bodyPr wrap="square" lIns="71113" tIns="35556" rIns="71113" bIns="35556" numCol="1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222222"/>
                </a:solidFill>
              </a:defRPr>
            </a:lvl1pPr>
          </a:lstStyle>
          <a:p>
            <a:pPr>
              <a:defRPr/>
            </a:pPr>
            <a:fld id="{ADD072BA-5F3D-4E86-B8D8-4F8DDFCA7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14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5"/>
            <a:ext cx="5386916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7830" indent="0">
              <a:buNone/>
              <a:defRPr sz="1500" b="1"/>
            </a:lvl2pPr>
            <a:lvl3pPr marL="695659" indent="0">
              <a:buNone/>
              <a:defRPr sz="1400" b="1"/>
            </a:lvl3pPr>
            <a:lvl4pPr marL="1043487" indent="0">
              <a:buNone/>
              <a:defRPr sz="1200" b="1"/>
            </a:lvl4pPr>
            <a:lvl5pPr marL="1391316" indent="0">
              <a:buNone/>
              <a:defRPr sz="1200" b="1"/>
            </a:lvl5pPr>
            <a:lvl6pPr marL="1739146" indent="0">
              <a:buNone/>
              <a:defRPr sz="1200" b="1"/>
            </a:lvl6pPr>
            <a:lvl7pPr marL="2086974" indent="0">
              <a:buNone/>
              <a:defRPr sz="1200" b="1"/>
            </a:lvl7pPr>
            <a:lvl8pPr marL="2434803" indent="0">
              <a:buNone/>
              <a:defRPr sz="1200" b="1"/>
            </a:lvl8pPr>
            <a:lvl9pPr marL="278263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7"/>
            <a:ext cx="5386916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5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7830" indent="0">
              <a:buNone/>
              <a:defRPr sz="1500" b="1"/>
            </a:lvl2pPr>
            <a:lvl3pPr marL="695659" indent="0">
              <a:buNone/>
              <a:defRPr sz="1400" b="1"/>
            </a:lvl3pPr>
            <a:lvl4pPr marL="1043487" indent="0">
              <a:buNone/>
              <a:defRPr sz="1200" b="1"/>
            </a:lvl4pPr>
            <a:lvl5pPr marL="1391316" indent="0">
              <a:buNone/>
              <a:defRPr sz="1200" b="1"/>
            </a:lvl5pPr>
            <a:lvl6pPr marL="1739146" indent="0">
              <a:buNone/>
              <a:defRPr sz="1200" b="1"/>
            </a:lvl6pPr>
            <a:lvl7pPr marL="2086974" indent="0">
              <a:buNone/>
              <a:defRPr sz="1200" b="1"/>
            </a:lvl7pPr>
            <a:lvl8pPr marL="2434803" indent="0">
              <a:buNone/>
              <a:defRPr sz="1200" b="1"/>
            </a:lvl8pPr>
            <a:lvl9pPr marL="278263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7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674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825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420" y="1500189"/>
            <a:ext cx="10864849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3761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7C56-0192-4712-8315-74A26B507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07FD7-3765-4B65-8080-98BF9F485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F15B-3C1A-4818-A074-DA34CB94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DBCD-3EC6-4950-8F5D-EE4689DB2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28289-5081-457F-ACFF-A91C5DCE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6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8CE9-1C74-E14E-8B82-D297C13A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1017A-829F-4A4B-B743-F8EF5FBB5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53081-9B0F-9B4A-859D-26955E2C3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BC2F0-EC2C-564C-8F14-24D3F4535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1AE853-CFE5-344F-B1D7-D6BCC630A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F22CD3-8D5F-594A-8B9B-1BFA5C02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0CD6D-4559-B247-99DD-3B330177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7CD853-4533-1541-B38D-43011DC9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505429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413-0AE6-46D3-86E3-E23F9D34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3D7B9-41C9-4A71-A0F7-675E77508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6A33-33BB-4EE3-89B8-3EB035C0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1D293-A312-49CB-B48D-33CEC8EB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8A590-C2B9-49B0-9188-619E2E33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09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C694-D849-4F03-A61C-9C2A9CA3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69DA4-137C-42CE-A63B-8A374D210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EFEB8-5F97-4C02-BCF4-DDF3760B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77E56-1626-4B1B-AB32-A900C3A7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58EC2-02A1-4AA4-9466-D0C12549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94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B4712-A03F-4FAB-BD08-F715D980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F72E4-E065-4607-AE72-5E89B83F1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EE3D4-96D6-4D81-B45C-D1EBDDE22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EAA99-E5ED-45BC-8742-66E44E1C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BDB21-6F43-451F-8B15-2062D052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52CE7-83E7-40C9-A39A-08712104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45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114B-35E2-46FD-BAD8-13D23B50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8348A-63FA-4BDF-9687-E77331BAE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7DF9B-DBAC-4A85-9240-DA76FAD67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C57E2-B371-4693-B0EF-557117A73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A098B-63E3-4312-AF79-7A41EBDB9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634FE-55CB-40A6-93E8-6E4B3833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C91C2-EF4A-4B00-B2BF-67854A15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A2A8A3-1373-4690-8006-46094600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2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2A51-4C68-4663-B60B-845D2BF3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82E79A-5F2D-4480-9C24-E9A46F9D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8E45A-B3A3-450B-AC5D-ADC307A7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8DA34-9261-4B67-9372-AE531EAB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77511-D97E-41E0-A3EF-62D0AF51C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E1DCA-1991-4114-8791-D06B7EC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0E4D4-9F51-4615-833A-CD146AE6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6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BDFA-DD57-4AFD-B06B-55E95BB9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C492-A100-44D5-B872-E7632CF8F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7A19F-25AD-4D33-BC37-AF4C9D660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E4CA5-B83B-4C92-88B3-86C394F8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05FC7-852B-44D1-91D4-718877BD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9E330-20CB-4666-AE86-304E7A8C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199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8EE5-192E-4681-9922-C2D90DCD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1F6ED-FC2D-4F33-8D53-074149863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B2337-786B-4C4D-893E-9067009FF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C3863-A79A-4A2D-8339-20CF97F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5512B-EA27-48F4-A093-2474B43ED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AB799-EDFD-41FA-AB96-D37D34EE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86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4EBB-A206-4EE4-AA8A-12451FDA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F0D24-3131-424A-AACA-E7BDA8F47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46A45-6AA2-4EEE-8752-85D5FF34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80D0-AD19-441F-86F6-BD48E716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19D4B-478E-4B90-AB70-A3FA3C6E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18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57F752-0A33-4096-8853-726F3B8B3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9EA05F-9D35-4B23-B4B2-9187D6399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954A9-DF0A-4D32-AF7B-89831A52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321CF-EB5A-4BB6-8A02-94A06516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86C97-7B04-4972-BCD2-FDB52E6B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62E0-C72F-9F49-866E-E4E014E7A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F9052-D1C2-6C43-BA61-500103ADB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2AD31-36A0-7A40-9909-8662619C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41C1A-4A75-724B-9059-B2183375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8645963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6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/>
          <a:lstStyle>
            <a:lvl1pPr marL="0" indent="0" algn="l">
              <a:lnSpc>
                <a:spcPct val="90000"/>
              </a:lnSpc>
              <a:buNone/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lIns="0"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/>
          </p:nvPr>
        </p:nvSpPr>
        <p:spPr bwMode="gray">
          <a:xfrm>
            <a:off x="480001" y="5440855"/>
            <a:ext cx="11211172" cy="288000"/>
          </a:xfrm>
        </p:spPr>
        <p:txBody>
          <a:bodyPr lIns="0" rIns="90000"/>
          <a:lstStyle>
            <a:lvl1pPr algn="l">
              <a:defRPr sz="1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214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2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ABB3CFD-BE1B-47D2-95EB-D9A7739AAAD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31DC3-1781-476A-A983-A64D670A85D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629D0-926B-48D2-84DD-32FF5E5722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18C818-13AD-4DA5-B915-B96597B16C5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C8C4-F626-4AF3-A112-9DA4C540B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173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DE7F01-0E37-443B-B33F-A7BAFB93429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C50B-0E6B-402D-9B60-5D65627525F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8E35C2-4759-4872-9B8E-4841F903EB0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F69A4A-AA7B-4FAB-A6DB-5F1D8E30D56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9585-2465-4745-9B64-C88DDB99DA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555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13F9EE-7C7B-4967-986F-B7D8237D2AA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7757-BD0B-4E1C-8BD3-DE2C9116CE26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FDED172-1D52-4C00-B231-C0D8D6721C3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834A04-01D5-47CE-A697-74566D6967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03FD-C273-4E2A-A655-4E2B0AD7FA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1403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80002" y="4039525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5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BACC29-F700-479F-AE28-BD2BACF856BB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D943-44F2-4E4C-B7D4-85E58FF0ED9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3A8C045-C068-4150-9B19-C941D710119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FF650F9-2B80-4AEC-96E7-A28B80D586B6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C34F-4142-48D2-8058-2BB03ECCED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1228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4BC6A84-A3FF-4C93-BACB-5B85D40D451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C65C-BAB0-4DA2-9C6F-0D59FADC630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29168D-B103-4778-9A87-D677F9583A9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57B6BF3-1342-41FE-907B-6C801555D41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CF35-6DC7-42B8-A70E-2BFB245DD8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597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967232-4915-4DD1-9A54-F8DA923E2E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17436-B4D7-4250-876B-4D5274EEA11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E0D84E-6B7C-46DA-9E11-EB9D6CF3336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D61FA2-8317-4255-89EB-FC9DA301E25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EC6C-8D15-45AD-A4CB-45972239F1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920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051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7AE3FE-2A85-4B64-A0F1-AC882D5C5D9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4741-07E2-4E69-BC0F-E78790934B6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AF51D4-BB31-47FD-8B82-9B638351956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4631E7-50EC-45BB-8402-1F069263F97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E282-EE9F-48DC-82C3-D37E77919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7515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80001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6CF5-9610-44FC-A215-91F6B365762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85C4-71A1-404D-9A9C-4AEAC5AAC54A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5F212E-440F-4147-845F-9590E1C7CD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6D8C90-C20D-4E96-94D7-394E28F1117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C067-B828-4DD1-8474-317C6B8A7E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4954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4237200"/>
          </a:xfrm>
          <a:noFill/>
        </p:spPr>
        <p:txBody>
          <a:bodyPr lIns="0" rIns="0"/>
          <a:lstStyle>
            <a:lvl1pPr>
              <a:lnSpc>
                <a:spcPct val="110000"/>
              </a:lnSpc>
              <a:defRPr sz="1051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051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7C4D62-3D22-4FD1-BE98-8263EB5FB4A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E1B1-FF4D-40D0-BBF4-A0BF06E580E5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3C5AA9-9009-4044-9394-7EEC27055E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EC911E7-6F94-4BF4-83C9-60545069E2A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0C72-2D99-4DC4-BD6E-EF26D8FE54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51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CB5D8-CDF9-E843-A790-DFCA86D6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66AE85-0994-E846-9F11-EA09317E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9D54C-3EF8-F44D-A274-296918B0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2920371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5" y="1800001"/>
            <a:ext cx="4279900" cy="1649447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/>
          <a:lstStyle>
            <a:lvl1pPr>
              <a:defRPr sz="2100" b="1">
                <a:solidFill>
                  <a:schemeClr val="bg1"/>
                </a:solidFill>
                <a:latin typeface="+mj-lt"/>
              </a:defRPr>
            </a:lvl1pPr>
            <a:lvl2pPr marL="405994" indent="-205974">
              <a:tabLst>
                <a:tab pos="1210836" algn="l"/>
              </a:tabLst>
              <a:defRPr sz="21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/>
          </p:nvPr>
        </p:nvSpPr>
        <p:spPr bwMode="gray">
          <a:xfrm>
            <a:off x="9737763" y="371959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19152BF-D9B8-4C36-911B-B076FB85EB21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2717DD-F133-4F05-B3D4-24D8340F24D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3E8C597-386A-4565-9560-99E5F7B2E1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7A52F20-0C29-43AB-AC57-F6167A9C7A0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8E0EE-FEF1-4074-B15A-8C35B1D6D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20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E756B7E-222D-4069-975E-FCE7BE07D6AE}"/>
              </a:ext>
            </a:extLst>
          </p:cNvPr>
          <p:cNvSpPr/>
          <p:nvPr/>
        </p:nvSpPr>
        <p:spPr bwMode="gray">
          <a:xfrm>
            <a:off x="480484" y="1800225"/>
            <a:ext cx="6366933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480001" y="214368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80001" y="2877928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480001" y="361217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80001" y="4346419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1707437" y="4346419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432736" y="4346419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480001" y="508066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480001" y="5814911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1707437" y="5814911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432736" y="5814911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8B318095-1B1C-484D-B704-F65FE447D8BD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871044-9D2F-434F-8E3B-55C13ED58950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57D6490D-FB78-41F5-8AF7-740B834D9D2D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FC86F520-8480-4154-AFCF-A374E3AF4CD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1BB908-4334-43D1-A05F-F56CB12C1D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7687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AE5F6F-3C5B-49DA-BF56-286744303BA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BF71-F788-4E08-91E1-B2E575D42333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1CECA9-BF94-4A20-B509-AF4D99701B9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D113D-DBE9-497D-9965-3332DA0365D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0617-DB3B-4BB5-A427-4110B26F4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696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/>
          <a:lstStyle>
            <a:lvl1pPr marL="0" indent="0" algn="l">
              <a:lnSpc>
                <a:spcPct val="90000"/>
              </a:lnSpc>
              <a:buNone/>
              <a:defRPr sz="1051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15268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7626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120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382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0059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606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909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FFB4043-96DB-44B9-AF07-B63A06D7E8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78167" y="6577013"/>
            <a:ext cx="569384" cy="2809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1" hangingPunct="1">
              <a:defRPr b="1" i="1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19FFA0-F454-49A1-856E-CB7C4B61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0944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s 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609600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2"/>
          </p:nvPr>
        </p:nvSpPr>
        <p:spPr>
          <a:xfrm>
            <a:off x="6183085" y="564776"/>
            <a:ext cx="5399315" cy="5298949"/>
          </a:xfrm>
          <a:solidFill>
            <a:schemeClr val="bg2"/>
          </a:solidFill>
        </p:spPr>
        <p:txBody>
          <a:bodyPr lIns="355564" tIns="184894" rIns="355564" bIns="184894">
            <a:normAutofit/>
          </a:bodyPr>
          <a:lstStyle>
            <a:lvl1pPr marL="0" marR="0" indent="0" algn="l" defTabSz="457138" rtl="0" eaLnBrk="1" fontAlgn="auto" latinLnBrk="0" hangingPunct="1">
              <a:lnSpc>
                <a:spcPts val="2023"/>
              </a:lnSpc>
              <a:spcBef>
                <a:spcPts val="1089"/>
              </a:spcBef>
              <a:spcAft>
                <a:spcPts val="0"/>
              </a:spcAft>
              <a:buClr>
                <a:schemeClr val="accent1"/>
              </a:buClr>
              <a:buSzPct val="60000"/>
              <a:buFontTx/>
              <a:buNone/>
              <a:tabLst/>
              <a:defRPr sz="1400"/>
            </a:lvl1pPr>
            <a:lvl2pPr marL="384001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2000"/>
              <a:buFontTx/>
              <a:buNone/>
              <a:tabLst/>
              <a:defRPr sz="2400"/>
            </a:lvl2pPr>
            <a:lvl3pPr marL="917333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2000"/>
            </a:lvl3pPr>
            <a:lvl4pPr marL="1372444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4pPr>
            <a:lvl5pPr marL="1827556" marR="0" indent="0" algn="l" defTabSz="457138" rtl="0" eaLnBrk="1" fontAlgn="auto" latinLnBrk="0" hangingPunct="1">
              <a:lnSpc>
                <a:spcPts val="2723"/>
              </a:lnSpc>
              <a:spcBef>
                <a:spcPts val="1089"/>
              </a:spcBef>
              <a:spcAft>
                <a:spcPts val="0"/>
              </a:spcAft>
              <a:buClr>
                <a:srgbClr val="464650"/>
              </a:buClr>
              <a:buSzPct val="50000"/>
              <a:buFontTx/>
              <a:buNone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0B046DF-6EF2-4765-A85F-B39227465123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09600" y="6473826"/>
            <a:ext cx="2844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149AFE5-DDCA-40AF-9C75-B3164CC418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65600" y="6473826"/>
            <a:ext cx="3860800" cy="365125"/>
          </a:xfrm>
        </p:spPr>
        <p:txBody>
          <a:bodyPr lIns="71113" tIns="35556" rIns="71113" bIns="35556"/>
          <a:lstStyle>
            <a:lvl1pPr eaLnBrk="1" hangingPunct="1">
              <a:defRPr>
                <a:solidFill>
                  <a:srgbClr val="222222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DDC6EA-1F9E-4DA5-AA1A-16AEDE261A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205384" y="6473826"/>
            <a:ext cx="2844800" cy="365125"/>
          </a:xfrm>
        </p:spPr>
        <p:txBody>
          <a:bodyPr wrap="square" lIns="71113" tIns="35556" rIns="71113" bIns="35556" numCol="1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222222"/>
                </a:solidFill>
              </a:defRPr>
            </a:lvl1pPr>
          </a:lstStyle>
          <a:p>
            <a:pPr>
              <a:defRPr/>
            </a:pPr>
            <a:fld id="{ADD072BA-5F3D-4E86-B8D8-4F8DDFCA7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967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0917-5DCB-4A35-886D-F8DFD9B5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5C7A-7C11-4420-B8C3-9FD75C24CB78}" type="datetimeFigureOut">
              <a:rPr lang="en-US"/>
              <a:pPr>
                <a:defRPr/>
              </a:pPr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0E64-60CF-48D4-9362-798F1202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F9171-B6AC-46FF-857E-79248443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4AF2-B835-48B3-A7EC-0C800C055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51B6-8EE6-4048-9AEE-B86CC87A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D9A1A-AB29-A94E-AEE0-160EA4BA8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CD54C-EB4D-4E47-A466-DE0A18E8A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7B983-CE1A-2F45-97A8-58CBE160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3B06C-3255-1E4F-9FAE-51C3C901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A87E9-30CA-E849-8519-ABC59B1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20516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825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420" y="1500189"/>
            <a:ext cx="10864849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12348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0DF14-6710-40EC-9D17-F73FC76B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62" y="6251825"/>
            <a:ext cx="2845283" cy="47659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BAE9F-2B18-44D1-B3B6-98D782765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6756" y="6248945"/>
            <a:ext cx="2845283" cy="475151"/>
          </a:xfrm>
          <a:prstGeom prst="rect">
            <a:avLst/>
          </a:prstGeom>
        </p:spPr>
        <p:txBody>
          <a:bodyPr vert="horz" wrap="square" lIns="104251" tIns="52125" rIns="104251" bIns="5212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62DA9D-1849-4E7E-A977-15C4AA16CF3F}" type="slidenum">
              <a:rPr lang="en-US" altLang="fr-FR"/>
              <a:pPr/>
              <a:t>‹#›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19DE-2269-4F41-8F3A-7E4C51FE45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4757" y="6248945"/>
            <a:ext cx="3862489" cy="475151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73126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A578E-B03E-4845-9850-CF6E5984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16EFAB-AE94-4859-8999-03E9E6DF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2D67-42C9-4CFD-8370-44DAB7908573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18C7CD-E95E-4906-B5C2-BD7784BC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5D7F4C-AFD5-48ED-907C-578C2970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DDF8-BFA9-415F-B39D-EE2F7B3F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28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6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/>
          <a:lstStyle>
            <a:lvl1pPr marL="0" indent="0" algn="l">
              <a:lnSpc>
                <a:spcPct val="90000"/>
              </a:lnSpc>
              <a:buNone/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lIns="0"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/>
          </p:nvPr>
        </p:nvSpPr>
        <p:spPr bwMode="gray">
          <a:xfrm>
            <a:off x="480001" y="5440855"/>
            <a:ext cx="11211172" cy="288000"/>
          </a:xfrm>
        </p:spPr>
        <p:txBody>
          <a:bodyPr lIns="0" rIns="90000"/>
          <a:lstStyle>
            <a:lvl1pPr algn="l">
              <a:defRPr sz="1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877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2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ABB3CFD-BE1B-47D2-95EB-D9A7739AAAD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31DC3-1781-476A-A983-A64D670A85D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629D0-926B-48D2-84DD-32FF5E5722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18C818-13AD-4DA5-B915-B96597B16C5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C8C4-F626-4AF3-A112-9DA4C540B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30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DE7F01-0E37-443B-B33F-A7BAFB93429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C50B-0E6B-402D-9B60-5D65627525F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8E35C2-4759-4872-9B8E-4841F903EB0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F69A4A-AA7B-4FAB-A6DB-5F1D8E30D56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9585-2465-4745-9B64-C88DDB99DA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6900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13F9EE-7C7B-4967-986F-B7D8237D2AA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7757-BD0B-4E1C-8BD3-DE2C9116CE26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FDED172-1D52-4C00-B231-C0D8D6721C3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834A04-01D5-47CE-A697-74566D6967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03FD-C273-4E2A-A655-4E2B0AD7FA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840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2" y="1800001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1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80002" y="4039525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5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BACC29-F700-479F-AE28-BD2BACF856BB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D943-44F2-4E4C-B7D4-85E58FF0ED9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3A8C045-C068-4150-9B19-C941D710119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FF650F9-2B80-4AEC-96E7-A28B80D586B6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C34F-4142-48D2-8058-2BB03ECCED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746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1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051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4BC6A84-A3FF-4C93-BACB-5B85D40D451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C65C-BAB0-4DA2-9C6F-0D59FADC630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29168D-B103-4778-9A87-D677F9583A9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57B6BF3-1342-41FE-907B-6C801555D41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CF35-6DC7-42B8-A70E-2BFB245DD8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6904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967232-4915-4DD1-9A54-F8DA923E2E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17436-B4D7-4250-876B-4D5274EEA111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E0D84E-6B7C-46DA-9E11-EB9D6CF3336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D61FA2-8317-4255-89EB-FC9DA301E25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EC6C-8D15-45AD-A4CB-45972239F1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02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7D19-4A24-A249-9032-98FE2683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DFD696-B8C9-1049-AA1E-4B4DE1D0A8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31464-3D45-1340-AC67-DB5A49690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CA1F0-028C-C043-89CF-73B666E9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2E0E3-8B5A-D646-B998-5FFDF22D7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14F1F-2B06-8C4B-8D8B-E1A94845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6697913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051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5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7AE3FE-2A85-4B64-A0F1-AC882D5C5D9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4741-07E2-4E69-BC0F-E78790934B6D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AF51D4-BB31-47FD-8B82-9B638351956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4631E7-50EC-45BB-8402-1F069263F97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E282-EE9F-48DC-82C3-D37E77919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1875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80001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6CF5-9610-44FC-A215-91F6B365762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85C4-71A1-404D-9A9C-4AEAC5AAC54A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5F212E-440F-4147-845F-9590E1C7CD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6D8C90-C20D-4E96-94D7-394E28F1117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C067-B828-4DD1-8474-317C6B8A7E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5267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4237200"/>
          </a:xfrm>
          <a:noFill/>
        </p:spPr>
        <p:txBody>
          <a:bodyPr lIns="0" rIns="0"/>
          <a:lstStyle>
            <a:lvl1pPr>
              <a:lnSpc>
                <a:spcPct val="110000"/>
              </a:lnSpc>
              <a:defRPr sz="1051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051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7C4D62-3D22-4FD1-BE98-8263EB5FB4A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E1B1-FF4D-40D0-BBF4-A0BF06E580E5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3C5AA9-9009-4044-9394-7EEC27055E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EC911E7-6F94-4BF4-83C9-60545069E2A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0C72-2D99-4DC4-BD6E-EF26D8FE54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7680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anchor="ctr"/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5" y="1800001"/>
            <a:ext cx="4279900" cy="1649447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/>
          <a:lstStyle>
            <a:lvl1pPr>
              <a:defRPr sz="2100" b="1">
                <a:solidFill>
                  <a:schemeClr val="bg1"/>
                </a:solidFill>
                <a:latin typeface="+mj-lt"/>
              </a:defRPr>
            </a:lvl1pPr>
            <a:lvl2pPr marL="405994" indent="-205974">
              <a:tabLst>
                <a:tab pos="1210836" algn="l"/>
              </a:tabLst>
              <a:defRPr sz="21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/>
          </p:nvPr>
        </p:nvSpPr>
        <p:spPr bwMode="gray">
          <a:xfrm>
            <a:off x="9737763" y="371959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19152BF-D9B8-4C36-911B-B076FB85EB21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2717DD-F133-4F05-B3D4-24D8340F24D7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3E8C597-386A-4565-9560-99E5F7B2E1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7A52F20-0C29-43AB-AC57-F6167A9C7A0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8E0EE-FEF1-4074-B15A-8C35B1D6D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9310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E756B7E-222D-4069-975E-FCE7BE07D6AE}"/>
              </a:ext>
            </a:extLst>
          </p:cNvPr>
          <p:cNvSpPr/>
          <p:nvPr/>
        </p:nvSpPr>
        <p:spPr bwMode="gray">
          <a:xfrm>
            <a:off x="480484" y="1800225"/>
            <a:ext cx="6366933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480001" y="214368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80001" y="2877928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480001" y="361217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80001" y="4346419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1707437" y="4346419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432736" y="4346419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480001" y="5080663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480001" y="5814911"/>
            <a:ext cx="988484" cy="396000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+mj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1707437" y="5814911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432736" y="5814911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2100" b="1">
                <a:latin typeface="+mj-lt"/>
              </a:defRPr>
            </a:lvl2pPr>
            <a:lvl3pPr>
              <a:defRPr sz="2100" b="1">
                <a:latin typeface="+mj-lt"/>
              </a:defRPr>
            </a:lvl3pPr>
            <a:lvl4pPr>
              <a:defRPr sz="2100" b="1">
                <a:latin typeface="+mj-lt"/>
              </a:defRPr>
            </a:lvl4pPr>
            <a:lvl5pPr>
              <a:defRPr sz="2100" b="1"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8B318095-1B1C-484D-B704-F65FE447D8BD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871044-9D2F-434F-8E3B-55C13ED58950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57D6490D-FB78-41F5-8AF7-740B834D9D2D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FC86F520-8480-4154-AFCF-A374E3AF4CD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1BB908-4334-43D1-A05F-F56CB12C1D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7449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4"/>
            <a:ext cx="8160000" cy="288925"/>
          </a:xfrm>
        </p:spPr>
        <p:txBody>
          <a:bodyPr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AE5F6F-3C5B-49DA-BF56-286744303BA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BF71-F788-4E08-91E1-B2E575D42333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1CECA9-BF94-4A20-B509-AF4D99701B9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D113D-DBE9-497D-9965-3332DA0365D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0617-DB3B-4BB5-A427-4110B26F4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421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10000"/>
              </a:lnSpc>
              <a:spcBef>
                <a:spcPts val="751"/>
              </a:spcBef>
              <a:spcAft>
                <a:spcPts val="451"/>
              </a:spcAft>
              <a:buClr>
                <a:schemeClr val="tx1"/>
              </a:buClr>
              <a:buSzPct val="80000"/>
              <a:buFontTx/>
              <a:buNone/>
              <a:tabLst/>
              <a:defRPr sz="105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5"/>
            <a:ext cx="5971600" cy="247651"/>
          </a:xfrm>
        </p:spPr>
        <p:txBody>
          <a:bodyPr anchor="ctr"/>
          <a:lstStyle>
            <a:lvl1pPr>
              <a:defRPr sz="751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1"/>
          </a:xfrm>
        </p:spPr>
        <p:txBody>
          <a:bodyPr rIns="0" anchor="ctr"/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/>
          </p:nvPr>
        </p:nvSpPr>
        <p:spPr bwMode="gray">
          <a:xfrm>
            <a:off x="0" y="485185"/>
            <a:ext cx="7344000" cy="1119159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315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5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/>
          <a:lstStyle>
            <a:lvl1pPr marL="0" indent="0" algn="l">
              <a:lnSpc>
                <a:spcPct val="90000"/>
              </a:lnSpc>
              <a:buNone/>
              <a:defRPr sz="1051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518303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434923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0079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382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0059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606" y="1542084"/>
            <a:ext cx="5440788" cy="4309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782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FFB4043-96DB-44B9-AF07-B63A06D7E8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78167" y="6577013"/>
            <a:ext cx="569384" cy="2809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1" hangingPunct="1">
              <a:defRPr b="1" i="1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19FFA0-F454-49A1-856E-CB7C4B61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4619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F6B4D-8A1C-A241-9BAE-F95EB6A3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2B799-59A6-7E44-9B6A-7CB522A6A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BB122-F7E4-1946-94B5-27CB228FC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B5F79-ABA7-BE45-A932-A17DC872654D}" type="datetimeFigureOut">
              <a:rPr lang="en-ZM" smtClean="0"/>
              <a:t>10/31/2022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DB92B-A82D-9D4D-98B1-172225DCD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74996-F67D-644C-B9CB-12C99C22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4C37-B301-154B-8F85-EC50D51C5B2D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48711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25" r:id="rId13"/>
    <p:sldLayoutId id="21474838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Z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3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29F4CD0-3F8A-4506-B2AD-73D240E06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invGray">
          <a:xfrm>
            <a:off x="480484" y="360365"/>
            <a:ext cx="8159749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36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8F66F-C04D-4846-B83F-CF7B4D3AA6CC}"/>
              </a:ext>
            </a:extLst>
          </p:cNvPr>
          <p:cNvSpPr>
            <a:spLocks noGrp="1"/>
          </p:cNvSpPr>
          <p:nvPr>
            <p:ph type="body" idx="1"/>
          </p:nvPr>
        </p:nvSpPr>
        <p:spPr bwMode="invGray">
          <a:xfrm>
            <a:off x="480486" y="1800226"/>
            <a:ext cx="11231033" cy="4237039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20064-57A0-4DC5-979C-BD5697F0081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invGray">
          <a:xfrm>
            <a:off x="480486" y="6580190"/>
            <a:ext cx="789516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11B125D-A14A-4FCC-AFE2-7047415E4534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EDE70-8E70-4B07-BEED-5C0DF544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1392769" y="6580190"/>
            <a:ext cx="2264833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3651-B439-4D26-BCC0-212903808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invGray">
          <a:xfrm>
            <a:off x="11417300" y="6580190"/>
            <a:ext cx="289984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3D3E8A4-A45B-48D1-8574-A3BB2E8B8A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5BDD9-1E57-4277-BFBB-BCC912288A72}"/>
              </a:ext>
            </a:extLst>
          </p:cNvPr>
          <p:cNvSpPr/>
          <p:nvPr/>
        </p:nvSpPr>
        <p:spPr bwMode="invGray">
          <a:xfrm>
            <a:off x="9734553" y="2128840"/>
            <a:ext cx="1976967" cy="693737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5224-C549-4699-BEB5-5B27E03C6B27}"/>
              </a:ext>
            </a:extLst>
          </p:cNvPr>
          <p:cNvSpPr/>
          <p:nvPr/>
        </p:nvSpPr>
        <p:spPr bwMode="gray">
          <a:xfrm>
            <a:off x="9734553" y="379414"/>
            <a:ext cx="1976967" cy="69532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91328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9" r:id="rId15"/>
    <p:sldLayoutId id="2147483682" r:id="rId16"/>
    <p:sldLayoutId id="2147483684" r:id="rId17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9pPr>
    </p:titleStyle>
    <p:bodyStyle>
      <a:lvl1pPr algn="l" defTabSz="685783" rtl="0" eaLnBrk="0" fontAlgn="base" hangingPunct="0">
        <a:lnSpc>
          <a:spcPct val="110000"/>
        </a:lnSpc>
        <a:spcBef>
          <a:spcPts val="751"/>
        </a:spcBef>
        <a:spcAft>
          <a:spcPts val="451"/>
        </a:spcAft>
        <a:buClr>
          <a:schemeClr val="tx1"/>
        </a:buClr>
        <a:buSzPct val="80000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49242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19110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884217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804843" algn="l"/>
        </a:tabLst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211232" indent="-268281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46584" indent="-269075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29F4CD0-3F8A-4506-B2AD-73D240E06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invGray">
          <a:xfrm>
            <a:off x="480484" y="360365"/>
            <a:ext cx="8159749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36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8F66F-C04D-4846-B83F-CF7B4D3AA6CC}"/>
              </a:ext>
            </a:extLst>
          </p:cNvPr>
          <p:cNvSpPr>
            <a:spLocks noGrp="1"/>
          </p:cNvSpPr>
          <p:nvPr>
            <p:ph type="body" idx="1"/>
          </p:nvPr>
        </p:nvSpPr>
        <p:spPr bwMode="invGray">
          <a:xfrm>
            <a:off x="480486" y="1800226"/>
            <a:ext cx="11231033" cy="4237039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20064-57A0-4DC5-979C-BD5697F0081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invGray">
          <a:xfrm>
            <a:off x="480486" y="6580190"/>
            <a:ext cx="789516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11B125D-A14A-4FCC-AFE2-7047415E4534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EDE70-8E70-4B07-BEED-5C0DF544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1392769" y="6580190"/>
            <a:ext cx="2264833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3651-B439-4D26-BCC0-212903808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invGray">
          <a:xfrm>
            <a:off x="11417300" y="6580190"/>
            <a:ext cx="289984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3D3E8A4-A45B-48D1-8574-A3BB2E8B8A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5BDD9-1E57-4277-BFBB-BCC912288A72}"/>
              </a:ext>
            </a:extLst>
          </p:cNvPr>
          <p:cNvSpPr/>
          <p:nvPr/>
        </p:nvSpPr>
        <p:spPr bwMode="invGray">
          <a:xfrm>
            <a:off x="9734553" y="2128840"/>
            <a:ext cx="1976967" cy="693737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5224-C549-4699-BEB5-5B27E03C6B27}"/>
              </a:ext>
            </a:extLst>
          </p:cNvPr>
          <p:cNvSpPr/>
          <p:nvPr/>
        </p:nvSpPr>
        <p:spPr bwMode="gray">
          <a:xfrm>
            <a:off x="9734553" y="379414"/>
            <a:ext cx="1976967" cy="69532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6990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2" r:id="rId15"/>
    <p:sldLayoutId id="2147483703" r:id="rId16"/>
    <p:sldLayoutId id="2147483704" r:id="rId17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9pPr>
    </p:titleStyle>
    <p:bodyStyle>
      <a:lvl1pPr algn="l" defTabSz="685783" rtl="0" eaLnBrk="0" fontAlgn="base" hangingPunct="0">
        <a:lnSpc>
          <a:spcPct val="110000"/>
        </a:lnSpc>
        <a:spcBef>
          <a:spcPts val="751"/>
        </a:spcBef>
        <a:spcAft>
          <a:spcPts val="451"/>
        </a:spcAft>
        <a:buClr>
          <a:schemeClr val="tx1"/>
        </a:buClr>
        <a:buSzPct val="80000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49242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19110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884217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804843" algn="l"/>
        </a:tabLst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211232" indent="-268281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46584" indent="-269075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4AAC2-886E-4C3F-A3BC-2B7D520C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565B-8E16-4A07-AE74-D7C99D77A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43AF2-BCA6-4364-BCF5-6B16EC921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E9E7E-3412-43EA-9D89-4348F78A60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23CD7-32D3-474F-AD13-E85B1442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15A4E-B070-4639-B596-5574C913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26CF8-F7A5-4BD6-AD77-4FD72A07B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3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29F4CD0-3F8A-4506-B2AD-73D240E06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invGray">
          <a:xfrm>
            <a:off x="480484" y="360365"/>
            <a:ext cx="8159749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36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8F66F-C04D-4846-B83F-CF7B4D3AA6CC}"/>
              </a:ext>
            </a:extLst>
          </p:cNvPr>
          <p:cNvSpPr>
            <a:spLocks noGrp="1"/>
          </p:cNvSpPr>
          <p:nvPr>
            <p:ph type="body" idx="1"/>
          </p:nvPr>
        </p:nvSpPr>
        <p:spPr bwMode="invGray">
          <a:xfrm>
            <a:off x="480486" y="1800226"/>
            <a:ext cx="11231033" cy="4237039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20064-57A0-4DC5-979C-BD5697F0081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invGray">
          <a:xfrm>
            <a:off x="480486" y="6580190"/>
            <a:ext cx="789516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11B125D-A14A-4FCC-AFE2-7047415E4534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EDE70-8E70-4B07-BEED-5C0DF544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1392769" y="6580190"/>
            <a:ext cx="2264833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3651-B439-4D26-BCC0-212903808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invGray">
          <a:xfrm>
            <a:off x="11417300" y="6580190"/>
            <a:ext cx="289984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3D3E8A4-A45B-48D1-8574-A3BB2E8B8A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5BDD9-1E57-4277-BFBB-BCC912288A72}"/>
              </a:ext>
            </a:extLst>
          </p:cNvPr>
          <p:cNvSpPr/>
          <p:nvPr/>
        </p:nvSpPr>
        <p:spPr bwMode="invGray">
          <a:xfrm>
            <a:off x="9734553" y="2128840"/>
            <a:ext cx="1976967" cy="693737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5224-C549-4699-BEB5-5B27E03C6B27}"/>
              </a:ext>
            </a:extLst>
          </p:cNvPr>
          <p:cNvSpPr/>
          <p:nvPr/>
        </p:nvSpPr>
        <p:spPr bwMode="gray">
          <a:xfrm>
            <a:off x="9734553" y="379414"/>
            <a:ext cx="1976967" cy="695325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363868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9pPr>
    </p:titleStyle>
    <p:bodyStyle>
      <a:lvl1pPr algn="l" defTabSz="685783" rtl="0" eaLnBrk="0" fontAlgn="base" hangingPunct="0">
        <a:lnSpc>
          <a:spcPct val="110000"/>
        </a:lnSpc>
        <a:spcBef>
          <a:spcPts val="751"/>
        </a:spcBef>
        <a:spcAft>
          <a:spcPts val="451"/>
        </a:spcAft>
        <a:buClr>
          <a:schemeClr val="tx1"/>
        </a:buClr>
        <a:buSzPct val="80000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49242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19110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884217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804843" algn="l"/>
        </a:tabLst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211232" indent="-268281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46584" indent="-269075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29F4CD0-3F8A-4506-B2AD-73D240E06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invGray">
          <a:xfrm>
            <a:off x="480484" y="360365"/>
            <a:ext cx="8159749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36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8F66F-C04D-4846-B83F-CF7B4D3AA6CC}"/>
              </a:ext>
            </a:extLst>
          </p:cNvPr>
          <p:cNvSpPr>
            <a:spLocks noGrp="1"/>
          </p:cNvSpPr>
          <p:nvPr>
            <p:ph type="body" idx="1"/>
          </p:nvPr>
        </p:nvSpPr>
        <p:spPr bwMode="invGray">
          <a:xfrm>
            <a:off x="480486" y="1800226"/>
            <a:ext cx="11231033" cy="4237039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20064-57A0-4DC5-979C-BD5697F0081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invGray">
          <a:xfrm>
            <a:off x="480486" y="6580190"/>
            <a:ext cx="789516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11B125D-A14A-4FCC-AFE2-7047415E4534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EDE70-8E70-4B07-BEED-5C0DF544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1392769" y="6580190"/>
            <a:ext cx="2264833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3651-B439-4D26-BCC0-212903808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invGray">
          <a:xfrm>
            <a:off x="11417300" y="6580190"/>
            <a:ext cx="289984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3D3E8A4-A45B-48D1-8574-A3BB2E8B8A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5BDD9-1E57-4277-BFBB-BCC912288A72}"/>
              </a:ext>
            </a:extLst>
          </p:cNvPr>
          <p:cNvSpPr/>
          <p:nvPr/>
        </p:nvSpPr>
        <p:spPr bwMode="invGray">
          <a:xfrm>
            <a:off x="9734553" y="2128840"/>
            <a:ext cx="1976967" cy="693737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5224-C549-4699-BEB5-5B27E03C6B27}"/>
              </a:ext>
            </a:extLst>
          </p:cNvPr>
          <p:cNvSpPr/>
          <p:nvPr/>
        </p:nvSpPr>
        <p:spPr bwMode="gray">
          <a:xfrm>
            <a:off x="9734553" y="379414"/>
            <a:ext cx="1976967" cy="695325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402602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9pPr>
    </p:titleStyle>
    <p:bodyStyle>
      <a:lvl1pPr algn="l" defTabSz="685783" rtl="0" eaLnBrk="0" fontAlgn="base" hangingPunct="0">
        <a:lnSpc>
          <a:spcPct val="110000"/>
        </a:lnSpc>
        <a:spcBef>
          <a:spcPts val="751"/>
        </a:spcBef>
        <a:spcAft>
          <a:spcPts val="451"/>
        </a:spcAft>
        <a:buClr>
          <a:schemeClr val="tx1"/>
        </a:buClr>
        <a:buSzPct val="80000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49242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19110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884217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804843" algn="l"/>
        </a:tabLst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211232" indent="-268281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46584" indent="-269075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160990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5" r:id="rId15"/>
    <p:sldLayoutId id="2147483796" r:id="rId16"/>
    <p:sldLayoutId id="2147483798" r:id="rId17"/>
    <p:sldLayoutId id="2147483824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29F4CD0-3F8A-4506-B2AD-73D240E06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invGray">
          <a:xfrm>
            <a:off x="480484" y="360365"/>
            <a:ext cx="8159749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36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8F66F-C04D-4846-B83F-CF7B4D3AA6CC}"/>
              </a:ext>
            </a:extLst>
          </p:cNvPr>
          <p:cNvSpPr>
            <a:spLocks noGrp="1"/>
          </p:cNvSpPr>
          <p:nvPr>
            <p:ph type="body" idx="1"/>
          </p:nvPr>
        </p:nvSpPr>
        <p:spPr bwMode="invGray">
          <a:xfrm>
            <a:off x="480486" y="1800226"/>
            <a:ext cx="11231033" cy="4237039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20064-57A0-4DC5-979C-BD5697F0081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invGray">
          <a:xfrm>
            <a:off x="480486" y="6580190"/>
            <a:ext cx="789516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11B125D-A14A-4FCC-AFE2-7047415E4534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EDE70-8E70-4B07-BEED-5C0DF544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1392769" y="6580190"/>
            <a:ext cx="2264833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3651-B439-4D26-BCC0-212903808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invGray">
          <a:xfrm>
            <a:off x="11417300" y="6580190"/>
            <a:ext cx="289984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3D3E8A4-A45B-48D1-8574-A3BB2E8B8A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5BDD9-1E57-4277-BFBB-BCC912288A72}"/>
              </a:ext>
            </a:extLst>
          </p:cNvPr>
          <p:cNvSpPr/>
          <p:nvPr/>
        </p:nvSpPr>
        <p:spPr bwMode="invGray">
          <a:xfrm>
            <a:off x="9734553" y="2128840"/>
            <a:ext cx="1976967" cy="693737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5224-C549-4699-BEB5-5B27E03C6B27}"/>
              </a:ext>
            </a:extLst>
          </p:cNvPr>
          <p:cNvSpPr/>
          <p:nvPr/>
        </p:nvSpPr>
        <p:spPr bwMode="gray">
          <a:xfrm>
            <a:off x="9734553" y="379414"/>
            <a:ext cx="1976967" cy="695325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210209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Ebrima" panose="02000000000000000000" pitchFamily="2" charset="0"/>
        </a:defRPr>
      </a:lvl9pPr>
    </p:titleStyle>
    <p:bodyStyle>
      <a:lvl1pPr algn="l" defTabSz="685783" rtl="0" eaLnBrk="0" fontAlgn="base" hangingPunct="0">
        <a:lnSpc>
          <a:spcPct val="110000"/>
        </a:lnSpc>
        <a:spcBef>
          <a:spcPts val="751"/>
        </a:spcBef>
        <a:spcAft>
          <a:spcPts val="451"/>
        </a:spcAft>
        <a:buClr>
          <a:schemeClr val="tx1"/>
        </a:buClr>
        <a:buSzPct val="80000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49242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19110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884217" indent="-214308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804843" algn="l"/>
        </a:tabLst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211232" indent="-268281" algn="l" defTabSz="685783" rtl="0" eaLnBrk="0" fontAlgn="base" hangingPunct="0">
        <a:lnSpc>
          <a:spcPct val="110000"/>
        </a:lnSpc>
        <a:spcBef>
          <a:spcPts val="375"/>
        </a:spcBef>
        <a:spcAft>
          <a:spcPts val="451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46584" indent="-269075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A0479A-7C76-4515-BF88-9A0AD640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C41157-CE10-40ED-A93A-F328EB94B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D79705-76DC-42F9-A977-EBE89E64A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Monday, October 31, 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464D80-C585-482B-905C-AF75E33A3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65BDB9-86E7-4BB4-BDFB-60B3486FC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s://www.who.int/teams/noncommunicable-diseases/surveillance/data/cervical-cancer-profiles" TargetMode="External"/><Relationship Id="rId7" Type="http://schemas.openxmlformats.org/officeDocument/2006/relationships/hyperlink" Target="https://cceirepository.who.int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hyperlink" Target="https://app.powerbi.com/view?r=eyJrIjoiNDIxZTFkZGUtMDQ1Ny00MDZkLThiZDktYWFlYTdkOGU2NDcwIiwidCI6ImY2MTBjMGI3LWJkMjQtNGIzOS04MTBiLTNkYzI4MGFmYjU5MCIsImMiOjh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4.png"/><Relationship Id="rId21" Type="http://schemas.openxmlformats.org/officeDocument/2006/relationships/image" Target="../media/image42.jpe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19" Type="http://schemas.openxmlformats.org/officeDocument/2006/relationships/image" Target="../media/image40.emf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1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0.emf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/>
          <p:nvPr/>
        </p:nvSpPr>
        <p:spPr>
          <a:xfrm>
            <a:off x="2265676" y="4438022"/>
            <a:ext cx="4722813" cy="216341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Sharon Kapambwe</a:t>
            </a:r>
          </a:p>
          <a:p>
            <a:pPr algn="ctr"/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Officer Cancer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and Southern Africa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AFRO</a:t>
            </a:r>
          </a:p>
          <a:p>
            <a:endParaRPr lang="en-GB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A41D8-2A7A-442D-BAA0-2F14A4B21444}"/>
              </a:ext>
            </a:extLst>
          </p:cNvPr>
          <p:cNvSpPr/>
          <p:nvPr/>
        </p:nvSpPr>
        <p:spPr>
          <a:xfrm>
            <a:off x="132202" y="1920022"/>
            <a:ext cx="864824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WHO Global  Cervical Cancer Initiative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: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Key Issues and Priorities for the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Africa Region</a:t>
            </a:r>
            <a:endParaRPr lang="es-ES" sz="36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B7D2E-A966-43D9-884D-DEE95D449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916" y="1462488"/>
            <a:ext cx="2677098" cy="434340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0891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752874-792F-4E82-B125-EF59CDA59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170" y="1077254"/>
            <a:ext cx="5596567" cy="5780746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SERVICE DELIVERY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: 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Health systems are inadequately prepared to address the growing burden of cervical cancer with limited availability of population-based screening programs, and inadequate access to treatment, reflecting:</a:t>
            </a:r>
          </a:p>
          <a:p>
            <a:pPr marL="692142" lvl="1" indent="-3429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Shortages and uneven distribution of skilled and specialized human resources </a:t>
            </a:r>
          </a:p>
          <a:p>
            <a:pPr marL="692142" lvl="1" indent="-3429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Inadequate infrastructure, including pathology services</a:t>
            </a:r>
          </a:p>
          <a:p>
            <a:pPr marL="692142" lvl="1" indent="-3429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Use of low performance screening tests (VIA, pap smear)</a:t>
            </a:r>
          </a:p>
          <a:p>
            <a:pPr marL="692142" lvl="1" indent="-3429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8F0A0-EF26-497B-A7A2-4933224BC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8940" y="935234"/>
            <a:ext cx="6353060" cy="5799069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FINANCING</a:t>
            </a:r>
            <a:r>
              <a:rPr lang="en-US" sz="2400" dirty="0">
                <a:solidFill>
                  <a:srgbClr val="000000"/>
                </a:solidFill>
                <a:cs typeface="+mn-cs"/>
              </a:rPr>
              <a:t>: Insufficient domestic funding and donor funding; limited financial protection;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high out of pocket spending, with a high risk of catastrophic spending and impoverishment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LATE PRESENTATION</a:t>
            </a:r>
            <a:r>
              <a:rPr lang="en-US" sz="2400" dirty="0">
                <a:solidFill>
                  <a:srgbClr val="000000"/>
                </a:solidFill>
                <a:cs typeface="+mn-cs"/>
              </a:rPr>
              <a:t>: Limited awareness and knowledge combined with fear and stigma leads to delayed treatment and poor outcomes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WEAK MONITORING AND EVALUATION CAPACITY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: 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Limited </a:t>
            </a:r>
            <a:r>
              <a:rPr lang="en-US" sz="2400" dirty="0">
                <a:solidFill>
                  <a:srgbClr val="000000"/>
                </a:solidFill>
                <a:cs typeface="+mn-cs"/>
              </a:rPr>
              <a:t>availability of population-based cancer registries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F1BC58-849A-4209-9708-E772D3C5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454" y="101663"/>
            <a:ext cx="8159749" cy="719137"/>
          </a:xfrm>
        </p:spPr>
        <p:txBody>
          <a:bodyPr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1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20025" y="20365"/>
            <a:ext cx="10604768" cy="720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3200" dirty="0"/>
              <a:t> </a:t>
            </a:r>
            <a:br>
              <a:rPr lang="en-GB" sz="3200" dirty="0"/>
            </a:br>
            <a:r>
              <a:rPr lang="en-GB" sz="3200" dirty="0"/>
              <a:t>Regional Strategic actions to accelerate progress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251157-05C0-4282-A8EB-CA6A2050552A}"/>
              </a:ext>
            </a:extLst>
          </p:cNvPr>
          <p:cNvSpPr txBox="1">
            <a:spLocks/>
          </p:cNvSpPr>
          <p:nvPr/>
        </p:nvSpPr>
        <p:spPr>
          <a:xfrm>
            <a:off x="8300283" y="3328898"/>
            <a:ext cx="3773879" cy="25784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60000"/>
              <a:defRPr sz="2400" kern="1200">
                <a:solidFill>
                  <a:srgbClr val="6C6C6C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730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400" kern="1200">
                <a:solidFill>
                  <a:srgbClr val="6C6C6C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75000"/>
              <a:buFont typeface="Arial" pitchFamily="34" charset="0"/>
              <a:buChar char="•"/>
              <a:defRPr sz="2000" kern="1200">
                <a:solidFill>
                  <a:srgbClr val="6C6C6C"/>
                </a:solidFill>
                <a:latin typeface="+mn-lt"/>
                <a:ea typeface="ＭＳ Ｐゴシック" charset="0"/>
                <a:cs typeface="Geneva" charset="0"/>
              </a:defRPr>
            </a:lvl3pPr>
            <a:lvl4pPr marL="13716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75000"/>
              <a:buFont typeface="Arial" pitchFamily="34" charset="0"/>
              <a:buChar char="•"/>
              <a:defRPr sz="2000" kern="1200">
                <a:solidFill>
                  <a:srgbClr val="6C6C6C"/>
                </a:solidFill>
                <a:latin typeface="+mn-lt"/>
                <a:ea typeface="Geneva" pitchFamily="-109" charset="-128"/>
                <a:cs typeface="Geneva" charset="0"/>
              </a:defRPr>
            </a:lvl4pPr>
            <a:lvl5pPr marL="18288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65000"/>
              <a:buFont typeface="Arial" pitchFamily="34" charset="0"/>
              <a:buChar char="•"/>
              <a:defRPr sz="2000" kern="1200">
                <a:solidFill>
                  <a:srgbClr val="6C6C6C"/>
                </a:solidFill>
                <a:latin typeface="+mn-lt"/>
                <a:ea typeface="Geneva" pitchFamily="-109" charset="-128"/>
                <a:cs typeface="Genev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Implement management guidelines</a:t>
            </a:r>
          </a:p>
          <a:p>
            <a:pPr marL="177800" marR="0" lvl="0" indent="-1778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Strengthen pathology services</a:t>
            </a:r>
          </a:p>
          <a:p>
            <a:pPr marL="177800" marR="0" lvl="0" indent="-1778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Expand surgical capacity</a:t>
            </a:r>
          </a:p>
          <a:p>
            <a:pPr marL="177800" marR="0" lvl="0" indent="-1778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Improve access to radiotherapy &amp; chemo</a:t>
            </a:r>
          </a:p>
          <a:p>
            <a:pPr marL="177800" marR="0" lvl="0" indent="-1778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Optimize workforce competencies</a:t>
            </a:r>
          </a:p>
          <a:p>
            <a:pPr marL="177800" marR="0" lvl="0" indent="-1778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Survivor care &amp;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↓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cancer stigmatization</a:t>
            </a:r>
          </a:p>
          <a:p>
            <a:pPr marL="177800" marR="0" lvl="0" indent="-1778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Palliative care as human right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0060F48-6237-49CE-8C1E-87384E65E4F1}"/>
              </a:ext>
            </a:extLst>
          </p:cNvPr>
          <p:cNvSpPr/>
          <p:nvPr/>
        </p:nvSpPr>
        <p:spPr bwMode="auto">
          <a:xfrm>
            <a:off x="723719" y="1501699"/>
            <a:ext cx="1961394" cy="1783203"/>
          </a:xfrm>
          <a:prstGeom prst="teardrop">
            <a:avLst/>
          </a:prstGeom>
          <a:solidFill>
            <a:srgbClr val="2A96D9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1449" tIns="25724" rIns="51449" bIns="25724"/>
          <a:lstStyle/>
          <a:p>
            <a:pPr marL="0" marR="0" lvl="0" indent="0" algn="ctr" defTabSz="586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90%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  <a:p>
            <a:pPr marL="0" marR="0" lvl="0" indent="0" algn="ctr" defTabSz="586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of girls fully vaccinated with HPV vaccine by 15 years of age</a:t>
            </a:r>
          </a:p>
          <a:p>
            <a:pPr marL="0" marR="0" lvl="0" indent="0" algn="ctr" defTabSz="586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7BCED271-B180-4F66-9D45-2E259CEC7A1C}"/>
              </a:ext>
            </a:extLst>
          </p:cNvPr>
          <p:cNvSpPr/>
          <p:nvPr/>
        </p:nvSpPr>
        <p:spPr bwMode="auto">
          <a:xfrm>
            <a:off x="4798205" y="1490658"/>
            <a:ext cx="1968355" cy="1784058"/>
          </a:xfrm>
          <a:prstGeom prst="teardrop">
            <a:avLst/>
          </a:prstGeom>
          <a:solidFill>
            <a:srgbClr val="2A96D9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1449" tIns="25724" rIns="51449" bIns="25724"/>
          <a:lstStyle/>
          <a:p>
            <a:pPr marL="0" marR="0" lvl="0" indent="0" algn="ctr" defTabSz="586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70%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  <a:p>
            <a:pPr marL="0" marR="0" lvl="0" indent="0" algn="ctr" defTabSz="586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of women screened with a high precision test by 35 and 45 years of age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65AF89F0-2A96-49A9-A7AF-3AED5A5F6EFE}"/>
              </a:ext>
            </a:extLst>
          </p:cNvPr>
          <p:cNvSpPr/>
          <p:nvPr/>
        </p:nvSpPr>
        <p:spPr bwMode="auto">
          <a:xfrm>
            <a:off x="9031351" y="1342414"/>
            <a:ext cx="2053416" cy="1919856"/>
          </a:xfrm>
          <a:prstGeom prst="teardrop">
            <a:avLst>
              <a:gd name="adj" fmla="val 104911"/>
            </a:avLst>
          </a:prstGeom>
          <a:solidFill>
            <a:srgbClr val="2A96D9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1449" tIns="25724" rIns="51449" bIns="25724"/>
          <a:lstStyle/>
          <a:p>
            <a:pPr marL="0" marR="0" lvl="0" indent="0" algn="ctr" defTabSz="586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90%</a:t>
            </a:r>
          </a:p>
          <a:p>
            <a:pPr marL="0" marR="0" lvl="0" indent="0" algn="ctr" defTabSz="586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of women  identified with cervical disease receive treatment and care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6911B2B-D314-4A5F-BE19-9E1BF4017F0C}"/>
              </a:ext>
            </a:extLst>
          </p:cNvPr>
          <p:cNvSpPr txBox="1">
            <a:spLocks/>
          </p:cNvSpPr>
          <p:nvPr/>
        </p:nvSpPr>
        <p:spPr>
          <a:xfrm>
            <a:off x="117838" y="3328898"/>
            <a:ext cx="3717044" cy="257842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60000"/>
              <a:defRPr sz="2400" kern="1200">
                <a:solidFill>
                  <a:srgbClr val="6C6C6C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730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400" kern="1200">
                <a:solidFill>
                  <a:srgbClr val="6C6C6C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75000"/>
              <a:buFont typeface="Arial" pitchFamily="34" charset="0"/>
              <a:buChar char="•"/>
              <a:defRPr sz="2000" kern="1200">
                <a:solidFill>
                  <a:srgbClr val="6C6C6C"/>
                </a:solidFill>
                <a:latin typeface="+mn-lt"/>
                <a:ea typeface="ＭＳ Ｐゴシック" charset="0"/>
                <a:cs typeface="Geneva" charset="0"/>
              </a:defRPr>
            </a:lvl3pPr>
            <a:lvl4pPr marL="13716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75000"/>
              <a:buFont typeface="Arial" pitchFamily="34" charset="0"/>
              <a:buChar char="•"/>
              <a:defRPr sz="2000" kern="1200">
                <a:solidFill>
                  <a:srgbClr val="6C6C6C"/>
                </a:solidFill>
                <a:latin typeface="+mn-lt"/>
                <a:ea typeface="Geneva" pitchFamily="-109" charset="-128"/>
                <a:cs typeface="Geneva" charset="0"/>
              </a:defRPr>
            </a:lvl4pPr>
            <a:lvl5pPr marL="18288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65000"/>
              <a:buFont typeface="Arial" pitchFamily="34" charset="0"/>
              <a:buChar char="•"/>
              <a:defRPr sz="2000" kern="1200">
                <a:solidFill>
                  <a:srgbClr val="6C6C6C"/>
                </a:solidFill>
                <a:latin typeface="+mn-lt"/>
                <a:ea typeface="Geneva" pitchFamily="-109" charset="-128"/>
                <a:cs typeface="Geneva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Secure sufficient, affordable HPV vaccines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Quality &amp; coverage of vaccination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Improve communication &amp; social mobilization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Innovate to improve efficiency of vaccine delivery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DDEAF6-2850-4DAF-A9E4-5B3C9F82E8AF}"/>
              </a:ext>
            </a:extLst>
          </p:cNvPr>
          <p:cNvSpPr txBox="1"/>
          <p:nvPr/>
        </p:nvSpPr>
        <p:spPr>
          <a:xfrm>
            <a:off x="4086808" y="3328898"/>
            <a:ext cx="3946849" cy="257842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rmAutofit lnSpcReduction="10000"/>
          </a:bodyPr>
          <a:lstStyle>
            <a:defPPr>
              <a:defRPr lang="en-ZM"/>
            </a:defPPr>
            <a:lvl1pPr marL="342900" marR="0" lvl="0" indent="-34290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 kumimoji="0" sz="14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39763" indent="-27305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400">
                <a:solidFill>
                  <a:srgbClr val="6C6C6C"/>
                </a:solidFill>
                <a:ea typeface="ＭＳ Ｐゴシック" charset="0"/>
              </a:defRPr>
            </a:lvl2pPr>
            <a:lvl3pPr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75000"/>
              <a:buFont typeface="Arial" pitchFamily="34" charset="0"/>
              <a:buChar char="•"/>
              <a:defRPr sz="2000">
                <a:solidFill>
                  <a:srgbClr val="6C6C6C"/>
                </a:solidFill>
                <a:ea typeface="ＭＳ Ｐゴシック" charset="0"/>
                <a:cs typeface="Geneva" charset="0"/>
              </a:defRPr>
            </a:lvl3pPr>
            <a:lvl4pPr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75000"/>
              <a:buFont typeface="Arial" pitchFamily="34" charset="0"/>
              <a:buChar char="•"/>
              <a:defRPr sz="2000">
                <a:solidFill>
                  <a:srgbClr val="6C6C6C"/>
                </a:solidFill>
                <a:ea typeface="Geneva" pitchFamily="-109" charset="-128"/>
                <a:cs typeface="Geneva" charset="0"/>
              </a:defRPr>
            </a:lvl4pPr>
            <a:lvl5pPr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SzPct val="65000"/>
              <a:buFont typeface="Arial" pitchFamily="34" charset="0"/>
              <a:buChar char="•"/>
              <a:defRPr sz="2000">
                <a:solidFill>
                  <a:srgbClr val="6C6C6C"/>
                </a:solidFill>
                <a:ea typeface="Geneva" pitchFamily="-109" charset="-128"/>
                <a:cs typeface="Geneva" charset="0"/>
              </a:defRPr>
            </a:lvl5pPr>
            <a:lvl6pPr marL="2103120" indent="-228600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baseline="0"/>
            </a:lvl6pPr>
            <a:lvl7pPr marL="2377440" indent="-228600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baseline="0"/>
            </a:lvl7pPr>
            <a:lvl8pPr marL="2651760" indent="-228600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baseline="0"/>
            </a:lvl8pPr>
            <a:lvl9pPr marL="2926080" indent="-228600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baseline="0"/>
            </a:lvl9pPr>
          </a:lstStyle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Understand barriers to accessing services &amp; create enabling environment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Integrate screen &amp; treatment services into primary care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Promote screen &amp; treat approach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Ensure an affordable supply of quality assured, high performance screening tests and treatment devices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Strengthen laboratory capacity and quality assurance</a:t>
            </a:r>
          </a:p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B7E6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C8D3A-65C2-49B4-98AF-4CD2C10E844C}"/>
              </a:ext>
            </a:extLst>
          </p:cNvPr>
          <p:cNvSpPr txBox="1"/>
          <p:nvPr/>
        </p:nvSpPr>
        <p:spPr>
          <a:xfrm>
            <a:off x="117838" y="5907324"/>
            <a:ext cx="11760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Source: WHO Regional Framework for implementation of cervical cancer </a:t>
            </a:r>
          </a:p>
        </p:txBody>
      </p:sp>
    </p:spTree>
    <p:extLst>
      <p:ext uri="{BB962C8B-B14F-4D97-AF65-F5344CB8AC3E}">
        <p14:creationId xmlns:p14="http://schemas.microsoft.com/office/powerpoint/2010/main" val="421359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9E9A8-2BBB-4F1B-82EF-0D1BFC09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WHO Support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0CB64-10A7-4512-8097-5D73E0343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7" y="1985113"/>
            <a:ext cx="11784789" cy="4802186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err="1"/>
              <a:t>Development</a:t>
            </a:r>
            <a:r>
              <a:rPr lang="fr-FR" b="1" dirty="0"/>
              <a:t> </a:t>
            </a:r>
            <a:r>
              <a:rPr lang="fr-FR" b="1" dirty="0" err="1"/>
              <a:t>Costed</a:t>
            </a:r>
            <a:r>
              <a:rPr lang="fr-FR" b="1" dirty="0"/>
              <a:t> National Cancer Control Plans/ Cervical Cancer Strategic Plan</a:t>
            </a:r>
            <a:r>
              <a:rPr lang="fr-FR" dirty="0"/>
              <a:t>: </a:t>
            </a:r>
          </a:p>
          <a:p>
            <a:pPr lvl="1"/>
            <a:r>
              <a:rPr lang="fr-FR" sz="1800" dirty="0"/>
              <a:t> Tchad, </a:t>
            </a:r>
            <a:r>
              <a:rPr lang="fr-FR" sz="1800" dirty="0" err="1"/>
              <a:t>Senegal</a:t>
            </a:r>
            <a:r>
              <a:rPr lang="fr-FR" sz="1800" dirty="0"/>
              <a:t>, Zimbabwe, </a:t>
            </a:r>
            <a:r>
              <a:rPr lang="fr-FR" sz="1800" dirty="0" err="1"/>
              <a:t>Zambia</a:t>
            </a:r>
            <a:r>
              <a:rPr lang="fr-FR" sz="1800" dirty="0"/>
              <a:t>, Kenya, Benin, Burundi, </a:t>
            </a:r>
            <a:r>
              <a:rPr lang="fr-FR" sz="1800" dirty="0" err="1"/>
              <a:t>Mauritania</a:t>
            </a:r>
            <a:r>
              <a:rPr lang="fr-FR" sz="1800" dirty="0"/>
              <a:t>, Uganda, Malawi, Rwanda, Namibia, Botswana, </a:t>
            </a:r>
            <a:r>
              <a:rPr lang="fr-FR" sz="1800" dirty="0" err="1"/>
              <a:t>Tanzania</a:t>
            </a:r>
            <a:r>
              <a:rPr lang="fr-FR" sz="1800" dirty="0"/>
              <a:t>, </a:t>
            </a:r>
            <a:r>
              <a:rPr lang="fr-FR" sz="1800" dirty="0" err="1"/>
              <a:t>eSwatini</a:t>
            </a:r>
            <a:r>
              <a:rPr lang="fr-FR" sz="1800" dirty="0"/>
              <a:t>, etc.</a:t>
            </a:r>
          </a:p>
          <a:p>
            <a:r>
              <a:rPr lang="fr-FR" b="1" dirty="0" err="1"/>
              <a:t>Development</a:t>
            </a:r>
            <a:r>
              <a:rPr lang="fr-FR" b="1" dirty="0"/>
              <a:t> of Guidance Documents</a:t>
            </a:r>
            <a:endParaRPr lang="en-US" dirty="0"/>
          </a:p>
          <a:p>
            <a:pPr lvl="1"/>
            <a:r>
              <a:rPr lang="en-US" sz="2200" dirty="0"/>
              <a:t>HPV Testing Guidelines: Kenya, Zambia, Botswana</a:t>
            </a:r>
          </a:p>
          <a:p>
            <a:pPr lvl="1"/>
            <a:r>
              <a:rPr lang="en-US" sz="2200" dirty="0"/>
              <a:t>Treatment Guidelines ( Surgical and non-surgical)-Zambia</a:t>
            </a:r>
          </a:p>
          <a:p>
            <a:pPr lvl="1"/>
            <a:r>
              <a:rPr lang="en-US" sz="2200" dirty="0"/>
              <a:t>Investment cases- Mozambique</a:t>
            </a:r>
          </a:p>
          <a:p>
            <a:r>
              <a:rPr lang="en-US" b="1" dirty="0"/>
              <a:t>Capacity building:</a:t>
            </a:r>
          </a:p>
          <a:p>
            <a:pPr lvl="1"/>
            <a:r>
              <a:rPr lang="en-US" dirty="0"/>
              <a:t>Screening and treatment of precancerous lesions Malawi, Liberia, Guinea, Nigeria</a:t>
            </a:r>
          </a:p>
          <a:p>
            <a:pPr lvl="1"/>
            <a:r>
              <a:rPr lang="en-US" dirty="0"/>
              <a:t>Community workers ( self-sampling, awareness)- Kenya, Uganda</a:t>
            </a:r>
          </a:p>
          <a:p>
            <a:r>
              <a:rPr lang="en-US" b="1" dirty="0"/>
              <a:t>Management of invasive cervical cancer</a:t>
            </a:r>
          </a:p>
          <a:p>
            <a:pPr lvl="1"/>
            <a:r>
              <a:rPr lang="en-US" dirty="0"/>
              <a:t>Training of </a:t>
            </a:r>
            <a:r>
              <a:rPr lang="en-US" dirty="0" err="1"/>
              <a:t>gynaecologists</a:t>
            </a:r>
            <a:endParaRPr lang="en-US" dirty="0"/>
          </a:p>
          <a:p>
            <a:pPr lvl="1"/>
            <a:r>
              <a:rPr lang="en-US" dirty="0"/>
              <a:t>Establishing of </a:t>
            </a:r>
            <a:r>
              <a:rPr lang="en-US" dirty="0" err="1"/>
              <a:t>Multidisplinary</a:t>
            </a:r>
            <a:r>
              <a:rPr lang="en-US" dirty="0"/>
              <a:t> Teams (MDTs)</a:t>
            </a:r>
          </a:p>
          <a:p>
            <a:r>
              <a:rPr lang="en-US" b="1" dirty="0"/>
              <a:t>Procurement of equipment and supplies (start up)</a:t>
            </a:r>
          </a:p>
          <a:p>
            <a:pPr lvl="1"/>
            <a:r>
              <a:rPr lang="en-US" dirty="0"/>
              <a:t>Nigeria, Senegal, Botswana, Lesotho, Liberia, Zambia</a:t>
            </a:r>
          </a:p>
          <a:p>
            <a:r>
              <a:rPr lang="en-US" b="1" dirty="0"/>
              <a:t>Cancer Surveillance and Cancer Registries/ Data Management- </a:t>
            </a:r>
          </a:p>
          <a:p>
            <a:pPr lvl="1"/>
            <a:r>
              <a:rPr lang="en-US" dirty="0"/>
              <a:t>Malawi, Rwanda, Kenya, Uganda, </a:t>
            </a:r>
          </a:p>
          <a:p>
            <a:pPr lvl="1"/>
            <a:endParaRPr lang="fr-FR" dirty="0"/>
          </a:p>
          <a:p>
            <a:endParaRPr lang="en-US" dirty="0"/>
          </a:p>
        </p:txBody>
      </p:sp>
      <p:pic>
        <p:nvPicPr>
          <p:cNvPr id="4" name="Espace réservé du contenu 7">
            <a:extLst>
              <a:ext uri="{FF2B5EF4-FFF2-40B4-BE49-F238E27FC236}">
                <a16:creationId xmlns:a16="http://schemas.microsoft.com/office/drawing/2014/main" id="{1D15FB33-812B-4F79-BAFF-A1B8680B3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7569" cy="187374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179A7C-3E6D-4F57-A4F8-6C86BE1B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0965" y="70700"/>
            <a:ext cx="3456432" cy="122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34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Rectangle 1067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8F8E16-CA1F-4F34-B4FE-8E7994F85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 eaLnBrk="1" hangingPunct="1"/>
            <a:r>
              <a:rPr lang="en-US" sz="4500">
                <a:solidFill>
                  <a:schemeClr val="bg1"/>
                </a:solidFill>
              </a:rPr>
              <a:t>Building a future free of cervical cancer in Africa</a:t>
            </a:r>
          </a:p>
        </p:txBody>
      </p:sp>
      <p:pic>
        <p:nvPicPr>
          <p:cNvPr id="1027" name="Picture 1" descr="A picture containing person, indoor, family&#10;&#10;Description automatically generated">
            <a:extLst>
              <a:ext uri="{FF2B5EF4-FFF2-40B4-BE49-F238E27FC236}">
                <a16:creationId xmlns:a16="http://schemas.microsoft.com/office/drawing/2014/main" id="{742288F0-C7F1-4CBC-B08F-3669368C6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-2" b="-2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2" name="Freeform: Shape 1069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3" name="Freeform: Shape 1071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5FE9346-FE1F-409F-B35D-22BBD17451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407" y="4518257"/>
            <a:ext cx="2162343" cy="15431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508B0889-2356-4114-9A72-06E486CE573C}"/>
              </a:ext>
            </a:extLst>
          </p:cNvPr>
          <p:cNvSpPr txBox="1">
            <a:spLocks/>
          </p:cNvSpPr>
          <p:nvPr/>
        </p:nvSpPr>
        <p:spPr bwMode="invGray">
          <a:xfrm>
            <a:off x="5103765" y="4561918"/>
            <a:ext cx="2646076" cy="1441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Cervical cancer country profiles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3"/>
              </a:rPr>
              <a:t>https://www.who.int/teams/noncommunicable-diseases/surveillance/data/cervical-cancer-profiles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ZM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9F9BF-D269-4020-816F-460E917B7A74}" type="datetime1">
              <a:rPr lang="en-GB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ZM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|     Title of the presentation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ZM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CE0EA-F3B5-4684-BA10-C594598FDB9C}" type="slidenum">
              <a:rPr lang="en-GB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54441" y="499962"/>
            <a:ext cx="9689241" cy="72000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/>
              <a:t>Resources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65C81814-313B-4430-868E-0488BE8A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0" y="1555293"/>
            <a:ext cx="1523999" cy="196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117750-39B7-4727-B4D4-143C1B39E2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469" y="1781104"/>
            <a:ext cx="1790864" cy="1740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83ED3C-FF06-4419-8D96-495833CD5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670" y="1640672"/>
            <a:ext cx="2427705" cy="188065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CB1D8752-F6F1-403E-868C-FA07B891CDA2}"/>
              </a:ext>
            </a:extLst>
          </p:cNvPr>
          <p:cNvSpPr txBox="1">
            <a:spLocks/>
          </p:cNvSpPr>
          <p:nvPr/>
        </p:nvSpPr>
        <p:spPr bwMode="invGray">
          <a:xfrm>
            <a:off x="3650089" y="3521330"/>
            <a:ext cx="2541161" cy="67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CCEI Knowledge repository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7"/>
              </a:rPr>
              <a:t>https://cceirepository.who.int/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1FD7F9-4660-4D59-A773-403839B9F2D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3" y="1781104"/>
            <a:ext cx="3205611" cy="16444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1E089A-5911-43F4-AB69-921FC45702BA}"/>
              </a:ext>
            </a:extLst>
          </p:cNvPr>
          <p:cNvSpPr txBox="1"/>
          <p:nvPr/>
        </p:nvSpPr>
        <p:spPr>
          <a:xfrm>
            <a:off x="97879" y="3407508"/>
            <a:ext cx="3386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 Vaccine Dashboard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Microsoft Power BI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12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18CDD5A-AB5A-4AD6-B256-CA11238D9442}"/>
              </a:ext>
            </a:extLst>
          </p:cNvPr>
          <p:cNvGrpSpPr/>
          <p:nvPr/>
        </p:nvGrpSpPr>
        <p:grpSpPr>
          <a:xfrm>
            <a:off x="7527884" y="1476928"/>
            <a:ext cx="4513552" cy="3846455"/>
            <a:chOff x="191178" y="1287952"/>
            <a:chExt cx="10852551" cy="5506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319244-26E8-43F7-8FB8-459C15C5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226" y="1287952"/>
              <a:ext cx="10243503" cy="5506893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8FF184-976A-4095-825E-ADA4D4C199A0}"/>
                </a:ext>
              </a:extLst>
            </p:cNvPr>
            <p:cNvSpPr/>
            <p:nvPr/>
          </p:nvSpPr>
          <p:spPr>
            <a:xfrm>
              <a:off x="191178" y="5484607"/>
              <a:ext cx="3374871" cy="93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9319" y="-27550"/>
            <a:ext cx="9061934" cy="720000"/>
          </a:xfrm>
        </p:spPr>
        <p:txBody>
          <a:bodyPr/>
          <a:lstStyle/>
          <a:p>
            <a:pPr algn="ctr"/>
            <a:r>
              <a:rPr lang="en-GB" dirty="0"/>
              <a:t>WHO setting global agenda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16A6AF-CD50-4BFE-AEAB-8AFCC9D7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7" y="881350"/>
            <a:ext cx="6613028" cy="469077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8CEBAC-223A-45C6-BFF4-BEC7FDBE31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4648">
            <a:off x="-92553" y="1847349"/>
            <a:ext cx="1563742" cy="22745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9D3A0D-5637-412F-B785-AAD0E90FFA29}"/>
              </a:ext>
            </a:extLst>
          </p:cNvPr>
          <p:cNvSpPr/>
          <p:nvPr/>
        </p:nvSpPr>
        <p:spPr>
          <a:xfrm>
            <a:off x="941794" y="5720312"/>
            <a:ext cx="6754835" cy="88030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B1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guidance on strategic investments / interventions needed to achieve on SDGs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432D10D-739C-451B-927E-2A73018AC493}"/>
              </a:ext>
            </a:extLst>
          </p:cNvPr>
          <p:cNvSpPr/>
          <p:nvPr/>
        </p:nvSpPr>
        <p:spPr>
          <a:xfrm>
            <a:off x="7803655" y="2888343"/>
            <a:ext cx="614631" cy="2264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A4D5FE-068E-4E08-935A-263E65FC0837}"/>
              </a:ext>
            </a:extLst>
          </p:cNvPr>
          <p:cNvSpPr/>
          <p:nvPr/>
        </p:nvSpPr>
        <p:spPr>
          <a:xfrm>
            <a:off x="8157027" y="5720312"/>
            <a:ext cx="3976915" cy="88030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B1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3B1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3B1E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0975EE-CEA3-40C1-8A5A-9BE788140799}"/>
              </a:ext>
            </a:extLst>
          </p:cNvPr>
          <p:cNvSpPr txBox="1"/>
          <p:nvPr/>
        </p:nvSpPr>
        <p:spPr>
          <a:xfrm>
            <a:off x="9332685" y="5778368"/>
            <a:ext cx="303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B1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Member States receive direct support by WHO to national cancer control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B1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programme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B1E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5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0406B7-4177-4553-A98E-4A78902C4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Ref: Global Cancer Observatory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EB869-9CC2-4030-88C4-981D4BD84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590" y="0"/>
            <a:ext cx="9375355" cy="1164531"/>
          </a:xfrm>
        </p:spPr>
        <p:txBody>
          <a:bodyPr>
            <a:normAutofit fontScale="25000" lnSpcReduction="20000"/>
          </a:bodyPr>
          <a:lstStyle/>
          <a:p>
            <a:endParaRPr lang="en-US" b="1" dirty="0"/>
          </a:p>
          <a:p>
            <a:pPr algn="ctr"/>
            <a:endParaRPr lang="en-US" sz="8000" b="1" dirty="0">
              <a:latin typeface="+mn-lt"/>
            </a:endParaRPr>
          </a:p>
          <a:p>
            <a:pPr algn="ctr"/>
            <a:r>
              <a:rPr lang="en-US" sz="9600" b="1" dirty="0">
                <a:latin typeface="+mn-lt"/>
              </a:rPr>
              <a:t>The highest incidence rates of cervical cancer are in Africa.. yet just 50% of countries </a:t>
            </a:r>
            <a:r>
              <a:rPr lang="it-IT" sz="9600" b="1" dirty="0">
                <a:latin typeface="+mn-lt"/>
              </a:rPr>
              <a:t>have introduced HPV vaccination for adolescent girls</a:t>
            </a:r>
            <a:endParaRPr lang="en-US" sz="9600" b="1" dirty="0">
              <a:latin typeface="+mn-lt"/>
            </a:endParaRPr>
          </a:p>
          <a:p>
            <a:pPr algn="ctr"/>
            <a:r>
              <a:rPr lang="en-US" sz="96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6EC40-4788-4410-9311-F70A87B105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CA57B8-B079-435E-953B-24CD970F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182" y="5881355"/>
            <a:ext cx="8160000" cy="720000"/>
          </a:xfrm>
        </p:spPr>
        <p:txBody>
          <a:bodyPr/>
          <a:lstStyle/>
          <a:p>
            <a:pPr algn="ctr"/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 Cervical Cancer Estimates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en-US" sz="2400" dirty="0"/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B5054CD4-05E6-4715-A011-8A37B5DB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28" y="1277957"/>
            <a:ext cx="10315639" cy="46033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0032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FEC7D1-8B3A-49C3-BAF8-831D24B3E5E4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2"/>
          <a:stretch>
            <a:fillRect/>
          </a:stretch>
        </p:blipFill>
        <p:spPr>
          <a:xfrm>
            <a:off x="166632" y="903383"/>
            <a:ext cx="6021355" cy="426946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838D0F-F280-41CB-BF61-AA05AE5FFE77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6003260" y="1145754"/>
            <a:ext cx="5846618" cy="4150923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1C2BA906-C6D7-F103-C12E-077ACDFCA2DA}"/>
              </a:ext>
            </a:extLst>
          </p:cNvPr>
          <p:cNvSpPr txBox="1">
            <a:spLocks/>
          </p:cNvSpPr>
          <p:nvPr/>
        </p:nvSpPr>
        <p:spPr>
          <a:xfrm>
            <a:off x="0" y="98669"/>
            <a:ext cx="10086388" cy="12044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+mn-lt"/>
              </a:rPr>
              <a:t>Breast cancer is the most common cancer in Africa, </a:t>
            </a:r>
          </a:p>
          <a:p>
            <a:pPr algn="ctr"/>
            <a:r>
              <a:rPr lang="en-GB" sz="2400" b="1" dirty="0">
                <a:latin typeface="+mn-lt"/>
              </a:rPr>
              <a:t>cervical cancer is the most common cause of cancer-related deaths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E3DCF-C75C-9AA0-6BA8-0CB412DC898F}"/>
              </a:ext>
            </a:extLst>
          </p:cNvPr>
          <p:cNvSpPr txBox="1"/>
          <p:nvPr/>
        </p:nvSpPr>
        <p:spPr>
          <a:xfrm>
            <a:off x="302518" y="5577821"/>
            <a:ext cx="11455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/>
              <a:t>Large disparities in cervical cancer incidence and deaths rates between LMICs and HICs: </a:t>
            </a:r>
            <a:r>
              <a:rPr lang="en-US" sz="2400" i="1" dirty="0"/>
              <a:t>incidence rates are 2x as high; death rates are 3x higher</a:t>
            </a:r>
            <a:endParaRPr lang="en-US" sz="2400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923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7F8EC-C4FD-4FB4-ACCC-9C4863E2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92118"/>
            <a:ext cx="11996256" cy="5999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66" y="-74645"/>
            <a:ext cx="11923667" cy="57004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/>
              </a:rPr>
              <a:t>Countries with HPV vaccine in the national immunization programme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7F8BF7-7C5A-454E-9C19-454D30F8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217" y="6232918"/>
            <a:ext cx="3116110" cy="4745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2D1A21-0D2A-4802-B0E4-78BFE3FF67C3}"/>
              </a:ext>
            </a:extLst>
          </p:cNvPr>
          <p:cNvSpPr txBox="1"/>
          <p:nvPr/>
        </p:nvSpPr>
        <p:spPr>
          <a:xfrm>
            <a:off x="1" y="1054808"/>
            <a:ext cx="2389375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 of slide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2022-4-8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production: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Immunization Vaccines Biologicals (IVB), World Health 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Source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IVB database as at 4 Aug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D4B94-DCEE-4D4F-A2A3-8A1D24719E97}"/>
              </a:ext>
            </a:extLst>
          </p:cNvPr>
          <p:cNvSpPr txBox="1"/>
          <p:nvPr/>
        </p:nvSpPr>
        <p:spPr>
          <a:xfrm>
            <a:off x="2497015" y="5126036"/>
            <a:ext cx="1148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 (62%)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AA9FB4-1DE1-487C-B80D-4CDECB93B6C5}"/>
              </a:ext>
            </a:extLst>
          </p:cNvPr>
          <p:cNvSpPr txBox="1"/>
          <p:nvPr/>
        </p:nvSpPr>
        <p:spPr>
          <a:xfrm>
            <a:off x="2717130" y="5719945"/>
            <a:ext cx="9906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74 (38%)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5D3AE93-2D7F-4934-93FF-8FC6A219B7B3}"/>
              </a:ext>
            </a:extLst>
          </p:cNvPr>
          <p:cNvSpPr/>
          <p:nvPr/>
        </p:nvSpPr>
        <p:spPr>
          <a:xfrm rot="10800000" flipH="1">
            <a:off x="2389377" y="5310553"/>
            <a:ext cx="327753" cy="319874"/>
          </a:xfrm>
          <a:prstGeom prst="rightBrace">
            <a:avLst>
              <a:gd name="adj1" fmla="val 8333"/>
              <a:gd name="adj2" fmla="val 551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61EEB-2893-487C-95B7-93E9C47AA649}"/>
              </a:ext>
            </a:extLst>
          </p:cNvPr>
          <p:cNvSpPr txBox="1"/>
          <p:nvPr/>
        </p:nvSpPr>
        <p:spPr>
          <a:xfrm>
            <a:off x="134166" y="4644506"/>
            <a:ext cx="2794878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2030 Target:  194 countries</a:t>
            </a:r>
          </a:p>
        </p:txBody>
      </p:sp>
    </p:spTree>
    <p:extLst>
      <p:ext uri="{BB962C8B-B14F-4D97-AF65-F5344CB8AC3E}">
        <p14:creationId xmlns:p14="http://schemas.microsoft.com/office/powerpoint/2010/main" val="427474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7EAFC-7117-4B4A-A02E-6B79A641CE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D9F9BF-D269-4020-816F-460E917B7A74}" type="datetime1">
              <a:rPr lang="en-GB" noProof="0" smtClean="0"/>
              <a:t>31/10/2022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BCE1-7013-4BC9-84F1-0D9A2BF892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2B7D5-DCB0-486D-BDF2-3C22B08C17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017572-451A-4F72-AC2D-C1541A36DF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25" y="6269246"/>
            <a:ext cx="11226365" cy="208579"/>
          </a:xfrm>
        </p:spPr>
        <p:txBody>
          <a:bodyPr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 of this indicator: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“% of all girls (15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all countries in Africa that had access to and actually received the HPV vaccine” </a:t>
            </a:r>
          </a:p>
          <a:p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23846BA-80CA-4CCF-8720-CFE7ABED0E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368831"/>
              </p:ext>
            </p:extLst>
          </p:nvPr>
        </p:nvGraphicFramePr>
        <p:xfrm>
          <a:off x="479425" y="1525862"/>
          <a:ext cx="11233150" cy="451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11A772A7-ADC3-422F-9E39-653531E07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7040" y="1090700"/>
            <a:ext cx="8161338" cy="332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Trends in population adjusted coverage rates </a:t>
            </a: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DC7DAC-5932-435E-8E1C-755E4AA3DD2F}"/>
              </a:ext>
            </a:extLst>
          </p:cNvPr>
          <p:cNvSpPr txBox="1">
            <a:spLocks/>
          </p:cNvSpPr>
          <p:nvPr/>
        </p:nvSpPr>
        <p:spPr bwMode="invGray">
          <a:xfrm>
            <a:off x="0" y="-74645"/>
            <a:ext cx="11923667" cy="570048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</a:rPr>
              <a:t>HPV vaccination coverage remains modest in Africa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064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2">
            <a:extLst>
              <a:ext uri="{FF2B5EF4-FFF2-40B4-BE49-F238E27FC236}">
                <a16:creationId xmlns:a16="http://schemas.microsoft.com/office/drawing/2014/main" id="{64DDA713-4830-422D-9A3C-44E05359C769}"/>
              </a:ext>
            </a:extLst>
          </p:cNvPr>
          <p:cNvSpPr txBox="1"/>
          <p:nvPr/>
        </p:nvSpPr>
        <p:spPr>
          <a:xfrm>
            <a:off x="1674840" y="5881977"/>
            <a:ext cx="10830511" cy="356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Ever in lifetime screening coverage (2019), women aged 30-49, by country</a:t>
            </a:r>
            <a:endParaRPr lang="es-ES" sz="2000" b="1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01D10CA-ECD0-4582-A5C6-A601162B2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8892" y="6326699"/>
            <a:ext cx="356400" cy="3564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5A7A9F42-5BBB-4A4B-93DF-A503829CB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1645" y="6324654"/>
            <a:ext cx="356754" cy="35675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489D235C-0F7F-4474-BB78-8D654F521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4026" y="6335480"/>
            <a:ext cx="352800" cy="337461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88512425-CF3E-40FD-B537-CC2E5C60A75D}"/>
              </a:ext>
            </a:extLst>
          </p:cNvPr>
          <p:cNvSpPr txBox="1"/>
          <p:nvPr/>
        </p:nvSpPr>
        <p:spPr>
          <a:xfrm>
            <a:off x="1837641" y="6348428"/>
            <a:ext cx="8113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10-19%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2F2BC22A-FFBE-4413-AC50-2ABE6F551C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-2650"/>
          <a:stretch/>
        </p:blipFill>
        <p:spPr>
          <a:xfrm>
            <a:off x="4953981" y="6326075"/>
            <a:ext cx="352801" cy="3384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88A740D-EB24-4F3B-8B28-926298A15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8158" y="6326699"/>
            <a:ext cx="356400" cy="356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B9C3C2-FC19-49AD-B3D2-8651AB7DEB2A}"/>
              </a:ext>
            </a:extLst>
          </p:cNvPr>
          <p:cNvSpPr txBox="1"/>
          <p:nvPr/>
        </p:nvSpPr>
        <p:spPr>
          <a:xfrm>
            <a:off x="677707" y="6348428"/>
            <a:ext cx="8113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0-9%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1996634F-4BD6-47EE-A8C9-5298D31FF047}"/>
              </a:ext>
            </a:extLst>
          </p:cNvPr>
          <p:cNvSpPr txBox="1"/>
          <p:nvPr/>
        </p:nvSpPr>
        <p:spPr>
          <a:xfrm>
            <a:off x="2972174" y="6339961"/>
            <a:ext cx="8113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20-34%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F0205234-BD02-486A-8960-BDFD04DDD5B6}"/>
              </a:ext>
            </a:extLst>
          </p:cNvPr>
          <p:cNvSpPr txBox="1"/>
          <p:nvPr/>
        </p:nvSpPr>
        <p:spPr>
          <a:xfrm>
            <a:off x="4140573" y="6339960"/>
            <a:ext cx="8113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35-49%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DB95947E-7FE8-4884-AE47-213FD526C3A6}"/>
              </a:ext>
            </a:extLst>
          </p:cNvPr>
          <p:cNvSpPr txBox="1"/>
          <p:nvPr/>
        </p:nvSpPr>
        <p:spPr>
          <a:xfrm>
            <a:off x="5292039" y="6331493"/>
            <a:ext cx="8113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50-69%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229EA4F8-5B4B-4FE3-822E-E6E4DE39870C}"/>
              </a:ext>
            </a:extLst>
          </p:cNvPr>
          <p:cNvSpPr txBox="1"/>
          <p:nvPr/>
        </p:nvSpPr>
        <p:spPr>
          <a:xfrm>
            <a:off x="6426572" y="6331493"/>
            <a:ext cx="8113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70-89%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79BF428-639F-4FF7-B5D4-616E74BE9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-2650"/>
          <a:stretch/>
        </p:blipFill>
        <p:spPr>
          <a:xfrm>
            <a:off x="6071581" y="6334541"/>
            <a:ext cx="352801" cy="3384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91E58110-E95E-4C6A-BDA6-465417B08A6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-2650"/>
          <a:stretch/>
        </p:blipFill>
        <p:spPr>
          <a:xfrm>
            <a:off x="7214580" y="6334541"/>
            <a:ext cx="352801" cy="338400"/>
          </a:xfrm>
          <a:prstGeom prst="rect">
            <a:avLst/>
          </a:prstGeom>
        </p:spPr>
      </p:pic>
      <p:sp>
        <p:nvSpPr>
          <p:cNvPr id="27" name="TextBox 16">
            <a:extLst>
              <a:ext uri="{FF2B5EF4-FFF2-40B4-BE49-F238E27FC236}">
                <a16:creationId xmlns:a16="http://schemas.microsoft.com/office/drawing/2014/main" id="{1185EBC3-3B14-4036-A480-6A8ACE2E5953}"/>
              </a:ext>
            </a:extLst>
          </p:cNvPr>
          <p:cNvSpPr txBox="1"/>
          <p:nvPr/>
        </p:nvSpPr>
        <p:spPr>
          <a:xfrm>
            <a:off x="7569571" y="6339960"/>
            <a:ext cx="9637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90-100%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7" name="Gráfico 7">
            <a:extLst>
              <a:ext uri="{FF2B5EF4-FFF2-40B4-BE49-F238E27FC236}">
                <a16:creationId xmlns:a16="http://schemas.microsoft.com/office/drawing/2014/main" id="{98D64853-42D6-4E7D-B126-6000CF5F8B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16466" y="919622"/>
            <a:ext cx="12107331" cy="6357428"/>
          </a:xfrm>
          <a:prstGeom prst="rect">
            <a:avLst/>
          </a:prstGeom>
        </p:spPr>
      </p:pic>
      <p:pic>
        <p:nvPicPr>
          <p:cNvPr id="28" name="Imagen 19">
            <a:extLst>
              <a:ext uri="{FF2B5EF4-FFF2-40B4-BE49-F238E27FC236}">
                <a16:creationId xmlns:a16="http://schemas.microsoft.com/office/drawing/2014/main" id="{5ADFF049-9BA1-45B6-B4E3-CED6D4B47AD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46" y="5602198"/>
            <a:ext cx="1089223" cy="336180"/>
          </a:xfrm>
          <a:prstGeom prst="rect">
            <a:avLst/>
          </a:prstGeom>
        </p:spPr>
      </p:pic>
      <p:pic>
        <p:nvPicPr>
          <p:cNvPr id="30" name="4 Imagen">
            <a:extLst>
              <a:ext uri="{FF2B5EF4-FFF2-40B4-BE49-F238E27FC236}">
                <a16:creationId xmlns:a16="http://schemas.microsoft.com/office/drawing/2014/main" id="{93818DD8-AFA6-4508-8D61-3FC4A8530C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/>
        </p:blipFill>
        <p:spPr>
          <a:xfrm>
            <a:off x="205791" y="4781204"/>
            <a:ext cx="1691634" cy="270340"/>
          </a:xfrm>
          <a:prstGeom prst="rect">
            <a:avLst/>
          </a:prstGeom>
          <a:ln>
            <a:noFill/>
          </a:ln>
        </p:spPr>
      </p:pic>
      <p:pic>
        <p:nvPicPr>
          <p:cNvPr id="31" name="6 Imagen">
            <a:extLst>
              <a:ext uri="{FF2B5EF4-FFF2-40B4-BE49-F238E27FC236}">
                <a16:creationId xmlns:a16="http://schemas.microsoft.com/office/drawing/2014/main" id="{EEEF11BB-B0F9-4E69-9ACB-E2E08E3BF0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>
          <a:xfrm>
            <a:off x="205791" y="4269986"/>
            <a:ext cx="1383458" cy="394900"/>
          </a:xfrm>
          <a:prstGeom prst="rect">
            <a:avLst/>
          </a:prstGeom>
          <a:ln w="9360">
            <a:noFill/>
          </a:ln>
        </p:spPr>
      </p:pic>
      <p:pic>
        <p:nvPicPr>
          <p:cNvPr id="33" name="Picture 32" descr="Text&#10;&#10;Description automatically generated with low confidence">
            <a:extLst>
              <a:ext uri="{FF2B5EF4-FFF2-40B4-BE49-F238E27FC236}">
                <a16:creationId xmlns:a16="http://schemas.microsoft.com/office/drawing/2014/main" id="{687CC351-1BC3-EB40-A3B0-ED2F0D4A1446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72000"/>
          </a:blip>
          <a:stretch>
            <a:fillRect/>
          </a:stretch>
        </p:blipFill>
        <p:spPr>
          <a:xfrm>
            <a:off x="317089" y="5133692"/>
            <a:ext cx="913609" cy="40242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6AF9B22-46A5-4686-936B-54FFA015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66" y="134250"/>
            <a:ext cx="11923667" cy="57004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/>
              </a:rPr>
              <a:t>Only a small fraction of women on the continent have ever been screened for cervical cancer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754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1627A839-A8F5-4964-8E99-7B47DC348B0F}"/>
              </a:ext>
            </a:extLst>
          </p:cNvPr>
          <p:cNvSpPr/>
          <p:nvPr/>
        </p:nvSpPr>
        <p:spPr>
          <a:xfrm>
            <a:off x="11104967" y="1719661"/>
            <a:ext cx="864000" cy="396000"/>
          </a:xfrm>
          <a:prstGeom prst="roundRect">
            <a:avLst/>
          </a:prstGeom>
          <a:solidFill>
            <a:srgbClr val="004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</a:t>
            </a:r>
          </a:p>
        </p:txBody>
      </p:sp>
      <p:sp>
        <p:nvSpPr>
          <p:cNvPr id="6" name="Rectangle: Rounded Corners 34">
            <a:extLst>
              <a:ext uri="{FF2B5EF4-FFF2-40B4-BE49-F238E27FC236}">
                <a16:creationId xmlns:a16="http://schemas.microsoft.com/office/drawing/2014/main" id="{BC69D7CD-B5CD-480A-BC88-F6DF3FE36169}"/>
              </a:ext>
            </a:extLst>
          </p:cNvPr>
          <p:cNvSpPr/>
          <p:nvPr/>
        </p:nvSpPr>
        <p:spPr>
          <a:xfrm>
            <a:off x="11122385" y="2314010"/>
            <a:ext cx="864000" cy="396000"/>
          </a:xfrm>
          <a:prstGeom prst="roundRect">
            <a:avLst/>
          </a:prstGeom>
          <a:solidFill>
            <a:srgbClr val="78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</a:t>
            </a:r>
          </a:p>
        </p:txBody>
      </p:sp>
      <p:sp>
        <p:nvSpPr>
          <p:cNvPr id="7" name="Rectangle: Rounded Corners 35">
            <a:extLst>
              <a:ext uri="{FF2B5EF4-FFF2-40B4-BE49-F238E27FC236}">
                <a16:creationId xmlns:a16="http://schemas.microsoft.com/office/drawing/2014/main" id="{526DE7BE-2050-45DA-8A3A-0316B54B492F}"/>
              </a:ext>
            </a:extLst>
          </p:cNvPr>
          <p:cNvSpPr/>
          <p:nvPr/>
        </p:nvSpPr>
        <p:spPr>
          <a:xfrm>
            <a:off x="11096258" y="2925777"/>
            <a:ext cx="864000" cy="396000"/>
          </a:xfrm>
          <a:prstGeom prst="roundRect">
            <a:avLst/>
          </a:prstGeom>
          <a:solidFill>
            <a:srgbClr val="22F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4C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2C0DDB0-348D-41F5-89CB-E57934F7631D}"/>
              </a:ext>
            </a:extLst>
          </p:cNvPr>
          <p:cNvSpPr txBox="1"/>
          <p:nvPr/>
        </p:nvSpPr>
        <p:spPr>
          <a:xfrm>
            <a:off x="4477896" y="6212964"/>
            <a:ext cx="38937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one primary test (either as 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co-test or for same/different indications)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C7F44476-F5CC-4A83-A3D8-2D3D490A228C}"/>
              </a:ext>
            </a:extLst>
          </p:cNvPr>
          <p:cNvSpPr txBox="1"/>
          <p:nvPr/>
        </p:nvSpPr>
        <p:spPr>
          <a:xfrm>
            <a:off x="4050240" y="5920798"/>
            <a:ext cx="1333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Striped pattern</a:t>
            </a:r>
          </a:p>
        </p:txBody>
      </p:sp>
      <p:sp>
        <p:nvSpPr>
          <p:cNvPr id="12" name="TextBox 48">
            <a:extLst>
              <a:ext uri="{FF2B5EF4-FFF2-40B4-BE49-F238E27FC236}">
                <a16:creationId xmlns:a16="http://schemas.microsoft.com/office/drawing/2014/main" id="{D77CC00E-28B3-48BB-831F-9167CC4F187C}"/>
              </a:ext>
            </a:extLst>
          </p:cNvPr>
          <p:cNvSpPr txBox="1"/>
          <p:nvPr/>
        </p:nvSpPr>
        <p:spPr>
          <a:xfrm>
            <a:off x="8509299" y="6181650"/>
            <a:ext cx="206669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official recommendation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FEB5EBD5-F607-4A2D-A415-3F56ECCCCCB2}"/>
              </a:ext>
            </a:extLst>
          </p:cNvPr>
          <p:cNvSpPr txBox="1"/>
          <p:nvPr/>
        </p:nvSpPr>
        <p:spPr>
          <a:xfrm>
            <a:off x="2436399" y="6212964"/>
            <a:ext cx="134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main primary test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51">
            <a:extLst>
              <a:ext uri="{FF2B5EF4-FFF2-40B4-BE49-F238E27FC236}">
                <a16:creationId xmlns:a16="http://schemas.microsoft.com/office/drawing/2014/main" id="{F137BC8B-3F7E-4252-A34B-EBBF54014165}"/>
              </a:ext>
            </a:extLst>
          </p:cNvPr>
          <p:cNvSpPr txBox="1"/>
          <p:nvPr/>
        </p:nvSpPr>
        <p:spPr>
          <a:xfrm>
            <a:off x="1916829" y="5920798"/>
            <a:ext cx="1333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 fill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41940573-D45D-4BDE-967F-7BBC71F55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9062" y="6288947"/>
            <a:ext cx="356754" cy="35675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20343402-4892-4AD6-B6CE-2C8C15B01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4122" y="6289301"/>
            <a:ext cx="356400" cy="35640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49AD3CB3-7FD7-4D0C-939E-231BF8DC5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17002" y="6289301"/>
            <a:ext cx="356400" cy="356400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8290F553-ECD5-467C-94FF-28FA396A5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18723"/>
              </p:ext>
            </p:extLst>
          </p:nvPr>
        </p:nvGraphicFramePr>
        <p:xfrm>
          <a:off x="981929" y="176042"/>
          <a:ext cx="11392677" cy="457200"/>
        </p:xfrm>
        <a:graphic>
          <a:graphicData uri="http://schemas.openxmlformats.org/drawingml/2006/table">
            <a:tbl>
              <a:tblPr/>
              <a:tblGrid>
                <a:gridCol w="11392677">
                  <a:extLst>
                    <a:ext uri="{9D8B030D-6E8A-4147-A177-3AD203B41FA5}">
                      <a16:colId xmlns:a16="http://schemas.microsoft.com/office/drawing/2014/main" val="9375228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>
                          <a:solidFill>
                            <a:srgbClr val="03989D"/>
                          </a:solidFill>
                          <a:latin typeface="Arial"/>
                          <a:ea typeface="+mj-ea"/>
                          <a:cs typeface="Arial"/>
                        </a:rPr>
                        <a:t>WHO recommended </a:t>
                      </a:r>
                      <a:r>
                        <a:rPr lang="en-US" sz="2400" b="1" i="0" dirty="0">
                          <a:solidFill>
                            <a:srgbClr val="03989D"/>
                          </a:solidFill>
                          <a:latin typeface="Arial"/>
                          <a:ea typeface="+mj-ea"/>
                          <a:cs typeface="Arial"/>
                        </a:rPr>
                        <a:t>screening tests for cervical cancer screening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3734070"/>
                  </a:ext>
                </a:extLst>
              </a:tr>
            </a:tbl>
          </a:graphicData>
        </a:graphic>
      </p:graphicFrame>
      <p:sp>
        <p:nvSpPr>
          <p:cNvPr id="21" name="Rectangle 1">
            <a:extLst>
              <a:ext uri="{FF2B5EF4-FFF2-40B4-BE49-F238E27FC236}">
                <a16:creationId xmlns:a16="http://schemas.microsoft.com/office/drawing/2014/main" id="{360A2DDF-7C6A-425F-8013-5DCE22DEF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202" y="203697"/>
            <a:ext cx="204414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áfico 3">
            <a:extLst>
              <a:ext uri="{FF2B5EF4-FFF2-40B4-BE49-F238E27FC236}">
                <a16:creationId xmlns:a16="http://schemas.microsoft.com/office/drawing/2014/main" id="{430BE7EC-2D63-43F0-B702-00F241B83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09081" y="883398"/>
            <a:ext cx="11954932" cy="6083050"/>
          </a:xfrm>
          <a:prstGeom prst="rect">
            <a:avLst/>
          </a:prstGeom>
        </p:spPr>
      </p:pic>
      <p:pic>
        <p:nvPicPr>
          <p:cNvPr id="27" name="Imagen 19">
            <a:extLst>
              <a:ext uri="{FF2B5EF4-FFF2-40B4-BE49-F238E27FC236}">
                <a16:creationId xmlns:a16="http://schemas.microsoft.com/office/drawing/2014/main" id="{7EE15268-33C3-42C4-846A-DB2D4D79E68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95" y="6309521"/>
            <a:ext cx="1089223" cy="336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FF5274-94B1-4658-A0B1-D1BB0CFCEA6F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0" y="5875185"/>
            <a:ext cx="1215898" cy="3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4 Imagen">
            <a:extLst>
              <a:ext uri="{FF2B5EF4-FFF2-40B4-BE49-F238E27FC236}">
                <a16:creationId xmlns:a16="http://schemas.microsoft.com/office/drawing/2014/main" id="{1030CFEC-5E2B-4E31-A2F5-200B64B0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169940" y="5527716"/>
            <a:ext cx="1691634" cy="270340"/>
          </a:xfrm>
          <a:prstGeom prst="rect">
            <a:avLst/>
          </a:prstGeom>
          <a:ln>
            <a:noFill/>
          </a:ln>
        </p:spPr>
      </p:pic>
      <p:pic>
        <p:nvPicPr>
          <p:cNvPr id="30" name="6 Imagen">
            <a:extLst>
              <a:ext uri="{FF2B5EF4-FFF2-40B4-BE49-F238E27FC236}">
                <a16:creationId xmlns:a16="http://schemas.microsoft.com/office/drawing/2014/main" id="{B149E3D2-3FEB-40EB-8C2C-7A55226FD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/>
        </p:blipFill>
        <p:spPr>
          <a:xfrm>
            <a:off x="169940" y="5055687"/>
            <a:ext cx="1383458" cy="3949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85459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DFFCCB-30EE-4BB9-8BB0-D5490D01B4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39A182-6F62-4364-9061-0222672E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029" y="373910"/>
            <a:ext cx="7943121" cy="79766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Status of cancer treatment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6.png" descr="Chart, bar chart&#10;&#10;Description automatically generated">
            <a:extLst>
              <a:ext uri="{FF2B5EF4-FFF2-40B4-BE49-F238E27FC236}">
                <a16:creationId xmlns:a16="http://schemas.microsoft.com/office/drawing/2014/main" id="{9AC5B1BF-6369-43F8-978B-954BBA59543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02005" y="1458786"/>
            <a:ext cx="11404360" cy="5025304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DE5E65-7A5B-4FD0-B571-4014E34700A3}"/>
              </a:ext>
            </a:extLst>
          </p:cNvPr>
          <p:cNvSpPr txBox="1"/>
          <p:nvPr/>
        </p:nvSpPr>
        <p:spPr>
          <a:xfrm>
            <a:off x="1795750" y="653929"/>
            <a:ext cx="8945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Radiation therapy (public and private sectors) is only available in 22 member states, </a:t>
            </a:r>
          </a:p>
          <a:p>
            <a:pPr algn="ctr"/>
            <a:r>
              <a:rPr lang="en-US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80% of countries have no access to palliative care</a:t>
            </a:r>
            <a:endParaRPr lang="en-US" sz="2000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99765C-9F50-4385-BC33-BCA7833CD089}"/>
              </a:ext>
            </a:extLst>
          </p:cNvPr>
          <p:cNvSpPr txBox="1">
            <a:spLocks/>
          </p:cNvSpPr>
          <p:nvPr/>
        </p:nvSpPr>
        <p:spPr bwMode="invGray">
          <a:xfrm>
            <a:off x="134166" y="103494"/>
            <a:ext cx="11923667" cy="570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prstClr val="black"/>
                </a:solidFill>
                <a:latin typeface="Arial"/>
              </a:rPr>
              <a:t>Cancer care and treatment capacity in Africa is lagging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0626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CEH_ATSDR_combined">
  <a:themeElements>
    <a:clrScheme name="Custom 8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6310</TotalTime>
  <Words>966</Words>
  <Application>Microsoft Office PowerPoint</Application>
  <PresentationFormat>Widescreen</PresentationFormat>
  <Paragraphs>134</Paragraphs>
  <Slides>14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Ebrima</vt:lpstr>
      <vt:lpstr>Myriad Web Pro</vt:lpstr>
      <vt:lpstr>Times New Roman</vt:lpstr>
      <vt:lpstr>Wingdings</vt:lpstr>
      <vt:lpstr>Office Theme</vt:lpstr>
      <vt:lpstr>6_Office Theme</vt:lpstr>
      <vt:lpstr>7_Office Theme</vt:lpstr>
      <vt:lpstr>2_Office Theme</vt:lpstr>
      <vt:lpstr>8_Office Theme</vt:lpstr>
      <vt:lpstr>9_Office Theme</vt:lpstr>
      <vt:lpstr>3_Office Theme</vt:lpstr>
      <vt:lpstr>10_Office Theme</vt:lpstr>
      <vt:lpstr>Thème Office</vt:lpstr>
      <vt:lpstr>NCEH_ATSDR_combined</vt:lpstr>
      <vt:lpstr>PowerPoint Presentation</vt:lpstr>
      <vt:lpstr>WHO setting global agenda</vt:lpstr>
      <vt:lpstr>2020 Cervical Cancer Estimates </vt:lpstr>
      <vt:lpstr>PowerPoint Presentation</vt:lpstr>
      <vt:lpstr>Countries with HPV vaccine in the national immunization programme</vt:lpstr>
      <vt:lpstr>Trends in population adjusted coverage rates </vt:lpstr>
      <vt:lpstr>Only a small fraction of women on the continent have ever been screened for cervical cancer</vt:lpstr>
      <vt:lpstr>PowerPoint Presentation</vt:lpstr>
      <vt:lpstr>      Status of cancer treatment</vt:lpstr>
      <vt:lpstr>Key Issues</vt:lpstr>
      <vt:lpstr>  Regional Strategic actions to accelerate progress </vt:lpstr>
      <vt:lpstr>WHO Support</vt:lpstr>
      <vt:lpstr>Building a future free of cervical cancer in Africa</vt:lpstr>
      <vt:lpstr>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kapambwe</dc:creator>
  <cp:lastModifiedBy>Miriam Schneidman</cp:lastModifiedBy>
  <cp:revision>46</cp:revision>
  <dcterms:created xsi:type="dcterms:W3CDTF">2021-06-24T18:35:04Z</dcterms:created>
  <dcterms:modified xsi:type="dcterms:W3CDTF">2022-10-31T12:28:46Z</dcterms:modified>
</cp:coreProperties>
</file>