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4025" r:id="rId2"/>
    <p:sldId id="4027" r:id="rId3"/>
    <p:sldId id="4023" r:id="rId4"/>
    <p:sldId id="4026" r:id="rId5"/>
    <p:sldId id="306" r:id="rId6"/>
    <p:sldId id="370" r:id="rId7"/>
    <p:sldId id="285" r:id="rId8"/>
    <p:sldId id="4029" r:id="rId9"/>
    <p:sldId id="3989" r:id="rId10"/>
    <p:sldId id="4014" r:id="rId11"/>
    <p:sldId id="375" r:id="rId12"/>
    <p:sldId id="402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PAMBWE, Sharon Katai" initials="KSK" lastIdx="21" clrIdx="0">
    <p:extLst>
      <p:ext uri="{19B8F6BF-5375-455C-9EA6-DF929625EA0E}">
        <p15:presenceInfo xmlns:p15="http://schemas.microsoft.com/office/powerpoint/2012/main" userId="S::kapambwes@who.int::ecb721f4-f5c2-48ab-87bf-0076ce98fa97" providerId="AD"/>
      </p:ext>
    </p:extLst>
  </p:cmAuthor>
  <p:cmAuthor id="2" name="Miriam Schneidman" initials="MS" lastIdx="21" clrIdx="1">
    <p:extLst>
      <p:ext uri="{19B8F6BF-5375-455C-9EA6-DF929625EA0E}">
        <p15:presenceInfo xmlns:p15="http://schemas.microsoft.com/office/powerpoint/2012/main" userId="S::mschneidman@worldbank.org::e88198fa-a15d-446a-95e4-9c3bfe19f9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F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5" autoAdjust="0"/>
    <p:restoredTop sz="94677" autoAdjust="0"/>
  </p:normalViewPr>
  <p:slideViewPr>
    <p:cSldViewPr>
      <p:cViewPr varScale="1">
        <p:scale>
          <a:sx n="58" d="100"/>
          <a:sy n="58" d="100"/>
        </p:scale>
        <p:origin x="16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iam Schneidman" userId="e88198fa-a15d-446a-95e4-9c3bfe19f9ae" providerId="ADAL" clId="{093B473E-A98C-44D8-8AB6-68CD4F61C329}"/>
    <pc:docChg chg="modSld">
      <pc:chgData name="Miriam Schneidman" userId="e88198fa-a15d-446a-95e4-9c3bfe19f9ae" providerId="ADAL" clId="{093B473E-A98C-44D8-8AB6-68CD4F61C329}" dt="2022-10-31T10:37:36.935" v="0" actId="14100"/>
      <pc:docMkLst>
        <pc:docMk/>
      </pc:docMkLst>
      <pc:sldChg chg="modSp mod">
        <pc:chgData name="Miriam Schneidman" userId="e88198fa-a15d-446a-95e4-9c3bfe19f9ae" providerId="ADAL" clId="{093B473E-A98C-44D8-8AB6-68CD4F61C329}" dt="2022-10-31T10:37:36.935" v="0" actId="14100"/>
        <pc:sldMkLst>
          <pc:docMk/>
          <pc:sldMk cId="2289683369" sldId="4025"/>
        </pc:sldMkLst>
        <pc:spChg chg="mod">
          <ac:chgData name="Miriam Schneidman" userId="e88198fa-a15d-446a-95e4-9c3bfe19f9ae" providerId="ADAL" clId="{093B473E-A98C-44D8-8AB6-68CD4F61C329}" dt="2022-10-31T10:37:36.935" v="0" actId="14100"/>
          <ac:spMkLst>
            <pc:docMk/>
            <pc:sldMk cId="2289683369" sldId="4025"/>
            <ac:spMk id="2" creationId="{C0550B7E-B22C-4E6C-B5E8-E2660F3577EB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785FCD-EDD4-44DE-A695-4E9AE3A2F861}" type="doc">
      <dgm:prSet loTypeId="urn:microsoft.com/office/officeart/2005/8/layout/h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8260BA0-E388-4D6B-8A2F-3D2047E7C280}">
      <dgm:prSet phldrT="[Text]"/>
      <dgm:spPr/>
      <dgm:t>
        <a:bodyPr/>
        <a:lstStyle/>
        <a:p>
          <a:r>
            <a:rPr lang="en-US" dirty="0"/>
            <a:t>Primary</a:t>
          </a:r>
        </a:p>
      </dgm:t>
    </dgm:pt>
    <dgm:pt modelId="{768CCF0F-8C86-4888-ACF7-9E606C772412}" type="parTrans" cxnId="{958044C8-A66E-4FC2-AE32-D59954248994}">
      <dgm:prSet/>
      <dgm:spPr/>
      <dgm:t>
        <a:bodyPr/>
        <a:lstStyle/>
        <a:p>
          <a:endParaRPr lang="en-US"/>
        </a:p>
      </dgm:t>
    </dgm:pt>
    <dgm:pt modelId="{73C18257-F191-4C64-ADBE-D1E3B7E4CFEE}" type="sibTrans" cxnId="{958044C8-A66E-4FC2-AE32-D59954248994}">
      <dgm:prSet/>
      <dgm:spPr/>
      <dgm:t>
        <a:bodyPr/>
        <a:lstStyle/>
        <a:p>
          <a:endParaRPr lang="en-US"/>
        </a:p>
      </dgm:t>
    </dgm:pt>
    <dgm:pt modelId="{25D026F1-AAA5-462E-BE5B-4C9343981052}">
      <dgm:prSet phldrT="[Text]" custT="1"/>
      <dgm:spPr/>
      <dgm:t>
        <a:bodyPr/>
        <a:lstStyle/>
        <a:p>
          <a:r>
            <a:rPr lang="en-US" sz="2400" dirty="0"/>
            <a:t>Nat. HPV Vaccination June 2018/ 2019</a:t>
          </a:r>
        </a:p>
      </dgm:t>
    </dgm:pt>
    <dgm:pt modelId="{9C638975-5ADE-4B3D-8B08-605C9FB4164C}" type="parTrans" cxnId="{8A31B76A-651A-46FA-8EEF-FE0544F03F69}">
      <dgm:prSet/>
      <dgm:spPr/>
      <dgm:t>
        <a:bodyPr/>
        <a:lstStyle/>
        <a:p>
          <a:endParaRPr lang="en-US"/>
        </a:p>
      </dgm:t>
    </dgm:pt>
    <dgm:pt modelId="{1E686EBB-1FCE-4490-A305-CCE90DD52B6E}" type="sibTrans" cxnId="{8A31B76A-651A-46FA-8EEF-FE0544F03F69}">
      <dgm:prSet/>
      <dgm:spPr/>
      <dgm:t>
        <a:bodyPr/>
        <a:lstStyle/>
        <a:p>
          <a:endParaRPr lang="en-US"/>
        </a:p>
      </dgm:t>
    </dgm:pt>
    <dgm:pt modelId="{94613D04-FD70-4C8E-A0E9-D3CCF89FC384}">
      <dgm:prSet phldrT="[Text]"/>
      <dgm:spPr>
        <a:blipFill rotWithShape="0">
          <a:blip xmlns:r="http://schemas.openxmlformats.org/officeDocument/2006/relationships" r:embed="rId1"/>
          <a:srcRect/>
          <a:stretch>
            <a:fillRect l="-17000" r="-17000"/>
          </a:stretch>
        </a:blipFill>
      </dgm:spPr>
      <dgm:t>
        <a:bodyPr/>
        <a:lstStyle/>
        <a:p>
          <a:r>
            <a:rPr lang="en-US" dirty="0"/>
            <a:t>Secondary</a:t>
          </a:r>
        </a:p>
      </dgm:t>
    </dgm:pt>
    <dgm:pt modelId="{62B1ACB7-E37E-44A7-BCE6-D89273848058}" type="parTrans" cxnId="{A594B586-29A8-416B-B068-328F6CA15312}">
      <dgm:prSet/>
      <dgm:spPr/>
      <dgm:t>
        <a:bodyPr/>
        <a:lstStyle/>
        <a:p>
          <a:endParaRPr lang="en-US"/>
        </a:p>
      </dgm:t>
    </dgm:pt>
    <dgm:pt modelId="{64302CCE-5CA6-4552-BC29-BCCEBA0EDE6D}" type="sibTrans" cxnId="{A594B586-29A8-416B-B068-328F6CA15312}">
      <dgm:prSet/>
      <dgm:spPr/>
      <dgm:t>
        <a:bodyPr/>
        <a:lstStyle/>
        <a:p>
          <a:endParaRPr lang="en-US"/>
        </a:p>
      </dgm:t>
    </dgm:pt>
    <dgm:pt modelId="{51664AAF-79C3-49AB-A321-F112BDF25C9F}">
      <dgm:prSet phldrT="[Text]" custT="1"/>
      <dgm:spPr/>
      <dgm:t>
        <a:bodyPr/>
        <a:lstStyle/>
        <a:p>
          <a:r>
            <a:rPr lang="en-US" sz="2400" dirty="0"/>
            <a:t>100 % districts have screen and treat with VIA</a:t>
          </a:r>
        </a:p>
      </dgm:t>
    </dgm:pt>
    <dgm:pt modelId="{CCA8ECF3-5627-4962-A1F3-F673EE1F5F80}" type="parTrans" cxnId="{728ACEFC-D14C-481B-922A-C9D22FB07CD7}">
      <dgm:prSet/>
      <dgm:spPr/>
      <dgm:t>
        <a:bodyPr/>
        <a:lstStyle/>
        <a:p>
          <a:endParaRPr lang="en-US"/>
        </a:p>
      </dgm:t>
    </dgm:pt>
    <dgm:pt modelId="{6549D551-3F24-401F-B93C-7967A4144C35}" type="sibTrans" cxnId="{728ACEFC-D14C-481B-922A-C9D22FB07CD7}">
      <dgm:prSet/>
      <dgm:spPr/>
      <dgm:t>
        <a:bodyPr/>
        <a:lstStyle/>
        <a:p>
          <a:endParaRPr lang="en-US"/>
        </a:p>
      </dgm:t>
    </dgm:pt>
    <dgm:pt modelId="{51BC8AF5-3CF4-49B1-84A0-0779BFDE20DA}">
      <dgm:prSet phldrT="[Text]"/>
      <dgm:spPr>
        <a:blipFill rotWithShape="0">
          <a:blip xmlns:r="http://schemas.openxmlformats.org/officeDocument/2006/relationships" r:embed="rId2"/>
          <a:srcRect/>
          <a:stretch>
            <a:fillRect l="-19000" r="-19000"/>
          </a:stretch>
        </a:blipFill>
      </dgm:spPr>
      <dgm:t>
        <a:bodyPr/>
        <a:lstStyle/>
        <a:p>
          <a:r>
            <a:rPr lang="en-US" dirty="0"/>
            <a:t>Tertiary </a:t>
          </a:r>
        </a:p>
      </dgm:t>
    </dgm:pt>
    <dgm:pt modelId="{1A5E33A2-9329-42DF-8585-B0868326374F}" type="parTrans" cxnId="{0E4D92EF-7A4A-4BF0-B313-2D7A566B2F14}">
      <dgm:prSet/>
      <dgm:spPr/>
      <dgm:t>
        <a:bodyPr/>
        <a:lstStyle/>
        <a:p>
          <a:endParaRPr lang="en-US"/>
        </a:p>
      </dgm:t>
    </dgm:pt>
    <dgm:pt modelId="{29569BCB-365E-44D9-8F5E-2308D878C9A8}" type="sibTrans" cxnId="{0E4D92EF-7A4A-4BF0-B313-2D7A566B2F14}">
      <dgm:prSet/>
      <dgm:spPr/>
      <dgm:t>
        <a:bodyPr/>
        <a:lstStyle/>
        <a:p>
          <a:endParaRPr lang="en-US"/>
        </a:p>
      </dgm:t>
    </dgm:pt>
    <dgm:pt modelId="{0F173807-EFF6-4F1C-93CE-23490D503B97}">
      <dgm:prSet phldrT="[Text]" custT="1"/>
      <dgm:spPr/>
      <dgm:t>
        <a:bodyPr/>
        <a:lstStyle/>
        <a:p>
          <a:r>
            <a:rPr lang="en-US" sz="2400" dirty="0"/>
            <a:t>Tx of pre cancer: 68%</a:t>
          </a:r>
        </a:p>
      </dgm:t>
    </dgm:pt>
    <dgm:pt modelId="{91FBCAE1-A64F-4B1E-B068-BA2889EEABA9}" type="parTrans" cxnId="{1EA94C8D-F622-41D3-B7AD-82C3265206C8}">
      <dgm:prSet/>
      <dgm:spPr/>
      <dgm:t>
        <a:bodyPr/>
        <a:lstStyle/>
        <a:p>
          <a:endParaRPr lang="en-US"/>
        </a:p>
      </dgm:t>
    </dgm:pt>
    <dgm:pt modelId="{16D2CBD1-1070-4313-95B6-FE3D91CF4947}" type="sibTrans" cxnId="{1EA94C8D-F622-41D3-B7AD-82C3265206C8}">
      <dgm:prSet/>
      <dgm:spPr/>
      <dgm:t>
        <a:bodyPr/>
        <a:lstStyle/>
        <a:p>
          <a:endParaRPr lang="en-US"/>
        </a:p>
      </dgm:t>
    </dgm:pt>
    <dgm:pt modelId="{E182A561-2872-46A8-8DF8-775B12E0810A}">
      <dgm:prSet phldrT="[Text]" custT="1"/>
      <dgm:spPr/>
      <dgm:t>
        <a:bodyPr/>
        <a:lstStyle/>
        <a:p>
          <a:r>
            <a:rPr lang="en-US" sz="2400" dirty="0"/>
            <a:t>Target: vaccinate 90% of girls by 15 years  </a:t>
          </a:r>
        </a:p>
      </dgm:t>
    </dgm:pt>
    <dgm:pt modelId="{F108E823-EB70-41B3-BAB1-98053BBF74BA}" type="parTrans" cxnId="{F280665C-19E1-4B81-8056-44340022175C}">
      <dgm:prSet/>
      <dgm:spPr/>
      <dgm:t>
        <a:bodyPr/>
        <a:lstStyle/>
        <a:p>
          <a:endParaRPr lang="en-US"/>
        </a:p>
      </dgm:t>
    </dgm:pt>
    <dgm:pt modelId="{D43B6300-9936-4C1F-9139-84ED5552EAF9}" type="sibTrans" cxnId="{F280665C-19E1-4B81-8056-44340022175C}">
      <dgm:prSet/>
      <dgm:spPr/>
      <dgm:t>
        <a:bodyPr/>
        <a:lstStyle/>
        <a:p>
          <a:endParaRPr lang="en-US"/>
        </a:p>
      </dgm:t>
    </dgm:pt>
    <dgm:pt modelId="{8654AC3C-BD7A-4C08-84D7-369696E5DB80}">
      <dgm:prSet phldrT="[Text]" custT="1"/>
      <dgm:spPr/>
      <dgm:t>
        <a:bodyPr/>
        <a:lstStyle/>
        <a:p>
          <a:r>
            <a:rPr lang="en-US" sz="2400" dirty="0"/>
            <a:t>HPV DNA Testing piloted November 2019</a:t>
          </a:r>
        </a:p>
      </dgm:t>
    </dgm:pt>
    <dgm:pt modelId="{F7AF1FA5-D659-4304-A1E8-0FDDADE10CBB}" type="parTrans" cxnId="{A0BFB74B-4013-45CE-A0B5-172A69917C0F}">
      <dgm:prSet/>
      <dgm:spPr/>
      <dgm:t>
        <a:bodyPr/>
        <a:lstStyle/>
        <a:p>
          <a:endParaRPr lang="en-US"/>
        </a:p>
      </dgm:t>
    </dgm:pt>
    <dgm:pt modelId="{4DEF4805-E2AF-40F7-9186-1DD4A8926B7F}" type="sibTrans" cxnId="{A0BFB74B-4013-45CE-A0B5-172A69917C0F}">
      <dgm:prSet/>
      <dgm:spPr/>
      <dgm:t>
        <a:bodyPr/>
        <a:lstStyle/>
        <a:p>
          <a:endParaRPr lang="en-US"/>
        </a:p>
      </dgm:t>
    </dgm:pt>
    <dgm:pt modelId="{04BFD8E2-16FC-4ED8-A5F1-638F4E2DB971}">
      <dgm:prSet phldrT="[Text]" custT="1"/>
      <dgm:spPr/>
      <dgm:t>
        <a:bodyPr/>
        <a:lstStyle/>
        <a:p>
          <a:r>
            <a:rPr lang="en-US" sz="2400" dirty="0"/>
            <a:t>Over 20,000 patients seen at CDH since 2006</a:t>
          </a:r>
        </a:p>
      </dgm:t>
    </dgm:pt>
    <dgm:pt modelId="{6D41A759-0F42-471D-A740-9686417D6BC7}" type="sibTrans" cxnId="{07E19707-795C-435B-ABA0-16BFB9B7C6D4}">
      <dgm:prSet/>
      <dgm:spPr/>
      <dgm:t>
        <a:bodyPr/>
        <a:lstStyle/>
        <a:p>
          <a:endParaRPr lang="en-US"/>
        </a:p>
      </dgm:t>
    </dgm:pt>
    <dgm:pt modelId="{793BBE45-D1FB-492A-8F01-1A8D26292AC8}" type="parTrans" cxnId="{07E19707-795C-435B-ABA0-16BFB9B7C6D4}">
      <dgm:prSet/>
      <dgm:spPr/>
      <dgm:t>
        <a:bodyPr/>
        <a:lstStyle/>
        <a:p>
          <a:endParaRPr lang="en-US"/>
        </a:p>
      </dgm:t>
    </dgm:pt>
    <dgm:pt modelId="{550EB053-1F1B-4F0A-BBD5-716CD740C776}">
      <dgm:prSet phldrT="[Text]" custT="1"/>
      <dgm:spPr/>
      <dgm:t>
        <a:bodyPr/>
        <a:lstStyle/>
        <a:p>
          <a:r>
            <a:rPr lang="en-US" sz="2400" dirty="0"/>
            <a:t>General Surgery &amp; Gyn available in all provinces</a:t>
          </a:r>
        </a:p>
      </dgm:t>
    </dgm:pt>
    <dgm:pt modelId="{D0B05B9B-A333-4ED6-92ED-5231B97653D5}" type="parTrans" cxnId="{429D5F69-A9D6-4F86-A260-FBA24EDAD9AB}">
      <dgm:prSet/>
      <dgm:spPr/>
      <dgm:t>
        <a:bodyPr/>
        <a:lstStyle/>
        <a:p>
          <a:endParaRPr lang="en-US"/>
        </a:p>
      </dgm:t>
    </dgm:pt>
    <dgm:pt modelId="{51A185E8-8E30-4BF8-9AA4-CA6E4C2ADFF8}" type="sibTrans" cxnId="{429D5F69-A9D6-4F86-A260-FBA24EDAD9AB}">
      <dgm:prSet/>
      <dgm:spPr/>
      <dgm:t>
        <a:bodyPr/>
        <a:lstStyle/>
        <a:p>
          <a:endParaRPr lang="en-US"/>
        </a:p>
      </dgm:t>
    </dgm:pt>
    <dgm:pt modelId="{09131E02-A9E9-4080-9D3F-6D16C14C5F83}">
      <dgm:prSet phldrT="[Text]" custT="1"/>
      <dgm:spPr/>
      <dgm:t>
        <a:bodyPr/>
        <a:lstStyle/>
        <a:p>
          <a:r>
            <a:rPr lang="en-US" sz="2400" dirty="0"/>
            <a:t>Radiotherapy, Brachytherapy, Chemotherapy, Surgical &amp; Gyn Oncology- CDH</a:t>
          </a:r>
        </a:p>
      </dgm:t>
    </dgm:pt>
    <dgm:pt modelId="{42460D7A-8F7F-48BC-9A7E-66E1E6E14603}" type="parTrans" cxnId="{04E4E2A8-DB97-43BA-8BAA-BD05DA25762F}">
      <dgm:prSet/>
      <dgm:spPr/>
      <dgm:t>
        <a:bodyPr/>
        <a:lstStyle/>
        <a:p>
          <a:endParaRPr lang="en-US"/>
        </a:p>
      </dgm:t>
    </dgm:pt>
    <dgm:pt modelId="{6D4DA869-9E45-4453-B89B-A05DA527A559}" type="sibTrans" cxnId="{04E4E2A8-DB97-43BA-8BAA-BD05DA25762F}">
      <dgm:prSet/>
      <dgm:spPr/>
      <dgm:t>
        <a:bodyPr/>
        <a:lstStyle/>
        <a:p>
          <a:endParaRPr lang="en-US"/>
        </a:p>
      </dgm:t>
    </dgm:pt>
    <dgm:pt modelId="{00F87075-596D-483A-B2DC-95B6C4C6EF27}">
      <dgm:prSet phldrT="[Text]" custT="1"/>
      <dgm:spPr/>
      <dgm:t>
        <a:bodyPr/>
        <a:lstStyle/>
        <a:p>
          <a:r>
            <a:rPr lang="en-US" sz="2400" dirty="0"/>
            <a:t>Vaccination Coverage &lt;50%</a:t>
          </a:r>
        </a:p>
      </dgm:t>
    </dgm:pt>
    <dgm:pt modelId="{25C7614E-24B6-4BE8-A543-5882690CF5F3}" type="parTrans" cxnId="{0B772EAC-5820-496E-A136-5BDCEB3D80F8}">
      <dgm:prSet/>
      <dgm:spPr/>
      <dgm:t>
        <a:bodyPr/>
        <a:lstStyle/>
        <a:p>
          <a:endParaRPr lang="en-US"/>
        </a:p>
      </dgm:t>
    </dgm:pt>
    <dgm:pt modelId="{7B3079E6-B252-4EE2-A01D-2DB166DC1B64}" type="sibTrans" cxnId="{0B772EAC-5820-496E-A136-5BDCEB3D80F8}">
      <dgm:prSet/>
      <dgm:spPr/>
      <dgm:t>
        <a:bodyPr/>
        <a:lstStyle/>
        <a:p>
          <a:endParaRPr lang="en-US"/>
        </a:p>
      </dgm:t>
    </dgm:pt>
    <dgm:pt modelId="{205141A5-40FB-4FBE-B616-86D559B99CE3}">
      <dgm:prSet phldrT="[Text]" custT="1"/>
      <dgm:spPr/>
      <dgm:t>
        <a:bodyPr/>
        <a:lstStyle/>
        <a:p>
          <a:r>
            <a:rPr lang="en-US" sz="2400" dirty="0"/>
            <a:t> Multi age cohort planned in 2022 </a:t>
          </a:r>
        </a:p>
      </dgm:t>
    </dgm:pt>
    <dgm:pt modelId="{3B851544-8545-4F20-B017-B214B3DAB24C}" type="parTrans" cxnId="{FB2F8B88-5B67-4ED6-BF7A-57BDD6B0E653}">
      <dgm:prSet/>
      <dgm:spPr/>
      <dgm:t>
        <a:bodyPr/>
        <a:lstStyle/>
        <a:p>
          <a:endParaRPr lang="en-US"/>
        </a:p>
      </dgm:t>
    </dgm:pt>
    <dgm:pt modelId="{6BF861E8-6336-412F-B7DB-30C0F183BED8}" type="sibTrans" cxnId="{FB2F8B88-5B67-4ED6-BF7A-57BDD6B0E653}">
      <dgm:prSet/>
      <dgm:spPr/>
      <dgm:t>
        <a:bodyPr/>
        <a:lstStyle/>
        <a:p>
          <a:endParaRPr lang="en-US"/>
        </a:p>
      </dgm:t>
    </dgm:pt>
    <dgm:pt modelId="{2E3645A9-B9C6-46D6-81D2-262D1CE64838}">
      <dgm:prSet phldrT="[Text]" custT="1"/>
      <dgm:spPr/>
      <dgm:t>
        <a:bodyPr/>
        <a:lstStyle/>
        <a:p>
          <a:r>
            <a:rPr lang="en-US" sz="2400" dirty="0"/>
            <a:t>Fully integrated with HIV services</a:t>
          </a:r>
        </a:p>
      </dgm:t>
    </dgm:pt>
    <dgm:pt modelId="{71514141-8413-43FD-9C63-C295D0E4164E}" type="parTrans" cxnId="{3F47BB14-930F-459D-944A-F2A8E4477744}">
      <dgm:prSet/>
      <dgm:spPr/>
      <dgm:t>
        <a:bodyPr/>
        <a:lstStyle/>
        <a:p>
          <a:endParaRPr lang="en-US"/>
        </a:p>
      </dgm:t>
    </dgm:pt>
    <dgm:pt modelId="{30A88BDB-5A65-42C6-91A2-B4670593D223}" type="sibTrans" cxnId="{3F47BB14-930F-459D-944A-F2A8E4477744}">
      <dgm:prSet/>
      <dgm:spPr/>
      <dgm:t>
        <a:bodyPr/>
        <a:lstStyle/>
        <a:p>
          <a:endParaRPr lang="en-US"/>
        </a:p>
      </dgm:t>
    </dgm:pt>
    <dgm:pt modelId="{2FAAE629-3782-4738-807E-699DB6504725}" type="pres">
      <dgm:prSet presAssocID="{D8785FCD-EDD4-44DE-A695-4E9AE3A2F861}" presName="Name0" presStyleCnt="0">
        <dgm:presLayoutVars>
          <dgm:dir/>
          <dgm:animLvl val="lvl"/>
          <dgm:resizeHandles val="exact"/>
        </dgm:presLayoutVars>
      </dgm:prSet>
      <dgm:spPr/>
    </dgm:pt>
    <dgm:pt modelId="{1A48664C-0A93-44B0-933D-0C0F60435EDB}" type="pres">
      <dgm:prSet presAssocID="{48260BA0-E388-4D6B-8A2F-3D2047E7C280}" presName="composite" presStyleCnt="0"/>
      <dgm:spPr/>
    </dgm:pt>
    <dgm:pt modelId="{BFC71B8B-A4FC-46D9-A554-2A7460900715}" type="pres">
      <dgm:prSet presAssocID="{48260BA0-E388-4D6B-8A2F-3D2047E7C280}" presName="parTx" presStyleLbl="alignNode1" presStyleIdx="0" presStyleCnt="3" custScaleX="109954">
        <dgm:presLayoutVars>
          <dgm:chMax val="0"/>
          <dgm:chPref val="0"/>
          <dgm:bulletEnabled val="1"/>
        </dgm:presLayoutVars>
      </dgm:prSet>
      <dgm:spPr/>
    </dgm:pt>
    <dgm:pt modelId="{C6B53C83-FCF9-4E90-86D8-2D50358E2576}" type="pres">
      <dgm:prSet presAssocID="{48260BA0-E388-4D6B-8A2F-3D2047E7C280}" presName="desTx" presStyleLbl="alignAccFollowNode1" presStyleIdx="0" presStyleCnt="3" custScaleX="109546" custLinFactNeighborX="-1948" custLinFactNeighborY="-3157">
        <dgm:presLayoutVars>
          <dgm:bulletEnabled val="1"/>
        </dgm:presLayoutVars>
      </dgm:prSet>
      <dgm:spPr/>
    </dgm:pt>
    <dgm:pt modelId="{5C135B66-1477-48B7-8DB3-208CB71C5D18}" type="pres">
      <dgm:prSet presAssocID="{73C18257-F191-4C64-ADBE-D1E3B7E4CFEE}" presName="space" presStyleCnt="0"/>
      <dgm:spPr/>
    </dgm:pt>
    <dgm:pt modelId="{2CF66879-EA4B-45F1-BD1E-4A4060107DFC}" type="pres">
      <dgm:prSet presAssocID="{94613D04-FD70-4C8E-A0E9-D3CCF89FC384}" presName="composite" presStyleCnt="0"/>
      <dgm:spPr/>
    </dgm:pt>
    <dgm:pt modelId="{697A6ECA-14A6-42B9-92D9-07FD79711EA8}" type="pres">
      <dgm:prSet presAssocID="{94613D04-FD70-4C8E-A0E9-D3CCF89FC38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72988C4-237B-46F5-8D09-A24EB5F8A20F}" type="pres">
      <dgm:prSet presAssocID="{94613D04-FD70-4C8E-A0E9-D3CCF89FC384}" presName="desTx" presStyleLbl="alignAccFollowNode1" presStyleIdx="1" presStyleCnt="3" custLinFactNeighborX="2070" custLinFactNeighborY="4180">
        <dgm:presLayoutVars>
          <dgm:bulletEnabled val="1"/>
        </dgm:presLayoutVars>
      </dgm:prSet>
      <dgm:spPr/>
    </dgm:pt>
    <dgm:pt modelId="{76E8BB19-D997-47EF-A83A-BCF39F48C3A9}" type="pres">
      <dgm:prSet presAssocID="{64302CCE-5CA6-4552-BC29-BCCEBA0EDE6D}" presName="space" presStyleCnt="0"/>
      <dgm:spPr/>
    </dgm:pt>
    <dgm:pt modelId="{D100B255-0361-454F-B638-D33CEF588E61}" type="pres">
      <dgm:prSet presAssocID="{51BC8AF5-3CF4-49B1-84A0-0779BFDE20DA}" presName="composite" presStyleCnt="0"/>
      <dgm:spPr/>
    </dgm:pt>
    <dgm:pt modelId="{F3DEA092-31C7-4158-9C93-352E9E4AFF33}" type="pres">
      <dgm:prSet presAssocID="{51BC8AF5-3CF4-49B1-84A0-0779BFDE20DA}" presName="parTx" presStyleLbl="alignNode1" presStyleIdx="2" presStyleCnt="3" custLinFactNeighborX="-2930">
        <dgm:presLayoutVars>
          <dgm:chMax val="0"/>
          <dgm:chPref val="0"/>
          <dgm:bulletEnabled val="1"/>
        </dgm:presLayoutVars>
      </dgm:prSet>
      <dgm:spPr/>
    </dgm:pt>
    <dgm:pt modelId="{48C6DCEF-F91A-4C9A-8CE3-6AD46B06FEB3}" type="pres">
      <dgm:prSet presAssocID="{51BC8AF5-3CF4-49B1-84A0-0779BFDE20DA}" presName="desTx" presStyleLbl="alignAccFollowNode1" presStyleIdx="2" presStyleCnt="3" custLinFactNeighborX="-1006" custLinFactNeighborY="1353">
        <dgm:presLayoutVars>
          <dgm:bulletEnabled val="1"/>
        </dgm:presLayoutVars>
      </dgm:prSet>
      <dgm:spPr/>
    </dgm:pt>
  </dgm:ptLst>
  <dgm:cxnLst>
    <dgm:cxn modelId="{07E19707-795C-435B-ABA0-16BFB9B7C6D4}" srcId="{51BC8AF5-3CF4-49B1-84A0-0779BFDE20DA}" destId="{04BFD8E2-16FC-4ED8-A5F1-638F4E2DB971}" srcOrd="0" destOrd="0" parTransId="{793BBE45-D1FB-492A-8F01-1A8D26292AC8}" sibTransId="{6D41A759-0F42-471D-A740-9686417D6BC7}"/>
    <dgm:cxn modelId="{3F47BB14-930F-459D-944A-F2A8E4477744}" srcId="{94613D04-FD70-4C8E-A0E9-D3CCF89FC384}" destId="{2E3645A9-B9C6-46D6-81D2-262D1CE64838}" srcOrd="3" destOrd="0" parTransId="{71514141-8413-43FD-9C63-C295D0E4164E}" sibTransId="{30A88BDB-5A65-42C6-91A2-B4670593D223}"/>
    <dgm:cxn modelId="{54EED52F-4D31-4ADC-A75B-06B0B9E931CD}" type="presOf" srcId="{00F87075-596D-483A-B2DC-95B6C4C6EF27}" destId="{C6B53C83-FCF9-4E90-86D8-2D50358E2576}" srcOrd="0" destOrd="2" presId="urn:microsoft.com/office/officeart/2005/8/layout/hList1"/>
    <dgm:cxn modelId="{90D27135-27C5-448C-8B1B-EC768C3987AB}" type="presOf" srcId="{E182A561-2872-46A8-8DF8-775B12E0810A}" destId="{C6B53C83-FCF9-4E90-86D8-2D50358E2576}" srcOrd="0" destOrd="1" presId="urn:microsoft.com/office/officeart/2005/8/layout/hList1"/>
    <dgm:cxn modelId="{F280665C-19E1-4B81-8056-44340022175C}" srcId="{48260BA0-E388-4D6B-8A2F-3D2047E7C280}" destId="{E182A561-2872-46A8-8DF8-775B12E0810A}" srcOrd="1" destOrd="0" parTransId="{F108E823-EB70-41B3-BAB1-98053BBF74BA}" sibTransId="{D43B6300-9936-4C1F-9139-84ED5552EAF9}"/>
    <dgm:cxn modelId="{221F0B48-DEEF-4F83-B335-1D8653BF3DDB}" type="presOf" srcId="{04BFD8E2-16FC-4ED8-A5F1-638F4E2DB971}" destId="{48C6DCEF-F91A-4C9A-8CE3-6AD46B06FEB3}" srcOrd="0" destOrd="0" presId="urn:microsoft.com/office/officeart/2005/8/layout/hList1"/>
    <dgm:cxn modelId="{429D5F69-A9D6-4F86-A260-FBA24EDAD9AB}" srcId="{51BC8AF5-3CF4-49B1-84A0-0779BFDE20DA}" destId="{550EB053-1F1B-4F0A-BBD5-716CD740C776}" srcOrd="2" destOrd="0" parTransId="{D0B05B9B-A333-4ED6-92ED-5231B97653D5}" sibTransId="{51A185E8-8E30-4BF8-9AA4-CA6E4C2ADFF8}"/>
    <dgm:cxn modelId="{8A31B76A-651A-46FA-8EEF-FE0544F03F69}" srcId="{48260BA0-E388-4D6B-8A2F-3D2047E7C280}" destId="{25D026F1-AAA5-462E-BE5B-4C9343981052}" srcOrd="0" destOrd="0" parTransId="{9C638975-5ADE-4B3D-8B08-605C9FB4164C}" sibTransId="{1E686EBB-1FCE-4490-A305-CCE90DD52B6E}"/>
    <dgm:cxn modelId="{A0BFB74B-4013-45CE-A0B5-172A69917C0F}" srcId="{94613D04-FD70-4C8E-A0E9-D3CCF89FC384}" destId="{8654AC3C-BD7A-4C08-84D7-369696E5DB80}" srcOrd="2" destOrd="0" parTransId="{F7AF1FA5-D659-4304-A1E8-0FDDADE10CBB}" sibTransId="{4DEF4805-E2AF-40F7-9186-1DD4A8926B7F}"/>
    <dgm:cxn modelId="{A69ECF4D-3A63-4A6A-9D3D-E00E7B8EC0E1}" type="presOf" srcId="{0F173807-EFF6-4F1C-93CE-23490D503B97}" destId="{972988C4-237B-46F5-8D09-A24EB5F8A20F}" srcOrd="0" destOrd="1" presId="urn:microsoft.com/office/officeart/2005/8/layout/hList1"/>
    <dgm:cxn modelId="{8E3DCA55-B1D1-4AF5-877C-0FCF48D11BEB}" type="presOf" srcId="{25D026F1-AAA5-462E-BE5B-4C9343981052}" destId="{C6B53C83-FCF9-4E90-86D8-2D50358E2576}" srcOrd="0" destOrd="0" presId="urn:microsoft.com/office/officeart/2005/8/layout/hList1"/>
    <dgm:cxn modelId="{20E46080-113D-4642-9F5B-FA3DF2986529}" type="presOf" srcId="{48260BA0-E388-4D6B-8A2F-3D2047E7C280}" destId="{BFC71B8B-A4FC-46D9-A554-2A7460900715}" srcOrd="0" destOrd="0" presId="urn:microsoft.com/office/officeart/2005/8/layout/hList1"/>
    <dgm:cxn modelId="{2D527C82-D4A7-4C3F-A7DB-FCB86D6C506C}" type="presOf" srcId="{2E3645A9-B9C6-46D6-81D2-262D1CE64838}" destId="{972988C4-237B-46F5-8D09-A24EB5F8A20F}" srcOrd="0" destOrd="3" presId="urn:microsoft.com/office/officeart/2005/8/layout/hList1"/>
    <dgm:cxn modelId="{EFCCD585-429F-49F5-B6D6-C670A657C7A9}" type="presOf" srcId="{8654AC3C-BD7A-4C08-84D7-369696E5DB80}" destId="{972988C4-237B-46F5-8D09-A24EB5F8A20F}" srcOrd="0" destOrd="2" presId="urn:microsoft.com/office/officeart/2005/8/layout/hList1"/>
    <dgm:cxn modelId="{A594B586-29A8-416B-B068-328F6CA15312}" srcId="{D8785FCD-EDD4-44DE-A695-4E9AE3A2F861}" destId="{94613D04-FD70-4C8E-A0E9-D3CCF89FC384}" srcOrd="1" destOrd="0" parTransId="{62B1ACB7-E37E-44A7-BCE6-D89273848058}" sibTransId="{64302CCE-5CA6-4552-BC29-BCCEBA0EDE6D}"/>
    <dgm:cxn modelId="{FB2F8B88-5B67-4ED6-BF7A-57BDD6B0E653}" srcId="{48260BA0-E388-4D6B-8A2F-3D2047E7C280}" destId="{205141A5-40FB-4FBE-B616-86D559B99CE3}" srcOrd="3" destOrd="0" parTransId="{3B851544-8545-4F20-B017-B214B3DAB24C}" sibTransId="{6BF861E8-6336-412F-B7DB-30C0F183BED8}"/>
    <dgm:cxn modelId="{1EA94C8D-F622-41D3-B7AD-82C3265206C8}" srcId="{94613D04-FD70-4C8E-A0E9-D3CCF89FC384}" destId="{0F173807-EFF6-4F1C-93CE-23490D503B97}" srcOrd="1" destOrd="0" parTransId="{91FBCAE1-A64F-4B1E-B068-BA2889EEABA9}" sibTransId="{16D2CBD1-1070-4313-95B6-FE3D91CF4947}"/>
    <dgm:cxn modelId="{90860CA2-F896-4227-BEEC-0E2520574058}" type="presOf" srcId="{51BC8AF5-3CF4-49B1-84A0-0779BFDE20DA}" destId="{F3DEA092-31C7-4158-9C93-352E9E4AFF33}" srcOrd="0" destOrd="0" presId="urn:microsoft.com/office/officeart/2005/8/layout/hList1"/>
    <dgm:cxn modelId="{EC5A7EA5-66AE-4CBD-910E-FAD31F0855F9}" type="presOf" srcId="{94613D04-FD70-4C8E-A0E9-D3CCF89FC384}" destId="{697A6ECA-14A6-42B9-92D9-07FD79711EA8}" srcOrd="0" destOrd="0" presId="urn:microsoft.com/office/officeart/2005/8/layout/hList1"/>
    <dgm:cxn modelId="{04E4E2A8-DB97-43BA-8BAA-BD05DA25762F}" srcId="{51BC8AF5-3CF4-49B1-84A0-0779BFDE20DA}" destId="{09131E02-A9E9-4080-9D3F-6D16C14C5F83}" srcOrd="1" destOrd="0" parTransId="{42460D7A-8F7F-48BC-9A7E-66E1E6E14603}" sibTransId="{6D4DA869-9E45-4453-B89B-A05DA527A559}"/>
    <dgm:cxn modelId="{0B772EAC-5820-496E-A136-5BDCEB3D80F8}" srcId="{48260BA0-E388-4D6B-8A2F-3D2047E7C280}" destId="{00F87075-596D-483A-B2DC-95B6C4C6EF27}" srcOrd="2" destOrd="0" parTransId="{25C7614E-24B6-4BE8-A543-5882690CF5F3}" sibTransId="{7B3079E6-B252-4EE2-A01D-2DB166DC1B64}"/>
    <dgm:cxn modelId="{46DCE9C1-70A0-4EE7-B5FD-6793DB76693F}" type="presOf" srcId="{D8785FCD-EDD4-44DE-A695-4E9AE3A2F861}" destId="{2FAAE629-3782-4738-807E-699DB6504725}" srcOrd="0" destOrd="0" presId="urn:microsoft.com/office/officeart/2005/8/layout/hList1"/>
    <dgm:cxn modelId="{958044C8-A66E-4FC2-AE32-D59954248994}" srcId="{D8785FCD-EDD4-44DE-A695-4E9AE3A2F861}" destId="{48260BA0-E388-4D6B-8A2F-3D2047E7C280}" srcOrd="0" destOrd="0" parTransId="{768CCF0F-8C86-4888-ACF7-9E606C772412}" sibTransId="{73C18257-F191-4C64-ADBE-D1E3B7E4CFEE}"/>
    <dgm:cxn modelId="{75B5D2D2-2203-45F5-BFF3-6F1467C4F6A1}" type="presOf" srcId="{51664AAF-79C3-49AB-A321-F112BDF25C9F}" destId="{972988C4-237B-46F5-8D09-A24EB5F8A20F}" srcOrd="0" destOrd="0" presId="urn:microsoft.com/office/officeart/2005/8/layout/hList1"/>
    <dgm:cxn modelId="{0F2406D7-D121-4417-ACA0-D1AC13669484}" type="presOf" srcId="{09131E02-A9E9-4080-9D3F-6D16C14C5F83}" destId="{48C6DCEF-F91A-4C9A-8CE3-6AD46B06FEB3}" srcOrd="0" destOrd="1" presId="urn:microsoft.com/office/officeart/2005/8/layout/hList1"/>
    <dgm:cxn modelId="{0E4D92EF-7A4A-4BF0-B313-2D7A566B2F14}" srcId="{D8785FCD-EDD4-44DE-A695-4E9AE3A2F861}" destId="{51BC8AF5-3CF4-49B1-84A0-0779BFDE20DA}" srcOrd="2" destOrd="0" parTransId="{1A5E33A2-9329-42DF-8585-B0868326374F}" sibTransId="{29569BCB-365E-44D9-8F5E-2308D878C9A8}"/>
    <dgm:cxn modelId="{911624F3-2322-423F-B758-67AB9C6F0369}" type="presOf" srcId="{550EB053-1F1B-4F0A-BBD5-716CD740C776}" destId="{48C6DCEF-F91A-4C9A-8CE3-6AD46B06FEB3}" srcOrd="0" destOrd="2" presId="urn:microsoft.com/office/officeart/2005/8/layout/hList1"/>
    <dgm:cxn modelId="{B737EFFB-66D8-446E-AE17-F8844465D36B}" type="presOf" srcId="{205141A5-40FB-4FBE-B616-86D559B99CE3}" destId="{C6B53C83-FCF9-4E90-86D8-2D50358E2576}" srcOrd="0" destOrd="3" presId="urn:microsoft.com/office/officeart/2005/8/layout/hList1"/>
    <dgm:cxn modelId="{728ACEFC-D14C-481B-922A-C9D22FB07CD7}" srcId="{94613D04-FD70-4C8E-A0E9-D3CCF89FC384}" destId="{51664AAF-79C3-49AB-A321-F112BDF25C9F}" srcOrd="0" destOrd="0" parTransId="{CCA8ECF3-5627-4962-A1F3-F673EE1F5F80}" sibTransId="{6549D551-3F24-401F-B93C-7967A4144C35}"/>
    <dgm:cxn modelId="{8E122375-4D75-41E5-877F-259E02D89273}" type="presParOf" srcId="{2FAAE629-3782-4738-807E-699DB6504725}" destId="{1A48664C-0A93-44B0-933D-0C0F60435EDB}" srcOrd="0" destOrd="0" presId="urn:microsoft.com/office/officeart/2005/8/layout/hList1"/>
    <dgm:cxn modelId="{93A6E46F-92E2-422A-AD44-8A37C18DBA04}" type="presParOf" srcId="{1A48664C-0A93-44B0-933D-0C0F60435EDB}" destId="{BFC71B8B-A4FC-46D9-A554-2A7460900715}" srcOrd="0" destOrd="0" presId="urn:microsoft.com/office/officeart/2005/8/layout/hList1"/>
    <dgm:cxn modelId="{A12ECA65-772A-424D-9E30-5DE13A7153E8}" type="presParOf" srcId="{1A48664C-0A93-44B0-933D-0C0F60435EDB}" destId="{C6B53C83-FCF9-4E90-86D8-2D50358E2576}" srcOrd="1" destOrd="0" presId="urn:microsoft.com/office/officeart/2005/8/layout/hList1"/>
    <dgm:cxn modelId="{144E940D-8146-4548-96B6-4C66FEBC2DEE}" type="presParOf" srcId="{2FAAE629-3782-4738-807E-699DB6504725}" destId="{5C135B66-1477-48B7-8DB3-208CB71C5D18}" srcOrd="1" destOrd="0" presId="urn:microsoft.com/office/officeart/2005/8/layout/hList1"/>
    <dgm:cxn modelId="{1C2C243E-493F-4603-A6CE-68520AD8092B}" type="presParOf" srcId="{2FAAE629-3782-4738-807E-699DB6504725}" destId="{2CF66879-EA4B-45F1-BD1E-4A4060107DFC}" srcOrd="2" destOrd="0" presId="urn:microsoft.com/office/officeart/2005/8/layout/hList1"/>
    <dgm:cxn modelId="{2A98387F-D3EF-4611-9323-32CA1A4E2B4D}" type="presParOf" srcId="{2CF66879-EA4B-45F1-BD1E-4A4060107DFC}" destId="{697A6ECA-14A6-42B9-92D9-07FD79711EA8}" srcOrd="0" destOrd="0" presId="urn:microsoft.com/office/officeart/2005/8/layout/hList1"/>
    <dgm:cxn modelId="{34B60AF7-FEF2-4160-9D75-2D314C62CC1F}" type="presParOf" srcId="{2CF66879-EA4B-45F1-BD1E-4A4060107DFC}" destId="{972988C4-237B-46F5-8D09-A24EB5F8A20F}" srcOrd="1" destOrd="0" presId="urn:microsoft.com/office/officeart/2005/8/layout/hList1"/>
    <dgm:cxn modelId="{E5E34B0A-567C-4EAD-9CCC-CC5C9481B0D6}" type="presParOf" srcId="{2FAAE629-3782-4738-807E-699DB6504725}" destId="{76E8BB19-D997-47EF-A83A-BCF39F48C3A9}" srcOrd="3" destOrd="0" presId="urn:microsoft.com/office/officeart/2005/8/layout/hList1"/>
    <dgm:cxn modelId="{BB4F964E-EB1C-4AC5-9515-FFDD0298AC76}" type="presParOf" srcId="{2FAAE629-3782-4738-807E-699DB6504725}" destId="{D100B255-0361-454F-B638-D33CEF588E61}" srcOrd="4" destOrd="0" presId="urn:microsoft.com/office/officeart/2005/8/layout/hList1"/>
    <dgm:cxn modelId="{867BDA7C-8742-4178-A6CF-CF244014FF63}" type="presParOf" srcId="{D100B255-0361-454F-B638-D33CEF588E61}" destId="{F3DEA092-31C7-4158-9C93-352E9E4AFF33}" srcOrd="0" destOrd="0" presId="urn:microsoft.com/office/officeart/2005/8/layout/hList1"/>
    <dgm:cxn modelId="{3A1A66A9-E76B-4AAB-A6B3-3EB381513E5E}" type="presParOf" srcId="{D100B255-0361-454F-B638-D33CEF588E61}" destId="{48C6DCEF-F91A-4C9A-8CE3-6AD46B06FEB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4A83E0-4A81-44F8-89E4-11560270DB4E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GB"/>
        </a:p>
      </dgm:t>
    </dgm:pt>
    <dgm:pt modelId="{D8131527-B2E6-49A2-95D6-DECC099AA262}">
      <dgm:prSet phldrT="[Text]" custT="1"/>
      <dgm:spPr/>
      <dgm:t>
        <a:bodyPr/>
        <a:lstStyle/>
        <a:p>
          <a:r>
            <a:rPr lang="en-US" sz="1800" dirty="0"/>
            <a:t> </a:t>
          </a:r>
          <a:r>
            <a:rPr lang="en-US" sz="2000" b="1" dirty="0"/>
            <a:t>Political will from the government and strong ownership of the program at the Ministry of Health</a:t>
          </a:r>
          <a:endParaRPr lang="en-GB" sz="2000" b="1" dirty="0"/>
        </a:p>
      </dgm:t>
    </dgm:pt>
    <dgm:pt modelId="{8AF1A8B0-325B-499E-B6C0-F45FA1AF9391}" type="parTrans" cxnId="{4732BA80-C798-4CD0-9BE9-A6E42B60CC3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9FC6C53-5BCC-48AE-92D5-0031279AE16A}" type="sibTrans" cxnId="{4732BA80-C798-4CD0-9BE9-A6E42B60CC3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A42CA15-4CB2-4531-9B76-A110BCA7F178}">
      <dgm:prSet phldrT="[Text]" custT="1"/>
      <dgm:spPr/>
      <dgm:t>
        <a:bodyPr/>
        <a:lstStyle/>
        <a:p>
          <a:r>
            <a:rPr lang="en-US" sz="1800" b="1" dirty="0"/>
            <a:t> </a:t>
          </a:r>
          <a:r>
            <a:rPr lang="en-US" sz="2000" b="1" dirty="0"/>
            <a:t>Establishment of cervical cancer management structure at the Ministry of Health; functional National Cancer Control Technical Working Group</a:t>
          </a:r>
          <a:endParaRPr lang="en-GB" sz="2000" b="1" dirty="0"/>
        </a:p>
      </dgm:t>
    </dgm:pt>
    <dgm:pt modelId="{086B4AA9-5773-4AC9-A82A-58F36DDE3652}" type="parTrans" cxnId="{904FD95D-B722-41D3-944D-C9EDB4C9106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26553E7-7686-41BD-A7C9-85556EDE3F6F}" type="sibTrans" cxnId="{904FD95D-B722-41D3-944D-C9EDB4C9106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46F5AF1-4197-4911-914D-EB5767220FAB}">
      <dgm:prSet phldrT="[Text]" custT="1"/>
      <dgm:spPr/>
      <dgm:t>
        <a:bodyPr/>
        <a:lstStyle/>
        <a:p>
          <a:r>
            <a:rPr lang="en-US" sz="2000" b="1" dirty="0"/>
            <a:t>Coordinated action between government and implementing partners</a:t>
          </a:r>
          <a:endParaRPr lang="en-GB" sz="2000" b="1" dirty="0"/>
        </a:p>
      </dgm:t>
    </dgm:pt>
    <dgm:pt modelId="{B58CF91D-5982-46C1-97AE-EC207C158C77}" type="parTrans" cxnId="{0F566331-E145-404F-8DFE-27FC2BB781A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D9A2B79-0E18-411C-8EAF-A892B4DFA749}" type="sibTrans" cxnId="{0F566331-E145-404F-8DFE-27FC2BB781A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FFC5CF5-3D0A-4D59-B43D-939AE45A6AA4}">
      <dgm:prSet phldrT="[Text]" custT="1"/>
      <dgm:spPr/>
      <dgm:t>
        <a:bodyPr/>
        <a:lstStyle/>
        <a:p>
          <a:r>
            <a:rPr lang="en-US" sz="2000" b="1" dirty="0"/>
            <a:t>Availability of funding from government and donors</a:t>
          </a:r>
          <a:endParaRPr lang="en-GB" sz="2000" b="1" dirty="0"/>
        </a:p>
      </dgm:t>
    </dgm:pt>
    <dgm:pt modelId="{0D79D97E-51F2-453C-9724-9EAF0BD5C796}" type="parTrans" cxnId="{E3A8F9E7-583D-457E-A2DC-5F3FF32C256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035D1B2-9AF7-4530-99A6-2884CBCB6D93}" type="sibTrans" cxnId="{E3A8F9E7-583D-457E-A2DC-5F3FF32C256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859A153-0E3A-4297-AB54-D8658FEF89FD}">
      <dgm:prSet custT="1"/>
      <dgm:spPr/>
      <dgm:t>
        <a:bodyPr/>
        <a:lstStyle/>
        <a:p>
          <a:r>
            <a:rPr lang="en-US" sz="1800" b="1" dirty="0"/>
            <a:t>  </a:t>
          </a:r>
          <a:r>
            <a:rPr lang="en-US" sz="2000" b="1" dirty="0"/>
            <a:t>Dedicated, trained, and motivated workforce</a:t>
          </a:r>
          <a:endParaRPr lang="en-US" sz="2000" b="1" dirty="0">
            <a:ea typeface="Arial"/>
            <a:cs typeface="Arial"/>
            <a:sym typeface="Arial"/>
          </a:endParaRPr>
        </a:p>
      </dgm:t>
    </dgm:pt>
    <dgm:pt modelId="{2A5F1854-E1CC-4A8E-AFEB-F1C402D39B51}" type="parTrans" cxnId="{4A5D1117-D190-4AFC-A0AA-0B1EE900432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ABF0CD6-2246-4DE4-B783-839EF34C6599}" type="sibTrans" cxnId="{4A5D1117-D190-4AFC-A0AA-0B1EE900432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3238A84-70F7-4A57-A44B-FDC19BB72D72}" type="pres">
      <dgm:prSet presAssocID="{404A83E0-4A81-44F8-89E4-11560270DB4E}" presName="linear" presStyleCnt="0">
        <dgm:presLayoutVars>
          <dgm:animLvl val="lvl"/>
          <dgm:resizeHandles val="exact"/>
        </dgm:presLayoutVars>
      </dgm:prSet>
      <dgm:spPr/>
    </dgm:pt>
    <dgm:pt modelId="{9762A99B-E51A-4E94-925C-04A965133988}" type="pres">
      <dgm:prSet presAssocID="{D8131527-B2E6-49A2-95D6-DECC099AA262}" presName="parentText" presStyleLbl="node1" presStyleIdx="0" presStyleCnt="5" custLinFactNeighborX="0" custLinFactNeighborY="7047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962256AC-7D1A-4C39-91AC-3BFD164F0EBE}" type="pres">
      <dgm:prSet presAssocID="{79FC6C53-5BCC-48AE-92D5-0031279AE16A}" presName="spacer" presStyleCnt="0"/>
      <dgm:spPr/>
    </dgm:pt>
    <dgm:pt modelId="{FA78603D-4690-4519-ADA1-6F2CD6FE7D01}" type="pres">
      <dgm:prSet presAssocID="{0859A153-0E3A-4297-AB54-D8658FEF89FD}" presName="parentText" presStyleLbl="node1" presStyleIdx="1" presStyleCnt="5" custLinFactNeighborX="-331" custLinFactNeighborY="89306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821E626A-1208-4451-83CA-EFEC2940D8ED}" type="pres">
      <dgm:prSet presAssocID="{EABF0CD6-2246-4DE4-B783-839EF34C6599}" presName="spacer" presStyleCnt="0"/>
      <dgm:spPr/>
    </dgm:pt>
    <dgm:pt modelId="{0EEDCE09-E3F3-4B94-AB09-D8A783CD2185}" type="pres">
      <dgm:prSet presAssocID="{DA42CA15-4CB2-4531-9B76-A110BCA7F178}" presName="parentText" presStyleLbl="node1" presStyleIdx="2" presStyleCnt="5" custLinFactNeighborX="-3028" custLinFactNeighborY="4648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4F4B8635-5E66-4D6D-B6F1-B412ABB55F9A}" type="pres">
      <dgm:prSet presAssocID="{826553E7-7686-41BD-A7C9-85556EDE3F6F}" presName="spacer" presStyleCnt="0"/>
      <dgm:spPr/>
    </dgm:pt>
    <dgm:pt modelId="{008F143C-3A21-45EF-B6C9-5398B5D33763}" type="pres">
      <dgm:prSet presAssocID="{146F5AF1-4197-4911-914D-EB5767220FAB}" presName="parentText" presStyleLbl="node1" presStyleIdx="3" presStyleCnt="5" custLinFactNeighborY="27912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01B35EA2-0F99-46DD-8D57-262A8771FFB6}" type="pres">
      <dgm:prSet presAssocID="{1D9A2B79-0E18-411C-8EAF-A892B4DFA749}" presName="spacer" presStyleCnt="0"/>
      <dgm:spPr/>
    </dgm:pt>
    <dgm:pt modelId="{98710777-0448-4468-82FB-D3B22ADE32A0}" type="pres">
      <dgm:prSet presAssocID="{CFFC5CF5-3D0A-4D59-B43D-939AE45A6AA4}" presName="parentText" presStyleLbl="node1" presStyleIdx="4" presStyleCnt="5" custLinFactNeighborY="27912">
        <dgm:presLayoutVars>
          <dgm:chMax val="0"/>
          <dgm:bulletEnabled val="1"/>
        </dgm:presLayoutVars>
      </dgm:prSet>
      <dgm:spPr>
        <a:prstGeom prst="rect">
          <a:avLst/>
        </a:prstGeom>
      </dgm:spPr>
    </dgm:pt>
  </dgm:ptLst>
  <dgm:cxnLst>
    <dgm:cxn modelId="{4A5D1117-D190-4AFC-A0AA-0B1EE900432B}" srcId="{404A83E0-4A81-44F8-89E4-11560270DB4E}" destId="{0859A153-0E3A-4297-AB54-D8658FEF89FD}" srcOrd="1" destOrd="0" parTransId="{2A5F1854-E1CC-4A8E-AFEB-F1C402D39B51}" sibTransId="{EABF0CD6-2246-4DE4-B783-839EF34C6599}"/>
    <dgm:cxn modelId="{94C8D41A-8DC5-4CF5-8200-518084F0A548}" type="presOf" srcId="{0859A153-0E3A-4297-AB54-D8658FEF89FD}" destId="{FA78603D-4690-4519-ADA1-6F2CD6FE7D01}" srcOrd="0" destOrd="0" presId="urn:microsoft.com/office/officeart/2005/8/layout/vList2"/>
    <dgm:cxn modelId="{0F566331-E145-404F-8DFE-27FC2BB781A1}" srcId="{404A83E0-4A81-44F8-89E4-11560270DB4E}" destId="{146F5AF1-4197-4911-914D-EB5767220FAB}" srcOrd="3" destOrd="0" parTransId="{B58CF91D-5982-46C1-97AE-EC207C158C77}" sibTransId="{1D9A2B79-0E18-411C-8EAF-A892B4DFA749}"/>
    <dgm:cxn modelId="{904FD95D-B722-41D3-944D-C9EDB4C91061}" srcId="{404A83E0-4A81-44F8-89E4-11560270DB4E}" destId="{DA42CA15-4CB2-4531-9B76-A110BCA7F178}" srcOrd="2" destOrd="0" parTransId="{086B4AA9-5773-4AC9-A82A-58F36DDE3652}" sibTransId="{826553E7-7686-41BD-A7C9-85556EDE3F6F}"/>
    <dgm:cxn modelId="{F578907D-8DBE-4844-BAC2-09EB530DD553}" type="presOf" srcId="{DA42CA15-4CB2-4531-9B76-A110BCA7F178}" destId="{0EEDCE09-E3F3-4B94-AB09-D8A783CD2185}" srcOrd="0" destOrd="0" presId="urn:microsoft.com/office/officeart/2005/8/layout/vList2"/>
    <dgm:cxn modelId="{4732BA80-C798-4CD0-9BE9-A6E42B60CC3C}" srcId="{404A83E0-4A81-44F8-89E4-11560270DB4E}" destId="{D8131527-B2E6-49A2-95D6-DECC099AA262}" srcOrd="0" destOrd="0" parTransId="{8AF1A8B0-325B-499E-B6C0-F45FA1AF9391}" sibTransId="{79FC6C53-5BCC-48AE-92D5-0031279AE16A}"/>
    <dgm:cxn modelId="{E444EF84-6E67-44F3-8CDC-1987F51C48DE}" type="presOf" srcId="{CFFC5CF5-3D0A-4D59-B43D-939AE45A6AA4}" destId="{98710777-0448-4468-82FB-D3B22ADE32A0}" srcOrd="0" destOrd="0" presId="urn:microsoft.com/office/officeart/2005/8/layout/vList2"/>
    <dgm:cxn modelId="{677AC886-923A-48F3-8C45-C850B8A2D986}" type="presOf" srcId="{D8131527-B2E6-49A2-95D6-DECC099AA262}" destId="{9762A99B-E51A-4E94-925C-04A965133988}" srcOrd="0" destOrd="0" presId="urn:microsoft.com/office/officeart/2005/8/layout/vList2"/>
    <dgm:cxn modelId="{5BB6A3B3-7FE0-41DF-8258-FE26A5FF93CF}" type="presOf" srcId="{146F5AF1-4197-4911-914D-EB5767220FAB}" destId="{008F143C-3A21-45EF-B6C9-5398B5D33763}" srcOrd="0" destOrd="0" presId="urn:microsoft.com/office/officeart/2005/8/layout/vList2"/>
    <dgm:cxn modelId="{2025A4D6-7444-413E-8FDA-5A78382CFB6F}" type="presOf" srcId="{404A83E0-4A81-44F8-89E4-11560270DB4E}" destId="{A3238A84-70F7-4A57-A44B-FDC19BB72D72}" srcOrd="0" destOrd="0" presId="urn:microsoft.com/office/officeart/2005/8/layout/vList2"/>
    <dgm:cxn modelId="{E3A8F9E7-583D-457E-A2DC-5F3FF32C2564}" srcId="{404A83E0-4A81-44F8-89E4-11560270DB4E}" destId="{CFFC5CF5-3D0A-4D59-B43D-939AE45A6AA4}" srcOrd="4" destOrd="0" parTransId="{0D79D97E-51F2-453C-9724-9EAF0BD5C796}" sibTransId="{C035D1B2-9AF7-4530-99A6-2884CBCB6D93}"/>
    <dgm:cxn modelId="{A94C6AC1-3F23-49F8-93BD-E14F7DA21CA2}" type="presParOf" srcId="{A3238A84-70F7-4A57-A44B-FDC19BB72D72}" destId="{9762A99B-E51A-4E94-925C-04A965133988}" srcOrd="0" destOrd="0" presId="urn:microsoft.com/office/officeart/2005/8/layout/vList2"/>
    <dgm:cxn modelId="{59397C76-3B84-401E-9F43-3AD36AB0E8B8}" type="presParOf" srcId="{A3238A84-70F7-4A57-A44B-FDC19BB72D72}" destId="{962256AC-7D1A-4C39-91AC-3BFD164F0EBE}" srcOrd="1" destOrd="0" presId="urn:microsoft.com/office/officeart/2005/8/layout/vList2"/>
    <dgm:cxn modelId="{A87983B3-25FA-4618-A7E8-B6B1658427C1}" type="presParOf" srcId="{A3238A84-70F7-4A57-A44B-FDC19BB72D72}" destId="{FA78603D-4690-4519-ADA1-6F2CD6FE7D01}" srcOrd="2" destOrd="0" presId="urn:microsoft.com/office/officeart/2005/8/layout/vList2"/>
    <dgm:cxn modelId="{82C39428-782C-4429-9981-C24758261549}" type="presParOf" srcId="{A3238A84-70F7-4A57-A44B-FDC19BB72D72}" destId="{821E626A-1208-4451-83CA-EFEC2940D8ED}" srcOrd="3" destOrd="0" presId="urn:microsoft.com/office/officeart/2005/8/layout/vList2"/>
    <dgm:cxn modelId="{AEB91738-8D60-4F7F-9364-9309AED5A91E}" type="presParOf" srcId="{A3238A84-70F7-4A57-A44B-FDC19BB72D72}" destId="{0EEDCE09-E3F3-4B94-AB09-D8A783CD2185}" srcOrd="4" destOrd="0" presId="urn:microsoft.com/office/officeart/2005/8/layout/vList2"/>
    <dgm:cxn modelId="{6763587D-F1C5-43E1-B8A5-91D45EF8314C}" type="presParOf" srcId="{A3238A84-70F7-4A57-A44B-FDC19BB72D72}" destId="{4F4B8635-5E66-4D6D-B6F1-B412ABB55F9A}" srcOrd="5" destOrd="0" presId="urn:microsoft.com/office/officeart/2005/8/layout/vList2"/>
    <dgm:cxn modelId="{08C31A21-31BA-4539-8CA9-2ACFCCD7ED42}" type="presParOf" srcId="{A3238A84-70F7-4A57-A44B-FDC19BB72D72}" destId="{008F143C-3A21-45EF-B6C9-5398B5D33763}" srcOrd="6" destOrd="0" presId="urn:microsoft.com/office/officeart/2005/8/layout/vList2"/>
    <dgm:cxn modelId="{8A71C1DF-7DB9-4636-A9B7-76E42BA17B1D}" type="presParOf" srcId="{A3238A84-70F7-4A57-A44B-FDC19BB72D72}" destId="{01B35EA2-0F99-46DD-8D57-262A8771FFB6}" srcOrd="7" destOrd="0" presId="urn:microsoft.com/office/officeart/2005/8/layout/vList2"/>
    <dgm:cxn modelId="{15D13C16-7A30-4803-9CFD-3F73194A6834}" type="presParOf" srcId="{A3238A84-70F7-4A57-A44B-FDC19BB72D72}" destId="{98710777-0448-4468-82FB-D3B22ADE32A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71B8B-A4FC-46D9-A554-2A7460900715}">
      <dsp:nvSpPr>
        <dsp:cNvPr id="0" name=""/>
        <dsp:cNvSpPr/>
      </dsp:nvSpPr>
      <dsp:spPr>
        <a:xfrm>
          <a:off x="6880" y="43772"/>
          <a:ext cx="2709574" cy="6048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Primary</a:t>
          </a:r>
        </a:p>
      </dsp:txBody>
      <dsp:txXfrm>
        <a:off x="6880" y="43772"/>
        <a:ext cx="2709574" cy="604800"/>
      </dsp:txXfrm>
    </dsp:sp>
    <dsp:sp modelId="{C6B53C83-FCF9-4E90-86D8-2D50358E2576}">
      <dsp:nvSpPr>
        <dsp:cNvPr id="0" name=""/>
        <dsp:cNvSpPr/>
      </dsp:nvSpPr>
      <dsp:spPr>
        <a:xfrm>
          <a:off x="0" y="495704"/>
          <a:ext cx="2699520" cy="48421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Nat. HPV Vaccination June 2018/ 2019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Target: vaccinate 90% of girls by 15 years 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Vaccination Coverage &lt;50%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 Multi age cohort planned in 2022 </a:t>
          </a:r>
        </a:p>
      </dsp:txBody>
      <dsp:txXfrm>
        <a:off x="0" y="495704"/>
        <a:ext cx="2699520" cy="4842180"/>
      </dsp:txXfrm>
    </dsp:sp>
    <dsp:sp modelId="{697A6ECA-14A6-42B9-92D9-07FD79711EA8}">
      <dsp:nvSpPr>
        <dsp:cNvPr id="0" name=""/>
        <dsp:cNvSpPr/>
      </dsp:nvSpPr>
      <dsp:spPr>
        <a:xfrm>
          <a:off x="3061454" y="43772"/>
          <a:ext cx="2464280" cy="604800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Secondary</a:t>
          </a:r>
        </a:p>
      </dsp:txBody>
      <dsp:txXfrm>
        <a:off x="3061454" y="43772"/>
        <a:ext cx="2464280" cy="604800"/>
      </dsp:txXfrm>
    </dsp:sp>
    <dsp:sp modelId="{972988C4-237B-46F5-8D09-A24EB5F8A20F}">
      <dsp:nvSpPr>
        <dsp:cNvPr id="0" name=""/>
        <dsp:cNvSpPr/>
      </dsp:nvSpPr>
      <dsp:spPr>
        <a:xfrm>
          <a:off x="3112464" y="692344"/>
          <a:ext cx="2464280" cy="48421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100 % districts have screen and treat with VIA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Tx of pre cancer: 68%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HPV DNA Testing piloted November 2019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Fully integrated with HIV services</a:t>
          </a:r>
        </a:p>
      </dsp:txBody>
      <dsp:txXfrm>
        <a:off x="3112464" y="692344"/>
        <a:ext cx="2464280" cy="4842180"/>
      </dsp:txXfrm>
    </dsp:sp>
    <dsp:sp modelId="{F3DEA092-31C7-4158-9C93-352E9E4AFF33}">
      <dsp:nvSpPr>
        <dsp:cNvPr id="0" name=""/>
        <dsp:cNvSpPr/>
      </dsp:nvSpPr>
      <dsp:spPr>
        <a:xfrm>
          <a:off x="5798530" y="43772"/>
          <a:ext cx="2464280" cy="604800"/>
        </a:xfrm>
        <a:prstGeom prst="rect">
          <a:avLst/>
        </a:prstGeom>
        <a:blipFill rotWithShape="0">
          <a:blip xmlns:r="http://schemas.openxmlformats.org/officeDocument/2006/relationships" r:embed="rId2"/>
          <a:srcRect/>
          <a:stretch>
            <a:fillRect l="-19000" r="-19000"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Tertiary </a:t>
          </a:r>
        </a:p>
      </dsp:txBody>
      <dsp:txXfrm>
        <a:off x="5798530" y="43772"/>
        <a:ext cx="2464280" cy="604800"/>
      </dsp:txXfrm>
    </dsp:sp>
    <dsp:sp modelId="{48C6DCEF-F91A-4C9A-8CE3-6AD46B06FEB3}">
      <dsp:nvSpPr>
        <dsp:cNvPr id="0" name=""/>
        <dsp:cNvSpPr/>
      </dsp:nvSpPr>
      <dsp:spPr>
        <a:xfrm>
          <a:off x="5845942" y="692344"/>
          <a:ext cx="2464280" cy="48421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Over 20,000 patients seen at CDH since 2006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Radiotherapy, Brachytherapy, Chemotherapy, Surgical &amp; Gyn Oncology- CDH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General Surgery &amp; Gyn available in all provinces</a:t>
          </a:r>
        </a:p>
      </dsp:txBody>
      <dsp:txXfrm>
        <a:off x="5845942" y="692344"/>
        <a:ext cx="2464280" cy="4842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2A99B-E51A-4E94-925C-04A965133988}">
      <dsp:nvSpPr>
        <dsp:cNvPr id="0" name=""/>
        <dsp:cNvSpPr/>
      </dsp:nvSpPr>
      <dsp:spPr>
        <a:xfrm>
          <a:off x="0" y="36064"/>
          <a:ext cx="7909560" cy="702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</a:t>
          </a:r>
          <a:r>
            <a:rPr lang="en-US" sz="2000" b="1" kern="1200" dirty="0"/>
            <a:t>Political will from the government and strong ownership of the program at the Ministry of Health</a:t>
          </a:r>
          <a:endParaRPr lang="en-GB" sz="2000" b="1" kern="1200" dirty="0"/>
        </a:p>
      </dsp:txBody>
      <dsp:txXfrm>
        <a:off x="0" y="36064"/>
        <a:ext cx="7909560" cy="702000"/>
      </dsp:txXfrm>
    </dsp:sp>
    <dsp:sp modelId="{FA78603D-4690-4519-ADA1-6F2CD6FE7D01}">
      <dsp:nvSpPr>
        <dsp:cNvPr id="0" name=""/>
        <dsp:cNvSpPr/>
      </dsp:nvSpPr>
      <dsp:spPr>
        <a:xfrm>
          <a:off x="0" y="789400"/>
          <a:ext cx="7909560" cy="702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  </a:t>
          </a:r>
          <a:r>
            <a:rPr lang="en-US" sz="2000" b="1" kern="1200" dirty="0"/>
            <a:t>Dedicated, trained, and motivated workforce</a:t>
          </a:r>
          <a:endParaRPr lang="en-US" sz="2000" b="1" kern="1200" dirty="0">
            <a:ea typeface="Arial"/>
            <a:cs typeface="Arial"/>
            <a:sym typeface="Arial"/>
          </a:endParaRPr>
        </a:p>
      </dsp:txBody>
      <dsp:txXfrm>
        <a:off x="0" y="789400"/>
        <a:ext cx="7909560" cy="702000"/>
      </dsp:txXfrm>
    </dsp:sp>
    <dsp:sp modelId="{0EEDCE09-E3F3-4B94-AB09-D8A783CD2185}">
      <dsp:nvSpPr>
        <dsp:cNvPr id="0" name=""/>
        <dsp:cNvSpPr/>
      </dsp:nvSpPr>
      <dsp:spPr>
        <a:xfrm>
          <a:off x="0" y="1516100"/>
          <a:ext cx="7909560" cy="702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 </a:t>
          </a:r>
          <a:r>
            <a:rPr lang="en-US" sz="2000" b="1" kern="1200" dirty="0"/>
            <a:t>Establishment of cervical cancer management structure at the Ministry of Health; functional National Cancer Control Technical Working Group</a:t>
          </a:r>
          <a:endParaRPr lang="en-GB" sz="2000" b="1" kern="1200" dirty="0"/>
        </a:p>
      </dsp:txBody>
      <dsp:txXfrm>
        <a:off x="0" y="1516100"/>
        <a:ext cx="7909560" cy="702000"/>
      </dsp:txXfrm>
    </dsp:sp>
    <dsp:sp modelId="{008F143C-3A21-45EF-B6C9-5398B5D33763}">
      <dsp:nvSpPr>
        <dsp:cNvPr id="0" name=""/>
        <dsp:cNvSpPr/>
      </dsp:nvSpPr>
      <dsp:spPr>
        <a:xfrm>
          <a:off x="0" y="2253278"/>
          <a:ext cx="7909560" cy="702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Coordinated action between government and implementing partners</a:t>
          </a:r>
          <a:endParaRPr lang="en-GB" sz="2000" b="1" kern="1200" dirty="0"/>
        </a:p>
      </dsp:txBody>
      <dsp:txXfrm>
        <a:off x="0" y="2253278"/>
        <a:ext cx="7909560" cy="702000"/>
      </dsp:txXfrm>
    </dsp:sp>
    <dsp:sp modelId="{98710777-0448-4468-82FB-D3B22ADE32A0}">
      <dsp:nvSpPr>
        <dsp:cNvPr id="0" name=""/>
        <dsp:cNvSpPr/>
      </dsp:nvSpPr>
      <dsp:spPr>
        <a:xfrm>
          <a:off x="0" y="2992041"/>
          <a:ext cx="7909560" cy="702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Availability of funding from government and donors</a:t>
          </a:r>
          <a:endParaRPr lang="en-GB" sz="2000" b="1" kern="1200" dirty="0"/>
        </a:p>
      </dsp:txBody>
      <dsp:txXfrm>
        <a:off x="0" y="2992041"/>
        <a:ext cx="7909560" cy="70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C726E-1766-4409-AF43-D799BF51C874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E1204-90D0-41F7-BB2C-393EB9C7C8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93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CAF72-8E1B-46F2-8AF0-607B04B5DE6B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26E36-88CE-4C1F-877E-7D186CE5AD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HIV-infected women living in resource-constrained nations like Zambia are now accessing antiretroviral therapy and thus may live long enough for HPV-induced cervical cancer to manifest and progress. We evaluated the prevalence and predictors of cervical squamous intraepithelial lesions (SIL) among HIV-infected women in Zambia. intraepithelial lesions (SIL) among HIV-infected women in Zambia. The median age of study participants was 36 years (range 23–49 years) and their median CD4+ count was 165/</a:t>
            </a:r>
            <a:r>
              <a:rPr lang="el-G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 (range 7–942).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prevalence of SIL on cytology was 76% (114/150), of which 23.3% (35/150) women had low-grade SIL, 32.6% (49/150) had high-grade SIL, and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20% (30/150) had lesions suspicious for squamous cell carcinoma (SCC). High-risk HPV types were present in 85.3% (128/150) women.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26E36-88CE-4C1F-877E-7D186CE5AD5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15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C6454-A68F-4A31-89F1-7874AFE9368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088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248A-2294-4D73-9506-AF3D50FEF24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1139-BA33-4762-B480-52CB5D6FA3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82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248A-2294-4D73-9506-AF3D50FEF24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1139-BA33-4762-B480-52CB5D6F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7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248A-2294-4D73-9506-AF3D50FEF24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1139-BA33-4762-B480-52CB5D6F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69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1" i="0">
                <a:solidFill>
                  <a:srgbClr val="007D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521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248A-2294-4D73-9506-AF3D50FEF24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1139-BA33-4762-B480-52CB5D6F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3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248A-2294-4D73-9506-AF3D50FEF24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1139-BA33-4762-B480-52CB5D6FA3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68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248A-2294-4D73-9506-AF3D50FEF24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1139-BA33-4762-B480-52CB5D6F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4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248A-2294-4D73-9506-AF3D50FEF24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1139-BA33-4762-B480-52CB5D6F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1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248A-2294-4D73-9506-AF3D50FEF24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1139-BA33-4762-B480-52CB5D6F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248A-2294-4D73-9506-AF3D50FEF24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1139-BA33-4762-B480-52CB5D6F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6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FF3248A-2294-4D73-9506-AF3D50FEF24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7D1139-BA33-4762-B480-52CB5D6F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8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248A-2294-4D73-9506-AF3D50FEF24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1139-BA33-4762-B480-52CB5D6F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6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EFF3248A-2294-4D73-9506-AF3D50FEF247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6E7D1139-BA33-4762-B480-52CB5D6FA3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43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3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49F6E38-C76D-4CE6-83E5-6F7B5DDF6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50B7E-B22C-4E6C-B5E8-E2660F357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193" y="657385"/>
            <a:ext cx="3914634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b="1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Zambia’s Cervical Cancer Prevention Program:</a:t>
            </a:r>
            <a:br>
              <a:rPr lang="en-US" b="1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b="1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b="1" i="1" spc="-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Key Achievements and Main Challenges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E3EF1E0-3F0C-476E-8366-6FDC6F414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59593" cy="63343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17B5613-D9CE-4810-9201-A123DE903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2293430" cy="3408237"/>
          </a:xfrm>
          <a:prstGeom prst="rect">
            <a:avLst/>
          </a:prstGeom>
          <a:solidFill>
            <a:srgbClr val="FFFFFF"/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SC00910">
            <a:extLst>
              <a:ext uri="{FF2B5EF4-FFF2-40B4-BE49-F238E27FC236}">
                <a16:creationId xmlns:a16="http://schemas.microsoft.com/office/drawing/2014/main" id="{A0D9B405-4B8C-49DF-848F-93F0A76B9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752" y="1242655"/>
            <a:ext cx="2088525" cy="1566393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DE5EC5CE-C2C3-4ABC-8672-A86010657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045" y="321733"/>
            <a:ext cx="1937955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41DA037-ADF2-4A57-B4F3-68A3DC911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879167"/>
            <a:ext cx="2293430" cy="21355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13DD70C-A9D7-4E64-9001-DE337AFE3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6441" y="2451014"/>
            <a:ext cx="1925558" cy="3532765"/>
          </a:xfrm>
          <a:prstGeom prst="rect">
            <a:avLst/>
          </a:prstGeom>
          <a:solidFill>
            <a:srgbClr val="FFFFFF"/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Users\wb09941\Pictures\Zambia SSKE CCC\Best Pics\Demonstrating VIA Method.jpg">
            <a:extLst>
              <a:ext uri="{FF2B5EF4-FFF2-40B4-BE49-F238E27FC236}">
                <a16:creationId xmlns:a16="http://schemas.microsoft.com/office/drawing/2014/main" id="{71C531B9-3B0D-46E7-8047-0CBF956C32C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8564" y="3077456"/>
            <a:ext cx="1721311" cy="2279881"/>
          </a:xfrm>
          <a:prstGeom prst="rect">
            <a:avLst/>
          </a:prstGeom>
          <a:noFill/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3A65A51-8114-4437-8E04-A4FD05BD8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0879" y="4343400"/>
            <a:ext cx="294894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71FA22CF-116B-4645-966C-12602996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404B88B-611D-49A6-A6CE-50699B730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749319-36D7-477B-8C7F-21173764D60B}"/>
              </a:ext>
            </a:extLst>
          </p:cNvPr>
          <p:cNvSpPr txBox="1"/>
          <p:nvPr/>
        </p:nvSpPr>
        <p:spPr>
          <a:xfrm>
            <a:off x="4800600" y="4735104"/>
            <a:ext cx="4228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Dr.  Angel </a:t>
            </a:r>
            <a:r>
              <a:rPr lang="en-US" sz="2000" b="1" dirty="0" err="1">
                <a:latin typeface="+mj-lt"/>
              </a:rPr>
              <a:t>Mwiche</a:t>
            </a:r>
            <a:endParaRPr lang="en-US" sz="2000" b="1" dirty="0">
              <a:latin typeface="+mj-lt"/>
            </a:endParaRPr>
          </a:p>
          <a:p>
            <a:pPr algn="ctr"/>
            <a:r>
              <a:rPr lang="en-US" sz="2000" b="1" dirty="0">
                <a:latin typeface="+mj-lt"/>
              </a:rPr>
              <a:t>Assistant Director, Reproductive Health</a:t>
            </a:r>
          </a:p>
          <a:p>
            <a:pPr algn="ctr"/>
            <a:r>
              <a:rPr lang="en-US" sz="2000" b="1" dirty="0">
                <a:latin typeface="+mj-lt"/>
              </a:rPr>
              <a:t>Ministry of Health</a:t>
            </a:r>
          </a:p>
          <a:p>
            <a:pPr algn="ctr"/>
            <a:r>
              <a:rPr lang="en-US" sz="2000" b="1" dirty="0">
                <a:latin typeface="+mj-lt"/>
              </a:rPr>
              <a:t>Zambia</a:t>
            </a:r>
          </a:p>
        </p:txBody>
      </p:sp>
    </p:spTree>
    <p:extLst>
      <p:ext uri="{BB962C8B-B14F-4D97-AF65-F5344CB8AC3E}">
        <p14:creationId xmlns:p14="http://schemas.microsoft.com/office/powerpoint/2010/main" val="2289683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4E6FA-7D8C-46A0-A1EE-FB945487D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1416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br>
              <a:rPr lang="en-US" dirty="0"/>
            </a:br>
            <a:r>
              <a:rPr lang="en-US" sz="4000" b="1" dirty="0"/>
              <a:t>Overarching factors  for </a:t>
            </a:r>
            <a:br>
              <a:rPr lang="en-US" sz="4000" b="1" dirty="0"/>
            </a:br>
            <a:r>
              <a:rPr lang="en-US" sz="4000" b="1" dirty="0"/>
              <a:t>success of the program </a:t>
            </a:r>
            <a:endParaRPr lang="en-GB" sz="4000" b="1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E487363-FFC7-442C-87C4-43F3ED4167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818503"/>
              </p:ext>
            </p:extLst>
          </p:nvPr>
        </p:nvGraphicFramePr>
        <p:xfrm>
          <a:off x="457200" y="1828799"/>
          <a:ext cx="7909560" cy="3694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F64F1BBC-B5D0-4A1A-BCE9-DA095F5EAD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181" y="1981200"/>
            <a:ext cx="326802" cy="3886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38B0BC-151E-41C2-AE9D-B936AFDE58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-16906" y="2731168"/>
            <a:ext cx="443694" cy="4130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6BA864-4B0B-4C65-B81D-B84CB47FB8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63" y="3505577"/>
            <a:ext cx="415669" cy="3404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F185A8-79A3-4D20-A4BF-87E27FCFEB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53" y="4221181"/>
            <a:ext cx="415458" cy="3890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910BCD-0917-4D32-9CB6-389378B905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73" y="4986408"/>
            <a:ext cx="326802" cy="32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24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D7727-8FC0-2D49-BB6A-7215E4EDE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56396"/>
          </a:xfrm>
        </p:spPr>
        <p:txBody>
          <a:bodyPr/>
          <a:lstStyle/>
          <a:p>
            <a:pPr algn="ctr"/>
            <a:r>
              <a:rPr lang="en-US" b="1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C8FD3-7DE2-FC49-81BE-37950C1FC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8800"/>
            <a:ext cx="8839200" cy="404029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b="1" dirty="0"/>
              <a:t>Prepare investment case and costed plans for cervical cancer elimination, prevention, and treatment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/>
              <a:t> Leverage existing platforms </a:t>
            </a:r>
            <a:r>
              <a:rPr lang="en-US" sz="2800" dirty="0"/>
              <a:t>(maternal, RH/FP, adolescent, HIV/AIDS)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/>
              <a:t> Ensure a continuum of care </a:t>
            </a:r>
            <a:r>
              <a:rPr lang="en-US" sz="2800" dirty="0"/>
              <a:t>(vaccination, screening, treatment)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/>
              <a:t> Adopt a targeted approach </a:t>
            </a:r>
            <a:r>
              <a:rPr lang="en-US" sz="2800" dirty="0"/>
              <a:t>(high-risk groups, high prevalence areas)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/>
              <a:t> Consider creation of regional </a:t>
            </a:r>
            <a:r>
              <a:rPr lang="en-US" sz="2800" b="1" dirty="0" err="1"/>
              <a:t>Centres</a:t>
            </a:r>
            <a:r>
              <a:rPr lang="en-US" sz="2800" b="1" dirty="0"/>
              <a:t> of Excellence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/>
              <a:t> Develop robust data systems </a:t>
            </a:r>
            <a:r>
              <a:rPr lang="en-US" sz="2800" dirty="0"/>
              <a:t>(e.g., cancer registries)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/>
              <a:t> Establish resilient and robust partnerships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5E5628-E571-B648-B852-2D38A9F27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0"/>
            <a:ext cx="1447800" cy="14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57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043" y="457200"/>
            <a:ext cx="8455914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49" y="521208"/>
            <a:ext cx="8359902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bstract soft red background">
            <a:extLst>
              <a:ext uri="{FF2B5EF4-FFF2-40B4-BE49-F238E27FC236}">
                <a16:creationId xmlns:a16="http://schemas.microsoft.com/office/drawing/2014/main" id="{8C01C098-3B2E-4933-8D36-0EF188081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43" y="903872"/>
            <a:ext cx="7550154" cy="50397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B5657D-C8F5-4F6D-8451-B05E02228701}"/>
              </a:ext>
            </a:extLst>
          </p:cNvPr>
          <p:cNvSpPr txBox="1"/>
          <p:nvPr/>
        </p:nvSpPr>
        <p:spPr>
          <a:xfrm>
            <a:off x="2209800" y="1676400"/>
            <a:ext cx="5181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0" i="1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Kalya</a:t>
            </a:r>
            <a:r>
              <a:rPr lang="en-US" sz="4000" b="0" i="1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4000" b="0" i="1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Uzumanana</a:t>
            </a:r>
            <a:r>
              <a:rPr lang="en-US" sz="4000" b="0" i="1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</a:p>
          <a:p>
            <a:pPr algn="r"/>
            <a:endParaRPr lang="en-US" sz="4000" b="0" i="1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  <a:p>
            <a:pPr algn="r"/>
            <a:endParaRPr lang="en-US" sz="4000" b="0" i="1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  <a:p>
            <a:pPr algn="r"/>
            <a:r>
              <a:rPr lang="en-US" sz="4000" b="0" i="1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He who keeps on trying, get's the reward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70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152400"/>
            <a:ext cx="8991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prstClr val="white"/>
              </a:solidFill>
            </a:endParaRPr>
          </a:p>
          <a:p>
            <a:r>
              <a:rPr lang="en-US" sz="3600" b="1" dirty="0">
                <a:solidFill>
                  <a:prstClr val="white"/>
                </a:solidFill>
              </a:rPr>
              <a:t>Overview, 2020</a:t>
            </a:r>
          </a:p>
          <a:p>
            <a:pPr algn="l"/>
            <a:endParaRPr lang="en-US" sz="3000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6840" y="1295400"/>
            <a:ext cx="4621125" cy="3205173"/>
            <a:chOff x="632353" y="2340991"/>
            <a:chExt cx="3962615" cy="22882113"/>
          </a:xfrm>
        </p:grpSpPr>
        <p:sp>
          <p:nvSpPr>
            <p:cNvPr id="9" name="Rectangle 8"/>
            <p:cNvSpPr/>
            <p:nvPr/>
          </p:nvSpPr>
          <p:spPr>
            <a:xfrm>
              <a:off x="632353" y="3429000"/>
              <a:ext cx="3733800" cy="3048000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04958" y="2340991"/>
              <a:ext cx="3890010" cy="2288211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chemeClr val="bg1"/>
                  </a:solidFill>
                </a:rPr>
                <a:t>Population: 19 million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chemeClr val="bg1"/>
                  </a:solidFill>
                </a:rPr>
                <a:t>Rural population: 56% 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chemeClr val="bg1"/>
                  </a:solidFill>
                </a:rPr>
                <a:t>High HIV prevalence rate  11%</a:t>
              </a:r>
            </a:p>
            <a:p>
              <a:pPr>
                <a:lnSpc>
                  <a:spcPct val="150000"/>
                </a:lnSpc>
              </a:pPr>
              <a:endParaRPr lang="en-US" sz="2000" dirty="0"/>
            </a:p>
            <a:p>
              <a:pPr>
                <a:lnSpc>
                  <a:spcPct val="150000"/>
                </a:lnSpc>
              </a:pPr>
              <a:endParaRPr lang="en-US" sz="2000" dirty="0"/>
            </a:p>
            <a:p>
              <a:pPr lvl="1"/>
              <a:endParaRPr lang="en-US" sz="2000" dirty="0"/>
            </a:p>
            <a:p>
              <a:pPr>
                <a:lnSpc>
                  <a:spcPct val="150000"/>
                </a:lnSpc>
              </a:pPr>
              <a:endParaRPr lang="en-US" sz="2400" dirty="0">
                <a:solidFill>
                  <a:srgbClr val="071B22"/>
                </a:solidFill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E8C1E6D-F37D-3695-7645-DCCD5EACC4D5}"/>
              </a:ext>
            </a:extLst>
          </p:cNvPr>
          <p:cNvSpPr/>
          <p:nvPr/>
        </p:nvSpPr>
        <p:spPr>
          <a:xfrm>
            <a:off x="263376" y="3096658"/>
            <a:ext cx="4536455" cy="373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endParaRPr lang="en-US" sz="2000" b="1" dirty="0"/>
          </a:p>
          <a:p>
            <a:pPr marL="285750" indent="-285750">
              <a:buFont typeface="Arial"/>
              <a:buChar char="•"/>
            </a:pPr>
            <a:r>
              <a:rPr lang="en-US" sz="2000" b="1" dirty="0"/>
              <a:t>Third highest incidence rate of cervical cancer in the world</a:t>
            </a:r>
          </a:p>
          <a:p>
            <a:pPr marL="285750" indent="-285750">
              <a:buFont typeface="Arial"/>
              <a:buChar char="•"/>
            </a:pPr>
            <a:endParaRPr lang="en-US" sz="2000" b="1" dirty="0"/>
          </a:p>
          <a:p>
            <a:pPr marL="285750" indent="-285750">
              <a:buFont typeface="Arial"/>
              <a:buChar char="•"/>
            </a:pPr>
            <a:r>
              <a:rPr lang="en-US" sz="2000" b="1" dirty="0"/>
              <a:t>Cervical cancer makes up 23% of new cancer cases annually</a:t>
            </a:r>
          </a:p>
          <a:p>
            <a:pPr marL="285750" indent="-285750">
              <a:buFont typeface="Arial"/>
              <a:buChar char="•"/>
            </a:pPr>
            <a:endParaRPr lang="en-US" sz="2000" b="1" dirty="0"/>
          </a:p>
          <a:p>
            <a:pPr marL="285750" indent="-285750">
              <a:buFont typeface="Arial"/>
              <a:buChar char="•"/>
            </a:pPr>
            <a:r>
              <a:rPr lang="en-US" sz="2000" b="1" dirty="0"/>
              <a:t>Number of new cases: 3,161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/>
              <a:t>Number of deaths: 1,904  </a:t>
            </a:r>
          </a:p>
          <a:p>
            <a:pPr marL="285750" indent="-285750">
              <a:buFont typeface="Arial"/>
              <a:buChar char="•"/>
            </a:pPr>
            <a:endParaRPr lang="en-US" sz="2000" b="1" dirty="0"/>
          </a:p>
          <a:p>
            <a:pPr marL="285750" indent="-285750">
              <a:buFont typeface="Arial"/>
              <a:buChar char="•"/>
            </a:pPr>
            <a:r>
              <a:rPr lang="en-US" sz="2000" b="1" dirty="0"/>
              <a:t>Incidence rate: 66.4/100,000  Mortality rate: 44.5/100,000</a:t>
            </a:r>
          </a:p>
          <a:p>
            <a:pPr marL="285750" indent="-285750">
              <a:buFont typeface="Arial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10331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B88E6-593C-4AB6-93DF-82B883DA4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028" y="153827"/>
            <a:ext cx="7543800" cy="608647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Cervical cancer  program in Zambia</a:t>
            </a:r>
            <a:endParaRPr lang="en-GB" sz="3000" b="1" dirty="0"/>
          </a:p>
        </p:txBody>
      </p:sp>
      <p:pic>
        <p:nvPicPr>
          <p:cNvPr id="4" name="Picture 2" descr="Zambia Provinces Named - MapSof.net">
            <a:extLst>
              <a:ext uri="{FF2B5EF4-FFF2-40B4-BE49-F238E27FC236}">
                <a16:creationId xmlns:a16="http://schemas.microsoft.com/office/drawing/2014/main" id="{E82B57CB-59E9-4E28-B95D-A09461088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1066800"/>
            <a:ext cx="4177763" cy="4416813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B67449-AB04-43EB-B4EA-233D5CD0BB41}"/>
              </a:ext>
            </a:extLst>
          </p:cNvPr>
          <p:cNvSpPr/>
          <p:nvPr/>
        </p:nvSpPr>
        <p:spPr>
          <a:xfrm>
            <a:off x="6539346" y="1752600"/>
            <a:ext cx="2618508" cy="2030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Northern circuit has fewer implementing partners  thus the provinces have been lagging in access and standard of practice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F6D832E-29B2-FA5C-D4D4-328254235B42}"/>
              </a:ext>
            </a:extLst>
          </p:cNvPr>
          <p:cNvSpPr/>
          <p:nvPr/>
        </p:nvSpPr>
        <p:spPr>
          <a:xfrm>
            <a:off x="29378" y="758802"/>
            <a:ext cx="2194558" cy="52578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Cervical cancer screening program in Zambia started in 2006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Since inception more than 1.1 million women have been screened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Program uses three types of tests (VIA, Cytology and now HPV)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C9C13F-FD29-EF14-C832-089956001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4191000"/>
            <a:ext cx="1143000" cy="103962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BB1F786-6111-F8C5-A169-BE09B05E4F3C}"/>
              </a:ext>
            </a:extLst>
          </p:cNvPr>
          <p:cNvSpPr/>
          <p:nvPr/>
        </p:nvSpPr>
        <p:spPr>
          <a:xfrm>
            <a:off x="4720928" y="5364296"/>
            <a:ext cx="4343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800" b="1" dirty="0">
                <a:solidFill>
                  <a:schemeClr val="bg1"/>
                </a:solidFill>
              </a:rPr>
              <a:t>Excellent coordination between government and implementing partners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1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98D91-362E-3145-BCC6-3C17BCC75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702301"/>
          </a:xfrm>
        </p:spPr>
        <p:txBody>
          <a:bodyPr/>
          <a:lstStyle/>
          <a:p>
            <a:pPr algn="ctr"/>
            <a:r>
              <a:rPr lang="en-US" b="1" dirty="0"/>
              <a:t>Historical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43B4B-C297-9448-A6F6-C23AE84D7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45734"/>
            <a:ext cx="420624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b="1" dirty="0"/>
              <a:t> </a:t>
            </a:r>
            <a:r>
              <a:rPr lang="en-US" sz="2000" b="1" dirty="0"/>
              <a:t>Zambia suffered from one of the world’s most devastating HIV/AIDS epidemic with a HIV prevalence rate of 16.5%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 Cervical cancer was the leading cause of cancer and cancer deaths among women </a:t>
            </a:r>
            <a:r>
              <a:rPr lang="en-US" sz="2000" dirty="0"/>
              <a:t>(mortality rate: 35/100,000,   </a:t>
            </a:r>
            <a:r>
              <a:rPr lang="en-US" sz="2000" dirty="0" err="1"/>
              <a:t>Globocan</a:t>
            </a:r>
            <a:r>
              <a:rPr lang="en-US" sz="2000" dirty="0"/>
              <a:t> 2002)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 Conducted study among  WLHIV</a:t>
            </a:r>
          </a:p>
          <a:p>
            <a:pPr lvl="1"/>
            <a:r>
              <a:rPr lang="en-US" sz="2000" b="1" dirty="0"/>
              <a:t>Screening with Thin Prep</a:t>
            </a:r>
          </a:p>
          <a:p>
            <a:pPr lvl="1"/>
            <a:r>
              <a:rPr lang="en-US" sz="2000" b="1" dirty="0"/>
              <a:t>Accessing HIV services with average CD+4 count </a:t>
            </a:r>
            <a:r>
              <a:rPr lang="en-US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165/</a:t>
            </a:r>
            <a:r>
              <a:rPr lang="el-GR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μ</a:t>
            </a:r>
            <a:r>
              <a:rPr lang="en-US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 (range 7–942)</a:t>
            </a:r>
            <a:endParaRPr lang="en-US" sz="2000" b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BE5A1E-956A-B845-8CDC-2AE7AC538F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1" dirty="0"/>
              <a:t>Health sector capacity to conduct cervical cancer prevention and treatment was very limited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No HPV vaccination program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Limited cytology-based screening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25 gynecologists nationwide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Only 6 pathologists in the public sector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No cytologists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No chemo-radiation treatment </a:t>
            </a:r>
            <a:r>
              <a:rPr lang="en-US" sz="1800" dirty="0" err="1"/>
              <a:t>centre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No formally trained oncologists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No screening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4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34937" y="2112963"/>
          <a:ext cx="8932863" cy="466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387372" imgH="2979419" progId="Excel.Sheet.8">
                  <p:embed/>
                </p:oleObj>
              </mc:Choice>
              <mc:Fallback>
                <p:oleObj name="Worksheet" r:id="rId3" imgW="5387372" imgH="2979419" progId="Excel.Sheet.8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" y="2112963"/>
                        <a:ext cx="8932863" cy="4668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400357" y="1733490"/>
            <a:ext cx="4229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Gynecol</a:t>
            </a:r>
            <a:r>
              <a:rPr lang="en-US" sz="2000" i="1" dirty="0"/>
              <a:t> </a:t>
            </a:r>
            <a:r>
              <a:rPr lang="en-US" sz="2000" i="1" dirty="0" err="1"/>
              <a:t>Oncol</a:t>
            </a:r>
            <a:r>
              <a:rPr lang="en-US" sz="2000" i="1" dirty="0"/>
              <a:t> </a:t>
            </a:r>
            <a:r>
              <a:rPr lang="en-US" sz="2000" dirty="0"/>
              <a:t>2006; 103: 1017-22.</a:t>
            </a:r>
          </a:p>
        </p:txBody>
      </p:sp>
    </p:spTree>
    <p:extLst>
      <p:ext uri="{BB962C8B-B14F-4D97-AF65-F5344CB8AC3E}">
        <p14:creationId xmlns:p14="http://schemas.microsoft.com/office/powerpoint/2010/main" val="1370174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3A760-5A6C-964D-B800-CFF317A7A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1"/>
            <a:ext cx="7543800" cy="120882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Mobilized political support and </a:t>
            </a:r>
            <a:br>
              <a:rPr lang="en-US" sz="4000" b="1" dirty="0"/>
            </a:br>
            <a:r>
              <a:rPr lang="en-US" sz="4000" b="1" dirty="0"/>
              <a:t>mounted a strong national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42FC0-8821-F24C-A03F-8EB023774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54709"/>
            <a:ext cx="8763000" cy="4658991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800" dirty="0"/>
              <a:t> </a:t>
            </a:r>
            <a:r>
              <a:rPr lang="en-US" sz="3400" b="1" dirty="0"/>
              <a:t>Rolled out VIA strategy</a:t>
            </a:r>
            <a:r>
              <a:rPr lang="en-US" sz="3400" dirty="0"/>
              <a:t>, a single-visit ‘point-of-care’ clinical screening test for early detection of cervical cancer; VIA with enhanced digital imaging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400" b="1" dirty="0"/>
              <a:t> Adopted a “Screen-and-treat” approach </a:t>
            </a:r>
            <a:r>
              <a:rPr lang="en-US" sz="3400" dirty="0"/>
              <a:t>for precancerous lesions to maximize opportunities for immediate cryotherapy treatment for eligible women without need for diagnostic pathology confirmation and risk of loss to follow up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400" dirty="0"/>
              <a:t> </a:t>
            </a:r>
            <a:r>
              <a:rPr lang="en-US" sz="3400" b="1" dirty="0"/>
              <a:t>Used fixed and village-based screening strategy</a:t>
            </a:r>
            <a:r>
              <a:rPr lang="en-US" sz="3400" dirty="0"/>
              <a:t> to increase uptake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400" dirty="0"/>
              <a:t> </a:t>
            </a:r>
            <a:r>
              <a:rPr lang="en-US" sz="3400" b="1" dirty="0"/>
              <a:t>Deployed a nurse-led program</a:t>
            </a:r>
            <a:r>
              <a:rPr lang="en-US" sz="3400" dirty="0"/>
              <a:t>, targeting HIV+ women but not limited to this group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3400" b="1" dirty="0"/>
              <a:t>Rolled out HPV DNA testing</a:t>
            </a:r>
            <a:r>
              <a:rPr lang="en-US" sz="3400" dirty="0"/>
              <a:t> to improve efficacy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7AF8B-B977-D94F-AF30-7AE8C5DAAA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0"/>
            <a:ext cx="9906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0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52AA3-F377-4D21-90C8-9AB0DF3BD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81000"/>
            <a:ext cx="5657850" cy="706280"/>
          </a:xfrm>
        </p:spPr>
        <p:txBody>
          <a:bodyPr>
            <a:normAutofit/>
          </a:bodyPr>
          <a:lstStyle/>
          <a:p>
            <a:r>
              <a:rPr lang="en-CA" sz="3000" b="1" dirty="0">
                <a:solidFill>
                  <a:schemeClr val="tx1"/>
                </a:solidFill>
              </a:rPr>
              <a:t>HPV DNA Testing 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EADA7-36D1-47F7-9B39-75F3F68F8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578" y="2139259"/>
            <a:ext cx="4136923" cy="3447647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CD36AF-1EBB-4348-A2F8-2C2A0495E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78" y="2139259"/>
            <a:ext cx="4136923" cy="347925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D14971-7F7B-1FC6-76C9-59C9ED35A2B6}"/>
              </a:ext>
            </a:extLst>
          </p:cNvPr>
          <p:cNvSpPr/>
          <p:nvPr/>
        </p:nvSpPr>
        <p:spPr>
          <a:xfrm>
            <a:off x="5608074" y="2139259"/>
            <a:ext cx="3394610" cy="9998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2021 target was 300,000</a:t>
            </a:r>
          </a:p>
          <a:p>
            <a:pPr algn="ctr"/>
            <a:r>
              <a:rPr lang="en-US" sz="1350" b="1" dirty="0"/>
              <a:t>10 % of the target was to be screened with HPV and increasing by 10% every year to be at 70% in 2030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BEBE47-B95D-6F68-29FC-ADC7869A55BD}"/>
              </a:ext>
            </a:extLst>
          </p:cNvPr>
          <p:cNvSpPr/>
          <p:nvPr/>
        </p:nvSpPr>
        <p:spPr>
          <a:xfrm>
            <a:off x="5608073" y="3263785"/>
            <a:ext cx="3394610" cy="455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22,637 women were screened with HPV DNA Test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07722E5-15FC-76B3-89EF-915C1B33F390}"/>
              </a:ext>
            </a:extLst>
          </p:cNvPr>
          <p:cNvSpPr/>
          <p:nvPr/>
        </p:nvSpPr>
        <p:spPr>
          <a:xfrm>
            <a:off x="5608073" y="3843600"/>
            <a:ext cx="3394610" cy="554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278 VIA </a:t>
            </a:r>
            <a:r>
              <a:rPr lang="en-US" sz="1350" b="1" dirty="0" err="1"/>
              <a:t>centres</a:t>
            </a:r>
            <a:r>
              <a:rPr lang="en-US" sz="1350" b="1" dirty="0"/>
              <a:t> in 10 provinces 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0D9D4ED-2F2C-0C99-17C0-0F4DBD1E0F1F}"/>
              </a:ext>
            </a:extLst>
          </p:cNvPr>
          <p:cNvSpPr/>
          <p:nvPr/>
        </p:nvSpPr>
        <p:spPr>
          <a:xfrm>
            <a:off x="5608073" y="4677250"/>
            <a:ext cx="3394609" cy="706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Courier system of samples-integrated system for Multi-Disease Testing platform (</a:t>
            </a:r>
            <a:r>
              <a:rPr lang="en-US" sz="1350" b="1" dirty="0" err="1"/>
              <a:t>ie</a:t>
            </a:r>
            <a:r>
              <a:rPr lang="en-US" sz="1350" b="1" dirty="0"/>
              <a:t> EID,VL) </a:t>
            </a:r>
          </a:p>
        </p:txBody>
      </p:sp>
    </p:spTree>
    <p:extLst>
      <p:ext uri="{BB962C8B-B14F-4D97-AF65-F5344CB8AC3E}">
        <p14:creationId xmlns:p14="http://schemas.microsoft.com/office/powerpoint/2010/main" val="1784229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CF3E0-6EAF-63ED-ABE1-CB824E961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70641"/>
            <a:ext cx="7543800" cy="1782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Targeting underserved areas through the</a:t>
            </a:r>
            <a:br>
              <a:rPr lang="en-US" sz="4000" b="1" dirty="0"/>
            </a:br>
            <a:r>
              <a:rPr lang="en-US" sz="4000" b="1" dirty="0"/>
              <a:t>World Bank-funded Zambia Health Systems Improvement Program (ZHSIP)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B072B7-A578-9F31-F04C-C77D48BF7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920" y="1524000"/>
            <a:ext cx="3937820" cy="361397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F375A9-BEF6-6B52-A1FE-879243B03EDF}"/>
              </a:ext>
            </a:extLst>
          </p:cNvPr>
          <p:cNvSpPr/>
          <p:nvPr/>
        </p:nvSpPr>
        <p:spPr>
          <a:xfrm>
            <a:off x="4103741" y="2057400"/>
            <a:ext cx="2555157" cy="11766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endParaRPr lang="en-US" sz="1350" b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35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Cervical cancer not initially in program,</a:t>
            </a:r>
          </a:p>
          <a:p>
            <a:pPr>
              <a:lnSpc>
                <a:spcPct val="107000"/>
              </a:lnSpc>
            </a:pPr>
            <a:r>
              <a:rPr lang="en-US" sz="135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included subsequently</a:t>
            </a:r>
          </a:p>
          <a:p>
            <a:pPr algn="just">
              <a:lnSpc>
                <a:spcPct val="107000"/>
              </a:lnSpc>
            </a:pPr>
            <a:endParaRPr lang="en-US" sz="1350" b="1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endParaRPr lang="en-US" sz="13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3F688B8-8C18-52A4-0D75-8FF77212DB18}"/>
              </a:ext>
            </a:extLst>
          </p:cNvPr>
          <p:cNvSpPr/>
          <p:nvPr/>
        </p:nvSpPr>
        <p:spPr>
          <a:xfrm>
            <a:off x="530942" y="4800600"/>
            <a:ext cx="3572798" cy="1782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Following the resource mapping meeting with stakeholders, it was apparent that the provinces with the least cervical cancer services were: Northern, </a:t>
            </a:r>
            <a:r>
              <a:rPr lang="en-US" sz="16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Muchinga</a:t>
            </a:r>
            <a:r>
              <a:rPr lang="en-US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Luapula</a:t>
            </a:r>
            <a:r>
              <a:rPr lang="en-US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North-Western. Least partner support</a:t>
            </a:r>
            <a:endParaRPr lang="en-US" sz="1600" b="1" dirty="0"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6AB6B3-A019-6486-ED91-2BBEA6001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674" y="3985802"/>
            <a:ext cx="1535676" cy="1143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541A87-A29A-493C-5729-7DF82C07A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4592604"/>
            <a:ext cx="1865671" cy="1782762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61D44D-9CB6-8C1C-2067-61158B8A98A3}"/>
              </a:ext>
            </a:extLst>
          </p:cNvPr>
          <p:cNvSpPr/>
          <p:nvPr/>
        </p:nvSpPr>
        <p:spPr>
          <a:xfrm>
            <a:off x="5828071" y="5153802"/>
            <a:ext cx="3048000" cy="1325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34 new sites established</a:t>
            </a:r>
          </a:p>
          <a:p>
            <a:pPr algn="ctr"/>
            <a:r>
              <a:rPr lang="en-US" sz="1600" b="1" dirty="0"/>
              <a:t>162 health workers trained</a:t>
            </a:r>
          </a:p>
          <a:p>
            <a:pPr algn="ctr"/>
            <a:r>
              <a:rPr lang="en-US" sz="1600" b="1" dirty="0"/>
              <a:t>Over 70,000 women screened,3600 precancer treat</a:t>
            </a:r>
          </a:p>
          <a:p>
            <a:pPr algn="ctr"/>
            <a:r>
              <a:rPr lang="en-US" sz="1600" b="1" dirty="0"/>
              <a:t>Over1,000 suspected </a:t>
            </a:r>
            <a:r>
              <a:rPr lang="en-US" sz="1600" b="1" dirty="0" err="1"/>
              <a:t>CaCx</a:t>
            </a:r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EAB4A2-0305-9A6A-E4E2-02BA784F7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9226" y="2422843"/>
            <a:ext cx="995516" cy="81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01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zambia ministry of health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0" y="6288700"/>
            <a:ext cx="609897" cy="5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949" y="6288700"/>
            <a:ext cx="822523" cy="569300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D866E42D-7268-4670-B459-1A6374FA1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2234706"/>
              </p:ext>
            </p:extLst>
          </p:nvPr>
        </p:nvGraphicFramePr>
        <p:xfrm>
          <a:off x="417095" y="385011"/>
          <a:ext cx="8341894" cy="553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A25CBF7-3755-41B4-B139-7A102D4B86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" y="5029200"/>
            <a:ext cx="2590800" cy="13716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794EA08-86DC-485F-B66B-005C453C9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-85298"/>
            <a:ext cx="7543800" cy="108499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Health System Overview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22439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9282</TotalTime>
  <Words>929</Words>
  <Application>Microsoft Office PowerPoint</Application>
  <PresentationFormat>On-screen Show (4:3)</PresentationFormat>
  <Paragraphs>213</Paragraphs>
  <Slides>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Carlito</vt:lpstr>
      <vt:lpstr>Century Gothic</vt:lpstr>
      <vt:lpstr>Georgia</vt:lpstr>
      <vt:lpstr>Wingdings</vt:lpstr>
      <vt:lpstr>Retrospect</vt:lpstr>
      <vt:lpstr>Worksheet</vt:lpstr>
      <vt:lpstr>Zambia’s Cervical Cancer Prevention Program:  Key Achievements and Main Challenges</vt:lpstr>
      <vt:lpstr>PowerPoint Presentation</vt:lpstr>
      <vt:lpstr>Cervical cancer  program in Zambia</vt:lpstr>
      <vt:lpstr>Historical Background</vt:lpstr>
      <vt:lpstr>PowerPoint Presentation</vt:lpstr>
      <vt:lpstr>    Mobilized political support and  mounted a strong national response</vt:lpstr>
      <vt:lpstr>HPV DNA Testing Introduction</vt:lpstr>
      <vt:lpstr>Targeting underserved areas through the World Bank-funded Zambia Health Systems Improvement Program (ZHSIP) </vt:lpstr>
      <vt:lpstr>Health System Overview </vt:lpstr>
      <vt:lpstr>  Overarching factors  for  success of the program </vt:lpstr>
      <vt:lpstr>Lessons Learned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HPV Vaccination Program In Zambia</dc:title>
  <dc:creator>Mwanamwenge</dc:creator>
  <cp:lastModifiedBy>Miriam Schneidman</cp:lastModifiedBy>
  <cp:revision>164</cp:revision>
  <dcterms:created xsi:type="dcterms:W3CDTF">2012-10-25T06:51:50Z</dcterms:created>
  <dcterms:modified xsi:type="dcterms:W3CDTF">2022-10-31T10:37:47Z</dcterms:modified>
</cp:coreProperties>
</file>