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5"/>
  </p:notesMasterIdLst>
  <p:sldIdLst>
    <p:sldId id="257" r:id="rId3"/>
    <p:sldId id="259" r:id="rId4"/>
    <p:sldId id="274" r:id="rId5"/>
    <p:sldId id="272" r:id="rId6"/>
    <p:sldId id="292" r:id="rId7"/>
    <p:sldId id="279" r:id="rId8"/>
    <p:sldId id="280" r:id="rId9"/>
    <p:sldId id="300" r:id="rId10"/>
    <p:sldId id="304" r:id="rId11"/>
    <p:sldId id="301" r:id="rId12"/>
    <p:sldId id="267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3F4209-BF62-498E-9325-00350324838B}" v="284" dt="2022-12-14T12:45:35.2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General\NCD%20unit\Cancer%20centers%20data_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05712521229"/>
          <c:y val="3.8194444444444399E-2"/>
          <c:w val="0.81146478862087901"/>
          <c:h val="0.748330325896761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'December 2021, January 2022, Fe'!$B$2</c:f>
              <c:strCache>
                <c:ptCount val="1"/>
                <c:pt idx="0">
                  <c:v>Total number of new cancer patients</c:v>
                </c:pt>
              </c:strCache>
            </c:strRef>
          </c:tx>
          <c:invertIfNegative val="0"/>
          <c:cat>
            <c:strRef>
              <c:f>'December 2021, January 2022, Fe'!$A$3:$A$17</c:f>
              <c:strCache>
                <c:ptCount val="15"/>
                <c:pt idx="0">
                  <c:v>Bomet</c:v>
                </c:pt>
                <c:pt idx="1">
                  <c:v>Garissa</c:v>
                </c:pt>
                <c:pt idx="2">
                  <c:v>Taita Taveta</c:v>
                </c:pt>
                <c:pt idx="3">
                  <c:v>Machakos</c:v>
                </c:pt>
                <c:pt idx="4">
                  <c:v>Makueni</c:v>
                </c:pt>
                <c:pt idx="5">
                  <c:v>Embu</c:v>
                </c:pt>
                <c:pt idx="6">
                  <c:v>Kisumu</c:v>
                </c:pt>
                <c:pt idx="7">
                  <c:v>Meru</c:v>
                </c:pt>
                <c:pt idx="8">
                  <c:v>Kakamega</c:v>
                </c:pt>
                <c:pt idx="9">
                  <c:v>Nakuru</c:v>
                </c:pt>
                <c:pt idx="10">
                  <c:v>Nyeri</c:v>
                </c:pt>
                <c:pt idx="11">
                  <c:v>Mombasa</c:v>
                </c:pt>
                <c:pt idx="12">
                  <c:v>Uasin Gishu</c:v>
                </c:pt>
                <c:pt idx="13">
                  <c:v>KNH</c:v>
                </c:pt>
                <c:pt idx="14">
                  <c:v>KUTRRH</c:v>
                </c:pt>
              </c:strCache>
            </c:strRef>
          </c:cat>
          <c:val>
            <c:numRef>
              <c:f>'December 2021, January 2022, Fe'!$B$3:$B$17</c:f>
              <c:numCache>
                <c:formatCode>General</c:formatCode>
                <c:ptCount val="15"/>
                <c:pt idx="0">
                  <c:v>76</c:v>
                </c:pt>
                <c:pt idx="1">
                  <c:v>223</c:v>
                </c:pt>
                <c:pt idx="2">
                  <c:v>87</c:v>
                </c:pt>
                <c:pt idx="3">
                  <c:v>482</c:v>
                </c:pt>
                <c:pt idx="4">
                  <c:v>278</c:v>
                </c:pt>
                <c:pt idx="5">
                  <c:v>254</c:v>
                </c:pt>
                <c:pt idx="6">
                  <c:v>563</c:v>
                </c:pt>
                <c:pt idx="7">
                  <c:v>838</c:v>
                </c:pt>
                <c:pt idx="8">
                  <c:v>999</c:v>
                </c:pt>
                <c:pt idx="9">
                  <c:v>938</c:v>
                </c:pt>
                <c:pt idx="10">
                  <c:v>485</c:v>
                </c:pt>
                <c:pt idx="11">
                  <c:v>1485</c:v>
                </c:pt>
                <c:pt idx="12">
                  <c:v>2621</c:v>
                </c:pt>
                <c:pt idx="13">
                  <c:v>5072</c:v>
                </c:pt>
                <c:pt idx="14">
                  <c:v>2165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F4-46C6-9241-6221DB5007A0}"/>
            </c:ext>
          </c:extLst>
        </c:ser>
        <c:ser>
          <c:idx val="1"/>
          <c:order val="1"/>
          <c:tx>
            <c:strRef>
              <c:f>'December 2021, January 2022, Fe'!$C$2</c:f>
              <c:strCache>
                <c:ptCount val="1"/>
                <c:pt idx="0">
                  <c:v>Total number of patients on follow up visits</c:v>
                </c:pt>
              </c:strCache>
            </c:strRef>
          </c:tx>
          <c:invertIfNegative val="0"/>
          <c:cat>
            <c:strRef>
              <c:f>'December 2021, January 2022, Fe'!$A$3:$A$17</c:f>
              <c:strCache>
                <c:ptCount val="15"/>
                <c:pt idx="0">
                  <c:v>Bomet</c:v>
                </c:pt>
                <c:pt idx="1">
                  <c:v>Garissa</c:v>
                </c:pt>
                <c:pt idx="2">
                  <c:v>Taita Taveta</c:v>
                </c:pt>
                <c:pt idx="3">
                  <c:v>Machakos</c:v>
                </c:pt>
                <c:pt idx="4">
                  <c:v>Makueni</c:v>
                </c:pt>
                <c:pt idx="5">
                  <c:v>Embu</c:v>
                </c:pt>
                <c:pt idx="6">
                  <c:v>Kisumu</c:v>
                </c:pt>
                <c:pt idx="7">
                  <c:v>Meru</c:v>
                </c:pt>
                <c:pt idx="8">
                  <c:v>Kakamega</c:v>
                </c:pt>
                <c:pt idx="9">
                  <c:v>Nakuru</c:v>
                </c:pt>
                <c:pt idx="10">
                  <c:v>Nyeri</c:v>
                </c:pt>
                <c:pt idx="11">
                  <c:v>Mombasa</c:v>
                </c:pt>
                <c:pt idx="12">
                  <c:v>Uasin Gishu</c:v>
                </c:pt>
                <c:pt idx="13">
                  <c:v>KNH</c:v>
                </c:pt>
                <c:pt idx="14">
                  <c:v>KUTRRH</c:v>
                </c:pt>
              </c:strCache>
            </c:strRef>
          </c:cat>
          <c:val>
            <c:numRef>
              <c:f>'December 2021, January 2022, Fe'!$C$3:$C$17</c:f>
              <c:numCache>
                <c:formatCode>General</c:formatCode>
                <c:ptCount val="15"/>
                <c:pt idx="0">
                  <c:v>413</c:v>
                </c:pt>
                <c:pt idx="1">
                  <c:v>499</c:v>
                </c:pt>
                <c:pt idx="2">
                  <c:v>1148</c:v>
                </c:pt>
                <c:pt idx="3">
                  <c:v>1294</c:v>
                </c:pt>
                <c:pt idx="4">
                  <c:v>1400</c:v>
                </c:pt>
                <c:pt idx="5">
                  <c:v>1694</c:v>
                </c:pt>
                <c:pt idx="6">
                  <c:v>3625</c:v>
                </c:pt>
                <c:pt idx="7">
                  <c:v>4276</c:v>
                </c:pt>
                <c:pt idx="8">
                  <c:v>4927</c:v>
                </c:pt>
                <c:pt idx="9">
                  <c:v>5154</c:v>
                </c:pt>
                <c:pt idx="10">
                  <c:v>5209</c:v>
                </c:pt>
                <c:pt idx="11">
                  <c:v>5957</c:v>
                </c:pt>
                <c:pt idx="12">
                  <c:v>11878</c:v>
                </c:pt>
                <c:pt idx="13">
                  <c:v>27841</c:v>
                </c:pt>
                <c:pt idx="14">
                  <c:v>28813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F4-46C6-9241-6221DB5007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331328"/>
        <c:axId val="39333248"/>
      </c:barChart>
      <c:catAx>
        <c:axId val="393313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33248"/>
        <c:crosses val="autoZero"/>
        <c:auto val="1"/>
        <c:lblAlgn val="ctr"/>
        <c:lblOffset val="100"/>
        <c:noMultiLvlLbl val="0"/>
      </c:catAx>
      <c:valAx>
        <c:axId val="393332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31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5655766828273098E-2"/>
          <c:y val="0.92332321741032397"/>
          <c:w val="0.92726341334030105"/>
          <c:h val="7.3492454068241495E-2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lang="en-US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D7AF5-2233-4930-A19B-CCAFF2E2442F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E651E-9E14-489A-AA8A-6A90C0E848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0977-85C9-49B6-9506-F53928C6641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14/12/2022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6FBB-A4A0-40D3-8696-EAF5EE7631F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D15E-08D3-4D76-B7DD-BE38EFAFC21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14/12/2022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6FBB-A4A0-40D3-8696-EAF5EE7631F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CF76-4ABA-4F8E-9FB0-36D0C6AAFE0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14/12/2022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6FBB-A4A0-40D3-8696-EAF5EE7631F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E85D5-80D3-462C-9717-E83133804B6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14/12/2022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6FBB-A4A0-40D3-8696-EAF5EE7631F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984A-1117-421C-9A6C-50AFE59E47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81B8-5951-465F-ADC5-8DF142A255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984A-1117-421C-9A6C-50AFE59E47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81B8-5951-465F-ADC5-8DF142A255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984A-1117-421C-9A6C-50AFE59E47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81B8-5951-465F-ADC5-8DF142A255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984A-1117-421C-9A6C-50AFE59E47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81B8-5951-465F-ADC5-8DF142A255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984A-1117-421C-9A6C-50AFE59E47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81B8-5951-465F-ADC5-8DF142A255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984A-1117-421C-9A6C-50AFE59E47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81B8-5951-465F-ADC5-8DF142A255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984A-1117-421C-9A6C-50AFE59E47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81B8-5951-465F-ADC5-8DF142A255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B0E0-EF66-4B5E-B7C3-C78F2468328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14/12/2022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6FBB-A4A0-40D3-8696-EAF5EE7631F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984A-1117-421C-9A6C-50AFE59E47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81B8-5951-465F-ADC5-8DF142A255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984A-1117-421C-9A6C-50AFE59E47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81B8-5951-465F-ADC5-8DF142A255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984A-1117-421C-9A6C-50AFE59E47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81B8-5951-465F-ADC5-8DF142A255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984A-1117-421C-9A6C-50AFE59E47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481B8-5951-465F-ADC5-8DF142A255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Content (Colo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3776" y="365129"/>
            <a:ext cx="7576459" cy="1325563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6" y="1729933"/>
            <a:ext cx="7576459" cy="4447030"/>
          </a:xfrm>
        </p:spPr>
        <p:txBody>
          <a:bodyPr/>
          <a:lstStyle>
            <a:lvl1pPr marL="0" indent="0">
              <a:buNone/>
              <a:defRPr/>
            </a:lvl1pPr>
            <a:lvl2pPr marL="342900" indent="0">
              <a:buFontTx/>
              <a:buNone/>
              <a:defRPr>
                <a:solidFill>
                  <a:schemeClr val="tx1"/>
                </a:solidFill>
              </a:defRPr>
            </a:lvl2pPr>
            <a:lvl3pPr marL="685800" indent="0">
              <a:buFontTx/>
              <a:buNone/>
              <a:defRPr>
                <a:solidFill>
                  <a:schemeClr val="tx1"/>
                </a:solidFill>
              </a:defRPr>
            </a:lvl3pPr>
            <a:lvl4pPr marL="1028700" indent="0">
              <a:buFontTx/>
              <a:buNone/>
              <a:defRPr>
                <a:solidFill>
                  <a:schemeClr val="tx1"/>
                </a:solidFill>
              </a:defRPr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grpSp>
        <p:nvGrpSpPr>
          <p:cNvPr id="4" name="Group 6"/>
          <p:cNvGrpSpPr/>
          <p:nvPr/>
        </p:nvGrpSpPr>
        <p:grpSpPr>
          <a:xfrm>
            <a:off x="6" y="-3"/>
            <a:ext cx="9143999" cy="325894"/>
            <a:chOff x="2" y="-3"/>
            <a:chExt cx="12191999" cy="325894"/>
          </a:xfrm>
        </p:grpSpPr>
        <p:sp>
          <p:nvSpPr>
            <p:cNvPr id="8" name="Rectangle 7"/>
            <p:cNvSpPr/>
            <p:nvPr/>
          </p:nvSpPr>
          <p:spPr>
            <a:xfrm>
              <a:off x="1045029" y="0"/>
              <a:ext cx="11146972" cy="325888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" y="-1"/>
              <a:ext cx="136071" cy="32589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8540" y="-2"/>
              <a:ext cx="136071" cy="32589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7078" y="0"/>
              <a:ext cx="136071" cy="32589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81053" y="-3"/>
              <a:ext cx="136071" cy="32589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Group 12"/>
          <p:cNvGrpSpPr/>
          <p:nvPr/>
        </p:nvGrpSpPr>
        <p:grpSpPr>
          <a:xfrm rot="10800000">
            <a:off x="6" y="6532106"/>
            <a:ext cx="9143999" cy="325894"/>
            <a:chOff x="0" y="6532109"/>
            <a:chExt cx="12191999" cy="325894"/>
          </a:xfrm>
        </p:grpSpPr>
        <p:sp>
          <p:nvSpPr>
            <p:cNvPr id="14" name="Rectangle 13"/>
            <p:cNvSpPr/>
            <p:nvPr/>
          </p:nvSpPr>
          <p:spPr>
            <a:xfrm rot="10800000">
              <a:off x="1045027" y="6532112"/>
              <a:ext cx="11146972" cy="325888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 rot="10800000">
              <a:off x="0" y="6532111"/>
              <a:ext cx="136071" cy="32589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 rot="10800000">
              <a:off x="258538" y="6532110"/>
              <a:ext cx="136071" cy="32589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10800000">
              <a:off x="517076" y="6532112"/>
              <a:ext cx="136071" cy="32589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 rot="10800000">
              <a:off x="781051" y="6532109"/>
              <a:ext cx="136071" cy="325891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</a:endParaRPr>
            </a:p>
          </p:txBody>
        </p:sp>
      </p:grpSp>
      <p:sp>
        <p:nvSpPr>
          <p:cNvPr id="21" name="Slide Number Placeholder 8"/>
          <p:cNvSpPr>
            <a:spLocks noGrp="1"/>
          </p:cNvSpPr>
          <p:nvPr>
            <p:ph type="sldNum" sz="quarter" idx="13"/>
          </p:nvPr>
        </p:nvSpPr>
        <p:spPr>
          <a:xfrm>
            <a:off x="4" y="6532107"/>
            <a:ext cx="783770" cy="325894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0C481B8-5951-465F-ADC5-8DF142A255A0}" type="slidenum">
              <a:rPr lang="en-US" smtClean="0">
                <a:solidFill>
                  <a:prstClr val="white"/>
                </a:solidFill>
              </a:r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425"/>
            <a:ext cx="82296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7677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768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59238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9B984A-1117-421C-9A6C-50AFE59E47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481B8-5951-465F-ADC5-8DF142A255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7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F7F4-59C2-4A27-AA8E-D8BC17368C0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14/12/2022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6FBB-A4A0-40D3-8696-EAF5EE7631F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4603-FC22-4C86-BCEB-50C7DD66547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14/12/2022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6FBB-A4A0-40D3-8696-EAF5EE7631F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2C55-9094-455A-A72F-E2C47452B08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14/12/2022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6FBB-A4A0-40D3-8696-EAF5EE7631F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0961-C2D8-47F4-8F68-920E2181AD1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14/12/2022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6FBB-A4A0-40D3-8696-EAF5EE7631F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330F8-97A3-4BEF-876B-39D2FB4A8E8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14/12/2022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6FBB-A4A0-40D3-8696-EAF5EE7631F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40A1-0D03-4081-98E7-1476F9BE6A3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14/12/2022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6FBB-A4A0-40D3-8696-EAF5EE7631F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2A6-14C4-4C5A-A7FF-6A6136E1B74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14/12/2022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6FBB-A4A0-40D3-8696-EAF5EE7631F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E85D5-80D3-462C-9717-E83133804B6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14/12/2022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6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A6FBB-A4A0-40D3-8696-EAF5EE7631F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5476"/>
            <a:ext cx="7283152" cy="968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478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B984A-1117-421C-9A6C-50AFE59E47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12/14/2022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481B8-5951-465F-ADC5-8DF142A255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444" y="227780"/>
            <a:ext cx="1142065" cy="96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196975"/>
            <a:ext cx="8686800" cy="1690688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ACCESS TO CANCER </a:t>
            </a:r>
            <a:r>
              <a:rPr lang="en-US" altLang="en-GB" b="1" dirty="0">
                <a:latin typeface="Century Gothic" panose="020B0502020202020204" pitchFamily="34" charset="0"/>
              </a:rPr>
              <a:t>DIAGNOSIS AND </a:t>
            </a:r>
            <a:r>
              <a:rPr lang="en-GB" b="1" dirty="0">
                <a:latin typeface="Century Gothic" panose="020B0502020202020204" pitchFamily="34" charset="0"/>
              </a:rPr>
              <a:t>TREATMENT</a:t>
            </a:r>
            <a:r>
              <a:rPr lang="en-US" altLang="en-GB" b="1" dirty="0">
                <a:latin typeface="Century Gothic" panose="020B0502020202020204" pitchFamily="34" charset="0"/>
              </a:rPr>
              <a:t> IN KENYA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755576" y="2924944"/>
            <a:ext cx="7992888" cy="29523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GB" dirty="0">
                <a:latin typeface="Century Gothic" panose="020B0502020202020204" pitchFamily="34" charset="0"/>
              </a:rPr>
              <a:t>Dr Mary Nyangasi</a:t>
            </a:r>
          </a:p>
          <a:p>
            <a:pPr marL="0" indent="0" algn="ctr">
              <a:buNone/>
            </a:pPr>
            <a:r>
              <a:rPr lang="en-GB" dirty="0">
                <a:latin typeface="Century Gothic" panose="020B0502020202020204" pitchFamily="34" charset="0"/>
              </a:rPr>
              <a:t>Head, National Cancer Control Program</a:t>
            </a:r>
          </a:p>
          <a:p>
            <a:pPr marL="0" indent="0" algn="ctr">
              <a:buNone/>
            </a:pPr>
            <a:r>
              <a:rPr lang="en-US" altLang="en-GB" dirty="0">
                <a:latin typeface="Century Gothic" panose="020B0502020202020204" pitchFamily="34" charset="0"/>
              </a:rPr>
              <a:t>MINISTRY OF HEALTH</a:t>
            </a:r>
          </a:p>
          <a:p>
            <a:pPr marL="0" indent="0" algn="ctr">
              <a:buNone/>
            </a:pPr>
            <a:r>
              <a:rPr lang="en-US" altLang="en-GB" dirty="0">
                <a:latin typeface="Century Gothic" panose="020B0502020202020204" pitchFamily="34" charset="0"/>
              </a:rPr>
              <a:t>KENYA</a:t>
            </a:r>
          </a:p>
          <a:p>
            <a:pPr marL="0" indent="0" algn="ctr">
              <a:buNone/>
            </a:pPr>
            <a:r>
              <a:rPr lang="en-US" altLang="en-GB" dirty="0">
                <a:latin typeface="Century Gothic" panose="020B0502020202020204" pitchFamily="34" charset="0"/>
              </a:rPr>
              <a:t>14th December 2022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flipV="1">
            <a:off x="179512" y="1133542"/>
            <a:ext cx="8893730" cy="14401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045" y="6392608"/>
            <a:ext cx="368337" cy="347644"/>
          </a:xfrm>
          <a:prstGeom prst="rect">
            <a:avLst/>
          </a:prstGeom>
        </p:spPr>
      </p:pic>
      <p:sp>
        <p:nvSpPr>
          <p:cNvPr id="8" name="Subtitle 8"/>
          <p:cNvSpPr txBox="1"/>
          <p:nvPr/>
        </p:nvSpPr>
        <p:spPr bwMode="auto">
          <a:xfrm>
            <a:off x="6804254" y="6403069"/>
            <a:ext cx="2339753" cy="554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>
              <a:defRPr/>
            </a:pPr>
            <a:r>
              <a:rPr lang="en-GB" dirty="0">
                <a:solidFill>
                  <a:srgbClr val="44546A"/>
                </a:solidFill>
                <a:latin typeface="Trebuchet MS" panose="020B0603020202020204" pitchFamily="34" charset="0"/>
              </a:rPr>
              <a:t>@Cancer Program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187084"/>
            <a:ext cx="1060796" cy="84132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20980"/>
            <a:ext cx="8522146" cy="759748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Segoe Print" panose="02000600000000000000" charset="0"/>
                <a:cs typeface="Segoe Print" panose="02000600000000000000" charset="0"/>
              </a:rPr>
              <a:t>Future Plans: Phased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1147445"/>
            <a:ext cx="8378130" cy="5377899"/>
          </a:xfrm>
        </p:spPr>
        <p:txBody>
          <a:bodyPr>
            <a:normAutofit fontScale="90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latin typeface="Century Gothic" panose="020B0502020202020204" pitchFamily="34" charset="0"/>
                <a:cs typeface="Century Gothic" panose="020B0502020202020204" pitchFamily="34" charset="0"/>
              </a:rPr>
              <a:t>Rays of Hope</a:t>
            </a:r>
            <a:r>
              <a:rPr lang="en-US" dirty="0">
                <a:latin typeface="Century Gothic" panose="020B0502020202020204" pitchFamily="34" charset="0"/>
                <a:cs typeface="Century Gothic" panose="020B0502020202020204" pitchFamily="34" charset="0"/>
              </a:rPr>
              <a:t>: 2 LINACS for 2 empty bunkers (Nakuru and </a:t>
            </a:r>
            <a:r>
              <a:rPr lang="en-US" dirty="0" err="1">
                <a:latin typeface="Century Gothic" panose="020B0502020202020204" pitchFamily="34" charset="0"/>
                <a:cs typeface="Century Gothic" panose="020B0502020202020204" pitchFamily="34" charset="0"/>
              </a:rPr>
              <a:t>Msa</a:t>
            </a:r>
            <a:r>
              <a:rPr lang="en-US" dirty="0">
                <a:latin typeface="Century Gothic" panose="020B0502020202020204" pitchFamily="34" charset="0"/>
                <a:cs typeface="Century Gothic" panose="020B050202020202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latin typeface="Century Gothic" panose="020B0502020202020204" pitchFamily="34" charset="0"/>
                <a:cs typeface="Century Gothic" panose="020B0502020202020204" pitchFamily="34" charset="0"/>
              </a:rPr>
              <a:t>Expand infrastructure</a:t>
            </a:r>
            <a:r>
              <a:rPr lang="en-US" dirty="0">
                <a:latin typeface="Century Gothic" panose="020B0502020202020204" pitchFamily="34" charset="0"/>
                <a:cs typeface="Century Gothic" panose="020B0502020202020204" pitchFamily="34" charset="0"/>
              </a:rPr>
              <a:t>: MOH equipping with 4 additional LINACs: KUTRRH, KNH, Kisumu and Garissa planned, construct &amp; equip Nyeri and Kisi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>
                <a:latin typeface="Century Gothic" panose="020B0502020202020204" pitchFamily="34" charset="0"/>
                <a:cs typeface="Century Gothic" panose="020B0502020202020204" pitchFamily="34" charset="0"/>
              </a:rPr>
              <a:t>Develop radiotherapy </a:t>
            </a:r>
            <a:r>
              <a:rPr lang="en-US" b="1" dirty="0">
                <a:latin typeface="Century Gothic" panose="020B0502020202020204" pitchFamily="34" charset="0"/>
                <a:cs typeface="Century Gothic" panose="020B0502020202020204" pitchFamily="34" charset="0"/>
              </a:rPr>
              <a:t>bankable documents</a:t>
            </a:r>
            <a:r>
              <a:rPr lang="en-US" dirty="0">
                <a:latin typeface="Century Gothic" panose="020B0502020202020204" pitchFamily="34" charset="0"/>
                <a:cs typeface="Century Gothic" panose="020B0502020202020204" pitchFamily="34" charset="0"/>
              </a:rPr>
              <a:t> in Jan/Feb 2022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latin typeface="Century Gothic" panose="020B0502020202020204" pitchFamily="34" charset="0"/>
                <a:cs typeface="Century Gothic" panose="020B0502020202020204" pitchFamily="34" charset="0"/>
              </a:rPr>
              <a:t>Develop appropriate purchase modalities</a:t>
            </a:r>
            <a:r>
              <a:rPr lang="en-US" dirty="0">
                <a:latin typeface="Century Gothic" panose="020B0502020202020204" pitchFamily="34" charset="0"/>
                <a:cs typeface="Century Gothic" panose="020B0502020202020204" pitchFamily="34" charset="0"/>
              </a:rPr>
              <a:t>: MES, PPP, B?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latin typeface="Century Gothic" panose="020B0502020202020204" pitchFamily="34" charset="0"/>
                <a:cs typeface="Century Gothic" panose="020B0502020202020204" pitchFamily="34" charset="0"/>
              </a:rPr>
              <a:t>Expand diagnostic imaging infrastructure</a:t>
            </a:r>
            <a:r>
              <a:rPr lang="en-US" dirty="0">
                <a:latin typeface="Century Gothic" panose="020B0502020202020204" pitchFamily="34" charset="0"/>
                <a:cs typeface="Century Gothic" panose="020B0502020202020204" pitchFamily="34" charset="0"/>
              </a:rPr>
              <a:t> utilization and QA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latin typeface="Century Gothic" panose="020B0502020202020204" pitchFamily="34" charset="0"/>
                <a:cs typeface="Century Gothic" panose="020B0502020202020204" pitchFamily="34" charset="0"/>
              </a:rPr>
              <a:t>Strengthen local training programs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latin typeface="Century Gothic" panose="020B0502020202020204" pitchFamily="34" charset="0"/>
                <a:cs typeface="Century Gothic" panose="020B0502020202020204" pitchFamily="34" charset="0"/>
              </a:rPr>
              <a:t>Sustain community awareness and sensitization</a:t>
            </a:r>
            <a:r>
              <a:rPr lang="en-US" dirty="0">
                <a:latin typeface="Century Gothic" panose="020B0502020202020204" pitchFamily="34" charset="0"/>
                <a:cs typeface="Century Gothic" panose="020B0502020202020204" pitchFamily="34" charset="0"/>
              </a:rPr>
              <a:t>: cancer as a treatable disease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54530" y="2583180"/>
            <a:ext cx="54178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Algerian" panose="04020705040A02060702" pitchFamily="82" charset="0"/>
              </a:rPr>
              <a:t>The End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680" y="821803"/>
            <a:ext cx="6710423" cy="483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720080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br>
              <a:rPr lang="en-US" sz="2000" b="1" dirty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rPr>
            </a:br>
            <a:br>
              <a:rPr lang="en-US" sz="2000" b="1" dirty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lang="en-US" b="1" dirty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rPr>
              <a:t>Background</a:t>
            </a:r>
            <a:br>
              <a:rPr lang="en-US" sz="2000" b="1" dirty="0">
                <a:solidFill>
                  <a:prstClr val="black"/>
                </a:solidFill>
                <a:latin typeface="Century Gothic" panose="020B0502020202020204" pitchFamily="34" charset="0"/>
                <a:ea typeface="+mn-ea"/>
                <a:cs typeface="+mn-cs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83"/>
            <a:ext cx="8496944" cy="4945161"/>
          </a:xfrm>
        </p:spPr>
        <p:txBody>
          <a:bodyPr>
            <a:noAutofit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Globally, cancer is a significant cause of morbidity/ mortality</a:t>
            </a:r>
            <a:r>
              <a:rPr lang="en-US" dirty="0">
                <a:latin typeface="Century Gothic" panose="020B0502020202020204" pitchFamily="34" charset="0"/>
              </a:rPr>
              <a:t>; 70% of all cancer mortality occurs in LMICs</a:t>
            </a:r>
          </a:p>
          <a:p>
            <a:pPr lvl="0"/>
            <a:r>
              <a:rPr lang="en-US" b="1" dirty="0">
                <a:solidFill>
                  <a:prstClr val="black"/>
                </a:solidFill>
                <a:latin typeface="Century Gothic" panose="020B0502020202020204" pitchFamily="34" charset="0"/>
              </a:rPr>
              <a:t>A disease of health inequities and disparities</a:t>
            </a:r>
            <a:r>
              <a:rPr lang="en-US" dirty="0">
                <a:solidFill>
                  <a:prstClr val="black"/>
                </a:solidFill>
                <a:latin typeface="Century Gothic" panose="020B0502020202020204" pitchFamily="34" charset="0"/>
              </a:rPr>
              <a:t>: 80% of childhood cancers are curable in developed countries in contrast to  20-30% in Kenya)</a:t>
            </a:r>
            <a:endParaRPr lang="en-US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Low awareness levels, late-stage presentation, limited access </a:t>
            </a:r>
            <a:r>
              <a:rPr lang="en-US" dirty="0">
                <a:latin typeface="Century Gothic" panose="020B0502020202020204" pitchFamily="34" charset="0"/>
              </a:rPr>
              <a:t>to cancer diagnostics and treatment are key challenges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4" y="1052736"/>
            <a:ext cx="8894763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ubtitle 8"/>
          <p:cNvSpPr txBox="1"/>
          <p:nvPr/>
        </p:nvSpPr>
        <p:spPr bwMode="auto">
          <a:xfrm>
            <a:off x="147528" y="6392618"/>
            <a:ext cx="5216560" cy="3476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>
              <a:defRPr/>
            </a:pPr>
            <a:r>
              <a:rPr lang="en-GB" dirty="0">
                <a:solidFill>
                  <a:srgbClr val="44546A"/>
                </a:solidFill>
                <a:latin typeface="Trebuchet MS" panose="020B0603020202020204" pitchFamily="34" charset="0"/>
              </a:rPr>
              <a:t>Division of National Cancer Control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entury Gothic" panose="020B0502020202020204" pitchFamily="34" charset="0"/>
              </a:rPr>
              <a:t>Kenyan Context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478949"/>
            <a:ext cx="4572000" cy="477901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Century Gothic" panose="020B0502020202020204" pitchFamily="34" charset="0"/>
                <a:ea typeface="Times New Roman" panose="02020603050405020304"/>
                <a:cs typeface="Times New Roman" panose="02020603050405020304"/>
              </a:rPr>
              <a:t>Pop</a:t>
            </a:r>
            <a:r>
              <a:rPr lang="en-US" sz="2000" dirty="0">
                <a:latin typeface="Century Gothic" panose="020B0502020202020204" pitchFamily="34" charset="0"/>
                <a:ea typeface="Times New Roman" panose="02020603050405020304"/>
                <a:cs typeface="Times New Roman" panose="02020603050405020304"/>
              </a:rPr>
              <a:t>: 48 Million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Century Gothic" panose="020B0502020202020204" pitchFamily="34" charset="0"/>
                <a:ea typeface="Times New Roman" panose="02020603050405020304"/>
                <a:cs typeface="Times New Roman" panose="02020603050405020304"/>
              </a:rPr>
              <a:t>Cancer burden</a:t>
            </a:r>
            <a:r>
              <a:rPr lang="en-US" sz="2000" dirty="0">
                <a:latin typeface="Century Gothic" panose="020B0502020202020204" pitchFamily="34" charset="0"/>
                <a:ea typeface="Times New Roman" panose="02020603050405020304"/>
                <a:cs typeface="Times New Roman" panose="02020603050405020304"/>
              </a:rPr>
              <a:t>: 47,887 cases annually,overall cancer incidence peaks at ages 40-74 years in adults and 0-4yrs in children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latin typeface="Century Gothic" panose="020B0502020202020204" pitchFamily="34" charset="0"/>
                <a:ea typeface="Times New Roman" panose="02020603050405020304"/>
                <a:cs typeface="Times New Roman" panose="02020603050405020304"/>
              </a:rPr>
              <a:t>Leading cancer types:</a:t>
            </a:r>
            <a:r>
              <a:rPr lang="en-US" sz="2000" dirty="0">
                <a:latin typeface="Century Gothic" panose="020B0502020202020204" pitchFamily="34" charset="0"/>
                <a:ea typeface="Times New Roman" panose="02020603050405020304"/>
                <a:cs typeface="Times New Roman" panose="02020603050405020304"/>
              </a:rPr>
              <a:t>  breast, cervical, prostate, esophageal  </a:t>
            </a:r>
            <a:endParaRPr lang="en-US" sz="2000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/>
              <a:cs typeface="Times New Roman" panose="02020603050405020304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/>
                <a:cs typeface="Times New Roman" panose="02020603050405020304"/>
              </a:rPr>
              <a:t>Equity of access</a:t>
            </a:r>
            <a:r>
              <a:rPr lang="en-US" sz="20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/>
                <a:cs typeface="Times New Roman" panose="02020603050405020304"/>
              </a:rPr>
              <a:t>: 31, 587 require RT annually (60%=25,269 +25% of 25,269 require retreatment); in 2020, only 26% of those who required RT received it</a:t>
            </a:r>
          </a:p>
          <a:p>
            <a:pPr marL="0" indent="0" algn="just">
              <a:buNone/>
            </a:pPr>
            <a:endParaRPr lang="en-US" sz="1800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/>
              <a:cs typeface="Times New Roman" panose="02020603050405020304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3" y="1393224"/>
            <a:ext cx="8894763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ubtitle 8"/>
          <p:cNvSpPr txBox="1"/>
          <p:nvPr/>
        </p:nvSpPr>
        <p:spPr bwMode="auto">
          <a:xfrm>
            <a:off x="147528" y="6392618"/>
            <a:ext cx="5216560" cy="3476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>
              <a:defRPr/>
            </a:pPr>
            <a:r>
              <a:rPr lang="en-GB" dirty="0">
                <a:solidFill>
                  <a:srgbClr val="44546A"/>
                </a:solidFill>
                <a:latin typeface="Trebuchet MS" panose="020B0603020202020204" pitchFamily="34" charset="0"/>
              </a:rPr>
              <a:t>Division of National Cancer Control Program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29480" y="1918970"/>
            <a:ext cx="4088765" cy="384429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Century Gothic" panose="020B0502020202020204" pitchFamily="34" charset="0"/>
              </a:rPr>
              <a:t>Status of Cancer Management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6792"/>
            <a:ext cx="8119814" cy="4986883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Cancer Diagnostics</a:t>
            </a:r>
            <a:r>
              <a:rPr lang="en-US" dirty="0">
                <a:latin typeface="Century Gothic" panose="020B0502020202020204" pitchFamily="34" charset="0"/>
              </a:rPr>
              <a:t>: </a:t>
            </a:r>
          </a:p>
          <a:p>
            <a:r>
              <a:rPr lang="en-US" dirty="0">
                <a:latin typeface="Century Gothic" panose="020B0502020202020204" pitchFamily="34" charset="0"/>
              </a:rPr>
              <a:t>In Kenya, 10 county referral hospitals and 2 National Referral Hospitals provide histopathology services; imaging and IMIC have been established at KUTRRH and nuclear medicine services are available; X-rays, U/S, CT scan services</a:t>
            </a:r>
          </a:p>
          <a:p>
            <a:r>
              <a:rPr lang="en-US" b="1" dirty="0">
                <a:latin typeface="Century Gothic" panose="020B0502020202020204" pitchFamily="34" charset="0"/>
              </a:rPr>
              <a:t>Cancer Surgery:</a:t>
            </a:r>
          </a:p>
          <a:p>
            <a:r>
              <a:rPr lang="en-US" dirty="0">
                <a:latin typeface="Century Gothic" panose="020B0502020202020204" pitchFamily="34" charset="0"/>
              </a:rPr>
              <a:t>Generalist services are available in all county referral hospitals, specialized surgeries are available at the 3 national referral hospitals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56" y="1471067"/>
            <a:ext cx="8894763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ubtitle 8"/>
          <p:cNvSpPr txBox="1"/>
          <p:nvPr/>
        </p:nvSpPr>
        <p:spPr bwMode="auto">
          <a:xfrm>
            <a:off x="147528" y="6392618"/>
            <a:ext cx="5216560" cy="3476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>
              <a:defRPr/>
            </a:pPr>
            <a:r>
              <a:rPr lang="en-GB" dirty="0">
                <a:solidFill>
                  <a:srgbClr val="44546A"/>
                </a:solidFill>
                <a:latin typeface="Trebuchet MS" panose="020B0603020202020204" pitchFamily="34" charset="0"/>
              </a:rPr>
              <a:t>Division of National Cancer Control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2075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Century Gothic" panose="020B0502020202020204" pitchFamily="34" charset="0"/>
              </a:rPr>
              <a:t>Status of Cancer Management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28" y="1556792"/>
            <a:ext cx="8672944" cy="4986883"/>
          </a:xfrm>
        </p:spPr>
        <p:txBody>
          <a:bodyPr>
            <a:normAutofit fontScale="87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latin typeface="Century Gothic" panose="020B0502020202020204" pitchFamily="34" charset="0"/>
              </a:rPr>
              <a:t>Chemotherapy</a:t>
            </a:r>
            <a:r>
              <a:rPr lang="en-US" dirty="0">
                <a:latin typeface="Century Gothic" panose="020B0502020202020204" pitchFamily="34" charset="0"/>
              </a:rPr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entury Gothic" panose="020B0502020202020204" pitchFamily="34" charset="0"/>
              </a:rPr>
              <a:t>11 county hospitals provide these services; 3 national referral hospitals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latin typeface="Century Gothic" panose="020B0502020202020204" pitchFamily="34" charset="0"/>
              </a:rPr>
              <a:t>Radiotherapy: </a:t>
            </a:r>
            <a:r>
              <a:rPr lang="en-US" dirty="0">
                <a:latin typeface="Century Gothic" panose="020B0502020202020204" pitchFamily="34" charset="0"/>
              </a:rPr>
              <a:t>43 machines are required to treat the estimated number of annual curable cancers (21,549) against 19 teletherapy machines available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latin typeface="Century Gothic" panose="020B0502020202020204" pitchFamily="34" charset="0"/>
              </a:rPr>
              <a:t>Teletherapy</a:t>
            </a:r>
            <a:r>
              <a:rPr lang="en-US" dirty="0">
                <a:latin typeface="Century Gothic" panose="020B0502020202020204" pitchFamily="34" charset="0"/>
              </a:rPr>
              <a:t>: 12 well established facilities (6 private, 6 public)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latin typeface="Century Gothic" panose="020B0502020202020204" pitchFamily="34" charset="0"/>
              </a:rPr>
              <a:t>Brachytherapy: </a:t>
            </a:r>
            <a:r>
              <a:rPr lang="en-US" dirty="0">
                <a:latin typeface="Century Gothic" panose="020B0502020202020204" pitchFamily="34" charset="0"/>
              </a:rPr>
              <a:t> services available in 6 public facilities, and 3 private; 4,117 pts (40% of prostate &amp; cervix, 20% of esophageal) require brachytherapy annually hence 20 machines required against 10 available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18" y="1210496"/>
            <a:ext cx="8894763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ubtitle 8"/>
          <p:cNvSpPr txBox="1"/>
          <p:nvPr/>
        </p:nvSpPr>
        <p:spPr bwMode="auto">
          <a:xfrm>
            <a:off x="147528" y="6392618"/>
            <a:ext cx="5216560" cy="3476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>
              <a:defRPr/>
            </a:pPr>
            <a:r>
              <a:rPr lang="en-GB" dirty="0">
                <a:solidFill>
                  <a:srgbClr val="44546A"/>
                </a:solidFill>
                <a:latin typeface="Trebuchet MS" panose="020B0603020202020204" pitchFamily="34" charset="0"/>
              </a:rPr>
              <a:t>Division of National Cancer Control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7355" y="365125"/>
            <a:ext cx="8420100" cy="821055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Segoe Print" panose="02000600000000000000" charset="0"/>
                <a:cs typeface="Segoe Print" panose="02000600000000000000" charset="0"/>
              </a:rPr>
              <a:t>How Kenya has benefited from IAEA support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5295" y="1273175"/>
            <a:ext cx="8509000" cy="52050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entury Gothic" panose="020B0502020202020204" pitchFamily="34" charset="0"/>
              </a:rPr>
              <a:t>Use of IAEA documents to develop policy documents; advisory services to design bunkers for 3 new regional centers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entury Gothic" panose="020B0502020202020204" pitchFamily="34" charset="0"/>
              </a:rPr>
              <a:t>Kenya has benefited from various IAEA technical cooperation projects, including: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Century Gothic" panose="020B0502020202020204" pitchFamily="34" charset="0"/>
              </a:rPr>
              <a:t>Capacity building: Scientific visits, expert missions, fellowships and training support, seminars and conferences, training courses and workshops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Century Gothic" panose="020B0502020202020204" pitchFamily="34" charset="0"/>
              </a:rPr>
              <a:t>Equipment support: LINAC to MTRH, CT simulator, TPS and various equipment ot KNH, ongoing procurement of two LINACs through Rays of Hope project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Century Gothic" panose="020B0502020202020204" pitchFamily="34" charset="0"/>
              </a:rPr>
              <a:t>Support for radiation safety and security</a:t>
            </a:r>
          </a:p>
          <a:p>
            <a:pPr>
              <a:buFont typeface="Wingdings" panose="05000000000000000000" charset="0"/>
              <a:buChar char="ü"/>
            </a:pPr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sp>
        <p:nvSpPr>
          <p:cNvPr id="7" name="Subtitle 8"/>
          <p:cNvSpPr txBox="1"/>
          <p:nvPr/>
        </p:nvSpPr>
        <p:spPr bwMode="auto">
          <a:xfrm>
            <a:off x="147528" y="6392618"/>
            <a:ext cx="5216560" cy="3476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defTabSz="914400">
              <a:defRPr/>
            </a:pPr>
            <a:r>
              <a:rPr lang="en-GB" dirty="0">
                <a:solidFill>
                  <a:srgbClr val="44546A"/>
                </a:solidFill>
                <a:latin typeface="Trebuchet MS" panose="020B0603020202020204" pitchFamily="34" charset="0"/>
              </a:rPr>
              <a:t>Division of National Cancer Control Program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5580" y="104140"/>
            <a:ext cx="8319770" cy="1092835"/>
          </a:xfrm>
        </p:spPr>
        <p:txBody>
          <a:bodyPr>
            <a:normAutofit/>
          </a:bodyPr>
          <a:lstStyle/>
          <a:p>
            <a:r>
              <a:rPr lang="en-US" sz="3555" b="1" dirty="0">
                <a:latin typeface="Segoe Print" panose="02000600000000000000" charset="0"/>
                <a:cs typeface="Segoe Print" panose="02000600000000000000" charset="0"/>
              </a:rPr>
              <a:t>Key Challenges and how they were addressed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197122"/>
            <a:ext cx="8928992" cy="554424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2500" b="1" dirty="0">
                <a:latin typeface="Century Gothic" panose="020B0502020202020204" pitchFamily="34" charset="0"/>
              </a:rPr>
              <a:t>Stakeholder engagement</a:t>
            </a:r>
            <a:r>
              <a:rPr lang="en-US" sz="2500" dirty="0">
                <a:latin typeface="Century Gothic" panose="020B0502020202020204" pitchFamily="34" charset="0"/>
              </a:rPr>
              <a:t>: NCCS and policy advice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500" b="1" dirty="0">
                <a:latin typeface="Century Gothic" panose="020B0502020202020204" pitchFamily="34" charset="0"/>
              </a:rPr>
              <a:t>Funding</a:t>
            </a:r>
            <a:r>
              <a:rPr lang="en-US" sz="2500" dirty="0">
                <a:latin typeface="Century Gothic" panose="020B0502020202020204" pitchFamily="34" charset="0"/>
              </a:rPr>
              <a:t>: social insurance scheme, advocacy at high political level, demonstration of return on investments, use of data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500" b="1" dirty="0">
                <a:latin typeface="Century Gothic" panose="020B0502020202020204" pitchFamily="34" charset="0"/>
              </a:rPr>
              <a:t>Human resource gaps</a:t>
            </a:r>
            <a:r>
              <a:rPr lang="en-US" sz="2500" dirty="0">
                <a:latin typeface="Century Gothic" panose="020B0502020202020204" pitchFamily="34" charset="0"/>
              </a:rPr>
              <a:t> for radiotherapy( gap of160ROs,133MP, 224RTTs): train and recruit early during the project implementation phase, local programs for training in place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500" b="1" dirty="0">
                <a:latin typeface="Century Gothic" panose="020B0502020202020204" pitchFamily="34" charset="0"/>
              </a:rPr>
              <a:t>Specifications for procurement</a:t>
            </a:r>
            <a:r>
              <a:rPr lang="en-US" sz="2500" dirty="0">
                <a:latin typeface="Century Gothic" panose="020B0502020202020204" pitchFamily="34" charset="0"/>
              </a:rPr>
              <a:t> of radiotherapy, nuclear medicine and QA equipment and commodities: incorporate in essential equipment lists, TWGs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500" b="1" dirty="0">
                <a:latin typeface="Century Gothic" panose="020B0502020202020204" pitchFamily="34" charset="0"/>
                <a:sym typeface="+mn-ea"/>
              </a:rPr>
              <a:t>COVID-19</a:t>
            </a:r>
            <a:r>
              <a:rPr lang="en-US" sz="2500" dirty="0">
                <a:latin typeface="Century Gothic" panose="020B0502020202020204" pitchFamily="34" charset="0"/>
                <a:sym typeface="+mn-ea"/>
              </a:rPr>
              <a:t>: coordination including with other ministries for relevant import waivers, movement passes</a:t>
            </a:r>
            <a:endParaRPr lang="en-US" sz="2500" dirty="0">
              <a:latin typeface="Century Gothic" panose="020B0502020202020204" pitchFamily="34" charset="0"/>
            </a:endParaRPr>
          </a:p>
          <a:p>
            <a:pPr algn="just"/>
            <a:endParaRPr lang="en-US" sz="2600" dirty="0">
              <a:latin typeface="Century Gothic" panose="020B0502020202020204" pitchFamily="34" charset="0"/>
            </a:endParaRPr>
          </a:p>
          <a:p>
            <a:pPr algn="just"/>
            <a:endParaRPr lang="en-US" sz="2600" dirty="0">
              <a:latin typeface="Century Gothic" panose="020B0502020202020204" pitchFamily="34" charset="0"/>
            </a:endParaRPr>
          </a:p>
          <a:p>
            <a:pPr algn="just"/>
            <a:endParaRPr lang="en-US" sz="2600" dirty="0">
              <a:latin typeface="Century Gothic" panose="020B0502020202020204" pitchFamily="34" charset="0"/>
            </a:endParaRPr>
          </a:p>
          <a:p>
            <a:pPr algn="just"/>
            <a:endParaRPr lang="en-US" sz="26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10" b="1" dirty="0">
                <a:latin typeface="Segoe Print" panose="02000600000000000000" charset="0"/>
                <a:cs typeface="Segoe Print" panose="02000600000000000000" charset="0"/>
              </a:rPr>
              <a:t>Fig 1: Number of patients served by the cancer centers in the financial year 2021/22 (KHIS). </a:t>
            </a:r>
          </a:p>
        </p:txBody>
      </p:sp>
      <p:graphicFrame>
        <p:nvGraphicFramePr>
          <p:cNvPr id="6" name="Chart 2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3858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Box 6"/>
          <p:cNvSpPr txBox="1"/>
          <p:nvPr/>
        </p:nvSpPr>
        <p:spPr>
          <a:xfrm>
            <a:off x="394970" y="5805805"/>
            <a:ext cx="820737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b="1">
                <a:latin typeface="Segoe Print" panose="02000600000000000000" charset="0"/>
                <a:cs typeface="Segoe Print" panose="02000600000000000000" charset="0"/>
                <a:sym typeface="+mn-ea"/>
              </a:rPr>
              <a:t>In FY 2021/22, 17,690 new patients and 105,760 follow-up visits were recorded at the public cancer centers up from 75,928 in 2020/2021.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555" b="1">
                <a:latin typeface="Segoe Print" panose="02000600000000000000" charset="0"/>
                <a:cs typeface="Segoe Print" panose="02000600000000000000" charset="0"/>
              </a:rPr>
              <a:t>Figure 2: Cancer stage by age group at the regional cancer centers, 2021 </a:t>
            </a:r>
            <a:r>
              <a:rPr lang="en-US" sz="3110" b="1">
                <a:latin typeface="Segoe Print" panose="02000600000000000000" charset="0"/>
                <a:cs typeface="Segoe Print" panose="02000600000000000000" charset="0"/>
              </a:rPr>
              <a:t>(p&lt;0.001)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9285" y="1695450"/>
            <a:ext cx="7752080" cy="40817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HPV Pilo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705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Algerian</vt:lpstr>
      <vt:lpstr>Arial</vt:lpstr>
      <vt:lpstr>Calibri</vt:lpstr>
      <vt:lpstr>Calibri Light</vt:lpstr>
      <vt:lpstr>Century Gothic</vt:lpstr>
      <vt:lpstr>Segoe Print</vt:lpstr>
      <vt:lpstr>Trebuchet MS</vt:lpstr>
      <vt:lpstr>Wingdings</vt:lpstr>
      <vt:lpstr>1_Office Theme</vt:lpstr>
      <vt:lpstr>ThemeHPV Pilot</vt:lpstr>
      <vt:lpstr>ACCESS TO CANCER DIAGNOSIS AND TREATMENT IN KENYA</vt:lpstr>
      <vt:lpstr>  Background </vt:lpstr>
      <vt:lpstr>Kenyan Context</vt:lpstr>
      <vt:lpstr>Status of Cancer Management Services</vt:lpstr>
      <vt:lpstr>Status of Cancer Management Services</vt:lpstr>
      <vt:lpstr>How Kenya has benefited from IAEA support</vt:lpstr>
      <vt:lpstr>Key Challenges and how they were addressed</vt:lpstr>
      <vt:lpstr>Fig 1: Number of patients served by the cancer centers in the financial year 2021/22 (KHIS). </vt:lpstr>
      <vt:lpstr>Figure 2: Cancer stage by age group at the regional cancer centers, 2021 (p&lt;0.001)</vt:lpstr>
      <vt:lpstr>Future Plans: Phased Expansion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Mid-Term Strategy Review Meeting</dc:title>
  <dc:creator>Nyangasi</dc:creator>
  <cp:lastModifiedBy>Miriam Schneidman</cp:lastModifiedBy>
  <cp:revision>130</cp:revision>
  <dcterms:created xsi:type="dcterms:W3CDTF">2020-08-24T15:49:00Z</dcterms:created>
  <dcterms:modified xsi:type="dcterms:W3CDTF">2022-12-14T12:54:05Z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28ACFC2DBC3C417DA503843CB95BAD8E</vt:lpwstr>
  </property>
  <property fmtid="{D5CDD505-2E9C-101B-9397-08002B2CF9AE}" pid="3" name="KSOProductBuildVer">
    <vt:lpwstr>1033-11.2.0.11417</vt:lpwstr>
  </property>
</Properties>
</file>