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0" r:id="rId3"/>
    <p:sldId id="263" r:id="rId4"/>
    <p:sldId id="267" r:id="rId5"/>
    <p:sldId id="262" r:id="rId6"/>
    <p:sldId id="257" r:id="rId7"/>
    <p:sldId id="265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dd\Downloads\aNCD%20chart%20review%20Oct%202019%20(1)_ebw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CD-8947-8FB0-D50E1C9556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CD-8947-8FB0-D50E1C9556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CD-8947-8FB0-D50E1C9556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CD-8947-8FB0-D50E1C9556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CD-8947-8FB0-D50E1C9556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CD-8947-8FB0-D50E1C9556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CD-8947-8FB0-D50E1C95568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DCD-8947-8FB0-D50E1C95568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DCD-8947-8FB0-D50E1C95568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DCD-8947-8FB0-D50E1C95568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DCD-8947-8FB0-D50E1C95568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DCD-8947-8FB0-D50E1C95568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DCD-8947-8FB0-D50E1C95568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DCD-8947-8FB0-D50E1C955689}"/>
              </c:ext>
            </c:extLst>
          </c:dPt>
          <c:dLbls>
            <c:dLbl>
              <c:idx val="0"/>
              <c:layout>
                <c:manualLayout>
                  <c:x val="-1.3502327594717608E-2"/>
                  <c:y val="1.5640272099683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D-8947-8FB0-D50E1C9556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CD-8947-8FB0-D50E1C95568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CD-8947-8FB0-D50E1C9556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DCD-8947-8FB0-D50E1C955689}"/>
                </c:ext>
              </c:extLst>
            </c:dLbl>
            <c:dLbl>
              <c:idx val="4"/>
              <c:layout>
                <c:manualLayout>
                  <c:x val="-7.7156157684101622E-3"/>
                  <c:y val="3.1280544199367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CD-8947-8FB0-D50E1C95568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DCD-8947-8FB0-D50E1C955689}"/>
                </c:ext>
              </c:extLst>
            </c:dLbl>
            <c:dLbl>
              <c:idx val="6"/>
              <c:layout>
                <c:manualLayout>
                  <c:x val="5.8377904060623667E-2"/>
                  <c:y val="-1.1138366070607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8442514074604"/>
                      <c:h val="0.14062556772464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DCD-8947-8FB0-D50E1C955689}"/>
                </c:ext>
              </c:extLst>
            </c:dLbl>
            <c:dLbl>
              <c:idx val="7"/>
              <c:layout>
                <c:manualLayout>
                  <c:x val="-7.7156157684100208E-3"/>
                  <c:y val="-2.606712016613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CD-8947-8FB0-D50E1C955689}"/>
                </c:ext>
              </c:extLst>
            </c:dLbl>
            <c:dLbl>
              <c:idx val="8"/>
              <c:layout>
                <c:manualLayout>
                  <c:x val="5.7867118263075163E-3"/>
                  <c:y val="2.0853696132911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CD-8947-8FB0-D50E1C95568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DCD-8947-8FB0-D50E1C955689}"/>
                </c:ext>
              </c:extLst>
            </c:dLbl>
            <c:dLbl>
              <c:idx val="10"/>
              <c:layout>
                <c:manualLayout>
                  <c:x val="0"/>
                  <c:y val="-2.64979097709656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Complicated</a:t>
                    </a:r>
                    <a:r>
                      <a:rPr lang="en-US" sz="1200" baseline="0" dirty="0"/>
                      <a:t> Hypertension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57763452600406"/>
                      <c:h val="0.159355216548199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5-1DCD-8947-8FB0-D50E1C955689}"/>
                </c:ext>
              </c:extLst>
            </c:dLbl>
            <c:dLbl>
              <c:idx val="11"/>
              <c:layout>
                <c:manualLayout>
                  <c:x val="-4.2435886726255125E-2"/>
                  <c:y val="6.256108839873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DCD-8947-8FB0-D50E1C955689}"/>
                </c:ext>
              </c:extLst>
            </c:dLbl>
            <c:dLbl>
              <c:idx val="12"/>
              <c:layout>
                <c:manualLayout>
                  <c:x val="9.644519710512526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DCD-8947-8FB0-D50E1C955689}"/>
                </c:ext>
              </c:extLst>
            </c:dLbl>
            <c:dLbl>
              <c:idx val="13"/>
              <c:layout>
                <c:manualLayout>
                  <c:x val="2.3146847305229992E-2"/>
                  <c:y val="-7.82013604984197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DCD-8947-8FB0-D50E1C955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ideas'!$B$82:$B$95</c:f>
              <c:strCache>
                <c:ptCount val="14"/>
                <c:pt idx="0">
                  <c:v>Type 1 Diabetes</c:v>
                </c:pt>
                <c:pt idx="1">
                  <c:v>Type 2 Diabetes, insulin dependent</c:v>
                </c:pt>
                <c:pt idx="3">
                  <c:v>Rheumatic Heart Disease</c:v>
                </c:pt>
                <c:pt idx="4">
                  <c:v>Congenital Heart Disease</c:v>
                </c:pt>
                <c:pt idx="5">
                  <c:v>Cardiomyopathy</c:v>
                </c:pt>
                <c:pt idx="6">
                  <c:v>Hypertensive heart disease</c:v>
                </c:pt>
                <c:pt idx="7">
                  <c:v>Chronic Kidney Disease</c:v>
                </c:pt>
                <c:pt idx="8">
                  <c:v>Sickle Cell Disease</c:v>
                </c:pt>
                <c:pt idx="9">
                  <c:v>Epilepsy, uncontrolled</c:v>
                </c:pt>
                <c:pt idx="10">
                  <c:v>Uncontrolled / complicated hypertension</c:v>
                </c:pt>
                <c:pt idx="11">
                  <c:v>Chronic Liver Disease</c:v>
                </c:pt>
                <c:pt idx="12">
                  <c:v>Chronic Respiratory Disease</c:v>
                </c:pt>
                <c:pt idx="13">
                  <c:v>Other</c:v>
                </c:pt>
              </c:strCache>
            </c:strRef>
          </c:cat>
          <c:val>
            <c:numRef>
              <c:f>'Data ideas'!$C$82:$C$95</c:f>
              <c:numCache>
                <c:formatCode>General</c:formatCode>
                <c:ptCount val="14"/>
                <c:pt idx="0">
                  <c:v>37</c:v>
                </c:pt>
                <c:pt idx="1">
                  <c:v>30</c:v>
                </c:pt>
                <c:pt idx="3">
                  <c:v>16</c:v>
                </c:pt>
                <c:pt idx="4">
                  <c:v>3</c:v>
                </c:pt>
                <c:pt idx="5">
                  <c:v>33</c:v>
                </c:pt>
                <c:pt idx="6">
                  <c:v>17</c:v>
                </c:pt>
                <c:pt idx="7">
                  <c:v>36</c:v>
                </c:pt>
                <c:pt idx="8">
                  <c:v>12</c:v>
                </c:pt>
                <c:pt idx="9">
                  <c:v>4</c:v>
                </c:pt>
                <c:pt idx="10">
                  <c:v>42</c:v>
                </c:pt>
                <c:pt idx="11">
                  <c:v>19</c:v>
                </c:pt>
                <c:pt idx="12">
                  <c:v>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DCD-8947-8FB0-D50E1C95568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89A7-9250-4B77-9E5B-0CC5CD2ED21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B1E5-2FC0-40C8-B1B1-61009686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42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75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812608BC-8783-4FD5-B622-00B5C1CE7020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67272"/>
            <a:ext cx="12191142" cy="12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63996" y="188543"/>
            <a:ext cx="10515600" cy="100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ctr" anchorCtr="0">
            <a:spAutoFit/>
          </a:bodyPr>
          <a:lstStyle/>
          <a:p>
            <a:pPr marL="113209" marR="3081" lvl="0" indent="-1058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2"/>
              <a:buFont typeface="Helvetica Neue"/>
              <a:buNone/>
            </a:pPr>
            <a: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Country Examples of PEN-Plus Scale-up:</a:t>
            </a:r>
            <a:b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Malawi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39;p2"/>
          <p:cNvSpPr/>
          <p:nvPr/>
        </p:nvSpPr>
        <p:spPr>
          <a:xfrm>
            <a:off x="2713885" y="5063603"/>
            <a:ext cx="618073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Jones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Kaponda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Masiye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Director of NCD and Mental Health Clinical Services, 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Ministry of Health, Malawi</a:t>
            </a:r>
            <a:endParaRPr sz="2800" dirty="0"/>
          </a:p>
        </p:txBody>
      </p:sp>
      <p:pic>
        <p:nvPicPr>
          <p:cNvPr id="7" name="Picture 6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6" y="1867579"/>
            <a:ext cx="3334275" cy="3055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7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PEN-Plus in Malawi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78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Neno District PEN-Plus clinics opened in Nov 2018</a:t>
            </a:r>
          </a:p>
          <a:p>
            <a:r>
              <a:rPr lang="en-US" dirty="0"/>
              <a:t>Dedicated clinical officers, nurses, clerks</a:t>
            </a:r>
          </a:p>
          <a:p>
            <a:r>
              <a:rPr lang="en-US" dirty="0"/>
              <a:t>NCD medications and supplies supported</a:t>
            </a:r>
          </a:p>
          <a:p>
            <a:r>
              <a:rPr lang="en-US" dirty="0"/>
              <a:t>Linkage to care and active case finding programs developed</a:t>
            </a:r>
          </a:p>
          <a:p>
            <a:r>
              <a:rPr lang="en-US" dirty="0"/>
              <a:t>Social support includes transport, food packages and cash transfers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4D10E2-C86C-2070-6602-E313F76DD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40973"/>
              </p:ext>
            </p:extLst>
          </p:nvPr>
        </p:nvGraphicFramePr>
        <p:xfrm>
          <a:off x="7379799" y="2642991"/>
          <a:ext cx="4727131" cy="399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FF3010E-F8DE-539B-61DE-960E2CC48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327603"/>
              </p:ext>
            </p:extLst>
          </p:nvPr>
        </p:nvGraphicFramePr>
        <p:xfrm>
          <a:off x="7901567" y="596730"/>
          <a:ext cx="3964064" cy="17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58">
                  <a:extLst>
                    <a:ext uri="{9D8B030D-6E8A-4147-A177-3AD203B41FA5}">
                      <a16:colId xmlns:a16="http://schemas.microsoft.com/office/drawing/2014/main" val="2572315365"/>
                    </a:ext>
                  </a:extLst>
                </a:gridCol>
                <a:gridCol w="1938606">
                  <a:extLst>
                    <a:ext uri="{9D8B030D-6E8A-4147-A177-3AD203B41FA5}">
                      <a16:colId xmlns:a16="http://schemas.microsoft.com/office/drawing/2014/main" val="729065144"/>
                    </a:ext>
                  </a:extLst>
                </a:gridCol>
              </a:tblGrid>
              <a:tr h="27853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Neno District PEN-Plus Cohort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43703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11309"/>
                  </a:ext>
                </a:extLst>
              </a:tr>
              <a:tr h="364464">
                <a:tc>
                  <a:txBody>
                    <a:bodyPr/>
                    <a:lstStyle/>
                    <a:p>
                      <a:r>
                        <a:rPr lang="en-US" sz="1400" dirty="0"/>
                        <a:t>% less than 40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56677"/>
                  </a:ext>
                </a:extLst>
              </a:tr>
              <a:tr h="364464">
                <a:tc>
                  <a:txBody>
                    <a:bodyPr/>
                    <a:lstStyle/>
                    <a:p>
                      <a:r>
                        <a:rPr lang="en-US" sz="1400" dirty="0"/>
                        <a:t>% less than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03545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r>
                        <a:rPr lang="en-US" sz="1400" dirty="0"/>
                        <a:t>%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72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65" y="365125"/>
            <a:ext cx="10843635" cy="1325563"/>
          </a:xfrm>
        </p:spPr>
        <p:txBody>
          <a:bodyPr/>
          <a:lstStyle/>
          <a:p>
            <a:r>
              <a:rPr lang="en-US" dirty="0"/>
              <a:t>PEN-Plus bridges the gap for severe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744" y="1825625"/>
            <a:ext cx="44080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PEN-Plus in Malawi serves a vital role at </a:t>
            </a:r>
            <a:r>
              <a:rPr lang="en-US" b="1" dirty="0">
                <a:solidFill>
                  <a:srgbClr val="C00000"/>
                </a:solidFill>
              </a:rPr>
              <a:t>primary hospitals </a:t>
            </a:r>
            <a:r>
              <a:rPr lang="en-US" dirty="0"/>
              <a:t>for severe chronic conditions</a:t>
            </a:r>
          </a:p>
          <a:p>
            <a:pPr>
              <a:lnSpc>
                <a:spcPct val="100000"/>
              </a:lnSpc>
            </a:pPr>
            <a:r>
              <a:rPr lang="en-US" dirty="0"/>
              <a:t>PEN-Plus </a:t>
            </a:r>
            <a:r>
              <a:rPr lang="en-US" b="1" dirty="0">
                <a:solidFill>
                  <a:srgbClr val="C00000"/>
                </a:solidFill>
              </a:rPr>
              <a:t>improves access </a:t>
            </a:r>
            <a:r>
              <a:rPr lang="en-US" dirty="0"/>
              <a:t>to care for severe conditions at facilities more accessible to the population</a:t>
            </a:r>
          </a:p>
          <a:p>
            <a:r>
              <a:rPr lang="en-US" dirty="0"/>
              <a:t>PEN-Plus </a:t>
            </a:r>
            <a:r>
              <a:rPr lang="en-US" b="1" dirty="0">
                <a:solidFill>
                  <a:srgbClr val="C00000"/>
                </a:solidFill>
              </a:rPr>
              <a:t>decongests referral centers</a:t>
            </a:r>
            <a:r>
              <a:rPr lang="en-US" dirty="0"/>
              <a:t> and may provide more appropriate </a:t>
            </a:r>
            <a:r>
              <a:rPr lang="en-US" b="1" dirty="0">
                <a:solidFill>
                  <a:srgbClr val="C00000"/>
                </a:solidFill>
              </a:rPr>
              <a:t>referral and follow-up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5" y="1343314"/>
            <a:ext cx="6317363" cy="53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PEN-Plus strengthens WHO Package of Essential NCD </a:t>
            </a:r>
            <a:r>
              <a:rPr lang="en-US" dirty="0" err="1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5509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Cases of simple hypertension and type II diabetes may be managed at the primary care level (health centers) through the WHO “PEN” package</a:t>
            </a:r>
          </a:p>
          <a:p>
            <a:pPr>
              <a:lnSpc>
                <a:spcPct val="120000"/>
              </a:lnSpc>
            </a:pPr>
            <a:r>
              <a:rPr lang="en-US" dirty="0"/>
              <a:t>More “advanced” diagnostics and treatments can be feasibly delivered at </a:t>
            </a:r>
            <a:r>
              <a:rPr lang="en-US" b="1" dirty="0">
                <a:solidFill>
                  <a:srgbClr val="C00000"/>
                </a:solidFill>
              </a:rPr>
              <a:t>first level hospitals</a:t>
            </a:r>
          </a:p>
          <a:p>
            <a:pPr>
              <a:lnSpc>
                <a:spcPct val="120000"/>
              </a:lnSpc>
            </a:pPr>
            <a:r>
              <a:rPr lang="en-US" dirty="0"/>
              <a:t>PEN-Plus providers can provide </a:t>
            </a:r>
            <a:r>
              <a:rPr lang="en-US" b="1" dirty="0">
                <a:solidFill>
                  <a:srgbClr val="C00000"/>
                </a:solidFill>
              </a:rPr>
              <a:t>training, mentorship, and supervision</a:t>
            </a:r>
            <a:r>
              <a:rPr lang="en-US" dirty="0"/>
              <a:t> to lower levels</a:t>
            </a:r>
          </a:p>
          <a:p>
            <a:pPr>
              <a:lnSpc>
                <a:spcPct val="120000"/>
              </a:lnSpc>
            </a:pPr>
            <a:r>
              <a:rPr lang="en-US" dirty="0"/>
              <a:t>PEN-Plus provides a </a:t>
            </a:r>
            <a:r>
              <a:rPr lang="en-US" b="1" dirty="0">
                <a:solidFill>
                  <a:srgbClr val="C00000"/>
                </a:solidFill>
              </a:rPr>
              <a:t>clear referral pathway</a:t>
            </a:r>
            <a:r>
              <a:rPr lang="en-US" dirty="0"/>
              <a:t> for these patients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3" y="1642630"/>
            <a:ext cx="5008418" cy="51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require strengthening for PEN-Plus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554" y="1834862"/>
            <a:ext cx="4665446" cy="4351338"/>
          </a:xfrm>
        </p:spPr>
        <p:txBody>
          <a:bodyPr/>
          <a:lstStyle/>
          <a:p>
            <a:r>
              <a:rPr lang="en-US" dirty="0"/>
              <a:t>At baseline, availability of essential medications and equipment needed for severe conditions is highly variable at district hospitals</a:t>
            </a:r>
          </a:p>
          <a:p>
            <a:r>
              <a:rPr lang="en-US" dirty="0"/>
              <a:t>Rural hospitals are typically less prepared than urban hospitals</a:t>
            </a:r>
          </a:p>
          <a:p>
            <a:r>
              <a:rPr lang="en-US" dirty="0"/>
              <a:t>There is a shortage of trained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" y="1530818"/>
            <a:ext cx="5061527" cy="3019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8" y="4685722"/>
            <a:ext cx="634365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8383" y="6570898"/>
            <a:ext cx="389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Malawi PEN-Plus National Operational Plan, 2021</a:t>
            </a:r>
          </a:p>
        </p:txBody>
      </p:sp>
    </p:spTree>
    <p:extLst>
      <p:ext uri="{BB962C8B-B14F-4D97-AF65-F5344CB8AC3E}">
        <p14:creationId xmlns:p14="http://schemas.microsoft.com/office/powerpoint/2010/main" val="44517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Malawi PEN-Plus National Operational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6" y="1690688"/>
            <a:ext cx="3641839" cy="46995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9018" y="1690688"/>
            <a:ext cx="6624782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Malawi PEN-Plus National Operational Plan developed in 2021 to elaborate objectives, inputs, and expected outcomes</a:t>
            </a:r>
          </a:p>
          <a:p>
            <a:r>
              <a:rPr lang="en-US" dirty="0"/>
              <a:t>Broad coalition of stakeholders mobilized to align on this plan, including:</a:t>
            </a:r>
          </a:p>
          <a:p>
            <a:pPr lvl="1"/>
            <a:r>
              <a:rPr lang="en-US" dirty="0"/>
              <a:t>Ministry of Health</a:t>
            </a:r>
          </a:p>
          <a:p>
            <a:pPr lvl="1"/>
            <a:r>
              <a:rPr lang="en-US" dirty="0"/>
              <a:t>Partners In Health</a:t>
            </a:r>
          </a:p>
          <a:p>
            <a:pPr lvl="1"/>
            <a:r>
              <a:rPr lang="en-US" dirty="0"/>
              <a:t>Helmsley Charitable Trust</a:t>
            </a:r>
          </a:p>
          <a:p>
            <a:pPr lvl="1"/>
            <a:r>
              <a:rPr lang="en-US" dirty="0"/>
              <a:t>World Diabetes Foundation</a:t>
            </a:r>
          </a:p>
          <a:p>
            <a:pPr lvl="1"/>
            <a:r>
              <a:rPr lang="en-US" dirty="0"/>
              <a:t>UNICEF</a:t>
            </a:r>
          </a:p>
          <a:p>
            <a:pPr lvl="1"/>
            <a:r>
              <a:rPr lang="en-US" dirty="0"/>
              <a:t>WHO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28383" y="6570898"/>
            <a:ext cx="389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Malawi PEN-Plus National Operational Plan, 2021</a:t>
            </a:r>
          </a:p>
        </p:txBody>
      </p:sp>
    </p:spTree>
    <p:extLst>
      <p:ext uri="{BB962C8B-B14F-4D97-AF65-F5344CB8AC3E}">
        <p14:creationId xmlns:p14="http://schemas.microsoft.com/office/powerpoint/2010/main" val="22733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67272"/>
            <a:ext cx="12191142" cy="12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532987" y="447655"/>
            <a:ext cx="10515600" cy="50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ctr" anchorCtr="0">
            <a:spAutoFit/>
          </a:bodyPr>
          <a:lstStyle/>
          <a:p>
            <a:pPr marL="113209" marR="3081" lvl="0" indent="-1058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2"/>
              <a:buFont typeface="Helvetica Neue"/>
              <a:buNone/>
            </a:pPr>
            <a:r>
              <a:rPr lang="en-US" sz="3600" dirty="0">
                <a:solidFill>
                  <a:srgbClr val="1F4E79"/>
                </a:solidFill>
                <a:latin typeface="Libre Franklin" panose="020B0604020202020204" charset="0"/>
                <a:ea typeface="Helvetica Neue"/>
                <a:cs typeface="Arial" panose="020B0604020202020204" pitchFamily="34" charset="0"/>
                <a:sym typeface="Helvetica Neue"/>
              </a:rPr>
              <a:t>Malawi PEN-Plus scale up</a:t>
            </a:r>
            <a:endParaRPr sz="3600" dirty="0">
              <a:latin typeface="Libre Franklin" panose="020B060402020202020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8F023-9C52-6381-EE18-B9E13136D2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43072" y="458097"/>
            <a:ext cx="3105458" cy="651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6871" r="43589" b="10284"/>
          <a:stretch/>
        </p:blipFill>
        <p:spPr>
          <a:xfrm>
            <a:off x="955338" y="1816389"/>
            <a:ext cx="5701385" cy="433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327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28383" y="6570898"/>
            <a:ext cx="389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Malawi PEN-Plus National Operational Plan, 2021</a:t>
            </a:r>
          </a:p>
        </p:txBody>
      </p:sp>
    </p:spTree>
    <p:extLst>
      <p:ext uri="{BB962C8B-B14F-4D97-AF65-F5344CB8AC3E}">
        <p14:creationId xmlns:p14="http://schemas.microsoft.com/office/powerpoint/2010/main" val="312638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Estimation for PEN-Plus Scale-up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982" y="2025067"/>
            <a:ext cx="4504706" cy="41518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Estimated need for PEN-Plus scale-up: $16.6 million over 6 years</a:t>
            </a:r>
          </a:p>
          <a:p>
            <a:pPr>
              <a:lnSpc>
                <a:spcPct val="110000"/>
              </a:lnSpc>
            </a:pPr>
            <a:r>
              <a:rPr lang="en-US" dirty="0"/>
              <a:t>Two PEN-Plus clinics and training sites established in the Southern Region in 2018 by the Malawi MOH and Partners In Health</a:t>
            </a:r>
          </a:p>
          <a:p>
            <a:pPr>
              <a:lnSpc>
                <a:spcPct val="110000"/>
              </a:lnSpc>
            </a:pPr>
            <a:r>
              <a:rPr lang="en-US" dirty="0"/>
              <a:t>Two new clinics initiated in 2022 with funding support from World Diabetes Foundation ~$2.1 million*</a:t>
            </a:r>
          </a:p>
          <a:p>
            <a:pPr>
              <a:lnSpc>
                <a:spcPct val="110000"/>
              </a:lnSpc>
            </a:pPr>
            <a:r>
              <a:rPr lang="en-US" dirty="0"/>
              <a:t>Three additional clinics preparing to open in 2022 with funding support from UNICEF ~$1.8 million*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* Total grant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77" y="1711464"/>
            <a:ext cx="6203277" cy="4500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8383" y="6570898"/>
            <a:ext cx="389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Malawi PEN-Plus National Operational Plan, 2021</a:t>
            </a:r>
          </a:p>
        </p:txBody>
      </p:sp>
    </p:spTree>
    <p:extLst>
      <p:ext uri="{BB962C8B-B14F-4D97-AF65-F5344CB8AC3E}">
        <p14:creationId xmlns:p14="http://schemas.microsoft.com/office/powerpoint/2010/main" val="3868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initial experience for PEN-Plus in Malawi for providing access to care for severe NCD conditions at primary hospital level</a:t>
            </a:r>
          </a:p>
          <a:p>
            <a:r>
              <a:rPr lang="en-US" dirty="0"/>
              <a:t>Ministry of Health led National Operational Plan provides strategy and plan for PEN-Plus scale-up</a:t>
            </a:r>
          </a:p>
          <a:p>
            <a:r>
              <a:rPr lang="en-US" dirty="0"/>
              <a:t>Donor and implementing partner alignment for Malawi PEN-Plus strategy</a:t>
            </a:r>
          </a:p>
        </p:txBody>
      </p:sp>
    </p:spTree>
    <p:extLst>
      <p:ext uri="{BB962C8B-B14F-4D97-AF65-F5344CB8AC3E}">
        <p14:creationId xmlns:p14="http://schemas.microsoft.com/office/powerpoint/2010/main" val="423172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473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Libre Franklin</vt:lpstr>
      <vt:lpstr>Office Theme</vt:lpstr>
      <vt:lpstr>Country Examples of PEN-Plus Scale-up: Malawi</vt:lpstr>
      <vt:lpstr>Origins of PEN-Plus in Malawi</vt:lpstr>
      <vt:lpstr>PEN-Plus bridges the gap for severe conditions</vt:lpstr>
      <vt:lpstr>PEN-Plus strengthens WHO Package of Essential NCD CAre</vt:lpstr>
      <vt:lpstr>Facilities require strengthening for PEN-Plus</vt:lpstr>
      <vt:lpstr>Malawi PEN-Plus National Operational Plan</vt:lpstr>
      <vt:lpstr>Malawi PEN-Plus scale up</vt:lpstr>
      <vt:lpstr>Resource Estimation for PEN-Plus Scale-up</vt:lpstr>
      <vt:lpstr>Summary Points</vt:lpstr>
    </vt:vector>
  </TitlesOfParts>
  <Company>Partners In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PEN-Plus in Nepal</dc:title>
  <dc:creator>Neil Gupta</dc:creator>
  <cp:lastModifiedBy>Miriam Schneidman</cp:lastModifiedBy>
  <cp:revision>13</cp:revision>
  <dcterms:created xsi:type="dcterms:W3CDTF">2022-10-31T03:54:56Z</dcterms:created>
  <dcterms:modified xsi:type="dcterms:W3CDTF">2022-11-14T21:54:49Z</dcterms:modified>
</cp:coreProperties>
</file>