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7" r:id="rId5"/>
    <p:sldMasterId id="2147485242" r:id="rId6"/>
    <p:sldMasterId id="2147485265" r:id="rId7"/>
    <p:sldMasterId id="2147485268" r:id="rId8"/>
    <p:sldMasterId id="2147485273" r:id="rId9"/>
    <p:sldMasterId id="2147485303" r:id="rId10"/>
    <p:sldMasterId id="2147485297" r:id="rId11"/>
    <p:sldMasterId id="2147485288" r:id="rId12"/>
    <p:sldMasterId id="2147485281" r:id="rId13"/>
    <p:sldMasterId id="2147485311" r:id="rId14"/>
    <p:sldMasterId id="2147485206" r:id="rId15"/>
  </p:sldMasterIdLst>
  <p:notesMasterIdLst>
    <p:notesMasterId r:id="rId29"/>
  </p:notesMasterIdLst>
  <p:handoutMasterIdLst>
    <p:handoutMasterId r:id="rId30"/>
  </p:handoutMasterIdLst>
  <p:sldIdLst>
    <p:sldId id="794" r:id="rId16"/>
    <p:sldId id="914" r:id="rId17"/>
    <p:sldId id="913" r:id="rId18"/>
    <p:sldId id="936" r:id="rId19"/>
    <p:sldId id="916" r:id="rId20"/>
    <p:sldId id="912" r:id="rId21"/>
    <p:sldId id="915" r:id="rId22"/>
    <p:sldId id="860" r:id="rId23"/>
    <p:sldId id="907" r:id="rId24"/>
    <p:sldId id="917" r:id="rId25"/>
    <p:sldId id="927" r:id="rId26"/>
    <p:sldId id="926" r:id="rId27"/>
    <p:sldId id="928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De la Morena" initials="DDlM" lastIdx="6" clrIdx="0">
    <p:extLst/>
  </p:cmAuthor>
  <p:cmAuthor id="2" name="Magda Ismail" initials="MI" lastIdx="10" clrIdx="1">
    <p:extLst/>
  </p:cmAuthor>
  <p:cmAuthor id="3" name="Debora Ridner" initials="DR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84"/>
    <a:srgbClr val="014C6D"/>
    <a:srgbClr val="EA7125"/>
    <a:srgbClr val="021F3D"/>
    <a:srgbClr val="42557F"/>
    <a:srgbClr val="6E84B4"/>
    <a:srgbClr val="012D74"/>
    <a:srgbClr val="0066CC"/>
    <a:srgbClr val="FFFFFF"/>
    <a:srgbClr val="263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1346" autoAdjust="0"/>
  </p:normalViewPr>
  <p:slideViewPr>
    <p:cSldViewPr>
      <p:cViewPr varScale="1">
        <p:scale>
          <a:sx n="106" d="100"/>
          <a:sy n="106" d="100"/>
        </p:scale>
        <p:origin x="21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7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3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21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7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4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6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7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4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6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4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2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66E1A01-6361-492B-BCCF-E7F71808E8A1}" type="datetime4">
              <a:rPr lang="en-US" smtClean="0"/>
              <a:t>June 27, 2016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75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30" y="4741069"/>
            <a:ext cx="4364071" cy="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2C96-FE16-7440-8C3F-5233C095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4" y="346364"/>
            <a:ext cx="3180188" cy="2594209"/>
          </a:xfrm>
        </p:spPr>
        <p:txBody>
          <a:bodyPr anchor="b">
            <a:noAutofit/>
          </a:bodyPr>
          <a:lstStyle>
            <a:lvl1pPr>
              <a:defRPr sz="25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035-45A9-364E-A48B-68C037033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674" y="3009900"/>
            <a:ext cx="3180187" cy="301999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11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79C2-5826-7B4A-90B7-3078BDE3A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06BE-E92A-D642-AA9B-E0D617204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7048151-7A31-487F-A10C-8C5802F8DBC2}" type="datetime4">
              <a:rPr lang="en-US" smtClean="0"/>
              <a:t>June 27, 2016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68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30" y="4741069"/>
            <a:ext cx="4364071" cy="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90E95B-AB31-4773-AF72-F5974524C002}" type="datetime4">
              <a:rPr lang="en-US" smtClean="0"/>
              <a:t>June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603F-EA25-4AD6-AB08-CC6067C2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25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57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3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10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9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40" y="6350973"/>
            <a:ext cx="1963732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8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9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40" y="6350973"/>
            <a:ext cx="1963732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CB99973-6EBC-45BC-9D24-D9387136FDDD}" type="datetime4">
              <a:rPr lang="en-US" smtClean="0"/>
              <a:t>June 27, 2016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74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30" y="4741069"/>
            <a:ext cx="4364071" cy="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6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0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E127-B191-F34B-865C-58F6531A5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DA1B-E478-4945-A1BD-79B92288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42BAA481-C7DF-4B4E-8D82-5F948B6FD7AA}" type="datetime4">
              <a:rPr lang="en-US" smtClean="0"/>
              <a:t>June 27, 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53" r:id="rId2"/>
    <p:sldLayoutId id="214748535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C47B16D-214A-CF49-91E2-37E82A34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D862C8C-481E-054E-BBCC-D3847038B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67" y="2672459"/>
            <a:ext cx="3382330" cy="13052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1280160" y="1655545"/>
            <a:ext cx="6083166" cy="3898232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9983" y="1655545"/>
            <a:ext cx="8583387" cy="3692871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en-US" sz="28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>
                <a:latin typeface="Arial" pitchFamily="34" charset="0"/>
                <a:cs typeface="Arial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35" y="-46224"/>
            <a:ext cx="2142744" cy="2066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5075" y="4946981"/>
            <a:ext cx="393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ndes" charset="0"/>
                <a:ea typeface="Andes" charset="0"/>
                <a:cs typeface="Andes" charset="0"/>
              </a:rPr>
              <a:t>Questions about the transition?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ndes" charset="0"/>
                <a:ea typeface="Andes" charset="0"/>
                <a:cs typeface="Andes" charset="0"/>
              </a:rPr>
              <a:t>Contact your Community Manager</a:t>
            </a:r>
          </a:p>
        </p:txBody>
      </p:sp>
    </p:spTree>
    <p:extLst>
      <p:ext uri="{BB962C8B-B14F-4D97-AF65-F5344CB8AC3E}">
        <p14:creationId xmlns:p14="http://schemas.microsoft.com/office/powerpoint/2010/main" val="40193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209" y="8131704"/>
            <a:ext cx="817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accent3">
                    <a:lumMod val="75000"/>
                  </a:schemeClr>
                </a:solidFill>
                <a:latin typeface="Andes" panose="02000000000000000000" pitchFamily="50" charset="0"/>
              </a:rPr>
              <a:t>What if I don’t</a:t>
            </a: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latin typeface="Andes" panose="02000000000000000000" pitchFamily="50" charset="0"/>
              </a:rPr>
              <a:t>? </a:t>
            </a:r>
            <a:r>
              <a:rPr lang="en-US" sz="2400" b="0" dirty="0" smtClean="0">
                <a:solidFill>
                  <a:srgbClr val="012D74"/>
                </a:solidFill>
                <a:latin typeface="Andes" panose="02000000000000000000" pitchFamily="50" charset="0"/>
              </a:rPr>
              <a:t>Your historical data will be lost. </a:t>
            </a:r>
            <a:endParaRPr lang="en-US" sz="2400" b="0" dirty="0">
              <a:solidFill>
                <a:srgbClr val="012D74"/>
              </a:solidFill>
              <a:latin typeface="Andes" panose="02000000000000000000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357188" y="111471"/>
            <a:ext cx="8258175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Archive Personal Documents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0"/>
          </p:nvPr>
        </p:nvSpPr>
        <p:spPr>
          <a:xfrm>
            <a:off x="2738438" y="1767570"/>
            <a:ext cx="5689282" cy="4699905"/>
          </a:xfrm>
        </p:spPr>
        <p:txBody>
          <a:bodyPr/>
          <a:lstStyle/>
          <a:p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In the new platform, all content must reside in communities. Personal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C4D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user documents will not migrate to the new platform. </a:t>
            </a:r>
            <a:endParaRPr lang="en-US" sz="1900" b="0" dirty="0" smtClean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endParaRPr lang="en-US" sz="190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Action</a:t>
            </a:r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: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Please move your personal documents to a community of your choice, or save them to your computer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.</a:t>
            </a:r>
          </a:p>
          <a:p>
            <a:endParaRPr lang="en-US" sz="190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What </a:t>
            </a:r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if I don’t?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Public/personal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documents will be moved to a single community that will house everyone’s personal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documents. Private/personal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documents will be saved as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PDFs and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emailed to their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owners. Current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historical space and groups’ statistics (#views, #content items) won’t migrate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over.</a:t>
            </a:r>
          </a:p>
          <a:p>
            <a:endParaRPr lang="en-US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" y="1891284"/>
            <a:ext cx="1383792" cy="32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57189" y="187885"/>
            <a:ext cx="6656260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All Users Must Register</a:t>
            </a:r>
            <a:endParaRPr lang="en-US" sz="240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/>
          </p:nvPr>
        </p:nvSpPr>
        <p:spPr>
          <a:xfrm>
            <a:off x="2889504" y="2424226"/>
            <a:ext cx="5769864" cy="2778618"/>
          </a:xfrm>
        </p:spPr>
        <p:txBody>
          <a:bodyPr/>
          <a:lstStyle/>
          <a:p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The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new technology requires all users to register before viewing a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site. C4D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communities will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show up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in Google results but won’t be accessible to users until they go through registration. </a:t>
            </a:r>
            <a:endParaRPr lang="en-US" sz="1900" b="0" dirty="0" smtClean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endParaRPr lang="en-US" sz="1900" b="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Action (Current “Members Only” </a:t>
            </a:r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groups only):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Please notify your users that they must register to view their site after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the updated platform goes live. </a:t>
            </a:r>
          </a:p>
          <a:p>
            <a:endParaRPr lang="en-US" sz="1900" b="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What </a:t>
            </a:r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if they don’t?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They won’t be able to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navigate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C4D sites.</a:t>
            </a:r>
            <a:endParaRPr lang="en-US" sz="190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6" y="2527206"/>
            <a:ext cx="1988889" cy="767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8" y="3369476"/>
            <a:ext cx="954024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57189" y="187885"/>
            <a:ext cx="6656260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Features That Will Go Away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2819400" y="1355925"/>
            <a:ext cx="5907024" cy="4497782"/>
          </a:xfrm>
        </p:spPr>
        <p:txBody>
          <a:bodyPr/>
          <a:lstStyle/>
          <a:p>
            <a:r>
              <a:rPr lang="en-US" sz="18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Projects, Spaces and Groups Will Become Communities</a:t>
            </a:r>
            <a:r>
              <a:rPr lang="en-US" sz="18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.</a:t>
            </a:r>
            <a: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/>
            </a:r>
            <a:b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</a:br>
            <a: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The </a:t>
            </a:r>
            <a:r>
              <a:rPr lang="en-US" sz="18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new </a:t>
            </a:r>
            <a: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technology </a:t>
            </a:r>
            <a:r>
              <a:rPr lang="en-US" sz="18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does not support projects as a separate collaboration vehicle. All projects will become communities where members have assigned tasks. </a:t>
            </a:r>
            <a:endParaRPr lang="en-US" sz="1800" b="0" dirty="0" smtClean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endParaRPr lang="en-US" sz="1800" b="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8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No </a:t>
            </a:r>
            <a:r>
              <a:rPr lang="en-US" sz="18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Direct Messaging. </a:t>
            </a:r>
            <a: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Just </a:t>
            </a:r>
            <a:r>
              <a:rPr lang="en-US" sz="18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use your e-mail</a:t>
            </a:r>
            <a: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.</a:t>
            </a:r>
          </a:p>
          <a:p>
            <a:endParaRPr lang="en-US" sz="1800" b="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8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No </a:t>
            </a:r>
            <a:r>
              <a:rPr lang="en-US" sz="18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Creating Content by </a:t>
            </a:r>
            <a:r>
              <a:rPr lang="en-US" sz="18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E-mail. </a:t>
            </a:r>
            <a: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This </a:t>
            </a:r>
            <a:r>
              <a:rPr lang="en-US" sz="18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feature may be available with the next release. </a:t>
            </a:r>
            <a:endParaRPr lang="en-US" sz="1800" b="0" dirty="0" smtClean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endParaRPr lang="en-US" sz="1800" b="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8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Selective </a:t>
            </a:r>
            <a:r>
              <a:rPr lang="en-US" sz="18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Editing and Document Sharing. </a:t>
            </a:r>
            <a: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In </a:t>
            </a:r>
            <a:r>
              <a:rPr lang="en-US" sz="18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the new platform, users will no longer be able to share or co-author discussions or documents </a:t>
            </a:r>
            <a: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with user-selected </a:t>
            </a:r>
            <a:r>
              <a:rPr lang="en-US" sz="18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group of people. </a:t>
            </a:r>
            <a:endParaRPr lang="en-US" sz="1800" b="0" dirty="0" smtClean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endParaRPr lang="en-US" sz="1800" b="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8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Space-Subspace Relationship. </a:t>
            </a:r>
            <a: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In </a:t>
            </a:r>
            <a:r>
              <a:rPr lang="en-US" sz="18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the new </a:t>
            </a:r>
            <a:r>
              <a:rPr lang="en-US" sz="18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architecture</a:t>
            </a:r>
            <a:r>
              <a:rPr lang="en-US" sz="18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, all communities will exist in a flat hierarchy where communities can be related but not subordinated to each other.</a:t>
            </a:r>
            <a:endParaRPr lang="en-US" sz="180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2" y="2487676"/>
            <a:ext cx="2009013" cy="22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0" y="3334602"/>
            <a:ext cx="1661448" cy="6411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57189" y="187885"/>
            <a:ext cx="6656260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Key Reminders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2889504" y="1619554"/>
            <a:ext cx="5907024" cy="4497782"/>
          </a:xfrm>
        </p:spPr>
        <p:txBody>
          <a:bodyPr/>
          <a:lstStyle/>
          <a:p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Every </a:t>
            </a:r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transition comes with </a:t>
            </a:r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challenges.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Things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won’t be perfect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during the initial stage. Together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, we can make the new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C4D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work for us to collaborate and connect across the World Bank Group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.</a:t>
            </a:r>
          </a:p>
          <a:p>
            <a:endParaRPr lang="en-US" sz="1900" b="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The project </a:t>
            </a:r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team is committed to supporting you </a:t>
            </a:r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throughout </a:t>
            </a:r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this </a:t>
            </a:r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transition.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Please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contact </a:t>
            </a:r>
            <a:r>
              <a:rPr lang="en-US" sz="190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your community manager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if you have questions, concerns, or would like more information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.</a:t>
            </a:r>
          </a:p>
          <a:p>
            <a:endParaRPr lang="en-US" sz="1900" b="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Second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phase of the platforms enhancements is scheduled </a:t>
            </a:r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for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FY17. </a:t>
            </a:r>
            <a:endParaRPr lang="en-US" sz="1900" b="0" dirty="0" smtClean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endParaRPr lang="en-US" sz="1900" b="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  <a:p>
            <a:r>
              <a:rPr lang="en-US" sz="1900" b="0" dirty="0" smtClean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We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are developing resources to </a:t>
            </a:r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make it easier for you to handle the </a:t>
            </a:r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changes. </a:t>
            </a:r>
            <a:r>
              <a:rPr lang="en-US" sz="1900" b="0" dirty="0">
                <a:solidFill>
                  <a:srgbClr val="014C6D"/>
                </a:solidFill>
                <a:latin typeface="Andes" charset="0"/>
                <a:ea typeface="Andes" charset="0"/>
                <a:cs typeface="Andes" charset="0"/>
              </a:rPr>
              <a:t>Stay tuned. </a:t>
            </a:r>
            <a:endParaRPr lang="en-US" sz="1900" dirty="0">
              <a:solidFill>
                <a:srgbClr val="014C6D"/>
              </a:solidFill>
              <a:latin typeface="Andes" charset="0"/>
              <a:ea typeface="Andes" charset="0"/>
              <a:cs typeface="And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93" y="4406818"/>
            <a:ext cx="458196" cy="467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65" y="4276647"/>
            <a:ext cx="255028" cy="260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4" y="4228386"/>
            <a:ext cx="255028" cy="260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22" y="4172946"/>
            <a:ext cx="458196" cy="467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30" y="2438400"/>
            <a:ext cx="458196" cy="467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08" y="2686846"/>
            <a:ext cx="255028" cy="260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2" y="2784426"/>
            <a:ext cx="255028" cy="2603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1" y="2667000"/>
            <a:ext cx="458196" cy="467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12736"/>
            <a:ext cx="207148" cy="211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60" y="2464066"/>
            <a:ext cx="191599" cy="1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56435"/>
            <a:ext cx="3581400" cy="663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0" y="3078477"/>
            <a:ext cx="2640955" cy="10191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1280160" y="1655545"/>
            <a:ext cx="6083166" cy="3898232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7188" y="1860906"/>
            <a:ext cx="8583387" cy="3692871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en-US" sz="28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>
                <a:latin typeface="Arial" pitchFamily="34" charset="0"/>
                <a:cs typeface="Arial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57188" y="767373"/>
            <a:ext cx="8258175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T</a:t>
            </a: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he technology that powers C4D will change to SharePoint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72" y="2428694"/>
            <a:ext cx="1816608" cy="23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334" y="1257861"/>
            <a:ext cx="9624232" cy="3279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1280160" y="1655545"/>
            <a:ext cx="6083166" cy="3898232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9983" y="1758226"/>
            <a:ext cx="8583387" cy="245496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en-US" sz="28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>
                <a:latin typeface="Arial" pitchFamily="34" charset="0"/>
                <a:cs typeface="Arial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890" y="2454980"/>
            <a:ext cx="111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es" charset="0"/>
                <a:ea typeface="Andes" charset="0"/>
                <a:cs typeface="Andes" charset="0"/>
              </a:rPr>
              <a:t>Where we are</a:t>
            </a:r>
            <a:endParaRPr lang="en-US" sz="240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8855" y="2389736"/>
            <a:ext cx="137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es" charset="0"/>
                <a:ea typeface="Andes" charset="0"/>
                <a:cs typeface="Andes" charset="0"/>
              </a:rPr>
              <a:t>Preparing for the transition</a:t>
            </a:r>
            <a:endParaRPr lang="en-US" sz="200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9276" y="2533359"/>
            <a:ext cx="1613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ndes" charset="0"/>
                <a:ea typeface="Andes" charset="0"/>
                <a:cs typeface="Andes" charset="0"/>
              </a:rPr>
              <a:t>During the transition</a:t>
            </a:r>
            <a:endParaRPr lang="en-US" sz="200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4794" y="2466556"/>
            <a:ext cx="1606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es" charset="0"/>
                <a:ea typeface="Andes" charset="0"/>
                <a:cs typeface="Andes" charset="0"/>
              </a:rPr>
              <a:t>Post transition</a:t>
            </a:r>
            <a:endParaRPr lang="en-US" sz="240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7188" y="221937"/>
            <a:ext cx="8258175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Agenda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57188" y="276923"/>
            <a:ext cx="8258175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Key Dates to Remember!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600200"/>
            <a:ext cx="8072438" cy="38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1280160" y="1655545"/>
            <a:ext cx="6083166" cy="3898232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289084"/>
            <a:ext cx="6113879" cy="4631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57188" y="276923"/>
            <a:ext cx="8258175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Sleeker Look, Better Mobile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57188" y="276923"/>
            <a:ext cx="8274747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Collaboration Features will Transition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17" y="1472056"/>
            <a:ext cx="3639312" cy="4471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6" y="1472056"/>
            <a:ext cx="3639312" cy="4471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2456" y="1901952"/>
            <a:ext cx="255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ndes" charset="0"/>
                <a:ea typeface="Andes" charset="0"/>
                <a:cs typeface="Andes" charset="0"/>
              </a:rPr>
              <a:t>Jive Content</a:t>
            </a:r>
            <a:endParaRPr lang="en-US" sz="2400" dirty="0">
              <a:solidFill>
                <a:schemeClr val="bg1"/>
              </a:solidFill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0368" y="1901952"/>
            <a:ext cx="255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ndes" charset="0"/>
                <a:ea typeface="Andes" charset="0"/>
                <a:cs typeface="Andes" charset="0"/>
              </a:rPr>
              <a:t>Beezy</a:t>
            </a:r>
            <a:r>
              <a:rPr lang="en-US" sz="2400" dirty="0" smtClean="0">
                <a:solidFill>
                  <a:schemeClr val="bg1"/>
                </a:solidFill>
                <a:latin typeface="Andes" charset="0"/>
                <a:ea typeface="Andes" charset="0"/>
                <a:cs typeface="Andes" charset="0"/>
              </a:rPr>
              <a:t> Content</a:t>
            </a:r>
            <a:endParaRPr lang="en-US" sz="2400" dirty="0">
              <a:solidFill>
                <a:schemeClr val="bg1"/>
              </a:solidFill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5024" y="3072384"/>
            <a:ext cx="2606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Documents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Blogs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Discussions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Polls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Projects/Spaces/Groups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Videos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Events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Ideas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Photo </a:t>
            </a:r>
            <a:r>
              <a:rPr lang="en-US" dirty="0" smtClean="0">
                <a:latin typeface="Andes" charset="0"/>
                <a:ea typeface="Andes" charset="0"/>
                <a:cs typeface="Andes" charset="0"/>
              </a:rPr>
              <a:t>album</a:t>
            </a:r>
          </a:p>
          <a:p>
            <a:pPr lvl="0" algn="ctr"/>
            <a:r>
              <a:rPr lang="en-US" dirty="0" smtClean="0">
                <a:latin typeface="Andes" charset="0"/>
                <a:ea typeface="Andes" charset="0"/>
                <a:cs typeface="Andes" charset="0"/>
              </a:rPr>
              <a:t>Categories</a:t>
            </a:r>
            <a:endParaRPr lang="en-US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0979" y="3072384"/>
            <a:ext cx="2815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Files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Blogs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Discussions / Questions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Polls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Communities</a:t>
            </a:r>
            <a:r>
              <a:rPr lang="en-US" dirty="0">
                <a:solidFill>
                  <a:srgbClr val="C00000"/>
                </a:solidFill>
                <a:latin typeface="Andes" charset="0"/>
                <a:ea typeface="Andes" charset="0"/>
                <a:cs typeface="Andes" charset="0"/>
              </a:rPr>
              <a:t> 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Files/Links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Calendar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Ideas</a:t>
            </a:r>
          </a:p>
          <a:p>
            <a:pPr lvl="0" algn="ctr"/>
            <a:r>
              <a:rPr lang="en-US" dirty="0">
                <a:latin typeface="Andes" charset="0"/>
                <a:ea typeface="Andes" charset="0"/>
                <a:cs typeface="Andes" charset="0"/>
              </a:rPr>
              <a:t>Tags to categorize </a:t>
            </a:r>
            <a:r>
              <a:rPr lang="en-US" dirty="0" smtClean="0">
                <a:latin typeface="Andes" charset="0"/>
                <a:ea typeface="Andes" charset="0"/>
                <a:cs typeface="Andes" charset="0"/>
              </a:rPr>
              <a:t>photos</a:t>
            </a:r>
          </a:p>
          <a:p>
            <a:pPr lvl="0" algn="ctr"/>
            <a:r>
              <a:rPr lang="en-US" dirty="0" smtClean="0">
                <a:latin typeface="Andes" charset="0"/>
                <a:ea typeface="Andes" charset="0"/>
                <a:cs typeface="Andes" charset="0"/>
              </a:rPr>
              <a:t>Tags</a:t>
            </a:r>
            <a:endParaRPr lang="en-US" dirty="0">
              <a:latin typeface="Andes" charset="0"/>
              <a:ea typeface="Andes" charset="0"/>
              <a:cs typeface="And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06" y="1582785"/>
            <a:ext cx="610650" cy="2356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1280160" y="1398364"/>
            <a:ext cx="6083166" cy="3898232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20" y="1752600"/>
            <a:ext cx="3368548" cy="1661867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 bwMode="auto">
          <a:xfrm>
            <a:off x="357188" y="111471"/>
            <a:ext cx="8258175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Existing Access Restrictions </a:t>
            </a:r>
            <a:r>
              <a:rPr lang="en-US" sz="2400" b="0" dirty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W</a:t>
            </a: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ill </a:t>
            </a:r>
            <a:r>
              <a:rPr lang="en-US" sz="2400" b="0" dirty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N</a:t>
            </a: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ot Change  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20" y="2815247"/>
            <a:ext cx="3368548" cy="16618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20" y="3923328"/>
            <a:ext cx="3368548" cy="1661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7371" y="1072264"/>
            <a:ext cx="152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smtClean="0">
                <a:latin typeface="Andes" charset="0"/>
                <a:ea typeface="Andes" charset="0"/>
                <a:cs typeface="Andes" charset="0"/>
              </a:rPr>
              <a:t>Current</a:t>
            </a:r>
            <a:endParaRPr lang="en-US" b="0" dirty="0">
              <a:latin typeface="Andes" charset="0"/>
              <a:ea typeface="Andes" charset="0"/>
              <a:cs typeface="Andes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20" y="5081833"/>
            <a:ext cx="3368548" cy="166186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761487" y="2306946"/>
            <a:ext cx="1193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Andes" charset="0"/>
                <a:ea typeface="Andes" charset="0"/>
                <a:cs typeface="Andes" charset="0"/>
              </a:rPr>
              <a:t>Open</a:t>
            </a:r>
            <a:endParaRPr lang="en-US" b="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13183" y="2306946"/>
            <a:ext cx="1193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Andes" charset="0"/>
                <a:ea typeface="Andes" charset="0"/>
                <a:cs typeface="Andes" charset="0"/>
              </a:rPr>
              <a:t>Public</a:t>
            </a:r>
            <a:endParaRPr lang="en-US" b="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61487" y="3312642"/>
            <a:ext cx="1193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smtClean="0">
                <a:latin typeface="Andes" charset="0"/>
                <a:ea typeface="Andes" charset="0"/>
                <a:cs typeface="Andes" charset="0"/>
              </a:rPr>
              <a:t>Members Only</a:t>
            </a:r>
            <a:endParaRPr lang="en-US" b="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04038" y="3385794"/>
            <a:ext cx="1193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ndes" charset="0"/>
                <a:ea typeface="Andes" charset="0"/>
                <a:cs typeface="Andes" charset="0"/>
              </a:rPr>
              <a:t>Moderated</a:t>
            </a:r>
            <a:endParaRPr lang="en-US" sz="1400" b="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61487" y="4481941"/>
            <a:ext cx="1193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Andes" charset="0"/>
                <a:ea typeface="Andes" charset="0"/>
                <a:cs typeface="Andes" charset="0"/>
              </a:rPr>
              <a:t>Private</a:t>
            </a:r>
            <a:endParaRPr lang="en-US" b="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90670" y="4427077"/>
            <a:ext cx="119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ndes" charset="0"/>
                <a:ea typeface="Andes" charset="0"/>
                <a:cs typeface="Andes" charset="0"/>
              </a:rPr>
              <a:t>Restricted/</a:t>
            </a:r>
            <a:br>
              <a:rPr lang="en-US" sz="1200" b="0" dirty="0" smtClean="0">
                <a:latin typeface="Andes" charset="0"/>
                <a:ea typeface="Andes" charset="0"/>
                <a:cs typeface="Andes" charset="0"/>
              </a:rPr>
            </a:br>
            <a:r>
              <a:rPr lang="en-US" sz="1200" b="0" dirty="0" smtClean="0">
                <a:latin typeface="Andes" charset="0"/>
                <a:ea typeface="Andes" charset="0"/>
                <a:cs typeface="Andes" charset="0"/>
              </a:rPr>
              <a:t>Discoverable</a:t>
            </a:r>
            <a:endParaRPr lang="en-US" sz="1200" b="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90670" y="5482786"/>
            <a:ext cx="119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ndes" charset="0"/>
                <a:ea typeface="Andes" charset="0"/>
                <a:cs typeface="Andes" charset="0"/>
              </a:rPr>
              <a:t>Restricted/</a:t>
            </a:r>
            <a:br>
              <a:rPr lang="en-US" sz="1200" b="0" dirty="0" smtClean="0">
                <a:latin typeface="Andes" charset="0"/>
                <a:ea typeface="Andes" charset="0"/>
                <a:cs typeface="Andes" charset="0"/>
              </a:rPr>
            </a:br>
            <a:r>
              <a:rPr lang="en-US" sz="1200" b="0" dirty="0" smtClean="0">
                <a:latin typeface="Andes" charset="0"/>
                <a:ea typeface="Andes" charset="0"/>
                <a:cs typeface="Andes" charset="0"/>
              </a:rPr>
              <a:t>Hidden</a:t>
            </a:r>
            <a:endParaRPr lang="en-US" sz="1200" b="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61487" y="5536685"/>
            <a:ext cx="1193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Andes" charset="0"/>
                <a:ea typeface="Andes" charset="0"/>
                <a:cs typeface="Andes" charset="0"/>
              </a:rPr>
              <a:t>Secret</a:t>
            </a:r>
            <a:endParaRPr lang="en-US" b="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20968" y="1072264"/>
            <a:ext cx="152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Andes" charset="0"/>
                <a:ea typeface="Andes" charset="0"/>
                <a:cs typeface="Andes" charset="0"/>
              </a:rPr>
              <a:t>New</a:t>
            </a:r>
            <a:endParaRPr lang="en-US" b="0" dirty="0">
              <a:latin typeface="Andes" charset="0"/>
              <a:ea typeface="Andes" charset="0"/>
              <a:cs typeface="Andes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90" y="1580511"/>
            <a:ext cx="610650" cy="2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1280160" y="1655545"/>
            <a:ext cx="6083166" cy="3898232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2926080" y="1252839"/>
            <a:ext cx="5689282" cy="48764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0" dirty="0" smtClean="0">
                <a:latin typeface="Andes" panose="02000000000000000000" pitchFamily="50" charset="0"/>
              </a:rPr>
              <a:t>Some features won’t be available in the updated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="0" dirty="0">
              <a:latin typeface="Ande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0" dirty="0">
                <a:latin typeface="Andes" panose="02000000000000000000" pitchFamily="50" charset="0"/>
              </a:rPr>
              <a:t>The new </a:t>
            </a:r>
            <a:r>
              <a:rPr lang="en-US" sz="2100" b="0" dirty="0" smtClean="0">
                <a:latin typeface="Andes" panose="02000000000000000000" pitchFamily="50" charset="0"/>
              </a:rPr>
              <a:t>C4D </a:t>
            </a:r>
            <a:r>
              <a:rPr lang="en-US" sz="2100" b="0" dirty="0">
                <a:latin typeface="Andes" panose="02000000000000000000" pitchFamily="50" charset="0"/>
              </a:rPr>
              <a:t>will have an updated, more mobile-responsive </a:t>
            </a:r>
            <a:r>
              <a:rPr lang="en-US" sz="2100" b="0" dirty="0" smtClean="0">
                <a:latin typeface="Andes" panose="02000000000000000000" pitchFamily="50" charset="0"/>
              </a:rPr>
              <a:t>layout and 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b="0" dirty="0">
              <a:latin typeface="Ande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0" dirty="0" smtClean="0">
                <a:latin typeface="Andes" panose="02000000000000000000" pitchFamily="50" charset="0"/>
              </a:rPr>
              <a:t>Some </a:t>
            </a:r>
            <a:r>
              <a:rPr lang="en-US" sz="2100" b="0" dirty="0">
                <a:latin typeface="Andes" panose="02000000000000000000" pitchFamily="50" charset="0"/>
              </a:rPr>
              <a:t>content won’t be migrated to the new platform, and has to be archived prior to </a:t>
            </a:r>
            <a:r>
              <a:rPr lang="en-US" sz="2100" b="0" dirty="0" smtClean="0">
                <a:latin typeface="Andes" panose="02000000000000000000" pitchFamily="50" charset="0"/>
              </a:rPr>
              <a:t>migration. If </a:t>
            </a:r>
            <a:r>
              <a:rPr lang="en-US" sz="2100" b="0" dirty="0">
                <a:latin typeface="Andes" panose="02000000000000000000" pitchFamily="50" charset="0"/>
              </a:rPr>
              <a:t>not archived prior to the migration, this content will be lost and cannot be </a:t>
            </a:r>
            <a:r>
              <a:rPr lang="en-US" sz="2100" b="0" dirty="0" smtClean="0">
                <a:latin typeface="Andes" panose="02000000000000000000" pitchFamily="50" charset="0"/>
              </a:rPr>
              <a:t>recovered</a:t>
            </a:r>
          </a:p>
          <a:p>
            <a:endParaRPr lang="en-US" sz="2100" b="0" dirty="0" smtClean="0">
              <a:latin typeface="Andes" panose="02000000000000000000" pitchFamily="50" charset="0"/>
            </a:endParaRPr>
          </a:p>
          <a:p>
            <a:endParaRPr lang="en-US" b="0" dirty="0">
              <a:latin typeface="Andes" panose="02000000000000000000" pitchFamily="50" charset="0"/>
            </a:endParaRPr>
          </a:p>
          <a:p>
            <a:endParaRPr lang="en-US" b="0" dirty="0">
              <a:latin typeface="Andes" panose="02000000000000000000" pitchFamily="50" charset="0"/>
            </a:endParaRPr>
          </a:p>
          <a:p>
            <a:endParaRPr lang="en-US" b="0" dirty="0">
              <a:latin typeface="Andes" panose="020000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57188" y="111471"/>
            <a:ext cx="8258175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What You Need to Know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1306604"/>
            <a:ext cx="2706623" cy="4609564"/>
          </a:xfrm>
          <a:prstGeom prst="rect">
            <a:avLst/>
          </a:prstGeom>
          <a:gradFill>
            <a:gsLst>
              <a:gs pos="47000">
                <a:schemeClr val="bg2">
                  <a:alpha val="16000"/>
                  <a:lumMod val="24000"/>
                  <a:lumOff val="76000"/>
                </a:schemeClr>
              </a:gs>
              <a:gs pos="100000">
                <a:schemeClr val="bg2">
                  <a:lumMod val="87000"/>
                  <a:lumOff val="13000"/>
                  <a:alpha val="45000"/>
                </a:schemeClr>
              </a:gs>
            </a:gsLst>
            <a:lin ang="21594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90F-98BA-4CAA-AB54-6598781ECF54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6248400"/>
            <a:ext cx="2381250" cy="4953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57188" y="111471"/>
            <a:ext cx="8258175" cy="10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C84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Andes" panose="02000000000000000000" pitchFamily="50" charset="0"/>
                <a:cs typeface="Arial" pitchFamily="34" charset="0"/>
              </a:rPr>
              <a:t>Dealing With Drafts</a:t>
            </a:r>
            <a:endParaRPr lang="en-US" sz="2400" b="0" i="1" dirty="0">
              <a:solidFill>
                <a:srgbClr val="002060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2926080" y="1828911"/>
            <a:ext cx="5689282" cy="2532777"/>
          </a:xfrm>
        </p:spPr>
        <p:txBody>
          <a:bodyPr/>
          <a:lstStyle/>
          <a:p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The new platform technology does not support drafts. 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  <a:latin typeface="Andes" charset="0"/>
                <a:ea typeface="Andes" charset="0"/>
                <a:cs typeface="Andes" charset="0"/>
              </a:rPr>
              <a:t/>
            </a:r>
            <a:br>
              <a:rPr lang="en-US" sz="1900" dirty="0" smtClean="0">
                <a:solidFill>
                  <a:schemeClr val="accent5">
                    <a:lumMod val="75000"/>
                  </a:schemeClr>
                </a:solidFill>
                <a:latin typeface="Andes" charset="0"/>
                <a:ea typeface="Andes" charset="0"/>
                <a:cs typeface="Andes" charset="0"/>
              </a:rPr>
            </a:br>
            <a:r>
              <a:rPr lang="en-US" sz="1900" b="0" dirty="0" smtClean="0">
                <a:latin typeface="Andes" panose="02000000000000000000" pitchFamily="50" charset="0"/>
              </a:rPr>
              <a:t>Draft C4D </a:t>
            </a:r>
            <a:r>
              <a:rPr lang="en-US" sz="1900" b="0" dirty="0">
                <a:latin typeface="Andes" panose="02000000000000000000" pitchFamily="50" charset="0"/>
              </a:rPr>
              <a:t>documents will not be migrated and cannot be retrieved after migration. </a:t>
            </a:r>
            <a:endParaRPr lang="en-US" sz="1900" b="0" dirty="0" smtClean="0">
              <a:latin typeface="Andes" panose="02000000000000000000" pitchFamily="50" charset="0"/>
            </a:endParaRPr>
          </a:p>
          <a:p>
            <a:endParaRPr lang="en-US" sz="1900" b="0" dirty="0">
              <a:latin typeface="Andes" panose="02000000000000000000" pitchFamily="50" charset="0"/>
            </a:endParaRPr>
          </a:p>
          <a:p>
            <a:r>
              <a:rPr lang="en-US" sz="1900" dirty="0" smtClean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Action</a:t>
            </a:r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: </a:t>
            </a:r>
            <a:r>
              <a:rPr lang="en-US" sz="1900" b="0" dirty="0">
                <a:latin typeface="Andes" panose="02000000000000000000" pitchFamily="50" charset="0"/>
              </a:rPr>
              <a:t>Please go through your drafts and publish or download what you </a:t>
            </a:r>
            <a:r>
              <a:rPr lang="en-US" sz="1900" b="0" dirty="0" smtClean="0">
                <a:latin typeface="Andes" panose="02000000000000000000" pitchFamily="50" charset="0"/>
              </a:rPr>
              <a:t>need.</a:t>
            </a:r>
          </a:p>
          <a:p>
            <a:endParaRPr lang="en-US" sz="1900" b="0" dirty="0">
              <a:latin typeface="Andes" panose="02000000000000000000" pitchFamily="50" charset="0"/>
            </a:endParaRPr>
          </a:p>
          <a:p>
            <a:r>
              <a:rPr lang="en-US" sz="1900" dirty="0">
                <a:solidFill>
                  <a:srgbClr val="EA7125"/>
                </a:solidFill>
                <a:latin typeface="Andes" charset="0"/>
                <a:ea typeface="Andes" charset="0"/>
                <a:cs typeface="Andes" charset="0"/>
              </a:rPr>
              <a:t>What if I don’t? </a:t>
            </a:r>
            <a:r>
              <a:rPr lang="en-US" sz="1900" b="0" dirty="0">
                <a:latin typeface="Andes" panose="02000000000000000000" pitchFamily="50" charset="0"/>
              </a:rPr>
              <a:t>Your drafts will be lost.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0" y="1828911"/>
            <a:ext cx="1891315" cy="23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 Point Templat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665c86-b6e3-4427-8f26-07c07c084871">DMVK4MUHE7Q7-445-2513</_dlc_DocId>
    <_dlc_DocIdUrl xmlns="4f665c86-b6e3-4427-8f26-07c07c084871">
      <Url>http://ics.ifc.org/spark/GKO/_layouts/DocIdRedir.aspx?ID=DMVK4MUHE7Q7-445-2513</Url>
      <Description>DMVK4MUHE7Q7-445-2513</Description>
    </_dlc_DocIdUrl>
    <Archive xmlns="42e5ca09-7cf6-4912-adec-355c4b2dee4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FC Corporate PPT Template" ma:contentTypeID="0x0101004C10365B5FA63F45AC6613EBCBEBE41F00DA0C56C0AA86D04BBE92B203172E8A56" ma:contentTypeVersion="2" ma:contentTypeDescription="" ma:contentTypeScope="" ma:versionID="6b296174f90f5e5b64a79298c05879b0">
  <xsd:schema xmlns:xsd="http://www.w3.org/2001/XMLSchema" xmlns:xs="http://www.w3.org/2001/XMLSchema" xmlns:p="http://schemas.microsoft.com/office/2006/metadata/properties" xmlns:ns2="4f665c86-b6e3-4427-8f26-07c07c084871" xmlns:ns3="42e5ca09-7cf6-4912-adec-355c4b2dee4f" targetNamespace="http://schemas.microsoft.com/office/2006/metadata/properties" ma:root="true" ma:fieldsID="7d0f33f22259cf711527818820257102" ns2:_="" ns3:_="">
    <xsd:import namespace="4f665c86-b6e3-4427-8f26-07c07c084871"/>
    <xsd:import namespace="42e5ca09-7cf6-4912-adec-355c4b2dee4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rch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65c86-b6e3-4427-8f26-07c07c0848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5ca09-7cf6-4912-adec-355c4b2dee4f" elementFormDefault="qualified">
    <xsd:import namespace="http://schemas.microsoft.com/office/2006/documentManagement/types"/>
    <xsd:import namespace="http://schemas.microsoft.com/office/infopath/2007/PartnerControls"/>
    <xsd:element name="Archive" ma:index="11" nillable="true" ma:displayName="Archive" ma:description="Check if you want to archive this file. It will still be accessible through search." ma:internalName="Archiv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chiv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B14A44-5B67-4DE6-AAAC-E9CBD256D1F5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f665c86-b6e3-4427-8f26-07c07c084871"/>
    <ds:schemaRef ds:uri="42e5ca09-7cf6-4912-adec-355c4b2dee4f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8AD3AA-AE2D-4786-BE89-4348C1C52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65c86-b6e3-4427-8f26-07c07c084871"/>
    <ds:schemaRef ds:uri="42e5ca09-7cf6-4912-adec-355c4b2dee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5297A-6164-41CA-AE05-F9DEEE11E0D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BD49960-EA40-4B21-B1AB-74FA96FAF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Corporate%20Power%20Point%20Template</Template>
  <TotalTime>50031</TotalTime>
  <Words>499</Words>
  <Application>Microsoft Office PowerPoint</Application>
  <PresentationFormat>On-screen Show (4:3)</PresentationFormat>
  <Paragraphs>116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ＭＳ Ｐゴシック</vt:lpstr>
      <vt:lpstr>ＭＳ Ｐゴシック</vt:lpstr>
      <vt:lpstr>Andes</vt:lpstr>
      <vt:lpstr>Andes ExtraLight</vt:lpstr>
      <vt:lpstr>Arial</vt:lpstr>
      <vt:lpstr>Arial Bold</vt:lpstr>
      <vt:lpstr>Times New Roman</vt:lpstr>
      <vt:lpstr>Trebuchet MS</vt:lpstr>
      <vt:lpstr>Wingdings</vt:lpstr>
      <vt:lpstr>Corporate Power Point Template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    </vt:lpstr>
      <vt:lpstr>   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FY14 Corporate Knowledge Report</dc:title>
  <dc:creator>srajendra</dc:creator>
  <cp:lastModifiedBy>Rodolfo JR. Gaspar</cp:lastModifiedBy>
  <cp:revision>360</cp:revision>
  <cp:lastPrinted>2014-11-03T19:49:03Z</cp:lastPrinted>
  <dcterms:created xsi:type="dcterms:W3CDTF">2014-09-22T18:27:40Z</dcterms:created>
  <dcterms:modified xsi:type="dcterms:W3CDTF">2016-06-27T17:45:08Z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0x0101004C10365B5FA63F45AC6613EBCBEBE41F00DA0C56C0AA86D04BBE92B203172E8A56</vt:lpwstr>
  </property>
  <property fmtid="{D5CDD505-2E9C-101B-9397-08002B2CF9AE}" pid="3" name="TaxKeyword">
    <vt:lpwstr/>
  </property>
  <property fmtid="{D5CDD505-2E9C-101B-9397-08002B2CF9AE}" pid="4" name="TaxCatchAll">
    <vt:lpwstr/>
  </property>
  <property fmtid="{D5CDD505-2E9C-101B-9397-08002B2CF9AE}" pid="5" name="TaxKeywordTaxHTField">
    <vt:lpwstr/>
  </property>
  <property fmtid="{D5CDD505-2E9C-101B-9397-08002B2CF9AE}" pid="6" name="_dlc_DocIdItemGuid">
    <vt:lpwstr>d757cb24-79ac-4f41-bea3-416f1feeb17b</vt:lpwstr>
  </property>
  <property fmtid="{D5CDD505-2E9C-101B-9397-08002B2CF9AE}" pid="7" name="Author0">
    <vt:lpwstr>27311</vt:lpwstr>
  </property>
  <property fmtid="{D5CDD505-2E9C-101B-9397-08002B2CF9AE}" pid="8" name="RoutingRuleDescription">
    <vt:lpwstr>Community_Reports_SR</vt:lpwstr>
  </property>
  <property fmtid="{D5CDD505-2E9C-101B-9397-08002B2CF9AE}" pid="9" name="WorkflowChangePath">
    <vt:lpwstr>4e430a28-6800-4ed4-a907-fd9132a84012,7;4e430a28-6800-4ed4-a907-fd9132a84012,7;4e430a28-6800-4ed4-a907-fd9132a84012,3;4e430a28-6800-4ed4-a907-fd9132a84012,3;</vt:lpwstr>
  </property>
  <property fmtid="{D5CDD505-2E9C-101B-9397-08002B2CF9AE}" pid="10" name="Intended audience">
    <vt:lpwstr>;#GKO;#</vt:lpwstr>
  </property>
  <property fmtid="{D5CDD505-2E9C-101B-9397-08002B2CF9AE}" pid="11" name="Permissions">
    <vt:lpwstr>GKO Team</vt:lpwstr>
  </property>
  <property fmtid="{D5CDD505-2E9C-101B-9397-08002B2CF9AE}" pid="12" name="Order">
    <vt:r8>251300</vt:r8>
  </property>
  <property fmtid="{D5CDD505-2E9C-101B-9397-08002B2CF9AE}" pid="13" name="Contributor(s)">
    <vt:lpwstr/>
  </property>
  <property fmtid="{D5CDD505-2E9C-101B-9397-08002B2CF9AE}" pid="14" name="Information classification">
    <vt:lpwstr>Official use only</vt:lpwstr>
  </property>
  <property fmtid="{D5CDD505-2E9C-101B-9397-08002B2CF9AE}" pid="15" name="Projects">
    <vt:lpwstr>KNOWbel</vt:lpwstr>
  </property>
</Properties>
</file>