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5" r:id="rId4"/>
    <p:sldId id="269" r:id="rId5"/>
    <p:sldId id="270" r:id="rId6"/>
    <p:sldId id="271" r:id="rId7"/>
    <p:sldId id="272" r:id="rId8"/>
    <p:sldId id="278" r:id="rId9"/>
    <p:sldId id="275" r:id="rId10"/>
    <p:sldId id="276" r:id="rId11"/>
    <p:sldId id="274" r:id="rId12"/>
    <p:sldId id="27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7B5FB-6F51-4867-8CE6-E6CCE8AF325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9999C-CA65-4712-B3A6-60F833FC7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26AD-B25C-4300-BE20-698A8B202578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DCE-BE89-45AE-BE12-C7A3119CC7D5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BB9-B849-4340-849B-F84C0A535CCA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6363-C197-4974-AC69-C2D4DD71EE06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C1A7-27A8-4CEF-BFB6-26EDEFD091A0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B7B1-37A5-460C-9316-93FF97347B9E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174D7-044D-4159-B2E7-C90ED9546363}" type="datetime1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899F-AD1E-43BB-BA92-5E9FC214BCB1}" type="datetime1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2C08-60E6-45B5-8BEB-B9BDDD510EB0}" type="datetime1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0FAD-80D9-435E-BFB2-291380BBA0ED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E41B-3310-4D41-8A16-75C9489D6188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B7EEA-A815-4B26-B375-B210E7A3770B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based grant aid and central assistance to local governments in India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Indira</a:t>
            </a:r>
            <a:r>
              <a:rPr lang="en-US" dirty="0" smtClean="0"/>
              <a:t> </a:t>
            </a:r>
            <a:r>
              <a:rPr lang="en-US" dirty="0" err="1" smtClean="0"/>
              <a:t>Rajaraman</a:t>
            </a:r>
            <a:endParaRPr lang="en-US" dirty="0" smtClean="0"/>
          </a:p>
          <a:p>
            <a:r>
              <a:rPr lang="en-US" dirty="0" smtClean="0"/>
              <a:t>South-South Knowledge Exchange: Leveraging Performance-Based Financing and Accountability for Local Governments</a:t>
            </a:r>
          </a:p>
          <a:p>
            <a:r>
              <a:rPr lang="en-US" dirty="0" smtClean="0"/>
              <a:t>9 May, Delhi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14</a:t>
            </a:r>
            <a:r>
              <a:rPr lang="en-US" baseline="30000" dirty="0" smtClean="0"/>
              <a:t>th</a:t>
            </a:r>
            <a:r>
              <a:rPr lang="en-US" dirty="0" smtClean="0"/>
              <a:t> performance grant 2015-20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IN" i="1" dirty="0" smtClean="0">
                <a:solidFill>
                  <a:srgbClr val="FF0000"/>
                </a:solidFill>
              </a:rPr>
              <a:t>Carries conditions specific to the local body</a:t>
            </a:r>
            <a:r>
              <a:rPr lang="en-IN" dirty="0" smtClean="0"/>
              <a:t>— requiring evidence of an increase in own revenue.</a:t>
            </a:r>
          </a:p>
          <a:p>
            <a:r>
              <a:rPr lang="en-IN" dirty="0" smtClean="0"/>
              <a:t>Will thereby accrue disproportionately to the few local bodies in each state equipped to meet these conditions. </a:t>
            </a:r>
          </a:p>
          <a:p>
            <a:r>
              <a:rPr lang="en-IN" dirty="0" smtClean="0"/>
              <a:t>Is too small to incentivise local bodies which lack the capacity to assess and levy property taxation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Conclusions…</a:t>
            </a:r>
            <a:r>
              <a:rPr lang="en-US" i="1" dirty="0" smtClean="0">
                <a:solidFill>
                  <a:srgbClr val="FF0000"/>
                </a:solidFill>
              </a:rPr>
              <a:t>lack of policy stability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There has been no policy stability with respect to usage </a:t>
            </a:r>
            <a:r>
              <a:rPr lang="en-IN" dirty="0" err="1" smtClean="0"/>
              <a:t>conditionalities</a:t>
            </a:r>
            <a:r>
              <a:rPr lang="en-IN" dirty="0" smtClean="0"/>
              <a:t>. </a:t>
            </a:r>
            <a:endParaRPr lang="en-US" dirty="0" smtClean="0"/>
          </a:p>
          <a:p>
            <a:r>
              <a:rPr lang="en-IN" dirty="0" smtClean="0"/>
              <a:t>Although there is widespread agreement on the need to incentivise local revenue generation, the approach to it has also lacked stability. </a:t>
            </a:r>
          </a:p>
          <a:p>
            <a:r>
              <a:rPr lang="en-IN" dirty="0" smtClean="0"/>
              <a:t>Lack of endorsement, let alone funding, of Property Tax Boards by the 14</a:t>
            </a:r>
            <a:r>
              <a:rPr lang="en-IN" baseline="30000" dirty="0" smtClean="0"/>
              <a:t>th</a:t>
            </a:r>
            <a:r>
              <a:rPr lang="en-IN" dirty="0" smtClean="0"/>
              <a:t> Commission will lead to withering away of the institutional support structure for smaller local governments</a:t>
            </a:r>
            <a:r>
              <a:rPr lang="en-US" dirty="0" smtClean="0"/>
              <a:t> attempted by the 13</a:t>
            </a:r>
            <a:r>
              <a:rPr lang="en-US" baseline="30000" dirty="0" smtClean="0"/>
              <a:t>th</a:t>
            </a:r>
            <a:r>
              <a:rPr lang="en-US" dirty="0" smtClean="0"/>
              <a:t> Commission.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Conclusions…</a:t>
            </a:r>
            <a:r>
              <a:rPr lang="en-US" i="1" dirty="0" smtClean="0">
                <a:solidFill>
                  <a:srgbClr val="FF0000"/>
                </a:solidFill>
              </a:rPr>
              <a:t>capacity building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Local grants have increased substantially without any systematic provision for training and capacity-building of local functionaries. </a:t>
            </a:r>
          </a:p>
          <a:p>
            <a:r>
              <a:rPr lang="en-IN" dirty="0" smtClean="0"/>
              <a:t>The 13</a:t>
            </a:r>
            <a:r>
              <a:rPr lang="en-IN" baseline="30000" dirty="0" smtClean="0"/>
              <a:t>th</a:t>
            </a:r>
            <a:r>
              <a:rPr lang="en-IN" dirty="0" smtClean="0"/>
              <a:t> Commission shifted to a demand-driven buy-in by local bodies enabled by the unconditional basic statutory grant. </a:t>
            </a:r>
          </a:p>
          <a:p>
            <a:r>
              <a:rPr lang="en-IN" dirty="0" smtClean="0"/>
              <a:t>This is no longer possible with the usage </a:t>
            </a:r>
            <a:r>
              <a:rPr lang="en-IN" dirty="0" err="1" smtClean="0"/>
              <a:t>conditionalities</a:t>
            </a:r>
            <a:r>
              <a:rPr lang="en-IN" dirty="0" smtClean="0"/>
              <a:t> on the basic grant in the 14</a:t>
            </a:r>
            <a:r>
              <a:rPr lang="en-IN" baseline="30000" dirty="0" smtClean="0"/>
              <a:t>th</a:t>
            </a:r>
            <a:r>
              <a:rPr lang="en-IN" dirty="0" smtClean="0"/>
              <a:t> Commission provision.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err="1" smtClean="0"/>
              <a:t>Rajaraman</a:t>
            </a:r>
            <a:r>
              <a:rPr lang="en-IN" dirty="0" smtClean="0"/>
              <a:t>, </a:t>
            </a:r>
            <a:r>
              <a:rPr lang="en-IN" dirty="0" err="1" smtClean="0"/>
              <a:t>Indira</a:t>
            </a:r>
            <a:r>
              <a:rPr lang="en-IN" dirty="0" smtClean="0"/>
              <a:t>, 2017 “Continuity and Change in Indian Fiscal Federalism” </a:t>
            </a:r>
            <a:r>
              <a:rPr lang="en-IN" i="1" dirty="0" smtClean="0"/>
              <a:t>India Review, 16:1; 66-84. </a:t>
            </a:r>
            <a:endParaRPr lang="en-US" dirty="0" smtClean="0"/>
          </a:p>
          <a:p>
            <a:r>
              <a:rPr lang="en-IN" dirty="0" err="1" smtClean="0"/>
              <a:t>Rajaraman</a:t>
            </a:r>
            <a:r>
              <a:rPr lang="en-IN" dirty="0" smtClean="0"/>
              <a:t>, </a:t>
            </a:r>
            <a:r>
              <a:rPr lang="en-IN" dirty="0" err="1" smtClean="0"/>
              <a:t>Indira</a:t>
            </a:r>
            <a:r>
              <a:rPr lang="en-IN" dirty="0" smtClean="0"/>
              <a:t>, 2017 “Empowering Local Government in India through the Pattern of Statutory Transfers” in </a:t>
            </a:r>
            <a:r>
              <a:rPr lang="en-IN" dirty="0" err="1" smtClean="0"/>
              <a:t>P.K.Das</a:t>
            </a:r>
            <a:r>
              <a:rPr lang="en-IN" dirty="0" smtClean="0"/>
              <a:t>, ed</a:t>
            </a:r>
            <a:r>
              <a:rPr lang="en-IN" b="1" dirty="0" smtClean="0"/>
              <a:t>. </a:t>
            </a:r>
            <a:r>
              <a:rPr lang="en-IN" i="1" dirty="0" smtClean="0"/>
              <a:t>Decentralisation, Governance and Development: An Indian Perspective (Orient </a:t>
            </a:r>
            <a:r>
              <a:rPr lang="en-IN" i="1" dirty="0" err="1" smtClean="0"/>
              <a:t>Blackswan</a:t>
            </a:r>
            <a:r>
              <a:rPr lang="en-IN" i="1" dirty="0" smtClean="0"/>
              <a:t>), Chapter 2: 25-44.</a:t>
            </a:r>
          </a:p>
          <a:p>
            <a:r>
              <a:rPr lang="en-IN" dirty="0" err="1" smtClean="0"/>
              <a:t>Rajaraman</a:t>
            </a:r>
            <a:r>
              <a:rPr lang="en-IN" dirty="0" smtClean="0"/>
              <a:t>, </a:t>
            </a:r>
            <a:r>
              <a:rPr lang="en-IN" dirty="0" err="1" smtClean="0"/>
              <a:t>Indira</a:t>
            </a:r>
            <a:r>
              <a:rPr lang="en-IN" dirty="0" smtClean="0"/>
              <a:t> and Manish Gupta, 2016 “Preserving the Incentive Properties of Statutory Grants” </a:t>
            </a:r>
            <a:r>
              <a:rPr lang="en-IN" i="1" dirty="0" smtClean="0"/>
              <a:t>Economic and Political Weekly</a:t>
            </a:r>
            <a:r>
              <a:rPr lang="en-IN" dirty="0" smtClean="0"/>
              <a:t>, </a:t>
            </a:r>
            <a:r>
              <a:rPr lang="en-IN" i="1" dirty="0" smtClean="0"/>
              <a:t> 51:9; 79-84.</a:t>
            </a:r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Introduction: The institutional setting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Performance based grant aid: 2010-15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Performance based grant aid: 2015-20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smtClean="0"/>
              <a:t>setting: Statutory </a:t>
            </a:r>
            <a:r>
              <a:rPr lang="en-US" dirty="0" smtClean="0"/>
              <a:t>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IN" dirty="0" smtClean="0"/>
              <a:t>Finance Commissions are serially appointed, each for a 5-year horizon, to prescribe statutory fiscal assistance from the Centre to state governments. </a:t>
            </a:r>
            <a:endParaRPr lang="en-US" dirty="0" smtClean="0"/>
          </a:p>
          <a:p>
            <a:r>
              <a:rPr lang="en-IN" dirty="0" smtClean="0"/>
              <a:t>Starting with the 10th FC (1995–2000), statutory grants have also been prescribed for local governments.  </a:t>
            </a:r>
          </a:p>
          <a:p>
            <a:r>
              <a:rPr lang="en-IN" dirty="0" smtClean="0"/>
              <a:t>But these local grants have to be routed through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Incentivising</a:t>
            </a:r>
            <a:r>
              <a:rPr lang="en-US" dirty="0" smtClean="0"/>
              <a:t> design features in local grant: 1995-2010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IN" dirty="0" smtClean="0"/>
              <a:t>The Tenth, Eleventh and Twelfth Commissions tried to shape local governments in two directions. </a:t>
            </a:r>
          </a:p>
          <a:p>
            <a:r>
              <a:rPr lang="en-IN" dirty="0" smtClean="0"/>
              <a:t>The first was through </a:t>
            </a:r>
            <a:r>
              <a:rPr lang="en-IN" i="1" dirty="0" smtClean="0">
                <a:solidFill>
                  <a:srgbClr val="FF0000"/>
                </a:solidFill>
              </a:rPr>
              <a:t>granular usage conditions 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/>
              <a:t>on the statutory grant.</a:t>
            </a:r>
          </a:p>
          <a:p>
            <a:r>
              <a:rPr lang="en-IN" dirty="0" smtClean="0"/>
              <a:t>These became a burden for state governments to certify and imposed severe procedural delays in fund flow.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incentive: 1995 - 2010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IN" sz="3200" i="1" dirty="0" smtClean="0">
                <a:solidFill>
                  <a:srgbClr val="FF0000"/>
                </a:solidFill>
              </a:rPr>
              <a:t>Local own revenue generation </a:t>
            </a:r>
            <a:r>
              <a:rPr lang="en-IN" sz="3200" dirty="0" smtClean="0"/>
              <a:t>was worked into the formula for determining state shares in the grant for local bodies, as a reward for the past and incentive for the future. </a:t>
            </a:r>
          </a:p>
          <a:p>
            <a:r>
              <a:rPr lang="en-IN" dirty="0" smtClean="0"/>
              <a:t>This merely incentivised biased reporting of local own revenue by states (</a:t>
            </a:r>
            <a:r>
              <a:rPr lang="en-IN" dirty="0" err="1" smtClean="0"/>
              <a:t>Rajaraman</a:t>
            </a:r>
            <a:r>
              <a:rPr lang="en-IN" dirty="0" smtClean="0"/>
              <a:t>, in Das ed. 2017).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sldjump"/>
              </a:rPr>
              <a:t>Two-track basic and performance grants 2010-15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13th Commission therefore split the local grant into two components:</a:t>
            </a:r>
          </a:p>
          <a:p>
            <a:pPr lvl="1"/>
            <a:r>
              <a:rPr lang="en-IN" dirty="0" smtClean="0"/>
              <a:t> a </a:t>
            </a:r>
            <a:r>
              <a:rPr lang="en-IN" i="1" dirty="0" smtClean="0">
                <a:solidFill>
                  <a:srgbClr val="FF0000"/>
                </a:solidFill>
              </a:rPr>
              <a:t>basic</a:t>
            </a:r>
            <a:r>
              <a:rPr lang="en-IN" dirty="0" smtClean="0"/>
              <a:t> grant (67%) component </a:t>
            </a:r>
            <a:r>
              <a:rPr lang="en-IN" i="1" dirty="0" smtClean="0">
                <a:solidFill>
                  <a:srgbClr val="FF0000"/>
                </a:solidFill>
              </a:rPr>
              <a:t>shorn of  all usage </a:t>
            </a:r>
            <a:r>
              <a:rPr lang="en-IN" i="1" dirty="0" err="1" smtClean="0">
                <a:solidFill>
                  <a:srgbClr val="FF0000"/>
                </a:solidFill>
              </a:rPr>
              <a:t>conditionalities</a:t>
            </a:r>
            <a:r>
              <a:rPr lang="en-IN" dirty="0" smtClean="0"/>
              <a:t>, to get rid of certification delays. </a:t>
            </a:r>
          </a:p>
          <a:p>
            <a:r>
              <a:rPr lang="en-IN" dirty="0" smtClean="0"/>
              <a:t>The reward for own local revenue collection at state level was removed from the formula that determined state shares in the total local grant.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performance grant 2010-15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000" indent="-514350">
              <a:spcBef>
                <a:spcPts val="0"/>
              </a:spcBef>
            </a:pPr>
            <a:r>
              <a:rPr lang="en-US" dirty="0" smtClean="0"/>
              <a:t>But a performance grant (33 % of the total) was designed </a:t>
            </a:r>
            <a:r>
              <a:rPr lang="en-US" i="1" dirty="0" smtClean="0">
                <a:solidFill>
                  <a:srgbClr val="FF0000"/>
                </a:solidFill>
              </a:rPr>
              <a:t>to secure </a:t>
            </a:r>
            <a:r>
              <a:rPr lang="en-IN" i="1" dirty="0" smtClean="0">
                <a:solidFill>
                  <a:srgbClr val="FF0000"/>
                </a:solidFill>
              </a:rPr>
              <a:t>local own revenue collection </a:t>
            </a:r>
            <a:r>
              <a:rPr lang="en-IN" dirty="0" smtClean="0"/>
              <a:t> conditional on the state: </a:t>
            </a:r>
          </a:p>
          <a:p>
            <a:pPr lvl="1"/>
            <a:r>
              <a:rPr lang="en-IN" dirty="0" smtClean="0"/>
              <a:t>Enacting irreversible rights of levy of property tax  </a:t>
            </a:r>
          </a:p>
          <a:p>
            <a:pPr lvl="1"/>
            <a:r>
              <a:rPr lang="en-IN" dirty="0" smtClean="0"/>
              <a:t>Instituting a Property Tax Board in each state to render technical assistance to all municipalities and municipal corporations. </a:t>
            </a:r>
            <a:endParaRPr lang="en-US" dirty="0" smtClean="0"/>
          </a:p>
          <a:p>
            <a:r>
              <a:rPr lang="en-US" dirty="0" smtClean="0"/>
              <a:t>  There were 7 other such ‘platform’ </a:t>
            </a:r>
            <a:r>
              <a:rPr lang="en-US" dirty="0" err="1" smtClean="0"/>
              <a:t>conditionalities</a:t>
            </a:r>
            <a:endParaRPr lang="en-US" dirty="0" smtClean="0"/>
          </a:p>
          <a:p>
            <a:pPr lvl="1"/>
            <a:r>
              <a:rPr lang="en-IN" dirty="0" smtClean="0"/>
              <a:t>one-time changes in the institutional parameters governing local government functioning within each state, self-certified by the state on an ‘honour’ system.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sldjump"/>
              </a:rPr>
              <a:t>Did the 13</a:t>
            </a:r>
            <a:r>
              <a:rPr lang="en-US" baseline="30000" dirty="0" smtClean="0">
                <a:hlinkClick r:id="rId2" action="ppaction://hlinksldjump"/>
              </a:rPr>
              <a:t>th</a:t>
            </a:r>
            <a:r>
              <a:rPr lang="en-US" dirty="0" smtClean="0">
                <a:hlinkClick r:id="rId2" action="ppaction://hlinksldjump"/>
              </a:rPr>
              <a:t> FC performance succeed</a:t>
            </a:r>
            <a:r>
              <a:rPr lang="en-US" dirty="0" smtClean="0"/>
              <a:t>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An independent evaluation (</a:t>
            </a:r>
            <a:r>
              <a:rPr lang="en-IN" dirty="0" err="1" smtClean="0"/>
              <a:t>Rajaraman</a:t>
            </a:r>
            <a:r>
              <a:rPr lang="en-IN" dirty="0" smtClean="0"/>
              <a:t> and Gupta, 2016) found:</a:t>
            </a:r>
          </a:p>
          <a:p>
            <a:pPr lvl="1"/>
            <a:r>
              <a:rPr lang="en-IN" dirty="0" smtClean="0"/>
              <a:t> Number of states not qualifying for the performance grant in any year: </a:t>
            </a:r>
          </a:p>
          <a:p>
            <a:pPr lvl="2"/>
            <a:r>
              <a:rPr lang="en-IN" dirty="0" smtClean="0"/>
              <a:t>6 states (rural); 11 states (urban).</a:t>
            </a:r>
          </a:p>
          <a:p>
            <a:pPr lvl="1"/>
            <a:r>
              <a:rPr lang="en-IN" dirty="0" smtClean="0"/>
              <a:t>No centrally collated information on which </a:t>
            </a:r>
            <a:r>
              <a:rPr lang="en-IN" dirty="0" err="1" smtClean="0"/>
              <a:t>conditionalities</a:t>
            </a:r>
            <a:r>
              <a:rPr lang="en-IN" dirty="0" smtClean="0"/>
              <a:t> were failed in these states. </a:t>
            </a:r>
          </a:p>
          <a:p>
            <a:pPr lvl="1"/>
            <a:r>
              <a:rPr lang="en-IN" dirty="0" smtClean="0"/>
              <a:t>No verification of implementation in qualifying states.</a:t>
            </a:r>
          </a:p>
          <a:p>
            <a:pPr lvl="1"/>
            <a:endParaRPr lang="en-IN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14</a:t>
            </a:r>
            <a:r>
              <a:rPr lang="en-US" baseline="30000" dirty="0" smtClean="0"/>
              <a:t>th</a:t>
            </a:r>
            <a:r>
              <a:rPr lang="en-US" dirty="0" smtClean="0"/>
              <a:t> FC: 2015-20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two-track configuration has been retained by the 14</a:t>
            </a:r>
            <a:r>
              <a:rPr lang="en-IN" baseline="30000" dirty="0" smtClean="0"/>
              <a:t>th</a:t>
            </a:r>
            <a:r>
              <a:rPr lang="en-IN" dirty="0" smtClean="0"/>
              <a:t> Commission, with the share of the basic grant ramped up to 90 %(rural) and 80 per cent for urban municipal bodies. </a:t>
            </a:r>
          </a:p>
          <a:p>
            <a:r>
              <a:rPr lang="en-IN" dirty="0" smtClean="0"/>
              <a:t>However, </a:t>
            </a:r>
            <a:r>
              <a:rPr lang="en-IN" i="1" dirty="0" smtClean="0">
                <a:solidFill>
                  <a:srgbClr val="FF0000"/>
                </a:solidFill>
              </a:rPr>
              <a:t>even the basic grant carries a usage conditionality</a:t>
            </a:r>
            <a:r>
              <a:rPr lang="en-IN" dirty="0" smtClean="0"/>
              <a:t> – expenditure permissible only towards services legislatively assigned.  </a:t>
            </a:r>
          </a:p>
          <a:p>
            <a:r>
              <a:rPr lang="en-IN" dirty="0" smtClean="0"/>
              <a:t>This brings back certification-based delays in fund flow.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794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Performance based grant aid and central assistance to local governments in India</vt:lpstr>
      <vt:lpstr>Outline</vt:lpstr>
      <vt:lpstr>The setting: Statutory flows</vt:lpstr>
      <vt:lpstr>Incentivising design features in local grant: 1995-2010</vt:lpstr>
      <vt:lpstr>Second incentive: 1995 - 2010</vt:lpstr>
      <vt:lpstr>Two-track basic and performance grants 2010-15</vt:lpstr>
      <vt:lpstr>The performance grant 2010-15</vt:lpstr>
      <vt:lpstr>Did the 13th FC performance succeed?</vt:lpstr>
      <vt:lpstr>The 14th FC: 2015-20</vt:lpstr>
      <vt:lpstr>The 14th performance grant 2015-20</vt:lpstr>
      <vt:lpstr>Conclusions…lack of policy stability</vt:lpstr>
      <vt:lpstr>Conclusions…capacity building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Raja Raman</dc:creator>
  <cp:lastModifiedBy>Dr Raja Raman</cp:lastModifiedBy>
  <cp:revision>53</cp:revision>
  <dcterms:created xsi:type="dcterms:W3CDTF">2006-08-16T00:00:00Z</dcterms:created>
  <dcterms:modified xsi:type="dcterms:W3CDTF">2017-05-08T06:04:08Z</dcterms:modified>
</cp:coreProperties>
</file>