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544" r:id="rId2"/>
    <p:sldId id="547" r:id="rId3"/>
    <p:sldId id="546" r:id="rId4"/>
    <p:sldId id="540" r:id="rId5"/>
    <p:sldId id="530" r:id="rId6"/>
    <p:sldId id="556" r:id="rId7"/>
    <p:sldId id="542" r:id="rId8"/>
    <p:sldId id="552" r:id="rId9"/>
    <p:sldId id="416" r:id="rId10"/>
    <p:sldId id="524" r:id="rId11"/>
    <p:sldId id="516" r:id="rId12"/>
    <p:sldId id="519" r:id="rId13"/>
    <p:sldId id="518" r:id="rId14"/>
    <p:sldId id="521" r:id="rId15"/>
    <p:sldId id="514" r:id="rId16"/>
    <p:sldId id="551" r:id="rId17"/>
    <p:sldId id="550" r:id="rId18"/>
    <p:sldId id="549" r:id="rId19"/>
    <p:sldId id="553" r:id="rId20"/>
    <p:sldId id="554" r:id="rId21"/>
    <p:sldId id="528" r:id="rId22"/>
    <p:sldId id="52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9E7"/>
    <a:srgbClr val="FFFF99"/>
    <a:srgbClr val="FFFF00"/>
    <a:srgbClr val="66FF33"/>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7" autoAdjust="0"/>
    <p:restoredTop sz="94434" autoAdjust="0"/>
  </p:normalViewPr>
  <p:slideViewPr>
    <p:cSldViewPr>
      <p:cViewPr varScale="1">
        <p:scale>
          <a:sx n="87" d="100"/>
          <a:sy n="87" d="100"/>
        </p:scale>
        <p:origin x="148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5138"/>
          </a:xfrm>
          <a:prstGeom prst="rect">
            <a:avLst/>
          </a:prstGeom>
        </p:spPr>
        <p:txBody>
          <a:bodyPr vert="horz" lIns="92297" tIns="46148" rIns="92297" bIns="46148" rtlCol="0"/>
          <a:lstStyle>
            <a:lvl1pPr algn="r">
              <a:defRPr sz="1200"/>
            </a:lvl1pPr>
          </a:lstStyle>
          <a:p>
            <a:fld id="{0A627234-BC04-4CAB-8CFF-B4A3886E9764}" type="datetimeFigureOut">
              <a:rPr lang="en-US" smtClean="0"/>
              <a:t>5/9/2017</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2297" tIns="46148" rIns="92297"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97" tIns="46148" rIns="92297" bIns="46148" rtlCol="0" anchor="b"/>
          <a:lstStyle>
            <a:lvl1pPr algn="r">
              <a:defRPr sz="1200"/>
            </a:lvl1pPr>
          </a:lstStyle>
          <a:p>
            <a:fld id="{1594AC76-AF05-44A8-9931-E420F3288F7B}" type="slidenum">
              <a:rPr lang="en-US" smtClean="0"/>
              <a:t>‹#›</a:t>
            </a:fld>
            <a:endParaRPr lang="en-US"/>
          </a:p>
        </p:txBody>
      </p:sp>
    </p:spTree>
    <p:extLst>
      <p:ext uri="{BB962C8B-B14F-4D97-AF65-F5344CB8AC3E}">
        <p14:creationId xmlns:p14="http://schemas.microsoft.com/office/powerpoint/2010/main" val="337325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97" tIns="46148" rIns="92297" bIns="46148" rtlCol="0"/>
          <a:lstStyle>
            <a:lvl1pPr algn="r">
              <a:defRPr sz="1200"/>
            </a:lvl1pPr>
          </a:lstStyle>
          <a:p>
            <a:fld id="{376232D5-9164-4012-9939-5EC8B9263FB8}" type="datetimeFigureOut">
              <a:rPr lang="en-US" smtClean="0"/>
              <a:t>5/9/2017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7" tIns="46148" rIns="92297"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7" tIns="46148" rIns="92297" bIns="46148" rtlCol="0" anchor="b"/>
          <a:lstStyle>
            <a:lvl1pPr algn="r">
              <a:defRPr sz="1200"/>
            </a:lvl1pPr>
          </a:lstStyle>
          <a:p>
            <a:fld id="{3A903A8B-FA6F-4919-B0BC-A03E9DDFCEF8}" type="slidenum">
              <a:rPr lang="en-US" smtClean="0"/>
              <a:t>‹#›</a:t>
            </a:fld>
            <a:endParaRPr lang="en-US"/>
          </a:p>
        </p:txBody>
      </p:sp>
    </p:spTree>
    <p:extLst>
      <p:ext uri="{BB962C8B-B14F-4D97-AF65-F5344CB8AC3E}">
        <p14:creationId xmlns:p14="http://schemas.microsoft.com/office/powerpoint/2010/main" val="40249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38650902" indent="-38185009">
              <a:spcBef>
                <a:spcPct val="30000"/>
              </a:spcBef>
              <a:defRPr sz="1200">
                <a:solidFill>
                  <a:schemeClr val="tx1"/>
                </a:solidFill>
                <a:latin typeface="Arial" panose="020B0604020202020204" pitchFamily="34" charset="0"/>
                <a:ea typeface="MS PGothic" panose="020B0600070205080204" pitchFamily="34" charset="-128"/>
              </a:defRPr>
            </a:lvl2pPr>
            <a:lvl3pPr marL="1164732" indent="-232946">
              <a:spcBef>
                <a:spcPct val="30000"/>
              </a:spcBef>
              <a:defRPr sz="1200">
                <a:solidFill>
                  <a:schemeClr val="tx1"/>
                </a:solidFill>
                <a:latin typeface="Arial" panose="020B0604020202020204" pitchFamily="34" charset="0"/>
                <a:ea typeface="MS PGothic" panose="020B0600070205080204" pitchFamily="34" charset="-128"/>
              </a:defRPr>
            </a:lvl3pPr>
            <a:lvl4pPr marL="1630625" indent="-232946">
              <a:spcBef>
                <a:spcPct val="30000"/>
              </a:spcBef>
              <a:defRPr sz="1200">
                <a:solidFill>
                  <a:schemeClr val="tx1"/>
                </a:solidFill>
                <a:latin typeface="Arial" panose="020B0604020202020204" pitchFamily="34" charset="0"/>
                <a:ea typeface="MS PGothic" panose="020B0600070205080204" pitchFamily="34" charset="-128"/>
              </a:defRPr>
            </a:lvl4pPr>
            <a:lvl5pPr marL="2096518" indent="-232946">
              <a:spcBef>
                <a:spcPct val="30000"/>
              </a:spcBef>
              <a:defRPr sz="1200">
                <a:solidFill>
                  <a:schemeClr val="tx1"/>
                </a:solidFill>
                <a:latin typeface="Arial" panose="020B0604020202020204" pitchFamily="34" charset="0"/>
                <a:ea typeface="MS PGothic" panose="020B0600070205080204" pitchFamily="34" charset="-128"/>
              </a:defRPr>
            </a:lvl5pPr>
            <a:lvl6pPr marL="2562411" indent="-23294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8304" indent="-23294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4197" indent="-23294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0090" indent="-23294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62E187F-58DB-4C4C-A16A-4182634212BC}" type="slidenum">
              <a:rPr lang="en-US" altLang="en-US"/>
              <a:t>1</a:t>
            </a:fld>
            <a:endParaRPr lang="en-US" altLang="en-US" dirty="0"/>
          </a:p>
        </p:txBody>
      </p:sp>
      <p:sp>
        <p:nvSpPr>
          <p:cNvPr id="8195" name="Rectangle 2"/>
          <p:cNvSpPr>
            <a:spLocks noGrp="1" noRot="1" noChangeAspect="1" noChangeArrowheads="1" noTextEdit="1"/>
          </p:cNvSpPr>
          <p:nvPr>
            <p:ph type="sldImg"/>
          </p:nvPr>
        </p:nvSpPr>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5782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50 year period after independence can be considered an eventful era in the history of LG in SL. The Constitution introduced to SL at independence was replaced in 1972 and again in 1978, followed by 17 amendments passed from time to time. The 13</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 made very drastic changes, introducing a sub-national level administration with legislative powers and LG itself became a subject under Provincial Councils. With LG becoming a function of the PCs, less attention was paid and less assistance given to LAs.  With the establishment of PCs, all staff of LAs was absorbed into the Provincial Public Service. As a result, officers of LAs with sound knowledge of LG matters moved to other Departments. Several committees were appointed to examine the performance of Local Authorities. The Commission of Inquiry on LG Reforms in 1999 recommended (i) incorporation of LG into the constitution as a level of Government; (ii) constitution of LG institutions; (iii) re-introduction of ward system; (iv) expansion of powers and functions of LAs; and (v) creation of Code of Conduct for LG. At present, there are 330 LAs and they are mandated for (i) human &amp; physical resources management; (ii) revenue and financial management; (iii) development and physical planning; (iv) road development; (v) public health; (vi) public utility services; (vii) community services; (viii) public participation and social development; (ix) economic activities; and (x)statutory and legal affairs. This shows that the LG system in SL has a good foundation to build upon compared to other countries.</a:t>
            </a:r>
            <a:endParaRPr lang="en-US" dirty="0"/>
          </a:p>
        </p:txBody>
      </p:sp>
      <p:sp>
        <p:nvSpPr>
          <p:cNvPr id="4" name="Slide Number Placeholder 3"/>
          <p:cNvSpPr>
            <a:spLocks noGrp="1"/>
          </p:cNvSpPr>
          <p:nvPr>
            <p:ph type="sldNum" sz="quarter" idx="10"/>
          </p:nvPr>
        </p:nvSpPr>
        <p:spPr/>
        <p:txBody>
          <a:bodyPr/>
          <a:lstStyle/>
          <a:p>
            <a:fld id="{3A903A8B-FA6F-4919-B0BC-A03E9DDFCEF8}" type="slidenum">
              <a:rPr lang="en-US" smtClean="0"/>
              <a:t>3</a:t>
            </a:fld>
            <a:endParaRPr lang="en-US"/>
          </a:p>
        </p:txBody>
      </p:sp>
    </p:spTree>
    <p:extLst>
      <p:ext uri="{BB962C8B-B14F-4D97-AF65-F5344CB8AC3E}">
        <p14:creationId xmlns:p14="http://schemas.microsoft.com/office/powerpoint/2010/main" val="156852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7730B7-0776-4873-9D4B-56CF28D61C2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B82C-6F57-4944-AAEF-E4B17B2E83F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730B7-0776-4873-9D4B-56CF28D61C2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7730B7-0776-4873-9D4B-56CF28D61C2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57200" y="1066800"/>
            <a:ext cx="8229600" cy="37004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a:lvl1pPr>
          </a:lstStyle>
          <a:p>
            <a:pPr>
              <a:defRPr/>
            </a:pPr>
            <a:fld id="{994A9786-9AAC-482D-A04E-AE039C56CD1D}"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730B7-0776-4873-9D4B-56CF28D61C2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730B7-0776-4873-9D4B-56CF28D61C2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CB82C-6F57-4944-AAEF-E4B17B2E83F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7730B7-0776-4873-9D4B-56CF28D61C24}"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7730B7-0776-4873-9D4B-56CF28D61C24}"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CB82C-6F57-4944-AAEF-E4B17B2E83F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730B7-0776-4873-9D4B-56CF28D61C24}"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730B7-0776-4873-9D4B-56CF28D61C24}"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730B7-0776-4873-9D4B-56CF28D61C24}"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CB82C-6F57-4944-AAEF-E4B17B2E83F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730B7-0776-4873-9D4B-56CF28D61C24}"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CB82C-6F57-4944-AAEF-E4B17B2E83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33">
            <a:alpha val="9000"/>
          </a:srgb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97730B7-0776-4873-9D4B-56CF28D61C24}" type="datetimeFigureOut">
              <a:rPr lang="en-US" smtClean="0"/>
              <a:t>5/9/2017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8CB82C-6F57-4944-AAEF-E4B17B2E83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sinesslinesl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p:nvPr/>
        </p:nvSpPr>
        <p:spPr>
          <a:xfrm>
            <a:off x="402666" y="1783080"/>
            <a:ext cx="8305800" cy="4389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w="18415" cmpd="sng">
                  <a:solidFill>
                    <a:schemeClr val="tx2">
                      <a:lumMod val="60000"/>
                      <a:lumOff val="40000"/>
                    </a:schemeClr>
                  </a:solidFill>
                  <a:prstDash val="solid"/>
                </a:ln>
                <a:effectLst>
                  <a:outerShdw dist="38100" dir="5400000" algn="tl" rotWithShape="0">
                    <a:prstClr val="black"/>
                  </a:outerShdw>
                </a:effectLst>
                <a:latin typeface="Gill Sans Ultra Bold Condensed" panose="020B0A06020104020203" pitchFamily="34" charset="0"/>
                <a:ea typeface="Adobe Gothic Std B"/>
                <a:cs typeface="Times New Roman" panose="02020603050405020304" pitchFamily="18" charset="0"/>
              </a:rPr>
              <a:t>SOUTH-SOUTH KNOWLEDGE EXCHANGE</a:t>
            </a:r>
            <a:endParaRPr lang="en-US" sz="3200" dirty="0" smtClean="0">
              <a:ln w="18415" cmpd="sng">
                <a:solidFill>
                  <a:schemeClr val="tx2">
                    <a:lumMod val="60000"/>
                    <a:lumOff val="40000"/>
                  </a:schemeClr>
                </a:solidFill>
                <a:prstDash val="solid"/>
              </a:ln>
              <a:effectLst>
                <a:outerShdw dist="38100" dir="5400000" algn="tl" rotWithShape="0">
                  <a:prstClr val="black"/>
                </a:outerShdw>
              </a:effectLst>
              <a:latin typeface="Gill Sans Ultra Bold Condensed" panose="020B0A06020104020203" pitchFamily="34" charset="0"/>
              <a:ea typeface="Adobe Gothic Std B"/>
              <a:cs typeface="Times New Roman" panose="02020603050405020304" pitchFamily="18" charset="0"/>
            </a:endParaRPr>
          </a:p>
          <a:p>
            <a:endParaRPr lang="en-US" sz="3200" dirty="0" smtClean="0">
              <a:ln w="18415" cmpd="sng">
                <a:solidFill>
                  <a:schemeClr val="tx2">
                    <a:lumMod val="60000"/>
                    <a:lumOff val="40000"/>
                  </a:schemeClr>
                </a:solidFill>
                <a:prstDash val="solid"/>
              </a:ln>
              <a:effectLst>
                <a:outerShdw dist="38100" dir="5400000" algn="tl" rotWithShape="0">
                  <a:prstClr val="black"/>
                </a:outerShdw>
              </a:effectLst>
              <a:latin typeface="+mn-lt"/>
              <a:ea typeface="Adobe Gothic Std B" pitchFamily="34" charset="-128"/>
              <a:cs typeface="Times New Roman" panose="02020603050405020304" pitchFamily="18" charset="0"/>
            </a:endParaRPr>
          </a:p>
          <a:p>
            <a:endParaRPr lang="en-US" sz="3200" dirty="0" smtClean="0">
              <a:ln w="18415" cmpd="sng">
                <a:solidFill>
                  <a:schemeClr val="tx2">
                    <a:lumMod val="60000"/>
                    <a:lumOff val="40000"/>
                  </a:schemeClr>
                </a:solidFill>
                <a:prstDash val="solid"/>
              </a:ln>
              <a:effectLst>
                <a:outerShdw dist="38100" dir="5400000" algn="tl" rotWithShape="0">
                  <a:prstClr val="black"/>
                </a:outerShdw>
              </a:effectLst>
              <a:latin typeface="+mn-lt"/>
              <a:ea typeface="Adobe Gothic Std B" pitchFamily="34" charset="-128"/>
              <a:cs typeface="Times New Roman" panose="02020603050405020304" pitchFamily="18" charset="0"/>
            </a:endParaRPr>
          </a:p>
          <a:p>
            <a:r>
              <a:rPr lang="en-IN" sz="2400" b="1" dirty="0">
                <a:latin typeface="Arial" pitchFamily="34" charset="0"/>
                <a:cs typeface="Arial" pitchFamily="34" charset="0"/>
              </a:rPr>
              <a:t>LEVERAGING PERFORMANCE BASED FINANCING AND IMPROVING </a:t>
            </a:r>
            <a:r>
              <a:rPr lang="en-IN" sz="2400" b="1" dirty="0" smtClean="0">
                <a:latin typeface="Arial" pitchFamily="34" charset="0"/>
                <a:cs typeface="Arial" pitchFamily="34" charset="0"/>
              </a:rPr>
              <a:t>ACCOUNTABILITY</a:t>
            </a:r>
          </a:p>
          <a:p>
            <a:r>
              <a:rPr lang="en-IN" sz="2400" b="1" dirty="0" smtClean="0">
                <a:latin typeface="Arial" pitchFamily="34" charset="0"/>
                <a:cs typeface="Arial" pitchFamily="34" charset="0"/>
              </a:rPr>
              <a:t>FOR </a:t>
            </a:r>
            <a:r>
              <a:rPr lang="en-IN" sz="2400" b="1" dirty="0">
                <a:latin typeface="Arial" pitchFamily="34" charset="0"/>
                <a:cs typeface="Arial" pitchFamily="34" charset="0"/>
              </a:rPr>
              <a:t>LOCAL GOVERNMENTS</a:t>
            </a:r>
          </a:p>
          <a:p>
            <a:endParaRPr lang="en-US" sz="3200" dirty="0" smtClean="0">
              <a:ln w="18415" cmpd="sng">
                <a:solidFill>
                  <a:schemeClr val="tx2">
                    <a:lumMod val="60000"/>
                    <a:lumOff val="40000"/>
                  </a:schemeClr>
                </a:solidFill>
                <a:prstDash val="solid"/>
              </a:ln>
              <a:solidFill>
                <a:srgbClr val="0070C0"/>
              </a:solidFill>
              <a:effectLst>
                <a:outerShdw dist="38100" dir="5400000" algn="tl" rotWithShape="0">
                  <a:prstClr val="black"/>
                </a:outerShdw>
              </a:effectLst>
              <a:latin typeface="Adobe Gothic Std B" pitchFamily="34" charset="-128"/>
              <a:ea typeface="Adobe Gothic Std B" pitchFamily="34" charset="-128"/>
              <a:cs typeface="Times New Roman" panose="02020603050405020304" pitchFamily="18" charset="0"/>
            </a:endParaRPr>
          </a:p>
          <a:p>
            <a:r>
              <a:rPr lang="en-US" sz="3200" dirty="0" smtClean="0">
                <a:ln w="18415" cmpd="sng">
                  <a:solidFill>
                    <a:schemeClr val="tx2">
                      <a:lumMod val="60000"/>
                      <a:lumOff val="40000"/>
                    </a:schemeClr>
                  </a:solidFill>
                  <a:prstDash val="solid"/>
                </a:ln>
                <a:solidFill>
                  <a:srgbClr val="FF0000"/>
                </a:solidFill>
                <a:effectLst>
                  <a:outerShdw dist="38100" dir="5400000" algn="tl" rotWithShape="0">
                    <a:prstClr val="black"/>
                  </a:outerShdw>
                </a:effectLst>
                <a:latin typeface="Adobe Gothic Std B" pitchFamily="34" charset="-128"/>
                <a:ea typeface="Adobe Gothic Std B" pitchFamily="34" charset="-128"/>
                <a:cs typeface="Times New Roman" panose="02020603050405020304" pitchFamily="18" charset="0"/>
              </a:rPr>
              <a:t>09 – 11, MAY 2017 </a:t>
            </a:r>
            <a:endParaRPr lang="en-US" sz="3200" dirty="0">
              <a:ln w="18415" cmpd="sng">
                <a:solidFill>
                  <a:schemeClr val="tx2">
                    <a:lumMod val="60000"/>
                    <a:lumOff val="40000"/>
                  </a:schemeClr>
                </a:solidFill>
                <a:prstDash val="solid"/>
              </a:ln>
              <a:solidFill>
                <a:srgbClr val="FF0000"/>
              </a:solidFill>
              <a:effectLst>
                <a:outerShdw dist="38100" dir="5400000" algn="tl" rotWithShape="0">
                  <a:prstClr val="black"/>
                </a:outerShdw>
              </a:effectLst>
              <a:latin typeface="Adobe Gothic Std B" pitchFamily="34" charset="-128"/>
              <a:ea typeface="Adobe Gothic Std B" pitchFamily="34" charset="-128"/>
              <a:cs typeface="Times New Roman" panose="02020603050405020304" pitchFamily="18" charset="0"/>
            </a:endParaRPr>
          </a:p>
        </p:txBody>
      </p:sp>
      <p:pic>
        <p:nvPicPr>
          <p:cNvPr id="4" name="Picture 2" descr="Sri Lanka logo cop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369731"/>
            <a:ext cx="848961"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205598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914399"/>
          <a:ext cx="9144001" cy="4533544"/>
        </p:xfrm>
        <a:graphic>
          <a:graphicData uri="http://schemas.openxmlformats.org/drawingml/2006/table">
            <a:tbl>
              <a:tblPr firstRow="1" bandRow="1">
                <a:tableStyleId>{69CF1AB2-1976-4502-BF36-3FF5EA218861}</a:tableStyleId>
              </a:tblPr>
              <a:tblGrid>
                <a:gridCol w="41148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362201"/>
              </a:tblGrid>
              <a:tr h="452029">
                <a:tc>
                  <a:txBody>
                    <a:bodyPr/>
                    <a:lstStyle/>
                    <a:p>
                      <a:pPr algn="l"/>
                      <a:r>
                        <a:rPr lang="en-US" sz="2000" dirty="0" smtClean="0">
                          <a:solidFill>
                            <a:srgbClr val="7030A0"/>
                          </a:solidFill>
                          <a:latin typeface="+mj-lt"/>
                        </a:rPr>
                        <a:t>Bank Approval Date</a:t>
                      </a:r>
                      <a:endParaRPr lang="en-US" sz="2000" dirty="0">
                        <a:solidFill>
                          <a:srgbClr val="7030A0"/>
                        </a:solidFill>
                        <a:latin typeface="+mj-lt"/>
                      </a:endParaRPr>
                    </a:p>
                  </a:txBody>
                  <a:tcPr/>
                </a:tc>
                <a:tc gridSpan="2">
                  <a:txBody>
                    <a:bodyPr/>
                    <a:lstStyle/>
                    <a:p>
                      <a:pPr algn="r"/>
                      <a:r>
                        <a:rPr lang="en-US" sz="2000" dirty="0" smtClean="0">
                          <a:solidFill>
                            <a:schemeClr val="accent6">
                              <a:lumMod val="75000"/>
                            </a:schemeClr>
                          </a:solidFill>
                          <a:latin typeface="+mj-lt"/>
                        </a:rPr>
                        <a:t>May 13, 2010</a:t>
                      </a:r>
                      <a:endParaRPr lang="en-US" sz="2000" dirty="0">
                        <a:solidFill>
                          <a:schemeClr val="accent6">
                            <a:lumMod val="75000"/>
                          </a:schemeClr>
                        </a:solidFill>
                        <a:latin typeface="+mj-lt"/>
                      </a:endParaRPr>
                    </a:p>
                  </a:txBody>
                  <a:tcPr/>
                </a:tc>
                <a:tc hMerge="1">
                  <a:txBody>
                    <a:bodyPr/>
                    <a:lstStyle/>
                    <a:p>
                      <a:endParaRPr lang="en-US"/>
                    </a:p>
                  </a:txBody>
                  <a:tcPr/>
                </a:tc>
                <a:extLst>
                  <a:ext uri="{0D108BD9-81ED-4DB2-BD59-A6C34878D82A}">
                    <a16:rowId xmlns:a16="http://schemas.microsoft.com/office/drawing/2014/main" xmlns="" val="10000"/>
                  </a:ext>
                </a:extLst>
              </a:tr>
              <a:tr h="461965">
                <a:tc>
                  <a:txBody>
                    <a:bodyPr/>
                    <a:lstStyle/>
                    <a:p>
                      <a:pPr algn="l"/>
                      <a:r>
                        <a:rPr lang="en-US" sz="2000" b="1" dirty="0" smtClean="0">
                          <a:solidFill>
                            <a:srgbClr val="7030A0"/>
                          </a:solidFill>
                          <a:latin typeface="+mj-lt"/>
                        </a:rPr>
                        <a:t>Credit Effectiveness Date</a:t>
                      </a:r>
                      <a:endParaRPr lang="en-US" sz="2000" b="1" dirty="0">
                        <a:solidFill>
                          <a:srgbClr val="7030A0"/>
                        </a:solidFill>
                        <a:latin typeface="+mj-lt"/>
                      </a:endParaRPr>
                    </a:p>
                  </a:txBody>
                  <a:tcPr/>
                </a:tc>
                <a:tc gridSpan="2">
                  <a:txBody>
                    <a:bodyPr/>
                    <a:lstStyle/>
                    <a:p>
                      <a:pPr algn="r"/>
                      <a:r>
                        <a:rPr lang="en-US" sz="2000" b="1" dirty="0" smtClean="0">
                          <a:solidFill>
                            <a:schemeClr val="tx2">
                              <a:lumMod val="50000"/>
                            </a:schemeClr>
                          </a:solidFill>
                          <a:latin typeface="+mj-lt"/>
                        </a:rPr>
                        <a:t>  December 15, 2010</a:t>
                      </a:r>
                      <a:endParaRPr lang="en-US" sz="2000" b="1" dirty="0">
                        <a:solidFill>
                          <a:schemeClr val="tx2">
                            <a:lumMod val="50000"/>
                          </a:schemeClr>
                        </a:solidFill>
                        <a:latin typeface="+mj-lt"/>
                      </a:endParaRPr>
                    </a:p>
                  </a:txBody>
                  <a:tcPr/>
                </a:tc>
                <a:tc hMerge="1">
                  <a:txBody>
                    <a:bodyPr/>
                    <a:lstStyle/>
                    <a:p>
                      <a:endParaRPr lang="en-US"/>
                    </a:p>
                  </a:txBody>
                  <a:tcPr/>
                </a:tc>
                <a:extLst>
                  <a:ext uri="{0D108BD9-81ED-4DB2-BD59-A6C34878D82A}">
                    <a16:rowId xmlns:a16="http://schemas.microsoft.com/office/drawing/2014/main" xmlns="" val="10001"/>
                  </a:ext>
                </a:extLst>
              </a:tr>
              <a:tr h="552664">
                <a:tc>
                  <a:txBody>
                    <a:bodyPr/>
                    <a:lstStyle/>
                    <a:p>
                      <a:pPr algn="l"/>
                      <a:r>
                        <a:rPr lang="en-US" sz="2000" b="1" dirty="0" smtClean="0">
                          <a:solidFill>
                            <a:srgbClr val="7030A0"/>
                          </a:solidFill>
                          <a:latin typeface="+mj-lt"/>
                        </a:rPr>
                        <a:t>Credit Closing Date</a:t>
                      </a:r>
                      <a:endParaRPr lang="en-US" sz="2000" b="1" dirty="0">
                        <a:solidFill>
                          <a:srgbClr val="7030A0"/>
                        </a:solidFill>
                        <a:latin typeface="+mj-lt"/>
                      </a:endParaRPr>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chemeClr val="tx2">
                              <a:lumMod val="50000"/>
                            </a:schemeClr>
                          </a:solidFill>
                          <a:latin typeface="+mj-lt"/>
                        </a:rPr>
                        <a:t>  August 31, 2017</a:t>
                      </a:r>
                    </a:p>
                  </a:txBody>
                  <a:tcPr/>
                </a:tc>
                <a:tc hMerge="1">
                  <a:txBody>
                    <a:bodyPr/>
                    <a:lstStyle/>
                    <a:p>
                      <a:endParaRPr lang="en-US"/>
                    </a:p>
                  </a:txBody>
                  <a:tcPr/>
                </a:tc>
                <a:extLst>
                  <a:ext uri="{0D108BD9-81ED-4DB2-BD59-A6C34878D82A}">
                    <a16:rowId xmlns:a16="http://schemas.microsoft.com/office/drawing/2014/main" xmlns="" val="10002"/>
                  </a:ext>
                </a:extLst>
              </a:tr>
              <a:tr h="285943">
                <a:tc>
                  <a:txBody>
                    <a:bodyPr/>
                    <a:lstStyle/>
                    <a:p>
                      <a:pPr algn="l"/>
                      <a:endParaRPr lang="en-US" sz="2000" b="1" dirty="0">
                        <a:solidFill>
                          <a:srgbClr val="7030A0"/>
                        </a:solidFill>
                        <a:latin typeface="+mj-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rgbClr val="FF0000"/>
                          </a:solidFill>
                          <a:latin typeface="+mj-lt"/>
                        </a:rPr>
                        <a:t>Planned</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rgbClr val="FF0000"/>
                          </a:solidFill>
                          <a:latin typeface="+mj-lt"/>
                        </a:rPr>
                        <a:t>Disbursed to-date</a:t>
                      </a:r>
                    </a:p>
                  </a:txBody>
                  <a:tcPr/>
                </a:tc>
              </a:tr>
              <a:tr h="423103">
                <a:tc>
                  <a:txBody>
                    <a:bodyPr/>
                    <a:lstStyle/>
                    <a:p>
                      <a:pPr algn="l"/>
                      <a:r>
                        <a:rPr lang="en-US" sz="2000" b="1" dirty="0" smtClean="0">
                          <a:solidFill>
                            <a:srgbClr val="7030A0"/>
                          </a:solidFill>
                          <a:latin typeface="+mj-lt"/>
                        </a:rPr>
                        <a:t>IDA Credit Amount (Original)</a:t>
                      </a:r>
                      <a:endParaRPr lang="en-US" sz="2000" b="1" dirty="0">
                        <a:solidFill>
                          <a:srgbClr val="7030A0"/>
                        </a:solidFill>
                        <a:latin typeface="+mj-lt"/>
                      </a:endParaRPr>
                    </a:p>
                  </a:txBody>
                  <a:tcPr/>
                </a:tc>
                <a:tc>
                  <a:txBody>
                    <a:bodyPr/>
                    <a:lstStyle/>
                    <a:p>
                      <a:pPr algn="r"/>
                      <a:r>
                        <a:rPr lang="en-US" sz="2000" b="1" dirty="0" smtClean="0">
                          <a:solidFill>
                            <a:schemeClr val="tx2">
                              <a:lumMod val="50000"/>
                            </a:schemeClr>
                          </a:solidFill>
                          <a:latin typeface="+mj-lt"/>
                        </a:rPr>
                        <a:t>        US$  50 Million</a:t>
                      </a:r>
                      <a:endParaRPr lang="en-US" sz="2000" b="1" dirty="0">
                        <a:solidFill>
                          <a:schemeClr val="tx2">
                            <a:lumMod val="50000"/>
                          </a:schemeClr>
                        </a:solidFill>
                        <a:latin typeface="+mj-lt"/>
                      </a:endParaRPr>
                    </a:p>
                  </a:txBody>
                  <a:tcPr/>
                </a:tc>
                <a:tc>
                  <a:txBody>
                    <a:bodyPr/>
                    <a:lstStyle/>
                    <a:p>
                      <a:pPr algn="r"/>
                      <a:r>
                        <a:rPr lang="en-US" sz="2000" b="1" dirty="0" smtClean="0">
                          <a:solidFill>
                            <a:schemeClr val="tx2">
                              <a:lumMod val="50000"/>
                            </a:schemeClr>
                          </a:solidFill>
                          <a:latin typeface="+mj-lt"/>
                        </a:rPr>
                        <a:t>     US$  50 Million</a:t>
                      </a:r>
                      <a:endParaRPr lang="en-US" sz="2000" b="1" dirty="0">
                        <a:solidFill>
                          <a:schemeClr val="tx2">
                            <a:lumMod val="50000"/>
                          </a:schemeClr>
                        </a:solidFill>
                        <a:latin typeface="+mj-lt"/>
                      </a:endParaRPr>
                    </a:p>
                  </a:txBody>
                  <a:tcPr/>
                </a:tc>
                <a:extLst>
                  <a:ext uri="{0D108BD9-81ED-4DB2-BD59-A6C34878D82A}">
                    <a16:rowId xmlns:a16="http://schemas.microsoft.com/office/drawing/2014/main" xmlns="" val="10004"/>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b="1" dirty="0" smtClean="0">
                          <a:solidFill>
                            <a:srgbClr val="7030A0"/>
                          </a:solidFill>
                          <a:latin typeface="+mj-lt"/>
                        </a:rPr>
                        <a:t>IDA Credit Amount (Additional Financing)</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chemeClr val="tx2">
                              <a:lumMod val="50000"/>
                            </a:schemeClr>
                          </a:solidFill>
                          <a:latin typeface="+mj-lt"/>
                        </a:rPr>
                        <a:t>        US$  20 Million</a:t>
                      </a:r>
                    </a:p>
                    <a:p>
                      <a:pPr algn="r"/>
                      <a:endParaRPr lang="en-US" sz="2000" b="1" dirty="0">
                        <a:solidFill>
                          <a:schemeClr val="tx2">
                            <a:lumMod val="50000"/>
                          </a:schemeClr>
                        </a:solidFill>
                        <a:latin typeface="+mj-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chemeClr val="tx2">
                              <a:lumMod val="50000"/>
                            </a:schemeClr>
                          </a:solidFill>
                          <a:latin typeface="+mj-lt"/>
                        </a:rPr>
                        <a:t>     US$  20 Million</a:t>
                      </a:r>
                    </a:p>
                  </a:txBody>
                  <a:tcPr/>
                </a:tc>
                <a:extLst>
                  <a:ext uri="{0D108BD9-81ED-4DB2-BD59-A6C34878D82A}">
                    <a16:rowId xmlns:a16="http://schemas.microsoft.com/office/drawing/2014/main" xmlns="" val="10005"/>
                  </a:ext>
                </a:extLst>
              </a:tr>
              <a:tr h="376499">
                <a:tc>
                  <a:txBody>
                    <a:bodyPr/>
                    <a:lstStyle/>
                    <a:p>
                      <a:pPr algn="l"/>
                      <a:r>
                        <a:rPr lang="en-US" sz="2000" b="1" dirty="0" smtClean="0">
                          <a:solidFill>
                            <a:srgbClr val="7030A0"/>
                          </a:solidFill>
                          <a:latin typeface="+mj-lt"/>
                        </a:rPr>
                        <a:t>DFAT Grant</a:t>
                      </a:r>
                      <a:endParaRPr lang="en-US" sz="2000" b="1" dirty="0">
                        <a:solidFill>
                          <a:srgbClr val="7030A0"/>
                        </a:solidFill>
                        <a:latin typeface="+mj-lt"/>
                      </a:endParaRPr>
                    </a:p>
                  </a:txBody>
                  <a:tcPr/>
                </a:tc>
                <a:tc>
                  <a:txBody>
                    <a:bodyPr/>
                    <a:lstStyle/>
                    <a:p>
                      <a:pPr algn="r"/>
                      <a:r>
                        <a:rPr lang="en-US" sz="2000" b="1" dirty="0" smtClean="0">
                          <a:solidFill>
                            <a:schemeClr val="tx2">
                              <a:lumMod val="50000"/>
                            </a:schemeClr>
                          </a:solidFill>
                          <a:latin typeface="+mj-lt"/>
                        </a:rPr>
                        <a:t>      US$  20.3 Million </a:t>
                      </a:r>
                      <a:endParaRPr lang="en-US" sz="2000" b="1" dirty="0">
                        <a:solidFill>
                          <a:schemeClr val="tx2">
                            <a:lumMod val="50000"/>
                          </a:schemeClr>
                        </a:solidFill>
                        <a:latin typeface="+mj-lt"/>
                      </a:endParaRPr>
                    </a:p>
                  </a:txBody>
                  <a:tcPr/>
                </a:tc>
                <a:tc>
                  <a:txBody>
                    <a:bodyPr/>
                    <a:lstStyle/>
                    <a:p>
                      <a:pPr algn="r"/>
                      <a:r>
                        <a:rPr lang="en-US" sz="2000" b="1" dirty="0" smtClean="0">
                          <a:solidFill>
                            <a:schemeClr val="tx2">
                              <a:lumMod val="50000"/>
                            </a:schemeClr>
                          </a:solidFill>
                          <a:latin typeface="+mj-lt"/>
                        </a:rPr>
                        <a:t>  US$  20.3 Million </a:t>
                      </a:r>
                      <a:endParaRPr lang="en-US" sz="2000" b="1" dirty="0">
                        <a:solidFill>
                          <a:schemeClr val="tx2">
                            <a:lumMod val="50000"/>
                          </a:schemeClr>
                        </a:solidFill>
                        <a:latin typeface="+mj-lt"/>
                      </a:endParaRPr>
                    </a:p>
                  </a:txBody>
                  <a:tcPr/>
                </a:tc>
                <a:extLst>
                  <a:ext uri="{0D108BD9-81ED-4DB2-BD59-A6C34878D82A}">
                    <a16:rowId xmlns:a16="http://schemas.microsoft.com/office/drawing/2014/main" xmlns="" val="10006"/>
                  </a:ext>
                </a:extLst>
              </a:tr>
              <a:tr h="376499">
                <a:tc>
                  <a:txBody>
                    <a:bodyPr/>
                    <a:lstStyle/>
                    <a:p>
                      <a:pPr algn="l"/>
                      <a:endParaRPr lang="en-US" sz="2000" b="1" dirty="0">
                        <a:solidFill>
                          <a:srgbClr val="7030A0"/>
                        </a:solidFill>
                        <a:latin typeface="+mj-lt"/>
                      </a:endParaRPr>
                    </a:p>
                  </a:txBody>
                  <a:tcPr/>
                </a:tc>
                <a:tc>
                  <a:txBody>
                    <a:bodyPr/>
                    <a:lstStyle/>
                    <a:p>
                      <a:pPr algn="r"/>
                      <a:endParaRPr lang="en-US" sz="2000" b="1" dirty="0">
                        <a:solidFill>
                          <a:schemeClr val="tx2">
                            <a:lumMod val="50000"/>
                          </a:schemeClr>
                        </a:solidFill>
                        <a:latin typeface="+mj-lt"/>
                      </a:endParaRPr>
                    </a:p>
                  </a:txBody>
                  <a:tcPr/>
                </a:tc>
                <a:tc>
                  <a:txBody>
                    <a:bodyPr/>
                    <a:lstStyle/>
                    <a:p>
                      <a:pPr algn="r"/>
                      <a:endParaRPr lang="en-US" sz="2000" b="1" dirty="0">
                        <a:solidFill>
                          <a:schemeClr val="tx2">
                            <a:lumMod val="50000"/>
                          </a:schemeClr>
                        </a:solidFill>
                        <a:latin typeface="+mj-lt"/>
                      </a:endParaRPr>
                    </a:p>
                  </a:txBody>
                  <a:tcPr/>
                </a:tc>
              </a:tr>
              <a:tr h="754023">
                <a:tc>
                  <a:txBody>
                    <a:bodyPr/>
                    <a:lstStyle/>
                    <a:p>
                      <a:pPr algn="l"/>
                      <a:r>
                        <a:rPr lang="en-US" sz="2000" b="1" dirty="0" smtClean="0">
                          <a:solidFill>
                            <a:srgbClr val="7030A0"/>
                          </a:solidFill>
                          <a:latin typeface="+mj-lt"/>
                        </a:rPr>
                        <a:t>GOSL Contribution</a:t>
                      </a:r>
                      <a:endParaRPr lang="en-US" sz="2000" b="1" dirty="0">
                        <a:solidFill>
                          <a:srgbClr val="7030A0"/>
                        </a:solidFill>
                        <a:latin typeface="+mj-lt"/>
                      </a:endParaRPr>
                    </a:p>
                  </a:txBody>
                  <a:tcP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chemeClr val="tx2">
                              <a:lumMod val="50000"/>
                            </a:schemeClr>
                          </a:solidFill>
                          <a:latin typeface="+mj-lt"/>
                        </a:rPr>
                        <a:t>        US$  14 Million</a:t>
                      </a:r>
                    </a:p>
                    <a:p>
                      <a:pPr algn="r"/>
                      <a:endParaRPr lang="en-US" sz="2000" b="1" dirty="0">
                        <a:latin typeface="+mj-lt"/>
                      </a:endParaRPr>
                    </a:p>
                  </a:txBody>
                  <a:tcPr>
                    <a:lnB w="12700" cap="flat" cmpd="sng" algn="ctr">
                      <a:solidFill>
                        <a:schemeClr val="tx1"/>
                      </a:solidFill>
                      <a:prstDash val="solid"/>
                      <a:round/>
                      <a:headEnd type="none" w="med" len="med"/>
                      <a:tailEnd type="none" w="med" len="med"/>
                    </a:lnB>
                  </a:tcPr>
                </a:tc>
                <a:tc>
                  <a:txBody>
                    <a:bodyPr/>
                    <a:lstStyle/>
                    <a:p>
                      <a:pPr algn="r"/>
                      <a:r>
                        <a:rPr lang="en-US" sz="2000" b="1" dirty="0" smtClean="0">
                          <a:latin typeface="+mj-lt"/>
                        </a:rPr>
                        <a:t>US$ 14 Million</a:t>
                      </a:r>
                      <a:endParaRPr lang="en-US" sz="2000" b="1" dirty="0">
                        <a:latin typeface="+mj-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3" name="TextBox 2"/>
          <p:cNvSpPr txBox="1"/>
          <p:nvPr/>
        </p:nvSpPr>
        <p:spPr>
          <a:xfrm>
            <a:off x="1562101" y="363975"/>
            <a:ext cx="60198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BASIC   PROJECT   DATA</a:t>
            </a:r>
            <a:endParaRPr lang="en-US" sz="2000"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nvPr>
        </p:nvGraphicFramePr>
        <p:xfrm>
          <a:off x="0" y="5029200"/>
          <a:ext cx="9144000" cy="1289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362200"/>
              </a:tblGrid>
              <a:tr h="457200">
                <a:tc>
                  <a:txBody>
                    <a:bodyPr/>
                    <a:lstStyle/>
                    <a:p>
                      <a:pPr algn="l"/>
                      <a:r>
                        <a:rPr lang="en-US" sz="2000" b="1" dirty="0" smtClean="0">
                          <a:solidFill>
                            <a:srgbClr val="7030A0"/>
                          </a:solidFill>
                        </a:rPr>
                        <a:t>Community</a:t>
                      </a:r>
                      <a:r>
                        <a:rPr lang="en-US" sz="2000" b="1" baseline="0" dirty="0" smtClean="0">
                          <a:solidFill>
                            <a:srgbClr val="7030A0"/>
                          </a:solidFill>
                        </a:rPr>
                        <a:t> </a:t>
                      </a:r>
                      <a:r>
                        <a:rPr lang="en-US" sz="2000" b="1" dirty="0" smtClean="0">
                          <a:solidFill>
                            <a:srgbClr val="7030A0"/>
                          </a:solidFill>
                        </a:rPr>
                        <a:t>Contribution</a:t>
                      </a:r>
                      <a:endParaRPr lang="en-US" sz="2000" b="1" dirty="0">
                        <a:solidFill>
                          <a:srgbClr val="7030A0"/>
                        </a:solidFill>
                      </a:endParaRPr>
                    </a:p>
                  </a:txBody>
                  <a:tcPr>
                    <a:solidFill>
                      <a:schemeClr val="bg1"/>
                    </a:solidFill>
                  </a:tcPr>
                </a:tc>
                <a:tc>
                  <a:txBody>
                    <a:bodyPr/>
                    <a:lstStyle/>
                    <a:p>
                      <a:pPr algn="r"/>
                      <a:r>
                        <a:rPr lang="en-US" sz="2000" b="1" dirty="0" smtClean="0">
                          <a:solidFill>
                            <a:schemeClr val="tx2">
                              <a:lumMod val="50000"/>
                            </a:schemeClr>
                          </a:solidFill>
                        </a:rPr>
                        <a:t>US$</a:t>
                      </a:r>
                      <a:r>
                        <a:rPr lang="en-US" sz="2000" b="1" baseline="0" dirty="0" smtClean="0">
                          <a:solidFill>
                            <a:schemeClr val="tx2">
                              <a:lumMod val="50000"/>
                            </a:schemeClr>
                          </a:solidFill>
                        </a:rPr>
                        <a:t> 2 Million</a:t>
                      </a:r>
                      <a:endParaRPr lang="en-US" sz="2000" b="1" dirty="0">
                        <a:solidFill>
                          <a:schemeClr val="tx2">
                            <a:lumMod val="50000"/>
                          </a:schemeClr>
                        </a:solidFill>
                      </a:endParaRPr>
                    </a:p>
                  </a:txBody>
                  <a:tcPr>
                    <a:solidFill>
                      <a:schemeClr val="bg1"/>
                    </a:solidFill>
                  </a:tcPr>
                </a:tc>
                <a:tc>
                  <a:txBody>
                    <a:bodyPr/>
                    <a:lstStyle/>
                    <a:p>
                      <a:pPr algn="r"/>
                      <a:r>
                        <a:rPr lang="en-US" sz="2000" b="1" dirty="0" smtClean="0">
                          <a:solidFill>
                            <a:schemeClr val="tx2">
                              <a:lumMod val="50000"/>
                            </a:schemeClr>
                          </a:solidFill>
                        </a:rPr>
                        <a:t>US$ 3 Million</a:t>
                      </a:r>
                      <a:endParaRPr lang="en-US" sz="2000" b="1" dirty="0">
                        <a:solidFill>
                          <a:schemeClr val="tx2">
                            <a:lumMod val="50000"/>
                          </a:schemeClr>
                        </a:solidFill>
                      </a:endParaRPr>
                    </a:p>
                  </a:txBody>
                  <a:tcPr>
                    <a:solidFill>
                      <a:schemeClr val="bg1"/>
                    </a:solidFill>
                  </a:tcPr>
                </a:tc>
                <a:extLst>
                  <a:ext uri="{0D108BD9-81ED-4DB2-BD59-A6C34878D82A}">
                    <a16:rowId xmlns:a16="http://schemas.microsoft.com/office/drawing/2014/main" xmlns="" val="10000"/>
                  </a:ext>
                </a:extLst>
              </a:tr>
              <a:tr h="832400">
                <a:tc>
                  <a:txBody>
                    <a:bodyPr/>
                    <a:lstStyle/>
                    <a:p>
                      <a:r>
                        <a:rPr lang="en-US" sz="2000" b="1" dirty="0" smtClean="0">
                          <a:solidFill>
                            <a:srgbClr val="7030A0"/>
                          </a:solidFill>
                          <a:effectLst>
                            <a:outerShdw blurRad="38100" dist="38100" dir="2700000" algn="tl">
                              <a:srgbClr val="000000">
                                <a:alpha val="43137"/>
                              </a:srgbClr>
                            </a:outerShdw>
                          </a:effectLst>
                        </a:rPr>
                        <a:t>TOTAL</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chemeClr val="tx2">
                              <a:lumMod val="50000"/>
                            </a:schemeClr>
                          </a:solidFill>
                          <a:effectLst>
                            <a:outerShdw blurRad="38100" dist="38100" dir="2700000" algn="tl">
                              <a:srgbClr val="000000">
                                <a:alpha val="43137"/>
                              </a:srgbClr>
                            </a:outerShdw>
                          </a:effectLst>
                        </a:rPr>
                        <a:t>US$</a:t>
                      </a:r>
                      <a:r>
                        <a:rPr lang="en-US" sz="2000" b="1" baseline="0" dirty="0" smtClean="0">
                          <a:solidFill>
                            <a:schemeClr val="tx2">
                              <a:lumMod val="50000"/>
                            </a:schemeClr>
                          </a:solidFill>
                          <a:effectLst>
                            <a:outerShdw blurRad="38100" dist="38100" dir="2700000" algn="tl">
                              <a:srgbClr val="000000">
                                <a:alpha val="43137"/>
                              </a:srgbClr>
                            </a:outerShdw>
                          </a:effectLst>
                        </a:rPr>
                        <a:t> 106.3 Million</a:t>
                      </a:r>
                      <a:endParaRPr lang="en-US" sz="2000" b="1" dirty="0" smtClean="0">
                        <a:solidFill>
                          <a:schemeClr val="tx2">
                            <a:lumMod val="50000"/>
                          </a:schemeClr>
                        </a:solidFill>
                        <a:effectLst>
                          <a:outerShdw blurRad="38100" dist="38100" dir="2700000" algn="tl">
                            <a:srgbClr val="000000">
                              <a:alpha val="43137"/>
                            </a:srgbClr>
                          </a:outerShdw>
                        </a:effectLs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US" sz="2000" b="1" dirty="0" smtClean="0">
                          <a:solidFill>
                            <a:schemeClr val="tx2">
                              <a:lumMod val="50000"/>
                            </a:schemeClr>
                          </a:solidFill>
                          <a:effectLst>
                            <a:outerShdw blurRad="38100" dist="38100" dir="2700000" algn="tl">
                              <a:srgbClr val="000000">
                                <a:alpha val="43137"/>
                              </a:srgbClr>
                            </a:outerShdw>
                          </a:effectLst>
                        </a:rPr>
                        <a:t>US$ 107.3 Million</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82261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610600" cy="457199"/>
          </a:xfrm>
        </p:spPr>
        <p:txBody>
          <a:bodyPr>
            <a:normAutofit fontScale="90000"/>
          </a:bodyPr>
          <a:lstStyle/>
          <a:p>
            <a:pPr algn="ctr"/>
            <a:r>
              <a:rPr lang="en-GB" sz="3200" b="1" dirty="0" smtClean="0"/>
              <a:t>Participatory Planning</a:t>
            </a:r>
            <a:endParaRPr lang="ta-IN"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89933"/>
            <a:ext cx="4495801" cy="28647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789933"/>
            <a:ext cx="4191000" cy="2819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886200"/>
            <a:ext cx="4191000" cy="2819400"/>
          </a:xfrm>
          <a:prstGeom prst="rect">
            <a:avLst/>
          </a:prstGeom>
        </p:spPr>
      </p:pic>
      <p:pic>
        <p:nvPicPr>
          <p:cNvPr id="8" name="Picture 7" descr="C:\Documents and Settings\Administrator\Desktop\New Folder\107.JPG"/>
          <p:cNvPicPr/>
          <p:nvPr/>
        </p:nvPicPr>
        <p:blipFill>
          <a:blip r:embed="rId5" cstate="print"/>
          <a:stretch>
            <a:fillRect/>
          </a:stretch>
        </p:blipFill>
        <p:spPr>
          <a:xfrm>
            <a:off x="152399" y="3886200"/>
            <a:ext cx="4495801" cy="2819400"/>
          </a:xfrm>
          <a:prstGeom prst="rect">
            <a:avLst/>
          </a:prstGeom>
          <a:noFill/>
        </p:spPr>
      </p:pic>
    </p:spTree>
    <p:extLst>
      <p:ext uri="{BB962C8B-B14F-4D97-AF65-F5344CB8AC3E}">
        <p14:creationId xmlns:p14="http://schemas.microsoft.com/office/powerpoint/2010/main" val="242783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63562"/>
          </a:xfrm>
        </p:spPr>
        <p:txBody>
          <a:bodyPr>
            <a:noAutofit/>
          </a:bodyPr>
          <a:lstStyle/>
          <a:p>
            <a:pPr algn="ctr"/>
            <a:r>
              <a:rPr lang="en-US" sz="2800" b="1" dirty="0" smtClean="0"/>
              <a:t>Social Audit Committee (SAC) – Progress Reviews</a:t>
            </a:r>
            <a:endParaRPr lang="ta-IN"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09600"/>
            <a:ext cx="4324597" cy="3243447"/>
          </a:xfrm>
          <a:prstGeom prst="rect">
            <a:avLst/>
          </a:prstGeom>
        </p:spPr>
      </p:pic>
      <p:pic>
        <p:nvPicPr>
          <p:cNvPr id="6" name="Picture 5" descr="DSCN1252"/>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52399" y="3946878"/>
            <a:ext cx="4248397" cy="2834922"/>
          </a:xfrm>
          <a:prstGeom prst="rect">
            <a:avLst/>
          </a:prstGeom>
          <a:noFill/>
        </p:spPr>
      </p:pic>
      <p:pic>
        <p:nvPicPr>
          <p:cNvPr id="8" name="Picture 7" descr="G:\pura photo\Rectification\rectification meeting.JPG"/>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rcRect/>
          <a:stretch>
            <a:fillRect/>
          </a:stretch>
        </p:blipFill>
        <p:spPr bwMode="auto">
          <a:xfrm>
            <a:off x="4476997" y="609600"/>
            <a:ext cx="4514602" cy="3243447"/>
          </a:xfrm>
          <a:prstGeom prst="rect">
            <a:avLst/>
          </a:prstGeom>
          <a:noFill/>
          <a:ln w="9525">
            <a:noFill/>
            <a:miter lim="800000"/>
            <a:headEnd/>
            <a:tailEnd/>
          </a:ln>
        </p:spPr>
      </p:pic>
      <p:pic>
        <p:nvPicPr>
          <p:cNvPr id="9" name="Picture 3" descr="F:\SAC Meeting\DSC032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997" y="3914267"/>
            <a:ext cx="4370127" cy="28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55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pPr algn="ctr"/>
            <a:r>
              <a:rPr lang="en-US" sz="2800" b="1" dirty="0" smtClean="0"/>
              <a:t>CITIZENS IN ACTION</a:t>
            </a:r>
            <a:endParaRPr lang="en-US" sz="2800" b="1" dirty="0"/>
          </a:p>
        </p:txBody>
      </p:sp>
      <p:pic>
        <p:nvPicPr>
          <p:cNvPr id="4" name="Content Placeholder 3" descr="I:\PURANEGUMA\PURANEGUMA PHOTO\2012 Mullaitivu\ME\poto of vinayakapuram\DSC01948.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4800" y="1371600"/>
            <a:ext cx="2819400" cy="2362200"/>
          </a:xfrm>
          <a:prstGeom prst="rect">
            <a:avLst/>
          </a:prstGeom>
          <a:ln>
            <a:noFill/>
          </a:ln>
          <a:effectLst/>
        </p:spPr>
      </p:pic>
      <p:pic>
        <p:nvPicPr>
          <p:cNvPr id="5" name="Picture 4" descr="I:\PURANEGUMA\PURANEGUMA PHOTO\2011\Manthai East\PS Behaind Rd\DSC00947.JPG"/>
          <p:cNvPicPr/>
          <p:nvPr/>
        </p:nvPicPr>
        <p:blipFill>
          <a:blip r:embed="rId3" cstate="print">
            <a:extLst>
              <a:ext uri="{28A0092B-C50C-407E-A947-70E740481C1C}">
                <a14:useLocalDpi xmlns:a14="http://schemas.microsoft.com/office/drawing/2010/main" val="0"/>
              </a:ext>
            </a:extLst>
          </a:blip>
          <a:stretch>
            <a:fillRect/>
          </a:stretch>
        </p:blipFill>
        <p:spPr bwMode="auto">
          <a:xfrm>
            <a:off x="3168332" y="1371600"/>
            <a:ext cx="2807335" cy="2409825"/>
          </a:xfrm>
          <a:prstGeom prst="rect">
            <a:avLst/>
          </a:prstGeom>
          <a:ln>
            <a:noFill/>
          </a:ln>
          <a:effectLst/>
        </p:spPr>
      </p:pic>
      <p:pic>
        <p:nvPicPr>
          <p:cNvPr id="6" name="Picture 5" descr="C:\Users\chairman\Desktop\VDP Photos\DSC03120.JPG"/>
          <p:cNvPicPr/>
          <p:nvPr/>
        </p:nvPicPr>
        <p:blipFill>
          <a:blip r:embed="rId4" cstate="print"/>
          <a:stretch>
            <a:fillRect/>
          </a:stretch>
        </p:blipFill>
        <p:spPr bwMode="auto">
          <a:xfrm>
            <a:off x="304800" y="3876675"/>
            <a:ext cx="2730500" cy="2447925"/>
          </a:xfrm>
          <a:prstGeom prst="rect">
            <a:avLst/>
          </a:prstGeom>
          <a:noFill/>
          <a:ln w="9525">
            <a:noFill/>
            <a:miter lim="800000"/>
            <a:headEnd/>
            <a:tailEnd/>
          </a:ln>
        </p:spPr>
      </p:pic>
      <p:pic>
        <p:nvPicPr>
          <p:cNvPr id="7" name="Picture 6" descr="G:\pura photo\SAC\DSC00179.JPG"/>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3124200" y="3905250"/>
            <a:ext cx="2851467" cy="2419350"/>
          </a:xfrm>
          <a:prstGeom prst="rect">
            <a:avLst/>
          </a:prstGeom>
          <a:noFill/>
          <a:ln w="9525">
            <a:noFill/>
            <a:miter lim="800000"/>
            <a:headEnd/>
            <a:tailEnd/>
          </a:ln>
        </p:spPr>
      </p:pic>
      <p:pic>
        <p:nvPicPr>
          <p:cNvPr id="8" name="Picture 7" descr="D:\POTO\NELSIP\Kathalampiddy\Photo0031.jpg"/>
          <p:cNvPicPr/>
          <p:nvPr/>
        </p:nvPicPr>
        <p:blipFill>
          <a:blip r:embed="rId7" cstate="print"/>
          <a:srcRect/>
          <a:stretch>
            <a:fillRect/>
          </a:stretch>
        </p:blipFill>
        <p:spPr bwMode="auto">
          <a:xfrm>
            <a:off x="6046470" y="1371600"/>
            <a:ext cx="2868930" cy="2457450"/>
          </a:xfrm>
          <a:prstGeom prst="rect">
            <a:avLst/>
          </a:prstGeom>
          <a:noFill/>
          <a:ln w="9525">
            <a:noFill/>
            <a:miter lim="800000"/>
            <a:headEnd/>
            <a:tailEnd/>
          </a:ln>
        </p:spPr>
      </p:pic>
      <p:pic>
        <p:nvPicPr>
          <p:cNvPr id="9" name="Picture 8" descr="C:\Users\DELL\Desktop\Poto 24.06.2013\Poovasankulam 24.06.2013\DSC0233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0760" y="3857625"/>
            <a:ext cx="2834640" cy="2466975"/>
          </a:xfrm>
          <a:prstGeom prst="rect">
            <a:avLst/>
          </a:prstGeom>
          <a:ln>
            <a:noFill/>
          </a:ln>
          <a:effectLst/>
        </p:spPr>
      </p:pic>
    </p:spTree>
    <p:extLst>
      <p:ext uri="{BB962C8B-B14F-4D97-AF65-F5344CB8AC3E}">
        <p14:creationId xmlns:p14="http://schemas.microsoft.com/office/powerpoint/2010/main" val="2116979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noAutofit/>
          </a:bodyPr>
          <a:lstStyle/>
          <a:p>
            <a:pPr algn="ctr"/>
            <a:r>
              <a:rPr lang="en-US" sz="2800" b="1" dirty="0" smtClean="0"/>
              <a:t>A CHILDREN PARK</a:t>
            </a:r>
            <a:endParaRPr lang="ta-IN"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422400"/>
            <a:ext cx="7924800" cy="5283200"/>
          </a:xfrm>
          <a:prstGeom prst="rect">
            <a:avLst/>
          </a:prstGeom>
        </p:spPr>
      </p:pic>
    </p:spTree>
    <p:extLst>
      <p:ext uri="{BB962C8B-B14F-4D97-AF65-F5344CB8AC3E}">
        <p14:creationId xmlns:p14="http://schemas.microsoft.com/office/powerpoint/2010/main" val="32144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STRENGTHS AND WEAKNESSES</a:t>
            </a:r>
            <a:endParaRPr lang="en-US" dirty="0"/>
          </a:p>
        </p:txBody>
      </p:sp>
      <p:sp>
        <p:nvSpPr>
          <p:cNvPr id="5" name="Content Placeholder 4"/>
          <p:cNvSpPr>
            <a:spLocks noGrp="1"/>
          </p:cNvSpPr>
          <p:nvPr>
            <p:ph idx="1"/>
          </p:nvPr>
        </p:nvSpPr>
        <p:spPr/>
        <p:txBody>
          <a:bodyPr>
            <a:normAutofit lnSpcReduction="10000"/>
          </a:bodyPr>
          <a:lstStyle/>
          <a:p>
            <a:r>
              <a:rPr lang="en-IN" b="1" dirty="0"/>
              <a:t>Strengths of the project </a:t>
            </a:r>
            <a:r>
              <a:rPr lang="en-IN" dirty="0" smtClean="0"/>
              <a:t>– predictable fiscal </a:t>
            </a:r>
            <a:r>
              <a:rPr lang="en-IN" dirty="0" smtClean="0"/>
              <a:t>transfer </a:t>
            </a:r>
            <a:r>
              <a:rPr lang="en-IN" dirty="0"/>
              <a:t>has worked</a:t>
            </a:r>
            <a:r>
              <a:rPr lang="en-IN" dirty="0" smtClean="0"/>
              <a:t>; the capacity of LAs built to manage their mandated activities; project design, implementation arrangements, and oversight contributed to achieve project objectives.</a:t>
            </a:r>
            <a:endParaRPr lang="en-IN" dirty="0"/>
          </a:p>
          <a:p>
            <a:r>
              <a:rPr lang="en-IN" b="1" dirty="0" smtClean="0"/>
              <a:t>Innovative </a:t>
            </a:r>
            <a:r>
              <a:rPr lang="en-IN" b="1" dirty="0"/>
              <a:t>features of the </a:t>
            </a:r>
            <a:r>
              <a:rPr lang="en-IN" b="1" dirty="0" smtClean="0"/>
              <a:t>project </a:t>
            </a:r>
            <a:r>
              <a:rPr lang="en-IN" dirty="0" smtClean="0"/>
              <a:t>- in next slides.</a:t>
            </a:r>
            <a:endParaRPr lang="en-IN" dirty="0"/>
          </a:p>
          <a:p>
            <a:r>
              <a:rPr lang="en-IN" b="1" dirty="0"/>
              <a:t>Limitation of the project </a:t>
            </a:r>
            <a:r>
              <a:rPr lang="en-IN" dirty="0" smtClean="0"/>
              <a:t>- change in the executing agency mid way; capacity constraints of regional small contractors contributed to slow progress for which actions were </a:t>
            </a:r>
            <a:r>
              <a:rPr lang="en-IN" dirty="0" smtClean="0"/>
              <a:t>taken; weak local government institutions (LLDF and SLILG).</a:t>
            </a:r>
            <a:endParaRPr lang="en-IN" dirty="0"/>
          </a:p>
          <a:p>
            <a:r>
              <a:rPr lang="en-IN" b="1" dirty="0"/>
              <a:t>Role of the government </a:t>
            </a:r>
            <a:r>
              <a:rPr lang="en-IN" dirty="0" smtClean="0"/>
              <a:t>- </a:t>
            </a:r>
            <a:r>
              <a:rPr lang="en-IN" dirty="0"/>
              <a:t>political commitment, policy environment, </a:t>
            </a:r>
            <a:r>
              <a:rPr lang="en-IN" dirty="0" smtClean="0"/>
              <a:t>and strategic oversight had been excellent.</a:t>
            </a:r>
            <a:endParaRPr lang="en-IN" dirty="0"/>
          </a:p>
        </p:txBody>
      </p:sp>
    </p:spTree>
    <p:extLst>
      <p:ext uri="{BB962C8B-B14F-4D97-AF65-F5344CB8AC3E}">
        <p14:creationId xmlns:p14="http://schemas.microsoft.com/office/powerpoint/2010/main" val="3622535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Cambria" panose="02040503050406030204" pitchFamily="18" charset="0"/>
              </a:rPr>
              <a:t>Innovations in the Project </a:t>
            </a:r>
            <a:r>
              <a:rPr lang="en-US" b="1" dirty="0" smtClean="0">
                <a:effectLst>
                  <a:outerShdw blurRad="38100" dist="38100" dir="2700000" algn="tl">
                    <a:srgbClr val="000000">
                      <a:alpha val="43137"/>
                    </a:srgbClr>
                  </a:outerShdw>
                </a:effectLst>
                <a:latin typeface="Cambria" panose="02040503050406030204" pitchFamily="18" charset="0"/>
              </a:rPr>
              <a:t>(as designed) </a:t>
            </a:r>
            <a:endParaRPr lang="en-US" b="1" dirty="0">
              <a:effectLst>
                <a:outerShdw blurRad="38100" dist="38100" dir="2700000" algn="tl">
                  <a:srgbClr val="000000">
                    <a:alpha val="43137"/>
                  </a:srgbClr>
                </a:outerShdw>
              </a:effectLst>
              <a:latin typeface="Cambria" panose="02040503050406030204" pitchFamily="18" charset="0"/>
            </a:endParaRPr>
          </a:p>
        </p:txBody>
      </p:sp>
      <p:sp>
        <p:nvSpPr>
          <p:cNvPr id="4" name="TextBox 3"/>
          <p:cNvSpPr txBox="1"/>
          <p:nvPr/>
        </p:nvSpPr>
        <p:spPr>
          <a:xfrm>
            <a:off x="0" y="1414226"/>
            <a:ext cx="9144000" cy="587853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Cambria" panose="02040503050406030204" pitchFamily="18" charset="0"/>
              </a:rPr>
              <a:t>Preparation of </a:t>
            </a:r>
            <a:r>
              <a:rPr lang="en-US" sz="2400" b="1" dirty="0" smtClean="0">
                <a:solidFill>
                  <a:srgbClr val="7030A0"/>
                </a:solidFill>
                <a:latin typeface="Cambria" panose="02040503050406030204" pitchFamily="18" charset="0"/>
              </a:rPr>
              <a:t>Local Authority Participatory Development Plans </a:t>
            </a:r>
            <a:r>
              <a:rPr lang="en-US" sz="2400" b="1" dirty="0" smtClean="0">
                <a:latin typeface="Cambria" panose="02040503050406030204" pitchFamily="18" charset="0"/>
              </a:rPr>
              <a:t>(LAPDP)</a:t>
            </a:r>
          </a:p>
          <a:p>
            <a:pPr marL="285750" indent="-285750">
              <a:buFont typeface="Arial" panose="020B0604020202020204" pitchFamily="34" charset="0"/>
              <a:buChar char="•"/>
            </a:pPr>
            <a:r>
              <a:rPr lang="en-US" sz="2400" b="1" dirty="0" smtClean="0">
                <a:latin typeface="Cambria" panose="02040503050406030204" pitchFamily="18" charset="0"/>
              </a:rPr>
              <a:t>Establishment of </a:t>
            </a:r>
            <a:r>
              <a:rPr lang="en-US" sz="2400" b="1" dirty="0" smtClean="0">
                <a:solidFill>
                  <a:srgbClr val="7030A0"/>
                </a:solidFill>
                <a:latin typeface="Cambria" panose="02040503050406030204" pitchFamily="18" charset="0"/>
              </a:rPr>
              <a:t>Project Appraisal Team </a:t>
            </a:r>
            <a:r>
              <a:rPr lang="en-US" sz="2400" b="1" dirty="0" smtClean="0">
                <a:latin typeface="Cambria" panose="02040503050406030204" pitchFamily="18" charset="0"/>
              </a:rPr>
              <a:t>(PAT)</a:t>
            </a:r>
          </a:p>
          <a:p>
            <a:pPr marL="285750" indent="-285750">
              <a:buFont typeface="Arial" panose="020B0604020202020204" pitchFamily="34" charset="0"/>
              <a:buChar char="•"/>
            </a:pPr>
            <a:r>
              <a:rPr lang="en-US" sz="2400" b="1" dirty="0" smtClean="0">
                <a:latin typeface="Cambria" panose="02040503050406030204" pitchFamily="18" charset="0"/>
              </a:rPr>
              <a:t>Establishment and Strengthening </a:t>
            </a:r>
            <a:r>
              <a:rPr lang="en-US" sz="2400" b="1" dirty="0" smtClean="0">
                <a:latin typeface="Cambria" panose="02040503050406030204" pitchFamily="18" charset="0"/>
              </a:rPr>
              <a:t>of Community Organization </a:t>
            </a:r>
            <a:r>
              <a:rPr lang="en-US" sz="2400" b="1" dirty="0" smtClean="0">
                <a:latin typeface="Cambria" panose="02040503050406030204" pitchFamily="18" charset="0"/>
              </a:rPr>
              <a:t>(</a:t>
            </a:r>
            <a:r>
              <a:rPr lang="en-US" sz="2400" b="1" dirty="0" err="1" smtClean="0">
                <a:solidFill>
                  <a:srgbClr val="7030A0"/>
                </a:solidFill>
                <a:latin typeface="Cambria" panose="02040503050406030204" pitchFamily="18" charset="0"/>
              </a:rPr>
              <a:t>Praja</a:t>
            </a:r>
            <a:r>
              <a:rPr lang="en-US" sz="2400" b="1" dirty="0" smtClean="0">
                <a:solidFill>
                  <a:srgbClr val="7030A0"/>
                </a:solidFill>
                <a:latin typeface="Cambria" panose="02040503050406030204" pitchFamily="18" charset="0"/>
              </a:rPr>
              <a:t> Mandala</a:t>
            </a:r>
            <a:r>
              <a:rPr lang="en-US" sz="2400" b="1" dirty="0" smtClean="0">
                <a:latin typeface="Cambria" panose="02040503050406030204" pitchFamily="18" charset="0"/>
              </a:rPr>
              <a:t>)</a:t>
            </a:r>
          </a:p>
          <a:p>
            <a:pPr marL="285750" indent="-285750">
              <a:buFont typeface="Arial" panose="020B0604020202020204" pitchFamily="34" charset="0"/>
              <a:buChar char="•"/>
            </a:pPr>
            <a:r>
              <a:rPr lang="en-US" sz="2400" b="1" dirty="0" smtClean="0">
                <a:latin typeface="Cambria" panose="02040503050406030204" pitchFamily="18" charset="0"/>
              </a:rPr>
              <a:t>Establishment of </a:t>
            </a:r>
            <a:r>
              <a:rPr lang="en-US" sz="2400" b="1" dirty="0" smtClean="0">
                <a:solidFill>
                  <a:srgbClr val="7030A0"/>
                </a:solidFill>
                <a:latin typeface="Cambria" panose="02040503050406030204" pitchFamily="18" charset="0"/>
              </a:rPr>
              <a:t>Social Audit Committees</a:t>
            </a:r>
          </a:p>
          <a:p>
            <a:pPr marL="285750" indent="-285750">
              <a:buFont typeface="Arial" panose="020B0604020202020204" pitchFamily="34" charset="0"/>
              <a:buChar char="•"/>
            </a:pPr>
            <a:r>
              <a:rPr lang="en-US" sz="2400" b="1" dirty="0" smtClean="0">
                <a:latin typeface="Cambria" panose="02040503050406030204" pitchFamily="18" charset="0"/>
              </a:rPr>
              <a:t>Establishment of </a:t>
            </a:r>
            <a:r>
              <a:rPr lang="en-US" sz="2400" b="1" dirty="0" smtClean="0">
                <a:solidFill>
                  <a:srgbClr val="7030A0"/>
                </a:solidFill>
                <a:latin typeface="Cambria" panose="02040503050406030204" pitchFamily="18" charset="0"/>
              </a:rPr>
              <a:t>Grievance Redressing Mechanism </a:t>
            </a:r>
            <a:r>
              <a:rPr lang="en-US" sz="2400" b="1" dirty="0" smtClean="0">
                <a:latin typeface="Cambria" panose="02040503050406030204" pitchFamily="18" charset="0"/>
              </a:rPr>
              <a:t>(GRM)</a:t>
            </a:r>
          </a:p>
          <a:p>
            <a:pPr marL="285750" indent="-285750">
              <a:buFont typeface="Arial" panose="020B0604020202020204" pitchFamily="34" charset="0"/>
              <a:buChar char="•"/>
            </a:pPr>
            <a:r>
              <a:rPr lang="en-US" sz="2400" b="1" dirty="0" smtClean="0">
                <a:latin typeface="Cambria" panose="02040503050406030204" pitchFamily="18" charset="0"/>
              </a:rPr>
              <a:t>Establishment of </a:t>
            </a:r>
            <a:r>
              <a:rPr lang="en-US" sz="2400" b="1" dirty="0" smtClean="0">
                <a:solidFill>
                  <a:srgbClr val="7030A0"/>
                </a:solidFill>
                <a:latin typeface="Cambria" panose="02040503050406030204" pitchFamily="18" charset="0"/>
                <a:cs typeface="Times New Roman" panose="02020603050405020304" pitchFamily="18" charset="0"/>
              </a:rPr>
              <a:t>Good </a:t>
            </a:r>
            <a:r>
              <a:rPr lang="en-US" sz="2400" b="1" dirty="0">
                <a:solidFill>
                  <a:srgbClr val="7030A0"/>
                </a:solidFill>
                <a:latin typeface="Cambria" panose="02040503050406030204" pitchFamily="18" charset="0"/>
                <a:cs typeface="Times New Roman" panose="02020603050405020304" pitchFamily="18" charset="0"/>
              </a:rPr>
              <a:t>Governance Resource </a:t>
            </a:r>
            <a:r>
              <a:rPr lang="en-US" sz="2400" b="1" dirty="0" smtClean="0">
                <a:solidFill>
                  <a:srgbClr val="7030A0"/>
                </a:solidFill>
                <a:latin typeface="Cambria" panose="02040503050406030204" pitchFamily="18" charset="0"/>
                <a:cs typeface="Times New Roman" panose="02020603050405020304" pitchFamily="18" charset="0"/>
              </a:rPr>
              <a:t>Centers </a:t>
            </a:r>
            <a:r>
              <a:rPr lang="en-US" sz="2400" b="1" dirty="0">
                <a:latin typeface="Cambria" panose="02040503050406030204" pitchFamily="18" charset="0"/>
                <a:cs typeface="Times New Roman" panose="02020603050405020304" pitchFamily="18" charset="0"/>
              </a:rPr>
              <a:t>(GGRC) </a:t>
            </a:r>
            <a:r>
              <a:rPr lang="en-US" sz="2400" b="1" dirty="0" smtClean="0">
                <a:latin typeface="Cambria" panose="02040503050406030204" pitchFamily="18" charset="0"/>
                <a:cs typeface="Times New Roman" panose="02020603050405020304" pitchFamily="18" charset="0"/>
              </a:rPr>
              <a:t>at District level</a:t>
            </a:r>
          </a:p>
          <a:p>
            <a:pPr marL="285750" indent="-285750">
              <a:buFont typeface="Arial" panose="020B0604020202020204" pitchFamily="34" charset="0"/>
              <a:buChar char="•"/>
            </a:pPr>
            <a:r>
              <a:rPr lang="en-US" sz="2400" b="1" dirty="0">
                <a:latin typeface="Cambria" panose="02040503050406030204" pitchFamily="18" charset="0"/>
                <a:cs typeface="Times New Roman" panose="02020603050405020304" pitchFamily="18" charset="0"/>
              </a:rPr>
              <a:t>Establishment of </a:t>
            </a:r>
            <a:r>
              <a:rPr lang="en-US" sz="2400" b="1" dirty="0">
                <a:solidFill>
                  <a:srgbClr val="7030A0"/>
                </a:solidFill>
                <a:latin typeface="Cambria" panose="02040503050406030204" pitchFamily="18" charset="0"/>
              </a:rPr>
              <a:t>Fiscal </a:t>
            </a:r>
            <a:r>
              <a:rPr lang="en-US" sz="2400" b="1" dirty="0" smtClean="0">
                <a:solidFill>
                  <a:srgbClr val="7030A0"/>
                </a:solidFill>
                <a:latin typeface="Cambria" panose="02040503050406030204" pitchFamily="18" charset="0"/>
              </a:rPr>
              <a:t>Local Government Division </a:t>
            </a:r>
            <a:r>
              <a:rPr lang="en-US" sz="2400" b="1" dirty="0" smtClean="0">
                <a:latin typeface="Cambria" panose="02040503050406030204" pitchFamily="18" charset="0"/>
              </a:rPr>
              <a:t>(LGD) </a:t>
            </a:r>
            <a:r>
              <a:rPr lang="en-US" sz="2400" b="1" dirty="0">
                <a:latin typeface="Cambria" panose="02040503050406030204" pitchFamily="18" charset="0"/>
              </a:rPr>
              <a:t>at Provincial Level</a:t>
            </a:r>
            <a:endParaRPr lang="en-US" sz="2400" b="1" dirty="0">
              <a:latin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sz="2400" b="1" dirty="0" smtClean="0">
                <a:latin typeface="Cambria" panose="02040503050406030204" pitchFamily="18" charset="0"/>
                <a:cs typeface="Times New Roman" panose="02020603050405020304" pitchFamily="18" charset="0"/>
              </a:rPr>
              <a:t>Establishment </a:t>
            </a:r>
            <a:r>
              <a:rPr lang="en-US" sz="2400" b="1" dirty="0">
                <a:latin typeface="Cambria" panose="02040503050406030204" pitchFamily="18" charset="0"/>
                <a:cs typeface="Times New Roman" panose="02020603050405020304" pitchFamily="18" charset="0"/>
              </a:rPr>
              <a:t>of </a:t>
            </a:r>
            <a:r>
              <a:rPr lang="en-US" sz="2400" b="1" dirty="0">
                <a:solidFill>
                  <a:srgbClr val="7030A0"/>
                </a:solidFill>
                <a:latin typeface="Cambria" panose="02040503050406030204" pitchFamily="18" charset="0"/>
              </a:rPr>
              <a:t>Fiscal Analysis Cells </a:t>
            </a:r>
            <a:r>
              <a:rPr lang="en-US" sz="2400" b="1" dirty="0">
                <a:latin typeface="Cambria" panose="02040503050406030204" pitchFamily="18" charset="0"/>
              </a:rPr>
              <a:t>(FAC) at Provincial </a:t>
            </a:r>
            <a:r>
              <a:rPr lang="en-US" sz="2400" b="1" dirty="0" smtClean="0">
                <a:latin typeface="Cambria" panose="02040503050406030204" pitchFamily="18" charset="0"/>
              </a:rPr>
              <a:t>Leve</a:t>
            </a:r>
            <a:r>
              <a:rPr lang="en-US" sz="2800" b="1" dirty="0" smtClean="0">
                <a:latin typeface="Cambria" panose="02040503050406030204" pitchFamily="18" charset="0"/>
              </a:rPr>
              <a:t>l</a:t>
            </a:r>
          </a:p>
          <a:p>
            <a:pPr marL="285750" indent="-285750">
              <a:buFont typeface="Arial" panose="020B0604020202020204" pitchFamily="34" charset="0"/>
              <a:buChar char="•"/>
            </a:pPr>
            <a:r>
              <a:rPr lang="en-US" sz="2400" b="1" dirty="0" smtClean="0">
                <a:latin typeface="Cambria" panose="02040503050406030204" pitchFamily="18" charset="0"/>
                <a:cs typeface="Times New Roman" panose="02020603050405020304" pitchFamily="18" charset="0"/>
              </a:rPr>
              <a:t>Introduction of </a:t>
            </a:r>
            <a:r>
              <a:rPr lang="en-US" sz="2400" b="1" dirty="0" smtClean="0">
                <a:solidFill>
                  <a:srgbClr val="7030A0"/>
                </a:solidFill>
                <a:latin typeface="Cambria" panose="02040503050406030204" pitchFamily="18" charset="0"/>
                <a:cs typeface="Times New Roman" panose="02020603050405020304" pitchFamily="18" charset="0"/>
              </a:rPr>
              <a:t>Citizen Score Cards </a:t>
            </a:r>
            <a:r>
              <a:rPr lang="en-US" sz="2400" b="1" dirty="0" smtClean="0">
                <a:latin typeface="Cambria" panose="02040503050406030204" pitchFamily="18" charset="0"/>
                <a:cs typeface="Times New Roman" panose="02020603050405020304" pitchFamily="18" charset="0"/>
              </a:rPr>
              <a:t>(</a:t>
            </a:r>
            <a:r>
              <a:rPr lang="en-US" sz="2400" b="1" dirty="0" err="1" smtClean="0">
                <a:latin typeface="Cambria" panose="02040503050406030204" pitchFamily="18" charset="0"/>
                <a:cs typeface="Times New Roman" panose="02020603050405020304" pitchFamily="18" charset="0"/>
              </a:rPr>
              <a:t>eCSC</a:t>
            </a:r>
            <a:r>
              <a:rPr lang="en-US" sz="2400" b="1" dirty="0" smtClean="0">
                <a:latin typeface="Cambria" panose="02040503050406030204" pitchFamily="18" charset="0"/>
                <a:cs typeface="Times New Roman" panose="02020603050405020304" pitchFamily="18" charset="0"/>
              </a:rPr>
              <a:t>)</a:t>
            </a:r>
            <a:endParaRPr lang="en-US" sz="2400" b="1" dirty="0">
              <a:latin typeface="Cambria" panose="02040503050406030204" pitchFamily="18" charset="0"/>
              <a:cs typeface="Times New Roman" panose="02020603050405020304" pitchFamily="18" charset="0"/>
            </a:endParaRPr>
          </a:p>
          <a:p>
            <a:r>
              <a:rPr lang="en-US" sz="2800" dirty="0" smtClean="0"/>
              <a:t>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290568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ambria" panose="02040503050406030204" pitchFamily="18" charset="0"/>
              </a:rPr>
              <a:t>Innovations in the </a:t>
            </a:r>
            <a:r>
              <a:rPr lang="en-US" b="1" dirty="0" smtClean="0">
                <a:effectLst>
                  <a:outerShdw blurRad="38100" dist="38100" dir="2700000" algn="tl">
                    <a:srgbClr val="000000">
                      <a:alpha val="43137"/>
                    </a:srgbClr>
                  </a:outerShdw>
                </a:effectLst>
                <a:latin typeface="Cambria" panose="02040503050406030204" pitchFamily="18" charset="0"/>
              </a:rPr>
              <a:t>Project </a:t>
            </a:r>
            <a:r>
              <a:rPr lang="en-US" b="1" dirty="0" smtClean="0">
                <a:effectLst>
                  <a:outerShdw blurRad="38100" dist="38100" dir="2700000" algn="tl">
                    <a:srgbClr val="000000">
                      <a:alpha val="43137"/>
                    </a:srgbClr>
                  </a:outerShdw>
                </a:effectLst>
                <a:latin typeface="Cambria" panose="02040503050406030204" pitchFamily="18" charset="0"/>
              </a:rPr>
              <a:t>(as designed)</a:t>
            </a:r>
            <a:endParaRPr lang="en-US" dirty="0">
              <a:effectLst>
                <a:outerShdw blurRad="38100" dist="38100" dir="2700000" algn="tl">
                  <a:srgbClr val="000000">
                    <a:alpha val="43137"/>
                  </a:srgbClr>
                </a:outerShdw>
              </a:effectLst>
            </a:endParaRPr>
          </a:p>
        </p:txBody>
      </p:sp>
      <p:sp>
        <p:nvSpPr>
          <p:cNvPr id="4" name="Rectangle 3"/>
          <p:cNvSpPr/>
          <p:nvPr/>
        </p:nvSpPr>
        <p:spPr>
          <a:xfrm>
            <a:off x="26158" y="1752600"/>
            <a:ext cx="9144000" cy="590931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b="1" dirty="0">
                <a:latin typeface="Cambria" panose="02040503050406030204" pitchFamily="18" charset="0"/>
              </a:rPr>
              <a:t>Preparation of </a:t>
            </a:r>
            <a:r>
              <a:rPr lang="en-US" sz="2800" b="1" dirty="0" smtClean="0">
                <a:latin typeface="Cambria" panose="02040503050406030204" pitchFamily="18" charset="0"/>
              </a:rPr>
              <a:t>S</a:t>
            </a:r>
            <a:r>
              <a:rPr lang="en-US" sz="2800" b="1" dirty="0" smtClean="0">
                <a:solidFill>
                  <a:srgbClr val="7030A0"/>
                </a:solidFill>
                <a:latin typeface="Cambria" panose="02040503050406030204" pitchFamily="18" charset="0"/>
              </a:rPr>
              <a:t>ub Project Completion Reports</a:t>
            </a:r>
            <a:endParaRPr lang="en-US" sz="2800" b="1" dirty="0">
              <a:solidFill>
                <a:srgbClr val="7030A0"/>
              </a:solidFill>
              <a:latin typeface="Cambria" panose="02040503050406030204" pitchFamily="18" charset="0"/>
            </a:endParaRPr>
          </a:p>
          <a:p>
            <a:pPr marL="285750" indent="-285750">
              <a:buFont typeface="Arial" panose="020B0604020202020204" pitchFamily="34" charset="0"/>
              <a:buChar char="•"/>
            </a:pPr>
            <a:r>
              <a:rPr lang="en-US" sz="2800" b="1" dirty="0">
                <a:latin typeface="Cambria" panose="02040503050406030204" pitchFamily="18" charset="0"/>
              </a:rPr>
              <a:t>Preparation of </a:t>
            </a:r>
            <a:r>
              <a:rPr lang="en-US" sz="2800" b="1" dirty="0">
                <a:solidFill>
                  <a:srgbClr val="7030A0"/>
                </a:solidFill>
                <a:latin typeface="Cambria" panose="02040503050406030204" pitchFamily="18" charset="0"/>
              </a:rPr>
              <a:t>M</a:t>
            </a:r>
            <a:r>
              <a:rPr lang="en-US" sz="2800" b="1" dirty="0" smtClean="0">
                <a:solidFill>
                  <a:srgbClr val="7030A0"/>
                </a:solidFill>
                <a:latin typeface="Cambria" panose="02040503050406030204" pitchFamily="18" charset="0"/>
              </a:rPr>
              <a:t>aintenance </a:t>
            </a:r>
            <a:r>
              <a:rPr lang="en-US" sz="2800" b="1" dirty="0">
                <a:solidFill>
                  <a:srgbClr val="7030A0"/>
                </a:solidFill>
                <a:latin typeface="Cambria" panose="02040503050406030204" pitchFamily="18" charset="0"/>
              </a:rPr>
              <a:t>and </a:t>
            </a:r>
            <a:r>
              <a:rPr lang="en-US" sz="2800" b="1" dirty="0" smtClean="0">
                <a:solidFill>
                  <a:srgbClr val="7030A0"/>
                </a:solidFill>
                <a:latin typeface="Cambria" panose="02040503050406030204" pitchFamily="18" charset="0"/>
              </a:rPr>
              <a:t>Sustainability Reports</a:t>
            </a:r>
            <a:endParaRPr lang="en-US" sz="2800" b="1" dirty="0">
              <a:solidFill>
                <a:srgbClr val="7030A0"/>
              </a:solidFill>
              <a:latin typeface="Cambria" panose="02040503050406030204" pitchFamily="18" charset="0"/>
            </a:endParaRPr>
          </a:p>
          <a:p>
            <a:pPr marL="285750" indent="-285750">
              <a:buFont typeface="Arial" panose="020B0604020202020204" pitchFamily="34" charset="0"/>
              <a:buChar char="•"/>
            </a:pPr>
            <a:r>
              <a:rPr lang="en-US" sz="2800" b="1" dirty="0">
                <a:latin typeface="Cambria" panose="02040503050406030204" pitchFamily="18" charset="0"/>
              </a:rPr>
              <a:t>Preparation of </a:t>
            </a:r>
            <a:r>
              <a:rPr lang="en-US" sz="2800" b="1" dirty="0" smtClean="0">
                <a:solidFill>
                  <a:srgbClr val="7030A0"/>
                </a:solidFill>
                <a:latin typeface="Cambria" panose="02040503050406030204" pitchFamily="18" charset="0"/>
              </a:rPr>
              <a:t>Business Plans </a:t>
            </a:r>
            <a:r>
              <a:rPr lang="en-US" sz="2800" b="1" dirty="0">
                <a:latin typeface="Cambria" panose="02040503050406030204" pitchFamily="18" charset="0"/>
              </a:rPr>
              <a:t>for </a:t>
            </a:r>
            <a:r>
              <a:rPr lang="en-US" sz="2800" b="1" dirty="0" smtClean="0">
                <a:latin typeface="Cambria" panose="02040503050406030204" pitchFamily="18" charset="0"/>
              </a:rPr>
              <a:t>Commercial Projects </a:t>
            </a:r>
          </a:p>
          <a:p>
            <a:pPr marL="285750" indent="-285750">
              <a:buFont typeface="Arial" panose="020B0604020202020204" pitchFamily="34" charset="0"/>
              <a:buChar char="•"/>
            </a:pPr>
            <a:r>
              <a:rPr lang="en-US" sz="2800" b="1" dirty="0">
                <a:latin typeface="Cambria" panose="02040503050406030204" pitchFamily="18" charset="0"/>
              </a:rPr>
              <a:t>Enhance the </a:t>
            </a:r>
            <a:r>
              <a:rPr lang="en-US" sz="2800" b="1" dirty="0">
                <a:solidFill>
                  <a:srgbClr val="7030A0"/>
                </a:solidFill>
                <a:latin typeface="Cambria" panose="02040503050406030204" pitchFamily="18" charset="0"/>
              </a:rPr>
              <a:t>Procurement </a:t>
            </a:r>
            <a:r>
              <a:rPr lang="en-US" sz="2800" b="1" dirty="0" smtClean="0">
                <a:solidFill>
                  <a:srgbClr val="7030A0"/>
                </a:solidFill>
                <a:latin typeface="Cambria" panose="02040503050406030204" pitchFamily="18" charset="0"/>
              </a:rPr>
              <a:t> and Financial Capacity </a:t>
            </a:r>
            <a:r>
              <a:rPr lang="en-US" sz="2800" b="1" dirty="0">
                <a:latin typeface="Cambria" panose="02040503050406030204" pitchFamily="18" charset="0"/>
              </a:rPr>
              <a:t>of Local Government </a:t>
            </a:r>
            <a:r>
              <a:rPr lang="en-US" sz="2800" b="1" dirty="0" smtClean="0">
                <a:latin typeface="Cambria" panose="02040503050406030204" pitchFamily="18" charset="0"/>
              </a:rPr>
              <a:t>Sector</a:t>
            </a:r>
          </a:p>
          <a:p>
            <a:pPr marL="285750" indent="-285750">
              <a:buFont typeface="Arial" panose="020B0604020202020204" pitchFamily="34" charset="0"/>
              <a:buChar char="•"/>
            </a:pPr>
            <a:r>
              <a:rPr lang="en-US" sz="2800" b="1" dirty="0" smtClean="0">
                <a:latin typeface="Cambria" panose="02040503050406030204" pitchFamily="18" charset="0"/>
              </a:rPr>
              <a:t>Adoption of </a:t>
            </a:r>
            <a:r>
              <a:rPr lang="en-US" sz="2800" b="1" dirty="0" smtClean="0">
                <a:solidFill>
                  <a:srgbClr val="7030A0"/>
                </a:solidFill>
                <a:latin typeface="Cambria" panose="02040503050406030204" pitchFamily="18" charset="0"/>
              </a:rPr>
              <a:t>Citizen Charter</a:t>
            </a:r>
            <a:r>
              <a:rPr lang="en-US" sz="2800" b="1" dirty="0" smtClean="0">
                <a:latin typeface="Cambria" panose="02040503050406030204" pitchFamily="18" charset="0"/>
              </a:rPr>
              <a:t> initiated by the Government   </a:t>
            </a:r>
            <a:endParaRPr lang="en-US" sz="2800" b="1" dirty="0">
              <a:latin typeface="Cambria" panose="02040503050406030204" pitchFamily="18" charset="0"/>
            </a:endParaRPr>
          </a:p>
          <a:p>
            <a:pPr marL="285750" indent="-285750">
              <a:buFont typeface="Arial" panose="020B0604020202020204" pitchFamily="34" charset="0"/>
              <a:buChar char="•"/>
            </a:pPr>
            <a:endParaRPr lang="en-US" sz="2800" b="1" dirty="0" smtClean="0">
              <a:latin typeface="Cambria" panose="02040503050406030204" pitchFamily="18" charset="0"/>
            </a:endParaRPr>
          </a:p>
          <a:p>
            <a:pPr marL="285750" indent="-285750">
              <a:buFont typeface="Arial" panose="020B0604020202020204" pitchFamily="34" charset="0"/>
              <a:buChar char="•"/>
            </a:pPr>
            <a:endParaRPr lang="en-US" sz="2800" b="1" dirty="0">
              <a:latin typeface="Cambria" panose="02040503050406030204" pitchFamily="18" charset="0"/>
            </a:endParaRPr>
          </a:p>
          <a:p>
            <a:pPr marL="285750" indent="-285750">
              <a:buFont typeface="Arial" panose="020B0604020202020204" pitchFamily="34" charset="0"/>
              <a:buChar char="•"/>
            </a:pPr>
            <a:endParaRPr lang="en-US" sz="2800" b="1" dirty="0" smtClean="0">
              <a:latin typeface="Cambria" panose="02040503050406030204" pitchFamily="18" charset="0"/>
            </a:endParaRPr>
          </a:p>
          <a:p>
            <a:pPr marL="285750" indent="-285750">
              <a:buFont typeface="Arial" panose="020B0604020202020204" pitchFamily="34" charset="0"/>
              <a:buChar char="•"/>
            </a:pPr>
            <a:endParaRPr lang="en-US" sz="2800" b="1" dirty="0">
              <a:latin typeface="Cambria" panose="02040503050406030204" pitchFamily="18" charset="0"/>
            </a:endParaRPr>
          </a:p>
        </p:txBody>
      </p:sp>
    </p:spTree>
    <p:extLst>
      <p:ext uri="{BB962C8B-B14F-4D97-AF65-F5344CB8AC3E}">
        <p14:creationId xmlns:p14="http://schemas.microsoft.com/office/powerpoint/2010/main" val="1539838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ctr"/>
            <a:r>
              <a:rPr lang="en-US" sz="3600" b="1" dirty="0" smtClean="0">
                <a:effectLst>
                  <a:outerShdw blurRad="38100" dist="38100" dir="2700000" algn="tl">
                    <a:srgbClr val="000000">
                      <a:alpha val="43137"/>
                    </a:srgbClr>
                  </a:outerShdw>
                </a:effectLst>
                <a:latin typeface="Cambria" panose="02040503050406030204" pitchFamily="18" charset="0"/>
              </a:rPr>
              <a:t>(Additional) Innovation </a:t>
            </a:r>
            <a:r>
              <a:rPr lang="en-US" sz="3600" b="1" dirty="0" smtClean="0">
                <a:effectLst>
                  <a:outerShdw blurRad="38100" dist="38100" dir="2700000" algn="tl">
                    <a:srgbClr val="000000">
                      <a:alpha val="43137"/>
                    </a:srgbClr>
                  </a:outerShdw>
                </a:effectLst>
                <a:latin typeface="Cambria" panose="02040503050406030204" pitchFamily="18" charset="0"/>
              </a:rPr>
              <a:t>Activities Introduced </a:t>
            </a:r>
            <a:endParaRPr lang="en-US" sz="3600" b="1" dirty="0">
              <a:effectLst>
                <a:outerShdw blurRad="38100" dist="38100" dir="2700000" algn="tl">
                  <a:srgbClr val="000000">
                    <a:alpha val="43137"/>
                  </a:srgbClr>
                </a:outerShdw>
              </a:effectLst>
              <a:latin typeface="Cambria" panose="02040503050406030204" pitchFamily="18" charset="0"/>
            </a:endParaRPr>
          </a:p>
        </p:txBody>
      </p:sp>
      <p:sp>
        <p:nvSpPr>
          <p:cNvPr id="6" name="TextBox 5"/>
          <p:cNvSpPr txBox="1"/>
          <p:nvPr/>
        </p:nvSpPr>
        <p:spPr>
          <a:xfrm>
            <a:off x="0" y="1828800"/>
            <a:ext cx="9144000"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smtClean="0">
                <a:latin typeface="Cambria" panose="02040503050406030204" pitchFamily="18" charset="0"/>
              </a:rPr>
              <a:t>Establishment of </a:t>
            </a:r>
            <a:r>
              <a:rPr lang="en-US" sz="2800" b="1" dirty="0" smtClean="0">
                <a:solidFill>
                  <a:srgbClr val="7030A0"/>
                </a:solidFill>
                <a:latin typeface="Cambria" panose="02040503050406030204" pitchFamily="18" charset="0"/>
              </a:rPr>
              <a:t>Front Offices </a:t>
            </a:r>
            <a:r>
              <a:rPr lang="en-US" sz="2800" b="1" dirty="0" smtClean="0">
                <a:latin typeface="Cambria" panose="02040503050406030204" pitchFamily="18" charset="0"/>
              </a:rPr>
              <a:t>at Local Authorities</a:t>
            </a:r>
          </a:p>
          <a:p>
            <a:pPr marL="285750" indent="-285750">
              <a:lnSpc>
                <a:spcPct val="150000"/>
              </a:lnSpc>
              <a:buFont typeface="Arial" panose="020B0604020202020204" pitchFamily="34" charset="0"/>
              <a:buChar char="•"/>
            </a:pPr>
            <a:r>
              <a:rPr lang="en-US" sz="2800" b="1" dirty="0" smtClean="0">
                <a:latin typeface="Cambria" panose="02040503050406030204" pitchFamily="18" charset="0"/>
              </a:rPr>
              <a:t>Establishment of </a:t>
            </a:r>
            <a:r>
              <a:rPr lang="en-US" sz="2800" b="1" dirty="0" smtClean="0">
                <a:solidFill>
                  <a:srgbClr val="7030A0"/>
                </a:solidFill>
                <a:latin typeface="Cambria" panose="02040503050406030204" pitchFamily="18" charset="0"/>
              </a:rPr>
              <a:t>Automated Libraries</a:t>
            </a:r>
          </a:p>
          <a:p>
            <a:pPr marL="285750" indent="-285750">
              <a:buFont typeface="Arial" panose="020B0604020202020204" pitchFamily="34" charset="0"/>
              <a:buChar char="•"/>
            </a:pPr>
            <a:r>
              <a:rPr lang="en-US" sz="2800" b="1" dirty="0" smtClean="0">
                <a:latin typeface="Cambria" panose="02040503050406030204" pitchFamily="18" charset="0"/>
              </a:rPr>
              <a:t>Reviewing and designing the existing Local Authority </a:t>
            </a:r>
            <a:r>
              <a:rPr lang="en-US" sz="2800" b="1" dirty="0" smtClean="0">
                <a:solidFill>
                  <a:srgbClr val="7030A0"/>
                </a:solidFill>
                <a:latin typeface="Cambria" panose="02040503050406030204" pitchFamily="18" charset="0"/>
              </a:rPr>
              <a:t>Accounting System with accounting software package</a:t>
            </a:r>
          </a:p>
          <a:p>
            <a:pPr marL="285750" indent="-285750">
              <a:lnSpc>
                <a:spcPct val="150000"/>
              </a:lnSpc>
              <a:buFont typeface="Arial" panose="020B0604020202020204" pitchFamily="34" charset="0"/>
              <a:buChar char="•"/>
            </a:pPr>
            <a:r>
              <a:rPr lang="en-US" sz="2800" b="1" dirty="0" smtClean="0">
                <a:latin typeface="Cambria" panose="02040503050406030204" pitchFamily="18" charset="0"/>
              </a:rPr>
              <a:t>Strengthening of </a:t>
            </a:r>
            <a:r>
              <a:rPr lang="en-US" sz="2800" b="1" dirty="0" smtClean="0">
                <a:solidFill>
                  <a:srgbClr val="7030A0"/>
                </a:solidFill>
                <a:latin typeface="Cambria" panose="02040503050406030204" pitchFamily="18" charset="0"/>
              </a:rPr>
              <a:t>Local Loan and Development Fund</a:t>
            </a:r>
          </a:p>
          <a:p>
            <a:pPr marL="285750" indent="-285750">
              <a:buFont typeface="Arial" panose="020B0604020202020204" pitchFamily="34" charset="0"/>
              <a:buChar char="•"/>
            </a:pPr>
            <a:r>
              <a:rPr lang="en-US" sz="2800" b="1" dirty="0" smtClean="0">
                <a:solidFill>
                  <a:srgbClr val="7030A0"/>
                </a:solidFill>
                <a:latin typeface="Cambria" panose="02040503050406030204" pitchFamily="18" charset="0"/>
              </a:rPr>
              <a:t>Enhance the Technical Capacity of Local Government Sector</a:t>
            </a:r>
            <a:endParaRPr lang="en-US" sz="2800" b="1" dirty="0" smtClean="0">
              <a:latin typeface="Cambria" panose="02040503050406030204" pitchFamily="18" charset="0"/>
            </a:endParaRPr>
          </a:p>
          <a:p>
            <a:pPr marL="285750" indent="-285750">
              <a:buFont typeface="Arial" panose="020B0604020202020204" pitchFamily="34" charset="0"/>
              <a:buChar char="•"/>
            </a:pPr>
            <a:r>
              <a:rPr lang="en-US" sz="2800" b="1" dirty="0" smtClean="0">
                <a:latin typeface="Cambria" panose="02040503050406030204" pitchFamily="18" charset="0"/>
              </a:rPr>
              <a:t>Strengthening of </a:t>
            </a:r>
            <a:r>
              <a:rPr lang="en-US" sz="2800" b="1" dirty="0" smtClean="0">
                <a:solidFill>
                  <a:srgbClr val="7030A0"/>
                </a:solidFill>
                <a:latin typeface="Cambria" panose="02040503050406030204" pitchFamily="18" charset="0"/>
              </a:rPr>
              <a:t>Sri Lanka Institute of Local Governance</a:t>
            </a:r>
            <a:endParaRPr lang="en-US" sz="2800" b="1" dirty="0">
              <a:latin typeface="Cambria" panose="02040503050406030204" pitchFamily="18" charset="0"/>
            </a:endParaRPr>
          </a:p>
          <a:p>
            <a:pPr marL="285750" indent="-285750">
              <a:buFont typeface="Arial" panose="020B0604020202020204" pitchFamily="34" charset="0"/>
              <a:buChar char="•"/>
            </a:pPr>
            <a:r>
              <a:rPr lang="en-US" sz="2800" b="1" dirty="0" smtClean="0">
                <a:latin typeface="Cambria" panose="02040503050406030204" pitchFamily="18" charset="0"/>
              </a:rPr>
              <a:t>Training Local Authorities on </a:t>
            </a:r>
            <a:r>
              <a:rPr lang="en-US" sz="2800" b="1" dirty="0" smtClean="0">
                <a:solidFill>
                  <a:srgbClr val="7030A0"/>
                </a:solidFill>
                <a:latin typeface="Cambria" panose="02040503050406030204" pitchFamily="18" charset="0"/>
              </a:rPr>
              <a:t>RTI Act</a:t>
            </a:r>
          </a:p>
          <a:p>
            <a:pPr marL="285750" indent="-285750">
              <a:buFont typeface="Arial" panose="020B0604020202020204" pitchFamily="34" charset="0"/>
              <a:buChar char="•"/>
            </a:pPr>
            <a:endParaRPr lang="en-US" sz="2800" b="1" dirty="0" smtClean="0">
              <a:latin typeface="Cambria" panose="02040503050406030204" pitchFamily="18" charset="0"/>
            </a:endParaRP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45082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Learned</a:t>
            </a:r>
            <a:endParaRPr lang="en-US" dirty="0"/>
          </a:p>
        </p:txBody>
      </p:sp>
      <p:sp>
        <p:nvSpPr>
          <p:cNvPr id="3" name="Content Placeholder 2"/>
          <p:cNvSpPr>
            <a:spLocks noGrp="1"/>
          </p:cNvSpPr>
          <p:nvPr>
            <p:ph idx="1"/>
          </p:nvPr>
        </p:nvSpPr>
        <p:spPr/>
        <p:txBody>
          <a:bodyPr>
            <a:normAutofit lnSpcReduction="10000"/>
          </a:bodyPr>
          <a:lstStyle/>
          <a:p>
            <a:r>
              <a:rPr lang="en-US" dirty="0" smtClean="0"/>
              <a:t>Local governments are better positioned to deliver local development, but political economy hampers bolder reform initiatives</a:t>
            </a:r>
          </a:p>
          <a:p>
            <a:r>
              <a:rPr lang="en-US" dirty="0" smtClean="0"/>
              <a:t>Local services are sub-optimally delivered and </a:t>
            </a:r>
            <a:r>
              <a:rPr lang="en-US" dirty="0" smtClean="0"/>
              <a:t>rather costly </a:t>
            </a:r>
            <a:r>
              <a:rPr lang="en-US" dirty="0" smtClean="0"/>
              <a:t>due to ineffective coordination between institutions</a:t>
            </a:r>
          </a:p>
          <a:p>
            <a:r>
              <a:rPr lang="en-US" dirty="0" smtClean="0"/>
              <a:t>Participatory planning &amp; budgeting and performance-based grants worked in addressing capacity issues</a:t>
            </a:r>
          </a:p>
          <a:p>
            <a:r>
              <a:rPr lang="en-US" dirty="0" smtClean="0"/>
              <a:t>Predictability and timely transfers facilitate local governments deliver services as planned</a:t>
            </a:r>
          </a:p>
          <a:p>
            <a:r>
              <a:rPr lang="en-US" dirty="0" smtClean="0"/>
              <a:t>Performance-based grants promote resource </a:t>
            </a:r>
            <a:r>
              <a:rPr lang="en-US" dirty="0" smtClean="0"/>
              <a:t>mobilization </a:t>
            </a:r>
            <a:r>
              <a:rPr lang="en-US" dirty="0" smtClean="0"/>
              <a:t>in local governments</a:t>
            </a:r>
          </a:p>
          <a:p>
            <a:r>
              <a:rPr lang="en-US" dirty="0" smtClean="0"/>
              <a:t>Social audits and citizen report cards supplement public and local government accountability</a:t>
            </a:r>
          </a:p>
          <a:p>
            <a:endParaRPr lang="en-US" dirty="0"/>
          </a:p>
        </p:txBody>
      </p:sp>
    </p:spTree>
    <p:extLst>
      <p:ext uri="{BB962C8B-B14F-4D97-AF65-F5344CB8AC3E}">
        <p14:creationId xmlns:p14="http://schemas.microsoft.com/office/powerpoint/2010/main" val="98964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CONTENTS</a:t>
            </a:r>
            <a:endParaRPr lang="en-US" dirty="0"/>
          </a:p>
        </p:txBody>
      </p:sp>
      <p:sp>
        <p:nvSpPr>
          <p:cNvPr id="3" name="Content Placeholder 2"/>
          <p:cNvSpPr>
            <a:spLocks noGrp="1"/>
          </p:cNvSpPr>
          <p:nvPr>
            <p:ph idx="1"/>
          </p:nvPr>
        </p:nvSpPr>
        <p:spPr/>
        <p:txBody>
          <a:bodyPr/>
          <a:lstStyle/>
          <a:p>
            <a:r>
              <a:rPr lang="en-IN" b="1" dirty="0"/>
              <a:t>Introduction</a:t>
            </a:r>
          </a:p>
          <a:p>
            <a:endParaRPr lang="en-IN" dirty="0"/>
          </a:p>
          <a:p>
            <a:r>
              <a:rPr lang="en-IN" b="1" dirty="0"/>
              <a:t>Macro and Sector Context</a:t>
            </a:r>
          </a:p>
          <a:p>
            <a:endParaRPr lang="en-IN" b="1" dirty="0"/>
          </a:p>
          <a:p>
            <a:r>
              <a:rPr lang="en-IN" b="1" dirty="0"/>
              <a:t>Project – Objectives and Expected Outcomes</a:t>
            </a:r>
          </a:p>
          <a:p>
            <a:endParaRPr lang="en-IN" b="1" dirty="0"/>
          </a:p>
          <a:p>
            <a:r>
              <a:rPr lang="en-IN" b="1" dirty="0"/>
              <a:t>Strengths and Limitations</a:t>
            </a:r>
          </a:p>
          <a:p>
            <a:endParaRPr lang="en-IN" b="1" dirty="0"/>
          </a:p>
          <a:p>
            <a:r>
              <a:rPr lang="en-IN" b="1" dirty="0"/>
              <a:t>The Next Steps</a:t>
            </a:r>
          </a:p>
          <a:p>
            <a:endParaRPr lang="en-US" dirty="0"/>
          </a:p>
        </p:txBody>
      </p:sp>
    </p:spTree>
    <p:extLst>
      <p:ext uri="{BB962C8B-B14F-4D97-AF65-F5344CB8AC3E}">
        <p14:creationId xmlns:p14="http://schemas.microsoft.com/office/powerpoint/2010/main" val="419417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ASSISTANCE NEEDED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r>
              <a:rPr lang="en-US" dirty="0" smtClean="0">
                <a:solidFill>
                  <a:srgbClr val="7030A0"/>
                </a:solidFill>
              </a:rPr>
              <a:t>BASED ON THE NELSIP EXPEREINCE GAINED:</a:t>
            </a:r>
          </a:p>
          <a:p>
            <a:endParaRPr lang="en-US" dirty="0" smtClean="0">
              <a:solidFill>
                <a:srgbClr val="7030A0"/>
              </a:solidFill>
            </a:endParaRPr>
          </a:p>
          <a:p>
            <a:pPr marL="0" indent="0" algn="just">
              <a:buNone/>
            </a:pPr>
            <a:r>
              <a:rPr lang="en-US" dirty="0" smtClean="0">
                <a:solidFill>
                  <a:srgbClr val="7030A0"/>
                </a:solidFill>
              </a:rPr>
              <a:t>=&gt; PREPARE A FOLLOW ON PROJECT TO STRENGTHEN THE FISCAL AND INSTITUTIONAL SYSTEM OF THE LOCAL GOVERNMENT SERVICE DELIVERY IN THE COUNTRY, THAT WILL HELP TO DEVELOP POTENTIAL ECONOMIC GROWTH CENTRES!</a:t>
            </a:r>
          </a:p>
          <a:p>
            <a:endParaRPr lang="en-US" dirty="0"/>
          </a:p>
          <a:p>
            <a:endParaRPr lang="en-US" dirty="0" smtClean="0"/>
          </a:p>
          <a:p>
            <a:endParaRPr lang="en-US" dirty="0" smtClean="0"/>
          </a:p>
          <a:p>
            <a:pPr marL="0" indent="0">
              <a:buNone/>
            </a:pPr>
            <a:r>
              <a:rPr lang="en-US" sz="2000" dirty="0" smtClean="0">
                <a:solidFill>
                  <a:srgbClr val="0070C0"/>
                </a:solidFill>
              </a:rPr>
              <a:t>MINISTRY OF PROVINCIAL COUNCILS AND LOCAL GOVERNMENT</a:t>
            </a:r>
            <a:endParaRPr lang="en-US" sz="2000" dirty="0">
              <a:solidFill>
                <a:srgbClr val="0070C0"/>
              </a:solidFill>
            </a:endParaRPr>
          </a:p>
        </p:txBody>
      </p:sp>
    </p:spTree>
    <p:extLst>
      <p:ext uri="{BB962C8B-B14F-4D97-AF65-F5344CB8AC3E}">
        <p14:creationId xmlns:p14="http://schemas.microsoft.com/office/powerpoint/2010/main" val="1541264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003" t="9815" r="39145" b="6206"/>
          <a:stretch/>
        </p:blipFill>
        <p:spPr>
          <a:xfrm>
            <a:off x="1371600" y="533400"/>
            <a:ext cx="5943599" cy="6172200"/>
          </a:xfrm>
          <a:prstGeom prst="rect">
            <a:avLst/>
          </a:prstGeom>
        </p:spPr>
      </p:pic>
    </p:spTree>
    <p:extLst>
      <p:ext uri="{BB962C8B-B14F-4D97-AF65-F5344CB8AC3E}">
        <p14:creationId xmlns:p14="http://schemas.microsoft.com/office/powerpoint/2010/main" val="3908825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lgn="ctr">
              <a:buNone/>
            </a:pPr>
            <a:r>
              <a:rPr lang="en-US" b="1" dirty="0" smtClean="0">
                <a:solidFill>
                  <a:srgbClr val="0070C0"/>
                </a:solidFill>
              </a:rPr>
              <a:t>THANK YOU</a:t>
            </a:r>
            <a:endParaRPr lang="en-US" b="1" dirty="0">
              <a:solidFill>
                <a:srgbClr val="0070C0"/>
              </a:solidFill>
            </a:endParaRPr>
          </a:p>
        </p:txBody>
      </p:sp>
    </p:spTree>
    <p:extLst>
      <p:ext uri="{BB962C8B-B14F-4D97-AF65-F5344CB8AC3E}">
        <p14:creationId xmlns:p14="http://schemas.microsoft.com/office/powerpoint/2010/main" val="154244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algn="ctr"/>
            <a:r>
              <a:rPr lang="en-US" dirty="0">
                <a:ln w="18415" cmpd="sng">
                  <a:solidFill>
                    <a:schemeClr val="tx2">
                      <a:lumMod val="60000"/>
                      <a:lumOff val="40000"/>
                    </a:schemeClr>
                  </a:solidFill>
                  <a:prstDash val="solid"/>
                </a:ln>
                <a:solidFill>
                  <a:srgbClr val="0070C0"/>
                </a:solidFill>
                <a:effectLst>
                  <a:outerShdw dist="38100" dir="5400000" algn="tl" rotWithShape="0">
                    <a:prstClr val="black"/>
                  </a:outerShdw>
                </a:effectLst>
                <a:latin typeface="Adobe Gothic Std B" pitchFamily="34" charset="-128"/>
                <a:ea typeface="Adobe Gothic Std B" pitchFamily="34" charset="-128"/>
                <a:cs typeface="Times New Roman" panose="02020603050405020304" pitchFamily="18" charset="0"/>
              </a:rPr>
              <a:t>IMPROVING LOCAL GOVERNANCE SERVICE DELIVERY IN SRI LANKA</a:t>
            </a:r>
            <a:endParaRPr lang="en-US" dirty="0"/>
          </a:p>
        </p:txBody>
      </p:sp>
      <p:sp>
        <p:nvSpPr>
          <p:cNvPr id="3" name="Content Placeholder 2"/>
          <p:cNvSpPr>
            <a:spLocks noGrp="1"/>
          </p:cNvSpPr>
          <p:nvPr>
            <p:ph idx="1"/>
          </p:nvPr>
        </p:nvSpPr>
        <p:spPr>
          <a:xfrm>
            <a:off x="457200" y="1981200"/>
            <a:ext cx="8229600" cy="4495800"/>
          </a:xfrm>
        </p:spPr>
        <p:txBody>
          <a:bodyPr/>
          <a:lstStyle/>
          <a:p>
            <a:endParaRPr lang="en-US" dirty="0" smtClean="0"/>
          </a:p>
          <a:p>
            <a:r>
              <a:rPr lang="en-US" dirty="0" smtClean="0"/>
              <a:t>Sri </a:t>
            </a:r>
            <a:r>
              <a:rPr lang="en-US" dirty="0" smtClean="0"/>
              <a:t>Lankan </a:t>
            </a:r>
            <a:r>
              <a:rPr lang="en-US" dirty="0"/>
              <a:t>I</a:t>
            </a:r>
            <a:r>
              <a:rPr lang="en-US" dirty="0" smtClean="0"/>
              <a:t>ndependence and Constitution in </a:t>
            </a:r>
            <a:r>
              <a:rPr lang="en-US" dirty="0"/>
              <a:t>1948</a:t>
            </a:r>
          </a:p>
          <a:p>
            <a:r>
              <a:rPr lang="en-US" dirty="0"/>
              <a:t>Constitution changed in 1972, 1979 and </a:t>
            </a:r>
            <a:r>
              <a:rPr lang="en-US" dirty="0" smtClean="0"/>
              <a:t>then </a:t>
            </a:r>
            <a:r>
              <a:rPr lang="en-US" dirty="0"/>
              <a:t>17 amendments</a:t>
            </a:r>
          </a:p>
          <a:p>
            <a:r>
              <a:rPr lang="en-US" dirty="0"/>
              <a:t>13</a:t>
            </a:r>
            <a:r>
              <a:rPr lang="en-US" baseline="30000" dirty="0"/>
              <a:t>th</a:t>
            </a:r>
            <a:r>
              <a:rPr lang="en-US" dirty="0"/>
              <a:t> amendment brought Local Government under Provincial Councils</a:t>
            </a:r>
          </a:p>
          <a:p>
            <a:r>
              <a:rPr lang="en-US" dirty="0"/>
              <a:t>Commission of Inquiry on Local Government in 1999 on Local Government reforms</a:t>
            </a:r>
          </a:p>
          <a:p>
            <a:r>
              <a:rPr lang="en-US" dirty="0"/>
              <a:t>There are 335 Local Authorities</a:t>
            </a:r>
          </a:p>
          <a:p>
            <a:endParaRPr lang="en-US" dirty="0"/>
          </a:p>
        </p:txBody>
      </p:sp>
    </p:spTree>
    <p:extLst>
      <p:ext uri="{BB962C8B-B14F-4D97-AF65-F5344CB8AC3E}">
        <p14:creationId xmlns:p14="http://schemas.microsoft.com/office/powerpoint/2010/main" val="1772047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535" y="1316403"/>
          <a:ext cx="6956405" cy="4705454"/>
        </p:xfrm>
        <a:graphic>
          <a:graphicData uri="http://schemas.openxmlformats.org/drawingml/2006/table">
            <a:tbl>
              <a:tblPr firstRow="1" firstCol="1" bandRow="1">
                <a:tableStyleId>{5C22544A-7EE6-4342-B048-85BDC9FD1C3A}</a:tableStyleId>
              </a:tblPr>
              <a:tblGrid>
                <a:gridCol w="2269985"/>
                <a:gridCol w="1171605"/>
                <a:gridCol w="1171605"/>
                <a:gridCol w="1171605"/>
                <a:gridCol w="1171605"/>
              </a:tblGrid>
              <a:tr h="596046">
                <a:tc gridSpan="5">
                  <a:txBody>
                    <a:bodyPr/>
                    <a:lstStyle/>
                    <a:p>
                      <a:pPr marL="0" marR="0" algn="ctr">
                        <a:lnSpc>
                          <a:spcPct val="107000"/>
                        </a:lnSpc>
                        <a:spcBef>
                          <a:spcPts val="0"/>
                        </a:spcBef>
                        <a:spcAft>
                          <a:spcPts val="0"/>
                        </a:spcAft>
                      </a:pPr>
                      <a:r>
                        <a:rPr lang="en-US" sz="2100" b="1" dirty="0" smtClean="0">
                          <a:effectLst/>
                        </a:rPr>
                        <a:t> Local Authority </a:t>
                      </a:r>
                      <a:r>
                        <a:rPr lang="en-US" sz="2100" b="1" dirty="0">
                          <a:effectLst/>
                        </a:rPr>
                        <a:t>Typology</a:t>
                      </a:r>
                      <a:endParaRPr lang="en-US" sz="3000" b="1" dirty="0">
                        <a:effectLst/>
                        <a:latin typeface="Times New Roman" panose="02020603050405020304" pitchFamily="18" charset="0"/>
                        <a:ea typeface="Calibri" panose="020F050202020403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4848">
                <a:tc>
                  <a:txBody>
                    <a:bodyPr/>
                    <a:lstStyle/>
                    <a:p>
                      <a:pPr marL="0" marR="0" algn="ctr">
                        <a:lnSpc>
                          <a:spcPct val="107000"/>
                        </a:lnSpc>
                        <a:spcBef>
                          <a:spcPts val="0"/>
                        </a:spcBef>
                        <a:spcAft>
                          <a:spcPts val="0"/>
                        </a:spcAft>
                      </a:pPr>
                      <a:r>
                        <a:rPr lang="en-US" sz="2100" b="1">
                          <a:effectLst/>
                        </a:rPr>
                        <a:t>Province </a:t>
                      </a:r>
                      <a:endParaRPr lang="en-US" sz="3000" b="1">
                        <a:effectLst/>
                        <a:latin typeface="Times New Roman" panose="02020603050405020304" pitchFamily="18"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100" b="1">
                          <a:effectLst/>
                        </a:rPr>
                        <a:t>MC </a:t>
                      </a:r>
                      <a:endParaRPr lang="en-US" sz="3000" b="1">
                        <a:effectLst/>
                        <a:latin typeface="Times New Roman" panose="02020603050405020304" pitchFamily="18"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100" b="1">
                          <a:effectLst/>
                        </a:rPr>
                        <a:t>UC </a:t>
                      </a:r>
                      <a:endParaRPr lang="en-US" sz="3000" b="1">
                        <a:effectLst/>
                        <a:latin typeface="Times New Roman" panose="02020603050405020304" pitchFamily="18"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100" b="1">
                          <a:effectLst/>
                        </a:rPr>
                        <a:t>PS </a:t>
                      </a:r>
                      <a:endParaRPr lang="en-US" sz="3000" b="1">
                        <a:effectLst/>
                        <a:latin typeface="Times New Roman" panose="02020603050405020304" pitchFamily="18"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100" b="1" dirty="0" smtClean="0">
                          <a:effectLst/>
                        </a:rPr>
                        <a:t>Total</a:t>
                      </a:r>
                      <a:endParaRPr lang="en-US" sz="3000" b="1" dirty="0">
                        <a:effectLst/>
                        <a:latin typeface="Times New Roman" panose="02020603050405020304" pitchFamily="18" charset="0"/>
                        <a:ea typeface="Calibri" panose="020F0502020204030204" pitchFamily="34" charset="0"/>
                      </a:endParaRPr>
                    </a:p>
                  </a:txBody>
                  <a:tcPr marL="51435" marR="51435" marT="0" marB="0" anchor="ctr"/>
                </a:tc>
              </a:tr>
              <a:tr h="342424">
                <a:tc>
                  <a:txBody>
                    <a:bodyPr/>
                    <a:lstStyle/>
                    <a:p>
                      <a:pPr marL="0" marR="0">
                        <a:lnSpc>
                          <a:spcPct val="107000"/>
                        </a:lnSpc>
                        <a:spcBef>
                          <a:spcPts val="0"/>
                        </a:spcBef>
                        <a:spcAft>
                          <a:spcPts val="0"/>
                        </a:spcAft>
                      </a:pPr>
                      <a:r>
                        <a:rPr lang="en-US" sz="2100" b="1">
                          <a:effectLst/>
                        </a:rPr>
                        <a:t>Western </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7</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14</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27</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48</a:t>
                      </a:r>
                      <a:endParaRPr lang="en-US" sz="3000" b="1">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Central </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4</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6</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33</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43</a:t>
                      </a:r>
                      <a:endParaRPr lang="en-US" sz="3000" b="1">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dirty="0" smtClean="0">
                          <a:effectLst/>
                        </a:rPr>
                        <a:t>Southern</a:t>
                      </a:r>
                      <a:endParaRPr lang="en-US" sz="3000" b="1"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3</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4</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42</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49</a:t>
                      </a:r>
                      <a:endParaRPr lang="en-US" sz="3000" b="1">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Northern </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1</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5</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28</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34</a:t>
                      </a:r>
                      <a:endParaRPr lang="en-US" sz="3000" b="1">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North Western</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1</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3</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29</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33</a:t>
                      </a:r>
                      <a:endParaRPr lang="en-US" sz="3000" b="1">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North Central </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1</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0</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25</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dirty="0">
                          <a:effectLst/>
                        </a:rPr>
                        <a:t>26</a:t>
                      </a:r>
                      <a:endParaRPr lang="en-US" sz="3000" b="1" dirty="0">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Uva </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2</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1</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25</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dirty="0">
                          <a:effectLst/>
                        </a:rPr>
                        <a:t>28</a:t>
                      </a:r>
                      <a:endParaRPr lang="en-US" sz="3000" b="1" dirty="0">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Sabaragamuwa</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1</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3</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25</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dirty="0">
                          <a:effectLst/>
                        </a:rPr>
                        <a:t>29</a:t>
                      </a:r>
                      <a:endParaRPr lang="en-US" sz="3000" b="1" dirty="0">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Eastern</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3</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a:effectLst/>
                        </a:rPr>
                        <a:t>5</a:t>
                      </a:r>
                      <a:endParaRPr lang="en-US" sz="3000" b="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0" dirty="0">
                          <a:effectLst/>
                        </a:rPr>
                        <a:t>37</a:t>
                      </a:r>
                      <a:endParaRPr lang="en-US" sz="3000" b="0" dirty="0">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45</a:t>
                      </a:r>
                      <a:endParaRPr lang="en-US" sz="3000" b="1">
                        <a:effectLst/>
                        <a:latin typeface="Times New Roman" panose="02020603050405020304" pitchFamily="18" charset="0"/>
                        <a:ea typeface="Calibri" panose="020F0502020204030204" pitchFamily="34" charset="0"/>
                      </a:endParaRPr>
                    </a:p>
                  </a:txBody>
                  <a:tcPr marL="51435" marR="51435" marT="0" marB="0" anchor="b"/>
                </a:tc>
              </a:tr>
              <a:tr h="342424">
                <a:tc>
                  <a:txBody>
                    <a:bodyPr/>
                    <a:lstStyle/>
                    <a:p>
                      <a:pPr marL="0" marR="0">
                        <a:lnSpc>
                          <a:spcPct val="107000"/>
                        </a:lnSpc>
                        <a:spcBef>
                          <a:spcPts val="0"/>
                        </a:spcBef>
                        <a:spcAft>
                          <a:spcPts val="0"/>
                        </a:spcAft>
                      </a:pPr>
                      <a:r>
                        <a:rPr lang="en-US" sz="2100" b="1">
                          <a:effectLst/>
                        </a:rPr>
                        <a:t>TOTAL </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23</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41</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a:effectLst/>
                        </a:rPr>
                        <a:t>271</a:t>
                      </a:r>
                      <a:endParaRPr lang="en-US" sz="3000" b="1">
                        <a:effectLst/>
                        <a:latin typeface="Times New Roman" panose="02020603050405020304" pitchFamily="18" charset="0"/>
                        <a:ea typeface="Calibri" panose="020F0502020204030204" pitchFamily="34" charset="0"/>
                      </a:endParaRPr>
                    </a:p>
                  </a:txBody>
                  <a:tcPr marL="51435" marR="51435" marT="0" marB="0" anchor="b"/>
                </a:tc>
                <a:tc>
                  <a:txBody>
                    <a:bodyPr/>
                    <a:lstStyle/>
                    <a:p>
                      <a:pPr marL="0" marR="0" algn="r">
                        <a:lnSpc>
                          <a:spcPct val="107000"/>
                        </a:lnSpc>
                        <a:spcBef>
                          <a:spcPts val="0"/>
                        </a:spcBef>
                        <a:spcAft>
                          <a:spcPts val="0"/>
                        </a:spcAft>
                      </a:pPr>
                      <a:r>
                        <a:rPr lang="en-US" sz="2100" b="1" dirty="0">
                          <a:effectLst/>
                        </a:rPr>
                        <a:t>335</a:t>
                      </a:r>
                      <a:endParaRPr lang="en-US" sz="3000" b="1" dirty="0">
                        <a:effectLst/>
                        <a:latin typeface="Times New Roman" panose="02020603050405020304" pitchFamily="18" charset="0"/>
                        <a:ea typeface="Calibri" panose="020F0502020204030204" pitchFamily="34" charset="0"/>
                      </a:endParaRPr>
                    </a:p>
                  </a:txBody>
                  <a:tcPr marL="51435" marR="51435" marT="0" marB="0" anchor="b"/>
                </a:tc>
              </a:tr>
            </a:tbl>
          </a:graphicData>
        </a:graphic>
      </p:graphicFrame>
    </p:spTree>
    <p:extLst>
      <p:ext uri="{BB962C8B-B14F-4D97-AF65-F5344CB8AC3E}">
        <p14:creationId xmlns:p14="http://schemas.microsoft.com/office/powerpoint/2010/main" val="2074192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3698"/>
            <a:ext cx="7886700" cy="759310"/>
          </a:xfrm>
        </p:spPr>
        <p:txBody>
          <a:bodyPr>
            <a:normAutofit/>
          </a:bodyPr>
          <a:lstStyle/>
          <a:p>
            <a:r>
              <a:rPr lang="en-US" dirty="0" smtClean="0"/>
              <a:t>Constraints for Local Empowerment </a:t>
            </a:r>
            <a:endParaRPr lang="en-US" dirty="0"/>
          </a:p>
        </p:txBody>
      </p:sp>
      <p:sp>
        <p:nvSpPr>
          <p:cNvPr id="3" name="Content Placeholder 2"/>
          <p:cNvSpPr>
            <a:spLocks noGrp="1"/>
          </p:cNvSpPr>
          <p:nvPr>
            <p:ph idx="1"/>
          </p:nvPr>
        </p:nvSpPr>
        <p:spPr>
          <a:xfrm>
            <a:off x="628650" y="2128497"/>
            <a:ext cx="7886700" cy="3731720"/>
          </a:xfrm>
        </p:spPr>
        <p:txBody>
          <a:bodyPr>
            <a:normAutofit fontScale="92500" lnSpcReduction="10000"/>
          </a:bodyPr>
          <a:lstStyle/>
          <a:p>
            <a:r>
              <a:rPr lang="en-US" dirty="0" smtClean="0"/>
              <a:t>Support System </a:t>
            </a:r>
          </a:p>
          <a:p>
            <a:pPr lvl="1"/>
            <a:r>
              <a:rPr lang="en-US" dirty="0" smtClean="0"/>
              <a:t>Weaker support systems at PCs and National level</a:t>
            </a:r>
          </a:p>
          <a:p>
            <a:pPr lvl="1"/>
            <a:r>
              <a:rPr lang="en-US" dirty="0" smtClean="0"/>
              <a:t>Lack of exclusive non-government LG support systems  </a:t>
            </a:r>
          </a:p>
          <a:p>
            <a:r>
              <a:rPr lang="en-US" dirty="0" smtClean="0"/>
              <a:t>Institutional </a:t>
            </a:r>
          </a:p>
          <a:p>
            <a:pPr lvl="1"/>
            <a:r>
              <a:rPr lang="en-US" dirty="0" smtClean="0"/>
              <a:t>Knowledge and capacity issues </a:t>
            </a:r>
          </a:p>
          <a:p>
            <a:pPr lvl="2"/>
            <a:r>
              <a:rPr lang="en-US" dirty="0" smtClean="0"/>
              <a:t>Financial management is based on predecessors acts</a:t>
            </a:r>
          </a:p>
          <a:p>
            <a:pPr lvl="1"/>
            <a:r>
              <a:rPr lang="en-US" dirty="0" smtClean="0"/>
              <a:t>Untapped potential of LAs </a:t>
            </a:r>
          </a:p>
          <a:p>
            <a:pPr lvl="1"/>
            <a:r>
              <a:rPr lang="en-US" dirty="0" smtClean="0"/>
              <a:t>Political Leadership Vs Administrative Superiority </a:t>
            </a:r>
          </a:p>
          <a:p>
            <a:r>
              <a:rPr lang="en-US" dirty="0" smtClean="0"/>
              <a:t>Legal and Policy</a:t>
            </a:r>
            <a:endParaRPr lang="en-US" dirty="0"/>
          </a:p>
          <a:p>
            <a:pPr lvl="1"/>
            <a:r>
              <a:rPr lang="en-US" dirty="0" smtClean="0"/>
              <a:t>Lack of visionary policies </a:t>
            </a:r>
          </a:p>
          <a:p>
            <a:pPr lvl="1"/>
            <a:r>
              <a:rPr lang="en-US" dirty="0" smtClean="0"/>
              <a:t>Out dated legal mechanisms </a:t>
            </a:r>
            <a:endParaRPr lang="en-US" dirty="0"/>
          </a:p>
        </p:txBody>
      </p:sp>
    </p:spTree>
    <p:extLst>
      <p:ext uri="{BB962C8B-B14F-4D97-AF65-F5344CB8AC3E}">
        <p14:creationId xmlns:p14="http://schemas.microsoft.com/office/powerpoint/2010/main" val="2641003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034" t="20906" r="33601" b="13072"/>
          <a:stretch/>
        </p:blipFill>
        <p:spPr>
          <a:xfrm>
            <a:off x="956255" y="857250"/>
            <a:ext cx="5959700" cy="5073423"/>
          </a:xfrm>
          <a:prstGeom prst="rect">
            <a:avLst/>
          </a:prstGeom>
        </p:spPr>
      </p:pic>
    </p:spTree>
    <p:extLst>
      <p:ext uri="{BB962C8B-B14F-4D97-AF65-F5344CB8AC3E}">
        <p14:creationId xmlns:p14="http://schemas.microsoft.com/office/powerpoint/2010/main" val="85206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886700" cy="1013479"/>
          </a:xfrm>
        </p:spPr>
        <p:txBody>
          <a:bodyPr>
            <a:normAutofit/>
          </a:bodyPr>
          <a:lstStyle/>
          <a:p>
            <a:pPr algn="ctr"/>
            <a:r>
              <a:rPr lang="en-US" dirty="0" smtClean="0"/>
              <a:t>Fundamentals of Sri Lankan LG </a:t>
            </a:r>
            <a:endParaRPr lang="en-US" dirty="0"/>
          </a:p>
        </p:txBody>
      </p:sp>
      <p:sp>
        <p:nvSpPr>
          <p:cNvPr id="3" name="Content Placeholder 2"/>
          <p:cNvSpPr>
            <a:spLocks noGrp="1"/>
          </p:cNvSpPr>
          <p:nvPr>
            <p:ph idx="1"/>
          </p:nvPr>
        </p:nvSpPr>
        <p:spPr>
          <a:xfrm>
            <a:off x="628650" y="1835510"/>
            <a:ext cx="7886700" cy="4489090"/>
          </a:xfrm>
        </p:spPr>
        <p:txBody>
          <a:bodyPr>
            <a:normAutofit lnSpcReduction="10000"/>
          </a:bodyPr>
          <a:lstStyle/>
          <a:p>
            <a:r>
              <a:rPr lang="en-US" dirty="0" smtClean="0"/>
              <a:t>LAs are unique entities than other Government institutions </a:t>
            </a:r>
          </a:p>
          <a:p>
            <a:pPr lvl="1"/>
            <a:r>
              <a:rPr lang="en-US" dirty="0" smtClean="0"/>
              <a:t>Governed by set of Acts and Ordinances </a:t>
            </a:r>
          </a:p>
          <a:p>
            <a:pPr lvl="1"/>
            <a:r>
              <a:rPr lang="en-US" dirty="0" smtClean="0"/>
              <a:t>Different administrative and financial procedures</a:t>
            </a:r>
          </a:p>
          <a:p>
            <a:r>
              <a:rPr lang="en-US" dirty="0" smtClean="0"/>
              <a:t>LG Finance is governed by totally different set of legislations </a:t>
            </a:r>
          </a:p>
          <a:p>
            <a:r>
              <a:rPr lang="en-US" dirty="0" smtClean="0"/>
              <a:t>Inadequate fiscal transfers to Local Authorities for their development</a:t>
            </a:r>
          </a:p>
          <a:p>
            <a:r>
              <a:rPr lang="en-US" dirty="0" smtClean="0"/>
              <a:t>Low service delivery and accountability in linking communities to the State</a:t>
            </a:r>
          </a:p>
          <a:p>
            <a:r>
              <a:rPr lang="en-US" dirty="0" smtClean="0"/>
              <a:t>Three decades of armed conflict stunted local area development in Northern and Eastern Provinces</a:t>
            </a:r>
            <a:endParaRPr lang="en-US" dirty="0"/>
          </a:p>
        </p:txBody>
      </p:sp>
    </p:spTree>
    <p:extLst>
      <p:ext uri="{BB962C8B-B14F-4D97-AF65-F5344CB8AC3E}">
        <p14:creationId xmlns:p14="http://schemas.microsoft.com/office/powerpoint/2010/main" val="297048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Project: North East Local Services Improvement</a:t>
            </a:r>
            <a:endParaRPr lang="en-US" sz="2800" dirty="0"/>
          </a:p>
        </p:txBody>
      </p:sp>
      <p:sp>
        <p:nvSpPr>
          <p:cNvPr id="3" name="Content Placeholder 2"/>
          <p:cNvSpPr>
            <a:spLocks noGrp="1"/>
          </p:cNvSpPr>
          <p:nvPr>
            <p:ph idx="1"/>
          </p:nvPr>
        </p:nvSpPr>
        <p:spPr/>
        <p:txBody>
          <a:bodyPr/>
          <a:lstStyle/>
          <a:p>
            <a:pPr marL="0" indent="0">
              <a:buNone/>
            </a:pPr>
            <a:r>
              <a:rPr lang="en-US" b="1" dirty="0" smtClean="0"/>
              <a:t>Components</a:t>
            </a:r>
          </a:p>
          <a:p>
            <a:r>
              <a:rPr lang="en-US" dirty="0" smtClean="0"/>
              <a:t>Infrastructure Service Delivery (Fiscal transfers)</a:t>
            </a:r>
          </a:p>
          <a:p>
            <a:r>
              <a:rPr lang="en-US" dirty="0" smtClean="0"/>
              <a:t>Institutionalizing Accountabilities</a:t>
            </a:r>
          </a:p>
          <a:p>
            <a:r>
              <a:rPr lang="en-US" dirty="0" smtClean="0"/>
              <a:t>Building Capacities</a:t>
            </a:r>
          </a:p>
          <a:p>
            <a:r>
              <a:rPr lang="en-US" dirty="0" smtClean="0"/>
              <a:t>Assessment &amp; Evaluation</a:t>
            </a:r>
          </a:p>
          <a:p>
            <a:r>
              <a:rPr lang="en-US" dirty="0" smtClean="0"/>
              <a:t>Project Management</a:t>
            </a:r>
          </a:p>
          <a:p>
            <a:endParaRPr lang="en-US" dirty="0"/>
          </a:p>
          <a:p>
            <a:pPr marL="0" indent="0">
              <a:buNone/>
            </a:pPr>
            <a:r>
              <a:rPr lang="en-US" b="1" dirty="0" smtClean="0"/>
              <a:t>Expected Outcomes</a:t>
            </a:r>
          </a:p>
          <a:p>
            <a:r>
              <a:rPr lang="en-US" dirty="0" smtClean="0"/>
              <a:t>Rehabilitation of destroyed infrastructure</a:t>
            </a:r>
          </a:p>
          <a:p>
            <a:r>
              <a:rPr lang="en-US" dirty="0" smtClean="0"/>
              <a:t>Citizen satisfaction</a:t>
            </a:r>
          </a:p>
          <a:p>
            <a:r>
              <a:rPr lang="en-US" dirty="0" smtClean="0"/>
              <a:t>LAs meeting agreed norms</a:t>
            </a:r>
            <a:endParaRPr lang="en-US" dirty="0"/>
          </a:p>
        </p:txBody>
      </p:sp>
    </p:spTree>
    <p:extLst>
      <p:ext uri="{BB962C8B-B14F-4D97-AF65-F5344CB8AC3E}">
        <p14:creationId xmlns:p14="http://schemas.microsoft.com/office/powerpoint/2010/main" val="2111901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pSp>
        <p:nvGrpSpPr>
          <p:cNvPr id="9" name="Group 8"/>
          <p:cNvGrpSpPr/>
          <p:nvPr/>
        </p:nvGrpSpPr>
        <p:grpSpPr>
          <a:xfrm>
            <a:off x="279092" y="1169417"/>
            <a:ext cx="8223433" cy="4240784"/>
            <a:chOff x="-567444" y="344402"/>
            <a:chExt cx="6602058" cy="2934745"/>
          </a:xfrm>
        </p:grpSpPr>
        <p:sp>
          <p:nvSpPr>
            <p:cNvPr id="11" name="Pentagon 10"/>
            <p:cNvSpPr/>
            <p:nvPr/>
          </p:nvSpPr>
          <p:spPr>
            <a:xfrm flipH="1">
              <a:off x="4041396" y="871602"/>
              <a:ext cx="1981350" cy="298241"/>
            </a:xfrm>
            <a:prstGeom prst="homePlate">
              <a:avLst>
                <a:gd name="adj" fmla="val 1004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gn="r">
                <a:lnSpc>
                  <a:spcPct val="115000"/>
                </a:lnSpc>
                <a:spcBef>
                  <a:spcPts val="0"/>
                </a:spcBef>
              </a:pPr>
              <a:r>
                <a:rPr lang="en-US" sz="1400" b="1" u="sng"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Mullaitivu</a:t>
              </a: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 </a:t>
              </a:r>
              <a:endPar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endParaRPr>
            </a:p>
            <a:p>
              <a:pPr marL="0" marR="0" algn="r">
                <a:lnSpc>
                  <a:spcPct val="115000"/>
                </a:lnSpc>
                <a:spcBef>
                  <a:spcPts val="0"/>
                </a:spcBef>
              </a:pP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4 PS</a:t>
              </a: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2" name="Pentagon 11"/>
            <p:cNvSpPr/>
            <p:nvPr/>
          </p:nvSpPr>
          <p:spPr>
            <a:xfrm flipH="1">
              <a:off x="4041396" y="1283782"/>
              <a:ext cx="1981348" cy="360654"/>
            </a:xfrm>
            <a:prstGeom prst="homePlate">
              <a:avLst>
                <a:gd name="adj"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gn="r">
                <a:lnSpc>
                  <a:spcPct val="115000"/>
                </a:lnSpc>
                <a:spcBef>
                  <a:spcPts val="0"/>
                </a:spcBef>
              </a:pPr>
              <a:r>
                <a:rPr lang="en-US" sz="1400" b="1" u="sng"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Trincomalee</a:t>
              </a:r>
              <a:endParaRPr lang="en-US" sz="1400" dirty="0">
                <a:effectLst/>
                <a:latin typeface="Times New Roman" panose="02020603050405020304" pitchFamily="18" charset="0"/>
                <a:ea typeface="Calibri" panose="020F0502020204030204"/>
                <a:cs typeface="Times New Roman" panose="02020603050405020304" pitchFamily="18" charset="0"/>
              </a:endParaRPr>
            </a:p>
            <a:p>
              <a:pPr marL="0" marR="0" algn="r">
                <a:lnSpc>
                  <a:spcPct val="115000"/>
                </a:lnSpc>
                <a:spcBef>
                  <a:spcPts val="0"/>
                </a:spcBef>
              </a:pP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2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UC, </a:t>
              </a: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11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PS</a:t>
              </a: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3" name="Pentagon 12"/>
            <p:cNvSpPr/>
            <p:nvPr/>
          </p:nvSpPr>
          <p:spPr>
            <a:xfrm flipH="1">
              <a:off x="4041395" y="1762100"/>
              <a:ext cx="1981347" cy="409662"/>
            </a:xfrm>
            <a:prstGeom prst="homePlate">
              <a:avLst>
                <a:gd name="adj" fmla="val 245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gn="r">
                <a:lnSpc>
                  <a:spcPct val="115000"/>
                </a:lnSpc>
                <a:spcBef>
                  <a:spcPts val="0"/>
                </a:spcBef>
              </a:pPr>
              <a:r>
                <a:rPr lang="en-US" sz="1400" b="1" u="sng"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Batticaloa</a:t>
              </a:r>
              <a:endParaRPr lang="en-US" sz="1400" dirty="0">
                <a:effectLst/>
                <a:latin typeface="Times New Roman" panose="02020603050405020304" pitchFamily="18" charset="0"/>
                <a:ea typeface="Calibri" panose="020F0502020204030204"/>
                <a:cs typeface="Times New Roman" panose="02020603050405020304" pitchFamily="18" charset="0"/>
              </a:endParaRPr>
            </a:p>
            <a:p>
              <a:pPr marL="0" marR="0" algn="r">
                <a:lnSpc>
                  <a:spcPct val="115000"/>
                </a:lnSpc>
                <a:spcBef>
                  <a:spcPts val="0"/>
                </a:spcBef>
              </a:pP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1 </a:t>
              </a:r>
              <a:r>
                <a:rPr lang="en-US" sz="1400" b="1" dirty="0" smtClean="0">
                  <a:solidFill>
                    <a:srgbClr val="000000"/>
                  </a:solidFill>
                  <a:latin typeface="Times New Roman" panose="02020603050405020304" pitchFamily="18" charset="0"/>
                  <a:ea typeface="Calibri" panose="020F0502020204030204"/>
                  <a:cs typeface="Times New Roman" panose="02020603050405020304" pitchFamily="18" charset="0"/>
                </a:rPr>
                <a:t>MC</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 </a:t>
              </a: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2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UC, </a:t>
              </a: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9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PS</a:t>
              </a: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4" name="Pentagon 13"/>
            <p:cNvSpPr/>
            <p:nvPr/>
          </p:nvSpPr>
          <p:spPr>
            <a:xfrm flipH="1">
              <a:off x="4041395" y="2360316"/>
              <a:ext cx="1993219" cy="391505"/>
            </a:xfrm>
            <a:prstGeom prst="homePlate">
              <a:avLst>
                <a:gd name="adj"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gn="r">
                <a:lnSpc>
                  <a:spcPct val="115000"/>
                </a:lnSpc>
                <a:spcBef>
                  <a:spcPts val="0"/>
                </a:spcBef>
              </a:pPr>
              <a:r>
                <a:rPr lang="en-US" sz="1400" b="1" u="sng"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Ampara</a:t>
              </a:r>
              <a:endParaRPr lang="en-US" sz="1400" dirty="0">
                <a:latin typeface="Times New Roman" panose="02020603050405020304" pitchFamily="18" charset="0"/>
                <a:ea typeface="Calibri" panose="020F0502020204030204"/>
                <a:cs typeface="Times New Roman" panose="02020603050405020304" pitchFamily="18" charset="0"/>
              </a:endParaRPr>
            </a:p>
            <a:p>
              <a:pPr marL="0" marR="0" algn="r">
                <a:lnSpc>
                  <a:spcPct val="115000"/>
                </a:lnSpc>
                <a:spcBef>
                  <a:spcPts val="0"/>
                </a:spcBef>
              </a:pP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2 MC, </a:t>
              </a: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1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UC,17 PS</a:t>
              </a: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7" name="Pentagon 16"/>
            <p:cNvSpPr/>
            <p:nvPr/>
          </p:nvSpPr>
          <p:spPr>
            <a:xfrm flipH="1">
              <a:off x="4041396" y="372379"/>
              <a:ext cx="1981350" cy="375603"/>
            </a:xfrm>
            <a:prstGeom prst="homePlate">
              <a:avLst>
                <a:gd name="adj" fmla="val 368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gn="r">
                <a:lnSpc>
                  <a:spcPct val="115000"/>
                </a:lnSpc>
                <a:spcBef>
                  <a:spcPts val="0"/>
                </a:spcBef>
              </a:pPr>
              <a:r>
                <a:rPr lang="en-US" sz="1400" b="1" u="sng"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Jaffna</a:t>
              </a:r>
              <a:endParaRPr lang="en-US" sz="1400" dirty="0">
                <a:latin typeface="Times New Roman" panose="02020603050405020304" pitchFamily="18" charset="0"/>
                <a:ea typeface="Calibri" panose="020F0502020204030204"/>
                <a:cs typeface="Times New Roman" panose="02020603050405020304" pitchFamily="18" charset="0"/>
              </a:endParaRPr>
            </a:p>
            <a:p>
              <a:pPr marL="0" marR="0" algn="r">
                <a:lnSpc>
                  <a:spcPct val="115000"/>
                </a:lnSpc>
                <a:spcBef>
                  <a:spcPts val="0"/>
                </a:spcBef>
              </a:pP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1 MC, </a:t>
              </a: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3 UC, 13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PS</a:t>
              </a: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8" name="Pentagon 17"/>
            <p:cNvSpPr/>
            <p:nvPr/>
          </p:nvSpPr>
          <p:spPr>
            <a:xfrm>
              <a:off x="-559612" y="344402"/>
              <a:ext cx="1786913" cy="350847"/>
            </a:xfrm>
            <a:prstGeom prst="homePlat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u="sng"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Kilinochchi</a:t>
              </a:r>
              <a:endParaRPr lang="en-US" sz="1400" dirty="0">
                <a:effectLst/>
                <a:latin typeface="Times New Roman" panose="02020603050405020304" pitchFamily="18" charset="0"/>
                <a:ea typeface="Calibri" panose="020F0502020204030204"/>
                <a:cs typeface="Times New Roman" panose="02020603050405020304" pitchFamily="18" charset="0"/>
              </a:endParaRPr>
            </a:p>
            <a:p>
              <a:pPr marL="0" marR="0">
                <a:lnSpc>
                  <a:spcPct val="115000"/>
                </a:lnSpc>
                <a:spcBef>
                  <a:spcPts val="0"/>
                </a:spcBef>
              </a:pP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3 </a:t>
              </a:r>
              <a:r>
                <a:rPr lang="en-US" sz="1400" b="1" dirty="0" smtClean="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PS</a:t>
              </a: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9" name="Pentagon 18"/>
            <p:cNvSpPr/>
            <p:nvPr/>
          </p:nvSpPr>
          <p:spPr>
            <a:xfrm>
              <a:off x="-559612" y="854762"/>
              <a:ext cx="1786913" cy="367813"/>
            </a:xfrm>
            <a:prstGeom prst="homePlat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u="sng"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Mannar</a:t>
              </a:r>
              <a:endParaRPr lang="en-US" sz="1400" dirty="0">
                <a:effectLst/>
                <a:latin typeface="Times New Roman" panose="02020603050405020304" pitchFamily="18" charset="0"/>
                <a:ea typeface="Calibri" panose="020F0502020204030204"/>
                <a:cs typeface="Times New Roman" panose="02020603050405020304" pitchFamily="18" charset="0"/>
              </a:endParaRPr>
            </a:p>
            <a:p>
              <a:pPr>
                <a:lnSpc>
                  <a:spcPct val="115000"/>
                </a:lnSpc>
              </a:pP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1 UC, 4 </a:t>
              </a:r>
              <a:r>
                <a:rPr lang="en-US" sz="1400" b="1" dirty="0">
                  <a:solidFill>
                    <a:srgbClr val="000000"/>
                  </a:solidFill>
                  <a:latin typeface="Times New Roman" panose="02020603050405020304" pitchFamily="18" charset="0"/>
                  <a:ea typeface="Calibri" panose="020F0502020204030204"/>
                  <a:cs typeface="Times New Roman" panose="02020603050405020304" pitchFamily="18" charset="0"/>
                </a:rPr>
                <a:t>PS</a:t>
              </a:r>
              <a:endParaRPr lang="en-US" sz="1400" dirty="0">
                <a:latin typeface="Times New Roman" panose="02020603050405020304" pitchFamily="18" charset="0"/>
                <a:ea typeface="Calibri" panose="020F0502020204030204"/>
                <a:cs typeface="Times New Roman" panose="02020603050405020304" pitchFamily="18" charset="0"/>
              </a:endParaRPr>
            </a:p>
          </p:txBody>
        </p:sp>
        <p:sp>
          <p:nvSpPr>
            <p:cNvPr id="20" name="Pentagon 19"/>
            <p:cNvSpPr/>
            <p:nvPr/>
          </p:nvSpPr>
          <p:spPr>
            <a:xfrm>
              <a:off x="-562306" y="1360330"/>
              <a:ext cx="1789606" cy="336838"/>
            </a:xfrm>
            <a:prstGeom prst="homePlat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u="sng"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Vavuniya</a:t>
              </a:r>
              <a:endParaRPr lang="en-US" sz="1400" dirty="0">
                <a:effectLst/>
                <a:latin typeface="Times New Roman" panose="02020603050405020304" pitchFamily="18" charset="0"/>
                <a:ea typeface="Calibri" panose="020F0502020204030204"/>
                <a:cs typeface="Times New Roman" panose="02020603050405020304" pitchFamily="18" charset="0"/>
              </a:endParaRPr>
            </a:p>
            <a:p>
              <a:pPr>
                <a:lnSpc>
                  <a:spcPct val="115000"/>
                </a:lnSpc>
              </a:pPr>
              <a:r>
                <a:rPr lang="en-US" sz="1400" b="1" dirty="0">
                  <a:ln>
                    <a:noFill/>
                  </a:ln>
                  <a:solidFill>
                    <a:srgbClr val="000000"/>
                  </a:solidFill>
                  <a:effectLst/>
                  <a:latin typeface="Times New Roman" panose="02020603050405020304" pitchFamily="18" charset="0"/>
                  <a:ea typeface="Calibri" panose="020F0502020204030204"/>
                  <a:cs typeface="Times New Roman" panose="02020603050405020304" pitchFamily="18" charset="0"/>
                </a:rPr>
                <a:t>1 UC, 4 </a:t>
              </a:r>
              <a:r>
                <a:rPr lang="en-US" sz="1400" b="1" dirty="0">
                  <a:solidFill>
                    <a:srgbClr val="000000"/>
                  </a:solidFill>
                  <a:latin typeface="Times New Roman" panose="02020603050405020304" pitchFamily="18" charset="0"/>
                  <a:ea typeface="Calibri" panose="020F0502020204030204"/>
                  <a:cs typeface="Times New Roman" panose="02020603050405020304" pitchFamily="18" charset="0"/>
                </a:rPr>
                <a:t>PS</a:t>
              </a:r>
              <a:endParaRPr lang="en-US" sz="1400" dirty="0">
                <a:latin typeface="Times New Roman" panose="02020603050405020304" pitchFamily="18" charset="0"/>
                <a:ea typeface="Calibri" panose="020F0502020204030204"/>
                <a:cs typeface="Times New Roman" panose="02020603050405020304" pitchFamily="18" charset="0"/>
              </a:endParaRPr>
            </a:p>
            <a:p>
              <a:pPr marL="0" marR="0">
                <a:lnSpc>
                  <a:spcPct val="115000"/>
                </a:lnSpc>
                <a:spcBef>
                  <a:spcPts val="0"/>
                </a:spcBef>
              </a:pPr>
              <a:endParaRPr lang="en-US" sz="1400" dirty="0">
                <a:effectLst/>
                <a:latin typeface="Times New Roman" panose="02020603050405020304" pitchFamily="18" charset="0"/>
                <a:ea typeface="Calibri" panose="020F0502020204030204"/>
                <a:cs typeface="Times New Roman" panose="02020603050405020304" pitchFamily="18" charset="0"/>
              </a:endParaRPr>
            </a:p>
          </p:txBody>
        </p:sp>
        <p:sp>
          <p:nvSpPr>
            <p:cNvPr id="15" name="Pentagon 14"/>
            <p:cNvSpPr/>
            <p:nvPr/>
          </p:nvSpPr>
          <p:spPr>
            <a:xfrm>
              <a:off x="-562306" y="1834924"/>
              <a:ext cx="1789606" cy="336838"/>
            </a:xfrm>
            <a:prstGeom prst="homePlat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u="sng" dirty="0" smtClean="0">
                  <a:solidFill>
                    <a:schemeClr val="tx1"/>
                  </a:solidFill>
                  <a:effectLst/>
                  <a:latin typeface="Times New Roman" panose="02020603050405020304" pitchFamily="18" charset="0"/>
                  <a:ea typeface="Calibri" panose="020F0502020204030204"/>
                  <a:cs typeface="Times New Roman" panose="02020603050405020304" pitchFamily="18" charset="0"/>
                </a:rPr>
                <a:t>Anuradhapura</a:t>
              </a:r>
              <a:endParaRPr lang="en-US" sz="1400" b="1" u="sng"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p>
              <a:pPr>
                <a:lnSpc>
                  <a:spcPct val="115000"/>
                </a:lnSpc>
              </a:pPr>
              <a:r>
                <a:rPr lang="en-US" sz="1400" b="1" dirty="0" smtClean="0">
                  <a:ln>
                    <a:noFill/>
                  </a:ln>
                  <a:solidFill>
                    <a:schemeClr val="tx1"/>
                  </a:solidFill>
                  <a:effectLst/>
                  <a:latin typeface="Times New Roman" panose="02020603050405020304" pitchFamily="18" charset="0"/>
                  <a:ea typeface="Calibri" panose="020F0502020204030204"/>
                  <a:cs typeface="Times New Roman" panose="02020603050405020304" pitchFamily="18" charset="0"/>
                </a:rPr>
                <a:t>1 MC</a:t>
              </a:r>
              <a:r>
                <a:rPr lang="en-US" sz="1400" b="1" dirty="0">
                  <a:ln>
                    <a:noFill/>
                  </a:ln>
                  <a:solidFill>
                    <a:schemeClr val="tx1"/>
                  </a:solidFill>
                  <a:effectLst/>
                  <a:latin typeface="Times New Roman" panose="02020603050405020304" pitchFamily="18" charset="0"/>
                  <a:ea typeface="Calibri" panose="020F0502020204030204"/>
                  <a:cs typeface="Times New Roman" panose="02020603050405020304" pitchFamily="18" charset="0"/>
                </a:rPr>
                <a:t>, </a:t>
              </a:r>
              <a:r>
                <a:rPr lang="en-US" sz="1400" b="1" dirty="0" smtClean="0">
                  <a:ln>
                    <a:noFill/>
                  </a:ln>
                  <a:solidFill>
                    <a:schemeClr val="tx1"/>
                  </a:solidFill>
                  <a:effectLst/>
                  <a:latin typeface="Times New Roman" panose="02020603050405020304" pitchFamily="18" charset="0"/>
                  <a:ea typeface="Calibri" panose="020F0502020204030204"/>
                  <a:cs typeface="Times New Roman" panose="02020603050405020304" pitchFamily="18" charset="0"/>
                </a:rPr>
                <a:t>8 </a:t>
              </a:r>
              <a:r>
                <a:rPr lang="en-US" sz="1400" b="1" dirty="0" smtClean="0">
                  <a:solidFill>
                    <a:srgbClr val="000000"/>
                  </a:solidFill>
                  <a:latin typeface="Times New Roman" panose="02020603050405020304" pitchFamily="18" charset="0"/>
                  <a:ea typeface="Calibri" panose="020F0502020204030204"/>
                  <a:cs typeface="Times New Roman" panose="02020603050405020304" pitchFamily="18" charset="0"/>
                </a:rPr>
                <a:t>PS</a:t>
              </a:r>
              <a:endParaRPr lang="en-US" sz="1400" dirty="0">
                <a:latin typeface="Times New Roman" panose="02020603050405020304" pitchFamily="18" charset="0"/>
                <a:ea typeface="Calibri" panose="020F0502020204030204"/>
                <a:cs typeface="Times New Roman" panose="02020603050405020304" pitchFamily="18" charset="0"/>
              </a:endParaRPr>
            </a:p>
          </p:txBody>
        </p:sp>
        <p:sp>
          <p:nvSpPr>
            <p:cNvPr id="21" name="Pentagon 20"/>
            <p:cNvSpPr/>
            <p:nvPr/>
          </p:nvSpPr>
          <p:spPr>
            <a:xfrm>
              <a:off x="-562306" y="2362250"/>
              <a:ext cx="1789607" cy="336838"/>
            </a:xfrm>
            <a:prstGeom prst="homePlate">
              <a:avLst>
                <a:gd name="adj" fmla="val 593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u="sng" dirty="0" smtClean="0">
                  <a:solidFill>
                    <a:schemeClr val="tx1"/>
                  </a:solidFill>
                  <a:effectLst/>
                  <a:latin typeface="Times New Roman" panose="02020603050405020304" pitchFamily="18" charset="0"/>
                  <a:ea typeface="Calibri" panose="020F0502020204030204"/>
                  <a:cs typeface="Times New Roman" panose="02020603050405020304" pitchFamily="18" charset="0"/>
                </a:rPr>
                <a:t>Polonnaruwa</a:t>
              </a:r>
              <a:endParaRPr lang="en-US" sz="1400" b="1" u="sng"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p>
              <a:pPr marL="0" marR="0">
                <a:lnSpc>
                  <a:spcPct val="115000"/>
                </a:lnSpc>
                <a:spcBef>
                  <a:spcPts val="0"/>
                </a:spcBef>
              </a:pPr>
              <a:r>
                <a:rPr lang="en-US" sz="1400" b="1" dirty="0" smtClean="0">
                  <a:ln>
                    <a:noFill/>
                  </a:ln>
                  <a:solidFill>
                    <a:schemeClr val="tx1"/>
                  </a:solidFill>
                  <a:effectLst/>
                  <a:latin typeface="Times New Roman" panose="02020603050405020304" pitchFamily="18" charset="0"/>
                  <a:ea typeface="Calibri" panose="020F0502020204030204"/>
                  <a:cs typeface="Times New Roman" panose="02020603050405020304" pitchFamily="18" charset="0"/>
                </a:rPr>
                <a:t>3 PS</a:t>
              </a:r>
              <a:endParaRPr lang="en-US" sz="1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p:txBody>
        </p:sp>
        <p:sp>
          <p:nvSpPr>
            <p:cNvPr id="23" name="Pentagon 22"/>
            <p:cNvSpPr/>
            <p:nvPr/>
          </p:nvSpPr>
          <p:spPr>
            <a:xfrm>
              <a:off x="4041395" y="2942309"/>
              <a:ext cx="1981349" cy="336838"/>
            </a:xfrm>
            <a:prstGeom prst="homePlate">
              <a:avLst>
                <a:gd name="adj" fmla="val 313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gn="r">
                <a:lnSpc>
                  <a:spcPct val="115000"/>
                </a:lnSpc>
                <a:spcBef>
                  <a:spcPts val="0"/>
                </a:spcBef>
              </a:pPr>
              <a:r>
                <a:rPr lang="en-US" sz="1400" b="1" u="sng" dirty="0" smtClean="0">
                  <a:solidFill>
                    <a:schemeClr val="tx1"/>
                  </a:solidFill>
                  <a:effectLst/>
                  <a:latin typeface="Times New Roman" panose="02020603050405020304" pitchFamily="18" charset="0"/>
                  <a:ea typeface="Calibri" panose="020F0502020204030204"/>
                  <a:cs typeface="Times New Roman" panose="02020603050405020304" pitchFamily="18" charset="0"/>
                </a:rPr>
                <a:t>Monaragala</a:t>
              </a:r>
              <a:endParaRPr lang="en-US" sz="1400" b="1" u="sng"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p>
              <a:pPr marL="0" marR="0" algn="r">
                <a:lnSpc>
                  <a:spcPct val="115000"/>
                </a:lnSpc>
                <a:spcBef>
                  <a:spcPts val="0"/>
                </a:spcBef>
              </a:pPr>
              <a:r>
                <a:rPr lang="en-US" sz="1400" b="1" dirty="0" smtClean="0">
                  <a:ln>
                    <a:noFill/>
                  </a:ln>
                  <a:solidFill>
                    <a:schemeClr val="tx1"/>
                  </a:solidFill>
                  <a:effectLst/>
                  <a:latin typeface="Times New Roman" panose="02020603050405020304" pitchFamily="18" charset="0"/>
                  <a:ea typeface="Calibri" panose="020F0502020204030204"/>
                  <a:cs typeface="Times New Roman" panose="02020603050405020304" pitchFamily="18" charset="0"/>
                </a:rPr>
                <a:t>3 PS</a:t>
              </a:r>
              <a:endParaRPr lang="en-US" sz="1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p:txBody>
        </p:sp>
        <p:sp>
          <p:nvSpPr>
            <p:cNvPr id="24" name="Pentagon 23"/>
            <p:cNvSpPr/>
            <p:nvPr/>
          </p:nvSpPr>
          <p:spPr>
            <a:xfrm>
              <a:off x="-567444" y="2942309"/>
              <a:ext cx="1794744" cy="336838"/>
            </a:xfrm>
            <a:prstGeom prst="homePlat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u="sng" dirty="0" smtClean="0">
                  <a:solidFill>
                    <a:schemeClr val="tx1"/>
                  </a:solidFill>
                  <a:effectLst/>
                  <a:latin typeface="Times New Roman" panose="02020603050405020304" pitchFamily="18" charset="0"/>
                  <a:ea typeface="Calibri" panose="020F0502020204030204"/>
                  <a:cs typeface="Times New Roman" panose="02020603050405020304" pitchFamily="18" charset="0"/>
                </a:rPr>
                <a:t>Puttalam</a:t>
              </a:r>
              <a:endParaRPr lang="en-US" sz="1400" b="1" u="sng"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p>
              <a:pPr marL="0" marR="0">
                <a:lnSpc>
                  <a:spcPct val="115000"/>
                </a:lnSpc>
                <a:spcBef>
                  <a:spcPts val="0"/>
                </a:spcBef>
              </a:pPr>
              <a:r>
                <a:rPr lang="en-US" sz="1400" b="1" dirty="0" smtClean="0">
                  <a:solidFill>
                    <a:schemeClr val="tx1"/>
                  </a:solidFill>
                  <a:latin typeface="Times New Roman" panose="02020603050405020304" pitchFamily="18" charset="0"/>
                  <a:ea typeface="Calibri" panose="020F0502020204030204"/>
                  <a:cs typeface="Times New Roman" panose="02020603050405020304" pitchFamily="18" charset="0"/>
                </a:rPr>
                <a:t>2UC, 5</a:t>
              </a:r>
              <a:r>
                <a:rPr lang="en-US" sz="1400" b="1" dirty="0" smtClean="0">
                  <a:ln>
                    <a:noFill/>
                  </a:ln>
                  <a:solidFill>
                    <a:schemeClr val="tx1"/>
                  </a:solidFill>
                  <a:effectLst/>
                  <a:latin typeface="Times New Roman" panose="02020603050405020304" pitchFamily="18" charset="0"/>
                  <a:ea typeface="Calibri" panose="020F0502020204030204"/>
                  <a:cs typeface="Times New Roman" panose="02020603050405020304" pitchFamily="18" charset="0"/>
                </a:rPr>
                <a:t> PS</a:t>
              </a:r>
              <a:endParaRPr lang="en-US" sz="1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p:txBody>
        </p:sp>
      </p:grpSp>
      <p:sp>
        <p:nvSpPr>
          <p:cNvPr id="16" name="Rounded Rectangle 15"/>
          <p:cNvSpPr/>
          <p:nvPr/>
        </p:nvSpPr>
        <p:spPr>
          <a:xfrm>
            <a:off x="0" y="135526"/>
            <a:ext cx="8686800" cy="519348"/>
          </a:xfrm>
          <a:prstGeom prst="round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NORTH EAST LOCAL SERVICES IMPROVEMENT PROJECT (NELSIP)</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2" name="Pentagon 21"/>
          <p:cNvSpPr/>
          <p:nvPr/>
        </p:nvSpPr>
        <p:spPr>
          <a:xfrm flipH="1">
            <a:off x="5181600" y="5682665"/>
            <a:ext cx="3306138" cy="537523"/>
          </a:xfrm>
          <a:prstGeom prst="homePlate">
            <a:avLst>
              <a:gd name="adj" fmla="val 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a:lnSpc>
                <a:spcPct val="115000"/>
              </a:lnSpc>
              <a:spcBef>
                <a:spcPts val="0"/>
              </a:spcBef>
            </a:pPr>
            <a:r>
              <a:rPr lang="en-US" sz="1400" b="1" dirty="0" smtClean="0">
                <a:solidFill>
                  <a:srgbClr val="FF0000"/>
                </a:solidFill>
                <a:latin typeface="Times New Roman" panose="02020603050405020304" pitchFamily="18" charset="0"/>
                <a:ea typeface="Calibri" panose="020F0502020204030204"/>
                <a:cs typeface="Times New Roman" panose="02020603050405020304" pitchFamily="18" charset="0"/>
              </a:rPr>
              <a:t>Total No. of  LAs  -   5</a:t>
            </a:r>
            <a:r>
              <a:rPr lang="en-US" sz="1400" b="1" dirty="0" smtClean="0">
                <a:ln>
                  <a:noFill/>
                </a:ln>
                <a:solidFill>
                  <a:srgbClr val="FF0000"/>
                </a:solidFill>
                <a:effectLst/>
                <a:latin typeface="Times New Roman" panose="02020603050405020304" pitchFamily="18" charset="0"/>
                <a:ea typeface="Calibri" panose="020F0502020204030204"/>
                <a:cs typeface="Times New Roman" panose="02020603050405020304" pitchFamily="18" charset="0"/>
              </a:rPr>
              <a:t> MC, 12 UC, 84 PS</a:t>
            </a:r>
            <a:endParaRPr lang="en-US" sz="1400" b="1" dirty="0">
              <a:solidFill>
                <a:srgbClr val="FF0000"/>
              </a:solidFill>
              <a:effectLst/>
              <a:latin typeface="Times New Roman" panose="02020603050405020304" pitchFamily="18" charset="0"/>
              <a:ea typeface="Calibri" panose="020F0502020204030204"/>
              <a:cs typeface="Times New Roman" panose="02020603050405020304" pitchFamily="18" charset="0"/>
            </a:endParaRPr>
          </a:p>
        </p:txBody>
      </p:sp>
      <p:pic>
        <p:nvPicPr>
          <p:cNvPr id="25" name="Picture 2" descr="C:\Users\Acer\Downloads\NELSIP SL 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69417"/>
            <a:ext cx="4038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914400" y="6248400"/>
            <a:ext cx="7315200" cy="584775"/>
          </a:xfrm>
          <a:prstGeom prst="rect">
            <a:avLst/>
          </a:prstGeom>
          <a:noFill/>
        </p:spPr>
        <p:txBody>
          <a:bodyPr wrap="square" rtlCol="0">
            <a:spAutoFit/>
          </a:bodyPr>
          <a:lstStyle/>
          <a:p>
            <a:pPr algn="ctr"/>
            <a:r>
              <a:rPr lang="en-US" sz="1600" b="1" dirty="0" smtClean="0">
                <a:latin typeface="Cambria" panose="02040503050406030204" pitchFamily="18" charset="0"/>
              </a:rPr>
              <a:t>PDO: To Support Local Authorities to deliver services and local </a:t>
            </a:r>
            <a:r>
              <a:rPr lang="en-US" sz="1600" b="1" dirty="0">
                <a:latin typeface="Cambria" panose="02040503050406030204" pitchFamily="18" charset="0"/>
              </a:rPr>
              <a:t>i</a:t>
            </a:r>
            <a:r>
              <a:rPr lang="en-US" sz="1600" b="1" dirty="0" smtClean="0">
                <a:latin typeface="Cambria" panose="02040503050406030204" pitchFamily="18" charset="0"/>
              </a:rPr>
              <a:t>nfrastructure in a responsive and accountable manner</a:t>
            </a:r>
            <a:endParaRPr lang="en-US" sz="1600" b="1" dirty="0">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1142</TotalTime>
  <Words>1273</Words>
  <Application>Microsoft Office PowerPoint</Application>
  <PresentationFormat>On-screen Show (4:3)</PresentationFormat>
  <Paragraphs>229</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Adobe Gothic Std B</vt:lpstr>
      <vt:lpstr>Arial</vt:lpstr>
      <vt:lpstr>Calibri</vt:lpstr>
      <vt:lpstr>Cambria</vt:lpstr>
      <vt:lpstr>Gill Sans Ultra Bold Condensed</vt:lpstr>
      <vt:lpstr>Latha</vt:lpstr>
      <vt:lpstr>Times New Roman</vt:lpstr>
      <vt:lpstr>Clarity</vt:lpstr>
      <vt:lpstr>PowerPoint Presentation</vt:lpstr>
      <vt:lpstr>CONTENTS</vt:lpstr>
      <vt:lpstr>IMPROVING LOCAL GOVERNANCE SERVICE DELIVERY IN SRI LANKA</vt:lpstr>
      <vt:lpstr>PowerPoint Presentation</vt:lpstr>
      <vt:lpstr>Constraints for Local Empowerment </vt:lpstr>
      <vt:lpstr>PowerPoint Presentation</vt:lpstr>
      <vt:lpstr>Fundamentals of Sri Lankan LG </vt:lpstr>
      <vt:lpstr>Project: North East Local Services Improvement</vt:lpstr>
      <vt:lpstr>PowerPoint Presentation</vt:lpstr>
      <vt:lpstr>PowerPoint Presentation</vt:lpstr>
      <vt:lpstr>Participatory Planning</vt:lpstr>
      <vt:lpstr>Social Audit Committee (SAC) – Progress Reviews</vt:lpstr>
      <vt:lpstr>CITIZENS IN ACTION</vt:lpstr>
      <vt:lpstr>A CHILDREN PARK</vt:lpstr>
      <vt:lpstr>STRENGTHS AND WEAKNESSES</vt:lpstr>
      <vt:lpstr>Innovations in the Project (as designed) </vt:lpstr>
      <vt:lpstr>Innovations in the Project (as designed)</vt:lpstr>
      <vt:lpstr>(Additional) Innovation Activities Introduced </vt:lpstr>
      <vt:lpstr>Lessons Learned</vt:lpstr>
      <vt:lpstr>FUTURE ASSISTANCE NEEDED</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Pura Neguma - Inter Divisional, Rural and Small Township Development Initiative for the North, East, North  Western, North Central and Uva Provinces Project</dc:title>
  <dc:creator>kisha</dc:creator>
  <cp:lastModifiedBy>Seenithamby Manoharan</cp:lastModifiedBy>
  <cp:revision>1092</cp:revision>
  <cp:lastPrinted>2017-03-23T03:26:52Z</cp:lastPrinted>
  <dcterms:created xsi:type="dcterms:W3CDTF">2014-11-14T10:55:00Z</dcterms:created>
  <dcterms:modified xsi:type="dcterms:W3CDTF">2017-05-09T01:30:26Z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1033-10.2.0.5804</vt:lpwstr>
  </property>
</Properties>
</file>