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12"/>
  </p:notesMasterIdLst>
  <p:handoutMasterIdLst>
    <p:handoutMasterId r:id="rId13"/>
  </p:handoutMasterIdLst>
  <p:sldIdLst>
    <p:sldId id="1733" r:id="rId3"/>
    <p:sldId id="1794" r:id="rId4"/>
    <p:sldId id="1796" r:id="rId5"/>
    <p:sldId id="1797" r:id="rId6"/>
    <p:sldId id="1798" r:id="rId7"/>
    <p:sldId id="1799" r:id="rId8"/>
    <p:sldId id="1800" r:id="rId9"/>
    <p:sldId id="1802" r:id="rId10"/>
    <p:sldId id="1801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ra" initials="" lastIdx="1" clrIdx="0"/>
  <p:cmAuthor id="1" name="Syamsidar Thamrin" initials="ST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1F4E79"/>
    <a:srgbClr val="C5E0B4"/>
    <a:srgbClr val="DAE3F3"/>
    <a:srgbClr val="FEF5D4"/>
    <a:srgbClr val="F7C5A3"/>
    <a:srgbClr val="F4B183"/>
    <a:srgbClr val="F5B88F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5658" autoAdjust="0"/>
  </p:normalViewPr>
  <p:slideViewPr>
    <p:cSldViewPr snapToGrid="0">
      <p:cViewPr varScale="1">
        <p:scale>
          <a:sx n="65" d="100"/>
          <a:sy n="65" d="100"/>
        </p:scale>
        <p:origin x="106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0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D28ED-0187-45D6-B98C-0CBF5A677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A080D-EB32-4A88-9E3D-602F0F9C71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9" y="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r">
              <a:defRPr sz="1200"/>
            </a:lvl1pPr>
          </a:lstStyle>
          <a:p>
            <a:fld id="{8FF5C674-3AEA-4E32-A48C-FB534E68D392}" type="datetimeFigureOut">
              <a:rPr lang="id-ID" smtClean="0"/>
              <a:pPr/>
              <a:t>28/01/2019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30385-C1A8-44E8-AB17-D9DDFF6E90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41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F02CE-8628-4D42-B556-EC774171C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9" y="937141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r">
              <a:defRPr sz="1200"/>
            </a:lvl1pPr>
          </a:lstStyle>
          <a:p>
            <a:fld id="{D11E577E-3BFF-4590-96F3-41A528FD8A1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559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r">
              <a:defRPr sz="1200"/>
            </a:lvl1pPr>
          </a:lstStyle>
          <a:p>
            <a:fld id="{442C1CD4-5261-4BAF-9E78-A3F57C406291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8" rIns="91038" bIns="455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038" tIns="45518" rIns="91038" bIns="455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r">
              <a:defRPr sz="1200"/>
            </a:lvl1pPr>
          </a:lstStyle>
          <a:p>
            <a:fld id="{DECCBEF3-FD04-446D-9CF7-7AB304817C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00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7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49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txBody>
          <a:bodyPr anchor="ctr">
            <a:normAutofit/>
          </a:bodyPr>
          <a:lstStyle>
            <a:lvl1pPr algn="ctr">
              <a:defRPr sz="3599" b="1">
                <a:solidFill>
                  <a:srgbClr val="003D7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025" y="389854"/>
            <a:ext cx="3116210" cy="12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602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602" y="694995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0" y="389854"/>
            <a:ext cx="1038323" cy="11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1681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692D-E20A-4582-8911-B3DC3DED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DFAF-86D5-4041-A464-36A94865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F2572-B8C6-4F3D-9830-E42C82CB8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9A054-3183-46E2-B03D-44256AF7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86872-6296-47C3-9E01-BC9BADE7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778E-B14B-4B4D-8281-5C00BFB9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6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9B94-38EB-4228-A364-A148222B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FB26F-948B-4D8A-8567-FEDAD488E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D21D1-4ABB-42A0-B483-CF3A77025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32956-D7AF-4375-926B-0855EBB0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68DA-354B-4FBE-B731-FCFF5AE6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6E82B-589E-40F1-AA1F-64EFCA9D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4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DEB5-68F7-46FB-A8A6-83CF977D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C299B-9E2D-4D6A-A965-E20FA0DA4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C68F-CEF0-4721-BC5C-F57FF08A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DC24-3F3E-4C5E-A79A-5891D44F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1959-0558-48A4-A7C5-073E48C3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0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B0D2F-5E1E-4450-996E-3DCB451E4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3070D-5FF4-4D4C-B782-BC496A13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2825-C94E-4855-9956-C20C0C25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264B1-B46C-4F73-9E08-025A6A8A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FA83-B470-4BAE-84FA-945BA28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2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59" y="2"/>
            <a:ext cx="1009649" cy="9779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cxnSp>
        <p:nvCxnSpPr>
          <p:cNvPr id="3" name="Straight Connector 13"/>
          <p:cNvCxnSpPr>
            <a:cxnSpLocks noChangeShapeType="1"/>
          </p:cNvCxnSpPr>
          <p:nvPr/>
        </p:nvCxnSpPr>
        <p:spPr bwMode="auto">
          <a:xfrm>
            <a:off x="472017" y="933451"/>
            <a:ext cx="11216216" cy="0"/>
          </a:xfrm>
          <a:prstGeom prst="line">
            <a:avLst/>
          </a:prstGeom>
          <a:noFill/>
          <a:ln w="9525" algn="ctr">
            <a:solidFill>
              <a:srgbClr val="EBB323"/>
            </a:solidFill>
            <a:prstDash val="dash"/>
            <a:round/>
            <a:headEnd/>
            <a:tailEnd/>
          </a:ln>
        </p:spPr>
      </p:cxn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8" y="67734"/>
            <a:ext cx="732366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01353" y="6493938"/>
            <a:ext cx="1380067" cy="364066"/>
          </a:xfrm>
        </p:spPr>
        <p:txBody>
          <a:bodyPr/>
          <a:lstStyle>
            <a:lvl1pPr>
              <a:defRPr/>
            </a:lvl1pPr>
          </a:lstStyle>
          <a:p>
            <a:fld id="{68D380D5-5149-4EB7-99CC-914FFFB268D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28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83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9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568004"/>
            <a:ext cx="10515600" cy="1193800"/>
          </a:xfrm>
        </p:spPr>
        <p:txBody>
          <a:bodyPr anchor="ctr">
            <a:normAutofit/>
          </a:bodyPr>
          <a:lstStyle>
            <a:lvl1pPr algn="ctr">
              <a:defRPr sz="3000" b="1">
                <a:solidFill>
                  <a:srgbClr val="003D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5826"/>
            <a:ext cx="10515600" cy="153274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03D7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35" y="392214"/>
            <a:ext cx="3586531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5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5" y="694980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7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528373" y="-5598928"/>
            <a:ext cx="1105468" cy="12276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25059" y="6657654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9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0655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54"/>
            <a:ext cx="484827" cy="198805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7944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77131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" y="90030"/>
            <a:ext cx="946756" cy="93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10" y="54392"/>
            <a:ext cx="10875179" cy="972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0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24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3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37577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114416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7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9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0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4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38063" y="-5669799"/>
            <a:ext cx="896199" cy="12211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1" y="-32082"/>
            <a:ext cx="1165239" cy="93632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11532079" y="6498916"/>
            <a:ext cx="659951" cy="331788"/>
          </a:xfrm>
          <a:prstGeom prst="rect">
            <a:avLst/>
          </a:prstGeom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83832398-D677-46FC-87CC-76D60EC36DD2}" type="slidenum">
              <a:rPr lang="en-US" sz="1050">
                <a:solidFill>
                  <a:srgbClr val="7B3E3D"/>
                </a:solidFill>
                <a:latin typeface="Calibri"/>
                <a:ea typeface="Cambria" charset="0"/>
                <a:cs typeface="Cambria" charset="0"/>
              </a:rPr>
              <a:pPr algn="r"/>
              <a:t>‹#›</a:t>
            </a:fld>
            <a:endParaRPr lang="en-US" sz="1050" dirty="0">
              <a:solidFill>
                <a:srgbClr val="7B3E3D"/>
              </a:solidFill>
              <a:latin typeface="Calibri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15419"/>
      </p:ext>
    </p:extLst>
  </p:cSld>
  <p:clrMapOvr>
    <a:masterClrMapping/>
  </p:clrMapOvr>
  <p:transition spd="slow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7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38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38" b="1">
                <a:solidFill>
                  <a:srgbClr val="003D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09" y="942497"/>
            <a:ext cx="3586531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90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90" y="694990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7922"/>
      </p:ext>
    </p:extLst>
  </p:cSld>
  <p:clrMapOvr>
    <a:masterClrMapping/>
  </p:clrMapOvr>
  <p:transition spd="slow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2" y="1"/>
            <a:ext cx="12196472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54476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4476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4" y="42923"/>
            <a:ext cx="50082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-83713" y="466666"/>
            <a:ext cx="964391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US" sz="675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REPUBLIK INDONESIA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6" y="9520"/>
            <a:ext cx="788856" cy="780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/>
        </p:blipFill>
        <p:spPr>
          <a:xfrm>
            <a:off x="-4472" y="6720846"/>
            <a:ext cx="12196472" cy="12491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145649" y="6503569"/>
            <a:ext cx="1021491" cy="338173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5649" y="6511102"/>
            <a:ext cx="1021491" cy="330641"/>
          </a:xfrm>
          <a:prstGeom prst="rect">
            <a:avLst/>
          </a:prstGeom>
        </p:spPr>
        <p:txBody>
          <a:bodyPr lIns="121917" tIns="60958" rIns="121917" bIns="60958"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DA7C93-9141-4A12-827E-60EB1BD797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79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641998" y="-5673737"/>
            <a:ext cx="888327" cy="1221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7D1AF-928D-4DF9-90A9-80B29EDCB5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5" y="40317"/>
            <a:ext cx="812374" cy="80342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C4D40FD-22A5-4E44-A4F2-67DDE2F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 descr="E:\Yanuar\Dropbox\Kerjaan\ppt_template_bappenas_newLogo\gradient-01.png">
            <a:extLst>
              <a:ext uri="{FF2B5EF4-FFF2-40B4-BE49-F238E27FC236}">
                <a16:creationId xmlns:a16="http://schemas.microsoft.com/office/drawing/2014/main" id="{F06857A7-5455-46D6-837F-E9EA9045C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40826" y="725584"/>
            <a:ext cx="110446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E88AD-3C8F-46EB-ABC9-458F31716615}"/>
              </a:ext>
            </a:extLst>
          </p:cNvPr>
          <p:cNvSpPr/>
          <p:nvPr userDrawn="1"/>
        </p:nvSpPr>
        <p:spPr>
          <a:xfrm>
            <a:off x="11901312" y="6496359"/>
            <a:ext cx="2616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192C646E-8A71-4229-9321-274B093DFD02}" type="slidenum">
              <a:rPr lang="en-US" sz="1050" b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lvl="0" algn="r"/>
              <a:t>‹#›</a:t>
            </a:fld>
            <a:endParaRPr lang="en-US" sz="105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A14DB9-DF68-423A-803A-0CD38910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4"/>
            <a:ext cx="12211747" cy="972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002465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D7CF-1254-4744-A10A-8BABBADE6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539F8-7350-4475-AF9F-65B20CA15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452BE-0EC7-4EE5-A355-E8183810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BB79-CD19-4683-AC6F-E6EACC3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BB80-7637-4A08-8D89-6EEEB5B4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4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6319095"/>
            <a:ext cx="1930400" cy="5602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9330" y="6553200"/>
            <a:ext cx="126669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75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KEMENTERIAN KEUANGAN</a:t>
            </a:r>
            <a:endParaRPr lang="en-US" sz="675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83532"/>
            <a:ext cx="2844800" cy="365125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45617521-782B-4617-BD9E-481D4BBF6E30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3" y="6507984"/>
            <a:ext cx="354127" cy="24769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0" y="-1"/>
            <a:ext cx="2336800" cy="914401"/>
            <a:chOff x="0" y="-1"/>
            <a:chExt cx="2362200" cy="961247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2362200" cy="85569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 flipH="1">
              <a:off x="1364794" y="0"/>
              <a:ext cx="768806" cy="961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626300" y="0"/>
              <a:ext cx="768806" cy="961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758716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06405" y="6485350"/>
            <a:ext cx="1923925" cy="259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89" dirty="0">
                <a:solidFill>
                  <a:srgbClr val="E7E6E6">
                    <a:lumMod val="25000"/>
                  </a:srgbClr>
                </a:solidFill>
                <a:latin typeface="Futura Md BT" panose="020B0602020204020303" pitchFamily="34" charset="0"/>
              </a:rPr>
              <a:t>KEMENTERIAN KEUANGAN</a:t>
            </a:r>
            <a:endParaRPr lang="en-US" sz="1089" dirty="0">
              <a:solidFill>
                <a:srgbClr val="E7E6E6">
                  <a:lumMod val="25000"/>
                </a:srgbClr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416683"/>
            <a:ext cx="2844800" cy="365125"/>
          </a:xfrm>
        </p:spPr>
        <p:txBody>
          <a:bodyPr/>
          <a:lstStyle>
            <a:lvl1pPr>
              <a:defRPr sz="1783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E5B49A93-D2A8-49EE-A579-7E18B3EF9D02}" type="slidenum">
              <a:rPr lang="en-US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354" y="76201"/>
            <a:ext cx="931917" cy="694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8475" y="242154"/>
            <a:ext cx="484325" cy="36744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553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1672" y="222644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9EAAD-F650-4750-8ADE-62AD5AEDA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28614" y="161919"/>
            <a:ext cx="904374" cy="771532"/>
          </a:xfrm>
          <a:prstGeom prst="rect">
            <a:avLst/>
          </a:prstGeom>
        </p:spPr>
      </p:pic>
      <p:pic>
        <p:nvPicPr>
          <p:cNvPr id="17" name="Picture 2" descr="E:\Yanuar\Dropbox\Kerjaan\ppt_template_bappenas_newLogo\gradient-01.png">
            <a:extLst>
              <a:ext uri="{FF2B5EF4-FFF2-40B4-BE49-F238E27FC236}">
                <a16:creationId xmlns:a16="http://schemas.microsoft.com/office/drawing/2014/main" id="{01FBB67B-8DDF-490F-B623-1B1A9E3BC1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60567" y="-5039202"/>
            <a:ext cx="70868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112A96-27B7-44C4-871E-AB5D7A956748}"/>
              </a:ext>
            </a:extLst>
          </p:cNvPr>
          <p:cNvSpPr txBox="1"/>
          <p:nvPr userDrawn="1"/>
        </p:nvSpPr>
        <p:spPr>
          <a:xfrm>
            <a:off x="11840622" y="6627386"/>
            <a:ext cx="351378" cy="261610"/>
          </a:xfrm>
          <a:prstGeom prst="rect">
            <a:avLst/>
          </a:prstGeom>
          <a:solidFill>
            <a:srgbClr val="0F508F"/>
          </a:solidFill>
        </p:spPr>
        <p:txBody>
          <a:bodyPr wrap="none" rtlCol="0">
            <a:spAutoFit/>
          </a:bodyPr>
          <a:lstStyle/>
          <a:p>
            <a:fld id="{36E8258A-4865-4DD2-848C-E81E050675CF}" type="slidenum">
              <a:rPr lang="en-ID" sz="1100" smtClean="0">
                <a:solidFill>
                  <a:schemeClr val="bg1"/>
                </a:solidFill>
              </a:rPr>
              <a:pPr/>
              <a:t>‹#›</a:t>
            </a:fld>
            <a:endParaRPr lang="en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24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04763" y="-5618412"/>
            <a:ext cx="982476" cy="121920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1672" y="508075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9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40826" y="725584"/>
            <a:ext cx="110446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8" y="25402"/>
            <a:ext cx="793575" cy="78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2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43035" y="526493"/>
            <a:ext cx="688299" cy="262515"/>
          </a:xfrm>
          <a:prstGeom prst="rect">
            <a:avLst/>
          </a:prstGeom>
          <a:noFill/>
        </p:spPr>
        <p:txBody>
          <a:bodyPr lIns="82817" tIns="41409" rIns="82817" bIns="41409">
            <a:spAutoFit/>
          </a:bodyPr>
          <a:lstStyle/>
          <a:p>
            <a:pPr algn="ctr">
              <a:lnSpc>
                <a:spcPts val="689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4048223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725059" y="6657654"/>
            <a:ext cx="428422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35991" rIns="35991" bIns="35991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8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54"/>
            <a:ext cx="484826" cy="19880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126"/>
            <a:fld id="{192C646E-8A71-4229-9321-274B093DFD02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4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34222" y="-9178"/>
            <a:ext cx="3256742" cy="440647"/>
            <a:chOff x="-334135" y="-9179"/>
            <a:chExt cx="3255894" cy="440647"/>
          </a:xfrm>
        </p:grpSpPr>
        <p:pic>
          <p:nvPicPr>
            <p:cNvPr id="23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34135" y="-364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8012" y="-9179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 userDrawn="1"/>
        </p:nvGrpSpPr>
        <p:grpSpPr>
          <a:xfrm flipV="1">
            <a:off x="9221013" y="0"/>
            <a:ext cx="3256742" cy="462736"/>
            <a:chOff x="-334135" y="-9179"/>
            <a:chExt cx="3255894" cy="440647"/>
          </a:xfrm>
        </p:grpSpPr>
        <p:pic>
          <p:nvPicPr>
            <p:cNvPr id="16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34135" y="-364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8012" y="-9179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907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725059" y="6657654"/>
            <a:ext cx="428422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35991" rIns="35991" bIns="35991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8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54"/>
            <a:ext cx="484826" cy="19880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126"/>
            <a:fld id="{192C646E-8A71-4229-9321-274B093DFD02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4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Image result for blue line separato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294" y="0"/>
            <a:ext cx="2314350" cy="4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blue line separator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34222" y="-364"/>
            <a:ext cx="2314350" cy="4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24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3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2" y="6666088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3" tIns="26993" rIns="26993" bIns="26993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4"/>
            <a:ext cx="198804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6" y="6666088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7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2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3"/>
            <a:ext cx="793575" cy="784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3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5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AC9FA0-F8CD-4B85-A878-A514F299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6" y="5878"/>
            <a:ext cx="10189492" cy="784829"/>
          </a:xfrm>
        </p:spPr>
        <p:txBody>
          <a:bodyPr>
            <a:normAutofit/>
          </a:bodyPr>
          <a:lstStyle>
            <a:lvl1pPr algn="ctr">
              <a:defRPr sz="3199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31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3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2" y="6666088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3" tIns="26993" rIns="26993" bIns="26993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3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4"/>
            <a:ext cx="198804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6" y="6666088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7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2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3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3"/>
            <a:ext cx="10189492" cy="784829"/>
          </a:xfrm>
        </p:spPr>
        <p:txBody>
          <a:bodyPr>
            <a:normAutofit/>
          </a:bodyPr>
          <a:lstStyle>
            <a:lvl1pPr algn="ctr">
              <a:defRPr sz="3199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3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5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36007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2B6-EFDF-4CBD-9E38-E4187C9E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BE97-9CD7-46AC-BBF8-4587C9A8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B25-BCA3-4F6E-A791-BB9A8AA3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02FA-D85A-4DBF-99FD-DD9B329C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F4CE-6D09-4338-8DA2-56E3BEAD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1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9E5A-18C1-4D69-9453-0A571FA2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3D14E-697A-4FAA-A760-4086AAC6F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A5F8-5FB1-4FC6-BBAB-E0938E84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297FF-0C6C-45F7-A2C6-A1CE1C8D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E9C5-7634-4349-9FC4-82C2600E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4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7DC5-823B-4C9F-B2F3-E1284B2F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B0E6-1E9C-4CA5-9E68-D2FE9AAA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8689B-9416-4328-9C41-7A56E76A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19ADC-3BC2-4938-A2F3-249648E2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8015D-7D2F-4D07-B154-7C8880EA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B0633-7EED-4E22-974F-229391E6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5CE2-1173-4AF9-9149-D10A7B99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D9E98-BE5C-44DB-B53C-6575EA440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CC5D2-41E0-405F-A880-2923E8379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7B6B1-24FE-486E-B012-8F470DC86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02286-F06A-4959-B0D1-A0C80F91B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C5F18-9FB5-457D-A485-E3105842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25879-9F8B-4740-B9A9-6F1B602A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B378A-7522-4D46-9931-962D48EE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3D86-23F4-4BD6-8DFA-13DDCC46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DBB0B-9967-4A43-8788-19A7A31B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0D06-DE39-4BA8-88B4-2588162B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EA373-C98E-4522-8745-A77ACAD7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0D341-37E5-4059-81DA-FA00680D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2A172-4F6E-4C96-BE2F-E5B1E400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5BF0B-5608-4F41-B0DC-8E6A58B8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5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428F-6572-4D0F-8571-DD55AB55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A5C2D-83AE-46F9-BA86-443DD576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E226-E413-4FB6-A078-2B1DC4278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91213-B561-4374-BB56-C70E1F079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8D41E-51E9-4101-A52E-A6F7CB144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6" r:id="rId19"/>
    <p:sldLayoutId id="2147483697" r:id="rId20"/>
    <p:sldLayoutId id="2147483698" r:id="rId21"/>
    <p:sldLayoutId id="2147483702" r:id="rId22"/>
    <p:sldLayoutId id="2147483704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27D03-8084-4046-96B6-435A791A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89" y="1765995"/>
            <a:ext cx="5782821" cy="33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0899401-E2D0-407C-A88E-8D8A28DB5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929938"/>
            <a:ext cx="10515600" cy="1338127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12700">
              <a:spcBef>
                <a:spcPts val="148"/>
              </a:spcBef>
            </a:pPr>
            <a:r>
              <a:rPr lang="en-US" sz="28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WRAP UP DAY 1</a:t>
            </a:r>
            <a:endParaRPr lang="en-US" sz="28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49962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17059-DB14-40EC-85B5-BE4B9F91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26DA61-4402-4B11-B87B-784F9C23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3ABC04-1C7A-4821-B2D4-13AE10751460}"/>
              </a:ext>
            </a:extLst>
          </p:cNvPr>
          <p:cNvSpPr txBox="1">
            <a:spLocks/>
          </p:cNvSpPr>
          <p:nvPr/>
        </p:nvSpPr>
        <p:spPr>
          <a:xfrm>
            <a:off x="593948" y="1460401"/>
            <a:ext cx="5849883" cy="2900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b="1" dirty="0" err="1"/>
              <a:t>Tantangan</a:t>
            </a:r>
            <a:r>
              <a:rPr lang="en-US" sz="1800" b="1" dirty="0"/>
              <a:t> </a:t>
            </a:r>
            <a:r>
              <a:rPr lang="en-US" sz="1800" b="1" dirty="0" err="1"/>
              <a:t>Alamiah</a:t>
            </a:r>
            <a:r>
              <a:rPr lang="en-US" sz="1800" b="1" dirty="0"/>
              <a:t>:</a:t>
            </a:r>
          </a:p>
          <a:p>
            <a:pPr>
              <a:buFont typeface="Wingdings" charset="2"/>
              <a:buChar char="Ø"/>
            </a:pPr>
            <a:r>
              <a:rPr lang="en-US" sz="1800" dirty="0" err="1"/>
              <a:t>Kelangkaan</a:t>
            </a:r>
            <a:r>
              <a:rPr lang="en-US" sz="1800" dirty="0"/>
              <a:t> temporal dan </a:t>
            </a:r>
            <a:r>
              <a:rPr lang="en-US" sz="1800" dirty="0" err="1"/>
              <a:t>spasial</a:t>
            </a:r>
            <a:r>
              <a:rPr lang="en-US" sz="1800" dirty="0"/>
              <a:t> </a:t>
            </a:r>
          </a:p>
          <a:p>
            <a:pPr>
              <a:buFont typeface="Wingdings" charset="2"/>
              <a:buChar char="Ø"/>
            </a:pPr>
            <a:r>
              <a:rPr lang="en-US" sz="1800" dirty="0" err="1"/>
              <a:t>Sebaran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merata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/>
              <a:t>2. </a:t>
            </a:r>
            <a:r>
              <a:rPr lang="en-US" sz="1800" b="1" dirty="0" err="1"/>
              <a:t>Tantangan</a:t>
            </a:r>
            <a:r>
              <a:rPr lang="en-US" sz="1800" b="1" dirty="0"/>
              <a:t> </a:t>
            </a:r>
            <a:r>
              <a:rPr lang="en-US" sz="1800" b="1" dirty="0" err="1"/>
              <a:t>Ekonomi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Air </a:t>
            </a: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 err="1">
                <a:sym typeface="Wingdings"/>
              </a:rPr>
              <a:t>sumber</a:t>
            </a:r>
            <a:r>
              <a:rPr lang="en-US" sz="1800" dirty="0">
                <a:sym typeface="Wingdings"/>
              </a:rPr>
              <a:t> air </a:t>
            </a:r>
            <a:r>
              <a:rPr lang="en-US" sz="1800" dirty="0" err="1">
                <a:sym typeface="Wingdings"/>
              </a:rPr>
              <a:t>sebagai</a:t>
            </a:r>
            <a:r>
              <a:rPr lang="en-US" sz="1800" dirty="0">
                <a:sym typeface="Wingdings"/>
              </a:rPr>
              <a:t> common pool resources  “the tragedy of common?”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E904D-5D72-4401-94E5-307B0A2CF417}"/>
              </a:ext>
            </a:extLst>
          </p:cNvPr>
          <p:cNvSpPr txBox="1">
            <a:spLocks/>
          </p:cNvSpPr>
          <p:nvPr/>
        </p:nvSpPr>
        <p:spPr>
          <a:xfrm>
            <a:off x="6679805" y="870155"/>
            <a:ext cx="5357650" cy="5412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3. </a:t>
            </a:r>
            <a:r>
              <a:rPr lang="en-US" sz="1800" b="1" dirty="0" err="1"/>
              <a:t>Tantangan</a:t>
            </a:r>
            <a:r>
              <a:rPr lang="en-US" sz="1800" b="1" dirty="0"/>
              <a:t> </a:t>
            </a:r>
            <a:r>
              <a:rPr lang="en-US" sz="1800" b="1" dirty="0" err="1"/>
              <a:t>Rekayasa</a:t>
            </a:r>
            <a:r>
              <a:rPr lang="en-US" sz="1800" b="1" dirty="0"/>
              <a:t> (Engineering) </a:t>
            </a:r>
            <a:r>
              <a:rPr lang="en-US" sz="1800" b="1" dirty="0" err="1"/>
              <a:t>akibat</a:t>
            </a:r>
            <a:r>
              <a:rPr lang="en-US" sz="1800" b="1" dirty="0"/>
              <a:t> </a:t>
            </a:r>
            <a:r>
              <a:rPr lang="en-US" sz="1800" b="1" dirty="0" err="1"/>
              <a:t>perubahan</a:t>
            </a:r>
            <a:r>
              <a:rPr lang="en-US" sz="1800" b="1" dirty="0"/>
              <a:t> </a:t>
            </a:r>
          </a:p>
          <a:p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populasi</a:t>
            </a:r>
            <a:r>
              <a:rPr lang="en-US" sz="1800" dirty="0"/>
              <a:t> (natural growth dan  </a:t>
            </a:r>
            <a:r>
              <a:rPr lang="en-US" sz="1800" dirty="0" err="1"/>
              <a:t>urbanisasi</a:t>
            </a:r>
            <a:r>
              <a:rPr lang="en-US" sz="1800" dirty="0"/>
              <a:t>)</a:t>
            </a:r>
            <a:endParaRPr lang="en-US" sz="1800" dirty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1800" dirty="0" err="1">
                <a:sym typeface="Wingdings"/>
              </a:rPr>
              <a:t>perubahan</a:t>
            </a:r>
            <a:r>
              <a:rPr lang="en-US" sz="1800" dirty="0"/>
              <a:t> land use </a:t>
            </a:r>
          </a:p>
          <a:p>
            <a:pPr lvl="1">
              <a:buFont typeface="Wingdings" charset="2"/>
              <a:buChar char="Ø"/>
            </a:pPr>
            <a:r>
              <a:rPr lang="en-US" sz="1800" dirty="0" err="1">
                <a:sym typeface="Wingdings"/>
              </a:rPr>
              <a:t>perubahan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keseimbangan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ruang</a:t>
            </a:r>
            <a:r>
              <a:rPr lang="en-US" sz="1800" dirty="0">
                <a:sym typeface="Wingdings"/>
              </a:rPr>
              <a:t> dan </a:t>
            </a:r>
            <a:r>
              <a:rPr lang="en-US" sz="1800" dirty="0" err="1">
                <a:sym typeface="Wingdings"/>
              </a:rPr>
              <a:t>lingkungan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hidup</a:t>
            </a:r>
            <a:endParaRPr lang="en-US" sz="1800" dirty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en-US" sz="1800" dirty="0" err="1">
                <a:sym typeface="Wingdings"/>
              </a:rPr>
              <a:t>perubahan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pola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tampungan</a:t>
            </a:r>
            <a:r>
              <a:rPr lang="en-US" sz="1800" dirty="0">
                <a:sym typeface="Wingdings"/>
              </a:rPr>
              <a:t> (</a:t>
            </a:r>
            <a:r>
              <a:rPr lang="en-US" sz="1800" dirty="0" err="1">
                <a:sym typeface="Wingdings"/>
              </a:rPr>
              <a:t>banjir</a:t>
            </a:r>
            <a:r>
              <a:rPr lang="en-US" sz="1800" dirty="0">
                <a:sym typeface="Wingdings"/>
              </a:rPr>
              <a:t> di </a:t>
            </a:r>
            <a:r>
              <a:rPr lang="en-US" sz="1800" dirty="0" err="1">
                <a:sym typeface="Wingdings"/>
              </a:rPr>
              <a:t>musim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hujan</a:t>
            </a:r>
            <a:r>
              <a:rPr lang="en-US" sz="1800" dirty="0">
                <a:sym typeface="Wingdings"/>
              </a:rPr>
              <a:t> ,</a:t>
            </a:r>
            <a:r>
              <a:rPr lang="en-US" sz="1800" dirty="0" err="1">
                <a:sym typeface="Wingdings"/>
              </a:rPr>
              <a:t>kekeringan</a:t>
            </a:r>
            <a:r>
              <a:rPr lang="en-US" sz="1800" dirty="0">
                <a:sym typeface="Wingdings"/>
              </a:rPr>
              <a:t> di </a:t>
            </a:r>
            <a:r>
              <a:rPr lang="en-US" sz="1800" dirty="0" err="1">
                <a:sym typeface="Wingdings"/>
              </a:rPr>
              <a:t>musim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kemarau</a:t>
            </a:r>
            <a:r>
              <a:rPr lang="en-US" sz="1800" dirty="0">
                <a:sym typeface="Wingdings"/>
              </a:rPr>
              <a:t>) </a:t>
            </a:r>
          </a:p>
          <a:p>
            <a:pPr lvl="1">
              <a:buFont typeface="Wingdings" charset="2"/>
              <a:buChar char="Ø"/>
            </a:pPr>
            <a:r>
              <a:rPr lang="en-US" sz="1800" dirty="0" err="1">
                <a:sym typeface="Wingdings"/>
              </a:rPr>
              <a:t>Perubahan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sosial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ekonomi</a:t>
            </a:r>
            <a:r>
              <a:rPr lang="en-US" sz="1800" dirty="0">
                <a:sym typeface="Wingdings"/>
              </a:rPr>
              <a:t>  </a:t>
            </a:r>
            <a:r>
              <a:rPr lang="en-US" sz="1800" dirty="0" err="1">
                <a:sym typeface="Wingdings"/>
              </a:rPr>
              <a:t>mengkonsumsi</a:t>
            </a:r>
            <a:r>
              <a:rPr lang="en-US" sz="1800" dirty="0">
                <a:sym typeface="Wingdings"/>
              </a:rPr>
              <a:t> air </a:t>
            </a:r>
            <a:r>
              <a:rPr lang="en-US" sz="1800" dirty="0" err="1">
                <a:sym typeface="Wingdings"/>
              </a:rPr>
              <a:t>lebih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banyak</a:t>
            </a:r>
            <a:endParaRPr lang="en-US" sz="1800" dirty="0">
              <a:sym typeface="Wingdings"/>
            </a:endParaRPr>
          </a:p>
          <a:p>
            <a:r>
              <a:rPr lang="en-US" sz="1800" dirty="0" err="1">
                <a:sym typeface="Wingdings"/>
              </a:rPr>
              <a:t>Aktivitas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manusia</a:t>
            </a:r>
            <a:r>
              <a:rPr lang="en-US" sz="1800" dirty="0">
                <a:sym typeface="Wingdings"/>
              </a:rPr>
              <a:t> </a:t>
            </a:r>
          </a:p>
          <a:p>
            <a:pPr lvl="1">
              <a:buFont typeface="Wingdings" charset="2"/>
              <a:buChar char="Ø"/>
            </a:pPr>
            <a:r>
              <a:rPr lang="en-US" sz="1800" dirty="0" err="1">
                <a:sym typeface="Wingdings"/>
              </a:rPr>
              <a:t>Produksi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sampah</a:t>
            </a:r>
            <a:r>
              <a:rPr lang="en-US" sz="1800" dirty="0">
                <a:sym typeface="Wingdings"/>
              </a:rPr>
              <a:t> dan </a:t>
            </a:r>
            <a:r>
              <a:rPr lang="en-US" sz="1800" dirty="0" err="1">
                <a:sym typeface="Wingdings"/>
              </a:rPr>
              <a:t>limbah</a:t>
            </a:r>
            <a:r>
              <a:rPr lang="en-US" sz="1800" dirty="0">
                <a:sym typeface="Wingdings"/>
              </a:rPr>
              <a:t>   </a:t>
            </a:r>
            <a:r>
              <a:rPr lang="en-US" sz="1800" dirty="0" err="1">
                <a:sym typeface="Wingdings"/>
              </a:rPr>
              <a:t>Pencemaran</a:t>
            </a:r>
            <a:r>
              <a:rPr lang="en-US" sz="1800" dirty="0">
                <a:sym typeface="Wingdings"/>
              </a:rPr>
              <a:t>  </a:t>
            </a:r>
            <a:r>
              <a:rPr lang="en-US" sz="1800" dirty="0" err="1">
                <a:sym typeface="Wingdings"/>
              </a:rPr>
              <a:t>Kelangkaan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kualitas</a:t>
            </a:r>
            <a:endParaRPr lang="en-US" sz="1800" dirty="0">
              <a:sym typeface="Wingdings"/>
            </a:endParaRPr>
          </a:p>
          <a:p>
            <a:r>
              <a:rPr lang="en-US" sz="1800" dirty="0">
                <a:sym typeface="Wingdings"/>
              </a:rPr>
              <a:t>Climate change</a:t>
            </a:r>
          </a:p>
          <a:p>
            <a:pPr lvl="1">
              <a:buFont typeface="Wingdings" charset="2"/>
              <a:buChar char="Ø"/>
            </a:pPr>
            <a:r>
              <a:rPr lang="en-US" sz="1800" dirty="0">
                <a:sym typeface="Wingdings"/>
              </a:rPr>
              <a:t>Vulnerability, unpredictable (</a:t>
            </a:r>
            <a:r>
              <a:rPr lang="en-US" sz="1800" dirty="0" err="1">
                <a:sym typeface="Wingdings"/>
              </a:rPr>
              <a:t>intensitas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hujan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lebih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err="1">
                <a:sym typeface="Wingdings"/>
              </a:rPr>
              <a:t>besar</a:t>
            </a:r>
            <a:r>
              <a:rPr lang="en-US" sz="1800" dirty="0">
                <a:sym typeface="Wingdings"/>
              </a:rPr>
              <a:t> dan lama)</a:t>
            </a:r>
          </a:p>
          <a:p>
            <a:pPr lvl="1">
              <a:buFont typeface="Wingdings" charset="2"/>
              <a:buChar char="Ø"/>
            </a:pPr>
            <a:r>
              <a:rPr lang="en-US" sz="1800" dirty="0">
                <a:sym typeface="Wingdings"/>
              </a:rPr>
              <a:t>Needs for mitigation and resilience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B56E6-E84B-461D-8BDC-69D048B84EBA}"/>
              </a:ext>
            </a:extLst>
          </p:cNvPr>
          <p:cNvSpPr txBox="1"/>
          <p:nvPr/>
        </p:nvSpPr>
        <p:spPr>
          <a:xfrm>
            <a:off x="3952568" y="870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2A7FA-B229-499C-B449-9839C1F30D00}"/>
              </a:ext>
            </a:extLst>
          </p:cNvPr>
          <p:cNvSpPr txBox="1"/>
          <p:nvPr/>
        </p:nvSpPr>
        <p:spPr>
          <a:xfrm>
            <a:off x="1439974" y="5058697"/>
            <a:ext cx="9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E2965-C358-46D8-9347-24C727CA71E1}"/>
              </a:ext>
            </a:extLst>
          </p:cNvPr>
          <p:cNvSpPr txBox="1"/>
          <p:nvPr/>
        </p:nvSpPr>
        <p:spPr>
          <a:xfrm>
            <a:off x="287282" y="5396480"/>
            <a:ext cx="5494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penduduk</a:t>
            </a:r>
            <a:r>
              <a:rPr lang="en-US" b="1" dirty="0"/>
              <a:t> </a:t>
            </a:r>
            <a:r>
              <a:rPr lang="en-US" b="1" dirty="0" err="1"/>
              <a:t>perkotaan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diimbangi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(air </a:t>
            </a:r>
            <a:r>
              <a:rPr lang="en-US" b="1" dirty="0" err="1"/>
              <a:t>minum</a:t>
            </a:r>
            <a:r>
              <a:rPr lang="en-US" b="1" dirty="0"/>
              <a:t>, air </a:t>
            </a:r>
            <a:r>
              <a:rPr lang="en-US" b="1" dirty="0" err="1"/>
              <a:t>limbah</a:t>
            </a:r>
            <a:r>
              <a:rPr lang="en-US" b="1" dirty="0"/>
              <a:t>, </a:t>
            </a:r>
            <a:r>
              <a:rPr lang="en-US" b="1" dirty="0" err="1"/>
              <a:t>drainase</a:t>
            </a:r>
            <a:r>
              <a:rPr lang="en-US" b="1" dirty="0"/>
              <a:t>, </a:t>
            </a:r>
            <a:r>
              <a:rPr lang="en-US" b="1" dirty="0" err="1"/>
              <a:t>persampahan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r>
              <a:rPr lang="en-US" b="1" dirty="0"/>
              <a:t>) yang </a:t>
            </a:r>
            <a:r>
              <a:rPr lang="en-US" b="1" dirty="0" err="1"/>
              <a:t>terintegrasi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B4703-4A0C-483D-A858-26B291A9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048A8E-67DC-4AEA-9BF6-89AD1FEC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Dimana</a:t>
            </a:r>
            <a:r>
              <a:rPr lang="en-US" dirty="0"/>
              <a:t> Beban </a:t>
            </a:r>
            <a:r>
              <a:rPr lang="en-US" dirty="0" err="1"/>
              <a:t>Terbesar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70F867-8A02-480E-A2B7-A6F71CCAD8E1}"/>
              </a:ext>
            </a:extLst>
          </p:cNvPr>
          <p:cNvSpPr txBox="1">
            <a:spLocks/>
          </p:cNvSpPr>
          <p:nvPr/>
        </p:nvSpPr>
        <p:spPr>
          <a:xfrm>
            <a:off x="1007293" y="1436077"/>
            <a:ext cx="1073958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Kota yang </a:t>
            </a:r>
            <a:r>
              <a:rPr lang="en-US" dirty="0" err="1"/>
              <a:t>membesar</a:t>
            </a:r>
            <a:r>
              <a:rPr lang="en-US" dirty="0"/>
              <a:t>,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mengkota</a:t>
            </a:r>
            <a:endParaRPr lang="en-US" dirty="0"/>
          </a:p>
          <a:p>
            <a:pPr lvl="1"/>
            <a:r>
              <a:rPr lang="en-US" sz="2800" dirty="0"/>
              <a:t>Kampung yang </a:t>
            </a:r>
            <a:r>
              <a:rPr lang="en-US" sz="2800" dirty="0" err="1"/>
              <a:t>membesar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“</a:t>
            </a:r>
            <a:r>
              <a:rPr lang="en-US" sz="2800" dirty="0" err="1"/>
              <a:t>kota</a:t>
            </a:r>
            <a:r>
              <a:rPr lang="en-US" sz="2800" dirty="0"/>
              <a:t> yang </a:t>
            </a:r>
            <a:r>
              <a:rPr lang="en-US" sz="2800" dirty="0" err="1"/>
              <a:t>dipersiapkan</a:t>
            </a:r>
            <a:r>
              <a:rPr lang="en-US" sz="2800" dirty="0"/>
              <a:t> “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mempersiapkan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kota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“</a:t>
            </a:r>
            <a:r>
              <a:rPr lang="en-US" sz="2800" dirty="0" err="1"/>
              <a:t>bencana</a:t>
            </a:r>
            <a:r>
              <a:rPr lang="en-US" sz="2800" dirty="0"/>
              <a:t>” </a:t>
            </a:r>
            <a:r>
              <a:rPr lang="en-US" sz="2800" dirty="0" err="1"/>
              <a:t>memaksa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endParaRPr lang="en-US" sz="2800" dirty="0"/>
          </a:p>
          <a:p>
            <a:pPr lvl="1"/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, 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konsumsi</a:t>
            </a:r>
            <a:r>
              <a:rPr lang="en-US" sz="2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6124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57217-5D1B-41BF-B6BA-A6E7F7D0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532164-7E11-4D6E-959E-EB8B77F6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Keterpaduan</a:t>
            </a:r>
            <a:r>
              <a:rPr lang="en-US" dirty="0"/>
              <a:t> 3 Pilar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BE0500-7EF5-410D-867D-F53CE9DF7FB8}"/>
              </a:ext>
            </a:extLst>
          </p:cNvPr>
          <p:cNvSpPr txBox="1">
            <a:spLocks/>
          </p:cNvSpPr>
          <p:nvPr/>
        </p:nvSpPr>
        <p:spPr>
          <a:xfrm>
            <a:off x="724674" y="1412631"/>
            <a:ext cx="10937631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mendorong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upaya</a:t>
            </a:r>
            <a:r>
              <a:rPr lang="en-US" dirty="0">
                <a:sym typeface="Wingdings"/>
              </a:rPr>
              <a:t> self-healing dan sustainable support </a:t>
            </a:r>
            <a:r>
              <a:rPr lang="en-US" dirty="0" err="1">
                <a:sym typeface="Wingdings"/>
              </a:rPr>
              <a:t>dari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alam</a:t>
            </a:r>
            <a:endParaRPr lang="en-US" dirty="0"/>
          </a:p>
          <a:p>
            <a:r>
              <a:rPr lang="en-US" i="1" dirty="0"/>
              <a:t>Culture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rekayasa</a:t>
            </a:r>
            <a:r>
              <a:rPr lang="en-US" dirty="0">
                <a:sym typeface="Wingdings"/>
              </a:rPr>
              <a:t> demand </a:t>
            </a:r>
            <a:r>
              <a:rPr lang="en-US" dirty="0" err="1">
                <a:sym typeface="Wingdings"/>
              </a:rPr>
              <a:t>sosial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perilaku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masyarakat</a:t>
            </a:r>
            <a:endParaRPr lang="en-US" dirty="0"/>
          </a:p>
          <a:p>
            <a:r>
              <a:rPr lang="en-US" i="1" dirty="0"/>
              <a:t>Structure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infrastruktur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sebagai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rekayasa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jangka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pendek</a:t>
            </a:r>
            <a:r>
              <a:rPr lang="en-US" dirty="0">
                <a:sym typeface="Wingdings"/>
              </a:rPr>
              <a:t>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1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1D9B4-157C-4E77-8F53-C31EBA28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20594-68D1-4CC7-9A1F-0594B21F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30A640-9B8C-4345-B94D-E246A4AE1F06}"/>
              </a:ext>
            </a:extLst>
          </p:cNvPr>
          <p:cNvSpPr txBox="1">
            <a:spLocks/>
          </p:cNvSpPr>
          <p:nvPr/>
        </p:nvSpPr>
        <p:spPr>
          <a:xfrm>
            <a:off x="404446" y="1401395"/>
            <a:ext cx="113831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inisiatif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sudahkah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? </a:t>
            </a:r>
            <a:r>
              <a:rPr lang="en-US" dirty="0" err="1"/>
              <a:t>Memastikan</a:t>
            </a:r>
            <a:r>
              <a:rPr lang="en-US" dirty="0"/>
              <a:t> backlog </a:t>
            </a:r>
            <a:r>
              <a:rPr lang="en-US" dirty="0" err="1"/>
              <a:t>penanganan</a:t>
            </a:r>
            <a:r>
              <a:rPr lang="en-US" dirty="0"/>
              <a:t> dan </a:t>
            </a:r>
            <a:r>
              <a:rPr lang="en-US" dirty="0" err="1"/>
              <a:t>pertumbuhan</a:t>
            </a:r>
            <a:r>
              <a:rPr lang="en-US" dirty="0"/>
              <a:t> demand </a:t>
            </a:r>
            <a:r>
              <a:rPr lang="en-US" dirty="0" err="1"/>
              <a:t>baru</a:t>
            </a:r>
            <a:r>
              <a:rPr lang="en-US" dirty="0"/>
              <a:t>?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ketinggalan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kota-kota</a:t>
            </a:r>
            <a:r>
              <a:rPr lang="en-US" dirty="0"/>
              <a:t> lain di dunia.</a:t>
            </a:r>
          </a:p>
          <a:p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di </a:t>
            </a:r>
            <a:r>
              <a:rPr lang="en-US" dirty="0" err="1"/>
              <a:t>teknis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di non </a:t>
            </a:r>
            <a:r>
              <a:rPr lang="en-US" dirty="0" err="1"/>
              <a:t>teknis</a:t>
            </a:r>
            <a:r>
              <a:rPr lang="en-US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0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1853C-E134-4687-BA57-2C12D5D7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9B9978-A410-41FD-A1C7-9D2F74C0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IUWM </a:t>
            </a:r>
            <a:r>
              <a:rPr lang="en-US" dirty="0" err="1"/>
              <a:t>sesulit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53E2B-BCBD-489B-8255-435870AD45A5}"/>
              </a:ext>
            </a:extLst>
          </p:cNvPr>
          <p:cNvSpPr txBox="1">
            <a:spLocks/>
          </p:cNvSpPr>
          <p:nvPr/>
        </p:nvSpPr>
        <p:spPr>
          <a:xfrm>
            <a:off x="691661" y="1482969"/>
            <a:ext cx="10970644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Membuat kue</a:t>
            </a:r>
            <a:r>
              <a:rPr lang="en-US"/>
              <a:t>, jelas resepnya tinggal mengikuti, hasilnya kue yang sama.</a:t>
            </a:r>
          </a:p>
          <a:p>
            <a:r>
              <a:rPr lang="en-US" b="1"/>
              <a:t>Mengirim orang ke bulan</a:t>
            </a:r>
            <a:r>
              <a:rPr lang="en-US"/>
              <a:t>, rocket science tapi bisa dilakukan, hanya isu teknologi.</a:t>
            </a:r>
          </a:p>
          <a:p>
            <a:r>
              <a:rPr lang="en-US" b="1"/>
              <a:t>Membesarkan anak</a:t>
            </a:r>
            <a:r>
              <a:rPr lang="en-US"/>
              <a:t>, resep dan treatment yang sama akan menghasilkan outcome berbeda.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1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A9F7A-B7DE-4D2A-90E6-13A9FE38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EA62E9-44A8-42B8-B197-54A14027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E831AF-6984-442E-BD34-4BB43D3C3484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1205105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river basin, one plan, one integrated management</a:t>
            </a:r>
          </a:p>
          <a:p>
            <a:r>
              <a:rPr lang="en-US" dirty="0"/>
              <a:t>Multiple layers integration</a:t>
            </a:r>
          </a:p>
          <a:p>
            <a:r>
              <a:rPr lang="en-US" dirty="0"/>
              <a:t>Multi </a:t>
            </a:r>
            <a:r>
              <a:rPr lang="en-US" dirty="0" err="1"/>
              <a:t>aktor</a:t>
            </a:r>
            <a:r>
              <a:rPr lang="en-US" dirty="0"/>
              <a:t> dan multi </a:t>
            </a:r>
            <a:r>
              <a:rPr lang="en-US" dirty="0" err="1"/>
              <a:t>sektor</a:t>
            </a:r>
            <a:r>
              <a:rPr lang="en-US" dirty="0"/>
              <a:t> (no one can solve alone)</a:t>
            </a:r>
          </a:p>
          <a:p>
            <a:r>
              <a:rPr lang="en-US" dirty="0" err="1"/>
              <a:t>Keterpaduan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yang </a:t>
            </a:r>
            <a:r>
              <a:rPr lang="en-US" dirty="0" err="1"/>
              <a:t>dinamis</a:t>
            </a:r>
            <a:endParaRPr lang="en-US" dirty="0"/>
          </a:p>
          <a:p>
            <a:r>
              <a:rPr lang="en-US" dirty="0" err="1"/>
              <a:t>Dikelola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(</a:t>
            </a:r>
            <a:r>
              <a:rPr lang="en-US" dirty="0" err="1"/>
              <a:t>layanan</a:t>
            </a:r>
            <a:r>
              <a:rPr lang="en-US" dirty="0"/>
              <a:t> air </a:t>
            </a:r>
            <a:r>
              <a:rPr lang="en-US" dirty="0" err="1"/>
              <a:t>minum</a:t>
            </a:r>
            <a:r>
              <a:rPr lang="en-US" dirty="0"/>
              <a:t> dan air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)</a:t>
            </a:r>
          </a:p>
          <a:p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dan “</a:t>
            </a:r>
            <a:r>
              <a:rPr lang="en-US" dirty="0" err="1"/>
              <a:t>politik</a:t>
            </a:r>
            <a:r>
              <a:rPr lang="en-US" dirty="0"/>
              <a:t>” (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)</a:t>
            </a:r>
          </a:p>
          <a:p>
            <a:r>
              <a:rPr lang="en-US" dirty="0" err="1"/>
              <a:t>Perlu</a:t>
            </a:r>
            <a:r>
              <a:rPr lang="en-US" dirty="0"/>
              <a:t> leadership and partnership</a:t>
            </a:r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interated</a:t>
            </a:r>
            <a:r>
              <a:rPr lang="en-US" dirty="0"/>
              <a:t> planning, collaborative and continuous action</a:t>
            </a:r>
          </a:p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  <a:p>
            <a:r>
              <a:rPr lang="en-US" dirty="0"/>
              <a:t>Wilayah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wilayah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1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A9F7A-B7DE-4D2A-90E6-13A9FE38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EA62E9-44A8-42B8-B197-54A14027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E831AF-6984-442E-BD34-4BB43D3C3484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120510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dan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nyata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A309A2-48F0-4509-A377-F3F759FF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03986"/>
            <a:ext cx="10515600" cy="165278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“No One Size fits All”</a:t>
            </a:r>
            <a:br>
              <a:rPr lang="en-US" dirty="0"/>
            </a:br>
            <a:r>
              <a:rPr lang="en-US" dirty="0"/>
              <a:t>“The devil in the detail”</a:t>
            </a:r>
            <a:br>
              <a:rPr lang="en-US" dirty="0"/>
            </a:br>
            <a:r>
              <a:rPr lang="en-US" dirty="0"/>
              <a:t>“Let’s talk the details tomorrow”</a:t>
            </a:r>
          </a:p>
        </p:txBody>
      </p:sp>
    </p:spTree>
    <p:extLst>
      <p:ext uri="{BB962C8B-B14F-4D97-AF65-F5344CB8AC3E}">
        <p14:creationId xmlns:p14="http://schemas.microsoft.com/office/powerpoint/2010/main" val="314715993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ppena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36323</TotalTime>
  <Words>410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Century Gothic</vt:lpstr>
      <vt:lpstr>Futura Md BT</vt:lpstr>
      <vt:lpstr>Segoe UI</vt:lpstr>
      <vt:lpstr>Wingdings</vt:lpstr>
      <vt:lpstr>Office Theme</vt:lpstr>
      <vt:lpstr>1_Office Theme</vt:lpstr>
      <vt:lpstr>WRAP UP DAY 1</vt:lpstr>
      <vt:lpstr>Tantangan yang ada..</vt:lpstr>
      <vt:lpstr>Dimana Beban Terbesar?</vt:lpstr>
      <vt:lpstr>Keterpaduan 3 Pilar</vt:lpstr>
      <vt:lpstr>Inisiatif saat ini</vt:lpstr>
      <vt:lpstr>IUWM sesulit apa?</vt:lpstr>
      <vt:lpstr>Manajemen Kompleksitas</vt:lpstr>
      <vt:lpstr>Ke depan</vt:lpstr>
      <vt:lpstr>“No One Size fits All” “The devil in the detail” “Let’s talk the details tomorrow”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dwiputra</dc:creator>
  <cp:lastModifiedBy>Rima Nadhira</cp:lastModifiedBy>
  <cp:revision>1819</cp:revision>
  <cp:lastPrinted>2018-12-26T14:00:09Z</cp:lastPrinted>
  <dcterms:created xsi:type="dcterms:W3CDTF">2017-12-04T03:38:19Z</dcterms:created>
  <dcterms:modified xsi:type="dcterms:W3CDTF">2019-01-28T09:39:14Z</dcterms:modified>
</cp:coreProperties>
</file>