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7" r:id="rId2"/>
    <p:sldId id="281" r:id="rId3"/>
    <p:sldId id="278" r:id="rId4"/>
    <p:sldId id="266" r:id="rId5"/>
    <p:sldId id="300" r:id="rId6"/>
    <p:sldId id="295" r:id="rId7"/>
    <p:sldId id="318" r:id="rId8"/>
    <p:sldId id="320" r:id="rId9"/>
    <p:sldId id="319" r:id="rId10"/>
    <p:sldId id="321" r:id="rId11"/>
    <p:sldId id="323" r:id="rId12"/>
    <p:sldId id="325" r:id="rId13"/>
    <p:sldId id="274" r:id="rId14"/>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3D7A749-7535-4CAE-BC62-F422C5FA8079}" styleName="Table_0">
    <a:wholeTbl>
      <a:tcTxStyle b="off" i="off">
        <a:font>
          <a:latin typeface="맑은 고딕"/>
          <a:ea typeface="맑은 고딕"/>
          <a:cs typeface="맑은 고딕"/>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2H>
      <a:tcStyle>
        <a:tcBdr/>
      </a:tcStyle>
    </a:band2H>
    <a:band1V>
      <a:tcStyle>
        <a:tcBdr/>
        <a:fill>
          <a:solidFill>
            <a:srgbClr val="CFD7E7"/>
          </a:solidFill>
        </a:fill>
      </a:tcStyle>
    </a:band1V>
    <a:band2V>
      <a:tcStyle>
        <a:tcBdr/>
      </a:tcStyle>
    </a:band2V>
    <a:lastCol>
      <a:tcTxStyle b="on" i="off">
        <a:font>
          <a:latin typeface="맑은 고딕"/>
          <a:ea typeface="맑은 고딕"/>
          <a:cs typeface="맑은 고딕"/>
        </a:font>
        <a:schemeClr val="lt1"/>
      </a:tcTxStyle>
      <a:tcStyle>
        <a:tcBdr/>
        <a:fill>
          <a:solidFill>
            <a:schemeClr val="accent1"/>
          </a:solidFill>
        </a:fill>
      </a:tcStyle>
    </a:lastCol>
    <a:firstCol>
      <a:tcTxStyle b="on" i="off">
        <a:font>
          <a:latin typeface="맑은 고딕"/>
          <a:ea typeface="맑은 고딕"/>
          <a:cs typeface="맑은 고딕"/>
        </a:font>
        <a:schemeClr val="lt1"/>
      </a:tcTxStyle>
      <a:tcStyle>
        <a:tcBdr/>
        <a:fill>
          <a:solidFill>
            <a:schemeClr val="accent1"/>
          </a:solidFill>
        </a:fill>
      </a:tcStyle>
    </a:firstCol>
    <a:lastRow>
      <a:tcTxStyle b="on" i="off">
        <a:font>
          <a:latin typeface="맑은 고딕"/>
          <a:ea typeface="맑은 고딕"/>
          <a:cs typeface="맑은 고딕"/>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Style>
        <a:tcBdr/>
      </a:tcStyle>
    </a:seCell>
    <a:swCell>
      <a:tcStyle>
        <a:tcBdr/>
      </a:tcStyle>
    </a:swCell>
    <a:firstRow>
      <a:tcTxStyle b="on" i="off">
        <a:font>
          <a:latin typeface="맑은 고딕"/>
          <a:ea typeface="맑은 고딕"/>
          <a:cs typeface="맑은 고딕"/>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Style>
        <a:tcBdr/>
      </a:tcStyle>
    </a:neCell>
    <a:nwCell>
      <a:tcStyle>
        <a:tcBdr/>
      </a:tcStyle>
    </a:nwCell>
  </a:tblStyle>
  <a:tblStyle styleId="{AD23ECF8-BB5E-4BCD-82B6-600E76ACA7F0}" styleName="Table_1">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434" autoAdjust="0"/>
  </p:normalViewPr>
  <p:slideViewPr>
    <p:cSldViewPr showGuides="1">
      <p:cViewPr>
        <p:scale>
          <a:sx n="70" d="100"/>
          <a:sy n="70" d="100"/>
        </p:scale>
        <p:origin x="1116" y="6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1049420"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9421" name="Shape 4"/>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244727675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1048584" name="Shape 94"/>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lang="en-US" baseline="0" dirty="0" smtClean="0"/>
          </a:p>
        </p:txBody>
      </p:sp>
      <p:sp>
        <p:nvSpPr>
          <p:cNvPr id="1048585" name="Shape 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627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1048662" name="Shape 548"/>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r>
              <a:rPr lang="en-US" baseline="0" dirty="0" smtClean="0"/>
              <a:t>we got </a:t>
            </a:r>
            <a:r>
              <a:rPr lang="en-US" dirty="0" smtClean="0"/>
              <a:t>18 strategic issues are grouped into five main issues namely Human Development Issues, Economic and Infrastructure Issues, Apparatus Integrity Issues, Sustainable City Issues and Jakarta as the Node of Progress on national development Issues</a:t>
            </a:r>
          </a:p>
          <a:p>
            <a:pPr>
              <a:buNone/>
            </a:pPr>
            <a:endParaRPr lang="en-US" dirty="0" smtClean="0"/>
          </a:p>
          <a:p>
            <a:pPr>
              <a:buNone/>
            </a:pPr>
            <a:r>
              <a:rPr lang="en-US" dirty="0" smtClean="0"/>
              <a:t>For the climate change issues are included in Economic and Infrastructure Issues and Sustainable City Issues</a:t>
            </a:r>
          </a:p>
          <a:p>
            <a:pPr defTabSz="931774">
              <a:spcBef>
                <a:spcPct val="20000"/>
              </a:spcBef>
              <a:buNone/>
            </a:pPr>
            <a:endParaRPr lang="en-US" b="1" dirty="0">
              <a:latin typeface="Century Gothic" pitchFamily="34" charset="0"/>
            </a:endParaRPr>
          </a:p>
        </p:txBody>
      </p:sp>
      <p:sp>
        <p:nvSpPr>
          <p:cNvPr id="1048663" name="Shape 54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9343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1048662" name="Shape 548"/>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r>
              <a:rPr lang="en-US" baseline="0" dirty="0" smtClean="0"/>
              <a:t>we got </a:t>
            </a:r>
            <a:r>
              <a:rPr lang="en-US" dirty="0" smtClean="0"/>
              <a:t>18 strategic issues are grouped into five main issues namely Human Development Issues, Economic and Infrastructure Issues, Apparatus Integrity Issues, Sustainable City Issues and Jakarta as the Node of Progress on national development Issues</a:t>
            </a:r>
          </a:p>
          <a:p>
            <a:pPr>
              <a:buNone/>
            </a:pPr>
            <a:endParaRPr lang="en-US" dirty="0" smtClean="0"/>
          </a:p>
          <a:p>
            <a:pPr>
              <a:buNone/>
            </a:pPr>
            <a:r>
              <a:rPr lang="en-US" dirty="0" smtClean="0"/>
              <a:t>For the climate change issues are included in Economic and Infrastructure Issues and Sustainable City Issues</a:t>
            </a:r>
          </a:p>
          <a:p>
            <a:pPr defTabSz="931774">
              <a:spcBef>
                <a:spcPct val="20000"/>
              </a:spcBef>
              <a:buNone/>
            </a:pPr>
            <a:endParaRPr lang="en-US" b="1" dirty="0">
              <a:latin typeface="Century Gothic" pitchFamily="34" charset="0"/>
            </a:endParaRPr>
          </a:p>
        </p:txBody>
      </p:sp>
      <p:sp>
        <p:nvSpPr>
          <p:cNvPr id="1048663" name="Shape 54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9343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1049418" name="Shape 792"/>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endParaRPr dirty="0"/>
          </a:p>
        </p:txBody>
      </p:sp>
      <p:sp>
        <p:nvSpPr>
          <p:cNvPr id="1049419" name="Shape 7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621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defTabSz="931774">
              <a:spcBef>
                <a:spcPct val="20000"/>
              </a:spcBef>
              <a:buFont typeface="Arial" pitchFamily="34" charset="0"/>
              <a:buChar char="•"/>
            </a:pPr>
            <a:r>
              <a:rPr lang="en-US" sz="1200" dirty="0"/>
              <a:t>Jakarta is the capital city to the Republic of Indonesia. (</a:t>
            </a:r>
            <a:r>
              <a:rPr lang="es-ES" dirty="0" err="1"/>
              <a:t>National</a:t>
            </a:r>
            <a:r>
              <a:rPr lang="es-ES" dirty="0"/>
              <a:t> </a:t>
            </a:r>
            <a:r>
              <a:rPr lang="es-ES" dirty="0" err="1"/>
              <a:t>Law</a:t>
            </a:r>
            <a:r>
              <a:rPr lang="es-ES" dirty="0"/>
              <a:t> </a:t>
            </a:r>
            <a:r>
              <a:rPr lang="es-ES" dirty="0" err="1"/>
              <a:t>Number</a:t>
            </a:r>
            <a:r>
              <a:rPr lang="es-ES" dirty="0"/>
              <a:t> 29 of 2007)</a:t>
            </a:r>
            <a:endParaRPr lang="en-US" sz="1200" dirty="0"/>
          </a:p>
          <a:p>
            <a:pPr marL="349415" indent="-349415" defTabSz="931774">
              <a:spcBef>
                <a:spcPct val="20000"/>
              </a:spcBef>
              <a:buFont typeface="Arial" pitchFamily="34" charset="0"/>
              <a:buChar char="•"/>
            </a:pPr>
            <a:r>
              <a:rPr lang="en-US" sz="1200" dirty="0"/>
              <a:t>It </a:t>
            </a:r>
            <a:r>
              <a:rPr lang="en-GB" dirty="0"/>
              <a:t>consist of 5 municipalities and 1 regency, </a:t>
            </a:r>
            <a:r>
              <a:rPr lang="id-ID" dirty="0"/>
              <a:t>with </a:t>
            </a:r>
            <a:r>
              <a:rPr lang="en-GB" dirty="0"/>
              <a:t>44 districts, and 267 sub districts.</a:t>
            </a:r>
          </a:p>
          <a:p>
            <a:pPr marL="349415" indent="-349415" defTabSz="931774">
              <a:spcBef>
                <a:spcPct val="20000"/>
              </a:spcBef>
              <a:buFont typeface="Arial" pitchFamily="34" charset="0"/>
              <a:buChar char="•"/>
            </a:pPr>
            <a:r>
              <a:rPr lang="en-GB" dirty="0"/>
              <a:t>With land area is about 662 square km and 6,998 square km for the ocean area, the total area of Jakarta is about 7,660 square km.</a:t>
            </a:r>
            <a:r>
              <a:rPr lang="en-US" sz="1200" dirty="0"/>
              <a:t> (</a:t>
            </a:r>
            <a:r>
              <a:rPr lang="en-US" dirty="0"/>
              <a:t>Decree of the Governor of DKI Jakarta Province Number 171 of 2007</a:t>
            </a:r>
            <a:r>
              <a:rPr lang="es-ES" dirty="0"/>
              <a:t>)</a:t>
            </a:r>
            <a:endParaRPr lang="en-GB" dirty="0"/>
          </a:p>
          <a:p>
            <a:pPr marL="349415" indent="-349415" defTabSz="931774">
              <a:spcBef>
                <a:spcPct val="20000"/>
              </a:spcBef>
              <a:buFont typeface="Arial" pitchFamily="34" charset="0"/>
              <a:buChar char="•"/>
            </a:pPr>
            <a:r>
              <a:rPr lang="en-GB" dirty="0" smtClean="0"/>
              <a:t>J</a:t>
            </a:r>
            <a:r>
              <a:rPr lang="en-GB" dirty="0" err="1"/>
              <a:t>akarta</a:t>
            </a:r>
            <a:r>
              <a:rPr lang="en-GB" dirty="0"/>
              <a:t> is home for 10.4 million people</a:t>
            </a:r>
          </a:p>
          <a:p>
            <a:pPr marL="349415" indent="-349415" defTabSz="931774">
              <a:spcBef>
                <a:spcPct val="20000"/>
              </a:spcBef>
              <a:buFont typeface="Arial" pitchFamily="34" charset="0"/>
              <a:buChar char="•"/>
            </a:pPr>
            <a:r>
              <a:rPr lang="en-GB" dirty="0"/>
              <a:t>Jakarta and its surrounding cities form a metropolitan area </a:t>
            </a:r>
            <a:r>
              <a:rPr lang="en-GB" dirty="0" err="1"/>
              <a:t>Jabodetabek</a:t>
            </a:r>
            <a:r>
              <a:rPr lang="en-GB" dirty="0"/>
              <a:t> with a total population of more than 28 million people.</a:t>
            </a:r>
          </a:p>
          <a:p>
            <a:pPr marL="349415" indent="-349415" defTabSz="931774">
              <a:spcBef>
                <a:spcPct val="20000"/>
              </a:spcBef>
              <a:buFont typeface="Arial" pitchFamily="34" charset="0"/>
              <a:buChar char="•"/>
              <a:defRPr/>
            </a:pPr>
            <a:r>
              <a:rPr lang="en-US" dirty="0">
                <a:latin typeface="Century Gothic" pitchFamily="34" charset="0"/>
              </a:rPr>
              <a:t>The topography of DKI Jakarta Province was analyzed from the aspect of land height and slope of the land. DKI Jakarta Province is located in a lowland,</a:t>
            </a:r>
            <a:r>
              <a:rPr lang="id-ID" dirty="0" smtClean="0">
                <a:solidFill>
                  <a:schemeClr val="bg1"/>
                </a:solidFill>
                <a:ea typeface="ＭＳ Ｐゴシック" pitchFamily="34" charset="-128"/>
              </a:rPr>
              <a:t> Situated </a:t>
            </a:r>
            <a:r>
              <a:rPr lang="en-US" dirty="0" smtClean="0">
                <a:solidFill>
                  <a:schemeClr val="bg1"/>
                </a:solidFill>
                <a:ea typeface="ＭＳ Ｐゴシック" pitchFamily="34" charset="-128"/>
              </a:rPr>
              <a:t>as</a:t>
            </a:r>
            <a:r>
              <a:rPr lang="en-US" baseline="0" dirty="0" smtClean="0">
                <a:solidFill>
                  <a:schemeClr val="bg1"/>
                </a:solidFill>
                <a:ea typeface="ＭＳ Ｐゴシック" pitchFamily="34" charset="-128"/>
              </a:rPr>
              <a:t> delta city </a:t>
            </a:r>
            <a:r>
              <a:rPr lang="id-ID" dirty="0" smtClean="0">
                <a:solidFill>
                  <a:schemeClr val="bg1"/>
                </a:solidFill>
                <a:ea typeface="ＭＳ Ｐゴシック" pitchFamily="34" charset="-128"/>
              </a:rPr>
              <a:t>with 40 percent of the land lies below Mean Sea Level, Jakarta is vulnerable to urban floods and other environmental issues.</a:t>
            </a:r>
            <a:endParaRPr lang="id-ID" altLang="id-ID" dirty="0" smtClean="0">
              <a:solidFill>
                <a:schemeClr val="bg1"/>
              </a:solidFill>
              <a:ea typeface="ＭＳ Ｐゴシック" pitchFamily="34" charset="-128"/>
            </a:endParaRPr>
          </a:p>
          <a:p>
            <a:pPr marL="349415" indent="-349415" defTabSz="931774">
              <a:spcBef>
                <a:spcPct val="20000"/>
              </a:spcBef>
              <a:buFont typeface="Arial" pitchFamily="34" charset="0"/>
              <a:buChar char="•"/>
            </a:pPr>
            <a:r>
              <a:rPr lang="en-US" dirty="0">
                <a:latin typeface="Century Gothic" pitchFamily="34" charset="0"/>
              </a:rPr>
              <a:t>The north boundary of Jakarta stretches 32 km of coastline  and </a:t>
            </a:r>
            <a:r>
              <a:rPr lang="id-ID" dirty="0" smtClean="0"/>
              <a:t>Jakarta is traversed by 13 rivers and the biggest river is Ciliwung River with upstream catchment originated in Bogor Region, West Java.</a:t>
            </a:r>
            <a:endParaRPr lang="en-US" dirty="0" smtClean="0"/>
          </a:p>
          <a:p>
            <a:pPr marL="349415" indent="-349415" defTabSz="931774">
              <a:spcBef>
                <a:spcPct val="20000"/>
              </a:spcBef>
              <a:buFont typeface="Arial" pitchFamily="34" charset="0"/>
              <a:buChar char="•"/>
            </a:pPr>
            <a:r>
              <a:rPr lang="en-GB" baseline="0" dirty="0" smtClean="0"/>
              <a:t>Jakarta has many roles. It is a capital city,</a:t>
            </a:r>
            <a:r>
              <a:rPr lang="en-GB" dirty="0" smtClean="0"/>
              <a:t> and also a national activity centre for economic, business, tourism and also higher education.</a:t>
            </a:r>
            <a:r>
              <a:rPr lang="en-US" dirty="0" smtClean="0"/>
              <a:t>More than 70% of the country's money circulates in Jakarta. </a:t>
            </a:r>
          </a:p>
        </p:txBody>
      </p:sp>
    </p:spTree>
    <p:extLst>
      <p:ext uri="{BB962C8B-B14F-4D97-AF65-F5344CB8AC3E}">
        <p14:creationId xmlns:p14="http://schemas.microsoft.com/office/powerpoint/2010/main" val="136847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1048662" name="Shape 548"/>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r>
              <a:rPr lang="en-US" baseline="0" dirty="0" smtClean="0"/>
              <a:t>we got </a:t>
            </a:r>
            <a:r>
              <a:rPr lang="en-US" dirty="0" smtClean="0"/>
              <a:t>18 strategic issues are grouped into five main issues namely Human Development Issues, Economic and Infrastructure Issues, Apparatus Integrity Issues, Sustainable City Issues and Jakarta as the Node of Progress on national development Issues</a:t>
            </a:r>
          </a:p>
          <a:p>
            <a:pPr>
              <a:buNone/>
            </a:pPr>
            <a:endParaRPr lang="en-US" dirty="0" smtClean="0"/>
          </a:p>
          <a:p>
            <a:pPr>
              <a:buNone/>
            </a:pPr>
            <a:r>
              <a:rPr lang="en-US" dirty="0" smtClean="0"/>
              <a:t>For the climate change issues are included in Economic and Infrastructure Issues and Sustainable City Issues</a:t>
            </a:r>
          </a:p>
          <a:p>
            <a:pPr defTabSz="931774">
              <a:spcBef>
                <a:spcPct val="20000"/>
              </a:spcBef>
              <a:buNone/>
            </a:pPr>
            <a:endParaRPr lang="en-US" b="1" dirty="0">
              <a:latin typeface="Century Gothic" pitchFamily="34" charset="0"/>
            </a:endParaRPr>
          </a:p>
        </p:txBody>
      </p:sp>
      <p:sp>
        <p:nvSpPr>
          <p:cNvPr id="1048663" name="Shape 54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512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1049308" name="Shape 311"/>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marL="176025" indent="-176025">
              <a:buFont typeface="Arial" pitchFamily="34" charset="0"/>
              <a:buChar char="•"/>
            </a:pPr>
            <a:r>
              <a:rPr lang="id-ID" dirty="0" smtClean="0">
                <a:ea typeface="ＭＳ Ｐゴシック" charset="-128"/>
              </a:rPr>
              <a:t>This slide shows schematic </a:t>
            </a:r>
            <a:r>
              <a:rPr lang="en-US" dirty="0" smtClean="0">
                <a:ea typeface="ＭＳ Ｐゴシック" charset="-128"/>
              </a:rPr>
              <a:t>concept</a:t>
            </a:r>
            <a:r>
              <a:rPr lang="id-ID" dirty="0" smtClean="0">
                <a:ea typeface="ＭＳ Ｐゴシック" charset="-128"/>
              </a:rPr>
              <a:t> of Jakarta urban water management</a:t>
            </a:r>
            <a:r>
              <a:rPr lang="en-US" dirty="0" smtClean="0">
                <a:ea typeface="ＭＳ Ｐゴシック" charset="-128"/>
              </a:rPr>
              <a:t>.</a:t>
            </a:r>
            <a:r>
              <a:rPr lang="id-ID" dirty="0" smtClean="0">
                <a:ea typeface="ＭＳ Ｐゴシック" charset="-128"/>
              </a:rPr>
              <a:t> </a:t>
            </a:r>
          </a:p>
          <a:p>
            <a:pPr marL="176025" indent="-176025">
              <a:buFont typeface="Arial" pitchFamily="34" charset="0"/>
              <a:buChar char="•"/>
            </a:pPr>
            <a:r>
              <a:rPr lang="en-US" dirty="0" smtClean="0">
                <a:ea typeface="ＭＳ Ｐゴシック" charset="-128"/>
              </a:rPr>
              <a:t>At </a:t>
            </a:r>
            <a:r>
              <a:rPr lang="id-ID" dirty="0" smtClean="0">
                <a:ea typeface="ＭＳ Ｐゴシック" charset="-128"/>
              </a:rPr>
              <a:t>the upstream and </a:t>
            </a:r>
            <a:r>
              <a:rPr lang="en-US" dirty="0" err="1" smtClean="0">
                <a:ea typeface="ＭＳ Ｐゴシック" charset="-128"/>
              </a:rPr>
              <a:t>middlestream</a:t>
            </a:r>
            <a:r>
              <a:rPr lang="en-US" baseline="0" dirty="0" smtClean="0">
                <a:ea typeface="ＭＳ Ｐゴシック" charset="-128"/>
              </a:rPr>
              <a:t> (</a:t>
            </a:r>
            <a:r>
              <a:rPr lang="id-ID" dirty="0" smtClean="0">
                <a:ea typeface="ＭＳ Ｐゴシック" charset="-128"/>
              </a:rPr>
              <a:t>higher land</a:t>
            </a:r>
            <a:r>
              <a:rPr lang="en-US" dirty="0" smtClean="0">
                <a:ea typeface="ＭＳ Ｐゴシック" charset="-128"/>
              </a:rPr>
              <a:t>)</a:t>
            </a:r>
            <a:r>
              <a:rPr lang="id-ID" dirty="0" smtClean="0">
                <a:ea typeface="ＭＳ Ｐゴシック" charset="-128"/>
              </a:rPr>
              <a:t> will flow by gravity to river and retention lakes. </a:t>
            </a:r>
            <a:r>
              <a:rPr lang="en-US" dirty="0" smtClean="0">
                <a:ea typeface="ＭＳ Ｐゴシック" charset="-128"/>
              </a:rPr>
              <a:t>M</a:t>
            </a:r>
            <a:r>
              <a:rPr lang="id-ID" dirty="0" smtClean="0">
                <a:ea typeface="ＭＳ Ｐゴシック" charset="-128"/>
              </a:rPr>
              <a:t>easures to minimise runoff is by reforestation, construction of </a:t>
            </a:r>
            <a:r>
              <a:rPr lang="en-US" dirty="0" smtClean="0">
                <a:ea typeface="ＭＳ Ｐゴシック" charset="-128"/>
              </a:rPr>
              <a:t>infiltration</a:t>
            </a:r>
            <a:r>
              <a:rPr lang="id-ID" dirty="0" smtClean="0">
                <a:ea typeface="ＭＳ Ｐゴシック" charset="-128"/>
              </a:rPr>
              <a:t> well and development of new lakes</a:t>
            </a:r>
            <a:r>
              <a:rPr lang="en-US" dirty="0" smtClean="0">
                <a:ea typeface="ＭＳ Ｐゴシック" charset="-128"/>
              </a:rPr>
              <a:t> also </a:t>
            </a:r>
            <a:r>
              <a:rPr lang="id-ID" baseline="0" dirty="0" smtClean="0"/>
              <a:t>maintain green open space</a:t>
            </a:r>
            <a:r>
              <a:rPr lang="id-ID" dirty="0" smtClean="0">
                <a:ea typeface="ＭＳ Ｐゴシック" charset="-128"/>
              </a:rPr>
              <a:t>. </a:t>
            </a:r>
            <a:endParaRPr lang="en-US" dirty="0" smtClean="0">
              <a:ea typeface="ＭＳ Ｐゴシック" charset="-128"/>
            </a:endParaRPr>
          </a:p>
          <a:p>
            <a:pPr marL="587212" lvl="1" indent="-121325">
              <a:buFontTx/>
              <a:buChar char="-"/>
            </a:pPr>
            <a:r>
              <a:rPr lang="en-US" dirty="0">
                <a:solidFill>
                  <a:srgbClr val="17375E"/>
                </a:solidFill>
                <a:latin typeface="Calibri" pitchFamily="34" charset="0"/>
                <a:cs typeface="Arial" pitchFamily="34" charset="0"/>
              </a:rPr>
              <a:t> Infiltration wells and </a:t>
            </a:r>
            <a:r>
              <a:rPr lang="en-US" dirty="0" err="1">
                <a:solidFill>
                  <a:srgbClr val="17375E"/>
                </a:solidFill>
                <a:latin typeface="Calibri" pitchFamily="34" charset="0"/>
                <a:cs typeface="Arial" pitchFamily="34" charset="0"/>
              </a:rPr>
              <a:t>biopores</a:t>
            </a:r>
            <a:endParaRPr lang="en-US" dirty="0">
              <a:solidFill>
                <a:srgbClr val="17375E"/>
              </a:solidFill>
              <a:latin typeface="Calibri" pitchFamily="34" charset="0"/>
              <a:cs typeface="Arial" pitchFamily="34" charset="0"/>
            </a:endParaRPr>
          </a:p>
          <a:p>
            <a:pPr marL="587212" lvl="1" indent="-121325">
              <a:buFontTx/>
              <a:buChar char="-"/>
            </a:pPr>
            <a:r>
              <a:rPr lang="en-US" dirty="0">
                <a:solidFill>
                  <a:srgbClr val="17375E"/>
                </a:solidFill>
                <a:latin typeface="Calibri" pitchFamily="34" charset="0"/>
                <a:cs typeface="Arial" pitchFamily="34" charset="0"/>
              </a:rPr>
              <a:t> Reduce runoff, maintain green open space upstream</a:t>
            </a:r>
          </a:p>
          <a:p>
            <a:pPr marL="587212" lvl="1" indent="-121325">
              <a:buFontTx/>
              <a:buChar char="-"/>
            </a:pPr>
            <a:r>
              <a:rPr lang="en-US" dirty="0">
                <a:solidFill>
                  <a:srgbClr val="17375E"/>
                </a:solidFill>
                <a:latin typeface="Calibri" pitchFamily="34" charset="0"/>
                <a:cs typeface="Arial" pitchFamily="34" charset="0"/>
              </a:rPr>
              <a:t> development of lakes/reservoir</a:t>
            </a:r>
            <a:endParaRPr lang="id-ID" dirty="0" smtClean="0">
              <a:ea typeface="ＭＳ Ｐゴシック" charset="-128"/>
            </a:endParaRPr>
          </a:p>
          <a:p>
            <a:pPr marL="176025" indent="-176025">
              <a:buFont typeface="Arial" pitchFamily="34" charset="0"/>
              <a:buChar char="•"/>
            </a:pPr>
            <a:r>
              <a:rPr lang="id-ID" dirty="0" smtClean="0">
                <a:ea typeface="ＭＳ Ｐゴシック" charset="-128"/>
              </a:rPr>
              <a:t>At </a:t>
            </a:r>
            <a:r>
              <a:rPr lang="en-US" dirty="0" smtClean="0">
                <a:ea typeface="ＭＳ Ｐゴシック" charset="-128"/>
              </a:rPr>
              <a:t>Downstream</a:t>
            </a:r>
            <a:r>
              <a:rPr lang="en-US" baseline="0" dirty="0" smtClean="0">
                <a:ea typeface="ＭＳ Ｐゴシック" charset="-128"/>
              </a:rPr>
              <a:t> (</a:t>
            </a:r>
            <a:r>
              <a:rPr lang="id-ID" dirty="0" smtClean="0">
                <a:ea typeface="ＭＳ Ｐゴシック" charset="-128"/>
              </a:rPr>
              <a:t>low-lying areas</a:t>
            </a:r>
            <a:r>
              <a:rPr lang="en-US" dirty="0" smtClean="0">
                <a:ea typeface="ＭＳ Ｐゴシック" charset="-128"/>
              </a:rPr>
              <a:t>)</a:t>
            </a:r>
            <a:r>
              <a:rPr lang="id-ID" dirty="0" smtClean="0">
                <a:ea typeface="ＭＳ Ｐゴシック" charset="-128"/>
              </a:rPr>
              <a:t>, water is collected in polders and pumped to river or major drainage system. Several river shortcuts and diversion are also planned such as interconnection of East</a:t>
            </a:r>
            <a:r>
              <a:rPr lang="en-US" dirty="0" smtClean="0">
                <a:ea typeface="ＭＳ Ｐゴシック" charset="-128"/>
              </a:rPr>
              <a:t> Flood Canal</a:t>
            </a:r>
            <a:r>
              <a:rPr lang="id-ID" dirty="0" smtClean="0">
                <a:ea typeface="ＭＳ Ｐゴシック" charset="-128"/>
              </a:rPr>
              <a:t> </a:t>
            </a:r>
            <a:r>
              <a:rPr lang="en-US" dirty="0" smtClean="0">
                <a:ea typeface="ＭＳ Ｐゴシック" charset="-128"/>
              </a:rPr>
              <a:t>and West </a:t>
            </a:r>
            <a:r>
              <a:rPr lang="id-ID" dirty="0" smtClean="0">
                <a:ea typeface="ＭＳ Ｐゴシック" charset="-128"/>
              </a:rPr>
              <a:t>Flood Canal</a:t>
            </a:r>
            <a:r>
              <a:rPr lang="en-US" dirty="0" smtClean="0">
                <a:ea typeface="ＭＳ Ｐゴシック" charset="-128"/>
              </a:rPr>
              <a:t>, also </a:t>
            </a:r>
            <a:r>
              <a:rPr lang="en-US" dirty="0" err="1" smtClean="0">
                <a:ea typeface="ＭＳ Ｐゴシック" charset="-128"/>
              </a:rPr>
              <a:t>Cengkareng</a:t>
            </a:r>
            <a:r>
              <a:rPr lang="en-US" dirty="0" smtClean="0">
                <a:ea typeface="ＭＳ Ｐゴシック" charset="-128"/>
              </a:rPr>
              <a:t> Drain</a:t>
            </a:r>
            <a:r>
              <a:rPr lang="en-US" baseline="0" dirty="0" smtClean="0">
                <a:ea typeface="ＭＳ Ｐゴシック" charset="-128"/>
              </a:rPr>
              <a:t> </a:t>
            </a:r>
            <a:r>
              <a:rPr lang="en-US" baseline="0" dirty="0" err="1" smtClean="0">
                <a:ea typeface="ＭＳ Ｐゴシック" charset="-128"/>
              </a:rPr>
              <a:t>dan</a:t>
            </a:r>
            <a:r>
              <a:rPr lang="en-US" baseline="0" dirty="0" smtClean="0">
                <a:ea typeface="ＭＳ Ｐゴシック" charset="-128"/>
              </a:rPr>
              <a:t> </a:t>
            </a:r>
            <a:r>
              <a:rPr lang="en-US" baseline="0" dirty="0" err="1" smtClean="0">
                <a:ea typeface="ＭＳ Ｐゴシック" charset="-128"/>
              </a:rPr>
              <a:t>Cakung</a:t>
            </a:r>
            <a:r>
              <a:rPr lang="en-US" baseline="0" dirty="0" smtClean="0">
                <a:ea typeface="ＭＳ Ｐゴシック" charset="-128"/>
              </a:rPr>
              <a:t> Drain</a:t>
            </a:r>
            <a:r>
              <a:rPr lang="en-US" dirty="0" smtClean="0">
                <a:ea typeface="ＭＳ Ｐゴシック" charset="-128"/>
              </a:rPr>
              <a:t> </a:t>
            </a:r>
            <a:r>
              <a:rPr lang="id-ID" dirty="0" smtClean="0">
                <a:ea typeface="ＭＳ Ｐゴシック" charset="-128"/>
              </a:rPr>
              <a:t>. </a:t>
            </a:r>
            <a:r>
              <a:rPr lang="en-US" dirty="0" smtClean="0">
                <a:ea typeface="ＭＳ Ｐゴシック" charset="-128"/>
              </a:rPr>
              <a:t>D</a:t>
            </a:r>
            <a:r>
              <a:rPr lang="id-ID" dirty="0" smtClean="0">
                <a:ea typeface="ＭＳ Ｐゴシック" charset="-128"/>
              </a:rPr>
              <a:t>redging and </a:t>
            </a:r>
            <a:r>
              <a:rPr lang="en-US" dirty="0" smtClean="0">
                <a:ea typeface="ＭＳ Ｐゴシック" charset="-128"/>
              </a:rPr>
              <a:t>river </a:t>
            </a:r>
            <a:r>
              <a:rPr lang="id-ID" dirty="0" smtClean="0">
                <a:ea typeface="ＭＳ Ｐゴシック" charset="-128"/>
              </a:rPr>
              <a:t>normali</a:t>
            </a:r>
            <a:r>
              <a:rPr lang="en-US" dirty="0" smtClean="0">
                <a:ea typeface="ＭＳ Ｐゴシック" charset="-128"/>
              </a:rPr>
              <a:t>z</a:t>
            </a:r>
            <a:r>
              <a:rPr lang="id-ID" dirty="0" smtClean="0">
                <a:ea typeface="ＭＳ Ｐゴシック" charset="-128"/>
              </a:rPr>
              <a:t>ation are also planned</a:t>
            </a:r>
            <a:r>
              <a:rPr lang="en-US" dirty="0" smtClean="0">
                <a:ea typeface="ＭＳ Ｐゴシック" charset="-128"/>
              </a:rPr>
              <a:t> to improve river</a:t>
            </a:r>
            <a:r>
              <a:rPr lang="en-US" baseline="0" dirty="0" smtClean="0">
                <a:ea typeface="ＭＳ Ｐゴシック" charset="-128"/>
              </a:rPr>
              <a:t> and major drainage systems capacity.</a:t>
            </a:r>
            <a:endParaRPr lang="en-US" dirty="0" smtClean="0">
              <a:ea typeface="ＭＳ Ｐゴシック" charset="-128"/>
            </a:endParaRPr>
          </a:p>
          <a:p>
            <a:pPr lvl="1">
              <a:buFontTx/>
              <a:buChar char="-"/>
            </a:pPr>
            <a:r>
              <a:rPr lang="en-US" dirty="0">
                <a:solidFill>
                  <a:srgbClr val="17375E"/>
                </a:solidFill>
                <a:latin typeface="Calibri" pitchFamily="34" charset="0"/>
                <a:cs typeface="Arial" pitchFamily="34" charset="0"/>
              </a:rPr>
              <a:t> Polder system extension to the West</a:t>
            </a:r>
          </a:p>
          <a:p>
            <a:pPr lvl="1">
              <a:buFontTx/>
              <a:buChar char="-"/>
            </a:pPr>
            <a:r>
              <a:rPr lang="en-US" dirty="0">
                <a:solidFill>
                  <a:srgbClr val="17375E"/>
                </a:solidFill>
                <a:latin typeface="Calibri" pitchFamily="34" charset="0"/>
                <a:cs typeface="Arial" pitchFamily="34" charset="0"/>
              </a:rPr>
              <a:t> Interconnection of WFC – EFC</a:t>
            </a:r>
          </a:p>
          <a:p>
            <a:pPr marL="525741" lvl="1" indent="-59854">
              <a:buFontTx/>
              <a:buChar char="-"/>
            </a:pPr>
            <a:r>
              <a:rPr lang="en-US" dirty="0">
                <a:solidFill>
                  <a:srgbClr val="17375E"/>
                </a:solidFill>
                <a:latin typeface="Calibri" pitchFamily="34" charset="0"/>
                <a:cs typeface="Arial" pitchFamily="34" charset="0"/>
              </a:rPr>
              <a:t> Capacity improvement  of existing canals, rivers, lakes and polders</a:t>
            </a:r>
          </a:p>
          <a:p>
            <a:pPr lvl="1">
              <a:buFontTx/>
              <a:buChar char="-"/>
            </a:pPr>
            <a:r>
              <a:rPr lang="en-US" dirty="0">
                <a:solidFill>
                  <a:srgbClr val="17375E"/>
                </a:solidFill>
                <a:latin typeface="Calibri" pitchFamily="34" charset="0"/>
                <a:cs typeface="Arial" pitchFamily="34" charset="0"/>
              </a:rPr>
              <a:t> Construction of </a:t>
            </a:r>
            <a:r>
              <a:rPr lang="en-US" dirty="0" err="1">
                <a:solidFill>
                  <a:srgbClr val="17375E"/>
                </a:solidFill>
                <a:latin typeface="Calibri" pitchFamily="34" charset="0"/>
                <a:cs typeface="Arial" pitchFamily="34" charset="0"/>
              </a:rPr>
              <a:t>Cengkareng</a:t>
            </a:r>
            <a:r>
              <a:rPr lang="en-US" dirty="0">
                <a:solidFill>
                  <a:srgbClr val="17375E"/>
                </a:solidFill>
                <a:latin typeface="Calibri" pitchFamily="34" charset="0"/>
                <a:cs typeface="Arial" pitchFamily="34" charset="0"/>
              </a:rPr>
              <a:t> Drain II</a:t>
            </a:r>
            <a:endParaRPr lang="id-ID" dirty="0" smtClean="0">
              <a:ea typeface="ＭＳ Ｐゴシック" charset="-128"/>
            </a:endParaRPr>
          </a:p>
          <a:p>
            <a:pPr marL="176025" indent="-176025" defTabSz="931774">
              <a:buFont typeface="Arial" pitchFamily="34" charset="0"/>
              <a:buChar char="•"/>
            </a:pPr>
            <a:r>
              <a:rPr lang="en-US" dirty="0">
                <a:ea typeface="ＭＳ Ｐゴシック" pitchFamily="34" charset="-128"/>
              </a:rPr>
              <a:t>At the coastal area, the existing break water must be improved to develop a higher sea defense as an anticipation to higher sea level and climate change. </a:t>
            </a:r>
          </a:p>
          <a:p>
            <a:pPr marL="587212" lvl="1" indent="-121325">
              <a:buFontTx/>
              <a:buChar char="-"/>
            </a:pPr>
            <a:r>
              <a:rPr lang="en-US" dirty="0">
                <a:solidFill>
                  <a:srgbClr val="FF0000"/>
                </a:solidFill>
                <a:latin typeface="Calibri" pitchFamily="34" charset="0"/>
                <a:cs typeface="Arial" pitchFamily="34" charset="0"/>
              </a:rPr>
              <a:t>Stage I: Existing coastline /construction of coast embankments</a:t>
            </a:r>
          </a:p>
          <a:p>
            <a:pPr marL="587212" lvl="1" indent="-121325">
              <a:buFontTx/>
              <a:buChar char="-"/>
            </a:pPr>
            <a:r>
              <a:rPr lang="en-US" dirty="0">
                <a:solidFill>
                  <a:srgbClr val="FF0000"/>
                </a:solidFill>
                <a:latin typeface="Calibri" pitchFamily="34" charset="0"/>
                <a:cs typeface="Arial" pitchFamily="34" charset="0"/>
              </a:rPr>
              <a:t>Stage 2 and 3: depth – 8m or deeper/construction of sea embankments</a:t>
            </a:r>
          </a:p>
          <a:p>
            <a:pPr marL="176025" indent="-176025" defTabSz="931774">
              <a:buFont typeface="Arial" pitchFamily="34" charset="0"/>
              <a:buChar char="•"/>
            </a:pPr>
            <a:r>
              <a:rPr lang="en-US" baseline="0" dirty="0" smtClean="0"/>
              <a:t>The </a:t>
            </a:r>
            <a:r>
              <a:rPr lang="id-ID" baseline="0" dirty="0" smtClean="0"/>
              <a:t>concept have been stipulated in the </a:t>
            </a:r>
            <a:r>
              <a:rPr lang="id-ID" dirty="0" smtClean="0"/>
              <a:t>Jakarta</a:t>
            </a:r>
            <a:r>
              <a:rPr lang="id-ID" baseline="0" dirty="0" smtClean="0"/>
              <a:t> Spatial Plan 2030</a:t>
            </a:r>
            <a:r>
              <a:rPr lang="en-US" baseline="0" dirty="0" smtClean="0"/>
              <a:t> and Regional Mid Term Development Plan 2017-</a:t>
            </a:r>
            <a:r>
              <a:rPr lang="id-ID" baseline="0" dirty="0" smtClean="0"/>
              <a:t> </a:t>
            </a:r>
            <a:r>
              <a:rPr lang="en-US" baseline="0" dirty="0" smtClean="0"/>
              <a:t>2022</a:t>
            </a:r>
            <a:endParaRPr lang="en-US" dirty="0" smtClean="0"/>
          </a:p>
          <a:p>
            <a:pPr marL="587212" lvl="1" indent="-121325" defTabSz="931774">
              <a:buFontTx/>
              <a:buChar char="-"/>
            </a:pPr>
            <a:r>
              <a:rPr lang="id-ID" baseline="0" dirty="0" smtClean="0"/>
              <a:t>The overall strategic direction is to increase </a:t>
            </a:r>
            <a:r>
              <a:rPr lang="en-US" baseline="0" dirty="0" smtClean="0"/>
              <a:t>the </a:t>
            </a:r>
            <a:r>
              <a:rPr lang="id-ID" baseline="0" dirty="0" smtClean="0"/>
              <a:t>water body ratio to 5 percent</a:t>
            </a:r>
            <a:endParaRPr lang="id-ID" dirty="0" smtClean="0">
              <a:ea typeface="ＭＳ Ｐゴシック" charset="-128"/>
            </a:endParaRPr>
          </a:p>
        </p:txBody>
      </p:sp>
      <p:sp>
        <p:nvSpPr>
          <p:cNvPr id="1049309" name="Shape 3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11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total cost ……</a:t>
            </a:r>
            <a:endParaRPr lang="en-GB" dirty="0"/>
          </a:p>
        </p:txBody>
      </p:sp>
    </p:spTree>
    <p:extLst>
      <p:ext uri="{BB962C8B-B14F-4D97-AF65-F5344CB8AC3E}">
        <p14:creationId xmlns:p14="http://schemas.microsoft.com/office/powerpoint/2010/main" val="3418152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4708" indent="-174708">
              <a:buFontTx/>
              <a:buChar char="•"/>
            </a:pPr>
            <a:r>
              <a:rPr lang="id-ID" altLang="en-US" sz="1200" dirty="0">
                <a:ea typeface="ＭＳ Ｐゴシック" panose="020B0600070205080204" pitchFamily="34" charset="-128"/>
              </a:rPr>
              <a:t>There are two </a:t>
            </a:r>
            <a:r>
              <a:rPr lang="en-GB" altLang="en-US" sz="1200" dirty="0">
                <a:ea typeface="ＭＳ Ｐゴシック" panose="020B0600070205080204" pitchFamily="34" charset="-128"/>
              </a:rPr>
              <a:t>challenge </a:t>
            </a:r>
            <a:r>
              <a:rPr lang="id-ID" altLang="en-US" sz="1200" dirty="0">
                <a:ea typeface="ＭＳ Ｐゴシック" panose="020B0600070205080204" pitchFamily="34" charset="-128"/>
              </a:rPr>
              <a:t>with regard to urban flood mitigation.</a:t>
            </a:r>
          </a:p>
          <a:p>
            <a:pPr marL="174708" indent="-174708">
              <a:buFontTx/>
              <a:buChar char="•"/>
            </a:pPr>
            <a:endParaRPr lang="id-ID" altLang="en-US" sz="1200" dirty="0">
              <a:ea typeface="ＭＳ Ｐゴシック" panose="020B0600070205080204" pitchFamily="34" charset="-128"/>
            </a:endParaRPr>
          </a:p>
          <a:p>
            <a:pPr marL="174708" indent="-174708">
              <a:buFontTx/>
              <a:buChar char="•"/>
            </a:pPr>
            <a:r>
              <a:rPr lang="id-ID" altLang="en-US" sz="1200" dirty="0">
                <a:ea typeface="ＭＳ Ｐゴシック" panose="020B0600070205080204" pitchFamily="34" charset="-128"/>
              </a:rPr>
              <a:t>The first being </a:t>
            </a:r>
            <a:r>
              <a:rPr lang="en-US" altLang="en-US" sz="1200" dirty="0">
                <a:ea typeface="ＭＳ Ｐゴシック" panose="020B0600070205080204" pitchFamily="34" charset="-128"/>
              </a:rPr>
              <a:t>integrating </a:t>
            </a:r>
            <a:r>
              <a:rPr lang="id-ID" altLang="en-US" sz="1200" dirty="0">
                <a:ea typeface="ＭＳ Ｐゴシック" panose="020B0600070205080204" pitchFamily="34" charset="-128"/>
              </a:rPr>
              <a:t>flood management with urban spatial planning. The idea is to promote waterfront urban development thus increasing sense of belonging of people to the </a:t>
            </a:r>
            <a:r>
              <a:rPr lang="en-US" altLang="en-US" sz="1200" dirty="0">
                <a:ea typeface="ＭＳ Ｐゴシック" panose="020B0600070205080204" pitchFamily="34" charset="-128"/>
              </a:rPr>
              <a:t>waterways</a:t>
            </a:r>
            <a:r>
              <a:rPr lang="id-ID" altLang="en-US" sz="1200" dirty="0">
                <a:ea typeface="ＭＳ Ｐゴシック" panose="020B0600070205080204" pitchFamily="34" charset="-128"/>
              </a:rPr>
              <a:t>, and multi-function development of urban water body, such as development of flood control infrastructure that is integrated with recreational facilities.</a:t>
            </a:r>
          </a:p>
          <a:p>
            <a:pPr marL="174708" indent="-174708">
              <a:buFontTx/>
              <a:buChar char="•"/>
            </a:pPr>
            <a:endParaRPr lang="id-ID" altLang="en-US" sz="1200" dirty="0">
              <a:ea typeface="ＭＳ Ｐゴシック" panose="020B0600070205080204" pitchFamily="34" charset="-128"/>
            </a:endParaRPr>
          </a:p>
          <a:p>
            <a:pPr marL="174708" indent="-174708">
              <a:buFontTx/>
              <a:buChar char="•"/>
            </a:pPr>
            <a:r>
              <a:rPr lang="id-ID" altLang="en-US" sz="1200" dirty="0">
                <a:ea typeface="ＭＳ Ｐゴシック" panose="020B0600070205080204" pitchFamily="34" charset="-128"/>
              </a:rPr>
              <a:t>The second approach involves integrated planning of green and blue infrastructure, such as river normalisation </a:t>
            </a:r>
            <a:r>
              <a:rPr lang="en-US" altLang="en-US" sz="1200" dirty="0">
                <a:ea typeface="ＭＳ Ｐゴシック" panose="020B0600070205080204" pitchFamily="34" charset="-128"/>
              </a:rPr>
              <a:t>and </a:t>
            </a:r>
            <a:r>
              <a:rPr lang="id-ID" altLang="en-US" sz="1200" dirty="0">
                <a:ea typeface="ＭＳ Ｐゴシック" panose="020B0600070205080204" pitchFamily="34" charset="-128"/>
              </a:rPr>
              <a:t>development of green belt along riverbank. </a:t>
            </a:r>
            <a:endParaRPr lang="en-US" altLang="en-US" sz="1200" dirty="0">
              <a:ea typeface="ＭＳ Ｐゴシック" panose="020B0600070205080204" pitchFamily="34" charset="-128"/>
            </a:endParaRPr>
          </a:p>
        </p:txBody>
      </p:sp>
    </p:spTree>
    <p:extLst>
      <p:ext uri="{BB962C8B-B14F-4D97-AF65-F5344CB8AC3E}">
        <p14:creationId xmlns:p14="http://schemas.microsoft.com/office/powerpoint/2010/main" val="4025624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1048662" name="Shape 548"/>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r>
              <a:rPr lang="en-US" baseline="0" dirty="0" smtClean="0"/>
              <a:t>we got </a:t>
            </a:r>
            <a:r>
              <a:rPr lang="en-US" dirty="0" smtClean="0"/>
              <a:t>18 strategic issues are grouped into five main issues namely Human Development Issues, Economic and Infrastructure Issues, Apparatus Integrity Issues, Sustainable City Issues and Jakarta as the Node of Progress on national development Issues</a:t>
            </a:r>
          </a:p>
          <a:p>
            <a:pPr>
              <a:buNone/>
            </a:pPr>
            <a:endParaRPr lang="en-US" dirty="0" smtClean="0"/>
          </a:p>
          <a:p>
            <a:pPr>
              <a:buNone/>
            </a:pPr>
            <a:r>
              <a:rPr lang="en-US" dirty="0" smtClean="0"/>
              <a:t>For the climate change issues are included in Economic and Infrastructure Issues and Sustainable City Issues</a:t>
            </a:r>
          </a:p>
          <a:p>
            <a:pPr defTabSz="931774">
              <a:spcBef>
                <a:spcPct val="20000"/>
              </a:spcBef>
              <a:buNone/>
            </a:pPr>
            <a:endParaRPr lang="en-US" b="1" dirty="0">
              <a:latin typeface="Century Gothic" pitchFamily="34" charset="0"/>
            </a:endParaRPr>
          </a:p>
        </p:txBody>
      </p:sp>
      <p:sp>
        <p:nvSpPr>
          <p:cNvPr id="1048663" name="Shape 54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9237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1048662" name="Shape 548"/>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r>
              <a:rPr lang="en-US" baseline="0" dirty="0" smtClean="0"/>
              <a:t>we got </a:t>
            </a:r>
            <a:r>
              <a:rPr lang="en-US" dirty="0" smtClean="0"/>
              <a:t>18 strategic issues are grouped into five main issues namely Human Development Issues, Economic and Infrastructure Issues, Apparatus Integrity Issues, Sustainable City Issues and Jakarta as the Node of Progress on national development Issues</a:t>
            </a:r>
          </a:p>
          <a:p>
            <a:pPr>
              <a:buNone/>
            </a:pPr>
            <a:endParaRPr lang="en-US" dirty="0" smtClean="0"/>
          </a:p>
          <a:p>
            <a:pPr>
              <a:buNone/>
            </a:pPr>
            <a:r>
              <a:rPr lang="en-US" dirty="0" smtClean="0"/>
              <a:t>For the climate change issues are included in Economic and Infrastructure Issues and Sustainable City Issues</a:t>
            </a:r>
          </a:p>
          <a:p>
            <a:pPr defTabSz="931774">
              <a:spcBef>
                <a:spcPct val="20000"/>
              </a:spcBef>
              <a:buNone/>
            </a:pPr>
            <a:endParaRPr lang="en-US" b="1" dirty="0">
              <a:latin typeface="Century Gothic" pitchFamily="34" charset="0"/>
            </a:endParaRPr>
          </a:p>
        </p:txBody>
      </p:sp>
      <p:sp>
        <p:nvSpPr>
          <p:cNvPr id="1048663" name="Shape 54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934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1048662" name="Shape 548"/>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ctr" anchorCtr="0">
            <a:noAutofit/>
          </a:bodyPr>
          <a:lstStyle/>
          <a:p>
            <a:pPr>
              <a:buNone/>
            </a:pPr>
            <a:r>
              <a:rPr lang="en-US" baseline="0" dirty="0" smtClean="0"/>
              <a:t>we got </a:t>
            </a:r>
            <a:r>
              <a:rPr lang="en-US" dirty="0" smtClean="0"/>
              <a:t>18 strategic issues are grouped into five main issues namely Human Development Issues, Economic and Infrastructure Issues, Apparatus Integrity Issues, Sustainable City Issues and Jakarta as the Node of Progress on national development Issues</a:t>
            </a:r>
          </a:p>
          <a:p>
            <a:pPr>
              <a:buNone/>
            </a:pPr>
            <a:endParaRPr lang="en-US" dirty="0" smtClean="0"/>
          </a:p>
          <a:p>
            <a:pPr>
              <a:buNone/>
            </a:pPr>
            <a:r>
              <a:rPr lang="en-US" dirty="0" smtClean="0"/>
              <a:t>For the climate change issues are included in Economic and Infrastructure Issues and Sustainable City Issues</a:t>
            </a:r>
          </a:p>
          <a:p>
            <a:pPr defTabSz="931774">
              <a:spcBef>
                <a:spcPct val="20000"/>
              </a:spcBef>
              <a:buNone/>
            </a:pPr>
            <a:endParaRPr lang="en-US" b="1" dirty="0">
              <a:latin typeface="Century Gothic" pitchFamily="34" charset="0"/>
            </a:endParaRPr>
          </a:p>
        </p:txBody>
      </p:sp>
      <p:sp>
        <p:nvSpPr>
          <p:cNvPr id="1048663" name="Shape 54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9343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6"/>
        <p:cNvGrpSpPr/>
        <p:nvPr/>
      </p:nvGrpSpPr>
      <p:grpSpPr>
        <a:xfrm>
          <a:off x="0" y="0"/>
          <a:ext cx="0" cy="0"/>
          <a:chOff x="0" y="0"/>
          <a:chExt cx="0" cy="0"/>
        </a:xfrm>
      </p:grpSpPr>
      <p:grpSp>
        <p:nvGrpSpPr>
          <p:cNvPr id="11" name="Group 10"/>
          <p:cNvGrpSpPr/>
          <p:nvPr userDrawn="1"/>
        </p:nvGrpSpPr>
        <p:grpSpPr>
          <a:xfrm>
            <a:off x="0" y="0"/>
            <a:ext cx="9144000" cy="5143499"/>
            <a:chOff x="0" y="0"/>
            <a:chExt cx="9144000" cy="5143499"/>
          </a:xfrm>
        </p:grpSpPr>
        <p:sp>
          <p:nvSpPr>
            <p:cNvPr id="2" name="Right Triangle 1"/>
            <p:cNvSpPr/>
            <p:nvPr userDrawn="1"/>
          </p:nvSpPr>
          <p:spPr>
            <a:xfrm>
              <a:off x="0" y="3815748"/>
              <a:ext cx="1331640" cy="1327751"/>
            </a:xfrm>
            <a:prstGeom prst="r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userDrawn="1"/>
          </p:nvSpPr>
          <p:spPr>
            <a:xfrm>
              <a:off x="636390" y="2211572"/>
              <a:ext cx="8507610" cy="2154865"/>
            </a:xfrm>
            <a:custGeom>
              <a:avLst/>
              <a:gdLst>
                <a:gd name="connsiteX0" fmla="*/ 6386624 w 6393712"/>
                <a:gd name="connsiteY0" fmla="*/ 2154865 h 2154865"/>
                <a:gd name="connsiteX1" fmla="*/ 1587796 w 6393712"/>
                <a:gd name="connsiteY1" fmla="*/ 2154865 h 2154865"/>
                <a:gd name="connsiteX2" fmla="*/ 0 w 6393712"/>
                <a:gd name="connsiteY2" fmla="*/ 0 h 2154865"/>
                <a:gd name="connsiteX3" fmla="*/ 6393712 w 6393712"/>
                <a:gd name="connsiteY3" fmla="*/ 0 h 2154865"/>
                <a:gd name="connsiteX4" fmla="*/ 6386624 w 6393712"/>
                <a:gd name="connsiteY4" fmla="*/ 2154865 h 215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3712" h="2154865">
                  <a:moveTo>
                    <a:pt x="6386624" y="2154865"/>
                  </a:moveTo>
                  <a:lnTo>
                    <a:pt x="1587796" y="2154865"/>
                  </a:lnTo>
                  <a:lnTo>
                    <a:pt x="0" y="0"/>
                  </a:lnTo>
                  <a:lnTo>
                    <a:pt x="6393712" y="0"/>
                  </a:lnTo>
                  <a:cubicBezTo>
                    <a:pt x="6391349" y="718288"/>
                    <a:pt x="6388987" y="1436577"/>
                    <a:pt x="6386624" y="2154865"/>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sp>
          <p:nvSpPr>
            <p:cNvPr id="9" name="Freeform 8"/>
            <p:cNvSpPr/>
            <p:nvPr userDrawn="1"/>
          </p:nvSpPr>
          <p:spPr>
            <a:xfrm>
              <a:off x="636390" y="0"/>
              <a:ext cx="2927498" cy="2218660"/>
            </a:xfrm>
            <a:custGeom>
              <a:avLst/>
              <a:gdLst>
                <a:gd name="connsiteX0" fmla="*/ 652130 w 2927498"/>
                <a:gd name="connsiteY0" fmla="*/ 0 h 2218660"/>
                <a:gd name="connsiteX1" fmla="*/ 2927498 w 2927498"/>
                <a:gd name="connsiteY1" fmla="*/ 0 h 2218660"/>
                <a:gd name="connsiteX2" fmla="*/ 2261191 w 2927498"/>
                <a:gd name="connsiteY2" fmla="*/ 2218660 h 2218660"/>
                <a:gd name="connsiteX3" fmla="*/ 0 w 2927498"/>
                <a:gd name="connsiteY3" fmla="*/ 2218660 h 2218660"/>
                <a:gd name="connsiteX4" fmla="*/ 652130 w 2927498"/>
                <a:gd name="connsiteY4" fmla="*/ 0 h 2218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498" h="2218660">
                  <a:moveTo>
                    <a:pt x="652130" y="0"/>
                  </a:moveTo>
                  <a:lnTo>
                    <a:pt x="2927498" y="0"/>
                  </a:lnTo>
                  <a:lnTo>
                    <a:pt x="2261191" y="2218660"/>
                  </a:lnTo>
                  <a:lnTo>
                    <a:pt x="0" y="2218660"/>
                  </a:lnTo>
                  <a:lnTo>
                    <a:pt x="652130" y="0"/>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grpSp>
      <p:sp>
        <p:nvSpPr>
          <p:cNvPr id="6" name="Text Placeholder 9"/>
          <p:cNvSpPr>
            <a:spLocks noGrp="1"/>
          </p:cNvSpPr>
          <p:nvPr>
            <p:ph type="body" sz="quarter" idx="12" hasCustomPrompt="1"/>
          </p:nvPr>
        </p:nvSpPr>
        <p:spPr>
          <a:xfrm>
            <a:off x="3164305" y="3842211"/>
            <a:ext cx="5979695" cy="432048"/>
          </a:xfrm>
          <a:prstGeom prst="rect">
            <a:avLst/>
          </a:prstGeom>
        </p:spPr>
        <p:txBody>
          <a:bodyPr anchor="ctr"/>
          <a:lstStyle>
            <a:lvl1pPr marL="0" indent="0" algn="r">
              <a:buNone/>
              <a:defRPr sz="1800" b="0" baseline="0">
                <a:solidFill>
                  <a:schemeClr val="bg1"/>
                </a:solidFill>
                <a:effectLst/>
                <a:latin typeface="Arial" panose="020B0604020202020204" pitchFamily="34" charset="0"/>
                <a:ea typeface="+mj-ea"/>
                <a:cs typeface="Arial" pitchFamily="34" charset="0"/>
              </a:defRPr>
            </a:lvl1pPr>
          </a:lstStyle>
          <a:p>
            <a:pPr lvl="0"/>
            <a:r>
              <a:rPr lang="en-US" altLang="ko-KR" dirty="0"/>
              <a:t>Insert your subtitle here</a:t>
            </a:r>
          </a:p>
        </p:txBody>
      </p:sp>
      <p:sp>
        <p:nvSpPr>
          <p:cNvPr id="7" name="Title Placeholder 1"/>
          <p:cNvSpPr>
            <a:spLocks noGrp="1"/>
          </p:cNvSpPr>
          <p:nvPr>
            <p:ph type="title" hasCustomPrompt="1"/>
          </p:nvPr>
        </p:nvSpPr>
        <p:spPr>
          <a:xfrm>
            <a:off x="3164305" y="2211710"/>
            <a:ext cx="5979695" cy="1604039"/>
          </a:xfrm>
          <a:prstGeom prst="rect">
            <a:avLst/>
          </a:prstGeom>
        </p:spPr>
        <p:txBody>
          <a:bodyPr vert="horz" lIns="91440" tIns="45720" rIns="91440" bIns="45720" rtlCol="0" anchor="ctr">
            <a:noAutofit/>
          </a:bodyPr>
          <a:lstStyle>
            <a:lvl1pPr algn="r">
              <a:defRPr sz="5400">
                <a:solidFill>
                  <a:schemeClr val="bg1"/>
                </a:solidFill>
              </a:defRPr>
            </a:lvl1pPr>
          </a:lstStyle>
          <a:p>
            <a:r>
              <a:rPr lang="en-US" dirty="0"/>
              <a:t>Click</a:t>
            </a:r>
            <a:br>
              <a:rPr lang="en-US" dirty="0"/>
            </a:br>
            <a:r>
              <a:rPr lang="en-US" dirty="0"/>
              <a:t>to edit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10"/>
        <p:cNvGrpSpPr/>
        <p:nvPr/>
      </p:nvGrpSpPr>
      <p:grpSpPr>
        <a:xfrm>
          <a:off x="0" y="0"/>
          <a:ext cx="0" cy="0"/>
          <a:chOff x="0" y="0"/>
          <a:chExt cx="0" cy="0"/>
        </a:xfrm>
      </p:grpSpPr>
      <p:sp>
        <p:nvSpPr>
          <p:cNvPr id="1048632" name="Shape 11"/>
          <p:cNvSpPr/>
          <p:nvPr/>
        </p:nvSpPr>
        <p:spPr>
          <a:xfrm>
            <a:off x="0" y="0"/>
            <a:ext cx="9144000" cy="5143500"/>
          </a:xfrm>
          <a:prstGeom prst="rect">
            <a:avLst/>
          </a:prstGeom>
          <a:solidFill>
            <a:schemeClr val="lt1">
              <a:alpha val="90980"/>
            </a:scheme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5" name="Text Placeholder 9"/>
          <p:cNvSpPr>
            <a:spLocks noGrp="1"/>
          </p:cNvSpPr>
          <p:nvPr>
            <p:ph type="body" sz="quarter" idx="10" hasCustomPrompt="1"/>
          </p:nvPr>
        </p:nvSpPr>
        <p:spPr>
          <a:xfrm>
            <a:off x="614149" y="287254"/>
            <a:ext cx="8529851"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Rectangle 5"/>
          <p:cNvSpPr/>
          <p:nvPr userDrawn="1"/>
        </p:nvSpPr>
        <p:spPr>
          <a:xfrm>
            <a:off x="1" y="287254"/>
            <a:ext cx="223234"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843" y="287254"/>
            <a:ext cx="129376" cy="7242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550693" y="4803998"/>
            <a:ext cx="622518" cy="211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652" y="4803998"/>
            <a:ext cx="8279583" cy="2115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10"/>
        <p:cNvGrpSpPr/>
        <p:nvPr/>
      </p:nvGrpSpPr>
      <p:grpSpPr>
        <a:xfrm>
          <a:off x="0" y="0"/>
          <a:ext cx="0" cy="0"/>
          <a:chOff x="0" y="0"/>
          <a:chExt cx="0" cy="0"/>
        </a:xfrm>
      </p:grpSpPr>
      <p:sp>
        <p:nvSpPr>
          <p:cNvPr id="1048632" name="Shape 11"/>
          <p:cNvSpPr/>
          <p:nvPr/>
        </p:nvSpPr>
        <p:spPr>
          <a:xfrm>
            <a:off x="0" y="0"/>
            <a:ext cx="9144000" cy="5143500"/>
          </a:xfrm>
          <a:prstGeom prst="rect">
            <a:avLst/>
          </a:prstGeom>
          <a:solidFill>
            <a:schemeClr val="tx1">
              <a:alpha val="75000"/>
            </a:schemeClr>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5" name="Text Placeholder 9"/>
          <p:cNvSpPr>
            <a:spLocks noGrp="1"/>
          </p:cNvSpPr>
          <p:nvPr>
            <p:ph type="body" sz="quarter" idx="10" hasCustomPrompt="1"/>
          </p:nvPr>
        </p:nvSpPr>
        <p:spPr>
          <a:xfrm>
            <a:off x="614149" y="287254"/>
            <a:ext cx="852985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6" name="Rectangle 5"/>
          <p:cNvSpPr/>
          <p:nvPr userDrawn="1"/>
        </p:nvSpPr>
        <p:spPr>
          <a:xfrm>
            <a:off x="1" y="287254"/>
            <a:ext cx="223234"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843" y="287254"/>
            <a:ext cx="129376" cy="7242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550693" y="4803998"/>
            <a:ext cx="622518" cy="211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652" y="4803998"/>
            <a:ext cx="8279583" cy="2115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21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Basic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1"/>
        <p:cNvGrpSpPr/>
        <p:nvPr/>
      </p:nvGrpSpPr>
      <p:grpSpPr>
        <a:xfrm>
          <a:off x="0" y="0"/>
          <a:ext cx="0" cy="0"/>
          <a:chOff x="0" y="0"/>
          <a:chExt cx="0" cy="0"/>
        </a:xfrm>
      </p:grpSpPr>
      <p:sp>
        <p:nvSpPr>
          <p:cNvPr id="1048586" name="Shape 22"/>
          <p:cNvSpPr/>
          <p:nvPr/>
        </p:nvSpPr>
        <p:spPr>
          <a:xfrm>
            <a:off x="0" y="0"/>
            <a:ext cx="9144000" cy="3723878"/>
          </a:xfrm>
          <a:prstGeom prst="rect">
            <a:avLst/>
          </a:prstGeom>
          <a:solidFill>
            <a:schemeClr val="lt1">
              <a:alpha val="90980"/>
            </a:schemeClr>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048587" name="Shape 23"/>
          <p:cNvSpPr/>
          <p:nvPr/>
        </p:nvSpPr>
        <p:spPr>
          <a:xfrm flipH="1">
            <a:off x="0" y="3723878"/>
            <a:ext cx="9144000" cy="1419622"/>
          </a:xfrm>
          <a:prstGeom prst="rect">
            <a:avLst/>
          </a:prstGeom>
          <a:solidFill>
            <a:srgbClr val="0070C0">
              <a:alpha val="85882"/>
            </a:srgbClr>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048588" name="Shape 24"/>
          <p:cNvSpPr>
            <a:spLocks noGrp="1"/>
          </p:cNvSpPr>
          <p:nvPr>
            <p:ph type="pic" idx="2"/>
          </p:nvPr>
        </p:nvSpPr>
        <p:spPr>
          <a:xfrm>
            <a:off x="3812350" y="2964225"/>
            <a:ext cx="1519200" cy="1519200"/>
          </a:xfrm>
          <a:prstGeom prst="ellipse">
            <a:avLst/>
          </a:prstGeom>
          <a:solidFill>
            <a:srgbClr val="D8D8D8"/>
          </a:solidFill>
          <a:ln>
            <a:noFill/>
          </a:ln>
        </p:spPr>
        <p:txBody>
          <a:bodyPr wrap="square" lIns="91425" tIns="91425" rIns="91425" bIns="91425" anchor="ctr" anchorCtr="0"/>
          <a:lstStyle>
            <a:lvl1pPr marL="0" marR="0" lvl="0" indent="0" algn="ctr" rtl="0">
              <a:spcBef>
                <a:spcPts val="24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048589" name="Shape 25"/>
          <p:cNvSpPr txBox="1">
            <a:spLocks noGrp="1"/>
          </p:cNvSpPr>
          <p:nvPr>
            <p:ph type="title"/>
          </p:nvPr>
        </p:nvSpPr>
        <p:spPr>
          <a:xfrm>
            <a:off x="0" y="114656"/>
            <a:ext cx="9179700" cy="628500"/>
          </a:xfrm>
          <a:prstGeom prst="rect">
            <a:avLst/>
          </a:prstGeom>
          <a:noFill/>
          <a:ln>
            <a:noFill/>
          </a:ln>
        </p:spPr>
        <p:txBody>
          <a:bodyPr wrap="square" lIns="91425" tIns="91425" rIns="91425" bIns="91425" anchor="ctr" anchorCtr="0"/>
          <a:lstStyle>
            <a:lvl1pPr lvl="0" algn="ctr" rtl="0">
              <a:spcBef>
                <a:spcPts val="0"/>
              </a:spcBef>
              <a:buNone/>
              <a:defRPr sz="3600">
                <a:solidFill>
                  <a:srgbClr val="0072C0"/>
                </a:solidFill>
              </a:defRPr>
            </a:lvl1pPr>
            <a:lvl2pPr lvl="1" algn="ctr" rtl="0">
              <a:spcBef>
                <a:spcPts val="0"/>
              </a:spcBef>
              <a:buNone/>
              <a:defRPr sz="3600">
                <a:solidFill>
                  <a:srgbClr val="0072C0"/>
                </a:solidFill>
              </a:defRPr>
            </a:lvl2pPr>
            <a:lvl3pPr lvl="2" algn="ctr" rtl="0">
              <a:spcBef>
                <a:spcPts val="0"/>
              </a:spcBef>
              <a:buNone/>
              <a:defRPr sz="3600">
                <a:solidFill>
                  <a:srgbClr val="0072C0"/>
                </a:solidFill>
              </a:defRPr>
            </a:lvl3pPr>
            <a:lvl4pPr lvl="3" algn="ctr" rtl="0">
              <a:spcBef>
                <a:spcPts val="0"/>
              </a:spcBef>
              <a:buNone/>
              <a:defRPr sz="3600">
                <a:solidFill>
                  <a:srgbClr val="0072C0"/>
                </a:solidFill>
              </a:defRPr>
            </a:lvl4pPr>
            <a:lvl5pPr lvl="4" algn="ctr" rtl="0">
              <a:spcBef>
                <a:spcPts val="0"/>
              </a:spcBef>
              <a:buNone/>
              <a:defRPr sz="3600">
                <a:solidFill>
                  <a:srgbClr val="0072C0"/>
                </a:solidFill>
              </a:defRPr>
            </a:lvl5pPr>
            <a:lvl6pPr lvl="5" algn="ctr" rtl="0">
              <a:spcBef>
                <a:spcPts val="0"/>
              </a:spcBef>
              <a:buNone/>
              <a:defRPr sz="3600">
                <a:solidFill>
                  <a:srgbClr val="0072C0"/>
                </a:solidFill>
              </a:defRPr>
            </a:lvl6pPr>
            <a:lvl7pPr lvl="6" algn="ctr" rtl="0">
              <a:spcBef>
                <a:spcPts val="0"/>
              </a:spcBef>
              <a:buNone/>
              <a:defRPr sz="3600">
                <a:solidFill>
                  <a:srgbClr val="0072C0"/>
                </a:solidFill>
              </a:defRPr>
            </a:lvl7pPr>
            <a:lvl8pPr lvl="7" algn="ctr" rtl="0">
              <a:spcBef>
                <a:spcPts val="0"/>
              </a:spcBef>
              <a:buNone/>
              <a:defRPr sz="3600">
                <a:solidFill>
                  <a:srgbClr val="0072C0"/>
                </a:solidFill>
              </a:defRPr>
            </a:lvl8pPr>
            <a:lvl9pPr lvl="8" algn="ctr" rtl="0">
              <a:spcBef>
                <a:spcPts val="0"/>
              </a:spcBef>
              <a:buNone/>
              <a:defRPr sz="3600">
                <a:solidFill>
                  <a:srgbClr val="0072C0"/>
                </a:solidFill>
              </a:defRPr>
            </a:lvl9pPr>
          </a:lstStyle>
          <a:p>
            <a:endParaRPr/>
          </a:p>
        </p:txBody>
      </p:sp>
      <p:sp>
        <p:nvSpPr>
          <p:cNvPr id="1048590" name="Shape 26"/>
          <p:cNvSpPr txBox="1">
            <a:spLocks noGrp="1"/>
          </p:cNvSpPr>
          <p:nvPr>
            <p:ph type="subTitle" idx="1"/>
          </p:nvPr>
        </p:nvSpPr>
        <p:spPr>
          <a:xfrm>
            <a:off x="0" y="702282"/>
            <a:ext cx="9179700" cy="279600"/>
          </a:xfrm>
          <a:prstGeom prst="rect">
            <a:avLst/>
          </a:prstGeom>
          <a:noFill/>
          <a:ln>
            <a:noFill/>
          </a:ln>
        </p:spPr>
        <p:txBody>
          <a:bodyPr wrap="square" lIns="91425" tIns="91425" rIns="91425" bIns="91425" anchor="ctr" anchorCtr="0"/>
          <a:lstStyle>
            <a:lvl1pPr lvl="0" algn="ctr" rtl="0">
              <a:spcBef>
                <a:spcPts val="0"/>
              </a:spcBef>
              <a:buNone/>
              <a:defRPr>
                <a:solidFill>
                  <a:srgbClr val="0072C0"/>
                </a:solidFill>
              </a:defRPr>
            </a:lvl1pPr>
            <a:lvl2pPr lvl="1" algn="ctr" rtl="0">
              <a:spcBef>
                <a:spcPts val="0"/>
              </a:spcBef>
              <a:buNone/>
              <a:defRPr>
                <a:solidFill>
                  <a:srgbClr val="0072C0"/>
                </a:solidFill>
              </a:defRPr>
            </a:lvl2pPr>
            <a:lvl3pPr lvl="2" algn="ctr" rtl="0">
              <a:spcBef>
                <a:spcPts val="0"/>
              </a:spcBef>
              <a:buNone/>
              <a:defRPr>
                <a:solidFill>
                  <a:srgbClr val="0072C0"/>
                </a:solidFill>
              </a:defRPr>
            </a:lvl3pPr>
            <a:lvl4pPr lvl="3" algn="ctr" rtl="0">
              <a:spcBef>
                <a:spcPts val="0"/>
              </a:spcBef>
              <a:buNone/>
              <a:defRPr>
                <a:solidFill>
                  <a:srgbClr val="0072C0"/>
                </a:solidFill>
              </a:defRPr>
            </a:lvl4pPr>
            <a:lvl5pPr lvl="4" algn="ctr" rtl="0">
              <a:spcBef>
                <a:spcPts val="0"/>
              </a:spcBef>
              <a:buNone/>
              <a:defRPr>
                <a:solidFill>
                  <a:srgbClr val="0072C0"/>
                </a:solidFill>
              </a:defRPr>
            </a:lvl5pPr>
            <a:lvl6pPr lvl="5" algn="ctr" rtl="0">
              <a:spcBef>
                <a:spcPts val="0"/>
              </a:spcBef>
              <a:buNone/>
              <a:defRPr>
                <a:solidFill>
                  <a:srgbClr val="0072C0"/>
                </a:solidFill>
              </a:defRPr>
            </a:lvl6pPr>
            <a:lvl7pPr lvl="6" algn="ctr" rtl="0">
              <a:spcBef>
                <a:spcPts val="0"/>
              </a:spcBef>
              <a:buNone/>
              <a:defRPr>
                <a:solidFill>
                  <a:srgbClr val="0072C0"/>
                </a:solidFill>
              </a:defRPr>
            </a:lvl7pPr>
            <a:lvl8pPr lvl="7" algn="ctr" rtl="0">
              <a:spcBef>
                <a:spcPts val="0"/>
              </a:spcBef>
              <a:buNone/>
              <a:defRPr>
                <a:solidFill>
                  <a:srgbClr val="0072C0"/>
                </a:solidFill>
              </a:defRPr>
            </a:lvl8pPr>
            <a:lvl9pPr lvl="8" algn="ctr" rtl="0">
              <a:spcBef>
                <a:spcPts val="0"/>
              </a:spcBef>
              <a:buNone/>
              <a:defRPr>
                <a:solidFill>
                  <a:srgbClr val="0072C0"/>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6_Basic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8"/>
        <p:cNvGrpSpPr/>
        <p:nvPr/>
      </p:nvGrpSpPr>
      <p:grpSpPr>
        <a:xfrm>
          <a:off x="0" y="0"/>
          <a:ext cx="0" cy="0"/>
          <a:chOff x="0" y="0"/>
          <a:chExt cx="0" cy="0"/>
        </a:xfrm>
      </p:grpSpPr>
      <p:sp>
        <p:nvSpPr>
          <p:cNvPr id="1048724" name="Shape 39"/>
          <p:cNvSpPr/>
          <p:nvPr/>
        </p:nvSpPr>
        <p:spPr>
          <a:xfrm>
            <a:off x="0" y="0"/>
            <a:ext cx="9144000" cy="5143500"/>
          </a:xfrm>
          <a:custGeom>
            <a:avLst/>
            <a:gdLst/>
            <a:ahLst/>
            <a:cxnLst/>
            <a:rect l="0" t="0" r="0" b="0"/>
            <a:pathLst>
              <a:path w="120000" h="120000" extrusionOk="0">
                <a:moveTo>
                  <a:pt x="0" y="0"/>
                </a:moveTo>
                <a:lnTo>
                  <a:pt x="120000" y="0"/>
                </a:lnTo>
                <a:lnTo>
                  <a:pt x="120000" y="26400"/>
                </a:lnTo>
                <a:lnTo>
                  <a:pt x="63779" y="26400"/>
                </a:lnTo>
                <a:lnTo>
                  <a:pt x="63779" y="93599"/>
                </a:lnTo>
                <a:lnTo>
                  <a:pt x="120000" y="93599"/>
                </a:lnTo>
                <a:lnTo>
                  <a:pt x="120000" y="120000"/>
                </a:lnTo>
                <a:lnTo>
                  <a:pt x="0" y="120000"/>
                </a:lnTo>
                <a:close/>
              </a:path>
            </a:pathLst>
          </a:custGeom>
          <a:solidFill>
            <a:schemeClr val="lt1">
              <a:alpha val="90980"/>
            </a:schemeClr>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048725" name="Shape 40"/>
          <p:cNvSpPr/>
          <p:nvPr/>
        </p:nvSpPr>
        <p:spPr>
          <a:xfrm flipH="1">
            <a:off x="4499992" y="1131590"/>
            <a:ext cx="4644008" cy="2880320"/>
          </a:xfrm>
          <a:prstGeom prst="rect">
            <a:avLst/>
          </a:prstGeom>
          <a:solidFill>
            <a:srgbClr val="0070C0">
              <a:alpha val="85882"/>
            </a:srgbClr>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048726" name="Shape 41"/>
          <p:cNvSpPr>
            <a:spLocks noGrp="1"/>
          </p:cNvSpPr>
          <p:nvPr>
            <p:ph type="pic" idx="2"/>
          </p:nvPr>
        </p:nvSpPr>
        <p:spPr>
          <a:xfrm>
            <a:off x="5332704" y="0"/>
            <a:ext cx="3338624" cy="5143500"/>
          </a:xfrm>
          <a:prstGeom prst="rect">
            <a:avLst/>
          </a:prstGeom>
          <a:solidFill>
            <a:srgbClr val="D8D8D8"/>
          </a:solidFill>
          <a:ln>
            <a:noFill/>
          </a:ln>
        </p:spPr>
        <p:txBody>
          <a:bodyPr wrap="square" lIns="91425" tIns="91425" rIns="91425" bIns="91425" anchor="ctr" anchorCtr="0"/>
          <a:lstStyle>
            <a:lvl1pPr marL="0" marR="0" lvl="0" indent="0" algn="ctr" rtl="0">
              <a:spcBef>
                <a:spcPts val="24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nd Slide Layout">
    <p:spTree>
      <p:nvGrpSpPr>
        <p:cNvPr id="1" name="Shape 77"/>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49413" name="Shape 78"/>
          <p:cNvSpPr/>
          <p:nvPr/>
        </p:nvSpPr>
        <p:spPr>
          <a:xfrm>
            <a:off x="2519772" y="519522"/>
            <a:ext cx="4104456" cy="4104456"/>
          </a:xfrm>
          <a:prstGeom prst="ellipse">
            <a:avLst/>
          </a:prstGeom>
          <a:solidFill>
            <a:srgbClr val="0072C0">
              <a:alpha val="70980"/>
            </a:srgbClr>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049414" name="Shape 79"/>
          <p:cNvSpPr txBox="1">
            <a:spLocks noGrp="1"/>
          </p:cNvSpPr>
          <p:nvPr>
            <p:ph type="subTitle" idx="1"/>
          </p:nvPr>
        </p:nvSpPr>
        <p:spPr>
          <a:xfrm>
            <a:off x="2537625" y="2792879"/>
            <a:ext cx="4104300" cy="279600"/>
          </a:xfrm>
          <a:prstGeom prst="rect">
            <a:avLst/>
          </a:prstGeom>
          <a:noFill/>
          <a:ln>
            <a:noFill/>
          </a:ln>
        </p:spPr>
        <p:txBody>
          <a:bodyPr wrap="square" lIns="91425" tIns="91425" rIns="91425" bIns="91425" anchor="ctr" anchorCtr="0"/>
          <a:lstStyle>
            <a:lvl1pPr lvl="0" algn="ctr" rtl="0">
              <a:spcBef>
                <a:spcPts val="0"/>
              </a:spcBef>
              <a:buNone/>
              <a:defRPr>
                <a:solidFill>
                  <a:schemeClr val="lt1"/>
                </a:solidFill>
              </a:defRPr>
            </a:lvl1pPr>
            <a:lvl2pPr lvl="1" algn="ctr" rtl="0">
              <a:spcBef>
                <a:spcPts val="0"/>
              </a:spcBef>
              <a:buNone/>
              <a:defRPr>
                <a:solidFill>
                  <a:schemeClr val="lt1"/>
                </a:solidFill>
              </a:defRPr>
            </a:lvl2pPr>
            <a:lvl3pPr lvl="2" algn="ctr" rtl="0">
              <a:spcBef>
                <a:spcPts val="0"/>
              </a:spcBef>
              <a:buNone/>
              <a:defRPr>
                <a:solidFill>
                  <a:schemeClr val="lt1"/>
                </a:solidFill>
              </a:defRPr>
            </a:lvl3pPr>
            <a:lvl4pPr lvl="3" algn="ctr" rtl="0">
              <a:spcBef>
                <a:spcPts val="0"/>
              </a:spcBef>
              <a:buNone/>
              <a:defRPr>
                <a:solidFill>
                  <a:schemeClr val="lt1"/>
                </a:solidFill>
              </a:defRPr>
            </a:lvl4pPr>
            <a:lvl5pPr lvl="4" algn="ctr" rtl="0">
              <a:spcBef>
                <a:spcPts val="0"/>
              </a:spcBef>
              <a:buNone/>
              <a:defRPr>
                <a:solidFill>
                  <a:schemeClr val="lt1"/>
                </a:solidFill>
              </a:defRPr>
            </a:lvl5pPr>
            <a:lvl6pPr lvl="5" algn="ctr" rtl="0">
              <a:spcBef>
                <a:spcPts val="0"/>
              </a:spcBef>
              <a:buNone/>
              <a:defRPr>
                <a:solidFill>
                  <a:schemeClr val="lt1"/>
                </a:solidFill>
              </a:defRPr>
            </a:lvl6pPr>
            <a:lvl7pPr lvl="6" algn="ctr" rtl="0">
              <a:spcBef>
                <a:spcPts val="0"/>
              </a:spcBef>
              <a:buNone/>
              <a:defRPr>
                <a:solidFill>
                  <a:schemeClr val="lt1"/>
                </a:solidFill>
              </a:defRPr>
            </a:lvl7pPr>
            <a:lvl8pPr lvl="7" algn="ctr" rtl="0">
              <a:spcBef>
                <a:spcPts val="0"/>
              </a:spcBef>
              <a:buNone/>
              <a:defRPr>
                <a:solidFill>
                  <a:schemeClr val="lt1"/>
                </a:solidFill>
              </a:defRPr>
            </a:lvl8pPr>
            <a:lvl9pPr lvl="8" algn="ctr" rtl="0">
              <a:spcBef>
                <a:spcPts val="0"/>
              </a:spcBef>
              <a:buNone/>
              <a:defRPr>
                <a:solidFill>
                  <a:schemeClr val="lt1"/>
                </a:solidFill>
              </a:defRPr>
            </a:lvl9pPr>
          </a:lstStyle>
          <a:p>
            <a:endParaRPr/>
          </a:p>
        </p:txBody>
      </p:sp>
      <p:sp>
        <p:nvSpPr>
          <p:cNvPr id="1049415" name="Shape 80"/>
          <p:cNvSpPr txBox="1">
            <a:spLocks noGrp="1"/>
          </p:cNvSpPr>
          <p:nvPr>
            <p:ph type="title"/>
          </p:nvPr>
        </p:nvSpPr>
        <p:spPr>
          <a:xfrm>
            <a:off x="938775" y="2105644"/>
            <a:ext cx="7302000" cy="628500"/>
          </a:xfrm>
          <a:prstGeom prst="rect">
            <a:avLst/>
          </a:prstGeom>
          <a:noFill/>
          <a:ln>
            <a:noFill/>
          </a:ln>
        </p:spPr>
        <p:txBody>
          <a:bodyPr wrap="square" lIns="91425" tIns="91425" rIns="91425" bIns="91425" anchor="ctr" anchorCtr="0"/>
          <a:lstStyle>
            <a:lvl1pPr lvl="0" algn="ctr" rtl="0">
              <a:spcBef>
                <a:spcPts val="0"/>
              </a:spcBef>
              <a:buNone/>
              <a:defRPr sz="3600">
                <a:solidFill>
                  <a:schemeClr val="lt1"/>
                </a:solidFill>
              </a:defRPr>
            </a:lvl1pPr>
            <a:lvl2pPr lvl="1" algn="ctr" rtl="0">
              <a:spcBef>
                <a:spcPts val="0"/>
              </a:spcBef>
              <a:buNone/>
              <a:defRPr sz="3600">
                <a:solidFill>
                  <a:schemeClr val="lt1"/>
                </a:solidFill>
              </a:defRPr>
            </a:lvl2pPr>
            <a:lvl3pPr lvl="2" algn="ctr" rtl="0">
              <a:spcBef>
                <a:spcPts val="0"/>
              </a:spcBef>
              <a:buNone/>
              <a:defRPr sz="3600">
                <a:solidFill>
                  <a:schemeClr val="lt1"/>
                </a:solidFill>
              </a:defRPr>
            </a:lvl3pPr>
            <a:lvl4pPr lvl="3" algn="ctr" rtl="0">
              <a:spcBef>
                <a:spcPts val="0"/>
              </a:spcBef>
              <a:buNone/>
              <a:defRPr sz="3600">
                <a:solidFill>
                  <a:schemeClr val="lt1"/>
                </a:solidFill>
              </a:defRPr>
            </a:lvl4pPr>
            <a:lvl5pPr lvl="4" algn="ctr" rtl="0">
              <a:spcBef>
                <a:spcPts val="0"/>
              </a:spcBef>
              <a:buNone/>
              <a:defRPr sz="3600">
                <a:solidFill>
                  <a:schemeClr val="lt1"/>
                </a:solidFill>
              </a:defRPr>
            </a:lvl5pPr>
            <a:lvl6pPr lvl="5" algn="ctr" rtl="0">
              <a:spcBef>
                <a:spcPts val="0"/>
              </a:spcBef>
              <a:buNone/>
              <a:defRPr sz="3600">
                <a:solidFill>
                  <a:schemeClr val="lt1"/>
                </a:solidFill>
              </a:defRPr>
            </a:lvl6pPr>
            <a:lvl7pPr lvl="6" algn="ctr" rtl="0">
              <a:spcBef>
                <a:spcPts val="0"/>
              </a:spcBef>
              <a:buNone/>
              <a:defRPr sz="3600">
                <a:solidFill>
                  <a:schemeClr val="lt1"/>
                </a:solidFill>
              </a:defRPr>
            </a:lvl7pPr>
            <a:lvl8pPr lvl="7" algn="ctr" rtl="0">
              <a:spcBef>
                <a:spcPts val="0"/>
              </a:spcBef>
              <a:buNone/>
              <a:defRPr sz="3600">
                <a:solidFill>
                  <a:schemeClr val="lt1"/>
                </a:solidFill>
              </a:defRPr>
            </a:lvl8pPr>
            <a:lvl9pPr lvl="8" algn="ctr" rtl="0">
              <a:spcBef>
                <a:spcPts val="0"/>
              </a:spcBef>
              <a:buNone/>
              <a:defRPr sz="3600">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9" r:id="rId3"/>
    <p:sldLayoutId id="2147483653" r:id="rId4"/>
    <p:sldLayoutId id="2147483654"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wmf"/><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1048579" name="Shape 97"/>
          <p:cNvSpPr txBox="1"/>
          <p:nvPr/>
        </p:nvSpPr>
        <p:spPr>
          <a:xfrm>
            <a:off x="14325" y="3867894"/>
            <a:ext cx="9094179" cy="338554"/>
          </a:xfrm>
          <a:prstGeom prst="rect">
            <a:avLst/>
          </a:prstGeom>
          <a:noFill/>
          <a:ln>
            <a:noFill/>
          </a:ln>
        </p:spPr>
        <p:txBody>
          <a:bodyPr wrap="square" lIns="91425" tIns="45700" rIns="91425" bIns="45700" anchor="t" anchorCtr="0">
            <a:noAutofit/>
          </a:bodyPr>
          <a:lstStyle/>
          <a:p>
            <a:pPr lvl="0" algn="r">
              <a:buSzPct val="25000"/>
            </a:pPr>
            <a:r>
              <a:rPr lang="en" sz="1600" b="1" i="0" u="none" strike="noStrike" cap="none" dirty="0" smtClean="0">
                <a:solidFill>
                  <a:schemeClr val="bg1"/>
                </a:solidFill>
                <a:latin typeface="Arial"/>
                <a:ea typeface="Arial"/>
                <a:cs typeface="Arial"/>
                <a:sym typeface="Arial"/>
              </a:rPr>
              <a:t>P</a:t>
            </a:r>
            <a:r>
              <a:rPr lang="en-AU" sz="1600" b="1" i="0" u="none" strike="noStrike" cap="none" dirty="0" smtClean="0">
                <a:solidFill>
                  <a:schemeClr val="bg1"/>
                </a:solidFill>
                <a:latin typeface="Arial"/>
                <a:ea typeface="Arial"/>
                <a:cs typeface="Arial"/>
                <a:sym typeface="Arial"/>
              </a:rPr>
              <a:t>r</a:t>
            </a:r>
            <a:r>
              <a:rPr lang="en" sz="1600" b="1" i="0" u="none" strike="noStrike" cap="none" dirty="0" smtClean="0">
                <a:solidFill>
                  <a:schemeClr val="bg1"/>
                </a:solidFill>
                <a:latin typeface="Arial"/>
                <a:ea typeface="Arial"/>
                <a:cs typeface="Arial"/>
                <a:sym typeface="Arial"/>
              </a:rPr>
              <a:t>esented on </a:t>
            </a:r>
            <a:r>
              <a:rPr lang="en-US" sz="1600" b="1" dirty="0" smtClean="0">
                <a:solidFill>
                  <a:schemeClr val="bg1"/>
                </a:solidFill>
              </a:rPr>
              <a:t>Integrated Urban Water Management Workshop</a:t>
            </a:r>
          </a:p>
          <a:p>
            <a:pPr lvl="0" algn="r">
              <a:buSzPct val="25000"/>
            </a:pPr>
            <a:r>
              <a:rPr lang="en-US" sz="1200" b="1" dirty="0" smtClean="0">
                <a:solidFill>
                  <a:schemeClr val="bg1"/>
                </a:solidFill>
              </a:rPr>
              <a:t>Jakarta &amp; Bogor, January 28</a:t>
            </a:r>
            <a:r>
              <a:rPr lang="en-US" sz="1200" b="1" baseline="30000" dirty="0" smtClean="0">
                <a:solidFill>
                  <a:schemeClr val="bg1"/>
                </a:solidFill>
              </a:rPr>
              <a:t>th</a:t>
            </a:r>
            <a:r>
              <a:rPr lang="en-US" sz="1200" b="1" dirty="0" smtClean="0">
                <a:solidFill>
                  <a:schemeClr val="bg1"/>
                </a:solidFill>
              </a:rPr>
              <a:t>  – February 1</a:t>
            </a:r>
            <a:r>
              <a:rPr lang="en-US" sz="1200" b="1" baseline="30000" dirty="0" smtClean="0">
                <a:solidFill>
                  <a:schemeClr val="bg1"/>
                </a:solidFill>
              </a:rPr>
              <a:t>st</a:t>
            </a:r>
            <a:r>
              <a:rPr lang="en-US" sz="1200" b="1" dirty="0" smtClean="0">
                <a:solidFill>
                  <a:schemeClr val="bg1"/>
                </a:solidFill>
              </a:rPr>
              <a:t>, 2019</a:t>
            </a:r>
            <a:endParaRPr lang="en" sz="1200" b="1" dirty="0">
              <a:solidFill>
                <a:schemeClr val="bg1"/>
              </a:solidFill>
            </a:endParaRPr>
          </a:p>
        </p:txBody>
      </p:sp>
      <p:sp>
        <p:nvSpPr>
          <p:cNvPr id="1048581" name="Shape 99"/>
          <p:cNvSpPr txBox="1">
            <a:spLocks noGrp="1"/>
          </p:cNvSpPr>
          <p:nvPr>
            <p:ph type="title"/>
          </p:nvPr>
        </p:nvSpPr>
        <p:spPr>
          <a:xfrm>
            <a:off x="14325" y="2427734"/>
            <a:ext cx="9144000" cy="516000"/>
          </a:xfrm>
          <a:prstGeom prst="rect">
            <a:avLst/>
          </a:prstGeom>
        </p:spPr>
        <p:txBody>
          <a:bodyPr wrap="square" lIns="91425" tIns="91425" rIns="91425" bIns="91425" anchor="ctr" anchorCtr="0">
            <a:noAutofit/>
          </a:bodyPr>
          <a:lstStyle/>
          <a:p>
            <a:pPr lvl="0" rtl="0">
              <a:lnSpc>
                <a:spcPct val="80000"/>
              </a:lnSpc>
              <a:spcBef>
                <a:spcPts val="0"/>
              </a:spcBef>
              <a:buNone/>
            </a:pPr>
            <a:r>
              <a:rPr lang="en-GB" sz="6000" b="1" dirty="0" smtClean="0">
                <a:solidFill>
                  <a:schemeClr val="tx1"/>
                </a:solidFill>
              </a:rPr>
              <a:t>DKI JAKARTA</a:t>
            </a:r>
            <a:endParaRPr lang="en" sz="6000" b="1" dirty="0">
              <a:solidFill>
                <a:schemeClr val="tx1"/>
              </a:solidFill>
            </a:endParaRPr>
          </a:p>
        </p:txBody>
      </p:sp>
      <p:sp>
        <p:nvSpPr>
          <p:cNvPr id="1048582" name="Shape 100"/>
          <p:cNvSpPr txBox="1">
            <a:spLocks noGrp="1"/>
          </p:cNvSpPr>
          <p:nvPr>
            <p:ph type="subTitle" idx="4294967295"/>
          </p:nvPr>
        </p:nvSpPr>
        <p:spPr>
          <a:xfrm>
            <a:off x="0" y="2961822"/>
            <a:ext cx="9144000" cy="258000"/>
          </a:xfrm>
          <a:prstGeom prst="rect">
            <a:avLst/>
          </a:prstGeom>
        </p:spPr>
        <p:txBody>
          <a:bodyPr wrap="square" lIns="91425" tIns="91425" rIns="91425" bIns="91425" anchor="ctr" anchorCtr="0">
            <a:noAutofit/>
          </a:bodyPr>
          <a:lstStyle/>
          <a:p>
            <a:pPr lvl="0" algn="r" rtl="0">
              <a:spcBef>
                <a:spcPts val="0"/>
              </a:spcBef>
              <a:buNone/>
            </a:pPr>
            <a:r>
              <a:rPr lang="en" sz="3600" dirty="0" smtClean="0">
                <a:solidFill>
                  <a:schemeClr val="bg1"/>
                </a:solidFill>
              </a:rPr>
              <a:t>URBAN WATER CHALLENGE</a:t>
            </a:r>
            <a:endParaRPr lang="en" sz="3600" dirty="0">
              <a:solidFill>
                <a:schemeClr val="bg1"/>
              </a:solidFill>
            </a:endParaRPr>
          </a:p>
        </p:txBody>
      </p:sp>
      <p:sp>
        <p:nvSpPr>
          <p:cNvPr id="1048583" name="TextBox 3"/>
          <p:cNvSpPr txBox="1">
            <a:spLocks noChangeArrowheads="1"/>
          </p:cNvSpPr>
          <p:nvPr/>
        </p:nvSpPr>
        <p:spPr bwMode="auto">
          <a:xfrm>
            <a:off x="4953000" y="228600"/>
            <a:ext cx="3276600" cy="523220"/>
          </a:xfrm>
          <a:prstGeom prst="rect">
            <a:avLst/>
          </a:prstGeom>
          <a:noFill/>
          <a:ln w="9525">
            <a:noFill/>
            <a:miter lim="800000"/>
            <a:headEnd/>
            <a:tailEnd/>
          </a:ln>
        </p:spPr>
        <p:txBody>
          <a:bodyPr>
            <a:spAutoFit/>
          </a:bodyPr>
          <a:lstStyle/>
          <a:p>
            <a:pPr algn="r"/>
            <a:r>
              <a:rPr lang="en-US" b="1" dirty="0" smtClean="0">
                <a:latin typeface="Century Gothic" pitchFamily="34" charset="0"/>
                <a:cs typeface="Arial" pitchFamily="34" charset="0"/>
              </a:rPr>
              <a:t>JAKARTA CAPITAL CITY </a:t>
            </a:r>
          </a:p>
          <a:p>
            <a:pPr algn="r"/>
            <a:r>
              <a:rPr lang="en-US" b="1" dirty="0" smtClean="0">
                <a:latin typeface="Century Gothic" pitchFamily="34" charset="0"/>
                <a:cs typeface="Arial" pitchFamily="34" charset="0"/>
              </a:rPr>
              <a:t>PROVINCE</a:t>
            </a:r>
            <a:endParaRPr lang="en-US" b="1" dirty="0">
              <a:latin typeface="Century Gothic" pitchFamily="34" charset="0"/>
              <a:cs typeface="Arial" pitchFamily="34" charset="0"/>
            </a:endParaRPr>
          </a:p>
        </p:txBody>
      </p:sp>
      <p:pic>
        <p:nvPicPr>
          <p:cNvPr id="2097152" name="Picture 6" descr="logo dishub"/>
          <p:cNvPicPr>
            <a:picLocks noChangeAspect="1" noChangeArrowheads="1"/>
          </p:cNvPicPr>
          <p:nvPr/>
        </p:nvPicPr>
        <p:blipFill>
          <a:blip r:embed="rId3"/>
          <a:srcRect/>
          <a:stretch>
            <a:fillRect/>
          </a:stretch>
        </p:blipFill>
        <p:spPr bwMode="auto">
          <a:xfrm>
            <a:off x="8229600" y="152400"/>
            <a:ext cx="804863" cy="8461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1048636" name="Shape 559"/>
          <p:cNvSpPr txBox="1">
            <a:spLocks noGrp="1"/>
          </p:cNvSpPr>
          <p:nvPr>
            <p:ph type="title" idx="4294967295"/>
          </p:nvPr>
        </p:nvSpPr>
        <p:spPr>
          <a:xfrm>
            <a:off x="251520" y="169268"/>
            <a:ext cx="8784164" cy="628500"/>
          </a:xfrm>
          <a:prstGeom prst="rect">
            <a:avLst/>
          </a:prstGeom>
        </p:spPr>
        <p:txBody>
          <a:bodyPr wrap="square" lIns="91425" tIns="91425" rIns="91425" bIns="91425" anchor="ctr" anchorCtr="0">
            <a:noAutofit/>
          </a:bodyPr>
          <a:lstStyle/>
          <a:p>
            <a:pPr lvl="0">
              <a:buClr>
                <a:srgbClr val="0072C0"/>
              </a:buClr>
              <a:buSzPct val="25000"/>
            </a:pPr>
            <a:r>
              <a:rPr lang="id-ID" sz="4000" b="1" dirty="0"/>
              <a:t> </a:t>
            </a:r>
            <a:r>
              <a:rPr lang="en-US" sz="4000" b="1" dirty="0" err="1" smtClean="0"/>
              <a:t>Kanal</a:t>
            </a:r>
            <a:r>
              <a:rPr lang="en-US" sz="4000" b="1" dirty="0" smtClean="0"/>
              <a:t> </a:t>
            </a:r>
            <a:r>
              <a:rPr lang="en-US" sz="4000" b="1" dirty="0" err="1" smtClean="0"/>
              <a:t>Banjir</a:t>
            </a:r>
            <a:r>
              <a:rPr lang="en-US" sz="4000" b="1" dirty="0" smtClean="0"/>
              <a:t> </a:t>
            </a:r>
            <a:r>
              <a:rPr lang="en-US" sz="4000" b="1" dirty="0" err="1" smtClean="0"/>
              <a:t>Timur</a:t>
            </a:r>
            <a:endParaRPr lang="en" sz="4000" b="1" dirty="0"/>
          </a:p>
        </p:txBody>
      </p:sp>
      <p:sp>
        <p:nvSpPr>
          <p:cNvPr id="1048637" name="Shape 560"/>
          <p:cNvSpPr txBox="1">
            <a:spLocks noGrp="1"/>
          </p:cNvSpPr>
          <p:nvPr>
            <p:ph type="subTitle" idx="4294967295"/>
          </p:nvPr>
        </p:nvSpPr>
        <p:spPr>
          <a:xfrm>
            <a:off x="540364" y="779982"/>
            <a:ext cx="8784164" cy="279600"/>
          </a:xfrm>
          <a:prstGeom prst="rect">
            <a:avLst/>
          </a:prstGeom>
        </p:spPr>
        <p:txBody>
          <a:bodyPr wrap="square" lIns="91425" tIns="91425" rIns="91425" bIns="91425" anchor="ctr" anchorCtr="0">
            <a:noAutofit/>
          </a:bodyPr>
          <a:lstStyle/>
          <a:p>
            <a:pPr lvl="0">
              <a:buClr>
                <a:schemeClr val="dk1"/>
              </a:buClr>
              <a:buSzPct val="78571"/>
            </a:pPr>
            <a:r>
              <a:rPr lang="en-US" sz="2000" dirty="0" smtClean="0"/>
              <a:t>GREEN INFRASTRUCTURE</a:t>
            </a:r>
            <a:endParaRPr lang="en" sz="2000" dirty="0">
              <a:solidFill>
                <a:srgbClr val="0072C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083096" y="914228"/>
            <a:ext cx="4032448" cy="31746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294511"/>
            <a:ext cx="5086960" cy="286141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3219250" y="5981624"/>
            <a:ext cx="4722000" cy="5143500"/>
          </a:xfrm>
          <a:prstGeom prst="rect">
            <a:avLst/>
          </a:prstGeom>
        </p:spPr>
      </p:pic>
    </p:spTree>
    <p:extLst>
      <p:ext uri="{BB962C8B-B14F-4D97-AF65-F5344CB8AC3E}">
        <p14:creationId xmlns:p14="http://schemas.microsoft.com/office/powerpoint/2010/main" val="4047529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1048636" name="Shape 559"/>
          <p:cNvSpPr txBox="1">
            <a:spLocks noGrp="1"/>
          </p:cNvSpPr>
          <p:nvPr>
            <p:ph type="title" idx="4294967295"/>
          </p:nvPr>
        </p:nvSpPr>
        <p:spPr>
          <a:xfrm>
            <a:off x="251520" y="169268"/>
            <a:ext cx="8784164" cy="628500"/>
          </a:xfrm>
          <a:prstGeom prst="rect">
            <a:avLst/>
          </a:prstGeom>
        </p:spPr>
        <p:txBody>
          <a:bodyPr wrap="square" lIns="91425" tIns="91425" rIns="91425" bIns="91425" anchor="ctr" anchorCtr="0">
            <a:noAutofit/>
          </a:bodyPr>
          <a:lstStyle/>
          <a:p>
            <a:pPr lvl="0">
              <a:buClr>
                <a:srgbClr val="0072C0"/>
              </a:buClr>
              <a:buSzPct val="25000"/>
            </a:pPr>
            <a:r>
              <a:rPr lang="id-ID" sz="4000" b="1" dirty="0"/>
              <a:t> </a:t>
            </a:r>
            <a:r>
              <a:rPr lang="en-US" sz="4000" b="1" dirty="0" smtClean="0"/>
              <a:t>Vertical Drainage</a:t>
            </a:r>
            <a:endParaRPr lang="en" sz="4000" b="1" dirty="0"/>
          </a:p>
        </p:txBody>
      </p:sp>
      <p:sp>
        <p:nvSpPr>
          <p:cNvPr id="1048637" name="Shape 560"/>
          <p:cNvSpPr txBox="1">
            <a:spLocks noGrp="1"/>
          </p:cNvSpPr>
          <p:nvPr>
            <p:ph type="subTitle" idx="4294967295"/>
          </p:nvPr>
        </p:nvSpPr>
        <p:spPr>
          <a:xfrm>
            <a:off x="540364" y="779982"/>
            <a:ext cx="8784164" cy="279600"/>
          </a:xfrm>
          <a:prstGeom prst="rect">
            <a:avLst/>
          </a:prstGeom>
        </p:spPr>
        <p:txBody>
          <a:bodyPr wrap="square" lIns="91425" tIns="91425" rIns="91425" bIns="91425" anchor="ctr" anchorCtr="0">
            <a:noAutofit/>
          </a:bodyPr>
          <a:lstStyle/>
          <a:p>
            <a:pPr lvl="0">
              <a:buClr>
                <a:schemeClr val="dk1"/>
              </a:buClr>
              <a:buSzPct val="78571"/>
            </a:pPr>
            <a:endParaRPr lang="en" sz="2000" dirty="0">
              <a:solidFill>
                <a:srgbClr val="0072C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219250" y="5981624"/>
            <a:ext cx="4722000" cy="5143500"/>
          </a:xfrm>
          <a:prstGeom prst="rect">
            <a:avLst/>
          </a:prstGeom>
        </p:spPr>
      </p:pic>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3266" r="43135" b="28624"/>
          <a:stretch/>
        </p:blipFill>
        <p:spPr bwMode="auto">
          <a:xfrm>
            <a:off x="599341" y="843558"/>
            <a:ext cx="5544616" cy="343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02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1048636" name="Shape 559"/>
          <p:cNvSpPr txBox="1">
            <a:spLocks noGrp="1"/>
          </p:cNvSpPr>
          <p:nvPr>
            <p:ph type="title" idx="4294967295"/>
          </p:nvPr>
        </p:nvSpPr>
        <p:spPr>
          <a:xfrm>
            <a:off x="251520" y="169268"/>
            <a:ext cx="8784164" cy="628500"/>
          </a:xfrm>
          <a:prstGeom prst="rect">
            <a:avLst/>
          </a:prstGeom>
        </p:spPr>
        <p:txBody>
          <a:bodyPr wrap="square" lIns="91425" tIns="91425" rIns="91425" bIns="91425" anchor="ctr" anchorCtr="0">
            <a:noAutofit/>
          </a:bodyPr>
          <a:lstStyle/>
          <a:p>
            <a:pPr lvl="0">
              <a:buClr>
                <a:srgbClr val="0072C0"/>
              </a:buClr>
              <a:buSzPct val="25000"/>
            </a:pPr>
            <a:r>
              <a:rPr lang="id-ID" sz="4000" b="1" dirty="0"/>
              <a:t> </a:t>
            </a:r>
            <a:r>
              <a:rPr lang="en-US" sz="4000" b="1" dirty="0" err="1" smtClean="0"/>
              <a:t>Tantangan</a:t>
            </a:r>
            <a:endParaRPr lang="en" sz="4000" b="1" dirty="0"/>
          </a:p>
        </p:txBody>
      </p:sp>
      <p:sp>
        <p:nvSpPr>
          <p:cNvPr id="1048637" name="Shape 560"/>
          <p:cNvSpPr txBox="1">
            <a:spLocks noGrp="1"/>
          </p:cNvSpPr>
          <p:nvPr>
            <p:ph type="subTitle" idx="4294967295"/>
          </p:nvPr>
        </p:nvSpPr>
        <p:spPr>
          <a:xfrm>
            <a:off x="540364" y="779982"/>
            <a:ext cx="8784164" cy="279600"/>
          </a:xfrm>
          <a:prstGeom prst="rect">
            <a:avLst/>
          </a:prstGeom>
        </p:spPr>
        <p:txBody>
          <a:bodyPr wrap="square" lIns="91425" tIns="91425" rIns="91425" bIns="91425" anchor="ctr" anchorCtr="0">
            <a:noAutofit/>
          </a:bodyPr>
          <a:lstStyle/>
          <a:p>
            <a:pPr lvl="0">
              <a:buClr>
                <a:schemeClr val="dk1"/>
              </a:buClr>
              <a:buSzPct val="78571"/>
            </a:pPr>
            <a:r>
              <a:rPr lang="en" sz="2000" dirty="0" smtClean="0">
                <a:solidFill>
                  <a:srgbClr val="0072C0"/>
                </a:solidFill>
              </a:rPr>
              <a:t>Integrated Urban Water Resource Management</a:t>
            </a:r>
            <a:endParaRPr lang="en" sz="2000" dirty="0">
              <a:solidFill>
                <a:srgbClr val="0072C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219250" y="5981624"/>
            <a:ext cx="4722000" cy="5143500"/>
          </a:xfrm>
          <a:prstGeom prst="rect">
            <a:avLst/>
          </a:prstGeom>
        </p:spPr>
      </p:pic>
      <p:pic>
        <p:nvPicPr>
          <p:cNvPr id="6" name="Picture 2" descr="Image result for vertical drainage anies"/>
          <p:cNvPicPr>
            <a:picLocks noChangeAspect="1" noChangeArrowheads="1"/>
          </p:cNvPicPr>
          <p:nvPr/>
        </p:nvPicPr>
        <p:blipFill rotWithShape="1">
          <a:blip r:embed="rId4">
            <a:extLst>
              <a:ext uri="{28A0092B-C50C-407E-A947-70E740481C1C}">
                <a14:useLocalDpi xmlns:a14="http://schemas.microsoft.com/office/drawing/2010/main" val="0"/>
              </a:ext>
            </a:extLst>
          </a:blip>
          <a:srcRect b="25453"/>
          <a:stretch/>
        </p:blipFill>
        <p:spPr bwMode="auto">
          <a:xfrm>
            <a:off x="395536" y="1491630"/>
            <a:ext cx="4896544" cy="24638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ublic-private-partnerships-262x174.jpg"/>
          <p:cNvPicPr>
            <a:picLocks noChangeAspect="1"/>
          </p:cNvPicPr>
          <p:nvPr/>
        </p:nvPicPr>
        <p:blipFill>
          <a:blip r:embed="rId5"/>
          <a:stretch>
            <a:fillRect/>
          </a:stretch>
        </p:blipFill>
        <p:spPr>
          <a:xfrm>
            <a:off x="5436096" y="2787595"/>
            <a:ext cx="1406980" cy="907757"/>
          </a:xfrm>
          <a:prstGeom prst="rect">
            <a:avLst/>
          </a:prstGeom>
          <a:ln>
            <a:noFill/>
          </a:ln>
          <a:effectLst>
            <a:outerShdw blurRad="292100" dist="139700" dir="2700000" algn="tl" rotWithShape="0">
              <a:srgbClr val="333333">
                <a:alpha val="65000"/>
              </a:srgbClr>
            </a:outerShdw>
          </a:effectLst>
        </p:spPr>
      </p:pic>
      <p:pic>
        <p:nvPicPr>
          <p:cNvPr id="9" name="Picture 5" descr="pi_international_support.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1779677"/>
            <a:ext cx="1362504" cy="97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PPP-project-rfp-component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20272" y="1956621"/>
            <a:ext cx="1512168" cy="122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802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1049416" name="Shape 795"/>
          <p:cNvSpPr txBox="1">
            <a:spLocks noGrp="1"/>
          </p:cNvSpPr>
          <p:nvPr>
            <p:ph type="title"/>
          </p:nvPr>
        </p:nvSpPr>
        <p:spPr>
          <a:xfrm>
            <a:off x="938775" y="1563638"/>
            <a:ext cx="7302000" cy="564000"/>
          </a:xfrm>
          <a:prstGeom prst="rect">
            <a:avLst/>
          </a:prstGeom>
        </p:spPr>
        <p:txBody>
          <a:bodyPr wrap="square" lIns="91425" tIns="91425" rIns="91425" bIns="91425" anchor="ctr" anchorCtr="0">
            <a:noAutofit/>
          </a:bodyPr>
          <a:lstStyle/>
          <a:p>
            <a:pPr lvl="0" rtl="0">
              <a:spcBef>
                <a:spcPts val="0"/>
              </a:spcBef>
              <a:buNone/>
            </a:pPr>
            <a:r>
              <a:rPr lang="en" sz="4000" dirty="0"/>
              <a:t>Thank Y</a:t>
            </a:r>
            <a:r>
              <a:rPr lang="en" sz="4000" dirty="0" smtClean="0"/>
              <a:t>ou</a:t>
            </a:r>
            <a:endParaRPr lang="en" sz="4000" dirty="0"/>
          </a:p>
        </p:txBody>
      </p:sp>
      <p:sp>
        <p:nvSpPr>
          <p:cNvPr id="1049417" name="Shape 796"/>
          <p:cNvSpPr txBox="1">
            <a:spLocks noGrp="1"/>
          </p:cNvSpPr>
          <p:nvPr>
            <p:ph type="subTitle" idx="1"/>
          </p:nvPr>
        </p:nvSpPr>
        <p:spPr>
          <a:xfrm>
            <a:off x="2537625" y="2897014"/>
            <a:ext cx="4104300" cy="250800"/>
          </a:xfrm>
          <a:prstGeom prst="rect">
            <a:avLst/>
          </a:prstGeom>
        </p:spPr>
        <p:txBody>
          <a:bodyPr wrap="square" lIns="91425" tIns="91425" rIns="91425" bIns="91425" anchor="ctr" anchorCtr="0">
            <a:noAutofit/>
          </a:bodyPr>
          <a:lstStyle/>
          <a:p>
            <a:pPr lvl="0" rtl="0">
              <a:spcBef>
                <a:spcPts val="0"/>
              </a:spcBef>
              <a:buNone/>
            </a:pPr>
            <a:r>
              <a:rPr lang="en" sz="4000" dirty="0" smtClean="0"/>
              <a:t>from </a:t>
            </a:r>
          </a:p>
          <a:p>
            <a:pPr lvl="0" rtl="0">
              <a:spcBef>
                <a:spcPts val="0"/>
              </a:spcBef>
              <a:buNone/>
            </a:pPr>
            <a:r>
              <a:rPr lang="en" sz="4000" dirty="0" smtClean="0"/>
              <a:t>Jakarta, Indonesia</a:t>
            </a:r>
            <a:endParaRPr lang="en"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59"/>
          <p:cNvSpPr txBox="1">
            <a:spLocks/>
          </p:cNvSpPr>
          <p:nvPr/>
        </p:nvSpPr>
        <p:spPr>
          <a:xfrm>
            <a:off x="395536" y="192356"/>
            <a:ext cx="8784164" cy="628500"/>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buClr>
                <a:srgbClr val="0072C0"/>
              </a:buClr>
              <a:buSzPct val="25000"/>
            </a:pPr>
            <a:r>
              <a:rPr lang="en-US" sz="4000" b="1" dirty="0" smtClean="0">
                <a:solidFill>
                  <a:schemeClr val="bg1"/>
                </a:solidFill>
              </a:rPr>
              <a:t>FACTS </a:t>
            </a:r>
            <a:r>
              <a:rPr lang="en-US" sz="4000" b="1" dirty="0">
                <a:solidFill>
                  <a:schemeClr val="bg1"/>
                </a:solidFill>
              </a:rPr>
              <a:t>AND PROFILE</a:t>
            </a:r>
            <a:endParaRPr lang="en" sz="4000" b="1" dirty="0">
              <a:solidFill>
                <a:schemeClr val="bg1"/>
              </a:solidFill>
            </a:endParaRPr>
          </a:p>
        </p:txBody>
      </p:sp>
      <p:sp>
        <p:nvSpPr>
          <p:cNvPr id="4" name="Shape 560"/>
          <p:cNvSpPr txBox="1">
            <a:spLocks/>
          </p:cNvSpPr>
          <p:nvPr/>
        </p:nvSpPr>
        <p:spPr>
          <a:xfrm>
            <a:off x="395536" y="779982"/>
            <a:ext cx="8784164" cy="279600"/>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buClr>
                <a:schemeClr val="dk1"/>
              </a:buClr>
              <a:buSzPct val="78571"/>
            </a:pPr>
            <a:r>
              <a:rPr lang="en-US" sz="2000" dirty="0" smtClean="0">
                <a:solidFill>
                  <a:schemeClr val="bg1"/>
                </a:solidFill>
              </a:rPr>
              <a:t>GENERAL </a:t>
            </a:r>
            <a:r>
              <a:rPr lang="en-US" sz="2000" dirty="0">
                <a:solidFill>
                  <a:schemeClr val="bg1"/>
                </a:solidFill>
              </a:rPr>
              <a:t>DESCRIPTION OF JAKARTA CONDITIONS</a:t>
            </a:r>
            <a:endParaRPr lang="en" sz="2000" dirty="0">
              <a:solidFill>
                <a:schemeClr val="bg1"/>
              </a:solidFill>
            </a:endParaRPr>
          </a:p>
        </p:txBody>
      </p:sp>
      <p:pic>
        <p:nvPicPr>
          <p:cNvPr id="29" name="Picture 1"/>
          <p:cNvPicPr>
            <a:picLocks noChangeAspect="1"/>
          </p:cNvPicPr>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2908472" y="1378374"/>
            <a:ext cx="3273544" cy="3322241"/>
          </a:xfrm>
          <a:prstGeom prst="rect">
            <a:avLst/>
          </a:prstGeom>
        </p:spPr>
      </p:pic>
      <p:sp>
        <p:nvSpPr>
          <p:cNvPr id="30" name="Shape 541"/>
          <p:cNvSpPr/>
          <p:nvPr/>
        </p:nvSpPr>
        <p:spPr>
          <a:xfrm>
            <a:off x="2411760" y="1513652"/>
            <a:ext cx="670485" cy="670485"/>
          </a:xfrm>
          <a:prstGeom prst="ellipse">
            <a:avLst/>
          </a:prstGeom>
          <a:solidFill>
            <a:srgbClr val="69B6CC">
              <a:alpha val="69803"/>
            </a:srgbClr>
          </a:solidFill>
          <a:ln w="38100"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31" name="Shape 542"/>
          <p:cNvSpPr/>
          <p:nvPr/>
        </p:nvSpPr>
        <p:spPr>
          <a:xfrm>
            <a:off x="2411760" y="2629776"/>
            <a:ext cx="670485" cy="670485"/>
          </a:xfrm>
          <a:prstGeom prst="ellipse">
            <a:avLst/>
          </a:prstGeom>
          <a:solidFill>
            <a:srgbClr val="69B6CC">
              <a:alpha val="69803"/>
            </a:srgbClr>
          </a:solidFill>
          <a:ln w="38100"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32" name="Shape 543"/>
          <p:cNvSpPr/>
          <p:nvPr/>
        </p:nvSpPr>
        <p:spPr>
          <a:xfrm>
            <a:off x="2411760" y="3745900"/>
            <a:ext cx="670485" cy="670485"/>
          </a:xfrm>
          <a:prstGeom prst="ellipse">
            <a:avLst/>
          </a:prstGeom>
          <a:solidFill>
            <a:srgbClr val="69B6CC">
              <a:alpha val="69803"/>
            </a:srgbClr>
          </a:solidFill>
          <a:ln w="38100"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33" name="Shape 544"/>
          <p:cNvSpPr/>
          <p:nvPr/>
        </p:nvSpPr>
        <p:spPr>
          <a:xfrm>
            <a:off x="6012160" y="1513652"/>
            <a:ext cx="670485" cy="670485"/>
          </a:xfrm>
          <a:prstGeom prst="ellipse">
            <a:avLst/>
          </a:prstGeom>
          <a:solidFill>
            <a:srgbClr val="69B6CC">
              <a:alpha val="69803"/>
            </a:srgbClr>
          </a:solidFill>
          <a:ln w="38100"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34" name="Shape 545"/>
          <p:cNvSpPr/>
          <p:nvPr/>
        </p:nvSpPr>
        <p:spPr>
          <a:xfrm>
            <a:off x="6012160" y="2629776"/>
            <a:ext cx="670485" cy="670485"/>
          </a:xfrm>
          <a:prstGeom prst="ellipse">
            <a:avLst/>
          </a:prstGeom>
          <a:solidFill>
            <a:srgbClr val="69B6CC">
              <a:alpha val="69803"/>
            </a:srgbClr>
          </a:solidFill>
          <a:ln w="38100"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35" name="Shape 546"/>
          <p:cNvSpPr/>
          <p:nvPr/>
        </p:nvSpPr>
        <p:spPr>
          <a:xfrm>
            <a:off x="6012160" y="3745900"/>
            <a:ext cx="670485" cy="670485"/>
          </a:xfrm>
          <a:prstGeom prst="ellipse">
            <a:avLst/>
          </a:prstGeom>
          <a:solidFill>
            <a:srgbClr val="69B6CC">
              <a:alpha val="69803"/>
            </a:srgbClr>
          </a:solidFill>
          <a:ln w="38100"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cxnSp>
        <p:nvCxnSpPr>
          <p:cNvPr id="36" name="Shape 547"/>
          <p:cNvCxnSpPr>
            <a:cxnSpLocks/>
            <a:stCxn id="30" idx="6"/>
          </p:cNvCxnSpPr>
          <p:nvPr/>
        </p:nvCxnSpPr>
        <p:spPr>
          <a:xfrm>
            <a:off x="3082245" y="1848894"/>
            <a:ext cx="1201800" cy="557700"/>
          </a:xfrm>
          <a:prstGeom prst="bentConnector3">
            <a:avLst>
              <a:gd name="adj1" fmla="val 59327"/>
            </a:avLst>
          </a:prstGeom>
          <a:noFill/>
          <a:ln w="19050" cap="flat" cmpd="sng">
            <a:solidFill>
              <a:schemeClr val="lt1"/>
            </a:solidFill>
            <a:prstDash val="solid"/>
            <a:round/>
            <a:headEnd type="none" w="med" len="med"/>
            <a:tailEnd type="oval" w="lg" len="lg"/>
          </a:ln>
        </p:spPr>
      </p:cxnSp>
      <p:cxnSp>
        <p:nvCxnSpPr>
          <p:cNvPr id="37" name="Shape 548"/>
          <p:cNvCxnSpPr>
            <a:cxnSpLocks/>
            <a:stCxn id="31" idx="6"/>
          </p:cNvCxnSpPr>
          <p:nvPr/>
        </p:nvCxnSpPr>
        <p:spPr>
          <a:xfrm>
            <a:off x="3082245" y="2965019"/>
            <a:ext cx="1345800" cy="335100"/>
          </a:xfrm>
          <a:prstGeom prst="bentConnector3">
            <a:avLst>
              <a:gd name="adj1" fmla="val 50000"/>
            </a:avLst>
          </a:prstGeom>
          <a:noFill/>
          <a:ln w="19050" cap="flat" cmpd="sng">
            <a:solidFill>
              <a:schemeClr val="lt1"/>
            </a:solidFill>
            <a:prstDash val="solid"/>
            <a:round/>
            <a:headEnd type="none" w="med" len="med"/>
            <a:tailEnd type="oval" w="lg" len="lg"/>
          </a:ln>
        </p:spPr>
      </p:cxnSp>
      <p:cxnSp>
        <p:nvCxnSpPr>
          <p:cNvPr id="38" name="Shape 549"/>
          <p:cNvCxnSpPr>
            <a:cxnSpLocks/>
            <a:stCxn id="32" idx="6"/>
          </p:cNvCxnSpPr>
          <p:nvPr/>
        </p:nvCxnSpPr>
        <p:spPr>
          <a:xfrm rot="10800000" flipH="1">
            <a:off x="3082245" y="3746042"/>
            <a:ext cx="1345800" cy="335100"/>
          </a:xfrm>
          <a:prstGeom prst="bentConnector3">
            <a:avLst>
              <a:gd name="adj1" fmla="val 50000"/>
            </a:avLst>
          </a:prstGeom>
          <a:noFill/>
          <a:ln w="19050" cap="flat" cmpd="sng">
            <a:solidFill>
              <a:schemeClr val="lt1"/>
            </a:solidFill>
            <a:prstDash val="solid"/>
            <a:round/>
            <a:headEnd type="none" w="med" len="med"/>
            <a:tailEnd type="oval" w="lg" len="lg"/>
          </a:ln>
        </p:spPr>
      </p:cxnSp>
      <p:cxnSp>
        <p:nvCxnSpPr>
          <p:cNvPr id="39" name="Shape 550"/>
          <p:cNvCxnSpPr>
            <a:cxnSpLocks/>
            <a:stCxn id="33" idx="2"/>
          </p:cNvCxnSpPr>
          <p:nvPr/>
        </p:nvCxnSpPr>
        <p:spPr>
          <a:xfrm rot="10800000" flipV="1">
            <a:off x="4545244" y="1848895"/>
            <a:ext cx="1466916" cy="104474"/>
          </a:xfrm>
          <a:prstGeom prst="bentConnector3">
            <a:avLst>
              <a:gd name="adj1" fmla="val 50000"/>
            </a:avLst>
          </a:prstGeom>
          <a:noFill/>
          <a:ln w="19050" cap="flat" cmpd="sng">
            <a:solidFill>
              <a:schemeClr val="lt1"/>
            </a:solidFill>
            <a:prstDash val="solid"/>
            <a:round/>
            <a:headEnd type="none" w="med" len="med"/>
            <a:tailEnd type="oval" w="lg" len="lg"/>
          </a:ln>
        </p:spPr>
      </p:cxnSp>
      <p:cxnSp>
        <p:nvCxnSpPr>
          <p:cNvPr id="40" name="Shape 551"/>
          <p:cNvCxnSpPr>
            <a:cxnSpLocks/>
            <a:stCxn id="34" idx="2"/>
          </p:cNvCxnSpPr>
          <p:nvPr/>
        </p:nvCxnSpPr>
        <p:spPr>
          <a:xfrm rot="10800000">
            <a:off x="4716160" y="2550719"/>
            <a:ext cx="1296000" cy="414300"/>
          </a:xfrm>
          <a:prstGeom prst="bentConnector3">
            <a:avLst>
              <a:gd name="adj1" fmla="val 50000"/>
            </a:avLst>
          </a:prstGeom>
          <a:noFill/>
          <a:ln w="19050" cap="flat" cmpd="sng">
            <a:solidFill>
              <a:schemeClr val="lt1"/>
            </a:solidFill>
            <a:prstDash val="solid"/>
            <a:round/>
            <a:headEnd type="none" w="med" len="med"/>
            <a:tailEnd type="oval" w="lg" len="lg"/>
          </a:ln>
        </p:spPr>
      </p:cxnSp>
      <p:cxnSp>
        <p:nvCxnSpPr>
          <p:cNvPr id="41" name="Shape 552"/>
          <p:cNvCxnSpPr>
            <a:cxnSpLocks/>
            <a:stCxn id="35" idx="2"/>
          </p:cNvCxnSpPr>
          <p:nvPr/>
        </p:nvCxnSpPr>
        <p:spPr>
          <a:xfrm rot="10800000">
            <a:off x="4716160" y="3270723"/>
            <a:ext cx="1296000" cy="810421"/>
          </a:xfrm>
          <a:prstGeom prst="bentConnector3">
            <a:avLst>
              <a:gd name="adj1" fmla="val 50000"/>
            </a:avLst>
          </a:prstGeom>
          <a:noFill/>
          <a:ln w="19050" cap="flat" cmpd="sng">
            <a:solidFill>
              <a:schemeClr val="lt1"/>
            </a:solidFill>
            <a:prstDash val="solid"/>
            <a:round/>
            <a:headEnd type="none" w="med" len="med"/>
            <a:tailEnd type="oval" w="lg" len="lg"/>
          </a:ln>
        </p:spPr>
      </p:cxnSp>
      <p:grpSp>
        <p:nvGrpSpPr>
          <p:cNvPr id="42" name="Shape 559"/>
          <p:cNvGrpSpPr/>
          <p:nvPr/>
        </p:nvGrpSpPr>
        <p:grpSpPr>
          <a:xfrm>
            <a:off x="395536" y="1131590"/>
            <a:ext cx="1872208" cy="1234713"/>
            <a:chOff x="803640" y="2806814"/>
            <a:chExt cx="2140538" cy="1234713"/>
          </a:xfrm>
        </p:grpSpPr>
        <p:sp>
          <p:nvSpPr>
            <p:cNvPr id="43" name="Shape 560"/>
            <p:cNvSpPr txBox="1"/>
            <p:nvPr/>
          </p:nvSpPr>
          <p:spPr>
            <a:xfrm>
              <a:off x="803640" y="3579862"/>
              <a:ext cx="2059657" cy="461665"/>
            </a:xfrm>
            <a:prstGeom prst="rect">
              <a:avLst/>
            </a:prstGeom>
            <a:noFill/>
            <a:ln>
              <a:noFill/>
            </a:ln>
          </p:spPr>
          <p:txBody>
            <a:bodyPr wrap="square" lIns="91425" tIns="45700" rIns="91425" bIns="45700" anchor="t" anchorCtr="0">
              <a:noAutofit/>
            </a:bodyPr>
            <a:lstStyle/>
            <a:p>
              <a:pPr algn="r">
                <a:buSzPct val="25000"/>
              </a:pPr>
              <a:r>
                <a:rPr lang="en-US" sz="1200" dirty="0" smtClean="0">
                  <a:solidFill>
                    <a:schemeClr val="lt1"/>
                  </a:solidFill>
                </a:rPr>
                <a:t>5 </a:t>
              </a:r>
              <a:r>
                <a:rPr lang="en-US" sz="1200" dirty="0">
                  <a:solidFill>
                    <a:schemeClr val="lt1"/>
                  </a:solidFill>
                </a:rPr>
                <a:t>Municipalities </a:t>
              </a:r>
              <a:endParaRPr lang="en-US" sz="1200" dirty="0" smtClean="0">
                <a:solidFill>
                  <a:schemeClr val="lt1"/>
                </a:solidFill>
              </a:endParaRPr>
            </a:p>
            <a:p>
              <a:pPr algn="r">
                <a:buSzPct val="25000"/>
              </a:pPr>
              <a:r>
                <a:rPr lang="en-US" sz="1200" dirty="0" smtClean="0">
                  <a:solidFill>
                    <a:schemeClr val="lt1"/>
                  </a:solidFill>
                </a:rPr>
                <a:t>and </a:t>
              </a:r>
              <a:r>
                <a:rPr lang="en-US" sz="1200" dirty="0">
                  <a:solidFill>
                    <a:schemeClr val="lt1"/>
                  </a:solidFill>
                </a:rPr>
                <a:t>1 regency</a:t>
              </a:r>
            </a:p>
            <a:p>
              <a:pPr marL="0" marR="0" lvl="0" indent="0" algn="r" rtl="0">
                <a:spcBef>
                  <a:spcPts val="0"/>
                </a:spcBef>
                <a:buSzPct val="25000"/>
                <a:buNone/>
              </a:pPr>
              <a:endParaRPr lang="en" sz="1200" dirty="0">
                <a:solidFill>
                  <a:schemeClr val="lt1"/>
                </a:solidFill>
                <a:latin typeface="Arial"/>
                <a:ea typeface="Arial"/>
                <a:cs typeface="Arial"/>
                <a:sym typeface="Arial"/>
              </a:endParaRPr>
            </a:p>
          </p:txBody>
        </p:sp>
        <p:sp>
          <p:nvSpPr>
            <p:cNvPr id="44" name="Shape 561"/>
            <p:cNvSpPr txBox="1"/>
            <p:nvPr/>
          </p:nvSpPr>
          <p:spPr>
            <a:xfrm>
              <a:off x="884521" y="2806814"/>
              <a:ext cx="2059657" cy="307777"/>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 sz="6000" b="1" dirty="0" smtClean="0">
                  <a:solidFill>
                    <a:schemeClr val="lt1"/>
                  </a:solidFill>
                  <a:latin typeface="Arial"/>
                  <a:ea typeface="Arial"/>
                  <a:cs typeface="Arial"/>
                  <a:sym typeface="Arial"/>
                </a:rPr>
                <a:t>6</a:t>
              </a:r>
              <a:endParaRPr lang="en" sz="6000" b="1" dirty="0">
                <a:solidFill>
                  <a:schemeClr val="lt1"/>
                </a:solidFill>
                <a:latin typeface="Arial"/>
                <a:ea typeface="Arial"/>
                <a:cs typeface="Arial"/>
                <a:sym typeface="Arial"/>
              </a:endParaRPr>
            </a:p>
          </p:txBody>
        </p:sp>
      </p:grpSp>
      <p:grpSp>
        <p:nvGrpSpPr>
          <p:cNvPr id="45" name="Shape 562"/>
          <p:cNvGrpSpPr/>
          <p:nvPr/>
        </p:nvGrpSpPr>
        <p:grpSpPr>
          <a:xfrm>
            <a:off x="395536" y="2417599"/>
            <a:ext cx="1801466" cy="1234268"/>
            <a:chOff x="803640" y="2767480"/>
            <a:chExt cx="2059657" cy="1274047"/>
          </a:xfrm>
        </p:grpSpPr>
        <p:sp>
          <p:nvSpPr>
            <p:cNvPr id="46" name="Shape 563"/>
            <p:cNvSpPr txBox="1"/>
            <p:nvPr/>
          </p:nvSpPr>
          <p:spPr>
            <a:xfrm>
              <a:off x="803640" y="3579862"/>
              <a:ext cx="2059657" cy="461665"/>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US" sz="1200" dirty="0" smtClean="0">
                  <a:solidFill>
                    <a:schemeClr val="lt1"/>
                  </a:solidFill>
                  <a:latin typeface="Arial"/>
                  <a:ea typeface="Arial"/>
                  <a:cs typeface="Arial"/>
                  <a:sym typeface="Arial"/>
                </a:rPr>
                <a:t>S</a:t>
              </a:r>
              <a:r>
                <a:rPr lang="en" sz="1200" dirty="0" smtClean="0">
                  <a:solidFill>
                    <a:schemeClr val="lt1"/>
                  </a:solidFill>
                  <a:latin typeface="Arial"/>
                  <a:ea typeface="Arial"/>
                  <a:cs typeface="Arial"/>
                  <a:sym typeface="Arial"/>
                </a:rPr>
                <a:t>quare km</a:t>
              </a:r>
              <a:endParaRPr lang="en" sz="1200" dirty="0">
                <a:solidFill>
                  <a:schemeClr val="lt1"/>
                </a:solidFill>
                <a:latin typeface="Arial"/>
                <a:ea typeface="Arial"/>
                <a:cs typeface="Arial"/>
                <a:sym typeface="Arial"/>
              </a:endParaRPr>
            </a:p>
          </p:txBody>
        </p:sp>
        <p:sp>
          <p:nvSpPr>
            <p:cNvPr id="47" name="Shape 564"/>
            <p:cNvSpPr txBox="1"/>
            <p:nvPr/>
          </p:nvSpPr>
          <p:spPr>
            <a:xfrm>
              <a:off x="803640" y="2767480"/>
              <a:ext cx="2059657" cy="307777"/>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 sz="6000" b="1" dirty="0" smtClean="0">
                  <a:solidFill>
                    <a:schemeClr val="lt1"/>
                  </a:solidFill>
                  <a:latin typeface="Arial"/>
                  <a:ea typeface="Arial"/>
                  <a:cs typeface="Arial"/>
                  <a:sym typeface="Arial"/>
                </a:rPr>
                <a:t>662</a:t>
              </a:r>
              <a:endParaRPr lang="en" sz="6000" b="1" dirty="0">
                <a:solidFill>
                  <a:schemeClr val="lt1"/>
                </a:solidFill>
                <a:latin typeface="Arial"/>
                <a:ea typeface="Arial"/>
                <a:cs typeface="Arial"/>
                <a:sym typeface="Arial"/>
              </a:endParaRPr>
            </a:p>
          </p:txBody>
        </p:sp>
      </p:grpSp>
      <p:grpSp>
        <p:nvGrpSpPr>
          <p:cNvPr id="48" name="Shape 565"/>
          <p:cNvGrpSpPr/>
          <p:nvPr/>
        </p:nvGrpSpPr>
        <p:grpSpPr>
          <a:xfrm>
            <a:off x="179512" y="3507854"/>
            <a:ext cx="2017490" cy="1131020"/>
            <a:chOff x="335505" y="2548731"/>
            <a:chExt cx="2527792" cy="1492796"/>
          </a:xfrm>
        </p:grpSpPr>
        <p:sp>
          <p:nvSpPr>
            <p:cNvPr id="49" name="Shape 566"/>
            <p:cNvSpPr txBox="1"/>
            <p:nvPr/>
          </p:nvSpPr>
          <p:spPr>
            <a:xfrm>
              <a:off x="803640" y="3579862"/>
              <a:ext cx="2059657" cy="461665"/>
            </a:xfrm>
            <a:prstGeom prst="rect">
              <a:avLst/>
            </a:prstGeom>
            <a:noFill/>
            <a:ln>
              <a:noFill/>
            </a:ln>
          </p:spPr>
          <p:txBody>
            <a:bodyPr wrap="square" lIns="91425" tIns="45700" rIns="91425" bIns="45700" anchor="t" anchorCtr="0">
              <a:noAutofit/>
            </a:bodyPr>
            <a:lstStyle/>
            <a:p>
              <a:pPr lvl="0" algn="r">
                <a:buSzPct val="25000"/>
              </a:pPr>
              <a:r>
                <a:rPr lang="en" sz="1200" b="1" dirty="0">
                  <a:solidFill>
                    <a:schemeClr val="lt1"/>
                  </a:solidFill>
                </a:rPr>
                <a:t>million</a:t>
              </a:r>
            </a:p>
          </p:txBody>
        </p:sp>
        <p:sp>
          <p:nvSpPr>
            <p:cNvPr id="50" name="Shape 567"/>
            <p:cNvSpPr txBox="1"/>
            <p:nvPr/>
          </p:nvSpPr>
          <p:spPr>
            <a:xfrm>
              <a:off x="335505" y="2548731"/>
              <a:ext cx="2511882" cy="352286"/>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r>
                <a:rPr lang="en" sz="6000" b="1" dirty="0" smtClean="0">
                  <a:solidFill>
                    <a:schemeClr val="lt1"/>
                  </a:solidFill>
                  <a:latin typeface="Arial"/>
                  <a:ea typeface="Arial"/>
                  <a:cs typeface="Arial"/>
                  <a:sym typeface="Arial"/>
                </a:rPr>
                <a:t>10.4</a:t>
              </a:r>
              <a:endParaRPr lang="en" sz="6000" b="1" dirty="0">
                <a:solidFill>
                  <a:schemeClr val="lt1"/>
                </a:solidFill>
                <a:latin typeface="Arial"/>
                <a:ea typeface="Arial"/>
                <a:cs typeface="Arial"/>
                <a:sym typeface="Arial"/>
              </a:endParaRPr>
            </a:p>
          </p:txBody>
        </p:sp>
      </p:grpSp>
      <p:grpSp>
        <p:nvGrpSpPr>
          <p:cNvPr id="51" name="Shape 568"/>
          <p:cNvGrpSpPr/>
          <p:nvPr/>
        </p:nvGrpSpPr>
        <p:grpSpPr>
          <a:xfrm flipH="1">
            <a:off x="6948464" y="1182490"/>
            <a:ext cx="1800000" cy="936104"/>
            <a:chOff x="803640" y="3094846"/>
            <a:chExt cx="2059657" cy="936104"/>
          </a:xfrm>
        </p:grpSpPr>
        <p:sp>
          <p:nvSpPr>
            <p:cNvPr id="52" name="Shape 569"/>
            <p:cNvSpPr txBox="1"/>
            <p:nvPr/>
          </p:nvSpPr>
          <p:spPr>
            <a:xfrm>
              <a:off x="803640" y="3800118"/>
              <a:ext cx="2059657" cy="2308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1200" dirty="0" smtClean="0">
                  <a:solidFill>
                    <a:schemeClr val="lt1"/>
                  </a:solidFill>
                  <a:latin typeface="Arial"/>
                  <a:ea typeface="Arial"/>
                  <a:cs typeface="Arial"/>
                  <a:sym typeface="Arial"/>
                </a:rPr>
                <a:t>percent</a:t>
              </a:r>
              <a:endParaRPr lang="en" sz="1200" dirty="0">
                <a:solidFill>
                  <a:schemeClr val="lt1"/>
                </a:solidFill>
                <a:latin typeface="Arial"/>
                <a:ea typeface="Arial"/>
                <a:cs typeface="Arial"/>
                <a:sym typeface="Arial"/>
              </a:endParaRPr>
            </a:p>
          </p:txBody>
        </p:sp>
        <p:sp>
          <p:nvSpPr>
            <p:cNvPr id="53" name="Shape 570"/>
            <p:cNvSpPr txBox="1"/>
            <p:nvPr/>
          </p:nvSpPr>
          <p:spPr>
            <a:xfrm>
              <a:off x="803640" y="3094846"/>
              <a:ext cx="2059657" cy="307777"/>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6000" b="1" dirty="0" smtClean="0">
                  <a:solidFill>
                    <a:schemeClr val="lt1"/>
                  </a:solidFill>
                </a:rPr>
                <a:t>4</a:t>
              </a:r>
              <a:r>
                <a:rPr lang="en" sz="6000" b="1" dirty="0" smtClean="0">
                  <a:solidFill>
                    <a:schemeClr val="lt1"/>
                  </a:solidFill>
                  <a:sym typeface="Arial"/>
                </a:rPr>
                <a:t>0</a:t>
              </a:r>
              <a:endParaRPr lang="en" sz="6000" b="1" dirty="0">
                <a:solidFill>
                  <a:schemeClr val="lt1"/>
                </a:solidFill>
                <a:sym typeface="Arial"/>
              </a:endParaRPr>
            </a:p>
          </p:txBody>
        </p:sp>
      </p:grpSp>
      <p:grpSp>
        <p:nvGrpSpPr>
          <p:cNvPr id="54" name="Shape 571"/>
          <p:cNvGrpSpPr/>
          <p:nvPr/>
        </p:nvGrpSpPr>
        <p:grpSpPr>
          <a:xfrm flipH="1">
            <a:off x="6948464" y="2334618"/>
            <a:ext cx="1800000" cy="936104"/>
            <a:chOff x="803640" y="3130216"/>
            <a:chExt cx="2059657" cy="936104"/>
          </a:xfrm>
        </p:grpSpPr>
        <p:sp>
          <p:nvSpPr>
            <p:cNvPr id="55" name="Shape 572"/>
            <p:cNvSpPr txBox="1"/>
            <p:nvPr/>
          </p:nvSpPr>
          <p:spPr>
            <a:xfrm>
              <a:off x="803640" y="3835488"/>
              <a:ext cx="2059657" cy="2308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1200" dirty="0">
                  <a:solidFill>
                    <a:schemeClr val="lt1"/>
                  </a:solidFill>
                </a:rPr>
                <a:t>R</a:t>
              </a:r>
              <a:r>
                <a:rPr lang="en" sz="1200" dirty="0" smtClean="0">
                  <a:solidFill>
                    <a:schemeClr val="lt1"/>
                  </a:solidFill>
                  <a:latin typeface="Arial"/>
                  <a:ea typeface="Arial"/>
                  <a:cs typeface="Arial"/>
                  <a:sym typeface="Arial"/>
                </a:rPr>
                <a:t>ivers</a:t>
              </a:r>
              <a:endParaRPr lang="en" sz="1200" dirty="0">
                <a:solidFill>
                  <a:schemeClr val="lt1"/>
                </a:solidFill>
                <a:latin typeface="Arial"/>
                <a:ea typeface="Arial"/>
                <a:cs typeface="Arial"/>
                <a:sym typeface="Arial"/>
              </a:endParaRPr>
            </a:p>
          </p:txBody>
        </p:sp>
        <p:sp>
          <p:nvSpPr>
            <p:cNvPr id="56" name="Shape 573"/>
            <p:cNvSpPr txBox="1"/>
            <p:nvPr/>
          </p:nvSpPr>
          <p:spPr>
            <a:xfrm>
              <a:off x="803640" y="3130216"/>
              <a:ext cx="2059657" cy="307777"/>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6000" b="1" dirty="0" smtClean="0">
                  <a:solidFill>
                    <a:schemeClr val="lt1"/>
                  </a:solidFill>
                  <a:latin typeface="Arial"/>
                  <a:ea typeface="Arial"/>
                  <a:cs typeface="Arial"/>
                  <a:sym typeface="Arial"/>
                </a:rPr>
                <a:t>13</a:t>
              </a:r>
              <a:endParaRPr lang="en" sz="6000" b="1" dirty="0">
                <a:solidFill>
                  <a:schemeClr val="lt1"/>
                </a:solidFill>
                <a:latin typeface="Arial"/>
                <a:ea typeface="Arial"/>
                <a:cs typeface="Arial"/>
                <a:sym typeface="Arial"/>
              </a:endParaRPr>
            </a:p>
          </p:txBody>
        </p:sp>
      </p:grpSp>
      <p:grpSp>
        <p:nvGrpSpPr>
          <p:cNvPr id="57" name="Shape 574"/>
          <p:cNvGrpSpPr/>
          <p:nvPr/>
        </p:nvGrpSpPr>
        <p:grpSpPr>
          <a:xfrm flipH="1">
            <a:off x="6948464" y="3486746"/>
            <a:ext cx="1800000" cy="936104"/>
            <a:chOff x="803640" y="3093577"/>
            <a:chExt cx="2059657" cy="936104"/>
          </a:xfrm>
        </p:grpSpPr>
        <p:sp>
          <p:nvSpPr>
            <p:cNvPr id="58" name="Shape 575"/>
            <p:cNvSpPr txBox="1"/>
            <p:nvPr/>
          </p:nvSpPr>
          <p:spPr>
            <a:xfrm>
              <a:off x="803640" y="3795870"/>
              <a:ext cx="2059657" cy="23381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1200" dirty="0" smtClean="0">
                  <a:solidFill>
                    <a:schemeClr val="lt1"/>
                  </a:solidFill>
                  <a:latin typeface="Arial"/>
                  <a:ea typeface="Arial"/>
                  <a:cs typeface="Arial"/>
                  <a:sym typeface="Arial"/>
                </a:rPr>
                <a:t>percent</a:t>
              </a:r>
              <a:endParaRPr lang="en" sz="1200" dirty="0">
                <a:solidFill>
                  <a:schemeClr val="lt1"/>
                </a:solidFill>
                <a:latin typeface="Arial"/>
                <a:ea typeface="Arial"/>
                <a:cs typeface="Arial"/>
                <a:sym typeface="Arial"/>
              </a:endParaRPr>
            </a:p>
          </p:txBody>
        </p:sp>
        <p:sp>
          <p:nvSpPr>
            <p:cNvPr id="59" name="Shape 576"/>
            <p:cNvSpPr txBox="1"/>
            <p:nvPr/>
          </p:nvSpPr>
          <p:spPr>
            <a:xfrm>
              <a:off x="803640" y="3093577"/>
              <a:ext cx="2059657" cy="307777"/>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6000" b="1" dirty="0" smtClean="0">
                  <a:solidFill>
                    <a:schemeClr val="lt1"/>
                  </a:solidFill>
                  <a:latin typeface="Arial"/>
                  <a:ea typeface="Arial"/>
                  <a:cs typeface="Arial"/>
                  <a:sym typeface="Arial"/>
                </a:rPr>
                <a:t>70</a:t>
              </a:r>
              <a:endParaRPr lang="en" sz="6000" b="1" dirty="0">
                <a:solidFill>
                  <a:schemeClr val="lt1"/>
                </a:solidFill>
                <a:latin typeface="Arial"/>
                <a:ea typeface="Arial"/>
                <a:cs typeface="Arial"/>
                <a:sym typeface="Arial"/>
              </a:endParaRPr>
            </a:p>
          </p:txBody>
        </p:sp>
      </p:grpSp>
      <p:sp>
        <p:nvSpPr>
          <p:cNvPr id="60" name="Shape 558"/>
          <p:cNvSpPr/>
          <p:nvPr/>
        </p:nvSpPr>
        <p:spPr>
          <a:xfrm rot="2700000">
            <a:off x="2638500" y="2770908"/>
            <a:ext cx="217001" cy="389041"/>
          </a:xfrm>
          <a:custGeom>
            <a:avLst/>
            <a:gdLst/>
            <a:ahLst/>
            <a:cxnLst/>
            <a:rect l="0" t="0" r="0" b="0"/>
            <a:pathLst>
              <a:path w="120000" h="120000" extrusionOk="0">
                <a:moveTo>
                  <a:pt x="60041" y="0"/>
                </a:moveTo>
                <a:cubicBezTo>
                  <a:pt x="68312" y="142"/>
                  <a:pt x="77049" y="3617"/>
                  <a:pt x="77802" y="9249"/>
                </a:cubicBezTo>
                <a:cubicBezTo>
                  <a:pt x="79731" y="16341"/>
                  <a:pt x="68983" y="18083"/>
                  <a:pt x="72034" y="26607"/>
                </a:cubicBezTo>
                <a:lnTo>
                  <a:pt x="120000" y="26607"/>
                </a:lnTo>
                <a:lnTo>
                  <a:pt x="120000" y="53320"/>
                </a:lnTo>
                <a:cubicBezTo>
                  <a:pt x="105180" y="54850"/>
                  <a:pt x="101982" y="49006"/>
                  <a:pt x="89415" y="50069"/>
                </a:cubicBezTo>
                <a:cubicBezTo>
                  <a:pt x="79319" y="50489"/>
                  <a:pt x="73089" y="55363"/>
                  <a:pt x="72833" y="59977"/>
                </a:cubicBezTo>
                <a:cubicBezTo>
                  <a:pt x="73004" y="64029"/>
                  <a:pt x="79442" y="70012"/>
                  <a:pt x="91464" y="70060"/>
                </a:cubicBezTo>
                <a:cubicBezTo>
                  <a:pt x="106013" y="69226"/>
                  <a:pt x="103877" y="65247"/>
                  <a:pt x="120000" y="65606"/>
                </a:cubicBezTo>
                <a:lnTo>
                  <a:pt x="120000" y="93541"/>
                </a:lnTo>
                <a:lnTo>
                  <a:pt x="70059" y="93541"/>
                </a:lnTo>
                <a:cubicBezTo>
                  <a:pt x="69329" y="102697"/>
                  <a:pt x="76533" y="101447"/>
                  <a:pt x="78036" y="109608"/>
                </a:cubicBezTo>
                <a:cubicBezTo>
                  <a:pt x="77950" y="116314"/>
                  <a:pt x="67224" y="119904"/>
                  <a:pt x="59959" y="120000"/>
                </a:cubicBezTo>
                <a:cubicBezTo>
                  <a:pt x="51687" y="119857"/>
                  <a:pt x="42950" y="116382"/>
                  <a:pt x="42197" y="110750"/>
                </a:cubicBezTo>
                <a:cubicBezTo>
                  <a:pt x="40279" y="103699"/>
                  <a:pt x="50892" y="101936"/>
                  <a:pt x="47995" y="93541"/>
                </a:cubicBezTo>
                <a:lnTo>
                  <a:pt x="0" y="93541"/>
                </a:lnTo>
                <a:lnTo>
                  <a:pt x="0" y="66075"/>
                </a:lnTo>
                <a:cubicBezTo>
                  <a:pt x="15368" y="64341"/>
                  <a:pt x="18478" y="70364"/>
                  <a:pt x="31219" y="69286"/>
                </a:cubicBezTo>
                <a:cubicBezTo>
                  <a:pt x="41315" y="68866"/>
                  <a:pt x="47545" y="63992"/>
                  <a:pt x="47801" y="59379"/>
                </a:cubicBezTo>
                <a:cubicBezTo>
                  <a:pt x="47631" y="55326"/>
                  <a:pt x="41193" y="49343"/>
                  <a:pt x="29171" y="49296"/>
                </a:cubicBezTo>
                <a:cubicBezTo>
                  <a:pt x="14433" y="50140"/>
                  <a:pt x="16816" y="54212"/>
                  <a:pt x="0" y="53739"/>
                </a:cubicBezTo>
                <a:lnTo>
                  <a:pt x="0" y="26607"/>
                </a:lnTo>
                <a:lnTo>
                  <a:pt x="49932" y="26607"/>
                </a:lnTo>
                <a:cubicBezTo>
                  <a:pt x="50748" y="17288"/>
                  <a:pt x="43474" y="18596"/>
                  <a:pt x="41963" y="10391"/>
                </a:cubicBezTo>
                <a:cubicBezTo>
                  <a:pt x="42049" y="3685"/>
                  <a:pt x="52775" y="95"/>
                  <a:pt x="60041" y="0"/>
                </a:cubicBezTo>
                <a:close/>
              </a:path>
            </a:pathLst>
          </a:cu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61" name="Shape 907"/>
          <p:cNvSpPr/>
          <p:nvPr/>
        </p:nvSpPr>
        <p:spPr>
          <a:xfrm>
            <a:off x="2662655" y="3848766"/>
            <a:ext cx="176460" cy="464752"/>
          </a:xfrm>
          <a:custGeom>
            <a:avLst/>
            <a:gdLst/>
            <a:ahLst/>
            <a:cxnLst/>
            <a:rect l="0" t="0" r="0" b="0"/>
            <a:pathLst>
              <a:path w="120000" h="120000" extrusionOk="0">
                <a:moveTo>
                  <a:pt x="22570" y="22960"/>
                </a:moveTo>
                <a:lnTo>
                  <a:pt x="97429" y="22960"/>
                </a:lnTo>
                <a:cubicBezTo>
                  <a:pt x="109894" y="22960"/>
                  <a:pt x="119999" y="26797"/>
                  <a:pt x="119999" y="31530"/>
                </a:cubicBezTo>
                <a:lnTo>
                  <a:pt x="119999" y="39560"/>
                </a:lnTo>
                <a:lnTo>
                  <a:pt x="120000" y="39560"/>
                </a:lnTo>
                <a:lnTo>
                  <a:pt x="120000" y="63121"/>
                </a:lnTo>
                <a:cubicBezTo>
                  <a:pt x="120000" y="65553"/>
                  <a:pt x="114806" y="67525"/>
                  <a:pt x="108399" y="67525"/>
                </a:cubicBezTo>
                <a:cubicBezTo>
                  <a:pt x="101992" y="67525"/>
                  <a:pt x="96799" y="65553"/>
                  <a:pt x="96799" y="63121"/>
                </a:cubicBezTo>
                <a:lnTo>
                  <a:pt x="96799" y="42531"/>
                </a:lnTo>
                <a:lnTo>
                  <a:pt x="93347" y="42531"/>
                </a:lnTo>
                <a:cubicBezTo>
                  <a:pt x="93158" y="66519"/>
                  <a:pt x="92969" y="90507"/>
                  <a:pt x="92780" y="114494"/>
                </a:cubicBezTo>
                <a:cubicBezTo>
                  <a:pt x="92780" y="117535"/>
                  <a:pt x="86289" y="120000"/>
                  <a:pt x="78281" y="120000"/>
                </a:cubicBezTo>
                <a:cubicBezTo>
                  <a:pt x="70274" y="120000"/>
                  <a:pt x="63783" y="117535"/>
                  <a:pt x="63783" y="114494"/>
                </a:cubicBezTo>
                <a:lnTo>
                  <a:pt x="63783" y="70497"/>
                </a:lnTo>
                <a:lnTo>
                  <a:pt x="55083" y="70497"/>
                </a:lnTo>
                <a:lnTo>
                  <a:pt x="55083" y="114494"/>
                </a:lnTo>
                <a:cubicBezTo>
                  <a:pt x="55083" y="117535"/>
                  <a:pt x="48592" y="119999"/>
                  <a:pt x="40584" y="119999"/>
                </a:cubicBezTo>
                <a:cubicBezTo>
                  <a:pt x="32577" y="119999"/>
                  <a:pt x="26086" y="117535"/>
                  <a:pt x="26086" y="114494"/>
                </a:cubicBezTo>
                <a:cubicBezTo>
                  <a:pt x="26274" y="90507"/>
                  <a:pt x="26463" y="66519"/>
                  <a:pt x="26652" y="42531"/>
                </a:cubicBezTo>
                <a:lnTo>
                  <a:pt x="23200" y="42531"/>
                </a:lnTo>
                <a:lnTo>
                  <a:pt x="23200" y="63121"/>
                </a:lnTo>
                <a:cubicBezTo>
                  <a:pt x="23200" y="65553"/>
                  <a:pt x="18007" y="67525"/>
                  <a:pt x="11600" y="67525"/>
                </a:cubicBezTo>
                <a:cubicBezTo>
                  <a:pt x="5193" y="67525"/>
                  <a:pt x="0" y="65553"/>
                  <a:pt x="0" y="63121"/>
                </a:cubicBezTo>
                <a:lnTo>
                  <a:pt x="0" y="42531"/>
                </a:lnTo>
                <a:lnTo>
                  <a:pt x="0" y="42531"/>
                </a:lnTo>
                <a:lnTo>
                  <a:pt x="0" y="31530"/>
                </a:lnTo>
                <a:cubicBezTo>
                  <a:pt x="0" y="26797"/>
                  <a:pt x="10105" y="22960"/>
                  <a:pt x="22570" y="22960"/>
                </a:cubicBezTo>
                <a:close/>
                <a:moveTo>
                  <a:pt x="60000" y="0"/>
                </a:moveTo>
                <a:cubicBezTo>
                  <a:pt x="75005" y="0"/>
                  <a:pt x="87170" y="4618"/>
                  <a:pt x="87170" y="10316"/>
                </a:cubicBezTo>
                <a:cubicBezTo>
                  <a:pt x="87170" y="16013"/>
                  <a:pt x="75005" y="20632"/>
                  <a:pt x="60000" y="20632"/>
                </a:cubicBezTo>
                <a:cubicBezTo>
                  <a:pt x="44994" y="20632"/>
                  <a:pt x="32829" y="16013"/>
                  <a:pt x="32829" y="10316"/>
                </a:cubicBezTo>
                <a:cubicBezTo>
                  <a:pt x="32829" y="4618"/>
                  <a:pt x="44994" y="0"/>
                  <a:pt x="60000" y="0"/>
                </a:cubicBezTo>
                <a:close/>
              </a:path>
            </a:pathLst>
          </a:custGeom>
          <a:solidFill>
            <a:schemeClr val="bg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62" name="Shape 828"/>
          <p:cNvSpPr/>
          <p:nvPr/>
        </p:nvSpPr>
        <p:spPr>
          <a:xfrm rot="-5400000">
            <a:off x="2553256" y="1655022"/>
            <a:ext cx="387486" cy="387741"/>
          </a:xfrm>
          <a:custGeom>
            <a:avLst/>
            <a:gdLst/>
            <a:ahLst/>
            <a:cxnLst/>
            <a:rect l="0" t="0" r="0" b="0"/>
            <a:pathLst>
              <a:path w="120000" h="120000" extrusionOk="0">
                <a:moveTo>
                  <a:pt x="28780" y="88243"/>
                </a:moveTo>
                <a:cubicBezTo>
                  <a:pt x="21351" y="84944"/>
                  <a:pt x="14517" y="80365"/>
                  <a:pt x="8667" y="74602"/>
                </a:cubicBezTo>
                <a:cubicBezTo>
                  <a:pt x="11188" y="83720"/>
                  <a:pt x="16125" y="91832"/>
                  <a:pt x="22752" y="98217"/>
                </a:cubicBezTo>
                <a:cubicBezTo>
                  <a:pt x="25154" y="95082"/>
                  <a:pt x="27145" y="91727"/>
                  <a:pt x="28780" y="88243"/>
                </a:cubicBezTo>
                <a:close/>
                <a:moveTo>
                  <a:pt x="29516" y="32485"/>
                </a:moveTo>
                <a:cubicBezTo>
                  <a:pt x="27786" y="28646"/>
                  <a:pt x="25663" y="24941"/>
                  <a:pt x="23042" y="21501"/>
                </a:cubicBezTo>
                <a:cubicBezTo>
                  <a:pt x="15792" y="28386"/>
                  <a:pt x="10518" y="37314"/>
                  <a:pt x="8119" y="47360"/>
                </a:cubicBezTo>
                <a:cubicBezTo>
                  <a:pt x="14267" y="41039"/>
                  <a:pt x="21545" y="36024"/>
                  <a:pt x="29516" y="32485"/>
                </a:cubicBezTo>
                <a:close/>
                <a:moveTo>
                  <a:pt x="35247" y="62987"/>
                </a:moveTo>
                <a:lnTo>
                  <a:pt x="8552" y="62987"/>
                </a:lnTo>
                <a:cubicBezTo>
                  <a:pt x="14807" y="70885"/>
                  <a:pt x="22814" y="77023"/>
                  <a:pt x="31804" y="81056"/>
                </a:cubicBezTo>
                <a:cubicBezTo>
                  <a:pt x="33825" y="75194"/>
                  <a:pt x="34991" y="69108"/>
                  <a:pt x="35247" y="62987"/>
                </a:cubicBezTo>
                <a:close/>
                <a:moveTo>
                  <a:pt x="35257" y="56211"/>
                </a:moveTo>
                <a:cubicBezTo>
                  <a:pt x="34993" y="50658"/>
                  <a:pt x="33989" y="45137"/>
                  <a:pt x="32275" y="39790"/>
                </a:cubicBezTo>
                <a:cubicBezTo>
                  <a:pt x="23987" y="43555"/>
                  <a:pt x="16555" y="49115"/>
                  <a:pt x="10603" y="56211"/>
                </a:cubicBezTo>
                <a:close/>
                <a:moveTo>
                  <a:pt x="55368" y="94684"/>
                </a:moveTo>
                <a:cubicBezTo>
                  <a:pt x="48332" y="94421"/>
                  <a:pt x="41457" y="93072"/>
                  <a:pt x="34944" y="90774"/>
                </a:cubicBezTo>
                <a:cubicBezTo>
                  <a:pt x="33031" y="94900"/>
                  <a:pt x="30670" y="98866"/>
                  <a:pt x="27809" y="102563"/>
                </a:cubicBezTo>
                <a:cubicBezTo>
                  <a:pt x="35585" y="108484"/>
                  <a:pt x="45059" y="112279"/>
                  <a:pt x="55368" y="113143"/>
                </a:cubicBezTo>
                <a:close/>
                <a:moveTo>
                  <a:pt x="55368" y="62987"/>
                </a:moveTo>
                <a:lnTo>
                  <a:pt x="41900" y="62987"/>
                </a:lnTo>
                <a:cubicBezTo>
                  <a:pt x="41638" y="69952"/>
                  <a:pt x="40309" y="76879"/>
                  <a:pt x="37972" y="83538"/>
                </a:cubicBezTo>
                <a:cubicBezTo>
                  <a:pt x="43529" y="85472"/>
                  <a:pt x="49381" y="86617"/>
                  <a:pt x="55368" y="86881"/>
                </a:cubicBezTo>
                <a:close/>
                <a:moveTo>
                  <a:pt x="55368" y="33843"/>
                </a:moveTo>
                <a:cubicBezTo>
                  <a:pt x="49541" y="34173"/>
                  <a:pt x="43855" y="35341"/>
                  <a:pt x="38459" y="37272"/>
                </a:cubicBezTo>
                <a:cubicBezTo>
                  <a:pt x="40480" y="43430"/>
                  <a:pt x="41643" y="49803"/>
                  <a:pt x="41904" y="56211"/>
                </a:cubicBezTo>
                <a:lnTo>
                  <a:pt x="55368" y="56211"/>
                </a:lnTo>
                <a:close/>
                <a:moveTo>
                  <a:pt x="55368" y="6856"/>
                </a:moveTo>
                <a:cubicBezTo>
                  <a:pt x="45199" y="7709"/>
                  <a:pt x="35843" y="11413"/>
                  <a:pt x="28125" y="17195"/>
                </a:cubicBezTo>
                <a:cubicBezTo>
                  <a:pt x="31202" y="21187"/>
                  <a:pt x="33686" y="25498"/>
                  <a:pt x="35690" y="29969"/>
                </a:cubicBezTo>
                <a:cubicBezTo>
                  <a:pt x="41961" y="27710"/>
                  <a:pt x="48582" y="26364"/>
                  <a:pt x="55368" y="26033"/>
                </a:cubicBezTo>
                <a:close/>
                <a:moveTo>
                  <a:pt x="80995" y="37351"/>
                </a:moveTo>
                <a:cubicBezTo>
                  <a:pt x="74992" y="35218"/>
                  <a:pt x="68645" y="33979"/>
                  <a:pt x="62149" y="33777"/>
                </a:cubicBezTo>
                <a:lnTo>
                  <a:pt x="62149" y="56211"/>
                </a:lnTo>
                <a:lnTo>
                  <a:pt x="77742" y="56211"/>
                </a:lnTo>
                <a:cubicBezTo>
                  <a:pt x="77944" y="49839"/>
                  <a:pt x="79047" y="43493"/>
                  <a:pt x="80995" y="37351"/>
                </a:cubicBezTo>
                <a:close/>
                <a:moveTo>
                  <a:pt x="81702" y="82788"/>
                </a:moveTo>
                <a:cubicBezTo>
                  <a:pt x="79431" y="76372"/>
                  <a:pt x="78114" y="69703"/>
                  <a:pt x="77802" y="62987"/>
                </a:cubicBezTo>
                <a:lnTo>
                  <a:pt x="62149" y="62987"/>
                </a:lnTo>
                <a:lnTo>
                  <a:pt x="62149" y="86861"/>
                </a:lnTo>
                <a:cubicBezTo>
                  <a:pt x="68915" y="86568"/>
                  <a:pt x="75504" y="85154"/>
                  <a:pt x="81702" y="82788"/>
                </a:cubicBezTo>
                <a:close/>
                <a:moveTo>
                  <a:pt x="91254" y="16823"/>
                </a:moveTo>
                <a:cubicBezTo>
                  <a:pt x="83038" y="10812"/>
                  <a:pt x="73011" y="7148"/>
                  <a:pt x="62149" y="6735"/>
                </a:cubicBezTo>
                <a:lnTo>
                  <a:pt x="62149" y="25971"/>
                </a:lnTo>
                <a:cubicBezTo>
                  <a:pt x="69578" y="26170"/>
                  <a:pt x="76836" y="27576"/>
                  <a:pt x="83694" y="30019"/>
                </a:cubicBezTo>
                <a:cubicBezTo>
                  <a:pt x="85703" y="25424"/>
                  <a:pt x="88216" y="20993"/>
                  <a:pt x="91254" y="16823"/>
                </a:cubicBezTo>
                <a:close/>
                <a:moveTo>
                  <a:pt x="92191" y="102478"/>
                </a:moveTo>
                <a:cubicBezTo>
                  <a:pt x="89134" y="98585"/>
                  <a:pt x="86626" y="94394"/>
                  <a:pt x="84614" y="90026"/>
                </a:cubicBezTo>
                <a:cubicBezTo>
                  <a:pt x="77503" y="92765"/>
                  <a:pt x="69928" y="94377"/>
                  <a:pt x="62149" y="94672"/>
                </a:cubicBezTo>
                <a:lnTo>
                  <a:pt x="62149" y="113264"/>
                </a:lnTo>
                <a:cubicBezTo>
                  <a:pt x="73428" y="112835"/>
                  <a:pt x="83806" y="108901"/>
                  <a:pt x="92191" y="102478"/>
                </a:cubicBezTo>
                <a:close/>
                <a:moveTo>
                  <a:pt x="108452" y="56211"/>
                </a:moveTo>
                <a:cubicBezTo>
                  <a:pt x="102585" y="49213"/>
                  <a:pt x="95286" y="43712"/>
                  <a:pt x="87165" y="39928"/>
                </a:cubicBezTo>
                <a:cubicBezTo>
                  <a:pt x="85533" y="45240"/>
                  <a:pt x="84594" y="50713"/>
                  <a:pt x="84387" y="56211"/>
                </a:cubicBezTo>
                <a:close/>
                <a:moveTo>
                  <a:pt x="108893" y="62987"/>
                </a:moveTo>
                <a:lnTo>
                  <a:pt x="84451" y="62987"/>
                </a:lnTo>
                <a:cubicBezTo>
                  <a:pt x="84750" y="68783"/>
                  <a:pt x="85872" y="74538"/>
                  <a:pt x="87772" y="80093"/>
                </a:cubicBezTo>
                <a:cubicBezTo>
                  <a:pt x="95898" y="76042"/>
                  <a:pt x="103149" y="70263"/>
                  <a:pt x="108893" y="62987"/>
                </a:cubicBezTo>
                <a:close/>
                <a:moveTo>
                  <a:pt x="111997" y="48352"/>
                </a:moveTo>
                <a:cubicBezTo>
                  <a:pt x="109700" y="37715"/>
                  <a:pt x="104172" y="28286"/>
                  <a:pt x="96490" y="21123"/>
                </a:cubicBezTo>
                <a:cubicBezTo>
                  <a:pt x="93775" y="24712"/>
                  <a:pt x="91592" y="28582"/>
                  <a:pt x="89828" y="32588"/>
                </a:cubicBezTo>
                <a:cubicBezTo>
                  <a:pt x="98115" y="36327"/>
                  <a:pt x="105653" y="41662"/>
                  <a:pt x="111997" y="48352"/>
                </a:cubicBezTo>
                <a:close/>
                <a:moveTo>
                  <a:pt x="112044" y="71427"/>
                </a:moveTo>
                <a:cubicBezTo>
                  <a:pt x="105949" y="78076"/>
                  <a:pt x="98693" y="83450"/>
                  <a:pt x="90692" y="87326"/>
                </a:cubicBezTo>
                <a:cubicBezTo>
                  <a:pt x="92451" y="91123"/>
                  <a:pt x="94624" y="94770"/>
                  <a:pt x="97268" y="98161"/>
                </a:cubicBezTo>
                <a:cubicBezTo>
                  <a:pt x="104590" y="91027"/>
                  <a:pt x="109851" y="81796"/>
                  <a:pt x="112044" y="71427"/>
                </a:cubicBezTo>
                <a:close/>
                <a:moveTo>
                  <a:pt x="120000" y="60000"/>
                </a:moveTo>
                <a:cubicBezTo>
                  <a:pt x="120000" y="93137"/>
                  <a:pt x="93119" y="120000"/>
                  <a:pt x="59960" y="120000"/>
                </a:cubicBezTo>
                <a:cubicBezTo>
                  <a:pt x="27805" y="120000"/>
                  <a:pt x="1554" y="94738"/>
                  <a:pt x="72" y="62987"/>
                </a:cubicBezTo>
                <a:lnTo>
                  <a:pt x="0" y="62987"/>
                </a:lnTo>
                <a:lnTo>
                  <a:pt x="0" y="56211"/>
                </a:lnTo>
                <a:lnTo>
                  <a:pt x="103" y="56211"/>
                </a:lnTo>
                <a:cubicBezTo>
                  <a:pt x="1902" y="26359"/>
                  <a:pt x="25603" y="2427"/>
                  <a:pt x="55368" y="231"/>
                </a:cubicBezTo>
                <a:lnTo>
                  <a:pt x="55368" y="0"/>
                </a:lnTo>
                <a:lnTo>
                  <a:pt x="59960" y="0"/>
                </a:lnTo>
                <a:lnTo>
                  <a:pt x="62149" y="0"/>
                </a:lnTo>
                <a:lnTo>
                  <a:pt x="62149" y="110"/>
                </a:lnTo>
                <a:cubicBezTo>
                  <a:pt x="94295" y="1191"/>
                  <a:pt x="120000" y="27595"/>
                  <a:pt x="120000" y="60000"/>
                </a:cubicBezTo>
                <a:close/>
              </a:path>
            </a:pathLst>
          </a:custGeom>
          <a:solidFill>
            <a:schemeClr val="bg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dk1"/>
              </a:solidFill>
              <a:latin typeface="Arial"/>
              <a:ea typeface="Arial"/>
              <a:cs typeface="Arial"/>
              <a:sym typeface="Arial"/>
            </a:endParaRPr>
          </a:p>
        </p:txBody>
      </p:sp>
      <p:sp>
        <p:nvSpPr>
          <p:cNvPr id="63" name="Shape 965"/>
          <p:cNvSpPr/>
          <p:nvPr/>
        </p:nvSpPr>
        <p:spPr>
          <a:xfrm rot="10800000">
            <a:off x="6228185" y="3898902"/>
            <a:ext cx="217507" cy="353911"/>
          </a:xfrm>
          <a:custGeom>
            <a:avLst/>
            <a:gdLst/>
            <a:ahLst/>
            <a:cxnLst/>
            <a:rect l="0" t="0" r="0" b="0"/>
            <a:pathLst>
              <a:path w="120000" h="120000" extrusionOk="0">
                <a:moveTo>
                  <a:pt x="51597" y="50921"/>
                </a:moveTo>
                <a:lnTo>
                  <a:pt x="51597" y="19698"/>
                </a:lnTo>
                <a:cubicBezTo>
                  <a:pt x="47669" y="20191"/>
                  <a:pt x="43916" y="21082"/>
                  <a:pt x="40531" y="22332"/>
                </a:cubicBezTo>
                <a:cubicBezTo>
                  <a:pt x="30598" y="26001"/>
                  <a:pt x="25457" y="32166"/>
                  <a:pt x="27169" y="38355"/>
                </a:cubicBezTo>
                <a:cubicBezTo>
                  <a:pt x="29239" y="46431"/>
                  <a:pt x="39005" y="49155"/>
                  <a:pt x="51597" y="50921"/>
                </a:cubicBezTo>
                <a:close/>
                <a:moveTo>
                  <a:pt x="67852" y="100379"/>
                </a:moveTo>
                <a:cubicBezTo>
                  <a:pt x="71963" y="99887"/>
                  <a:pt x="75901" y="98973"/>
                  <a:pt x="79437" y="97667"/>
                </a:cubicBezTo>
                <a:cubicBezTo>
                  <a:pt x="89370" y="93998"/>
                  <a:pt x="94511" y="87833"/>
                  <a:pt x="92799" y="81644"/>
                </a:cubicBezTo>
                <a:cubicBezTo>
                  <a:pt x="89506" y="73388"/>
                  <a:pt x="79840" y="69732"/>
                  <a:pt x="67852" y="67361"/>
                </a:cubicBezTo>
                <a:close/>
                <a:moveTo>
                  <a:pt x="67852" y="120000"/>
                </a:moveTo>
                <a:lnTo>
                  <a:pt x="51597" y="120000"/>
                </a:lnTo>
                <a:lnTo>
                  <a:pt x="51597" y="114256"/>
                </a:lnTo>
                <a:cubicBezTo>
                  <a:pt x="45417" y="113829"/>
                  <a:pt x="39328" y="112890"/>
                  <a:pt x="33554" y="111448"/>
                </a:cubicBezTo>
                <a:cubicBezTo>
                  <a:pt x="13606" y="106463"/>
                  <a:pt x="696" y="96271"/>
                  <a:pt x="0" y="84958"/>
                </a:cubicBezTo>
                <a:lnTo>
                  <a:pt x="26861" y="84529"/>
                </a:lnTo>
                <a:cubicBezTo>
                  <a:pt x="27245" y="90776"/>
                  <a:pt x="34374" y="96404"/>
                  <a:pt x="45389" y="99156"/>
                </a:cubicBezTo>
                <a:cubicBezTo>
                  <a:pt x="47394" y="99657"/>
                  <a:pt x="49467" y="100048"/>
                  <a:pt x="51597" y="100293"/>
                </a:cubicBezTo>
                <a:lnTo>
                  <a:pt x="51597" y="64682"/>
                </a:lnTo>
                <a:cubicBezTo>
                  <a:pt x="30368" y="61567"/>
                  <a:pt x="7690" y="58004"/>
                  <a:pt x="556" y="40045"/>
                </a:cubicBezTo>
                <a:cubicBezTo>
                  <a:pt x="-2422" y="28913"/>
                  <a:pt x="6883" y="17850"/>
                  <a:pt x="24755" y="11249"/>
                </a:cubicBezTo>
                <a:cubicBezTo>
                  <a:pt x="32832" y="8265"/>
                  <a:pt x="42066" y="6412"/>
                  <a:pt x="51597" y="5737"/>
                </a:cubicBezTo>
                <a:lnTo>
                  <a:pt x="51597" y="0"/>
                </a:lnTo>
                <a:lnTo>
                  <a:pt x="67852" y="0"/>
                </a:lnTo>
                <a:lnTo>
                  <a:pt x="67852" y="5703"/>
                </a:lnTo>
                <a:cubicBezTo>
                  <a:pt x="74209" y="6118"/>
                  <a:pt x="80479" y="7068"/>
                  <a:pt x="86414" y="8551"/>
                </a:cubicBezTo>
                <a:cubicBezTo>
                  <a:pt x="106363" y="13536"/>
                  <a:pt x="119273" y="23728"/>
                  <a:pt x="119969" y="35041"/>
                </a:cubicBezTo>
                <a:lnTo>
                  <a:pt x="93108" y="35470"/>
                </a:lnTo>
                <a:cubicBezTo>
                  <a:pt x="92723" y="29223"/>
                  <a:pt x="85594" y="23595"/>
                  <a:pt x="74579" y="20843"/>
                </a:cubicBezTo>
                <a:cubicBezTo>
                  <a:pt x="72410" y="20301"/>
                  <a:pt x="70160" y="19888"/>
                  <a:pt x="67852" y="19639"/>
                </a:cubicBezTo>
                <a:lnTo>
                  <a:pt x="67852" y="52969"/>
                </a:lnTo>
                <a:cubicBezTo>
                  <a:pt x="88284" y="55535"/>
                  <a:pt x="110482" y="59921"/>
                  <a:pt x="119411" y="79734"/>
                </a:cubicBezTo>
                <a:cubicBezTo>
                  <a:pt x="122511" y="90942"/>
                  <a:pt x="113201" y="102106"/>
                  <a:pt x="95213" y="108750"/>
                </a:cubicBezTo>
                <a:cubicBezTo>
                  <a:pt x="86990" y="111788"/>
                  <a:pt x="77568" y="113654"/>
                  <a:pt x="67852" y="114293"/>
                </a:cubicBezTo>
                <a:close/>
              </a:path>
            </a:pathLst>
          </a:custGeom>
          <a:solidFill>
            <a:schemeClr val="bg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dk1"/>
              </a:solidFill>
              <a:latin typeface="Arial"/>
              <a:ea typeface="Arial"/>
              <a:cs typeface="Arial"/>
              <a:sym typeface="Arial"/>
            </a:endParaRPr>
          </a:p>
        </p:txBody>
      </p:sp>
      <p:sp>
        <p:nvSpPr>
          <p:cNvPr id="64" name="Shape 970"/>
          <p:cNvSpPr/>
          <p:nvPr/>
        </p:nvSpPr>
        <p:spPr>
          <a:xfrm>
            <a:off x="6176864" y="2871559"/>
            <a:ext cx="360000" cy="183139"/>
          </a:xfrm>
          <a:custGeom>
            <a:avLst/>
            <a:gdLst/>
            <a:ahLst/>
            <a:cxnLst/>
            <a:rect l="0" t="0" r="0" b="0"/>
            <a:pathLst>
              <a:path w="120000" h="120000" extrusionOk="0">
                <a:moveTo>
                  <a:pt x="4455" y="103922"/>
                </a:moveTo>
                <a:lnTo>
                  <a:pt x="112050" y="103922"/>
                </a:lnTo>
                <a:cubicBezTo>
                  <a:pt x="110431" y="109082"/>
                  <a:pt x="108792" y="114344"/>
                  <a:pt x="107388" y="119999"/>
                </a:cubicBezTo>
                <a:lnTo>
                  <a:pt x="7456" y="119999"/>
                </a:lnTo>
                <a:cubicBezTo>
                  <a:pt x="6921" y="114634"/>
                  <a:pt x="5741" y="109269"/>
                  <a:pt x="4455" y="103922"/>
                </a:cubicBezTo>
                <a:close/>
                <a:moveTo>
                  <a:pt x="103570" y="80961"/>
                </a:moveTo>
                <a:lnTo>
                  <a:pt x="103570" y="88772"/>
                </a:lnTo>
                <a:lnTo>
                  <a:pt x="107544" y="88772"/>
                </a:lnTo>
                <a:lnTo>
                  <a:pt x="107544" y="80961"/>
                </a:lnTo>
                <a:close/>
                <a:moveTo>
                  <a:pt x="95664" y="80961"/>
                </a:moveTo>
                <a:lnTo>
                  <a:pt x="95664" y="88772"/>
                </a:lnTo>
                <a:lnTo>
                  <a:pt x="99637" y="88772"/>
                </a:lnTo>
                <a:lnTo>
                  <a:pt x="99637" y="80961"/>
                </a:lnTo>
                <a:close/>
                <a:moveTo>
                  <a:pt x="87757" y="80961"/>
                </a:moveTo>
                <a:lnTo>
                  <a:pt x="87757" y="88772"/>
                </a:lnTo>
                <a:lnTo>
                  <a:pt x="91731" y="88772"/>
                </a:lnTo>
                <a:lnTo>
                  <a:pt x="91731" y="80961"/>
                </a:lnTo>
                <a:close/>
                <a:moveTo>
                  <a:pt x="63157" y="80961"/>
                </a:moveTo>
                <a:lnTo>
                  <a:pt x="63157" y="88772"/>
                </a:lnTo>
                <a:lnTo>
                  <a:pt x="67131" y="88772"/>
                </a:lnTo>
                <a:lnTo>
                  <a:pt x="67131" y="80961"/>
                </a:lnTo>
                <a:close/>
                <a:moveTo>
                  <a:pt x="55250" y="80961"/>
                </a:moveTo>
                <a:lnTo>
                  <a:pt x="55250" y="88772"/>
                </a:lnTo>
                <a:lnTo>
                  <a:pt x="59224" y="88772"/>
                </a:lnTo>
                <a:lnTo>
                  <a:pt x="59224" y="80961"/>
                </a:lnTo>
                <a:close/>
                <a:moveTo>
                  <a:pt x="47344" y="80961"/>
                </a:moveTo>
                <a:lnTo>
                  <a:pt x="47344" y="88772"/>
                </a:lnTo>
                <a:lnTo>
                  <a:pt x="51318" y="88772"/>
                </a:lnTo>
                <a:lnTo>
                  <a:pt x="51318" y="80961"/>
                </a:lnTo>
                <a:close/>
                <a:moveTo>
                  <a:pt x="39438" y="80961"/>
                </a:moveTo>
                <a:lnTo>
                  <a:pt x="39438" y="88772"/>
                </a:lnTo>
                <a:lnTo>
                  <a:pt x="43411" y="88772"/>
                </a:lnTo>
                <a:lnTo>
                  <a:pt x="43411" y="80961"/>
                </a:lnTo>
                <a:close/>
                <a:moveTo>
                  <a:pt x="31531" y="80961"/>
                </a:moveTo>
                <a:lnTo>
                  <a:pt x="31531" y="88772"/>
                </a:lnTo>
                <a:lnTo>
                  <a:pt x="35505" y="88772"/>
                </a:lnTo>
                <a:lnTo>
                  <a:pt x="35505" y="80961"/>
                </a:lnTo>
                <a:close/>
                <a:moveTo>
                  <a:pt x="23625" y="80961"/>
                </a:moveTo>
                <a:lnTo>
                  <a:pt x="23625" y="88772"/>
                </a:lnTo>
                <a:lnTo>
                  <a:pt x="27598" y="88772"/>
                </a:lnTo>
                <a:lnTo>
                  <a:pt x="27598" y="80961"/>
                </a:lnTo>
                <a:close/>
                <a:moveTo>
                  <a:pt x="15718" y="80961"/>
                </a:moveTo>
                <a:lnTo>
                  <a:pt x="15718" y="88772"/>
                </a:lnTo>
                <a:lnTo>
                  <a:pt x="19692" y="88772"/>
                </a:lnTo>
                <a:lnTo>
                  <a:pt x="19692" y="80961"/>
                </a:lnTo>
                <a:close/>
                <a:moveTo>
                  <a:pt x="13112" y="57428"/>
                </a:moveTo>
                <a:lnTo>
                  <a:pt x="11430" y="64869"/>
                </a:lnTo>
                <a:lnTo>
                  <a:pt x="96429" y="65696"/>
                </a:lnTo>
                <a:lnTo>
                  <a:pt x="93458" y="57980"/>
                </a:lnTo>
                <a:close/>
                <a:moveTo>
                  <a:pt x="14079" y="45654"/>
                </a:moveTo>
                <a:lnTo>
                  <a:pt x="13378" y="52819"/>
                </a:lnTo>
                <a:lnTo>
                  <a:pt x="91707" y="53370"/>
                </a:lnTo>
                <a:lnTo>
                  <a:pt x="88993" y="45654"/>
                </a:lnTo>
                <a:close/>
                <a:moveTo>
                  <a:pt x="64632" y="23064"/>
                </a:moveTo>
                <a:lnTo>
                  <a:pt x="64632" y="34542"/>
                </a:lnTo>
                <a:lnTo>
                  <a:pt x="69930" y="34542"/>
                </a:lnTo>
                <a:lnTo>
                  <a:pt x="69930" y="23064"/>
                </a:lnTo>
                <a:close/>
                <a:moveTo>
                  <a:pt x="54086" y="23064"/>
                </a:moveTo>
                <a:lnTo>
                  <a:pt x="54086" y="34542"/>
                </a:lnTo>
                <a:lnTo>
                  <a:pt x="59385" y="34542"/>
                </a:lnTo>
                <a:lnTo>
                  <a:pt x="59385" y="23064"/>
                </a:lnTo>
                <a:close/>
                <a:moveTo>
                  <a:pt x="43541" y="23064"/>
                </a:moveTo>
                <a:lnTo>
                  <a:pt x="43541" y="34542"/>
                </a:lnTo>
                <a:lnTo>
                  <a:pt x="48839" y="34542"/>
                </a:lnTo>
                <a:lnTo>
                  <a:pt x="48839" y="23064"/>
                </a:lnTo>
                <a:close/>
                <a:moveTo>
                  <a:pt x="32996" y="23064"/>
                </a:moveTo>
                <a:lnTo>
                  <a:pt x="32996" y="34542"/>
                </a:lnTo>
                <a:lnTo>
                  <a:pt x="38294" y="34542"/>
                </a:lnTo>
                <a:lnTo>
                  <a:pt x="38294" y="23064"/>
                </a:lnTo>
                <a:close/>
                <a:moveTo>
                  <a:pt x="43806" y="0"/>
                </a:moveTo>
                <a:lnTo>
                  <a:pt x="46794" y="0"/>
                </a:lnTo>
                <a:lnTo>
                  <a:pt x="48134" y="14019"/>
                </a:lnTo>
                <a:lnTo>
                  <a:pt x="72763" y="14019"/>
                </a:lnTo>
                <a:lnTo>
                  <a:pt x="78668" y="38016"/>
                </a:lnTo>
                <a:lnTo>
                  <a:pt x="89090" y="38016"/>
                </a:lnTo>
                <a:lnTo>
                  <a:pt x="101187" y="68774"/>
                </a:lnTo>
                <a:lnTo>
                  <a:pt x="120000" y="67785"/>
                </a:lnTo>
                <a:cubicBezTo>
                  <a:pt x="119387" y="79352"/>
                  <a:pt x="116714" y="89020"/>
                  <a:pt x="113669" y="98714"/>
                </a:cubicBezTo>
                <a:lnTo>
                  <a:pt x="3239" y="98714"/>
                </a:lnTo>
                <a:cubicBezTo>
                  <a:pt x="1303" y="90507"/>
                  <a:pt x="-413" y="82301"/>
                  <a:pt x="88" y="74092"/>
                </a:cubicBezTo>
                <a:lnTo>
                  <a:pt x="7276" y="73714"/>
                </a:lnTo>
                <a:lnTo>
                  <a:pt x="11816" y="38016"/>
                </a:lnTo>
                <a:lnTo>
                  <a:pt x="25090" y="38016"/>
                </a:lnTo>
                <a:lnTo>
                  <a:pt x="28142" y="14019"/>
                </a:lnTo>
                <a:lnTo>
                  <a:pt x="34219" y="14019"/>
                </a:lnTo>
                <a:lnTo>
                  <a:pt x="35555" y="42"/>
                </a:lnTo>
                <a:lnTo>
                  <a:pt x="38543" y="42"/>
                </a:lnTo>
                <a:lnTo>
                  <a:pt x="39880" y="14019"/>
                </a:lnTo>
                <a:lnTo>
                  <a:pt x="42465" y="14019"/>
                </a:lnTo>
                <a:close/>
              </a:path>
            </a:pathLst>
          </a:custGeom>
          <a:solidFill>
            <a:schemeClr val="bg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65" name="Shape 826"/>
          <p:cNvSpPr/>
          <p:nvPr/>
        </p:nvSpPr>
        <p:spPr>
          <a:xfrm>
            <a:off x="6165756" y="1674632"/>
            <a:ext cx="350460" cy="348520"/>
          </a:xfrm>
          <a:custGeom>
            <a:avLst/>
            <a:gdLst/>
            <a:ahLst/>
            <a:cxnLst/>
            <a:rect l="0" t="0" r="0" b="0"/>
            <a:pathLst>
              <a:path w="120000" h="120000" extrusionOk="0">
                <a:moveTo>
                  <a:pt x="13068" y="26010"/>
                </a:moveTo>
                <a:lnTo>
                  <a:pt x="57534" y="62723"/>
                </a:lnTo>
                <a:lnTo>
                  <a:pt x="8778" y="93439"/>
                </a:lnTo>
                <a:cubicBezTo>
                  <a:pt x="-4347" y="72371"/>
                  <a:pt x="-2620" y="45225"/>
                  <a:pt x="13068" y="26010"/>
                </a:cubicBezTo>
                <a:close/>
                <a:moveTo>
                  <a:pt x="72750" y="9805"/>
                </a:moveTo>
                <a:cubicBezTo>
                  <a:pt x="97906" y="13435"/>
                  <a:pt x="117324" y="33902"/>
                  <a:pt x="119747" y="59340"/>
                </a:cubicBezTo>
                <a:cubicBezTo>
                  <a:pt x="122169" y="84778"/>
                  <a:pt x="106967" y="108580"/>
                  <a:pt x="82953" y="116944"/>
                </a:cubicBezTo>
                <a:cubicBezTo>
                  <a:pt x="58940" y="125308"/>
                  <a:pt x="32354" y="116063"/>
                  <a:pt x="18609" y="94568"/>
                </a:cubicBezTo>
                <a:lnTo>
                  <a:pt x="64929" y="64619"/>
                </a:lnTo>
                <a:close/>
                <a:moveTo>
                  <a:pt x="59631" y="7"/>
                </a:moveTo>
                <a:cubicBezTo>
                  <a:pt x="61886" y="-29"/>
                  <a:pt x="64155" y="67"/>
                  <a:pt x="66428" y="301"/>
                </a:cubicBezTo>
                <a:lnTo>
                  <a:pt x="60564" y="57854"/>
                </a:lnTo>
                <a:lnTo>
                  <a:pt x="17983" y="18947"/>
                </a:lnTo>
                <a:cubicBezTo>
                  <a:pt x="28734" y="7049"/>
                  <a:pt x="43845" y="263"/>
                  <a:pt x="59631" y="7"/>
                </a:cubicBezTo>
                <a:close/>
              </a:path>
            </a:pathLst>
          </a:custGeom>
          <a:solidFill>
            <a:schemeClr val="bg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985815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47" name="Shape 873"/>
          <p:cNvSpPr txBox="1"/>
          <p:nvPr/>
        </p:nvSpPr>
        <p:spPr>
          <a:xfrm>
            <a:off x="5465691" y="332198"/>
            <a:ext cx="3496584" cy="421015"/>
          </a:xfrm>
          <a:prstGeom prst="rect">
            <a:avLst/>
          </a:prstGeom>
          <a:noFill/>
          <a:ln>
            <a:noFill/>
          </a:ln>
        </p:spPr>
        <p:txBody>
          <a:bodyPr wrap="square" lIns="91425" tIns="45700" rIns="91425" bIns="45700" anchor="t" anchorCtr="0">
            <a:noAutofit/>
          </a:bodyPr>
          <a:lstStyle/>
          <a:p>
            <a:pPr lvl="0">
              <a:buSzPct val="25000"/>
            </a:pPr>
            <a:r>
              <a:rPr lang="en-US" sz="1200" b="1" dirty="0" err="1" smtClean="0">
                <a:solidFill>
                  <a:schemeClr val="dk1"/>
                </a:solidFill>
              </a:rPr>
              <a:t>Banjir</a:t>
            </a:r>
            <a:endParaRPr lang="id-ID" sz="1200" b="1" dirty="0" smtClean="0">
              <a:solidFill>
                <a:schemeClr val="dk1"/>
              </a:solidFill>
            </a:endParaRPr>
          </a:p>
          <a:p>
            <a:pPr marL="171450" lvl="1" indent="-171450">
              <a:buFont typeface="Arial" pitchFamily="34" charset="0"/>
              <a:buChar char="•"/>
            </a:pPr>
            <a:r>
              <a:rPr lang="en-US" sz="1050" dirty="0" err="1" smtClean="0"/>
              <a:t>Pemanfaatan</a:t>
            </a:r>
            <a:r>
              <a:rPr lang="en-US" sz="1050" dirty="0" smtClean="0"/>
              <a:t> </a:t>
            </a:r>
            <a:r>
              <a:rPr lang="en-US" sz="1050" dirty="0" err="1"/>
              <a:t>ruang</a:t>
            </a:r>
            <a:r>
              <a:rPr lang="en-US" sz="1050" dirty="0"/>
              <a:t> yang </a:t>
            </a:r>
            <a:r>
              <a:rPr lang="en-US" sz="1050" dirty="0" err="1"/>
              <a:t>tidak</a:t>
            </a:r>
            <a:r>
              <a:rPr lang="en-US" sz="1050" dirty="0"/>
              <a:t> </a:t>
            </a:r>
            <a:r>
              <a:rPr lang="en-US" sz="1050" dirty="0" err="1"/>
              <a:t>terkendali</a:t>
            </a:r>
            <a:endParaRPr lang="en-US" sz="1000" dirty="0"/>
          </a:p>
          <a:p>
            <a:pPr marL="171450" lvl="1" indent="-171450">
              <a:buFont typeface="Arial" pitchFamily="34" charset="0"/>
              <a:buChar char="•"/>
            </a:pPr>
            <a:r>
              <a:rPr lang="en-US" sz="1050" dirty="0" err="1"/>
              <a:t>Maraknya</a:t>
            </a:r>
            <a:r>
              <a:rPr lang="en-US" sz="1050" dirty="0"/>
              <a:t> </a:t>
            </a:r>
            <a:r>
              <a:rPr lang="en-US" sz="1050" dirty="0" err="1"/>
              <a:t>hunian</a:t>
            </a:r>
            <a:r>
              <a:rPr lang="en-US" sz="1050" dirty="0"/>
              <a:t> illegal </a:t>
            </a:r>
            <a:r>
              <a:rPr lang="en-US" sz="1050" dirty="0" err="1"/>
              <a:t>dibantaran</a:t>
            </a:r>
            <a:r>
              <a:rPr lang="en-US" sz="1050" dirty="0"/>
              <a:t> </a:t>
            </a:r>
            <a:r>
              <a:rPr lang="en-US" sz="1050" dirty="0" err="1"/>
              <a:t>sungai</a:t>
            </a:r>
            <a:endParaRPr lang="en-US" sz="1000" dirty="0"/>
          </a:p>
          <a:p>
            <a:pPr marL="171450" lvl="1" indent="-171450">
              <a:buFont typeface="Arial" pitchFamily="34" charset="0"/>
              <a:buChar char="•"/>
            </a:pPr>
            <a:r>
              <a:rPr lang="en-US" sz="1050" dirty="0" err="1"/>
              <a:t>Peningkatan</a:t>
            </a:r>
            <a:r>
              <a:rPr lang="en-US" sz="1050" dirty="0"/>
              <a:t> </a:t>
            </a:r>
            <a:r>
              <a:rPr lang="en-US" sz="1050" dirty="0" err="1"/>
              <a:t>ketinggian</a:t>
            </a:r>
            <a:r>
              <a:rPr lang="en-US" sz="1050" dirty="0"/>
              <a:t> air </a:t>
            </a:r>
            <a:r>
              <a:rPr lang="en-US" sz="1050" dirty="0" err="1"/>
              <a:t>laut</a:t>
            </a:r>
            <a:r>
              <a:rPr lang="en-US" sz="1050" dirty="0"/>
              <a:t> </a:t>
            </a:r>
            <a:r>
              <a:rPr lang="en-US" sz="1050" dirty="0" err="1"/>
              <a:t>pasang</a:t>
            </a:r>
            <a:r>
              <a:rPr lang="en-US" sz="1050" dirty="0"/>
              <a:t> </a:t>
            </a:r>
            <a:r>
              <a:rPr lang="en-US" sz="1050" dirty="0" err="1"/>
              <a:t>dampak</a:t>
            </a:r>
            <a:r>
              <a:rPr lang="en-US" sz="1050" dirty="0"/>
              <a:t> </a:t>
            </a:r>
            <a:r>
              <a:rPr lang="en-US" sz="1050" dirty="0" err="1"/>
              <a:t>dari</a:t>
            </a:r>
            <a:r>
              <a:rPr lang="en-US" sz="1050" dirty="0"/>
              <a:t> climate change </a:t>
            </a:r>
            <a:endParaRPr lang="en-US" sz="1000" dirty="0"/>
          </a:p>
        </p:txBody>
      </p:sp>
      <p:sp>
        <p:nvSpPr>
          <p:cNvPr id="1048636" name="Shape 559"/>
          <p:cNvSpPr txBox="1">
            <a:spLocks noGrp="1"/>
          </p:cNvSpPr>
          <p:nvPr>
            <p:ph type="title" idx="4294967295"/>
          </p:nvPr>
        </p:nvSpPr>
        <p:spPr>
          <a:xfrm>
            <a:off x="395536" y="192356"/>
            <a:ext cx="8784164" cy="628500"/>
          </a:xfrm>
          <a:prstGeom prst="rect">
            <a:avLst/>
          </a:prstGeom>
        </p:spPr>
        <p:txBody>
          <a:bodyPr wrap="square" lIns="91425" tIns="91425" rIns="91425" bIns="91425" anchor="ctr" anchorCtr="0">
            <a:noAutofit/>
          </a:bodyPr>
          <a:lstStyle/>
          <a:p>
            <a:pPr lvl="0">
              <a:buClr>
                <a:srgbClr val="0072C0"/>
              </a:buClr>
              <a:buSzPct val="25000"/>
            </a:pPr>
            <a:r>
              <a:rPr lang="id-ID" sz="4000" b="1" dirty="0" smtClean="0"/>
              <a:t>Jakarta</a:t>
            </a:r>
            <a:endParaRPr lang="en" sz="4000" b="1" dirty="0"/>
          </a:p>
        </p:txBody>
      </p:sp>
      <p:sp>
        <p:nvSpPr>
          <p:cNvPr id="1048637" name="Shape 560"/>
          <p:cNvSpPr txBox="1">
            <a:spLocks noGrp="1"/>
          </p:cNvSpPr>
          <p:nvPr>
            <p:ph type="subTitle" idx="4294967295"/>
          </p:nvPr>
        </p:nvSpPr>
        <p:spPr>
          <a:xfrm>
            <a:off x="540364" y="779982"/>
            <a:ext cx="8784164" cy="279600"/>
          </a:xfrm>
          <a:prstGeom prst="rect">
            <a:avLst/>
          </a:prstGeom>
        </p:spPr>
        <p:txBody>
          <a:bodyPr wrap="square" lIns="91425" tIns="91425" rIns="91425" bIns="91425" anchor="ctr" anchorCtr="0">
            <a:noAutofit/>
          </a:bodyPr>
          <a:lstStyle/>
          <a:p>
            <a:pPr lvl="0">
              <a:buClr>
                <a:schemeClr val="dk1"/>
              </a:buClr>
              <a:buSzPct val="78571"/>
            </a:pPr>
            <a:r>
              <a:rPr lang="en-US" sz="2000" dirty="0" smtClean="0"/>
              <a:t>ISSUE</a:t>
            </a:r>
            <a:endParaRPr lang="en" sz="2000" dirty="0">
              <a:solidFill>
                <a:srgbClr val="0072C0"/>
              </a:solidFill>
            </a:endParaRPr>
          </a:p>
        </p:txBody>
      </p:sp>
      <p:sp>
        <p:nvSpPr>
          <p:cNvPr id="23" name="Shape 873"/>
          <p:cNvSpPr txBox="1"/>
          <p:nvPr/>
        </p:nvSpPr>
        <p:spPr>
          <a:xfrm>
            <a:off x="5465691" y="2007677"/>
            <a:ext cx="3382163" cy="421015"/>
          </a:xfrm>
          <a:prstGeom prst="rect">
            <a:avLst/>
          </a:prstGeom>
          <a:noFill/>
          <a:ln>
            <a:noFill/>
          </a:ln>
        </p:spPr>
        <p:txBody>
          <a:bodyPr wrap="square" lIns="91425" tIns="45700" rIns="91425" bIns="45700" anchor="t" anchorCtr="0">
            <a:noAutofit/>
          </a:bodyPr>
          <a:lstStyle/>
          <a:p>
            <a:pPr lvl="0">
              <a:buSzPct val="25000"/>
            </a:pPr>
            <a:r>
              <a:rPr lang="en-US" sz="1200" dirty="0" err="1" smtClean="0"/>
              <a:t>pencemaran</a:t>
            </a:r>
            <a:r>
              <a:rPr lang="en-US" sz="1200" dirty="0" smtClean="0"/>
              <a:t> air, </a:t>
            </a:r>
          </a:p>
          <a:p>
            <a:pPr marL="171450" lvl="0" indent="-171450">
              <a:buSzPct val="25000"/>
              <a:buFont typeface="Arial" pitchFamily="34" charset="0"/>
              <a:buChar char="•"/>
            </a:pPr>
            <a:r>
              <a:rPr lang="en-US" sz="1050" dirty="0"/>
              <a:t>10% BAB </a:t>
            </a:r>
            <a:r>
              <a:rPr lang="en-US" sz="1050" dirty="0" err="1"/>
              <a:t>langsung</a:t>
            </a:r>
            <a:r>
              <a:rPr lang="en-US" sz="1050" dirty="0"/>
              <a:t> </a:t>
            </a:r>
            <a:r>
              <a:rPr lang="en-US" sz="1050" dirty="0" err="1"/>
              <a:t>ke</a:t>
            </a:r>
            <a:r>
              <a:rPr lang="en-US" sz="1050" dirty="0"/>
              <a:t> </a:t>
            </a:r>
            <a:r>
              <a:rPr lang="en-US" sz="1050" dirty="0" err="1"/>
              <a:t>sungai</a:t>
            </a:r>
            <a:r>
              <a:rPr lang="en-US" sz="1050" dirty="0"/>
              <a:t> </a:t>
            </a:r>
            <a:endParaRPr lang="en-US" sz="1050" dirty="0" smtClean="0"/>
          </a:p>
          <a:p>
            <a:pPr marL="171450" lvl="0" indent="-171450">
              <a:buSzPct val="25000"/>
              <a:buFont typeface="Arial" pitchFamily="34" charset="0"/>
              <a:buChar char="•"/>
            </a:pPr>
            <a:r>
              <a:rPr lang="en-US" sz="1050" dirty="0" smtClean="0"/>
              <a:t>65</a:t>
            </a:r>
            <a:r>
              <a:rPr lang="en-US" sz="1050" dirty="0"/>
              <a:t>% </a:t>
            </a:r>
            <a:r>
              <a:rPr lang="en-US" sz="1050" dirty="0" err="1" smtClean="0"/>
              <a:t>septick</a:t>
            </a:r>
            <a:r>
              <a:rPr lang="en-US" sz="1050" dirty="0" smtClean="0"/>
              <a:t> </a:t>
            </a:r>
            <a:r>
              <a:rPr lang="en-US" sz="1050" dirty="0"/>
              <a:t>tank yang </a:t>
            </a:r>
            <a:r>
              <a:rPr lang="en-US" sz="1050" dirty="0" err="1"/>
              <a:t>tidak</a:t>
            </a:r>
            <a:r>
              <a:rPr lang="en-US" sz="1050" dirty="0"/>
              <a:t> </a:t>
            </a:r>
            <a:r>
              <a:rPr lang="en-US" sz="1050" dirty="0" err="1" smtClean="0"/>
              <a:t>terkontrol</a:t>
            </a:r>
            <a:endParaRPr lang="en-US" sz="1000" dirty="0"/>
          </a:p>
          <a:p>
            <a:pPr marL="171450" lvl="0" indent="-171450">
              <a:buSzPct val="25000"/>
              <a:buFont typeface="Arial" pitchFamily="34" charset="0"/>
              <a:buChar char="•"/>
            </a:pPr>
            <a:r>
              <a:rPr lang="en-US" sz="1050" dirty="0" smtClean="0"/>
              <a:t>21</a:t>
            </a:r>
            <a:r>
              <a:rPr lang="en-US" sz="1050" dirty="0"/>
              <a:t>% </a:t>
            </a:r>
            <a:r>
              <a:rPr lang="en-US" sz="1050" dirty="0" err="1"/>
              <a:t>masyarakat</a:t>
            </a:r>
            <a:r>
              <a:rPr lang="en-US" sz="1050" dirty="0"/>
              <a:t> </a:t>
            </a:r>
            <a:r>
              <a:rPr lang="en-US" sz="1050" dirty="0" err="1"/>
              <a:t>menggunakan</a:t>
            </a:r>
            <a:r>
              <a:rPr lang="en-US" sz="1050" dirty="0"/>
              <a:t> IPAL </a:t>
            </a:r>
            <a:endParaRPr lang="en-US" sz="1000" dirty="0"/>
          </a:p>
          <a:p>
            <a:pPr marL="171450" lvl="0" indent="-171450">
              <a:buSzPct val="25000"/>
              <a:buFont typeface="Arial" pitchFamily="34" charset="0"/>
              <a:buChar char="•"/>
            </a:pPr>
            <a:r>
              <a:rPr lang="en-US" sz="1050" dirty="0" smtClean="0"/>
              <a:t>4</a:t>
            </a:r>
            <a:r>
              <a:rPr lang="en-US" sz="1050" dirty="0"/>
              <a:t>%  </a:t>
            </a:r>
            <a:r>
              <a:rPr lang="en-US" sz="1050" dirty="0" err="1"/>
              <a:t>masyarakat</a:t>
            </a:r>
            <a:r>
              <a:rPr lang="en-US" sz="1050" dirty="0"/>
              <a:t> </a:t>
            </a:r>
            <a:r>
              <a:rPr lang="en-US" sz="1050" dirty="0" err="1"/>
              <a:t>telah</a:t>
            </a:r>
            <a:r>
              <a:rPr lang="en-US" sz="1050" dirty="0"/>
              <a:t> </a:t>
            </a:r>
            <a:r>
              <a:rPr lang="en-US" sz="1050" dirty="0" err="1"/>
              <a:t>mendapatkan</a:t>
            </a:r>
            <a:r>
              <a:rPr lang="en-US" sz="1050" dirty="0"/>
              <a:t> </a:t>
            </a:r>
            <a:r>
              <a:rPr lang="en-US" sz="1050" dirty="0" err="1"/>
              <a:t>pelayanan</a:t>
            </a:r>
            <a:r>
              <a:rPr lang="en-US" sz="1050" dirty="0"/>
              <a:t> sewerage system</a:t>
            </a:r>
            <a:endParaRPr lang="en-US" sz="1000" dirty="0"/>
          </a:p>
          <a:p>
            <a:pPr lvl="0">
              <a:buSzPct val="25000"/>
            </a:pPr>
            <a:endParaRPr lang="id-ID" sz="1200" dirty="0"/>
          </a:p>
        </p:txBody>
      </p:sp>
      <p:sp>
        <p:nvSpPr>
          <p:cNvPr id="24" name="Shape 873"/>
          <p:cNvSpPr txBox="1"/>
          <p:nvPr/>
        </p:nvSpPr>
        <p:spPr>
          <a:xfrm>
            <a:off x="5521313" y="3153213"/>
            <a:ext cx="3370265" cy="421015"/>
          </a:xfrm>
          <a:prstGeom prst="rect">
            <a:avLst/>
          </a:prstGeom>
          <a:noFill/>
          <a:ln>
            <a:noFill/>
          </a:ln>
        </p:spPr>
        <p:txBody>
          <a:bodyPr wrap="square" lIns="91425" tIns="45700" rIns="91425" bIns="45700" anchor="t" anchorCtr="0">
            <a:noAutofit/>
          </a:bodyPr>
          <a:lstStyle/>
          <a:p>
            <a:pPr lvl="1"/>
            <a:r>
              <a:rPr lang="en-US" sz="1200" dirty="0" err="1"/>
              <a:t>Keterbatasan</a:t>
            </a:r>
            <a:r>
              <a:rPr lang="en-US" sz="1200" dirty="0"/>
              <a:t> air </a:t>
            </a:r>
            <a:r>
              <a:rPr lang="en-US" sz="1200" dirty="0" err="1"/>
              <a:t>baku</a:t>
            </a:r>
            <a:r>
              <a:rPr lang="en-US" sz="1200" dirty="0"/>
              <a:t> </a:t>
            </a:r>
            <a:r>
              <a:rPr lang="en-US" sz="1200" dirty="0" err="1"/>
              <a:t>dan</a:t>
            </a:r>
            <a:r>
              <a:rPr lang="en-US" sz="1200" dirty="0"/>
              <a:t> </a:t>
            </a:r>
            <a:r>
              <a:rPr lang="en-US" sz="1200" dirty="0" err="1"/>
              <a:t>jaringan</a:t>
            </a:r>
            <a:r>
              <a:rPr lang="en-US" sz="1200" dirty="0"/>
              <a:t> </a:t>
            </a:r>
            <a:r>
              <a:rPr lang="en-US" sz="1200" dirty="0" err="1"/>
              <a:t>distribusi</a:t>
            </a:r>
            <a:r>
              <a:rPr lang="en-US" sz="1200" dirty="0"/>
              <a:t> </a:t>
            </a:r>
            <a:endParaRPr lang="en-US" sz="1200" dirty="0" smtClean="0"/>
          </a:p>
          <a:p>
            <a:pPr marL="171450" lvl="1" indent="-171450">
              <a:buFont typeface="Arial" pitchFamily="34" charset="0"/>
              <a:buChar char="•"/>
            </a:pPr>
            <a:r>
              <a:rPr lang="en-US" sz="1050" dirty="0" err="1" smtClean="0"/>
              <a:t>cakupan</a:t>
            </a:r>
            <a:r>
              <a:rPr lang="en-US" sz="1050" dirty="0" smtClean="0"/>
              <a:t> </a:t>
            </a:r>
            <a:r>
              <a:rPr lang="en-US" sz="1050" dirty="0" err="1"/>
              <a:t>layanan</a:t>
            </a:r>
            <a:r>
              <a:rPr lang="en-US" sz="1050" dirty="0"/>
              <a:t> </a:t>
            </a:r>
            <a:r>
              <a:rPr lang="en-US" sz="1050" dirty="0" err="1"/>
              <a:t>baru</a:t>
            </a:r>
            <a:r>
              <a:rPr lang="en-US" sz="1050" dirty="0"/>
              <a:t> </a:t>
            </a:r>
            <a:r>
              <a:rPr lang="en-US" sz="1050" dirty="0" smtClean="0"/>
              <a:t>60%</a:t>
            </a:r>
          </a:p>
          <a:p>
            <a:pPr marL="171450" lvl="1" indent="-171450">
              <a:buFont typeface="Arial" pitchFamily="34" charset="0"/>
              <a:buChar char="•"/>
            </a:pPr>
            <a:r>
              <a:rPr lang="en-US" sz="1050" dirty="0" smtClean="0"/>
              <a:t>NRW 40%</a:t>
            </a:r>
          </a:p>
          <a:p>
            <a:pPr marL="171450" lvl="1" indent="-171450">
              <a:buFont typeface="Arial" pitchFamily="34" charset="0"/>
              <a:buChar char="•"/>
            </a:pPr>
            <a:r>
              <a:rPr lang="en-US" sz="1050" dirty="0" err="1" smtClean="0"/>
              <a:t>Ekstraksi</a:t>
            </a:r>
            <a:r>
              <a:rPr lang="en-US" sz="1050" dirty="0" smtClean="0"/>
              <a:t> </a:t>
            </a:r>
            <a:r>
              <a:rPr lang="en-US" sz="1050" dirty="0"/>
              <a:t>air </a:t>
            </a:r>
            <a:r>
              <a:rPr lang="en-US" sz="1050" dirty="0" err="1"/>
              <a:t>tanah</a:t>
            </a:r>
            <a:r>
              <a:rPr lang="en-US" sz="1050" dirty="0"/>
              <a:t> </a:t>
            </a:r>
            <a:r>
              <a:rPr lang="en-US" sz="1050" dirty="0" err="1"/>
              <a:t>dalam</a:t>
            </a:r>
            <a:r>
              <a:rPr lang="en-US" sz="1050" dirty="0"/>
              <a:t> yang </a:t>
            </a:r>
            <a:r>
              <a:rPr lang="en-US" sz="1050" dirty="0" err="1"/>
              <a:t>berlebihan</a:t>
            </a:r>
            <a:endParaRPr lang="en-US" sz="1050" dirty="0"/>
          </a:p>
        </p:txBody>
      </p:sp>
      <p:pic>
        <p:nvPicPr>
          <p:cNvPr id="2" name="Picture 1"/>
          <p:cNvPicPr>
            <a:picLocks noChangeAspect="1"/>
          </p:cNvPicPr>
          <p:nvPr/>
        </p:nvPicPr>
        <p:blipFill rotWithShape="1">
          <a:blip r:embed="rId3"/>
          <a:srcRect l="16401" t="16400" r="16401" b="19761"/>
          <a:stretch/>
        </p:blipFill>
        <p:spPr>
          <a:xfrm>
            <a:off x="4623501" y="411510"/>
            <a:ext cx="809748" cy="769261"/>
          </a:xfrm>
          <a:prstGeom prst="rect">
            <a:avLst/>
          </a:prstGeom>
        </p:spPr>
      </p:pic>
      <p:pic>
        <p:nvPicPr>
          <p:cNvPr id="3" name="Picture 2"/>
          <p:cNvPicPr>
            <a:picLocks noChangeAspect="1"/>
          </p:cNvPicPr>
          <p:nvPr/>
        </p:nvPicPr>
        <p:blipFill>
          <a:blip r:embed="rId4"/>
          <a:stretch>
            <a:fillRect/>
          </a:stretch>
        </p:blipFill>
        <p:spPr>
          <a:xfrm>
            <a:off x="4700020" y="3121805"/>
            <a:ext cx="821293" cy="772097"/>
          </a:xfrm>
          <a:prstGeom prst="rect">
            <a:avLst/>
          </a:prstGeom>
        </p:spPr>
      </p:pic>
      <p:pic>
        <p:nvPicPr>
          <p:cNvPr id="4" name="Picture 3"/>
          <p:cNvPicPr>
            <a:picLocks noChangeAspect="1"/>
          </p:cNvPicPr>
          <p:nvPr/>
        </p:nvPicPr>
        <p:blipFill>
          <a:blip r:embed="rId5"/>
          <a:stretch>
            <a:fillRect/>
          </a:stretch>
        </p:blipFill>
        <p:spPr>
          <a:xfrm>
            <a:off x="4642266" y="2033200"/>
            <a:ext cx="839135" cy="839135"/>
          </a:xfrm>
          <a:prstGeom prst="rect">
            <a:avLst/>
          </a:prstGeom>
        </p:spPr>
      </p:pic>
      <p:grpSp>
        <p:nvGrpSpPr>
          <p:cNvPr id="7" name="Group 6"/>
          <p:cNvGrpSpPr/>
          <p:nvPr/>
        </p:nvGrpSpPr>
        <p:grpSpPr>
          <a:xfrm>
            <a:off x="248117" y="1275606"/>
            <a:ext cx="4323883" cy="2880320"/>
            <a:chOff x="248117" y="1275606"/>
            <a:chExt cx="4464496" cy="3200400"/>
          </a:xfrm>
        </p:grpSpPr>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l="12885" r="12738"/>
            <a:stretch>
              <a:fillRect/>
            </a:stretch>
          </p:blipFill>
          <p:spPr bwMode="auto">
            <a:xfrm>
              <a:off x="248117" y="1275606"/>
              <a:ext cx="446449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48117" y="1364657"/>
              <a:ext cx="1469666" cy="415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2726" y="3919974"/>
            <a:ext cx="4125127" cy="102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572000" y="1173168"/>
            <a:ext cx="4572000" cy="738664"/>
          </a:xfrm>
          <a:prstGeom prst="rect">
            <a:avLst/>
          </a:prstGeom>
        </p:spPr>
        <p:txBody>
          <a:bodyPr>
            <a:spAutoFit/>
          </a:bodyPr>
          <a:lstStyle/>
          <a:p>
            <a:pPr marL="171450" lvl="1" indent="-171450">
              <a:buFont typeface="Arial" pitchFamily="34" charset="0"/>
              <a:buChar char="•"/>
            </a:pPr>
            <a:r>
              <a:rPr lang="en-US" sz="1050" dirty="0" err="1"/>
              <a:t>Penurunan</a:t>
            </a:r>
            <a:r>
              <a:rPr lang="en-US" sz="1050" dirty="0"/>
              <a:t> </a:t>
            </a:r>
            <a:r>
              <a:rPr lang="en-US" sz="1050" dirty="0" err="1"/>
              <a:t>muka</a:t>
            </a:r>
            <a:r>
              <a:rPr lang="en-US" sz="1050" dirty="0"/>
              <a:t> </a:t>
            </a:r>
            <a:r>
              <a:rPr lang="en-US" sz="1050" dirty="0" err="1"/>
              <a:t>tanah</a:t>
            </a:r>
            <a:r>
              <a:rPr lang="en-US" sz="1050" dirty="0"/>
              <a:t> </a:t>
            </a:r>
            <a:endParaRPr lang="en-US" sz="1000" dirty="0"/>
          </a:p>
          <a:p>
            <a:pPr marL="171450" lvl="1" indent="-171450">
              <a:buFont typeface="Arial" pitchFamily="34" charset="0"/>
              <a:buChar char="•"/>
            </a:pPr>
            <a:r>
              <a:rPr lang="en-US" sz="1050" dirty="0" err="1"/>
              <a:t>Tingginya</a:t>
            </a:r>
            <a:r>
              <a:rPr lang="en-US" sz="1050" dirty="0"/>
              <a:t> </a:t>
            </a:r>
            <a:r>
              <a:rPr lang="en-US" sz="1050" dirty="0" err="1"/>
              <a:t>intensitas</a:t>
            </a:r>
            <a:r>
              <a:rPr lang="en-US" sz="1050" dirty="0"/>
              <a:t> </a:t>
            </a:r>
            <a:r>
              <a:rPr lang="en-US" sz="1050" dirty="0" err="1"/>
              <a:t>hujan</a:t>
            </a:r>
            <a:endParaRPr lang="en-US" sz="1000" dirty="0"/>
          </a:p>
          <a:p>
            <a:pPr marL="171450" lvl="1" indent="-171450">
              <a:buFont typeface="Arial" pitchFamily="34" charset="0"/>
              <a:buChar char="•"/>
            </a:pPr>
            <a:r>
              <a:rPr lang="en-US" sz="1050" dirty="0" err="1"/>
              <a:t>Keterbatasan</a:t>
            </a:r>
            <a:r>
              <a:rPr lang="en-US" sz="1050" dirty="0"/>
              <a:t> </a:t>
            </a:r>
            <a:r>
              <a:rPr lang="en-US" sz="1050" dirty="0" err="1"/>
              <a:t>infrastruktur</a:t>
            </a:r>
            <a:r>
              <a:rPr lang="en-US" sz="1050" dirty="0"/>
              <a:t> </a:t>
            </a:r>
            <a:r>
              <a:rPr lang="en-US" sz="1050" dirty="0" err="1"/>
              <a:t>pengendali</a:t>
            </a:r>
            <a:r>
              <a:rPr lang="en-US" sz="1050" dirty="0"/>
              <a:t> </a:t>
            </a:r>
            <a:r>
              <a:rPr lang="en-US" sz="1050" dirty="0" err="1"/>
              <a:t>banjir</a:t>
            </a:r>
            <a:r>
              <a:rPr lang="en-US" sz="1050" dirty="0"/>
              <a:t> </a:t>
            </a:r>
            <a:r>
              <a:rPr lang="en-US" sz="1050" dirty="0" err="1"/>
              <a:t>dan</a:t>
            </a:r>
            <a:r>
              <a:rPr lang="en-US" sz="1050" dirty="0"/>
              <a:t> </a:t>
            </a:r>
            <a:r>
              <a:rPr lang="en-US" sz="1050" dirty="0" err="1"/>
              <a:t>drainase</a:t>
            </a:r>
            <a:endParaRPr lang="en-US" sz="1000" dirty="0"/>
          </a:p>
          <a:p>
            <a:pPr marL="171450" lvl="1" indent="-171450">
              <a:buFont typeface="Arial" pitchFamily="34" charset="0"/>
              <a:buChar char="•"/>
            </a:pPr>
            <a:r>
              <a:rPr lang="en-US" sz="1050" dirty="0" err="1"/>
              <a:t>Perilaku</a:t>
            </a:r>
            <a:r>
              <a:rPr lang="en-US" sz="1050" dirty="0"/>
              <a:t> </a:t>
            </a:r>
            <a:r>
              <a:rPr lang="en-US" sz="1050" dirty="0" err="1"/>
              <a:t>masyarakat</a:t>
            </a:r>
            <a:r>
              <a:rPr lang="en-US" sz="1050" dirty="0"/>
              <a:t> </a:t>
            </a:r>
            <a:r>
              <a:rPr lang="en-US" sz="1050" dirty="0" err="1"/>
              <a:t>membuang</a:t>
            </a:r>
            <a:r>
              <a:rPr lang="en-US" sz="1050" dirty="0"/>
              <a:t> </a:t>
            </a:r>
            <a:r>
              <a:rPr lang="en-US" sz="1050" dirty="0" err="1"/>
              <a:t>sampah</a:t>
            </a:r>
            <a:r>
              <a:rPr lang="en-US" sz="1050" dirty="0"/>
              <a:t> di </a:t>
            </a:r>
            <a:r>
              <a:rPr lang="en-US" sz="1050" dirty="0" err="1"/>
              <a:t>sungai</a:t>
            </a:r>
            <a:endParaRPr lang="en-US" sz="1000" dirty="0"/>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740" y="4126755"/>
            <a:ext cx="4008636" cy="8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30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1048727" name="Picture Placeholder 2"/>
          <p:cNvSpPr>
            <a:spLocks noGrp="1"/>
          </p:cNvSpPr>
          <p:nvPr>
            <p:ph type="pic" idx="2"/>
          </p:nvPr>
        </p:nvSpPr>
        <p:spPr>
          <a:xfrm>
            <a:off x="2635466" y="20538"/>
            <a:ext cx="6160009" cy="5143500"/>
          </a:xfrm>
        </p:spPr>
      </p:sp>
      <p:sp>
        <p:nvSpPr>
          <p:cNvPr id="1048728" name="Shape 315"/>
          <p:cNvSpPr txBox="1"/>
          <p:nvPr/>
        </p:nvSpPr>
        <p:spPr>
          <a:xfrm>
            <a:off x="221031" y="20640"/>
            <a:ext cx="2406753" cy="2225269"/>
          </a:xfrm>
          <a:prstGeom prst="rect">
            <a:avLst/>
          </a:prstGeom>
          <a:noFill/>
          <a:ln>
            <a:noFill/>
          </a:ln>
        </p:spPr>
        <p:txBody>
          <a:bodyPr wrap="square" lIns="91425" tIns="45700" rIns="91425" bIns="45700" anchor="t" anchorCtr="0">
            <a:noAutofit/>
          </a:bodyPr>
          <a:lstStyle/>
          <a:p>
            <a:pPr>
              <a:spcBef>
                <a:spcPts val="600"/>
              </a:spcBef>
              <a:buClr>
                <a:srgbClr val="3F3F3F"/>
              </a:buClr>
              <a:buSzPct val="25000"/>
            </a:pPr>
            <a:r>
              <a:rPr lang="id-ID" sz="3200" b="1" dirty="0" smtClean="0">
                <a:solidFill>
                  <a:srgbClr val="0072C0"/>
                </a:solidFill>
              </a:rPr>
              <a:t>Jakarta</a:t>
            </a:r>
            <a:r>
              <a:rPr lang="id-ID" sz="3200" b="1" dirty="0" smtClean="0">
                <a:solidFill>
                  <a:srgbClr val="3F3F3F"/>
                </a:solidFill>
              </a:rPr>
              <a:t> </a:t>
            </a:r>
            <a:endParaRPr lang="en-US" sz="3200" b="1" dirty="0" smtClean="0">
              <a:solidFill>
                <a:srgbClr val="3F3F3F"/>
              </a:solidFill>
            </a:endParaRPr>
          </a:p>
          <a:p>
            <a:pPr>
              <a:spcBef>
                <a:spcPts val="600"/>
              </a:spcBef>
              <a:buClr>
                <a:srgbClr val="3F3F3F"/>
              </a:buClr>
              <a:buSzPct val="25000"/>
            </a:pPr>
            <a:r>
              <a:rPr lang="id-ID" sz="2800" b="1" dirty="0" smtClean="0">
                <a:solidFill>
                  <a:srgbClr val="3F3F3F"/>
                </a:solidFill>
              </a:rPr>
              <a:t>Urban </a:t>
            </a:r>
            <a:r>
              <a:rPr lang="id-ID" sz="2800" b="1" dirty="0">
                <a:solidFill>
                  <a:srgbClr val="3F3F3F"/>
                </a:solidFill>
              </a:rPr>
              <a:t>Water Management Concept</a:t>
            </a:r>
            <a:endParaRPr lang="en-US" sz="2800" b="1" dirty="0">
              <a:solidFill>
                <a:srgbClr val="3F3F3F"/>
              </a:solidFill>
            </a:endParaRPr>
          </a:p>
          <a:p>
            <a:pPr marL="0" marR="0" lvl="0" indent="0" algn="l" rtl="0">
              <a:spcBef>
                <a:spcPts val="640"/>
              </a:spcBef>
              <a:buClr>
                <a:srgbClr val="3F3F3F"/>
              </a:buClr>
              <a:buSzPct val="25000"/>
              <a:buFont typeface="Arial"/>
              <a:buNone/>
            </a:pPr>
            <a:endParaRPr lang="en" sz="3200" b="1" dirty="0">
              <a:solidFill>
                <a:srgbClr val="3F3F3F"/>
              </a:solidFill>
              <a:latin typeface="Arial"/>
              <a:ea typeface="Arial"/>
              <a:cs typeface="Arial"/>
              <a:sym typeface="Arial"/>
            </a:endParaRPr>
          </a:p>
        </p:txBody>
      </p:sp>
      <p:grpSp>
        <p:nvGrpSpPr>
          <p:cNvPr id="83" name="Group 298"/>
          <p:cNvGrpSpPr/>
          <p:nvPr/>
        </p:nvGrpSpPr>
        <p:grpSpPr>
          <a:xfrm>
            <a:off x="2720517" y="2347649"/>
            <a:ext cx="6048762" cy="2244966"/>
            <a:chOff x="857551" y="1638566"/>
            <a:chExt cx="7719790" cy="2874443"/>
          </a:xfrm>
        </p:grpSpPr>
        <p:grpSp>
          <p:nvGrpSpPr>
            <p:cNvPr id="84" name="Group 153"/>
            <p:cNvGrpSpPr/>
            <p:nvPr/>
          </p:nvGrpSpPr>
          <p:grpSpPr bwMode="auto">
            <a:xfrm>
              <a:off x="857551" y="1638566"/>
              <a:ext cx="7719790" cy="2413606"/>
              <a:chOff x="158" y="1006"/>
              <a:chExt cx="6543" cy="3413"/>
            </a:xfrm>
          </p:grpSpPr>
          <p:sp>
            <p:nvSpPr>
              <p:cNvPr id="1048729" name="Bent Arrow 508"/>
              <p:cNvSpPr>
                <a:spLocks noChangeArrowheads="1"/>
              </p:cNvSpPr>
              <p:nvPr/>
            </p:nvSpPr>
            <p:spPr bwMode="auto">
              <a:xfrm rot="10800000" flipH="1">
                <a:off x="2109" y="2762"/>
                <a:ext cx="450" cy="382"/>
              </a:xfrm>
              <a:custGeom>
                <a:avLst/>
                <a:gdLst>
                  <a:gd name="T0" fmla="*/ 0 w 714408"/>
                  <a:gd name="T1" fmla="*/ 0 h 606329"/>
                  <a:gd name="T2" fmla="*/ 0 w 714408"/>
                  <a:gd name="T3" fmla="*/ 0 h 606329"/>
                  <a:gd name="T4" fmla="*/ 0 w 714408"/>
                  <a:gd name="T5" fmla="*/ 0 h 606329"/>
                  <a:gd name="T6" fmla="*/ 0 w 714408"/>
                  <a:gd name="T7" fmla="*/ 0 h 606329"/>
                  <a:gd name="T8" fmla="*/ 17694720 60000 65536"/>
                  <a:gd name="T9" fmla="*/ 5898240 60000 65536"/>
                  <a:gd name="T10" fmla="*/ 5898240 60000 65536"/>
                  <a:gd name="T11" fmla="*/ 0 60000 65536"/>
                  <a:gd name="T12" fmla="*/ 0 w 714408"/>
                  <a:gd name="T13" fmla="*/ 0 h 606329"/>
                  <a:gd name="T14" fmla="*/ 714408 w 714408"/>
                  <a:gd name="T15" fmla="*/ 606329 h 606329"/>
                </a:gdLst>
                <a:ahLst/>
                <a:cxnLst>
                  <a:cxn ang="T8">
                    <a:pos x="T0" y="T1"/>
                  </a:cxn>
                  <a:cxn ang="T9">
                    <a:pos x="T2" y="T3"/>
                  </a:cxn>
                  <a:cxn ang="T10">
                    <a:pos x="T4" y="T5"/>
                  </a:cxn>
                  <a:cxn ang="T11">
                    <a:pos x="T6" y="T7"/>
                  </a:cxn>
                </a:cxnLst>
                <a:rect l="T12" t="T13" r="T14" b="T15"/>
                <a:pathLst>
                  <a:path w="714408" h="606329">
                    <a:moveTo>
                      <a:pt x="0" y="606329"/>
                    </a:moveTo>
                    <a:lnTo>
                      <a:pt x="0" y="348324"/>
                    </a:lnTo>
                    <a:cubicBezTo>
                      <a:pt x="0" y="189734"/>
                      <a:pt x="128561" y="61173"/>
                      <a:pt x="287151" y="61173"/>
                    </a:cubicBezTo>
                    <a:cubicBezTo>
                      <a:pt x="287151" y="61173"/>
                      <a:pt x="287151" y="61173"/>
                      <a:pt x="287151" y="61173"/>
                    </a:cubicBezTo>
                    <a:lnTo>
                      <a:pt x="562826" y="61173"/>
                    </a:lnTo>
                    <a:lnTo>
                      <a:pt x="562826" y="0"/>
                    </a:lnTo>
                    <a:lnTo>
                      <a:pt x="714408" y="118828"/>
                    </a:lnTo>
                    <a:lnTo>
                      <a:pt x="562826" y="237657"/>
                    </a:lnTo>
                    <a:lnTo>
                      <a:pt x="562826" y="176484"/>
                    </a:lnTo>
                    <a:lnTo>
                      <a:pt x="287151" y="176484"/>
                    </a:lnTo>
                    <a:lnTo>
                      <a:pt x="287150" y="176484"/>
                    </a:lnTo>
                    <a:cubicBezTo>
                      <a:pt x="192246" y="176484"/>
                      <a:pt x="115311" y="253419"/>
                      <a:pt x="115311" y="348323"/>
                    </a:cubicBezTo>
                    <a:lnTo>
                      <a:pt x="115312" y="606329"/>
                    </a:lnTo>
                    <a:close/>
                  </a:path>
                </a:pathLst>
              </a:custGeom>
              <a:solidFill>
                <a:srgbClr val="FF9900"/>
              </a:solidFill>
              <a:ln w="9525" algn="ctr">
                <a:solidFill>
                  <a:schemeClr val="tx1"/>
                </a:solidFill>
                <a:prstDash val="dash"/>
                <a:round/>
                <a:headEnd/>
                <a:tailEnd/>
              </a:ln>
            </p:spPr>
            <p:txBody>
              <a:bodyPr rot="10800000"/>
              <a:lstStyle/>
              <a:p>
                <a:pPr algn="ctr" eaLnBrk="0" hangingPunct="0"/>
                <a:endParaRPr lang="en-GB" sz="1100">
                  <a:solidFill>
                    <a:srgbClr val="000000"/>
                  </a:solidFill>
                  <a:latin typeface="Times New Roman" pitchFamily="18" charset="0"/>
                  <a:cs typeface="Arial" pitchFamily="34" charset="0"/>
                </a:endParaRPr>
              </a:p>
            </p:txBody>
          </p:sp>
          <p:sp>
            <p:nvSpPr>
              <p:cNvPr id="1048730" name="Bent Arrow 507"/>
              <p:cNvSpPr>
                <a:spLocks noChangeArrowheads="1"/>
              </p:cNvSpPr>
              <p:nvPr/>
            </p:nvSpPr>
            <p:spPr bwMode="auto">
              <a:xfrm rot="10800000" flipH="1">
                <a:off x="1264" y="2583"/>
                <a:ext cx="631" cy="629"/>
              </a:xfrm>
              <a:custGeom>
                <a:avLst/>
                <a:gdLst>
                  <a:gd name="T0" fmla="*/ 0 w 1000171"/>
                  <a:gd name="T1" fmla="*/ 0 h 999967"/>
                  <a:gd name="T2" fmla="*/ 0 w 1000171"/>
                  <a:gd name="T3" fmla="*/ 0 h 999967"/>
                  <a:gd name="T4" fmla="*/ 0 w 1000171"/>
                  <a:gd name="T5" fmla="*/ 0 h 999967"/>
                  <a:gd name="T6" fmla="*/ 0 w 1000171"/>
                  <a:gd name="T7" fmla="*/ 0 h 999967"/>
                  <a:gd name="T8" fmla="*/ 17694720 60000 65536"/>
                  <a:gd name="T9" fmla="*/ 5898240 60000 65536"/>
                  <a:gd name="T10" fmla="*/ 5898240 60000 65536"/>
                  <a:gd name="T11" fmla="*/ 0 60000 65536"/>
                  <a:gd name="T12" fmla="*/ 0 w 1000171"/>
                  <a:gd name="T13" fmla="*/ 0 h 999967"/>
                  <a:gd name="T14" fmla="*/ 1000171 w 1000171"/>
                  <a:gd name="T15" fmla="*/ 999967 h 999967"/>
                </a:gdLst>
                <a:ahLst/>
                <a:cxnLst>
                  <a:cxn ang="T8">
                    <a:pos x="T0" y="T1"/>
                  </a:cxn>
                  <a:cxn ang="T9">
                    <a:pos x="T2" y="T3"/>
                  </a:cxn>
                  <a:cxn ang="T10">
                    <a:pos x="T4" y="T5"/>
                  </a:cxn>
                  <a:cxn ang="T11">
                    <a:pos x="T6" y="T7"/>
                  </a:cxn>
                </a:cxnLst>
                <a:rect l="T12" t="T13" r="T14" b="T15"/>
                <a:pathLst>
                  <a:path w="1000171" h="999967">
                    <a:moveTo>
                      <a:pt x="0" y="999967"/>
                    </a:moveTo>
                    <a:lnTo>
                      <a:pt x="0" y="554637"/>
                    </a:lnTo>
                    <a:cubicBezTo>
                      <a:pt x="0" y="293089"/>
                      <a:pt x="212026" y="81063"/>
                      <a:pt x="473574" y="81064"/>
                    </a:cubicBezTo>
                    <a:cubicBezTo>
                      <a:pt x="473574" y="81064"/>
                      <a:pt x="473574" y="81064"/>
                      <a:pt x="473574" y="81064"/>
                    </a:cubicBezTo>
                    <a:lnTo>
                      <a:pt x="750179" y="81062"/>
                    </a:lnTo>
                    <a:lnTo>
                      <a:pt x="750179" y="0"/>
                    </a:lnTo>
                    <a:lnTo>
                      <a:pt x="1000171" y="136495"/>
                    </a:lnTo>
                    <a:lnTo>
                      <a:pt x="750179" y="272991"/>
                    </a:lnTo>
                    <a:lnTo>
                      <a:pt x="750179" y="191929"/>
                    </a:lnTo>
                    <a:lnTo>
                      <a:pt x="473574" y="191929"/>
                    </a:lnTo>
                    <a:lnTo>
                      <a:pt x="473573" y="191929"/>
                    </a:lnTo>
                    <a:cubicBezTo>
                      <a:pt x="273255" y="191929"/>
                      <a:pt x="110866" y="354318"/>
                      <a:pt x="110866" y="554636"/>
                    </a:cubicBezTo>
                    <a:lnTo>
                      <a:pt x="110866" y="999967"/>
                    </a:lnTo>
                    <a:close/>
                  </a:path>
                </a:pathLst>
              </a:custGeom>
              <a:solidFill>
                <a:srgbClr val="FF9900"/>
              </a:solidFill>
              <a:ln w="9525" algn="ctr">
                <a:solidFill>
                  <a:schemeClr val="tx1"/>
                </a:solidFill>
                <a:prstDash val="dash"/>
                <a:round/>
                <a:headEnd/>
                <a:tailEnd/>
              </a:ln>
            </p:spPr>
            <p:txBody>
              <a:bodyPr rot="10800000"/>
              <a:lstStyle/>
              <a:p>
                <a:pPr algn="ctr" eaLnBrk="0" hangingPunct="0"/>
                <a:endParaRPr lang="en-GB" sz="1100">
                  <a:solidFill>
                    <a:srgbClr val="000000"/>
                  </a:solidFill>
                  <a:latin typeface="Times New Roman" pitchFamily="18" charset="0"/>
                  <a:cs typeface="Arial" pitchFamily="34" charset="0"/>
                </a:endParaRPr>
              </a:p>
            </p:txBody>
          </p:sp>
          <p:grpSp>
            <p:nvGrpSpPr>
              <p:cNvPr id="85" name="Group 9"/>
              <p:cNvGrpSpPr/>
              <p:nvPr/>
            </p:nvGrpSpPr>
            <p:grpSpPr bwMode="auto">
              <a:xfrm>
                <a:off x="1144" y="2195"/>
                <a:ext cx="281" cy="264"/>
                <a:chOff x="1127" y="1400"/>
                <a:chExt cx="281" cy="264"/>
              </a:xfrm>
            </p:grpSpPr>
            <p:sp>
              <p:nvSpPr>
                <p:cNvPr id="1048731" name="AutoShape 10"/>
                <p:cNvSpPr>
                  <a:spLocks noChangeAspect="1" noChangeArrowheads="1" noTextEdit="1"/>
                </p:cNvSpPr>
                <p:nvPr/>
              </p:nvSpPr>
              <p:spPr bwMode="auto">
                <a:xfrm>
                  <a:off x="1127" y="1400"/>
                  <a:ext cx="281" cy="264"/>
                </a:xfrm>
                <a:prstGeom prst="rect">
                  <a:avLst/>
                </a:prstGeom>
                <a:noFill/>
                <a:ln w="9525">
                  <a:noFill/>
                  <a:miter lim="800000"/>
                  <a:headEnd/>
                  <a:tailEnd/>
                </a:ln>
              </p:spPr>
              <p:txBody>
                <a:bodyPr/>
                <a:lstStyle/>
                <a:p>
                  <a:endParaRPr lang="en-US"/>
                </a:p>
              </p:txBody>
            </p:sp>
            <p:grpSp>
              <p:nvGrpSpPr>
                <p:cNvPr id="86" name="Group 11"/>
                <p:cNvGrpSpPr/>
                <p:nvPr/>
              </p:nvGrpSpPr>
              <p:grpSpPr bwMode="auto">
                <a:xfrm>
                  <a:off x="1128" y="1401"/>
                  <a:ext cx="279" cy="154"/>
                  <a:chOff x="1128" y="1401"/>
                  <a:chExt cx="279" cy="154"/>
                </a:xfrm>
              </p:grpSpPr>
              <p:sp>
                <p:nvSpPr>
                  <p:cNvPr id="1048732" name="Freeform 12"/>
                  <p:cNvSpPr/>
                  <p:nvPr/>
                </p:nvSpPr>
                <p:spPr bwMode="auto">
                  <a:xfrm>
                    <a:off x="1176" y="1430"/>
                    <a:ext cx="43" cy="41"/>
                  </a:xfrm>
                  <a:custGeom>
                    <a:avLst/>
                    <a:gdLst>
                      <a:gd name="T0" fmla="*/ 0 w 393"/>
                      <a:gd name="T1" fmla="*/ 0 h 458"/>
                      <a:gd name="T2" fmla="*/ 0 w 393"/>
                      <a:gd name="T3" fmla="*/ 0 h 458"/>
                      <a:gd name="T4" fmla="*/ 0 w 393"/>
                      <a:gd name="T5" fmla="*/ 0 h 458"/>
                      <a:gd name="T6" fmla="*/ 0 w 393"/>
                      <a:gd name="T7" fmla="*/ 0 h 458"/>
                      <a:gd name="T8" fmla="*/ 0 w 393"/>
                      <a:gd name="T9" fmla="*/ 0 h 458"/>
                      <a:gd name="T10" fmla="*/ 0 w 393"/>
                      <a:gd name="T11" fmla="*/ 0 h 458"/>
                      <a:gd name="T12" fmla="*/ 0 w 393"/>
                      <a:gd name="T13" fmla="*/ 0 h 458"/>
                      <a:gd name="T14" fmla="*/ 0 w 393"/>
                      <a:gd name="T15" fmla="*/ 0 h 458"/>
                      <a:gd name="T16" fmla="*/ 0 w 393"/>
                      <a:gd name="T17" fmla="*/ 0 h 458"/>
                      <a:gd name="T18" fmla="*/ 0 w 393"/>
                      <a:gd name="T19" fmla="*/ 0 h 458"/>
                      <a:gd name="T20" fmla="*/ 0 w 393"/>
                      <a:gd name="T21" fmla="*/ 0 h 458"/>
                      <a:gd name="T22" fmla="*/ 0 w 393"/>
                      <a:gd name="T23" fmla="*/ 0 h 458"/>
                      <a:gd name="T24" fmla="*/ 0 w 393"/>
                      <a:gd name="T25" fmla="*/ 0 h 458"/>
                      <a:gd name="T26" fmla="*/ 0 w 393"/>
                      <a:gd name="T27" fmla="*/ 0 h 458"/>
                      <a:gd name="T28" fmla="*/ 0 w 393"/>
                      <a:gd name="T29" fmla="*/ 0 h 458"/>
                      <a:gd name="T30" fmla="*/ 0 w 393"/>
                      <a:gd name="T31" fmla="*/ 0 h 458"/>
                      <a:gd name="T32" fmla="*/ 0 w 393"/>
                      <a:gd name="T33" fmla="*/ 0 h 458"/>
                      <a:gd name="T34" fmla="*/ 0 w 393"/>
                      <a:gd name="T35" fmla="*/ 0 h 458"/>
                      <a:gd name="T36" fmla="*/ 0 w 393"/>
                      <a:gd name="T37" fmla="*/ 0 h 458"/>
                      <a:gd name="T38" fmla="*/ 0 w 393"/>
                      <a:gd name="T39" fmla="*/ 0 h 458"/>
                      <a:gd name="T40" fmla="*/ 0 w 393"/>
                      <a:gd name="T41" fmla="*/ 0 h 458"/>
                      <a:gd name="T42" fmla="*/ 0 w 393"/>
                      <a:gd name="T43" fmla="*/ 0 h 458"/>
                      <a:gd name="T44" fmla="*/ 0 w 393"/>
                      <a:gd name="T45" fmla="*/ 0 h 458"/>
                      <a:gd name="T46" fmla="*/ 0 w 393"/>
                      <a:gd name="T47" fmla="*/ 0 h 458"/>
                      <a:gd name="T48" fmla="*/ 0 w 393"/>
                      <a:gd name="T49" fmla="*/ 0 h 458"/>
                      <a:gd name="T50" fmla="*/ 0 w 393"/>
                      <a:gd name="T51" fmla="*/ 0 h 458"/>
                      <a:gd name="T52" fmla="*/ 0 w 393"/>
                      <a:gd name="T53" fmla="*/ 0 h 458"/>
                      <a:gd name="T54" fmla="*/ 0 w 393"/>
                      <a:gd name="T55" fmla="*/ 0 h 458"/>
                      <a:gd name="T56" fmla="*/ 0 w 393"/>
                      <a:gd name="T57" fmla="*/ 0 h 458"/>
                      <a:gd name="T58" fmla="*/ 0 w 393"/>
                      <a:gd name="T59" fmla="*/ 0 h 458"/>
                      <a:gd name="T60" fmla="*/ 0 w 393"/>
                      <a:gd name="T61" fmla="*/ 0 h 458"/>
                      <a:gd name="T62" fmla="*/ 0 w 393"/>
                      <a:gd name="T63" fmla="*/ 0 h 458"/>
                      <a:gd name="T64" fmla="*/ 0 w 393"/>
                      <a:gd name="T65" fmla="*/ 0 h 458"/>
                      <a:gd name="T66" fmla="*/ 0 w 393"/>
                      <a:gd name="T67" fmla="*/ 0 h 458"/>
                      <a:gd name="T68" fmla="*/ 0 w 393"/>
                      <a:gd name="T69" fmla="*/ 0 h 458"/>
                      <a:gd name="T70" fmla="*/ 0 w 393"/>
                      <a:gd name="T71" fmla="*/ 0 h 458"/>
                      <a:gd name="T72" fmla="*/ 0 w 393"/>
                      <a:gd name="T73" fmla="*/ 0 h 458"/>
                      <a:gd name="T74" fmla="*/ 0 w 393"/>
                      <a:gd name="T75" fmla="*/ 0 h 458"/>
                      <a:gd name="T76" fmla="*/ 0 w 393"/>
                      <a:gd name="T77" fmla="*/ 0 h 458"/>
                      <a:gd name="T78" fmla="*/ 0 w 393"/>
                      <a:gd name="T79" fmla="*/ 0 h 4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3"/>
                      <a:gd name="T121" fmla="*/ 0 h 458"/>
                      <a:gd name="T122" fmla="*/ 393 w 393"/>
                      <a:gd name="T123" fmla="*/ 458 h 4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3" h="458">
                        <a:moveTo>
                          <a:pt x="139" y="458"/>
                        </a:moveTo>
                        <a:lnTo>
                          <a:pt x="162" y="446"/>
                        </a:lnTo>
                        <a:lnTo>
                          <a:pt x="182" y="446"/>
                        </a:lnTo>
                        <a:lnTo>
                          <a:pt x="215" y="436"/>
                        </a:lnTo>
                        <a:lnTo>
                          <a:pt x="245" y="437"/>
                        </a:lnTo>
                        <a:lnTo>
                          <a:pt x="271" y="414"/>
                        </a:lnTo>
                        <a:lnTo>
                          <a:pt x="310" y="422"/>
                        </a:lnTo>
                        <a:lnTo>
                          <a:pt x="341" y="405"/>
                        </a:lnTo>
                        <a:lnTo>
                          <a:pt x="371" y="374"/>
                        </a:lnTo>
                        <a:lnTo>
                          <a:pt x="368" y="342"/>
                        </a:lnTo>
                        <a:lnTo>
                          <a:pt x="386" y="311"/>
                        </a:lnTo>
                        <a:lnTo>
                          <a:pt x="378" y="277"/>
                        </a:lnTo>
                        <a:lnTo>
                          <a:pt x="393" y="229"/>
                        </a:lnTo>
                        <a:lnTo>
                          <a:pt x="381" y="181"/>
                        </a:lnTo>
                        <a:lnTo>
                          <a:pt x="366" y="145"/>
                        </a:lnTo>
                        <a:lnTo>
                          <a:pt x="363" y="106"/>
                        </a:lnTo>
                        <a:lnTo>
                          <a:pt x="358" y="67"/>
                        </a:lnTo>
                        <a:lnTo>
                          <a:pt x="332" y="43"/>
                        </a:lnTo>
                        <a:lnTo>
                          <a:pt x="275" y="32"/>
                        </a:lnTo>
                        <a:lnTo>
                          <a:pt x="245" y="12"/>
                        </a:lnTo>
                        <a:lnTo>
                          <a:pt x="194" y="12"/>
                        </a:lnTo>
                        <a:lnTo>
                          <a:pt x="157" y="0"/>
                        </a:lnTo>
                        <a:lnTo>
                          <a:pt x="134" y="27"/>
                        </a:lnTo>
                        <a:lnTo>
                          <a:pt x="106" y="48"/>
                        </a:lnTo>
                        <a:lnTo>
                          <a:pt x="91" y="67"/>
                        </a:lnTo>
                        <a:lnTo>
                          <a:pt x="67" y="98"/>
                        </a:lnTo>
                        <a:lnTo>
                          <a:pt x="32" y="131"/>
                        </a:lnTo>
                        <a:lnTo>
                          <a:pt x="26" y="150"/>
                        </a:lnTo>
                        <a:lnTo>
                          <a:pt x="24" y="183"/>
                        </a:lnTo>
                        <a:lnTo>
                          <a:pt x="6" y="212"/>
                        </a:lnTo>
                        <a:lnTo>
                          <a:pt x="21" y="249"/>
                        </a:lnTo>
                        <a:lnTo>
                          <a:pt x="0" y="303"/>
                        </a:lnTo>
                        <a:lnTo>
                          <a:pt x="21" y="317"/>
                        </a:lnTo>
                        <a:lnTo>
                          <a:pt x="29" y="343"/>
                        </a:lnTo>
                        <a:lnTo>
                          <a:pt x="57" y="357"/>
                        </a:lnTo>
                        <a:lnTo>
                          <a:pt x="62" y="389"/>
                        </a:lnTo>
                        <a:lnTo>
                          <a:pt x="88" y="400"/>
                        </a:lnTo>
                        <a:lnTo>
                          <a:pt x="92" y="425"/>
                        </a:lnTo>
                        <a:lnTo>
                          <a:pt x="118" y="431"/>
                        </a:lnTo>
                        <a:lnTo>
                          <a:pt x="139" y="458"/>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33" name="Freeform 13"/>
                  <p:cNvSpPr/>
                  <p:nvPr/>
                </p:nvSpPr>
                <p:spPr bwMode="auto">
                  <a:xfrm>
                    <a:off x="1200" y="1425"/>
                    <a:ext cx="43" cy="35"/>
                  </a:xfrm>
                  <a:custGeom>
                    <a:avLst/>
                    <a:gdLst>
                      <a:gd name="T0" fmla="*/ 0 w 388"/>
                      <a:gd name="T1" fmla="*/ 0 h 382"/>
                      <a:gd name="T2" fmla="*/ 0 w 388"/>
                      <a:gd name="T3" fmla="*/ 0 h 382"/>
                      <a:gd name="T4" fmla="*/ 0 w 388"/>
                      <a:gd name="T5" fmla="*/ 0 h 382"/>
                      <a:gd name="T6" fmla="*/ 0 w 388"/>
                      <a:gd name="T7" fmla="*/ 0 h 382"/>
                      <a:gd name="T8" fmla="*/ 0 w 388"/>
                      <a:gd name="T9" fmla="*/ 0 h 382"/>
                      <a:gd name="T10" fmla="*/ 0 w 388"/>
                      <a:gd name="T11" fmla="*/ 0 h 382"/>
                      <a:gd name="T12" fmla="*/ 0 w 388"/>
                      <a:gd name="T13" fmla="*/ 0 h 382"/>
                      <a:gd name="T14" fmla="*/ 0 w 388"/>
                      <a:gd name="T15" fmla="*/ 0 h 382"/>
                      <a:gd name="T16" fmla="*/ 0 w 388"/>
                      <a:gd name="T17" fmla="*/ 0 h 382"/>
                      <a:gd name="T18" fmla="*/ 0 w 388"/>
                      <a:gd name="T19" fmla="*/ 0 h 382"/>
                      <a:gd name="T20" fmla="*/ 0 w 388"/>
                      <a:gd name="T21" fmla="*/ 0 h 382"/>
                      <a:gd name="T22" fmla="*/ 0 w 388"/>
                      <a:gd name="T23" fmla="*/ 0 h 382"/>
                      <a:gd name="T24" fmla="*/ 0 w 388"/>
                      <a:gd name="T25" fmla="*/ 0 h 382"/>
                      <a:gd name="T26" fmla="*/ 0 w 388"/>
                      <a:gd name="T27" fmla="*/ 0 h 382"/>
                      <a:gd name="T28" fmla="*/ 0 w 388"/>
                      <a:gd name="T29" fmla="*/ 0 h 382"/>
                      <a:gd name="T30" fmla="*/ 0 w 388"/>
                      <a:gd name="T31" fmla="*/ 0 h 382"/>
                      <a:gd name="T32" fmla="*/ 0 w 388"/>
                      <a:gd name="T33" fmla="*/ 0 h 382"/>
                      <a:gd name="T34" fmla="*/ 0 w 388"/>
                      <a:gd name="T35" fmla="*/ 0 h 382"/>
                      <a:gd name="T36" fmla="*/ 0 w 388"/>
                      <a:gd name="T37" fmla="*/ 0 h 382"/>
                      <a:gd name="T38" fmla="*/ 0 w 388"/>
                      <a:gd name="T39" fmla="*/ 0 h 382"/>
                      <a:gd name="T40" fmla="*/ 0 w 388"/>
                      <a:gd name="T41" fmla="*/ 0 h 382"/>
                      <a:gd name="T42" fmla="*/ 0 w 388"/>
                      <a:gd name="T43" fmla="*/ 0 h 382"/>
                      <a:gd name="T44" fmla="*/ 0 w 388"/>
                      <a:gd name="T45" fmla="*/ 0 h 382"/>
                      <a:gd name="T46" fmla="*/ 0 w 388"/>
                      <a:gd name="T47" fmla="*/ 0 h 382"/>
                      <a:gd name="T48" fmla="*/ 0 w 388"/>
                      <a:gd name="T49" fmla="*/ 0 h 382"/>
                      <a:gd name="T50" fmla="*/ 0 w 388"/>
                      <a:gd name="T51" fmla="*/ 0 h 382"/>
                      <a:gd name="T52" fmla="*/ 0 w 388"/>
                      <a:gd name="T53" fmla="*/ 0 h 382"/>
                      <a:gd name="T54" fmla="*/ 0 w 388"/>
                      <a:gd name="T55" fmla="*/ 0 h 382"/>
                      <a:gd name="T56" fmla="*/ 0 w 388"/>
                      <a:gd name="T57" fmla="*/ 0 h 382"/>
                      <a:gd name="T58" fmla="*/ 0 w 388"/>
                      <a:gd name="T59" fmla="*/ 0 h 382"/>
                      <a:gd name="T60" fmla="*/ 0 w 388"/>
                      <a:gd name="T61" fmla="*/ 0 h 382"/>
                      <a:gd name="T62" fmla="*/ 0 w 388"/>
                      <a:gd name="T63" fmla="*/ 0 h 382"/>
                      <a:gd name="T64" fmla="*/ 0 w 388"/>
                      <a:gd name="T65" fmla="*/ 0 h 382"/>
                      <a:gd name="T66" fmla="*/ 0 w 388"/>
                      <a:gd name="T67" fmla="*/ 0 h 382"/>
                      <a:gd name="T68" fmla="*/ 0 w 388"/>
                      <a:gd name="T69" fmla="*/ 0 h 382"/>
                      <a:gd name="T70" fmla="*/ 0 w 388"/>
                      <a:gd name="T71" fmla="*/ 0 h 382"/>
                      <a:gd name="T72" fmla="*/ 0 w 388"/>
                      <a:gd name="T73" fmla="*/ 0 h 382"/>
                      <a:gd name="T74" fmla="*/ 0 w 388"/>
                      <a:gd name="T75" fmla="*/ 0 h 382"/>
                      <a:gd name="T76" fmla="*/ 0 w 388"/>
                      <a:gd name="T77" fmla="*/ 0 h 382"/>
                      <a:gd name="T78" fmla="*/ 0 w 388"/>
                      <a:gd name="T79" fmla="*/ 0 h 382"/>
                      <a:gd name="T80" fmla="*/ 0 w 388"/>
                      <a:gd name="T81" fmla="*/ 0 h 382"/>
                      <a:gd name="T82" fmla="*/ 0 w 388"/>
                      <a:gd name="T83" fmla="*/ 0 h 382"/>
                      <a:gd name="T84" fmla="*/ 0 w 388"/>
                      <a:gd name="T85" fmla="*/ 0 h 382"/>
                      <a:gd name="T86" fmla="*/ 0 w 388"/>
                      <a:gd name="T87" fmla="*/ 0 h 382"/>
                      <a:gd name="T88" fmla="*/ 0 w 388"/>
                      <a:gd name="T89" fmla="*/ 0 h 382"/>
                      <a:gd name="T90" fmla="*/ 0 w 388"/>
                      <a:gd name="T91" fmla="*/ 0 h 382"/>
                      <a:gd name="T92" fmla="*/ 0 w 388"/>
                      <a:gd name="T93" fmla="*/ 0 h 382"/>
                      <a:gd name="T94" fmla="*/ 0 w 388"/>
                      <a:gd name="T95" fmla="*/ 0 h 382"/>
                      <a:gd name="T96" fmla="*/ 0 w 388"/>
                      <a:gd name="T97" fmla="*/ 0 h 382"/>
                      <a:gd name="T98" fmla="*/ 0 w 388"/>
                      <a:gd name="T99" fmla="*/ 0 h 382"/>
                      <a:gd name="T100" fmla="*/ 0 w 388"/>
                      <a:gd name="T101" fmla="*/ 0 h 382"/>
                      <a:gd name="T102" fmla="*/ 0 w 388"/>
                      <a:gd name="T103" fmla="*/ 0 h 382"/>
                      <a:gd name="T104" fmla="*/ 0 w 388"/>
                      <a:gd name="T105" fmla="*/ 0 h 382"/>
                      <a:gd name="T106" fmla="*/ 0 w 388"/>
                      <a:gd name="T107" fmla="*/ 0 h 382"/>
                      <a:gd name="T108" fmla="*/ 0 w 388"/>
                      <a:gd name="T109" fmla="*/ 0 h 382"/>
                      <a:gd name="T110" fmla="*/ 0 w 388"/>
                      <a:gd name="T111" fmla="*/ 0 h 382"/>
                      <a:gd name="T112" fmla="*/ 0 w 388"/>
                      <a:gd name="T113" fmla="*/ 0 h 382"/>
                      <a:gd name="T114" fmla="*/ 0 w 388"/>
                      <a:gd name="T115" fmla="*/ 0 h 382"/>
                      <a:gd name="T116" fmla="*/ 0 w 388"/>
                      <a:gd name="T117" fmla="*/ 0 h 382"/>
                      <a:gd name="T118" fmla="*/ 0 w 388"/>
                      <a:gd name="T119" fmla="*/ 0 h 382"/>
                      <a:gd name="T120" fmla="*/ 0 w 388"/>
                      <a:gd name="T121" fmla="*/ 0 h 382"/>
                      <a:gd name="T122" fmla="*/ 0 w 388"/>
                      <a:gd name="T123" fmla="*/ 0 h 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
                      <a:gd name="T187" fmla="*/ 0 h 382"/>
                      <a:gd name="T188" fmla="*/ 388 w 388"/>
                      <a:gd name="T189" fmla="*/ 382 h 3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 h="382">
                        <a:moveTo>
                          <a:pt x="8" y="119"/>
                        </a:moveTo>
                        <a:lnTo>
                          <a:pt x="25" y="128"/>
                        </a:lnTo>
                        <a:lnTo>
                          <a:pt x="0" y="146"/>
                        </a:lnTo>
                        <a:lnTo>
                          <a:pt x="16" y="160"/>
                        </a:lnTo>
                        <a:lnTo>
                          <a:pt x="1" y="176"/>
                        </a:lnTo>
                        <a:lnTo>
                          <a:pt x="16" y="186"/>
                        </a:lnTo>
                        <a:lnTo>
                          <a:pt x="8" y="208"/>
                        </a:lnTo>
                        <a:lnTo>
                          <a:pt x="24" y="220"/>
                        </a:lnTo>
                        <a:lnTo>
                          <a:pt x="16" y="240"/>
                        </a:lnTo>
                        <a:lnTo>
                          <a:pt x="33" y="255"/>
                        </a:lnTo>
                        <a:lnTo>
                          <a:pt x="16" y="280"/>
                        </a:lnTo>
                        <a:lnTo>
                          <a:pt x="22" y="307"/>
                        </a:lnTo>
                        <a:lnTo>
                          <a:pt x="38" y="305"/>
                        </a:lnTo>
                        <a:lnTo>
                          <a:pt x="40" y="322"/>
                        </a:lnTo>
                        <a:lnTo>
                          <a:pt x="57" y="328"/>
                        </a:lnTo>
                        <a:lnTo>
                          <a:pt x="53" y="352"/>
                        </a:lnTo>
                        <a:lnTo>
                          <a:pt x="76" y="346"/>
                        </a:lnTo>
                        <a:lnTo>
                          <a:pt x="93" y="365"/>
                        </a:lnTo>
                        <a:lnTo>
                          <a:pt x="112" y="352"/>
                        </a:lnTo>
                        <a:lnTo>
                          <a:pt x="125" y="367"/>
                        </a:lnTo>
                        <a:lnTo>
                          <a:pt x="145" y="362"/>
                        </a:lnTo>
                        <a:lnTo>
                          <a:pt x="168" y="373"/>
                        </a:lnTo>
                        <a:lnTo>
                          <a:pt x="199" y="365"/>
                        </a:lnTo>
                        <a:lnTo>
                          <a:pt x="220" y="364"/>
                        </a:lnTo>
                        <a:lnTo>
                          <a:pt x="240" y="379"/>
                        </a:lnTo>
                        <a:lnTo>
                          <a:pt x="256" y="370"/>
                        </a:lnTo>
                        <a:lnTo>
                          <a:pt x="277" y="382"/>
                        </a:lnTo>
                        <a:lnTo>
                          <a:pt x="303" y="360"/>
                        </a:lnTo>
                        <a:lnTo>
                          <a:pt x="327" y="365"/>
                        </a:lnTo>
                        <a:lnTo>
                          <a:pt x="348" y="350"/>
                        </a:lnTo>
                        <a:lnTo>
                          <a:pt x="368" y="330"/>
                        </a:lnTo>
                        <a:lnTo>
                          <a:pt x="359" y="308"/>
                        </a:lnTo>
                        <a:lnTo>
                          <a:pt x="375" y="290"/>
                        </a:lnTo>
                        <a:lnTo>
                          <a:pt x="370" y="265"/>
                        </a:lnTo>
                        <a:lnTo>
                          <a:pt x="388" y="229"/>
                        </a:lnTo>
                        <a:lnTo>
                          <a:pt x="372" y="205"/>
                        </a:lnTo>
                        <a:lnTo>
                          <a:pt x="378" y="175"/>
                        </a:lnTo>
                        <a:lnTo>
                          <a:pt x="358" y="153"/>
                        </a:lnTo>
                        <a:lnTo>
                          <a:pt x="368" y="119"/>
                        </a:lnTo>
                        <a:lnTo>
                          <a:pt x="340" y="110"/>
                        </a:lnTo>
                        <a:lnTo>
                          <a:pt x="338" y="88"/>
                        </a:lnTo>
                        <a:lnTo>
                          <a:pt x="326" y="64"/>
                        </a:lnTo>
                        <a:lnTo>
                          <a:pt x="336" y="26"/>
                        </a:lnTo>
                        <a:lnTo>
                          <a:pt x="312" y="32"/>
                        </a:lnTo>
                        <a:lnTo>
                          <a:pt x="308" y="12"/>
                        </a:lnTo>
                        <a:lnTo>
                          <a:pt x="284" y="15"/>
                        </a:lnTo>
                        <a:lnTo>
                          <a:pt x="263" y="4"/>
                        </a:lnTo>
                        <a:lnTo>
                          <a:pt x="239" y="15"/>
                        </a:lnTo>
                        <a:lnTo>
                          <a:pt x="227" y="4"/>
                        </a:lnTo>
                        <a:lnTo>
                          <a:pt x="204" y="11"/>
                        </a:lnTo>
                        <a:lnTo>
                          <a:pt x="183" y="12"/>
                        </a:lnTo>
                        <a:lnTo>
                          <a:pt x="163" y="0"/>
                        </a:lnTo>
                        <a:lnTo>
                          <a:pt x="151" y="19"/>
                        </a:lnTo>
                        <a:lnTo>
                          <a:pt x="125" y="17"/>
                        </a:lnTo>
                        <a:lnTo>
                          <a:pt x="119" y="34"/>
                        </a:lnTo>
                        <a:lnTo>
                          <a:pt x="103" y="35"/>
                        </a:lnTo>
                        <a:lnTo>
                          <a:pt x="97" y="54"/>
                        </a:lnTo>
                        <a:lnTo>
                          <a:pt x="64" y="54"/>
                        </a:lnTo>
                        <a:lnTo>
                          <a:pt x="56" y="76"/>
                        </a:lnTo>
                        <a:lnTo>
                          <a:pt x="44" y="98"/>
                        </a:lnTo>
                        <a:lnTo>
                          <a:pt x="25" y="95"/>
                        </a:lnTo>
                        <a:lnTo>
                          <a:pt x="8" y="119"/>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34" name="Freeform 14"/>
                  <p:cNvSpPr/>
                  <p:nvPr/>
                </p:nvSpPr>
                <p:spPr bwMode="auto">
                  <a:xfrm>
                    <a:off x="1253" y="1401"/>
                    <a:ext cx="57" cy="56"/>
                  </a:xfrm>
                  <a:custGeom>
                    <a:avLst/>
                    <a:gdLst>
                      <a:gd name="T0" fmla="*/ 0 w 519"/>
                      <a:gd name="T1" fmla="*/ 0 h 613"/>
                      <a:gd name="T2" fmla="*/ 0 w 519"/>
                      <a:gd name="T3" fmla="*/ 0 h 613"/>
                      <a:gd name="T4" fmla="*/ 0 w 519"/>
                      <a:gd name="T5" fmla="*/ 0 h 613"/>
                      <a:gd name="T6" fmla="*/ 0 w 519"/>
                      <a:gd name="T7" fmla="*/ 0 h 613"/>
                      <a:gd name="T8" fmla="*/ 0 w 519"/>
                      <a:gd name="T9" fmla="*/ 0 h 613"/>
                      <a:gd name="T10" fmla="*/ 0 w 519"/>
                      <a:gd name="T11" fmla="*/ 0 h 613"/>
                      <a:gd name="T12" fmla="*/ 0 w 519"/>
                      <a:gd name="T13" fmla="*/ 0 h 613"/>
                      <a:gd name="T14" fmla="*/ 0 w 519"/>
                      <a:gd name="T15" fmla="*/ 0 h 613"/>
                      <a:gd name="T16" fmla="*/ 0 w 519"/>
                      <a:gd name="T17" fmla="*/ 0 h 613"/>
                      <a:gd name="T18" fmla="*/ 0 w 519"/>
                      <a:gd name="T19" fmla="*/ 0 h 613"/>
                      <a:gd name="T20" fmla="*/ 0 w 519"/>
                      <a:gd name="T21" fmla="*/ 0 h 613"/>
                      <a:gd name="T22" fmla="*/ 0 w 519"/>
                      <a:gd name="T23" fmla="*/ 0 h 613"/>
                      <a:gd name="T24" fmla="*/ 0 w 519"/>
                      <a:gd name="T25" fmla="*/ 0 h 613"/>
                      <a:gd name="T26" fmla="*/ 0 w 519"/>
                      <a:gd name="T27" fmla="*/ 0 h 613"/>
                      <a:gd name="T28" fmla="*/ 0 w 519"/>
                      <a:gd name="T29" fmla="*/ 0 h 613"/>
                      <a:gd name="T30" fmla="*/ 0 w 519"/>
                      <a:gd name="T31" fmla="*/ 0 h 613"/>
                      <a:gd name="T32" fmla="*/ 0 w 519"/>
                      <a:gd name="T33" fmla="*/ 0 h 613"/>
                      <a:gd name="T34" fmla="*/ 0 w 519"/>
                      <a:gd name="T35" fmla="*/ 0 h 613"/>
                      <a:gd name="T36" fmla="*/ 0 w 519"/>
                      <a:gd name="T37" fmla="*/ 0 h 613"/>
                      <a:gd name="T38" fmla="*/ 0 w 519"/>
                      <a:gd name="T39" fmla="*/ 0 h 613"/>
                      <a:gd name="T40" fmla="*/ 0 w 519"/>
                      <a:gd name="T41" fmla="*/ 0 h 613"/>
                      <a:gd name="T42" fmla="*/ 0 w 519"/>
                      <a:gd name="T43" fmla="*/ 0 h 613"/>
                      <a:gd name="T44" fmla="*/ 0 w 519"/>
                      <a:gd name="T45" fmla="*/ 0 h 613"/>
                      <a:gd name="T46" fmla="*/ 0 w 519"/>
                      <a:gd name="T47" fmla="*/ 0 h 613"/>
                      <a:gd name="T48" fmla="*/ 0 w 519"/>
                      <a:gd name="T49" fmla="*/ 0 h 613"/>
                      <a:gd name="T50" fmla="*/ 0 w 519"/>
                      <a:gd name="T51" fmla="*/ 0 h 613"/>
                      <a:gd name="T52" fmla="*/ 0 w 519"/>
                      <a:gd name="T53" fmla="*/ 0 h 613"/>
                      <a:gd name="T54" fmla="*/ 0 w 519"/>
                      <a:gd name="T55" fmla="*/ 0 h 613"/>
                      <a:gd name="T56" fmla="*/ 0 w 519"/>
                      <a:gd name="T57" fmla="*/ 0 h 613"/>
                      <a:gd name="T58" fmla="*/ 0 w 519"/>
                      <a:gd name="T59" fmla="*/ 0 h 613"/>
                      <a:gd name="T60" fmla="*/ 0 w 519"/>
                      <a:gd name="T61" fmla="*/ 0 h 613"/>
                      <a:gd name="T62" fmla="*/ 0 w 519"/>
                      <a:gd name="T63" fmla="*/ 0 h 613"/>
                      <a:gd name="T64" fmla="*/ 0 w 519"/>
                      <a:gd name="T65" fmla="*/ 0 h 613"/>
                      <a:gd name="T66" fmla="*/ 0 w 519"/>
                      <a:gd name="T67" fmla="*/ 0 h 613"/>
                      <a:gd name="T68" fmla="*/ 0 w 519"/>
                      <a:gd name="T69" fmla="*/ 0 h 613"/>
                      <a:gd name="T70" fmla="*/ 0 w 519"/>
                      <a:gd name="T71" fmla="*/ 0 h 613"/>
                      <a:gd name="T72" fmla="*/ 0 w 519"/>
                      <a:gd name="T73" fmla="*/ 0 h 613"/>
                      <a:gd name="T74" fmla="*/ 0 w 519"/>
                      <a:gd name="T75" fmla="*/ 0 h 613"/>
                      <a:gd name="T76" fmla="*/ 0 w 519"/>
                      <a:gd name="T77" fmla="*/ 0 h 613"/>
                      <a:gd name="T78" fmla="*/ 0 w 519"/>
                      <a:gd name="T79" fmla="*/ 0 h 6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9"/>
                      <a:gd name="T121" fmla="*/ 0 h 613"/>
                      <a:gd name="T122" fmla="*/ 519 w 519"/>
                      <a:gd name="T123" fmla="*/ 613 h 6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9" h="613">
                        <a:moveTo>
                          <a:pt x="163" y="613"/>
                        </a:moveTo>
                        <a:lnTo>
                          <a:pt x="174" y="592"/>
                        </a:lnTo>
                        <a:lnTo>
                          <a:pt x="191" y="601"/>
                        </a:lnTo>
                        <a:lnTo>
                          <a:pt x="203" y="582"/>
                        </a:lnTo>
                        <a:lnTo>
                          <a:pt x="228" y="563"/>
                        </a:lnTo>
                        <a:lnTo>
                          <a:pt x="236" y="505"/>
                        </a:lnTo>
                        <a:lnTo>
                          <a:pt x="260" y="524"/>
                        </a:lnTo>
                        <a:lnTo>
                          <a:pt x="282" y="495"/>
                        </a:lnTo>
                        <a:lnTo>
                          <a:pt x="325" y="485"/>
                        </a:lnTo>
                        <a:lnTo>
                          <a:pt x="345" y="504"/>
                        </a:lnTo>
                        <a:lnTo>
                          <a:pt x="379" y="504"/>
                        </a:lnTo>
                        <a:lnTo>
                          <a:pt x="390" y="472"/>
                        </a:lnTo>
                        <a:lnTo>
                          <a:pt x="421" y="476"/>
                        </a:lnTo>
                        <a:lnTo>
                          <a:pt x="439" y="451"/>
                        </a:lnTo>
                        <a:lnTo>
                          <a:pt x="468" y="467"/>
                        </a:lnTo>
                        <a:lnTo>
                          <a:pt x="492" y="443"/>
                        </a:lnTo>
                        <a:lnTo>
                          <a:pt x="516" y="447"/>
                        </a:lnTo>
                        <a:lnTo>
                          <a:pt x="502" y="418"/>
                        </a:lnTo>
                        <a:lnTo>
                          <a:pt x="519" y="392"/>
                        </a:lnTo>
                        <a:lnTo>
                          <a:pt x="501" y="355"/>
                        </a:lnTo>
                        <a:lnTo>
                          <a:pt x="512" y="319"/>
                        </a:lnTo>
                        <a:lnTo>
                          <a:pt x="492" y="296"/>
                        </a:lnTo>
                        <a:lnTo>
                          <a:pt x="510" y="261"/>
                        </a:lnTo>
                        <a:lnTo>
                          <a:pt x="496" y="215"/>
                        </a:lnTo>
                        <a:lnTo>
                          <a:pt x="505" y="185"/>
                        </a:lnTo>
                        <a:lnTo>
                          <a:pt x="470" y="196"/>
                        </a:lnTo>
                        <a:lnTo>
                          <a:pt x="447" y="188"/>
                        </a:lnTo>
                        <a:lnTo>
                          <a:pt x="470" y="164"/>
                        </a:lnTo>
                        <a:lnTo>
                          <a:pt x="470" y="146"/>
                        </a:lnTo>
                        <a:lnTo>
                          <a:pt x="486" y="130"/>
                        </a:lnTo>
                        <a:lnTo>
                          <a:pt x="453" y="126"/>
                        </a:lnTo>
                        <a:lnTo>
                          <a:pt x="442" y="106"/>
                        </a:lnTo>
                        <a:lnTo>
                          <a:pt x="418" y="106"/>
                        </a:lnTo>
                        <a:lnTo>
                          <a:pt x="400" y="72"/>
                        </a:lnTo>
                        <a:lnTo>
                          <a:pt x="384" y="78"/>
                        </a:lnTo>
                        <a:lnTo>
                          <a:pt x="365" y="52"/>
                        </a:lnTo>
                        <a:lnTo>
                          <a:pt x="339" y="59"/>
                        </a:lnTo>
                        <a:lnTo>
                          <a:pt x="323" y="45"/>
                        </a:lnTo>
                        <a:lnTo>
                          <a:pt x="336" y="23"/>
                        </a:lnTo>
                        <a:lnTo>
                          <a:pt x="332" y="0"/>
                        </a:lnTo>
                        <a:lnTo>
                          <a:pt x="315" y="19"/>
                        </a:lnTo>
                        <a:lnTo>
                          <a:pt x="290" y="10"/>
                        </a:lnTo>
                        <a:lnTo>
                          <a:pt x="271" y="33"/>
                        </a:lnTo>
                        <a:lnTo>
                          <a:pt x="247" y="29"/>
                        </a:lnTo>
                        <a:lnTo>
                          <a:pt x="227" y="29"/>
                        </a:lnTo>
                        <a:lnTo>
                          <a:pt x="222" y="6"/>
                        </a:lnTo>
                        <a:lnTo>
                          <a:pt x="201" y="23"/>
                        </a:lnTo>
                        <a:lnTo>
                          <a:pt x="213" y="48"/>
                        </a:lnTo>
                        <a:lnTo>
                          <a:pt x="189" y="38"/>
                        </a:lnTo>
                        <a:lnTo>
                          <a:pt x="206" y="81"/>
                        </a:lnTo>
                        <a:lnTo>
                          <a:pt x="188" y="78"/>
                        </a:lnTo>
                        <a:lnTo>
                          <a:pt x="206" y="110"/>
                        </a:lnTo>
                        <a:lnTo>
                          <a:pt x="186" y="126"/>
                        </a:lnTo>
                        <a:lnTo>
                          <a:pt x="193" y="161"/>
                        </a:lnTo>
                        <a:lnTo>
                          <a:pt x="167" y="155"/>
                        </a:lnTo>
                        <a:lnTo>
                          <a:pt x="159" y="185"/>
                        </a:lnTo>
                        <a:lnTo>
                          <a:pt x="135" y="188"/>
                        </a:lnTo>
                        <a:lnTo>
                          <a:pt x="128" y="232"/>
                        </a:lnTo>
                        <a:lnTo>
                          <a:pt x="110" y="225"/>
                        </a:lnTo>
                        <a:lnTo>
                          <a:pt x="97" y="268"/>
                        </a:lnTo>
                        <a:lnTo>
                          <a:pt x="75" y="261"/>
                        </a:lnTo>
                        <a:lnTo>
                          <a:pt x="54" y="305"/>
                        </a:lnTo>
                        <a:lnTo>
                          <a:pt x="45" y="290"/>
                        </a:lnTo>
                        <a:lnTo>
                          <a:pt x="24" y="316"/>
                        </a:lnTo>
                        <a:lnTo>
                          <a:pt x="0" y="321"/>
                        </a:lnTo>
                        <a:lnTo>
                          <a:pt x="17" y="363"/>
                        </a:lnTo>
                        <a:lnTo>
                          <a:pt x="3" y="392"/>
                        </a:lnTo>
                        <a:lnTo>
                          <a:pt x="33" y="412"/>
                        </a:lnTo>
                        <a:lnTo>
                          <a:pt x="17" y="431"/>
                        </a:lnTo>
                        <a:lnTo>
                          <a:pt x="36" y="446"/>
                        </a:lnTo>
                        <a:lnTo>
                          <a:pt x="30" y="470"/>
                        </a:lnTo>
                        <a:lnTo>
                          <a:pt x="22" y="499"/>
                        </a:lnTo>
                        <a:lnTo>
                          <a:pt x="50" y="504"/>
                        </a:lnTo>
                        <a:lnTo>
                          <a:pt x="58" y="538"/>
                        </a:lnTo>
                        <a:lnTo>
                          <a:pt x="79" y="543"/>
                        </a:lnTo>
                        <a:lnTo>
                          <a:pt x="85" y="597"/>
                        </a:lnTo>
                        <a:lnTo>
                          <a:pt x="114" y="572"/>
                        </a:lnTo>
                        <a:lnTo>
                          <a:pt x="121" y="607"/>
                        </a:lnTo>
                        <a:lnTo>
                          <a:pt x="143" y="588"/>
                        </a:lnTo>
                        <a:lnTo>
                          <a:pt x="163" y="613"/>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35" name="Freeform 15"/>
                  <p:cNvSpPr/>
                  <p:nvPr/>
                </p:nvSpPr>
                <p:spPr bwMode="auto">
                  <a:xfrm>
                    <a:off x="1218" y="1404"/>
                    <a:ext cx="62" cy="54"/>
                  </a:xfrm>
                  <a:custGeom>
                    <a:avLst/>
                    <a:gdLst>
                      <a:gd name="T0" fmla="*/ 0 w 555"/>
                      <a:gd name="T1" fmla="*/ 0 h 594"/>
                      <a:gd name="T2" fmla="*/ 0 w 555"/>
                      <a:gd name="T3" fmla="*/ 0 h 594"/>
                      <a:gd name="T4" fmla="*/ 0 w 555"/>
                      <a:gd name="T5" fmla="*/ 0 h 594"/>
                      <a:gd name="T6" fmla="*/ 0 w 555"/>
                      <a:gd name="T7" fmla="*/ 0 h 594"/>
                      <a:gd name="T8" fmla="*/ 0 w 555"/>
                      <a:gd name="T9" fmla="*/ 0 h 594"/>
                      <a:gd name="T10" fmla="*/ 0 w 555"/>
                      <a:gd name="T11" fmla="*/ 0 h 594"/>
                      <a:gd name="T12" fmla="*/ 0 w 555"/>
                      <a:gd name="T13" fmla="*/ 0 h 594"/>
                      <a:gd name="T14" fmla="*/ 0 w 555"/>
                      <a:gd name="T15" fmla="*/ 0 h 594"/>
                      <a:gd name="T16" fmla="*/ 0 w 555"/>
                      <a:gd name="T17" fmla="*/ 0 h 594"/>
                      <a:gd name="T18" fmla="*/ 0 w 555"/>
                      <a:gd name="T19" fmla="*/ 0 h 594"/>
                      <a:gd name="T20" fmla="*/ 0 w 555"/>
                      <a:gd name="T21" fmla="*/ 0 h 594"/>
                      <a:gd name="T22" fmla="*/ 0 w 555"/>
                      <a:gd name="T23" fmla="*/ 0 h 594"/>
                      <a:gd name="T24" fmla="*/ 0 w 555"/>
                      <a:gd name="T25" fmla="*/ 0 h 594"/>
                      <a:gd name="T26" fmla="*/ 0 w 555"/>
                      <a:gd name="T27" fmla="*/ 0 h 594"/>
                      <a:gd name="T28" fmla="*/ 0 w 555"/>
                      <a:gd name="T29" fmla="*/ 0 h 594"/>
                      <a:gd name="T30" fmla="*/ 0 w 555"/>
                      <a:gd name="T31" fmla="*/ 0 h 594"/>
                      <a:gd name="T32" fmla="*/ 0 w 555"/>
                      <a:gd name="T33" fmla="*/ 0 h 594"/>
                      <a:gd name="T34" fmla="*/ 0 w 555"/>
                      <a:gd name="T35" fmla="*/ 0 h 594"/>
                      <a:gd name="T36" fmla="*/ 0 w 555"/>
                      <a:gd name="T37" fmla="*/ 0 h 594"/>
                      <a:gd name="T38" fmla="*/ 0 w 555"/>
                      <a:gd name="T39" fmla="*/ 0 h 594"/>
                      <a:gd name="T40" fmla="*/ 0 w 555"/>
                      <a:gd name="T41" fmla="*/ 0 h 594"/>
                      <a:gd name="T42" fmla="*/ 0 w 555"/>
                      <a:gd name="T43" fmla="*/ 0 h 594"/>
                      <a:gd name="T44" fmla="*/ 0 w 555"/>
                      <a:gd name="T45" fmla="*/ 0 h 594"/>
                      <a:gd name="T46" fmla="*/ 0 w 555"/>
                      <a:gd name="T47" fmla="*/ 0 h 594"/>
                      <a:gd name="T48" fmla="*/ 0 w 555"/>
                      <a:gd name="T49" fmla="*/ 0 h 594"/>
                      <a:gd name="T50" fmla="*/ 0 w 555"/>
                      <a:gd name="T51" fmla="*/ 0 h 594"/>
                      <a:gd name="T52" fmla="*/ 0 w 555"/>
                      <a:gd name="T53" fmla="*/ 0 h 594"/>
                      <a:gd name="T54" fmla="*/ 0 w 555"/>
                      <a:gd name="T55" fmla="*/ 0 h 594"/>
                      <a:gd name="T56" fmla="*/ 0 w 555"/>
                      <a:gd name="T57" fmla="*/ 0 h 594"/>
                      <a:gd name="T58" fmla="*/ 0 w 555"/>
                      <a:gd name="T59" fmla="*/ 0 h 594"/>
                      <a:gd name="T60" fmla="*/ 0 w 555"/>
                      <a:gd name="T61" fmla="*/ 0 h 594"/>
                      <a:gd name="T62" fmla="*/ 0 w 555"/>
                      <a:gd name="T63" fmla="*/ 0 h 594"/>
                      <a:gd name="T64" fmla="*/ 0 w 555"/>
                      <a:gd name="T65" fmla="*/ 0 h 594"/>
                      <a:gd name="T66" fmla="*/ 0 w 555"/>
                      <a:gd name="T67" fmla="*/ 0 h 594"/>
                      <a:gd name="T68" fmla="*/ 0 w 555"/>
                      <a:gd name="T69" fmla="*/ 0 h 594"/>
                      <a:gd name="T70" fmla="*/ 0 w 555"/>
                      <a:gd name="T71" fmla="*/ 0 h 594"/>
                      <a:gd name="T72" fmla="*/ 0 w 555"/>
                      <a:gd name="T73" fmla="*/ 0 h 594"/>
                      <a:gd name="T74" fmla="*/ 0 w 555"/>
                      <a:gd name="T75" fmla="*/ 0 h 594"/>
                      <a:gd name="T76" fmla="*/ 0 w 555"/>
                      <a:gd name="T77" fmla="*/ 0 h 594"/>
                      <a:gd name="T78" fmla="*/ 0 w 555"/>
                      <a:gd name="T79" fmla="*/ 0 h 594"/>
                      <a:gd name="T80" fmla="*/ 0 w 555"/>
                      <a:gd name="T81" fmla="*/ 0 h 594"/>
                      <a:gd name="T82" fmla="*/ 0 w 555"/>
                      <a:gd name="T83" fmla="*/ 0 h 594"/>
                      <a:gd name="T84" fmla="*/ 0 w 555"/>
                      <a:gd name="T85" fmla="*/ 0 h 594"/>
                      <a:gd name="T86" fmla="*/ 0 w 555"/>
                      <a:gd name="T87" fmla="*/ 0 h 594"/>
                      <a:gd name="T88" fmla="*/ 0 w 555"/>
                      <a:gd name="T89" fmla="*/ 0 h 594"/>
                      <a:gd name="T90" fmla="*/ 0 w 555"/>
                      <a:gd name="T91" fmla="*/ 0 h 594"/>
                      <a:gd name="T92" fmla="*/ 0 w 555"/>
                      <a:gd name="T93" fmla="*/ 0 h 594"/>
                      <a:gd name="T94" fmla="*/ 0 w 555"/>
                      <a:gd name="T95" fmla="*/ 0 h 594"/>
                      <a:gd name="T96" fmla="*/ 0 w 555"/>
                      <a:gd name="T97" fmla="*/ 0 h 594"/>
                      <a:gd name="T98" fmla="*/ 0 w 555"/>
                      <a:gd name="T99" fmla="*/ 0 h 594"/>
                      <a:gd name="T100" fmla="*/ 0 w 555"/>
                      <a:gd name="T101" fmla="*/ 0 h 594"/>
                      <a:gd name="T102" fmla="*/ 0 w 555"/>
                      <a:gd name="T103" fmla="*/ 0 h 594"/>
                      <a:gd name="T104" fmla="*/ 0 w 555"/>
                      <a:gd name="T105" fmla="*/ 0 h 594"/>
                      <a:gd name="T106" fmla="*/ 0 w 555"/>
                      <a:gd name="T107" fmla="*/ 0 h 594"/>
                      <a:gd name="T108" fmla="*/ 0 w 555"/>
                      <a:gd name="T109" fmla="*/ 0 h 594"/>
                      <a:gd name="T110" fmla="*/ 0 w 555"/>
                      <a:gd name="T111" fmla="*/ 0 h 5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5"/>
                      <a:gd name="T169" fmla="*/ 0 h 594"/>
                      <a:gd name="T170" fmla="*/ 555 w 555"/>
                      <a:gd name="T171" fmla="*/ 594 h 5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5" h="594">
                        <a:moveTo>
                          <a:pt x="300" y="594"/>
                        </a:moveTo>
                        <a:lnTo>
                          <a:pt x="293" y="575"/>
                        </a:lnTo>
                        <a:lnTo>
                          <a:pt x="278" y="581"/>
                        </a:lnTo>
                        <a:lnTo>
                          <a:pt x="272" y="559"/>
                        </a:lnTo>
                        <a:lnTo>
                          <a:pt x="253" y="565"/>
                        </a:lnTo>
                        <a:lnTo>
                          <a:pt x="250" y="549"/>
                        </a:lnTo>
                        <a:lnTo>
                          <a:pt x="231" y="549"/>
                        </a:lnTo>
                        <a:lnTo>
                          <a:pt x="224" y="535"/>
                        </a:lnTo>
                        <a:lnTo>
                          <a:pt x="201" y="536"/>
                        </a:lnTo>
                        <a:lnTo>
                          <a:pt x="205" y="520"/>
                        </a:lnTo>
                        <a:lnTo>
                          <a:pt x="188" y="526"/>
                        </a:lnTo>
                        <a:lnTo>
                          <a:pt x="179" y="510"/>
                        </a:lnTo>
                        <a:lnTo>
                          <a:pt x="151" y="512"/>
                        </a:lnTo>
                        <a:lnTo>
                          <a:pt x="147" y="496"/>
                        </a:lnTo>
                        <a:lnTo>
                          <a:pt x="124" y="499"/>
                        </a:lnTo>
                        <a:lnTo>
                          <a:pt x="110" y="484"/>
                        </a:lnTo>
                        <a:lnTo>
                          <a:pt x="90" y="486"/>
                        </a:lnTo>
                        <a:lnTo>
                          <a:pt x="80" y="465"/>
                        </a:lnTo>
                        <a:lnTo>
                          <a:pt x="51" y="465"/>
                        </a:lnTo>
                        <a:lnTo>
                          <a:pt x="61" y="451"/>
                        </a:lnTo>
                        <a:lnTo>
                          <a:pt x="46" y="438"/>
                        </a:lnTo>
                        <a:lnTo>
                          <a:pt x="55" y="419"/>
                        </a:lnTo>
                        <a:lnTo>
                          <a:pt x="42" y="415"/>
                        </a:lnTo>
                        <a:lnTo>
                          <a:pt x="48" y="396"/>
                        </a:lnTo>
                        <a:lnTo>
                          <a:pt x="38" y="383"/>
                        </a:lnTo>
                        <a:lnTo>
                          <a:pt x="39" y="358"/>
                        </a:lnTo>
                        <a:lnTo>
                          <a:pt x="30" y="348"/>
                        </a:lnTo>
                        <a:lnTo>
                          <a:pt x="32" y="328"/>
                        </a:lnTo>
                        <a:lnTo>
                          <a:pt x="19" y="320"/>
                        </a:lnTo>
                        <a:lnTo>
                          <a:pt x="24" y="310"/>
                        </a:lnTo>
                        <a:lnTo>
                          <a:pt x="17" y="293"/>
                        </a:lnTo>
                        <a:lnTo>
                          <a:pt x="24" y="280"/>
                        </a:lnTo>
                        <a:lnTo>
                          <a:pt x="8" y="268"/>
                        </a:lnTo>
                        <a:lnTo>
                          <a:pt x="22" y="254"/>
                        </a:lnTo>
                        <a:lnTo>
                          <a:pt x="19" y="232"/>
                        </a:lnTo>
                        <a:lnTo>
                          <a:pt x="36" y="216"/>
                        </a:lnTo>
                        <a:lnTo>
                          <a:pt x="24" y="207"/>
                        </a:lnTo>
                        <a:lnTo>
                          <a:pt x="32" y="189"/>
                        </a:lnTo>
                        <a:lnTo>
                          <a:pt x="19" y="173"/>
                        </a:lnTo>
                        <a:lnTo>
                          <a:pt x="26" y="155"/>
                        </a:lnTo>
                        <a:lnTo>
                          <a:pt x="8" y="136"/>
                        </a:lnTo>
                        <a:lnTo>
                          <a:pt x="16" y="125"/>
                        </a:lnTo>
                        <a:lnTo>
                          <a:pt x="0" y="110"/>
                        </a:lnTo>
                        <a:lnTo>
                          <a:pt x="14" y="96"/>
                        </a:lnTo>
                        <a:lnTo>
                          <a:pt x="8" y="80"/>
                        </a:lnTo>
                        <a:lnTo>
                          <a:pt x="29" y="77"/>
                        </a:lnTo>
                        <a:lnTo>
                          <a:pt x="39" y="63"/>
                        </a:lnTo>
                        <a:lnTo>
                          <a:pt x="59" y="61"/>
                        </a:lnTo>
                        <a:lnTo>
                          <a:pt x="77" y="47"/>
                        </a:lnTo>
                        <a:lnTo>
                          <a:pt x="97" y="32"/>
                        </a:lnTo>
                        <a:lnTo>
                          <a:pt x="118" y="28"/>
                        </a:lnTo>
                        <a:lnTo>
                          <a:pt x="140" y="23"/>
                        </a:lnTo>
                        <a:lnTo>
                          <a:pt x="167" y="25"/>
                        </a:lnTo>
                        <a:lnTo>
                          <a:pt x="176" y="6"/>
                        </a:lnTo>
                        <a:lnTo>
                          <a:pt x="199" y="13"/>
                        </a:lnTo>
                        <a:lnTo>
                          <a:pt x="215" y="0"/>
                        </a:lnTo>
                        <a:lnTo>
                          <a:pt x="224" y="28"/>
                        </a:lnTo>
                        <a:lnTo>
                          <a:pt x="240" y="18"/>
                        </a:lnTo>
                        <a:lnTo>
                          <a:pt x="253" y="29"/>
                        </a:lnTo>
                        <a:lnTo>
                          <a:pt x="269" y="15"/>
                        </a:lnTo>
                        <a:lnTo>
                          <a:pt x="275" y="39"/>
                        </a:lnTo>
                        <a:lnTo>
                          <a:pt x="300" y="34"/>
                        </a:lnTo>
                        <a:lnTo>
                          <a:pt x="314" y="44"/>
                        </a:lnTo>
                        <a:lnTo>
                          <a:pt x="332" y="41"/>
                        </a:lnTo>
                        <a:lnTo>
                          <a:pt x="341" y="51"/>
                        </a:lnTo>
                        <a:lnTo>
                          <a:pt x="357" y="38"/>
                        </a:lnTo>
                        <a:lnTo>
                          <a:pt x="371" y="63"/>
                        </a:lnTo>
                        <a:lnTo>
                          <a:pt x="384" y="57"/>
                        </a:lnTo>
                        <a:lnTo>
                          <a:pt x="396" y="73"/>
                        </a:lnTo>
                        <a:lnTo>
                          <a:pt x="408" y="65"/>
                        </a:lnTo>
                        <a:lnTo>
                          <a:pt x="425" y="77"/>
                        </a:lnTo>
                        <a:lnTo>
                          <a:pt x="438" y="74"/>
                        </a:lnTo>
                        <a:lnTo>
                          <a:pt x="443" y="86"/>
                        </a:lnTo>
                        <a:lnTo>
                          <a:pt x="462" y="87"/>
                        </a:lnTo>
                        <a:lnTo>
                          <a:pt x="451" y="100"/>
                        </a:lnTo>
                        <a:lnTo>
                          <a:pt x="473" y="103"/>
                        </a:lnTo>
                        <a:lnTo>
                          <a:pt x="491" y="105"/>
                        </a:lnTo>
                        <a:lnTo>
                          <a:pt x="495" y="122"/>
                        </a:lnTo>
                        <a:lnTo>
                          <a:pt x="514" y="123"/>
                        </a:lnTo>
                        <a:lnTo>
                          <a:pt x="508" y="142"/>
                        </a:lnTo>
                        <a:lnTo>
                          <a:pt x="524" y="155"/>
                        </a:lnTo>
                        <a:lnTo>
                          <a:pt x="521" y="181"/>
                        </a:lnTo>
                        <a:lnTo>
                          <a:pt x="537" y="194"/>
                        </a:lnTo>
                        <a:lnTo>
                          <a:pt x="533" y="212"/>
                        </a:lnTo>
                        <a:lnTo>
                          <a:pt x="546" y="218"/>
                        </a:lnTo>
                        <a:lnTo>
                          <a:pt x="540" y="235"/>
                        </a:lnTo>
                        <a:lnTo>
                          <a:pt x="555" y="242"/>
                        </a:lnTo>
                        <a:lnTo>
                          <a:pt x="540" y="265"/>
                        </a:lnTo>
                        <a:lnTo>
                          <a:pt x="546" y="286"/>
                        </a:lnTo>
                        <a:lnTo>
                          <a:pt x="530" y="299"/>
                        </a:lnTo>
                        <a:lnTo>
                          <a:pt x="530" y="322"/>
                        </a:lnTo>
                        <a:lnTo>
                          <a:pt x="517" y="352"/>
                        </a:lnTo>
                        <a:lnTo>
                          <a:pt x="521" y="381"/>
                        </a:lnTo>
                        <a:lnTo>
                          <a:pt x="511" y="394"/>
                        </a:lnTo>
                        <a:lnTo>
                          <a:pt x="513" y="419"/>
                        </a:lnTo>
                        <a:lnTo>
                          <a:pt x="497" y="438"/>
                        </a:lnTo>
                        <a:lnTo>
                          <a:pt x="505" y="455"/>
                        </a:lnTo>
                        <a:lnTo>
                          <a:pt x="488" y="481"/>
                        </a:lnTo>
                        <a:lnTo>
                          <a:pt x="492" y="504"/>
                        </a:lnTo>
                        <a:lnTo>
                          <a:pt x="473" y="525"/>
                        </a:lnTo>
                        <a:lnTo>
                          <a:pt x="478" y="536"/>
                        </a:lnTo>
                        <a:lnTo>
                          <a:pt x="457" y="526"/>
                        </a:lnTo>
                        <a:lnTo>
                          <a:pt x="446" y="539"/>
                        </a:lnTo>
                        <a:lnTo>
                          <a:pt x="428" y="533"/>
                        </a:lnTo>
                        <a:lnTo>
                          <a:pt x="414" y="554"/>
                        </a:lnTo>
                        <a:lnTo>
                          <a:pt x="395" y="549"/>
                        </a:lnTo>
                        <a:lnTo>
                          <a:pt x="380" y="564"/>
                        </a:lnTo>
                        <a:lnTo>
                          <a:pt x="363" y="558"/>
                        </a:lnTo>
                        <a:lnTo>
                          <a:pt x="351" y="577"/>
                        </a:lnTo>
                        <a:lnTo>
                          <a:pt x="328" y="570"/>
                        </a:lnTo>
                        <a:lnTo>
                          <a:pt x="328" y="587"/>
                        </a:lnTo>
                        <a:lnTo>
                          <a:pt x="314" y="580"/>
                        </a:lnTo>
                        <a:lnTo>
                          <a:pt x="300" y="594"/>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36" name="Freeform 16"/>
                  <p:cNvSpPr/>
                  <p:nvPr/>
                </p:nvSpPr>
                <p:spPr bwMode="auto">
                  <a:xfrm>
                    <a:off x="1128" y="1504"/>
                    <a:ext cx="65" cy="51"/>
                  </a:xfrm>
                  <a:custGeom>
                    <a:avLst/>
                    <a:gdLst>
                      <a:gd name="T0" fmla="*/ 0 w 587"/>
                      <a:gd name="T1" fmla="*/ 0 h 562"/>
                      <a:gd name="T2" fmla="*/ 0 w 587"/>
                      <a:gd name="T3" fmla="*/ 0 h 562"/>
                      <a:gd name="T4" fmla="*/ 0 w 587"/>
                      <a:gd name="T5" fmla="*/ 0 h 562"/>
                      <a:gd name="T6" fmla="*/ 0 w 587"/>
                      <a:gd name="T7" fmla="*/ 0 h 562"/>
                      <a:gd name="T8" fmla="*/ 0 w 587"/>
                      <a:gd name="T9" fmla="*/ 0 h 562"/>
                      <a:gd name="T10" fmla="*/ 0 w 587"/>
                      <a:gd name="T11" fmla="*/ 0 h 562"/>
                      <a:gd name="T12" fmla="*/ 0 w 587"/>
                      <a:gd name="T13" fmla="*/ 0 h 562"/>
                      <a:gd name="T14" fmla="*/ 0 w 587"/>
                      <a:gd name="T15" fmla="*/ 0 h 562"/>
                      <a:gd name="T16" fmla="*/ 0 w 587"/>
                      <a:gd name="T17" fmla="*/ 0 h 562"/>
                      <a:gd name="T18" fmla="*/ 0 w 587"/>
                      <a:gd name="T19" fmla="*/ 0 h 562"/>
                      <a:gd name="T20" fmla="*/ 0 w 587"/>
                      <a:gd name="T21" fmla="*/ 0 h 562"/>
                      <a:gd name="T22" fmla="*/ 0 w 587"/>
                      <a:gd name="T23" fmla="*/ 0 h 562"/>
                      <a:gd name="T24" fmla="*/ 0 w 587"/>
                      <a:gd name="T25" fmla="*/ 0 h 562"/>
                      <a:gd name="T26" fmla="*/ 0 w 587"/>
                      <a:gd name="T27" fmla="*/ 0 h 562"/>
                      <a:gd name="T28" fmla="*/ 0 w 587"/>
                      <a:gd name="T29" fmla="*/ 0 h 562"/>
                      <a:gd name="T30" fmla="*/ 0 w 587"/>
                      <a:gd name="T31" fmla="*/ 0 h 562"/>
                      <a:gd name="T32" fmla="*/ 0 w 587"/>
                      <a:gd name="T33" fmla="*/ 0 h 562"/>
                      <a:gd name="T34" fmla="*/ 0 w 587"/>
                      <a:gd name="T35" fmla="*/ 0 h 562"/>
                      <a:gd name="T36" fmla="*/ 0 w 587"/>
                      <a:gd name="T37" fmla="*/ 0 h 562"/>
                      <a:gd name="T38" fmla="*/ 0 w 587"/>
                      <a:gd name="T39" fmla="*/ 0 h 562"/>
                      <a:gd name="T40" fmla="*/ 0 w 587"/>
                      <a:gd name="T41" fmla="*/ 0 h 562"/>
                      <a:gd name="T42" fmla="*/ 0 w 587"/>
                      <a:gd name="T43" fmla="*/ 0 h 562"/>
                      <a:gd name="T44" fmla="*/ 0 w 587"/>
                      <a:gd name="T45" fmla="*/ 0 h 562"/>
                      <a:gd name="T46" fmla="*/ 0 w 587"/>
                      <a:gd name="T47" fmla="*/ 0 h 562"/>
                      <a:gd name="T48" fmla="*/ 0 w 587"/>
                      <a:gd name="T49" fmla="*/ 0 h 562"/>
                      <a:gd name="T50" fmla="*/ 0 w 587"/>
                      <a:gd name="T51" fmla="*/ 0 h 562"/>
                      <a:gd name="T52" fmla="*/ 0 w 587"/>
                      <a:gd name="T53" fmla="*/ 0 h 562"/>
                      <a:gd name="T54" fmla="*/ 0 w 587"/>
                      <a:gd name="T55" fmla="*/ 0 h 562"/>
                      <a:gd name="T56" fmla="*/ 0 w 587"/>
                      <a:gd name="T57" fmla="*/ 0 h 562"/>
                      <a:gd name="T58" fmla="*/ 0 w 587"/>
                      <a:gd name="T59" fmla="*/ 0 h 562"/>
                      <a:gd name="T60" fmla="*/ 0 w 587"/>
                      <a:gd name="T61" fmla="*/ 0 h 562"/>
                      <a:gd name="T62" fmla="*/ 0 w 587"/>
                      <a:gd name="T63" fmla="*/ 0 h 562"/>
                      <a:gd name="T64" fmla="*/ 0 w 587"/>
                      <a:gd name="T65" fmla="*/ 0 h 562"/>
                      <a:gd name="T66" fmla="*/ 0 w 587"/>
                      <a:gd name="T67" fmla="*/ 0 h 562"/>
                      <a:gd name="T68" fmla="*/ 0 w 587"/>
                      <a:gd name="T69" fmla="*/ 0 h 562"/>
                      <a:gd name="T70" fmla="*/ 0 w 587"/>
                      <a:gd name="T71" fmla="*/ 0 h 562"/>
                      <a:gd name="T72" fmla="*/ 0 w 587"/>
                      <a:gd name="T73" fmla="*/ 0 h 562"/>
                      <a:gd name="T74" fmla="*/ 0 w 587"/>
                      <a:gd name="T75" fmla="*/ 0 h 562"/>
                      <a:gd name="T76" fmla="*/ 0 w 587"/>
                      <a:gd name="T77" fmla="*/ 0 h 562"/>
                      <a:gd name="T78" fmla="*/ 0 w 587"/>
                      <a:gd name="T79" fmla="*/ 0 h 562"/>
                      <a:gd name="T80" fmla="*/ 0 w 587"/>
                      <a:gd name="T81" fmla="*/ 0 h 562"/>
                      <a:gd name="T82" fmla="*/ 0 w 587"/>
                      <a:gd name="T83" fmla="*/ 0 h 562"/>
                      <a:gd name="T84" fmla="*/ 0 w 587"/>
                      <a:gd name="T85" fmla="*/ 0 h 562"/>
                      <a:gd name="T86" fmla="*/ 0 w 587"/>
                      <a:gd name="T87" fmla="*/ 0 h 562"/>
                      <a:gd name="T88" fmla="*/ 0 w 587"/>
                      <a:gd name="T89" fmla="*/ 0 h 562"/>
                      <a:gd name="T90" fmla="*/ 0 w 587"/>
                      <a:gd name="T91" fmla="*/ 0 h 562"/>
                      <a:gd name="T92" fmla="*/ 0 w 587"/>
                      <a:gd name="T93" fmla="*/ 0 h 562"/>
                      <a:gd name="T94" fmla="*/ 0 w 587"/>
                      <a:gd name="T95" fmla="*/ 0 h 562"/>
                      <a:gd name="T96" fmla="*/ 0 w 587"/>
                      <a:gd name="T97" fmla="*/ 0 h 562"/>
                      <a:gd name="T98" fmla="*/ 0 w 587"/>
                      <a:gd name="T99" fmla="*/ 0 h 562"/>
                      <a:gd name="T100" fmla="*/ 0 w 587"/>
                      <a:gd name="T101" fmla="*/ 0 h 562"/>
                      <a:gd name="T102" fmla="*/ 0 w 587"/>
                      <a:gd name="T103" fmla="*/ 0 h 562"/>
                      <a:gd name="T104" fmla="*/ 0 w 587"/>
                      <a:gd name="T105" fmla="*/ 0 h 562"/>
                      <a:gd name="T106" fmla="*/ 0 w 587"/>
                      <a:gd name="T107" fmla="*/ 0 h 562"/>
                      <a:gd name="T108" fmla="*/ 0 w 587"/>
                      <a:gd name="T109" fmla="*/ 0 h 562"/>
                      <a:gd name="T110" fmla="*/ 0 w 587"/>
                      <a:gd name="T111" fmla="*/ 0 h 5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7"/>
                      <a:gd name="T169" fmla="*/ 0 h 562"/>
                      <a:gd name="T170" fmla="*/ 587 w 587"/>
                      <a:gd name="T171" fmla="*/ 562 h 5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7" h="562">
                        <a:moveTo>
                          <a:pt x="0" y="304"/>
                        </a:moveTo>
                        <a:lnTo>
                          <a:pt x="20" y="297"/>
                        </a:lnTo>
                        <a:lnTo>
                          <a:pt x="13" y="282"/>
                        </a:lnTo>
                        <a:lnTo>
                          <a:pt x="36" y="276"/>
                        </a:lnTo>
                        <a:lnTo>
                          <a:pt x="29" y="256"/>
                        </a:lnTo>
                        <a:lnTo>
                          <a:pt x="45" y="253"/>
                        </a:lnTo>
                        <a:lnTo>
                          <a:pt x="45" y="234"/>
                        </a:lnTo>
                        <a:lnTo>
                          <a:pt x="59" y="227"/>
                        </a:lnTo>
                        <a:lnTo>
                          <a:pt x="58" y="204"/>
                        </a:lnTo>
                        <a:lnTo>
                          <a:pt x="74" y="208"/>
                        </a:lnTo>
                        <a:lnTo>
                          <a:pt x="67" y="191"/>
                        </a:lnTo>
                        <a:lnTo>
                          <a:pt x="83" y="181"/>
                        </a:lnTo>
                        <a:lnTo>
                          <a:pt x="81" y="153"/>
                        </a:lnTo>
                        <a:lnTo>
                          <a:pt x="97" y="149"/>
                        </a:lnTo>
                        <a:lnTo>
                          <a:pt x="94" y="126"/>
                        </a:lnTo>
                        <a:lnTo>
                          <a:pt x="109" y="111"/>
                        </a:lnTo>
                        <a:lnTo>
                          <a:pt x="107" y="92"/>
                        </a:lnTo>
                        <a:lnTo>
                          <a:pt x="128" y="81"/>
                        </a:lnTo>
                        <a:lnTo>
                          <a:pt x="128" y="52"/>
                        </a:lnTo>
                        <a:lnTo>
                          <a:pt x="142" y="61"/>
                        </a:lnTo>
                        <a:lnTo>
                          <a:pt x="155" y="46"/>
                        </a:lnTo>
                        <a:lnTo>
                          <a:pt x="174" y="56"/>
                        </a:lnTo>
                        <a:lnTo>
                          <a:pt x="177" y="42"/>
                        </a:lnTo>
                        <a:lnTo>
                          <a:pt x="196" y="49"/>
                        </a:lnTo>
                        <a:lnTo>
                          <a:pt x="209" y="39"/>
                        </a:lnTo>
                        <a:lnTo>
                          <a:pt x="233" y="40"/>
                        </a:lnTo>
                        <a:lnTo>
                          <a:pt x="244" y="30"/>
                        </a:lnTo>
                        <a:lnTo>
                          <a:pt x="263" y="32"/>
                        </a:lnTo>
                        <a:lnTo>
                          <a:pt x="271" y="19"/>
                        </a:lnTo>
                        <a:lnTo>
                          <a:pt x="281" y="24"/>
                        </a:lnTo>
                        <a:lnTo>
                          <a:pt x="298" y="17"/>
                        </a:lnTo>
                        <a:lnTo>
                          <a:pt x="311" y="24"/>
                        </a:lnTo>
                        <a:lnTo>
                          <a:pt x="322" y="8"/>
                        </a:lnTo>
                        <a:lnTo>
                          <a:pt x="336" y="23"/>
                        </a:lnTo>
                        <a:lnTo>
                          <a:pt x="357" y="19"/>
                        </a:lnTo>
                        <a:lnTo>
                          <a:pt x="373" y="37"/>
                        </a:lnTo>
                        <a:lnTo>
                          <a:pt x="383" y="24"/>
                        </a:lnTo>
                        <a:lnTo>
                          <a:pt x="400" y="32"/>
                        </a:lnTo>
                        <a:lnTo>
                          <a:pt x="416" y="19"/>
                        </a:lnTo>
                        <a:lnTo>
                          <a:pt x="434" y="26"/>
                        </a:lnTo>
                        <a:lnTo>
                          <a:pt x="453" y="8"/>
                        </a:lnTo>
                        <a:lnTo>
                          <a:pt x="464" y="16"/>
                        </a:lnTo>
                        <a:lnTo>
                          <a:pt x="478" y="0"/>
                        </a:lnTo>
                        <a:lnTo>
                          <a:pt x="492" y="14"/>
                        </a:lnTo>
                        <a:lnTo>
                          <a:pt x="508" y="8"/>
                        </a:lnTo>
                        <a:lnTo>
                          <a:pt x="510" y="29"/>
                        </a:lnTo>
                        <a:lnTo>
                          <a:pt x="524" y="40"/>
                        </a:lnTo>
                        <a:lnTo>
                          <a:pt x="526" y="59"/>
                        </a:lnTo>
                        <a:lnTo>
                          <a:pt x="540" y="78"/>
                        </a:lnTo>
                        <a:lnTo>
                          <a:pt x="555" y="98"/>
                        </a:lnTo>
                        <a:lnTo>
                          <a:pt x="559" y="120"/>
                        </a:lnTo>
                        <a:lnTo>
                          <a:pt x="565" y="142"/>
                        </a:lnTo>
                        <a:lnTo>
                          <a:pt x="562" y="169"/>
                        </a:lnTo>
                        <a:lnTo>
                          <a:pt x="580" y="179"/>
                        </a:lnTo>
                        <a:lnTo>
                          <a:pt x="574" y="201"/>
                        </a:lnTo>
                        <a:lnTo>
                          <a:pt x="587" y="218"/>
                        </a:lnTo>
                        <a:lnTo>
                          <a:pt x="559" y="227"/>
                        </a:lnTo>
                        <a:lnTo>
                          <a:pt x="569" y="243"/>
                        </a:lnTo>
                        <a:lnTo>
                          <a:pt x="558" y="256"/>
                        </a:lnTo>
                        <a:lnTo>
                          <a:pt x="572" y="272"/>
                        </a:lnTo>
                        <a:lnTo>
                          <a:pt x="549" y="279"/>
                        </a:lnTo>
                        <a:lnTo>
                          <a:pt x="553" y="304"/>
                        </a:lnTo>
                        <a:lnTo>
                          <a:pt x="543" y="318"/>
                        </a:lnTo>
                        <a:lnTo>
                          <a:pt x="546" y="336"/>
                        </a:lnTo>
                        <a:lnTo>
                          <a:pt x="537" y="346"/>
                        </a:lnTo>
                        <a:lnTo>
                          <a:pt x="550" y="362"/>
                        </a:lnTo>
                        <a:lnTo>
                          <a:pt x="524" y="376"/>
                        </a:lnTo>
                        <a:lnTo>
                          <a:pt x="531" y="389"/>
                        </a:lnTo>
                        <a:lnTo>
                          <a:pt x="515" y="402"/>
                        </a:lnTo>
                        <a:lnTo>
                          <a:pt x="523" y="413"/>
                        </a:lnTo>
                        <a:lnTo>
                          <a:pt x="510" y="431"/>
                        </a:lnTo>
                        <a:lnTo>
                          <a:pt x="514" y="444"/>
                        </a:lnTo>
                        <a:lnTo>
                          <a:pt x="502" y="449"/>
                        </a:lnTo>
                        <a:lnTo>
                          <a:pt x="501" y="468"/>
                        </a:lnTo>
                        <a:lnTo>
                          <a:pt x="488" y="456"/>
                        </a:lnTo>
                        <a:lnTo>
                          <a:pt x="485" y="479"/>
                        </a:lnTo>
                        <a:lnTo>
                          <a:pt x="483" y="497"/>
                        </a:lnTo>
                        <a:lnTo>
                          <a:pt x="467" y="502"/>
                        </a:lnTo>
                        <a:lnTo>
                          <a:pt x="466" y="521"/>
                        </a:lnTo>
                        <a:lnTo>
                          <a:pt x="447" y="515"/>
                        </a:lnTo>
                        <a:lnTo>
                          <a:pt x="434" y="531"/>
                        </a:lnTo>
                        <a:lnTo>
                          <a:pt x="408" y="527"/>
                        </a:lnTo>
                        <a:lnTo>
                          <a:pt x="396" y="544"/>
                        </a:lnTo>
                        <a:lnTo>
                          <a:pt x="378" y="540"/>
                        </a:lnTo>
                        <a:lnTo>
                          <a:pt x="371" y="553"/>
                        </a:lnTo>
                        <a:lnTo>
                          <a:pt x="355" y="547"/>
                        </a:lnTo>
                        <a:lnTo>
                          <a:pt x="348" y="562"/>
                        </a:lnTo>
                        <a:lnTo>
                          <a:pt x="326" y="547"/>
                        </a:lnTo>
                        <a:lnTo>
                          <a:pt x="304" y="553"/>
                        </a:lnTo>
                        <a:lnTo>
                          <a:pt x="292" y="537"/>
                        </a:lnTo>
                        <a:lnTo>
                          <a:pt x="269" y="537"/>
                        </a:lnTo>
                        <a:lnTo>
                          <a:pt x="239" y="524"/>
                        </a:lnTo>
                        <a:lnTo>
                          <a:pt x="211" y="527"/>
                        </a:lnTo>
                        <a:lnTo>
                          <a:pt x="198" y="518"/>
                        </a:lnTo>
                        <a:lnTo>
                          <a:pt x="174" y="520"/>
                        </a:lnTo>
                        <a:lnTo>
                          <a:pt x="155" y="504"/>
                        </a:lnTo>
                        <a:lnTo>
                          <a:pt x="138" y="511"/>
                        </a:lnTo>
                        <a:lnTo>
                          <a:pt x="112" y="494"/>
                        </a:lnTo>
                        <a:lnTo>
                          <a:pt x="90" y="498"/>
                        </a:lnTo>
                        <a:lnTo>
                          <a:pt x="68" y="479"/>
                        </a:lnTo>
                        <a:lnTo>
                          <a:pt x="58" y="484"/>
                        </a:lnTo>
                        <a:lnTo>
                          <a:pt x="67" y="463"/>
                        </a:lnTo>
                        <a:lnTo>
                          <a:pt x="55" y="452"/>
                        </a:lnTo>
                        <a:lnTo>
                          <a:pt x="61" y="434"/>
                        </a:lnTo>
                        <a:lnTo>
                          <a:pt x="40" y="420"/>
                        </a:lnTo>
                        <a:lnTo>
                          <a:pt x="45" y="400"/>
                        </a:lnTo>
                        <a:lnTo>
                          <a:pt x="30" y="385"/>
                        </a:lnTo>
                        <a:lnTo>
                          <a:pt x="37" y="368"/>
                        </a:lnTo>
                        <a:lnTo>
                          <a:pt x="17" y="355"/>
                        </a:lnTo>
                        <a:lnTo>
                          <a:pt x="24" y="333"/>
                        </a:lnTo>
                        <a:lnTo>
                          <a:pt x="8" y="333"/>
                        </a:lnTo>
                        <a:lnTo>
                          <a:pt x="14" y="318"/>
                        </a:lnTo>
                        <a:lnTo>
                          <a:pt x="0" y="304"/>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37" name="Freeform 17"/>
                  <p:cNvSpPr/>
                  <p:nvPr/>
                </p:nvSpPr>
                <p:spPr bwMode="auto">
                  <a:xfrm>
                    <a:off x="1185" y="1463"/>
                    <a:ext cx="20" cy="16"/>
                  </a:xfrm>
                  <a:custGeom>
                    <a:avLst/>
                    <a:gdLst>
                      <a:gd name="T0" fmla="*/ 0 w 180"/>
                      <a:gd name="T1" fmla="*/ 0 h 172"/>
                      <a:gd name="T2" fmla="*/ 0 w 180"/>
                      <a:gd name="T3" fmla="*/ 0 h 172"/>
                      <a:gd name="T4" fmla="*/ 0 w 180"/>
                      <a:gd name="T5" fmla="*/ 0 h 172"/>
                      <a:gd name="T6" fmla="*/ 0 w 180"/>
                      <a:gd name="T7" fmla="*/ 0 h 172"/>
                      <a:gd name="T8" fmla="*/ 0 w 180"/>
                      <a:gd name="T9" fmla="*/ 0 h 172"/>
                      <a:gd name="T10" fmla="*/ 0 w 180"/>
                      <a:gd name="T11" fmla="*/ 0 h 172"/>
                      <a:gd name="T12" fmla="*/ 0 w 180"/>
                      <a:gd name="T13" fmla="*/ 0 h 172"/>
                      <a:gd name="T14" fmla="*/ 0 w 180"/>
                      <a:gd name="T15" fmla="*/ 0 h 172"/>
                      <a:gd name="T16" fmla="*/ 0 w 180"/>
                      <a:gd name="T17" fmla="*/ 0 h 172"/>
                      <a:gd name="T18" fmla="*/ 0 w 180"/>
                      <a:gd name="T19" fmla="*/ 0 h 172"/>
                      <a:gd name="T20" fmla="*/ 0 w 180"/>
                      <a:gd name="T21" fmla="*/ 0 h 172"/>
                      <a:gd name="T22" fmla="*/ 0 w 180"/>
                      <a:gd name="T23" fmla="*/ 0 h 172"/>
                      <a:gd name="T24" fmla="*/ 0 w 180"/>
                      <a:gd name="T25" fmla="*/ 0 h 172"/>
                      <a:gd name="T26" fmla="*/ 0 w 180"/>
                      <a:gd name="T27" fmla="*/ 0 h 172"/>
                      <a:gd name="T28" fmla="*/ 0 w 180"/>
                      <a:gd name="T29" fmla="*/ 0 h 172"/>
                      <a:gd name="T30" fmla="*/ 0 w 180"/>
                      <a:gd name="T31" fmla="*/ 0 h 172"/>
                      <a:gd name="T32" fmla="*/ 0 w 180"/>
                      <a:gd name="T33" fmla="*/ 0 h 172"/>
                      <a:gd name="T34" fmla="*/ 0 w 180"/>
                      <a:gd name="T35" fmla="*/ 0 h 172"/>
                      <a:gd name="T36" fmla="*/ 0 w 180"/>
                      <a:gd name="T37" fmla="*/ 0 h 172"/>
                      <a:gd name="T38" fmla="*/ 0 w 180"/>
                      <a:gd name="T39" fmla="*/ 0 h 172"/>
                      <a:gd name="T40" fmla="*/ 0 w 180"/>
                      <a:gd name="T41" fmla="*/ 0 h 172"/>
                      <a:gd name="T42" fmla="*/ 0 w 180"/>
                      <a:gd name="T43" fmla="*/ 0 h 172"/>
                      <a:gd name="T44" fmla="*/ 0 w 180"/>
                      <a:gd name="T45" fmla="*/ 0 h 172"/>
                      <a:gd name="T46" fmla="*/ 0 w 180"/>
                      <a:gd name="T47" fmla="*/ 0 h 172"/>
                      <a:gd name="T48" fmla="*/ 0 w 180"/>
                      <a:gd name="T49" fmla="*/ 0 h 172"/>
                      <a:gd name="T50" fmla="*/ 0 w 180"/>
                      <a:gd name="T51" fmla="*/ 0 h 172"/>
                      <a:gd name="T52" fmla="*/ 0 w 180"/>
                      <a:gd name="T53" fmla="*/ 0 h 172"/>
                      <a:gd name="T54" fmla="*/ 0 w 180"/>
                      <a:gd name="T55" fmla="*/ 0 h 172"/>
                      <a:gd name="T56" fmla="*/ 0 w 180"/>
                      <a:gd name="T57" fmla="*/ 0 h 172"/>
                      <a:gd name="T58" fmla="*/ 0 w 180"/>
                      <a:gd name="T59" fmla="*/ 0 h 172"/>
                      <a:gd name="T60" fmla="*/ 0 w 180"/>
                      <a:gd name="T61" fmla="*/ 0 h 172"/>
                      <a:gd name="T62" fmla="*/ 0 w 180"/>
                      <a:gd name="T63" fmla="*/ 0 h 172"/>
                      <a:gd name="T64" fmla="*/ 0 w 180"/>
                      <a:gd name="T65" fmla="*/ 0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
                      <a:gd name="T100" fmla="*/ 0 h 172"/>
                      <a:gd name="T101" fmla="*/ 180 w 180"/>
                      <a:gd name="T102" fmla="*/ 172 h 1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 h="172">
                        <a:moveTo>
                          <a:pt x="172" y="58"/>
                        </a:moveTo>
                        <a:lnTo>
                          <a:pt x="164" y="72"/>
                        </a:lnTo>
                        <a:lnTo>
                          <a:pt x="174" y="90"/>
                        </a:lnTo>
                        <a:lnTo>
                          <a:pt x="164" y="104"/>
                        </a:lnTo>
                        <a:lnTo>
                          <a:pt x="180" y="123"/>
                        </a:lnTo>
                        <a:lnTo>
                          <a:pt x="164" y="133"/>
                        </a:lnTo>
                        <a:lnTo>
                          <a:pt x="158" y="149"/>
                        </a:lnTo>
                        <a:lnTo>
                          <a:pt x="142" y="158"/>
                        </a:lnTo>
                        <a:lnTo>
                          <a:pt x="121" y="161"/>
                        </a:lnTo>
                        <a:lnTo>
                          <a:pt x="109" y="172"/>
                        </a:lnTo>
                        <a:lnTo>
                          <a:pt x="91" y="168"/>
                        </a:lnTo>
                        <a:lnTo>
                          <a:pt x="77" y="154"/>
                        </a:lnTo>
                        <a:lnTo>
                          <a:pt x="58" y="152"/>
                        </a:lnTo>
                        <a:lnTo>
                          <a:pt x="32" y="158"/>
                        </a:lnTo>
                        <a:lnTo>
                          <a:pt x="24" y="133"/>
                        </a:lnTo>
                        <a:lnTo>
                          <a:pt x="11" y="126"/>
                        </a:lnTo>
                        <a:lnTo>
                          <a:pt x="11" y="103"/>
                        </a:lnTo>
                        <a:lnTo>
                          <a:pt x="0" y="88"/>
                        </a:lnTo>
                        <a:lnTo>
                          <a:pt x="1" y="62"/>
                        </a:lnTo>
                        <a:lnTo>
                          <a:pt x="0" y="45"/>
                        </a:lnTo>
                        <a:lnTo>
                          <a:pt x="20" y="42"/>
                        </a:lnTo>
                        <a:lnTo>
                          <a:pt x="23" y="22"/>
                        </a:lnTo>
                        <a:lnTo>
                          <a:pt x="42" y="20"/>
                        </a:lnTo>
                        <a:lnTo>
                          <a:pt x="68" y="17"/>
                        </a:lnTo>
                        <a:lnTo>
                          <a:pt x="83" y="3"/>
                        </a:lnTo>
                        <a:lnTo>
                          <a:pt x="102" y="19"/>
                        </a:lnTo>
                        <a:lnTo>
                          <a:pt x="121" y="0"/>
                        </a:lnTo>
                        <a:lnTo>
                          <a:pt x="132" y="19"/>
                        </a:lnTo>
                        <a:lnTo>
                          <a:pt x="150" y="12"/>
                        </a:lnTo>
                        <a:lnTo>
                          <a:pt x="148" y="38"/>
                        </a:lnTo>
                        <a:lnTo>
                          <a:pt x="166" y="33"/>
                        </a:lnTo>
                        <a:lnTo>
                          <a:pt x="160" y="48"/>
                        </a:lnTo>
                        <a:lnTo>
                          <a:pt x="172" y="58"/>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38" name="Freeform 18"/>
                  <p:cNvSpPr/>
                  <p:nvPr/>
                </p:nvSpPr>
                <p:spPr bwMode="auto">
                  <a:xfrm>
                    <a:off x="1163" y="1478"/>
                    <a:ext cx="40" cy="35"/>
                  </a:xfrm>
                  <a:custGeom>
                    <a:avLst/>
                    <a:gdLst>
                      <a:gd name="T0" fmla="*/ 0 w 358"/>
                      <a:gd name="T1" fmla="*/ 0 h 389"/>
                      <a:gd name="T2" fmla="*/ 0 w 358"/>
                      <a:gd name="T3" fmla="*/ 0 h 389"/>
                      <a:gd name="T4" fmla="*/ 0 w 358"/>
                      <a:gd name="T5" fmla="*/ 0 h 389"/>
                      <a:gd name="T6" fmla="*/ 0 w 358"/>
                      <a:gd name="T7" fmla="*/ 0 h 389"/>
                      <a:gd name="T8" fmla="*/ 0 w 358"/>
                      <a:gd name="T9" fmla="*/ 0 h 389"/>
                      <a:gd name="T10" fmla="*/ 0 w 358"/>
                      <a:gd name="T11" fmla="*/ 0 h 389"/>
                      <a:gd name="T12" fmla="*/ 0 w 358"/>
                      <a:gd name="T13" fmla="*/ 0 h 389"/>
                      <a:gd name="T14" fmla="*/ 0 w 358"/>
                      <a:gd name="T15" fmla="*/ 0 h 389"/>
                      <a:gd name="T16" fmla="*/ 0 w 358"/>
                      <a:gd name="T17" fmla="*/ 0 h 389"/>
                      <a:gd name="T18" fmla="*/ 0 w 358"/>
                      <a:gd name="T19" fmla="*/ 0 h 389"/>
                      <a:gd name="T20" fmla="*/ 0 w 358"/>
                      <a:gd name="T21" fmla="*/ 0 h 389"/>
                      <a:gd name="T22" fmla="*/ 0 w 358"/>
                      <a:gd name="T23" fmla="*/ 0 h 389"/>
                      <a:gd name="T24" fmla="*/ 0 w 358"/>
                      <a:gd name="T25" fmla="*/ 0 h 389"/>
                      <a:gd name="T26" fmla="*/ 0 w 358"/>
                      <a:gd name="T27" fmla="*/ 0 h 389"/>
                      <a:gd name="T28" fmla="*/ 0 w 358"/>
                      <a:gd name="T29" fmla="*/ 0 h 389"/>
                      <a:gd name="T30" fmla="*/ 0 w 358"/>
                      <a:gd name="T31" fmla="*/ 0 h 389"/>
                      <a:gd name="T32" fmla="*/ 0 w 358"/>
                      <a:gd name="T33" fmla="*/ 0 h 389"/>
                      <a:gd name="T34" fmla="*/ 0 w 358"/>
                      <a:gd name="T35" fmla="*/ 0 h 389"/>
                      <a:gd name="T36" fmla="*/ 0 w 358"/>
                      <a:gd name="T37" fmla="*/ 0 h 389"/>
                      <a:gd name="T38" fmla="*/ 0 w 358"/>
                      <a:gd name="T39" fmla="*/ 0 h 389"/>
                      <a:gd name="T40" fmla="*/ 0 w 358"/>
                      <a:gd name="T41" fmla="*/ 0 h 389"/>
                      <a:gd name="T42" fmla="*/ 0 w 358"/>
                      <a:gd name="T43" fmla="*/ 0 h 389"/>
                      <a:gd name="T44" fmla="*/ 0 w 358"/>
                      <a:gd name="T45" fmla="*/ 0 h 389"/>
                      <a:gd name="T46" fmla="*/ 0 w 358"/>
                      <a:gd name="T47" fmla="*/ 0 h 389"/>
                      <a:gd name="T48" fmla="*/ 0 w 358"/>
                      <a:gd name="T49" fmla="*/ 0 h 389"/>
                      <a:gd name="T50" fmla="*/ 0 w 358"/>
                      <a:gd name="T51" fmla="*/ 0 h 389"/>
                      <a:gd name="T52" fmla="*/ 0 w 358"/>
                      <a:gd name="T53" fmla="*/ 0 h 389"/>
                      <a:gd name="T54" fmla="*/ 0 w 358"/>
                      <a:gd name="T55" fmla="*/ 0 h 389"/>
                      <a:gd name="T56" fmla="*/ 0 w 358"/>
                      <a:gd name="T57" fmla="*/ 0 h 389"/>
                      <a:gd name="T58" fmla="*/ 0 w 358"/>
                      <a:gd name="T59" fmla="*/ 0 h 389"/>
                      <a:gd name="T60" fmla="*/ 0 w 358"/>
                      <a:gd name="T61" fmla="*/ 0 h 389"/>
                      <a:gd name="T62" fmla="*/ 0 w 358"/>
                      <a:gd name="T63" fmla="*/ 0 h 389"/>
                      <a:gd name="T64" fmla="*/ 0 w 358"/>
                      <a:gd name="T65" fmla="*/ 0 h 389"/>
                      <a:gd name="T66" fmla="*/ 0 w 358"/>
                      <a:gd name="T67" fmla="*/ 0 h 389"/>
                      <a:gd name="T68" fmla="*/ 0 w 358"/>
                      <a:gd name="T69" fmla="*/ 0 h 389"/>
                      <a:gd name="T70" fmla="*/ 0 w 358"/>
                      <a:gd name="T71" fmla="*/ 0 h 389"/>
                      <a:gd name="T72" fmla="*/ 0 w 358"/>
                      <a:gd name="T73" fmla="*/ 0 h 389"/>
                      <a:gd name="T74" fmla="*/ 0 w 358"/>
                      <a:gd name="T75" fmla="*/ 0 h 389"/>
                      <a:gd name="T76" fmla="*/ 0 w 358"/>
                      <a:gd name="T77" fmla="*/ 0 h 389"/>
                      <a:gd name="T78" fmla="*/ 0 w 358"/>
                      <a:gd name="T79" fmla="*/ 0 h 389"/>
                      <a:gd name="T80" fmla="*/ 0 w 358"/>
                      <a:gd name="T81" fmla="*/ 0 h 389"/>
                      <a:gd name="T82" fmla="*/ 0 w 358"/>
                      <a:gd name="T83" fmla="*/ 0 h 389"/>
                      <a:gd name="T84" fmla="*/ 0 w 358"/>
                      <a:gd name="T85" fmla="*/ 0 h 389"/>
                      <a:gd name="T86" fmla="*/ 0 w 358"/>
                      <a:gd name="T87" fmla="*/ 0 h 389"/>
                      <a:gd name="T88" fmla="*/ 0 w 358"/>
                      <a:gd name="T89" fmla="*/ 0 h 389"/>
                      <a:gd name="T90" fmla="*/ 0 w 358"/>
                      <a:gd name="T91" fmla="*/ 0 h 389"/>
                      <a:gd name="T92" fmla="*/ 0 w 358"/>
                      <a:gd name="T93" fmla="*/ 0 h 389"/>
                      <a:gd name="T94" fmla="*/ 0 w 358"/>
                      <a:gd name="T95" fmla="*/ 0 h 3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8"/>
                      <a:gd name="T145" fmla="*/ 0 h 389"/>
                      <a:gd name="T146" fmla="*/ 358 w 358"/>
                      <a:gd name="T147" fmla="*/ 389 h 3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8" h="389">
                        <a:moveTo>
                          <a:pt x="339" y="39"/>
                        </a:moveTo>
                        <a:lnTo>
                          <a:pt x="311" y="45"/>
                        </a:lnTo>
                        <a:lnTo>
                          <a:pt x="299" y="31"/>
                        </a:lnTo>
                        <a:lnTo>
                          <a:pt x="263" y="26"/>
                        </a:lnTo>
                        <a:lnTo>
                          <a:pt x="255" y="0"/>
                        </a:lnTo>
                        <a:lnTo>
                          <a:pt x="220" y="21"/>
                        </a:lnTo>
                        <a:lnTo>
                          <a:pt x="181" y="14"/>
                        </a:lnTo>
                        <a:lnTo>
                          <a:pt x="153" y="21"/>
                        </a:lnTo>
                        <a:lnTo>
                          <a:pt x="102" y="13"/>
                        </a:lnTo>
                        <a:lnTo>
                          <a:pt x="86" y="47"/>
                        </a:lnTo>
                        <a:lnTo>
                          <a:pt x="79" y="80"/>
                        </a:lnTo>
                        <a:lnTo>
                          <a:pt x="54" y="100"/>
                        </a:lnTo>
                        <a:lnTo>
                          <a:pt x="51" y="128"/>
                        </a:lnTo>
                        <a:lnTo>
                          <a:pt x="27" y="145"/>
                        </a:lnTo>
                        <a:lnTo>
                          <a:pt x="19" y="171"/>
                        </a:lnTo>
                        <a:lnTo>
                          <a:pt x="0" y="188"/>
                        </a:lnTo>
                        <a:lnTo>
                          <a:pt x="19" y="205"/>
                        </a:lnTo>
                        <a:lnTo>
                          <a:pt x="19" y="228"/>
                        </a:lnTo>
                        <a:lnTo>
                          <a:pt x="41" y="232"/>
                        </a:lnTo>
                        <a:lnTo>
                          <a:pt x="47" y="265"/>
                        </a:lnTo>
                        <a:lnTo>
                          <a:pt x="69" y="281"/>
                        </a:lnTo>
                        <a:lnTo>
                          <a:pt x="73" y="312"/>
                        </a:lnTo>
                        <a:lnTo>
                          <a:pt x="90" y="326"/>
                        </a:lnTo>
                        <a:lnTo>
                          <a:pt x="102" y="355"/>
                        </a:lnTo>
                        <a:lnTo>
                          <a:pt x="144" y="359"/>
                        </a:lnTo>
                        <a:lnTo>
                          <a:pt x="172" y="377"/>
                        </a:lnTo>
                        <a:lnTo>
                          <a:pt x="189" y="368"/>
                        </a:lnTo>
                        <a:lnTo>
                          <a:pt x="216" y="385"/>
                        </a:lnTo>
                        <a:lnTo>
                          <a:pt x="235" y="377"/>
                        </a:lnTo>
                        <a:lnTo>
                          <a:pt x="258" y="389"/>
                        </a:lnTo>
                        <a:lnTo>
                          <a:pt x="274" y="385"/>
                        </a:lnTo>
                        <a:lnTo>
                          <a:pt x="295" y="368"/>
                        </a:lnTo>
                        <a:lnTo>
                          <a:pt x="310" y="385"/>
                        </a:lnTo>
                        <a:lnTo>
                          <a:pt x="313" y="369"/>
                        </a:lnTo>
                        <a:lnTo>
                          <a:pt x="313" y="332"/>
                        </a:lnTo>
                        <a:lnTo>
                          <a:pt x="339" y="364"/>
                        </a:lnTo>
                        <a:lnTo>
                          <a:pt x="333" y="339"/>
                        </a:lnTo>
                        <a:lnTo>
                          <a:pt x="346" y="326"/>
                        </a:lnTo>
                        <a:lnTo>
                          <a:pt x="330" y="294"/>
                        </a:lnTo>
                        <a:lnTo>
                          <a:pt x="345" y="275"/>
                        </a:lnTo>
                        <a:lnTo>
                          <a:pt x="345" y="245"/>
                        </a:lnTo>
                        <a:lnTo>
                          <a:pt x="358" y="225"/>
                        </a:lnTo>
                        <a:lnTo>
                          <a:pt x="335" y="193"/>
                        </a:lnTo>
                        <a:lnTo>
                          <a:pt x="343" y="166"/>
                        </a:lnTo>
                        <a:lnTo>
                          <a:pt x="338" y="119"/>
                        </a:lnTo>
                        <a:lnTo>
                          <a:pt x="343" y="93"/>
                        </a:lnTo>
                        <a:lnTo>
                          <a:pt x="335" y="62"/>
                        </a:lnTo>
                        <a:lnTo>
                          <a:pt x="339" y="39"/>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39" name="Freeform 19"/>
                  <p:cNvSpPr/>
                  <p:nvPr/>
                </p:nvSpPr>
                <p:spPr bwMode="auto">
                  <a:xfrm>
                    <a:off x="1214" y="1485"/>
                    <a:ext cx="49" cy="49"/>
                  </a:xfrm>
                  <a:custGeom>
                    <a:avLst/>
                    <a:gdLst>
                      <a:gd name="T0" fmla="*/ 0 w 441"/>
                      <a:gd name="T1" fmla="*/ 0 h 535"/>
                      <a:gd name="T2" fmla="*/ 0 w 441"/>
                      <a:gd name="T3" fmla="*/ 0 h 535"/>
                      <a:gd name="T4" fmla="*/ 0 w 441"/>
                      <a:gd name="T5" fmla="*/ 0 h 535"/>
                      <a:gd name="T6" fmla="*/ 0 w 441"/>
                      <a:gd name="T7" fmla="*/ 0 h 535"/>
                      <a:gd name="T8" fmla="*/ 0 w 441"/>
                      <a:gd name="T9" fmla="*/ 0 h 535"/>
                      <a:gd name="T10" fmla="*/ 0 w 441"/>
                      <a:gd name="T11" fmla="*/ 0 h 535"/>
                      <a:gd name="T12" fmla="*/ 0 w 441"/>
                      <a:gd name="T13" fmla="*/ 0 h 535"/>
                      <a:gd name="T14" fmla="*/ 0 w 441"/>
                      <a:gd name="T15" fmla="*/ 0 h 535"/>
                      <a:gd name="T16" fmla="*/ 0 w 441"/>
                      <a:gd name="T17" fmla="*/ 0 h 535"/>
                      <a:gd name="T18" fmla="*/ 0 w 441"/>
                      <a:gd name="T19" fmla="*/ 0 h 535"/>
                      <a:gd name="T20" fmla="*/ 0 w 441"/>
                      <a:gd name="T21" fmla="*/ 0 h 535"/>
                      <a:gd name="T22" fmla="*/ 0 w 441"/>
                      <a:gd name="T23" fmla="*/ 0 h 535"/>
                      <a:gd name="T24" fmla="*/ 0 w 441"/>
                      <a:gd name="T25" fmla="*/ 0 h 535"/>
                      <a:gd name="T26" fmla="*/ 0 w 441"/>
                      <a:gd name="T27" fmla="*/ 0 h 535"/>
                      <a:gd name="T28" fmla="*/ 0 w 441"/>
                      <a:gd name="T29" fmla="*/ 0 h 535"/>
                      <a:gd name="T30" fmla="*/ 0 w 441"/>
                      <a:gd name="T31" fmla="*/ 0 h 535"/>
                      <a:gd name="T32" fmla="*/ 0 w 441"/>
                      <a:gd name="T33" fmla="*/ 0 h 535"/>
                      <a:gd name="T34" fmla="*/ 0 w 441"/>
                      <a:gd name="T35" fmla="*/ 0 h 535"/>
                      <a:gd name="T36" fmla="*/ 0 w 441"/>
                      <a:gd name="T37" fmla="*/ 0 h 535"/>
                      <a:gd name="T38" fmla="*/ 0 w 441"/>
                      <a:gd name="T39" fmla="*/ 0 h 535"/>
                      <a:gd name="T40" fmla="*/ 0 w 441"/>
                      <a:gd name="T41" fmla="*/ 0 h 535"/>
                      <a:gd name="T42" fmla="*/ 0 w 441"/>
                      <a:gd name="T43" fmla="*/ 0 h 535"/>
                      <a:gd name="T44" fmla="*/ 0 w 441"/>
                      <a:gd name="T45" fmla="*/ 0 h 535"/>
                      <a:gd name="T46" fmla="*/ 0 w 441"/>
                      <a:gd name="T47" fmla="*/ 0 h 535"/>
                      <a:gd name="T48" fmla="*/ 0 w 441"/>
                      <a:gd name="T49" fmla="*/ 0 h 535"/>
                      <a:gd name="T50" fmla="*/ 0 w 441"/>
                      <a:gd name="T51" fmla="*/ 0 h 535"/>
                      <a:gd name="T52" fmla="*/ 0 w 441"/>
                      <a:gd name="T53" fmla="*/ 0 h 535"/>
                      <a:gd name="T54" fmla="*/ 0 w 441"/>
                      <a:gd name="T55" fmla="*/ 0 h 535"/>
                      <a:gd name="T56" fmla="*/ 0 w 441"/>
                      <a:gd name="T57" fmla="*/ 0 h 535"/>
                      <a:gd name="T58" fmla="*/ 0 w 441"/>
                      <a:gd name="T59" fmla="*/ 0 h 535"/>
                      <a:gd name="T60" fmla="*/ 0 w 441"/>
                      <a:gd name="T61" fmla="*/ 0 h 535"/>
                      <a:gd name="T62" fmla="*/ 0 w 441"/>
                      <a:gd name="T63" fmla="*/ 0 h 535"/>
                      <a:gd name="T64" fmla="*/ 0 w 441"/>
                      <a:gd name="T65" fmla="*/ 0 h 535"/>
                      <a:gd name="T66" fmla="*/ 0 w 441"/>
                      <a:gd name="T67" fmla="*/ 0 h 535"/>
                      <a:gd name="T68" fmla="*/ 0 w 441"/>
                      <a:gd name="T69" fmla="*/ 0 h 535"/>
                      <a:gd name="T70" fmla="*/ 0 w 441"/>
                      <a:gd name="T71" fmla="*/ 0 h 535"/>
                      <a:gd name="T72" fmla="*/ 0 w 441"/>
                      <a:gd name="T73" fmla="*/ 0 h 535"/>
                      <a:gd name="T74" fmla="*/ 0 w 441"/>
                      <a:gd name="T75" fmla="*/ 0 h 535"/>
                      <a:gd name="T76" fmla="*/ 0 w 441"/>
                      <a:gd name="T77" fmla="*/ 0 h 535"/>
                      <a:gd name="T78" fmla="*/ 0 w 441"/>
                      <a:gd name="T79" fmla="*/ 0 h 535"/>
                      <a:gd name="T80" fmla="*/ 0 w 441"/>
                      <a:gd name="T81" fmla="*/ 0 h 535"/>
                      <a:gd name="T82" fmla="*/ 0 w 441"/>
                      <a:gd name="T83" fmla="*/ 0 h 535"/>
                      <a:gd name="T84" fmla="*/ 0 w 441"/>
                      <a:gd name="T85" fmla="*/ 0 h 535"/>
                      <a:gd name="T86" fmla="*/ 0 w 441"/>
                      <a:gd name="T87" fmla="*/ 0 h 535"/>
                      <a:gd name="T88" fmla="*/ 0 w 441"/>
                      <a:gd name="T89" fmla="*/ 0 h 5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1"/>
                      <a:gd name="T136" fmla="*/ 0 h 535"/>
                      <a:gd name="T137" fmla="*/ 441 w 441"/>
                      <a:gd name="T138" fmla="*/ 535 h 5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1" h="535">
                        <a:moveTo>
                          <a:pt x="32" y="349"/>
                        </a:moveTo>
                        <a:lnTo>
                          <a:pt x="40" y="373"/>
                        </a:lnTo>
                        <a:lnTo>
                          <a:pt x="31" y="388"/>
                        </a:lnTo>
                        <a:lnTo>
                          <a:pt x="47" y="402"/>
                        </a:lnTo>
                        <a:lnTo>
                          <a:pt x="39" y="420"/>
                        </a:lnTo>
                        <a:lnTo>
                          <a:pt x="11" y="427"/>
                        </a:lnTo>
                        <a:lnTo>
                          <a:pt x="26" y="437"/>
                        </a:lnTo>
                        <a:lnTo>
                          <a:pt x="0" y="460"/>
                        </a:lnTo>
                        <a:lnTo>
                          <a:pt x="19" y="468"/>
                        </a:lnTo>
                        <a:lnTo>
                          <a:pt x="13" y="490"/>
                        </a:lnTo>
                        <a:lnTo>
                          <a:pt x="40" y="496"/>
                        </a:lnTo>
                        <a:lnTo>
                          <a:pt x="36" y="522"/>
                        </a:lnTo>
                        <a:lnTo>
                          <a:pt x="74" y="515"/>
                        </a:lnTo>
                        <a:lnTo>
                          <a:pt x="86" y="535"/>
                        </a:lnTo>
                        <a:lnTo>
                          <a:pt x="115" y="535"/>
                        </a:lnTo>
                        <a:lnTo>
                          <a:pt x="125" y="518"/>
                        </a:lnTo>
                        <a:lnTo>
                          <a:pt x="153" y="525"/>
                        </a:lnTo>
                        <a:lnTo>
                          <a:pt x="162" y="512"/>
                        </a:lnTo>
                        <a:lnTo>
                          <a:pt x="181" y="522"/>
                        </a:lnTo>
                        <a:lnTo>
                          <a:pt x="204" y="522"/>
                        </a:lnTo>
                        <a:lnTo>
                          <a:pt x="205" y="503"/>
                        </a:lnTo>
                        <a:lnTo>
                          <a:pt x="225" y="494"/>
                        </a:lnTo>
                        <a:lnTo>
                          <a:pt x="208" y="483"/>
                        </a:lnTo>
                        <a:lnTo>
                          <a:pt x="225" y="471"/>
                        </a:lnTo>
                        <a:lnTo>
                          <a:pt x="213" y="457"/>
                        </a:lnTo>
                        <a:lnTo>
                          <a:pt x="240" y="443"/>
                        </a:lnTo>
                        <a:lnTo>
                          <a:pt x="264" y="424"/>
                        </a:lnTo>
                        <a:lnTo>
                          <a:pt x="252" y="404"/>
                        </a:lnTo>
                        <a:lnTo>
                          <a:pt x="263" y="389"/>
                        </a:lnTo>
                        <a:lnTo>
                          <a:pt x="260" y="360"/>
                        </a:lnTo>
                        <a:lnTo>
                          <a:pt x="287" y="389"/>
                        </a:lnTo>
                        <a:lnTo>
                          <a:pt x="308" y="385"/>
                        </a:lnTo>
                        <a:lnTo>
                          <a:pt x="318" y="405"/>
                        </a:lnTo>
                        <a:lnTo>
                          <a:pt x="338" y="402"/>
                        </a:lnTo>
                        <a:lnTo>
                          <a:pt x="359" y="415"/>
                        </a:lnTo>
                        <a:lnTo>
                          <a:pt x="371" y="391"/>
                        </a:lnTo>
                        <a:lnTo>
                          <a:pt x="391" y="378"/>
                        </a:lnTo>
                        <a:lnTo>
                          <a:pt x="393" y="355"/>
                        </a:lnTo>
                        <a:lnTo>
                          <a:pt x="413" y="349"/>
                        </a:lnTo>
                        <a:lnTo>
                          <a:pt x="398" y="333"/>
                        </a:lnTo>
                        <a:lnTo>
                          <a:pt x="418" y="322"/>
                        </a:lnTo>
                        <a:lnTo>
                          <a:pt x="409" y="306"/>
                        </a:lnTo>
                        <a:lnTo>
                          <a:pt x="420" y="288"/>
                        </a:lnTo>
                        <a:lnTo>
                          <a:pt x="436" y="275"/>
                        </a:lnTo>
                        <a:lnTo>
                          <a:pt x="416" y="258"/>
                        </a:lnTo>
                        <a:lnTo>
                          <a:pt x="436" y="232"/>
                        </a:lnTo>
                        <a:lnTo>
                          <a:pt x="426" y="218"/>
                        </a:lnTo>
                        <a:lnTo>
                          <a:pt x="436" y="192"/>
                        </a:lnTo>
                        <a:lnTo>
                          <a:pt x="425" y="176"/>
                        </a:lnTo>
                        <a:lnTo>
                          <a:pt x="441" y="165"/>
                        </a:lnTo>
                        <a:lnTo>
                          <a:pt x="421" y="150"/>
                        </a:lnTo>
                        <a:lnTo>
                          <a:pt x="426" y="137"/>
                        </a:lnTo>
                        <a:lnTo>
                          <a:pt x="409" y="133"/>
                        </a:lnTo>
                        <a:lnTo>
                          <a:pt x="413" y="110"/>
                        </a:lnTo>
                        <a:lnTo>
                          <a:pt x="386" y="108"/>
                        </a:lnTo>
                        <a:lnTo>
                          <a:pt x="382" y="88"/>
                        </a:lnTo>
                        <a:lnTo>
                          <a:pt x="363" y="91"/>
                        </a:lnTo>
                        <a:lnTo>
                          <a:pt x="358" y="75"/>
                        </a:lnTo>
                        <a:lnTo>
                          <a:pt x="331" y="67"/>
                        </a:lnTo>
                        <a:lnTo>
                          <a:pt x="324" y="48"/>
                        </a:lnTo>
                        <a:lnTo>
                          <a:pt x="303" y="51"/>
                        </a:lnTo>
                        <a:lnTo>
                          <a:pt x="304" y="33"/>
                        </a:lnTo>
                        <a:lnTo>
                          <a:pt x="284" y="33"/>
                        </a:lnTo>
                        <a:lnTo>
                          <a:pt x="267" y="12"/>
                        </a:lnTo>
                        <a:lnTo>
                          <a:pt x="253" y="12"/>
                        </a:lnTo>
                        <a:lnTo>
                          <a:pt x="232" y="0"/>
                        </a:lnTo>
                        <a:lnTo>
                          <a:pt x="220" y="20"/>
                        </a:lnTo>
                        <a:lnTo>
                          <a:pt x="196" y="19"/>
                        </a:lnTo>
                        <a:lnTo>
                          <a:pt x="188" y="43"/>
                        </a:lnTo>
                        <a:lnTo>
                          <a:pt x="162" y="42"/>
                        </a:lnTo>
                        <a:lnTo>
                          <a:pt x="158" y="62"/>
                        </a:lnTo>
                        <a:lnTo>
                          <a:pt x="135" y="67"/>
                        </a:lnTo>
                        <a:lnTo>
                          <a:pt x="130" y="94"/>
                        </a:lnTo>
                        <a:lnTo>
                          <a:pt x="113" y="94"/>
                        </a:lnTo>
                        <a:lnTo>
                          <a:pt x="115" y="121"/>
                        </a:lnTo>
                        <a:lnTo>
                          <a:pt x="111" y="140"/>
                        </a:lnTo>
                        <a:lnTo>
                          <a:pt x="82" y="143"/>
                        </a:lnTo>
                        <a:lnTo>
                          <a:pt x="78" y="160"/>
                        </a:lnTo>
                        <a:lnTo>
                          <a:pt x="59" y="169"/>
                        </a:lnTo>
                        <a:lnTo>
                          <a:pt x="58" y="193"/>
                        </a:lnTo>
                        <a:lnTo>
                          <a:pt x="56" y="213"/>
                        </a:lnTo>
                        <a:lnTo>
                          <a:pt x="36" y="218"/>
                        </a:lnTo>
                        <a:lnTo>
                          <a:pt x="40" y="239"/>
                        </a:lnTo>
                        <a:lnTo>
                          <a:pt x="28" y="258"/>
                        </a:lnTo>
                        <a:lnTo>
                          <a:pt x="40" y="274"/>
                        </a:lnTo>
                        <a:lnTo>
                          <a:pt x="35" y="293"/>
                        </a:lnTo>
                        <a:lnTo>
                          <a:pt x="51" y="304"/>
                        </a:lnTo>
                        <a:lnTo>
                          <a:pt x="39" y="327"/>
                        </a:lnTo>
                        <a:lnTo>
                          <a:pt x="62" y="333"/>
                        </a:lnTo>
                        <a:lnTo>
                          <a:pt x="32" y="349"/>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40" name="Freeform 20"/>
                  <p:cNvSpPr/>
                  <p:nvPr/>
                </p:nvSpPr>
                <p:spPr bwMode="auto">
                  <a:xfrm>
                    <a:off x="1276" y="1472"/>
                    <a:ext cx="11" cy="8"/>
                  </a:xfrm>
                  <a:custGeom>
                    <a:avLst/>
                    <a:gdLst>
                      <a:gd name="T0" fmla="*/ 0 w 95"/>
                      <a:gd name="T1" fmla="*/ 0 h 93"/>
                      <a:gd name="T2" fmla="*/ 0 w 95"/>
                      <a:gd name="T3" fmla="*/ 0 h 93"/>
                      <a:gd name="T4" fmla="*/ 0 w 95"/>
                      <a:gd name="T5" fmla="*/ 0 h 93"/>
                      <a:gd name="T6" fmla="*/ 0 w 95"/>
                      <a:gd name="T7" fmla="*/ 0 h 93"/>
                      <a:gd name="T8" fmla="*/ 0 w 95"/>
                      <a:gd name="T9" fmla="*/ 0 h 93"/>
                      <a:gd name="T10" fmla="*/ 0 w 95"/>
                      <a:gd name="T11" fmla="*/ 0 h 93"/>
                      <a:gd name="T12" fmla="*/ 0 w 95"/>
                      <a:gd name="T13" fmla="*/ 0 h 93"/>
                      <a:gd name="T14" fmla="*/ 0 w 95"/>
                      <a:gd name="T15" fmla="*/ 0 h 93"/>
                      <a:gd name="T16" fmla="*/ 0 w 95"/>
                      <a:gd name="T17" fmla="*/ 0 h 93"/>
                      <a:gd name="T18" fmla="*/ 0 w 95"/>
                      <a:gd name="T19" fmla="*/ 0 h 93"/>
                      <a:gd name="T20" fmla="*/ 0 w 95"/>
                      <a:gd name="T21" fmla="*/ 0 h 93"/>
                      <a:gd name="T22" fmla="*/ 0 w 95"/>
                      <a:gd name="T23" fmla="*/ 0 h 93"/>
                      <a:gd name="T24" fmla="*/ 0 w 95"/>
                      <a:gd name="T25" fmla="*/ 0 h 93"/>
                      <a:gd name="T26" fmla="*/ 0 w 95"/>
                      <a:gd name="T27" fmla="*/ 0 h 93"/>
                      <a:gd name="T28" fmla="*/ 0 w 95"/>
                      <a:gd name="T29" fmla="*/ 0 h 93"/>
                      <a:gd name="T30" fmla="*/ 0 w 95"/>
                      <a:gd name="T31" fmla="*/ 0 h 93"/>
                      <a:gd name="T32" fmla="*/ 0 w 95"/>
                      <a:gd name="T33" fmla="*/ 0 h 93"/>
                      <a:gd name="T34" fmla="*/ 0 w 95"/>
                      <a:gd name="T35" fmla="*/ 0 h 93"/>
                      <a:gd name="T36" fmla="*/ 0 w 95"/>
                      <a:gd name="T37" fmla="*/ 0 h 93"/>
                      <a:gd name="T38" fmla="*/ 0 w 95"/>
                      <a:gd name="T39" fmla="*/ 0 h 93"/>
                      <a:gd name="T40" fmla="*/ 0 w 95"/>
                      <a:gd name="T41" fmla="*/ 0 h 93"/>
                      <a:gd name="T42" fmla="*/ 0 w 95"/>
                      <a:gd name="T43" fmla="*/ 0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93"/>
                      <a:gd name="T68" fmla="*/ 95 w 95"/>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93">
                        <a:moveTo>
                          <a:pt x="78" y="10"/>
                        </a:moveTo>
                        <a:lnTo>
                          <a:pt x="35" y="0"/>
                        </a:lnTo>
                        <a:lnTo>
                          <a:pt x="25" y="0"/>
                        </a:lnTo>
                        <a:lnTo>
                          <a:pt x="12" y="10"/>
                        </a:lnTo>
                        <a:lnTo>
                          <a:pt x="3" y="18"/>
                        </a:lnTo>
                        <a:lnTo>
                          <a:pt x="18" y="26"/>
                        </a:lnTo>
                        <a:lnTo>
                          <a:pt x="2" y="28"/>
                        </a:lnTo>
                        <a:lnTo>
                          <a:pt x="3" y="37"/>
                        </a:lnTo>
                        <a:lnTo>
                          <a:pt x="0" y="42"/>
                        </a:lnTo>
                        <a:lnTo>
                          <a:pt x="8" y="47"/>
                        </a:lnTo>
                        <a:lnTo>
                          <a:pt x="0" y="54"/>
                        </a:lnTo>
                        <a:lnTo>
                          <a:pt x="11" y="57"/>
                        </a:lnTo>
                        <a:lnTo>
                          <a:pt x="5" y="76"/>
                        </a:lnTo>
                        <a:lnTo>
                          <a:pt x="15" y="74"/>
                        </a:lnTo>
                        <a:lnTo>
                          <a:pt x="16" y="93"/>
                        </a:lnTo>
                        <a:lnTo>
                          <a:pt x="24" y="86"/>
                        </a:lnTo>
                        <a:lnTo>
                          <a:pt x="40" y="81"/>
                        </a:lnTo>
                        <a:lnTo>
                          <a:pt x="78" y="68"/>
                        </a:lnTo>
                        <a:lnTo>
                          <a:pt x="81" y="45"/>
                        </a:lnTo>
                        <a:lnTo>
                          <a:pt x="95" y="39"/>
                        </a:lnTo>
                        <a:lnTo>
                          <a:pt x="86" y="35"/>
                        </a:lnTo>
                        <a:lnTo>
                          <a:pt x="78" y="10"/>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41" name="Freeform 21"/>
                  <p:cNvSpPr/>
                  <p:nvPr/>
                </p:nvSpPr>
                <p:spPr bwMode="auto">
                  <a:xfrm>
                    <a:off x="1129" y="1448"/>
                    <a:ext cx="65" cy="51"/>
                  </a:xfrm>
                  <a:custGeom>
                    <a:avLst/>
                    <a:gdLst>
                      <a:gd name="T0" fmla="*/ 0 w 586"/>
                      <a:gd name="T1" fmla="*/ 0 h 562"/>
                      <a:gd name="T2" fmla="*/ 0 w 586"/>
                      <a:gd name="T3" fmla="*/ 0 h 562"/>
                      <a:gd name="T4" fmla="*/ 0 w 586"/>
                      <a:gd name="T5" fmla="*/ 0 h 562"/>
                      <a:gd name="T6" fmla="*/ 0 w 586"/>
                      <a:gd name="T7" fmla="*/ 0 h 562"/>
                      <a:gd name="T8" fmla="*/ 0 w 586"/>
                      <a:gd name="T9" fmla="*/ 0 h 562"/>
                      <a:gd name="T10" fmla="*/ 0 w 586"/>
                      <a:gd name="T11" fmla="*/ 0 h 562"/>
                      <a:gd name="T12" fmla="*/ 0 w 586"/>
                      <a:gd name="T13" fmla="*/ 0 h 562"/>
                      <a:gd name="T14" fmla="*/ 0 w 586"/>
                      <a:gd name="T15" fmla="*/ 0 h 562"/>
                      <a:gd name="T16" fmla="*/ 0 w 586"/>
                      <a:gd name="T17" fmla="*/ 0 h 562"/>
                      <a:gd name="T18" fmla="*/ 0 w 586"/>
                      <a:gd name="T19" fmla="*/ 0 h 562"/>
                      <a:gd name="T20" fmla="*/ 0 w 586"/>
                      <a:gd name="T21" fmla="*/ 0 h 562"/>
                      <a:gd name="T22" fmla="*/ 0 w 586"/>
                      <a:gd name="T23" fmla="*/ 0 h 562"/>
                      <a:gd name="T24" fmla="*/ 0 w 586"/>
                      <a:gd name="T25" fmla="*/ 0 h 562"/>
                      <a:gd name="T26" fmla="*/ 0 w 586"/>
                      <a:gd name="T27" fmla="*/ 0 h 562"/>
                      <a:gd name="T28" fmla="*/ 0 w 586"/>
                      <a:gd name="T29" fmla="*/ 0 h 562"/>
                      <a:gd name="T30" fmla="*/ 0 w 586"/>
                      <a:gd name="T31" fmla="*/ 0 h 562"/>
                      <a:gd name="T32" fmla="*/ 0 w 586"/>
                      <a:gd name="T33" fmla="*/ 0 h 562"/>
                      <a:gd name="T34" fmla="*/ 0 w 586"/>
                      <a:gd name="T35" fmla="*/ 0 h 562"/>
                      <a:gd name="T36" fmla="*/ 0 w 586"/>
                      <a:gd name="T37" fmla="*/ 0 h 562"/>
                      <a:gd name="T38" fmla="*/ 0 w 586"/>
                      <a:gd name="T39" fmla="*/ 0 h 562"/>
                      <a:gd name="T40" fmla="*/ 0 w 586"/>
                      <a:gd name="T41" fmla="*/ 0 h 562"/>
                      <a:gd name="T42" fmla="*/ 0 w 586"/>
                      <a:gd name="T43" fmla="*/ 0 h 562"/>
                      <a:gd name="T44" fmla="*/ 0 w 586"/>
                      <a:gd name="T45" fmla="*/ 0 h 562"/>
                      <a:gd name="T46" fmla="*/ 0 w 586"/>
                      <a:gd name="T47" fmla="*/ 0 h 562"/>
                      <a:gd name="T48" fmla="*/ 0 w 586"/>
                      <a:gd name="T49" fmla="*/ 0 h 562"/>
                      <a:gd name="T50" fmla="*/ 0 w 586"/>
                      <a:gd name="T51" fmla="*/ 0 h 562"/>
                      <a:gd name="T52" fmla="*/ 0 w 586"/>
                      <a:gd name="T53" fmla="*/ 0 h 562"/>
                      <a:gd name="T54" fmla="*/ 0 w 586"/>
                      <a:gd name="T55" fmla="*/ 0 h 562"/>
                      <a:gd name="T56" fmla="*/ 0 w 586"/>
                      <a:gd name="T57" fmla="*/ 0 h 562"/>
                      <a:gd name="T58" fmla="*/ 0 w 586"/>
                      <a:gd name="T59" fmla="*/ 0 h 562"/>
                      <a:gd name="T60" fmla="*/ 0 w 586"/>
                      <a:gd name="T61" fmla="*/ 0 h 562"/>
                      <a:gd name="T62" fmla="*/ 0 w 586"/>
                      <a:gd name="T63" fmla="*/ 0 h 562"/>
                      <a:gd name="T64" fmla="*/ 0 w 586"/>
                      <a:gd name="T65" fmla="*/ 0 h 562"/>
                      <a:gd name="T66" fmla="*/ 0 w 586"/>
                      <a:gd name="T67" fmla="*/ 0 h 562"/>
                      <a:gd name="T68" fmla="*/ 0 w 586"/>
                      <a:gd name="T69" fmla="*/ 0 h 562"/>
                      <a:gd name="T70" fmla="*/ 0 w 586"/>
                      <a:gd name="T71" fmla="*/ 0 h 562"/>
                      <a:gd name="T72" fmla="*/ 0 w 586"/>
                      <a:gd name="T73" fmla="*/ 0 h 562"/>
                      <a:gd name="T74" fmla="*/ 0 w 586"/>
                      <a:gd name="T75" fmla="*/ 0 h 562"/>
                      <a:gd name="T76" fmla="*/ 0 w 586"/>
                      <a:gd name="T77" fmla="*/ 0 h 562"/>
                      <a:gd name="T78" fmla="*/ 0 w 586"/>
                      <a:gd name="T79" fmla="*/ 0 h 562"/>
                      <a:gd name="T80" fmla="*/ 0 w 586"/>
                      <a:gd name="T81" fmla="*/ 0 h 562"/>
                      <a:gd name="T82" fmla="*/ 0 w 586"/>
                      <a:gd name="T83" fmla="*/ 0 h 562"/>
                      <a:gd name="T84" fmla="*/ 0 w 586"/>
                      <a:gd name="T85" fmla="*/ 0 h 562"/>
                      <a:gd name="T86" fmla="*/ 0 w 586"/>
                      <a:gd name="T87" fmla="*/ 0 h 562"/>
                      <a:gd name="T88" fmla="*/ 0 w 586"/>
                      <a:gd name="T89" fmla="*/ 0 h 562"/>
                      <a:gd name="T90" fmla="*/ 0 w 586"/>
                      <a:gd name="T91" fmla="*/ 0 h 562"/>
                      <a:gd name="T92" fmla="*/ 0 w 586"/>
                      <a:gd name="T93" fmla="*/ 0 h 562"/>
                      <a:gd name="T94" fmla="*/ 0 w 586"/>
                      <a:gd name="T95" fmla="*/ 0 h 562"/>
                      <a:gd name="T96" fmla="*/ 0 w 586"/>
                      <a:gd name="T97" fmla="*/ 0 h 562"/>
                      <a:gd name="T98" fmla="*/ 0 w 586"/>
                      <a:gd name="T99" fmla="*/ 0 h 562"/>
                      <a:gd name="T100" fmla="*/ 0 w 586"/>
                      <a:gd name="T101" fmla="*/ 0 h 562"/>
                      <a:gd name="T102" fmla="*/ 0 w 586"/>
                      <a:gd name="T103" fmla="*/ 0 h 562"/>
                      <a:gd name="T104" fmla="*/ 0 w 586"/>
                      <a:gd name="T105" fmla="*/ 0 h 562"/>
                      <a:gd name="T106" fmla="*/ 0 w 586"/>
                      <a:gd name="T107" fmla="*/ 0 h 562"/>
                      <a:gd name="T108" fmla="*/ 0 w 586"/>
                      <a:gd name="T109" fmla="*/ 0 h 562"/>
                      <a:gd name="T110" fmla="*/ 0 w 586"/>
                      <a:gd name="T111" fmla="*/ 0 h 5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6"/>
                      <a:gd name="T169" fmla="*/ 0 h 562"/>
                      <a:gd name="T170" fmla="*/ 586 w 586"/>
                      <a:gd name="T171" fmla="*/ 562 h 5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6" h="562">
                        <a:moveTo>
                          <a:pt x="0" y="258"/>
                        </a:moveTo>
                        <a:lnTo>
                          <a:pt x="19" y="265"/>
                        </a:lnTo>
                        <a:lnTo>
                          <a:pt x="13" y="280"/>
                        </a:lnTo>
                        <a:lnTo>
                          <a:pt x="35" y="286"/>
                        </a:lnTo>
                        <a:lnTo>
                          <a:pt x="29" y="305"/>
                        </a:lnTo>
                        <a:lnTo>
                          <a:pt x="45" y="309"/>
                        </a:lnTo>
                        <a:lnTo>
                          <a:pt x="45" y="328"/>
                        </a:lnTo>
                        <a:lnTo>
                          <a:pt x="58" y="334"/>
                        </a:lnTo>
                        <a:lnTo>
                          <a:pt x="57" y="358"/>
                        </a:lnTo>
                        <a:lnTo>
                          <a:pt x="73" y="354"/>
                        </a:lnTo>
                        <a:lnTo>
                          <a:pt x="67" y="371"/>
                        </a:lnTo>
                        <a:lnTo>
                          <a:pt x="83" y="381"/>
                        </a:lnTo>
                        <a:lnTo>
                          <a:pt x="81" y="409"/>
                        </a:lnTo>
                        <a:lnTo>
                          <a:pt x="97" y="413"/>
                        </a:lnTo>
                        <a:lnTo>
                          <a:pt x="93" y="436"/>
                        </a:lnTo>
                        <a:lnTo>
                          <a:pt x="108" y="451"/>
                        </a:lnTo>
                        <a:lnTo>
                          <a:pt x="106" y="470"/>
                        </a:lnTo>
                        <a:lnTo>
                          <a:pt x="127" y="481"/>
                        </a:lnTo>
                        <a:lnTo>
                          <a:pt x="127" y="510"/>
                        </a:lnTo>
                        <a:lnTo>
                          <a:pt x="141" y="500"/>
                        </a:lnTo>
                        <a:lnTo>
                          <a:pt x="154" y="515"/>
                        </a:lnTo>
                        <a:lnTo>
                          <a:pt x="173" y="506"/>
                        </a:lnTo>
                        <a:lnTo>
                          <a:pt x="176" y="520"/>
                        </a:lnTo>
                        <a:lnTo>
                          <a:pt x="195" y="513"/>
                        </a:lnTo>
                        <a:lnTo>
                          <a:pt x="208" y="523"/>
                        </a:lnTo>
                        <a:lnTo>
                          <a:pt x="233" y="522"/>
                        </a:lnTo>
                        <a:lnTo>
                          <a:pt x="243" y="531"/>
                        </a:lnTo>
                        <a:lnTo>
                          <a:pt x="262" y="529"/>
                        </a:lnTo>
                        <a:lnTo>
                          <a:pt x="271" y="542"/>
                        </a:lnTo>
                        <a:lnTo>
                          <a:pt x="280" y="538"/>
                        </a:lnTo>
                        <a:lnTo>
                          <a:pt x="297" y="544"/>
                        </a:lnTo>
                        <a:lnTo>
                          <a:pt x="310" y="538"/>
                        </a:lnTo>
                        <a:lnTo>
                          <a:pt x="322" y="554"/>
                        </a:lnTo>
                        <a:lnTo>
                          <a:pt x="336" y="539"/>
                        </a:lnTo>
                        <a:lnTo>
                          <a:pt x="357" y="542"/>
                        </a:lnTo>
                        <a:lnTo>
                          <a:pt x="373" y="525"/>
                        </a:lnTo>
                        <a:lnTo>
                          <a:pt x="382" y="538"/>
                        </a:lnTo>
                        <a:lnTo>
                          <a:pt x="399" y="529"/>
                        </a:lnTo>
                        <a:lnTo>
                          <a:pt x="415" y="542"/>
                        </a:lnTo>
                        <a:lnTo>
                          <a:pt x="433" y="536"/>
                        </a:lnTo>
                        <a:lnTo>
                          <a:pt x="452" y="554"/>
                        </a:lnTo>
                        <a:lnTo>
                          <a:pt x="463" y="545"/>
                        </a:lnTo>
                        <a:lnTo>
                          <a:pt x="478" y="562"/>
                        </a:lnTo>
                        <a:lnTo>
                          <a:pt x="492" y="548"/>
                        </a:lnTo>
                        <a:lnTo>
                          <a:pt x="508" y="554"/>
                        </a:lnTo>
                        <a:lnTo>
                          <a:pt x="510" y="533"/>
                        </a:lnTo>
                        <a:lnTo>
                          <a:pt x="524" y="522"/>
                        </a:lnTo>
                        <a:lnTo>
                          <a:pt x="526" y="502"/>
                        </a:lnTo>
                        <a:lnTo>
                          <a:pt x="540" y="484"/>
                        </a:lnTo>
                        <a:lnTo>
                          <a:pt x="554" y="464"/>
                        </a:lnTo>
                        <a:lnTo>
                          <a:pt x="559" y="442"/>
                        </a:lnTo>
                        <a:lnTo>
                          <a:pt x="564" y="419"/>
                        </a:lnTo>
                        <a:lnTo>
                          <a:pt x="562" y="393"/>
                        </a:lnTo>
                        <a:lnTo>
                          <a:pt x="580" y="383"/>
                        </a:lnTo>
                        <a:lnTo>
                          <a:pt x="574" y="360"/>
                        </a:lnTo>
                        <a:lnTo>
                          <a:pt x="586" y="344"/>
                        </a:lnTo>
                        <a:lnTo>
                          <a:pt x="559" y="334"/>
                        </a:lnTo>
                        <a:lnTo>
                          <a:pt x="568" y="318"/>
                        </a:lnTo>
                        <a:lnTo>
                          <a:pt x="558" y="305"/>
                        </a:lnTo>
                        <a:lnTo>
                          <a:pt x="571" y="289"/>
                        </a:lnTo>
                        <a:lnTo>
                          <a:pt x="548" y="283"/>
                        </a:lnTo>
                        <a:lnTo>
                          <a:pt x="552" y="258"/>
                        </a:lnTo>
                        <a:lnTo>
                          <a:pt x="543" y="244"/>
                        </a:lnTo>
                        <a:lnTo>
                          <a:pt x="546" y="226"/>
                        </a:lnTo>
                        <a:lnTo>
                          <a:pt x="536" y="216"/>
                        </a:lnTo>
                        <a:lnTo>
                          <a:pt x="549" y="200"/>
                        </a:lnTo>
                        <a:lnTo>
                          <a:pt x="524" y="186"/>
                        </a:lnTo>
                        <a:lnTo>
                          <a:pt x="530" y="173"/>
                        </a:lnTo>
                        <a:lnTo>
                          <a:pt x="514" y="160"/>
                        </a:lnTo>
                        <a:lnTo>
                          <a:pt x="523" y="148"/>
                        </a:lnTo>
                        <a:lnTo>
                          <a:pt x="510" y="131"/>
                        </a:lnTo>
                        <a:lnTo>
                          <a:pt x="513" y="118"/>
                        </a:lnTo>
                        <a:lnTo>
                          <a:pt x="501" y="113"/>
                        </a:lnTo>
                        <a:lnTo>
                          <a:pt x="500" y="93"/>
                        </a:lnTo>
                        <a:lnTo>
                          <a:pt x="488" y="105"/>
                        </a:lnTo>
                        <a:lnTo>
                          <a:pt x="484" y="83"/>
                        </a:lnTo>
                        <a:lnTo>
                          <a:pt x="482" y="64"/>
                        </a:lnTo>
                        <a:lnTo>
                          <a:pt x="466" y="60"/>
                        </a:lnTo>
                        <a:lnTo>
                          <a:pt x="465" y="41"/>
                        </a:lnTo>
                        <a:lnTo>
                          <a:pt x="446" y="47"/>
                        </a:lnTo>
                        <a:lnTo>
                          <a:pt x="433" y="31"/>
                        </a:lnTo>
                        <a:lnTo>
                          <a:pt x="408" y="34"/>
                        </a:lnTo>
                        <a:lnTo>
                          <a:pt x="395" y="18"/>
                        </a:lnTo>
                        <a:lnTo>
                          <a:pt x="377" y="21"/>
                        </a:lnTo>
                        <a:lnTo>
                          <a:pt x="371" y="8"/>
                        </a:lnTo>
                        <a:lnTo>
                          <a:pt x="355" y="15"/>
                        </a:lnTo>
                        <a:lnTo>
                          <a:pt x="347" y="0"/>
                        </a:lnTo>
                        <a:lnTo>
                          <a:pt x="325" y="15"/>
                        </a:lnTo>
                        <a:lnTo>
                          <a:pt x="304" y="8"/>
                        </a:lnTo>
                        <a:lnTo>
                          <a:pt x="291" y="24"/>
                        </a:lnTo>
                        <a:lnTo>
                          <a:pt x="269" y="24"/>
                        </a:lnTo>
                        <a:lnTo>
                          <a:pt x="239" y="37"/>
                        </a:lnTo>
                        <a:lnTo>
                          <a:pt x="210" y="34"/>
                        </a:lnTo>
                        <a:lnTo>
                          <a:pt x="198" y="44"/>
                        </a:lnTo>
                        <a:lnTo>
                          <a:pt x="173" y="42"/>
                        </a:lnTo>
                        <a:lnTo>
                          <a:pt x="154" y="58"/>
                        </a:lnTo>
                        <a:lnTo>
                          <a:pt x="137" y="50"/>
                        </a:lnTo>
                        <a:lnTo>
                          <a:pt x="112" y="68"/>
                        </a:lnTo>
                        <a:lnTo>
                          <a:pt x="89" y="63"/>
                        </a:lnTo>
                        <a:lnTo>
                          <a:pt x="68" y="83"/>
                        </a:lnTo>
                        <a:lnTo>
                          <a:pt x="57" y="77"/>
                        </a:lnTo>
                        <a:lnTo>
                          <a:pt x="67" y="99"/>
                        </a:lnTo>
                        <a:lnTo>
                          <a:pt x="54" y="110"/>
                        </a:lnTo>
                        <a:lnTo>
                          <a:pt x="61" y="128"/>
                        </a:lnTo>
                        <a:lnTo>
                          <a:pt x="39" y="142"/>
                        </a:lnTo>
                        <a:lnTo>
                          <a:pt x="45" y="161"/>
                        </a:lnTo>
                        <a:lnTo>
                          <a:pt x="30" y="176"/>
                        </a:lnTo>
                        <a:lnTo>
                          <a:pt x="36" y="193"/>
                        </a:lnTo>
                        <a:lnTo>
                          <a:pt x="17" y="206"/>
                        </a:lnTo>
                        <a:lnTo>
                          <a:pt x="23" y="229"/>
                        </a:lnTo>
                        <a:lnTo>
                          <a:pt x="7" y="229"/>
                        </a:lnTo>
                        <a:lnTo>
                          <a:pt x="14" y="244"/>
                        </a:lnTo>
                        <a:lnTo>
                          <a:pt x="0" y="258"/>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42" name="Freeform 22"/>
                  <p:cNvSpPr/>
                  <p:nvPr/>
                </p:nvSpPr>
                <p:spPr bwMode="auto">
                  <a:xfrm>
                    <a:off x="1207" y="1453"/>
                    <a:ext cx="18" cy="17"/>
                  </a:xfrm>
                  <a:custGeom>
                    <a:avLst/>
                    <a:gdLst>
                      <a:gd name="T0" fmla="*/ 0 w 161"/>
                      <a:gd name="T1" fmla="*/ 0 h 188"/>
                      <a:gd name="T2" fmla="*/ 0 w 161"/>
                      <a:gd name="T3" fmla="*/ 0 h 188"/>
                      <a:gd name="T4" fmla="*/ 0 w 161"/>
                      <a:gd name="T5" fmla="*/ 0 h 188"/>
                      <a:gd name="T6" fmla="*/ 0 w 161"/>
                      <a:gd name="T7" fmla="*/ 0 h 188"/>
                      <a:gd name="T8" fmla="*/ 0 w 161"/>
                      <a:gd name="T9" fmla="*/ 0 h 188"/>
                      <a:gd name="T10" fmla="*/ 0 w 161"/>
                      <a:gd name="T11" fmla="*/ 0 h 188"/>
                      <a:gd name="T12" fmla="*/ 0 w 161"/>
                      <a:gd name="T13" fmla="*/ 0 h 188"/>
                      <a:gd name="T14" fmla="*/ 0 w 161"/>
                      <a:gd name="T15" fmla="*/ 0 h 188"/>
                      <a:gd name="T16" fmla="*/ 0 w 161"/>
                      <a:gd name="T17" fmla="*/ 0 h 188"/>
                      <a:gd name="T18" fmla="*/ 0 w 161"/>
                      <a:gd name="T19" fmla="*/ 0 h 188"/>
                      <a:gd name="T20" fmla="*/ 0 w 161"/>
                      <a:gd name="T21" fmla="*/ 0 h 188"/>
                      <a:gd name="T22" fmla="*/ 0 w 161"/>
                      <a:gd name="T23" fmla="*/ 0 h 188"/>
                      <a:gd name="T24" fmla="*/ 0 w 161"/>
                      <a:gd name="T25" fmla="*/ 0 h 188"/>
                      <a:gd name="T26" fmla="*/ 0 w 161"/>
                      <a:gd name="T27" fmla="*/ 0 h 188"/>
                      <a:gd name="T28" fmla="*/ 0 w 161"/>
                      <a:gd name="T29" fmla="*/ 0 h 188"/>
                      <a:gd name="T30" fmla="*/ 0 w 161"/>
                      <a:gd name="T31" fmla="*/ 0 h 188"/>
                      <a:gd name="T32" fmla="*/ 0 w 161"/>
                      <a:gd name="T33" fmla="*/ 0 h 188"/>
                      <a:gd name="T34" fmla="*/ 0 w 161"/>
                      <a:gd name="T35" fmla="*/ 0 h 188"/>
                      <a:gd name="T36" fmla="*/ 0 w 161"/>
                      <a:gd name="T37" fmla="*/ 0 h 188"/>
                      <a:gd name="T38" fmla="*/ 0 w 161"/>
                      <a:gd name="T39" fmla="*/ 0 h 188"/>
                      <a:gd name="T40" fmla="*/ 0 w 161"/>
                      <a:gd name="T41" fmla="*/ 0 h 188"/>
                      <a:gd name="T42" fmla="*/ 0 w 161"/>
                      <a:gd name="T43" fmla="*/ 0 h 188"/>
                      <a:gd name="T44" fmla="*/ 0 w 161"/>
                      <a:gd name="T45" fmla="*/ 0 h 188"/>
                      <a:gd name="T46" fmla="*/ 0 w 161"/>
                      <a:gd name="T47" fmla="*/ 0 h 1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
                      <a:gd name="T73" fmla="*/ 0 h 188"/>
                      <a:gd name="T74" fmla="*/ 161 w 161"/>
                      <a:gd name="T75" fmla="*/ 188 h 1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 h="188">
                        <a:moveTo>
                          <a:pt x="8" y="82"/>
                        </a:moveTo>
                        <a:lnTo>
                          <a:pt x="26" y="104"/>
                        </a:lnTo>
                        <a:lnTo>
                          <a:pt x="32" y="124"/>
                        </a:lnTo>
                        <a:lnTo>
                          <a:pt x="29" y="149"/>
                        </a:lnTo>
                        <a:lnTo>
                          <a:pt x="45" y="165"/>
                        </a:lnTo>
                        <a:lnTo>
                          <a:pt x="49" y="182"/>
                        </a:lnTo>
                        <a:lnTo>
                          <a:pt x="68" y="188"/>
                        </a:lnTo>
                        <a:lnTo>
                          <a:pt x="96" y="168"/>
                        </a:lnTo>
                        <a:lnTo>
                          <a:pt x="116" y="166"/>
                        </a:lnTo>
                        <a:lnTo>
                          <a:pt x="138" y="150"/>
                        </a:lnTo>
                        <a:lnTo>
                          <a:pt x="161" y="143"/>
                        </a:lnTo>
                        <a:lnTo>
                          <a:pt x="151" y="123"/>
                        </a:lnTo>
                        <a:lnTo>
                          <a:pt x="144" y="100"/>
                        </a:lnTo>
                        <a:lnTo>
                          <a:pt x="151" y="79"/>
                        </a:lnTo>
                        <a:lnTo>
                          <a:pt x="138" y="63"/>
                        </a:lnTo>
                        <a:lnTo>
                          <a:pt x="145" y="39"/>
                        </a:lnTo>
                        <a:lnTo>
                          <a:pt x="137" y="8"/>
                        </a:lnTo>
                        <a:lnTo>
                          <a:pt x="116" y="0"/>
                        </a:lnTo>
                        <a:lnTo>
                          <a:pt x="91" y="8"/>
                        </a:lnTo>
                        <a:lnTo>
                          <a:pt x="62" y="8"/>
                        </a:lnTo>
                        <a:lnTo>
                          <a:pt x="29" y="21"/>
                        </a:lnTo>
                        <a:lnTo>
                          <a:pt x="0" y="27"/>
                        </a:lnTo>
                        <a:lnTo>
                          <a:pt x="4" y="49"/>
                        </a:lnTo>
                        <a:lnTo>
                          <a:pt x="8" y="82"/>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43" name="Freeform 23"/>
                  <p:cNvSpPr/>
                  <p:nvPr/>
                </p:nvSpPr>
                <p:spPr bwMode="auto">
                  <a:xfrm>
                    <a:off x="1210" y="1477"/>
                    <a:ext cx="37" cy="36"/>
                  </a:xfrm>
                  <a:custGeom>
                    <a:avLst/>
                    <a:gdLst>
                      <a:gd name="T0" fmla="*/ 0 w 334"/>
                      <a:gd name="T1" fmla="*/ 0 h 402"/>
                      <a:gd name="T2" fmla="*/ 0 w 334"/>
                      <a:gd name="T3" fmla="*/ 0 h 402"/>
                      <a:gd name="T4" fmla="*/ 0 w 334"/>
                      <a:gd name="T5" fmla="*/ 0 h 402"/>
                      <a:gd name="T6" fmla="*/ 0 w 334"/>
                      <a:gd name="T7" fmla="*/ 0 h 402"/>
                      <a:gd name="T8" fmla="*/ 0 w 334"/>
                      <a:gd name="T9" fmla="*/ 0 h 402"/>
                      <a:gd name="T10" fmla="*/ 0 w 334"/>
                      <a:gd name="T11" fmla="*/ 0 h 402"/>
                      <a:gd name="T12" fmla="*/ 0 w 334"/>
                      <a:gd name="T13" fmla="*/ 0 h 402"/>
                      <a:gd name="T14" fmla="*/ 0 w 334"/>
                      <a:gd name="T15" fmla="*/ 0 h 402"/>
                      <a:gd name="T16" fmla="*/ 0 w 334"/>
                      <a:gd name="T17" fmla="*/ 0 h 402"/>
                      <a:gd name="T18" fmla="*/ 0 w 334"/>
                      <a:gd name="T19" fmla="*/ 0 h 402"/>
                      <a:gd name="T20" fmla="*/ 0 w 334"/>
                      <a:gd name="T21" fmla="*/ 0 h 402"/>
                      <a:gd name="T22" fmla="*/ 0 w 334"/>
                      <a:gd name="T23" fmla="*/ 0 h 402"/>
                      <a:gd name="T24" fmla="*/ 0 w 334"/>
                      <a:gd name="T25" fmla="*/ 0 h 402"/>
                      <a:gd name="T26" fmla="*/ 0 w 334"/>
                      <a:gd name="T27" fmla="*/ 0 h 402"/>
                      <a:gd name="T28" fmla="*/ 0 w 334"/>
                      <a:gd name="T29" fmla="*/ 0 h 402"/>
                      <a:gd name="T30" fmla="*/ 0 w 334"/>
                      <a:gd name="T31" fmla="*/ 0 h 402"/>
                      <a:gd name="T32" fmla="*/ 0 w 334"/>
                      <a:gd name="T33" fmla="*/ 0 h 402"/>
                      <a:gd name="T34" fmla="*/ 0 w 334"/>
                      <a:gd name="T35" fmla="*/ 0 h 402"/>
                      <a:gd name="T36" fmla="*/ 0 w 334"/>
                      <a:gd name="T37" fmla="*/ 0 h 402"/>
                      <a:gd name="T38" fmla="*/ 0 w 334"/>
                      <a:gd name="T39" fmla="*/ 0 h 402"/>
                      <a:gd name="T40" fmla="*/ 0 w 334"/>
                      <a:gd name="T41" fmla="*/ 0 h 402"/>
                      <a:gd name="T42" fmla="*/ 0 w 334"/>
                      <a:gd name="T43" fmla="*/ 0 h 402"/>
                      <a:gd name="T44" fmla="*/ 0 w 334"/>
                      <a:gd name="T45" fmla="*/ 0 h 402"/>
                      <a:gd name="T46" fmla="*/ 0 w 334"/>
                      <a:gd name="T47" fmla="*/ 0 h 402"/>
                      <a:gd name="T48" fmla="*/ 0 w 334"/>
                      <a:gd name="T49" fmla="*/ 0 h 402"/>
                      <a:gd name="T50" fmla="*/ 0 w 334"/>
                      <a:gd name="T51" fmla="*/ 0 h 402"/>
                      <a:gd name="T52" fmla="*/ 0 w 334"/>
                      <a:gd name="T53" fmla="*/ 0 h 402"/>
                      <a:gd name="T54" fmla="*/ 0 w 334"/>
                      <a:gd name="T55" fmla="*/ 0 h 402"/>
                      <a:gd name="T56" fmla="*/ 0 w 334"/>
                      <a:gd name="T57" fmla="*/ 0 h 402"/>
                      <a:gd name="T58" fmla="*/ 0 w 334"/>
                      <a:gd name="T59" fmla="*/ 0 h 402"/>
                      <a:gd name="T60" fmla="*/ 0 w 334"/>
                      <a:gd name="T61" fmla="*/ 0 h 402"/>
                      <a:gd name="T62" fmla="*/ 0 w 334"/>
                      <a:gd name="T63" fmla="*/ 0 h 402"/>
                      <a:gd name="T64" fmla="*/ 0 w 334"/>
                      <a:gd name="T65" fmla="*/ 0 h 402"/>
                      <a:gd name="T66" fmla="*/ 0 w 334"/>
                      <a:gd name="T67" fmla="*/ 0 h 402"/>
                      <a:gd name="T68" fmla="*/ 0 w 334"/>
                      <a:gd name="T69" fmla="*/ 0 h 402"/>
                      <a:gd name="T70" fmla="*/ 0 w 334"/>
                      <a:gd name="T71" fmla="*/ 0 h 402"/>
                      <a:gd name="T72" fmla="*/ 0 w 334"/>
                      <a:gd name="T73" fmla="*/ 0 h 402"/>
                      <a:gd name="T74" fmla="*/ 0 w 334"/>
                      <a:gd name="T75" fmla="*/ 0 h 4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4"/>
                      <a:gd name="T115" fmla="*/ 0 h 402"/>
                      <a:gd name="T116" fmla="*/ 334 w 334"/>
                      <a:gd name="T117" fmla="*/ 402 h 4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4" h="402">
                        <a:moveTo>
                          <a:pt x="0" y="85"/>
                        </a:moveTo>
                        <a:lnTo>
                          <a:pt x="25" y="113"/>
                        </a:lnTo>
                        <a:lnTo>
                          <a:pt x="27" y="143"/>
                        </a:lnTo>
                        <a:lnTo>
                          <a:pt x="45" y="165"/>
                        </a:lnTo>
                        <a:lnTo>
                          <a:pt x="60" y="213"/>
                        </a:lnTo>
                        <a:lnTo>
                          <a:pt x="92" y="243"/>
                        </a:lnTo>
                        <a:lnTo>
                          <a:pt x="92" y="274"/>
                        </a:lnTo>
                        <a:lnTo>
                          <a:pt x="111" y="298"/>
                        </a:lnTo>
                        <a:lnTo>
                          <a:pt x="125" y="331"/>
                        </a:lnTo>
                        <a:lnTo>
                          <a:pt x="138" y="365"/>
                        </a:lnTo>
                        <a:lnTo>
                          <a:pt x="158" y="370"/>
                        </a:lnTo>
                        <a:lnTo>
                          <a:pt x="181" y="388"/>
                        </a:lnTo>
                        <a:lnTo>
                          <a:pt x="199" y="402"/>
                        </a:lnTo>
                        <a:lnTo>
                          <a:pt x="216" y="384"/>
                        </a:lnTo>
                        <a:lnTo>
                          <a:pt x="240" y="374"/>
                        </a:lnTo>
                        <a:lnTo>
                          <a:pt x="254" y="343"/>
                        </a:lnTo>
                        <a:lnTo>
                          <a:pt x="289" y="331"/>
                        </a:lnTo>
                        <a:lnTo>
                          <a:pt x="307" y="303"/>
                        </a:lnTo>
                        <a:lnTo>
                          <a:pt x="310" y="274"/>
                        </a:lnTo>
                        <a:lnTo>
                          <a:pt x="326" y="256"/>
                        </a:lnTo>
                        <a:lnTo>
                          <a:pt x="316" y="224"/>
                        </a:lnTo>
                        <a:lnTo>
                          <a:pt x="329" y="199"/>
                        </a:lnTo>
                        <a:lnTo>
                          <a:pt x="321" y="165"/>
                        </a:lnTo>
                        <a:lnTo>
                          <a:pt x="334" y="133"/>
                        </a:lnTo>
                        <a:lnTo>
                          <a:pt x="330" y="104"/>
                        </a:lnTo>
                        <a:lnTo>
                          <a:pt x="334" y="65"/>
                        </a:lnTo>
                        <a:lnTo>
                          <a:pt x="310" y="62"/>
                        </a:lnTo>
                        <a:lnTo>
                          <a:pt x="302" y="42"/>
                        </a:lnTo>
                        <a:lnTo>
                          <a:pt x="274" y="32"/>
                        </a:lnTo>
                        <a:lnTo>
                          <a:pt x="249" y="24"/>
                        </a:lnTo>
                        <a:lnTo>
                          <a:pt x="232" y="8"/>
                        </a:lnTo>
                        <a:lnTo>
                          <a:pt x="205" y="0"/>
                        </a:lnTo>
                        <a:lnTo>
                          <a:pt x="170" y="29"/>
                        </a:lnTo>
                        <a:lnTo>
                          <a:pt x="128" y="24"/>
                        </a:lnTo>
                        <a:lnTo>
                          <a:pt x="102" y="51"/>
                        </a:lnTo>
                        <a:lnTo>
                          <a:pt x="55" y="58"/>
                        </a:lnTo>
                        <a:lnTo>
                          <a:pt x="31" y="82"/>
                        </a:lnTo>
                        <a:lnTo>
                          <a:pt x="0" y="85"/>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44" name="Freeform 24"/>
                  <p:cNvSpPr/>
                  <p:nvPr/>
                </p:nvSpPr>
                <p:spPr bwMode="auto">
                  <a:xfrm>
                    <a:off x="1198" y="1469"/>
                    <a:ext cx="35" cy="27"/>
                  </a:xfrm>
                  <a:custGeom>
                    <a:avLst/>
                    <a:gdLst>
                      <a:gd name="T0" fmla="*/ 0 w 310"/>
                      <a:gd name="T1" fmla="*/ 0 h 296"/>
                      <a:gd name="T2" fmla="*/ 0 w 310"/>
                      <a:gd name="T3" fmla="*/ 0 h 296"/>
                      <a:gd name="T4" fmla="*/ 0 w 310"/>
                      <a:gd name="T5" fmla="*/ 0 h 296"/>
                      <a:gd name="T6" fmla="*/ 0 w 310"/>
                      <a:gd name="T7" fmla="*/ 0 h 296"/>
                      <a:gd name="T8" fmla="*/ 0 w 310"/>
                      <a:gd name="T9" fmla="*/ 0 h 296"/>
                      <a:gd name="T10" fmla="*/ 0 w 310"/>
                      <a:gd name="T11" fmla="*/ 0 h 296"/>
                      <a:gd name="T12" fmla="*/ 0 w 310"/>
                      <a:gd name="T13" fmla="*/ 0 h 296"/>
                      <a:gd name="T14" fmla="*/ 0 w 310"/>
                      <a:gd name="T15" fmla="*/ 0 h 296"/>
                      <a:gd name="T16" fmla="*/ 0 w 310"/>
                      <a:gd name="T17" fmla="*/ 0 h 296"/>
                      <a:gd name="T18" fmla="*/ 0 w 310"/>
                      <a:gd name="T19" fmla="*/ 0 h 296"/>
                      <a:gd name="T20" fmla="*/ 0 w 310"/>
                      <a:gd name="T21" fmla="*/ 0 h 296"/>
                      <a:gd name="T22" fmla="*/ 0 w 310"/>
                      <a:gd name="T23" fmla="*/ 0 h 296"/>
                      <a:gd name="T24" fmla="*/ 0 w 310"/>
                      <a:gd name="T25" fmla="*/ 0 h 296"/>
                      <a:gd name="T26" fmla="*/ 0 w 310"/>
                      <a:gd name="T27" fmla="*/ 0 h 296"/>
                      <a:gd name="T28" fmla="*/ 0 w 310"/>
                      <a:gd name="T29" fmla="*/ 0 h 296"/>
                      <a:gd name="T30" fmla="*/ 0 w 310"/>
                      <a:gd name="T31" fmla="*/ 0 h 296"/>
                      <a:gd name="T32" fmla="*/ 0 w 310"/>
                      <a:gd name="T33" fmla="*/ 0 h 296"/>
                      <a:gd name="T34" fmla="*/ 0 w 310"/>
                      <a:gd name="T35" fmla="*/ 0 h 296"/>
                      <a:gd name="T36" fmla="*/ 0 w 310"/>
                      <a:gd name="T37" fmla="*/ 0 h 296"/>
                      <a:gd name="T38" fmla="*/ 0 w 310"/>
                      <a:gd name="T39" fmla="*/ 0 h 296"/>
                      <a:gd name="T40" fmla="*/ 0 w 310"/>
                      <a:gd name="T41" fmla="*/ 0 h 296"/>
                      <a:gd name="T42" fmla="*/ 0 w 310"/>
                      <a:gd name="T43" fmla="*/ 0 h 296"/>
                      <a:gd name="T44" fmla="*/ 0 w 310"/>
                      <a:gd name="T45" fmla="*/ 0 h 296"/>
                      <a:gd name="T46" fmla="*/ 0 w 310"/>
                      <a:gd name="T47" fmla="*/ 0 h 296"/>
                      <a:gd name="T48" fmla="*/ 0 w 310"/>
                      <a:gd name="T49" fmla="*/ 0 h 296"/>
                      <a:gd name="T50" fmla="*/ 0 w 310"/>
                      <a:gd name="T51" fmla="*/ 0 h 296"/>
                      <a:gd name="T52" fmla="*/ 0 w 310"/>
                      <a:gd name="T53" fmla="*/ 0 h 296"/>
                      <a:gd name="T54" fmla="*/ 0 w 310"/>
                      <a:gd name="T55" fmla="*/ 0 h 296"/>
                      <a:gd name="T56" fmla="*/ 0 w 310"/>
                      <a:gd name="T57" fmla="*/ 0 h 296"/>
                      <a:gd name="T58" fmla="*/ 0 w 310"/>
                      <a:gd name="T59" fmla="*/ 0 h 296"/>
                      <a:gd name="T60" fmla="*/ 0 w 310"/>
                      <a:gd name="T61" fmla="*/ 0 h 296"/>
                      <a:gd name="T62" fmla="*/ 0 w 310"/>
                      <a:gd name="T63" fmla="*/ 0 h 296"/>
                      <a:gd name="T64" fmla="*/ 0 w 310"/>
                      <a:gd name="T65" fmla="*/ 0 h 296"/>
                      <a:gd name="T66" fmla="*/ 0 w 310"/>
                      <a:gd name="T67" fmla="*/ 0 h 296"/>
                      <a:gd name="T68" fmla="*/ 0 w 310"/>
                      <a:gd name="T69" fmla="*/ 0 h 2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0"/>
                      <a:gd name="T106" fmla="*/ 0 h 296"/>
                      <a:gd name="T107" fmla="*/ 310 w 310"/>
                      <a:gd name="T108" fmla="*/ 296 h 2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0" h="296">
                        <a:moveTo>
                          <a:pt x="292" y="0"/>
                        </a:moveTo>
                        <a:lnTo>
                          <a:pt x="299" y="34"/>
                        </a:lnTo>
                        <a:lnTo>
                          <a:pt x="292" y="57"/>
                        </a:lnTo>
                        <a:lnTo>
                          <a:pt x="304" y="72"/>
                        </a:lnTo>
                        <a:lnTo>
                          <a:pt x="287" y="93"/>
                        </a:lnTo>
                        <a:lnTo>
                          <a:pt x="310" y="114"/>
                        </a:lnTo>
                        <a:lnTo>
                          <a:pt x="310" y="144"/>
                        </a:lnTo>
                        <a:lnTo>
                          <a:pt x="281" y="157"/>
                        </a:lnTo>
                        <a:lnTo>
                          <a:pt x="273" y="186"/>
                        </a:lnTo>
                        <a:lnTo>
                          <a:pt x="250" y="201"/>
                        </a:lnTo>
                        <a:lnTo>
                          <a:pt x="249" y="225"/>
                        </a:lnTo>
                        <a:lnTo>
                          <a:pt x="224" y="239"/>
                        </a:lnTo>
                        <a:lnTo>
                          <a:pt x="213" y="264"/>
                        </a:lnTo>
                        <a:lnTo>
                          <a:pt x="176" y="270"/>
                        </a:lnTo>
                        <a:lnTo>
                          <a:pt x="155" y="296"/>
                        </a:lnTo>
                        <a:lnTo>
                          <a:pt x="135" y="283"/>
                        </a:lnTo>
                        <a:lnTo>
                          <a:pt x="98" y="285"/>
                        </a:lnTo>
                        <a:lnTo>
                          <a:pt x="72" y="270"/>
                        </a:lnTo>
                        <a:lnTo>
                          <a:pt x="25" y="278"/>
                        </a:lnTo>
                        <a:lnTo>
                          <a:pt x="25" y="256"/>
                        </a:lnTo>
                        <a:lnTo>
                          <a:pt x="0" y="239"/>
                        </a:lnTo>
                        <a:lnTo>
                          <a:pt x="8" y="210"/>
                        </a:lnTo>
                        <a:lnTo>
                          <a:pt x="11" y="165"/>
                        </a:lnTo>
                        <a:lnTo>
                          <a:pt x="2" y="137"/>
                        </a:lnTo>
                        <a:lnTo>
                          <a:pt x="18" y="111"/>
                        </a:lnTo>
                        <a:lnTo>
                          <a:pt x="2" y="85"/>
                        </a:lnTo>
                        <a:lnTo>
                          <a:pt x="0" y="45"/>
                        </a:lnTo>
                        <a:lnTo>
                          <a:pt x="25" y="49"/>
                        </a:lnTo>
                        <a:lnTo>
                          <a:pt x="54" y="39"/>
                        </a:lnTo>
                        <a:lnTo>
                          <a:pt x="94" y="19"/>
                        </a:lnTo>
                        <a:lnTo>
                          <a:pt x="126" y="26"/>
                        </a:lnTo>
                        <a:lnTo>
                          <a:pt x="162" y="11"/>
                        </a:lnTo>
                        <a:lnTo>
                          <a:pt x="213" y="20"/>
                        </a:lnTo>
                        <a:lnTo>
                          <a:pt x="256" y="9"/>
                        </a:lnTo>
                        <a:lnTo>
                          <a:pt x="292" y="0"/>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45" name="Freeform 25"/>
                  <p:cNvSpPr/>
                  <p:nvPr/>
                </p:nvSpPr>
                <p:spPr bwMode="auto">
                  <a:xfrm>
                    <a:off x="1215" y="1458"/>
                    <a:ext cx="16" cy="14"/>
                  </a:xfrm>
                  <a:custGeom>
                    <a:avLst/>
                    <a:gdLst>
                      <a:gd name="T0" fmla="*/ 0 w 147"/>
                      <a:gd name="T1" fmla="*/ 0 h 155"/>
                      <a:gd name="T2" fmla="*/ 0 w 147"/>
                      <a:gd name="T3" fmla="*/ 0 h 155"/>
                      <a:gd name="T4" fmla="*/ 0 w 147"/>
                      <a:gd name="T5" fmla="*/ 0 h 155"/>
                      <a:gd name="T6" fmla="*/ 0 w 147"/>
                      <a:gd name="T7" fmla="*/ 0 h 155"/>
                      <a:gd name="T8" fmla="*/ 0 w 147"/>
                      <a:gd name="T9" fmla="*/ 0 h 155"/>
                      <a:gd name="T10" fmla="*/ 0 w 147"/>
                      <a:gd name="T11" fmla="*/ 0 h 155"/>
                      <a:gd name="T12" fmla="*/ 0 w 147"/>
                      <a:gd name="T13" fmla="*/ 0 h 155"/>
                      <a:gd name="T14" fmla="*/ 0 w 147"/>
                      <a:gd name="T15" fmla="*/ 0 h 155"/>
                      <a:gd name="T16" fmla="*/ 0 w 147"/>
                      <a:gd name="T17" fmla="*/ 0 h 155"/>
                      <a:gd name="T18" fmla="*/ 0 w 147"/>
                      <a:gd name="T19" fmla="*/ 0 h 155"/>
                      <a:gd name="T20" fmla="*/ 0 w 147"/>
                      <a:gd name="T21" fmla="*/ 0 h 155"/>
                      <a:gd name="T22" fmla="*/ 0 w 147"/>
                      <a:gd name="T23" fmla="*/ 0 h 155"/>
                      <a:gd name="T24" fmla="*/ 0 w 147"/>
                      <a:gd name="T25" fmla="*/ 0 h 155"/>
                      <a:gd name="T26" fmla="*/ 0 w 147"/>
                      <a:gd name="T27" fmla="*/ 0 h 155"/>
                      <a:gd name="T28" fmla="*/ 0 w 147"/>
                      <a:gd name="T29" fmla="*/ 0 h 155"/>
                      <a:gd name="T30" fmla="*/ 0 w 147"/>
                      <a:gd name="T31" fmla="*/ 0 h 155"/>
                      <a:gd name="T32" fmla="*/ 0 w 147"/>
                      <a:gd name="T33" fmla="*/ 0 h 155"/>
                      <a:gd name="T34" fmla="*/ 0 w 147"/>
                      <a:gd name="T35" fmla="*/ 0 h 155"/>
                      <a:gd name="T36" fmla="*/ 0 w 147"/>
                      <a:gd name="T37" fmla="*/ 0 h 155"/>
                      <a:gd name="T38" fmla="*/ 0 w 147"/>
                      <a:gd name="T39" fmla="*/ 0 h 155"/>
                      <a:gd name="T40" fmla="*/ 0 w 147"/>
                      <a:gd name="T41" fmla="*/ 0 h 155"/>
                      <a:gd name="T42" fmla="*/ 0 w 147"/>
                      <a:gd name="T43" fmla="*/ 0 h 155"/>
                      <a:gd name="T44" fmla="*/ 0 w 147"/>
                      <a:gd name="T45" fmla="*/ 0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155"/>
                      <a:gd name="T71" fmla="*/ 147 w 147"/>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155">
                        <a:moveTo>
                          <a:pt x="128" y="0"/>
                        </a:moveTo>
                        <a:lnTo>
                          <a:pt x="134" y="24"/>
                        </a:lnTo>
                        <a:lnTo>
                          <a:pt x="147" y="53"/>
                        </a:lnTo>
                        <a:lnTo>
                          <a:pt x="131" y="61"/>
                        </a:lnTo>
                        <a:lnTo>
                          <a:pt x="139" y="86"/>
                        </a:lnTo>
                        <a:lnTo>
                          <a:pt x="133" y="105"/>
                        </a:lnTo>
                        <a:lnTo>
                          <a:pt x="128" y="124"/>
                        </a:lnTo>
                        <a:lnTo>
                          <a:pt x="134" y="142"/>
                        </a:lnTo>
                        <a:lnTo>
                          <a:pt x="120" y="144"/>
                        </a:lnTo>
                        <a:lnTo>
                          <a:pt x="95" y="150"/>
                        </a:lnTo>
                        <a:lnTo>
                          <a:pt x="80" y="142"/>
                        </a:lnTo>
                        <a:lnTo>
                          <a:pt x="64" y="150"/>
                        </a:lnTo>
                        <a:lnTo>
                          <a:pt x="40" y="145"/>
                        </a:lnTo>
                        <a:lnTo>
                          <a:pt x="18" y="155"/>
                        </a:lnTo>
                        <a:lnTo>
                          <a:pt x="0" y="148"/>
                        </a:lnTo>
                        <a:lnTo>
                          <a:pt x="6" y="131"/>
                        </a:lnTo>
                        <a:lnTo>
                          <a:pt x="5" y="109"/>
                        </a:lnTo>
                        <a:lnTo>
                          <a:pt x="19" y="80"/>
                        </a:lnTo>
                        <a:lnTo>
                          <a:pt x="13" y="51"/>
                        </a:lnTo>
                        <a:lnTo>
                          <a:pt x="42" y="34"/>
                        </a:lnTo>
                        <a:lnTo>
                          <a:pt x="70" y="32"/>
                        </a:lnTo>
                        <a:lnTo>
                          <a:pt x="89" y="3"/>
                        </a:lnTo>
                        <a:lnTo>
                          <a:pt x="128" y="0"/>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46" name="Freeform 26"/>
                  <p:cNvSpPr/>
                  <p:nvPr/>
                </p:nvSpPr>
                <p:spPr bwMode="auto">
                  <a:xfrm>
                    <a:off x="1232" y="1448"/>
                    <a:ext cx="20" cy="17"/>
                  </a:xfrm>
                  <a:custGeom>
                    <a:avLst/>
                    <a:gdLst>
                      <a:gd name="T0" fmla="*/ 0 w 185"/>
                      <a:gd name="T1" fmla="*/ 0 h 191"/>
                      <a:gd name="T2" fmla="*/ 0 w 185"/>
                      <a:gd name="T3" fmla="*/ 0 h 191"/>
                      <a:gd name="T4" fmla="*/ 0 w 185"/>
                      <a:gd name="T5" fmla="*/ 0 h 191"/>
                      <a:gd name="T6" fmla="*/ 0 w 185"/>
                      <a:gd name="T7" fmla="*/ 0 h 191"/>
                      <a:gd name="T8" fmla="*/ 0 w 185"/>
                      <a:gd name="T9" fmla="*/ 0 h 191"/>
                      <a:gd name="T10" fmla="*/ 0 w 185"/>
                      <a:gd name="T11" fmla="*/ 0 h 191"/>
                      <a:gd name="T12" fmla="*/ 0 w 185"/>
                      <a:gd name="T13" fmla="*/ 0 h 191"/>
                      <a:gd name="T14" fmla="*/ 0 w 185"/>
                      <a:gd name="T15" fmla="*/ 0 h 191"/>
                      <a:gd name="T16" fmla="*/ 0 w 185"/>
                      <a:gd name="T17" fmla="*/ 0 h 191"/>
                      <a:gd name="T18" fmla="*/ 0 w 185"/>
                      <a:gd name="T19" fmla="*/ 0 h 191"/>
                      <a:gd name="T20" fmla="*/ 0 w 185"/>
                      <a:gd name="T21" fmla="*/ 0 h 191"/>
                      <a:gd name="T22" fmla="*/ 0 w 185"/>
                      <a:gd name="T23" fmla="*/ 0 h 191"/>
                      <a:gd name="T24" fmla="*/ 0 w 185"/>
                      <a:gd name="T25" fmla="*/ 0 h 191"/>
                      <a:gd name="T26" fmla="*/ 0 w 185"/>
                      <a:gd name="T27" fmla="*/ 0 h 191"/>
                      <a:gd name="T28" fmla="*/ 0 w 185"/>
                      <a:gd name="T29" fmla="*/ 0 h 191"/>
                      <a:gd name="T30" fmla="*/ 0 w 185"/>
                      <a:gd name="T31" fmla="*/ 0 h 191"/>
                      <a:gd name="T32" fmla="*/ 0 w 185"/>
                      <a:gd name="T33" fmla="*/ 0 h 191"/>
                      <a:gd name="T34" fmla="*/ 0 w 185"/>
                      <a:gd name="T35" fmla="*/ 0 h 191"/>
                      <a:gd name="T36" fmla="*/ 0 w 185"/>
                      <a:gd name="T37" fmla="*/ 0 h 191"/>
                      <a:gd name="T38" fmla="*/ 0 w 185"/>
                      <a:gd name="T39" fmla="*/ 0 h 191"/>
                      <a:gd name="T40" fmla="*/ 0 w 185"/>
                      <a:gd name="T41" fmla="*/ 0 h 191"/>
                      <a:gd name="T42" fmla="*/ 0 w 185"/>
                      <a:gd name="T43" fmla="*/ 0 h 191"/>
                      <a:gd name="T44" fmla="*/ 0 w 185"/>
                      <a:gd name="T45" fmla="*/ 0 h 191"/>
                      <a:gd name="T46" fmla="*/ 0 w 185"/>
                      <a:gd name="T47" fmla="*/ 0 h 191"/>
                      <a:gd name="T48" fmla="*/ 0 w 185"/>
                      <a:gd name="T49" fmla="*/ 0 h 191"/>
                      <a:gd name="T50" fmla="*/ 0 w 185"/>
                      <a:gd name="T51" fmla="*/ 0 h 191"/>
                      <a:gd name="T52" fmla="*/ 0 w 185"/>
                      <a:gd name="T53" fmla="*/ 0 h 191"/>
                      <a:gd name="T54" fmla="*/ 0 w 185"/>
                      <a:gd name="T55" fmla="*/ 0 h 191"/>
                      <a:gd name="T56" fmla="*/ 0 w 185"/>
                      <a:gd name="T57" fmla="*/ 0 h 191"/>
                      <a:gd name="T58" fmla="*/ 0 w 185"/>
                      <a:gd name="T59" fmla="*/ 0 h 191"/>
                      <a:gd name="T60" fmla="*/ 0 w 185"/>
                      <a:gd name="T61" fmla="*/ 0 h 191"/>
                      <a:gd name="T62" fmla="*/ 0 w 185"/>
                      <a:gd name="T63" fmla="*/ 0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91"/>
                      <a:gd name="T98" fmla="*/ 185 w 185"/>
                      <a:gd name="T99" fmla="*/ 191 h 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91">
                        <a:moveTo>
                          <a:pt x="80" y="0"/>
                        </a:moveTo>
                        <a:lnTo>
                          <a:pt x="95" y="13"/>
                        </a:lnTo>
                        <a:lnTo>
                          <a:pt x="112" y="12"/>
                        </a:lnTo>
                        <a:lnTo>
                          <a:pt x="114" y="39"/>
                        </a:lnTo>
                        <a:lnTo>
                          <a:pt x="139" y="38"/>
                        </a:lnTo>
                        <a:lnTo>
                          <a:pt x="152" y="51"/>
                        </a:lnTo>
                        <a:lnTo>
                          <a:pt x="176" y="58"/>
                        </a:lnTo>
                        <a:lnTo>
                          <a:pt x="185" y="83"/>
                        </a:lnTo>
                        <a:lnTo>
                          <a:pt x="171" y="97"/>
                        </a:lnTo>
                        <a:lnTo>
                          <a:pt x="178" y="115"/>
                        </a:lnTo>
                        <a:lnTo>
                          <a:pt x="165" y="129"/>
                        </a:lnTo>
                        <a:lnTo>
                          <a:pt x="178" y="152"/>
                        </a:lnTo>
                        <a:lnTo>
                          <a:pt x="168" y="165"/>
                        </a:lnTo>
                        <a:lnTo>
                          <a:pt x="163" y="188"/>
                        </a:lnTo>
                        <a:lnTo>
                          <a:pt x="140" y="183"/>
                        </a:lnTo>
                        <a:lnTo>
                          <a:pt x="118" y="184"/>
                        </a:lnTo>
                        <a:lnTo>
                          <a:pt x="98" y="186"/>
                        </a:lnTo>
                        <a:lnTo>
                          <a:pt x="70" y="191"/>
                        </a:lnTo>
                        <a:lnTo>
                          <a:pt x="47" y="178"/>
                        </a:lnTo>
                        <a:lnTo>
                          <a:pt x="35" y="186"/>
                        </a:lnTo>
                        <a:lnTo>
                          <a:pt x="25" y="171"/>
                        </a:lnTo>
                        <a:lnTo>
                          <a:pt x="9" y="170"/>
                        </a:lnTo>
                        <a:lnTo>
                          <a:pt x="0" y="141"/>
                        </a:lnTo>
                        <a:lnTo>
                          <a:pt x="0" y="122"/>
                        </a:lnTo>
                        <a:lnTo>
                          <a:pt x="10" y="100"/>
                        </a:lnTo>
                        <a:lnTo>
                          <a:pt x="7" y="81"/>
                        </a:lnTo>
                        <a:lnTo>
                          <a:pt x="13" y="64"/>
                        </a:lnTo>
                        <a:lnTo>
                          <a:pt x="9" y="42"/>
                        </a:lnTo>
                        <a:lnTo>
                          <a:pt x="7" y="15"/>
                        </a:lnTo>
                        <a:lnTo>
                          <a:pt x="29" y="19"/>
                        </a:lnTo>
                        <a:lnTo>
                          <a:pt x="51" y="7"/>
                        </a:lnTo>
                        <a:lnTo>
                          <a:pt x="80" y="0"/>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47" name="Freeform 27"/>
                  <p:cNvSpPr/>
                  <p:nvPr/>
                </p:nvSpPr>
                <p:spPr bwMode="auto">
                  <a:xfrm>
                    <a:off x="1235" y="1457"/>
                    <a:ext cx="23" cy="18"/>
                  </a:xfrm>
                  <a:custGeom>
                    <a:avLst/>
                    <a:gdLst>
                      <a:gd name="T0" fmla="*/ 0 w 203"/>
                      <a:gd name="T1" fmla="*/ 0 h 198"/>
                      <a:gd name="T2" fmla="*/ 0 w 203"/>
                      <a:gd name="T3" fmla="*/ 0 h 198"/>
                      <a:gd name="T4" fmla="*/ 0 w 203"/>
                      <a:gd name="T5" fmla="*/ 0 h 198"/>
                      <a:gd name="T6" fmla="*/ 0 w 203"/>
                      <a:gd name="T7" fmla="*/ 0 h 198"/>
                      <a:gd name="T8" fmla="*/ 0 w 203"/>
                      <a:gd name="T9" fmla="*/ 0 h 198"/>
                      <a:gd name="T10" fmla="*/ 0 w 203"/>
                      <a:gd name="T11" fmla="*/ 0 h 198"/>
                      <a:gd name="T12" fmla="*/ 0 w 203"/>
                      <a:gd name="T13" fmla="*/ 0 h 198"/>
                      <a:gd name="T14" fmla="*/ 0 w 203"/>
                      <a:gd name="T15" fmla="*/ 0 h 198"/>
                      <a:gd name="T16" fmla="*/ 0 w 203"/>
                      <a:gd name="T17" fmla="*/ 0 h 198"/>
                      <a:gd name="T18" fmla="*/ 0 w 203"/>
                      <a:gd name="T19" fmla="*/ 0 h 198"/>
                      <a:gd name="T20" fmla="*/ 0 w 203"/>
                      <a:gd name="T21" fmla="*/ 0 h 198"/>
                      <a:gd name="T22" fmla="*/ 0 w 203"/>
                      <a:gd name="T23" fmla="*/ 0 h 198"/>
                      <a:gd name="T24" fmla="*/ 0 w 203"/>
                      <a:gd name="T25" fmla="*/ 0 h 198"/>
                      <a:gd name="T26" fmla="*/ 0 w 203"/>
                      <a:gd name="T27" fmla="*/ 0 h 198"/>
                      <a:gd name="T28" fmla="*/ 0 w 203"/>
                      <a:gd name="T29" fmla="*/ 0 h 198"/>
                      <a:gd name="T30" fmla="*/ 0 w 203"/>
                      <a:gd name="T31" fmla="*/ 0 h 198"/>
                      <a:gd name="T32" fmla="*/ 0 w 203"/>
                      <a:gd name="T33" fmla="*/ 0 h 198"/>
                      <a:gd name="T34" fmla="*/ 0 w 203"/>
                      <a:gd name="T35" fmla="*/ 0 h 198"/>
                      <a:gd name="T36" fmla="*/ 0 w 203"/>
                      <a:gd name="T37" fmla="*/ 0 h 198"/>
                      <a:gd name="T38" fmla="*/ 0 w 203"/>
                      <a:gd name="T39" fmla="*/ 0 h 198"/>
                      <a:gd name="T40" fmla="*/ 0 w 203"/>
                      <a:gd name="T41" fmla="*/ 0 h 198"/>
                      <a:gd name="T42" fmla="*/ 0 w 203"/>
                      <a:gd name="T43" fmla="*/ 0 h 198"/>
                      <a:gd name="T44" fmla="*/ 0 w 203"/>
                      <a:gd name="T45" fmla="*/ 0 h 198"/>
                      <a:gd name="T46" fmla="*/ 0 w 203"/>
                      <a:gd name="T47" fmla="*/ 0 h 198"/>
                      <a:gd name="T48" fmla="*/ 0 w 203"/>
                      <a:gd name="T49" fmla="*/ 0 h 198"/>
                      <a:gd name="T50" fmla="*/ 0 w 203"/>
                      <a:gd name="T51" fmla="*/ 0 h 198"/>
                      <a:gd name="T52" fmla="*/ 0 w 203"/>
                      <a:gd name="T53" fmla="*/ 0 h 198"/>
                      <a:gd name="T54" fmla="*/ 0 w 203"/>
                      <a:gd name="T55" fmla="*/ 0 h 198"/>
                      <a:gd name="T56" fmla="*/ 0 w 203"/>
                      <a:gd name="T57" fmla="*/ 0 h 198"/>
                      <a:gd name="T58" fmla="*/ 0 w 203"/>
                      <a:gd name="T59" fmla="*/ 0 h 1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3"/>
                      <a:gd name="T91" fmla="*/ 0 h 198"/>
                      <a:gd name="T92" fmla="*/ 203 w 203"/>
                      <a:gd name="T93" fmla="*/ 198 h 1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3" h="198">
                        <a:moveTo>
                          <a:pt x="197" y="52"/>
                        </a:moveTo>
                        <a:lnTo>
                          <a:pt x="191" y="75"/>
                        </a:lnTo>
                        <a:lnTo>
                          <a:pt x="201" y="91"/>
                        </a:lnTo>
                        <a:lnTo>
                          <a:pt x="203" y="110"/>
                        </a:lnTo>
                        <a:lnTo>
                          <a:pt x="190" y="127"/>
                        </a:lnTo>
                        <a:lnTo>
                          <a:pt x="171" y="146"/>
                        </a:lnTo>
                        <a:lnTo>
                          <a:pt x="162" y="172"/>
                        </a:lnTo>
                        <a:lnTo>
                          <a:pt x="140" y="177"/>
                        </a:lnTo>
                        <a:lnTo>
                          <a:pt x="130" y="193"/>
                        </a:lnTo>
                        <a:lnTo>
                          <a:pt x="107" y="184"/>
                        </a:lnTo>
                        <a:lnTo>
                          <a:pt x="89" y="198"/>
                        </a:lnTo>
                        <a:lnTo>
                          <a:pt x="56" y="193"/>
                        </a:lnTo>
                        <a:lnTo>
                          <a:pt x="32" y="196"/>
                        </a:lnTo>
                        <a:lnTo>
                          <a:pt x="21" y="175"/>
                        </a:lnTo>
                        <a:lnTo>
                          <a:pt x="8" y="172"/>
                        </a:lnTo>
                        <a:lnTo>
                          <a:pt x="13" y="155"/>
                        </a:lnTo>
                        <a:lnTo>
                          <a:pt x="2" y="125"/>
                        </a:lnTo>
                        <a:lnTo>
                          <a:pt x="13" y="100"/>
                        </a:lnTo>
                        <a:lnTo>
                          <a:pt x="5" y="81"/>
                        </a:lnTo>
                        <a:lnTo>
                          <a:pt x="15" y="61"/>
                        </a:lnTo>
                        <a:lnTo>
                          <a:pt x="0" y="33"/>
                        </a:lnTo>
                        <a:lnTo>
                          <a:pt x="18" y="22"/>
                        </a:lnTo>
                        <a:lnTo>
                          <a:pt x="47" y="25"/>
                        </a:lnTo>
                        <a:lnTo>
                          <a:pt x="75" y="14"/>
                        </a:lnTo>
                        <a:lnTo>
                          <a:pt x="117" y="12"/>
                        </a:lnTo>
                        <a:lnTo>
                          <a:pt x="136" y="0"/>
                        </a:lnTo>
                        <a:lnTo>
                          <a:pt x="155" y="17"/>
                        </a:lnTo>
                        <a:lnTo>
                          <a:pt x="169" y="23"/>
                        </a:lnTo>
                        <a:lnTo>
                          <a:pt x="190" y="29"/>
                        </a:lnTo>
                        <a:lnTo>
                          <a:pt x="197" y="52"/>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48" name="Freeform 28"/>
                  <p:cNvSpPr/>
                  <p:nvPr/>
                </p:nvSpPr>
                <p:spPr bwMode="auto">
                  <a:xfrm>
                    <a:off x="1258" y="1450"/>
                    <a:ext cx="29" cy="22"/>
                  </a:xfrm>
                  <a:custGeom>
                    <a:avLst/>
                    <a:gdLst>
                      <a:gd name="T0" fmla="*/ 0 w 259"/>
                      <a:gd name="T1" fmla="*/ 0 h 244"/>
                      <a:gd name="T2" fmla="*/ 0 w 259"/>
                      <a:gd name="T3" fmla="*/ 0 h 244"/>
                      <a:gd name="T4" fmla="*/ 0 w 259"/>
                      <a:gd name="T5" fmla="*/ 0 h 244"/>
                      <a:gd name="T6" fmla="*/ 0 w 259"/>
                      <a:gd name="T7" fmla="*/ 0 h 244"/>
                      <a:gd name="T8" fmla="*/ 0 w 259"/>
                      <a:gd name="T9" fmla="*/ 0 h 244"/>
                      <a:gd name="T10" fmla="*/ 0 w 259"/>
                      <a:gd name="T11" fmla="*/ 0 h 244"/>
                      <a:gd name="T12" fmla="*/ 0 w 259"/>
                      <a:gd name="T13" fmla="*/ 0 h 244"/>
                      <a:gd name="T14" fmla="*/ 0 w 259"/>
                      <a:gd name="T15" fmla="*/ 0 h 244"/>
                      <a:gd name="T16" fmla="*/ 0 w 259"/>
                      <a:gd name="T17" fmla="*/ 0 h 244"/>
                      <a:gd name="T18" fmla="*/ 0 w 259"/>
                      <a:gd name="T19" fmla="*/ 0 h 244"/>
                      <a:gd name="T20" fmla="*/ 0 w 259"/>
                      <a:gd name="T21" fmla="*/ 0 h 244"/>
                      <a:gd name="T22" fmla="*/ 0 w 259"/>
                      <a:gd name="T23" fmla="*/ 0 h 244"/>
                      <a:gd name="T24" fmla="*/ 0 w 259"/>
                      <a:gd name="T25" fmla="*/ 0 h 244"/>
                      <a:gd name="T26" fmla="*/ 0 w 259"/>
                      <a:gd name="T27" fmla="*/ 0 h 244"/>
                      <a:gd name="T28" fmla="*/ 0 w 259"/>
                      <a:gd name="T29" fmla="*/ 0 h 244"/>
                      <a:gd name="T30" fmla="*/ 0 w 259"/>
                      <a:gd name="T31" fmla="*/ 0 h 244"/>
                      <a:gd name="T32" fmla="*/ 0 w 259"/>
                      <a:gd name="T33" fmla="*/ 0 h 244"/>
                      <a:gd name="T34" fmla="*/ 0 w 259"/>
                      <a:gd name="T35" fmla="*/ 0 h 244"/>
                      <a:gd name="T36" fmla="*/ 0 w 259"/>
                      <a:gd name="T37" fmla="*/ 0 h 244"/>
                      <a:gd name="T38" fmla="*/ 0 w 259"/>
                      <a:gd name="T39" fmla="*/ 0 h 244"/>
                      <a:gd name="T40" fmla="*/ 0 w 259"/>
                      <a:gd name="T41" fmla="*/ 0 h 244"/>
                      <a:gd name="T42" fmla="*/ 0 w 259"/>
                      <a:gd name="T43" fmla="*/ 0 h 244"/>
                      <a:gd name="T44" fmla="*/ 0 w 259"/>
                      <a:gd name="T45" fmla="*/ 0 h 244"/>
                      <a:gd name="T46" fmla="*/ 0 w 259"/>
                      <a:gd name="T47" fmla="*/ 0 h 244"/>
                      <a:gd name="T48" fmla="*/ 0 w 259"/>
                      <a:gd name="T49" fmla="*/ 0 h 244"/>
                      <a:gd name="T50" fmla="*/ 0 w 259"/>
                      <a:gd name="T51" fmla="*/ 0 h 244"/>
                      <a:gd name="T52" fmla="*/ 0 w 259"/>
                      <a:gd name="T53" fmla="*/ 0 h 244"/>
                      <a:gd name="T54" fmla="*/ 0 w 259"/>
                      <a:gd name="T55" fmla="*/ 0 h 244"/>
                      <a:gd name="T56" fmla="*/ 0 w 259"/>
                      <a:gd name="T57" fmla="*/ 0 h 244"/>
                      <a:gd name="T58" fmla="*/ 0 w 259"/>
                      <a:gd name="T59" fmla="*/ 0 h 244"/>
                      <a:gd name="T60" fmla="*/ 0 w 259"/>
                      <a:gd name="T61" fmla="*/ 0 h 244"/>
                      <a:gd name="T62" fmla="*/ 0 w 259"/>
                      <a:gd name="T63" fmla="*/ 0 h 244"/>
                      <a:gd name="T64" fmla="*/ 0 w 259"/>
                      <a:gd name="T65" fmla="*/ 0 h 244"/>
                      <a:gd name="T66" fmla="*/ 0 w 259"/>
                      <a:gd name="T67" fmla="*/ 0 h 244"/>
                      <a:gd name="T68" fmla="*/ 0 w 259"/>
                      <a:gd name="T69" fmla="*/ 0 h 244"/>
                      <a:gd name="T70" fmla="*/ 0 w 259"/>
                      <a:gd name="T71" fmla="*/ 0 h 244"/>
                      <a:gd name="T72" fmla="*/ 0 w 259"/>
                      <a:gd name="T73" fmla="*/ 0 h 244"/>
                      <a:gd name="T74" fmla="*/ 0 w 259"/>
                      <a:gd name="T75" fmla="*/ 0 h 2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9"/>
                      <a:gd name="T115" fmla="*/ 0 h 244"/>
                      <a:gd name="T116" fmla="*/ 259 w 259"/>
                      <a:gd name="T117" fmla="*/ 244 h 2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9" h="244">
                        <a:moveTo>
                          <a:pt x="0" y="50"/>
                        </a:moveTo>
                        <a:lnTo>
                          <a:pt x="11" y="73"/>
                        </a:lnTo>
                        <a:lnTo>
                          <a:pt x="6" y="94"/>
                        </a:lnTo>
                        <a:lnTo>
                          <a:pt x="25" y="99"/>
                        </a:lnTo>
                        <a:lnTo>
                          <a:pt x="19" y="119"/>
                        </a:lnTo>
                        <a:lnTo>
                          <a:pt x="48" y="120"/>
                        </a:lnTo>
                        <a:lnTo>
                          <a:pt x="35" y="142"/>
                        </a:lnTo>
                        <a:lnTo>
                          <a:pt x="52" y="159"/>
                        </a:lnTo>
                        <a:lnTo>
                          <a:pt x="48" y="186"/>
                        </a:lnTo>
                        <a:lnTo>
                          <a:pt x="67" y="207"/>
                        </a:lnTo>
                        <a:lnTo>
                          <a:pt x="45" y="229"/>
                        </a:lnTo>
                        <a:lnTo>
                          <a:pt x="67" y="225"/>
                        </a:lnTo>
                        <a:lnTo>
                          <a:pt x="79" y="244"/>
                        </a:lnTo>
                        <a:lnTo>
                          <a:pt x="82" y="229"/>
                        </a:lnTo>
                        <a:lnTo>
                          <a:pt x="105" y="243"/>
                        </a:lnTo>
                        <a:lnTo>
                          <a:pt x="111" y="230"/>
                        </a:lnTo>
                        <a:lnTo>
                          <a:pt x="139" y="243"/>
                        </a:lnTo>
                        <a:lnTo>
                          <a:pt x="164" y="236"/>
                        </a:lnTo>
                        <a:lnTo>
                          <a:pt x="202" y="243"/>
                        </a:lnTo>
                        <a:lnTo>
                          <a:pt x="207" y="219"/>
                        </a:lnTo>
                        <a:lnTo>
                          <a:pt x="227" y="211"/>
                        </a:lnTo>
                        <a:lnTo>
                          <a:pt x="218" y="185"/>
                        </a:lnTo>
                        <a:lnTo>
                          <a:pt x="250" y="166"/>
                        </a:lnTo>
                        <a:lnTo>
                          <a:pt x="259" y="99"/>
                        </a:lnTo>
                        <a:lnTo>
                          <a:pt x="230" y="72"/>
                        </a:lnTo>
                        <a:lnTo>
                          <a:pt x="242" y="48"/>
                        </a:lnTo>
                        <a:lnTo>
                          <a:pt x="221" y="32"/>
                        </a:lnTo>
                        <a:lnTo>
                          <a:pt x="221" y="0"/>
                        </a:lnTo>
                        <a:lnTo>
                          <a:pt x="189" y="19"/>
                        </a:lnTo>
                        <a:lnTo>
                          <a:pt x="160" y="10"/>
                        </a:lnTo>
                        <a:lnTo>
                          <a:pt x="141" y="25"/>
                        </a:lnTo>
                        <a:lnTo>
                          <a:pt x="110" y="11"/>
                        </a:lnTo>
                        <a:lnTo>
                          <a:pt x="98" y="24"/>
                        </a:lnTo>
                        <a:lnTo>
                          <a:pt x="69" y="22"/>
                        </a:lnTo>
                        <a:lnTo>
                          <a:pt x="58" y="47"/>
                        </a:lnTo>
                        <a:lnTo>
                          <a:pt x="30" y="32"/>
                        </a:lnTo>
                        <a:lnTo>
                          <a:pt x="29" y="50"/>
                        </a:lnTo>
                        <a:lnTo>
                          <a:pt x="0" y="50"/>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49" name="Freeform 29"/>
                  <p:cNvSpPr/>
                  <p:nvPr/>
                </p:nvSpPr>
                <p:spPr bwMode="auto">
                  <a:xfrm>
                    <a:off x="1251" y="1467"/>
                    <a:ext cx="30" cy="31"/>
                  </a:xfrm>
                  <a:custGeom>
                    <a:avLst/>
                    <a:gdLst>
                      <a:gd name="T0" fmla="*/ 0 w 270"/>
                      <a:gd name="T1" fmla="*/ 0 h 341"/>
                      <a:gd name="T2" fmla="*/ 0 w 270"/>
                      <a:gd name="T3" fmla="*/ 0 h 341"/>
                      <a:gd name="T4" fmla="*/ 0 w 270"/>
                      <a:gd name="T5" fmla="*/ 0 h 341"/>
                      <a:gd name="T6" fmla="*/ 0 w 270"/>
                      <a:gd name="T7" fmla="*/ 0 h 341"/>
                      <a:gd name="T8" fmla="*/ 0 w 270"/>
                      <a:gd name="T9" fmla="*/ 0 h 341"/>
                      <a:gd name="T10" fmla="*/ 0 w 270"/>
                      <a:gd name="T11" fmla="*/ 0 h 341"/>
                      <a:gd name="T12" fmla="*/ 0 w 270"/>
                      <a:gd name="T13" fmla="*/ 0 h 341"/>
                      <a:gd name="T14" fmla="*/ 0 w 270"/>
                      <a:gd name="T15" fmla="*/ 0 h 341"/>
                      <a:gd name="T16" fmla="*/ 0 w 270"/>
                      <a:gd name="T17" fmla="*/ 0 h 341"/>
                      <a:gd name="T18" fmla="*/ 0 w 270"/>
                      <a:gd name="T19" fmla="*/ 0 h 341"/>
                      <a:gd name="T20" fmla="*/ 0 w 270"/>
                      <a:gd name="T21" fmla="*/ 0 h 341"/>
                      <a:gd name="T22" fmla="*/ 0 w 270"/>
                      <a:gd name="T23" fmla="*/ 0 h 341"/>
                      <a:gd name="T24" fmla="*/ 0 w 270"/>
                      <a:gd name="T25" fmla="*/ 0 h 341"/>
                      <a:gd name="T26" fmla="*/ 0 w 270"/>
                      <a:gd name="T27" fmla="*/ 0 h 341"/>
                      <a:gd name="T28" fmla="*/ 0 w 270"/>
                      <a:gd name="T29" fmla="*/ 0 h 341"/>
                      <a:gd name="T30" fmla="*/ 0 w 270"/>
                      <a:gd name="T31" fmla="*/ 0 h 341"/>
                      <a:gd name="T32" fmla="*/ 0 w 270"/>
                      <a:gd name="T33" fmla="*/ 0 h 341"/>
                      <a:gd name="T34" fmla="*/ 0 w 270"/>
                      <a:gd name="T35" fmla="*/ 0 h 341"/>
                      <a:gd name="T36" fmla="*/ 0 w 270"/>
                      <a:gd name="T37" fmla="*/ 0 h 341"/>
                      <a:gd name="T38" fmla="*/ 0 w 270"/>
                      <a:gd name="T39" fmla="*/ 0 h 341"/>
                      <a:gd name="T40" fmla="*/ 0 w 270"/>
                      <a:gd name="T41" fmla="*/ 0 h 341"/>
                      <a:gd name="T42" fmla="*/ 0 w 270"/>
                      <a:gd name="T43" fmla="*/ 0 h 341"/>
                      <a:gd name="T44" fmla="*/ 0 w 270"/>
                      <a:gd name="T45" fmla="*/ 0 h 341"/>
                      <a:gd name="T46" fmla="*/ 0 w 270"/>
                      <a:gd name="T47" fmla="*/ 0 h 341"/>
                      <a:gd name="T48" fmla="*/ 0 w 270"/>
                      <a:gd name="T49" fmla="*/ 0 h 341"/>
                      <a:gd name="T50" fmla="*/ 0 w 270"/>
                      <a:gd name="T51" fmla="*/ 0 h 341"/>
                      <a:gd name="T52" fmla="*/ 0 w 270"/>
                      <a:gd name="T53" fmla="*/ 0 h 341"/>
                      <a:gd name="T54" fmla="*/ 0 w 270"/>
                      <a:gd name="T55" fmla="*/ 0 h 341"/>
                      <a:gd name="T56" fmla="*/ 0 w 270"/>
                      <a:gd name="T57" fmla="*/ 0 h 341"/>
                      <a:gd name="T58" fmla="*/ 0 w 270"/>
                      <a:gd name="T59" fmla="*/ 0 h 341"/>
                      <a:gd name="T60" fmla="*/ 0 w 270"/>
                      <a:gd name="T61" fmla="*/ 0 h 341"/>
                      <a:gd name="T62" fmla="*/ 0 w 270"/>
                      <a:gd name="T63" fmla="*/ 0 h 341"/>
                      <a:gd name="T64" fmla="*/ 0 w 270"/>
                      <a:gd name="T65" fmla="*/ 0 h 341"/>
                      <a:gd name="T66" fmla="*/ 0 w 270"/>
                      <a:gd name="T67" fmla="*/ 0 h 341"/>
                      <a:gd name="T68" fmla="*/ 0 w 270"/>
                      <a:gd name="T69" fmla="*/ 0 h 341"/>
                      <a:gd name="T70" fmla="*/ 0 w 270"/>
                      <a:gd name="T71" fmla="*/ 0 h 341"/>
                      <a:gd name="T72" fmla="*/ 0 w 270"/>
                      <a:gd name="T73" fmla="*/ 0 h 341"/>
                      <a:gd name="T74" fmla="*/ 0 w 270"/>
                      <a:gd name="T75" fmla="*/ 0 h 3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341"/>
                      <a:gd name="T116" fmla="*/ 270 w 270"/>
                      <a:gd name="T117" fmla="*/ 341 h 3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341">
                        <a:moveTo>
                          <a:pt x="270" y="105"/>
                        </a:moveTo>
                        <a:lnTo>
                          <a:pt x="254" y="122"/>
                        </a:lnTo>
                        <a:lnTo>
                          <a:pt x="254" y="147"/>
                        </a:lnTo>
                        <a:lnTo>
                          <a:pt x="254" y="169"/>
                        </a:lnTo>
                        <a:lnTo>
                          <a:pt x="266" y="183"/>
                        </a:lnTo>
                        <a:lnTo>
                          <a:pt x="243" y="212"/>
                        </a:lnTo>
                        <a:lnTo>
                          <a:pt x="216" y="221"/>
                        </a:lnTo>
                        <a:lnTo>
                          <a:pt x="222" y="244"/>
                        </a:lnTo>
                        <a:lnTo>
                          <a:pt x="204" y="265"/>
                        </a:lnTo>
                        <a:lnTo>
                          <a:pt x="198" y="304"/>
                        </a:lnTo>
                        <a:lnTo>
                          <a:pt x="172" y="330"/>
                        </a:lnTo>
                        <a:lnTo>
                          <a:pt x="140" y="341"/>
                        </a:lnTo>
                        <a:lnTo>
                          <a:pt x="122" y="321"/>
                        </a:lnTo>
                        <a:lnTo>
                          <a:pt x="100" y="341"/>
                        </a:lnTo>
                        <a:lnTo>
                          <a:pt x="75" y="312"/>
                        </a:lnTo>
                        <a:lnTo>
                          <a:pt x="50" y="298"/>
                        </a:lnTo>
                        <a:lnTo>
                          <a:pt x="30" y="303"/>
                        </a:lnTo>
                        <a:lnTo>
                          <a:pt x="34" y="275"/>
                        </a:lnTo>
                        <a:lnTo>
                          <a:pt x="0" y="272"/>
                        </a:lnTo>
                        <a:lnTo>
                          <a:pt x="16" y="244"/>
                        </a:lnTo>
                        <a:lnTo>
                          <a:pt x="12" y="215"/>
                        </a:lnTo>
                        <a:lnTo>
                          <a:pt x="27" y="201"/>
                        </a:lnTo>
                        <a:lnTo>
                          <a:pt x="18" y="164"/>
                        </a:lnTo>
                        <a:lnTo>
                          <a:pt x="30" y="147"/>
                        </a:lnTo>
                        <a:lnTo>
                          <a:pt x="34" y="105"/>
                        </a:lnTo>
                        <a:lnTo>
                          <a:pt x="66" y="94"/>
                        </a:lnTo>
                        <a:lnTo>
                          <a:pt x="70" y="68"/>
                        </a:lnTo>
                        <a:lnTo>
                          <a:pt x="104" y="58"/>
                        </a:lnTo>
                        <a:lnTo>
                          <a:pt x="116" y="30"/>
                        </a:lnTo>
                        <a:lnTo>
                          <a:pt x="148" y="30"/>
                        </a:lnTo>
                        <a:lnTo>
                          <a:pt x="170" y="0"/>
                        </a:lnTo>
                        <a:lnTo>
                          <a:pt x="172" y="30"/>
                        </a:lnTo>
                        <a:lnTo>
                          <a:pt x="198" y="27"/>
                        </a:lnTo>
                        <a:lnTo>
                          <a:pt x="211" y="48"/>
                        </a:lnTo>
                        <a:lnTo>
                          <a:pt x="220" y="73"/>
                        </a:lnTo>
                        <a:lnTo>
                          <a:pt x="243" y="67"/>
                        </a:lnTo>
                        <a:lnTo>
                          <a:pt x="248" y="94"/>
                        </a:lnTo>
                        <a:lnTo>
                          <a:pt x="270" y="105"/>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50" name="Freeform 30"/>
                  <p:cNvSpPr/>
                  <p:nvPr/>
                </p:nvSpPr>
                <p:spPr bwMode="auto">
                  <a:xfrm>
                    <a:off x="1287" y="1466"/>
                    <a:ext cx="24" cy="19"/>
                  </a:xfrm>
                  <a:custGeom>
                    <a:avLst/>
                    <a:gdLst>
                      <a:gd name="T0" fmla="*/ 0 w 218"/>
                      <a:gd name="T1" fmla="*/ 0 h 217"/>
                      <a:gd name="T2" fmla="*/ 0 w 218"/>
                      <a:gd name="T3" fmla="*/ 0 h 217"/>
                      <a:gd name="T4" fmla="*/ 0 w 218"/>
                      <a:gd name="T5" fmla="*/ 0 h 217"/>
                      <a:gd name="T6" fmla="*/ 0 w 218"/>
                      <a:gd name="T7" fmla="*/ 0 h 217"/>
                      <a:gd name="T8" fmla="*/ 0 w 218"/>
                      <a:gd name="T9" fmla="*/ 0 h 217"/>
                      <a:gd name="T10" fmla="*/ 0 w 218"/>
                      <a:gd name="T11" fmla="*/ 0 h 217"/>
                      <a:gd name="T12" fmla="*/ 0 w 218"/>
                      <a:gd name="T13" fmla="*/ 0 h 217"/>
                      <a:gd name="T14" fmla="*/ 0 w 218"/>
                      <a:gd name="T15" fmla="*/ 0 h 217"/>
                      <a:gd name="T16" fmla="*/ 0 w 218"/>
                      <a:gd name="T17" fmla="*/ 0 h 217"/>
                      <a:gd name="T18" fmla="*/ 0 w 218"/>
                      <a:gd name="T19" fmla="*/ 0 h 217"/>
                      <a:gd name="T20" fmla="*/ 0 w 218"/>
                      <a:gd name="T21" fmla="*/ 0 h 217"/>
                      <a:gd name="T22" fmla="*/ 0 w 218"/>
                      <a:gd name="T23" fmla="*/ 0 h 217"/>
                      <a:gd name="T24" fmla="*/ 0 w 218"/>
                      <a:gd name="T25" fmla="*/ 0 h 217"/>
                      <a:gd name="T26" fmla="*/ 0 w 218"/>
                      <a:gd name="T27" fmla="*/ 0 h 217"/>
                      <a:gd name="T28" fmla="*/ 0 w 218"/>
                      <a:gd name="T29" fmla="*/ 0 h 217"/>
                      <a:gd name="T30" fmla="*/ 0 w 218"/>
                      <a:gd name="T31" fmla="*/ 0 h 217"/>
                      <a:gd name="T32" fmla="*/ 0 w 218"/>
                      <a:gd name="T33" fmla="*/ 0 h 217"/>
                      <a:gd name="T34" fmla="*/ 0 w 218"/>
                      <a:gd name="T35" fmla="*/ 0 h 217"/>
                      <a:gd name="T36" fmla="*/ 0 w 218"/>
                      <a:gd name="T37" fmla="*/ 0 h 217"/>
                      <a:gd name="T38" fmla="*/ 0 w 218"/>
                      <a:gd name="T39" fmla="*/ 0 h 217"/>
                      <a:gd name="T40" fmla="*/ 0 w 218"/>
                      <a:gd name="T41" fmla="*/ 0 h 217"/>
                      <a:gd name="T42" fmla="*/ 0 w 218"/>
                      <a:gd name="T43" fmla="*/ 0 h 217"/>
                      <a:gd name="T44" fmla="*/ 0 w 218"/>
                      <a:gd name="T45" fmla="*/ 0 h 217"/>
                      <a:gd name="T46" fmla="*/ 0 w 218"/>
                      <a:gd name="T47" fmla="*/ 0 h 217"/>
                      <a:gd name="T48" fmla="*/ 0 w 218"/>
                      <a:gd name="T49" fmla="*/ 0 h 217"/>
                      <a:gd name="T50" fmla="*/ 0 w 218"/>
                      <a:gd name="T51" fmla="*/ 0 h 217"/>
                      <a:gd name="T52" fmla="*/ 0 w 218"/>
                      <a:gd name="T53" fmla="*/ 0 h 217"/>
                      <a:gd name="T54" fmla="*/ 0 w 218"/>
                      <a:gd name="T55" fmla="*/ 0 h 2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8"/>
                      <a:gd name="T85" fmla="*/ 0 h 217"/>
                      <a:gd name="T86" fmla="*/ 218 w 218"/>
                      <a:gd name="T87" fmla="*/ 217 h 2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8" h="217">
                        <a:moveTo>
                          <a:pt x="30" y="55"/>
                        </a:moveTo>
                        <a:lnTo>
                          <a:pt x="23" y="79"/>
                        </a:lnTo>
                        <a:lnTo>
                          <a:pt x="5" y="92"/>
                        </a:lnTo>
                        <a:lnTo>
                          <a:pt x="0" y="116"/>
                        </a:lnTo>
                        <a:lnTo>
                          <a:pt x="27" y="147"/>
                        </a:lnTo>
                        <a:lnTo>
                          <a:pt x="31" y="169"/>
                        </a:lnTo>
                        <a:lnTo>
                          <a:pt x="34" y="194"/>
                        </a:lnTo>
                        <a:lnTo>
                          <a:pt x="71" y="204"/>
                        </a:lnTo>
                        <a:lnTo>
                          <a:pt x="89" y="187"/>
                        </a:lnTo>
                        <a:lnTo>
                          <a:pt x="94" y="217"/>
                        </a:lnTo>
                        <a:lnTo>
                          <a:pt x="121" y="208"/>
                        </a:lnTo>
                        <a:lnTo>
                          <a:pt x="129" y="185"/>
                        </a:lnTo>
                        <a:lnTo>
                          <a:pt x="137" y="208"/>
                        </a:lnTo>
                        <a:lnTo>
                          <a:pt x="169" y="201"/>
                        </a:lnTo>
                        <a:lnTo>
                          <a:pt x="176" y="167"/>
                        </a:lnTo>
                        <a:lnTo>
                          <a:pt x="196" y="153"/>
                        </a:lnTo>
                        <a:lnTo>
                          <a:pt x="205" y="125"/>
                        </a:lnTo>
                        <a:lnTo>
                          <a:pt x="218" y="111"/>
                        </a:lnTo>
                        <a:lnTo>
                          <a:pt x="192" y="82"/>
                        </a:lnTo>
                        <a:lnTo>
                          <a:pt x="187" y="48"/>
                        </a:lnTo>
                        <a:lnTo>
                          <a:pt x="160" y="37"/>
                        </a:lnTo>
                        <a:lnTo>
                          <a:pt x="150" y="9"/>
                        </a:lnTo>
                        <a:lnTo>
                          <a:pt x="114" y="27"/>
                        </a:lnTo>
                        <a:lnTo>
                          <a:pt x="100" y="0"/>
                        </a:lnTo>
                        <a:lnTo>
                          <a:pt x="85" y="59"/>
                        </a:lnTo>
                        <a:lnTo>
                          <a:pt x="72" y="41"/>
                        </a:lnTo>
                        <a:lnTo>
                          <a:pt x="49" y="66"/>
                        </a:lnTo>
                        <a:lnTo>
                          <a:pt x="30" y="55"/>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51" name="Freeform 31"/>
                  <p:cNvSpPr/>
                  <p:nvPr/>
                </p:nvSpPr>
                <p:spPr bwMode="auto">
                  <a:xfrm>
                    <a:off x="1284" y="1479"/>
                    <a:ext cx="15" cy="10"/>
                  </a:xfrm>
                  <a:custGeom>
                    <a:avLst/>
                    <a:gdLst>
                      <a:gd name="T0" fmla="*/ 0 w 137"/>
                      <a:gd name="T1" fmla="*/ 0 h 113"/>
                      <a:gd name="T2" fmla="*/ 0 w 137"/>
                      <a:gd name="T3" fmla="*/ 0 h 113"/>
                      <a:gd name="T4" fmla="*/ 0 w 137"/>
                      <a:gd name="T5" fmla="*/ 0 h 113"/>
                      <a:gd name="T6" fmla="*/ 0 w 137"/>
                      <a:gd name="T7" fmla="*/ 0 h 113"/>
                      <a:gd name="T8" fmla="*/ 0 w 137"/>
                      <a:gd name="T9" fmla="*/ 0 h 113"/>
                      <a:gd name="T10" fmla="*/ 0 w 137"/>
                      <a:gd name="T11" fmla="*/ 0 h 113"/>
                      <a:gd name="T12" fmla="*/ 0 w 137"/>
                      <a:gd name="T13" fmla="*/ 0 h 113"/>
                      <a:gd name="T14" fmla="*/ 0 w 137"/>
                      <a:gd name="T15" fmla="*/ 0 h 113"/>
                      <a:gd name="T16" fmla="*/ 0 w 137"/>
                      <a:gd name="T17" fmla="*/ 0 h 113"/>
                      <a:gd name="T18" fmla="*/ 0 w 137"/>
                      <a:gd name="T19" fmla="*/ 0 h 113"/>
                      <a:gd name="T20" fmla="*/ 0 w 137"/>
                      <a:gd name="T21" fmla="*/ 0 h 113"/>
                      <a:gd name="T22" fmla="*/ 0 w 137"/>
                      <a:gd name="T23" fmla="*/ 0 h 113"/>
                      <a:gd name="T24" fmla="*/ 0 w 137"/>
                      <a:gd name="T25" fmla="*/ 0 h 113"/>
                      <a:gd name="T26" fmla="*/ 0 w 137"/>
                      <a:gd name="T27" fmla="*/ 0 h 113"/>
                      <a:gd name="T28" fmla="*/ 0 w 137"/>
                      <a:gd name="T29" fmla="*/ 0 h 113"/>
                      <a:gd name="T30" fmla="*/ 0 w 137"/>
                      <a:gd name="T31" fmla="*/ 0 h 113"/>
                      <a:gd name="T32" fmla="*/ 0 w 137"/>
                      <a:gd name="T33" fmla="*/ 0 h 113"/>
                      <a:gd name="T34" fmla="*/ 0 w 137"/>
                      <a:gd name="T35" fmla="*/ 0 h 113"/>
                      <a:gd name="T36" fmla="*/ 0 w 137"/>
                      <a:gd name="T37" fmla="*/ 0 h 113"/>
                      <a:gd name="T38" fmla="*/ 0 w 137"/>
                      <a:gd name="T39" fmla="*/ 0 h 113"/>
                      <a:gd name="T40" fmla="*/ 0 w 137"/>
                      <a:gd name="T41" fmla="*/ 0 h 113"/>
                      <a:gd name="T42" fmla="*/ 0 w 137"/>
                      <a:gd name="T43" fmla="*/ 0 h 113"/>
                      <a:gd name="T44" fmla="*/ 0 w 137"/>
                      <a:gd name="T45" fmla="*/ 0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7"/>
                      <a:gd name="T70" fmla="*/ 0 h 113"/>
                      <a:gd name="T71" fmla="*/ 137 w 137"/>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7" h="113">
                        <a:moveTo>
                          <a:pt x="137" y="73"/>
                        </a:moveTo>
                        <a:lnTo>
                          <a:pt x="114" y="74"/>
                        </a:lnTo>
                        <a:lnTo>
                          <a:pt x="106" y="97"/>
                        </a:lnTo>
                        <a:lnTo>
                          <a:pt x="77" y="93"/>
                        </a:lnTo>
                        <a:lnTo>
                          <a:pt x="63" y="106"/>
                        </a:lnTo>
                        <a:lnTo>
                          <a:pt x="38" y="113"/>
                        </a:lnTo>
                        <a:lnTo>
                          <a:pt x="35" y="100"/>
                        </a:lnTo>
                        <a:lnTo>
                          <a:pt x="19" y="106"/>
                        </a:lnTo>
                        <a:lnTo>
                          <a:pt x="9" y="99"/>
                        </a:lnTo>
                        <a:lnTo>
                          <a:pt x="0" y="63"/>
                        </a:lnTo>
                        <a:lnTo>
                          <a:pt x="10" y="37"/>
                        </a:lnTo>
                        <a:lnTo>
                          <a:pt x="28" y="41"/>
                        </a:lnTo>
                        <a:lnTo>
                          <a:pt x="44" y="63"/>
                        </a:lnTo>
                        <a:lnTo>
                          <a:pt x="42" y="41"/>
                        </a:lnTo>
                        <a:lnTo>
                          <a:pt x="26" y="29"/>
                        </a:lnTo>
                        <a:lnTo>
                          <a:pt x="36" y="9"/>
                        </a:lnTo>
                        <a:lnTo>
                          <a:pt x="54" y="0"/>
                        </a:lnTo>
                        <a:lnTo>
                          <a:pt x="73" y="8"/>
                        </a:lnTo>
                        <a:lnTo>
                          <a:pt x="86" y="22"/>
                        </a:lnTo>
                        <a:lnTo>
                          <a:pt x="109" y="19"/>
                        </a:lnTo>
                        <a:lnTo>
                          <a:pt x="122" y="41"/>
                        </a:lnTo>
                        <a:lnTo>
                          <a:pt x="124" y="63"/>
                        </a:lnTo>
                        <a:lnTo>
                          <a:pt x="137" y="73"/>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52" name="Freeform 32"/>
                  <p:cNvSpPr/>
                  <p:nvPr/>
                </p:nvSpPr>
                <p:spPr bwMode="auto">
                  <a:xfrm>
                    <a:off x="1301" y="1479"/>
                    <a:ext cx="21" cy="21"/>
                  </a:xfrm>
                  <a:custGeom>
                    <a:avLst/>
                    <a:gdLst>
                      <a:gd name="T0" fmla="*/ 0 w 187"/>
                      <a:gd name="T1" fmla="*/ 0 h 226"/>
                      <a:gd name="T2" fmla="*/ 0 w 187"/>
                      <a:gd name="T3" fmla="*/ 0 h 226"/>
                      <a:gd name="T4" fmla="*/ 0 w 187"/>
                      <a:gd name="T5" fmla="*/ 0 h 226"/>
                      <a:gd name="T6" fmla="*/ 0 w 187"/>
                      <a:gd name="T7" fmla="*/ 0 h 226"/>
                      <a:gd name="T8" fmla="*/ 0 w 187"/>
                      <a:gd name="T9" fmla="*/ 0 h 226"/>
                      <a:gd name="T10" fmla="*/ 0 w 187"/>
                      <a:gd name="T11" fmla="*/ 0 h 226"/>
                      <a:gd name="T12" fmla="*/ 0 w 187"/>
                      <a:gd name="T13" fmla="*/ 0 h 226"/>
                      <a:gd name="T14" fmla="*/ 0 w 187"/>
                      <a:gd name="T15" fmla="*/ 0 h 226"/>
                      <a:gd name="T16" fmla="*/ 0 w 187"/>
                      <a:gd name="T17" fmla="*/ 0 h 226"/>
                      <a:gd name="T18" fmla="*/ 0 w 187"/>
                      <a:gd name="T19" fmla="*/ 0 h 226"/>
                      <a:gd name="T20" fmla="*/ 0 w 187"/>
                      <a:gd name="T21" fmla="*/ 0 h 226"/>
                      <a:gd name="T22" fmla="*/ 0 w 187"/>
                      <a:gd name="T23" fmla="*/ 0 h 226"/>
                      <a:gd name="T24" fmla="*/ 0 w 187"/>
                      <a:gd name="T25" fmla="*/ 0 h 226"/>
                      <a:gd name="T26" fmla="*/ 0 w 187"/>
                      <a:gd name="T27" fmla="*/ 0 h 226"/>
                      <a:gd name="T28" fmla="*/ 0 w 187"/>
                      <a:gd name="T29" fmla="*/ 0 h 226"/>
                      <a:gd name="T30" fmla="*/ 0 w 187"/>
                      <a:gd name="T31" fmla="*/ 0 h 226"/>
                      <a:gd name="T32" fmla="*/ 0 w 187"/>
                      <a:gd name="T33" fmla="*/ 0 h 226"/>
                      <a:gd name="T34" fmla="*/ 0 w 187"/>
                      <a:gd name="T35" fmla="*/ 0 h 226"/>
                      <a:gd name="T36" fmla="*/ 0 w 187"/>
                      <a:gd name="T37" fmla="*/ 0 h 226"/>
                      <a:gd name="T38" fmla="*/ 0 w 187"/>
                      <a:gd name="T39" fmla="*/ 0 h 226"/>
                      <a:gd name="T40" fmla="*/ 0 w 187"/>
                      <a:gd name="T41" fmla="*/ 0 h 226"/>
                      <a:gd name="T42" fmla="*/ 0 w 187"/>
                      <a:gd name="T43" fmla="*/ 0 h 226"/>
                      <a:gd name="T44" fmla="*/ 0 w 187"/>
                      <a:gd name="T45" fmla="*/ 0 h 226"/>
                      <a:gd name="T46" fmla="*/ 0 w 187"/>
                      <a:gd name="T47" fmla="*/ 0 h 226"/>
                      <a:gd name="T48" fmla="*/ 0 w 187"/>
                      <a:gd name="T49" fmla="*/ 0 h 226"/>
                      <a:gd name="T50" fmla="*/ 0 w 187"/>
                      <a:gd name="T51" fmla="*/ 0 h 226"/>
                      <a:gd name="T52" fmla="*/ 0 w 187"/>
                      <a:gd name="T53" fmla="*/ 0 h 226"/>
                      <a:gd name="T54" fmla="*/ 0 w 187"/>
                      <a:gd name="T55" fmla="*/ 0 h 226"/>
                      <a:gd name="T56" fmla="*/ 0 w 187"/>
                      <a:gd name="T57" fmla="*/ 0 h 226"/>
                      <a:gd name="T58" fmla="*/ 0 w 187"/>
                      <a:gd name="T59" fmla="*/ 0 h 226"/>
                      <a:gd name="T60" fmla="*/ 0 w 187"/>
                      <a:gd name="T61" fmla="*/ 0 h 226"/>
                      <a:gd name="T62" fmla="*/ 0 w 187"/>
                      <a:gd name="T63" fmla="*/ 0 h 226"/>
                      <a:gd name="T64" fmla="*/ 0 w 187"/>
                      <a:gd name="T65" fmla="*/ 0 h 226"/>
                      <a:gd name="T66" fmla="*/ 0 w 187"/>
                      <a:gd name="T67" fmla="*/ 0 h 226"/>
                      <a:gd name="T68" fmla="*/ 0 w 187"/>
                      <a:gd name="T69" fmla="*/ 0 h 226"/>
                      <a:gd name="T70" fmla="*/ 0 w 187"/>
                      <a:gd name="T71" fmla="*/ 0 h 226"/>
                      <a:gd name="T72" fmla="*/ 0 w 187"/>
                      <a:gd name="T73" fmla="*/ 0 h 226"/>
                      <a:gd name="T74" fmla="*/ 0 w 187"/>
                      <a:gd name="T75" fmla="*/ 0 h 226"/>
                      <a:gd name="T76" fmla="*/ 0 w 187"/>
                      <a:gd name="T77" fmla="*/ 0 h 226"/>
                      <a:gd name="T78" fmla="*/ 0 w 187"/>
                      <a:gd name="T79" fmla="*/ 0 h 226"/>
                      <a:gd name="T80" fmla="*/ 0 w 187"/>
                      <a:gd name="T81" fmla="*/ 0 h 226"/>
                      <a:gd name="T82" fmla="*/ 0 w 187"/>
                      <a:gd name="T83" fmla="*/ 0 h 226"/>
                      <a:gd name="T84" fmla="*/ 0 w 187"/>
                      <a:gd name="T85" fmla="*/ 0 h 226"/>
                      <a:gd name="T86" fmla="*/ 0 w 187"/>
                      <a:gd name="T87" fmla="*/ 0 h 226"/>
                      <a:gd name="T88" fmla="*/ 0 w 187"/>
                      <a:gd name="T89" fmla="*/ 0 h 226"/>
                      <a:gd name="T90" fmla="*/ 0 w 187"/>
                      <a:gd name="T91" fmla="*/ 0 h 226"/>
                      <a:gd name="T92" fmla="*/ 0 w 187"/>
                      <a:gd name="T93" fmla="*/ 0 h 2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
                      <a:gd name="T142" fmla="*/ 0 h 226"/>
                      <a:gd name="T143" fmla="*/ 187 w 187"/>
                      <a:gd name="T144" fmla="*/ 226 h 2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 h="226">
                        <a:moveTo>
                          <a:pt x="16" y="167"/>
                        </a:moveTo>
                        <a:lnTo>
                          <a:pt x="3" y="164"/>
                        </a:lnTo>
                        <a:lnTo>
                          <a:pt x="19" y="144"/>
                        </a:lnTo>
                        <a:lnTo>
                          <a:pt x="18" y="110"/>
                        </a:lnTo>
                        <a:lnTo>
                          <a:pt x="5" y="87"/>
                        </a:lnTo>
                        <a:lnTo>
                          <a:pt x="22" y="38"/>
                        </a:lnTo>
                        <a:lnTo>
                          <a:pt x="27" y="57"/>
                        </a:lnTo>
                        <a:lnTo>
                          <a:pt x="27" y="73"/>
                        </a:lnTo>
                        <a:lnTo>
                          <a:pt x="40" y="86"/>
                        </a:lnTo>
                        <a:lnTo>
                          <a:pt x="54" y="80"/>
                        </a:lnTo>
                        <a:lnTo>
                          <a:pt x="59" y="61"/>
                        </a:lnTo>
                        <a:lnTo>
                          <a:pt x="31" y="57"/>
                        </a:lnTo>
                        <a:lnTo>
                          <a:pt x="21" y="39"/>
                        </a:lnTo>
                        <a:lnTo>
                          <a:pt x="40" y="12"/>
                        </a:lnTo>
                        <a:lnTo>
                          <a:pt x="64" y="10"/>
                        </a:lnTo>
                        <a:lnTo>
                          <a:pt x="92" y="18"/>
                        </a:lnTo>
                        <a:lnTo>
                          <a:pt x="107" y="5"/>
                        </a:lnTo>
                        <a:lnTo>
                          <a:pt x="117" y="12"/>
                        </a:lnTo>
                        <a:lnTo>
                          <a:pt x="126" y="0"/>
                        </a:lnTo>
                        <a:lnTo>
                          <a:pt x="146" y="18"/>
                        </a:lnTo>
                        <a:lnTo>
                          <a:pt x="168" y="19"/>
                        </a:lnTo>
                        <a:lnTo>
                          <a:pt x="175" y="45"/>
                        </a:lnTo>
                        <a:lnTo>
                          <a:pt x="187" y="60"/>
                        </a:lnTo>
                        <a:lnTo>
                          <a:pt x="184" y="83"/>
                        </a:lnTo>
                        <a:lnTo>
                          <a:pt x="161" y="93"/>
                        </a:lnTo>
                        <a:lnTo>
                          <a:pt x="150" y="115"/>
                        </a:lnTo>
                        <a:lnTo>
                          <a:pt x="124" y="122"/>
                        </a:lnTo>
                        <a:lnTo>
                          <a:pt x="89" y="126"/>
                        </a:lnTo>
                        <a:lnTo>
                          <a:pt x="76" y="141"/>
                        </a:lnTo>
                        <a:lnTo>
                          <a:pt x="86" y="151"/>
                        </a:lnTo>
                        <a:lnTo>
                          <a:pt x="98" y="152"/>
                        </a:lnTo>
                        <a:lnTo>
                          <a:pt x="107" y="142"/>
                        </a:lnTo>
                        <a:lnTo>
                          <a:pt x="108" y="128"/>
                        </a:lnTo>
                        <a:lnTo>
                          <a:pt x="139" y="129"/>
                        </a:lnTo>
                        <a:lnTo>
                          <a:pt x="152" y="155"/>
                        </a:lnTo>
                        <a:lnTo>
                          <a:pt x="137" y="164"/>
                        </a:lnTo>
                        <a:lnTo>
                          <a:pt x="127" y="189"/>
                        </a:lnTo>
                        <a:lnTo>
                          <a:pt x="108" y="183"/>
                        </a:lnTo>
                        <a:lnTo>
                          <a:pt x="104" y="202"/>
                        </a:lnTo>
                        <a:lnTo>
                          <a:pt x="82" y="209"/>
                        </a:lnTo>
                        <a:lnTo>
                          <a:pt x="64" y="215"/>
                        </a:lnTo>
                        <a:lnTo>
                          <a:pt x="56" y="226"/>
                        </a:lnTo>
                        <a:lnTo>
                          <a:pt x="34" y="223"/>
                        </a:lnTo>
                        <a:lnTo>
                          <a:pt x="18" y="210"/>
                        </a:lnTo>
                        <a:lnTo>
                          <a:pt x="2" y="218"/>
                        </a:lnTo>
                        <a:lnTo>
                          <a:pt x="0" y="191"/>
                        </a:lnTo>
                        <a:lnTo>
                          <a:pt x="16" y="167"/>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53" name="Freeform 33"/>
                  <p:cNvSpPr/>
                  <p:nvPr/>
                </p:nvSpPr>
                <p:spPr bwMode="auto">
                  <a:xfrm>
                    <a:off x="1282" y="1453"/>
                    <a:ext cx="21" cy="21"/>
                  </a:xfrm>
                  <a:custGeom>
                    <a:avLst/>
                    <a:gdLst>
                      <a:gd name="T0" fmla="*/ 0 w 188"/>
                      <a:gd name="T1" fmla="*/ 0 h 229"/>
                      <a:gd name="T2" fmla="*/ 0 w 188"/>
                      <a:gd name="T3" fmla="*/ 0 h 229"/>
                      <a:gd name="T4" fmla="*/ 0 w 188"/>
                      <a:gd name="T5" fmla="*/ 0 h 229"/>
                      <a:gd name="T6" fmla="*/ 0 w 188"/>
                      <a:gd name="T7" fmla="*/ 0 h 229"/>
                      <a:gd name="T8" fmla="*/ 0 w 188"/>
                      <a:gd name="T9" fmla="*/ 0 h 229"/>
                      <a:gd name="T10" fmla="*/ 0 w 188"/>
                      <a:gd name="T11" fmla="*/ 0 h 229"/>
                      <a:gd name="T12" fmla="*/ 0 w 188"/>
                      <a:gd name="T13" fmla="*/ 0 h 229"/>
                      <a:gd name="T14" fmla="*/ 0 w 188"/>
                      <a:gd name="T15" fmla="*/ 0 h 229"/>
                      <a:gd name="T16" fmla="*/ 0 w 188"/>
                      <a:gd name="T17" fmla="*/ 0 h 229"/>
                      <a:gd name="T18" fmla="*/ 0 w 188"/>
                      <a:gd name="T19" fmla="*/ 0 h 229"/>
                      <a:gd name="T20" fmla="*/ 0 w 188"/>
                      <a:gd name="T21" fmla="*/ 0 h 229"/>
                      <a:gd name="T22" fmla="*/ 0 w 188"/>
                      <a:gd name="T23" fmla="*/ 0 h 229"/>
                      <a:gd name="T24" fmla="*/ 0 w 188"/>
                      <a:gd name="T25" fmla="*/ 0 h 229"/>
                      <a:gd name="T26" fmla="*/ 0 w 188"/>
                      <a:gd name="T27" fmla="*/ 0 h 229"/>
                      <a:gd name="T28" fmla="*/ 0 w 188"/>
                      <a:gd name="T29" fmla="*/ 0 h 229"/>
                      <a:gd name="T30" fmla="*/ 0 w 188"/>
                      <a:gd name="T31" fmla="*/ 0 h 229"/>
                      <a:gd name="T32" fmla="*/ 0 w 188"/>
                      <a:gd name="T33" fmla="*/ 0 h 229"/>
                      <a:gd name="T34" fmla="*/ 0 w 188"/>
                      <a:gd name="T35" fmla="*/ 0 h 229"/>
                      <a:gd name="T36" fmla="*/ 0 w 188"/>
                      <a:gd name="T37" fmla="*/ 0 h 229"/>
                      <a:gd name="T38" fmla="*/ 0 w 188"/>
                      <a:gd name="T39" fmla="*/ 0 h 229"/>
                      <a:gd name="T40" fmla="*/ 0 w 188"/>
                      <a:gd name="T41" fmla="*/ 0 h 229"/>
                      <a:gd name="T42" fmla="*/ 0 w 188"/>
                      <a:gd name="T43" fmla="*/ 0 h 229"/>
                      <a:gd name="T44" fmla="*/ 0 w 188"/>
                      <a:gd name="T45" fmla="*/ 0 h 229"/>
                      <a:gd name="T46" fmla="*/ 0 w 188"/>
                      <a:gd name="T47" fmla="*/ 0 h 229"/>
                      <a:gd name="T48" fmla="*/ 0 w 188"/>
                      <a:gd name="T49" fmla="*/ 0 h 229"/>
                      <a:gd name="T50" fmla="*/ 0 w 188"/>
                      <a:gd name="T51" fmla="*/ 0 h 229"/>
                      <a:gd name="T52" fmla="*/ 0 w 188"/>
                      <a:gd name="T53" fmla="*/ 0 h 229"/>
                      <a:gd name="T54" fmla="*/ 0 w 188"/>
                      <a:gd name="T55" fmla="*/ 0 h 229"/>
                      <a:gd name="T56" fmla="*/ 0 w 188"/>
                      <a:gd name="T57" fmla="*/ 0 h 229"/>
                      <a:gd name="T58" fmla="*/ 0 w 188"/>
                      <a:gd name="T59" fmla="*/ 0 h 229"/>
                      <a:gd name="T60" fmla="*/ 0 w 188"/>
                      <a:gd name="T61" fmla="*/ 0 h 229"/>
                      <a:gd name="T62" fmla="*/ 0 w 188"/>
                      <a:gd name="T63" fmla="*/ 0 h 229"/>
                      <a:gd name="T64" fmla="*/ 0 w 188"/>
                      <a:gd name="T65" fmla="*/ 0 h 229"/>
                      <a:gd name="T66" fmla="*/ 0 w 188"/>
                      <a:gd name="T67" fmla="*/ 0 h 229"/>
                      <a:gd name="T68" fmla="*/ 0 w 188"/>
                      <a:gd name="T69" fmla="*/ 0 h 229"/>
                      <a:gd name="T70" fmla="*/ 0 w 188"/>
                      <a:gd name="T71" fmla="*/ 0 h 2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8"/>
                      <a:gd name="T109" fmla="*/ 0 h 229"/>
                      <a:gd name="T110" fmla="*/ 188 w 188"/>
                      <a:gd name="T111" fmla="*/ 229 h 2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8" h="229">
                        <a:moveTo>
                          <a:pt x="184" y="152"/>
                        </a:moveTo>
                        <a:lnTo>
                          <a:pt x="181" y="139"/>
                        </a:lnTo>
                        <a:lnTo>
                          <a:pt x="185" y="124"/>
                        </a:lnTo>
                        <a:lnTo>
                          <a:pt x="176" y="107"/>
                        </a:lnTo>
                        <a:lnTo>
                          <a:pt x="188" y="91"/>
                        </a:lnTo>
                        <a:lnTo>
                          <a:pt x="181" y="71"/>
                        </a:lnTo>
                        <a:lnTo>
                          <a:pt x="166" y="58"/>
                        </a:lnTo>
                        <a:lnTo>
                          <a:pt x="172" y="42"/>
                        </a:lnTo>
                        <a:lnTo>
                          <a:pt x="159" y="30"/>
                        </a:lnTo>
                        <a:lnTo>
                          <a:pt x="146" y="3"/>
                        </a:lnTo>
                        <a:lnTo>
                          <a:pt x="117" y="11"/>
                        </a:lnTo>
                        <a:lnTo>
                          <a:pt x="95" y="0"/>
                        </a:lnTo>
                        <a:lnTo>
                          <a:pt x="76" y="10"/>
                        </a:lnTo>
                        <a:lnTo>
                          <a:pt x="54" y="17"/>
                        </a:lnTo>
                        <a:lnTo>
                          <a:pt x="31" y="17"/>
                        </a:lnTo>
                        <a:lnTo>
                          <a:pt x="29" y="50"/>
                        </a:lnTo>
                        <a:lnTo>
                          <a:pt x="29" y="79"/>
                        </a:lnTo>
                        <a:lnTo>
                          <a:pt x="10" y="82"/>
                        </a:lnTo>
                        <a:lnTo>
                          <a:pt x="20" y="98"/>
                        </a:lnTo>
                        <a:lnTo>
                          <a:pt x="23" y="124"/>
                        </a:lnTo>
                        <a:lnTo>
                          <a:pt x="0" y="139"/>
                        </a:lnTo>
                        <a:lnTo>
                          <a:pt x="15" y="142"/>
                        </a:lnTo>
                        <a:lnTo>
                          <a:pt x="12" y="163"/>
                        </a:lnTo>
                        <a:lnTo>
                          <a:pt x="39" y="171"/>
                        </a:lnTo>
                        <a:lnTo>
                          <a:pt x="35" y="194"/>
                        </a:lnTo>
                        <a:lnTo>
                          <a:pt x="47" y="197"/>
                        </a:lnTo>
                        <a:lnTo>
                          <a:pt x="51" y="210"/>
                        </a:lnTo>
                        <a:lnTo>
                          <a:pt x="71" y="205"/>
                        </a:lnTo>
                        <a:lnTo>
                          <a:pt x="92" y="220"/>
                        </a:lnTo>
                        <a:lnTo>
                          <a:pt x="124" y="229"/>
                        </a:lnTo>
                        <a:lnTo>
                          <a:pt x="131" y="201"/>
                        </a:lnTo>
                        <a:lnTo>
                          <a:pt x="146" y="195"/>
                        </a:lnTo>
                        <a:lnTo>
                          <a:pt x="144" y="179"/>
                        </a:lnTo>
                        <a:lnTo>
                          <a:pt x="162" y="182"/>
                        </a:lnTo>
                        <a:lnTo>
                          <a:pt x="169" y="162"/>
                        </a:lnTo>
                        <a:lnTo>
                          <a:pt x="184" y="152"/>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54" name="Freeform 34"/>
                  <p:cNvSpPr/>
                  <p:nvPr/>
                </p:nvSpPr>
                <p:spPr bwMode="auto">
                  <a:xfrm>
                    <a:off x="1281" y="1446"/>
                    <a:ext cx="17" cy="14"/>
                  </a:xfrm>
                  <a:custGeom>
                    <a:avLst/>
                    <a:gdLst>
                      <a:gd name="T0" fmla="*/ 0 w 148"/>
                      <a:gd name="T1" fmla="*/ 0 h 150"/>
                      <a:gd name="T2" fmla="*/ 0 w 148"/>
                      <a:gd name="T3" fmla="*/ 0 h 150"/>
                      <a:gd name="T4" fmla="*/ 0 w 148"/>
                      <a:gd name="T5" fmla="*/ 0 h 150"/>
                      <a:gd name="T6" fmla="*/ 0 w 148"/>
                      <a:gd name="T7" fmla="*/ 0 h 150"/>
                      <a:gd name="T8" fmla="*/ 0 w 148"/>
                      <a:gd name="T9" fmla="*/ 0 h 150"/>
                      <a:gd name="T10" fmla="*/ 0 w 148"/>
                      <a:gd name="T11" fmla="*/ 0 h 150"/>
                      <a:gd name="T12" fmla="*/ 0 w 148"/>
                      <a:gd name="T13" fmla="*/ 0 h 150"/>
                      <a:gd name="T14" fmla="*/ 0 w 148"/>
                      <a:gd name="T15" fmla="*/ 0 h 150"/>
                      <a:gd name="T16" fmla="*/ 0 w 148"/>
                      <a:gd name="T17" fmla="*/ 0 h 150"/>
                      <a:gd name="T18" fmla="*/ 0 w 148"/>
                      <a:gd name="T19" fmla="*/ 0 h 150"/>
                      <a:gd name="T20" fmla="*/ 0 w 148"/>
                      <a:gd name="T21" fmla="*/ 0 h 150"/>
                      <a:gd name="T22" fmla="*/ 0 w 148"/>
                      <a:gd name="T23" fmla="*/ 0 h 150"/>
                      <a:gd name="T24" fmla="*/ 0 w 148"/>
                      <a:gd name="T25" fmla="*/ 0 h 150"/>
                      <a:gd name="T26" fmla="*/ 0 w 148"/>
                      <a:gd name="T27" fmla="*/ 0 h 150"/>
                      <a:gd name="T28" fmla="*/ 0 w 148"/>
                      <a:gd name="T29" fmla="*/ 0 h 150"/>
                      <a:gd name="T30" fmla="*/ 0 w 148"/>
                      <a:gd name="T31" fmla="*/ 0 h 150"/>
                      <a:gd name="T32" fmla="*/ 0 w 148"/>
                      <a:gd name="T33" fmla="*/ 0 h 150"/>
                      <a:gd name="T34" fmla="*/ 0 w 148"/>
                      <a:gd name="T35" fmla="*/ 0 h 150"/>
                      <a:gd name="T36" fmla="*/ 0 w 148"/>
                      <a:gd name="T37" fmla="*/ 0 h 150"/>
                      <a:gd name="T38" fmla="*/ 0 w 148"/>
                      <a:gd name="T39" fmla="*/ 0 h 150"/>
                      <a:gd name="T40" fmla="*/ 0 w 148"/>
                      <a:gd name="T41" fmla="*/ 0 h 150"/>
                      <a:gd name="T42" fmla="*/ 0 w 148"/>
                      <a:gd name="T43" fmla="*/ 0 h 150"/>
                      <a:gd name="T44" fmla="*/ 0 w 148"/>
                      <a:gd name="T45" fmla="*/ 0 h 150"/>
                      <a:gd name="T46" fmla="*/ 0 w 148"/>
                      <a:gd name="T47" fmla="*/ 0 h 150"/>
                      <a:gd name="T48" fmla="*/ 0 w 148"/>
                      <a:gd name="T49" fmla="*/ 0 h 150"/>
                      <a:gd name="T50" fmla="*/ 0 w 148"/>
                      <a:gd name="T51" fmla="*/ 0 h 150"/>
                      <a:gd name="T52" fmla="*/ 0 w 148"/>
                      <a:gd name="T53" fmla="*/ 0 h 150"/>
                      <a:gd name="T54" fmla="*/ 0 w 148"/>
                      <a:gd name="T55" fmla="*/ 0 h 1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8"/>
                      <a:gd name="T85" fmla="*/ 0 h 150"/>
                      <a:gd name="T86" fmla="*/ 148 w 148"/>
                      <a:gd name="T87" fmla="*/ 150 h 1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8" h="150">
                        <a:moveTo>
                          <a:pt x="0" y="42"/>
                        </a:moveTo>
                        <a:lnTo>
                          <a:pt x="5" y="69"/>
                        </a:lnTo>
                        <a:lnTo>
                          <a:pt x="20" y="76"/>
                        </a:lnTo>
                        <a:lnTo>
                          <a:pt x="16" y="92"/>
                        </a:lnTo>
                        <a:lnTo>
                          <a:pt x="3" y="110"/>
                        </a:lnTo>
                        <a:lnTo>
                          <a:pt x="10" y="137"/>
                        </a:lnTo>
                        <a:lnTo>
                          <a:pt x="62" y="124"/>
                        </a:lnTo>
                        <a:lnTo>
                          <a:pt x="59" y="147"/>
                        </a:lnTo>
                        <a:lnTo>
                          <a:pt x="75" y="150"/>
                        </a:lnTo>
                        <a:lnTo>
                          <a:pt x="91" y="140"/>
                        </a:lnTo>
                        <a:lnTo>
                          <a:pt x="103" y="141"/>
                        </a:lnTo>
                        <a:lnTo>
                          <a:pt x="110" y="127"/>
                        </a:lnTo>
                        <a:lnTo>
                          <a:pt x="129" y="135"/>
                        </a:lnTo>
                        <a:lnTo>
                          <a:pt x="132" y="119"/>
                        </a:lnTo>
                        <a:lnTo>
                          <a:pt x="148" y="111"/>
                        </a:lnTo>
                        <a:lnTo>
                          <a:pt x="138" y="93"/>
                        </a:lnTo>
                        <a:lnTo>
                          <a:pt x="124" y="82"/>
                        </a:lnTo>
                        <a:lnTo>
                          <a:pt x="129" y="67"/>
                        </a:lnTo>
                        <a:lnTo>
                          <a:pt x="104" y="66"/>
                        </a:lnTo>
                        <a:lnTo>
                          <a:pt x="103" y="47"/>
                        </a:lnTo>
                        <a:lnTo>
                          <a:pt x="87" y="40"/>
                        </a:lnTo>
                        <a:lnTo>
                          <a:pt x="82" y="22"/>
                        </a:lnTo>
                        <a:lnTo>
                          <a:pt x="65" y="28"/>
                        </a:lnTo>
                        <a:lnTo>
                          <a:pt x="48" y="0"/>
                        </a:lnTo>
                        <a:lnTo>
                          <a:pt x="35" y="7"/>
                        </a:lnTo>
                        <a:lnTo>
                          <a:pt x="23" y="10"/>
                        </a:lnTo>
                        <a:lnTo>
                          <a:pt x="14" y="30"/>
                        </a:lnTo>
                        <a:lnTo>
                          <a:pt x="0" y="42"/>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55" name="Freeform 35"/>
                  <p:cNvSpPr/>
                  <p:nvPr/>
                </p:nvSpPr>
                <p:spPr bwMode="auto">
                  <a:xfrm>
                    <a:off x="1281" y="1420"/>
                    <a:ext cx="49" cy="40"/>
                  </a:xfrm>
                  <a:custGeom>
                    <a:avLst/>
                    <a:gdLst>
                      <a:gd name="T0" fmla="*/ 0 w 435"/>
                      <a:gd name="T1" fmla="*/ 0 h 446"/>
                      <a:gd name="T2" fmla="*/ 0 w 435"/>
                      <a:gd name="T3" fmla="*/ 0 h 446"/>
                      <a:gd name="T4" fmla="*/ 0 w 435"/>
                      <a:gd name="T5" fmla="*/ 0 h 446"/>
                      <a:gd name="T6" fmla="*/ 0 w 435"/>
                      <a:gd name="T7" fmla="*/ 0 h 446"/>
                      <a:gd name="T8" fmla="*/ 0 w 435"/>
                      <a:gd name="T9" fmla="*/ 0 h 446"/>
                      <a:gd name="T10" fmla="*/ 0 w 435"/>
                      <a:gd name="T11" fmla="*/ 0 h 446"/>
                      <a:gd name="T12" fmla="*/ 0 w 435"/>
                      <a:gd name="T13" fmla="*/ 0 h 446"/>
                      <a:gd name="T14" fmla="*/ 0 w 435"/>
                      <a:gd name="T15" fmla="*/ 0 h 446"/>
                      <a:gd name="T16" fmla="*/ 0 w 435"/>
                      <a:gd name="T17" fmla="*/ 0 h 446"/>
                      <a:gd name="T18" fmla="*/ 0 w 435"/>
                      <a:gd name="T19" fmla="*/ 0 h 446"/>
                      <a:gd name="T20" fmla="*/ 0 w 435"/>
                      <a:gd name="T21" fmla="*/ 0 h 446"/>
                      <a:gd name="T22" fmla="*/ 0 w 435"/>
                      <a:gd name="T23" fmla="*/ 0 h 446"/>
                      <a:gd name="T24" fmla="*/ 0 w 435"/>
                      <a:gd name="T25" fmla="*/ 0 h 446"/>
                      <a:gd name="T26" fmla="*/ 0 w 435"/>
                      <a:gd name="T27" fmla="*/ 0 h 446"/>
                      <a:gd name="T28" fmla="*/ 0 w 435"/>
                      <a:gd name="T29" fmla="*/ 0 h 446"/>
                      <a:gd name="T30" fmla="*/ 0 w 435"/>
                      <a:gd name="T31" fmla="*/ 0 h 446"/>
                      <a:gd name="T32" fmla="*/ 0 w 435"/>
                      <a:gd name="T33" fmla="*/ 0 h 446"/>
                      <a:gd name="T34" fmla="*/ 0 w 435"/>
                      <a:gd name="T35" fmla="*/ 0 h 446"/>
                      <a:gd name="T36" fmla="*/ 0 w 435"/>
                      <a:gd name="T37" fmla="*/ 0 h 446"/>
                      <a:gd name="T38" fmla="*/ 0 w 435"/>
                      <a:gd name="T39" fmla="*/ 0 h 446"/>
                      <a:gd name="T40" fmla="*/ 0 w 435"/>
                      <a:gd name="T41" fmla="*/ 0 h 446"/>
                      <a:gd name="T42" fmla="*/ 0 w 435"/>
                      <a:gd name="T43" fmla="*/ 0 h 446"/>
                      <a:gd name="T44" fmla="*/ 0 w 435"/>
                      <a:gd name="T45" fmla="*/ 0 h 446"/>
                      <a:gd name="T46" fmla="*/ 0 w 435"/>
                      <a:gd name="T47" fmla="*/ 0 h 446"/>
                      <a:gd name="T48" fmla="*/ 0 w 435"/>
                      <a:gd name="T49" fmla="*/ 0 h 446"/>
                      <a:gd name="T50" fmla="*/ 0 w 435"/>
                      <a:gd name="T51" fmla="*/ 0 h 446"/>
                      <a:gd name="T52" fmla="*/ 0 w 435"/>
                      <a:gd name="T53" fmla="*/ 0 h 446"/>
                      <a:gd name="T54" fmla="*/ 0 w 435"/>
                      <a:gd name="T55" fmla="*/ 0 h 446"/>
                      <a:gd name="T56" fmla="*/ 0 w 435"/>
                      <a:gd name="T57" fmla="*/ 0 h 446"/>
                      <a:gd name="T58" fmla="*/ 0 w 435"/>
                      <a:gd name="T59" fmla="*/ 0 h 446"/>
                      <a:gd name="T60" fmla="*/ 0 w 435"/>
                      <a:gd name="T61" fmla="*/ 0 h 446"/>
                      <a:gd name="T62" fmla="*/ 0 w 435"/>
                      <a:gd name="T63" fmla="*/ 0 h 446"/>
                      <a:gd name="T64" fmla="*/ 0 w 435"/>
                      <a:gd name="T65" fmla="*/ 0 h 446"/>
                      <a:gd name="T66" fmla="*/ 0 w 435"/>
                      <a:gd name="T67" fmla="*/ 0 h 446"/>
                      <a:gd name="T68" fmla="*/ 0 w 435"/>
                      <a:gd name="T69" fmla="*/ 0 h 446"/>
                      <a:gd name="T70" fmla="*/ 0 w 435"/>
                      <a:gd name="T71" fmla="*/ 0 h 446"/>
                      <a:gd name="T72" fmla="*/ 0 w 435"/>
                      <a:gd name="T73" fmla="*/ 0 h 446"/>
                      <a:gd name="T74" fmla="*/ 0 w 435"/>
                      <a:gd name="T75" fmla="*/ 0 h 446"/>
                      <a:gd name="T76" fmla="*/ 0 w 435"/>
                      <a:gd name="T77" fmla="*/ 0 h 446"/>
                      <a:gd name="T78" fmla="*/ 0 w 435"/>
                      <a:gd name="T79" fmla="*/ 0 h 446"/>
                      <a:gd name="T80" fmla="*/ 0 w 435"/>
                      <a:gd name="T81" fmla="*/ 0 h 446"/>
                      <a:gd name="T82" fmla="*/ 0 w 435"/>
                      <a:gd name="T83" fmla="*/ 0 h 446"/>
                      <a:gd name="T84" fmla="*/ 0 w 435"/>
                      <a:gd name="T85" fmla="*/ 0 h 446"/>
                      <a:gd name="T86" fmla="*/ 0 w 435"/>
                      <a:gd name="T87" fmla="*/ 0 h 446"/>
                      <a:gd name="T88" fmla="*/ 0 w 435"/>
                      <a:gd name="T89" fmla="*/ 0 h 446"/>
                      <a:gd name="T90" fmla="*/ 0 w 435"/>
                      <a:gd name="T91" fmla="*/ 0 h 446"/>
                      <a:gd name="T92" fmla="*/ 0 w 435"/>
                      <a:gd name="T93" fmla="*/ 0 h 446"/>
                      <a:gd name="T94" fmla="*/ 0 w 435"/>
                      <a:gd name="T95" fmla="*/ 0 h 446"/>
                      <a:gd name="T96" fmla="*/ 0 w 435"/>
                      <a:gd name="T97" fmla="*/ 0 h 4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5"/>
                      <a:gd name="T148" fmla="*/ 0 h 446"/>
                      <a:gd name="T149" fmla="*/ 435 w 435"/>
                      <a:gd name="T150" fmla="*/ 446 h 4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5" h="446">
                        <a:moveTo>
                          <a:pt x="240" y="446"/>
                        </a:moveTo>
                        <a:lnTo>
                          <a:pt x="274" y="407"/>
                        </a:lnTo>
                        <a:lnTo>
                          <a:pt x="293" y="365"/>
                        </a:lnTo>
                        <a:lnTo>
                          <a:pt x="336" y="380"/>
                        </a:lnTo>
                        <a:lnTo>
                          <a:pt x="350" y="359"/>
                        </a:lnTo>
                        <a:lnTo>
                          <a:pt x="370" y="368"/>
                        </a:lnTo>
                        <a:lnTo>
                          <a:pt x="374" y="344"/>
                        </a:lnTo>
                        <a:lnTo>
                          <a:pt x="391" y="335"/>
                        </a:lnTo>
                        <a:lnTo>
                          <a:pt x="387" y="290"/>
                        </a:lnTo>
                        <a:lnTo>
                          <a:pt x="413" y="279"/>
                        </a:lnTo>
                        <a:lnTo>
                          <a:pt x="435" y="244"/>
                        </a:lnTo>
                        <a:lnTo>
                          <a:pt x="414" y="216"/>
                        </a:lnTo>
                        <a:lnTo>
                          <a:pt x="377" y="212"/>
                        </a:lnTo>
                        <a:lnTo>
                          <a:pt x="371" y="195"/>
                        </a:lnTo>
                        <a:lnTo>
                          <a:pt x="377" y="165"/>
                        </a:lnTo>
                        <a:lnTo>
                          <a:pt x="349" y="162"/>
                        </a:lnTo>
                        <a:lnTo>
                          <a:pt x="367" y="137"/>
                        </a:lnTo>
                        <a:lnTo>
                          <a:pt x="333" y="129"/>
                        </a:lnTo>
                        <a:lnTo>
                          <a:pt x="342" y="107"/>
                        </a:lnTo>
                        <a:lnTo>
                          <a:pt x="315" y="98"/>
                        </a:lnTo>
                        <a:lnTo>
                          <a:pt x="296" y="55"/>
                        </a:lnTo>
                        <a:lnTo>
                          <a:pt x="266" y="73"/>
                        </a:lnTo>
                        <a:lnTo>
                          <a:pt x="247" y="35"/>
                        </a:lnTo>
                        <a:lnTo>
                          <a:pt x="219" y="28"/>
                        </a:lnTo>
                        <a:lnTo>
                          <a:pt x="199" y="0"/>
                        </a:lnTo>
                        <a:lnTo>
                          <a:pt x="179" y="43"/>
                        </a:lnTo>
                        <a:lnTo>
                          <a:pt x="150" y="68"/>
                        </a:lnTo>
                        <a:lnTo>
                          <a:pt x="148" y="107"/>
                        </a:lnTo>
                        <a:lnTo>
                          <a:pt x="125" y="115"/>
                        </a:lnTo>
                        <a:lnTo>
                          <a:pt x="125" y="150"/>
                        </a:lnTo>
                        <a:lnTo>
                          <a:pt x="95" y="147"/>
                        </a:lnTo>
                        <a:lnTo>
                          <a:pt x="91" y="186"/>
                        </a:lnTo>
                        <a:lnTo>
                          <a:pt x="63" y="186"/>
                        </a:lnTo>
                        <a:lnTo>
                          <a:pt x="58" y="222"/>
                        </a:lnTo>
                        <a:lnTo>
                          <a:pt x="13" y="225"/>
                        </a:lnTo>
                        <a:lnTo>
                          <a:pt x="29" y="252"/>
                        </a:lnTo>
                        <a:lnTo>
                          <a:pt x="0" y="260"/>
                        </a:lnTo>
                        <a:lnTo>
                          <a:pt x="33" y="270"/>
                        </a:lnTo>
                        <a:lnTo>
                          <a:pt x="36" y="301"/>
                        </a:lnTo>
                        <a:lnTo>
                          <a:pt x="70" y="292"/>
                        </a:lnTo>
                        <a:lnTo>
                          <a:pt x="76" y="332"/>
                        </a:lnTo>
                        <a:lnTo>
                          <a:pt x="108" y="344"/>
                        </a:lnTo>
                        <a:lnTo>
                          <a:pt x="125" y="357"/>
                        </a:lnTo>
                        <a:lnTo>
                          <a:pt x="108" y="380"/>
                        </a:lnTo>
                        <a:lnTo>
                          <a:pt x="145" y="420"/>
                        </a:lnTo>
                        <a:lnTo>
                          <a:pt x="182" y="395"/>
                        </a:lnTo>
                        <a:lnTo>
                          <a:pt x="194" y="422"/>
                        </a:lnTo>
                        <a:lnTo>
                          <a:pt x="228" y="416"/>
                        </a:lnTo>
                        <a:lnTo>
                          <a:pt x="240" y="446"/>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56" name="Freeform 36"/>
                  <p:cNvSpPr/>
                  <p:nvPr/>
                </p:nvSpPr>
                <p:spPr bwMode="auto">
                  <a:xfrm>
                    <a:off x="1314" y="1444"/>
                    <a:ext cx="29" cy="26"/>
                  </a:xfrm>
                  <a:custGeom>
                    <a:avLst/>
                    <a:gdLst>
                      <a:gd name="T0" fmla="*/ 0 w 262"/>
                      <a:gd name="T1" fmla="*/ 0 h 283"/>
                      <a:gd name="T2" fmla="*/ 0 w 262"/>
                      <a:gd name="T3" fmla="*/ 0 h 283"/>
                      <a:gd name="T4" fmla="*/ 0 w 262"/>
                      <a:gd name="T5" fmla="*/ 0 h 283"/>
                      <a:gd name="T6" fmla="*/ 0 w 262"/>
                      <a:gd name="T7" fmla="*/ 0 h 283"/>
                      <a:gd name="T8" fmla="*/ 0 w 262"/>
                      <a:gd name="T9" fmla="*/ 0 h 283"/>
                      <a:gd name="T10" fmla="*/ 0 w 262"/>
                      <a:gd name="T11" fmla="*/ 0 h 283"/>
                      <a:gd name="T12" fmla="*/ 0 w 262"/>
                      <a:gd name="T13" fmla="*/ 0 h 283"/>
                      <a:gd name="T14" fmla="*/ 0 w 262"/>
                      <a:gd name="T15" fmla="*/ 0 h 283"/>
                      <a:gd name="T16" fmla="*/ 0 w 262"/>
                      <a:gd name="T17" fmla="*/ 0 h 283"/>
                      <a:gd name="T18" fmla="*/ 0 w 262"/>
                      <a:gd name="T19" fmla="*/ 0 h 283"/>
                      <a:gd name="T20" fmla="*/ 0 w 262"/>
                      <a:gd name="T21" fmla="*/ 0 h 283"/>
                      <a:gd name="T22" fmla="*/ 0 w 262"/>
                      <a:gd name="T23" fmla="*/ 0 h 283"/>
                      <a:gd name="T24" fmla="*/ 0 w 262"/>
                      <a:gd name="T25" fmla="*/ 0 h 283"/>
                      <a:gd name="T26" fmla="*/ 0 w 262"/>
                      <a:gd name="T27" fmla="*/ 0 h 283"/>
                      <a:gd name="T28" fmla="*/ 0 w 262"/>
                      <a:gd name="T29" fmla="*/ 0 h 283"/>
                      <a:gd name="T30" fmla="*/ 0 w 262"/>
                      <a:gd name="T31" fmla="*/ 0 h 283"/>
                      <a:gd name="T32" fmla="*/ 0 w 262"/>
                      <a:gd name="T33" fmla="*/ 0 h 283"/>
                      <a:gd name="T34" fmla="*/ 0 w 262"/>
                      <a:gd name="T35" fmla="*/ 0 h 283"/>
                      <a:gd name="T36" fmla="*/ 0 w 262"/>
                      <a:gd name="T37" fmla="*/ 0 h 283"/>
                      <a:gd name="T38" fmla="*/ 0 w 262"/>
                      <a:gd name="T39" fmla="*/ 0 h 283"/>
                      <a:gd name="T40" fmla="*/ 0 w 262"/>
                      <a:gd name="T41" fmla="*/ 0 h 283"/>
                      <a:gd name="T42" fmla="*/ 0 w 262"/>
                      <a:gd name="T43" fmla="*/ 0 h 283"/>
                      <a:gd name="T44" fmla="*/ 0 w 262"/>
                      <a:gd name="T45" fmla="*/ 0 h 283"/>
                      <a:gd name="T46" fmla="*/ 0 w 262"/>
                      <a:gd name="T47" fmla="*/ 0 h 283"/>
                      <a:gd name="T48" fmla="*/ 0 w 262"/>
                      <a:gd name="T49" fmla="*/ 0 h 283"/>
                      <a:gd name="T50" fmla="*/ 0 w 262"/>
                      <a:gd name="T51" fmla="*/ 0 h 283"/>
                      <a:gd name="T52" fmla="*/ 0 w 262"/>
                      <a:gd name="T53" fmla="*/ 0 h 283"/>
                      <a:gd name="T54" fmla="*/ 0 w 262"/>
                      <a:gd name="T55" fmla="*/ 0 h 283"/>
                      <a:gd name="T56" fmla="*/ 0 w 262"/>
                      <a:gd name="T57" fmla="*/ 0 h 283"/>
                      <a:gd name="T58" fmla="*/ 0 w 262"/>
                      <a:gd name="T59" fmla="*/ 0 h 283"/>
                      <a:gd name="T60" fmla="*/ 0 w 262"/>
                      <a:gd name="T61" fmla="*/ 0 h 283"/>
                      <a:gd name="T62" fmla="*/ 0 w 262"/>
                      <a:gd name="T63" fmla="*/ 0 h 283"/>
                      <a:gd name="T64" fmla="*/ 0 w 262"/>
                      <a:gd name="T65" fmla="*/ 0 h 283"/>
                      <a:gd name="T66" fmla="*/ 0 w 262"/>
                      <a:gd name="T67" fmla="*/ 0 h 283"/>
                      <a:gd name="T68" fmla="*/ 0 w 262"/>
                      <a:gd name="T69" fmla="*/ 0 h 283"/>
                      <a:gd name="T70" fmla="*/ 0 w 262"/>
                      <a:gd name="T71" fmla="*/ 0 h 283"/>
                      <a:gd name="T72" fmla="*/ 0 w 262"/>
                      <a:gd name="T73" fmla="*/ 0 h 283"/>
                      <a:gd name="T74" fmla="*/ 0 w 262"/>
                      <a:gd name="T75" fmla="*/ 0 h 283"/>
                      <a:gd name="T76" fmla="*/ 0 w 262"/>
                      <a:gd name="T77" fmla="*/ 0 h 283"/>
                      <a:gd name="T78" fmla="*/ 0 w 262"/>
                      <a:gd name="T79" fmla="*/ 0 h 283"/>
                      <a:gd name="T80" fmla="*/ 0 w 262"/>
                      <a:gd name="T81" fmla="*/ 0 h 283"/>
                      <a:gd name="T82" fmla="*/ 0 w 262"/>
                      <a:gd name="T83" fmla="*/ 0 h 283"/>
                      <a:gd name="T84" fmla="*/ 0 w 262"/>
                      <a:gd name="T85" fmla="*/ 0 h 283"/>
                      <a:gd name="T86" fmla="*/ 0 w 262"/>
                      <a:gd name="T87" fmla="*/ 0 h 283"/>
                      <a:gd name="T88" fmla="*/ 0 w 262"/>
                      <a:gd name="T89" fmla="*/ 0 h 283"/>
                      <a:gd name="T90" fmla="*/ 0 w 262"/>
                      <a:gd name="T91" fmla="*/ 0 h 283"/>
                      <a:gd name="T92" fmla="*/ 0 w 262"/>
                      <a:gd name="T93" fmla="*/ 0 h 283"/>
                      <a:gd name="T94" fmla="*/ 0 w 262"/>
                      <a:gd name="T95" fmla="*/ 0 h 283"/>
                      <a:gd name="T96" fmla="*/ 0 w 262"/>
                      <a:gd name="T97" fmla="*/ 0 h 283"/>
                      <a:gd name="T98" fmla="*/ 0 w 262"/>
                      <a:gd name="T99" fmla="*/ 0 h 283"/>
                      <a:gd name="T100" fmla="*/ 0 w 262"/>
                      <a:gd name="T101" fmla="*/ 0 h 283"/>
                      <a:gd name="T102" fmla="*/ 0 w 262"/>
                      <a:gd name="T103" fmla="*/ 0 h 283"/>
                      <a:gd name="T104" fmla="*/ 0 w 262"/>
                      <a:gd name="T105" fmla="*/ 0 h 283"/>
                      <a:gd name="T106" fmla="*/ 0 w 262"/>
                      <a:gd name="T107" fmla="*/ 0 h 283"/>
                      <a:gd name="T108" fmla="*/ 0 w 262"/>
                      <a:gd name="T109" fmla="*/ 0 h 283"/>
                      <a:gd name="T110" fmla="*/ 0 w 262"/>
                      <a:gd name="T111" fmla="*/ 0 h 2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2"/>
                      <a:gd name="T169" fmla="*/ 0 h 283"/>
                      <a:gd name="T170" fmla="*/ 262 w 262"/>
                      <a:gd name="T171" fmla="*/ 283 h 2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2" h="283">
                        <a:moveTo>
                          <a:pt x="19" y="159"/>
                        </a:moveTo>
                        <a:lnTo>
                          <a:pt x="35" y="177"/>
                        </a:lnTo>
                        <a:lnTo>
                          <a:pt x="38" y="199"/>
                        </a:lnTo>
                        <a:lnTo>
                          <a:pt x="53" y="199"/>
                        </a:lnTo>
                        <a:lnTo>
                          <a:pt x="64" y="217"/>
                        </a:lnTo>
                        <a:lnTo>
                          <a:pt x="80" y="222"/>
                        </a:lnTo>
                        <a:lnTo>
                          <a:pt x="83" y="245"/>
                        </a:lnTo>
                        <a:lnTo>
                          <a:pt x="93" y="239"/>
                        </a:lnTo>
                        <a:lnTo>
                          <a:pt x="99" y="248"/>
                        </a:lnTo>
                        <a:lnTo>
                          <a:pt x="111" y="245"/>
                        </a:lnTo>
                        <a:lnTo>
                          <a:pt x="120" y="258"/>
                        </a:lnTo>
                        <a:lnTo>
                          <a:pt x="133" y="255"/>
                        </a:lnTo>
                        <a:lnTo>
                          <a:pt x="141" y="268"/>
                        </a:lnTo>
                        <a:lnTo>
                          <a:pt x="153" y="268"/>
                        </a:lnTo>
                        <a:lnTo>
                          <a:pt x="166" y="283"/>
                        </a:lnTo>
                        <a:lnTo>
                          <a:pt x="171" y="265"/>
                        </a:lnTo>
                        <a:lnTo>
                          <a:pt x="184" y="265"/>
                        </a:lnTo>
                        <a:lnTo>
                          <a:pt x="190" y="254"/>
                        </a:lnTo>
                        <a:lnTo>
                          <a:pt x="214" y="249"/>
                        </a:lnTo>
                        <a:lnTo>
                          <a:pt x="219" y="233"/>
                        </a:lnTo>
                        <a:lnTo>
                          <a:pt x="235" y="226"/>
                        </a:lnTo>
                        <a:lnTo>
                          <a:pt x="241" y="212"/>
                        </a:lnTo>
                        <a:lnTo>
                          <a:pt x="254" y="210"/>
                        </a:lnTo>
                        <a:lnTo>
                          <a:pt x="262" y="197"/>
                        </a:lnTo>
                        <a:lnTo>
                          <a:pt x="257" y="184"/>
                        </a:lnTo>
                        <a:lnTo>
                          <a:pt x="261" y="162"/>
                        </a:lnTo>
                        <a:lnTo>
                          <a:pt x="251" y="146"/>
                        </a:lnTo>
                        <a:lnTo>
                          <a:pt x="252" y="122"/>
                        </a:lnTo>
                        <a:lnTo>
                          <a:pt x="245" y="112"/>
                        </a:lnTo>
                        <a:lnTo>
                          <a:pt x="248" y="96"/>
                        </a:lnTo>
                        <a:lnTo>
                          <a:pt x="239" y="81"/>
                        </a:lnTo>
                        <a:lnTo>
                          <a:pt x="241" y="62"/>
                        </a:lnTo>
                        <a:lnTo>
                          <a:pt x="229" y="49"/>
                        </a:lnTo>
                        <a:lnTo>
                          <a:pt x="232" y="26"/>
                        </a:lnTo>
                        <a:lnTo>
                          <a:pt x="223" y="4"/>
                        </a:lnTo>
                        <a:lnTo>
                          <a:pt x="206" y="10"/>
                        </a:lnTo>
                        <a:lnTo>
                          <a:pt x="187" y="4"/>
                        </a:lnTo>
                        <a:lnTo>
                          <a:pt x="165" y="9"/>
                        </a:lnTo>
                        <a:lnTo>
                          <a:pt x="136" y="0"/>
                        </a:lnTo>
                        <a:lnTo>
                          <a:pt x="112" y="9"/>
                        </a:lnTo>
                        <a:lnTo>
                          <a:pt x="93" y="6"/>
                        </a:lnTo>
                        <a:lnTo>
                          <a:pt x="82" y="22"/>
                        </a:lnTo>
                        <a:lnTo>
                          <a:pt x="64" y="16"/>
                        </a:lnTo>
                        <a:lnTo>
                          <a:pt x="53" y="12"/>
                        </a:lnTo>
                        <a:lnTo>
                          <a:pt x="35" y="9"/>
                        </a:lnTo>
                        <a:lnTo>
                          <a:pt x="34" y="28"/>
                        </a:lnTo>
                        <a:lnTo>
                          <a:pt x="22" y="38"/>
                        </a:lnTo>
                        <a:lnTo>
                          <a:pt x="9" y="45"/>
                        </a:lnTo>
                        <a:lnTo>
                          <a:pt x="15" y="61"/>
                        </a:lnTo>
                        <a:lnTo>
                          <a:pt x="0" y="78"/>
                        </a:lnTo>
                        <a:lnTo>
                          <a:pt x="19" y="80"/>
                        </a:lnTo>
                        <a:lnTo>
                          <a:pt x="9" y="99"/>
                        </a:lnTo>
                        <a:lnTo>
                          <a:pt x="12" y="113"/>
                        </a:lnTo>
                        <a:lnTo>
                          <a:pt x="25" y="129"/>
                        </a:lnTo>
                        <a:lnTo>
                          <a:pt x="12" y="139"/>
                        </a:lnTo>
                        <a:lnTo>
                          <a:pt x="19" y="159"/>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57" name="Freeform 37"/>
                  <p:cNvSpPr/>
                  <p:nvPr/>
                </p:nvSpPr>
                <p:spPr bwMode="auto">
                  <a:xfrm>
                    <a:off x="1325" y="1429"/>
                    <a:ext cx="38" cy="34"/>
                  </a:xfrm>
                  <a:custGeom>
                    <a:avLst/>
                    <a:gdLst>
                      <a:gd name="T0" fmla="*/ 0 w 343"/>
                      <a:gd name="T1" fmla="*/ 0 h 381"/>
                      <a:gd name="T2" fmla="*/ 0 w 343"/>
                      <a:gd name="T3" fmla="*/ 0 h 381"/>
                      <a:gd name="T4" fmla="*/ 0 w 343"/>
                      <a:gd name="T5" fmla="*/ 0 h 381"/>
                      <a:gd name="T6" fmla="*/ 0 w 343"/>
                      <a:gd name="T7" fmla="*/ 0 h 381"/>
                      <a:gd name="T8" fmla="*/ 0 w 343"/>
                      <a:gd name="T9" fmla="*/ 0 h 381"/>
                      <a:gd name="T10" fmla="*/ 0 w 343"/>
                      <a:gd name="T11" fmla="*/ 0 h 381"/>
                      <a:gd name="T12" fmla="*/ 0 w 343"/>
                      <a:gd name="T13" fmla="*/ 0 h 381"/>
                      <a:gd name="T14" fmla="*/ 0 w 343"/>
                      <a:gd name="T15" fmla="*/ 0 h 381"/>
                      <a:gd name="T16" fmla="*/ 0 w 343"/>
                      <a:gd name="T17" fmla="*/ 0 h 381"/>
                      <a:gd name="T18" fmla="*/ 0 w 343"/>
                      <a:gd name="T19" fmla="*/ 0 h 381"/>
                      <a:gd name="T20" fmla="*/ 0 w 343"/>
                      <a:gd name="T21" fmla="*/ 0 h 381"/>
                      <a:gd name="T22" fmla="*/ 0 w 343"/>
                      <a:gd name="T23" fmla="*/ 0 h 381"/>
                      <a:gd name="T24" fmla="*/ 0 w 343"/>
                      <a:gd name="T25" fmla="*/ 0 h 381"/>
                      <a:gd name="T26" fmla="*/ 0 w 343"/>
                      <a:gd name="T27" fmla="*/ 0 h 381"/>
                      <a:gd name="T28" fmla="*/ 0 w 343"/>
                      <a:gd name="T29" fmla="*/ 0 h 381"/>
                      <a:gd name="T30" fmla="*/ 0 w 343"/>
                      <a:gd name="T31" fmla="*/ 0 h 381"/>
                      <a:gd name="T32" fmla="*/ 0 w 343"/>
                      <a:gd name="T33" fmla="*/ 0 h 381"/>
                      <a:gd name="T34" fmla="*/ 0 w 343"/>
                      <a:gd name="T35" fmla="*/ 0 h 381"/>
                      <a:gd name="T36" fmla="*/ 0 w 343"/>
                      <a:gd name="T37" fmla="*/ 0 h 381"/>
                      <a:gd name="T38" fmla="*/ 0 w 343"/>
                      <a:gd name="T39" fmla="*/ 0 h 381"/>
                      <a:gd name="T40" fmla="*/ 0 w 343"/>
                      <a:gd name="T41" fmla="*/ 0 h 381"/>
                      <a:gd name="T42" fmla="*/ 0 w 343"/>
                      <a:gd name="T43" fmla="*/ 0 h 381"/>
                      <a:gd name="T44" fmla="*/ 0 w 343"/>
                      <a:gd name="T45" fmla="*/ 0 h 381"/>
                      <a:gd name="T46" fmla="*/ 0 w 343"/>
                      <a:gd name="T47" fmla="*/ 0 h 381"/>
                      <a:gd name="T48" fmla="*/ 0 w 343"/>
                      <a:gd name="T49" fmla="*/ 0 h 381"/>
                      <a:gd name="T50" fmla="*/ 0 w 343"/>
                      <a:gd name="T51" fmla="*/ 0 h 381"/>
                      <a:gd name="T52" fmla="*/ 0 w 343"/>
                      <a:gd name="T53" fmla="*/ 0 h 381"/>
                      <a:gd name="T54" fmla="*/ 0 w 343"/>
                      <a:gd name="T55" fmla="*/ 0 h 381"/>
                      <a:gd name="T56" fmla="*/ 0 w 343"/>
                      <a:gd name="T57" fmla="*/ 0 h 381"/>
                      <a:gd name="T58" fmla="*/ 0 w 343"/>
                      <a:gd name="T59" fmla="*/ 0 h 381"/>
                      <a:gd name="T60" fmla="*/ 0 w 343"/>
                      <a:gd name="T61" fmla="*/ 0 h 381"/>
                      <a:gd name="T62" fmla="*/ 0 w 343"/>
                      <a:gd name="T63" fmla="*/ 0 h 381"/>
                      <a:gd name="T64" fmla="*/ 0 w 343"/>
                      <a:gd name="T65" fmla="*/ 0 h 381"/>
                      <a:gd name="T66" fmla="*/ 0 w 343"/>
                      <a:gd name="T67" fmla="*/ 0 h 381"/>
                      <a:gd name="T68" fmla="*/ 0 w 343"/>
                      <a:gd name="T69" fmla="*/ 0 h 381"/>
                      <a:gd name="T70" fmla="*/ 0 w 343"/>
                      <a:gd name="T71" fmla="*/ 0 h 3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3"/>
                      <a:gd name="T109" fmla="*/ 0 h 381"/>
                      <a:gd name="T110" fmla="*/ 343 w 343"/>
                      <a:gd name="T111" fmla="*/ 381 h 3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3" h="381">
                        <a:moveTo>
                          <a:pt x="96" y="321"/>
                        </a:moveTo>
                        <a:lnTo>
                          <a:pt x="125" y="334"/>
                        </a:lnTo>
                        <a:lnTo>
                          <a:pt x="134" y="352"/>
                        </a:lnTo>
                        <a:lnTo>
                          <a:pt x="150" y="355"/>
                        </a:lnTo>
                        <a:lnTo>
                          <a:pt x="155" y="369"/>
                        </a:lnTo>
                        <a:lnTo>
                          <a:pt x="172" y="368"/>
                        </a:lnTo>
                        <a:lnTo>
                          <a:pt x="182" y="381"/>
                        </a:lnTo>
                        <a:lnTo>
                          <a:pt x="201" y="362"/>
                        </a:lnTo>
                        <a:lnTo>
                          <a:pt x="210" y="381"/>
                        </a:lnTo>
                        <a:lnTo>
                          <a:pt x="220" y="366"/>
                        </a:lnTo>
                        <a:lnTo>
                          <a:pt x="235" y="372"/>
                        </a:lnTo>
                        <a:lnTo>
                          <a:pt x="245" y="355"/>
                        </a:lnTo>
                        <a:lnTo>
                          <a:pt x="262" y="362"/>
                        </a:lnTo>
                        <a:lnTo>
                          <a:pt x="268" y="344"/>
                        </a:lnTo>
                        <a:lnTo>
                          <a:pt x="287" y="343"/>
                        </a:lnTo>
                        <a:lnTo>
                          <a:pt x="292" y="328"/>
                        </a:lnTo>
                        <a:lnTo>
                          <a:pt x="312" y="323"/>
                        </a:lnTo>
                        <a:lnTo>
                          <a:pt x="318" y="305"/>
                        </a:lnTo>
                        <a:lnTo>
                          <a:pt x="331" y="304"/>
                        </a:lnTo>
                        <a:lnTo>
                          <a:pt x="331" y="289"/>
                        </a:lnTo>
                        <a:lnTo>
                          <a:pt x="341" y="284"/>
                        </a:lnTo>
                        <a:lnTo>
                          <a:pt x="332" y="266"/>
                        </a:lnTo>
                        <a:lnTo>
                          <a:pt x="343" y="255"/>
                        </a:lnTo>
                        <a:lnTo>
                          <a:pt x="329" y="244"/>
                        </a:lnTo>
                        <a:lnTo>
                          <a:pt x="340" y="227"/>
                        </a:lnTo>
                        <a:lnTo>
                          <a:pt x="331" y="214"/>
                        </a:lnTo>
                        <a:lnTo>
                          <a:pt x="318" y="192"/>
                        </a:lnTo>
                        <a:lnTo>
                          <a:pt x="316" y="178"/>
                        </a:lnTo>
                        <a:lnTo>
                          <a:pt x="299" y="176"/>
                        </a:lnTo>
                        <a:lnTo>
                          <a:pt x="287" y="162"/>
                        </a:lnTo>
                        <a:lnTo>
                          <a:pt x="287" y="147"/>
                        </a:lnTo>
                        <a:lnTo>
                          <a:pt x="309" y="142"/>
                        </a:lnTo>
                        <a:lnTo>
                          <a:pt x="308" y="127"/>
                        </a:lnTo>
                        <a:lnTo>
                          <a:pt x="318" y="120"/>
                        </a:lnTo>
                        <a:lnTo>
                          <a:pt x="313" y="104"/>
                        </a:lnTo>
                        <a:lnTo>
                          <a:pt x="297" y="104"/>
                        </a:lnTo>
                        <a:lnTo>
                          <a:pt x="292" y="81"/>
                        </a:lnTo>
                        <a:lnTo>
                          <a:pt x="283" y="68"/>
                        </a:lnTo>
                        <a:lnTo>
                          <a:pt x="284" y="50"/>
                        </a:lnTo>
                        <a:lnTo>
                          <a:pt x="268" y="49"/>
                        </a:lnTo>
                        <a:lnTo>
                          <a:pt x="267" y="33"/>
                        </a:lnTo>
                        <a:lnTo>
                          <a:pt x="251" y="30"/>
                        </a:lnTo>
                        <a:lnTo>
                          <a:pt x="236" y="13"/>
                        </a:lnTo>
                        <a:lnTo>
                          <a:pt x="219" y="21"/>
                        </a:lnTo>
                        <a:lnTo>
                          <a:pt x="204" y="5"/>
                        </a:lnTo>
                        <a:lnTo>
                          <a:pt x="181" y="23"/>
                        </a:lnTo>
                        <a:lnTo>
                          <a:pt x="179" y="5"/>
                        </a:lnTo>
                        <a:lnTo>
                          <a:pt x="160" y="0"/>
                        </a:lnTo>
                        <a:lnTo>
                          <a:pt x="143" y="16"/>
                        </a:lnTo>
                        <a:lnTo>
                          <a:pt x="127" y="10"/>
                        </a:lnTo>
                        <a:lnTo>
                          <a:pt x="117" y="21"/>
                        </a:lnTo>
                        <a:lnTo>
                          <a:pt x="99" y="21"/>
                        </a:lnTo>
                        <a:lnTo>
                          <a:pt x="92" y="49"/>
                        </a:lnTo>
                        <a:lnTo>
                          <a:pt x="76" y="46"/>
                        </a:lnTo>
                        <a:lnTo>
                          <a:pt x="66" y="66"/>
                        </a:lnTo>
                        <a:lnTo>
                          <a:pt x="42" y="66"/>
                        </a:lnTo>
                        <a:lnTo>
                          <a:pt x="45" y="94"/>
                        </a:lnTo>
                        <a:lnTo>
                          <a:pt x="26" y="89"/>
                        </a:lnTo>
                        <a:lnTo>
                          <a:pt x="7" y="101"/>
                        </a:lnTo>
                        <a:lnTo>
                          <a:pt x="13" y="123"/>
                        </a:lnTo>
                        <a:lnTo>
                          <a:pt x="0" y="136"/>
                        </a:lnTo>
                        <a:lnTo>
                          <a:pt x="12" y="159"/>
                        </a:lnTo>
                        <a:lnTo>
                          <a:pt x="0" y="165"/>
                        </a:lnTo>
                        <a:lnTo>
                          <a:pt x="7" y="178"/>
                        </a:lnTo>
                        <a:lnTo>
                          <a:pt x="16" y="194"/>
                        </a:lnTo>
                        <a:lnTo>
                          <a:pt x="15" y="220"/>
                        </a:lnTo>
                        <a:lnTo>
                          <a:pt x="32" y="214"/>
                        </a:lnTo>
                        <a:lnTo>
                          <a:pt x="61" y="223"/>
                        </a:lnTo>
                        <a:lnTo>
                          <a:pt x="77" y="253"/>
                        </a:lnTo>
                        <a:lnTo>
                          <a:pt x="74" y="273"/>
                        </a:lnTo>
                        <a:lnTo>
                          <a:pt x="86" y="294"/>
                        </a:lnTo>
                        <a:lnTo>
                          <a:pt x="96" y="321"/>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58" name="Freeform 38"/>
                  <p:cNvSpPr/>
                  <p:nvPr/>
                </p:nvSpPr>
                <p:spPr bwMode="auto">
                  <a:xfrm>
                    <a:off x="1333" y="1457"/>
                    <a:ext cx="40" cy="27"/>
                  </a:xfrm>
                  <a:custGeom>
                    <a:avLst/>
                    <a:gdLst>
                      <a:gd name="T0" fmla="*/ 0 w 358"/>
                      <a:gd name="T1" fmla="*/ 0 h 296"/>
                      <a:gd name="T2" fmla="*/ 0 w 358"/>
                      <a:gd name="T3" fmla="*/ 0 h 296"/>
                      <a:gd name="T4" fmla="*/ 0 w 358"/>
                      <a:gd name="T5" fmla="*/ 0 h 296"/>
                      <a:gd name="T6" fmla="*/ 0 w 358"/>
                      <a:gd name="T7" fmla="*/ 0 h 296"/>
                      <a:gd name="T8" fmla="*/ 0 w 358"/>
                      <a:gd name="T9" fmla="*/ 0 h 296"/>
                      <a:gd name="T10" fmla="*/ 0 w 358"/>
                      <a:gd name="T11" fmla="*/ 0 h 296"/>
                      <a:gd name="T12" fmla="*/ 0 w 358"/>
                      <a:gd name="T13" fmla="*/ 0 h 296"/>
                      <a:gd name="T14" fmla="*/ 0 w 358"/>
                      <a:gd name="T15" fmla="*/ 0 h 296"/>
                      <a:gd name="T16" fmla="*/ 0 w 358"/>
                      <a:gd name="T17" fmla="*/ 0 h 296"/>
                      <a:gd name="T18" fmla="*/ 0 w 358"/>
                      <a:gd name="T19" fmla="*/ 0 h 296"/>
                      <a:gd name="T20" fmla="*/ 0 w 358"/>
                      <a:gd name="T21" fmla="*/ 0 h 296"/>
                      <a:gd name="T22" fmla="*/ 0 w 358"/>
                      <a:gd name="T23" fmla="*/ 0 h 296"/>
                      <a:gd name="T24" fmla="*/ 0 w 358"/>
                      <a:gd name="T25" fmla="*/ 0 h 296"/>
                      <a:gd name="T26" fmla="*/ 0 w 358"/>
                      <a:gd name="T27" fmla="*/ 0 h 296"/>
                      <a:gd name="T28" fmla="*/ 0 w 358"/>
                      <a:gd name="T29" fmla="*/ 0 h 296"/>
                      <a:gd name="T30" fmla="*/ 0 w 358"/>
                      <a:gd name="T31" fmla="*/ 0 h 296"/>
                      <a:gd name="T32" fmla="*/ 0 w 358"/>
                      <a:gd name="T33" fmla="*/ 0 h 296"/>
                      <a:gd name="T34" fmla="*/ 0 w 358"/>
                      <a:gd name="T35" fmla="*/ 0 h 296"/>
                      <a:gd name="T36" fmla="*/ 0 w 358"/>
                      <a:gd name="T37" fmla="*/ 0 h 296"/>
                      <a:gd name="T38" fmla="*/ 0 w 358"/>
                      <a:gd name="T39" fmla="*/ 0 h 296"/>
                      <a:gd name="T40" fmla="*/ 0 w 358"/>
                      <a:gd name="T41" fmla="*/ 0 h 296"/>
                      <a:gd name="T42" fmla="*/ 0 w 358"/>
                      <a:gd name="T43" fmla="*/ 0 h 296"/>
                      <a:gd name="T44" fmla="*/ 0 w 358"/>
                      <a:gd name="T45" fmla="*/ 0 h 296"/>
                      <a:gd name="T46" fmla="*/ 0 w 358"/>
                      <a:gd name="T47" fmla="*/ 0 h 296"/>
                      <a:gd name="T48" fmla="*/ 0 w 358"/>
                      <a:gd name="T49" fmla="*/ 0 h 296"/>
                      <a:gd name="T50" fmla="*/ 0 w 358"/>
                      <a:gd name="T51" fmla="*/ 0 h 296"/>
                      <a:gd name="T52" fmla="*/ 0 w 358"/>
                      <a:gd name="T53" fmla="*/ 0 h 296"/>
                      <a:gd name="T54" fmla="*/ 0 w 358"/>
                      <a:gd name="T55" fmla="*/ 0 h 296"/>
                      <a:gd name="T56" fmla="*/ 0 w 358"/>
                      <a:gd name="T57" fmla="*/ 0 h 296"/>
                      <a:gd name="T58" fmla="*/ 0 w 358"/>
                      <a:gd name="T59" fmla="*/ 0 h 296"/>
                      <a:gd name="T60" fmla="*/ 0 w 358"/>
                      <a:gd name="T61" fmla="*/ 0 h 296"/>
                      <a:gd name="T62" fmla="*/ 0 w 358"/>
                      <a:gd name="T63" fmla="*/ 0 h 296"/>
                      <a:gd name="T64" fmla="*/ 0 w 358"/>
                      <a:gd name="T65" fmla="*/ 0 h 296"/>
                      <a:gd name="T66" fmla="*/ 0 w 358"/>
                      <a:gd name="T67" fmla="*/ 0 h 296"/>
                      <a:gd name="T68" fmla="*/ 0 w 358"/>
                      <a:gd name="T69" fmla="*/ 0 h 296"/>
                      <a:gd name="T70" fmla="*/ 0 w 358"/>
                      <a:gd name="T71" fmla="*/ 0 h 296"/>
                      <a:gd name="T72" fmla="*/ 0 w 358"/>
                      <a:gd name="T73" fmla="*/ 0 h 296"/>
                      <a:gd name="T74" fmla="*/ 0 w 358"/>
                      <a:gd name="T75" fmla="*/ 0 h 296"/>
                      <a:gd name="T76" fmla="*/ 0 w 358"/>
                      <a:gd name="T77" fmla="*/ 0 h 296"/>
                      <a:gd name="T78" fmla="*/ 0 w 358"/>
                      <a:gd name="T79" fmla="*/ 0 h 296"/>
                      <a:gd name="T80" fmla="*/ 0 w 358"/>
                      <a:gd name="T81" fmla="*/ 0 h 296"/>
                      <a:gd name="T82" fmla="*/ 0 w 358"/>
                      <a:gd name="T83" fmla="*/ 0 h 296"/>
                      <a:gd name="T84" fmla="*/ 0 w 358"/>
                      <a:gd name="T85" fmla="*/ 0 h 296"/>
                      <a:gd name="T86" fmla="*/ 0 w 358"/>
                      <a:gd name="T87" fmla="*/ 0 h 296"/>
                      <a:gd name="T88" fmla="*/ 0 w 358"/>
                      <a:gd name="T89" fmla="*/ 0 h 296"/>
                      <a:gd name="T90" fmla="*/ 0 w 358"/>
                      <a:gd name="T91" fmla="*/ 0 h 296"/>
                      <a:gd name="T92" fmla="*/ 0 w 358"/>
                      <a:gd name="T93" fmla="*/ 0 h 296"/>
                      <a:gd name="T94" fmla="*/ 0 w 358"/>
                      <a:gd name="T95" fmla="*/ 0 h 296"/>
                      <a:gd name="T96" fmla="*/ 0 w 358"/>
                      <a:gd name="T97" fmla="*/ 0 h 296"/>
                      <a:gd name="T98" fmla="*/ 0 w 358"/>
                      <a:gd name="T99" fmla="*/ 0 h 296"/>
                      <a:gd name="T100" fmla="*/ 0 w 358"/>
                      <a:gd name="T101" fmla="*/ 0 h 296"/>
                      <a:gd name="T102" fmla="*/ 0 w 358"/>
                      <a:gd name="T103" fmla="*/ 0 h 296"/>
                      <a:gd name="T104" fmla="*/ 0 w 358"/>
                      <a:gd name="T105" fmla="*/ 0 h 296"/>
                      <a:gd name="T106" fmla="*/ 0 w 358"/>
                      <a:gd name="T107" fmla="*/ 0 h 296"/>
                      <a:gd name="T108" fmla="*/ 0 w 358"/>
                      <a:gd name="T109" fmla="*/ 0 h 296"/>
                      <a:gd name="T110" fmla="*/ 0 w 358"/>
                      <a:gd name="T111" fmla="*/ 0 h 296"/>
                      <a:gd name="T112" fmla="*/ 0 w 358"/>
                      <a:gd name="T113" fmla="*/ 0 h 296"/>
                      <a:gd name="T114" fmla="*/ 0 w 358"/>
                      <a:gd name="T115" fmla="*/ 0 h 296"/>
                      <a:gd name="T116" fmla="*/ 0 w 358"/>
                      <a:gd name="T117" fmla="*/ 0 h 2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8"/>
                      <a:gd name="T178" fmla="*/ 0 h 296"/>
                      <a:gd name="T179" fmla="*/ 358 w 358"/>
                      <a:gd name="T180" fmla="*/ 296 h 2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8" h="296">
                        <a:moveTo>
                          <a:pt x="27" y="126"/>
                        </a:moveTo>
                        <a:lnTo>
                          <a:pt x="26" y="145"/>
                        </a:lnTo>
                        <a:lnTo>
                          <a:pt x="45" y="143"/>
                        </a:lnTo>
                        <a:lnTo>
                          <a:pt x="43" y="165"/>
                        </a:lnTo>
                        <a:lnTo>
                          <a:pt x="5" y="169"/>
                        </a:lnTo>
                        <a:lnTo>
                          <a:pt x="17" y="184"/>
                        </a:lnTo>
                        <a:lnTo>
                          <a:pt x="0" y="201"/>
                        </a:lnTo>
                        <a:lnTo>
                          <a:pt x="53" y="204"/>
                        </a:lnTo>
                        <a:lnTo>
                          <a:pt x="36" y="221"/>
                        </a:lnTo>
                        <a:lnTo>
                          <a:pt x="58" y="223"/>
                        </a:lnTo>
                        <a:lnTo>
                          <a:pt x="50" y="244"/>
                        </a:lnTo>
                        <a:lnTo>
                          <a:pt x="76" y="237"/>
                        </a:lnTo>
                        <a:lnTo>
                          <a:pt x="74" y="259"/>
                        </a:lnTo>
                        <a:lnTo>
                          <a:pt x="96" y="254"/>
                        </a:lnTo>
                        <a:lnTo>
                          <a:pt x="96" y="271"/>
                        </a:lnTo>
                        <a:lnTo>
                          <a:pt x="114" y="268"/>
                        </a:lnTo>
                        <a:lnTo>
                          <a:pt x="121" y="283"/>
                        </a:lnTo>
                        <a:lnTo>
                          <a:pt x="138" y="283"/>
                        </a:lnTo>
                        <a:lnTo>
                          <a:pt x="145" y="296"/>
                        </a:lnTo>
                        <a:lnTo>
                          <a:pt x="159" y="274"/>
                        </a:lnTo>
                        <a:lnTo>
                          <a:pt x="178" y="286"/>
                        </a:lnTo>
                        <a:lnTo>
                          <a:pt x="194" y="265"/>
                        </a:lnTo>
                        <a:lnTo>
                          <a:pt x="221" y="282"/>
                        </a:lnTo>
                        <a:lnTo>
                          <a:pt x="240" y="259"/>
                        </a:lnTo>
                        <a:lnTo>
                          <a:pt x="261" y="265"/>
                        </a:lnTo>
                        <a:lnTo>
                          <a:pt x="266" y="239"/>
                        </a:lnTo>
                        <a:lnTo>
                          <a:pt x="284" y="245"/>
                        </a:lnTo>
                        <a:lnTo>
                          <a:pt x="284" y="225"/>
                        </a:lnTo>
                        <a:lnTo>
                          <a:pt x="307" y="218"/>
                        </a:lnTo>
                        <a:lnTo>
                          <a:pt x="307" y="195"/>
                        </a:lnTo>
                        <a:lnTo>
                          <a:pt x="333" y="193"/>
                        </a:lnTo>
                        <a:lnTo>
                          <a:pt x="341" y="173"/>
                        </a:lnTo>
                        <a:lnTo>
                          <a:pt x="358" y="166"/>
                        </a:lnTo>
                        <a:lnTo>
                          <a:pt x="341" y="156"/>
                        </a:lnTo>
                        <a:lnTo>
                          <a:pt x="345" y="145"/>
                        </a:lnTo>
                        <a:lnTo>
                          <a:pt x="318" y="140"/>
                        </a:lnTo>
                        <a:lnTo>
                          <a:pt x="349" y="122"/>
                        </a:lnTo>
                        <a:lnTo>
                          <a:pt x="333" y="114"/>
                        </a:lnTo>
                        <a:lnTo>
                          <a:pt x="341" y="98"/>
                        </a:lnTo>
                        <a:lnTo>
                          <a:pt x="319" y="77"/>
                        </a:lnTo>
                        <a:lnTo>
                          <a:pt x="327" y="49"/>
                        </a:lnTo>
                        <a:lnTo>
                          <a:pt x="305" y="39"/>
                        </a:lnTo>
                        <a:lnTo>
                          <a:pt x="297" y="23"/>
                        </a:lnTo>
                        <a:lnTo>
                          <a:pt x="276" y="20"/>
                        </a:lnTo>
                        <a:lnTo>
                          <a:pt x="258" y="8"/>
                        </a:lnTo>
                        <a:lnTo>
                          <a:pt x="240" y="15"/>
                        </a:lnTo>
                        <a:lnTo>
                          <a:pt x="216" y="6"/>
                        </a:lnTo>
                        <a:lnTo>
                          <a:pt x="176" y="16"/>
                        </a:lnTo>
                        <a:lnTo>
                          <a:pt x="155" y="0"/>
                        </a:lnTo>
                        <a:lnTo>
                          <a:pt x="121" y="8"/>
                        </a:lnTo>
                        <a:lnTo>
                          <a:pt x="107" y="2"/>
                        </a:lnTo>
                        <a:lnTo>
                          <a:pt x="101" y="16"/>
                        </a:lnTo>
                        <a:lnTo>
                          <a:pt x="79" y="26"/>
                        </a:lnTo>
                        <a:lnTo>
                          <a:pt x="74" y="56"/>
                        </a:lnTo>
                        <a:lnTo>
                          <a:pt x="50" y="60"/>
                        </a:lnTo>
                        <a:lnTo>
                          <a:pt x="48" y="76"/>
                        </a:lnTo>
                        <a:lnTo>
                          <a:pt x="58" y="90"/>
                        </a:lnTo>
                        <a:lnTo>
                          <a:pt x="45" y="108"/>
                        </a:lnTo>
                        <a:lnTo>
                          <a:pt x="27" y="126"/>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59" name="Freeform 39"/>
                  <p:cNvSpPr/>
                  <p:nvPr/>
                </p:nvSpPr>
                <p:spPr bwMode="auto">
                  <a:xfrm>
                    <a:off x="1315" y="1477"/>
                    <a:ext cx="48" cy="42"/>
                  </a:xfrm>
                  <a:custGeom>
                    <a:avLst/>
                    <a:gdLst>
                      <a:gd name="T0" fmla="*/ 0 w 433"/>
                      <a:gd name="T1" fmla="*/ 0 h 464"/>
                      <a:gd name="T2" fmla="*/ 0 w 433"/>
                      <a:gd name="T3" fmla="*/ 0 h 464"/>
                      <a:gd name="T4" fmla="*/ 0 w 433"/>
                      <a:gd name="T5" fmla="*/ 0 h 464"/>
                      <a:gd name="T6" fmla="*/ 0 w 433"/>
                      <a:gd name="T7" fmla="*/ 0 h 464"/>
                      <a:gd name="T8" fmla="*/ 0 w 433"/>
                      <a:gd name="T9" fmla="*/ 0 h 464"/>
                      <a:gd name="T10" fmla="*/ 0 w 433"/>
                      <a:gd name="T11" fmla="*/ 0 h 464"/>
                      <a:gd name="T12" fmla="*/ 0 w 433"/>
                      <a:gd name="T13" fmla="*/ 0 h 464"/>
                      <a:gd name="T14" fmla="*/ 0 w 433"/>
                      <a:gd name="T15" fmla="*/ 0 h 464"/>
                      <a:gd name="T16" fmla="*/ 0 w 433"/>
                      <a:gd name="T17" fmla="*/ 0 h 464"/>
                      <a:gd name="T18" fmla="*/ 0 w 433"/>
                      <a:gd name="T19" fmla="*/ 0 h 464"/>
                      <a:gd name="T20" fmla="*/ 0 w 433"/>
                      <a:gd name="T21" fmla="*/ 0 h 464"/>
                      <a:gd name="T22" fmla="*/ 0 w 433"/>
                      <a:gd name="T23" fmla="*/ 0 h 464"/>
                      <a:gd name="T24" fmla="*/ 0 w 433"/>
                      <a:gd name="T25" fmla="*/ 0 h 464"/>
                      <a:gd name="T26" fmla="*/ 0 w 433"/>
                      <a:gd name="T27" fmla="*/ 0 h 464"/>
                      <a:gd name="T28" fmla="*/ 0 w 433"/>
                      <a:gd name="T29" fmla="*/ 0 h 464"/>
                      <a:gd name="T30" fmla="*/ 0 w 433"/>
                      <a:gd name="T31" fmla="*/ 0 h 464"/>
                      <a:gd name="T32" fmla="*/ 0 w 433"/>
                      <a:gd name="T33" fmla="*/ 0 h 464"/>
                      <a:gd name="T34" fmla="*/ 0 w 433"/>
                      <a:gd name="T35" fmla="*/ 0 h 464"/>
                      <a:gd name="T36" fmla="*/ 0 w 433"/>
                      <a:gd name="T37" fmla="*/ 0 h 464"/>
                      <a:gd name="T38" fmla="*/ 0 w 433"/>
                      <a:gd name="T39" fmla="*/ 0 h 464"/>
                      <a:gd name="T40" fmla="*/ 0 w 433"/>
                      <a:gd name="T41" fmla="*/ 0 h 464"/>
                      <a:gd name="T42" fmla="*/ 0 w 433"/>
                      <a:gd name="T43" fmla="*/ 0 h 464"/>
                      <a:gd name="T44" fmla="*/ 0 w 433"/>
                      <a:gd name="T45" fmla="*/ 0 h 464"/>
                      <a:gd name="T46" fmla="*/ 0 w 433"/>
                      <a:gd name="T47" fmla="*/ 0 h 464"/>
                      <a:gd name="T48" fmla="*/ 0 w 433"/>
                      <a:gd name="T49" fmla="*/ 0 h 464"/>
                      <a:gd name="T50" fmla="*/ 0 w 433"/>
                      <a:gd name="T51" fmla="*/ 0 h 464"/>
                      <a:gd name="T52" fmla="*/ 0 w 433"/>
                      <a:gd name="T53" fmla="*/ 0 h 464"/>
                      <a:gd name="T54" fmla="*/ 0 w 433"/>
                      <a:gd name="T55" fmla="*/ 0 h 464"/>
                      <a:gd name="T56" fmla="*/ 0 w 433"/>
                      <a:gd name="T57" fmla="*/ 0 h 464"/>
                      <a:gd name="T58" fmla="*/ 0 w 433"/>
                      <a:gd name="T59" fmla="*/ 0 h 464"/>
                      <a:gd name="T60" fmla="*/ 0 w 433"/>
                      <a:gd name="T61" fmla="*/ 0 h 464"/>
                      <a:gd name="T62" fmla="*/ 0 w 433"/>
                      <a:gd name="T63" fmla="*/ 0 h 464"/>
                      <a:gd name="T64" fmla="*/ 0 w 433"/>
                      <a:gd name="T65" fmla="*/ 0 h 464"/>
                      <a:gd name="T66" fmla="*/ 0 w 433"/>
                      <a:gd name="T67" fmla="*/ 0 h 464"/>
                      <a:gd name="T68" fmla="*/ 0 w 433"/>
                      <a:gd name="T69" fmla="*/ 0 h 464"/>
                      <a:gd name="T70" fmla="*/ 0 w 433"/>
                      <a:gd name="T71" fmla="*/ 0 h 464"/>
                      <a:gd name="T72" fmla="*/ 0 w 433"/>
                      <a:gd name="T73" fmla="*/ 0 h 464"/>
                      <a:gd name="T74" fmla="*/ 0 w 433"/>
                      <a:gd name="T75" fmla="*/ 0 h 464"/>
                      <a:gd name="T76" fmla="*/ 0 w 433"/>
                      <a:gd name="T77" fmla="*/ 0 h 464"/>
                      <a:gd name="T78" fmla="*/ 0 w 433"/>
                      <a:gd name="T79" fmla="*/ 0 h 464"/>
                      <a:gd name="T80" fmla="*/ 0 w 433"/>
                      <a:gd name="T81" fmla="*/ 0 h 464"/>
                      <a:gd name="T82" fmla="*/ 0 w 433"/>
                      <a:gd name="T83" fmla="*/ 0 h 464"/>
                      <a:gd name="T84" fmla="*/ 0 w 433"/>
                      <a:gd name="T85" fmla="*/ 0 h 4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3"/>
                      <a:gd name="T130" fmla="*/ 0 h 464"/>
                      <a:gd name="T131" fmla="*/ 433 w 433"/>
                      <a:gd name="T132" fmla="*/ 464 h 4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3" h="464">
                        <a:moveTo>
                          <a:pt x="210" y="420"/>
                        </a:moveTo>
                        <a:lnTo>
                          <a:pt x="226" y="412"/>
                        </a:lnTo>
                        <a:lnTo>
                          <a:pt x="236" y="393"/>
                        </a:lnTo>
                        <a:lnTo>
                          <a:pt x="247" y="394"/>
                        </a:lnTo>
                        <a:lnTo>
                          <a:pt x="252" y="376"/>
                        </a:lnTo>
                        <a:lnTo>
                          <a:pt x="273" y="380"/>
                        </a:lnTo>
                        <a:lnTo>
                          <a:pt x="285" y="365"/>
                        </a:lnTo>
                        <a:lnTo>
                          <a:pt x="297" y="368"/>
                        </a:lnTo>
                        <a:lnTo>
                          <a:pt x="305" y="353"/>
                        </a:lnTo>
                        <a:lnTo>
                          <a:pt x="325" y="350"/>
                        </a:lnTo>
                        <a:lnTo>
                          <a:pt x="330" y="331"/>
                        </a:lnTo>
                        <a:lnTo>
                          <a:pt x="344" y="334"/>
                        </a:lnTo>
                        <a:lnTo>
                          <a:pt x="351" y="308"/>
                        </a:lnTo>
                        <a:lnTo>
                          <a:pt x="367" y="308"/>
                        </a:lnTo>
                        <a:lnTo>
                          <a:pt x="377" y="290"/>
                        </a:lnTo>
                        <a:lnTo>
                          <a:pt x="397" y="293"/>
                        </a:lnTo>
                        <a:lnTo>
                          <a:pt x="404" y="274"/>
                        </a:lnTo>
                        <a:lnTo>
                          <a:pt x="427" y="269"/>
                        </a:lnTo>
                        <a:lnTo>
                          <a:pt x="433" y="252"/>
                        </a:lnTo>
                        <a:lnTo>
                          <a:pt x="426" y="236"/>
                        </a:lnTo>
                        <a:lnTo>
                          <a:pt x="433" y="219"/>
                        </a:lnTo>
                        <a:lnTo>
                          <a:pt x="421" y="211"/>
                        </a:lnTo>
                        <a:lnTo>
                          <a:pt x="430" y="191"/>
                        </a:lnTo>
                        <a:lnTo>
                          <a:pt x="416" y="181"/>
                        </a:lnTo>
                        <a:lnTo>
                          <a:pt x="413" y="165"/>
                        </a:lnTo>
                        <a:lnTo>
                          <a:pt x="394" y="165"/>
                        </a:lnTo>
                        <a:lnTo>
                          <a:pt x="397" y="148"/>
                        </a:lnTo>
                        <a:lnTo>
                          <a:pt x="387" y="150"/>
                        </a:lnTo>
                        <a:lnTo>
                          <a:pt x="391" y="123"/>
                        </a:lnTo>
                        <a:lnTo>
                          <a:pt x="374" y="123"/>
                        </a:lnTo>
                        <a:lnTo>
                          <a:pt x="378" y="106"/>
                        </a:lnTo>
                        <a:lnTo>
                          <a:pt x="355" y="102"/>
                        </a:lnTo>
                        <a:lnTo>
                          <a:pt x="354" y="80"/>
                        </a:lnTo>
                        <a:lnTo>
                          <a:pt x="330" y="86"/>
                        </a:lnTo>
                        <a:lnTo>
                          <a:pt x="336" y="59"/>
                        </a:lnTo>
                        <a:lnTo>
                          <a:pt x="316" y="53"/>
                        </a:lnTo>
                        <a:lnTo>
                          <a:pt x="303" y="22"/>
                        </a:lnTo>
                        <a:lnTo>
                          <a:pt x="283" y="37"/>
                        </a:lnTo>
                        <a:lnTo>
                          <a:pt x="272" y="20"/>
                        </a:lnTo>
                        <a:lnTo>
                          <a:pt x="243" y="35"/>
                        </a:lnTo>
                        <a:lnTo>
                          <a:pt x="242" y="14"/>
                        </a:lnTo>
                        <a:lnTo>
                          <a:pt x="220" y="24"/>
                        </a:lnTo>
                        <a:lnTo>
                          <a:pt x="213" y="7"/>
                        </a:lnTo>
                        <a:lnTo>
                          <a:pt x="189" y="12"/>
                        </a:lnTo>
                        <a:lnTo>
                          <a:pt x="177" y="0"/>
                        </a:lnTo>
                        <a:lnTo>
                          <a:pt x="143" y="16"/>
                        </a:lnTo>
                        <a:lnTo>
                          <a:pt x="140" y="0"/>
                        </a:lnTo>
                        <a:lnTo>
                          <a:pt x="121" y="16"/>
                        </a:lnTo>
                        <a:lnTo>
                          <a:pt x="98" y="16"/>
                        </a:lnTo>
                        <a:lnTo>
                          <a:pt x="95" y="0"/>
                        </a:lnTo>
                        <a:lnTo>
                          <a:pt x="74" y="0"/>
                        </a:lnTo>
                        <a:lnTo>
                          <a:pt x="75" y="27"/>
                        </a:lnTo>
                        <a:lnTo>
                          <a:pt x="58" y="49"/>
                        </a:lnTo>
                        <a:lnTo>
                          <a:pt x="39" y="67"/>
                        </a:lnTo>
                        <a:lnTo>
                          <a:pt x="55" y="94"/>
                        </a:lnTo>
                        <a:lnTo>
                          <a:pt x="54" y="112"/>
                        </a:lnTo>
                        <a:lnTo>
                          <a:pt x="32" y="123"/>
                        </a:lnTo>
                        <a:lnTo>
                          <a:pt x="13" y="148"/>
                        </a:lnTo>
                        <a:lnTo>
                          <a:pt x="22" y="181"/>
                        </a:lnTo>
                        <a:lnTo>
                          <a:pt x="3" y="195"/>
                        </a:lnTo>
                        <a:lnTo>
                          <a:pt x="16" y="225"/>
                        </a:lnTo>
                        <a:lnTo>
                          <a:pt x="6" y="241"/>
                        </a:lnTo>
                        <a:lnTo>
                          <a:pt x="16" y="264"/>
                        </a:lnTo>
                        <a:lnTo>
                          <a:pt x="0" y="277"/>
                        </a:lnTo>
                        <a:lnTo>
                          <a:pt x="22" y="308"/>
                        </a:lnTo>
                        <a:lnTo>
                          <a:pt x="12" y="331"/>
                        </a:lnTo>
                        <a:lnTo>
                          <a:pt x="25" y="353"/>
                        </a:lnTo>
                        <a:lnTo>
                          <a:pt x="19" y="370"/>
                        </a:lnTo>
                        <a:lnTo>
                          <a:pt x="45" y="370"/>
                        </a:lnTo>
                        <a:lnTo>
                          <a:pt x="39" y="387"/>
                        </a:lnTo>
                        <a:lnTo>
                          <a:pt x="57" y="391"/>
                        </a:lnTo>
                        <a:lnTo>
                          <a:pt x="54" y="408"/>
                        </a:lnTo>
                        <a:lnTo>
                          <a:pt x="72" y="413"/>
                        </a:lnTo>
                        <a:lnTo>
                          <a:pt x="69" y="427"/>
                        </a:lnTo>
                        <a:lnTo>
                          <a:pt x="97" y="424"/>
                        </a:lnTo>
                        <a:lnTo>
                          <a:pt x="95" y="444"/>
                        </a:lnTo>
                        <a:lnTo>
                          <a:pt x="117" y="438"/>
                        </a:lnTo>
                        <a:lnTo>
                          <a:pt x="114" y="464"/>
                        </a:lnTo>
                        <a:lnTo>
                          <a:pt x="130" y="444"/>
                        </a:lnTo>
                        <a:lnTo>
                          <a:pt x="145" y="451"/>
                        </a:lnTo>
                        <a:lnTo>
                          <a:pt x="151" y="427"/>
                        </a:lnTo>
                        <a:lnTo>
                          <a:pt x="166" y="439"/>
                        </a:lnTo>
                        <a:lnTo>
                          <a:pt x="171" y="417"/>
                        </a:lnTo>
                        <a:lnTo>
                          <a:pt x="187" y="416"/>
                        </a:lnTo>
                        <a:lnTo>
                          <a:pt x="204" y="408"/>
                        </a:lnTo>
                        <a:lnTo>
                          <a:pt x="210" y="420"/>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60" name="Freeform 40"/>
                  <p:cNvSpPr/>
                  <p:nvPr/>
                </p:nvSpPr>
                <p:spPr bwMode="auto">
                  <a:xfrm>
                    <a:off x="1353" y="1468"/>
                    <a:ext cx="54" cy="33"/>
                  </a:xfrm>
                  <a:custGeom>
                    <a:avLst/>
                    <a:gdLst>
                      <a:gd name="T0" fmla="*/ 0 w 484"/>
                      <a:gd name="T1" fmla="*/ 0 h 360"/>
                      <a:gd name="T2" fmla="*/ 0 w 484"/>
                      <a:gd name="T3" fmla="*/ 0 h 360"/>
                      <a:gd name="T4" fmla="*/ 0 w 484"/>
                      <a:gd name="T5" fmla="*/ 0 h 360"/>
                      <a:gd name="T6" fmla="*/ 0 w 484"/>
                      <a:gd name="T7" fmla="*/ 0 h 360"/>
                      <a:gd name="T8" fmla="*/ 0 w 484"/>
                      <a:gd name="T9" fmla="*/ 0 h 360"/>
                      <a:gd name="T10" fmla="*/ 0 w 484"/>
                      <a:gd name="T11" fmla="*/ 0 h 360"/>
                      <a:gd name="T12" fmla="*/ 0 w 484"/>
                      <a:gd name="T13" fmla="*/ 0 h 360"/>
                      <a:gd name="T14" fmla="*/ 0 w 484"/>
                      <a:gd name="T15" fmla="*/ 0 h 360"/>
                      <a:gd name="T16" fmla="*/ 0 w 484"/>
                      <a:gd name="T17" fmla="*/ 0 h 360"/>
                      <a:gd name="T18" fmla="*/ 0 w 484"/>
                      <a:gd name="T19" fmla="*/ 0 h 360"/>
                      <a:gd name="T20" fmla="*/ 0 w 484"/>
                      <a:gd name="T21" fmla="*/ 0 h 360"/>
                      <a:gd name="T22" fmla="*/ 0 w 484"/>
                      <a:gd name="T23" fmla="*/ 0 h 360"/>
                      <a:gd name="T24" fmla="*/ 0 w 484"/>
                      <a:gd name="T25" fmla="*/ 0 h 360"/>
                      <a:gd name="T26" fmla="*/ 0 w 484"/>
                      <a:gd name="T27" fmla="*/ 0 h 360"/>
                      <a:gd name="T28" fmla="*/ 0 w 484"/>
                      <a:gd name="T29" fmla="*/ 0 h 360"/>
                      <a:gd name="T30" fmla="*/ 0 w 484"/>
                      <a:gd name="T31" fmla="*/ 0 h 360"/>
                      <a:gd name="T32" fmla="*/ 0 w 484"/>
                      <a:gd name="T33" fmla="*/ 0 h 360"/>
                      <a:gd name="T34" fmla="*/ 0 w 484"/>
                      <a:gd name="T35" fmla="*/ 0 h 360"/>
                      <a:gd name="T36" fmla="*/ 0 w 484"/>
                      <a:gd name="T37" fmla="*/ 0 h 360"/>
                      <a:gd name="T38" fmla="*/ 0 w 484"/>
                      <a:gd name="T39" fmla="*/ 0 h 360"/>
                      <a:gd name="T40" fmla="*/ 0 w 484"/>
                      <a:gd name="T41" fmla="*/ 0 h 360"/>
                      <a:gd name="T42" fmla="*/ 0 w 484"/>
                      <a:gd name="T43" fmla="*/ 0 h 360"/>
                      <a:gd name="T44" fmla="*/ 0 w 484"/>
                      <a:gd name="T45" fmla="*/ 0 h 360"/>
                      <a:gd name="T46" fmla="*/ 0 w 484"/>
                      <a:gd name="T47" fmla="*/ 0 h 360"/>
                      <a:gd name="T48" fmla="*/ 0 w 484"/>
                      <a:gd name="T49" fmla="*/ 0 h 360"/>
                      <a:gd name="T50" fmla="*/ 0 w 484"/>
                      <a:gd name="T51" fmla="*/ 0 h 360"/>
                      <a:gd name="T52" fmla="*/ 0 w 484"/>
                      <a:gd name="T53" fmla="*/ 0 h 360"/>
                      <a:gd name="T54" fmla="*/ 0 w 484"/>
                      <a:gd name="T55" fmla="*/ 0 h 360"/>
                      <a:gd name="T56" fmla="*/ 0 w 484"/>
                      <a:gd name="T57" fmla="*/ 0 h 360"/>
                      <a:gd name="T58" fmla="*/ 0 w 484"/>
                      <a:gd name="T59" fmla="*/ 0 h 360"/>
                      <a:gd name="T60" fmla="*/ 0 w 484"/>
                      <a:gd name="T61" fmla="*/ 0 h 360"/>
                      <a:gd name="T62" fmla="*/ 0 w 484"/>
                      <a:gd name="T63" fmla="*/ 0 h 360"/>
                      <a:gd name="T64" fmla="*/ 0 w 484"/>
                      <a:gd name="T65" fmla="*/ 0 h 360"/>
                      <a:gd name="T66" fmla="*/ 0 w 484"/>
                      <a:gd name="T67" fmla="*/ 0 h 360"/>
                      <a:gd name="T68" fmla="*/ 0 w 484"/>
                      <a:gd name="T69" fmla="*/ 0 h 360"/>
                      <a:gd name="T70" fmla="*/ 0 w 484"/>
                      <a:gd name="T71" fmla="*/ 0 h 360"/>
                      <a:gd name="T72" fmla="*/ 0 w 484"/>
                      <a:gd name="T73" fmla="*/ 0 h 360"/>
                      <a:gd name="T74" fmla="*/ 0 w 484"/>
                      <a:gd name="T75" fmla="*/ 0 h 360"/>
                      <a:gd name="T76" fmla="*/ 0 w 484"/>
                      <a:gd name="T77" fmla="*/ 0 h 360"/>
                      <a:gd name="T78" fmla="*/ 0 w 484"/>
                      <a:gd name="T79" fmla="*/ 0 h 360"/>
                      <a:gd name="T80" fmla="*/ 0 w 484"/>
                      <a:gd name="T81" fmla="*/ 0 h 360"/>
                      <a:gd name="T82" fmla="*/ 0 w 484"/>
                      <a:gd name="T83" fmla="*/ 0 h 360"/>
                      <a:gd name="T84" fmla="*/ 0 w 484"/>
                      <a:gd name="T85" fmla="*/ 0 h 360"/>
                      <a:gd name="T86" fmla="*/ 0 w 484"/>
                      <a:gd name="T87" fmla="*/ 0 h 360"/>
                      <a:gd name="T88" fmla="*/ 0 w 484"/>
                      <a:gd name="T89" fmla="*/ 0 h 360"/>
                      <a:gd name="T90" fmla="*/ 0 w 484"/>
                      <a:gd name="T91" fmla="*/ 0 h 360"/>
                      <a:gd name="T92" fmla="*/ 0 w 484"/>
                      <a:gd name="T93" fmla="*/ 0 h 360"/>
                      <a:gd name="T94" fmla="*/ 0 w 484"/>
                      <a:gd name="T95" fmla="*/ 0 h 360"/>
                      <a:gd name="T96" fmla="*/ 0 w 484"/>
                      <a:gd name="T97" fmla="*/ 0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4"/>
                      <a:gd name="T148" fmla="*/ 0 h 360"/>
                      <a:gd name="T149" fmla="*/ 484 w 484"/>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4" h="360">
                        <a:moveTo>
                          <a:pt x="86" y="317"/>
                        </a:moveTo>
                        <a:lnTo>
                          <a:pt x="99" y="311"/>
                        </a:lnTo>
                        <a:lnTo>
                          <a:pt x="105" y="324"/>
                        </a:lnTo>
                        <a:lnTo>
                          <a:pt x="130" y="323"/>
                        </a:lnTo>
                        <a:lnTo>
                          <a:pt x="137" y="336"/>
                        </a:lnTo>
                        <a:lnTo>
                          <a:pt x="156" y="333"/>
                        </a:lnTo>
                        <a:lnTo>
                          <a:pt x="171" y="350"/>
                        </a:lnTo>
                        <a:lnTo>
                          <a:pt x="184" y="340"/>
                        </a:lnTo>
                        <a:lnTo>
                          <a:pt x="191" y="352"/>
                        </a:lnTo>
                        <a:lnTo>
                          <a:pt x="206" y="359"/>
                        </a:lnTo>
                        <a:lnTo>
                          <a:pt x="216" y="349"/>
                        </a:lnTo>
                        <a:lnTo>
                          <a:pt x="225" y="355"/>
                        </a:lnTo>
                        <a:lnTo>
                          <a:pt x="232" y="343"/>
                        </a:lnTo>
                        <a:lnTo>
                          <a:pt x="255" y="336"/>
                        </a:lnTo>
                        <a:lnTo>
                          <a:pt x="271" y="349"/>
                        </a:lnTo>
                        <a:lnTo>
                          <a:pt x="281" y="337"/>
                        </a:lnTo>
                        <a:lnTo>
                          <a:pt x="302" y="349"/>
                        </a:lnTo>
                        <a:lnTo>
                          <a:pt x="311" y="340"/>
                        </a:lnTo>
                        <a:lnTo>
                          <a:pt x="325" y="355"/>
                        </a:lnTo>
                        <a:lnTo>
                          <a:pt x="343" y="347"/>
                        </a:lnTo>
                        <a:lnTo>
                          <a:pt x="357" y="360"/>
                        </a:lnTo>
                        <a:lnTo>
                          <a:pt x="369" y="350"/>
                        </a:lnTo>
                        <a:lnTo>
                          <a:pt x="385" y="355"/>
                        </a:lnTo>
                        <a:lnTo>
                          <a:pt x="388" y="344"/>
                        </a:lnTo>
                        <a:lnTo>
                          <a:pt x="402" y="346"/>
                        </a:lnTo>
                        <a:lnTo>
                          <a:pt x="426" y="330"/>
                        </a:lnTo>
                        <a:lnTo>
                          <a:pt x="413" y="326"/>
                        </a:lnTo>
                        <a:lnTo>
                          <a:pt x="426" y="317"/>
                        </a:lnTo>
                        <a:lnTo>
                          <a:pt x="420" y="302"/>
                        </a:lnTo>
                        <a:lnTo>
                          <a:pt x="440" y="304"/>
                        </a:lnTo>
                        <a:lnTo>
                          <a:pt x="440" y="291"/>
                        </a:lnTo>
                        <a:lnTo>
                          <a:pt x="452" y="289"/>
                        </a:lnTo>
                        <a:lnTo>
                          <a:pt x="448" y="275"/>
                        </a:lnTo>
                        <a:lnTo>
                          <a:pt x="461" y="273"/>
                        </a:lnTo>
                        <a:lnTo>
                          <a:pt x="475" y="259"/>
                        </a:lnTo>
                        <a:lnTo>
                          <a:pt x="468" y="249"/>
                        </a:lnTo>
                        <a:lnTo>
                          <a:pt x="484" y="242"/>
                        </a:lnTo>
                        <a:lnTo>
                          <a:pt x="471" y="230"/>
                        </a:lnTo>
                        <a:lnTo>
                          <a:pt x="481" y="210"/>
                        </a:lnTo>
                        <a:lnTo>
                          <a:pt x="481" y="188"/>
                        </a:lnTo>
                        <a:lnTo>
                          <a:pt x="471" y="182"/>
                        </a:lnTo>
                        <a:lnTo>
                          <a:pt x="469" y="163"/>
                        </a:lnTo>
                        <a:lnTo>
                          <a:pt x="484" y="150"/>
                        </a:lnTo>
                        <a:lnTo>
                          <a:pt x="472" y="147"/>
                        </a:lnTo>
                        <a:lnTo>
                          <a:pt x="474" y="136"/>
                        </a:lnTo>
                        <a:lnTo>
                          <a:pt x="459" y="120"/>
                        </a:lnTo>
                        <a:lnTo>
                          <a:pt x="471" y="111"/>
                        </a:lnTo>
                        <a:lnTo>
                          <a:pt x="459" y="92"/>
                        </a:lnTo>
                        <a:lnTo>
                          <a:pt x="445" y="89"/>
                        </a:lnTo>
                        <a:lnTo>
                          <a:pt x="445" y="72"/>
                        </a:lnTo>
                        <a:lnTo>
                          <a:pt x="429" y="75"/>
                        </a:lnTo>
                        <a:lnTo>
                          <a:pt x="421" y="58"/>
                        </a:lnTo>
                        <a:lnTo>
                          <a:pt x="405" y="55"/>
                        </a:lnTo>
                        <a:lnTo>
                          <a:pt x="402" y="46"/>
                        </a:lnTo>
                        <a:lnTo>
                          <a:pt x="379" y="50"/>
                        </a:lnTo>
                        <a:lnTo>
                          <a:pt x="369" y="30"/>
                        </a:lnTo>
                        <a:lnTo>
                          <a:pt x="356" y="29"/>
                        </a:lnTo>
                        <a:lnTo>
                          <a:pt x="350" y="20"/>
                        </a:lnTo>
                        <a:lnTo>
                          <a:pt x="338" y="36"/>
                        </a:lnTo>
                        <a:lnTo>
                          <a:pt x="324" y="26"/>
                        </a:lnTo>
                        <a:lnTo>
                          <a:pt x="312" y="36"/>
                        </a:lnTo>
                        <a:lnTo>
                          <a:pt x="293" y="37"/>
                        </a:lnTo>
                        <a:lnTo>
                          <a:pt x="296" y="18"/>
                        </a:lnTo>
                        <a:lnTo>
                          <a:pt x="283" y="26"/>
                        </a:lnTo>
                        <a:lnTo>
                          <a:pt x="277" y="13"/>
                        </a:lnTo>
                        <a:lnTo>
                          <a:pt x="264" y="21"/>
                        </a:lnTo>
                        <a:lnTo>
                          <a:pt x="236" y="11"/>
                        </a:lnTo>
                        <a:lnTo>
                          <a:pt x="236" y="0"/>
                        </a:lnTo>
                        <a:lnTo>
                          <a:pt x="211" y="7"/>
                        </a:lnTo>
                        <a:lnTo>
                          <a:pt x="207" y="18"/>
                        </a:lnTo>
                        <a:lnTo>
                          <a:pt x="181" y="14"/>
                        </a:lnTo>
                        <a:lnTo>
                          <a:pt x="175" y="34"/>
                        </a:lnTo>
                        <a:lnTo>
                          <a:pt x="155" y="37"/>
                        </a:lnTo>
                        <a:lnTo>
                          <a:pt x="160" y="58"/>
                        </a:lnTo>
                        <a:lnTo>
                          <a:pt x="128" y="56"/>
                        </a:lnTo>
                        <a:lnTo>
                          <a:pt x="118" y="69"/>
                        </a:lnTo>
                        <a:lnTo>
                          <a:pt x="93" y="66"/>
                        </a:lnTo>
                        <a:lnTo>
                          <a:pt x="88" y="81"/>
                        </a:lnTo>
                        <a:lnTo>
                          <a:pt x="67" y="81"/>
                        </a:lnTo>
                        <a:lnTo>
                          <a:pt x="69" y="101"/>
                        </a:lnTo>
                        <a:lnTo>
                          <a:pt x="51" y="98"/>
                        </a:lnTo>
                        <a:lnTo>
                          <a:pt x="66" y="120"/>
                        </a:lnTo>
                        <a:lnTo>
                          <a:pt x="42" y="117"/>
                        </a:lnTo>
                        <a:lnTo>
                          <a:pt x="45" y="136"/>
                        </a:lnTo>
                        <a:lnTo>
                          <a:pt x="19" y="142"/>
                        </a:lnTo>
                        <a:lnTo>
                          <a:pt x="16" y="165"/>
                        </a:lnTo>
                        <a:lnTo>
                          <a:pt x="0" y="171"/>
                        </a:lnTo>
                        <a:lnTo>
                          <a:pt x="19" y="178"/>
                        </a:lnTo>
                        <a:lnTo>
                          <a:pt x="13" y="197"/>
                        </a:lnTo>
                        <a:lnTo>
                          <a:pt x="37" y="200"/>
                        </a:lnTo>
                        <a:lnTo>
                          <a:pt x="31" y="224"/>
                        </a:lnTo>
                        <a:lnTo>
                          <a:pt x="48" y="223"/>
                        </a:lnTo>
                        <a:lnTo>
                          <a:pt x="45" y="237"/>
                        </a:lnTo>
                        <a:lnTo>
                          <a:pt x="60" y="242"/>
                        </a:lnTo>
                        <a:lnTo>
                          <a:pt x="53" y="273"/>
                        </a:lnTo>
                        <a:lnTo>
                          <a:pt x="72" y="268"/>
                        </a:lnTo>
                        <a:lnTo>
                          <a:pt x="69" y="301"/>
                        </a:lnTo>
                        <a:lnTo>
                          <a:pt x="86" y="297"/>
                        </a:lnTo>
                        <a:lnTo>
                          <a:pt x="86" y="317"/>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61" name="Freeform 41"/>
                  <p:cNvSpPr/>
                  <p:nvPr/>
                </p:nvSpPr>
                <p:spPr bwMode="auto">
                  <a:xfrm>
                    <a:off x="1345" y="1498"/>
                    <a:ext cx="45" cy="37"/>
                  </a:xfrm>
                  <a:custGeom>
                    <a:avLst/>
                    <a:gdLst>
                      <a:gd name="T0" fmla="*/ 0 w 405"/>
                      <a:gd name="T1" fmla="*/ 0 h 408"/>
                      <a:gd name="T2" fmla="*/ 0 w 405"/>
                      <a:gd name="T3" fmla="*/ 0 h 408"/>
                      <a:gd name="T4" fmla="*/ 0 w 405"/>
                      <a:gd name="T5" fmla="*/ 0 h 408"/>
                      <a:gd name="T6" fmla="*/ 0 w 405"/>
                      <a:gd name="T7" fmla="*/ 0 h 408"/>
                      <a:gd name="T8" fmla="*/ 0 w 405"/>
                      <a:gd name="T9" fmla="*/ 0 h 408"/>
                      <a:gd name="T10" fmla="*/ 0 w 405"/>
                      <a:gd name="T11" fmla="*/ 0 h 408"/>
                      <a:gd name="T12" fmla="*/ 0 w 405"/>
                      <a:gd name="T13" fmla="*/ 0 h 408"/>
                      <a:gd name="T14" fmla="*/ 0 w 405"/>
                      <a:gd name="T15" fmla="*/ 0 h 408"/>
                      <a:gd name="T16" fmla="*/ 0 w 405"/>
                      <a:gd name="T17" fmla="*/ 0 h 408"/>
                      <a:gd name="T18" fmla="*/ 0 w 405"/>
                      <a:gd name="T19" fmla="*/ 0 h 408"/>
                      <a:gd name="T20" fmla="*/ 0 w 405"/>
                      <a:gd name="T21" fmla="*/ 0 h 408"/>
                      <a:gd name="T22" fmla="*/ 0 w 405"/>
                      <a:gd name="T23" fmla="*/ 0 h 408"/>
                      <a:gd name="T24" fmla="*/ 0 w 405"/>
                      <a:gd name="T25" fmla="*/ 0 h 408"/>
                      <a:gd name="T26" fmla="*/ 0 w 405"/>
                      <a:gd name="T27" fmla="*/ 0 h 408"/>
                      <a:gd name="T28" fmla="*/ 0 w 405"/>
                      <a:gd name="T29" fmla="*/ 0 h 408"/>
                      <a:gd name="T30" fmla="*/ 0 w 405"/>
                      <a:gd name="T31" fmla="*/ 0 h 408"/>
                      <a:gd name="T32" fmla="*/ 0 w 405"/>
                      <a:gd name="T33" fmla="*/ 0 h 408"/>
                      <a:gd name="T34" fmla="*/ 0 w 405"/>
                      <a:gd name="T35" fmla="*/ 0 h 408"/>
                      <a:gd name="T36" fmla="*/ 0 w 405"/>
                      <a:gd name="T37" fmla="*/ 0 h 408"/>
                      <a:gd name="T38" fmla="*/ 0 w 405"/>
                      <a:gd name="T39" fmla="*/ 0 h 408"/>
                      <a:gd name="T40" fmla="*/ 0 w 405"/>
                      <a:gd name="T41" fmla="*/ 0 h 408"/>
                      <a:gd name="T42" fmla="*/ 0 w 405"/>
                      <a:gd name="T43" fmla="*/ 0 h 408"/>
                      <a:gd name="T44" fmla="*/ 0 w 405"/>
                      <a:gd name="T45" fmla="*/ 0 h 408"/>
                      <a:gd name="T46" fmla="*/ 0 w 405"/>
                      <a:gd name="T47" fmla="*/ 0 h 408"/>
                      <a:gd name="T48" fmla="*/ 0 w 405"/>
                      <a:gd name="T49" fmla="*/ 0 h 408"/>
                      <a:gd name="T50" fmla="*/ 0 w 405"/>
                      <a:gd name="T51" fmla="*/ 0 h 408"/>
                      <a:gd name="T52" fmla="*/ 0 w 405"/>
                      <a:gd name="T53" fmla="*/ 0 h 408"/>
                      <a:gd name="T54" fmla="*/ 0 w 405"/>
                      <a:gd name="T55" fmla="*/ 0 h 408"/>
                      <a:gd name="T56" fmla="*/ 0 w 405"/>
                      <a:gd name="T57" fmla="*/ 0 h 408"/>
                      <a:gd name="T58" fmla="*/ 0 w 405"/>
                      <a:gd name="T59" fmla="*/ 0 h 408"/>
                      <a:gd name="T60" fmla="*/ 0 w 405"/>
                      <a:gd name="T61" fmla="*/ 0 h 408"/>
                      <a:gd name="T62" fmla="*/ 0 w 405"/>
                      <a:gd name="T63" fmla="*/ 0 h 408"/>
                      <a:gd name="T64" fmla="*/ 0 w 405"/>
                      <a:gd name="T65" fmla="*/ 0 h 408"/>
                      <a:gd name="T66" fmla="*/ 0 w 405"/>
                      <a:gd name="T67" fmla="*/ 0 h 408"/>
                      <a:gd name="T68" fmla="*/ 0 w 405"/>
                      <a:gd name="T69" fmla="*/ 0 h 408"/>
                      <a:gd name="T70" fmla="*/ 0 w 405"/>
                      <a:gd name="T71" fmla="*/ 0 h 408"/>
                      <a:gd name="T72" fmla="*/ 0 w 405"/>
                      <a:gd name="T73" fmla="*/ 0 h 408"/>
                      <a:gd name="T74" fmla="*/ 0 w 405"/>
                      <a:gd name="T75" fmla="*/ 0 h 408"/>
                      <a:gd name="T76" fmla="*/ 0 w 405"/>
                      <a:gd name="T77" fmla="*/ 0 h 408"/>
                      <a:gd name="T78" fmla="*/ 0 w 405"/>
                      <a:gd name="T79" fmla="*/ 0 h 4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5"/>
                      <a:gd name="T121" fmla="*/ 0 h 408"/>
                      <a:gd name="T122" fmla="*/ 405 w 405"/>
                      <a:gd name="T123" fmla="*/ 408 h 4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5" h="408">
                        <a:moveTo>
                          <a:pt x="127" y="408"/>
                        </a:moveTo>
                        <a:lnTo>
                          <a:pt x="137" y="394"/>
                        </a:lnTo>
                        <a:lnTo>
                          <a:pt x="150" y="401"/>
                        </a:lnTo>
                        <a:lnTo>
                          <a:pt x="159" y="388"/>
                        </a:lnTo>
                        <a:lnTo>
                          <a:pt x="178" y="375"/>
                        </a:lnTo>
                        <a:lnTo>
                          <a:pt x="185" y="337"/>
                        </a:lnTo>
                        <a:lnTo>
                          <a:pt x="204" y="349"/>
                        </a:lnTo>
                        <a:lnTo>
                          <a:pt x="221" y="330"/>
                        </a:lnTo>
                        <a:lnTo>
                          <a:pt x="255" y="323"/>
                        </a:lnTo>
                        <a:lnTo>
                          <a:pt x="271" y="336"/>
                        </a:lnTo>
                        <a:lnTo>
                          <a:pt x="297" y="336"/>
                        </a:lnTo>
                        <a:lnTo>
                          <a:pt x="306" y="315"/>
                        </a:lnTo>
                        <a:lnTo>
                          <a:pt x="329" y="318"/>
                        </a:lnTo>
                        <a:lnTo>
                          <a:pt x="344" y="301"/>
                        </a:lnTo>
                        <a:lnTo>
                          <a:pt x="366" y="311"/>
                        </a:lnTo>
                        <a:lnTo>
                          <a:pt x="385" y="295"/>
                        </a:lnTo>
                        <a:lnTo>
                          <a:pt x="404" y="298"/>
                        </a:lnTo>
                        <a:lnTo>
                          <a:pt x="393" y="279"/>
                        </a:lnTo>
                        <a:lnTo>
                          <a:pt x="405" y="262"/>
                        </a:lnTo>
                        <a:lnTo>
                          <a:pt x="392" y="237"/>
                        </a:lnTo>
                        <a:lnTo>
                          <a:pt x="401" y="213"/>
                        </a:lnTo>
                        <a:lnTo>
                          <a:pt x="385" y="197"/>
                        </a:lnTo>
                        <a:lnTo>
                          <a:pt x="399" y="175"/>
                        </a:lnTo>
                        <a:lnTo>
                          <a:pt x="388" y="143"/>
                        </a:lnTo>
                        <a:lnTo>
                          <a:pt x="395" y="124"/>
                        </a:lnTo>
                        <a:lnTo>
                          <a:pt x="367" y="131"/>
                        </a:lnTo>
                        <a:lnTo>
                          <a:pt x="350" y="126"/>
                        </a:lnTo>
                        <a:lnTo>
                          <a:pt x="367" y="110"/>
                        </a:lnTo>
                        <a:lnTo>
                          <a:pt x="367" y="98"/>
                        </a:lnTo>
                        <a:lnTo>
                          <a:pt x="380" y="87"/>
                        </a:lnTo>
                        <a:lnTo>
                          <a:pt x="355" y="84"/>
                        </a:lnTo>
                        <a:lnTo>
                          <a:pt x="346" y="71"/>
                        </a:lnTo>
                        <a:lnTo>
                          <a:pt x="327" y="71"/>
                        </a:lnTo>
                        <a:lnTo>
                          <a:pt x="313" y="49"/>
                        </a:lnTo>
                        <a:lnTo>
                          <a:pt x="300" y="53"/>
                        </a:lnTo>
                        <a:lnTo>
                          <a:pt x="285" y="36"/>
                        </a:lnTo>
                        <a:lnTo>
                          <a:pt x="265" y="40"/>
                        </a:lnTo>
                        <a:lnTo>
                          <a:pt x="253" y="30"/>
                        </a:lnTo>
                        <a:lnTo>
                          <a:pt x="263" y="16"/>
                        </a:lnTo>
                        <a:lnTo>
                          <a:pt x="260" y="0"/>
                        </a:lnTo>
                        <a:lnTo>
                          <a:pt x="246" y="13"/>
                        </a:lnTo>
                        <a:lnTo>
                          <a:pt x="227" y="8"/>
                        </a:lnTo>
                        <a:lnTo>
                          <a:pt x="212" y="23"/>
                        </a:lnTo>
                        <a:lnTo>
                          <a:pt x="193" y="20"/>
                        </a:lnTo>
                        <a:lnTo>
                          <a:pt x="177" y="20"/>
                        </a:lnTo>
                        <a:lnTo>
                          <a:pt x="174" y="5"/>
                        </a:lnTo>
                        <a:lnTo>
                          <a:pt x="157" y="16"/>
                        </a:lnTo>
                        <a:lnTo>
                          <a:pt x="167" y="33"/>
                        </a:lnTo>
                        <a:lnTo>
                          <a:pt x="148" y="26"/>
                        </a:lnTo>
                        <a:lnTo>
                          <a:pt x="161" y="55"/>
                        </a:lnTo>
                        <a:lnTo>
                          <a:pt x="147" y="53"/>
                        </a:lnTo>
                        <a:lnTo>
                          <a:pt x="161" y="75"/>
                        </a:lnTo>
                        <a:lnTo>
                          <a:pt x="145" y="84"/>
                        </a:lnTo>
                        <a:lnTo>
                          <a:pt x="151" y="108"/>
                        </a:lnTo>
                        <a:lnTo>
                          <a:pt x="130" y="104"/>
                        </a:lnTo>
                        <a:lnTo>
                          <a:pt x="124" y="124"/>
                        </a:lnTo>
                        <a:lnTo>
                          <a:pt x="106" y="126"/>
                        </a:lnTo>
                        <a:lnTo>
                          <a:pt x="100" y="155"/>
                        </a:lnTo>
                        <a:lnTo>
                          <a:pt x="86" y="150"/>
                        </a:lnTo>
                        <a:lnTo>
                          <a:pt x="76" y="179"/>
                        </a:lnTo>
                        <a:lnTo>
                          <a:pt x="58" y="175"/>
                        </a:lnTo>
                        <a:lnTo>
                          <a:pt x="42" y="204"/>
                        </a:lnTo>
                        <a:lnTo>
                          <a:pt x="35" y="194"/>
                        </a:lnTo>
                        <a:lnTo>
                          <a:pt x="19" y="211"/>
                        </a:lnTo>
                        <a:lnTo>
                          <a:pt x="0" y="214"/>
                        </a:lnTo>
                        <a:lnTo>
                          <a:pt x="14" y="242"/>
                        </a:lnTo>
                        <a:lnTo>
                          <a:pt x="3" y="262"/>
                        </a:lnTo>
                        <a:lnTo>
                          <a:pt x="26" y="275"/>
                        </a:lnTo>
                        <a:lnTo>
                          <a:pt x="14" y="288"/>
                        </a:lnTo>
                        <a:lnTo>
                          <a:pt x="28" y="297"/>
                        </a:lnTo>
                        <a:lnTo>
                          <a:pt x="23" y="313"/>
                        </a:lnTo>
                        <a:lnTo>
                          <a:pt x="17" y="333"/>
                        </a:lnTo>
                        <a:lnTo>
                          <a:pt x="39" y="336"/>
                        </a:lnTo>
                        <a:lnTo>
                          <a:pt x="45" y="359"/>
                        </a:lnTo>
                        <a:lnTo>
                          <a:pt x="61" y="362"/>
                        </a:lnTo>
                        <a:lnTo>
                          <a:pt x="67" y="397"/>
                        </a:lnTo>
                        <a:lnTo>
                          <a:pt x="89" y="381"/>
                        </a:lnTo>
                        <a:lnTo>
                          <a:pt x="95" y="404"/>
                        </a:lnTo>
                        <a:lnTo>
                          <a:pt x="111" y="392"/>
                        </a:lnTo>
                        <a:lnTo>
                          <a:pt x="127" y="408"/>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62" name="Freeform 42"/>
                  <p:cNvSpPr/>
                  <p:nvPr/>
                </p:nvSpPr>
                <p:spPr bwMode="auto">
                  <a:xfrm>
                    <a:off x="1270" y="1496"/>
                    <a:ext cx="52" cy="42"/>
                  </a:xfrm>
                  <a:custGeom>
                    <a:avLst/>
                    <a:gdLst>
                      <a:gd name="T0" fmla="*/ 0 w 476"/>
                      <a:gd name="T1" fmla="*/ 0 h 468"/>
                      <a:gd name="T2" fmla="*/ 0 w 476"/>
                      <a:gd name="T3" fmla="*/ 0 h 468"/>
                      <a:gd name="T4" fmla="*/ 0 w 476"/>
                      <a:gd name="T5" fmla="*/ 0 h 468"/>
                      <a:gd name="T6" fmla="*/ 0 w 476"/>
                      <a:gd name="T7" fmla="*/ 0 h 468"/>
                      <a:gd name="T8" fmla="*/ 0 w 476"/>
                      <a:gd name="T9" fmla="*/ 0 h 468"/>
                      <a:gd name="T10" fmla="*/ 0 w 476"/>
                      <a:gd name="T11" fmla="*/ 0 h 468"/>
                      <a:gd name="T12" fmla="*/ 0 w 476"/>
                      <a:gd name="T13" fmla="*/ 0 h 468"/>
                      <a:gd name="T14" fmla="*/ 0 w 476"/>
                      <a:gd name="T15" fmla="*/ 0 h 468"/>
                      <a:gd name="T16" fmla="*/ 0 w 476"/>
                      <a:gd name="T17" fmla="*/ 0 h 468"/>
                      <a:gd name="T18" fmla="*/ 0 w 476"/>
                      <a:gd name="T19" fmla="*/ 0 h 468"/>
                      <a:gd name="T20" fmla="*/ 0 w 476"/>
                      <a:gd name="T21" fmla="*/ 0 h 468"/>
                      <a:gd name="T22" fmla="*/ 0 w 476"/>
                      <a:gd name="T23" fmla="*/ 0 h 468"/>
                      <a:gd name="T24" fmla="*/ 0 w 476"/>
                      <a:gd name="T25" fmla="*/ 0 h 468"/>
                      <a:gd name="T26" fmla="*/ 0 w 476"/>
                      <a:gd name="T27" fmla="*/ 0 h 468"/>
                      <a:gd name="T28" fmla="*/ 0 w 476"/>
                      <a:gd name="T29" fmla="*/ 0 h 468"/>
                      <a:gd name="T30" fmla="*/ 0 w 476"/>
                      <a:gd name="T31" fmla="*/ 0 h 468"/>
                      <a:gd name="T32" fmla="*/ 0 w 476"/>
                      <a:gd name="T33" fmla="*/ 0 h 468"/>
                      <a:gd name="T34" fmla="*/ 0 w 476"/>
                      <a:gd name="T35" fmla="*/ 0 h 468"/>
                      <a:gd name="T36" fmla="*/ 0 w 476"/>
                      <a:gd name="T37" fmla="*/ 0 h 468"/>
                      <a:gd name="T38" fmla="*/ 0 w 476"/>
                      <a:gd name="T39" fmla="*/ 0 h 468"/>
                      <a:gd name="T40" fmla="*/ 0 w 476"/>
                      <a:gd name="T41" fmla="*/ 0 h 468"/>
                      <a:gd name="T42" fmla="*/ 0 w 476"/>
                      <a:gd name="T43" fmla="*/ 0 h 468"/>
                      <a:gd name="T44" fmla="*/ 0 w 476"/>
                      <a:gd name="T45" fmla="*/ 0 h 468"/>
                      <a:gd name="T46" fmla="*/ 0 w 476"/>
                      <a:gd name="T47" fmla="*/ 0 h 468"/>
                      <a:gd name="T48" fmla="*/ 0 w 476"/>
                      <a:gd name="T49" fmla="*/ 0 h 468"/>
                      <a:gd name="T50" fmla="*/ 0 w 476"/>
                      <a:gd name="T51" fmla="*/ 0 h 468"/>
                      <a:gd name="T52" fmla="*/ 0 w 476"/>
                      <a:gd name="T53" fmla="*/ 0 h 468"/>
                      <a:gd name="T54" fmla="*/ 0 w 476"/>
                      <a:gd name="T55" fmla="*/ 0 h 468"/>
                      <a:gd name="T56" fmla="*/ 0 w 476"/>
                      <a:gd name="T57" fmla="*/ 0 h 468"/>
                      <a:gd name="T58" fmla="*/ 0 w 476"/>
                      <a:gd name="T59" fmla="*/ 0 h 468"/>
                      <a:gd name="T60" fmla="*/ 0 w 476"/>
                      <a:gd name="T61" fmla="*/ 0 h 468"/>
                      <a:gd name="T62" fmla="*/ 0 w 476"/>
                      <a:gd name="T63" fmla="*/ 0 h 468"/>
                      <a:gd name="T64" fmla="*/ 0 w 476"/>
                      <a:gd name="T65" fmla="*/ 0 h 468"/>
                      <a:gd name="T66" fmla="*/ 0 w 476"/>
                      <a:gd name="T67" fmla="*/ 0 h 468"/>
                      <a:gd name="T68" fmla="*/ 0 w 476"/>
                      <a:gd name="T69" fmla="*/ 0 h 468"/>
                      <a:gd name="T70" fmla="*/ 0 w 476"/>
                      <a:gd name="T71" fmla="*/ 0 h 468"/>
                      <a:gd name="T72" fmla="*/ 0 w 476"/>
                      <a:gd name="T73" fmla="*/ 0 h 468"/>
                      <a:gd name="T74" fmla="*/ 0 w 476"/>
                      <a:gd name="T75" fmla="*/ 0 h 468"/>
                      <a:gd name="T76" fmla="*/ 0 w 476"/>
                      <a:gd name="T77" fmla="*/ 0 h 468"/>
                      <a:gd name="T78" fmla="*/ 0 w 476"/>
                      <a:gd name="T79" fmla="*/ 0 h 468"/>
                      <a:gd name="T80" fmla="*/ 0 w 476"/>
                      <a:gd name="T81" fmla="*/ 0 h 468"/>
                      <a:gd name="T82" fmla="*/ 0 w 476"/>
                      <a:gd name="T83" fmla="*/ 0 h 468"/>
                      <a:gd name="T84" fmla="*/ 0 w 476"/>
                      <a:gd name="T85" fmla="*/ 0 h 468"/>
                      <a:gd name="T86" fmla="*/ 0 w 476"/>
                      <a:gd name="T87" fmla="*/ 0 h 468"/>
                      <a:gd name="T88" fmla="*/ 0 w 476"/>
                      <a:gd name="T89" fmla="*/ 0 h 468"/>
                      <a:gd name="T90" fmla="*/ 0 w 476"/>
                      <a:gd name="T91" fmla="*/ 0 h 468"/>
                      <a:gd name="T92" fmla="*/ 0 w 476"/>
                      <a:gd name="T93" fmla="*/ 0 h 468"/>
                      <a:gd name="T94" fmla="*/ 0 w 476"/>
                      <a:gd name="T95" fmla="*/ 0 h 468"/>
                      <a:gd name="T96" fmla="*/ 0 w 476"/>
                      <a:gd name="T97" fmla="*/ 0 h 468"/>
                      <a:gd name="T98" fmla="*/ 0 w 476"/>
                      <a:gd name="T99" fmla="*/ 0 h 468"/>
                      <a:gd name="T100" fmla="*/ 0 w 476"/>
                      <a:gd name="T101" fmla="*/ 0 h 468"/>
                      <a:gd name="T102" fmla="*/ 0 w 476"/>
                      <a:gd name="T103" fmla="*/ 0 h 468"/>
                      <a:gd name="T104" fmla="*/ 0 w 476"/>
                      <a:gd name="T105" fmla="*/ 0 h 468"/>
                      <a:gd name="T106" fmla="*/ 0 w 476"/>
                      <a:gd name="T107" fmla="*/ 0 h 468"/>
                      <a:gd name="T108" fmla="*/ 0 w 476"/>
                      <a:gd name="T109" fmla="*/ 0 h 468"/>
                      <a:gd name="T110" fmla="*/ 0 w 476"/>
                      <a:gd name="T111" fmla="*/ 0 h 4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6"/>
                      <a:gd name="T169" fmla="*/ 0 h 468"/>
                      <a:gd name="T170" fmla="*/ 476 w 476"/>
                      <a:gd name="T171" fmla="*/ 468 h 4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6" h="468">
                        <a:moveTo>
                          <a:pt x="476" y="215"/>
                        </a:moveTo>
                        <a:lnTo>
                          <a:pt x="461" y="220"/>
                        </a:lnTo>
                        <a:lnTo>
                          <a:pt x="466" y="233"/>
                        </a:lnTo>
                        <a:lnTo>
                          <a:pt x="448" y="239"/>
                        </a:lnTo>
                        <a:lnTo>
                          <a:pt x="454" y="255"/>
                        </a:lnTo>
                        <a:lnTo>
                          <a:pt x="440" y="257"/>
                        </a:lnTo>
                        <a:lnTo>
                          <a:pt x="440" y="273"/>
                        </a:lnTo>
                        <a:lnTo>
                          <a:pt x="429" y="279"/>
                        </a:lnTo>
                        <a:lnTo>
                          <a:pt x="430" y="299"/>
                        </a:lnTo>
                        <a:lnTo>
                          <a:pt x="416" y="295"/>
                        </a:lnTo>
                        <a:lnTo>
                          <a:pt x="422" y="310"/>
                        </a:lnTo>
                        <a:lnTo>
                          <a:pt x="409" y="317"/>
                        </a:lnTo>
                        <a:lnTo>
                          <a:pt x="411" y="341"/>
                        </a:lnTo>
                        <a:lnTo>
                          <a:pt x="397" y="344"/>
                        </a:lnTo>
                        <a:lnTo>
                          <a:pt x="401" y="364"/>
                        </a:lnTo>
                        <a:lnTo>
                          <a:pt x="389" y="375"/>
                        </a:lnTo>
                        <a:lnTo>
                          <a:pt x="390" y="392"/>
                        </a:lnTo>
                        <a:lnTo>
                          <a:pt x="373" y="401"/>
                        </a:lnTo>
                        <a:lnTo>
                          <a:pt x="373" y="425"/>
                        </a:lnTo>
                        <a:lnTo>
                          <a:pt x="361" y="417"/>
                        </a:lnTo>
                        <a:lnTo>
                          <a:pt x="352" y="430"/>
                        </a:lnTo>
                        <a:lnTo>
                          <a:pt x="336" y="422"/>
                        </a:lnTo>
                        <a:lnTo>
                          <a:pt x="333" y="434"/>
                        </a:lnTo>
                        <a:lnTo>
                          <a:pt x="318" y="428"/>
                        </a:lnTo>
                        <a:lnTo>
                          <a:pt x="307" y="436"/>
                        </a:lnTo>
                        <a:lnTo>
                          <a:pt x="287" y="436"/>
                        </a:lnTo>
                        <a:lnTo>
                          <a:pt x="278" y="443"/>
                        </a:lnTo>
                        <a:lnTo>
                          <a:pt x="264" y="441"/>
                        </a:lnTo>
                        <a:lnTo>
                          <a:pt x="256" y="452"/>
                        </a:lnTo>
                        <a:lnTo>
                          <a:pt x="249" y="449"/>
                        </a:lnTo>
                        <a:lnTo>
                          <a:pt x="235" y="454"/>
                        </a:lnTo>
                        <a:lnTo>
                          <a:pt x="224" y="449"/>
                        </a:lnTo>
                        <a:lnTo>
                          <a:pt x="215" y="463"/>
                        </a:lnTo>
                        <a:lnTo>
                          <a:pt x="203" y="450"/>
                        </a:lnTo>
                        <a:lnTo>
                          <a:pt x="186" y="452"/>
                        </a:lnTo>
                        <a:lnTo>
                          <a:pt x="173" y="438"/>
                        </a:lnTo>
                        <a:lnTo>
                          <a:pt x="166" y="449"/>
                        </a:lnTo>
                        <a:lnTo>
                          <a:pt x="152" y="441"/>
                        </a:lnTo>
                        <a:lnTo>
                          <a:pt x="138" y="452"/>
                        </a:lnTo>
                        <a:lnTo>
                          <a:pt x="124" y="447"/>
                        </a:lnTo>
                        <a:lnTo>
                          <a:pt x="108" y="463"/>
                        </a:lnTo>
                        <a:lnTo>
                          <a:pt x="100" y="455"/>
                        </a:lnTo>
                        <a:lnTo>
                          <a:pt x="87" y="468"/>
                        </a:lnTo>
                        <a:lnTo>
                          <a:pt x="77" y="457"/>
                        </a:lnTo>
                        <a:lnTo>
                          <a:pt x="64" y="463"/>
                        </a:lnTo>
                        <a:lnTo>
                          <a:pt x="62" y="444"/>
                        </a:lnTo>
                        <a:lnTo>
                          <a:pt x="50" y="436"/>
                        </a:lnTo>
                        <a:lnTo>
                          <a:pt x="49" y="420"/>
                        </a:lnTo>
                        <a:lnTo>
                          <a:pt x="37" y="403"/>
                        </a:lnTo>
                        <a:lnTo>
                          <a:pt x="26" y="386"/>
                        </a:lnTo>
                        <a:lnTo>
                          <a:pt x="22" y="369"/>
                        </a:lnTo>
                        <a:lnTo>
                          <a:pt x="18" y="350"/>
                        </a:lnTo>
                        <a:lnTo>
                          <a:pt x="19" y="327"/>
                        </a:lnTo>
                        <a:lnTo>
                          <a:pt x="4" y="320"/>
                        </a:lnTo>
                        <a:lnTo>
                          <a:pt x="10" y="300"/>
                        </a:lnTo>
                        <a:lnTo>
                          <a:pt x="0" y="287"/>
                        </a:lnTo>
                        <a:lnTo>
                          <a:pt x="22" y="279"/>
                        </a:lnTo>
                        <a:lnTo>
                          <a:pt x="14" y="266"/>
                        </a:lnTo>
                        <a:lnTo>
                          <a:pt x="22" y="255"/>
                        </a:lnTo>
                        <a:lnTo>
                          <a:pt x="12" y="241"/>
                        </a:lnTo>
                        <a:lnTo>
                          <a:pt x="31" y="236"/>
                        </a:lnTo>
                        <a:lnTo>
                          <a:pt x="28" y="215"/>
                        </a:lnTo>
                        <a:lnTo>
                          <a:pt x="35" y="203"/>
                        </a:lnTo>
                        <a:lnTo>
                          <a:pt x="32" y="188"/>
                        </a:lnTo>
                        <a:lnTo>
                          <a:pt x="40" y="180"/>
                        </a:lnTo>
                        <a:lnTo>
                          <a:pt x="30" y="167"/>
                        </a:lnTo>
                        <a:lnTo>
                          <a:pt x="50" y="155"/>
                        </a:lnTo>
                        <a:lnTo>
                          <a:pt x="46" y="144"/>
                        </a:lnTo>
                        <a:lnTo>
                          <a:pt x="59" y="133"/>
                        </a:lnTo>
                        <a:lnTo>
                          <a:pt x="51" y="124"/>
                        </a:lnTo>
                        <a:lnTo>
                          <a:pt x="62" y="109"/>
                        </a:lnTo>
                        <a:lnTo>
                          <a:pt x="60" y="98"/>
                        </a:lnTo>
                        <a:lnTo>
                          <a:pt x="69" y="93"/>
                        </a:lnTo>
                        <a:lnTo>
                          <a:pt x="69" y="77"/>
                        </a:lnTo>
                        <a:lnTo>
                          <a:pt x="80" y="87"/>
                        </a:lnTo>
                        <a:lnTo>
                          <a:pt x="83" y="69"/>
                        </a:lnTo>
                        <a:lnTo>
                          <a:pt x="84" y="54"/>
                        </a:lnTo>
                        <a:lnTo>
                          <a:pt x="97" y="49"/>
                        </a:lnTo>
                        <a:lnTo>
                          <a:pt x="98" y="33"/>
                        </a:lnTo>
                        <a:lnTo>
                          <a:pt x="114" y="39"/>
                        </a:lnTo>
                        <a:lnTo>
                          <a:pt x="124" y="26"/>
                        </a:lnTo>
                        <a:lnTo>
                          <a:pt x="145" y="28"/>
                        </a:lnTo>
                        <a:lnTo>
                          <a:pt x="155" y="15"/>
                        </a:lnTo>
                        <a:lnTo>
                          <a:pt x="170" y="17"/>
                        </a:lnTo>
                        <a:lnTo>
                          <a:pt x="175" y="6"/>
                        </a:lnTo>
                        <a:lnTo>
                          <a:pt x="188" y="12"/>
                        </a:lnTo>
                        <a:lnTo>
                          <a:pt x="194" y="0"/>
                        </a:lnTo>
                        <a:lnTo>
                          <a:pt x="213" y="12"/>
                        </a:lnTo>
                        <a:lnTo>
                          <a:pt x="230" y="6"/>
                        </a:lnTo>
                        <a:lnTo>
                          <a:pt x="240" y="20"/>
                        </a:lnTo>
                        <a:lnTo>
                          <a:pt x="258" y="20"/>
                        </a:lnTo>
                        <a:lnTo>
                          <a:pt x="282" y="31"/>
                        </a:lnTo>
                        <a:lnTo>
                          <a:pt x="305" y="28"/>
                        </a:lnTo>
                        <a:lnTo>
                          <a:pt x="316" y="36"/>
                        </a:lnTo>
                        <a:lnTo>
                          <a:pt x="336" y="34"/>
                        </a:lnTo>
                        <a:lnTo>
                          <a:pt x="352" y="48"/>
                        </a:lnTo>
                        <a:lnTo>
                          <a:pt x="365" y="42"/>
                        </a:lnTo>
                        <a:lnTo>
                          <a:pt x="386" y="56"/>
                        </a:lnTo>
                        <a:lnTo>
                          <a:pt x="404" y="53"/>
                        </a:lnTo>
                        <a:lnTo>
                          <a:pt x="421" y="69"/>
                        </a:lnTo>
                        <a:lnTo>
                          <a:pt x="430" y="64"/>
                        </a:lnTo>
                        <a:lnTo>
                          <a:pt x="422" y="82"/>
                        </a:lnTo>
                        <a:lnTo>
                          <a:pt x="432" y="91"/>
                        </a:lnTo>
                        <a:lnTo>
                          <a:pt x="427" y="106"/>
                        </a:lnTo>
                        <a:lnTo>
                          <a:pt x="444" y="118"/>
                        </a:lnTo>
                        <a:lnTo>
                          <a:pt x="440" y="134"/>
                        </a:lnTo>
                        <a:lnTo>
                          <a:pt x="453" y="146"/>
                        </a:lnTo>
                        <a:lnTo>
                          <a:pt x="447" y="161"/>
                        </a:lnTo>
                        <a:lnTo>
                          <a:pt x="462" y="172"/>
                        </a:lnTo>
                        <a:lnTo>
                          <a:pt x="458" y="190"/>
                        </a:lnTo>
                        <a:lnTo>
                          <a:pt x="471" y="190"/>
                        </a:lnTo>
                        <a:lnTo>
                          <a:pt x="465" y="203"/>
                        </a:lnTo>
                        <a:lnTo>
                          <a:pt x="476" y="215"/>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63" name="Freeform 43"/>
                  <p:cNvSpPr/>
                  <p:nvPr/>
                </p:nvSpPr>
                <p:spPr bwMode="auto">
                  <a:xfrm>
                    <a:off x="1147" y="1530"/>
                    <a:ext cx="24" cy="23"/>
                  </a:xfrm>
                  <a:custGeom>
                    <a:avLst/>
                    <a:gdLst>
                      <a:gd name="T0" fmla="*/ 0 w 216"/>
                      <a:gd name="T1" fmla="*/ 0 h 252"/>
                      <a:gd name="T2" fmla="*/ 0 w 216"/>
                      <a:gd name="T3" fmla="*/ 0 h 252"/>
                      <a:gd name="T4" fmla="*/ 0 w 216"/>
                      <a:gd name="T5" fmla="*/ 0 h 252"/>
                      <a:gd name="T6" fmla="*/ 0 w 216"/>
                      <a:gd name="T7" fmla="*/ 0 h 252"/>
                      <a:gd name="T8" fmla="*/ 0 w 216"/>
                      <a:gd name="T9" fmla="*/ 0 h 252"/>
                      <a:gd name="T10" fmla="*/ 0 w 216"/>
                      <a:gd name="T11" fmla="*/ 0 h 252"/>
                      <a:gd name="T12" fmla="*/ 0 w 216"/>
                      <a:gd name="T13" fmla="*/ 0 h 252"/>
                      <a:gd name="T14" fmla="*/ 0 w 216"/>
                      <a:gd name="T15" fmla="*/ 0 h 252"/>
                      <a:gd name="T16" fmla="*/ 0 w 216"/>
                      <a:gd name="T17" fmla="*/ 0 h 252"/>
                      <a:gd name="T18" fmla="*/ 0 w 216"/>
                      <a:gd name="T19" fmla="*/ 0 h 252"/>
                      <a:gd name="T20" fmla="*/ 0 w 216"/>
                      <a:gd name="T21" fmla="*/ 0 h 252"/>
                      <a:gd name="T22" fmla="*/ 0 w 216"/>
                      <a:gd name="T23" fmla="*/ 0 h 252"/>
                      <a:gd name="T24" fmla="*/ 0 w 216"/>
                      <a:gd name="T25" fmla="*/ 0 h 252"/>
                      <a:gd name="T26" fmla="*/ 0 w 216"/>
                      <a:gd name="T27" fmla="*/ 0 h 252"/>
                      <a:gd name="T28" fmla="*/ 0 w 216"/>
                      <a:gd name="T29" fmla="*/ 0 h 252"/>
                      <a:gd name="T30" fmla="*/ 0 w 216"/>
                      <a:gd name="T31" fmla="*/ 0 h 252"/>
                      <a:gd name="T32" fmla="*/ 0 w 216"/>
                      <a:gd name="T33" fmla="*/ 0 h 252"/>
                      <a:gd name="T34" fmla="*/ 0 w 216"/>
                      <a:gd name="T35" fmla="*/ 0 h 252"/>
                      <a:gd name="T36" fmla="*/ 0 w 216"/>
                      <a:gd name="T37" fmla="*/ 0 h 252"/>
                      <a:gd name="T38" fmla="*/ 0 w 216"/>
                      <a:gd name="T39" fmla="*/ 0 h 252"/>
                      <a:gd name="T40" fmla="*/ 0 w 216"/>
                      <a:gd name="T41" fmla="*/ 0 h 252"/>
                      <a:gd name="T42" fmla="*/ 0 w 216"/>
                      <a:gd name="T43" fmla="*/ 0 h 252"/>
                      <a:gd name="T44" fmla="*/ 0 w 216"/>
                      <a:gd name="T45" fmla="*/ 0 h 252"/>
                      <a:gd name="T46" fmla="*/ 0 w 216"/>
                      <a:gd name="T47" fmla="*/ 0 h 252"/>
                      <a:gd name="T48" fmla="*/ 0 w 216"/>
                      <a:gd name="T49" fmla="*/ 0 h 252"/>
                      <a:gd name="T50" fmla="*/ 0 w 216"/>
                      <a:gd name="T51" fmla="*/ 0 h 252"/>
                      <a:gd name="T52" fmla="*/ 0 w 216"/>
                      <a:gd name="T53" fmla="*/ 0 h 252"/>
                      <a:gd name="T54" fmla="*/ 0 w 216"/>
                      <a:gd name="T55" fmla="*/ 0 h 252"/>
                      <a:gd name="T56" fmla="*/ 0 w 216"/>
                      <a:gd name="T57" fmla="*/ 0 h 252"/>
                      <a:gd name="T58" fmla="*/ 0 w 216"/>
                      <a:gd name="T59" fmla="*/ 0 h 252"/>
                      <a:gd name="T60" fmla="*/ 0 w 216"/>
                      <a:gd name="T61" fmla="*/ 0 h 252"/>
                      <a:gd name="T62" fmla="*/ 0 w 216"/>
                      <a:gd name="T63" fmla="*/ 0 h 252"/>
                      <a:gd name="T64" fmla="*/ 0 w 216"/>
                      <a:gd name="T65" fmla="*/ 0 h 252"/>
                      <a:gd name="T66" fmla="*/ 0 w 216"/>
                      <a:gd name="T67" fmla="*/ 0 h 252"/>
                      <a:gd name="T68" fmla="*/ 0 w 216"/>
                      <a:gd name="T69" fmla="*/ 0 h 2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252"/>
                      <a:gd name="T107" fmla="*/ 216 w 216"/>
                      <a:gd name="T108" fmla="*/ 252 h 2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252">
                        <a:moveTo>
                          <a:pt x="204" y="0"/>
                        </a:moveTo>
                        <a:lnTo>
                          <a:pt x="209" y="29"/>
                        </a:lnTo>
                        <a:lnTo>
                          <a:pt x="204" y="49"/>
                        </a:lnTo>
                        <a:lnTo>
                          <a:pt x="212" y="62"/>
                        </a:lnTo>
                        <a:lnTo>
                          <a:pt x="200" y="79"/>
                        </a:lnTo>
                        <a:lnTo>
                          <a:pt x="216" y="97"/>
                        </a:lnTo>
                        <a:lnTo>
                          <a:pt x="216" y="123"/>
                        </a:lnTo>
                        <a:lnTo>
                          <a:pt x="196" y="134"/>
                        </a:lnTo>
                        <a:lnTo>
                          <a:pt x="190" y="159"/>
                        </a:lnTo>
                        <a:lnTo>
                          <a:pt x="175" y="172"/>
                        </a:lnTo>
                        <a:lnTo>
                          <a:pt x="174" y="192"/>
                        </a:lnTo>
                        <a:lnTo>
                          <a:pt x="156" y="204"/>
                        </a:lnTo>
                        <a:lnTo>
                          <a:pt x="148" y="224"/>
                        </a:lnTo>
                        <a:lnTo>
                          <a:pt x="123" y="230"/>
                        </a:lnTo>
                        <a:lnTo>
                          <a:pt x="108" y="252"/>
                        </a:lnTo>
                        <a:lnTo>
                          <a:pt x="94" y="240"/>
                        </a:lnTo>
                        <a:lnTo>
                          <a:pt x="69" y="243"/>
                        </a:lnTo>
                        <a:lnTo>
                          <a:pt x="51" y="230"/>
                        </a:lnTo>
                        <a:lnTo>
                          <a:pt x="18" y="236"/>
                        </a:lnTo>
                        <a:lnTo>
                          <a:pt x="18" y="218"/>
                        </a:lnTo>
                        <a:lnTo>
                          <a:pt x="0" y="204"/>
                        </a:lnTo>
                        <a:lnTo>
                          <a:pt x="6" y="179"/>
                        </a:lnTo>
                        <a:lnTo>
                          <a:pt x="8" y="140"/>
                        </a:lnTo>
                        <a:lnTo>
                          <a:pt x="2" y="117"/>
                        </a:lnTo>
                        <a:lnTo>
                          <a:pt x="12" y="95"/>
                        </a:lnTo>
                        <a:lnTo>
                          <a:pt x="2" y="73"/>
                        </a:lnTo>
                        <a:lnTo>
                          <a:pt x="0" y="39"/>
                        </a:lnTo>
                        <a:lnTo>
                          <a:pt x="18" y="42"/>
                        </a:lnTo>
                        <a:lnTo>
                          <a:pt x="38" y="34"/>
                        </a:lnTo>
                        <a:lnTo>
                          <a:pt x="66" y="17"/>
                        </a:lnTo>
                        <a:lnTo>
                          <a:pt x="88" y="23"/>
                        </a:lnTo>
                        <a:lnTo>
                          <a:pt x="113" y="10"/>
                        </a:lnTo>
                        <a:lnTo>
                          <a:pt x="148" y="18"/>
                        </a:lnTo>
                        <a:lnTo>
                          <a:pt x="178" y="8"/>
                        </a:lnTo>
                        <a:lnTo>
                          <a:pt x="204" y="0"/>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64" name="Freeform 44"/>
                  <p:cNvSpPr/>
                  <p:nvPr/>
                </p:nvSpPr>
                <p:spPr bwMode="auto">
                  <a:xfrm>
                    <a:off x="1226" y="1462"/>
                    <a:ext cx="27" cy="20"/>
                  </a:xfrm>
                  <a:custGeom>
                    <a:avLst/>
                    <a:gdLst>
                      <a:gd name="T0" fmla="*/ 0 w 248"/>
                      <a:gd name="T1" fmla="*/ 0 h 220"/>
                      <a:gd name="T2" fmla="*/ 0 w 248"/>
                      <a:gd name="T3" fmla="*/ 0 h 220"/>
                      <a:gd name="T4" fmla="*/ 0 w 248"/>
                      <a:gd name="T5" fmla="*/ 0 h 220"/>
                      <a:gd name="T6" fmla="*/ 0 w 248"/>
                      <a:gd name="T7" fmla="*/ 0 h 220"/>
                      <a:gd name="T8" fmla="*/ 0 w 248"/>
                      <a:gd name="T9" fmla="*/ 0 h 220"/>
                      <a:gd name="T10" fmla="*/ 0 w 248"/>
                      <a:gd name="T11" fmla="*/ 0 h 220"/>
                      <a:gd name="T12" fmla="*/ 0 w 248"/>
                      <a:gd name="T13" fmla="*/ 0 h 220"/>
                      <a:gd name="T14" fmla="*/ 0 w 248"/>
                      <a:gd name="T15" fmla="*/ 0 h 220"/>
                      <a:gd name="T16" fmla="*/ 0 w 248"/>
                      <a:gd name="T17" fmla="*/ 0 h 220"/>
                      <a:gd name="T18" fmla="*/ 0 w 248"/>
                      <a:gd name="T19" fmla="*/ 0 h 220"/>
                      <a:gd name="T20" fmla="*/ 0 w 248"/>
                      <a:gd name="T21" fmla="*/ 0 h 220"/>
                      <a:gd name="T22" fmla="*/ 0 w 248"/>
                      <a:gd name="T23" fmla="*/ 0 h 220"/>
                      <a:gd name="T24" fmla="*/ 0 w 248"/>
                      <a:gd name="T25" fmla="*/ 0 h 220"/>
                      <a:gd name="T26" fmla="*/ 0 w 248"/>
                      <a:gd name="T27" fmla="*/ 0 h 220"/>
                      <a:gd name="T28" fmla="*/ 0 w 248"/>
                      <a:gd name="T29" fmla="*/ 0 h 220"/>
                      <a:gd name="T30" fmla="*/ 0 w 248"/>
                      <a:gd name="T31" fmla="*/ 0 h 220"/>
                      <a:gd name="T32" fmla="*/ 0 w 248"/>
                      <a:gd name="T33" fmla="*/ 0 h 220"/>
                      <a:gd name="T34" fmla="*/ 0 w 248"/>
                      <a:gd name="T35" fmla="*/ 0 h 220"/>
                      <a:gd name="T36" fmla="*/ 0 w 248"/>
                      <a:gd name="T37" fmla="*/ 0 h 220"/>
                      <a:gd name="T38" fmla="*/ 0 w 248"/>
                      <a:gd name="T39" fmla="*/ 0 h 220"/>
                      <a:gd name="T40" fmla="*/ 0 w 248"/>
                      <a:gd name="T41" fmla="*/ 0 h 220"/>
                      <a:gd name="T42" fmla="*/ 0 w 248"/>
                      <a:gd name="T43" fmla="*/ 0 h 220"/>
                      <a:gd name="T44" fmla="*/ 0 w 248"/>
                      <a:gd name="T45" fmla="*/ 0 h 220"/>
                      <a:gd name="T46" fmla="*/ 0 w 248"/>
                      <a:gd name="T47" fmla="*/ 0 h 220"/>
                      <a:gd name="T48" fmla="*/ 0 w 248"/>
                      <a:gd name="T49" fmla="*/ 0 h 220"/>
                      <a:gd name="T50" fmla="*/ 0 w 248"/>
                      <a:gd name="T51" fmla="*/ 0 h 220"/>
                      <a:gd name="T52" fmla="*/ 0 w 248"/>
                      <a:gd name="T53" fmla="*/ 0 h 220"/>
                      <a:gd name="T54" fmla="*/ 0 w 248"/>
                      <a:gd name="T55" fmla="*/ 0 h 220"/>
                      <a:gd name="T56" fmla="*/ 0 w 248"/>
                      <a:gd name="T57" fmla="*/ 0 h 220"/>
                      <a:gd name="T58" fmla="*/ 0 w 248"/>
                      <a:gd name="T59" fmla="*/ 0 h 220"/>
                      <a:gd name="T60" fmla="*/ 0 w 248"/>
                      <a:gd name="T61" fmla="*/ 0 h 220"/>
                      <a:gd name="T62" fmla="*/ 0 w 248"/>
                      <a:gd name="T63" fmla="*/ 0 h 220"/>
                      <a:gd name="T64" fmla="*/ 0 w 248"/>
                      <a:gd name="T65" fmla="*/ 0 h 220"/>
                      <a:gd name="T66" fmla="*/ 0 w 248"/>
                      <a:gd name="T67" fmla="*/ 0 h 220"/>
                      <a:gd name="T68" fmla="*/ 0 w 248"/>
                      <a:gd name="T69" fmla="*/ 0 h 2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8"/>
                      <a:gd name="T106" fmla="*/ 0 h 220"/>
                      <a:gd name="T107" fmla="*/ 248 w 248"/>
                      <a:gd name="T108" fmla="*/ 220 h 2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8" h="220">
                        <a:moveTo>
                          <a:pt x="248" y="207"/>
                        </a:moveTo>
                        <a:lnTo>
                          <a:pt x="220" y="212"/>
                        </a:lnTo>
                        <a:lnTo>
                          <a:pt x="201" y="207"/>
                        </a:lnTo>
                        <a:lnTo>
                          <a:pt x="188" y="215"/>
                        </a:lnTo>
                        <a:lnTo>
                          <a:pt x="171" y="203"/>
                        </a:lnTo>
                        <a:lnTo>
                          <a:pt x="153" y="220"/>
                        </a:lnTo>
                        <a:lnTo>
                          <a:pt x="127" y="220"/>
                        </a:lnTo>
                        <a:lnTo>
                          <a:pt x="117" y="199"/>
                        </a:lnTo>
                        <a:lnTo>
                          <a:pt x="92" y="193"/>
                        </a:lnTo>
                        <a:lnTo>
                          <a:pt x="80" y="178"/>
                        </a:lnTo>
                        <a:lnTo>
                          <a:pt x="59" y="177"/>
                        </a:lnTo>
                        <a:lnTo>
                          <a:pt x="48" y="158"/>
                        </a:lnTo>
                        <a:lnTo>
                          <a:pt x="28" y="151"/>
                        </a:lnTo>
                        <a:lnTo>
                          <a:pt x="22" y="125"/>
                        </a:lnTo>
                        <a:lnTo>
                          <a:pt x="0" y="110"/>
                        </a:lnTo>
                        <a:lnTo>
                          <a:pt x="12" y="96"/>
                        </a:lnTo>
                        <a:lnTo>
                          <a:pt x="9" y="70"/>
                        </a:lnTo>
                        <a:lnTo>
                          <a:pt x="22" y="52"/>
                        </a:lnTo>
                        <a:lnTo>
                          <a:pt x="16" y="18"/>
                        </a:lnTo>
                        <a:lnTo>
                          <a:pt x="34" y="18"/>
                        </a:lnTo>
                        <a:lnTo>
                          <a:pt x="48" y="0"/>
                        </a:lnTo>
                        <a:lnTo>
                          <a:pt x="72" y="6"/>
                        </a:lnTo>
                        <a:lnTo>
                          <a:pt x="110" y="9"/>
                        </a:lnTo>
                        <a:lnTo>
                          <a:pt x="134" y="2"/>
                        </a:lnTo>
                        <a:lnTo>
                          <a:pt x="155" y="13"/>
                        </a:lnTo>
                        <a:lnTo>
                          <a:pt x="177" y="2"/>
                        </a:lnTo>
                        <a:lnTo>
                          <a:pt x="210" y="0"/>
                        </a:lnTo>
                        <a:lnTo>
                          <a:pt x="207" y="18"/>
                        </a:lnTo>
                        <a:lnTo>
                          <a:pt x="216" y="39"/>
                        </a:lnTo>
                        <a:lnTo>
                          <a:pt x="233" y="67"/>
                        </a:lnTo>
                        <a:lnTo>
                          <a:pt x="226" y="89"/>
                        </a:lnTo>
                        <a:lnTo>
                          <a:pt x="239" y="115"/>
                        </a:lnTo>
                        <a:lnTo>
                          <a:pt x="231" y="151"/>
                        </a:lnTo>
                        <a:lnTo>
                          <a:pt x="241" y="181"/>
                        </a:lnTo>
                        <a:lnTo>
                          <a:pt x="248" y="207"/>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65" name="Freeform 45"/>
                  <p:cNvSpPr/>
                  <p:nvPr/>
                </p:nvSpPr>
                <p:spPr bwMode="auto">
                  <a:xfrm>
                    <a:off x="1295" y="1459"/>
                    <a:ext cx="35" cy="32"/>
                  </a:xfrm>
                  <a:custGeom>
                    <a:avLst/>
                    <a:gdLst>
                      <a:gd name="T0" fmla="*/ 0 w 312"/>
                      <a:gd name="T1" fmla="*/ 0 h 348"/>
                      <a:gd name="T2" fmla="*/ 0 w 312"/>
                      <a:gd name="T3" fmla="*/ 0 h 348"/>
                      <a:gd name="T4" fmla="*/ 0 w 312"/>
                      <a:gd name="T5" fmla="*/ 0 h 348"/>
                      <a:gd name="T6" fmla="*/ 0 w 312"/>
                      <a:gd name="T7" fmla="*/ 0 h 348"/>
                      <a:gd name="T8" fmla="*/ 0 w 312"/>
                      <a:gd name="T9" fmla="*/ 0 h 348"/>
                      <a:gd name="T10" fmla="*/ 0 w 312"/>
                      <a:gd name="T11" fmla="*/ 0 h 348"/>
                      <a:gd name="T12" fmla="*/ 0 w 312"/>
                      <a:gd name="T13" fmla="*/ 0 h 348"/>
                      <a:gd name="T14" fmla="*/ 0 w 312"/>
                      <a:gd name="T15" fmla="*/ 0 h 348"/>
                      <a:gd name="T16" fmla="*/ 0 w 312"/>
                      <a:gd name="T17" fmla="*/ 0 h 348"/>
                      <a:gd name="T18" fmla="*/ 0 w 312"/>
                      <a:gd name="T19" fmla="*/ 0 h 348"/>
                      <a:gd name="T20" fmla="*/ 0 w 312"/>
                      <a:gd name="T21" fmla="*/ 0 h 348"/>
                      <a:gd name="T22" fmla="*/ 0 w 312"/>
                      <a:gd name="T23" fmla="*/ 0 h 348"/>
                      <a:gd name="T24" fmla="*/ 0 w 312"/>
                      <a:gd name="T25" fmla="*/ 0 h 348"/>
                      <a:gd name="T26" fmla="*/ 0 w 312"/>
                      <a:gd name="T27" fmla="*/ 0 h 348"/>
                      <a:gd name="T28" fmla="*/ 0 w 312"/>
                      <a:gd name="T29" fmla="*/ 0 h 348"/>
                      <a:gd name="T30" fmla="*/ 0 w 312"/>
                      <a:gd name="T31" fmla="*/ 0 h 348"/>
                      <a:gd name="T32" fmla="*/ 0 w 312"/>
                      <a:gd name="T33" fmla="*/ 0 h 348"/>
                      <a:gd name="T34" fmla="*/ 0 w 312"/>
                      <a:gd name="T35" fmla="*/ 0 h 348"/>
                      <a:gd name="T36" fmla="*/ 0 w 312"/>
                      <a:gd name="T37" fmla="*/ 0 h 348"/>
                      <a:gd name="T38" fmla="*/ 0 w 312"/>
                      <a:gd name="T39" fmla="*/ 0 h 348"/>
                      <a:gd name="T40" fmla="*/ 0 w 312"/>
                      <a:gd name="T41" fmla="*/ 0 h 348"/>
                      <a:gd name="T42" fmla="*/ 0 w 312"/>
                      <a:gd name="T43" fmla="*/ 0 h 348"/>
                      <a:gd name="T44" fmla="*/ 0 w 312"/>
                      <a:gd name="T45" fmla="*/ 0 h 348"/>
                      <a:gd name="T46" fmla="*/ 0 w 312"/>
                      <a:gd name="T47" fmla="*/ 0 h 348"/>
                      <a:gd name="T48" fmla="*/ 0 w 312"/>
                      <a:gd name="T49" fmla="*/ 0 h 348"/>
                      <a:gd name="T50" fmla="*/ 0 w 312"/>
                      <a:gd name="T51" fmla="*/ 0 h 348"/>
                      <a:gd name="T52" fmla="*/ 0 w 312"/>
                      <a:gd name="T53" fmla="*/ 0 h 348"/>
                      <a:gd name="T54" fmla="*/ 0 w 312"/>
                      <a:gd name="T55" fmla="*/ 0 h 348"/>
                      <a:gd name="T56" fmla="*/ 0 w 312"/>
                      <a:gd name="T57" fmla="*/ 0 h 348"/>
                      <a:gd name="T58" fmla="*/ 0 w 312"/>
                      <a:gd name="T59" fmla="*/ 0 h 348"/>
                      <a:gd name="T60" fmla="*/ 0 w 312"/>
                      <a:gd name="T61" fmla="*/ 0 h 348"/>
                      <a:gd name="T62" fmla="*/ 0 w 312"/>
                      <a:gd name="T63" fmla="*/ 0 h 348"/>
                      <a:gd name="T64" fmla="*/ 0 w 312"/>
                      <a:gd name="T65" fmla="*/ 0 h 348"/>
                      <a:gd name="T66" fmla="*/ 0 w 312"/>
                      <a:gd name="T67" fmla="*/ 0 h 348"/>
                      <a:gd name="T68" fmla="*/ 0 w 312"/>
                      <a:gd name="T69" fmla="*/ 0 h 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2"/>
                      <a:gd name="T106" fmla="*/ 0 h 348"/>
                      <a:gd name="T107" fmla="*/ 312 w 312"/>
                      <a:gd name="T108" fmla="*/ 348 h 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2" h="348">
                        <a:moveTo>
                          <a:pt x="294" y="0"/>
                        </a:moveTo>
                        <a:lnTo>
                          <a:pt x="301" y="40"/>
                        </a:lnTo>
                        <a:lnTo>
                          <a:pt x="294" y="67"/>
                        </a:lnTo>
                        <a:lnTo>
                          <a:pt x="307" y="84"/>
                        </a:lnTo>
                        <a:lnTo>
                          <a:pt x="290" y="109"/>
                        </a:lnTo>
                        <a:lnTo>
                          <a:pt x="312" y="133"/>
                        </a:lnTo>
                        <a:lnTo>
                          <a:pt x="312" y="169"/>
                        </a:lnTo>
                        <a:lnTo>
                          <a:pt x="283" y="184"/>
                        </a:lnTo>
                        <a:lnTo>
                          <a:pt x="274" y="218"/>
                        </a:lnTo>
                        <a:lnTo>
                          <a:pt x="252" y="237"/>
                        </a:lnTo>
                        <a:lnTo>
                          <a:pt x="251" y="265"/>
                        </a:lnTo>
                        <a:lnTo>
                          <a:pt x="225" y="281"/>
                        </a:lnTo>
                        <a:lnTo>
                          <a:pt x="214" y="309"/>
                        </a:lnTo>
                        <a:lnTo>
                          <a:pt x="177" y="316"/>
                        </a:lnTo>
                        <a:lnTo>
                          <a:pt x="156" y="348"/>
                        </a:lnTo>
                        <a:lnTo>
                          <a:pt x="136" y="331"/>
                        </a:lnTo>
                        <a:lnTo>
                          <a:pt x="98" y="335"/>
                        </a:lnTo>
                        <a:lnTo>
                          <a:pt x="73" y="316"/>
                        </a:lnTo>
                        <a:lnTo>
                          <a:pt x="25" y="326"/>
                        </a:lnTo>
                        <a:lnTo>
                          <a:pt x="25" y="300"/>
                        </a:lnTo>
                        <a:lnTo>
                          <a:pt x="0" y="281"/>
                        </a:lnTo>
                        <a:lnTo>
                          <a:pt x="8" y="246"/>
                        </a:lnTo>
                        <a:lnTo>
                          <a:pt x="11" y="193"/>
                        </a:lnTo>
                        <a:lnTo>
                          <a:pt x="2" y="160"/>
                        </a:lnTo>
                        <a:lnTo>
                          <a:pt x="18" y="130"/>
                        </a:lnTo>
                        <a:lnTo>
                          <a:pt x="2" y="99"/>
                        </a:lnTo>
                        <a:lnTo>
                          <a:pt x="0" y="53"/>
                        </a:lnTo>
                        <a:lnTo>
                          <a:pt x="25" y="57"/>
                        </a:lnTo>
                        <a:lnTo>
                          <a:pt x="55" y="45"/>
                        </a:lnTo>
                        <a:lnTo>
                          <a:pt x="94" y="21"/>
                        </a:lnTo>
                        <a:lnTo>
                          <a:pt x="127" y="31"/>
                        </a:lnTo>
                        <a:lnTo>
                          <a:pt x="163" y="13"/>
                        </a:lnTo>
                        <a:lnTo>
                          <a:pt x="214" y="24"/>
                        </a:lnTo>
                        <a:lnTo>
                          <a:pt x="257" y="10"/>
                        </a:lnTo>
                        <a:lnTo>
                          <a:pt x="294" y="0"/>
                        </a:lnTo>
                        <a:close/>
                      </a:path>
                    </a:pathLst>
                  </a:custGeom>
                  <a:solidFill>
                    <a:srgbClr val="6699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grpSp>
              <p:nvGrpSpPr>
                <p:cNvPr id="87" name="Group 46"/>
                <p:cNvGrpSpPr/>
                <p:nvPr/>
              </p:nvGrpSpPr>
              <p:grpSpPr bwMode="auto">
                <a:xfrm>
                  <a:off x="1235" y="1644"/>
                  <a:ext cx="66" cy="20"/>
                  <a:chOff x="1235" y="1644"/>
                  <a:chExt cx="66" cy="20"/>
                </a:xfrm>
              </p:grpSpPr>
              <p:sp>
                <p:nvSpPr>
                  <p:cNvPr id="1048766" name="Freeform 47"/>
                  <p:cNvSpPr/>
                  <p:nvPr/>
                </p:nvSpPr>
                <p:spPr bwMode="auto">
                  <a:xfrm>
                    <a:off x="1235" y="1654"/>
                    <a:ext cx="66" cy="10"/>
                  </a:xfrm>
                  <a:custGeom>
                    <a:avLst/>
                    <a:gdLst>
                      <a:gd name="T0" fmla="*/ 0 w 595"/>
                      <a:gd name="T1" fmla="*/ 0 h 114"/>
                      <a:gd name="T2" fmla="*/ 0 w 595"/>
                      <a:gd name="T3" fmla="*/ 0 h 114"/>
                      <a:gd name="T4" fmla="*/ 0 w 595"/>
                      <a:gd name="T5" fmla="*/ 0 h 114"/>
                      <a:gd name="T6" fmla="*/ 0 w 595"/>
                      <a:gd name="T7" fmla="*/ 0 h 114"/>
                      <a:gd name="T8" fmla="*/ 0 w 595"/>
                      <a:gd name="T9" fmla="*/ 0 h 114"/>
                      <a:gd name="T10" fmla="*/ 0 w 595"/>
                      <a:gd name="T11" fmla="*/ 0 h 114"/>
                      <a:gd name="T12" fmla="*/ 0 w 595"/>
                      <a:gd name="T13" fmla="*/ 0 h 114"/>
                      <a:gd name="T14" fmla="*/ 0 w 595"/>
                      <a:gd name="T15" fmla="*/ 0 h 114"/>
                      <a:gd name="T16" fmla="*/ 0 w 595"/>
                      <a:gd name="T17" fmla="*/ 0 h 114"/>
                      <a:gd name="T18" fmla="*/ 0 w 595"/>
                      <a:gd name="T19" fmla="*/ 0 h 114"/>
                      <a:gd name="T20" fmla="*/ 0 w 595"/>
                      <a:gd name="T21" fmla="*/ 0 h 114"/>
                      <a:gd name="T22" fmla="*/ 0 w 595"/>
                      <a:gd name="T23" fmla="*/ 0 h 114"/>
                      <a:gd name="T24" fmla="*/ 0 w 595"/>
                      <a:gd name="T25" fmla="*/ 0 h 114"/>
                      <a:gd name="T26" fmla="*/ 0 w 595"/>
                      <a:gd name="T27" fmla="*/ 0 h 114"/>
                      <a:gd name="T28" fmla="*/ 0 w 595"/>
                      <a:gd name="T29" fmla="*/ 0 h 114"/>
                      <a:gd name="T30" fmla="*/ 0 w 595"/>
                      <a:gd name="T31" fmla="*/ 0 h 114"/>
                      <a:gd name="T32" fmla="*/ 0 w 595"/>
                      <a:gd name="T33" fmla="*/ 0 h 114"/>
                      <a:gd name="T34" fmla="*/ 0 w 595"/>
                      <a:gd name="T35" fmla="*/ 0 h 114"/>
                      <a:gd name="T36" fmla="*/ 0 w 595"/>
                      <a:gd name="T37" fmla="*/ 0 h 114"/>
                      <a:gd name="T38" fmla="*/ 0 w 595"/>
                      <a:gd name="T39" fmla="*/ 0 h 114"/>
                      <a:gd name="T40" fmla="*/ 0 w 595"/>
                      <a:gd name="T41" fmla="*/ 0 h 114"/>
                      <a:gd name="T42" fmla="*/ 0 w 595"/>
                      <a:gd name="T43" fmla="*/ 0 h 114"/>
                      <a:gd name="T44" fmla="*/ 0 w 595"/>
                      <a:gd name="T45" fmla="*/ 0 h 114"/>
                      <a:gd name="T46" fmla="*/ 0 w 595"/>
                      <a:gd name="T47" fmla="*/ 0 h 114"/>
                      <a:gd name="T48" fmla="*/ 0 w 595"/>
                      <a:gd name="T49" fmla="*/ 0 h 114"/>
                      <a:gd name="T50" fmla="*/ 0 w 595"/>
                      <a:gd name="T51" fmla="*/ 0 h 114"/>
                      <a:gd name="T52" fmla="*/ 0 w 595"/>
                      <a:gd name="T53" fmla="*/ 0 h 114"/>
                      <a:gd name="T54" fmla="*/ 0 w 595"/>
                      <a:gd name="T55" fmla="*/ 0 h 114"/>
                      <a:gd name="T56" fmla="*/ 0 w 595"/>
                      <a:gd name="T57" fmla="*/ 0 h 114"/>
                      <a:gd name="T58" fmla="*/ 0 w 595"/>
                      <a:gd name="T59" fmla="*/ 0 h 114"/>
                      <a:gd name="T60" fmla="*/ 0 w 595"/>
                      <a:gd name="T61" fmla="*/ 0 h 114"/>
                      <a:gd name="T62" fmla="*/ 0 w 595"/>
                      <a:gd name="T63" fmla="*/ 0 h 114"/>
                      <a:gd name="T64" fmla="*/ 0 w 595"/>
                      <a:gd name="T65" fmla="*/ 0 h 114"/>
                      <a:gd name="T66" fmla="*/ 0 w 595"/>
                      <a:gd name="T67" fmla="*/ 0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5"/>
                      <a:gd name="T103" fmla="*/ 0 h 114"/>
                      <a:gd name="T104" fmla="*/ 595 w 595"/>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5" h="114">
                        <a:moveTo>
                          <a:pt x="45" y="30"/>
                        </a:moveTo>
                        <a:lnTo>
                          <a:pt x="19" y="40"/>
                        </a:lnTo>
                        <a:lnTo>
                          <a:pt x="6" y="24"/>
                        </a:lnTo>
                        <a:lnTo>
                          <a:pt x="15" y="43"/>
                        </a:lnTo>
                        <a:lnTo>
                          <a:pt x="0" y="59"/>
                        </a:lnTo>
                        <a:lnTo>
                          <a:pt x="19" y="45"/>
                        </a:lnTo>
                        <a:lnTo>
                          <a:pt x="63" y="66"/>
                        </a:lnTo>
                        <a:lnTo>
                          <a:pt x="47" y="74"/>
                        </a:lnTo>
                        <a:lnTo>
                          <a:pt x="70" y="69"/>
                        </a:lnTo>
                        <a:lnTo>
                          <a:pt x="77" y="55"/>
                        </a:lnTo>
                        <a:lnTo>
                          <a:pt x="83" y="71"/>
                        </a:lnTo>
                        <a:lnTo>
                          <a:pt x="64" y="88"/>
                        </a:lnTo>
                        <a:lnTo>
                          <a:pt x="98" y="71"/>
                        </a:lnTo>
                        <a:lnTo>
                          <a:pt x="142" y="87"/>
                        </a:lnTo>
                        <a:lnTo>
                          <a:pt x="115" y="74"/>
                        </a:lnTo>
                        <a:lnTo>
                          <a:pt x="165" y="72"/>
                        </a:lnTo>
                        <a:lnTo>
                          <a:pt x="174" y="95"/>
                        </a:lnTo>
                        <a:lnTo>
                          <a:pt x="174" y="71"/>
                        </a:lnTo>
                        <a:lnTo>
                          <a:pt x="216" y="87"/>
                        </a:lnTo>
                        <a:lnTo>
                          <a:pt x="219" y="111"/>
                        </a:lnTo>
                        <a:lnTo>
                          <a:pt x="219" y="87"/>
                        </a:lnTo>
                        <a:lnTo>
                          <a:pt x="236" y="77"/>
                        </a:lnTo>
                        <a:lnTo>
                          <a:pt x="267" y="74"/>
                        </a:lnTo>
                        <a:lnTo>
                          <a:pt x="257" y="82"/>
                        </a:lnTo>
                        <a:lnTo>
                          <a:pt x="238" y="94"/>
                        </a:lnTo>
                        <a:lnTo>
                          <a:pt x="233" y="114"/>
                        </a:lnTo>
                        <a:lnTo>
                          <a:pt x="239" y="94"/>
                        </a:lnTo>
                        <a:lnTo>
                          <a:pt x="265" y="87"/>
                        </a:lnTo>
                        <a:lnTo>
                          <a:pt x="277" y="74"/>
                        </a:lnTo>
                        <a:lnTo>
                          <a:pt x="308" y="74"/>
                        </a:lnTo>
                        <a:lnTo>
                          <a:pt x="337" y="94"/>
                        </a:lnTo>
                        <a:lnTo>
                          <a:pt x="335" y="114"/>
                        </a:lnTo>
                        <a:lnTo>
                          <a:pt x="341" y="97"/>
                        </a:lnTo>
                        <a:lnTo>
                          <a:pt x="335" y="78"/>
                        </a:lnTo>
                        <a:lnTo>
                          <a:pt x="318" y="74"/>
                        </a:lnTo>
                        <a:lnTo>
                          <a:pt x="360" y="59"/>
                        </a:lnTo>
                        <a:lnTo>
                          <a:pt x="386" y="59"/>
                        </a:lnTo>
                        <a:lnTo>
                          <a:pt x="420" y="74"/>
                        </a:lnTo>
                        <a:lnTo>
                          <a:pt x="407" y="62"/>
                        </a:lnTo>
                        <a:lnTo>
                          <a:pt x="386" y="48"/>
                        </a:lnTo>
                        <a:lnTo>
                          <a:pt x="408" y="46"/>
                        </a:lnTo>
                        <a:lnTo>
                          <a:pt x="451" y="53"/>
                        </a:lnTo>
                        <a:lnTo>
                          <a:pt x="488" y="62"/>
                        </a:lnTo>
                        <a:lnTo>
                          <a:pt x="515" y="82"/>
                        </a:lnTo>
                        <a:lnTo>
                          <a:pt x="484" y="55"/>
                        </a:lnTo>
                        <a:lnTo>
                          <a:pt x="437" y="46"/>
                        </a:lnTo>
                        <a:lnTo>
                          <a:pt x="424" y="37"/>
                        </a:lnTo>
                        <a:lnTo>
                          <a:pt x="461" y="35"/>
                        </a:lnTo>
                        <a:lnTo>
                          <a:pt x="515" y="40"/>
                        </a:lnTo>
                        <a:lnTo>
                          <a:pt x="553" y="49"/>
                        </a:lnTo>
                        <a:lnTo>
                          <a:pt x="561" y="37"/>
                        </a:lnTo>
                        <a:lnTo>
                          <a:pt x="550" y="43"/>
                        </a:lnTo>
                        <a:lnTo>
                          <a:pt x="541" y="37"/>
                        </a:lnTo>
                        <a:lnTo>
                          <a:pt x="563" y="16"/>
                        </a:lnTo>
                        <a:lnTo>
                          <a:pt x="595" y="7"/>
                        </a:lnTo>
                        <a:lnTo>
                          <a:pt x="561" y="11"/>
                        </a:lnTo>
                        <a:lnTo>
                          <a:pt x="551" y="19"/>
                        </a:lnTo>
                        <a:lnTo>
                          <a:pt x="529" y="32"/>
                        </a:lnTo>
                        <a:lnTo>
                          <a:pt x="519" y="27"/>
                        </a:lnTo>
                        <a:lnTo>
                          <a:pt x="526" y="14"/>
                        </a:lnTo>
                        <a:lnTo>
                          <a:pt x="558" y="1"/>
                        </a:lnTo>
                        <a:lnTo>
                          <a:pt x="526" y="7"/>
                        </a:lnTo>
                        <a:lnTo>
                          <a:pt x="512" y="20"/>
                        </a:lnTo>
                        <a:lnTo>
                          <a:pt x="519" y="1"/>
                        </a:lnTo>
                        <a:lnTo>
                          <a:pt x="499" y="14"/>
                        </a:lnTo>
                        <a:lnTo>
                          <a:pt x="163" y="0"/>
                        </a:lnTo>
                        <a:lnTo>
                          <a:pt x="108" y="24"/>
                        </a:lnTo>
                        <a:lnTo>
                          <a:pt x="63" y="29"/>
                        </a:lnTo>
                        <a:lnTo>
                          <a:pt x="45" y="30"/>
                        </a:lnTo>
                        <a:close/>
                      </a:path>
                    </a:pathLst>
                  </a:custGeom>
                  <a:solidFill>
                    <a:srgbClr val="004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nvGrpSpPr>
                  <p:cNvPr id="88" name="Group 48"/>
                  <p:cNvGrpSpPr/>
                  <p:nvPr/>
                </p:nvGrpSpPr>
                <p:grpSpPr bwMode="auto">
                  <a:xfrm>
                    <a:off x="1239" y="1644"/>
                    <a:ext cx="19" cy="13"/>
                    <a:chOff x="1239" y="1644"/>
                    <a:chExt cx="19" cy="13"/>
                  </a:xfrm>
                </p:grpSpPr>
                <p:sp>
                  <p:nvSpPr>
                    <p:cNvPr id="1048767" name="Freeform 49"/>
                    <p:cNvSpPr/>
                    <p:nvPr/>
                  </p:nvSpPr>
                  <p:spPr bwMode="auto">
                    <a:xfrm>
                      <a:off x="1239" y="1647"/>
                      <a:ext cx="19" cy="10"/>
                    </a:xfrm>
                    <a:custGeom>
                      <a:avLst/>
                      <a:gdLst>
                        <a:gd name="T0" fmla="*/ 0 w 170"/>
                        <a:gd name="T1" fmla="*/ 0 h 109"/>
                        <a:gd name="T2" fmla="*/ 0 w 170"/>
                        <a:gd name="T3" fmla="*/ 0 h 109"/>
                        <a:gd name="T4" fmla="*/ 0 w 170"/>
                        <a:gd name="T5" fmla="*/ 0 h 109"/>
                        <a:gd name="T6" fmla="*/ 0 w 170"/>
                        <a:gd name="T7" fmla="*/ 0 h 109"/>
                        <a:gd name="T8" fmla="*/ 0 w 170"/>
                        <a:gd name="T9" fmla="*/ 0 h 109"/>
                        <a:gd name="T10" fmla="*/ 0 w 170"/>
                        <a:gd name="T11" fmla="*/ 0 h 109"/>
                        <a:gd name="T12" fmla="*/ 0 w 170"/>
                        <a:gd name="T13" fmla="*/ 0 h 109"/>
                        <a:gd name="T14" fmla="*/ 0 w 170"/>
                        <a:gd name="T15" fmla="*/ 0 h 109"/>
                        <a:gd name="T16" fmla="*/ 0 w 170"/>
                        <a:gd name="T17" fmla="*/ 0 h 109"/>
                        <a:gd name="T18" fmla="*/ 0 w 170"/>
                        <a:gd name="T19" fmla="*/ 0 h 109"/>
                        <a:gd name="T20" fmla="*/ 0 w 170"/>
                        <a:gd name="T21" fmla="*/ 0 h 109"/>
                        <a:gd name="T22" fmla="*/ 0 w 170"/>
                        <a:gd name="T23" fmla="*/ 0 h 109"/>
                        <a:gd name="T24" fmla="*/ 0 w 170"/>
                        <a:gd name="T25" fmla="*/ 0 h 109"/>
                        <a:gd name="T26" fmla="*/ 0 w 170"/>
                        <a:gd name="T27" fmla="*/ 0 h 109"/>
                        <a:gd name="T28" fmla="*/ 0 w 170"/>
                        <a:gd name="T29" fmla="*/ 0 h 109"/>
                        <a:gd name="T30" fmla="*/ 0 w 170"/>
                        <a:gd name="T31" fmla="*/ 0 h 109"/>
                        <a:gd name="T32" fmla="*/ 0 w 170"/>
                        <a:gd name="T33" fmla="*/ 0 h 109"/>
                        <a:gd name="T34" fmla="*/ 0 w 170"/>
                        <a:gd name="T35" fmla="*/ 0 h 109"/>
                        <a:gd name="T36" fmla="*/ 0 w 170"/>
                        <a:gd name="T37" fmla="*/ 0 h 109"/>
                        <a:gd name="T38" fmla="*/ 0 w 170"/>
                        <a:gd name="T39" fmla="*/ 0 h 109"/>
                        <a:gd name="T40" fmla="*/ 0 w 170"/>
                        <a:gd name="T41" fmla="*/ 0 h 109"/>
                        <a:gd name="T42" fmla="*/ 0 w 170"/>
                        <a:gd name="T43" fmla="*/ 0 h 109"/>
                        <a:gd name="T44" fmla="*/ 0 w 170"/>
                        <a:gd name="T45" fmla="*/ 0 h 109"/>
                        <a:gd name="T46" fmla="*/ 0 w 170"/>
                        <a:gd name="T47" fmla="*/ 0 h 109"/>
                        <a:gd name="T48" fmla="*/ 0 w 170"/>
                        <a:gd name="T49" fmla="*/ 0 h 109"/>
                        <a:gd name="T50" fmla="*/ 0 w 170"/>
                        <a:gd name="T51" fmla="*/ 0 h 109"/>
                        <a:gd name="T52" fmla="*/ 0 w 170"/>
                        <a:gd name="T53" fmla="*/ 0 h 109"/>
                        <a:gd name="T54" fmla="*/ 0 w 170"/>
                        <a:gd name="T55" fmla="*/ 0 h 109"/>
                        <a:gd name="T56" fmla="*/ 0 w 170"/>
                        <a:gd name="T57" fmla="*/ 0 h 109"/>
                        <a:gd name="T58" fmla="*/ 0 w 170"/>
                        <a:gd name="T59" fmla="*/ 0 h 109"/>
                        <a:gd name="T60" fmla="*/ 0 w 170"/>
                        <a:gd name="T61" fmla="*/ 0 h 109"/>
                        <a:gd name="T62" fmla="*/ 0 w 170"/>
                        <a:gd name="T63" fmla="*/ 0 h 109"/>
                        <a:gd name="T64" fmla="*/ 0 w 170"/>
                        <a:gd name="T65" fmla="*/ 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
                        <a:gd name="T100" fmla="*/ 0 h 109"/>
                        <a:gd name="T101" fmla="*/ 170 w 170"/>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 h="109">
                          <a:moveTo>
                            <a:pt x="84" y="0"/>
                          </a:moveTo>
                          <a:lnTo>
                            <a:pt x="116" y="10"/>
                          </a:lnTo>
                          <a:lnTo>
                            <a:pt x="131" y="23"/>
                          </a:lnTo>
                          <a:lnTo>
                            <a:pt x="144" y="38"/>
                          </a:lnTo>
                          <a:lnTo>
                            <a:pt x="170" y="65"/>
                          </a:lnTo>
                          <a:lnTo>
                            <a:pt x="92" y="109"/>
                          </a:lnTo>
                          <a:lnTo>
                            <a:pt x="61" y="109"/>
                          </a:lnTo>
                          <a:lnTo>
                            <a:pt x="10" y="109"/>
                          </a:lnTo>
                          <a:lnTo>
                            <a:pt x="7" y="91"/>
                          </a:lnTo>
                          <a:lnTo>
                            <a:pt x="0" y="68"/>
                          </a:lnTo>
                          <a:lnTo>
                            <a:pt x="6" y="78"/>
                          </a:lnTo>
                          <a:lnTo>
                            <a:pt x="14" y="104"/>
                          </a:lnTo>
                          <a:lnTo>
                            <a:pt x="16" y="81"/>
                          </a:lnTo>
                          <a:lnTo>
                            <a:pt x="16" y="54"/>
                          </a:lnTo>
                          <a:lnTo>
                            <a:pt x="10" y="29"/>
                          </a:lnTo>
                          <a:lnTo>
                            <a:pt x="16" y="42"/>
                          </a:lnTo>
                          <a:lnTo>
                            <a:pt x="19" y="62"/>
                          </a:lnTo>
                          <a:lnTo>
                            <a:pt x="17" y="91"/>
                          </a:lnTo>
                          <a:lnTo>
                            <a:pt x="25" y="71"/>
                          </a:lnTo>
                          <a:lnTo>
                            <a:pt x="42" y="52"/>
                          </a:lnTo>
                          <a:lnTo>
                            <a:pt x="51" y="49"/>
                          </a:lnTo>
                          <a:lnTo>
                            <a:pt x="35" y="65"/>
                          </a:lnTo>
                          <a:lnTo>
                            <a:pt x="26" y="75"/>
                          </a:lnTo>
                          <a:lnTo>
                            <a:pt x="22" y="93"/>
                          </a:lnTo>
                          <a:lnTo>
                            <a:pt x="29" y="96"/>
                          </a:lnTo>
                          <a:lnTo>
                            <a:pt x="46" y="101"/>
                          </a:lnTo>
                          <a:lnTo>
                            <a:pt x="33" y="91"/>
                          </a:lnTo>
                          <a:lnTo>
                            <a:pt x="52" y="101"/>
                          </a:lnTo>
                          <a:lnTo>
                            <a:pt x="46" y="80"/>
                          </a:lnTo>
                          <a:lnTo>
                            <a:pt x="58" y="98"/>
                          </a:lnTo>
                          <a:lnTo>
                            <a:pt x="74" y="98"/>
                          </a:lnTo>
                          <a:lnTo>
                            <a:pt x="70" y="87"/>
                          </a:lnTo>
                          <a:lnTo>
                            <a:pt x="65" y="67"/>
                          </a:lnTo>
                          <a:lnTo>
                            <a:pt x="64" y="59"/>
                          </a:lnTo>
                          <a:lnTo>
                            <a:pt x="54" y="32"/>
                          </a:lnTo>
                          <a:lnTo>
                            <a:pt x="48" y="23"/>
                          </a:lnTo>
                          <a:lnTo>
                            <a:pt x="57" y="29"/>
                          </a:lnTo>
                          <a:lnTo>
                            <a:pt x="64" y="48"/>
                          </a:lnTo>
                          <a:lnTo>
                            <a:pt x="71" y="72"/>
                          </a:lnTo>
                          <a:lnTo>
                            <a:pt x="76" y="84"/>
                          </a:lnTo>
                          <a:lnTo>
                            <a:pt x="83" y="84"/>
                          </a:lnTo>
                          <a:lnTo>
                            <a:pt x="83" y="64"/>
                          </a:lnTo>
                          <a:lnTo>
                            <a:pt x="89" y="49"/>
                          </a:lnTo>
                          <a:lnTo>
                            <a:pt x="87" y="65"/>
                          </a:lnTo>
                          <a:lnTo>
                            <a:pt x="87" y="77"/>
                          </a:lnTo>
                          <a:lnTo>
                            <a:pt x="90" y="85"/>
                          </a:lnTo>
                          <a:lnTo>
                            <a:pt x="93" y="71"/>
                          </a:lnTo>
                          <a:lnTo>
                            <a:pt x="97" y="85"/>
                          </a:lnTo>
                          <a:lnTo>
                            <a:pt x="99" y="75"/>
                          </a:lnTo>
                          <a:lnTo>
                            <a:pt x="105" y="54"/>
                          </a:lnTo>
                          <a:lnTo>
                            <a:pt x="105" y="74"/>
                          </a:lnTo>
                          <a:lnTo>
                            <a:pt x="112" y="78"/>
                          </a:lnTo>
                          <a:lnTo>
                            <a:pt x="111" y="65"/>
                          </a:lnTo>
                          <a:lnTo>
                            <a:pt x="108" y="54"/>
                          </a:lnTo>
                          <a:lnTo>
                            <a:pt x="116" y="67"/>
                          </a:lnTo>
                          <a:lnTo>
                            <a:pt x="125" y="71"/>
                          </a:lnTo>
                          <a:lnTo>
                            <a:pt x="125" y="61"/>
                          </a:lnTo>
                          <a:lnTo>
                            <a:pt x="122" y="48"/>
                          </a:lnTo>
                          <a:lnTo>
                            <a:pt x="122" y="43"/>
                          </a:lnTo>
                          <a:lnTo>
                            <a:pt x="131" y="54"/>
                          </a:lnTo>
                          <a:lnTo>
                            <a:pt x="141" y="64"/>
                          </a:lnTo>
                          <a:lnTo>
                            <a:pt x="134" y="46"/>
                          </a:lnTo>
                          <a:lnTo>
                            <a:pt x="128" y="26"/>
                          </a:lnTo>
                          <a:lnTo>
                            <a:pt x="121" y="19"/>
                          </a:lnTo>
                          <a:lnTo>
                            <a:pt x="105" y="10"/>
                          </a:lnTo>
                          <a:lnTo>
                            <a:pt x="84" y="0"/>
                          </a:lnTo>
                          <a:close/>
                        </a:path>
                      </a:pathLst>
                    </a:custGeom>
                    <a:solidFill>
                      <a:srgbClr val="004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68" name="Freeform 50"/>
                    <p:cNvSpPr/>
                    <p:nvPr/>
                  </p:nvSpPr>
                  <p:spPr bwMode="auto">
                    <a:xfrm>
                      <a:off x="1249" y="1644"/>
                      <a:ext cx="6" cy="6"/>
                    </a:xfrm>
                    <a:custGeom>
                      <a:avLst/>
                      <a:gdLst>
                        <a:gd name="T0" fmla="*/ 0 w 61"/>
                        <a:gd name="T1" fmla="*/ 0 h 67"/>
                        <a:gd name="T2" fmla="*/ 0 w 61"/>
                        <a:gd name="T3" fmla="*/ 0 h 67"/>
                        <a:gd name="T4" fmla="*/ 0 w 61"/>
                        <a:gd name="T5" fmla="*/ 0 h 67"/>
                        <a:gd name="T6" fmla="*/ 0 w 61"/>
                        <a:gd name="T7" fmla="*/ 0 h 67"/>
                        <a:gd name="T8" fmla="*/ 0 w 61"/>
                        <a:gd name="T9" fmla="*/ 0 h 67"/>
                        <a:gd name="T10" fmla="*/ 0 w 61"/>
                        <a:gd name="T11" fmla="*/ 0 h 67"/>
                        <a:gd name="T12" fmla="*/ 0 w 61"/>
                        <a:gd name="T13" fmla="*/ 0 h 67"/>
                        <a:gd name="T14" fmla="*/ 0 60000 65536"/>
                        <a:gd name="T15" fmla="*/ 0 60000 65536"/>
                        <a:gd name="T16" fmla="*/ 0 60000 65536"/>
                        <a:gd name="T17" fmla="*/ 0 60000 65536"/>
                        <a:gd name="T18" fmla="*/ 0 60000 65536"/>
                        <a:gd name="T19" fmla="*/ 0 60000 65536"/>
                        <a:gd name="T20" fmla="*/ 0 60000 65536"/>
                        <a:gd name="T21" fmla="*/ 0 w 61"/>
                        <a:gd name="T22" fmla="*/ 0 h 67"/>
                        <a:gd name="T23" fmla="*/ 61 w 61"/>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7">
                          <a:moveTo>
                            <a:pt x="61" y="67"/>
                          </a:moveTo>
                          <a:lnTo>
                            <a:pt x="49" y="47"/>
                          </a:lnTo>
                          <a:lnTo>
                            <a:pt x="30" y="25"/>
                          </a:lnTo>
                          <a:lnTo>
                            <a:pt x="0" y="0"/>
                          </a:lnTo>
                          <a:lnTo>
                            <a:pt x="19" y="24"/>
                          </a:lnTo>
                          <a:lnTo>
                            <a:pt x="30" y="32"/>
                          </a:lnTo>
                          <a:lnTo>
                            <a:pt x="61" y="67"/>
                          </a:lnTo>
                          <a:close/>
                        </a:path>
                      </a:pathLst>
                    </a:custGeom>
                    <a:solidFill>
                      <a:srgbClr val="004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grpSp>
                <p:nvGrpSpPr>
                  <p:cNvPr id="89" name="Group 51"/>
                  <p:cNvGrpSpPr/>
                  <p:nvPr/>
                </p:nvGrpSpPr>
                <p:grpSpPr bwMode="auto">
                  <a:xfrm>
                    <a:off x="1274" y="1646"/>
                    <a:ext cx="19" cy="9"/>
                    <a:chOff x="1274" y="1646"/>
                    <a:chExt cx="19" cy="9"/>
                  </a:xfrm>
                </p:grpSpPr>
                <p:sp>
                  <p:nvSpPr>
                    <p:cNvPr id="1048769" name="Freeform 52"/>
                    <p:cNvSpPr/>
                    <p:nvPr/>
                  </p:nvSpPr>
                  <p:spPr bwMode="auto">
                    <a:xfrm>
                      <a:off x="1274" y="1648"/>
                      <a:ext cx="19" cy="7"/>
                    </a:xfrm>
                    <a:custGeom>
                      <a:avLst/>
                      <a:gdLst>
                        <a:gd name="T0" fmla="*/ 0 w 170"/>
                        <a:gd name="T1" fmla="*/ 0 h 76"/>
                        <a:gd name="T2" fmla="*/ 0 w 170"/>
                        <a:gd name="T3" fmla="*/ 0 h 76"/>
                        <a:gd name="T4" fmla="*/ 0 w 170"/>
                        <a:gd name="T5" fmla="*/ 0 h 76"/>
                        <a:gd name="T6" fmla="*/ 0 w 170"/>
                        <a:gd name="T7" fmla="*/ 0 h 76"/>
                        <a:gd name="T8" fmla="*/ 0 w 170"/>
                        <a:gd name="T9" fmla="*/ 0 h 76"/>
                        <a:gd name="T10" fmla="*/ 0 w 170"/>
                        <a:gd name="T11" fmla="*/ 0 h 76"/>
                        <a:gd name="T12" fmla="*/ 0 w 170"/>
                        <a:gd name="T13" fmla="*/ 0 h 76"/>
                        <a:gd name="T14" fmla="*/ 0 w 170"/>
                        <a:gd name="T15" fmla="*/ 0 h 76"/>
                        <a:gd name="T16" fmla="*/ 0 w 170"/>
                        <a:gd name="T17" fmla="*/ 0 h 76"/>
                        <a:gd name="T18" fmla="*/ 0 w 170"/>
                        <a:gd name="T19" fmla="*/ 0 h 76"/>
                        <a:gd name="T20" fmla="*/ 0 w 170"/>
                        <a:gd name="T21" fmla="*/ 0 h 76"/>
                        <a:gd name="T22" fmla="*/ 0 w 170"/>
                        <a:gd name="T23" fmla="*/ 0 h 76"/>
                        <a:gd name="T24" fmla="*/ 0 w 170"/>
                        <a:gd name="T25" fmla="*/ 0 h 76"/>
                        <a:gd name="T26" fmla="*/ 0 w 170"/>
                        <a:gd name="T27" fmla="*/ 0 h 76"/>
                        <a:gd name="T28" fmla="*/ 0 w 170"/>
                        <a:gd name="T29" fmla="*/ 0 h 76"/>
                        <a:gd name="T30" fmla="*/ 0 w 170"/>
                        <a:gd name="T31" fmla="*/ 0 h 76"/>
                        <a:gd name="T32" fmla="*/ 0 w 170"/>
                        <a:gd name="T33" fmla="*/ 0 h 76"/>
                        <a:gd name="T34" fmla="*/ 0 w 170"/>
                        <a:gd name="T35" fmla="*/ 0 h 76"/>
                        <a:gd name="T36" fmla="*/ 0 w 170"/>
                        <a:gd name="T37" fmla="*/ 0 h 76"/>
                        <a:gd name="T38" fmla="*/ 0 w 170"/>
                        <a:gd name="T39" fmla="*/ 0 h 76"/>
                        <a:gd name="T40" fmla="*/ 0 w 170"/>
                        <a:gd name="T41" fmla="*/ 0 h 76"/>
                        <a:gd name="T42" fmla="*/ 0 w 170"/>
                        <a:gd name="T43" fmla="*/ 0 h 76"/>
                        <a:gd name="T44" fmla="*/ 0 w 170"/>
                        <a:gd name="T45" fmla="*/ 0 h 76"/>
                        <a:gd name="T46" fmla="*/ 0 w 170"/>
                        <a:gd name="T47" fmla="*/ 0 h 76"/>
                        <a:gd name="T48" fmla="*/ 0 w 170"/>
                        <a:gd name="T49" fmla="*/ 0 h 76"/>
                        <a:gd name="T50" fmla="*/ 0 w 170"/>
                        <a:gd name="T51" fmla="*/ 0 h 76"/>
                        <a:gd name="T52" fmla="*/ 0 w 170"/>
                        <a:gd name="T53" fmla="*/ 0 h 76"/>
                        <a:gd name="T54" fmla="*/ 0 w 170"/>
                        <a:gd name="T55" fmla="*/ 0 h 76"/>
                        <a:gd name="T56" fmla="*/ 0 w 170"/>
                        <a:gd name="T57" fmla="*/ 0 h 76"/>
                        <a:gd name="T58" fmla="*/ 0 w 170"/>
                        <a:gd name="T59" fmla="*/ 0 h 76"/>
                        <a:gd name="T60" fmla="*/ 0 w 170"/>
                        <a:gd name="T61" fmla="*/ 0 h 76"/>
                        <a:gd name="T62" fmla="*/ 0 w 170"/>
                        <a:gd name="T63" fmla="*/ 0 h 76"/>
                        <a:gd name="T64" fmla="*/ 0 w 170"/>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
                        <a:gd name="T100" fmla="*/ 0 h 76"/>
                        <a:gd name="T101" fmla="*/ 170 w 170"/>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 h="76">
                          <a:moveTo>
                            <a:pt x="86" y="0"/>
                          </a:moveTo>
                          <a:lnTo>
                            <a:pt x="54" y="7"/>
                          </a:lnTo>
                          <a:lnTo>
                            <a:pt x="40" y="16"/>
                          </a:lnTo>
                          <a:lnTo>
                            <a:pt x="26" y="27"/>
                          </a:lnTo>
                          <a:lnTo>
                            <a:pt x="0" y="45"/>
                          </a:lnTo>
                          <a:lnTo>
                            <a:pt x="78" y="76"/>
                          </a:lnTo>
                          <a:lnTo>
                            <a:pt x="109" y="76"/>
                          </a:lnTo>
                          <a:lnTo>
                            <a:pt x="160" y="76"/>
                          </a:lnTo>
                          <a:lnTo>
                            <a:pt x="163" y="63"/>
                          </a:lnTo>
                          <a:lnTo>
                            <a:pt x="170" y="47"/>
                          </a:lnTo>
                          <a:lnTo>
                            <a:pt x="164" y="53"/>
                          </a:lnTo>
                          <a:lnTo>
                            <a:pt x="156" y="72"/>
                          </a:lnTo>
                          <a:lnTo>
                            <a:pt x="154" y="56"/>
                          </a:lnTo>
                          <a:lnTo>
                            <a:pt x="154" y="37"/>
                          </a:lnTo>
                          <a:lnTo>
                            <a:pt x="160" y="19"/>
                          </a:lnTo>
                          <a:lnTo>
                            <a:pt x="154" y="29"/>
                          </a:lnTo>
                          <a:lnTo>
                            <a:pt x="151" y="43"/>
                          </a:lnTo>
                          <a:lnTo>
                            <a:pt x="153" y="63"/>
                          </a:lnTo>
                          <a:lnTo>
                            <a:pt x="145" y="48"/>
                          </a:lnTo>
                          <a:lnTo>
                            <a:pt x="128" y="36"/>
                          </a:lnTo>
                          <a:lnTo>
                            <a:pt x="119" y="34"/>
                          </a:lnTo>
                          <a:lnTo>
                            <a:pt x="135" y="45"/>
                          </a:lnTo>
                          <a:lnTo>
                            <a:pt x="144" y="51"/>
                          </a:lnTo>
                          <a:lnTo>
                            <a:pt x="148" y="64"/>
                          </a:lnTo>
                          <a:lnTo>
                            <a:pt x="142" y="66"/>
                          </a:lnTo>
                          <a:lnTo>
                            <a:pt x="125" y="70"/>
                          </a:lnTo>
                          <a:lnTo>
                            <a:pt x="137" y="63"/>
                          </a:lnTo>
                          <a:lnTo>
                            <a:pt x="118" y="70"/>
                          </a:lnTo>
                          <a:lnTo>
                            <a:pt x="125" y="56"/>
                          </a:lnTo>
                          <a:lnTo>
                            <a:pt x="112" y="67"/>
                          </a:lnTo>
                          <a:lnTo>
                            <a:pt x="96" y="67"/>
                          </a:lnTo>
                          <a:lnTo>
                            <a:pt x="100" y="60"/>
                          </a:lnTo>
                          <a:lnTo>
                            <a:pt x="105" y="46"/>
                          </a:lnTo>
                          <a:lnTo>
                            <a:pt x="107" y="41"/>
                          </a:lnTo>
                          <a:lnTo>
                            <a:pt x="116" y="21"/>
                          </a:lnTo>
                          <a:lnTo>
                            <a:pt x="122" y="16"/>
                          </a:lnTo>
                          <a:lnTo>
                            <a:pt x="113" y="19"/>
                          </a:lnTo>
                          <a:lnTo>
                            <a:pt x="107" y="33"/>
                          </a:lnTo>
                          <a:lnTo>
                            <a:pt x="99" y="49"/>
                          </a:lnTo>
                          <a:lnTo>
                            <a:pt x="94" y="58"/>
                          </a:lnTo>
                          <a:lnTo>
                            <a:pt x="87" y="58"/>
                          </a:lnTo>
                          <a:lnTo>
                            <a:pt x="87" y="44"/>
                          </a:lnTo>
                          <a:lnTo>
                            <a:pt x="81" y="34"/>
                          </a:lnTo>
                          <a:lnTo>
                            <a:pt x="83" y="45"/>
                          </a:lnTo>
                          <a:lnTo>
                            <a:pt x="83" y="53"/>
                          </a:lnTo>
                          <a:lnTo>
                            <a:pt x="80" y="59"/>
                          </a:lnTo>
                          <a:lnTo>
                            <a:pt x="77" y="48"/>
                          </a:lnTo>
                          <a:lnTo>
                            <a:pt x="74" y="59"/>
                          </a:lnTo>
                          <a:lnTo>
                            <a:pt x="71" y="51"/>
                          </a:lnTo>
                          <a:lnTo>
                            <a:pt x="65" y="37"/>
                          </a:lnTo>
                          <a:lnTo>
                            <a:pt x="65" y="51"/>
                          </a:lnTo>
                          <a:lnTo>
                            <a:pt x="58" y="53"/>
                          </a:lnTo>
                          <a:lnTo>
                            <a:pt x="59" y="45"/>
                          </a:lnTo>
                          <a:lnTo>
                            <a:pt x="62" y="37"/>
                          </a:lnTo>
                          <a:lnTo>
                            <a:pt x="54" y="46"/>
                          </a:lnTo>
                          <a:lnTo>
                            <a:pt x="45" y="48"/>
                          </a:lnTo>
                          <a:lnTo>
                            <a:pt x="45" y="42"/>
                          </a:lnTo>
                          <a:lnTo>
                            <a:pt x="48" y="33"/>
                          </a:lnTo>
                          <a:lnTo>
                            <a:pt x="48" y="29"/>
                          </a:lnTo>
                          <a:lnTo>
                            <a:pt x="40" y="37"/>
                          </a:lnTo>
                          <a:lnTo>
                            <a:pt x="29" y="44"/>
                          </a:lnTo>
                          <a:lnTo>
                            <a:pt x="36" y="31"/>
                          </a:lnTo>
                          <a:lnTo>
                            <a:pt x="42" y="18"/>
                          </a:lnTo>
                          <a:lnTo>
                            <a:pt x="49" y="13"/>
                          </a:lnTo>
                          <a:lnTo>
                            <a:pt x="65" y="7"/>
                          </a:lnTo>
                          <a:lnTo>
                            <a:pt x="86" y="0"/>
                          </a:lnTo>
                          <a:close/>
                        </a:path>
                      </a:pathLst>
                    </a:custGeom>
                    <a:solidFill>
                      <a:srgbClr val="004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70" name="Freeform 53"/>
                    <p:cNvSpPr/>
                    <p:nvPr/>
                  </p:nvSpPr>
                  <p:spPr bwMode="auto">
                    <a:xfrm>
                      <a:off x="1276" y="1646"/>
                      <a:ext cx="7" cy="5"/>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60000 65536"/>
                        <a:gd name="T15" fmla="*/ 0 60000 65536"/>
                        <a:gd name="T16" fmla="*/ 0 60000 65536"/>
                        <a:gd name="T17" fmla="*/ 0 60000 65536"/>
                        <a:gd name="T18" fmla="*/ 0 60000 65536"/>
                        <a:gd name="T19" fmla="*/ 0 60000 65536"/>
                        <a:gd name="T20" fmla="*/ 0 60000 65536"/>
                        <a:gd name="T21" fmla="*/ 0 w 60"/>
                        <a:gd name="T22" fmla="*/ 0 h 47"/>
                        <a:gd name="T23" fmla="*/ 60 w 60"/>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47">
                          <a:moveTo>
                            <a:pt x="0" y="47"/>
                          </a:moveTo>
                          <a:lnTo>
                            <a:pt x="11" y="33"/>
                          </a:lnTo>
                          <a:lnTo>
                            <a:pt x="30" y="17"/>
                          </a:lnTo>
                          <a:lnTo>
                            <a:pt x="60" y="0"/>
                          </a:lnTo>
                          <a:lnTo>
                            <a:pt x="41" y="16"/>
                          </a:lnTo>
                          <a:lnTo>
                            <a:pt x="30" y="22"/>
                          </a:lnTo>
                          <a:lnTo>
                            <a:pt x="0" y="47"/>
                          </a:lnTo>
                          <a:close/>
                        </a:path>
                      </a:pathLst>
                    </a:custGeom>
                    <a:solidFill>
                      <a:srgbClr val="004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grpSp>
            <p:grpSp>
              <p:nvGrpSpPr>
                <p:cNvPr id="90" name="Group 54"/>
                <p:cNvGrpSpPr/>
                <p:nvPr/>
              </p:nvGrpSpPr>
              <p:grpSpPr bwMode="auto">
                <a:xfrm>
                  <a:off x="1152" y="1427"/>
                  <a:ext cx="243" cy="232"/>
                  <a:chOff x="1152" y="1427"/>
                  <a:chExt cx="243" cy="232"/>
                </a:xfrm>
              </p:grpSpPr>
              <p:grpSp>
                <p:nvGrpSpPr>
                  <p:cNvPr id="91" name="Group 55"/>
                  <p:cNvGrpSpPr/>
                  <p:nvPr/>
                </p:nvGrpSpPr>
                <p:grpSpPr bwMode="auto">
                  <a:xfrm>
                    <a:off x="1152" y="1427"/>
                    <a:ext cx="243" cy="232"/>
                    <a:chOff x="1152" y="1427"/>
                    <a:chExt cx="243" cy="232"/>
                  </a:xfrm>
                </p:grpSpPr>
                <p:sp>
                  <p:nvSpPr>
                    <p:cNvPr id="1048771" name="Freeform 56"/>
                    <p:cNvSpPr/>
                    <p:nvPr/>
                  </p:nvSpPr>
                  <p:spPr bwMode="auto">
                    <a:xfrm>
                      <a:off x="1152" y="1427"/>
                      <a:ext cx="243" cy="232"/>
                    </a:xfrm>
                    <a:custGeom>
                      <a:avLst/>
                      <a:gdLst>
                        <a:gd name="T0" fmla="*/ 0 w 2183"/>
                        <a:gd name="T1" fmla="*/ 0 h 2543"/>
                        <a:gd name="T2" fmla="*/ 0 w 2183"/>
                        <a:gd name="T3" fmla="*/ 0 h 2543"/>
                        <a:gd name="T4" fmla="*/ 0 w 2183"/>
                        <a:gd name="T5" fmla="*/ 0 h 2543"/>
                        <a:gd name="T6" fmla="*/ 0 w 2183"/>
                        <a:gd name="T7" fmla="*/ 0 h 2543"/>
                        <a:gd name="T8" fmla="*/ 0 w 2183"/>
                        <a:gd name="T9" fmla="*/ 0 h 2543"/>
                        <a:gd name="T10" fmla="*/ 0 w 2183"/>
                        <a:gd name="T11" fmla="*/ 0 h 2543"/>
                        <a:gd name="T12" fmla="*/ 0 w 2183"/>
                        <a:gd name="T13" fmla="*/ 0 h 2543"/>
                        <a:gd name="T14" fmla="*/ 0 w 2183"/>
                        <a:gd name="T15" fmla="*/ 0 h 2543"/>
                        <a:gd name="T16" fmla="*/ 0 w 2183"/>
                        <a:gd name="T17" fmla="*/ 0 h 2543"/>
                        <a:gd name="T18" fmla="*/ 0 w 2183"/>
                        <a:gd name="T19" fmla="*/ 0 h 2543"/>
                        <a:gd name="T20" fmla="*/ 0 w 2183"/>
                        <a:gd name="T21" fmla="*/ 0 h 2543"/>
                        <a:gd name="T22" fmla="*/ 0 w 2183"/>
                        <a:gd name="T23" fmla="*/ 0 h 2543"/>
                        <a:gd name="T24" fmla="*/ 0 w 2183"/>
                        <a:gd name="T25" fmla="*/ 0 h 2543"/>
                        <a:gd name="T26" fmla="*/ 0 w 2183"/>
                        <a:gd name="T27" fmla="*/ 0 h 2543"/>
                        <a:gd name="T28" fmla="*/ 0 w 2183"/>
                        <a:gd name="T29" fmla="*/ 0 h 2543"/>
                        <a:gd name="T30" fmla="*/ 0 w 2183"/>
                        <a:gd name="T31" fmla="*/ 0 h 2543"/>
                        <a:gd name="T32" fmla="*/ 0 w 2183"/>
                        <a:gd name="T33" fmla="*/ 0 h 2543"/>
                        <a:gd name="T34" fmla="*/ 0 w 2183"/>
                        <a:gd name="T35" fmla="*/ 0 h 2543"/>
                        <a:gd name="T36" fmla="*/ 0 w 2183"/>
                        <a:gd name="T37" fmla="*/ 0 h 2543"/>
                        <a:gd name="T38" fmla="*/ 0 w 2183"/>
                        <a:gd name="T39" fmla="*/ 0 h 2543"/>
                        <a:gd name="T40" fmla="*/ 0 w 2183"/>
                        <a:gd name="T41" fmla="*/ 0 h 2543"/>
                        <a:gd name="T42" fmla="*/ 0 w 2183"/>
                        <a:gd name="T43" fmla="*/ 0 h 2543"/>
                        <a:gd name="T44" fmla="*/ 0 w 2183"/>
                        <a:gd name="T45" fmla="*/ 0 h 2543"/>
                        <a:gd name="T46" fmla="*/ 0 w 2183"/>
                        <a:gd name="T47" fmla="*/ 0 h 2543"/>
                        <a:gd name="T48" fmla="*/ 0 w 2183"/>
                        <a:gd name="T49" fmla="*/ 0 h 2543"/>
                        <a:gd name="T50" fmla="*/ 0 w 2183"/>
                        <a:gd name="T51" fmla="*/ 0 h 2543"/>
                        <a:gd name="T52" fmla="*/ 0 w 2183"/>
                        <a:gd name="T53" fmla="*/ 0 h 2543"/>
                        <a:gd name="T54" fmla="*/ 0 w 2183"/>
                        <a:gd name="T55" fmla="*/ 0 h 2543"/>
                        <a:gd name="T56" fmla="*/ 0 w 2183"/>
                        <a:gd name="T57" fmla="*/ 0 h 2543"/>
                        <a:gd name="T58" fmla="*/ 0 w 2183"/>
                        <a:gd name="T59" fmla="*/ 0 h 2543"/>
                        <a:gd name="T60" fmla="*/ 0 w 2183"/>
                        <a:gd name="T61" fmla="*/ 0 h 2543"/>
                        <a:gd name="T62" fmla="*/ 0 w 2183"/>
                        <a:gd name="T63" fmla="*/ 0 h 2543"/>
                        <a:gd name="T64" fmla="*/ 0 w 2183"/>
                        <a:gd name="T65" fmla="*/ 0 h 2543"/>
                        <a:gd name="T66" fmla="*/ 0 w 2183"/>
                        <a:gd name="T67" fmla="*/ 0 h 2543"/>
                        <a:gd name="T68" fmla="*/ 0 w 2183"/>
                        <a:gd name="T69" fmla="*/ 0 h 2543"/>
                        <a:gd name="T70" fmla="*/ 0 w 2183"/>
                        <a:gd name="T71" fmla="*/ 0 h 2543"/>
                        <a:gd name="T72" fmla="*/ 0 w 2183"/>
                        <a:gd name="T73" fmla="*/ 0 h 2543"/>
                        <a:gd name="T74" fmla="*/ 0 w 2183"/>
                        <a:gd name="T75" fmla="*/ 0 h 2543"/>
                        <a:gd name="T76" fmla="*/ 0 w 2183"/>
                        <a:gd name="T77" fmla="*/ 0 h 2543"/>
                        <a:gd name="T78" fmla="*/ 0 w 2183"/>
                        <a:gd name="T79" fmla="*/ 0 h 2543"/>
                        <a:gd name="T80" fmla="*/ 0 w 2183"/>
                        <a:gd name="T81" fmla="*/ 0 h 2543"/>
                        <a:gd name="T82" fmla="*/ 0 w 2183"/>
                        <a:gd name="T83" fmla="*/ 0 h 2543"/>
                        <a:gd name="T84" fmla="*/ 0 w 2183"/>
                        <a:gd name="T85" fmla="*/ 0 h 2543"/>
                        <a:gd name="T86" fmla="*/ 0 w 2183"/>
                        <a:gd name="T87" fmla="*/ 0 h 2543"/>
                        <a:gd name="T88" fmla="*/ 0 w 2183"/>
                        <a:gd name="T89" fmla="*/ 0 h 2543"/>
                        <a:gd name="T90" fmla="*/ 0 w 2183"/>
                        <a:gd name="T91" fmla="*/ 0 h 2543"/>
                        <a:gd name="T92" fmla="*/ 0 w 2183"/>
                        <a:gd name="T93" fmla="*/ 0 h 2543"/>
                        <a:gd name="T94" fmla="*/ 0 w 2183"/>
                        <a:gd name="T95" fmla="*/ 0 h 2543"/>
                        <a:gd name="T96" fmla="*/ 0 w 2183"/>
                        <a:gd name="T97" fmla="*/ 0 h 2543"/>
                        <a:gd name="T98" fmla="*/ 0 w 2183"/>
                        <a:gd name="T99" fmla="*/ 0 h 2543"/>
                        <a:gd name="T100" fmla="*/ 0 w 2183"/>
                        <a:gd name="T101" fmla="*/ 0 h 2543"/>
                        <a:gd name="T102" fmla="*/ 0 w 2183"/>
                        <a:gd name="T103" fmla="*/ 0 h 2543"/>
                        <a:gd name="T104" fmla="*/ 0 w 2183"/>
                        <a:gd name="T105" fmla="*/ 0 h 2543"/>
                        <a:gd name="T106" fmla="*/ 0 w 2183"/>
                        <a:gd name="T107" fmla="*/ 0 h 2543"/>
                        <a:gd name="T108" fmla="*/ 0 w 2183"/>
                        <a:gd name="T109" fmla="*/ 0 h 2543"/>
                        <a:gd name="T110" fmla="*/ 0 w 2183"/>
                        <a:gd name="T111" fmla="*/ 0 h 2543"/>
                        <a:gd name="T112" fmla="*/ 0 w 2183"/>
                        <a:gd name="T113" fmla="*/ 0 h 2543"/>
                        <a:gd name="T114" fmla="*/ 0 w 2183"/>
                        <a:gd name="T115" fmla="*/ 0 h 2543"/>
                        <a:gd name="T116" fmla="*/ 0 w 2183"/>
                        <a:gd name="T117" fmla="*/ 0 h 2543"/>
                        <a:gd name="T118" fmla="*/ 0 w 2183"/>
                        <a:gd name="T119" fmla="*/ 0 h 2543"/>
                        <a:gd name="T120" fmla="*/ 0 w 2183"/>
                        <a:gd name="T121" fmla="*/ 0 h 25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83"/>
                        <a:gd name="T184" fmla="*/ 0 h 2543"/>
                        <a:gd name="T185" fmla="*/ 2183 w 2183"/>
                        <a:gd name="T186" fmla="*/ 2543 h 25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83" h="2543">
                          <a:moveTo>
                            <a:pt x="1136" y="2467"/>
                          </a:moveTo>
                          <a:lnTo>
                            <a:pt x="1153" y="2482"/>
                          </a:lnTo>
                          <a:lnTo>
                            <a:pt x="1175" y="2504"/>
                          </a:lnTo>
                          <a:lnTo>
                            <a:pt x="1162" y="2510"/>
                          </a:lnTo>
                          <a:lnTo>
                            <a:pt x="1153" y="2505"/>
                          </a:lnTo>
                          <a:lnTo>
                            <a:pt x="1135" y="2498"/>
                          </a:lnTo>
                          <a:lnTo>
                            <a:pt x="1118" y="2499"/>
                          </a:lnTo>
                          <a:lnTo>
                            <a:pt x="1116" y="2504"/>
                          </a:lnTo>
                          <a:lnTo>
                            <a:pt x="1124" y="2521"/>
                          </a:lnTo>
                          <a:lnTo>
                            <a:pt x="1105" y="2533"/>
                          </a:lnTo>
                          <a:lnTo>
                            <a:pt x="1089" y="2530"/>
                          </a:lnTo>
                          <a:lnTo>
                            <a:pt x="1057" y="2517"/>
                          </a:lnTo>
                          <a:lnTo>
                            <a:pt x="1028" y="2517"/>
                          </a:lnTo>
                          <a:lnTo>
                            <a:pt x="1012" y="2520"/>
                          </a:lnTo>
                          <a:lnTo>
                            <a:pt x="993" y="2536"/>
                          </a:lnTo>
                          <a:lnTo>
                            <a:pt x="982" y="2543"/>
                          </a:lnTo>
                          <a:lnTo>
                            <a:pt x="965" y="2543"/>
                          </a:lnTo>
                          <a:lnTo>
                            <a:pt x="961" y="2523"/>
                          </a:lnTo>
                          <a:lnTo>
                            <a:pt x="961" y="2514"/>
                          </a:lnTo>
                          <a:lnTo>
                            <a:pt x="933" y="2517"/>
                          </a:lnTo>
                          <a:lnTo>
                            <a:pt x="915" y="2517"/>
                          </a:lnTo>
                          <a:lnTo>
                            <a:pt x="898" y="2527"/>
                          </a:lnTo>
                          <a:lnTo>
                            <a:pt x="879" y="2537"/>
                          </a:lnTo>
                          <a:lnTo>
                            <a:pt x="857" y="2537"/>
                          </a:lnTo>
                          <a:lnTo>
                            <a:pt x="866" y="2523"/>
                          </a:lnTo>
                          <a:lnTo>
                            <a:pt x="882" y="2505"/>
                          </a:lnTo>
                          <a:lnTo>
                            <a:pt x="898" y="2492"/>
                          </a:lnTo>
                          <a:lnTo>
                            <a:pt x="918" y="2472"/>
                          </a:lnTo>
                          <a:lnTo>
                            <a:pt x="923" y="2433"/>
                          </a:lnTo>
                          <a:lnTo>
                            <a:pt x="921" y="2408"/>
                          </a:lnTo>
                          <a:lnTo>
                            <a:pt x="920" y="2378"/>
                          </a:lnTo>
                          <a:lnTo>
                            <a:pt x="914" y="2350"/>
                          </a:lnTo>
                          <a:lnTo>
                            <a:pt x="906" y="2306"/>
                          </a:lnTo>
                          <a:lnTo>
                            <a:pt x="897" y="2254"/>
                          </a:lnTo>
                          <a:lnTo>
                            <a:pt x="881" y="2214"/>
                          </a:lnTo>
                          <a:lnTo>
                            <a:pt x="863" y="2170"/>
                          </a:lnTo>
                          <a:lnTo>
                            <a:pt x="836" y="2122"/>
                          </a:lnTo>
                          <a:lnTo>
                            <a:pt x="817" y="2080"/>
                          </a:lnTo>
                          <a:lnTo>
                            <a:pt x="799" y="2026"/>
                          </a:lnTo>
                          <a:lnTo>
                            <a:pt x="777" y="1964"/>
                          </a:lnTo>
                          <a:lnTo>
                            <a:pt x="761" y="1915"/>
                          </a:lnTo>
                          <a:lnTo>
                            <a:pt x="735" y="1860"/>
                          </a:lnTo>
                          <a:lnTo>
                            <a:pt x="719" y="1799"/>
                          </a:lnTo>
                          <a:lnTo>
                            <a:pt x="710" y="1717"/>
                          </a:lnTo>
                          <a:lnTo>
                            <a:pt x="709" y="1640"/>
                          </a:lnTo>
                          <a:lnTo>
                            <a:pt x="709" y="1563"/>
                          </a:lnTo>
                          <a:lnTo>
                            <a:pt x="709" y="1493"/>
                          </a:lnTo>
                          <a:lnTo>
                            <a:pt x="707" y="1429"/>
                          </a:lnTo>
                          <a:lnTo>
                            <a:pt x="696" y="1369"/>
                          </a:lnTo>
                          <a:lnTo>
                            <a:pt x="678" y="1330"/>
                          </a:lnTo>
                          <a:lnTo>
                            <a:pt x="652" y="1293"/>
                          </a:lnTo>
                          <a:lnTo>
                            <a:pt x="634" y="1270"/>
                          </a:lnTo>
                          <a:lnTo>
                            <a:pt x="613" y="1253"/>
                          </a:lnTo>
                          <a:lnTo>
                            <a:pt x="589" y="1224"/>
                          </a:lnTo>
                          <a:lnTo>
                            <a:pt x="558" y="1190"/>
                          </a:lnTo>
                          <a:lnTo>
                            <a:pt x="520" y="1154"/>
                          </a:lnTo>
                          <a:lnTo>
                            <a:pt x="485" y="1128"/>
                          </a:lnTo>
                          <a:lnTo>
                            <a:pt x="440" y="1093"/>
                          </a:lnTo>
                          <a:lnTo>
                            <a:pt x="419" y="1114"/>
                          </a:lnTo>
                          <a:lnTo>
                            <a:pt x="384" y="1135"/>
                          </a:lnTo>
                          <a:lnTo>
                            <a:pt x="349" y="1147"/>
                          </a:lnTo>
                          <a:lnTo>
                            <a:pt x="305" y="1154"/>
                          </a:lnTo>
                          <a:lnTo>
                            <a:pt x="264" y="1157"/>
                          </a:lnTo>
                          <a:lnTo>
                            <a:pt x="217" y="1161"/>
                          </a:lnTo>
                          <a:lnTo>
                            <a:pt x="168" y="1154"/>
                          </a:lnTo>
                          <a:lnTo>
                            <a:pt x="109" y="1141"/>
                          </a:lnTo>
                          <a:lnTo>
                            <a:pt x="87" y="1134"/>
                          </a:lnTo>
                          <a:lnTo>
                            <a:pt x="69" y="1128"/>
                          </a:lnTo>
                          <a:lnTo>
                            <a:pt x="40" y="1118"/>
                          </a:lnTo>
                          <a:lnTo>
                            <a:pt x="0" y="1096"/>
                          </a:lnTo>
                          <a:lnTo>
                            <a:pt x="62" y="1114"/>
                          </a:lnTo>
                          <a:lnTo>
                            <a:pt x="82" y="1124"/>
                          </a:lnTo>
                          <a:lnTo>
                            <a:pt x="110" y="1128"/>
                          </a:lnTo>
                          <a:lnTo>
                            <a:pt x="101" y="1106"/>
                          </a:lnTo>
                          <a:lnTo>
                            <a:pt x="98" y="1060"/>
                          </a:lnTo>
                          <a:lnTo>
                            <a:pt x="110" y="1103"/>
                          </a:lnTo>
                          <a:lnTo>
                            <a:pt x="120" y="1119"/>
                          </a:lnTo>
                          <a:lnTo>
                            <a:pt x="123" y="1128"/>
                          </a:lnTo>
                          <a:lnTo>
                            <a:pt x="142" y="1137"/>
                          </a:lnTo>
                          <a:lnTo>
                            <a:pt x="186" y="1140"/>
                          </a:lnTo>
                          <a:lnTo>
                            <a:pt x="218" y="1138"/>
                          </a:lnTo>
                          <a:lnTo>
                            <a:pt x="254" y="1138"/>
                          </a:lnTo>
                          <a:lnTo>
                            <a:pt x="298" y="1132"/>
                          </a:lnTo>
                          <a:lnTo>
                            <a:pt x="351" y="1122"/>
                          </a:lnTo>
                          <a:lnTo>
                            <a:pt x="382" y="1109"/>
                          </a:lnTo>
                          <a:lnTo>
                            <a:pt x="403" y="1090"/>
                          </a:lnTo>
                          <a:lnTo>
                            <a:pt x="403" y="1069"/>
                          </a:lnTo>
                          <a:lnTo>
                            <a:pt x="389" y="1051"/>
                          </a:lnTo>
                          <a:lnTo>
                            <a:pt x="357" y="1009"/>
                          </a:lnTo>
                          <a:lnTo>
                            <a:pt x="325" y="977"/>
                          </a:lnTo>
                          <a:lnTo>
                            <a:pt x="290" y="928"/>
                          </a:lnTo>
                          <a:lnTo>
                            <a:pt x="252" y="861"/>
                          </a:lnTo>
                          <a:lnTo>
                            <a:pt x="226" y="812"/>
                          </a:lnTo>
                          <a:lnTo>
                            <a:pt x="207" y="757"/>
                          </a:lnTo>
                          <a:lnTo>
                            <a:pt x="194" y="700"/>
                          </a:lnTo>
                          <a:lnTo>
                            <a:pt x="185" y="660"/>
                          </a:lnTo>
                          <a:lnTo>
                            <a:pt x="177" y="629"/>
                          </a:lnTo>
                          <a:lnTo>
                            <a:pt x="159" y="609"/>
                          </a:lnTo>
                          <a:lnTo>
                            <a:pt x="133" y="615"/>
                          </a:lnTo>
                          <a:lnTo>
                            <a:pt x="83" y="647"/>
                          </a:lnTo>
                          <a:lnTo>
                            <a:pt x="130" y="610"/>
                          </a:lnTo>
                          <a:lnTo>
                            <a:pt x="154" y="599"/>
                          </a:lnTo>
                          <a:lnTo>
                            <a:pt x="148" y="583"/>
                          </a:lnTo>
                          <a:lnTo>
                            <a:pt x="130" y="557"/>
                          </a:lnTo>
                          <a:lnTo>
                            <a:pt x="64" y="502"/>
                          </a:lnTo>
                          <a:lnTo>
                            <a:pt x="125" y="537"/>
                          </a:lnTo>
                          <a:lnTo>
                            <a:pt x="150" y="567"/>
                          </a:lnTo>
                          <a:lnTo>
                            <a:pt x="179" y="609"/>
                          </a:lnTo>
                          <a:lnTo>
                            <a:pt x="181" y="581"/>
                          </a:lnTo>
                          <a:lnTo>
                            <a:pt x="174" y="550"/>
                          </a:lnTo>
                          <a:lnTo>
                            <a:pt x="162" y="506"/>
                          </a:lnTo>
                          <a:lnTo>
                            <a:pt x="131" y="431"/>
                          </a:lnTo>
                          <a:lnTo>
                            <a:pt x="169" y="496"/>
                          </a:lnTo>
                          <a:lnTo>
                            <a:pt x="188" y="550"/>
                          </a:lnTo>
                          <a:lnTo>
                            <a:pt x="198" y="602"/>
                          </a:lnTo>
                          <a:lnTo>
                            <a:pt x="217" y="625"/>
                          </a:lnTo>
                          <a:lnTo>
                            <a:pt x="234" y="587"/>
                          </a:lnTo>
                          <a:lnTo>
                            <a:pt x="274" y="557"/>
                          </a:lnTo>
                          <a:lnTo>
                            <a:pt x="246" y="586"/>
                          </a:lnTo>
                          <a:lnTo>
                            <a:pt x="234" y="600"/>
                          </a:lnTo>
                          <a:lnTo>
                            <a:pt x="226" y="628"/>
                          </a:lnTo>
                          <a:lnTo>
                            <a:pt x="218" y="644"/>
                          </a:lnTo>
                          <a:lnTo>
                            <a:pt x="220" y="663"/>
                          </a:lnTo>
                          <a:lnTo>
                            <a:pt x="224" y="696"/>
                          </a:lnTo>
                          <a:lnTo>
                            <a:pt x="233" y="725"/>
                          </a:lnTo>
                          <a:lnTo>
                            <a:pt x="255" y="786"/>
                          </a:lnTo>
                          <a:lnTo>
                            <a:pt x="281" y="844"/>
                          </a:lnTo>
                          <a:lnTo>
                            <a:pt x="319" y="893"/>
                          </a:lnTo>
                          <a:lnTo>
                            <a:pt x="360" y="941"/>
                          </a:lnTo>
                          <a:lnTo>
                            <a:pt x="402" y="983"/>
                          </a:lnTo>
                          <a:lnTo>
                            <a:pt x="439" y="1020"/>
                          </a:lnTo>
                          <a:lnTo>
                            <a:pt x="492" y="1060"/>
                          </a:lnTo>
                          <a:lnTo>
                            <a:pt x="531" y="1092"/>
                          </a:lnTo>
                          <a:lnTo>
                            <a:pt x="570" y="1115"/>
                          </a:lnTo>
                          <a:lnTo>
                            <a:pt x="573" y="1076"/>
                          </a:lnTo>
                          <a:lnTo>
                            <a:pt x="567" y="1028"/>
                          </a:lnTo>
                          <a:lnTo>
                            <a:pt x="563" y="984"/>
                          </a:lnTo>
                          <a:lnTo>
                            <a:pt x="557" y="936"/>
                          </a:lnTo>
                          <a:lnTo>
                            <a:pt x="550" y="886"/>
                          </a:lnTo>
                          <a:lnTo>
                            <a:pt x="541" y="841"/>
                          </a:lnTo>
                          <a:lnTo>
                            <a:pt x="532" y="780"/>
                          </a:lnTo>
                          <a:lnTo>
                            <a:pt x="485" y="757"/>
                          </a:lnTo>
                          <a:lnTo>
                            <a:pt x="440" y="744"/>
                          </a:lnTo>
                          <a:lnTo>
                            <a:pt x="408" y="728"/>
                          </a:lnTo>
                          <a:lnTo>
                            <a:pt x="367" y="738"/>
                          </a:lnTo>
                          <a:lnTo>
                            <a:pt x="328" y="764"/>
                          </a:lnTo>
                          <a:lnTo>
                            <a:pt x="351" y="738"/>
                          </a:lnTo>
                          <a:lnTo>
                            <a:pt x="399" y="722"/>
                          </a:lnTo>
                          <a:lnTo>
                            <a:pt x="303" y="667"/>
                          </a:lnTo>
                          <a:lnTo>
                            <a:pt x="430" y="722"/>
                          </a:lnTo>
                          <a:lnTo>
                            <a:pt x="526" y="757"/>
                          </a:lnTo>
                          <a:lnTo>
                            <a:pt x="523" y="696"/>
                          </a:lnTo>
                          <a:lnTo>
                            <a:pt x="507" y="601"/>
                          </a:lnTo>
                          <a:lnTo>
                            <a:pt x="492" y="549"/>
                          </a:lnTo>
                          <a:lnTo>
                            <a:pt x="467" y="531"/>
                          </a:lnTo>
                          <a:lnTo>
                            <a:pt x="446" y="518"/>
                          </a:lnTo>
                          <a:lnTo>
                            <a:pt x="376" y="540"/>
                          </a:lnTo>
                          <a:lnTo>
                            <a:pt x="438" y="514"/>
                          </a:lnTo>
                          <a:lnTo>
                            <a:pt x="430" y="505"/>
                          </a:lnTo>
                          <a:lnTo>
                            <a:pt x="384" y="494"/>
                          </a:lnTo>
                          <a:lnTo>
                            <a:pt x="418" y="499"/>
                          </a:lnTo>
                          <a:lnTo>
                            <a:pt x="395" y="465"/>
                          </a:lnTo>
                          <a:lnTo>
                            <a:pt x="425" y="496"/>
                          </a:lnTo>
                          <a:lnTo>
                            <a:pt x="446" y="507"/>
                          </a:lnTo>
                          <a:lnTo>
                            <a:pt x="475" y="520"/>
                          </a:lnTo>
                          <a:lnTo>
                            <a:pt x="488" y="530"/>
                          </a:lnTo>
                          <a:lnTo>
                            <a:pt x="479" y="465"/>
                          </a:lnTo>
                          <a:lnTo>
                            <a:pt x="472" y="423"/>
                          </a:lnTo>
                          <a:lnTo>
                            <a:pt x="459" y="388"/>
                          </a:lnTo>
                          <a:lnTo>
                            <a:pt x="450" y="346"/>
                          </a:lnTo>
                          <a:lnTo>
                            <a:pt x="435" y="346"/>
                          </a:lnTo>
                          <a:lnTo>
                            <a:pt x="411" y="347"/>
                          </a:lnTo>
                          <a:lnTo>
                            <a:pt x="365" y="366"/>
                          </a:lnTo>
                          <a:lnTo>
                            <a:pt x="406" y="339"/>
                          </a:lnTo>
                          <a:lnTo>
                            <a:pt x="428" y="336"/>
                          </a:lnTo>
                          <a:lnTo>
                            <a:pt x="451" y="334"/>
                          </a:lnTo>
                          <a:lnTo>
                            <a:pt x="453" y="315"/>
                          </a:lnTo>
                          <a:lnTo>
                            <a:pt x="437" y="308"/>
                          </a:lnTo>
                          <a:lnTo>
                            <a:pt x="425" y="297"/>
                          </a:lnTo>
                          <a:lnTo>
                            <a:pt x="400" y="275"/>
                          </a:lnTo>
                          <a:lnTo>
                            <a:pt x="435" y="297"/>
                          </a:lnTo>
                          <a:lnTo>
                            <a:pt x="456" y="307"/>
                          </a:lnTo>
                          <a:lnTo>
                            <a:pt x="451" y="278"/>
                          </a:lnTo>
                          <a:lnTo>
                            <a:pt x="450" y="252"/>
                          </a:lnTo>
                          <a:lnTo>
                            <a:pt x="450" y="197"/>
                          </a:lnTo>
                          <a:lnTo>
                            <a:pt x="456" y="260"/>
                          </a:lnTo>
                          <a:lnTo>
                            <a:pt x="460" y="288"/>
                          </a:lnTo>
                          <a:lnTo>
                            <a:pt x="472" y="301"/>
                          </a:lnTo>
                          <a:lnTo>
                            <a:pt x="508" y="252"/>
                          </a:lnTo>
                          <a:lnTo>
                            <a:pt x="491" y="289"/>
                          </a:lnTo>
                          <a:lnTo>
                            <a:pt x="520" y="295"/>
                          </a:lnTo>
                          <a:lnTo>
                            <a:pt x="488" y="295"/>
                          </a:lnTo>
                          <a:lnTo>
                            <a:pt x="472" y="310"/>
                          </a:lnTo>
                          <a:lnTo>
                            <a:pt x="467" y="336"/>
                          </a:lnTo>
                          <a:lnTo>
                            <a:pt x="470" y="356"/>
                          </a:lnTo>
                          <a:lnTo>
                            <a:pt x="489" y="399"/>
                          </a:lnTo>
                          <a:lnTo>
                            <a:pt x="501" y="456"/>
                          </a:lnTo>
                          <a:lnTo>
                            <a:pt x="510" y="427"/>
                          </a:lnTo>
                          <a:lnTo>
                            <a:pt x="527" y="394"/>
                          </a:lnTo>
                          <a:lnTo>
                            <a:pt x="548" y="370"/>
                          </a:lnTo>
                          <a:lnTo>
                            <a:pt x="546" y="343"/>
                          </a:lnTo>
                          <a:lnTo>
                            <a:pt x="558" y="292"/>
                          </a:lnTo>
                          <a:lnTo>
                            <a:pt x="553" y="341"/>
                          </a:lnTo>
                          <a:lnTo>
                            <a:pt x="556" y="359"/>
                          </a:lnTo>
                          <a:lnTo>
                            <a:pt x="600" y="328"/>
                          </a:lnTo>
                          <a:lnTo>
                            <a:pt x="567" y="359"/>
                          </a:lnTo>
                          <a:lnTo>
                            <a:pt x="555" y="378"/>
                          </a:lnTo>
                          <a:lnTo>
                            <a:pt x="540" y="402"/>
                          </a:lnTo>
                          <a:lnTo>
                            <a:pt x="524" y="433"/>
                          </a:lnTo>
                          <a:lnTo>
                            <a:pt x="516" y="463"/>
                          </a:lnTo>
                          <a:lnTo>
                            <a:pt x="514" y="494"/>
                          </a:lnTo>
                          <a:lnTo>
                            <a:pt x="529" y="540"/>
                          </a:lnTo>
                          <a:lnTo>
                            <a:pt x="542" y="602"/>
                          </a:lnTo>
                          <a:lnTo>
                            <a:pt x="552" y="680"/>
                          </a:lnTo>
                          <a:lnTo>
                            <a:pt x="567" y="754"/>
                          </a:lnTo>
                          <a:lnTo>
                            <a:pt x="583" y="812"/>
                          </a:lnTo>
                          <a:lnTo>
                            <a:pt x="602" y="909"/>
                          </a:lnTo>
                          <a:lnTo>
                            <a:pt x="631" y="877"/>
                          </a:lnTo>
                          <a:lnTo>
                            <a:pt x="669" y="818"/>
                          </a:lnTo>
                          <a:lnTo>
                            <a:pt x="695" y="767"/>
                          </a:lnTo>
                          <a:lnTo>
                            <a:pt x="714" y="715"/>
                          </a:lnTo>
                          <a:lnTo>
                            <a:pt x="701" y="621"/>
                          </a:lnTo>
                          <a:lnTo>
                            <a:pt x="724" y="709"/>
                          </a:lnTo>
                          <a:lnTo>
                            <a:pt x="765" y="634"/>
                          </a:lnTo>
                          <a:lnTo>
                            <a:pt x="720" y="734"/>
                          </a:lnTo>
                          <a:lnTo>
                            <a:pt x="698" y="796"/>
                          </a:lnTo>
                          <a:lnTo>
                            <a:pt x="708" y="796"/>
                          </a:lnTo>
                          <a:lnTo>
                            <a:pt x="806" y="696"/>
                          </a:lnTo>
                          <a:lnTo>
                            <a:pt x="730" y="786"/>
                          </a:lnTo>
                          <a:lnTo>
                            <a:pt x="692" y="822"/>
                          </a:lnTo>
                          <a:lnTo>
                            <a:pt x="666" y="851"/>
                          </a:lnTo>
                          <a:lnTo>
                            <a:pt x="641" y="886"/>
                          </a:lnTo>
                          <a:lnTo>
                            <a:pt x="611" y="933"/>
                          </a:lnTo>
                          <a:lnTo>
                            <a:pt x="614" y="988"/>
                          </a:lnTo>
                          <a:lnTo>
                            <a:pt x="624" y="1040"/>
                          </a:lnTo>
                          <a:lnTo>
                            <a:pt x="628" y="1072"/>
                          </a:lnTo>
                          <a:lnTo>
                            <a:pt x="628" y="1112"/>
                          </a:lnTo>
                          <a:lnTo>
                            <a:pt x="632" y="1156"/>
                          </a:lnTo>
                          <a:lnTo>
                            <a:pt x="656" y="1180"/>
                          </a:lnTo>
                          <a:lnTo>
                            <a:pt x="689" y="1211"/>
                          </a:lnTo>
                          <a:lnTo>
                            <a:pt x="724" y="1253"/>
                          </a:lnTo>
                          <a:lnTo>
                            <a:pt x="756" y="1300"/>
                          </a:lnTo>
                          <a:lnTo>
                            <a:pt x="769" y="1335"/>
                          </a:lnTo>
                          <a:lnTo>
                            <a:pt x="779" y="1376"/>
                          </a:lnTo>
                          <a:lnTo>
                            <a:pt x="809" y="1333"/>
                          </a:lnTo>
                          <a:lnTo>
                            <a:pt x="836" y="1283"/>
                          </a:lnTo>
                          <a:lnTo>
                            <a:pt x="868" y="1221"/>
                          </a:lnTo>
                          <a:lnTo>
                            <a:pt x="888" y="1164"/>
                          </a:lnTo>
                          <a:lnTo>
                            <a:pt x="904" y="1109"/>
                          </a:lnTo>
                          <a:lnTo>
                            <a:pt x="901" y="1078"/>
                          </a:lnTo>
                          <a:lnTo>
                            <a:pt x="890" y="1046"/>
                          </a:lnTo>
                          <a:lnTo>
                            <a:pt x="882" y="1014"/>
                          </a:lnTo>
                          <a:lnTo>
                            <a:pt x="878" y="984"/>
                          </a:lnTo>
                          <a:lnTo>
                            <a:pt x="866" y="939"/>
                          </a:lnTo>
                          <a:lnTo>
                            <a:pt x="858" y="913"/>
                          </a:lnTo>
                          <a:lnTo>
                            <a:pt x="843" y="914"/>
                          </a:lnTo>
                          <a:lnTo>
                            <a:pt x="823" y="916"/>
                          </a:lnTo>
                          <a:lnTo>
                            <a:pt x="789" y="916"/>
                          </a:lnTo>
                          <a:lnTo>
                            <a:pt x="766" y="936"/>
                          </a:lnTo>
                          <a:lnTo>
                            <a:pt x="750" y="953"/>
                          </a:lnTo>
                          <a:lnTo>
                            <a:pt x="728" y="994"/>
                          </a:lnTo>
                          <a:lnTo>
                            <a:pt x="745" y="945"/>
                          </a:lnTo>
                          <a:lnTo>
                            <a:pt x="781" y="915"/>
                          </a:lnTo>
                          <a:lnTo>
                            <a:pt x="765" y="914"/>
                          </a:lnTo>
                          <a:lnTo>
                            <a:pt x="741" y="900"/>
                          </a:lnTo>
                          <a:lnTo>
                            <a:pt x="721" y="879"/>
                          </a:lnTo>
                          <a:lnTo>
                            <a:pt x="761" y="907"/>
                          </a:lnTo>
                          <a:lnTo>
                            <a:pt x="811" y="908"/>
                          </a:lnTo>
                          <a:lnTo>
                            <a:pt x="815" y="903"/>
                          </a:lnTo>
                          <a:lnTo>
                            <a:pt x="792" y="887"/>
                          </a:lnTo>
                          <a:lnTo>
                            <a:pt x="764" y="855"/>
                          </a:lnTo>
                          <a:lnTo>
                            <a:pt x="801" y="885"/>
                          </a:lnTo>
                          <a:lnTo>
                            <a:pt x="827" y="903"/>
                          </a:lnTo>
                          <a:lnTo>
                            <a:pt x="858" y="900"/>
                          </a:lnTo>
                          <a:lnTo>
                            <a:pt x="849" y="869"/>
                          </a:lnTo>
                          <a:lnTo>
                            <a:pt x="836" y="839"/>
                          </a:lnTo>
                          <a:lnTo>
                            <a:pt x="782" y="743"/>
                          </a:lnTo>
                          <a:lnTo>
                            <a:pt x="844" y="836"/>
                          </a:lnTo>
                          <a:lnTo>
                            <a:pt x="849" y="750"/>
                          </a:lnTo>
                          <a:lnTo>
                            <a:pt x="855" y="850"/>
                          </a:lnTo>
                          <a:lnTo>
                            <a:pt x="897" y="1014"/>
                          </a:lnTo>
                          <a:lnTo>
                            <a:pt x="911" y="1043"/>
                          </a:lnTo>
                          <a:lnTo>
                            <a:pt x="926" y="1048"/>
                          </a:lnTo>
                          <a:lnTo>
                            <a:pt x="942" y="1012"/>
                          </a:lnTo>
                          <a:lnTo>
                            <a:pt x="955" y="976"/>
                          </a:lnTo>
                          <a:lnTo>
                            <a:pt x="981" y="1014"/>
                          </a:lnTo>
                          <a:lnTo>
                            <a:pt x="956" y="1061"/>
                          </a:lnTo>
                          <a:lnTo>
                            <a:pt x="943" y="1108"/>
                          </a:lnTo>
                          <a:lnTo>
                            <a:pt x="923" y="1166"/>
                          </a:lnTo>
                          <a:lnTo>
                            <a:pt x="900" y="1240"/>
                          </a:lnTo>
                          <a:lnTo>
                            <a:pt x="875" y="1290"/>
                          </a:lnTo>
                          <a:lnTo>
                            <a:pt x="855" y="1338"/>
                          </a:lnTo>
                          <a:lnTo>
                            <a:pt x="830" y="1387"/>
                          </a:lnTo>
                          <a:lnTo>
                            <a:pt x="804" y="1428"/>
                          </a:lnTo>
                          <a:lnTo>
                            <a:pt x="795" y="1459"/>
                          </a:lnTo>
                          <a:lnTo>
                            <a:pt x="792" y="1499"/>
                          </a:lnTo>
                          <a:lnTo>
                            <a:pt x="792" y="1582"/>
                          </a:lnTo>
                          <a:lnTo>
                            <a:pt x="792" y="1654"/>
                          </a:lnTo>
                          <a:lnTo>
                            <a:pt x="795" y="1712"/>
                          </a:lnTo>
                          <a:lnTo>
                            <a:pt x="804" y="1770"/>
                          </a:lnTo>
                          <a:lnTo>
                            <a:pt x="820" y="1819"/>
                          </a:lnTo>
                          <a:lnTo>
                            <a:pt x="840" y="1876"/>
                          </a:lnTo>
                          <a:lnTo>
                            <a:pt x="868" y="1931"/>
                          </a:lnTo>
                          <a:lnTo>
                            <a:pt x="885" y="1980"/>
                          </a:lnTo>
                          <a:lnTo>
                            <a:pt x="909" y="2025"/>
                          </a:lnTo>
                          <a:lnTo>
                            <a:pt x="932" y="2067"/>
                          </a:lnTo>
                          <a:lnTo>
                            <a:pt x="944" y="2084"/>
                          </a:lnTo>
                          <a:lnTo>
                            <a:pt x="957" y="2093"/>
                          </a:lnTo>
                          <a:lnTo>
                            <a:pt x="970" y="2080"/>
                          </a:lnTo>
                          <a:lnTo>
                            <a:pt x="983" y="2061"/>
                          </a:lnTo>
                          <a:lnTo>
                            <a:pt x="999" y="2028"/>
                          </a:lnTo>
                          <a:lnTo>
                            <a:pt x="1011" y="1984"/>
                          </a:lnTo>
                          <a:lnTo>
                            <a:pt x="1021" y="1944"/>
                          </a:lnTo>
                          <a:lnTo>
                            <a:pt x="1034" y="1886"/>
                          </a:lnTo>
                          <a:lnTo>
                            <a:pt x="1043" y="1828"/>
                          </a:lnTo>
                          <a:lnTo>
                            <a:pt x="1056" y="1746"/>
                          </a:lnTo>
                          <a:lnTo>
                            <a:pt x="1063" y="1662"/>
                          </a:lnTo>
                          <a:lnTo>
                            <a:pt x="1070" y="1578"/>
                          </a:lnTo>
                          <a:lnTo>
                            <a:pt x="1076" y="1517"/>
                          </a:lnTo>
                          <a:lnTo>
                            <a:pt x="1078" y="1447"/>
                          </a:lnTo>
                          <a:lnTo>
                            <a:pt x="1082" y="1364"/>
                          </a:lnTo>
                          <a:lnTo>
                            <a:pt x="1089" y="1309"/>
                          </a:lnTo>
                          <a:lnTo>
                            <a:pt x="1090" y="1263"/>
                          </a:lnTo>
                          <a:lnTo>
                            <a:pt x="1099" y="1195"/>
                          </a:lnTo>
                          <a:lnTo>
                            <a:pt x="1103" y="1161"/>
                          </a:lnTo>
                          <a:lnTo>
                            <a:pt x="1102" y="1135"/>
                          </a:lnTo>
                          <a:lnTo>
                            <a:pt x="1083" y="1101"/>
                          </a:lnTo>
                          <a:lnTo>
                            <a:pt x="1058" y="1082"/>
                          </a:lnTo>
                          <a:lnTo>
                            <a:pt x="1023" y="1063"/>
                          </a:lnTo>
                          <a:lnTo>
                            <a:pt x="997" y="1041"/>
                          </a:lnTo>
                          <a:lnTo>
                            <a:pt x="981" y="1014"/>
                          </a:lnTo>
                          <a:lnTo>
                            <a:pt x="955" y="976"/>
                          </a:lnTo>
                          <a:lnTo>
                            <a:pt x="944" y="950"/>
                          </a:lnTo>
                          <a:lnTo>
                            <a:pt x="933" y="912"/>
                          </a:lnTo>
                          <a:lnTo>
                            <a:pt x="921" y="860"/>
                          </a:lnTo>
                          <a:lnTo>
                            <a:pt x="915" y="819"/>
                          </a:lnTo>
                          <a:lnTo>
                            <a:pt x="906" y="762"/>
                          </a:lnTo>
                          <a:lnTo>
                            <a:pt x="902" y="723"/>
                          </a:lnTo>
                          <a:lnTo>
                            <a:pt x="881" y="627"/>
                          </a:lnTo>
                          <a:lnTo>
                            <a:pt x="878" y="612"/>
                          </a:lnTo>
                          <a:lnTo>
                            <a:pt x="862" y="583"/>
                          </a:lnTo>
                          <a:lnTo>
                            <a:pt x="829" y="537"/>
                          </a:lnTo>
                          <a:lnTo>
                            <a:pt x="797" y="547"/>
                          </a:lnTo>
                          <a:lnTo>
                            <a:pt x="746" y="550"/>
                          </a:lnTo>
                          <a:lnTo>
                            <a:pt x="701" y="547"/>
                          </a:lnTo>
                          <a:lnTo>
                            <a:pt x="679" y="550"/>
                          </a:lnTo>
                          <a:lnTo>
                            <a:pt x="634" y="621"/>
                          </a:lnTo>
                          <a:lnTo>
                            <a:pt x="669" y="537"/>
                          </a:lnTo>
                          <a:lnTo>
                            <a:pt x="641" y="541"/>
                          </a:lnTo>
                          <a:lnTo>
                            <a:pt x="558" y="512"/>
                          </a:lnTo>
                          <a:lnTo>
                            <a:pt x="634" y="531"/>
                          </a:lnTo>
                          <a:lnTo>
                            <a:pt x="733" y="534"/>
                          </a:lnTo>
                          <a:lnTo>
                            <a:pt x="778" y="534"/>
                          </a:lnTo>
                          <a:lnTo>
                            <a:pt x="829" y="521"/>
                          </a:lnTo>
                          <a:lnTo>
                            <a:pt x="801" y="478"/>
                          </a:lnTo>
                          <a:lnTo>
                            <a:pt x="788" y="456"/>
                          </a:lnTo>
                          <a:lnTo>
                            <a:pt x="772" y="437"/>
                          </a:lnTo>
                          <a:lnTo>
                            <a:pt x="750" y="433"/>
                          </a:lnTo>
                          <a:lnTo>
                            <a:pt x="702" y="424"/>
                          </a:lnTo>
                          <a:lnTo>
                            <a:pt x="648" y="401"/>
                          </a:lnTo>
                          <a:lnTo>
                            <a:pt x="631" y="407"/>
                          </a:lnTo>
                          <a:lnTo>
                            <a:pt x="571" y="414"/>
                          </a:lnTo>
                          <a:lnTo>
                            <a:pt x="625" y="401"/>
                          </a:lnTo>
                          <a:lnTo>
                            <a:pt x="642" y="391"/>
                          </a:lnTo>
                          <a:lnTo>
                            <a:pt x="632" y="375"/>
                          </a:lnTo>
                          <a:lnTo>
                            <a:pt x="669" y="401"/>
                          </a:lnTo>
                          <a:lnTo>
                            <a:pt x="673" y="382"/>
                          </a:lnTo>
                          <a:lnTo>
                            <a:pt x="663" y="330"/>
                          </a:lnTo>
                          <a:lnTo>
                            <a:pt x="682" y="386"/>
                          </a:lnTo>
                          <a:lnTo>
                            <a:pt x="682" y="405"/>
                          </a:lnTo>
                          <a:lnTo>
                            <a:pt x="740" y="418"/>
                          </a:lnTo>
                          <a:lnTo>
                            <a:pt x="766" y="418"/>
                          </a:lnTo>
                          <a:lnTo>
                            <a:pt x="749" y="388"/>
                          </a:lnTo>
                          <a:lnTo>
                            <a:pt x="728" y="368"/>
                          </a:lnTo>
                          <a:lnTo>
                            <a:pt x="712" y="343"/>
                          </a:lnTo>
                          <a:lnTo>
                            <a:pt x="704" y="317"/>
                          </a:lnTo>
                          <a:lnTo>
                            <a:pt x="685" y="292"/>
                          </a:lnTo>
                          <a:lnTo>
                            <a:pt x="666" y="262"/>
                          </a:lnTo>
                          <a:lnTo>
                            <a:pt x="644" y="262"/>
                          </a:lnTo>
                          <a:lnTo>
                            <a:pt x="619" y="253"/>
                          </a:lnTo>
                          <a:lnTo>
                            <a:pt x="597" y="260"/>
                          </a:lnTo>
                          <a:lnTo>
                            <a:pt x="568" y="282"/>
                          </a:lnTo>
                          <a:lnTo>
                            <a:pt x="590" y="255"/>
                          </a:lnTo>
                          <a:lnTo>
                            <a:pt x="607" y="249"/>
                          </a:lnTo>
                          <a:lnTo>
                            <a:pt x="567" y="226"/>
                          </a:lnTo>
                          <a:lnTo>
                            <a:pt x="634" y="250"/>
                          </a:lnTo>
                          <a:lnTo>
                            <a:pt x="650" y="250"/>
                          </a:lnTo>
                          <a:lnTo>
                            <a:pt x="666" y="246"/>
                          </a:lnTo>
                          <a:lnTo>
                            <a:pt x="653" y="215"/>
                          </a:lnTo>
                          <a:lnTo>
                            <a:pt x="647" y="184"/>
                          </a:lnTo>
                          <a:lnTo>
                            <a:pt x="638" y="165"/>
                          </a:lnTo>
                          <a:lnTo>
                            <a:pt x="628" y="155"/>
                          </a:lnTo>
                          <a:lnTo>
                            <a:pt x="599" y="123"/>
                          </a:lnTo>
                          <a:lnTo>
                            <a:pt x="632" y="152"/>
                          </a:lnTo>
                          <a:lnTo>
                            <a:pt x="648" y="175"/>
                          </a:lnTo>
                          <a:lnTo>
                            <a:pt x="642" y="108"/>
                          </a:lnTo>
                          <a:lnTo>
                            <a:pt x="655" y="165"/>
                          </a:lnTo>
                          <a:lnTo>
                            <a:pt x="660" y="189"/>
                          </a:lnTo>
                          <a:lnTo>
                            <a:pt x="667" y="208"/>
                          </a:lnTo>
                          <a:lnTo>
                            <a:pt x="680" y="221"/>
                          </a:lnTo>
                          <a:lnTo>
                            <a:pt x="706" y="217"/>
                          </a:lnTo>
                          <a:lnTo>
                            <a:pt x="730" y="208"/>
                          </a:lnTo>
                          <a:lnTo>
                            <a:pt x="755" y="192"/>
                          </a:lnTo>
                          <a:lnTo>
                            <a:pt x="733" y="215"/>
                          </a:lnTo>
                          <a:lnTo>
                            <a:pt x="746" y="227"/>
                          </a:lnTo>
                          <a:lnTo>
                            <a:pt x="728" y="218"/>
                          </a:lnTo>
                          <a:lnTo>
                            <a:pt x="701" y="226"/>
                          </a:lnTo>
                          <a:lnTo>
                            <a:pt x="685" y="239"/>
                          </a:lnTo>
                          <a:lnTo>
                            <a:pt x="693" y="253"/>
                          </a:lnTo>
                          <a:lnTo>
                            <a:pt x="704" y="275"/>
                          </a:lnTo>
                          <a:lnTo>
                            <a:pt x="724" y="301"/>
                          </a:lnTo>
                          <a:lnTo>
                            <a:pt x="744" y="330"/>
                          </a:lnTo>
                          <a:lnTo>
                            <a:pt x="771" y="360"/>
                          </a:lnTo>
                          <a:lnTo>
                            <a:pt x="781" y="336"/>
                          </a:lnTo>
                          <a:lnTo>
                            <a:pt x="788" y="310"/>
                          </a:lnTo>
                          <a:lnTo>
                            <a:pt x="792" y="281"/>
                          </a:lnTo>
                          <a:lnTo>
                            <a:pt x="790" y="223"/>
                          </a:lnTo>
                          <a:lnTo>
                            <a:pt x="797" y="281"/>
                          </a:lnTo>
                          <a:lnTo>
                            <a:pt x="797" y="310"/>
                          </a:lnTo>
                          <a:lnTo>
                            <a:pt x="801" y="318"/>
                          </a:lnTo>
                          <a:lnTo>
                            <a:pt x="819" y="317"/>
                          </a:lnTo>
                          <a:lnTo>
                            <a:pt x="857" y="330"/>
                          </a:lnTo>
                          <a:lnTo>
                            <a:pt x="820" y="323"/>
                          </a:lnTo>
                          <a:lnTo>
                            <a:pt x="803" y="328"/>
                          </a:lnTo>
                          <a:lnTo>
                            <a:pt x="794" y="343"/>
                          </a:lnTo>
                          <a:lnTo>
                            <a:pt x="787" y="372"/>
                          </a:lnTo>
                          <a:lnTo>
                            <a:pt x="804" y="401"/>
                          </a:lnTo>
                          <a:lnTo>
                            <a:pt x="849" y="472"/>
                          </a:lnTo>
                          <a:lnTo>
                            <a:pt x="870" y="511"/>
                          </a:lnTo>
                          <a:lnTo>
                            <a:pt x="886" y="541"/>
                          </a:lnTo>
                          <a:lnTo>
                            <a:pt x="913" y="588"/>
                          </a:lnTo>
                          <a:lnTo>
                            <a:pt x="925" y="640"/>
                          </a:lnTo>
                          <a:lnTo>
                            <a:pt x="938" y="666"/>
                          </a:lnTo>
                          <a:lnTo>
                            <a:pt x="954" y="607"/>
                          </a:lnTo>
                          <a:lnTo>
                            <a:pt x="963" y="553"/>
                          </a:lnTo>
                          <a:lnTo>
                            <a:pt x="960" y="498"/>
                          </a:lnTo>
                          <a:lnTo>
                            <a:pt x="948" y="479"/>
                          </a:lnTo>
                          <a:lnTo>
                            <a:pt x="925" y="465"/>
                          </a:lnTo>
                          <a:lnTo>
                            <a:pt x="891" y="441"/>
                          </a:lnTo>
                          <a:lnTo>
                            <a:pt x="872" y="447"/>
                          </a:lnTo>
                          <a:lnTo>
                            <a:pt x="833" y="441"/>
                          </a:lnTo>
                          <a:lnTo>
                            <a:pt x="866" y="440"/>
                          </a:lnTo>
                          <a:lnTo>
                            <a:pt x="881" y="434"/>
                          </a:lnTo>
                          <a:lnTo>
                            <a:pt x="862" y="410"/>
                          </a:lnTo>
                          <a:lnTo>
                            <a:pt x="843" y="379"/>
                          </a:lnTo>
                          <a:lnTo>
                            <a:pt x="868" y="404"/>
                          </a:lnTo>
                          <a:lnTo>
                            <a:pt x="872" y="395"/>
                          </a:lnTo>
                          <a:lnTo>
                            <a:pt x="878" y="370"/>
                          </a:lnTo>
                          <a:lnTo>
                            <a:pt x="879" y="399"/>
                          </a:lnTo>
                          <a:lnTo>
                            <a:pt x="875" y="415"/>
                          </a:lnTo>
                          <a:lnTo>
                            <a:pt x="895" y="431"/>
                          </a:lnTo>
                          <a:lnTo>
                            <a:pt x="925" y="447"/>
                          </a:lnTo>
                          <a:lnTo>
                            <a:pt x="942" y="460"/>
                          </a:lnTo>
                          <a:lnTo>
                            <a:pt x="958" y="462"/>
                          </a:lnTo>
                          <a:lnTo>
                            <a:pt x="967" y="394"/>
                          </a:lnTo>
                          <a:lnTo>
                            <a:pt x="964" y="323"/>
                          </a:lnTo>
                          <a:lnTo>
                            <a:pt x="964" y="278"/>
                          </a:lnTo>
                          <a:lnTo>
                            <a:pt x="932" y="272"/>
                          </a:lnTo>
                          <a:lnTo>
                            <a:pt x="907" y="266"/>
                          </a:lnTo>
                          <a:lnTo>
                            <a:pt x="884" y="265"/>
                          </a:lnTo>
                          <a:lnTo>
                            <a:pt x="862" y="273"/>
                          </a:lnTo>
                          <a:lnTo>
                            <a:pt x="839" y="304"/>
                          </a:lnTo>
                          <a:lnTo>
                            <a:pt x="853" y="275"/>
                          </a:lnTo>
                          <a:lnTo>
                            <a:pt x="872" y="262"/>
                          </a:lnTo>
                          <a:lnTo>
                            <a:pt x="830" y="236"/>
                          </a:lnTo>
                          <a:lnTo>
                            <a:pt x="866" y="250"/>
                          </a:lnTo>
                          <a:lnTo>
                            <a:pt x="912" y="262"/>
                          </a:lnTo>
                          <a:lnTo>
                            <a:pt x="941" y="266"/>
                          </a:lnTo>
                          <a:lnTo>
                            <a:pt x="964" y="265"/>
                          </a:lnTo>
                          <a:lnTo>
                            <a:pt x="961" y="230"/>
                          </a:lnTo>
                          <a:lnTo>
                            <a:pt x="936" y="213"/>
                          </a:lnTo>
                          <a:lnTo>
                            <a:pt x="919" y="218"/>
                          </a:lnTo>
                          <a:lnTo>
                            <a:pt x="900" y="217"/>
                          </a:lnTo>
                          <a:lnTo>
                            <a:pt x="856" y="202"/>
                          </a:lnTo>
                          <a:lnTo>
                            <a:pt x="911" y="210"/>
                          </a:lnTo>
                          <a:lnTo>
                            <a:pt x="935" y="207"/>
                          </a:lnTo>
                          <a:lnTo>
                            <a:pt x="900" y="189"/>
                          </a:lnTo>
                          <a:lnTo>
                            <a:pt x="881" y="175"/>
                          </a:lnTo>
                          <a:lnTo>
                            <a:pt x="833" y="133"/>
                          </a:lnTo>
                          <a:lnTo>
                            <a:pt x="894" y="175"/>
                          </a:lnTo>
                          <a:lnTo>
                            <a:pt x="916" y="188"/>
                          </a:lnTo>
                          <a:lnTo>
                            <a:pt x="932" y="192"/>
                          </a:lnTo>
                          <a:lnTo>
                            <a:pt x="926" y="165"/>
                          </a:lnTo>
                          <a:lnTo>
                            <a:pt x="938" y="197"/>
                          </a:lnTo>
                          <a:lnTo>
                            <a:pt x="954" y="205"/>
                          </a:lnTo>
                          <a:lnTo>
                            <a:pt x="965" y="210"/>
                          </a:lnTo>
                          <a:lnTo>
                            <a:pt x="970" y="184"/>
                          </a:lnTo>
                          <a:lnTo>
                            <a:pt x="967" y="156"/>
                          </a:lnTo>
                          <a:lnTo>
                            <a:pt x="951" y="149"/>
                          </a:lnTo>
                          <a:lnTo>
                            <a:pt x="925" y="126"/>
                          </a:lnTo>
                          <a:lnTo>
                            <a:pt x="897" y="82"/>
                          </a:lnTo>
                          <a:lnTo>
                            <a:pt x="939" y="127"/>
                          </a:lnTo>
                          <a:lnTo>
                            <a:pt x="954" y="140"/>
                          </a:lnTo>
                          <a:lnTo>
                            <a:pt x="973" y="147"/>
                          </a:lnTo>
                          <a:lnTo>
                            <a:pt x="973" y="134"/>
                          </a:lnTo>
                          <a:lnTo>
                            <a:pt x="960" y="114"/>
                          </a:lnTo>
                          <a:lnTo>
                            <a:pt x="933" y="42"/>
                          </a:lnTo>
                          <a:lnTo>
                            <a:pt x="961" y="95"/>
                          </a:lnTo>
                          <a:lnTo>
                            <a:pt x="967" y="52"/>
                          </a:lnTo>
                          <a:lnTo>
                            <a:pt x="967" y="104"/>
                          </a:lnTo>
                          <a:lnTo>
                            <a:pt x="980" y="124"/>
                          </a:lnTo>
                          <a:lnTo>
                            <a:pt x="984" y="91"/>
                          </a:lnTo>
                          <a:lnTo>
                            <a:pt x="995" y="4"/>
                          </a:lnTo>
                          <a:lnTo>
                            <a:pt x="993" y="78"/>
                          </a:lnTo>
                          <a:lnTo>
                            <a:pt x="1000" y="95"/>
                          </a:lnTo>
                          <a:lnTo>
                            <a:pt x="1019" y="81"/>
                          </a:lnTo>
                          <a:lnTo>
                            <a:pt x="1053" y="39"/>
                          </a:lnTo>
                          <a:lnTo>
                            <a:pt x="1022" y="91"/>
                          </a:lnTo>
                          <a:lnTo>
                            <a:pt x="997" y="108"/>
                          </a:lnTo>
                          <a:lnTo>
                            <a:pt x="999" y="127"/>
                          </a:lnTo>
                          <a:lnTo>
                            <a:pt x="1043" y="81"/>
                          </a:lnTo>
                          <a:lnTo>
                            <a:pt x="1024" y="111"/>
                          </a:lnTo>
                          <a:lnTo>
                            <a:pt x="1005" y="137"/>
                          </a:lnTo>
                          <a:lnTo>
                            <a:pt x="994" y="149"/>
                          </a:lnTo>
                          <a:lnTo>
                            <a:pt x="991" y="184"/>
                          </a:lnTo>
                          <a:lnTo>
                            <a:pt x="995" y="240"/>
                          </a:lnTo>
                          <a:lnTo>
                            <a:pt x="995" y="291"/>
                          </a:lnTo>
                          <a:lnTo>
                            <a:pt x="1001" y="343"/>
                          </a:lnTo>
                          <a:lnTo>
                            <a:pt x="1003" y="372"/>
                          </a:lnTo>
                          <a:lnTo>
                            <a:pt x="1031" y="365"/>
                          </a:lnTo>
                          <a:lnTo>
                            <a:pt x="1057" y="352"/>
                          </a:lnTo>
                          <a:lnTo>
                            <a:pt x="1063" y="299"/>
                          </a:lnTo>
                          <a:lnTo>
                            <a:pt x="1066" y="346"/>
                          </a:lnTo>
                          <a:lnTo>
                            <a:pt x="1088" y="336"/>
                          </a:lnTo>
                          <a:lnTo>
                            <a:pt x="1134" y="302"/>
                          </a:lnTo>
                          <a:lnTo>
                            <a:pt x="1095" y="336"/>
                          </a:lnTo>
                          <a:lnTo>
                            <a:pt x="1120" y="343"/>
                          </a:lnTo>
                          <a:lnTo>
                            <a:pt x="1091" y="343"/>
                          </a:lnTo>
                          <a:lnTo>
                            <a:pt x="1073" y="352"/>
                          </a:lnTo>
                          <a:lnTo>
                            <a:pt x="1053" y="365"/>
                          </a:lnTo>
                          <a:lnTo>
                            <a:pt x="1019" y="382"/>
                          </a:lnTo>
                          <a:lnTo>
                            <a:pt x="1039" y="386"/>
                          </a:lnTo>
                          <a:lnTo>
                            <a:pt x="1058" y="385"/>
                          </a:lnTo>
                          <a:lnTo>
                            <a:pt x="1084" y="385"/>
                          </a:lnTo>
                          <a:lnTo>
                            <a:pt x="1129" y="379"/>
                          </a:lnTo>
                          <a:lnTo>
                            <a:pt x="1072" y="394"/>
                          </a:lnTo>
                          <a:lnTo>
                            <a:pt x="1076" y="407"/>
                          </a:lnTo>
                          <a:lnTo>
                            <a:pt x="1086" y="427"/>
                          </a:lnTo>
                          <a:lnTo>
                            <a:pt x="1070" y="410"/>
                          </a:lnTo>
                          <a:lnTo>
                            <a:pt x="1062" y="392"/>
                          </a:lnTo>
                          <a:lnTo>
                            <a:pt x="1035" y="395"/>
                          </a:lnTo>
                          <a:lnTo>
                            <a:pt x="1002" y="398"/>
                          </a:lnTo>
                          <a:lnTo>
                            <a:pt x="1002" y="440"/>
                          </a:lnTo>
                          <a:lnTo>
                            <a:pt x="995" y="496"/>
                          </a:lnTo>
                          <a:lnTo>
                            <a:pt x="992" y="565"/>
                          </a:lnTo>
                          <a:lnTo>
                            <a:pt x="983" y="633"/>
                          </a:lnTo>
                          <a:lnTo>
                            <a:pt x="957" y="712"/>
                          </a:lnTo>
                          <a:lnTo>
                            <a:pt x="957" y="744"/>
                          </a:lnTo>
                          <a:lnTo>
                            <a:pt x="966" y="786"/>
                          </a:lnTo>
                          <a:lnTo>
                            <a:pt x="977" y="844"/>
                          </a:lnTo>
                          <a:lnTo>
                            <a:pt x="989" y="898"/>
                          </a:lnTo>
                          <a:lnTo>
                            <a:pt x="1022" y="849"/>
                          </a:lnTo>
                          <a:lnTo>
                            <a:pt x="1048" y="814"/>
                          </a:lnTo>
                          <a:lnTo>
                            <a:pt x="1085" y="782"/>
                          </a:lnTo>
                          <a:lnTo>
                            <a:pt x="1117" y="761"/>
                          </a:lnTo>
                          <a:lnTo>
                            <a:pt x="1136" y="746"/>
                          </a:lnTo>
                          <a:lnTo>
                            <a:pt x="1136" y="782"/>
                          </a:lnTo>
                          <a:lnTo>
                            <a:pt x="1107" y="803"/>
                          </a:lnTo>
                          <a:lnTo>
                            <a:pt x="1069" y="836"/>
                          </a:lnTo>
                          <a:lnTo>
                            <a:pt x="1041" y="878"/>
                          </a:lnTo>
                          <a:lnTo>
                            <a:pt x="1021" y="907"/>
                          </a:lnTo>
                          <a:lnTo>
                            <a:pt x="1003" y="940"/>
                          </a:lnTo>
                          <a:lnTo>
                            <a:pt x="1019" y="971"/>
                          </a:lnTo>
                          <a:lnTo>
                            <a:pt x="1040" y="995"/>
                          </a:lnTo>
                          <a:lnTo>
                            <a:pt x="1073" y="1019"/>
                          </a:lnTo>
                          <a:lnTo>
                            <a:pt x="1104" y="1027"/>
                          </a:lnTo>
                          <a:lnTo>
                            <a:pt x="1119" y="990"/>
                          </a:lnTo>
                          <a:lnTo>
                            <a:pt x="1128" y="936"/>
                          </a:lnTo>
                          <a:lnTo>
                            <a:pt x="1133" y="870"/>
                          </a:lnTo>
                          <a:lnTo>
                            <a:pt x="1136" y="803"/>
                          </a:lnTo>
                          <a:lnTo>
                            <a:pt x="1136" y="782"/>
                          </a:lnTo>
                          <a:lnTo>
                            <a:pt x="1136" y="748"/>
                          </a:lnTo>
                          <a:lnTo>
                            <a:pt x="1144" y="715"/>
                          </a:lnTo>
                          <a:lnTo>
                            <a:pt x="1147" y="667"/>
                          </a:lnTo>
                          <a:lnTo>
                            <a:pt x="1106" y="641"/>
                          </a:lnTo>
                          <a:lnTo>
                            <a:pt x="1080" y="649"/>
                          </a:lnTo>
                          <a:lnTo>
                            <a:pt x="1066" y="653"/>
                          </a:lnTo>
                          <a:lnTo>
                            <a:pt x="1039" y="696"/>
                          </a:lnTo>
                          <a:lnTo>
                            <a:pt x="1055" y="650"/>
                          </a:lnTo>
                          <a:lnTo>
                            <a:pt x="1004" y="650"/>
                          </a:lnTo>
                          <a:lnTo>
                            <a:pt x="1068" y="643"/>
                          </a:lnTo>
                          <a:lnTo>
                            <a:pt x="1096" y="630"/>
                          </a:lnTo>
                          <a:lnTo>
                            <a:pt x="1074" y="617"/>
                          </a:lnTo>
                          <a:lnTo>
                            <a:pt x="1045" y="592"/>
                          </a:lnTo>
                          <a:lnTo>
                            <a:pt x="1004" y="544"/>
                          </a:lnTo>
                          <a:lnTo>
                            <a:pt x="1080" y="609"/>
                          </a:lnTo>
                          <a:lnTo>
                            <a:pt x="1116" y="631"/>
                          </a:lnTo>
                          <a:lnTo>
                            <a:pt x="1151" y="641"/>
                          </a:lnTo>
                          <a:lnTo>
                            <a:pt x="1157" y="615"/>
                          </a:lnTo>
                          <a:lnTo>
                            <a:pt x="1151" y="576"/>
                          </a:lnTo>
                          <a:lnTo>
                            <a:pt x="1154" y="486"/>
                          </a:lnTo>
                          <a:lnTo>
                            <a:pt x="1148" y="427"/>
                          </a:lnTo>
                          <a:lnTo>
                            <a:pt x="1143" y="381"/>
                          </a:lnTo>
                          <a:lnTo>
                            <a:pt x="1140" y="321"/>
                          </a:lnTo>
                          <a:lnTo>
                            <a:pt x="1137" y="265"/>
                          </a:lnTo>
                          <a:lnTo>
                            <a:pt x="1127" y="257"/>
                          </a:lnTo>
                          <a:lnTo>
                            <a:pt x="1111" y="236"/>
                          </a:lnTo>
                          <a:lnTo>
                            <a:pt x="1086" y="237"/>
                          </a:lnTo>
                          <a:lnTo>
                            <a:pt x="1054" y="230"/>
                          </a:lnTo>
                          <a:lnTo>
                            <a:pt x="1009" y="213"/>
                          </a:lnTo>
                          <a:lnTo>
                            <a:pt x="1086" y="230"/>
                          </a:lnTo>
                          <a:lnTo>
                            <a:pt x="1102" y="230"/>
                          </a:lnTo>
                          <a:lnTo>
                            <a:pt x="1104" y="220"/>
                          </a:lnTo>
                          <a:lnTo>
                            <a:pt x="1094" y="197"/>
                          </a:lnTo>
                          <a:lnTo>
                            <a:pt x="1082" y="166"/>
                          </a:lnTo>
                          <a:lnTo>
                            <a:pt x="1046" y="152"/>
                          </a:lnTo>
                          <a:lnTo>
                            <a:pt x="1078" y="159"/>
                          </a:lnTo>
                          <a:lnTo>
                            <a:pt x="1069" y="127"/>
                          </a:lnTo>
                          <a:lnTo>
                            <a:pt x="1051" y="56"/>
                          </a:lnTo>
                          <a:lnTo>
                            <a:pt x="1088" y="152"/>
                          </a:lnTo>
                          <a:lnTo>
                            <a:pt x="1095" y="173"/>
                          </a:lnTo>
                          <a:lnTo>
                            <a:pt x="1107" y="194"/>
                          </a:lnTo>
                          <a:lnTo>
                            <a:pt x="1118" y="220"/>
                          </a:lnTo>
                          <a:lnTo>
                            <a:pt x="1129" y="234"/>
                          </a:lnTo>
                          <a:lnTo>
                            <a:pt x="1139" y="236"/>
                          </a:lnTo>
                          <a:lnTo>
                            <a:pt x="1142" y="179"/>
                          </a:lnTo>
                          <a:lnTo>
                            <a:pt x="1130" y="140"/>
                          </a:lnTo>
                          <a:lnTo>
                            <a:pt x="1121" y="102"/>
                          </a:lnTo>
                          <a:lnTo>
                            <a:pt x="1110" y="76"/>
                          </a:lnTo>
                          <a:lnTo>
                            <a:pt x="1085" y="52"/>
                          </a:lnTo>
                          <a:lnTo>
                            <a:pt x="1110" y="66"/>
                          </a:lnTo>
                          <a:lnTo>
                            <a:pt x="1104" y="21"/>
                          </a:lnTo>
                          <a:lnTo>
                            <a:pt x="1120" y="75"/>
                          </a:lnTo>
                          <a:lnTo>
                            <a:pt x="1130" y="102"/>
                          </a:lnTo>
                          <a:lnTo>
                            <a:pt x="1136" y="123"/>
                          </a:lnTo>
                          <a:lnTo>
                            <a:pt x="1148" y="146"/>
                          </a:lnTo>
                          <a:lnTo>
                            <a:pt x="1149" y="120"/>
                          </a:lnTo>
                          <a:lnTo>
                            <a:pt x="1153" y="95"/>
                          </a:lnTo>
                          <a:lnTo>
                            <a:pt x="1153" y="63"/>
                          </a:lnTo>
                          <a:lnTo>
                            <a:pt x="1153" y="0"/>
                          </a:lnTo>
                          <a:lnTo>
                            <a:pt x="1162" y="53"/>
                          </a:lnTo>
                          <a:lnTo>
                            <a:pt x="1162" y="82"/>
                          </a:lnTo>
                          <a:lnTo>
                            <a:pt x="1161" y="118"/>
                          </a:lnTo>
                          <a:lnTo>
                            <a:pt x="1159" y="146"/>
                          </a:lnTo>
                          <a:lnTo>
                            <a:pt x="1187" y="139"/>
                          </a:lnTo>
                          <a:lnTo>
                            <a:pt x="1215" y="121"/>
                          </a:lnTo>
                          <a:lnTo>
                            <a:pt x="1270" y="71"/>
                          </a:lnTo>
                          <a:lnTo>
                            <a:pt x="1247" y="105"/>
                          </a:lnTo>
                          <a:lnTo>
                            <a:pt x="1234" y="114"/>
                          </a:lnTo>
                          <a:lnTo>
                            <a:pt x="1216" y="127"/>
                          </a:lnTo>
                          <a:lnTo>
                            <a:pt x="1231" y="137"/>
                          </a:lnTo>
                          <a:lnTo>
                            <a:pt x="1244" y="155"/>
                          </a:lnTo>
                          <a:lnTo>
                            <a:pt x="1225" y="140"/>
                          </a:lnTo>
                          <a:lnTo>
                            <a:pt x="1209" y="137"/>
                          </a:lnTo>
                          <a:lnTo>
                            <a:pt x="1180" y="152"/>
                          </a:lnTo>
                          <a:lnTo>
                            <a:pt x="1162" y="162"/>
                          </a:lnTo>
                          <a:lnTo>
                            <a:pt x="1157" y="194"/>
                          </a:lnTo>
                          <a:lnTo>
                            <a:pt x="1160" y="217"/>
                          </a:lnTo>
                          <a:lnTo>
                            <a:pt x="1163" y="265"/>
                          </a:lnTo>
                          <a:lnTo>
                            <a:pt x="1163" y="299"/>
                          </a:lnTo>
                          <a:lnTo>
                            <a:pt x="1172" y="323"/>
                          </a:lnTo>
                          <a:lnTo>
                            <a:pt x="1181" y="333"/>
                          </a:lnTo>
                          <a:lnTo>
                            <a:pt x="1200" y="323"/>
                          </a:lnTo>
                          <a:lnTo>
                            <a:pt x="1213" y="304"/>
                          </a:lnTo>
                          <a:lnTo>
                            <a:pt x="1239" y="276"/>
                          </a:lnTo>
                          <a:lnTo>
                            <a:pt x="1226" y="301"/>
                          </a:lnTo>
                          <a:lnTo>
                            <a:pt x="1219" y="317"/>
                          </a:lnTo>
                          <a:lnTo>
                            <a:pt x="1244" y="310"/>
                          </a:lnTo>
                          <a:lnTo>
                            <a:pt x="1292" y="310"/>
                          </a:lnTo>
                          <a:lnTo>
                            <a:pt x="1232" y="321"/>
                          </a:lnTo>
                          <a:lnTo>
                            <a:pt x="1210" y="331"/>
                          </a:lnTo>
                          <a:lnTo>
                            <a:pt x="1180" y="350"/>
                          </a:lnTo>
                          <a:lnTo>
                            <a:pt x="1177" y="373"/>
                          </a:lnTo>
                          <a:lnTo>
                            <a:pt x="1189" y="476"/>
                          </a:lnTo>
                          <a:lnTo>
                            <a:pt x="1186" y="534"/>
                          </a:lnTo>
                          <a:lnTo>
                            <a:pt x="1230" y="541"/>
                          </a:lnTo>
                          <a:lnTo>
                            <a:pt x="1351" y="534"/>
                          </a:lnTo>
                          <a:lnTo>
                            <a:pt x="1284" y="547"/>
                          </a:lnTo>
                          <a:lnTo>
                            <a:pt x="1345" y="579"/>
                          </a:lnTo>
                          <a:lnTo>
                            <a:pt x="1259" y="547"/>
                          </a:lnTo>
                          <a:lnTo>
                            <a:pt x="1192" y="554"/>
                          </a:lnTo>
                          <a:lnTo>
                            <a:pt x="1195" y="586"/>
                          </a:lnTo>
                          <a:lnTo>
                            <a:pt x="1199" y="653"/>
                          </a:lnTo>
                          <a:lnTo>
                            <a:pt x="1196" y="726"/>
                          </a:lnTo>
                          <a:lnTo>
                            <a:pt x="1219" y="724"/>
                          </a:lnTo>
                          <a:lnTo>
                            <a:pt x="1254" y="716"/>
                          </a:lnTo>
                          <a:lnTo>
                            <a:pt x="1282" y="710"/>
                          </a:lnTo>
                          <a:lnTo>
                            <a:pt x="1302" y="698"/>
                          </a:lnTo>
                          <a:lnTo>
                            <a:pt x="1305" y="674"/>
                          </a:lnTo>
                          <a:lnTo>
                            <a:pt x="1295" y="649"/>
                          </a:lnTo>
                          <a:lnTo>
                            <a:pt x="1250" y="655"/>
                          </a:lnTo>
                          <a:lnTo>
                            <a:pt x="1215" y="661"/>
                          </a:lnTo>
                          <a:lnTo>
                            <a:pt x="1242" y="649"/>
                          </a:lnTo>
                          <a:lnTo>
                            <a:pt x="1265" y="647"/>
                          </a:lnTo>
                          <a:lnTo>
                            <a:pt x="1280" y="643"/>
                          </a:lnTo>
                          <a:lnTo>
                            <a:pt x="1242" y="619"/>
                          </a:lnTo>
                          <a:lnTo>
                            <a:pt x="1290" y="640"/>
                          </a:lnTo>
                          <a:lnTo>
                            <a:pt x="1308" y="653"/>
                          </a:lnTo>
                          <a:lnTo>
                            <a:pt x="1318" y="672"/>
                          </a:lnTo>
                          <a:lnTo>
                            <a:pt x="1317" y="691"/>
                          </a:lnTo>
                          <a:lnTo>
                            <a:pt x="1350" y="685"/>
                          </a:lnTo>
                          <a:lnTo>
                            <a:pt x="1384" y="675"/>
                          </a:lnTo>
                          <a:lnTo>
                            <a:pt x="1416" y="664"/>
                          </a:lnTo>
                          <a:lnTo>
                            <a:pt x="1486" y="627"/>
                          </a:lnTo>
                          <a:lnTo>
                            <a:pt x="1417" y="674"/>
                          </a:lnTo>
                          <a:lnTo>
                            <a:pt x="1381" y="688"/>
                          </a:lnTo>
                          <a:lnTo>
                            <a:pt x="1333" y="706"/>
                          </a:lnTo>
                          <a:lnTo>
                            <a:pt x="1350" y="719"/>
                          </a:lnTo>
                          <a:lnTo>
                            <a:pt x="1373" y="729"/>
                          </a:lnTo>
                          <a:lnTo>
                            <a:pt x="1432" y="745"/>
                          </a:lnTo>
                          <a:lnTo>
                            <a:pt x="1369" y="736"/>
                          </a:lnTo>
                          <a:lnTo>
                            <a:pt x="1349" y="729"/>
                          </a:lnTo>
                          <a:lnTo>
                            <a:pt x="1324" y="716"/>
                          </a:lnTo>
                          <a:lnTo>
                            <a:pt x="1302" y="723"/>
                          </a:lnTo>
                          <a:lnTo>
                            <a:pt x="1279" y="729"/>
                          </a:lnTo>
                          <a:lnTo>
                            <a:pt x="1255" y="737"/>
                          </a:lnTo>
                          <a:lnTo>
                            <a:pt x="1225" y="743"/>
                          </a:lnTo>
                          <a:lnTo>
                            <a:pt x="1193" y="752"/>
                          </a:lnTo>
                          <a:lnTo>
                            <a:pt x="1193" y="775"/>
                          </a:lnTo>
                          <a:lnTo>
                            <a:pt x="1193" y="807"/>
                          </a:lnTo>
                          <a:lnTo>
                            <a:pt x="1192" y="839"/>
                          </a:lnTo>
                          <a:lnTo>
                            <a:pt x="1198" y="860"/>
                          </a:lnTo>
                          <a:lnTo>
                            <a:pt x="1237" y="860"/>
                          </a:lnTo>
                          <a:lnTo>
                            <a:pt x="1282" y="854"/>
                          </a:lnTo>
                          <a:lnTo>
                            <a:pt x="1329" y="842"/>
                          </a:lnTo>
                          <a:lnTo>
                            <a:pt x="1371" y="829"/>
                          </a:lnTo>
                          <a:lnTo>
                            <a:pt x="1410" y="808"/>
                          </a:lnTo>
                          <a:lnTo>
                            <a:pt x="1447" y="780"/>
                          </a:lnTo>
                          <a:lnTo>
                            <a:pt x="1480" y="750"/>
                          </a:lnTo>
                          <a:lnTo>
                            <a:pt x="1520" y="708"/>
                          </a:lnTo>
                          <a:lnTo>
                            <a:pt x="1544" y="669"/>
                          </a:lnTo>
                          <a:lnTo>
                            <a:pt x="1536" y="624"/>
                          </a:lnTo>
                          <a:lnTo>
                            <a:pt x="1524" y="573"/>
                          </a:lnTo>
                          <a:lnTo>
                            <a:pt x="1509" y="520"/>
                          </a:lnTo>
                          <a:lnTo>
                            <a:pt x="1483" y="444"/>
                          </a:lnTo>
                          <a:lnTo>
                            <a:pt x="1461" y="394"/>
                          </a:lnTo>
                          <a:lnTo>
                            <a:pt x="1439" y="365"/>
                          </a:lnTo>
                          <a:lnTo>
                            <a:pt x="1403" y="358"/>
                          </a:lnTo>
                          <a:lnTo>
                            <a:pt x="1369" y="356"/>
                          </a:lnTo>
                          <a:lnTo>
                            <a:pt x="1340" y="358"/>
                          </a:lnTo>
                          <a:lnTo>
                            <a:pt x="1311" y="368"/>
                          </a:lnTo>
                          <a:lnTo>
                            <a:pt x="1298" y="409"/>
                          </a:lnTo>
                          <a:lnTo>
                            <a:pt x="1289" y="461"/>
                          </a:lnTo>
                          <a:lnTo>
                            <a:pt x="1289" y="407"/>
                          </a:lnTo>
                          <a:lnTo>
                            <a:pt x="1298" y="377"/>
                          </a:lnTo>
                          <a:lnTo>
                            <a:pt x="1282" y="378"/>
                          </a:lnTo>
                          <a:lnTo>
                            <a:pt x="1261" y="393"/>
                          </a:lnTo>
                          <a:lnTo>
                            <a:pt x="1248" y="416"/>
                          </a:lnTo>
                          <a:lnTo>
                            <a:pt x="1241" y="435"/>
                          </a:lnTo>
                          <a:lnTo>
                            <a:pt x="1245" y="410"/>
                          </a:lnTo>
                          <a:lnTo>
                            <a:pt x="1255" y="388"/>
                          </a:lnTo>
                          <a:lnTo>
                            <a:pt x="1210" y="404"/>
                          </a:lnTo>
                          <a:lnTo>
                            <a:pt x="1257" y="380"/>
                          </a:lnTo>
                          <a:lnTo>
                            <a:pt x="1290" y="364"/>
                          </a:lnTo>
                          <a:lnTo>
                            <a:pt x="1314" y="354"/>
                          </a:lnTo>
                          <a:lnTo>
                            <a:pt x="1301" y="339"/>
                          </a:lnTo>
                          <a:lnTo>
                            <a:pt x="1254" y="323"/>
                          </a:lnTo>
                          <a:lnTo>
                            <a:pt x="1309" y="336"/>
                          </a:lnTo>
                          <a:lnTo>
                            <a:pt x="1328" y="349"/>
                          </a:lnTo>
                          <a:lnTo>
                            <a:pt x="1369" y="346"/>
                          </a:lnTo>
                          <a:lnTo>
                            <a:pt x="1400" y="346"/>
                          </a:lnTo>
                          <a:lnTo>
                            <a:pt x="1433" y="348"/>
                          </a:lnTo>
                          <a:lnTo>
                            <a:pt x="1403" y="297"/>
                          </a:lnTo>
                          <a:lnTo>
                            <a:pt x="1375" y="254"/>
                          </a:lnTo>
                          <a:lnTo>
                            <a:pt x="1356" y="255"/>
                          </a:lnTo>
                          <a:lnTo>
                            <a:pt x="1336" y="293"/>
                          </a:lnTo>
                          <a:lnTo>
                            <a:pt x="1344" y="258"/>
                          </a:lnTo>
                          <a:lnTo>
                            <a:pt x="1311" y="261"/>
                          </a:lnTo>
                          <a:lnTo>
                            <a:pt x="1366" y="243"/>
                          </a:lnTo>
                          <a:lnTo>
                            <a:pt x="1330" y="200"/>
                          </a:lnTo>
                          <a:lnTo>
                            <a:pt x="1315" y="206"/>
                          </a:lnTo>
                          <a:lnTo>
                            <a:pt x="1257" y="204"/>
                          </a:lnTo>
                          <a:lnTo>
                            <a:pt x="1308" y="201"/>
                          </a:lnTo>
                          <a:lnTo>
                            <a:pt x="1327" y="193"/>
                          </a:lnTo>
                          <a:lnTo>
                            <a:pt x="1299" y="159"/>
                          </a:lnTo>
                          <a:lnTo>
                            <a:pt x="1362" y="219"/>
                          </a:lnTo>
                          <a:lnTo>
                            <a:pt x="1375" y="225"/>
                          </a:lnTo>
                          <a:lnTo>
                            <a:pt x="1394" y="196"/>
                          </a:lnTo>
                          <a:lnTo>
                            <a:pt x="1391" y="154"/>
                          </a:lnTo>
                          <a:lnTo>
                            <a:pt x="1400" y="193"/>
                          </a:lnTo>
                          <a:lnTo>
                            <a:pt x="1422" y="159"/>
                          </a:lnTo>
                          <a:lnTo>
                            <a:pt x="1401" y="206"/>
                          </a:lnTo>
                          <a:lnTo>
                            <a:pt x="1439" y="196"/>
                          </a:lnTo>
                          <a:lnTo>
                            <a:pt x="1394" y="212"/>
                          </a:lnTo>
                          <a:lnTo>
                            <a:pt x="1387" y="232"/>
                          </a:lnTo>
                          <a:lnTo>
                            <a:pt x="1395" y="254"/>
                          </a:lnTo>
                          <a:lnTo>
                            <a:pt x="1424" y="287"/>
                          </a:lnTo>
                          <a:lnTo>
                            <a:pt x="1458" y="333"/>
                          </a:lnTo>
                          <a:lnTo>
                            <a:pt x="1489" y="378"/>
                          </a:lnTo>
                          <a:lnTo>
                            <a:pt x="1509" y="412"/>
                          </a:lnTo>
                          <a:lnTo>
                            <a:pt x="1525" y="400"/>
                          </a:lnTo>
                          <a:lnTo>
                            <a:pt x="1540" y="380"/>
                          </a:lnTo>
                          <a:lnTo>
                            <a:pt x="1557" y="358"/>
                          </a:lnTo>
                          <a:lnTo>
                            <a:pt x="1538" y="351"/>
                          </a:lnTo>
                          <a:lnTo>
                            <a:pt x="1516" y="320"/>
                          </a:lnTo>
                          <a:lnTo>
                            <a:pt x="1541" y="345"/>
                          </a:lnTo>
                          <a:lnTo>
                            <a:pt x="1559" y="351"/>
                          </a:lnTo>
                          <a:lnTo>
                            <a:pt x="1572" y="329"/>
                          </a:lnTo>
                          <a:lnTo>
                            <a:pt x="1580" y="291"/>
                          </a:lnTo>
                          <a:lnTo>
                            <a:pt x="1605" y="243"/>
                          </a:lnTo>
                          <a:lnTo>
                            <a:pt x="1586" y="300"/>
                          </a:lnTo>
                          <a:lnTo>
                            <a:pt x="1585" y="322"/>
                          </a:lnTo>
                          <a:lnTo>
                            <a:pt x="1612" y="319"/>
                          </a:lnTo>
                          <a:lnTo>
                            <a:pt x="1640" y="309"/>
                          </a:lnTo>
                          <a:lnTo>
                            <a:pt x="1620" y="322"/>
                          </a:lnTo>
                          <a:lnTo>
                            <a:pt x="1602" y="327"/>
                          </a:lnTo>
                          <a:lnTo>
                            <a:pt x="1580" y="330"/>
                          </a:lnTo>
                          <a:lnTo>
                            <a:pt x="1569" y="358"/>
                          </a:lnTo>
                          <a:lnTo>
                            <a:pt x="1554" y="384"/>
                          </a:lnTo>
                          <a:lnTo>
                            <a:pt x="1538" y="409"/>
                          </a:lnTo>
                          <a:lnTo>
                            <a:pt x="1521" y="438"/>
                          </a:lnTo>
                          <a:lnTo>
                            <a:pt x="1530" y="478"/>
                          </a:lnTo>
                          <a:lnTo>
                            <a:pt x="1546" y="527"/>
                          </a:lnTo>
                          <a:lnTo>
                            <a:pt x="1559" y="572"/>
                          </a:lnTo>
                          <a:lnTo>
                            <a:pt x="1574" y="611"/>
                          </a:lnTo>
                          <a:lnTo>
                            <a:pt x="1597" y="572"/>
                          </a:lnTo>
                          <a:lnTo>
                            <a:pt x="1616" y="521"/>
                          </a:lnTo>
                          <a:lnTo>
                            <a:pt x="1639" y="446"/>
                          </a:lnTo>
                          <a:lnTo>
                            <a:pt x="1650" y="381"/>
                          </a:lnTo>
                          <a:lnTo>
                            <a:pt x="1661" y="313"/>
                          </a:lnTo>
                          <a:lnTo>
                            <a:pt x="1669" y="274"/>
                          </a:lnTo>
                          <a:lnTo>
                            <a:pt x="1681" y="236"/>
                          </a:lnTo>
                          <a:lnTo>
                            <a:pt x="1668" y="195"/>
                          </a:lnTo>
                          <a:lnTo>
                            <a:pt x="1658" y="108"/>
                          </a:lnTo>
                          <a:lnTo>
                            <a:pt x="1669" y="152"/>
                          </a:lnTo>
                          <a:lnTo>
                            <a:pt x="1685" y="130"/>
                          </a:lnTo>
                          <a:lnTo>
                            <a:pt x="1669" y="165"/>
                          </a:lnTo>
                          <a:lnTo>
                            <a:pt x="1675" y="194"/>
                          </a:lnTo>
                          <a:lnTo>
                            <a:pt x="1685" y="223"/>
                          </a:lnTo>
                          <a:lnTo>
                            <a:pt x="1688" y="201"/>
                          </a:lnTo>
                          <a:lnTo>
                            <a:pt x="1697" y="172"/>
                          </a:lnTo>
                          <a:lnTo>
                            <a:pt x="1716" y="114"/>
                          </a:lnTo>
                          <a:lnTo>
                            <a:pt x="1710" y="147"/>
                          </a:lnTo>
                          <a:lnTo>
                            <a:pt x="1733" y="139"/>
                          </a:lnTo>
                          <a:lnTo>
                            <a:pt x="1707" y="153"/>
                          </a:lnTo>
                          <a:lnTo>
                            <a:pt x="1703" y="169"/>
                          </a:lnTo>
                          <a:lnTo>
                            <a:pt x="1704" y="189"/>
                          </a:lnTo>
                          <a:lnTo>
                            <a:pt x="1722" y="172"/>
                          </a:lnTo>
                          <a:lnTo>
                            <a:pt x="1767" y="127"/>
                          </a:lnTo>
                          <a:lnTo>
                            <a:pt x="1744" y="159"/>
                          </a:lnTo>
                          <a:lnTo>
                            <a:pt x="1758" y="168"/>
                          </a:lnTo>
                          <a:lnTo>
                            <a:pt x="1738" y="165"/>
                          </a:lnTo>
                          <a:lnTo>
                            <a:pt x="1719" y="186"/>
                          </a:lnTo>
                          <a:lnTo>
                            <a:pt x="1707" y="213"/>
                          </a:lnTo>
                          <a:lnTo>
                            <a:pt x="1698" y="254"/>
                          </a:lnTo>
                          <a:lnTo>
                            <a:pt x="1723" y="235"/>
                          </a:lnTo>
                          <a:lnTo>
                            <a:pt x="1761" y="230"/>
                          </a:lnTo>
                          <a:lnTo>
                            <a:pt x="1723" y="243"/>
                          </a:lnTo>
                          <a:lnTo>
                            <a:pt x="1700" y="262"/>
                          </a:lnTo>
                          <a:lnTo>
                            <a:pt x="1726" y="254"/>
                          </a:lnTo>
                          <a:lnTo>
                            <a:pt x="1783" y="265"/>
                          </a:lnTo>
                          <a:lnTo>
                            <a:pt x="1733" y="264"/>
                          </a:lnTo>
                          <a:lnTo>
                            <a:pt x="1752" y="287"/>
                          </a:lnTo>
                          <a:lnTo>
                            <a:pt x="1760" y="316"/>
                          </a:lnTo>
                          <a:lnTo>
                            <a:pt x="1745" y="288"/>
                          </a:lnTo>
                          <a:lnTo>
                            <a:pt x="1723" y="262"/>
                          </a:lnTo>
                          <a:lnTo>
                            <a:pt x="1697" y="275"/>
                          </a:lnTo>
                          <a:lnTo>
                            <a:pt x="1687" y="335"/>
                          </a:lnTo>
                          <a:lnTo>
                            <a:pt x="1682" y="375"/>
                          </a:lnTo>
                          <a:lnTo>
                            <a:pt x="1677" y="421"/>
                          </a:lnTo>
                          <a:lnTo>
                            <a:pt x="1667" y="475"/>
                          </a:lnTo>
                          <a:lnTo>
                            <a:pt x="1663" y="494"/>
                          </a:lnTo>
                          <a:lnTo>
                            <a:pt x="1681" y="501"/>
                          </a:lnTo>
                          <a:lnTo>
                            <a:pt x="1714" y="500"/>
                          </a:lnTo>
                          <a:lnTo>
                            <a:pt x="1754" y="491"/>
                          </a:lnTo>
                          <a:lnTo>
                            <a:pt x="1774" y="442"/>
                          </a:lnTo>
                          <a:lnTo>
                            <a:pt x="1764" y="485"/>
                          </a:lnTo>
                          <a:lnTo>
                            <a:pt x="1780" y="488"/>
                          </a:lnTo>
                          <a:lnTo>
                            <a:pt x="1814" y="474"/>
                          </a:lnTo>
                          <a:lnTo>
                            <a:pt x="1777" y="493"/>
                          </a:lnTo>
                          <a:lnTo>
                            <a:pt x="1763" y="497"/>
                          </a:lnTo>
                          <a:lnTo>
                            <a:pt x="1760" y="513"/>
                          </a:lnTo>
                          <a:lnTo>
                            <a:pt x="1774" y="532"/>
                          </a:lnTo>
                          <a:lnTo>
                            <a:pt x="1757" y="519"/>
                          </a:lnTo>
                          <a:lnTo>
                            <a:pt x="1752" y="500"/>
                          </a:lnTo>
                          <a:lnTo>
                            <a:pt x="1720" y="507"/>
                          </a:lnTo>
                          <a:lnTo>
                            <a:pt x="1690" y="514"/>
                          </a:lnTo>
                          <a:lnTo>
                            <a:pt x="1665" y="516"/>
                          </a:lnTo>
                          <a:lnTo>
                            <a:pt x="1652" y="527"/>
                          </a:lnTo>
                          <a:lnTo>
                            <a:pt x="1626" y="589"/>
                          </a:lnTo>
                          <a:lnTo>
                            <a:pt x="1603" y="646"/>
                          </a:lnTo>
                          <a:lnTo>
                            <a:pt x="1591" y="672"/>
                          </a:lnTo>
                          <a:lnTo>
                            <a:pt x="1549" y="733"/>
                          </a:lnTo>
                          <a:lnTo>
                            <a:pt x="1527" y="762"/>
                          </a:lnTo>
                          <a:lnTo>
                            <a:pt x="1504" y="785"/>
                          </a:lnTo>
                          <a:lnTo>
                            <a:pt x="1466" y="826"/>
                          </a:lnTo>
                          <a:lnTo>
                            <a:pt x="1441" y="845"/>
                          </a:lnTo>
                          <a:lnTo>
                            <a:pt x="1409" y="870"/>
                          </a:lnTo>
                          <a:lnTo>
                            <a:pt x="1378" y="881"/>
                          </a:lnTo>
                          <a:lnTo>
                            <a:pt x="1346" y="893"/>
                          </a:lnTo>
                          <a:lnTo>
                            <a:pt x="1308" y="902"/>
                          </a:lnTo>
                          <a:lnTo>
                            <a:pt x="1266" y="909"/>
                          </a:lnTo>
                          <a:lnTo>
                            <a:pt x="1225" y="913"/>
                          </a:lnTo>
                          <a:lnTo>
                            <a:pt x="1199" y="919"/>
                          </a:lnTo>
                          <a:lnTo>
                            <a:pt x="1195" y="957"/>
                          </a:lnTo>
                          <a:lnTo>
                            <a:pt x="1189" y="999"/>
                          </a:lnTo>
                          <a:lnTo>
                            <a:pt x="1186" y="1038"/>
                          </a:lnTo>
                          <a:lnTo>
                            <a:pt x="1179" y="1070"/>
                          </a:lnTo>
                          <a:lnTo>
                            <a:pt x="1177" y="1115"/>
                          </a:lnTo>
                          <a:lnTo>
                            <a:pt x="1173" y="1166"/>
                          </a:lnTo>
                          <a:lnTo>
                            <a:pt x="1166" y="1222"/>
                          </a:lnTo>
                          <a:lnTo>
                            <a:pt x="1161" y="1273"/>
                          </a:lnTo>
                          <a:lnTo>
                            <a:pt x="1156" y="1319"/>
                          </a:lnTo>
                          <a:lnTo>
                            <a:pt x="1153" y="1373"/>
                          </a:lnTo>
                          <a:lnTo>
                            <a:pt x="1148" y="1453"/>
                          </a:lnTo>
                          <a:lnTo>
                            <a:pt x="1145" y="1513"/>
                          </a:lnTo>
                          <a:lnTo>
                            <a:pt x="1142" y="1582"/>
                          </a:lnTo>
                          <a:lnTo>
                            <a:pt x="1134" y="1647"/>
                          </a:lnTo>
                          <a:lnTo>
                            <a:pt x="1130" y="1699"/>
                          </a:lnTo>
                          <a:lnTo>
                            <a:pt x="1126" y="1763"/>
                          </a:lnTo>
                          <a:lnTo>
                            <a:pt x="1117" y="1828"/>
                          </a:lnTo>
                          <a:lnTo>
                            <a:pt x="1110" y="1874"/>
                          </a:lnTo>
                          <a:lnTo>
                            <a:pt x="1101" y="1920"/>
                          </a:lnTo>
                          <a:lnTo>
                            <a:pt x="1092" y="1971"/>
                          </a:lnTo>
                          <a:lnTo>
                            <a:pt x="1089" y="2016"/>
                          </a:lnTo>
                          <a:lnTo>
                            <a:pt x="1079" y="2067"/>
                          </a:lnTo>
                          <a:lnTo>
                            <a:pt x="1072" y="2112"/>
                          </a:lnTo>
                          <a:lnTo>
                            <a:pt x="1070" y="2137"/>
                          </a:lnTo>
                          <a:lnTo>
                            <a:pt x="1069" y="2164"/>
                          </a:lnTo>
                          <a:lnTo>
                            <a:pt x="1069" y="2189"/>
                          </a:lnTo>
                          <a:lnTo>
                            <a:pt x="1085" y="2169"/>
                          </a:lnTo>
                          <a:lnTo>
                            <a:pt x="1105" y="2154"/>
                          </a:lnTo>
                          <a:lnTo>
                            <a:pt x="1137" y="2132"/>
                          </a:lnTo>
                          <a:lnTo>
                            <a:pt x="1161" y="2106"/>
                          </a:lnTo>
                          <a:lnTo>
                            <a:pt x="1194" y="2066"/>
                          </a:lnTo>
                          <a:lnTo>
                            <a:pt x="1234" y="2022"/>
                          </a:lnTo>
                          <a:lnTo>
                            <a:pt x="1263" y="1980"/>
                          </a:lnTo>
                          <a:lnTo>
                            <a:pt x="1282" y="1948"/>
                          </a:lnTo>
                          <a:lnTo>
                            <a:pt x="1305" y="1909"/>
                          </a:lnTo>
                          <a:lnTo>
                            <a:pt x="1327" y="1854"/>
                          </a:lnTo>
                          <a:lnTo>
                            <a:pt x="1344" y="1809"/>
                          </a:lnTo>
                          <a:lnTo>
                            <a:pt x="1363" y="1756"/>
                          </a:lnTo>
                          <a:lnTo>
                            <a:pt x="1378" y="1701"/>
                          </a:lnTo>
                          <a:lnTo>
                            <a:pt x="1395" y="1646"/>
                          </a:lnTo>
                          <a:lnTo>
                            <a:pt x="1419" y="1574"/>
                          </a:lnTo>
                          <a:lnTo>
                            <a:pt x="1436" y="1516"/>
                          </a:lnTo>
                          <a:lnTo>
                            <a:pt x="1454" y="1453"/>
                          </a:lnTo>
                          <a:lnTo>
                            <a:pt x="1477" y="1387"/>
                          </a:lnTo>
                          <a:lnTo>
                            <a:pt x="1504" y="1307"/>
                          </a:lnTo>
                          <a:lnTo>
                            <a:pt x="1527" y="1220"/>
                          </a:lnTo>
                          <a:lnTo>
                            <a:pt x="1539" y="1170"/>
                          </a:lnTo>
                          <a:lnTo>
                            <a:pt x="1552" y="1115"/>
                          </a:lnTo>
                          <a:lnTo>
                            <a:pt x="1553" y="1061"/>
                          </a:lnTo>
                          <a:lnTo>
                            <a:pt x="1555" y="996"/>
                          </a:lnTo>
                          <a:lnTo>
                            <a:pt x="1556" y="943"/>
                          </a:lnTo>
                          <a:lnTo>
                            <a:pt x="1555" y="884"/>
                          </a:lnTo>
                          <a:lnTo>
                            <a:pt x="1555" y="836"/>
                          </a:lnTo>
                          <a:lnTo>
                            <a:pt x="1555" y="786"/>
                          </a:lnTo>
                          <a:lnTo>
                            <a:pt x="1549" y="733"/>
                          </a:lnTo>
                          <a:lnTo>
                            <a:pt x="1591" y="672"/>
                          </a:lnTo>
                          <a:lnTo>
                            <a:pt x="1597" y="717"/>
                          </a:lnTo>
                          <a:lnTo>
                            <a:pt x="1601" y="746"/>
                          </a:lnTo>
                          <a:lnTo>
                            <a:pt x="1604" y="801"/>
                          </a:lnTo>
                          <a:lnTo>
                            <a:pt x="1606" y="851"/>
                          </a:lnTo>
                          <a:lnTo>
                            <a:pt x="1610" y="894"/>
                          </a:lnTo>
                          <a:lnTo>
                            <a:pt x="1610" y="952"/>
                          </a:lnTo>
                          <a:lnTo>
                            <a:pt x="1613" y="997"/>
                          </a:lnTo>
                          <a:lnTo>
                            <a:pt x="1613" y="1029"/>
                          </a:lnTo>
                          <a:lnTo>
                            <a:pt x="1613" y="1081"/>
                          </a:lnTo>
                          <a:lnTo>
                            <a:pt x="1614" y="1124"/>
                          </a:lnTo>
                          <a:lnTo>
                            <a:pt x="1644" y="1109"/>
                          </a:lnTo>
                          <a:lnTo>
                            <a:pt x="1687" y="1071"/>
                          </a:lnTo>
                          <a:lnTo>
                            <a:pt x="1718" y="1036"/>
                          </a:lnTo>
                          <a:lnTo>
                            <a:pt x="1743" y="1004"/>
                          </a:lnTo>
                          <a:lnTo>
                            <a:pt x="1779" y="969"/>
                          </a:lnTo>
                          <a:lnTo>
                            <a:pt x="1743" y="925"/>
                          </a:lnTo>
                          <a:lnTo>
                            <a:pt x="1718" y="880"/>
                          </a:lnTo>
                          <a:lnTo>
                            <a:pt x="1702" y="860"/>
                          </a:lnTo>
                          <a:lnTo>
                            <a:pt x="1638" y="857"/>
                          </a:lnTo>
                          <a:lnTo>
                            <a:pt x="1695" y="844"/>
                          </a:lnTo>
                          <a:lnTo>
                            <a:pt x="1667" y="796"/>
                          </a:lnTo>
                          <a:lnTo>
                            <a:pt x="1629" y="676"/>
                          </a:lnTo>
                          <a:lnTo>
                            <a:pt x="1680" y="789"/>
                          </a:lnTo>
                          <a:lnTo>
                            <a:pt x="1727" y="660"/>
                          </a:lnTo>
                          <a:lnTo>
                            <a:pt x="1689" y="802"/>
                          </a:lnTo>
                          <a:lnTo>
                            <a:pt x="1718" y="851"/>
                          </a:lnTo>
                          <a:lnTo>
                            <a:pt x="1743" y="896"/>
                          </a:lnTo>
                          <a:lnTo>
                            <a:pt x="1775" y="935"/>
                          </a:lnTo>
                          <a:lnTo>
                            <a:pt x="1797" y="951"/>
                          </a:lnTo>
                          <a:lnTo>
                            <a:pt x="1840" y="917"/>
                          </a:lnTo>
                          <a:lnTo>
                            <a:pt x="1894" y="859"/>
                          </a:lnTo>
                          <a:lnTo>
                            <a:pt x="1938" y="814"/>
                          </a:lnTo>
                          <a:lnTo>
                            <a:pt x="1983" y="750"/>
                          </a:lnTo>
                          <a:lnTo>
                            <a:pt x="1995" y="732"/>
                          </a:lnTo>
                          <a:lnTo>
                            <a:pt x="1973" y="710"/>
                          </a:lnTo>
                          <a:lnTo>
                            <a:pt x="1957" y="678"/>
                          </a:lnTo>
                          <a:lnTo>
                            <a:pt x="1939" y="632"/>
                          </a:lnTo>
                          <a:lnTo>
                            <a:pt x="1961" y="671"/>
                          </a:lnTo>
                          <a:lnTo>
                            <a:pt x="1973" y="688"/>
                          </a:lnTo>
                          <a:lnTo>
                            <a:pt x="1980" y="684"/>
                          </a:lnTo>
                          <a:lnTo>
                            <a:pt x="1992" y="646"/>
                          </a:lnTo>
                          <a:lnTo>
                            <a:pt x="1986" y="684"/>
                          </a:lnTo>
                          <a:lnTo>
                            <a:pt x="1976" y="697"/>
                          </a:lnTo>
                          <a:lnTo>
                            <a:pt x="1992" y="711"/>
                          </a:lnTo>
                          <a:lnTo>
                            <a:pt x="2006" y="714"/>
                          </a:lnTo>
                          <a:lnTo>
                            <a:pt x="2027" y="688"/>
                          </a:lnTo>
                          <a:lnTo>
                            <a:pt x="2043" y="666"/>
                          </a:lnTo>
                          <a:lnTo>
                            <a:pt x="2060" y="646"/>
                          </a:lnTo>
                          <a:lnTo>
                            <a:pt x="2081" y="623"/>
                          </a:lnTo>
                          <a:lnTo>
                            <a:pt x="2095" y="601"/>
                          </a:lnTo>
                          <a:lnTo>
                            <a:pt x="2135" y="569"/>
                          </a:lnTo>
                          <a:lnTo>
                            <a:pt x="2097" y="611"/>
                          </a:lnTo>
                          <a:lnTo>
                            <a:pt x="2084" y="637"/>
                          </a:lnTo>
                          <a:lnTo>
                            <a:pt x="2068" y="653"/>
                          </a:lnTo>
                          <a:lnTo>
                            <a:pt x="2095" y="655"/>
                          </a:lnTo>
                          <a:lnTo>
                            <a:pt x="2130" y="656"/>
                          </a:lnTo>
                          <a:lnTo>
                            <a:pt x="2183" y="640"/>
                          </a:lnTo>
                          <a:lnTo>
                            <a:pt x="2146" y="658"/>
                          </a:lnTo>
                          <a:lnTo>
                            <a:pt x="2110" y="662"/>
                          </a:lnTo>
                          <a:lnTo>
                            <a:pt x="2075" y="664"/>
                          </a:lnTo>
                          <a:lnTo>
                            <a:pt x="2063" y="662"/>
                          </a:lnTo>
                          <a:lnTo>
                            <a:pt x="2027" y="720"/>
                          </a:lnTo>
                          <a:lnTo>
                            <a:pt x="1993" y="775"/>
                          </a:lnTo>
                          <a:lnTo>
                            <a:pt x="1974" y="811"/>
                          </a:lnTo>
                          <a:lnTo>
                            <a:pt x="1938" y="850"/>
                          </a:lnTo>
                          <a:lnTo>
                            <a:pt x="1906" y="892"/>
                          </a:lnTo>
                          <a:lnTo>
                            <a:pt x="1878" y="915"/>
                          </a:lnTo>
                          <a:lnTo>
                            <a:pt x="1832" y="956"/>
                          </a:lnTo>
                          <a:lnTo>
                            <a:pt x="1786" y="999"/>
                          </a:lnTo>
                          <a:lnTo>
                            <a:pt x="1741" y="1047"/>
                          </a:lnTo>
                          <a:lnTo>
                            <a:pt x="1711" y="1090"/>
                          </a:lnTo>
                          <a:lnTo>
                            <a:pt x="1671" y="1135"/>
                          </a:lnTo>
                          <a:lnTo>
                            <a:pt x="1638" y="1157"/>
                          </a:lnTo>
                          <a:lnTo>
                            <a:pt x="1607" y="1182"/>
                          </a:lnTo>
                          <a:lnTo>
                            <a:pt x="1591" y="1225"/>
                          </a:lnTo>
                          <a:lnTo>
                            <a:pt x="1582" y="1266"/>
                          </a:lnTo>
                          <a:lnTo>
                            <a:pt x="1569" y="1309"/>
                          </a:lnTo>
                          <a:lnTo>
                            <a:pt x="1552" y="1364"/>
                          </a:lnTo>
                          <a:lnTo>
                            <a:pt x="1527" y="1435"/>
                          </a:lnTo>
                          <a:lnTo>
                            <a:pt x="1504" y="1500"/>
                          </a:lnTo>
                          <a:lnTo>
                            <a:pt x="1484" y="1564"/>
                          </a:lnTo>
                          <a:lnTo>
                            <a:pt x="1461" y="1641"/>
                          </a:lnTo>
                          <a:lnTo>
                            <a:pt x="1438" y="1718"/>
                          </a:lnTo>
                          <a:lnTo>
                            <a:pt x="1416" y="1789"/>
                          </a:lnTo>
                          <a:lnTo>
                            <a:pt x="1398" y="1845"/>
                          </a:lnTo>
                          <a:lnTo>
                            <a:pt x="1375" y="1909"/>
                          </a:lnTo>
                          <a:lnTo>
                            <a:pt x="1350" y="1961"/>
                          </a:lnTo>
                          <a:lnTo>
                            <a:pt x="1327" y="2007"/>
                          </a:lnTo>
                          <a:lnTo>
                            <a:pt x="1298" y="2051"/>
                          </a:lnTo>
                          <a:lnTo>
                            <a:pt x="1264" y="2099"/>
                          </a:lnTo>
                          <a:lnTo>
                            <a:pt x="1231" y="2138"/>
                          </a:lnTo>
                          <a:lnTo>
                            <a:pt x="1197" y="2174"/>
                          </a:lnTo>
                          <a:lnTo>
                            <a:pt x="1168" y="2216"/>
                          </a:lnTo>
                          <a:lnTo>
                            <a:pt x="1152" y="2263"/>
                          </a:lnTo>
                          <a:lnTo>
                            <a:pt x="1142" y="2319"/>
                          </a:lnTo>
                          <a:lnTo>
                            <a:pt x="1142" y="2353"/>
                          </a:lnTo>
                          <a:lnTo>
                            <a:pt x="1137" y="2390"/>
                          </a:lnTo>
                          <a:lnTo>
                            <a:pt x="1136" y="2425"/>
                          </a:lnTo>
                          <a:lnTo>
                            <a:pt x="1136" y="2467"/>
                          </a:lnTo>
                          <a:close/>
                        </a:path>
                      </a:pathLst>
                    </a:custGeom>
                    <a:solidFill>
                      <a:srgbClr val="20202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72" name="Freeform 57"/>
                    <p:cNvSpPr/>
                    <p:nvPr/>
                  </p:nvSpPr>
                  <p:spPr bwMode="auto">
                    <a:xfrm>
                      <a:off x="1267" y="1630"/>
                      <a:ext cx="14" cy="16"/>
                    </a:xfrm>
                    <a:custGeom>
                      <a:avLst/>
                      <a:gdLst>
                        <a:gd name="T0" fmla="*/ 0 w 119"/>
                        <a:gd name="T1" fmla="*/ 0 h 184"/>
                        <a:gd name="T2" fmla="*/ 0 w 119"/>
                        <a:gd name="T3" fmla="*/ 0 h 184"/>
                        <a:gd name="T4" fmla="*/ 0 w 119"/>
                        <a:gd name="T5" fmla="*/ 0 h 184"/>
                        <a:gd name="T6" fmla="*/ 0 w 119"/>
                        <a:gd name="T7" fmla="*/ 0 h 184"/>
                        <a:gd name="T8" fmla="*/ 0 w 119"/>
                        <a:gd name="T9" fmla="*/ 0 h 184"/>
                        <a:gd name="T10" fmla="*/ 0 w 119"/>
                        <a:gd name="T11" fmla="*/ 0 h 184"/>
                        <a:gd name="T12" fmla="*/ 0 w 119"/>
                        <a:gd name="T13" fmla="*/ 0 h 184"/>
                        <a:gd name="T14" fmla="*/ 0 w 119"/>
                        <a:gd name="T15" fmla="*/ 0 h 184"/>
                        <a:gd name="T16" fmla="*/ 0 w 119"/>
                        <a:gd name="T17" fmla="*/ 0 h 184"/>
                        <a:gd name="T18" fmla="*/ 0 w 119"/>
                        <a:gd name="T19" fmla="*/ 0 h 184"/>
                        <a:gd name="T20" fmla="*/ 0 w 119"/>
                        <a:gd name="T21" fmla="*/ 0 h 184"/>
                        <a:gd name="T22" fmla="*/ 0 w 119"/>
                        <a:gd name="T23" fmla="*/ 0 h 184"/>
                        <a:gd name="T24" fmla="*/ 0 w 119"/>
                        <a:gd name="T25" fmla="*/ 0 h 184"/>
                        <a:gd name="T26" fmla="*/ 0 w 119"/>
                        <a:gd name="T27" fmla="*/ 0 h 184"/>
                        <a:gd name="T28" fmla="*/ 0 w 119"/>
                        <a:gd name="T29" fmla="*/ 0 h 184"/>
                        <a:gd name="T30" fmla="*/ 0 w 119"/>
                        <a:gd name="T31" fmla="*/ 0 h 1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9"/>
                        <a:gd name="T49" fmla="*/ 0 h 184"/>
                        <a:gd name="T50" fmla="*/ 119 w 119"/>
                        <a:gd name="T51" fmla="*/ 184 h 1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9" h="184">
                          <a:moveTo>
                            <a:pt x="119" y="0"/>
                          </a:moveTo>
                          <a:lnTo>
                            <a:pt x="103" y="25"/>
                          </a:lnTo>
                          <a:lnTo>
                            <a:pt x="76" y="49"/>
                          </a:lnTo>
                          <a:lnTo>
                            <a:pt x="49" y="64"/>
                          </a:lnTo>
                          <a:lnTo>
                            <a:pt x="25" y="86"/>
                          </a:lnTo>
                          <a:lnTo>
                            <a:pt x="11" y="110"/>
                          </a:lnTo>
                          <a:lnTo>
                            <a:pt x="4" y="142"/>
                          </a:lnTo>
                          <a:lnTo>
                            <a:pt x="0" y="184"/>
                          </a:lnTo>
                          <a:lnTo>
                            <a:pt x="16" y="136"/>
                          </a:lnTo>
                          <a:lnTo>
                            <a:pt x="22" y="112"/>
                          </a:lnTo>
                          <a:lnTo>
                            <a:pt x="33" y="93"/>
                          </a:lnTo>
                          <a:lnTo>
                            <a:pt x="52" y="77"/>
                          </a:lnTo>
                          <a:lnTo>
                            <a:pt x="87" y="54"/>
                          </a:lnTo>
                          <a:lnTo>
                            <a:pt x="93" y="44"/>
                          </a:lnTo>
                          <a:lnTo>
                            <a:pt x="108" y="26"/>
                          </a:lnTo>
                          <a:lnTo>
                            <a:pt x="119"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73" name="Freeform 58"/>
                    <p:cNvSpPr/>
                    <p:nvPr/>
                  </p:nvSpPr>
                  <p:spPr bwMode="auto">
                    <a:xfrm>
                      <a:off x="1271" y="1634"/>
                      <a:ext cx="7" cy="17"/>
                    </a:xfrm>
                    <a:custGeom>
                      <a:avLst/>
                      <a:gdLst>
                        <a:gd name="T0" fmla="*/ 0 w 66"/>
                        <a:gd name="T1" fmla="*/ 0 h 186"/>
                        <a:gd name="T2" fmla="*/ 0 w 66"/>
                        <a:gd name="T3" fmla="*/ 0 h 186"/>
                        <a:gd name="T4" fmla="*/ 0 w 66"/>
                        <a:gd name="T5" fmla="*/ 0 h 186"/>
                        <a:gd name="T6" fmla="*/ 0 w 66"/>
                        <a:gd name="T7" fmla="*/ 0 h 186"/>
                        <a:gd name="T8" fmla="*/ 0 w 66"/>
                        <a:gd name="T9" fmla="*/ 0 h 186"/>
                        <a:gd name="T10" fmla="*/ 0 w 66"/>
                        <a:gd name="T11" fmla="*/ 0 h 186"/>
                        <a:gd name="T12" fmla="*/ 0 w 66"/>
                        <a:gd name="T13" fmla="*/ 0 h 186"/>
                        <a:gd name="T14" fmla="*/ 0 w 66"/>
                        <a:gd name="T15" fmla="*/ 0 h 186"/>
                        <a:gd name="T16" fmla="*/ 0 w 66"/>
                        <a:gd name="T17" fmla="*/ 0 h 186"/>
                        <a:gd name="T18" fmla="*/ 0 w 66"/>
                        <a:gd name="T19" fmla="*/ 0 h 186"/>
                        <a:gd name="T20" fmla="*/ 0 w 66"/>
                        <a:gd name="T21" fmla="*/ 0 h 186"/>
                        <a:gd name="T22" fmla="*/ 0 w 66"/>
                        <a:gd name="T23" fmla="*/ 0 h 186"/>
                        <a:gd name="T24" fmla="*/ 0 w 66"/>
                        <a:gd name="T25" fmla="*/ 0 h 186"/>
                        <a:gd name="T26" fmla="*/ 0 w 66"/>
                        <a:gd name="T27" fmla="*/ 0 h 186"/>
                        <a:gd name="T28" fmla="*/ 0 w 66"/>
                        <a:gd name="T29" fmla="*/ 0 h 1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86"/>
                        <a:gd name="T47" fmla="*/ 66 w 66"/>
                        <a:gd name="T48" fmla="*/ 186 h 1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86">
                          <a:moveTo>
                            <a:pt x="66" y="0"/>
                          </a:moveTo>
                          <a:lnTo>
                            <a:pt x="44" y="25"/>
                          </a:lnTo>
                          <a:lnTo>
                            <a:pt x="31" y="35"/>
                          </a:lnTo>
                          <a:lnTo>
                            <a:pt x="21" y="57"/>
                          </a:lnTo>
                          <a:lnTo>
                            <a:pt x="5" y="89"/>
                          </a:lnTo>
                          <a:lnTo>
                            <a:pt x="0" y="105"/>
                          </a:lnTo>
                          <a:lnTo>
                            <a:pt x="0" y="123"/>
                          </a:lnTo>
                          <a:lnTo>
                            <a:pt x="3" y="148"/>
                          </a:lnTo>
                          <a:lnTo>
                            <a:pt x="25" y="186"/>
                          </a:lnTo>
                          <a:lnTo>
                            <a:pt x="8" y="145"/>
                          </a:lnTo>
                          <a:lnTo>
                            <a:pt x="8" y="115"/>
                          </a:lnTo>
                          <a:lnTo>
                            <a:pt x="15" y="83"/>
                          </a:lnTo>
                          <a:lnTo>
                            <a:pt x="34" y="42"/>
                          </a:lnTo>
                          <a:lnTo>
                            <a:pt x="40" y="34"/>
                          </a:lnTo>
                          <a:lnTo>
                            <a:pt x="66"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74" name="Freeform 59"/>
                    <p:cNvSpPr/>
                    <p:nvPr/>
                  </p:nvSpPr>
                  <p:spPr bwMode="auto">
                    <a:xfrm>
                      <a:off x="1269" y="1638"/>
                      <a:ext cx="7" cy="19"/>
                    </a:xfrm>
                    <a:custGeom>
                      <a:avLst/>
                      <a:gdLst>
                        <a:gd name="T0" fmla="*/ 0 w 63"/>
                        <a:gd name="T1" fmla="*/ 0 h 210"/>
                        <a:gd name="T2" fmla="*/ 0 w 63"/>
                        <a:gd name="T3" fmla="*/ 0 h 210"/>
                        <a:gd name="T4" fmla="*/ 0 w 63"/>
                        <a:gd name="T5" fmla="*/ 0 h 210"/>
                        <a:gd name="T6" fmla="*/ 0 w 63"/>
                        <a:gd name="T7" fmla="*/ 0 h 210"/>
                        <a:gd name="T8" fmla="*/ 0 w 63"/>
                        <a:gd name="T9" fmla="*/ 0 h 210"/>
                        <a:gd name="T10" fmla="*/ 0 w 63"/>
                        <a:gd name="T11" fmla="*/ 0 h 210"/>
                        <a:gd name="T12" fmla="*/ 0 w 63"/>
                        <a:gd name="T13" fmla="*/ 0 h 210"/>
                        <a:gd name="T14" fmla="*/ 0 w 63"/>
                        <a:gd name="T15" fmla="*/ 0 h 210"/>
                        <a:gd name="T16" fmla="*/ 0 w 63"/>
                        <a:gd name="T17" fmla="*/ 0 h 210"/>
                        <a:gd name="T18" fmla="*/ 0 w 63"/>
                        <a:gd name="T19" fmla="*/ 0 h 210"/>
                        <a:gd name="T20" fmla="*/ 0 w 63"/>
                        <a:gd name="T21" fmla="*/ 0 h 210"/>
                        <a:gd name="T22" fmla="*/ 0 w 63"/>
                        <a:gd name="T23" fmla="*/ 0 h 210"/>
                        <a:gd name="T24" fmla="*/ 0 w 63"/>
                        <a:gd name="T25" fmla="*/ 0 h 210"/>
                        <a:gd name="T26" fmla="*/ 0 w 63"/>
                        <a:gd name="T27" fmla="*/ 0 h 210"/>
                        <a:gd name="T28" fmla="*/ 0 w 63"/>
                        <a:gd name="T29" fmla="*/ 0 h 210"/>
                        <a:gd name="T30" fmla="*/ 0 w 63"/>
                        <a:gd name="T31" fmla="*/ 0 h 210"/>
                        <a:gd name="T32" fmla="*/ 0 w 63"/>
                        <a:gd name="T33" fmla="*/ 0 h 210"/>
                        <a:gd name="T34" fmla="*/ 0 w 63"/>
                        <a:gd name="T35" fmla="*/ 0 h 210"/>
                        <a:gd name="T36" fmla="*/ 0 w 63"/>
                        <a:gd name="T37" fmla="*/ 0 h 210"/>
                        <a:gd name="T38" fmla="*/ 0 w 63"/>
                        <a:gd name="T39" fmla="*/ 0 h 2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
                        <a:gd name="T61" fmla="*/ 0 h 210"/>
                        <a:gd name="T62" fmla="*/ 63 w 63"/>
                        <a:gd name="T63" fmla="*/ 210 h 2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 h="210">
                          <a:moveTo>
                            <a:pt x="38" y="0"/>
                          </a:moveTo>
                          <a:lnTo>
                            <a:pt x="21" y="28"/>
                          </a:lnTo>
                          <a:lnTo>
                            <a:pt x="5" y="59"/>
                          </a:lnTo>
                          <a:lnTo>
                            <a:pt x="0" y="86"/>
                          </a:lnTo>
                          <a:lnTo>
                            <a:pt x="2" y="113"/>
                          </a:lnTo>
                          <a:lnTo>
                            <a:pt x="3" y="126"/>
                          </a:lnTo>
                          <a:lnTo>
                            <a:pt x="18" y="152"/>
                          </a:lnTo>
                          <a:lnTo>
                            <a:pt x="24" y="161"/>
                          </a:lnTo>
                          <a:lnTo>
                            <a:pt x="31" y="177"/>
                          </a:lnTo>
                          <a:lnTo>
                            <a:pt x="44" y="191"/>
                          </a:lnTo>
                          <a:lnTo>
                            <a:pt x="57" y="206"/>
                          </a:lnTo>
                          <a:lnTo>
                            <a:pt x="63" y="210"/>
                          </a:lnTo>
                          <a:lnTo>
                            <a:pt x="56" y="194"/>
                          </a:lnTo>
                          <a:lnTo>
                            <a:pt x="37" y="170"/>
                          </a:lnTo>
                          <a:lnTo>
                            <a:pt x="19" y="141"/>
                          </a:lnTo>
                          <a:lnTo>
                            <a:pt x="9" y="112"/>
                          </a:lnTo>
                          <a:lnTo>
                            <a:pt x="5" y="84"/>
                          </a:lnTo>
                          <a:lnTo>
                            <a:pt x="9" y="67"/>
                          </a:lnTo>
                          <a:lnTo>
                            <a:pt x="19" y="41"/>
                          </a:lnTo>
                          <a:lnTo>
                            <a:pt x="38"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75" name="Freeform 60"/>
                    <p:cNvSpPr/>
                    <p:nvPr/>
                  </p:nvSpPr>
                  <p:spPr bwMode="auto">
                    <a:xfrm>
                      <a:off x="1273" y="1634"/>
                      <a:ext cx="8" cy="21"/>
                    </a:xfrm>
                    <a:custGeom>
                      <a:avLst/>
                      <a:gdLst>
                        <a:gd name="T0" fmla="*/ 0 w 68"/>
                        <a:gd name="T1" fmla="*/ 0 h 227"/>
                        <a:gd name="T2" fmla="*/ 0 w 68"/>
                        <a:gd name="T3" fmla="*/ 0 h 227"/>
                        <a:gd name="T4" fmla="*/ 0 w 68"/>
                        <a:gd name="T5" fmla="*/ 0 h 227"/>
                        <a:gd name="T6" fmla="*/ 0 w 68"/>
                        <a:gd name="T7" fmla="*/ 0 h 227"/>
                        <a:gd name="T8" fmla="*/ 0 w 68"/>
                        <a:gd name="T9" fmla="*/ 0 h 227"/>
                        <a:gd name="T10" fmla="*/ 0 w 68"/>
                        <a:gd name="T11" fmla="*/ 0 h 227"/>
                        <a:gd name="T12" fmla="*/ 0 w 68"/>
                        <a:gd name="T13" fmla="*/ 0 h 227"/>
                        <a:gd name="T14" fmla="*/ 0 w 68"/>
                        <a:gd name="T15" fmla="*/ 0 h 227"/>
                        <a:gd name="T16" fmla="*/ 0 w 68"/>
                        <a:gd name="T17" fmla="*/ 0 h 227"/>
                        <a:gd name="T18" fmla="*/ 0 w 68"/>
                        <a:gd name="T19" fmla="*/ 0 h 227"/>
                        <a:gd name="T20" fmla="*/ 0 w 68"/>
                        <a:gd name="T21" fmla="*/ 0 h 227"/>
                        <a:gd name="T22" fmla="*/ 0 w 68"/>
                        <a:gd name="T23" fmla="*/ 0 h 227"/>
                        <a:gd name="T24" fmla="*/ 0 w 68"/>
                        <a:gd name="T25" fmla="*/ 0 h 227"/>
                        <a:gd name="T26" fmla="*/ 0 w 68"/>
                        <a:gd name="T27" fmla="*/ 0 h 227"/>
                        <a:gd name="T28" fmla="*/ 0 w 68"/>
                        <a:gd name="T29" fmla="*/ 0 h 227"/>
                        <a:gd name="T30" fmla="*/ 0 w 68"/>
                        <a:gd name="T31" fmla="*/ 0 h 227"/>
                        <a:gd name="T32" fmla="*/ 0 w 68"/>
                        <a:gd name="T33" fmla="*/ 0 h 227"/>
                        <a:gd name="T34" fmla="*/ 0 w 68"/>
                        <a:gd name="T35" fmla="*/ 0 h 227"/>
                        <a:gd name="T36" fmla="*/ 0 w 68"/>
                        <a:gd name="T37" fmla="*/ 0 h 227"/>
                        <a:gd name="T38" fmla="*/ 0 w 68"/>
                        <a:gd name="T39" fmla="*/ 0 h 227"/>
                        <a:gd name="T40" fmla="*/ 0 w 68"/>
                        <a:gd name="T41" fmla="*/ 0 h 227"/>
                        <a:gd name="T42" fmla="*/ 0 w 68"/>
                        <a:gd name="T43" fmla="*/ 0 h 227"/>
                        <a:gd name="T44" fmla="*/ 0 w 68"/>
                        <a:gd name="T45" fmla="*/ 0 h 227"/>
                        <a:gd name="T46" fmla="*/ 0 w 68"/>
                        <a:gd name="T47" fmla="*/ 0 h 227"/>
                        <a:gd name="T48" fmla="*/ 0 w 68"/>
                        <a:gd name="T49" fmla="*/ 0 h 2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227"/>
                        <a:gd name="T77" fmla="*/ 68 w 68"/>
                        <a:gd name="T78" fmla="*/ 227 h 2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227">
                          <a:moveTo>
                            <a:pt x="51" y="0"/>
                          </a:moveTo>
                          <a:lnTo>
                            <a:pt x="42" y="20"/>
                          </a:lnTo>
                          <a:lnTo>
                            <a:pt x="22" y="48"/>
                          </a:lnTo>
                          <a:lnTo>
                            <a:pt x="8" y="71"/>
                          </a:lnTo>
                          <a:lnTo>
                            <a:pt x="1" y="87"/>
                          </a:lnTo>
                          <a:lnTo>
                            <a:pt x="0" y="100"/>
                          </a:lnTo>
                          <a:lnTo>
                            <a:pt x="1" y="117"/>
                          </a:lnTo>
                          <a:lnTo>
                            <a:pt x="6" y="132"/>
                          </a:lnTo>
                          <a:lnTo>
                            <a:pt x="8" y="148"/>
                          </a:lnTo>
                          <a:lnTo>
                            <a:pt x="20" y="167"/>
                          </a:lnTo>
                          <a:lnTo>
                            <a:pt x="29" y="194"/>
                          </a:lnTo>
                          <a:lnTo>
                            <a:pt x="43" y="200"/>
                          </a:lnTo>
                          <a:lnTo>
                            <a:pt x="54" y="213"/>
                          </a:lnTo>
                          <a:lnTo>
                            <a:pt x="68" y="227"/>
                          </a:lnTo>
                          <a:lnTo>
                            <a:pt x="57" y="211"/>
                          </a:lnTo>
                          <a:lnTo>
                            <a:pt x="45" y="198"/>
                          </a:lnTo>
                          <a:lnTo>
                            <a:pt x="36" y="190"/>
                          </a:lnTo>
                          <a:lnTo>
                            <a:pt x="29" y="180"/>
                          </a:lnTo>
                          <a:lnTo>
                            <a:pt x="27" y="155"/>
                          </a:lnTo>
                          <a:lnTo>
                            <a:pt x="14" y="133"/>
                          </a:lnTo>
                          <a:lnTo>
                            <a:pt x="13" y="104"/>
                          </a:lnTo>
                          <a:lnTo>
                            <a:pt x="13" y="90"/>
                          </a:lnTo>
                          <a:lnTo>
                            <a:pt x="23" y="61"/>
                          </a:lnTo>
                          <a:lnTo>
                            <a:pt x="36" y="36"/>
                          </a:lnTo>
                          <a:lnTo>
                            <a:pt x="51"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76" name="Freeform 61"/>
                    <p:cNvSpPr/>
                    <p:nvPr/>
                  </p:nvSpPr>
                  <p:spPr bwMode="auto">
                    <a:xfrm>
                      <a:off x="1268" y="1648"/>
                      <a:ext cx="6" cy="9"/>
                    </a:xfrm>
                    <a:custGeom>
                      <a:avLst/>
                      <a:gdLst>
                        <a:gd name="T0" fmla="*/ 0 w 50"/>
                        <a:gd name="T1" fmla="*/ 0 h 97"/>
                        <a:gd name="T2" fmla="*/ 0 w 50"/>
                        <a:gd name="T3" fmla="*/ 0 h 97"/>
                        <a:gd name="T4" fmla="*/ 0 w 50"/>
                        <a:gd name="T5" fmla="*/ 0 h 97"/>
                        <a:gd name="T6" fmla="*/ 0 w 50"/>
                        <a:gd name="T7" fmla="*/ 0 h 97"/>
                        <a:gd name="T8" fmla="*/ 0 w 50"/>
                        <a:gd name="T9" fmla="*/ 0 h 97"/>
                        <a:gd name="T10" fmla="*/ 0 w 50"/>
                        <a:gd name="T11" fmla="*/ 0 h 97"/>
                        <a:gd name="T12" fmla="*/ 0 w 50"/>
                        <a:gd name="T13" fmla="*/ 0 h 97"/>
                        <a:gd name="T14" fmla="*/ 0 w 50"/>
                        <a:gd name="T15" fmla="*/ 0 h 97"/>
                        <a:gd name="T16" fmla="*/ 0 w 50"/>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97"/>
                        <a:gd name="T29" fmla="*/ 50 w 50"/>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97">
                          <a:moveTo>
                            <a:pt x="50" y="97"/>
                          </a:moveTo>
                          <a:lnTo>
                            <a:pt x="25" y="77"/>
                          </a:lnTo>
                          <a:lnTo>
                            <a:pt x="9" y="46"/>
                          </a:lnTo>
                          <a:lnTo>
                            <a:pt x="2" y="28"/>
                          </a:lnTo>
                          <a:lnTo>
                            <a:pt x="0" y="0"/>
                          </a:lnTo>
                          <a:lnTo>
                            <a:pt x="9" y="29"/>
                          </a:lnTo>
                          <a:lnTo>
                            <a:pt x="16" y="54"/>
                          </a:lnTo>
                          <a:lnTo>
                            <a:pt x="34" y="75"/>
                          </a:lnTo>
                          <a:lnTo>
                            <a:pt x="50" y="97"/>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77" name="Freeform 62"/>
                    <p:cNvSpPr/>
                    <p:nvPr/>
                  </p:nvSpPr>
                  <p:spPr bwMode="auto">
                    <a:xfrm>
                      <a:off x="1276" y="1640"/>
                      <a:ext cx="1" cy="9"/>
                    </a:xfrm>
                    <a:custGeom>
                      <a:avLst/>
                      <a:gdLst>
                        <a:gd name="T0" fmla="*/ 0 w 11"/>
                        <a:gd name="T1" fmla="*/ 0 h 97"/>
                        <a:gd name="T2" fmla="*/ 0 w 11"/>
                        <a:gd name="T3" fmla="*/ 0 h 97"/>
                        <a:gd name="T4" fmla="*/ 0 w 11"/>
                        <a:gd name="T5" fmla="*/ 0 h 97"/>
                        <a:gd name="T6" fmla="*/ 0 w 11"/>
                        <a:gd name="T7" fmla="*/ 0 h 97"/>
                        <a:gd name="T8" fmla="*/ 0 w 11"/>
                        <a:gd name="T9" fmla="*/ 0 h 97"/>
                        <a:gd name="T10" fmla="*/ 0 w 11"/>
                        <a:gd name="T11" fmla="*/ 0 h 97"/>
                        <a:gd name="T12" fmla="*/ 0 w 11"/>
                        <a:gd name="T13" fmla="*/ 0 h 97"/>
                        <a:gd name="T14" fmla="*/ 0 w 11"/>
                        <a:gd name="T15" fmla="*/ 0 h 97"/>
                        <a:gd name="T16" fmla="*/ 0 w 11"/>
                        <a:gd name="T17" fmla="*/ 0 h 97"/>
                        <a:gd name="T18" fmla="*/ 0 w 11"/>
                        <a:gd name="T19" fmla="*/ 0 h 97"/>
                        <a:gd name="T20" fmla="*/ 0 w 11"/>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97"/>
                        <a:gd name="T35" fmla="*/ 11 w 11"/>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97">
                          <a:moveTo>
                            <a:pt x="11" y="0"/>
                          </a:moveTo>
                          <a:lnTo>
                            <a:pt x="5" y="19"/>
                          </a:lnTo>
                          <a:lnTo>
                            <a:pt x="0" y="36"/>
                          </a:lnTo>
                          <a:lnTo>
                            <a:pt x="0" y="49"/>
                          </a:lnTo>
                          <a:lnTo>
                            <a:pt x="5" y="67"/>
                          </a:lnTo>
                          <a:lnTo>
                            <a:pt x="10" y="90"/>
                          </a:lnTo>
                          <a:lnTo>
                            <a:pt x="11" y="97"/>
                          </a:lnTo>
                          <a:lnTo>
                            <a:pt x="11" y="68"/>
                          </a:lnTo>
                          <a:lnTo>
                            <a:pt x="8" y="51"/>
                          </a:lnTo>
                          <a:lnTo>
                            <a:pt x="10" y="38"/>
                          </a:lnTo>
                          <a:lnTo>
                            <a:pt x="11"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78" name="Freeform 63"/>
                    <p:cNvSpPr/>
                    <p:nvPr/>
                  </p:nvSpPr>
                  <p:spPr bwMode="auto">
                    <a:xfrm>
                      <a:off x="1267" y="1648"/>
                      <a:ext cx="1" cy="6"/>
                    </a:xfrm>
                    <a:custGeom>
                      <a:avLst/>
                      <a:gdLst>
                        <a:gd name="T0" fmla="*/ 0 w 11"/>
                        <a:gd name="T1" fmla="*/ 0 h 64"/>
                        <a:gd name="T2" fmla="*/ 0 w 11"/>
                        <a:gd name="T3" fmla="*/ 0 h 64"/>
                        <a:gd name="T4" fmla="*/ 0 w 11"/>
                        <a:gd name="T5" fmla="*/ 0 h 64"/>
                        <a:gd name="T6" fmla="*/ 0 w 11"/>
                        <a:gd name="T7" fmla="*/ 0 h 64"/>
                        <a:gd name="T8" fmla="*/ 0 w 11"/>
                        <a:gd name="T9" fmla="*/ 0 h 64"/>
                        <a:gd name="T10" fmla="*/ 0 w 11"/>
                        <a:gd name="T11" fmla="*/ 0 h 64"/>
                        <a:gd name="T12" fmla="*/ 0 60000 65536"/>
                        <a:gd name="T13" fmla="*/ 0 60000 65536"/>
                        <a:gd name="T14" fmla="*/ 0 60000 65536"/>
                        <a:gd name="T15" fmla="*/ 0 60000 65536"/>
                        <a:gd name="T16" fmla="*/ 0 60000 65536"/>
                        <a:gd name="T17" fmla="*/ 0 60000 65536"/>
                        <a:gd name="T18" fmla="*/ 0 w 11"/>
                        <a:gd name="T19" fmla="*/ 0 h 64"/>
                        <a:gd name="T20" fmla="*/ 11 w 11"/>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11" h="64">
                          <a:moveTo>
                            <a:pt x="11" y="64"/>
                          </a:moveTo>
                          <a:lnTo>
                            <a:pt x="2" y="50"/>
                          </a:lnTo>
                          <a:lnTo>
                            <a:pt x="0" y="24"/>
                          </a:lnTo>
                          <a:lnTo>
                            <a:pt x="2" y="0"/>
                          </a:lnTo>
                          <a:lnTo>
                            <a:pt x="5" y="35"/>
                          </a:lnTo>
                          <a:lnTo>
                            <a:pt x="11" y="6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79" name="Freeform 64"/>
                    <p:cNvSpPr/>
                    <p:nvPr/>
                  </p:nvSpPr>
                  <p:spPr bwMode="auto">
                    <a:xfrm>
                      <a:off x="1262" y="1635"/>
                      <a:ext cx="6" cy="22"/>
                    </a:xfrm>
                    <a:custGeom>
                      <a:avLst/>
                      <a:gdLst>
                        <a:gd name="T0" fmla="*/ 0 w 54"/>
                        <a:gd name="T1" fmla="*/ 0 h 242"/>
                        <a:gd name="T2" fmla="*/ 0 w 54"/>
                        <a:gd name="T3" fmla="*/ 0 h 242"/>
                        <a:gd name="T4" fmla="*/ 0 w 54"/>
                        <a:gd name="T5" fmla="*/ 0 h 242"/>
                        <a:gd name="T6" fmla="*/ 0 w 54"/>
                        <a:gd name="T7" fmla="*/ 0 h 242"/>
                        <a:gd name="T8" fmla="*/ 0 w 54"/>
                        <a:gd name="T9" fmla="*/ 0 h 242"/>
                        <a:gd name="T10" fmla="*/ 0 w 54"/>
                        <a:gd name="T11" fmla="*/ 0 h 242"/>
                        <a:gd name="T12" fmla="*/ 0 w 54"/>
                        <a:gd name="T13" fmla="*/ 0 h 242"/>
                        <a:gd name="T14" fmla="*/ 0 w 54"/>
                        <a:gd name="T15" fmla="*/ 0 h 242"/>
                        <a:gd name="T16" fmla="*/ 0 w 54"/>
                        <a:gd name="T17" fmla="*/ 0 h 242"/>
                        <a:gd name="T18" fmla="*/ 0 w 54"/>
                        <a:gd name="T19" fmla="*/ 0 h 242"/>
                        <a:gd name="T20" fmla="*/ 0 w 54"/>
                        <a:gd name="T21" fmla="*/ 0 h 242"/>
                        <a:gd name="T22" fmla="*/ 0 w 54"/>
                        <a:gd name="T23" fmla="*/ 0 h 242"/>
                        <a:gd name="T24" fmla="*/ 0 w 54"/>
                        <a:gd name="T25" fmla="*/ 0 h 242"/>
                        <a:gd name="T26" fmla="*/ 0 w 54"/>
                        <a:gd name="T27" fmla="*/ 0 h 242"/>
                        <a:gd name="T28" fmla="*/ 0 w 54"/>
                        <a:gd name="T29" fmla="*/ 0 h 242"/>
                        <a:gd name="T30" fmla="*/ 0 w 54"/>
                        <a:gd name="T31" fmla="*/ 0 h 242"/>
                        <a:gd name="T32" fmla="*/ 0 w 54"/>
                        <a:gd name="T33" fmla="*/ 0 h 242"/>
                        <a:gd name="T34" fmla="*/ 0 w 54"/>
                        <a:gd name="T35" fmla="*/ 0 h 242"/>
                        <a:gd name="T36" fmla="*/ 0 w 54"/>
                        <a:gd name="T37" fmla="*/ 0 h 2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42"/>
                        <a:gd name="T59" fmla="*/ 54 w 54"/>
                        <a:gd name="T60" fmla="*/ 242 h 2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42">
                          <a:moveTo>
                            <a:pt x="0" y="242"/>
                          </a:moveTo>
                          <a:lnTo>
                            <a:pt x="19" y="222"/>
                          </a:lnTo>
                          <a:lnTo>
                            <a:pt x="27" y="200"/>
                          </a:lnTo>
                          <a:lnTo>
                            <a:pt x="32" y="177"/>
                          </a:lnTo>
                          <a:lnTo>
                            <a:pt x="32" y="150"/>
                          </a:lnTo>
                          <a:lnTo>
                            <a:pt x="32" y="109"/>
                          </a:lnTo>
                          <a:lnTo>
                            <a:pt x="33" y="84"/>
                          </a:lnTo>
                          <a:lnTo>
                            <a:pt x="42" y="58"/>
                          </a:lnTo>
                          <a:lnTo>
                            <a:pt x="48" y="32"/>
                          </a:lnTo>
                          <a:lnTo>
                            <a:pt x="54" y="0"/>
                          </a:lnTo>
                          <a:lnTo>
                            <a:pt x="45" y="16"/>
                          </a:lnTo>
                          <a:lnTo>
                            <a:pt x="42" y="35"/>
                          </a:lnTo>
                          <a:lnTo>
                            <a:pt x="30" y="71"/>
                          </a:lnTo>
                          <a:lnTo>
                            <a:pt x="26" y="96"/>
                          </a:lnTo>
                          <a:lnTo>
                            <a:pt x="26" y="138"/>
                          </a:lnTo>
                          <a:lnTo>
                            <a:pt x="26" y="164"/>
                          </a:lnTo>
                          <a:lnTo>
                            <a:pt x="20" y="197"/>
                          </a:lnTo>
                          <a:lnTo>
                            <a:pt x="13" y="225"/>
                          </a:lnTo>
                          <a:lnTo>
                            <a:pt x="0" y="242"/>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80" name="Freeform 65"/>
                    <p:cNvSpPr/>
                    <p:nvPr/>
                  </p:nvSpPr>
                  <p:spPr bwMode="auto">
                    <a:xfrm>
                      <a:off x="1260" y="1644"/>
                      <a:ext cx="4" cy="14"/>
                    </a:xfrm>
                    <a:custGeom>
                      <a:avLst/>
                      <a:gdLst>
                        <a:gd name="T0" fmla="*/ 0 w 32"/>
                        <a:gd name="T1" fmla="*/ 0 h 156"/>
                        <a:gd name="T2" fmla="*/ 0 w 32"/>
                        <a:gd name="T3" fmla="*/ 0 h 156"/>
                        <a:gd name="T4" fmla="*/ 0 w 32"/>
                        <a:gd name="T5" fmla="*/ 0 h 156"/>
                        <a:gd name="T6" fmla="*/ 0 w 32"/>
                        <a:gd name="T7" fmla="*/ 0 h 156"/>
                        <a:gd name="T8" fmla="*/ 0 w 32"/>
                        <a:gd name="T9" fmla="*/ 0 h 156"/>
                        <a:gd name="T10" fmla="*/ 0 w 32"/>
                        <a:gd name="T11" fmla="*/ 0 h 156"/>
                        <a:gd name="T12" fmla="*/ 0 w 32"/>
                        <a:gd name="T13" fmla="*/ 0 h 156"/>
                        <a:gd name="T14" fmla="*/ 0 w 32"/>
                        <a:gd name="T15" fmla="*/ 0 h 156"/>
                        <a:gd name="T16" fmla="*/ 0 w 32"/>
                        <a:gd name="T17" fmla="*/ 0 h 156"/>
                        <a:gd name="T18" fmla="*/ 0 w 32"/>
                        <a:gd name="T19" fmla="*/ 0 h 156"/>
                        <a:gd name="T20" fmla="*/ 0 w 32"/>
                        <a:gd name="T21" fmla="*/ 0 h 156"/>
                        <a:gd name="T22" fmla="*/ 0 w 32"/>
                        <a:gd name="T23" fmla="*/ 0 h 156"/>
                        <a:gd name="T24" fmla="*/ 0 w 32"/>
                        <a:gd name="T25" fmla="*/ 0 h 156"/>
                        <a:gd name="T26" fmla="*/ 0 w 32"/>
                        <a:gd name="T27" fmla="*/ 0 h 156"/>
                        <a:gd name="T28" fmla="*/ 0 w 32"/>
                        <a:gd name="T29" fmla="*/ 0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156"/>
                        <a:gd name="T47" fmla="*/ 32 w 32"/>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156">
                          <a:moveTo>
                            <a:pt x="0" y="156"/>
                          </a:moveTo>
                          <a:lnTo>
                            <a:pt x="10" y="140"/>
                          </a:lnTo>
                          <a:lnTo>
                            <a:pt x="19" y="129"/>
                          </a:lnTo>
                          <a:lnTo>
                            <a:pt x="25" y="105"/>
                          </a:lnTo>
                          <a:lnTo>
                            <a:pt x="26" y="87"/>
                          </a:lnTo>
                          <a:lnTo>
                            <a:pt x="26" y="68"/>
                          </a:lnTo>
                          <a:lnTo>
                            <a:pt x="29" y="50"/>
                          </a:lnTo>
                          <a:lnTo>
                            <a:pt x="29" y="21"/>
                          </a:lnTo>
                          <a:lnTo>
                            <a:pt x="32" y="0"/>
                          </a:lnTo>
                          <a:lnTo>
                            <a:pt x="25" y="23"/>
                          </a:lnTo>
                          <a:lnTo>
                            <a:pt x="23" y="53"/>
                          </a:lnTo>
                          <a:lnTo>
                            <a:pt x="23" y="88"/>
                          </a:lnTo>
                          <a:lnTo>
                            <a:pt x="16" y="114"/>
                          </a:lnTo>
                          <a:lnTo>
                            <a:pt x="10" y="136"/>
                          </a:lnTo>
                          <a:lnTo>
                            <a:pt x="0" y="15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81" name="Freeform 66"/>
                    <p:cNvSpPr/>
                    <p:nvPr/>
                  </p:nvSpPr>
                  <p:spPr bwMode="auto">
                    <a:xfrm>
                      <a:off x="1265" y="1626"/>
                      <a:ext cx="6" cy="14"/>
                    </a:xfrm>
                    <a:custGeom>
                      <a:avLst/>
                      <a:gdLst>
                        <a:gd name="T0" fmla="*/ 0 w 54"/>
                        <a:gd name="T1" fmla="*/ 0 h 144"/>
                        <a:gd name="T2" fmla="*/ 0 w 54"/>
                        <a:gd name="T3" fmla="*/ 0 h 144"/>
                        <a:gd name="T4" fmla="*/ 0 w 54"/>
                        <a:gd name="T5" fmla="*/ 0 h 144"/>
                        <a:gd name="T6" fmla="*/ 0 w 54"/>
                        <a:gd name="T7" fmla="*/ 0 h 144"/>
                        <a:gd name="T8" fmla="*/ 0 w 54"/>
                        <a:gd name="T9" fmla="*/ 0 h 144"/>
                        <a:gd name="T10" fmla="*/ 0 w 54"/>
                        <a:gd name="T11" fmla="*/ 0 h 144"/>
                        <a:gd name="T12" fmla="*/ 0 w 54"/>
                        <a:gd name="T13" fmla="*/ 0 h 144"/>
                        <a:gd name="T14" fmla="*/ 0 w 54"/>
                        <a:gd name="T15" fmla="*/ 0 h 144"/>
                        <a:gd name="T16" fmla="*/ 0 w 54"/>
                        <a:gd name="T17" fmla="*/ 0 h 144"/>
                        <a:gd name="T18" fmla="*/ 0 w 54"/>
                        <a:gd name="T19" fmla="*/ 0 h 144"/>
                        <a:gd name="T20" fmla="*/ 0 w 54"/>
                        <a:gd name="T21" fmla="*/ 0 h 144"/>
                        <a:gd name="T22" fmla="*/ 0 w 54"/>
                        <a:gd name="T23" fmla="*/ 0 h 144"/>
                        <a:gd name="T24" fmla="*/ 0 w 54"/>
                        <a:gd name="T25" fmla="*/ 0 h 144"/>
                        <a:gd name="T26" fmla="*/ 0 w 54"/>
                        <a:gd name="T27" fmla="*/ 0 h 144"/>
                        <a:gd name="T28" fmla="*/ 0 w 54"/>
                        <a:gd name="T29" fmla="*/ 0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44"/>
                        <a:gd name="T47" fmla="*/ 54 w 54"/>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44">
                          <a:moveTo>
                            <a:pt x="54" y="0"/>
                          </a:moveTo>
                          <a:lnTo>
                            <a:pt x="41" y="9"/>
                          </a:lnTo>
                          <a:lnTo>
                            <a:pt x="24" y="32"/>
                          </a:lnTo>
                          <a:lnTo>
                            <a:pt x="19" y="45"/>
                          </a:lnTo>
                          <a:lnTo>
                            <a:pt x="9" y="60"/>
                          </a:lnTo>
                          <a:lnTo>
                            <a:pt x="6" y="83"/>
                          </a:lnTo>
                          <a:lnTo>
                            <a:pt x="5" y="100"/>
                          </a:lnTo>
                          <a:lnTo>
                            <a:pt x="5" y="121"/>
                          </a:lnTo>
                          <a:lnTo>
                            <a:pt x="0" y="144"/>
                          </a:lnTo>
                          <a:lnTo>
                            <a:pt x="9" y="119"/>
                          </a:lnTo>
                          <a:lnTo>
                            <a:pt x="15" y="89"/>
                          </a:lnTo>
                          <a:lnTo>
                            <a:pt x="22" y="64"/>
                          </a:lnTo>
                          <a:lnTo>
                            <a:pt x="28" y="41"/>
                          </a:lnTo>
                          <a:lnTo>
                            <a:pt x="41" y="21"/>
                          </a:lnTo>
                          <a:lnTo>
                            <a:pt x="54"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82" name="Freeform 67"/>
                    <p:cNvSpPr/>
                    <p:nvPr/>
                  </p:nvSpPr>
                  <p:spPr bwMode="auto">
                    <a:xfrm>
                      <a:off x="1267" y="1626"/>
                      <a:ext cx="5" cy="14"/>
                    </a:xfrm>
                    <a:custGeom>
                      <a:avLst/>
                      <a:gdLst>
                        <a:gd name="T0" fmla="*/ 0 w 40"/>
                        <a:gd name="T1" fmla="*/ 0 h 144"/>
                        <a:gd name="T2" fmla="*/ 0 w 40"/>
                        <a:gd name="T3" fmla="*/ 0 h 144"/>
                        <a:gd name="T4" fmla="*/ 0 w 40"/>
                        <a:gd name="T5" fmla="*/ 0 h 144"/>
                        <a:gd name="T6" fmla="*/ 0 w 40"/>
                        <a:gd name="T7" fmla="*/ 0 h 144"/>
                        <a:gd name="T8" fmla="*/ 0 w 40"/>
                        <a:gd name="T9" fmla="*/ 0 h 144"/>
                        <a:gd name="T10" fmla="*/ 0 w 40"/>
                        <a:gd name="T11" fmla="*/ 0 h 144"/>
                        <a:gd name="T12" fmla="*/ 0 w 40"/>
                        <a:gd name="T13" fmla="*/ 0 h 144"/>
                        <a:gd name="T14" fmla="*/ 0 w 40"/>
                        <a:gd name="T15" fmla="*/ 0 h 144"/>
                        <a:gd name="T16" fmla="*/ 0 w 40"/>
                        <a:gd name="T17" fmla="*/ 0 h 144"/>
                        <a:gd name="T18" fmla="*/ 0 w 40"/>
                        <a:gd name="T19" fmla="*/ 0 h 144"/>
                        <a:gd name="T20" fmla="*/ 0 w 40"/>
                        <a:gd name="T21" fmla="*/ 0 h 144"/>
                        <a:gd name="T22" fmla="*/ 0 w 40"/>
                        <a:gd name="T23" fmla="*/ 0 h 144"/>
                        <a:gd name="T24" fmla="*/ 0 w 40"/>
                        <a:gd name="T25" fmla="*/ 0 h 144"/>
                        <a:gd name="T26" fmla="*/ 0 w 40"/>
                        <a:gd name="T27" fmla="*/ 0 h 144"/>
                        <a:gd name="T28" fmla="*/ 0 w 40"/>
                        <a:gd name="T29" fmla="*/ 0 h 144"/>
                        <a:gd name="T30" fmla="*/ 0 w 40"/>
                        <a:gd name="T31" fmla="*/ 0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44"/>
                        <a:gd name="T50" fmla="*/ 40 w 40"/>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44">
                          <a:moveTo>
                            <a:pt x="40" y="0"/>
                          </a:moveTo>
                          <a:lnTo>
                            <a:pt x="19" y="34"/>
                          </a:lnTo>
                          <a:lnTo>
                            <a:pt x="8" y="50"/>
                          </a:lnTo>
                          <a:lnTo>
                            <a:pt x="2" y="64"/>
                          </a:lnTo>
                          <a:lnTo>
                            <a:pt x="2" y="79"/>
                          </a:lnTo>
                          <a:lnTo>
                            <a:pt x="6" y="97"/>
                          </a:lnTo>
                          <a:lnTo>
                            <a:pt x="12" y="106"/>
                          </a:lnTo>
                          <a:lnTo>
                            <a:pt x="8" y="126"/>
                          </a:lnTo>
                          <a:lnTo>
                            <a:pt x="0" y="144"/>
                          </a:lnTo>
                          <a:lnTo>
                            <a:pt x="15" y="118"/>
                          </a:lnTo>
                          <a:lnTo>
                            <a:pt x="19" y="100"/>
                          </a:lnTo>
                          <a:lnTo>
                            <a:pt x="16" y="87"/>
                          </a:lnTo>
                          <a:lnTo>
                            <a:pt x="15" y="66"/>
                          </a:lnTo>
                          <a:lnTo>
                            <a:pt x="18" y="47"/>
                          </a:lnTo>
                          <a:lnTo>
                            <a:pt x="25" y="35"/>
                          </a:lnTo>
                          <a:lnTo>
                            <a:pt x="4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83" name="Freeform 68"/>
                    <p:cNvSpPr/>
                    <p:nvPr/>
                  </p:nvSpPr>
                  <p:spPr bwMode="auto">
                    <a:xfrm>
                      <a:off x="1270" y="1629"/>
                      <a:ext cx="10" cy="6"/>
                    </a:xfrm>
                    <a:custGeom>
                      <a:avLst/>
                      <a:gdLst>
                        <a:gd name="T0" fmla="*/ 0 w 93"/>
                        <a:gd name="T1" fmla="*/ 0 h 65"/>
                        <a:gd name="T2" fmla="*/ 0 w 93"/>
                        <a:gd name="T3" fmla="*/ 0 h 65"/>
                        <a:gd name="T4" fmla="*/ 0 w 93"/>
                        <a:gd name="T5" fmla="*/ 0 h 65"/>
                        <a:gd name="T6" fmla="*/ 0 w 93"/>
                        <a:gd name="T7" fmla="*/ 0 h 65"/>
                        <a:gd name="T8" fmla="*/ 0 w 93"/>
                        <a:gd name="T9" fmla="*/ 0 h 65"/>
                        <a:gd name="T10" fmla="*/ 0 w 93"/>
                        <a:gd name="T11" fmla="*/ 0 h 65"/>
                        <a:gd name="T12" fmla="*/ 0 w 93"/>
                        <a:gd name="T13" fmla="*/ 0 h 65"/>
                        <a:gd name="T14" fmla="*/ 0 w 93"/>
                        <a:gd name="T15" fmla="*/ 0 h 65"/>
                        <a:gd name="T16" fmla="*/ 0 w 93"/>
                        <a:gd name="T17" fmla="*/ 0 h 65"/>
                        <a:gd name="T18" fmla="*/ 0 w 93"/>
                        <a:gd name="T19" fmla="*/ 0 h 65"/>
                        <a:gd name="T20" fmla="*/ 0 w 93"/>
                        <a:gd name="T21" fmla="*/ 0 h 65"/>
                        <a:gd name="T22" fmla="*/ 0 w 93"/>
                        <a:gd name="T23" fmla="*/ 0 h 65"/>
                        <a:gd name="T24" fmla="*/ 0 w 93"/>
                        <a:gd name="T25" fmla="*/ 0 h 65"/>
                        <a:gd name="T26" fmla="*/ 0 w 93"/>
                        <a:gd name="T27" fmla="*/ 0 h 65"/>
                        <a:gd name="T28" fmla="*/ 0 w 93"/>
                        <a:gd name="T29" fmla="*/ 0 h 65"/>
                        <a:gd name="T30" fmla="*/ 0 w 93"/>
                        <a:gd name="T31" fmla="*/ 0 h 65"/>
                        <a:gd name="T32" fmla="*/ 0 w 93"/>
                        <a:gd name="T33" fmla="*/ 0 h 65"/>
                        <a:gd name="T34" fmla="*/ 0 w 93"/>
                        <a:gd name="T35" fmla="*/ 0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3"/>
                        <a:gd name="T55" fmla="*/ 0 h 65"/>
                        <a:gd name="T56" fmla="*/ 93 w 93"/>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3" h="65">
                          <a:moveTo>
                            <a:pt x="3" y="18"/>
                          </a:moveTo>
                          <a:lnTo>
                            <a:pt x="1" y="32"/>
                          </a:lnTo>
                          <a:lnTo>
                            <a:pt x="0" y="45"/>
                          </a:lnTo>
                          <a:lnTo>
                            <a:pt x="4" y="55"/>
                          </a:lnTo>
                          <a:lnTo>
                            <a:pt x="4" y="65"/>
                          </a:lnTo>
                          <a:lnTo>
                            <a:pt x="13" y="63"/>
                          </a:lnTo>
                          <a:lnTo>
                            <a:pt x="32" y="55"/>
                          </a:lnTo>
                          <a:lnTo>
                            <a:pt x="55" y="44"/>
                          </a:lnTo>
                          <a:lnTo>
                            <a:pt x="65" y="29"/>
                          </a:lnTo>
                          <a:lnTo>
                            <a:pt x="83" y="13"/>
                          </a:lnTo>
                          <a:lnTo>
                            <a:pt x="93" y="0"/>
                          </a:lnTo>
                          <a:lnTo>
                            <a:pt x="67" y="18"/>
                          </a:lnTo>
                          <a:lnTo>
                            <a:pt x="52" y="35"/>
                          </a:lnTo>
                          <a:lnTo>
                            <a:pt x="35" y="44"/>
                          </a:lnTo>
                          <a:lnTo>
                            <a:pt x="26" y="51"/>
                          </a:lnTo>
                          <a:lnTo>
                            <a:pt x="14" y="51"/>
                          </a:lnTo>
                          <a:lnTo>
                            <a:pt x="10" y="42"/>
                          </a:lnTo>
                          <a:lnTo>
                            <a:pt x="3" y="1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84" name="Freeform 69"/>
                    <p:cNvSpPr/>
                    <p:nvPr/>
                  </p:nvSpPr>
                  <p:spPr bwMode="auto">
                    <a:xfrm>
                      <a:off x="1271" y="1625"/>
                      <a:ext cx="2" cy="8"/>
                    </a:xfrm>
                    <a:custGeom>
                      <a:avLst/>
                      <a:gdLst>
                        <a:gd name="T0" fmla="*/ 0 w 16"/>
                        <a:gd name="T1" fmla="*/ 0 h 81"/>
                        <a:gd name="T2" fmla="*/ 0 w 16"/>
                        <a:gd name="T3" fmla="*/ 0 h 81"/>
                        <a:gd name="T4" fmla="*/ 0 w 16"/>
                        <a:gd name="T5" fmla="*/ 0 h 81"/>
                        <a:gd name="T6" fmla="*/ 0 w 16"/>
                        <a:gd name="T7" fmla="*/ 0 h 81"/>
                        <a:gd name="T8" fmla="*/ 0 w 16"/>
                        <a:gd name="T9" fmla="*/ 0 h 81"/>
                        <a:gd name="T10" fmla="*/ 0 w 16"/>
                        <a:gd name="T11" fmla="*/ 0 h 81"/>
                        <a:gd name="T12" fmla="*/ 0 w 16"/>
                        <a:gd name="T13" fmla="*/ 0 h 81"/>
                        <a:gd name="T14" fmla="*/ 0 w 16"/>
                        <a:gd name="T15" fmla="*/ 0 h 81"/>
                        <a:gd name="T16" fmla="*/ 0 w 16"/>
                        <a:gd name="T17" fmla="*/ 0 h 81"/>
                        <a:gd name="T18" fmla="*/ 0 w 16"/>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81"/>
                        <a:gd name="T32" fmla="*/ 16 w 16"/>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81">
                          <a:moveTo>
                            <a:pt x="16" y="0"/>
                          </a:moveTo>
                          <a:lnTo>
                            <a:pt x="7" y="26"/>
                          </a:lnTo>
                          <a:lnTo>
                            <a:pt x="0" y="52"/>
                          </a:lnTo>
                          <a:lnTo>
                            <a:pt x="0" y="71"/>
                          </a:lnTo>
                          <a:lnTo>
                            <a:pt x="3" y="80"/>
                          </a:lnTo>
                          <a:lnTo>
                            <a:pt x="10" y="81"/>
                          </a:lnTo>
                          <a:lnTo>
                            <a:pt x="4" y="62"/>
                          </a:lnTo>
                          <a:lnTo>
                            <a:pt x="10" y="48"/>
                          </a:lnTo>
                          <a:lnTo>
                            <a:pt x="14" y="29"/>
                          </a:lnTo>
                          <a:lnTo>
                            <a:pt x="16"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85" name="Freeform 70"/>
                    <p:cNvSpPr/>
                    <p:nvPr/>
                  </p:nvSpPr>
                  <p:spPr bwMode="auto">
                    <a:xfrm>
                      <a:off x="1273" y="1623"/>
                      <a:ext cx="3" cy="9"/>
                    </a:xfrm>
                    <a:custGeom>
                      <a:avLst/>
                      <a:gdLst>
                        <a:gd name="T0" fmla="*/ 0 w 32"/>
                        <a:gd name="T1" fmla="*/ 0 h 97"/>
                        <a:gd name="T2" fmla="*/ 0 w 32"/>
                        <a:gd name="T3" fmla="*/ 0 h 97"/>
                        <a:gd name="T4" fmla="*/ 0 w 32"/>
                        <a:gd name="T5" fmla="*/ 0 h 97"/>
                        <a:gd name="T6" fmla="*/ 0 w 32"/>
                        <a:gd name="T7" fmla="*/ 0 h 97"/>
                        <a:gd name="T8" fmla="*/ 0 w 32"/>
                        <a:gd name="T9" fmla="*/ 0 h 97"/>
                        <a:gd name="T10" fmla="*/ 0 w 32"/>
                        <a:gd name="T11" fmla="*/ 0 h 97"/>
                        <a:gd name="T12" fmla="*/ 0 w 32"/>
                        <a:gd name="T13" fmla="*/ 0 h 97"/>
                        <a:gd name="T14" fmla="*/ 0 w 32"/>
                        <a:gd name="T15" fmla="*/ 0 h 97"/>
                        <a:gd name="T16" fmla="*/ 0 w 32"/>
                        <a:gd name="T17" fmla="*/ 0 h 97"/>
                        <a:gd name="T18" fmla="*/ 0 w 32"/>
                        <a:gd name="T19" fmla="*/ 0 h 97"/>
                        <a:gd name="T20" fmla="*/ 0 w 32"/>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97"/>
                        <a:gd name="T35" fmla="*/ 32 w 32"/>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97">
                          <a:moveTo>
                            <a:pt x="32" y="0"/>
                          </a:moveTo>
                          <a:lnTo>
                            <a:pt x="13" y="13"/>
                          </a:lnTo>
                          <a:lnTo>
                            <a:pt x="11" y="21"/>
                          </a:lnTo>
                          <a:lnTo>
                            <a:pt x="5" y="45"/>
                          </a:lnTo>
                          <a:lnTo>
                            <a:pt x="0" y="71"/>
                          </a:lnTo>
                          <a:lnTo>
                            <a:pt x="0" y="81"/>
                          </a:lnTo>
                          <a:lnTo>
                            <a:pt x="2" y="97"/>
                          </a:lnTo>
                          <a:lnTo>
                            <a:pt x="5" y="78"/>
                          </a:lnTo>
                          <a:lnTo>
                            <a:pt x="15" y="50"/>
                          </a:lnTo>
                          <a:lnTo>
                            <a:pt x="18" y="27"/>
                          </a:lnTo>
                          <a:lnTo>
                            <a:pt x="32"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86" name="Freeform 71"/>
                    <p:cNvSpPr/>
                    <p:nvPr/>
                  </p:nvSpPr>
                  <p:spPr bwMode="auto">
                    <a:xfrm>
                      <a:off x="1273" y="1619"/>
                      <a:ext cx="9" cy="13"/>
                    </a:xfrm>
                    <a:custGeom>
                      <a:avLst/>
                      <a:gdLst>
                        <a:gd name="T0" fmla="*/ 0 w 77"/>
                        <a:gd name="T1" fmla="*/ 0 h 144"/>
                        <a:gd name="T2" fmla="*/ 0 w 77"/>
                        <a:gd name="T3" fmla="*/ 0 h 144"/>
                        <a:gd name="T4" fmla="*/ 0 w 77"/>
                        <a:gd name="T5" fmla="*/ 0 h 144"/>
                        <a:gd name="T6" fmla="*/ 0 w 77"/>
                        <a:gd name="T7" fmla="*/ 0 h 144"/>
                        <a:gd name="T8" fmla="*/ 0 w 77"/>
                        <a:gd name="T9" fmla="*/ 0 h 144"/>
                        <a:gd name="T10" fmla="*/ 0 w 77"/>
                        <a:gd name="T11" fmla="*/ 0 h 144"/>
                        <a:gd name="T12" fmla="*/ 0 w 77"/>
                        <a:gd name="T13" fmla="*/ 0 h 144"/>
                        <a:gd name="T14" fmla="*/ 0 w 77"/>
                        <a:gd name="T15" fmla="*/ 0 h 144"/>
                        <a:gd name="T16" fmla="*/ 0 w 77"/>
                        <a:gd name="T17" fmla="*/ 0 h 144"/>
                        <a:gd name="T18" fmla="*/ 0 w 77"/>
                        <a:gd name="T19" fmla="*/ 0 h 144"/>
                        <a:gd name="T20" fmla="*/ 0 w 77"/>
                        <a:gd name="T21" fmla="*/ 0 h 144"/>
                        <a:gd name="T22" fmla="*/ 0 w 77"/>
                        <a:gd name="T23" fmla="*/ 0 h 144"/>
                        <a:gd name="T24" fmla="*/ 0 w 77"/>
                        <a:gd name="T25" fmla="*/ 0 h 144"/>
                        <a:gd name="T26" fmla="*/ 0 w 77"/>
                        <a:gd name="T27" fmla="*/ 0 h 144"/>
                        <a:gd name="T28" fmla="*/ 0 w 77"/>
                        <a:gd name="T29" fmla="*/ 0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144"/>
                        <a:gd name="T47" fmla="*/ 77 w 77"/>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144">
                          <a:moveTo>
                            <a:pt x="0" y="144"/>
                          </a:moveTo>
                          <a:lnTo>
                            <a:pt x="12" y="112"/>
                          </a:lnTo>
                          <a:lnTo>
                            <a:pt x="19" y="84"/>
                          </a:lnTo>
                          <a:lnTo>
                            <a:pt x="25" y="63"/>
                          </a:lnTo>
                          <a:lnTo>
                            <a:pt x="31" y="48"/>
                          </a:lnTo>
                          <a:lnTo>
                            <a:pt x="35" y="42"/>
                          </a:lnTo>
                          <a:lnTo>
                            <a:pt x="42" y="35"/>
                          </a:lnTo>
                          <a:lnTo>
                            <a:pt x="61" y="19"/>
                          </a:lnTo>
                          <a:lnTo>
                            <a:pt x="77" y="0"/>
                          </a:lnTo>
                          <a:lnTo>
                            <a:pt x="69" y="22"/>
                          </a:lnTo>
                          <a:lnTo>
                            <a:pt x="48" y="45"/>
                          </a:lnTo>
                          <a:lnTo>
                            <a:pt x="37" y="68"/>
                          </a:lnTo>
                          <a:lnTo>
                            <a:pt x="29" y="80"/>
                          </a:lnTo>
                          <a:lnTo>
                            <a:pt x="19" y="110"/>
                          </a:lnTo>
                          <a:lnTo>
                            <a:pt x="0" y="14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87" name="Freeform 72"/>
                    <p:cNvSpPr/>
                    <p:nvPr/>
                  </p:nvSpPr>
                  <p:spPr bwMode="auto">
                    <a:xfrm>
                      <a:off x="1273" y="1622"/>
                      <a:ext cx="15" cy="10"/>
                    </a:xfrm>
                    <a:custGeom>
                      <a:avLst/>
                      <a:gdLst>
                        <a:gd name="T0" fmla="*/ 0 w 136"/>
                        <a:gd name="T1" fmla="*/ 0 h 112"/>
                        <a:gd name="T2" fmla="*/ 0 w 136"/>
                        <a:gd name="T3" fmla="*/ 0 h 112"/>
                        <a:gd name="T4" fmla="*/ 0 w 136"/>
                        <a:gd name="T5" fmla="*/ 0 h 112"/>
                        <a:gd name="T6" fmla="*/ 0 w 136"/>
                        <a:gd name="T7" fmla="*/ 0 h 112"/>
                        <a:gd name="T8" fmla="*/ 0 w 136"/>
                        <a:gd name="T9" fmla="*/ 0 h 112"/>
                        <a:gd name="T10" fmla="*/ 0 w 136"/>
                        <a:gd name="T11" fmla="*/ 0 h 112"/>
                        <a:gd name="T12" fmla="*/ 0 w 136"/>
                        <a:gd name="T13" fmla="*/ 0 h 112"/>
                        <a:gd name="T14" fmla="*/ 0 w 136"/>
                        <a:gd name="T15" fmla="*/ 0 h 112"/>
                        <a:gd name="T16" fmla="*/ 0 w 136"/>
                        <a:gd name="T17" fmla="*/ 0 h 112"/>
                        <a:gd name="T18" fmla="*/ 0 w 136"/>
                        <a:gd name="T19" fmla="*/ 0 h 112"/>
                        <a:gd name="T20" fmla="*/ 0 w 136"/>
                        <a:gd name="T21" fmla="*/ 0 h 112"/>
                        <a:gd name="T22" fmla="*/ 0 w 136"/>
                        <a:gd name="T23" fmla="*/ 0 h 112"/>
                        <a:gd name="T24" fmla="*/ 0 w 136"/>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112"/>
                        <a:gd name="T41" fmla="*/ 136 w 136"/>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112">
                          <a:moveTo>
                            <a:pt x="0" y="112"/>
                          </a:moveTo>
                          <a:lnTo>
                            <a:pt x="24" y="99"/>
                          </a:lnTo>
                          <a:lnTo>
                            <a:pt x="47" y="70"/>
                          </a:lnTo>
                          <a:lnTo>
                            <a:pt x="63" y="51"/>
                          </a:lnTo>
                          <a:lnTo>
                            <a:pt x="82" y="39"/>
                          </a:lnTo>
                          <a:lnTo>
                            <a:pt x="105" y="23"/>
                          </a:lnTo>
                          <a:lnTo>
                            <a:pt x="136" y="0"/>
                          </a:lnTo>
                          <a:lnTo>
                            <a:pt x="111" y="26"/>
                          </a:lnTo>
                          <a:lnTo>
                            <a:pt x="83" y="45"/>
                          </a:lnTo>
                          <a:lnTo>
                            <a:pt x="67" y="61"/>
                          </a:lnTo>
                          <a:lnTo>
                            <a:pt x="50" y="80"/>
                          </a:lnTo>
                          <a:lnTo>
                            <a:pt x="28" y="102"/>
                          </a:lnTo>
                          <a:lnTo>
                            <a:pt x="0" y="112"/>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88" name="Freeform 73"/>
                    <p:cNvSpPr/>
                    <p:nvPr/>
                  </p:nvSpPr>
                  <p:spPr bwMode="auto">
                    <a:xfrm>
                      <a:off x="1277" y="1617"/>
                      <a:ext cx="10" cy="11"/>
                    </a:xfrm>
                    <a:custGeom>
                      <a:avLst/>
                      <a:gdLst>
                        <a:gd name="T0" fmla="*/ 0 w 87"/>
                        <a:gd name="T1" fmla="*/ 0 h 117"/>
                        <a:gd name="T2" fmla="*/ 0 w 87"/>
                        <a:gd name="T3" fmla="*/ 0 h 117"/>
                        <a:gd name="T4" fmla="*/ 0 w 87"/>
                        <a:gd name="T5" fmla="*/ 0 h 117"/>
                        <a:gd name="T6" fmla="*/ 0 w 87"/>
                        <a:gd name="T7" fmla="*/ 0 h 117"/>
                        <a:gd name="T8" fmla="*/ 0 w 87"/>
                        <a:gd name="T9" fmla="*/ 0 h 117"/>
                        <a:gd name="T10" fmla="*/ 0 w 87"/>
                        <a:gd name="T11" fmla="*/ 0 h 117"/>
                        <a:gd name="T12" fmla="*/ 0 w 87"/>
                        <a:gd name="T13" fmla="*/ 0 h 117"/>
                        <a:gd name="T14" fmla="*/ 0 w 87"/>
                        <a:gd name="T15" fmla="*/ 0 h 117"/>
                        <a:gd name="T16" fmla="*/ 0 w 87"/>
                        <a:gd name="T17" fmla="*/ 0 h 117"/>
                        <a:gd name="T18" fmla="*/ 0 w 87"/>
                        <a:gd name="T19" fmla="*/ 0 h 117"/>
                        <a:gd name="T20" fmla="*/ 0 w 87"/>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17"/>
                        <a:gd name="T35" fmla="*/ 87 w 87"/>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17">
                          <a:moveTo>
                            <a:pt x="0" y="117"/>
                          </a:moveTo>
                          <a:lnTo>
                            <a:pt x="14" y="86"/>
                          </a:lnTo>
                          <a:lnTo>
                            <a:pt x="26" y="65"/>
                          </a:lnTo>
                          <a:lnTo>
                            <a:pt x="45" y="51"/>
                          </a:lnTo>
                          <a:lnTo>
                            <a:pt x="60" y="33"/>
                          </a:lnTo>
                          <a:lnTo>
                            <a:pt x="76" y="13"/>
                          </a:lnTo>
                          <a:lnTo>
                            <a:pt x="87" y="0"/>
                          </a:lnTo>
                          <a:lnTo>
                            <a:pt x="68" y="33"/>
                          </a:lnTo>
                          <a:lnTo>
                            <a:pt x="46" y="57"/>
                          </a:lnTo>
                          <a:lnTo>
                            <a:pt x="23" y="81"/>
                          </a:lnTo>
                          <a:lnTo>
                            <a:pt x="0" y="117"/>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89" name="Freeform 74"/>
                    <p:cNvSpPr/>
                    <p:nvPr/>
                  </p:nvSpPr>
                  <p:spPr bwMode="auto">
                    <a:xfrm>
                      <a:off x="1255" y="1633"/>
                      <a:ext cx="6" cy="23"/>
                    </a:xfrm>
                    <a:custGeom>
                      <a:avLst/>
                      <a:gdLst>
                        <a:gd name="T0" fmla="*/ 0 w 55"/>
                        <a:gd name="T1" fmla="*/ 0 h 261"/>
                        <a:gd name="T2" fmla="*/ 0 w 55"/>
                        <a:gd name="T3" fmla="*/ 0 h 261"/>
                        <a:gd name="T4" fmla="*/ 0 w 55"/>
                        <a:gd name="T5" fmla="*/ 0 h 261"/>
                        <a:gd name="T6" fmla="*/ 0 w 55"/>
                        <a:gd name="T7" fmla="*/ 0 h 261"/>
                        <a:gd name="T8" fmla="*/ 0 w 55"/>
                        <a:gd name="T9" fmla="*/ 0 h 261"/>
                        <a:gd name="T10" fmla="*/ 0 w 55"/>
                        <a:gd name="T11" fmla="*/ 0 h 261"/>
                        <a:gd name="T12" fmla="*/ 0 w 55"/>
                        <a:gd name="T13" fmla="*/ 0 h 261"/>
                        <a:gd name="T14" fmla="*/ 0 w 55"/>
                        <a:gd name="T15" fmla="*/ 0 h 261"/>
                        <a:gd name="T16" fmla="*/ 0 w 55"/>
                        <a:gd name="T17" fmla="*/ 0 h 261"/>
                        <a:gd name="T18" fmla="*/ 0 w 55"/>
                        <a:gd name="T19" fmla="*/ 0 h 261"/>
                        <a:gd name="T20" fmla="*/ 0 w 55"/>
                        <a:gd name="T21" fmla="*/ 0 h 261"/>
                        <a:gd name="T22" fmla="*/ 0 w 55"/>
                        <a:gd name="T23" fmla="*/ 0 h 261"/>
                        <a:gd name="T24" fmla="*/ 0 w 55"/>
                        <a:gd name="T25" fmla="*/ 0 h 261"/>
                        <a:gd name="T26" fmla="*/ 0 w 55"/>
                        <a:gd name="T27" fmla="*/ 0 h 261"/>
                        <a:gd name="T28" fmla="*/ 0 w 55"/>
                        <a:gd name="T29" fmla="*/ 0 h 261"/>
                        <a:gd name="T30" fmla="*/ 0 w 55"/>
                        <a:gd name="T31" fmla="*/ 0 h 261"/>
                        <a:gd name="T32" fmla="*/ 0 w 55"/>
                        <a:gd name="T33" fmla="*/ 0 h 261"/>
                        <a:gd name="T34" fmla="*/ 0 w 55"/>
                        <a:gd name="T35" fmla="*/ 0 h 2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
                        <a:gd name="T55" fmla="*/ 0 h 261"/>
                        <a:gd name="T56" fmla="*/ 55 w 55"/>
                        <a:gd name="T57" fmla="*/ 261 h 2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 h="261">
                          <a:moveTo>
                            <a:pt x="43" y="261"/>
                          </a:moveTo>
                          <a:lnTo>
                            <a:pt x="42" y="236"/>
                          </a:lnTo>
                          <a:lnTo>
                            <a:pt x="46" y="213"/>
                          </a:lnTo>
                          <a:lnTo>
                            <a:pt x="48" y="187"/>
                          </a:lnTo>
                          <a:lnTo>
                            <a:pt x="45" y="138"/>
                          </a:lnTo>
                          <a:lnTo>
                            <a:pt x="35" y="88"/>
                          </a:lnTo>
                          <a:lnTo>
                            <a:pt x="30" y="65"/>
                          </a:lnTo>
                          <a:lnTo>
                            <a:pt x="19" y="39"/>
                          </a:lnTo>
                          <a:lnTo>
                            <a:pt x="8" y="16"/>
                          </a:lnTo>
                          <a:lnTo>
                            <a:pt x="0" y="0"/>
                          </a:lnTo>
                          <a:lnTo>
                            <a:pt x="27" y="41"/>
                          </a:lnTo>
                          <a:lnTo>
                            <a:pt x="36" y="65"/>
                          </a:lnTo>
                          <a:lnTo>
                            <a:pt x="51" y="112"/>
                          </a:lnTo>
                          <a:lnTo>
                            <a:pt x="52" y="145"/>
                          </a:lnTo>
                          <a:lnTo>
                            <a:pt x="55" y="181"/>
                          </a:lnTo>
                          <a:lnTo>
                            <a:pt x="55" y="213"/>
                          </a:lnTo>
                          <a:lnTo>
                            <a:pt x="52" y="230"/>
                          </a:lnTo>
                          <a:lnTo>
                            <a:pt x="43" y="261"/>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90" name="Freeform 75"/>
                    <p:cNvSpPr/>
                    <p:nvPr/>
                  </p:nvSpPr>
                  <p:spPr bwMode="auto">
                    <a:xfrm>
                      <a:off x="1257" y="1630"/>
                      <a:ext cx="5" cy="15"/>
                    </a:xfrm>
                    <a:custGeom>
                      <a:avLst/>
                      <a:gdLst>
                        <a:gd name="T0" fmla="*/ 0 w 42"/>
                        <a:gd name="T1" fmla="*/ 0 h 172"/>
                        <a:gd name="T2" fmla="*/ 0 w 42"/>
                        <a:gd name="T3" fmla="*/ 0 h 172"/>
                        <a:gd name="T4" fmla="*/ 0 w 42"/>
                        <a:gd name="T5" fmla="*/ 0 h 172"/>
                        <a:gd name="T6" fmla="*/ 0 w 42"/>
                        <a:gd name="T7" fmla="*/ 0 h 172"/>
                        <a:gd name="T8" fmla="*/ 0 w 42"/>
                        <a:gd name="T9" fmla="*/ 0 h 172"/>
                        <a:gd name="T10" fmla="*/ 0 w 42"/>
                        <a:gd name="T11" fmla="*/ 0 h 172"/>
                        <a:gd name="T12" fmla="*/ 0 w 42"/>
                        <a:gd name="T13" fmla="*/ 0 h 172"/>
                        <a:gd name="T14" fmla="*/ 0 w 42"/>
                        <a:gd name="T15" fmla="*/ 0 h 172"/>
                        <a:gd name="T16" fmla="*/ 0 w 42"/>
                        <a:gd name="T17" fmla="*/ 0 h 172"/>
                        <a:gd name="T18" fmla="*/ 0 w 42"/>
                        <a:gd name="T19" fmla="*/ 0 h 172"/>
                        <a:gd name="T20" fmla="*/ 0 w 42"/>
                        <a:gd name="T21" fmla="*/ 0 h 1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72"/>
                        <a:gd name="T35" fmla="*/ 42 w 42"/>
                        <a:gd name="T36" fmla="*/ 172 h 1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72">
                          <a:moveTo>
                            <a:pt x="36" y="172"/>
                          </a:moveTo>
                          <a:lnTo>
                            <a:pt x="36" y="140"/>
                          </a:lnTo>
                          <a:lnTo>
                            <a:pt x="28" y="100"/>
                          </a:lnTo>
                          <a:lnTo>
                            <a:pt x="20" y="63"/>
                          </a:lnTo>
                          <a:lnTo>
                            <a:pt x="7" y="21"/>
                          </a:lnTo>
                          <a:lnTo>
                            <a:pt x="0" y="0"/>
                          </a:lnTo>
                          <a:lnTo>
                            <a:pt x="20" y="37"/>
                          </a:lnTo>
                          <a:lnTo>
                            <a:pt x="32" y="79"/>
                          </a:lnTo>
                          <a:lnTo>
                            <a:pt x="42" y="120"/>
                          </a:lnTo>
                          <a:lnTo>
                            <a:pt x="42" y="150"/>
                          </a:lnTo>
                          <a:lnTo>
                            <a:pt x="36" y="172"/>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91" name="Freeform 76"/>
                    <p:cNvSpPr/>
                    <p:nvPr/>
                  </p:nvSpPr>
                  <p:spPr bwMode="auto">
                    <a:xfrm>
                      <a:off x="1249" y="1636"/>
                      <a:ext cx="8" cy="21"/>
                    </a:xfrm>
                    <a:custGeom>
                      <a:avLst/>
                      <a:gdLst>
                        <a:gd name="T0" fmla="*/ 0 w 73"/>
                        <a:gd name="T1" fmla="*/ 0 h 234"/>
                        <a:gd name="T2" fmla="*/ 0 w 73"/>
                        <a:gd name="T3" fmla="*/ 0 h 234"/>
                        <a:gd name="T4" fmla="*/ 0 w 73"/>
                        <a:gd name="T5" fmla="*/ 0 h 234"/>
                        <a:gd name="T6" fmla="*/ 0 w 73"/>
                        <a:gd name="T7" fmla="*/ 0 h 234"/>
                        <a:gd name="T8" fmla="*/ 0 w 73"/>
                        <a:gd name="T9" fmla="*/ 0 h 234"/>
                        <a:gd name="T10" fmla="*/ 0 w 73"/>
                        <a:gd name="T11" fmla="*/ 0 h 234"/>
                        <a:gd name="T12" fmla="*/ 0 w 73"/>
                        <a:gd name="T13" fmla="*/ 0 h 234"/>
                        <a:gd name="T14" fmla="*/ 0 w 73"/>
                        <a:gd name="T15" fmla="*/ 0 h 234"/>
                        <a:gd name="T16" fmla="*/ 0 w 73"/>
                        <a:gd name="T17" fmla="*/ 0 h 234"/>
                        <a:gd name="T18" fmla="*/ 0 w 73"/>
                        <a:gd name="T19" fmla="*/ 0 h 234"/>
                        <a:gd name="T20" fmla="*/ 0 w 73"/>
                        <a:gd name="T21" fmla="*/ 0 h 234"/>
                        <a:gd name="T22" fmla="*/ 0 w 73"/>
                        <a:gd name="T23" fmla="*/ 0 h 234"/>
                        <a:gd name="T24" fmla="*/ 0 w 73"/>
                        <a:gd name="T25" fmla="*/ 0 h 234"/>
                        <a:gd name="T26" fmla="*/ 0 w 73"/>
                        <a:gd name="T27" fmla="*/ 0 h 234"/>
                        <a:gd name="T28" fmla="*/ 0 w 73"/>
                        <a:gd name="T29" fmla="*/ 0 h 234"/>
                        <a:gd name="T30" fmla="*/ 0 w 73"/>
                        <a:gd name="T31" fmla="*/ 0 h 234"/>
                        <a:gd name="T32" fmla="*/ 0 w 73"/>
                        <a:gd name="T33" fmla="*/ 0 h 234"/>
                        <a:gd name="T34" fmla="*/ 0 w 73"/>
                        <a:gd name="T35" fmla="*/ 0 h 234"/>
                        <a:gd name="T36" fmla="*/ 0 w 73"/>
                        <a:gd name="T37" fmla="*/ 0 h 234"/>
                        <a:gd name="T38" fmla="*/ 0 w 73"/>
                        <a:gd name="T39" fmla="*/ 0 h 234"/>
                        <a:gd name="T40" fmla="*/ 0 w 73"/>
                        <a:gd name="T41" fmla="*/ 0 h 234"/>
                        <a:gd name="T42" fmla="*/ 0 w 73"/>
                        <a:gd name="T43" fmla="*/ 0 h 234"/>
                        <a:gd name="T44" fmla="*/ 0 w 73"/>
                        <a:gd name="T45" fmla="*/ 0 h 2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3"/>
                        <a:gd name="T70" fmla="*/ 0 h 234"/>
                        <a:gd name="T71" fmla="*/ 73 w 73"/>
                        <a:gd name="T72" fmla="*/ 234 h 2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3" h="234">
                          <a:moveTo>
                            <a:pt x="45" y="0"/>
                          </a:moveTo>
                          <a:lnTo>
                            <a:pt x="48" y="32"/>
                          </a:lnTo>
                          <a:lnTo>
                            <a:pt x="57" y="76"/>
                          </a:lnTo>
                          <a:lnTo>
                            <a:pt x="62" y="101"/>
                          </a:lnTo>
                          <a:lnTo>
                            <a:pt x="62" y="133"/>
                          </a:lnTo>
                          <a:lnTo>
                            <a:pt x="62" y="159"/>
                          </a:lnTo>
                          <a:lnTo>
                            <a:pt x="57" y="182"/>
                          </a:lnTo>
                          <a:lnTo>
                            <a:pt x="45" y="192"/>
                          </a:lnTo>
                          <a:lnTo>
                            <a:pt x="30" y="205"/>
                          </a:lnTo>
                          <a:lnTo>
                            <a:pt x="16" y="214"/>
                          </a:lnTo>
                          <a:lnTo>
                            <a:pt x="10" y="224"/>
                          </a:lnTo>
                          <a:lnTo>
                            <a:pt x="0" y="234"/>
                          </a:lnTo>
                          <a:lnTo>
                            <a:pt x="13" y="233"/>
                          </a:lnTo>
                          <a:lnTo>
                            <a:pt x="32" y="218"/>
                          </a:lnTo>
                          <a:lnTo>
                            <a:pt x="41" y="211"/>
                          </a:lnTo>
                          <a:lnTo>
                            <a:pt x="52" y="200"/>
                          </a:lnTo>
                          <a:lnTo>
                            <a:pt x="70" y="184"/>
                          </a:lnTo>
                          <a:lnTo>
                            <a:pt x="70" y="171"/>
                          </a:lnTo>
                          <a:lnTo>
                            <a:pt x="73" y="134"/>
                          </a:lnTo>
                          <a:lnTo>
                            <a:pt x="71" y="91"/>
                          </a:lnTo>
                          <a:lnTo>
                            <a:pt x="62" y="59"/>
                          </a:lnTo>
                          <a:lnTo>
                            <a:pt x="52" y="30"/>
                          </a:lnTo>
                          <a:lnTo>
                            <a:pt x="45"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92" name="Freeform 77"/>
                    <p:cNvSpPr/>
                    <p:nvPr/>
                  </p:nvSpPr>
                  <p:spPr bwMode="auto">
                    <a:xfrm>
                      <a:off x="1255" y="1645"/>
                      <a:ext cx="4" cy="10"/>
                    </a:xfrm>
                    <a:custGeom>
                      <a:avLst/>
                      <a:gdLst>
                        <a:gd name="T0" fmla="*/ 0 w 34"/>
                        <a:gd name="T1" fmla="*/ 0 h 111"/>
                        <a:gd name="T2" fmla="*/ 0 w 34"/>
                        <a:gd name="T3" fmla="*/ 0 h 111"/>
                        <a:gd name="T4" fmla="*/ 0 w 34"/>
                        <a:gd name="T5" fmla="*/ 0 h 111"/>
                        <a:gd name="T6" fmla="*/ 0 w 34"/>
                        <a:gd name="T7" fmla="*/ 0 h 111"/>
                        <a:gd name="T8" fmla="*/ 0 w 34"/>
                        <a:gd name="T9" fmla="*/ 0 h 111"/>
                        <a:gd name="T10" fmla="*/ 0 w 34"/>
                        <a:gd name="T11" fmla="*/ 0 h 111"/>
                        <a:gd name="T12" fmla="*/ 0 w 34"/>
                        <a:gd name="T13" fmla="*/ 0 h 111"/>
                        <a:gd name="T14" fmla="*/ 0 w 34"/>
                        <a:gd name="T15" fmla="*/ 0 h 111"/>
                        <a:gd name="T16" fmla="*/ 0 w 34"/>
                        <a:gd name="T17" fmla="*/ 0 h 111"/>
                        <a:gd name="T18" fmla="*/ 0 w 34"/>
                        <a:gd name="T19" fmla="*/ 0 h 111"/>
                        <a:gd name="T20" fmla="*/ 0 w 34"/>
                        <a:gd name="T21" fmla="*/ 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111"/>
                        <a:gd name="T35" fmla="*/ 34 w 34"/>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111">
                          <a:moveTo>
                            <a:pt x="0" y="111"/>
                          </a:moveTo>
                          <a:lnTo>
                            <a:pt x="13" y="100"/>
                          </a:lnTo>
                          <a:lnTo>
                            <a:pt x="23" y="81"/>
                          </a:lnTo>
                          <a:lnTo>
                            <a:pt x="23" y="55"/>
                          </a:lnTo>
                          <a:lnTo>
                            <a:pt x="23" y="32"/>
                          </a:lnTo>
                          <a:lnTo>
                            <a:pt x="23" y="0"/>
                          </a:lnTo>
                          <a:lnTo>
                            <a:pt x="28" y="27"/>
                          </a:lnTo>
                          <a:lnTo>
                            <a:pt x="34" y="65"/>
                          </a:lnTo>
                          <a:lnTo>
                            <a:pt x="34" y="94"/>
                          </a:lnTo>
                          <a:lnTo>
                            <a:pt x="23" y="108"/>
                          </a:lnTo>
                          <a:lnTo>
                            <a:pt x="0" y="111"/>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93" name="Freeform 78"/>
                    <p:cNvSpPr/>
                    <p:nvPr/>
                  </p:nvSpPr>
                  <p:spPr bwMode="auto">
                    <a:xfrm>
                      <a:off x="1254" y="1637"/>
                      <a:ext cx="5" cy="10"/>
                    </a:xfrm>
                    <a:custGeom>
                      <a:avLst/>
                      <a:gdLst>
                        <a:gd name="T0" fmla="*/ 0 w 42"/>
                        <a:gd name="T1" fmla="*/ 0 h 106"/>
                        <a:gd name="T2" fmla="*/ 0 w 42"/>
                        <a:gd name="T3" fmla="*/ 0 h 106"/>
                        <a:gd name="T4" fmla="*/ 0 w 42"/>
                        <a:gd name="T5" fmla="*/ 0 h 106"/>
                        <a:gd name="T6" fmla="*/ 0 w 42"/>
                        <a:gd name="T7" fmla="*/ 0 h 106"/>
                        <a:gd name="T8" fmla="*/ 0 w 42"/>
                        <a:gd name="T9" fmla="*/ 0 h 106"/>
                        <a:gd name="T10" fmla="*/ 0 w 42"/>
                        <a:gd name="T11" fmla="*/ 0 h 106"/>
                        <a:gd name="T12" fmla="*/ 0 w 42"/>
                        <a:gd name="T13" fmla="*/ 0 h 106"/>
                        <a:gd name="T14" fmla="*/ 0 w 42"/>
                        <a:gd name="T15" fmla="*/ 0 h 106"/>
                        <a:gd name="T16" fmla="*/ 0 w 42"/>
                        <a:gd name="T17" fmla="*/ 0 h 106"/>
                        <a:gd name="T18" fmla="*/ 0 w 42"/>
                        <a:gd name="T19" fmla="*/ 0 h 106"/>
                        <a:gd name="T20" fmla="*/ 0 w 42"/>
                        <a:gd name="T21" fmla="*/ 0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06"/>
                        <a:gd name="T35" fmla="*/ 42 w 42"/>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06">
                          <a:moveTo>
                            <a:pt x="0" y="0"/>
                          </a:moveTo>
                          <a:lnTo>
                            <a:pt x="10" y="20"/>
                          </a:lnTo>
                          <a:lnTo>
                            <a:pt x="13" y="41"/>
                          </a:lnTo>
                          <a:lnTo>
                            <a:pt x="19" y="52"/>
                          </a:lnTo>
                          <a:lnTo>
                            <a:pt x="25" y="70"/>
                          </a:lnTo>
                          <a:lnTo>
                            <a:pt x="32" y="84"/>
                          </a:lnTo>
                          <a:lnTo>
                            <a:pt x="42" y="106"/>
                          </a:lnTo>
                          <a:lnTo>
                            <a:pt x="33" y="67"/>
                          </a:lnTo>
                          <a:lnTo>
                            <a:pt x="30" y="35"/>
                          </a:lnTo>
                          <a:lnTo>
                            <a:pt x="23" y="10"/>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94" name="Freeform 79"/>
                    <p:cNvSpPr/>
                    <p:nvPr/>
                  </p:nvSpPr>
                  <p:spPr bwMode="auto">
                    <a:xfrm>
                      <a:off x="1259" y="1618"/>
                      <a:ext cx="8" cy="13"/>
                    </a:xfrm>
                    <a:custGeom>
                      <a:avLst/>
                      <a:gdLst>
                        <a:gd name="T0" fmla="*/ 0 w 74"/>
                        <a:gd name="T1" fmla="*/ 0 h 139"/>
                        <a:gd name="T2" fmla="*/ 0 w 74"/>
                        <a:gd name="T3" fmla="*/ 0 h 139"/>
                        <a:gd name="T4" fmla="*/ 0 w 74"/>
                        <a:gd name="T5" fmla="*/ 0 h 139"/>
                        <a:gd name="T6" fmla="*/ 0 w 74"/>
                        <a:gd name="T7" fmla="*/ 0 h 139"/>
                        <a:gd name="T8" fmla="*/ 0 w 74"/>
                        <a:gd name="T9" fmla="*/ 0 h 139"/>
                        <a:gd name="T10" fmla="*/ 0 w 74"/>
                        <a:gd name="T11" fmla="*/ 0 h 139"/>
                        <a:gd name="T12" fmla="*/ 0 w 74"/>
                        <a:gd name="T13" fmla="*/ 0 h 139"/>
                        <a:gd name="T14" fmla="*/ 0 w 74"/>
                        <a:gd name="T15" fmla="*/ 0 h 139"/>
                        <a:gd name="T16" fmla="*/ 0 w 74"/>
                        <a:gd name="T17" fmla="*/ 0 h 139"/>
                        <a:gd name="T18" fmla="*/ 0 w 74"/>
                        <a:gd name="T19" fmla="*/ 0 h 139"/>
                        <a:gd name="T20" fmla="*/ 0 w 74"/>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139"/>
                        <a:gd name="T35" fmla="*/ 74 w 74"/>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139">
                          <a:moveTo>
                            <a:pt x="0" y="0"/>
                          </a:moveTo>
                          <a:lnTo>
                            <a:pt x="23" y="22"/>
                          </a:lnTo>
                          <a:lnTo>
                            <a:pt x="38" y="44"/>
                          </a:lnTo>
                          <a:lnTo>
                            <a:pt x="45" y="68"/>
                          </a:lnTo>
                          <a:lnTo>
                            <a:pt x="58" y="113"/>
                          </a:lnTo>
                          <a:lnTo>
                            <a:pt x="64" y="139"/>
                          </a:lnTo>
                          <a:lnTo>
                            <a:pt x="74" y="123"/>
                          </a:lnTo>
                          <a:lnTo>
                            <a:pt x="61" y="89"/>
                          </a:lnTo>
                          <a:lnTo>
                            <a:pt x="47" y="44"/>
                          </a:lnTo>
                          <a:lnTo>
                            <a:pt x="34" y="26"/>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95" name="Freeform 80"/>
                    <p:cNvSpPr/>
                    <p:nvPr/>
                  </p:nvSpPr>
                  <p:spPr bwMode="auto">
                    <a:xfrm>
                      <a:off x="1259" y="1616"/>
                      <a:ext cx="8" cy="12"/>
                    </a:xfrm>
                    <a:custGeom>
                      <a:avLst/>
                      <a:gdLst>
                        <a:gd name="T0" fmla="*/ 0 w 72"/>
                        <a:gd name="T1" fmla="*/ 0 h 134"/>
                        <a:gd name="T2" fmla="*/ 0 w 72"/>
                        <a:gd name="T3" fmla="*/ 0 h 134"/>
                        <a:gd name="T4" fmla="*/ 0 w 72"/>
                        <a:gd name="T5" fmla="*/ 0 h 134"/>
                        <a:gd name="T6" fmla="*/ 0 w 72"/>
                        <a:gd name="T7" fmla="*/ 0 h 134"/>
                        <a:gd name="T8" fmla="*/ 0 w 72"/>
                        <a:gd name="T9" fmla="*/ 0 h 134"/>
                        <a:gd name="T10" fmla="*/ 0 w 72"/>
                        <a:gd name="T11" fmla="*/ 0 h 134"/>
                        <a:gd name="T12" fmla="*/ 0 w 72"/>
                        <a:gd name="T13" fmla="*/ 0 h 134"/>
                        <a:gd name="T14" fmla="*/ 0 w 72"/>
                        <a:gd name="T15" fmla="*/ 0 h 134"/>
                        <a:gd name="T16" fmla="*/ 0 w 72"/>
                        <a:gd name="T17" fmla="*/ 0 h 134"/>
                        <a:gd name="T18" fmla="*/ 0 w 72"/>
                        <a:gd name="T19" fmla="*/ 0 h 134"/>
                        <a:gd name="T20" fmla="*/ 0 w 72"/>
                        <a:gd name="T21" fmla="*/ 0 h 134"/>
                        <a:gd name="T22" fmla="*/ 0 w 72"/>
                        <a:gd name="T23" fmla="*/ 0 h 134"/>
                        <a:gd name="T24" fmla="*/ 0 w 7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134"/>
                        <a:gd name="T41" fmla="*/ 72 w 72"/>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134">
                          <a:moveTo>
                            <a:pt x="12" y="0"/>
                          </a:moveTo>
                          <a:lnTo>
                            <a:pt x="0" y="15"/>
                          </a:lnTo>
                          <a:lnTo>
                            <a:pt x="19" y="28"/>
                          </a:lnTo>
                          <a:lnTo>
                            <a:pt x="47" y="50"/>
                          </a:lnTo>
                          <a:lnTo>
                            <a:pt x="56" y="76"/>
                          </a:lnTo>
                          <a:lnTo>
                            <a:pt x="67" y="106"/>
                          </a:lnTo>
                          <a:lnTo>
                            <a:pt x="72" y="134"/>
                          </a:lnTo>
                          <a:lnTo>
                            <a:pt x="69" y="100"/>
                          </a:lnTo>
                          <a:lnTo>
                            <a:pt x="63" y="74"/>
                          </a:lnTo>
                          <a:lnTo>
                            <a:pt x="56" y="48"/>
                          </a:lnTo>
                          <a:lnTo>
                            <a:pt x="47" y="34"/>
                          </a:lnTo>
                          <a:lnTo>
                            <a:pt x="35" y="24"/>
                          </a:lnTo>
                          <a:lnTo>
                            <a:pt x="12"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96" name="Freeform 81"/>
                    <p:cNvSpPr/>
                    <p:nvPr/>
                  </p:nvSpPr>
                  <p:spPr bwMode="auto">
                    <a:xfrm>
                      <a:off x="1261" y="1614"/>
                      <a:ext cx="7" cy="14"/>
                    </a:xfrm>
                    <a:custGeom>
                      <a:avLst/>
                      <a:gdLst>
                        <a:gd name="T0" fmla="*/ 0 w 63"/>
                        <a:gd name="T1" fmla="*/ 0 h 148"/>
                        <a:gd name="T2" fmla="*/ 0 w 63"/>
                        <a:gd name="T3" fmla="*/ 0 h 148"/>
                        <a:gd name="T4" fmla="*/ 0 w 63"/>
                        <a:gd name="T5" fmla="*/ 0 h 148"/>
                        <a:gd name="T6" fmla="*/ 0 w 63"/>
                        <a:gd name="T7" fmla="*/ 0 h 148"/>
                        <a:gd name="T8" fmla="*/ 0 w 63"/>
                        <a:gd name="T9" fmla="*/ 0 h 148"/>
                        <a:gd name="T10" fmla="*/ 0 w 63"/>
                        <a:gd name="T11" fmla="*/ 0 h 148"/>
                        <a:gd name="T12" fmla="*/ 0 w 63"/>
                        <a:gd name="T13" fmla="*/ 0 h 148"/>
                        <a:gd name="T14" fmla="*/ 0 w 63"/>
                        <a:gd name="T15" fmla="*/ 0 h 148"/>
                        <a:gd name="T16" fmla="*/ 0 w 63"/>
                        <a:gd name="T17" fmla="*/ 0 h 148"/>
                        <a:gd name="T18" fmla="*/ 0 w 63"/>
                        <a:gd name="T19" fmla="*/ 0 h 148"/>
                        <a:gd name="T20" fmla="*/ 0 w 63"/>
                        <a:gd name="T21" fmla="*/ 0 h 148"/>
                        <a:gd name="T22" fmla="*/ 0 w 63"/>
                        <a:gd name="T23" fmla="*/ 0 h 148"/>
                        <a:gd name="T24" fmla="*/ 0 w 63"/>
                        <a:gd name="T25" fmla="*/ 0 h 148"/>
                        <a:gd name="T26" fmla="*/ 0 w 63"/>
                        <a:gd name="T27" fmla="*/ 0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148"/>
                        <a:gd name="T44" fmla="*/ 63 w 63"/>
                        <a:gd name="T45" fmla="*/ 148 h 1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148">
                          <a:moveTo>
                            <a:pt x="7" y="0"/>
                          </a:moveTo>
                          <a:lnTo>
                            <a:pt x="0" y="15"/>
                          </a:lnTo>
                          <a:lnTo>
                            <a:pt x="10" y="25"/>
                          </a:lnTo>
                          <a:lnTo>
                            <a:pt x="19" y="35"/>
                          </a:lnTo>
                          <a:lnTo>
                            <a:pt x="39" y="51"/>
                          </a:lnTo>
                          <a:lnTo>
                            <a:pt x="48" y="74"/>
                          </a:lnTo>
                          <a:lnTo>
                            <a:pt x="54" y="93"/>
                          </a:lnTo>
                          <a:lnTo>
                            <a:pt x="55" y="125"/>
                          </a:lnTo>
                          <a:lnTo>
                            <a:pt x="58" y="148"/>
                          </a:lnTo>
                          <a:lnTo>
                            <a:pt x="63" y="107"/>
                          </a:lnTo>
                          <a:lnTo>
                            <a:pt x="55" y="75"/>
                          </a:lnTo>
                          <a:lnTo>
                            <a:pt x="44" y="39"/>
                          </a:lnTo>
                          <a:lnTo>
                            <a:pt x="28" y="28"/>
                          </a:lnTo>
                          <a:lnTo>
                            <a:pt x="7"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97" name="Freeform 82"/>
                    <p:cNvSpPr/>
                    <p:nvPr/>
                  </p:nvSpPr>
                  <p:spPr bwMode="auto">
                    <a:xfrm>
                      <a:off x="1267" y="1610"/>
                      <a:ext cx="2" cy="16"/>
                    </a:xfrm>
                    <a:custGeom>
                      <a:avLst/>
                      <a:gdLst>
                        <a:gd name="T0" fmla="*/ 0 w 23"/>
                        <a:gd name="T1" fmla="*/ 0 h 168"/>
                        <a:gd name="T2" fmla="*/ 0 w 23"/>
                        <a:gd name="T3" fmla="*/ 0 h 168"/>
                        <a:gd name="T4" fmla="*/ 0 w 23"/>
                        <a:gd name="T5" fmla="*/ 0 h 168"/>
                        <a:gd name="T6" fmla="*/ 0 w 23"/>
                        <a:gd name="T7" fmla="*/ 0 h 168"/>
                        <a:gd name="T8" fmla="*/ 0 w 23"/>
                        <a:gd name="T9" fmla="*/ 0 h 168"/>
                        <a:gd name="T10" fmla="*/ 0 w 23"/>
                        <a:gd name="T11" fmla="*/ 0 h 168"/>
                        <a:gd name="T12" fmla="*/ 0 w 23"/>
                        <a:gd name="T13" fmla="*/ 0 h 168"/>
                        <a:gd name="T14" fmla="*/ 0 w 23"/>
                        <a:gd name="T15" fmla="*/ 0 h 168"/>
                        <a:gd name="T16" fmla="*/ 0 w 23"/>
                        <a:gd name="T17" fmla="*/ 0 h 168"/>
                        <a:gd name="T18" fmla="*/ 0 w 23"/>
                        <a:gd name="T19" fmla="*/ 0 h 168"/>
                        <a:gd name="T20" fmla="*/ 0 w 23"/>
                        <a:gd name="T21" fmla="*/ 0 h 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68"/>
                        <a:gd name="T35" fmla="*/ 23 w 23"/>
                        <a:gd name="T36" fmla="*/ 168 h 1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68">
                          <a:moveTo>
                            <a:pt x="22" y="168"/>
                          </a:moveTo>
                          <a:lnTo>
                            <a:pt x="19" y="123"/>
                          </a:lnTo>
                          <a:lnTo>
                            <a:pt x="9" y="94"/>
                          </a:lnTo>
                          <a:lnTo>
                            <a:pt x="3" y="75"/>
                          </a:lnTo>
                          <a:lnTo>
                            <a:pt x="0" y="58"/>
                          </a:lnTo>
                          <a:lnTo>
                            <a:pt x="0" y="29"/>
                          </a:lnTo>
                          <a:lnTo>
                            <a:pt x="3" y="0"/>
                          </a:lnTo>
                          <a:lnTo>
                            <a:pt x="7" y="43"/>
                          </a:lnTo>
                          <a:lnTo>
                            <a:pt x="12" y="69"/>
                          </a:lnTo>
                          <a:lnTo>
                            <a:pt x="23" y="124"/>
                          </a:lnTo>
                          <a:lnTo>
                            <a:pt x="22" y="16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98" name="Freeform 83"/>
                    <p:cNvSpPr/>
                    <p:nvPr/>
                  </p:nvSpPr>
                  <p:spPr bwMode="auto">
                    <a:xfrm>
                      <a:off x="1263" y="1609"/>
                      <a:ext cx="3" cy="8"/>
                    </a:xfrm>
                    <a:custGeom>
                      <a:avLst/>
                      <a:gdLst>
                        <a:gd name="T0" fmla="*/ 0 w 22"/>
                        <a:gd name="T1" fmla="*/ 0 h 84"/>
                        <a:gd name="T2" fmla="*/ 0 w 22"/>
                        <a:gd name="T3" fmla="*/ 0 h 84"/>
                        <a:gd name="T4" fmla="*/ 0 w 22"/>
                        <a:gd name="T5" fmla="*/ 0 h 84"/>
                        <a:gd name="T6" fmla="*/ 0 w 22"/>
                        <a:gd name="T7" fmla="*/ 0 h 84"/>
                        <a:gd name="T8" fmla="*/ 0 w 22"/>
                        <a:gd name="T9" fmla="*/ 0 h 84"/>
                        <a:gd name="T10" fmla="*/ 0 w 22"/>
                        <a:gd name="T11" fmla="*/ 0 h 84"/>
                        <a:gd name="T12" fmla="*/ 0 w 22"/>
                        <a:gd name="T13" fmla="*/ 0 h 84"/>
                        <a:gd name="T14" fmla="*/ 0 w 22"/>
                        <a:gd name="T15" fmla="*/ 0 h 84"/>
                        <a:gd name="T16" fmla="*/ 0 w 22"/>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84"/>
                        <a:gd name="T29" fmla="*/ 22 w 22"/>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84">
                          <a:moveTo>
                            <a:pt x="22" y="84"/>
                          </a:moveTo>
                          <a:lnTo>
                            <a:pt x="6" y="64"/>
                          </a:lnTo>
                          <a:lnTo>
                            <a:pt x="0" y="51"/>
                          </a:lnTo>
                          <a:lnTo>
                            <a:pt x="0" y="38"/>
                          </a:lnTo>
                          <a:lnTo>
                            <a:pt x="3" y="23"/>
                          </a:lnTo>
                          <a:lnTo>
                            <a:pt x="10" y="0"/>
                          </a:lnTo>
                          <a:lnTo>
                            <a:pt x="7" y="38"/>
                          </a:lnTo>
                          <a:lnTo>
                            <a:pt x="14" y="55"/>
                          </a:lnTo>
                          <a:lnTo>
                            <a:pt x="22" y="8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799" name="Freeform 84"/>
                    <p:cNvSpPr/>
                    <p:nvPr/>
                  </p:nvSpPr>
                  <p:spPr bwMode="auto">
                    <a:xfrm>
                      <a:off x="1265" y="1603"/>
                      <a:ext cx="2" cy="11"/>
                    </a:xfrm>
                    <a:custGeom>
                      <a:avLst/>
                      <a:gdLst>
                        <a:gd name="T0" fmla="*/ 0 w 13"/>
                        <a:gd name="T1" fmla="*/ 0 h 119"/>
                        <a:gd name="T2" fmla="*/ 0 w 13"/>
                        <a:gd name="T3" fmla="*/ 0 h 119"/>
                        <a:gd name="T4" fmla="*/ 0 w 13"/>
                        <a:gd name="T5" fmla="*/ 0 h 119"/>
                        <a:gd name="T6" fmla="*/ 0 w 13"/>
                        <a:gd name="T7" fmla="*/ 0 h 119"/>
                        <a:gd name="T8" fmla="*/ 0 w 13"/>
                        <a:gd name="T9" fmla="*/ 0 h 119"/>
                        <a:gd name="T10" fmla="*/ 0 w 13"/>
                        <a:gd name="T11" fmla="*/ 0 h 119"/>
                        <a:gd name="T12" fmla="*/ 0 w 13"/>
                        <a:gd name="T13" fmla="*/ 0 h 119"/>
                        <a:gd name="T14" fmla="*/ 0 w 13"/>
                        <a:gd name="T15" fmla="*/ 0 h 119"/>
                        <a:gd name="T16" fmla="*/ 0 w 13"/>
                        <a:gd name="T17" fmla="*/ 0 h 119"/>
                        <a:gd name="T18" fmla="*/ 0 w 13"/>
                        <a:gd name="T19" fmla="*/ 0 h 119"/>
                        <a:gd name="T20" fmla="*/ 0 w 13"/>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19"/>
                        <a:gd name="T35" fmla="*/ 13 w 13"/>
                        <a:gd name="T36" fmla="*/ 119 h 1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19">
                          <a:moveTo>
                            <a:pt x="3" y="119"/>
                          </a:moveTo>
                          <a:lnTo>
                            <a:pt x="0" y="97"/>
                          </a:lnTo>
                          <a:lnTo>
                            <a:pt x="0" y="78"/>
                          </a:lnTo>
                          <a:lnTo>
                            <a:pt x="0" y="61"/>
                          </a:lnTo>
                          <a:lnTo>
                            <a:pt x="3" y="45"/>
                          </a:lnTo>
                          <a:lnTo>
                            <a:pt x="7" y="20"/>
                          </a:lnTo>
                          <a:lnTo>
                            <a:pt x="13" y="0"/>
                          </a:lnTo>
                          <a:lnTo>
                            <a:pt x="9" y="28"/>
                          </a:lnTo>
                          <a:lnTo>
                            <a:pt x="6" y="65"/>
                          </a:lnTo>
                          <a:lnTo>
                            <a:pt x="6" y="101"/>
                          </a:lnTo>
                          <a:lnTo>
                            <a:pt x="3" y="119"/>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00" name="Freeform 85"/>
                    <p:cNvSpPr/>
                    <p:nvPr/>
                  </p:nvSpPr>
                  <p:spPr bwMode="auto">
                    <a:xfrm>
                      <a:off x="1269" y="1604"/>
                      <a:ext cx="1" cy="18"/>
                    </a:xfrm>
                    <a:custGeom>
                      <a:avLst/>
                      <a:gdLst>
                        <a:gd name="T0" fmla="*/ 0 w 12"/>
                        <a:gd name="T1" fmla="*/ 0 h 191"/>
                        <a:gd name="T2" fmla="*/ 0 w 12"/>
                        <a:gd name="T3" fmla="*/ 0 h 191"/>
                        <a:gd name="T4" fmla="*/ 0 w 12"/>
                        <a:gd name="T5" fmla="*/ 0 h 191"/>
                        <a:gd name="T6" fmla="*/ 0 w 12"/>
                        <a:gd name="T7" fmla="*/ 0 h 191"/>
                        <a:gd name="T8" fmla="*/ 0 w 12"/>
                        <a:gd name="T9" fmla="*/ 0 h 191"/>
                        <a:gd name="T10" fmla="*/ 0 w 12"/>
                        <a:gd name="T11" fmla="*/ 0 h 191"/>
                        <a:gd name="T12" fmla="*/ 0 w 12"/>
                        <a:gd name="T13" fmla="*/ 0 h 191"/>
                        <a:gd name="T14" fmla="*/ 0 w 12"/>
                        <a:gd name="T15" fmla="*/ 0 h 191"/>
                        <a:gd name="T16" fmla="*/ 0 w 12"/>
                        <a:gd name="T17" fmla="*/ 0 h 191"/>
                        <a:gd name="T18" fmla="*/ 0 w 12"/>
                        <a:gd name="T19" fmla="*/ 0 h 191"/>
                        <a:gd name="T20" fmla="*/ 0 w 12"/>
                        <a:gd name="T21" fmla="*/ 0 h 191"/>
                        <a:gd name="T22" fmla="*/ 0 w 12"/>
                        <a:gd name="T23" fmla="*/ 0 h 191"/>
                        <a:gd name="T24" fmla="*/ 0 w 12"/>
                        <a:gd name="T25" fmla="*/ 0 h 191"/>
                        <a:gd name="T26" fmla="*/ 0 w 12"/>
                        <a:gd name="T27" fmla="*/ 0 h 1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1"/>
                        <a:gd name="T44" fmla="*/ 12 w 12"/>
                        <a:gd name="T45" fmla="*/ 191 h 1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1">
                          <a:moveTo>
                            <a:pt x="10" y="191"/>
                          </a:moveTo>
                          <a:lnTo>
                            <a:pt x="7" y="161"/>
                          </a:lnTo>
                          <a:lnTo>
                            <a:pt x="3" y="138"/>
                          </a:lnTo>
                          <a:lnTo>
                            <a:pt x="3" y="110"/>
                          </a:lnTo>
                          <a:lnTo>
                            <a:pt x="0" y="86"/>
                          </a:lnTo>
                          <a:lnTo>
                            <a:pt x="0" y="61"/>
                          </a:lnTo>
                          <a:lnTo>
                            <a:pt x="6" y="26"/>
                          </a:lnTo>
                          <a:lnTo>
                            <a:pt x="12" y="0"/>
                          </a:lnTo>
                          <a:lnTo>
                            <a:pt x="12" y="29"/>
                          </a:lnTo>
                          <a:lnTo>
                            <a:pt x="9" y="64"/>
                          </a:lnTo>
                          <a:lnTo>
                            <a:pt x="9" y="94"/>
                          </a:lnTo>
                          <a:lnTo>
                            <a:pt x="9" y="125"/>
                          </a:lnTo>
                          <a:lnTo>
                            <a:pt x="9" y="151"/>
                          </a:lnTo>
                          <a:lnTo>
                            <a:pt x="10" y="191"/>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01" name="Freeform 86"/>
                    <p:cNvSpPr/>
                    <p:nvPr/>
                  </p:nvSpPr>
                  <p:spPr bwMode="auto">
                    <a:xfrm>
                      <a:off x="1267" y="1594"/>
                      <a:ext cx="2" cy="16"/>
                    </a:xfrm>
                    <a:custGeom>
                      <a:avLst/>
                      <a:gdLst>
                        <a:gd name="T0" fmla="*/ 0 w 19"/>
                        <a:gd name="T1" fmla="*/ 0 h 181"/>
                        <a:gd name="T2" fmla="*/ 0 w 19"/>
                        <a:gd name="T3" fmla="*/ 0 h 181"/>
                        <a:gd name="T4" fmla="*/ 0 w 19"/>
                        <a:gd name="T5" fmla="*/ 0 h 181"/>
                        <a:gd name="T6" fmla="*/ 0 w 19"/>
                        <a:gd name="T7" fmla="*/ 0 h 181"/>
                        <a:gd name="T8" fmla="*/ 0 w 19"/>
                        <a:gd name="T9" fmla="*/ 0 h 181"/>
                        <a:gd name="T10" fmla="*/ 0 w 19"/>
                        <a:gd name="T11" fmla="*/ 0 h 181"/>
                        <a:gd name="T12" fmla="*/ 0 w 19"/>
                        <a:gd name="T13" fmla="*/ 0 h 181"/>
                        <a:gd name="T14" fmla="*/ 0 w 19"/>
                        <a:gd name="T15" fmla="*/ 0 h 181"/>
                        <a:gd name="T16" fmla="*/ 0 w 19"/>
                        <a:gd name="T17" fmla="*/ 0 h 181"/>
                        <a:gd name="T18" fmla="*/ 0 w 19"/>
                        <a:gd name="T19" fmla="*/ 0 h 181"/>
                        <a:gd name="T20" fmla="*/ 0 w 19"/>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81"/>
                        <a:gd name="T35" fmla="*/ 19 w 19"/>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81">
                          <a:moveTo>
                            <a:pt x="1" y="181"/>
                          </a:moveTo>
                          <a:lnTo>
                            <a:pt x="0" y="152"/>
                          </a:lnTo>
                          <a:lnTo>
                            <a:pt x="1" y="129"/>
                          </a:lnTo>
                          <a:lnTo>
                            <a:pt x="1" y="100"/>
                          </a:lnTo>
                          <a:lnTo>
                            <a:pt x="4" y="64"/>
                          </a:lnTo>
                          <a:lnTo>
                            <a:pt x="12" y="35"/>
                          </a:lnTo>
                          <a:lnTo>
                            <a:pt x="19" y="0"/>
                          </a:lnTo>
                          <a:lnTo>
                            <a:pt x="19" y="36"/>
                          </a:lnTo>
                          <a:lnTo>
                            <a:pt x="9" y="84"/>
                          </a:lnTo>
                          <a:lnTo>
                            <a:pt x="4" y="129"/>
                          </a:lnTo>
                          <a:lnTo>
                            <a:pt x="1" y="181"/>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02" name="Freeform 87"/>
                    <p:cNvSpPr/>
                    <p:nvPr/>
                  </p:nvSpPr>
                  <p:spPr bwMode="auto">
                    <a:xfrm>
                      <a:off x="1271" y="1592"/>
                      <a:ext cx="4" cy="19"/>
                    </a:xfrm>
                    <a:custGeom>
                      <a:avLst/>
                      <a:gdLst>
                        <a:gd name="T0" fmla="*/ 0 w 36"/>
                        <a:gd name="T1" fmla="*/ 0 h 205"/>
                        <a:gd name="T2" fmla="*/ 0 w 36"/>
                        <a:gd name="T3" fmla="*/ 0 h 205"/>
                        <a:gd name="T4" fmla="*/ 0 w 36"/>
                        <a:gd name="T5" fmla="*/ 0 h 205"/>
                        <a:gd name="T6" fmla="*/ 0 w 36"/>
                        <a:gd name="T7" fmla="*/ 0 h 205"/>
                        <a:gd name="T8" fmla="*/ 0 w 36"/>
                        <a:gd name="T9" fmla="*/ 0 h 205"/>
                        <a:gd name="T10" fmla="*/ 0 w 36"/>
                        <a:gd name="T11" fmla="*/ 0 h 205"/>
                        <a:gd name="T12" fmla="*/ 0 w 36"/>
                        <a:gd name="T13" fmla="*/ 0 h 205"/>
                        <a:gd name="T14" fmla="*/ 0 w 36"/>
                        <a:gd name="T15" fmla="*/ 0 h 205"/>
                        <a:gd name="T16" fmla="*/ 0 w 36"/>
                        <a:gd name="T17" fmla="*/ 0 h 205"/>
                        <a:gd name="T18" fmla="*/ 0 w 36"/>
                        <a:gd name="T19" fmla="*/ 0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205"/>
                        <a:gd name="T32" fmla="*/ 36 w 36"/>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205">
                          <a:moveTo>
                            <a:pt x="0" y="205"/>
                          </a:moveTo>
                          <a:lnTo>
                            <a:pt x="0" y="167"/>
                          </a:lnTo>
                          <a:lnTo>
                            <a:pt x="3" y="126"/>
                          </a:lnTo>
                          <a:lnTo>
                            <a:pt x="13" y="89"/>
                          </a:lnTo>
                          <a:lnTo>
                            <a:pt x="25" y="34"/>
                          </a:lnTo>
                          <a:lnTo>
                            <a:pt x="36" y="0"/>
                          </a:lnTo>
                          <a:lnTo>
                            <a:pt x="30" y="45"/>
                          </a:lnTo>
                          <a:lnTo>
                            <a:pt x="17" y="100"/>
                          </a:lnTo>
                          <a:lnTo>
                            <a:pt x="7" y="148"/>
                          </a:lnTo>
                          <a:lnTo>
                            <a:pt x="0" y="205"/>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03" name="Freeform 88"/>
                    <p:cNvSpPr/>
                    <p:nvPr/>
                  </p:nvSpPr>
                  <p:spPr bwMode="auto">
                    <a:xfrm>
                      <a:off x="1268" y="1591"/>
                      <a:ext cx="3" cy="16"/>
                    </a:xfrm>
                    <a:custGeom>
                      <a:avLst/>
                      <a:gdLst>
                        <a:gd name="T0" fmla="*/ 0 w 29"/>
                        <a:gd name="T1" fmla="*/ 0 h 178"/>
                        <a:gd name="T2" fmla="*/ 0 w 29"/>
                        <a:gd name="T3" fmla="*/ 0 h 178"/>
                        <a:gd name="T4" fmla="*/ 0 w 29"/>
                        <a:gd name="T5" fmla="*/ 0 h 178"/>
                        <a:gd name="T6" fmla="*/ 0 w 29"/>
                        <a:gd name="T7" fmla="*/ 0 h 178"/>
                        <a:gd name="T8" fmla="*/ 0 w 29"/>
                        <a:gd name="T9" fmla="*/ 0 h 178"/>
                        <a:gd name="T10" fmla="*/ 0 w 29"/>
                        <a:gd name="T11" fmla="*/ 0 h 178"/>
                        <a:gd name="T12" fmla="*/ 0 w 29"/>
                        <a:gd name="T13" fmla="*/ 0 h 178"/>
                        <a:gd name="T14" fmla="*/ 0 w 29"/>
                        <a:gd name="T15" fmla="*/ 0 h 178"/>
                        <a:gd name="T16" fmla="*/ 0 w 29"/>
                        <a:gd name="T17" fmla="*/ 0 h 178"/>
                        <a:gd name="T18" fmla="*/ 0 w 29"/>
                        <a:gd name="T19" fmla="*/ 0 h 178"/>
                        <a:gd name="T20" fmla="*/ 0 w 29"/>
                        <a:gd name="T21" fmla="*/ 0 h 178"/>
                        <a:gd name="T22" fmla="*/ 0 w 29"/>
                        <a:gd name="T23" fmla="*/ 0 h 178"/>
                        <a:gd name="T24" fmla="*/ 0 w 29"/>
                        <a:gd name="T25" fmla="*/ 0 h 1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8"/>
                        <a:gd name="T41" fmla="*/ 29 w 29"/>
                        <a:gd name="T42" fmla="*/ 178 h 1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8">
                          <a:moveTo>
                            <a:pt x="0" y="178"/>
                          </a:moveTo>
                          <a:lnTo>
                            <a:pt x="3" y="132"/>
                          </a:lnTo>
                          <a:lnTo>
                            <a:pt x="10" y="108"/>
                          </a:lnTo>
                          <a:lnTo>
                            <a:pt x="19" y="68"/>
                          </a:lnTo>
                          <a:lnTo>
                            <a:pt x="23" y="35"/>
                          </a:lnTo>
                          <a:lnTo>
                            <a:pt x="24" y="11"/>
                          </a:lnTo>
                          <a:lnTo>
                            <a:pt x="27" y="0"/>
                          </a:lnTo>
                          <a:lnTo>
                            <a:pt x="29" y="35"/>
                          </a:lnTo>
                          <a:lnTo>
                            <a:pt x="29" y="71"/>
                          </a:lnTo>
                          <a:lnTo>
                            <a:pt x="26" y="100"/>
                          </a:lnTo>
                          <a:lnTo>
                            <a:pt x="19" y="126"/>
                          </a:lnTo>
                          <a:lnTo>
                            <a:pt x="10" y="143"/>
                          </a:lnTo>
                          <a:lnTo>
                            <a:pt x="0" y="17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04" name="Freeform 89"/>
                    <p:cNvSpPr/>
                    <p:nvPr/>
                  </p:nvSpPr>
                  <p:spPr bwMode="auto">
                    <a:xfrm>
                      <a:off x="1258" y="1618"/>
                      <a:ext cx="6" cy="25"/>
                    </a:xfrm>
                    <a:custGeom>
                      <a:avLst/>
                      <a:gdLst>
                        <a:gd name="T0" fmla="*/ 0 w 54"/>
                        <a:gd name="T1" fmla="*/ 0 h 272"/>
                        <a:gd name="T2" fmla="*/ 0 w 54"/>
                        <a:gd name="T3" fmla="*/ 0 h 272"/>
                        <a:gd name="T4" fmla="*/ 0 w 54"/>
                        <a:gd name="T5" fmla="*/ 0 h 272"/>
                        <a:gd name="T6" fmla="*/ 0 w 54"/>
                        <a:gd name="T7" fmla="*/ 0 h 272"/>
                        <a:gd name="T8" fmla="*/ 0 w 54"/>
                        <a:gd name="T9" fmla="*/ 0 h 272"/>
                        <a:gd name="T10" fmla="*/ 0 w 54"/>
                        <a:gd name="T11" fmla="*/ 0 h 272"/>
                        <a:gd name="T12" fmla="*/ 0 w 54"/>
                        <a:gd name="T13" fmla="*/ 0 h 272"/>
                        <a:gd name="T14" fmla="*/ 0 w 54"/>
                        <a:gd name="T15" fmla="*/ 0 h 272"/>
                        <a:gd name="T16" fmla="*/ 0 w 54"/>
                        <a:gd name="T17" fmla="*/ 0 h 272"/>
                        <a:gd name="T18" fmla="*/ 0 w 54"/>
                        <a:gd name="T19" fmla="*/ 0 h 272"/>
                        <a:gd name="T20" fmla="*/ 0 w 54"/>
                        <a:gd name="T21" fmla="*/ 0 h 272"/>
                        <a:gd name="T22" fmla="*/ 0 w 54"/>
                        <a:gd name="T23" fmla="*/ 0 h 272"/>
                        <a:gd name="T24" fmla="*/ 0 w 54"/>
                        <a:gd name="T25" fmla="*/ 0 h 272"/>
                        <a:gd name="T26" fmla="*/ 0 w 54"/>
                        <a:gd name="T27" fmla="*/ 0 h 272"/>
                        <a:gd name="T28" fmla="*/ 0 w 54"/>
                        <a:gd name="T29" fmla="*/ 0 h 272"/>
                        <a:gd name="T30" fmla="*/ 0 w 54"/>
                        <a:gd name="T31" fmla="*/ 0 h 272"/>
                        <a:gd name="T32" fmla="*/ 0 w 54"/>
                        <a:gd name="T33" fmla="*/ 0 h 272"/>
                        <a:gd name="T34" fmla="*/ 0 w 54"/>
                        <a:gd name="T35" fmla="*/ 0 h 272"/>
                        <a:gd name="T36" fmla="*/ 0 w 54"/>
                        <a:gd name="T37" fmla="*/ 0 h 2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272"/>
                        <a:gd name="T59" fmla="*/ 54 w 54"/>
                        <a:gd name="T60" fmla="*/ 272 h 2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272">
                          <a:moveTo>
                            <a:pt x="0" y="0"/>
                          </a:moveTo>
                          <a:lnTo>
                            <a:pt x="15" y="26"/>
                          </a:lnTo>
                          <a:lnTo>
                            <a:pt x="21" y="56"/>
                          </a:lnTo>
                          <a:lnTo>
                            <a:pt x="31" y="98"/>
                          </a:lnTo>
                          <a:lnTo>
                            <a:pt x="32" y="143"/>
                          </a:lnTo>
                          <a:lnTo>
                            <a:pt x="37" y="172"/>
                          </a:lnTo>
                          <a:lnTo>
                            <a:pt x="40" y="194"/>
                          </a:lnTo>
                          <a:lnTo>
                            <a:pt x="46" y="221"/>
                          </a:lnTo>
                          <a:lnTo>
                            <a:pt x="53" y="246"/>
                          </a:lnTo>
                          <a:lnTo>
                            <a:pt x="51" y="272"/>
                          </a:lnTo>
                          <a:lnTo>
                            <a:pt x="54" y="234"/>
                          </a:lnTo>
                          <a:lnTo>
                            <a:pt x="53" y="207"/>
                          </a:lnTo>
                          <a:lnTo>
                            <a:pt x="40" y="175"/>
                          </a:lnTo>
                          <a:lnTo>
                            <a:pt x="40" y="143"/>
                          </a:lnTo>
                          <a:lnTo>
                            <a:pt x="40" y="117"/>
                          </a:lnTo>
                          <a:lnTo>
                            <a:pt x="41" y="79"/>
                          </a:lnTo>
                          <a:lnTo>
                            <a:pt x="34" y="55"/>
                          </a:lnTo>
                          <a:lnTo>
                            <a:pt x="27" y="37"/>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05" name="Freeform 90"/>
                    <p:cNvSpPr/>
                    <p:nvPr/>
                  </p:nvSpPr>
                  <p:spPr bwMode="auto">
                    <a:xfrm>
                      <a:off x="1262" y="1623"/>
                      <a:ext cx="2" cy="14"/>
                    </a:xfrm>
                    <a:custGeom>
                      <a:avLst/>
                      <a:gdLst>
                        <a:gd name="T0" fmla="*/ 0 w 17"/>
                        <a:gd name="T1" fmla="*/ 0 h 144"/>
                        <a:gd name="T2" fmla="*/ 0 w 17"/>
                        <a:gd name="T3" fmla="*/ 0 h 144"/>
                        <a:gd name="T4" fmla="*/ 0 w 17"/>
                        <a:gd name="T5" fmla="*/ 0 h 144"/>
                        <a:gd name="T6" fmla="*/ 0 w 17"/>
                        <a:gd name="T7" fmla="*/ 0 h 144"/>
                        <a:gd name="T8" fmla="*/ 0 w 17"/>
                        <a:gd name="T9" fmla="*/ 0 h 144"/>
                        <a:gd name="T10" fmla="*/ 0 w 17"/>
                        <a:gd name="T11" fmla="*/ 0 h 144"/>
                        <a:gd name="T12" fmla="*/ 0 w 17"/>
                        <a:gd name="T13" fmla="*/ 0 h 144"/>
                        <a:gd name="T14" fmla="*/ 0 w 17"/>
                        <a:gd name="T15" fmla="*/ 0 h 144"/>
                        <a:gd name="T16" fmla="*/ 0 w 17"/>
                        <a:gd name="T17" fmla="*/ 0 h 144"/>
                        <a:gd name="T18" fmla="*/ 0 w 17"/>
                        <a:gd name="T19" fmla="*/ 0 h 144"/>
                        <a:gd name="T20" fmla="*/ 0 w 17"/>
                        <a:gd name="T21" fmla="*/ 0 h 144"/>
                        <a:gd name="T22" fmla="*/ 0 w 17"/>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44"/>
                        <a:gd name="T38" fmla="*/ 17 w 17"/>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44">
                          <a:moveTo>
                            <a:pt x="0" y="0"/>
                          </a:moveTo>
                          <a:lnTo>
                            <a:pt x="5" y="20"/>
                          </a:lnTo>
                          <a:lnTo>
                            <a:pt x="5" y="43"/>
                          </a:lnTo>
                          <a:lnTo>
                            <a:pt x="3" y="73"/>
                          </a:lnTo>
                          <a:lnTo>
                            <a:pt x="3" y="91"/>
                          </a:lnTo>
                          <a:lnTo>
                            <a:pt x="11" y="121"/>
                          </a:lnTo>
                          <a:lnTo>
                            <a:pt x="17" y="144"/>
                          </a:lnTo>
                          <a:lnTo>
                            <a:pt x="17" y="117"/>
                          </a:lnTo>
                          <a:lnTo>
                            <a:pt x="17" y="92"/>
                          </a:lnTo>
                          <a:lnTo>
                            <a:pt x="17" y="63"/>
                          </a:lnTo>
                          <a:lnTo>
                            <a:pt x="11" y="42"/>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06" name="Freeform 91"/>
                    <p:cNvSpPr/>
                    <p:nvPr/>
                  </p:nvSpPr>
                  <p:spPr bwMode="auto">
                    <a:xfrm>
                      <a:off x="1249" y="1626"/>
                      <a:ext cx="7" cy="11"/>
                    </a:xfrm>
                    <a:custGeom>
                      <a:avLst/>
                      <a:gdLst>
                        <a:gd name="T0" fmla="*/ 0 w 61"/>
                        <a:gd name="T1" fmla="*/ 0 h 124"/>
                        <a:gd name="T2" fmla="*/ 0 w 61"/>
                        <a:gd name="T3" fmla="*/ 0 h 124"/>
                        <a:gd name="T4" fmla="*/ 0 w 61"/>
                        <a:gd name="T5" fmla="*/ 0 h 124"/>
                        <a:gd name="T6" fmla="*/ 0 w 61"/>
                        <a:gd name="T7" fmla="*/ 0 h 124"/>
                        <a:gd name="T8" fmla="*/ 0 w 61"/>
                        <a:gd name="T9" fmla="*/ 0 h 124"/>
                        <a:gd name="T10" fmla="*/ 0 w 61"/>
                        <a:gd name="T11" fmla="*/ 0 h 124"/>
                        <a:gd name="T12" fmla="*/ 0 w 61"/>
                        <a:gd name="T13" fmla="*/ 0 h 124"/>
                        <a:gd name="T14" fmla="*/ 0 w 61"/>
                        <a:gd name="T15" fmla="*/ 0 h 124"/>
                        <a:gd name="T16" fmla="*/ 0 w 61"/>
                        <a:gd name="T17" fmla="*/ 0 h 124"/>
                        <a:gd name="T18" fmla="*/ 0 w 61"/>
                        <a:gd name="T19" fmla="*/ 0 h 124"/>
                        <a:gd name="T20" fmla="*/ 0 w 61"/>
                        <a:gd name="T21" fmla="*/ 0 h 124"/>
                        <a:gd name="T22" fmla="*/ 0 w 6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124"/>
                        <a:gd name="T38" fmla="*/ 61 w 61"/>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124">
                          <a:moveTo>
                            <a:pt x="61" y="124"/>
                          </a:moveTo>
                          <a:lnTo>
                            <a:pt x="39" y="107"/>
                          </a:lnTo>
                          <a:lnTo>
                            <a:pt x="32" y="84"/>
                          </a:lnTo>
                          <a:lnTo>
                            <a:pt x="29" y="68"/>
                          </a:lnTo>
                          <a:lnTo>
                            <a:pt x="23" y="42"/>
                          </a:lnTo>
                          <a:lnTo>
                            <a:pt x="0" y="0"/>
                          </a:lnTo>
                          <a:lnTo>
                            <a:pt x="21" y="27"/>
                          </a:lnTo>
                          <a:lnTo>
                            <a:pt x="32" y="43"/>
                          </a:lnTo>
                          <a:lnTo>
                            <a:pt x="40" y="66"/>
                          </a:lnTo>
                          <a:lnTo>
                            <a:pt x="43" y="88"/>
                          </a:lnTo>
                          <a:lnTo>
                            <a:pt x="49" y="107"/>
                          </a:lnTo>
                          <a:lnTo>
                            <a:pt x="61" y="12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07" name="Freeform 92"/>
                    <p:cNvSpPr/>
                    <p:nvPr/>
                  </p:nvSpPr>
                  <p:spPr bwMode="auto">
                    <a:xfrm>
                      <a:off x="1256" y="1617"/>
                      <a:ext cx="2" cy="13"/>
                    </a:xfrm>
                    <a:custGeom>
                      <a:avLst/>
                      <a:gdLst>
                        <a:gd name="T0" fmla="*/ 0 w 16"/>
                        <a:gd name="T1" fmla="*/ 0 h 142"/>
                        <a:gd name="T2" fmla="*/ 0 w 16"/>
                        <a:gd name="T3" fmla="*/ 0 h 142"/>
                        <a:gd name="T4" fmla="*/ 0 w 16"/>
                        <a:gd name="T5" fmla="*/ 0 h 142"/>
                        <a:gd name="T6" fmla="*/ 0 w 16"/>
                        <a:gd name="T7" fmla="*/ 0 h 142"/>
                        <a:gd name="T8" fmla="*/ 0 w 16"/>
                        <a:gd name="T9" fmla="*/ 0 h 142"/>
                        <a:gd name="T10" fmla="*/ 0 w 16"/>
                        <a:gd name="T11" fmla="*/ 0 h 142"/>
                        <a:gd name="T12" fmla="*/ 0 w 16"/>
                        <a:gd name="T13" fmla="*/ 0 h 142"/>
                        <a:gd name="T14" fmla="*/ 0 w 16"/>
                        <a:gd name="T15" fmla="*/ 0 h 142"/>
                        <a:gd name="T16" fmla="*/ 0 w 16"/>
                        <a:gd name="T17" fmla="*/ 0 h 142"/>
                        <a:gd name="T18" fmla="*/ 0 w 16"/>
                        <a:gd name="T19" fmla="*/ 0 h 142"/>
                        <a:gd name="T20" fmla="*/ 0 w 16"/>
                        <a:gd name="T21" fmla="*/ 0 h 142"/>
                        <a:gd name="T22" fmla="*/ 0 w 16"/>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2"/>
                        <a:gd name="T38" fmla="*/ 16 w 16"/>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2">
                          <a:moveTo>
                            <a:pt x="0" y="0"/>
                          </a:moveTo>
                          <a:lnTo>
                            <a:pt x="8" y="24"/>
                          </a:lnTo>
                          <a:lnTo>
                            <a:pt x="15" y="52"/>
                          </a:lnTo>
                          <a:lnTo>
                            <a:pt x="15" y="82"/>
                          </a:lnTo>
                          <a:lnTo>
                            <a:pt x="16" y="104"/>
                          </a:lnTo>
                          <a:lnTo>
                            <a:pt x="16" y="114"/>
                          </a:lnTo>
                          <a:lnTo>
                            <a:pt x="8" y="133"/>
                          </a:lnTo>
                          <a:lnTo>
                            <a:pt x="6" y="142"/>
                          </a:lnTo>
                          <a:lnTo>
                            <a:pt x="10" y="111"/>
                          </a:lnTo>
                          <a:lnTo>
                            <a:pt x="10" y="71"/>
                          </a:lnTo>
                          <a:lnTo>
                            <a:pt x="6" y="42"/>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08" name="Freeform 93"/>
                    <p:cNvSpPr/>
                    <p:nvPr/>
                  </p:nvSpPr>
                  <p:spPr bwMode="auto">
                    <a:xfrm>
                      <a:off x="1258" y="1623"/>
                      <a:ext cx="2" cy="9"/>
                    </a:xfrm>
                    <a:custGeom>
                      <a:avLst/>
                      <a:gdLst>
                        <a:gd name="T0" fmla="*/ 0 w 14"/>
                        <a:gd name="T1" fmla="*/ 0 h 99"/>
                        <a:gd name="T2" fmla="*/ 0 w 14"/>
                        <a:gd name="T3" fmla="*/ 0 h 99"/>
                        <a:gd name="T4" fmla="*/ 0 w 14"/>
                        <a:gd name="T5" fmla="*/ 0 h 99"/>
                        <a:gd name="T6" fmla="*/ 0 w 14"/>
                        <a:gd name="T7" fmla="*/ 0 h 99"/>
                        <a:gd name="T8" fmla="*/ 0 w 14"/>
                        <a:gd name="T9" fmla="*/ 0 h 99"/>
                        <a:gd name="T10" fmla="*/ 0 w 14"/>
                        <a:gd name="T11" fmla="*/ 0 h 99"/>
                        <a:gd name="T12" fmla="*/ 0 w 14"/>
                        <a:gd name="T13" fmla="*/ 0 h 99"/>
                        <a:gd name="T14" fmla="*/ 0 w 14"/>
                        <a:gd name="T15" fmla="*/ 0 h 99"/>
                        <a:gd name="T16" fmla="*/ 0 w 1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99"/>
                        <a:gd name="T29" fmla="*/ 14 w 1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99">
                          <a:moveTo>
                            <a:pt x="0" y="0"/>
                          </a:moveTo>
                          <a:lnTo>
                            <a:pt x="1" y="34"/>
                          </a:lnTo>
                          <a:lnTo>
                            <a:pt x="0" y="51"/>
                          </a:lnTo>
                          <a:lnTo>
                            <a:pt x="0" y="68"/>
                          </a:lnTo>
                          <a:lnTo>
                            <a:pt x="7" y="79"/>
                          </a:lnTo>
                          <a:lnTo>
                            <a:pt x="14" y="99"/>
                          </a:lnTo>
                          <a:lnTo>
                            <a:pt x="14" y="63"/>
                          </a:lnTo>
                          <a:lnTo>
                            <a:pt x="10" y="42"/>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09" name="Freeform 94"/>
                    <p:cNvSpPr/>
                    <p:nvPr/>
                  </p:nvSpPr>
                  <p:spPr bwMode="auto">
                    <a:xfrm>
                      <a:off x="1254" y="1614"/>
                      <a:ext cx="4" cy="21"/>
                    </a:xfrm>
                    <a:custGeom>
                      <a:avLst/>
                      <a:gdLst>
                        <a:gd name="T0" fmla="*/ 0 w 41"/>
                        <a:gd name="T1" fmla="*/ 0 h 231"/>
                        <a:gd name="T2" fmla="*/ 0 w 41"/>
                        <a:gd name="T3" fmla="*/ 0 h 231"/>
                        <a:gd name="T4" fmla="*/ 0 w 41"/>
                        <a:gd name="T5" fmla="*/ 0 h 231"/>
                        <a:gd name="T6" fmla="*/ 0 w 41"/>
                        <a:gd name="T7" fmla="*/ 0 h 231"/>
                        <a:gd name="T8" fmla="*/ 0 w 41"/>
                        <a:gd name="T9" fmla="*/ 0 h 231"/>
                        <a:gd name="T10" fmla="*/ 0 w 41"/>
                        <a:gd name="T11" fmla="*/ 0 h 231"/>
                        <a:gd name="T12" fmla="*/ 0 w 41"/>
                        <a:gd name="T13" fmla="*/ 0 h 231"/>
                        <a:gd name="T14" fmla="*/ 0 w 41"/>
                        <a:gd name="T15" fmla="*/ 0 h 231"/>
                        <a:gd name="T16" fmla="*/ 0 w 41"/>
                        <a:gd name="T17" fmla="*/ 0 h 231"/>
                        <a:gd name="T18" fmla="*/ 0 w 41"/>
                        <a:gd name="T19" fmla="*/ 0 h 231"/>
                        <a:gd name="T20" fmla="*/ 0 w 41"/>
                        <a:gd name="T21" fmla="*/ 0 h 231"/>
                        <a:gd name="T22" fmla="*/ 0 w 41"/>
                        <a:gd name="T23" fmla="*/ 0 h 231"/>
                        <a:gd name="T24" fmla="*/ 0 w 41"/>
                        <a:gd name="T25" fmla="*/ 0 h 231"/>
                        <a:gd name="T26" fmla="*/ 0 w 41"/>
                        <a:gd name="T27" fmla="*/ 0 h 231"/>
                        <a:gd name="T28" fmla="*/ 0 w 41"/>
                        <a:gd name="T29" fmla="*/ 0 h 231"/>
                        <a:gd name="T30" fmla="*/ 0 w 41"/>
                        <a:gd name="T31" fmla="*/ 0 h 231"/>
                        <a:gd name="T32" fmla="*/ 0 w 41"/>
                        <a:gd name="T33" fmla="*/ 0 h 231"/>
                        <a:gd name="T34" fmla="*/ 0 w 41"/>
                        <a:gd name="T35" fmla="*/ 0 h 231"/>
                        <a:gd name="T36" fmla="*/ 0 w 41"/>
                        <a:gd name="T37" fmla="*/ 0 h 231"/>
                        <a:gd name="T38" fmla="*/ 0 w 41"/>
                        <a:gd name="T39" fmla="*/ 0 h 231"/>
                        <a:gd name="T40" fmla="*/ 0 w 41"/>
                        <a:gd name="T41" fmla="*/ 0 h 231"/>
                        <a:gd name="T42" fmla="*/ 0 w 41"/>
                        <a:gd name="T43" fmla="*/ 0 h 231"/>
                        <a:gd name="T44" fmla="*/ 0 w 41"/>
                        <a:gd name="T45" fmla="*/ 0 h 2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231"/>
                        <a:gd name="T71" fmla="*/ 41 w 41"/>
                        <a:gd name="T72" fmla="*/ 231 h 2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231">
                          <a:moveTo>
                            <a:pt x="0" y="0"/>
                          </a:moveTo>
                          <a:lnTo>
                            <a:pt x="12" y="22"/>
                          </a:lnTo>
                          <a:lnTo>
                            <a:pt x="17" y="45"/>
                          </a:lnTo>
                          <a:lnTo>
                            <a:pt x="17" y="73"/>
                          </a:lnTo>
                          <a:lnTo>
                            <a:pt x="23" y="97"/>
                          </a:lnTo>
                          <a:lnTo>
                            <a:pt x="23" y="118"/>
                          </a:lnTo>
                          <a:lnTo>
                            <a:pt x="16" y="144"/>
                          </a:lnTo>
                          <a:lnTo>
                            <a:pt x="22" y="161"/>
                          </a:lnTo>
                          <a:lnTo>
                            <a:pt x="20" y="174"/>
                          </a:lnTo>
                          <a:lnTo>
                            <a:pt x="26" y="190"/>
                          </a:lnTo>
                          <a:lnTo>
                            <a:pt x="33" y="203"/>
                          </a:lnTo>
                          <a:lnTo>
                            <a:pt x="41" y="231"/>
                          </a:lnTo>
                          <a:lnTo>
                            <a:pt x="25" y="208"/>
                          </a:lnTo>
                          <a:lnTo>
                            <a:pt x="16" y="193"/>
                          </a:lnTo>
                          <a:lnTo>
                            <a:pt x="10" y="177"/>
                          </a:lnTo>
                          <a:lnTo>
                            <a:pt x="9" y="160"/>
                          </a:lnTo>
                          <a:lnTo>
                            <a:pt x="9" y="137"/>
                          </a:lnTo>
                          <a:lnTo>
                            <a:pt x="12" y="118"/>
                          </a:lnTo>
                          <a:lnTo>
                            <a:pt x="13" y="102"/>
                          </a:lnTo>
                          <a:lnTo>
                            <a:pt x="13" y="76"/>
                          </a:lnTo>
                          <a:lnTo>
                            <a:pt x="10" y="51"/>
                          </a:lnTo>
                          <a:lnTo>
                            <a:pt x="7" y="32"/>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10" name="Freeform 95"/>
                    <p:cNvSpPr/>
                    <p:nvPr/>
                  </p:nvSpPr>
                  <p:spPr bwMode="auto">
                    <a:xfrm>
                      <a:off x="1245" y="1619"/>
                      <a:ext cx="9" cy="11"/>
                    </a:xfrm>
                    <a:custGeom>
                      <a:avLst/>
                      <a:gdLst>
                        <a:gd name="T0" fmla="*/ 0 w 78"/>
                        <a:gd name="T1" fmla="*/ 0 h 120"/>
                        <a:gd name="T2" fmla="*/ 0 w 78"/>
                        <a:gd name="T3" fmla="*/ 0 h 120"/>
                        <a:gd name="T4" fmla="*/ 0 w 78"/>
                        <a:gd name="T5" fmla="*/ 0 h 120"/>
                        <a:gd name="T6" fmla="*/ 0 w 78"/>
                        <a:gd name="T7" fmla="*/ 0 h 120"/>
                        <a:gd name="T8" fmla="*/ 0 w 78"/>
                        <a:gd name="T9" fmla="*/ 0 h 120"/>
                        <a:gd name="T10" fmla="*/ 0 w 78"/>
                        <a:gd name="T11" fmla="*/ 0 h 120"/>
                        <a:gd name="T12" fmla="*/ 0 w 78"/>
                        <a:gd name="T13" fmla="*/ 0 h 120"/>
                        <a:gd name="T14" fmla="*/ 0 w 78"/>
                        <a:gd name="T15" fmla="*/ 0 h 120"/>
                        <a:gd name="T16" fmla="*/ 0 w 78"/>
                        <a:gd name="T17" fmla="*/ 0 h 120"/>
                        <a:gd name="T18" fmla="*/ 0 w 78"/>
                        <a:gd name="T19" fmla="*/ 0 h 120"/>
                        <a:gd name="T20" fmla="*/ 0 w 78"/>
                        <a:gd name="T21" fmla="*/ 0 h 120"/>
                        <a:gd name="T22" fmla="*/ 0 w 78"/>
                        <a:gd name="T23" fmla="*/ 0 h 120"/>
                        <a:gd name="T24" fmla="*/ 0 w 78"/>
                        <a:gd name="T25" fmla="*/ 0 h 120"/>
                        <a:gd name="T26" fmla="*/ 0 w 78"/>
                        <a:gd name="T27" fmla="*/ 0 h 120"/>
                        <a:gd name="T28" fmla="*/ 0 w 78"/>
                        <a:gd name="T29" fmla="*/ 0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
                        <a:gd name="T46" fmla="*/ 0 h 120"/>
                        <a:gd name="T47" fmla="*/ 78 w 7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 h="120">
                          <a:moveTo>
                            <a:pt x="0" y="0"/>
                          </a:moveTo>
                          <a:lnTo>
                            <a:pt x="13" y="24"/>
                          </a:lnTo>
                          <a:lnTo>
                            <a:pt x="27" y="43"/>
                          </a:lnTo>
                          <a:lnTo>
                            <a:pt x="33" y="56"/>
                          </a:lnTo>
                          <a:lnTo>
                            <a:pt x="51" y="71"/>
                          </a:lnTo>
                          <a:lnTo>
                            <a:pt x="62" y="85"/>
                          </a:lnTo>
                          <a:lnTo>
                            <a:pt x="68" y="105"/>
                          </a:lnTo>
                          <a:lnTo>
                            <a:pt x="78" y="120"/>
                          </a:lnTo>
                          <a:lnTo>
                            <a:pt x="71" y="95"/>
                          </a:lnTo>
                          <a:lnTo>
                            <a:pt x="64" y="71"/>
                          </a:lnTo>
                          <a:lnTo>
                            <a:pt x="51" y="59"/>
                          </a:lnTo>
                          <a:lnTo>
                            <a:pt x="39" y="50"/>
                          </a:lnTo>
                          <a:lnTo>
                            <a:pt x="27" y="34"/>
                          </a:lnTo>
                          <a:lnTo>
                            <a:pt x="17" y="23"/>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11" name="Freeform 96"/>
                    <p:cNvSpPr/>
                    <p:nvPr/>
                  </p:nvSpPr>
                  <p:spPr bwMode="auto">
                    <a:xfrm>
                      <a:off x="1250" y="1607"/>
                      <a:ext cx="4" cy="19"/>
                    </a:xfrm>
                    <a:custGeom>
                      <a:avLst/>
                      <a:gdLst>
                        <a:gd name="T0" fmla="*/ 0 w 35"/>
                        <a:gd name="T1" fmla="*/ 0 h 203"/>
                        <a:gd name="T2" fmla="*/ 0 w 35"/>
                        <a:gd name="T3" fmla="*/ 0 h 203"/>
                        <a:gd name="T4" fmla="*/ 0 w 35"/>
                        <a:gd name="T5" fmla="*/ 0 h 203"/>
                        <a:gd name="T6" fmla="*/ 0 w 35"/>
                        <a:gd name="T7" fmla="*/ 0 h 203"/>
                        <a:gd name="T8" fmla="*/ 0 w 35"/>
                        <a:gd name="T9" fmla="*/ 0 h 203"/>
                        <a:gd name="T10" fmla="*/ 0 w 35"/>
                        <a:gd name="T11" fmla="*/ 0 h 203"/>
                        <a:gd name="T12" fmla="*/ 0 w 35"/>
                        <a:gd name="T13" fmla="*/ 0 h 203"/>
                        <a:gd name="T14" fmla="*/ 0 w 35"/>
                        <a:gd name="T15" fmla="*/ 0 h 203"/>
                        <a:gd name="T16" fmla="*/ 0 w 35"/>
                        <a:gd name="T17" fmla="*/ 0 h 203"/>
                        <a:gd name="T18" fmla="*/ 0 w 35"/>
                        <a:gd name="T19" fmla="*/ 0 h 203"/>
                        <a:gd name="T20" fmla="*/ 0 w 35"/>
                        <a:gd name="T21" fmla="*/ 0 h 203"/>
                        <a:gd name="T22" fmla="*/ 0 w 35"/>
                        <a:gd name="T23" fmla="*/ 0 h 203"/>
                        <a:gd name="T24" fmla="*/ 0 w 35"/>
                        <a:gd name="T25" fmla="*/ 0 h 203"/>
                        <a:gd name="T26" fmla="*/ 0 w 35"/>
                        <a:gd name="T27" fmla="*/ 0 h 2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203"/>
                        <a:gd name="T44" fmla="*/ 35 w 35"/>
                        <a:gd name="T45" fmla="*/ 203 h 2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203">
                          <a:moveTo>
                            <a:pt x="34" y="203"/>
                          </a:moveTo>
                          <a:lnTo>
                            <a:pt x="35" y="168"/>
                          </a:lnTo>
                          <a:lnTo>
                            <a:pt x="35" y="135"/>
                          </a:lnTo>
                          <a:lnTo>
                            <a:pt x="32" y="105"/>
                          </a:lnTo>
                          <a:lnTo>
                            <a:pt x="25" y="74"/>
                          </a:lnTo>
                          <a:lnTo>
                            <a:pt x="21" y="50"/>
                          </a:lnTo>
                          <a:lnTo>
                            <a:pt x="15" y="29"/>
                          </a:lnTo>
                          <a:lnTo>
                            <a:pt x="0" y="0"/>
                          </a:lnTo>
                          <a:lnTo>
                            <a:pt x="6" y="34"/>
                          </a:lnTo>
                          <a:lnTo>
                            <a:pt x="15" y="64"/>
                          </a:lnTo>
                          <a:lnTo>
                            <a:pt x="24" y="109"/>
                          </a:lnTo>
                          <a:lnTo>
                            <a:pt x="28" y="132"/>
                          </a:lnTo>
                          <a:lnTo>
                            <a:pt x="30" y="160"/>
                          </a:lnTo>
                          <a:lnTo>
                            <a:pt x="34" y="203"/>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12" name="Freeform 97"/>
                    <p:cNvSpPr/>
                    <p:nvPr/>
                  </p:nvSpPr>
                  <p:spPr bwMode="auto">
                    <a:xfrm>
                      <a:off x="1245" y="1601"/>
                      <a:ext cx="7" cy="23"/>
                    </a:xfrm>
                    <a:custGeom>
                      <a:avLst/>
                      <a:gdLst>
                        <a:gd name="T0" fmla="*/ 0 w 56"/>
                        <a:gd name="T1" fmla="*/ 0 h 257"/>
                        <a:gd name="T2" fmla="*/ 0 w 56"/>
                        <a:gd name="T3" fmla="*/ 0 h 257"/>
                        <a:gd name="T4" fmla="*/ 0 w 56"/>
                        <a:gd name="T5" fmla="*/ 0 h 257"/>
                        <a:gd name="T6" fmla="*/ 0 w 56"/>
                        <a:gd name="T7" fmla="*/ 0 h 257"/>
                        <a:gd name="T8" fmla="*/ 0 w 56"/>
                        <a:gd name="T9" fmla="*/ 0 h 257"/>
                        <a:gd name="T10" fmla="*/ 0 w 56"/>
                        <a:gd name="T11" fmla="*/ 0 h 257"/>
                        <a:gd name="T12" fmla="*/ 0 w 56"/>
                        <a:gd name="T13" fmla="*/ 0 h 257"/>
                        <a:gd name="T14" fmla="*/ 0 w 56"/>
                        <a:gd name="T15" fmla="*/ 0 h 257"/>
                        <a:gd name="T16" fmla="*/ 0 w 56"/>
                        <a:gd name="T17" fmla="*/ 0 h 257"/>
                        <a:gd name="T18" fmla="*/ 0 w 56"/>
                        <a:gd name="T19" fmla="*/ 0 h 257"/>
                        <a:gd name="T20" fmla="*/ 0 w 56"/>
                        <a:gd name="T21" fmla="*/ 0 h 257"/>
                        <a:gd name="T22" fmla="*/ 0 w 56"/>
                        <a:gd name="T23" fmla="*/ 0 h 257"/>
                        <a:gd name="T24" fmla="*/ 0 w 56"/>
                        <a:gd name="T25" fmla="*/ 0 h 257"/>
                        <a:gd name="T26" fmla="*/ 0 w 56"/>
                        <a:gd name="T27" fmla="*/ 0 h 257"/>
                        <a:gd name="T28" fmla="*/ 0 w 56"/>
                        <a:gd name="T29" fmla="*/ 0 h 257"/>
                        <a:gd name="T30" fmla="*/ 0 w 56"/>
                        <a:gd name="T31" fmla="*/ 0 h 257"/>
                        <a:gd name="T32" fmla="*/ 0 w 56"/>
                        <a:gd name="T33" fmla="*/ 0 h 257"/>
                        <a:gd name="T34" fmla="*/ 0 w 56"/>
                        <a:gd name="T35" fmla="*/ 0 h 257"/>
                        <a:gd name="T36" fmla="*/ 0 w 56"/>
                        <a:gd name="T37" fmla="*/ 0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257"/>
                        <a:gd name="T59" fmla="*/ 56 w 56"/>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257">
                          <a:moveTo>
                            <a:pt x="56" y="257"/>
                          </a:moveTo>
                          <a:lnTo>
                            <a:pt x="42" y="218"/>
                          </a:lnTo>
                          <a:lnTo>
                            <a:pt x="35" y="173"/>
                          </a:lnTo>
                          <a:lnTo>
                            <a:pt x="33" y="138"/>
                          </a:lnTo>
                          <a:lnTo>
                            <a:pt x="32" y="105"/>
                          </a:lnTo>
                          <a:lnTo>
                            <a:pt x="26" y="67"/>
                          </a:lnTo>
                          <a:lnTo>
                            <a:pt x="17" y="38"/>
                          </a:lnTo>
                          <a:lnTo>
                            <a:pt x="10" y="16"/>
                          </a:lnTo>
                          <a:lnTo>
                            <a:pt x="0" y="0"/>
                          </a:lnTo>
                          <a:lnTo>
                            <a:pt x="17" y="21"/>
                          </a:lnTo>
                          <a:lnTo>
                            <a:pt x="26" y="42"/>
                          </a:lnTo>
                          <a:lnTo>
                            <a:pt x="33" y="68"/>
                          </a:lnTo>
                          <a:lnTo>
                            <a:pt x="36" y="87"/>
                          </a:lnTo>
                          <a:lnTo>
                            <a:pt x="43" y="121"/>
                          </a:lnTo>
                          <a:lnTo>
                            <a:pt x="45" y="148"/>
                          </a:lnTo>
                          <a:lnTo>
                            <a:pt x="49" y="174"/>
                          </a:lnTo>
                          <a:lnTo>
                            <a:pt x="52" y="194"/>
                          </a:lnTo>
                          <a:lnTo>
                            <a:pt x="52" y="218"/>
                          </a:lnTo>
                          <a:lnTo>
                            <a:pt x="56" y="257"/>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13" name="Freeform 98"/>
                    <p:cNvSpPr/>
                    <p:nvPr/>
                  </p:nvSpPr>
                  <p:spPr bwMode="auto">
                    <a:xfrm>
                      <a:off x="1242" y="1611"/>
                      <a:ext cx="7" cy="12"/>
                    </a:xfrm>
                    <a:custGeom>
                      <a:avLst/>
                      <a:gdLst>
                        <a:gd name="T0" fmla="*/ 0 w 67"/>
                        <a:gd name="T1" fmla="*/ 0 h 126"/>
                        <a:gd name="T2" fmla="*/ 0 w 67"/>
                        <a:gd name="T3" fmla="*/ 0 h 126"/>
                        <a:gd name="T4" fmla="*/ 0 w 67"/>
                        <a:gd name="T5" fmla="*/ 0 h 126"/>
                        <a:gd name="T6" fmla="*/ 0 w 67"/>
                        <a:gd name="T7" fmla="*/ 0 h 126"/>
                        <a:gd name="T8" fmla="*/ 0 w 67"/>
                        <a:gd name="T9" fmla="*/ 0 h 126"/>
                        <a:gd name="T10" fmla="*/ 0 w 67"/>
                        <a:gd name="T11" fmla="*/ 0 h 126"/>
                        <a:gd name="T12" fmla="*/ 0 w 67"/>
                        <a:gd name="T13" fmla="*/ 0 h 126"/>
                        <a:gd name="T14" fmla="*/ 0 w 67"/>
                        <a:gd name="T15" fmla="*/ 0 h 126"/>
                        <a:gd name="T16" fmla="*/ 0 w 67"/>
                        <a:gd name="T17" fmla="*/ 0 h 126"/>
                        <a:gd name="T18" fmla="*/ 0 w 67"/>
                        <a:gd name="T19" fmla="*/ 0 h 126"/>
                        <a:gd name="T20" fmla="*/ 0 w 67"/>
                        <a:gd name="T21" fmla="*/ 0 h 126"/>
                        <a:gd name="T22" fmla="*/ 0 w 67"/>
                        <a:gd name="T23" fmla="*/ 0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126"/>
                        <a:gd name="T38" fmla="*/ 67 w 67"/>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126">
                          <a:moveTo>
                            <a:pt x="67" y="126"/>
                          </a:moveTo>
                          <a:lnTo>
                            <a:pt x="49" y="102"/>
                          </a:lnTo>
                          <a:lnTo>
                            <a:pt x="32" y="81"/>
                          </a:lnTo>
                          <a:lnTo>
                            <a:pt x="23" y="63"/>
                          </a:lnTo>
                          <a:lnTo>
                            <a:pt x="13" y="41"/>
                          </a:lnTo>
                          <a:lnTo>
                            <a:pt x="7" y="21"/>
                          </a:lnTo>
                          <a:lnTo>
                            <a:pt x="0" y="0"/>
                          </a:lnTo>
                          <a:lnTo>
                            <a:pt x="14" y="21"/>
                          </a:lnTo>
                          <a:lnTo>
                            <a:pt x="24" y="48"/>
                          </a:lnTo>
                          <a:lnTo>
                            <a:pt x="37" y="73"/>
                          </a:lnTo>
                          <a:lnTo>
                            <a:pt x="56" y="97"/>
                          </a:lnTo>
                          <a:lnTo>
                            <a:pt x="67" y="12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14" name="Freeform 99"/>
                    <p:cNvSpPr/>
                    <p:nvPr/>
                  </p:nvSpPr>
                  <p:spPr bwMode="auto">
                    <a:xfrm>
                      <a:off x="1241" y="1600"/>
                      <a:ext cx="8" cy="19"/>
                    </a:xfrm>
                    <a:custGeom>
                      <a:avLst/>
                      <a:gdLst>
                        <a:gd name="T0" fmla="*/ 0 w 67"/>
                        <a:gd name="T1" fmla="*/ 0 h 216"/>
                        <a:gd name="T2" fmla="*/ 0 w 67"/>
                        <a:gd name="T3" fmla="*/ 0 h 216"/>
                        <a:gd name="T4" fmla="*/ 0 w 67"/>
                        <a:gd name="T5" fmla="*/ 0 h 216"/>
                        <a:gd name="T6" fmla="*/ 0 w 67"/>
                        <a:gd name="T7" fmla="*/ 0 h 216"/>
                        <a:gd name="T8" fmla="*/ 0 w 67"/>
                        <a:gd name="T9" fmla="*/ 0 h 216"/>
                        <a:gd name="T10" fmla="*/ 0 w 67"/>
                        <a:gd name="T11" fmla="*/ 0 h 216"/>
                        <a:gd name="T12" fmla="*/ 0 w 67"/>
                        <a:gd name="T13" fmla="*/ 0 h 216"/>
                        <a:gd name="T14" fmla="*/ 0 w 67"/>
                        <a:gd name="T15" fmla="*/ 0 h 216"/>
                        <a:gd name="T16" fmla="*/ 0 w 67"/>
                        <a:gd name="T17" fmla="*/ 0 h 216"/>
                        <a:gd name="T18" fmla="*/ 0 w 67"/>
                        <a:gd name="T19" fmla="*/ 0 h 216"/>
                        <a:gd name="T20" fmla="*/ 0 w 67"/>
                        <a:gd name="T21" fmla="*/ 0 h 216"/>
                        <a:gd name="T22" fmla="*/ 0 w 67"/>
                        <a:gd name="T23" fmla="*/ 0 h 216"/>
                        <a:gd name="T24" fmla="*/ 0 w 67"/>
                        <a:gd name="T25" fmla="*/ 0 h 216"/>
                        <a:gd name="T26" fmla="*/ 0 w 67"/>
                        <a:gd name="T27" fmla="*/ 0 h 216"/>
                        <a:gd name="T28" fmla="*/ 0 w 67"/>
                        <a:gd name="T29" fmla="*/ 0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216"/>
                        <a:gd name="T47" fmla="*/ 67 w 67"/>
                        <a:gd name="T48" fmla="*/ 216 h 2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216">
                          <a:moveTo>
                            <a:pt x="67" y="216"/>
                          </a:moveTo>
                          <a:lnTo>
                            <a:pt x="46" y="186"/>
                          </a:lnTo>
                          <a:lnTo>
                            <a:pt x="35" y="158"/>
                          </a:lnTo>
                          <a:lnTo>
                            <a:pt x="30" y="122"/>
                          </a:lnTo>
                          <a:lnTo>
                            <a:pt x="27" y="100"/>
                          </a:lnTo>
                          <a:lnTo>
                            <a:pt x="19" y="71"/>
                          </a:lnTo>
                          <a:lnTo>
                            <a:pt x="13" y="42"/>
                          </a:lnTo>
                          <a:lnTo>
                            <a:pt x="0" y="0"/>
                          </a:lnTo>
                          <a:lnTo>
                            <a:pt x="16" y="32"/>
                          </a:lnTo>
                          <a:lnTo>
                            <a:pt x="27" y="63"/>
                          </a:lnTo>
                          <a:lnTo>
                            <a:pt x="33" y="96"/>
                          </a:lnTo>
                          <a:lnTo>
                            <a:pt x="42" y="134"/>
                          </a:lnTo>
                          <a:lnTo>
                            <a:pt x="46" y="158"/>
                          </a:lnTo>
                          <a:lnTo>
                            <a:pt x="54" y="184"/>
                          </a:lnTo>
                          <a:lnTo>
                            <a:pt x="67" y="21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15" name="Freeform 100"/>
                    <p:cNvSpPr/>
                    <p:nvPr/>
                  </p:nvSpPr>
                  <p:spPr bwMode="auto">
                    <a:xfrm>
                      <a:off x="1243" y="1597"/>
                      <a:ext cx="5" cy="19"/>
                    </a:xfrm>
                    <a:custGeom>
                      <a:avLst/>
                      <a:gdLst>
                        <a:gd name="T0" fmla="*/ 0 w 48"/>
                        <a:gd name="T1" fmla="*/ 0 h 206"/>
                        <a:gd name="T2" fmla="*/ 0 w 48"/>
                        <a:gd name="T3" fmla="*/ 0 h 206"/>
                        <a:gd name="T4" fmla="*/ 0 w 48"/>
                        <a:gd name="T5" fmla="*/ 0 h 206"/>
                        <a:gd name="T6" fmla="*/ 0 w 48"/>
                        <a:gd name="T7" fmla="*/ 0 h 206"/>
                        <a:gd name="T8" fmla="*/ 0 w 48"/>
                        <a:gd name="T9" fmla="*/ 0 h 206"/>
                        <a:gd name="T10" fmla="*/ 0 w 48"/>
                        <a:gd name="T11" fmla="*/ 0 h 206"/>
                        <a:gd name="T12" fmla="*/ 0 w 48"/>
                        <a:gd name="T13" fmla="*/ 0 h 206"/>
                        <a:gd name="T14" fmla="*/ 0 w 48"/>
                        <a:gd name="T15" fmla="*/ 0 h 206"/>
                        <a:gd name="T16" fmla="*/ 0 w 48"/>
                        <a:gd name="T17" fmla="*/ 0 h 206"/>
                        <a:gd name="T18" fmla="*/ 0 w 48"/>
                        <a:gd name="T19" fmla="*/ 0 h 206"/>
                        <a:gd name="T20" fmla="*/ 0 w 48"/>
                        <a:gd name="T21" fmla="*/ 0 h 206"/>
                        <a:gd name="T22" fmla="*/ 0 w 48"/>
                        <a:gd name="T23" fmla="*/ 0 h 206"/>
                        <a:gd name="T24" fmla="*/ 0 w 48"/>
                        <a:gd name="T25" fmla="*/ 0 h 206"/>
                        <a:gd name="T26" fmla="*/ 0 w 48"/>
                        <a:gd name="T27" fmla="*/ 0 h 2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206"/>
                        <a:gd name="T44" fmla="*/ 48 w 48"/>
                        <a:gd name="T45" fmla="*/ 206 h 2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206">
                          <a:moveTo>
                            <a:pt x="48" y="206"/>
                          </a:moveTo>
                          <a:lnTo>
                            <a:pt x="38" y="170"/>
                          </a:lnTo>
                          <a:lnTo>
                            <a:pt x="33" y="145"/>
                          </a:lnTo>
                          <a:lnTo>
                            <a:pt x="33" y="110"/>
                          </a:lnTo>
                          <a:lnTo>
                            <a:pt x="25" y="89"/>
                          </a:lnTo>
                          <a:lnTo>
                            <a:pt x="17" y="65"/>
                          </a:lnTo>
                          <a:lnTo>
                            <a:pt x="9" y="38"/>
                          </a:lnTo>
                          <a:lnTo>
                            <a:pt x="0" y="0"/>
                          </a:lnTo>
                          <a:lnTo>
                            <a:pt x="20" y="55"/>
                          </a:lnTo>
                          <a:lnTo>
                            <a:pt x="33" y="94"/>
                          </a:lnTo>
                          <a:lnTo>
                            <a:pt x="38" y="112"/>
                          </a:lnTo>
                          <a:lnTo>
                            <a:pt x="38" y="148"/>
                          </a:lnTo>
                          <a:lnTo>
                            <a:pt x="44" y="167"/>
                          </a:lnTo>
                          <a:lnTo>
                            <a:pt x="48" y="20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16" name="Freeform 101"/>
                    <p:cNvSpPr/>
                    <p:nvPr/>
                  </p:nvSpPr>
                  <p:spPr bwMode="auto">
                    <a:xfrm>
                      <a:off x="1241" y="1604"/>
                      <a:ext cx="2" cy="8"/>
                    </a:xfrm>
                    <a:custGeom>
                      <a:avLst/>
                      <a:gdLst>
                        <a:gd name="T0" fmla="*/ 0 w 25"/>
                        <a:gd name="T1" fmla="*/ 0 h 91"/>
                        <a:gd name="T2" fmla="*/ 0 w 25"/>
                        <a:gd name="T3" fmla="*/ 0 h 91"/>
                        <a:gd name="T4" fmla="*/ 0 w 25"/>
                        <a:gd name="T5" fmla="*/ 0 h 91"/>
                        <a:gd name="T6" fmla="*/ 0 w 25"/>
                        <a:gd name="T7" fmla="*/ 0 h 91"/>
                        <a:gd name="T8" fmla="*/ 0 w 25"/>
                        <a:gd name="T9" fmla="*/ 0 h 91"/>
                        <a:gd name="T10" fmla="*/ 0 w 25"/>
                        <a:gd name="T11" fmla="*/ 0 h 91"/>
                        <a:gd name="T12" fmla="*/ 0 w 25"/>
                        <a:gd name="T13" fmla="*/ 0 h 91"/>
                        <a:gd name="T14" fmla="*/ 0 60000 65536"/>
                        <a:gd name="T15" fmla="*/ 0 60000 65536"/>
                        <a:gd name="T16" fmla="*/ 0 60000 65536"/>
                        <a:gd name="T17" fmla="*/ 0 60000 65536"/>
                        <a:gd name="T18" fmla="*/ 0 60000 65536"/>
                        <a:gd name="T19" fmla="*/ 0 60000 65536"/>
                        <a:gd name="T20" fmla="*/ 0 60000 65536"/>
                        <a:gd name="T21" fmla="*/ 0 w 25"/>
                        <a:gd name="T22" fmla="*/ 0 h 91"/>
                        <a:gd name="T23" fmla="*/ 25 w 2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91">
                          <a:moveTo>
                            <a:pt x="25" y="91"/>
                          </a:moveTo>
                          <a:lnTo>
                            <a:pt x="8" y="61"/>
                          </a:lnTo>
                          <a:lnTo>
                            <a:pt x="3" y="26"/>
                          </a:lnTo>
                          <a:lnTo>
                            <a:pt x="0" y="0"/>
                          </a:lnTo>
                          <a:lnTo>
                            <a:pt x="9" y="29"/>
                          </a:lnTo>
                          <a:lnTo>
                            <a:pt x="18" y="64"/>
                          </a:lnTo>
                          <a:lnTo>
                            <a:pt x="25" y="91"/>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17" name="Freeform 102"/>
                    <p:cNvSpPr/>
                    <p:nvPr/>
                  </p:nvSpPr>
                  <p:spPr bwMode="auto">
                    <a:xfrm>
                      <a:off x="1236" y="1591"/>
                      <a:ext cx="5" cy="14"/>
                    </a:xfrm>
                    <a:custGeom>
                      <a:avLst/>
                      <a:gdLst>
                        <a:gd name="T0" fmla="*/ 0 w 50"/>
                        <a:gd name="T1" fmla="*/ 0 h 160"/>
                        <a:gd name="T2" fmla="*/ 0 w 50"/>
                        <a:gd name="T3" fmla="*/ 0 h 160"/>
                        <a:gd name="T4" fmla="*/ 0 w 50"/>
                        <a:gd name="T5" fmla="*/ 0 h 160"/>
                        <a:gd name="T6" fmla="*/ 0 w 50"/>
                        <a:gd name="T7" fmla="*/ 0 h 160"/>
                        <a:gd name="T8" fmla="*/ 0 w 50"/>
                        <a:gd name="T9" fmla="*/ 0 h 160"/>
                        <a:gd name="T10" fmla="*/ 0 w 50"/>
                        <a:gd name="T11" fmla="*/ 0 h 160"/>
                        <a:gd name="T12" fmla="*/ 0 w 50"/>
                        <a:gd name="T13" fmla="*/ 0 h 160"/>
                        <a:gd name="T14" fmla="*/ 0 w 50"/>
                        <a:gd name="T15" fmla="*/ 0 h 160"/>
                        <a:gd name="T16" fmla="*/ 0 w 50"/>
                        <a:gd name="T17" fmla="*/ 0 h 160"/>
                        <a:gd name="T18" fmla="*/ 0 w 50"/>
                        <a:gd name="T19" fmla="*/ 0 h 160"/>
                        <a:gd name="T20" fmla="*/ 0 w 50"/>
                        <a:gd name="T21" fmla="*/ 0 h 160"/>
                        <a:gd name="T22" fmla="*/ 0 w 50"/>
                        <a:gd name="T23" fmla="*/ 0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160"/>
                        <a:gd name="T38" fmla="*/ 50 w 50"/>
                        <a:gd name="T39" fmla="*/ 160 h 1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160">
                          <a:moveTo>
                            <a:pt x="50" y="160"/>
                          </a:moveTo>
                          <a:lnTo>
                            <a:pt x="41" y="139"/>
                          </a:lnTo>
                          <a:lnTo>
                            <a:pt x="26" y="105"/>
                          </a:lnTo>
                          <a:lnTo>
                            <a:pt x="16" y="70"/>
                          </a:lnTo>
                          <a:lnTo>
                            <a:pt x="10" y="35"/>
                          </a:lnTo>
                          <a:lnTo>
                            <a:pt x="7" y="16"/>
                          </a:lnTo>
                          <a:lnTo>
                            <a:pt x="0" y="0"/>
                          </a:lnTo>
                          <a:lnTo>
                            <a:pt x="19" y="21"/>
                          </a:lnTo>
                          <a:lnTo>
                            <a:pt x="19" y="47"/>
                          </a:lnTo>
                          <a:lnTo>
                            <a:pt x="26" y="89"/>
                          </a:lnTo>
                          <a:lnTo>
                            <a:pt x="39" y="118"/>
                          </a:lnTo>
                          <a:lnTo>
                            <a:pt x="50" y="16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18" name="Freeform 103"/>
                    <p:cNvSpPr/>
                    <p:nvPr/>
                  </p:nvSpPr>
                  <p:spPr bwMode="auto">
                    <a:xfrm>
                      <a:off x="1235" y="1595"/>
                      <a:ext cx="4" cy="11"/>
                    </a:xfrm>
                    <a:custGeom>
                      <a:avLst/>
                      <a:gdLst>
                        <a:gd name="T0" fmla="*/ 0 w 41"/>
                        <a:gd name="T1" fmla="*/ 0 h 126"/>
                        <a:gd name="T2" fmla="*/ 0 w 41"/>
                        <a:gd name="T3" fmla="*/ 0 h 126"/>
                        <a:gd name="T4" fmla="*/ 0 w 41"/>
                        <a:gd name="T5" fmla="*/ 0 h 126"/>
                        <a:gd name="T6" fmla="*/ 0 w 41"/>
                        <a:gd name="T7" fmla="*/ 0 h 126"/>
                        <a:gd name="T8" fmla="*/ 0 w 41"/>
                        <a:gd name="T9" fmla="*/ 0 h 126"/>
                        <a:gd name="T10" fmla="*/ 0 w 41"/>
                        <a:gd name="T11" fmla="*/ 0 h 126"/>
                        <a:gd name="T12" fmla="*/ 0 w 41"/>
                        <a:gd name="T13" fmla="*/ 0 h 126"/>
                        <a:gd name="T14" fmla="*/ 0 w 41"/>
                        <a:gd name="T15" fmla="*/ 0 h 126"/>
                        <a:gd name="T16" fmla="*/ 0 w 41"/>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126"/>
                        <a:gd name="T29" fmla="*/ 41 w 41"/>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126">
                          <a:moveTo>
                            <a:pt x="41" y="126"/>
                          </a:moveTo>
                          <a:lnTo>
                            <a:pt x="34" y="92"/>
                          </a:lnTo>
                          <a:lnTo>
                            <a:pt x="19" y="56"/>
                          </a:lnTo>
                          <a:lnTo>
                            <a:pt x="9" y="29"/>
                          </a:lnTo>
                          <a:lnTo>
                            <a:pt x="0" y="0"/>
                          </a:lnTo>
                          <a:lnTo>
                            <a:pt x="13" y="24"/>
                          </a:lnTo>
                          <a:lnTo>
                            <a:pt x="24" y="52"/>
                          </a:lnTo>
                          <a:lnTo>
                            <a:pt x="37" y="91"/>
                          </a:lnTo>
                          <a:lnTo>
                            <a:pt x="41" y="12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19" name="Freeform 104"/>
                    <p:cNvSpPr/>
                    <p:nvPr/>
                  </p:nvSpPr>
                  <p:spPr bwMode="auto">
                    <a:xfrm>
                      <a:off x="1239" y="1594"/>
                      <a:ext cx="2" cy="6"/>
                    </a:xfrm>
                    <a:custGeom>
                      <a:avLst/>
                      <a:gdLst>
                        <a:gd name="T0" fmla="*/ 0 w 19"/>
                        <a:gd name="T1" fmla="*/ 0 h 66"/>
                        <a:gd name="T2" fmla="*/ 0 w 19"/>
                        <a:gd name="T3" fmla="*/ 0 h 66"/>
                        <a:gd name="T4" fmla="*/ 0 w 19"/>
                        <a:gd name="T5" fmla="*/ 0 h 66"/>
                        <a:gd name="T6" fmla="*/ 0 w 19"/>
                        <a:gd name="T7" fmla="*/ 0 h 66"/>
                        <a:gd name="T8" fmla="*/ 0 w 19"/>
                        <a:gd name="T9" fmla="*/ 0 h 66"/>
                        <a:gd name="T10" fmla="*/ 0 w 19"/>
                        <a:gd name="T11" fmla="*/ 0 h 66"/>
                        <a:gd name="T12" fmla="*/ 0 60000 65536"/>
                        <a:gd name="T13" fmla="*/ 0 60000 65536"/>
                        <a:gd name="T14" fmla="*/ 0 60000 65536"/>
                        <a:gd name="T15" fmla="*/ 0 60000 65536"/>
                        <a:gd name="T16" fmla="*/ 0 60000 65536"/>
                        <a:gd name="T17" fmla="*/ 0 60000 65536"/>
                        <a:gd name="T18" fmla="*/ 0 w 19"/>
                        <a:gd name="T19" fmla="*/ 0 h 66"/>
                        <a:gd name="T20" fmla="*/ 19 w 1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9" h="66">
                          <a:moveTo>
                            <a:pt x="19" y="66"/>
                          </a:moveTo>
                          <a:lnTo>
                            <a:pt x="3" y="42"/>
                          </a:lnTo>
                          <a:lnTo>
                            <a:pt x="0" y="16"/>
                          </a:lnTo>
                          <a:lnTo>
                            <a:pt x="0" y="0"/>
                          </a:lnTo>
                          <a:lnTo>
                            <a:pt x="10" y="20"/>
                          </a:lnTo>
                          <a:lnTo>
                            <a:pt x="19" y="6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20" name="Freeform 105"/>
                    <p:cNvSpPr/>
                    <p:nvPr/>
                  </p:nvSpPr>
                  <p:spPr bwMode="auto">
                    <a:xfrm>
                      <a:off x="1281" y="1611"/>
                      <a:ext cx="16" cy="14"/>
                    </a:xfrm>
                    <a:custGeom>
                      <a:avLst/>
                      <a:gdLst>
                        <a:gd name="T0" fmla="*/ 0 w 144"/>
                        <a:gd name="T1" fmla="*/ 0 h 150"/>
                        <a:gd name="T2" fmla="*/ 0 w 144"/>
                        <a:gd name="T3" fmla="*/ 0 h 150"/>
                        <a:gd name="T4" fmla="*/ 0 w 144"/>
                        <a:gd name="T5" fmla="*/ 0 h 150"/>
                        <a:gd name="T6" fmla="*/ 0 w 144"/>
                        <a:gd name="T7" fmla="*/ 0 h 150"/>
                        <a:gd name="T8" fmla="*/ 0 w 144"/>
                        <a:gd name="T9" fmla="*/ 0 h 150"/>
                        <a:gd name="T10" fmla="*/ 0 w 144"/>
                        <a:gd name="T11" fmla="*/ 0 h 150"/>
                        <a:gd name="T12" fmla="*/ 0 w 144"/>
                        <a:gd name="T13" fmla="*/ 0 h 150"/>
                        <a:gd name="T14" fmla="*/ 0 w 144"/>
                        <a:gd name="T15" fmla="*/ 0 h 150"/>
                        <a:gd name="T16" fmla="*/ 0 w 144"/>
                        <a:gd name="T17" fmla="*/ 0 h 150"/>
                        <a:gd name="T18" fmla="*/ 0 w 144"/>
                        <a:gd name="T19" fmla="*/ 0 h 150"/>
                        <a:gd name="T20" fmla="*/ 0 w 144"/>
                        <a:gd name="T21" fmla="*/ 0 h 150"/>
                        <a:gd name="T22" fmla="*/ 0 w 144"/>
                        <a:gd name="T23" fmla="*/ 0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
                        <a:gd name="T37" fmla="*/ 0 h 150"/>
                        <a:gd name="T38" fmla="*/ 144 w 144"/>
                        <a:gd name="T39" fmla="*/ 150 h 1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 h="150">
                          <a:moveTo>
                            <a:pt x="0" y="150"/>
                          </a:moveTo>
                          <a:lnTo>
                            <a:pt x="38" y="121"/>
                          </a:lnTo>
                          <a:lnTo>
                            <a:pt x="70" y="101"/>
                          </a:lnTo>
                          <a:lnTo>
                            <a:pt x="105" y="65"/>
                          </a:lnTo>
                          <a:lnTo>
                            <a:pt x="125" y="32"/>
                          </a:lnTo>
                          <a:lnTo>
                            <a:pt x="144" y="0"/>
                          </a:lnTo>
                          <a:lnTo>
                            <a:pt x="122" y="24"/>
                          </a:lnTo>
                          <a:lnTo>
                            <a:pt x="90" y="66"/>
                          </a:lnTo>
                          <a:lnTo>
                            <a:pt x="68" y="91"/>
                          </a:lnTo>
                          <a:lnTo>
                            <a:pt x="42" y="113"/>
                          </a:lnTo>
                          <a:lnTo>
                            <a:pt x="19" y="130"/>
                          </a:lnTo>
                          <a:lnTo>
                            <a:pt x="0" y="15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21" name="Freeform 106"/>
                    <p:cNvSpPr/>
                    <p:nvPr/>
                  </p:nvSpPr>
                  <p:spPr bwMode="auto">
                    <a:xfrm>
                      <a:off x="1284" y="1603"/>
                      <a:ext cx="17" cy="19"/>
                    </a:xfrm>
                    <a:custGeom>
                      <a:avLst/>
                      <a:gdLst>
                        <a:gd name="T0" fmla="*/ 0 w 149"/>
                        <a:gd name="T1" fmla="*/ 0 h 207"/>
                        <a:gd name="T2" fmla="*/ 0 w 149"/>
                        <a:gd name="T3" fmla="*/ 0 h 207"/>
                        <a:gd name="T4" fmla="*/ 0 w 149"/>
                        <a:gd name="T5" fmla="*/ 0 h 207"/>
                        <a:gd name="T6" fmla="*/ 0 w 149"/>
                        <a:gd name="T7" fmla="*/ 0 h 207"/>
                        <a:gd name="T8" fmla="*/ 0 w 149"/>
                        <a:gd name="T9" fmla="*/ 0 h 207"/>
                        <a:gd name="T10" fmla="*/ 0 w 149"/>
                        <a:gd name="T11" fmla="*/ 0 h 207"/>
                        <a:gd name="T12" fmla="*/ 0 w 149"/>
                        <a:gd name="T13" fmla="*/ 0 h 207"/>
                        <a:gd name="T14" fmla="*/ 0 w 149"/>
                        <a:gd name="T15" fmla="*/ 0 h 207"/>
                        <a:gd name="T16" fmla="*/ 0 w 149"/>
                        <a:gd name="T17" fmla="*/ 0 h 207"/>
                        <a:gd name="T18" fmla="*/ 0 w 149"/>
                        <a:gd name="T19" fmla="*/ 0 h 207"/>
                        <a:gd name="T20" fmla="*/ 0 w 149"/>
                        <a:gd name="T21" fmla="*/ 0 h 207"/>
                        <a:gd name="T22" fmla="*/ 0 w 149"/>
                        <a:gd name="T23" fmla="*/ 0 h 207"/>
                        <a:gd name="T24" fmla="*/ 0 w 149"/>
                        <a:gd name="T25" fmla="*/ 0 h 207"/>
                        <a:gd name="T26" fmla="*/ 0 w 149"/>
                        <a:gd name="T27" fmla="*/ 0 h 207"/>
                        <a:gd name="T28" fmla="*/ 0 w 149"/>
                        <a:gd name="T29" fmla="*/ 0 h 207"/>
                        <a:gd name="T30" fmla="*/ 0 w 149"/>
                        <a:gd name="T31" fmla="*/ 0 h 207"/>
                        <a:gd name="T32" fmla="*/ 0 w 149"/>
                        <a:gd name="T33" fmla="*/ 0 h 2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9"/>
                        <a:gd name="T52" fmla="*/ 0 h 207"/>
                        <a:gd name="T53" fmla="*/ 149 w 149"/>
                        <a:gd name="T54" fmla="*/ 207 h 2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9" h="207">
                          <a:moveTo>
                            <a:pt x="0" y="207"/>
                          </a:moveTo>
                          <a:lnTo>
                            <a:pt x="32" y="184"/>
                          </a:lnTo>
                          <a:lnTo>
                            <a:pt x="49" y="162"/>
                          </a:lnTo>
                          <a:lnTo>
                            <a:pt x="68" y="136"/>
                          </a:lnTo>
                          <a:lnTo>
                            <a:pt x="84" y="111"/>
                          </a:lnTo>
                          <a:lnTo>
                            <a:pt x="111" y="91"/>
                          </a:lnTo>
                          <a:lnTo>
                            <a:pt x="121" y="65"/>
                          </a:lnTo>
                          <a:lnTo>
                            <a:pt x="134" y="29"/>
                          </a:lnTo>
                          <a:lnTo>
                            <a:pt x="149" y="0"/>
                          </a:lnTo>
                          <a:lnTo>
                            <a:pt x="134" y="18"/>
                          </a:lnTo>
                          <a:lnTo>
                            <a:pt x="118" y="49"/>
                          </a:lnTo>
                          <a:lnTo>
                            <a:pt x="106" y="79"/>
                          </a:lnTo>
                          <a:lnTo>
                            <a:pt x="89" y="98"/>
                          </a:lnTo>
                          <a:lnTo>
                            <a:pt x="68" y="121"/>
                          </a:lnTo>
                          <a:lnTo>
                            <a:pt x="45" y="152"/>
                          </a:lnTo>
                          <a:lnTo>
                            <a:pt x="22" y="181"/>
                          </a:lnTo>
                          <a:lnTo>
                            <a:pt x="0" y="207"/>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22" name="Freeform 107"/>
                    <p:cNvSpPr/>
                    <p:nvPr/>
                  </p:nvSpPr>
                  <p:spPr bwMode="auto">
                    <a:xfrm>
                      <a:off x="1287" y="1607"/>
                      <a:ext cx="9" cy="10"/>
                    </a:xfrm>
                    <a:custGeom>
                      <a:avLst/>
                      <a:gdLst>
                        <a:gd name="T0" fmla="*/ 0 w 85"/>
                        <a:gd name="T1" fmla="*/ 0 h 106"/>
                        <a:gd name="T2" fmla="*/ 0 w 85"/>
                        <a:gd name="T3" fmla="*/ 0 h 106"/>
                        <a:gd name="T4" fmla="*/ 0 w 85"/>
                        <a:gd name="T5" fmla="*/ 0 h 106"/>
                        <a:gd name="T6" fmla="*/ 0 w 85"/>
                        <a:gd name="T7" fmla="*/ 0 h 106"/>
                        <a:gd name="T8" fmla="*/ 0 w 85"/>
                        <a:gd name="T9" fmla="*/ 0 h 106"/>
                        <a:gd name="T10" fmla="*/ 0 w 85"/>
                        <a:gd name="T11" fmla="*/ 0 h 106"/>
                        <a:gd name="T12" fmla="*/ 0 w 85"/>
                        <a:gd name="T13" fmla="*/ 0 h 106"/>
                        <a:gd name="T14" fmla="*/ 0 w 85"/>
                        <a:gd name="T15" fmla="*/ 0 h 106"/>
                        <a:gd name="T16" fmla="*/ 0 w 85"/>
                        <a:gd name="T17" fmla="*/ 0 h 106"/>
                        <a:gd name="T18" fmla="*/ 0 w 85"/>
                        <a:gd name="T19" fmla="*/ 0 h 106"/>
                        <a:gd name="T20" fmla="*/ 0 w 85"/>
                        <a:gd name="T21" fmla="*/ 0 h 106"/>
                        <a:gd name="T22" fmla="*/ 0 w 85"/>
                        <a:gd name="T23" fmla="*/ 0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106"/>
                        <a:gd name="T38" fmla="*/ 85 w 85"/>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106">
                          <a:moveTo>
                            <a:pt x="0" y="106"/>
                          </a:moveTo>
                          <a:lnTo>
                            <a:pt x="19" y="84"/>
                          </a:lnTo>
                          <a:lnTo>
                            <a:pt x="34" y="70"/>
                          </a:lnTo>
                          <a:lnTo>
                            <a:pt x="51" y="50"/>
                          </a:lnTo>
                          <a:lnTo>
                            <a:pt x="64" y="38"/>
                          </a:lnTo>
                          <a:lnTo>
                            <a:pt x="77" y="19"/>
                          </a:lnTo>
                          <a:lnTo>
                            <a:pt x="85" y="0"/>
                          </a:lnTo>
                          <a:lnTo>
                            <a:pt x="64" y="21"/>
                          </a:lnTo>
                          <a:lnTo>
                            <a:pt x="44" y="48"/>
                          </a:lnTo>
                          <a:lnTo>
                            <a:pt x="28" y="71"/>
                          </a:lnTo>
                          <a:lnTo>
                            <a:pt x="10" y="89"/>
                          </a:lnTo>
                          <a:lnTo>
                            <a:pt x="0" y="10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23" name="Freeform 108"/>
                    <p:cNvSpPr/>
                    <p:nvPr/>
                  </p:nvSpPr>
                  <p:spPr bwMode="auto">
                    <a:xfrm>
                      <a:off x="1283" y="1603"/>
                      <a:ext cx="14" cy="16"/>
                    </a:xfrm>
                    <a:custGeom>
                      <a:avLst/>
                      <a:gdLst>
                        <a:gd name="T0" fmla="*/ 0 w 128"/>
                        <a:gd name="T1" fmla="*/ 0 h 175"/>
                        <a:gd name="T2" fmla="*/ 0 w 128"/>
                        <a:gd name="T3" fmla="*/ 0 h 175"/>
                        <a:gd name="T4" fmla="*/ 0 w 128"/>
                        <a:gd name="T5" fmla="*/ 0 h 175"/>
                        <a:gd name="T6" fmla="*/ 0 w 128"/>
                        <a:gd name="T7" fmla="*/ 0 h 175"/>
                        <a:gd name="T8" fmla="*/ 0 w 128"/>
                        <a:gd name="T9" fmla="*/ 0 h 175"/>
                        <a:gd name="T10" fmla="*/ 0 w 128"/>
                        <a:gd name="T11" fmla="*/ 0 h 175"/>
                        <a:gd name="T12" fmla="*/ 0 w 128"/>
                        <a:gd name="T13" fmla="*/ 0 h 175"/>
                        <a:gd name="T14" fmla="*/ 0 w 128"/>
                        <a:gd name="T15" fmla="*/ 0 h 175"/>
                        <a:gd name="T16" fmla="*/ 0 w 128"/>
                        <a:gd name="T17" fmla="*/ 0 h 175"/>
                        <a:gd name="T18" fmla="*/ 0 w 128"/>
                        <a:gd name="T19" fmla="*/ 0 h 175"/>
                        <a:gd name="T20" fmla="*/ 0 w 128"/>
                        <a:gd name="T21" fmla="*/ 0 h 175"/>
                        <a:gd name="T22" fmla="*/ 0 w 128"/>
                        <a:gd name="T23" fmla="*/ 0 h 175"/>
                        <a:gd name="T24" fmla="*/ 0 w 128"/>
                        <a:gd name="T25" fmla="*/ 0 h 175"/>
                        <a:gd name="T26" fmla="*/ 0 w 128"/>
                        <a:gd name="T27" fmla="*/ 0 h 175"/>
                        <a:gd name="T28" fmla="*/ 0 w 128"/>
                        <a:gd name="T29" fmla="*/ 0 h 175"/>
                        <a:gd name="T30" fmla="*/ 0 w 128"/>
                        <a:gd name="T31" fmla="*/ 0 h 175"/>
                        <a:gd name="T32" fmla="*/ 0 w 128"/>
                        <a:gd name="T33" fmla="*/ 0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75"/>
                        <a:gd name="T53" fmla="*/ 128 w 128"/>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75">
                          <a:moveTo>
                            <a:pt x="0" y="175"/>
                          </a:moveTo>
                          <a:lnTo>
                            <a:pt x="17" y="154"/>
                          </a:lnTo>
                          <a:lnTo>
                            <a:pt x="39" y="130"/>
                          </a:lnTo>
                          <a:lnTo>
                            <a:pt x="64" y="106"/>
                          </a:lnTo>
                          <a:lnTo>
                            <a:pt x="78" y="87"/>
                          </a:lnTo>
                          <a:lnTo>
                            <a:pt x="94" y="61"/>
                          </a:lnTo>
                          <a:lnTo>
                            <a:pt x="105" y="36"/>
                          </a:lnTo>
                          <a:lnTo>
                            <a:pt x="124" y="12"/>
                          </a:lnTo>
                          <a:lnTo>
                            <a:pt x="128" y="0"/>
                          </a:lnTo>
                          <a:lnTo>
                            <a:pt x="110" y="23"/>
                          </a:lnTo>
                          <a:lnTo>
                            <a:pt x="94" y="45"/>
                          </a:lnTo>
                          <a:lnTo>
                            <a:pt x="84" y="61"/>
                          </a:lnTo>
                          <a:lnTo>
                            <a:pt x="74" y="77"/>
                          </a:lnTo>
                          <a:lnTo>
                            <a:pt x="59" y="97"/>
                          </a:lnTo>
                          <a:lnTo>
                            <a:pt x="33" y="126"/>
                          </a:lnTo>
                          <a:lnTo>
                            <a:pt x="13" y="151"/>
                          </a:lnTo>
                          <a:lnTo>
                            <a:pt x="0" y="175"/>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24" name="Freeform 109"/>
                    <p:cNvSpPr/>
                    <p:nvPr/>
                  </p:nvSpPr>
                  <p:spPr bwMode="auto">
                    <a:xfrm>
                      <a:off x="1297" y="1600"/>
                      <a:ext cx="7" cy="11"/>
                    </a:xfrm>
                    <a:custGeom>
                      <a:avLst/>
                      <a:gdLst>
                        <a:gd name="T0" fmla="*/ 0 w 60"/>
                        <a:gd name="T1" fmla="*/ 0 h 128"/>
                        <a:gd name="T2" fmla="*/ 0 w 60"/>
                        <a:gd name="T3" fmla="*/ 0 h 128"/>
                        <a:gd name="T4" fmla="*/ 0 w 60"/>
                        <a:gd name="T5" fmla="*/ 0 h 128"/>
                        <a:gd name="T6" fmla="*/ 0 w 60"/>
                        <a:gd name="T7" fmla="*/ 0 h 128"/>
                        <a:gd name="T8" fmla="*/ 0 w 60"/>
                        <a:gd name="T9" fmla="*/ 0 h 128"/>
                        <a:gd name="T10" fmla="*/ 0 w 60"/>
                        <a:gd name="T11" fmla="*/ 0 h 128"/>
                        <a:gd name="T12" fmla="*/ 0 w 60"/>
                        <a:gd name="T13" fmla="*/ 0 h 128"/>
                        <a:gd name="T14" fmla="*/ 0 w 60"/>
                        <a:gd name="T15" fmla="*/ 0 h 128"/>
                        <a:gd name="T16" fmla="*/ 0 w 60"/>
                        <a:gd name="T17" fmla="*/ 0 h 128"/>
                        <a:gd name="T18" fmla="*/ 0 w 60"/>
                        <a:gd name="T19" fmla="*/ 0 h 128"/>
                        <a:gd name="T20" fmla="*/ 0 w 60"/>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128"/>
                        <a:gd name="T35" fmla="*/ 60 w 60"/>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128">
                          <a:moveTo>
                            <a:pt x="0" y="128"/>
                          </a:moveTo>
                          <a:lnTo>
                            <a:pt x="12" y="97"/>
                          </a:lnTo>
                          <a:lnTo>
                            <a:pt x="18" y="79"/>
                          </a:lnTo>
                          <a:lnTo>
                            <a:pt x="25" y="60"/>
                          </a:lnTo>
                          <a:lnTo>
                            <a:pt x="40" y="32"/>
                          </a:lnTo>
                          <a:lnTo>
                            <a:pt x="50" y="18"/>
                          </a:lnTo>
                          <a:lnTo>
                            <a:pt x="60" y="0"/>
                          </a:lnTo>
                          <a:lnTo>
                            <a:pt x="51" y="34"/>
                          </a:lnTo>
                          <a:lnTo>
                            <a:pt x="41" y="58"/>
                          </a:lnTo>
                          <a:lnTo>
                            <a:pt x="25" y="86"/>
                          </a:lnTo>
                          <a:lnTo>
                            <a:pt x="0" y="12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25" name="Freeform 110"/>
                    <p:cNvSpPr/>
                    <p:nvPr/>
                  </p:nvSpPr>
                  <p:spPr bwMode="auto">
                    <a:xfrm>
                      <a:off x="1296" y="1584"/>
                      <a:ext cx="12" cy="23"/>
                    </a:xfrm>
                    <a:custGeom>
                      <a:avLst/>
                      <a:gdLst>
                        <a:gd name="T0" fmla="*/ 0 w 108"/>
                        <a:gd name="T1" fmla="*/ 0 h 252"/>
                        <a:gd name="T2" fmla="*/ 0 w 108"/>
                        <a:gd name="T3" fmla="*/ 0 h 252"/>
                        <a:gd name="T4" fmla="*/ 0 w 108"/>
                        <a:gd name="T5" fmla="*/ 0 h 252"/>
                        <a:gd name="T6" fmla="*/ 0 w 108"/>
                        <a:gd name="T7" fmla="*/ 0 h 252"/>
                        <a:gd name="T8" fmla="*/ 0 w 108"/>
                        <a:gd name="T9" fmla="*/ 0 h 252"/>
                        <a:gd name="T10" fmla="*/ 0 w 108"/>
                        <a:gd name="T11" fmla="*/ 0 h 252"/>
                        <a:gd name="T12" fmla="*/ 0 w 108"/>
                        <a:gd name="T13" fmla="*/ 0 h 252"/>
                        <a:gd name="T14" fmla="*/ 0 w 108"/>
                        <a:gd name="T15" fmla="*/ 0 h 252"/>
                        <a:gd name="T16" fmla="*/ 0 w 108"/>
                        <a:gd name="T17" fmla="*/ 0 h 252"/>
                        <a:gd name="T18" fmla="*/ 0 w 108"/>
                        <a:gd name="T19" fmla="*/ 0 h 252"/>
                        <a:gd name="T20" fmla="*/ 0 w 108"/>
                        <a:gd name="T21" fmla="*/ 0 h 252"/>
                        <a:gd name="T22" fmla="*/ 0 w 108"/>
                        <a:gd name="T23" fmla="*/ 0 h 252"/>
                        <a:gd name="T24" fmla="*/ 0 w 108"/>
                        <a:gd name="T25" fmla="*/ 0 h 252"/>
                        <a:gd name="T26" fmla="*/ 0 w 108"/>
                        <a:gd name="T27" fmla="*/ 0 h 252"/>
                        <a:gd name="T28" fmla="*/ 0 w 108"/>
                        <a:gd name="T29" fmla="*/ 0 h 252"/>
                        <a:gd name="T30" fmla="*/ 0 w 108"/>
                        <a:gd name="T31" fmla="*/ 0 h 2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8"/>
                        <a:gd name="T49" fmla="*/ 0 h 252"/>
                        <a:gd name="T50" fmla="*/ 108 w 108"/>
                        <a:gd name="T51" fmla="*/ 252 h 2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8" h="252">
                          <a:moveTo>
                            <a:pt x="0" y="252"/>
                          </a:moveTo>
                          <a:lnTo>
                            <a:pt x="19" y="216"/>
                          </a:lnTo>
                          <a:lnTo>
                            <a:pt x="44" y="174"/>
                          </a:lnTo>
                          <a:lnTo>
                            <a:pt x="58" y="135"/>
                          </a:lnTo>
                          <a:lnTo>
                            <a:pt x="73" y="98"/>
                          </a:lnTo>
                          <a:lnTo>
                            <a:pt x="79" y="62"/>
                          </a:lnTo>
                          <a:lnTo>
                            <a:pt x="95" y="27"/>
                          </a:lnTo>
                          <a:lnTo>
                            <a:pt x="108" y="0"/>
                          </a:lnTo>
                          <a:lnTo>
                            <a:pt x="105" y="26"/>
                          </a:lnTo>
                          <a:lnTo>
                            <a:pt x="86" y="69"/>
                          </a:lnTo>
                          <a:lnTo>
                            <a:pt x="86" y="93"/>
                          </a:lnTo>
                          <a:lnTo>
                            <a:pt x="70" y="127"/>
                          </a:lnTo>
                          <a:lnTo>
                            <a:pt x="57" y="164"/>
                          </a:lnTo>
                          <a:lnTo>
                            <a:pt x="39" y="198"/>
                          </a:lnTo>
                          <a:lnTo>
                            <a:pt x="22" y="224"/>
                          </a:lnTo>
                          <a:lnTo>
                            <a:pt x="0" y="252"/>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26" name="Freeform 111"/>
                    <p:cNvSpPr/>
                    <p:nvPr/>
                  </p:nvSpPr>
                  <p:spPr bwMode="auto">
                    <a:xfrm>
                      <a:off x="1297" y="1591"/>
                      <a:ext cx="6" cy="12"/>
                    </a:xfrm>
                    <a:custGeom>
                      <a:avLst/>
                      <a:gdLst>
                        <a:gd name="T0" fmla="*/ 0 w 57"/>
                        <a:gd name="T1" fmla="*/ 0 h 129"/>
                        <a:gd name="T2" fmla="*/ 0 w 57"/>
                        <a:gd name="T3" fmla="*/ 0 h 129"/>
                        <a:gd name="T4" fmla="*/ 0 w 57"/>
                        <a:gd name="T5" fmla="*/ 0 h 129"/>
                        <a:gd name="T6" fmla="*/ 0 w 57"/>
                        <a:gd name="T7" fmla="*/ 0 h 129"/>
                        <a:gd name="T8" fmla="*/ 0 w 57"/>
                        <a:gd name="T9" fmla="*/ 0 h 129"/>
                        <a:gd name="T10" fmla="*/ 0 w 57"/>
                        <a:gd name="T11" fmla="*/ 0 h 129"/>
                        <a:gd name="T12" fmla="*/ 0 w 57"/>
                        <a:gd name="T13" fmla="*/ 0 h 129"/>
                        <a:gd name="T14" fmla="*/ 0 w 57"/>
                        <a:gd name="T15" fmla="*/ 0 h 129"/>
                        <a:gd name="T16" fmla="*/ 0 w 57"/>
                        <a:gd name="T17" fmla="*/ 0 h 129"/>
                        <a:gd name="T18" fmla="*/ 0 w 57"/>
                        <a:gd name="T19" fmla="*/ 0 h 129"/>
                        <a:gd name="T20" fmla="*/ 0 w 57"/>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129"/>
                        <a:gd name="T35" fmla="*/ 57 w 57"/>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129">
                          <a:moveTo>
                            <a:pt x="0" y="129"/>
                          </a:moveTo>
                          <a:lnTo>
                            <a:pt x="15" y="97"/>
                          </a:lnTo>
                          <a:lnTo>
                            <a:pt x="23" y="74"/>
                          </a:lnTo>
                          <a:lnTo>
                            <a:pt x="38" y="51"/>
                          </a:lnTo>
                          <a:lnTo>
                            <a:pt x="45" y="23"/>
                          </a:lnTo>
                          <a:lnTo>
                            <a:pt x="57" y="0"/>
                          </a:lnTo>
                          <a:lnTo>
                            <a:pt x="55" y="23"/>
                          </a:lnTo>
                          <a:lnTo>
                            <a:pt x="41" y="61"/>
                          </a:lnTo>
                          <a:lnTo>
                            <a:pt x="28" y="87"/>
                          </a:lnTo>
                          <a:lnTo>
                            <a:pt x="19" y="103"/>
                          </a:lnTo>
                          <a:lnTo>
                            <a:pt x="0" y="129"/>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27" name="Freeform 112"/>
                    <p:cNvSpPr/>
                    <p:nvPr/>
                  </p:nvSpPr>
                  <p:spPr bwMode="auto">
                    <a:xfrm>
                      <a:off x="1303" y="1582"/>
                      <a:ext cx="8" cy="17"/>
                    </a:xfrm>
                    <a:custGeom>
                      <a:avLst/>
                      <a:gdLst>
                        <a:gd name="T0" fmla="*/ 0 w 71"/>
                        <a:gd name="T1" fmla="*/ 0 h 187"/>
                        <a:gd name="T2" fmla="*/ 0 w 71"/>
                        <a:gd name="T3" fmla="*/ 0 h 187"/>
                        <a:gd name="T4" fmla="*/ 0 w 71"/>
                        <a:gd name="T5" fmla="*/ 0 h 187"/>
                        <a:gd name="T6" fmla="*/ 0 w 71"/>
                        <a:gd name="T7" fmla="*/ 0 h 187"/>
                        <a:gd name="T8" fmla="*/ 0 w 71"/>
                        <a:gd name="T9" fmla="*/ 0 h 187"/>
                        <a:gd name="T10" fmla="*/ 0 w 71"/>
                        <a:gd name="T11" fmla="*/ 0 h 187"/>
                        <a:gd name="T12" fmla="*/ 0 w 71"/>
                        <a:gd name="T13" fmla="*/ 0 h 187"/>
                        <a:gd name="T14" fmla="*/ 0 w 71"/>
                        <a:gd name="T15" fmla="*/ 0 h 187"/>
                        <a:gd name="T16" fmla="*/ 0 w 71"/>
                        <a:gd name="T17" fmla="*/ 0 h 187"/>
                        <a:gd name="T18" fmla="*/ 0 w 71"/>
                        <a:gd name="T19" fmla="*/ 0 h 187"/>
                        <a:gd name="T20" fmla="*/ 0 w 71"/>
                        <a:gd name="T21" fmla="*/ 0 h 187"/>
                        <a:gd name="T22" fmla="*/ 0 w 71"/>
                        <a:gd name="T23" fmla="*/ 0 h 187"/>
                        <a:gd name="T24" fmla="*/ 0 w 71"/>
                        <a:gd name="T25" fmla="*/ 0 h 187"/>
                        <a:gd name="T26" fmla="*/ 0 w 71"/>
                        <a:gd name="T27" fmla="*/ 0 h 1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187"/>
                        <a:gd name="T44" fmla="*/ 71 w 71"/>
                        <a:gd name="T45" fmla="*/ 187 h 1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187">
                          <a:moveTo>
                            <a:pt x="0" y="187"/>
                          </a:moveTo>
                          <a:lnTo>
                            <a:pt x="15" y="152"/>
                          </a:lnTo>
                          <a:lnTo>
                            <a:pt x="26" y="122"/>
                          </a:lnTo>
                          <a:lnTo>
                            <a:pt x="29" y="94"/>
                          </a:lnTo>
                          <a:lnTo>
                            <a:pt x="41" y="68"/>
                          </a:lnTo>
                          <a:lnTo>
                            <a:pt x="52" y="52"/>
                          </a:lnTo>
                          <a:lnTo>
                            <a:pt x="60" y="28"/>
                          </a:lnTo>
                          <a:lnTo>
                            <a:pt x="71" y="0"/>
                          </a:lnTo>
                          <a:lnTo>
                            <a:pt x="63" y="45"/>
                          </a:lnTo>
                          <a:lnTo>
                            <a:pt x="51" y="71"/>
                          </a:lnTo>
                          <a:lnTo>
                            <a:pt x="45" y="88"/>
                          </a:lnTo>
                          <a:lnTo>
                            <a:pt x="39" y="119"/>
                          </a:lnTo>
                          <a:lnTo>
                            <a:pt x="31" y="136"/>
                          </a:lnTo>
                          <a:lnTo>
                            <a:pt x="0" y="187"/>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28" name="Freeform 113"/>
                    <p:cNvSpPr/>
                    <p:nvPr/>
                  </p:nvSpPr>
                  <p:spPr bwMode="auto">
                    <a:xfrm>
                      <a:off x="1272" y="1573"/>
                      <a:ext cx="4" cy="22"/>
                    </a:xfrm>
                    <a:custGeom>
                      <a:avLst/>
                      <a:gdLst>
                        <a:gd name="T0" fmla="*/ 0 w 29"/>
                        <a:gd name="T1" fmla="*/ 0 h 239"/>
                        <a:gd name="T2" fmla="*/ 0 w 29"/>
                        <a:gd name="T3" fmla="*/ 0 h 239"/>
                        <a:gd name="T4" fmla="*/ 0 w 29"/>
                        <a:gd name="T5" fmla="*/ 0 h 239"/>
                        <a:gd name="T6" fmla="*/ 0 w 29"/>
                        <a:gd name="T7" fmla="*/ 0 h 239"/>
                        <a:gd name="T8" fmla="*/ 0 w 29"/>
                        <a:gd name="T9" fmla="*/ 0 h 239"/>
                        <a:gd name="T10" fmla="*/ 0 w 29"/>
                        <a:gd name="T11" fmla="*/ 0 h 239"/>
                        <a:gd name="T12" fmla="*/ 0 w 29"/>
                        <a:gd name="T13" fmla="*/ 0 h 239"/>
                        <a:gd name="T14" fmla="*/ 0 w 29"/>
                        <a:gd name="T15" fmla="*/ 0 h 239"/>
                        <a:gd name="T16" fmla="*/ 0 w 29"/>
                        <a:gd name="T17" fmla="*/ 0 h 239"/>
                        <a:gd name="T18" fmla="*/ 0 w 29"/>
                        <a:gd name="T19" fmla="*/ 0 h 239"/>
                        <a:gd name="T20" fmla="*/ 0 w 29"/>
                        <a:gd name="T21" fmla="*/ 0 h 239"/>
                        <a:gd name="T22" fmla="*/ 0 w 29"/>
                        <a:gd name="T23" fmla="*/ 0 h 239"/>
                        <a:gd name="T24" fmla="*/ 0 w 29"/>
                        <a:gd name="T25" fmla="*/ 0 h 239"/>
                        <a:gd name="T26" fmla="*/ 0 w 29"/>
                        <a:gd name="T27" fmla="*/ 0 h 239"/>
                        <a:gd name="T28" fmla="*/ 0 w 29"/>
                        <a:gd name="T29" fmla="*/ 0 h 2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39"/>
                        <a:gd name="T47" fmla="*/ 29 w 29"/>
                        <a:gd name="T48" fmla="*/ 239 h 2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39">
                          <a:moveTo>
                            <a:pt x="0" y="239"/>
                          </a:moveTo>
                          <a:lnTo>
                            <a:pt x="0" y="203"/>
                          </a:lnTo>
                          <a:lnTo>
                            <a:pt x="3" y="163"/>
                          </a:lnTo>
                          <a:lnTo>
                            <a:pt x="12" y="118"/>
                          </a:lnTo>
                          <a:lnTo>
                            <a:pt x="15" y="67"/>
                          </a:lnTo>
                          <a:lnTo>
                            <a:pt x="22" y="42"/>
                          </a:lnTo>
                          <a:lnTo>
                            <a:pt x="28" y="0"/>
                          </a:lnTo>
                          <a:lnTo>
                            <a:pt x="29" y="28"/>
                          </a:lnTo>
                          <a:lnTo>
                            <a:pt x="28" y="64"/>
                          </a:lnTo>
                          <a:lnTo>
                            <a:pt x="25" y="86"/>
                          </a:lnTo>
                          <a:lnTo>
                            <a:pt x="22" y="125"/>
                          </a:lnTo>
                          <a:lnTo>
                            <a:pt x="19" y="141"/>
                          </a:lnTo>
                          <a:lnTo>
                            <a:pt x="12" y="189"/>
                          </a:lnTo>
                          <a:lnTo>
                            <a:pt x="7" y="216"/>
                          </a:lnTo>
                          <a:lnTo>
                            <a:pt x="0" y="239"/>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29" name="Freeform 114"/>
                    <p:cNvSpPr/>
                    <p:nvPr/>
                  </p:nvSpPr>
                  <p:spPr bwMode="auto">
                    <a:xfrm>
                      <a:off x="1269" y="1577"/>
                      <a:ext cx="3" cy="17"/>
                    </a:xfrm>
                    <a:custGeom>
                      <a:avLst/>
                      <a:gdLst>
                        <a:gd name="T0" fmla="*/ 0 w 23"/>
                        <a:gd name="T1" fmla="*/ 0 h 187"/>
                        <a:gd name="T2" fmla="*/ 0 w 23"/>
                        <a:gd name="T3" fmla="*/ 0 h 187"/>
                        <a:gd name="T4" fmla="*/ 0 w 23"/>
                        <a:gd name="T5" fmla="*/ 0 h 187"/>
                        <a:gd name="T6" fmla="*/ 0 w 23"/>
                        <a:gd name="T7" fmla="*/ 0 h 187"/>
                        <a:gd name="T8" fmla="*/ 0 w 23"/>
                        <a:gd name="T9" fmla="*/ 0 h 187"/>
                        <a:gd name="T10" fmla="*/ 0 w 23"/>
                        <a:gd name="T11" fmla="*/ 0 h 187"/>
                        <a:gd name="T12" fmla="*/ 0 w 23"/>
                        <a:gd name="T13" fmla="*/ 0 h 187"/>
                        <a:gd name="T14" fmla="*/ 0 w 23"/>
                        <a:gd name="T15" fmla="*/ 0 h 187"/>
                        <a:gd name="T16" fmla="*/ 0 w 23"/>
                        <a:gd name="T17" fmla="*/ 0 h 187"/>
                        <a:gd name="T18" fmla="*/ 0 w 23"/>
                        <a:gd name="T19" fmla="*/ 0 h 187"/>
                        <a:gd name="T20" fmla="*/ 0 w 23"/>
                        <a:gd name="T21" fmla="*/ 0 h 187"/>
                        <a:gd name="T22" fmla="*/ 0 w 23"/>
                        <a:gd name="T23" fmla="*/ 0 h 187"/>
                        <a:gd name="T24" fmla="*/ 0 w 23"/>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87"/>
                        <a:gd name="T41" fmla="*/ 23 w 23"/>
                        <a:gd name="T42" fmla="*/ 187 h 1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87">
                          <a:moveTo>
                            <a:pt x="0" y="187"/>
                          </a:moveTo>
                          <a:lnTo>
                            <a:pt x="3" y="157"/>
                          </a:lnTo>
                          <a:lnTo>
                            <a:pt x="9" y="125"/>
                          </a:lnTo>
                          <a:lnTo>
                            <a:pt x="13" y="87"/>
                          </a:lnTo>
                          <a:lnTo>
                            <a:pt x="16" y="67"/>
                          </a:lnTo>
                          <a:lnTo>
                            <a:pt x="16" y="32"/>
                          </a:lnTo>
                          <a:lnTo>
                            <a:pt x="20" y="0"/>
                          </a:lnTo>
                          <a:lnTo>
                            <a:pt x="23" y="29"/>
                          </a:lnTo>
                          <a:lnTo>
                            <a:pt x="23" y="67"/>
                          </a:lnTo>
                          <a:lnTo>
                            <a:pt x="22" y="105"/>
                          </a:lnTo>
                          <a:lnTo>
                            <a:pt x="16" y="139"/>
                          </a:lnTo>
                          <a:lnTo>
                            <a:pt x="9" y="160"/>
                          </a:lnTo>
                          <a:lnTo>
                            <a:pt x="0" y="187"/>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30" name="Freeform 115"/>
                    <p:cNvSpPr/>
                    <p:nvPr/>
                  </p:nvSpPr>
                  <p:spPr bwMode="auto">
                    <a:xfrm>
                      <a:off x="1274" y="1581"/>
                      <a:ext cx="3" cy="10"/>
                    </a:xfrm>
                    <a:custGeom>
                      <a:avLst/>
                      <a:gdLst>
                        <a:gd name="T0" fmla="*/ 0 w 21"/>
                        <a:gd name="T1" fmla="*/ 0 h 111"/>
                        <a:gd name="T2" fmla="*/ 0 w 21"/>
                        <a:gd name="T3" fmla="*/ 0 h 111"/>
                        <a:gd name="T4" fmla="*/ 0 w 21"/>
                        <a:gd name="T5" fmla="*/ 0 h 111"/>
                        <a:gd name="T6" fmla="*/ 0 w 21"/>
                        <a:gd name="T7" fmla="*/ 0 h 111"/>
                        <a:gd name="T8" fmla="*/ 0 w 21"/>
                        <a:gd name="T9" fmla="*/ 0 h 111"/>
                        <a:gd name="T10" fmla="*/ 0 w 21"/>
                        <a:gd name="T11" fmla="*/ 0 h 111"/>
                        <a:gd name="T12" fmla="*/ 0 w 21"/>
                        <a:gd name="T13" fmla="*/ 0 h 111"/>
                        <a:gd name="T14" fmla="*/ 0 w 21"/>
                        <a:gd name="T15" fmla="*/ 0 h 111"/>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11"/>
                        <a:gd name="T26" fmla="*/ 21 w 21"/>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11">
                          <a:moveTo>
                            <a:pt x="0" y="111"/>
                          </a:moveTo>
                          <a:lnTo>
                            <a:pt x="6" y="79"/>
                          </a:lnTo>
                          <a:lnTo>
                            <a:pt x="8" y="52"/>
                          </a:lnTo>
                          <a:lnTo>
                            <a:pt x="12" y="33"/>
                          </a:lnTo>
                          <a:lnTo>
                            <a:pt x="18" y="0"/>
                          </a:lnTo>
                          <a:lnTo>
                            <a:pt x="21" y="52"/>
                          </a:lnTo>
                          <a:lnTo>
                            <a:pt x="15" y="75"/>
                          </a:lnTo>
                          <a:lnTo>
                            <a:pt x="0" y="111"/>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31" name="Freeform 116"/>
                    <p:cNvSpPr/>
                    <p:nvPr/>
                  </p:nvSpPr>
                  <p:spPr bwMode="auto">
                    <a:xfrm>
                      <a:off x="1272" y="1569"/>
                      <a:ext cx="2" cy="14"/>
                    </a:xfrm>
                    <a:custGeom>
                      <a:avLst/>
                      <a:gdLst>
                        <a:gd name="T0" fmla="*/ 0 w 13"/>
                        <a:gd name="T1" fmla="*/ 0 h 148"/>
                        <a:gd name="T2" fmla="*/ 0 w 13"/>
                        <a:gd name="T3" fmla="*/ 0 h 148"/>
                        <a:gd name="T4" fmla="*/ 0 w 13"/>
                        <a:gd name="T5" fmla="*/ 0 h 148"/>
                        <a:gd name="T6" fmla="*/ 0 w 13"/>
                        <a:gd name="T7" fmla="*/ 0 h 148"/>
                        <a:gd name="T8" fmla="*/ 0 w 13"/>
                        <a:gd name="T9" fmla="*/ 0 h 148"/>
                        <a:gd name="T10" fmla="*/ 0 w 13"/>
                        <a:gd name="T11" fmla="*/ 0 h 148"/>
                        <a:gd name="T12" fmla="*/ 0 w 13"/>
                        <a:gd name="T13" fmla="*/ 0 h 148"/>
                        <a:gd name="T14" fmla="*/ 0 w 13"/>
                        <a:gd name="T15" fmla="*/ 0 h 148"/>
                        <a:gd name="T16" fmla="*/ 0 w 13"/>
                        <a:gd name="T17" fmla="*/ 0 h 148"/>
                        <a:gd name="T18" fmla="*/ 0 w 13"/>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48"/>
                        <a:gd name="T32" fmla="*/ 13 w 13"/>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48">
                          <a:moveTo>
                            <a:pt x="0" y="148"/>
                          </a:moveTo>
                          <a:lnTo>
                            <a:pt x="0" y="116"/>
                          </a:lnTo>
                          <a:lnTo>
                            <a:pt x="1" y="93"/>
                          </a:lnTo>
                          <a:lnTo>
                            <a:pt x="1" y="64"/>
                          </a:lnTo>
                          <a:lnTo>
                            <a:pt x="4" y="28"/>
                          </a:lnTo>
                          <a:lnTo>
                            <a:pt x="9" y="0"/>
                          </a:lnTo>
                          <a:lnTo>
                            <a:pt x="13" y="42"/>
                          </a:lnTo>
                          <a:lnTo>
                            <a:pt x="10" y="71"/>
                          </a:lnTo>
                          <a:lnTo>
                            <a:pt x="6" y="102"/>
                          </a:lnTo>
                          <a:lnTo>
                            <a:pt x="0" y="14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32" name="Freeform 117"/>
                    <p:cNvSpPr/>
                    <p:nvPr/>
                  </p:nvSpPr>
                  <p:spPr bwMode="auto">
                    <a:xfrm>
                      <a:off x="1239" y="1582"/>
                      <a:ext cx="5" cy="16"/>
                    </a:xfrm>
                    <a:custGeom>
                      <a:avLst/>
                      <a:gdLst>
                        <a:gd name="T0" fmla="*/ 0 w 49"/>
                        <a:gd name="T1" fmla="*/ 0 h 185"/>
                        <a:gd name="T2" fmla="*/ 0 w 49"/>
                        <a:gd name="T3" fmla="*/ 0 h 185"/>
                        <a:gd name="T4" fmla="*/ 0 w 49"/>
                        <a:gd name="T5" fmla="*/ 0 h 185"/>
                        <a:gd name="T6" fmla="*/ 0 w 49"/>
                        <a:gd name="T7" fmla="*/ 0 h 185"/>
                        <a:gd name="T8" fmla="*/ 0 w 49"/>
                        <a:gd name="T9" fmla="*/ 0 h 185"/>
                        <a:gd name="T10" fmla="*/ 0 w 49"/>
                        <a:gd name="T11" fmla="*/ 0 h 185"/>
                        <a:gd name="T12" fmla="*/ 0 w 49"/>
                        <a:gd name="T13" fmla="*/ 0 h 185"/>
                        <a:gd name="T14" fmla="*/ 0 w 49"/>
                        <a:gd name="T15" fmla="*/ 0 h 185"/>
                        <a:gd name="T16" fmla="*/ 0 w 49"/>
                        <a:gd name="T17" fmla="*/ 0 h 185"/>
                        <a:gd name="T18" fmla="*/ 0 w 49"/>
                        <a:gd name="T19" fmla="*/ 0 h 185"/>
                        <a:gd name="T20" fmla="*/ 0 w 49"/>
                        <a:gd name="T21" fmla="*/ 0 h 185"/>
                        <a:gd name="T22" fmla="*/ 0 w 49"/>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185"/>
                        <a:gd name="T38" fmla="*/ 49 w 49"/>
                        <a:gd name="T39" fmla="*/ 185 h 1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185">
                          <a:moveTo>
                            <a:pt x="49" y="185"/>
                          </a:moveTo>
                          <a:lnTo>
                            <a:pt x="32" y="165"/>
                          </a:lnTo>
                          <a:lnTo>
                            <a:pt x="20" y="140"/>
                          </a:lnTo>
                          <a:lnTo>
                            <a:pt x="6" y="101"/>
                          </a:lnTo>
                          <a:lnTo>
                            <a:pt x="3" y="65"/>
                          </a:lnTo>
                          <a:lnTo>
                            <a:pt x="0" y="36"/>
                          </a:lnTo>
                          <a:lnTo>
                            <a:pt x="0" y="0"/>
                          </a:lnTo>
                          <a:lnTo>
                            <a:pt x="6" y="36"/>
                          </a:lnTo>
                          <a:lnTo>
                            <a:pt x="13" y="85"/>
                          </a:lnTo>
                          <a:lnTo>
                            <a:pt x="30" y="132"/>
                          </a:lnTo>
                          <a:lnTo>
                            <a:pt x="32" y="156"/>
                          </a:lnTo>
                          <a:lnTo>
                            <a:pt x="49" y="185"/>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33" name="Freeform 118"/>
                    <p:cNvSpPr/>
                    <p:nvPr/>
                  </p:nvSpPr>
                  <p:spPr bwMode="auto">
                    <a:xfrm>
                      <a:off x="1236" y="1577"/>
                      <a:ext cx="3" cy="16"/>
                    </a:xfrm>
                    <a:custGeom>
                      <a:avLst/>
                      <a:gdLst>
                        <a:gd name="T0" fmla="*/ 0 w 23"/>
                        <a:gd name="T1" fmla="*/ 0 h 176"/>
                        <a:gd name="T2" fmla="*/ 0 w 23"/>
                        <a:gd name="T3" fmla="*/ 0 h 176"/>
                        <a:gd name="T4" fmla="*/ 0 w 23"/>
                        <a:gd name="T5" fmla="*/ 0 h 176"/>
                        <a:gd name="T6" fmla="*/ 0 w 23"/>
                        <a:gd name="T7" fmla="*/ 0 h 176"/>
                        <a:gd name="T8" fmla="*/ 0 w 23"/>
                        <a:gd name="T9" fmla="*/ 0 h 176"/>
                        <a:gd name="T10" fmla="*/ 0 w 23"/>
                        <a:gd name="T11" fmla="*/ 0 h 176"/>
                        <a:gd name="T12" fmla="*/ 0 w 23"/>
                        <a:gd name="T13" fmla="*/ 0 h 176"/>
                        <a:gd name="T14" fmla="*/ 0 w 23"/>
                        <a:gd name="T15" fmla="*/ 0 h 176"/>
                        <a:gd name="T16" fmla="*/ 0 w 23"/>
                        <a:gd name="T17" fmla="*/ 0 h 176"/>
                        <a:gd name="T18" fmla="*/ 0 w 23"/>
                        <a:gd name="T19" fmla="*/ 0 h 176"/>
                        <a:gd name="T20" fmla="*/ 0 w 23"/>
                        <a:gd name="T21" fmla="*/ 0 h 176"/>
                        <a:gd name="T22" fmla="*/ 0 w 23"/>
                        <a:gd name="T23" fmla="*/ 0 h 176"/>
                        <a:gd name="T24" fmla="*/ 0 w 23"/>
                        <a:gd name="T25" fmla="*/ 0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76"/>
                        <a:gd name="T41" fmla="*/ 23 w 23"/>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76">
                          <a:moveTo>
                            <a:pt x="23" y="176"/>
                          </a:moveTo>
                          <a:lnTo>
                            <a:pt x="10" y="155"/>
                          </a:lnTo>
                          <a:lnTo>
                            <a:pt x="0" y="121"/>
                          </a:lnTo>
                          <a:lnTo>
                            <a:pt x="0" y="84"/>
                          </a:lnTo>
                          <a:lnTo>
                            <a:pt x="0" y="55"/>
                          </a:lnTo>
                          <a:lnTo>
                            <a:pt x="7" y="32"/>
                          </a:lnTo>
                          <a:lnTo>
                            <a:pt x="13" y="0"/>
                          </a:lnTo>
                          <a:lnTo>
                            <a:pt x="14" y="31"/>
                          </a:lnTo>
                          <a:lnTo>
                            <a:pt x="13" y="61"/>
                          </a:lnTo>
                          <a:lnTo>
                            <a:pt x="11" y="93"/>
                          </a:lnTo>
                          <a:lnTo>
                            <a:pt x="11" y="118"/>
                          </a:lnTo>
                          <a:lnTo>
                            <a:pt x="16" y="151"/>
                          </a:lnTo>
                          <a:lnTo>
                            <a:pt x="23" y="17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34" name="Freeform 119"/>
                    <p:cNvSpPr/>
                    <p:nvPr/>
                  </p:nvSpPr>
                  <p:spPr bwMode="auto">
                    <a:xfrm>
                      <a:off x="1234" y="1583"/>
                      <a:ext cx="2" cy="12"/>
                    </a:xfrm>
                    <a:custGeom>
                      <a:avLst/>
                      <a:gdLst>
                        <a:gd name="T0" fmla="*/ 0 w 20"/>
                        <a:gd name="T1" fmla="*/ 0 h 136"/>
                        <a:gd name="T2" fmla="*/ 0 w 20"/>
                        <a:gd name="T3" fmla="*/ 0 h 136"/>
                        <a:gd name="T4" fmla="*/ 0 w 20"/>
                        <a:gd name="T5" fmla="*/ 0 h 136"/>
                        <a:gd name="T6" fmla="*/ 0 w 20"/>
                        <a:gd name="T7" fmla="*/ 0 h 136"/>
                        <a:gd name="T8" fmla="*/ 0 w 20"/>
                        <a:gd name="T9" fmla="*/ 0 h 136"/>
                        <a:gd name="T10" fmla="*/ 0 w 20"/>
                        <a:gd name="T11" fmla="*/ 0 h 136"/>
                        <a:gd name="T12" fmla="*/ 0 w 20"/>
                        <a:gd name="T13" fmla="*/ 0 h 136"/>
                        <a:gd name="T14" fmla="*/ 0 w 20"/>
                        <a:gd name="T15" fmla="*/ 0 h 136"/>
                        <a:gd name="T16" fmla="*/ 0 w 20"/>
                        <a:gd name="T17" fmla="*/ 0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36"/>
                        <a:gd name="T29" fmla="*/ 20 w 20"/>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36">
                          <a:moveTo>
                            <a:pt x="20" y="136"/>
                          </a:moveTo>
                          <a:lnTo>
                            <a:pt x="7" y="107"/>
                          </a:lnTo>
                          <a:lnTo>
                            <a:pt x="0" y="81"/>
                          </a:lnTo>
                          <a:lnTo>
                            <a:pt x="0" y="32"/>
                          </a:lnTo>
                          <a:lnTo>
                            <a:pt x="4" y="0"/>
                          </a:lnTo>
                          <a:lnTo>
                            <a:pt x="13" y="56"/>
                          </a:lnTo>
                          <a:lnTo>
                            <a:pt x="13" y="88"/>
                          </a:lnTo>
                          <a:lnTo>
                            <a:pt x="17" y="116"/>
                          </a:lnTo>
                          <a:lnTo>
                            <a:pt x="20" y="13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35" name="Freeform 120"/>
                    <p:cNvSpPr/>
                    <p:nvPr/>
                  </p:nvSpPr>
                  <p:spPr bwMode="auto">
                    <a:xfrm>
                      <a:off x="1232" y="1572"/>
                      <a:ext cx="3" cy="19"/>
                    </a:xfrm>
                    <a:custGeom>
                      <a:avLst/>
                      <a:gdLst>
                        <a:gd name="T0" fmla="*/ 0 w 28"/>
                        <a:gd name="T1" fmla="*/ 0 h 210"/>
                        <a:gd name="T2" fmla="*/ 0 w 28"/>
                        <a:gd name="T3" fmla="*/ 0 h 210"/>
                        <a:gd name="T4" fmla="*/ 0 w 28"/>
                        <a:gd name="T5" fmla="*/ 0 h 210"/>
                        <a:gd name="T6" fmla="*/ 0 w 28"/>
                        <a:gd name="T7" fmla="*/ 0 h 210"/>
                        <a:gd name="T8" fmla="*/ 0 w 28"/>
                        <a:gd name="T9" fmla="*/ 0 h 210"/>
                        <a:gd name="T10" fmla="*/ 0 w 28"/>
                        <a:gd name="T11" fmla="*/ 0 h 210"/>
                        <a:gd name="T12" fmla="*/ 0 w 28"/>
                        <a:gd name="T13" fmla="*/ 0 h 210"/>
                        <a:gd name="T14" fmla="*/ 0 w 28"/>
                        <a:gd name="T15" fmla="*/ 0 h 210"/>
                        <a:gd name="T16" fmla="*/ 0 w 28"/>
                        <a:gd name="T17" fmla="*/ 0 h 210"/>
                        <a:gd name="T18" fmla="*/ 0 w 28"/>
                        <a:gd name="T19" fmla="*/ 0 h 210"/>
                        <a:gd name="T20" fmla="*/ 0 w 28"/>
                        <a:gd name="T21" fmla="*/ 0 h 210"/>
                        <a:gd name="T22" fmla="*/ 0 w 28"/>
                        <a:gd name="T23" fmla="*/ 0 h 210"/>
                        <a:gd name="T24" fmla="*/ 0 w 28"/>
                        <a:gd name="T25" fmla="*/ 0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10"/>
                        <a:gd name="T41" fmla="*/ 28 w 28"/>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10">
                          <a:moveTo>
                            <a:pt x="6" y="210"/>
                          </a:moveTo>
                          <a:lnTo>
                            <a:pt x="0" y="179"/>
                          </a:lnTo>
                          <a:lnTo>
                            <a:pt x="0" y="146"/>
                          </a:lnTo>
                          <a:lnTo>
                            <a:pt x="2" y="110"/>
                          </a:lnTo>
                          <a:lnTo>
                            <a:pt x="9" y="75"/>
                          </a:lnTo>
                          <a:lnTo>
                            <a:pt x="18" y="35"/>
                          </a:lnTo>
                          <a:lnTo>
                            <a:pt x="28" y="0"/>
                          </a:lnTo>
                          <a:lnTo>
                            <a:pt x="23" y="55"/>
                          </a:lnTo>
                          <a:lnTo>
                            <a:pt x="15" y="91"/>
                          </a:lnTo>
                          <a:lnTo>
                            <a:pt x="10" y="119"/>
                          </a:lnTo>
                          <a:lnTo>
                            <a:pt x="9" y="140"/>
                          </a:lnTo>
                          <a:lnTo>
                            <a:pt x="7" y="171"/>
                          </a:lnTo>
                          <a:lnTo>
                            <a:pt x="6" y="21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36" name="Freeform 121"/>
                    <p:cNvSpPr/>
                    <p:nvPr/>
                  </p:nvSpPr>
                  <p:spPr bwMode="auto">
                    <a:xfrm>
                      <a:off x="1234" y="1568"/>
                      <a:ext cx="3" cy="14"/>
                    </a:xfrm>
                    <a:custGeom>
                      <a:avLst/>
                      <a:gdLst>
                        <a:gd name="T0" fmla="*/ 0 w 24"/>
                        <a:gd name="T1" fmla="*/ 0 h 153"/>
                        <a:gd name="T2" fmla="*/ 0 w 24"/>
                        <a:gd name="T3" fmla="*/ 0 h 153"/>
                        <a:gd name="T4" fmla="*/ 0 w 24"/>
                        <a:gd name="T5" fmla="*/ 0 h 153"/>
                        <a:gd name="T6" fmla="*/ 0 w 24"/>
                        <a:gd name="T7" fmla="*/ 0 h 153"/>
                        <a:gd name="T8" fmla="*/ 0 w 24"/>
                        <a:gd name="T9" fmla="*/ 0 h 153"/>
                        <a:gd name="T10" fmla="*/ 0 w 24"/>
                        <a:gd name="T11" fmla="*/ 0 h 153"/>
                        <a:gd name="T12" fmla="*/ 0 w 24"/>
                        <a:gd name="T13" fmla="*/ 0 h 153"/>
                        <a:gd name="T14" fmla="*/ 0 w 24"/>
                        <a:gd name="T15" fmla="*/ 0 h 153"/>
                        <a:gd name="T16" fmla="*/ 0 w 24"/>
                        <a:gd name="T17" fmla="*/ 0 h 153"/>
                        <a:gd name="T18" fmla="*/ 0 w 24"/>
                        <a:gd name="T19" fmla="*/ 0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53"/>
                        <a:gd name="T32" fmla="*/ 24 w 24"/>
                        <a:gd name="T33" fmla="*/ 153 h 1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53">
                          <a:moveTo>
                            <a:pt x="0" y="153"/>
                          </a:moveTo>
                          <a:lnTo>
                            <a:pt x="5" y="110"/>
                          </a:lnTo>
                          <a:lnTo>
                            <a:pt x="11" y="82"/>
                          </a:lnTo>
                          <a:lnTo>
                            <a:pt x="19" y="49"/>
                          </a:lnTo>
                          <a:lnTo>
                            <a:pt x="21" y="24"/>
                          </a:lnTo>
                          <a:lnTo>
                            <a:pt x="24" y="0"/>
                          </a:lnTo>
                          <a:lnTo>
                            <a:pt x="24" y="46"/>
                          </a:lnTo>
                          <a:lnTo>
                            <a:pt x="17" y="97"/>
                          </a:lnTo>
                          <a:lnTo>
                            <a:pt x="10" y="123"/>
                          </a:lnTo>
                          <a:lnTo>
                            <a:pt x="0" y="153"/>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37" name="Freeform 122"/>
                    <p:cNvSpPr/>
                    <p:nvPr/>
                  </p:nvSpPr>
                  <p:spPr bwMode="auto">
                    <a:xfrm>
                      <a:off x="1237" y="1568"/>
                      <a:ext cx="2" cy="7"/>
                    </a:xfrm>
                    <a:custGeom>
                      <a:avLst/>
                      <a:gdLst>
                        <a:gd name="T0" fmla="*/ 0 w 16"/>
                        <a:gd name="T1" fmla="*/ 0 h 78"/>
                        <a:gd name="T2" fmla="*/ 0 w 16"/>
                        <a:gd name="T3" fmla="*/ 0 h 78"/>
                        <a:gd name="T4" fmla="*/ 0 w 16"/>
                        <a:gd name="T5" fmla="*/ 0 h 78"/>
                        <a:gd name="T6" fmla="*/ 0 w 16"/>
                        <a:gd name="T7" fmla="*/ 0 h 78"/>
                        <a:gd name="T8" fmla="*/ 0 w 16"/>
                        <a:gd name="T9" fmla="*/ 0 h 78"/>
                        <a:gd name="T10" fmla="*/ 0 w 16"/>
                        <a:gd name="T11" fmla="*/ 0 h 78"/>
                        <a:gd name="T12" fmla="*/ 0 60000 65536"/>
                        <a:gd name="T13" fmla="*/ 0 60000 65536"/>
                        <a:gd name="T14" fmla="*/ 0 60000 65536"/>
                        <a:gd name="T15" fmla="*/ 0 60000 65536"/>
                        <a:gd name="T16" fmla="*/ 0 60000 65536"/>
                        <a:gd name="T17" fmla="*/ 0 60000 65536"/>
                        <a:gd name="T18" fmla="*/ 0 w 16"/>
                        <a:gd name="T19" fmla="*/ 0 h 78"/>
                        <a:gd name="T20" fmla="*/ 16 w 16"/>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6" h="78">
                          <a:moveTo>
                            <a:pt x="0" y="78"/>
                          </a:moveTo>
                          <a:lnTo>
                            <a:pt x="6" y="32"/>
                          </a:lnTo>
                          <a:lnTo>
                            <a:pt x="11" y="10"/>
                          </a:lnTo>
                          <a:lnTo>
                            <a:pt x="13" y="0"/>
                          </a:lnTo>
                          <a:lnTo>
                            <a:pt x="16" y="29"/>
                          </a:lnTo>
                          <a:lnTo>
                            <a:pt x="0" y="7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38" name="Freeform 123"/>
                    <p:cNvSpPr/>
                    <p:nvPr/>
                  </p:nvSpPr>
                  <p:spPr bwMode="auto">
                    <a:xfrm>
                      <a:off x="1304" y="1573"/>
                      <a:ext cx="6" cy="16"/>
                    </a:xfrm>
                    <a:custGeom>
                      <a:avLst/>
                      <a:gdLst>
                        <a:gd name="T0" fmla="*/ 0 w 57"/>
                        <a:gd name="T1" fmla="*/ 0 h 181"/>
                        <a:gd name="T2" fmla="*/ 0 w 57"/>
                        <a:gd name="T3" fmla="*/ 0 h 181"/>
                        <a:gd name="T4" fmla="*/ 0 w 57"/>
                        <a:gd name="T5" fmla="*/ 0 h 181"/>
                        <a:gd name="T6" fmla="*/ 0 w 57"/>
                        <a:gd name="T7" fmla="*/ 0 h 181"/>
                        <a:gd name="T8" fmla="*/ 0 w 57"/>
                        <a:gd name="T9" fmla="*/ 0 h 181"/>
                        <a:gd name="T10" fmla="*/ 0 w 57"/>
                        <a:gd name="T11" fmla="*/ 0 h 181"/>
                        <a:gd name="T12" fmla="*/ 0 w 57"/>
                        <a:gd name="T13" fmla="*/ 0 h 181"/>
                        <a:gd name="T14" fmla="*/ 0 w 57"/>
                        <a:gd name="T15" fmla="*/ 0 h 181"/>
                        <a:gd name="T16" fmla="*/ 0 w 57"/>
                        <a:gd name="T17" fmla="*/ 0 h 181"/>
                        <a:gd name="T18" fmla="*/ 0 w 57"/>
                        <a:gd name="T19" fmla="*/ 0 h 181"/>
                        <a:gd name="T20" fmla="*/ 0 w 57"/>
                        <a:gd name="T21" fmla="*/ 0 h 181"/>
                        <a:gd name="T22" fmla="*/ 0 w 57"/>
                        <a:gd name="T23" fmla="*/ 0 h 181"/>
                        <a:gd name="T24" fmla="*/ 0 w 57"/>
                        <a:gd name="T25" fmla="*/ 0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181"/>
                        <a:gd name="T41" fmla="*/ 57 w 57"/>
                        <a:gd name="T42" fmla="*/ 181 h 1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181">
                          <a:moveTo>
                            <a:pt x="0" y="181"/>
                          </a:moveTo>
                          <a:lnTo>
                            <a:pt x="13" y="149"/>
                          </a:lnTo>
                          <a:lnTo>
                            <a:pt x="18" y="122"/>
                          </a:lnTo>
                          <a:lnTo>
                            <a:pt x="28" y="90"/>
                          </a:lnTo>
                          <a:lnTo>
                            <a:pt x="35" y="59"/>
                          </a:lnTo>
                          <a:lnTo>
                            <a:pt x="48" y="29"/>
                          </a:lnTo>
                          <a:lnTo>
                            <a:pt x="57" y="0"/>
                          </a:lnTo>
                          <a:lnTo>
                            <a:pt x="53" y="29"/>
                          </a:lnTo>
                          <a:lnTo>
                            <a:pt x="38" y="71"/>
                          </a:lnTo>
                          <a:lnTo>
                            <a:pt x="29" y="106"/>
                          </a:lnTo>
                          <a:lnTo>
                            <a:pt x="25" y="130"/>
                          </a:lnTo>
                          <a:lnTo>
                            <a:pt x="16" y="153"/>
                          </a:lnTo>
                          <a:lnTo>
                            <a:pt x="0" y="181"/>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39" name="Freeform 124"/>
                    <p:cNvSpPr/>
                    <p:nvPr/>
                  </p:nvSpPr>
                  <p:spPr bwMode="auto">
                    <a:xfrm>
                      <a:off x="1308" y="1570"/>
                      <a:ext cx="6" cy="15"/>
                    </a:xfrm>
                    <a:custGeom>
                      <a:avLst/>
                      <a:gdLst>
                        <a:gd name="T0" fmla="*/ 0 w 53"/>
                        <a:gd name="T1" fmla="*/ 0 h 167"/>
                        <a:gd name="T2" fmla="*/ 0 w 53"/>
                        <a:gd name="T3" fmla="*/ 0 h 167"/>
                        <a:gd name="T4" fmla="*/ 0 w 53"/>
                        <a:gd name="T5" fmla="*/ 0 h 167"/>
                        <a:gd name="T6" fmla="*/ 0 w 53"/>
                        <a:gd name="T7" fmla="*/ 0 h 167"/>
                        <a:gd name="T8" fmla="*/ 0 w 53"/>
                        <a:gd name="T9" fmla="*/ 0 h 167"/>
                        <a:gd name="T10" fmla="*/ 0 w 53"/>
                        <a:gd name="T11" fmla="*/ 0 h 167"/>
                        <a:gd name="T12" fmla="*/ 0 w 53"/>
                        <a:gd name="T13" fmla="*/ 0 h 167"/>
                        <a:gd name="T14" fmla="*/ 0 w 53"/>
                        <a:gd name="T15" fmla="*/ 0 h 167"/>
                        <a:gd name="T16" fmla="*/ 0 w 53"/>
                        <a:gd name="T17" fmla="*/ 0 h 167"/>
                        <a:gd name="T18" fmla="*/ 0 w 53"/>
                        <a:gd name="T19" fmla="*/ 0 h 167"/>
                        <a:gd name="T20" fmla="*/ 0 w 53"/>
                        <a:gd name="T21" fmla="*/ 0 h 167"/>
                        <a:gd name="T22" fmla="*/ 0 w 53"/>
                        <a:gd name="T23" fmla="*/ 0 h 167"/>
                        <a:gd name="T24" fmla="*/ 0 w 53"/>
                        <a:gd name="T25" fmla="*/ 0 h 167"/>
                        <a:gd name="T26" fmla="*/ 0 w 53"/>
                        <a:gd name="T27" fmla="*/ 0 h 1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167"/>
                        <a:gd name="T44" fmla="*/ 53 w 53"/>
                        <a:gd name="T45" fmla="*/ 167 h 1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167">
                          <a:moveTo>
                            <a:pt x="2" y="167"/>
                          </a:moveTo>
                          <a:lnTo>
                            <a:pt x="0" y="147"/>
                          </a:lnTo>
                          <a:lnTo>
                            <a:pt x="2" y="128"/>
                          </a:lnTo>
                          <a:lnTo>
                            <a:pt x="9" y="99"/>
                          </a:lnTo>
                          <a:lnTo>
                            <a:pt x="21" y="67"/>
                          </a:lnTo>
                          <a:lnTo>
                            <a:pt x="31" y="37"/>
                          </a:lnTo>
                          <a:lnTo>
                            <a:pt x="47" y="16"/>
                          </a:lnTo>
                          <a:lnTo>
                            <a:pt x="53" y="0"/>
                          </a:lnTo>
                          <a:lnTo>
                            <a:pt x="50" y="25"/>
                          </a:lnTo>
                          <a:lnTo>
                            <a:pt x="34" y="50"/>
                          </a:lnTo>
                          <a:lnTo>
                            <a:pt x="23" y="82"/>
                          </a:lnTo>
                          <a:lnTo>
                            <a:pt x="13" y="119"/>
                          </a:lnTo>
                          <a:lnTo>
                            <a:pt x="10" y="138"/>
                          </a:lnTo>
                          <a:lnTo>
                            <a:pt x="2" y="167"/>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40" name="Freeform 125"/>
                    <p:cNvSpPr/>
                    <p:nvPr/>
                  </p:nvSpPr>
                  <p:spPr bwMode="auto">
                    <a:xfrm>
                      <a:off x="1231" y="1562"/>
                      <a:ext cx="8" cy="16"/>
                    </a:xfrm>
                    <a:custGeom>
                      <a:avLst/>
                      <a:gdLst>
                        <a:gd name="T0" fmla="*/ 0 w 66"/>
                        <a:gd name="T1" fmla="*/ 0 h 170"/>
                        <a:gd name="T2" fmla="*/ 0 w 66"/>
                        <a:gd name="T3" fmla="*/ 0 h 170"/>
                        <a:gd name="T4" fmla="*/ 0 w 66"/>
                        <a:gd name="T5" fmla="*/ 0 h 170"/>
                        <a:gd name="T6" fmla="*/ 0 w 66"/>
                        <a:gd name="T7" fmla="*/ 0 h 170"/>
                        <a:gd name="T8" fmla="*/ 0 w 66"/>
                        <a:gd name="T9" fmla="*/ 0 h 170"/>
                        <a:gd name="T10" fmla="*/ 0 w 66"/>
                        <a:gd name="T11" fmla="*/ 0 h 170"/>
                        <a:gd name="T12" fmla="*/ 0 w 66"/>
                        <a:gd name="T13" fmla="*/ 0 h 170"/>
                        <a:gd name="T14" fmla="*/ 0 w 66"/>
                        <a:gd name="T15" fmla="*/ 0 h 170"/>
                        <a:gd name="T16" fmla="*/ 0 w 66"/>
                        <a:gd name="T17" fmla="*/ 0 h 170"/>
                        <a:gd name="T18" fmla="*/ 0 w 66"/>
                        <a:gd name="T19" fmla="*/ 0 h 170"/>
                        <a:gd name="T20" fmla="*/ 0 w 66"/>
                        <a:gd name="T21" fmla="*/ 0 h 170"/>
                        <a:gd name="T22" fmla="*/ 0 w 66"/>
                        <a:gd name="T23" fmla="*/ 0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170"/>
                        <a:gd name="T38" fmla="*/ 66 w 66"/>
                        <a:gd name="T39" fmla="*/ 170 h 1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170">
                          <a:moveTo>
                            <a:pt x="0" y="170"/>
                          </a:moveTo>
                          <a:lnTo>
                            <a:pt x="5" y="129"/>
                          </a:lnTo>
                          <a:lnTo>
                            <a:pt x="12" y="90"/>
                          </a:lnTo>
                          <a:lnTo>
                            <a:pt x="24" y="54"/>
                          </a:lnTo>
                          <a:lnTo>
                            <a:pt x="37" y="40"/>
                          </a:lnTo>
                          <a:lnTo>
                            <a:pt x="53" y="18"/>
                          </a:lnTo>
                          <a:lnTo>
                            <a:pt x="66" y="0"/>
                          </a:lnTo>
                          <a:lnTo>
                            <a:pt x="50" y="34"/>
                          </a:lnTo>
                          <a:lnTo>
                            <a:pt x="34" y="70"/>
                          </a:lnTo>
                          <a:lnTo>
                            <a:pt x="21" y="92"/>
                          </a:lnTo>
                          <a:lnTo>
                            <a:pt x="15" y="132"/>
                          </a:lnTo>
                          <a:lnTo>
                            <a:pt x="0" y="17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41" name="Freeform 126"/>
                    <p:cNvSpPr/>
                    <p:nvPr/>
                  </p:nvSpPr>
                  <p:spPr bwMode="auto">
                    <a:xfrm>
                      <a:off x="1237" y="1560"/>
                      <a:ext cx="3" cy="9"/>
                    </a:xfrm>
                    <a:custGeom>
                      <a:avLst/>
                      <a:gdLst>
                        <a:gd name="T0" fmla="*/ 0 w 27"/>
                        <a:gd name="T1" fmla="*/ 0 h 97"/>
                        <a:gd name="T2" fmla="*/ 0 w 27"/>
                        <a:gd name="T3" fmla="*/ 0 h 97"/>
                        <a:gd name="T4" fmla="*/ 0 w 27"/>
                        <a:gd name="T5" fmla="*/ 0 h 97"/>
                        <a:gd name="T6" fmla="*/ 0 w 27"/>
                        <a:gd name="T7" fmla="*/ 0 h 97"/>
                        <a:gd name="T8" fmla="*/ 0 w 27"/>
                        <a:gd name="T9" fmla="*/ 0 h 97"/>
                        <a:gd name="T10" fmla="*/ 0 w 27"/>
                        <a:gd name="T11" fmla="*/ 0 h 97"/>
                        <a:gd name="T12" fmla="*/ 0 w 27"/>
                        <a:gd name="T13" fmla="*/ 0 h 97"/>
                        <a:gd name="T14" fmla="*/ 0 w 27"/>
                        <a:gd name="T15" fmla="*/ 0 h 97"/>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7"/>
                        <a:gd name="T26" fmla="*/ 27 w 27"/>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7">
                          <a:moveTo>
                            <a:pt x="0" y="97"/>
                          </a:moveTo>
                          <a:lnTo>
                            <a:pt x="6" y="74"/>
                          </a:lnTo>
                          <a:lnTo>
                            <a:pt x="15" y="57"/>
                          </a:lnTo>
                          <a:lnTo>
                            <a:pt x="19" y="29"/>
                          </a:lnTo>
                          <a:lnTo>
                            <a:pt x="27" y="0"/>
                          </a:lnTo>
                          <a:lnTo>
                            <a:pt x="25" y="41"/>
                          </a:lnTo>
                          <a:lnTo>
                            <a:pt x="19" y="83"/>
                          </a:lnTo>
                          <a:lnTo>
                            <a:pt x="0" y="97"/>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42" name="Freeform 127"/>
                    <p:cNvSpPr/>
                    <p:nvPr/>
                  </p:nvSpPr>
                  <p:spPr bwMode="auto">
                    <a:xfrm>
                      <a:off x="1239" y="1551"/>
                      <a:ext cx="2" cy="8"/>
                    </a:xfrm>
                    <a:custGeom>
                      <a:avLst/>
                      <a:gdLst>
                        <a:gd name="T0" fmla="*/ 0 w 18"/>
                        <a:gd name="T1" fmla="*/ 0 h 82"/>
                        <a:gd name="T2" fmla="*/ 0 w 18"/>
                        <a:gd name="T3" fmla="*/ 0 h 82"/>
                        <a:gd name="T4" fmla="*/ 0 w 18"/>
                        <a:gd name="T5" fmla="*/ 0 h 82"/>
                        <a:gd name="T6" fmla="*/ 0 w 18"/>
                        <a:gd name="T7" fmla="*/ 0 h 82"/>
                        <a:gd name="T8" fmla="*/ 0 w 18"/>
                        <a:gd name="T9" fmla="*/ 0 h 82"/>
                        <a:gd name="T10" fmla="*/ 0 w 18"/>
                        <a:gd name="T11" fmla="*/ 0 h 82"/>
                        <a:gd name="T12" fmla="*/ 0 w 18"/>
                        <a:gd name="T13" fmla="*/ 0 h 82"/>
                        <a:gd name="T14" fmla="*/ 0 w 18"/>
                        <a:gd name="T15" fmla="*/ 0 h 82"/>
                        <a:gd name="T16" fmla="*/ 0 w 1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2"/>
                        <a:gd name="T29" fmla="*/ 18 w 1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2">
                          <a:moveTo>
                            <a:pt x="13" y="0"/>
                          </a:moveTo>
                          <a:lnTo>
                            <a:pt x="0" y="13"/>
                          </a:lnTo>
                          <a:lnTo>
                            <a:pt x="3" y="27"/>
                          </a:lnTo>
                          <a:lnTo>
                            <a:pt x="8" y="42"/>
                          </a:lnTo>
                          <a:lnTo>
                            <a:pt x="9" y="68"/>
                          </a:lnTo>
                          <a:lnTo>
                            <a:pt x="9" y="82"/>
                          </a:lnTo>
                          <a:lnTo>
                            <a:pt x="15" y="46"/>
                          </a:lnTo>
                          <a:lnTo>
                            <a:pt x="18" y="23"/>
                          </a:lnTo>
                          <a:lnTo>
                            <a:pt x="13"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43" name="Freeform 128"/>
                    <p:cNvSpPr/>
                    <p:nvPr/>
                  </p:nvSpPr>
                  <p:spPr bwMode="auto">
                    <a:xfrm>
                      <a:off x="1241" y="1550"/>
                      <a:ext cx="1" cy="6"/>
                    </a:xfrm>
                    <a:custGeom>
                      <a:avLst/>
                      <a:gdLst>
                        <a:gd name="T0" fmla="*/ 0 w 13"/>
                        <a:gd name="T1" fmla="*/ 0 h 74"/>
                        <a:gd name="T2" fmla="*/ 0 w 13"/>
                        <a:gd name="T3" fmla="*/ 0 h 74"/>
                        <a:gd name="T4" fmla="*/ 0 w 13"/>
                        <a:gd name="T5" fmla="*/ 0 h 74"/>
                        <a:gd name="T6" fmla="*/ 0 w 13"/>
                        <a:gd name="T7" fmla="*/ 0 h 74"/>
                        <a:gd name="T8" fmla="*/ 0 w 13"/>
                        <a:gd name="T9" fmla="*/ 0 h 74"/>
                        <a:gd name="T10" fmla="*/ 0 w 13"/>
                        <a:gd name="T11" fmla="*/ 0 h 74"/>
                        <a:gd name="T12" fmla="*/ 0 w 13"/>
                        <a:gd name="T13" fmla="*/ 0 h 74"/>
                        <a:gd name="T14" fmla="*/ 0 60000 65536"/>
                        <a:gd name="T15" fmla="*/ 0 60000 65536"/>
                        <a:gd name="T16" fmla="*/ 0 60000 65536"/>
                        <a:gd name="T17" fmla="*/ 0 60000 65536"/>
                        <a:gd name="T18" fmla="*/ 0 60000 65536"/>
                        <a:gd name="T19" fmla="*/ 0 60000 65536"/>
                        <a:gd name="T20" fmla="*/ 0 60000 65536"/>
                        <a:gd name="T21" fmla="*/ 0 w 13"/>
                        <a:gd name="T22" fmla="*/ 0 h 74"/>
                        <a:gd name="T23" fmla="*/ 13 w 13"/>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74">
                          <a:moveTo>
                            <a:pt x="13" y="0"/>
                          </a:moveTo>
                          <a:lnTo>
                            <a:pt x="0" y="15"/>
                          </a:lnTo>
                          <a:lnTo>
                            <a:pt x="6" y="34"/>
                          </a:lnTo>
                          <a:lnTo>
                            <a:pt x="5" y="48"/>
                          </a:lnTo>
                          <a:lnTo>
                            <a:pt x="3" y="74"/>
                          </a:lnTo>
                          <a:lnTo>
                            <a:pt x="13" y="44"/>
                          </a:lnTo>
                          <a:lnTo>
                            <a:pt x="13"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44" name="Freeform 129"/>
                    <p:cNvSpPr/>
                    <p:nvPr/>
                  </p:nvSpPr>
                  <p:spPr bwMode="auto">
                    <a:xfrm>
                      <a:off x="1242" y="1547"/>
                      <a:ext cx="2" cy="7"/>
                    </a:xfrm>
                    <a:custGeom>
                      <a:avLst/>
                      <a:gdLst>
                        <a:gd name="T0" fmla="*/ 0 w 16"/>
                        <a:gd name="T1" fmla="*/ 0 h 83"/>
                        <a:gd name="T2" fmla="*/ 0 w 16"/>
                        <a:gd name="T3" fmla="*/ 0 h 83"/>
                        <a:gd name="T4" fmla="*/ 0 w 16"/>
                        <a:gd name="T5" fmla="*/ 0 h 83"/>
                        <a:gd name="T6" fmla="*/ 0 w 16"/>
                        <a:gd name="T7" fmla="*/ 0 h 83"/>
                        <a:gd name="T8" fmla="*/ 0 w 16"/>
                        <a:gd name="T9" fmla="*/ 0 h 83"/>
                        <a:gd name="T10" fmla="*/ 0 w 16"/>
                        <a:gd name="T11" fmla="*/ 0 h 83"/>
                        <a:gd name="T12" fmla="*/ 0 w 16"/>
                        <a:gd name="T13" fmla="*/ 0 h 83"/>
                        <a:gd name="T14" fmla="*/ 0 w 16"/>
                        <a:gd name="T15" fmla="*/ 0 h 83"/>
                        <a:gd name="T16" fmla="*/ 0 w 16"/>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3"/>
                        <a:gd name="T29" fmla="*/ 16 w 16"/>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3">
                          <a:moveTo>
                            <a:pt x="16" y="0"/>
                          </a:moveTo>
                          <a:lnTo>
                            <a:pt x="9" y="12"/>
                          </a:lnTo>
                          <a:lnTo>
                            <a:pt x="3" y="28"/>
                          </a:lnTo>
                          <a:lnTo>
                            <a:pt x="4" y="41"/>
                          </a:lnTo>
                          <a:lnTo>
                            <a:pt x="3" y="62"/>
                          </a:lnTo>
                          <a:lnTo>
                            <a:pt x="0" y="83"/>
                          </a:lnTo>
                          <a:lnTo>
                            <a:pt x="10" y="42"/>
                          </a:lnTo>
                          <a:lnTo>
                            <a:pt x="10" y="22"/>
                          </a:lnTo>
                          <a:lnTo>
                            <a:pt x="16"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45" name="Freeform 130"/>
                    <p:cNvSpPr/>
                    <p:nvPr/>
                  </p:nvSpPr>
                  <p:spPr bwMode="auto">
                    <a:xfrm>
                      <a:off x="1244" y="1544"/>
                      <a:ext cx="2" cy="7"/>
                    </a:xfrm>
                    <a:custGeom>
                      <a:avLst/>
                      <a:gdLst>
                        <a:gd name="T0" fmla="*/ 0 w 23"/>
                        <a:gd name="T1" fmla="*/ 0 h 84"/>
                        <a:gd name="T2" fmla="*/ 0 w 23"/>
                        <a:gd name="T3" fmla="*/ 0 h 84"/>
                        <a:gd name="T4" fmla="*/ 0 w 23"/>
                        <a:gd name="T5" fmla="*/ 0 h 84"/>
                        <a:gd name="T6" fmla="*/ 0 w 23"/>
                        <a:gd name="T7" fmla="*/ 0 h 84"/>
                        <a:gd name="T8" fmla="*/ 0 w 23"/>
                        <a:gd name="T9" fmla="*/ 0 h 84"/>
                        <a:gd name="T10" fmla="*/ 0 w 23"/>
                        <a:gd name="T11" fmla="*/ 0 h 84"/>
                        <a:gd name="T12" fmla="*/ 0 w 23"/>
                        <a:gd name="T13" fmla="*/ 0 h 84"/>
                        <a:gd name="T14" fmla="*/ 0 w 23"/>
                        <a:gd name="T15" fmla="*/ 0 h 84"/>
                        <a:gd name="T16" fmla="*/ 0 w 23"/>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84"/>
                        <a:gd name="T29" fmla="*/ 23 w 23"/>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84">
                          <a:moveTo>
                            <a:pt x="23" y="0"/>
                          </a:moveTo>
                          <a:lnTo>
                            <a:pt x="9" y="19"/>
                          </a:lnTo>
                          <a:lnTo>
                            <a:pt x="7" y="30"/>
                          </a:lnTo>
                          <a:lnTo>
                            <a:pt x="3" y="53"/>
                          </a:lnTo>
                          <a:lnTo>
                            <a:pt x="3" y="65"/>
                          </a:lnTo>
                          <a:lnTo>
                            <a:pt x="0" y="84"/>
                          </a:lnTo>
                          <a:lnTo>
                            <a:pt x="9" y="45"/>
                          </a:lnTo>
                          <a:lnTo>
                            <a:pt x="20" y="23"/>
                          </a:lnTo>
                          <a:lnTo>
                            <a:pt x="23"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46" name="Freeform 131"/>
                    <p:cNvSpPr/>
                    <p:nvPr/>
                  </p:nvSpPr>
                  <p:spPr bwMode="auto">
                    <a:xfrm>
                      <a:off x="1237" y="1553"/>
                      <a:ext cx="1" cy="11"/>
                    </a:xfrm>
                    <a:custGeom>
                      <a:avLst/>
                      <a:gdLst>
                        <a:gd name="T0" fmla="*/ 0 w 17"/>
                        <a:gd name="T1" fmla="*/ 0 h 117"/>
                        <a:gd name="T2" fmla="*/ 0 w 17"/>
                        <a:gd name="T3" fmla="*/ 0 h 117"/>
                        <a:gd name="T4" fmla="*/ 0 w 17"/>
                        <a:gd name="T5" fmla="*/ 0 h 117"/>
                        <a:gd name="T6" fmla="*/ 0 w 17"/>
                        <a:gd name="T7" fmla="*/ 0 h 117"/>
                        <a:gd name="T8" fmla="*/ 0 w 17"/>
                        <a:gd name="T9" fmla="*/ 0 h 117"/>
                        <a:gd name="T10" fmla="*/ 0 w 17"/>
                        <a:gd name="T11" fmla="*/ 0 h 117"/>
                        <a:gd name="T12" fmla="*/ 0 w 17"/>
                        <a:gd name="T13" fmla="*/ 0 h 117"/>
                        <a:gd name="T14" fmla="*/ 0 w 17"/>
                        <a:gd name="T15" fmla="*/ 0 h 117"/>
                        <a:gd name="T16" fmla="*/ 0 w 17"/>
                        <a:gd name="T17" fmla="*/ 0 h 117"/>
                        <a:gd name="T18" fmla="*/ 0 w 17"/>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17"/>
                        <a:gd name="T32" fmla="*/ 17 w 17"/>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17">
                          <a:moveTo>
                            <a:pt x="12" y="0"/>
                          </a:moveTo>
                          <a:lnTo>
                            <a:pt x="17" y="35"/>
                          </a:lnTo>
                          <a:lnTo>
                            <a:pt x="16" y="58"/>
                          </a:lnTo>
                          <a:lnTo>
                            <a:pt x="10" y="78"/>
                          </a:lnTo>
                          <a:lnTo>
                            <a:pt x="4" y="100"/>
                          </a:lnTo>
                          <a:lnTo>
                            <a:pt x="0" y="117"/>
                          </a:lnTo>
                          <a:lnTo>
                            <a:pt x="1" y="84"/>
                          </a:lnTo>
                          <a:lnTo>
                            <a:pt x="9" y="52"/>
                          </a:lnTo>
                          <a:lnTo>
                            <a:pt x="6" y="30"/>
                          </a:lnTo>
                          <a:lnTo>
                            <a:pt x="12"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47" name="Freeform 132"/>
                    <p:cNvSpPr/>
                    <p:nvPr/>
                  </p:nvSpPr>
                  <p:spPr bwMode="auto">
                    <a:xfrm>
                      <a:off x="1232" y="1556"/>
                      <a:ext cx="4" cy="15"/>
                    </a:xfrm>
                    <a:custGeom>
                      <a:avLst/>
                      <a:gdLst>
                        <a:gd name="T0" fmla="*/ 0 w 43"/>
                        <a:gd name="T1" fmla="*/ 0 h 158"/>
                        <a:gd name="T2" fmla="*/ 0 w 43"/>
                        <a:gd name="T3" fmla="*/ 0 h 158"/>
                        <a:gd name="T4" fmla="*/ 0 w 43"/>
                        <a:gd name="T5" fmla="*/ 0 h 158"/>
                        <a:gd name="T6" fmla="*/ 0 w 43"/>
                        <a:gd name="T7" fmla="*/ 0 h 158"/>
                        <a:gd name="T8" fmla="*/ 0 w 43"/>
                        <a:gd name="T9" fmla="*/ 0 h 158"/>
                        <a:gd name="T10" fmla="*/ 0 w 43"/>
                        <a:gd name="T11" fmla="*/ 0 h 158"/>
                        <a:gd name="T12" fmla="*/ 0 w 43"/>
                        <a:gd name="T13" fmla="*/ 0 h 158"/>
                        <a:gd name="T14" fmla="*/ 0 w 43"/>
                        <a:gd name="T15" fmla="*/ 0 h 158"/>
                        <a:gd name="T16" fmla="*/ 0 w 43"/>
                        <a:gd name="T17" fmla="*/ 0 h 158"/>
                        <a:gd name="T18" fmla="*/ 0 w 43"/>
                        <a:gd name="T19" fmla="*/ 0 h 158"/>
                        <a:gd name="T20" fmla="*/ 0 w 43"/>
                        <a:gd name="T21" fmla="*/ 0 h 158"/>
                        <a:gd name="T22" fmla="*/ 0 w 43"/>
                        <a:gd name="T23" fmla="*/ 0 h 158"/>
                        <a:gd name="T24" fmla="*/ 0 w 43"/>
                        <a:gd name="T25" fmla="*/ 0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58"/>
                        <a:gd name="T41" fmla="*/ 43 w 43"/>
                        <a:gd name="T42" fmla="*/ 158 h 1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58">
                          <a:moveTo>
                            <a:pt x="43" y="0"/>
                          </a:moveTo>
                          <a:lnTo>
                            <a:pt x="39" y="39"/>
                          </a:lnTo>
                          <a:lnTo>
                            <a:pt x="35" y="70"/>
                          </a:lnTo>
                          <a:lnTo>
                            <a:pt x="30" y="86"/>
                          </a:lnTo>
                          <a:lnTo>
                            <a:pt x="23" y="102"/>
                          </a:lnTo>
                          <a:lnTo>
                            <a:pt x="17" y="116"/>
                          </a:lnTo>
                          <a:lnTo>
                            <a:pt x="8" y="131"/>
                          </a:lnTo>
                          <a:lnTo>
                            <a:pt x="0" y="158"/>
                          </a:lnTo>
                          <a:lnTo>
                            <a:pt x="4" y="123"/>
                          </a:lnTo>
                          <a:lnTo>
                            <a:pt x="14" y="99"/>
                          </a:lnTo>
                          <a:lnTo>
                            <a:pt x="29" y="70"/>
                          </a:lnTo>
                          <a:lnTo>
                            <a:pt x="33" y="41"/>
                          </a:lnTo>
                          <a:lnTo>
                            <a:pt x="43"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48" name="Freeform 133"/>
                    <p:cNvSpPr/>
                    <p:nvPr/>
                  </p:nvSpPr>
                  <p:spPr bwMode="auto">
                    <a:xfrm>
                      <a:off x="1232" y="1546"/>
                      <a:ext cx="4" cy="20"/>
                    </a:xfrm>
                    <a:custGeom>
                      <a:avLst/>
                      <a:gdLst>
                        <a:gd name="T0" fmla="*/ 0 w 37"/>
                        <a:gd name="T1" fmla="*/ 0 h 221"/>
                        <a:gd name="T2" fmla="*/ 0 w 37"/>
                        <a:gd name="T3" fmla="*/ 0 h 221"/>
                        <a:gd name="T4" fmla="*/ 0 w 37"/>
                        <a:gd name="T5" fmla="*/ 0 h 221"/>
                        <a:gd name="T6" fmla="*/ 0 w 37"/>
                        <a:gd name="T7" fmla="*/ 0 h 221"/>
                        <a:gd name="T8" fmla="*/ 0 w 37"/>
                        <a:gd name="T9" fmla="*/ 0 h 221"/>
                        <a:gd name="T10" fmla="*/ 0 w 37"/>
                        <a:gd name="T11" fmla="*/ 0 h 221"/>
                        <a:gd name="T12" fmla="*/ 0 w 37"/>
                        <a:gd name="T13" fmla="*/ 0 h 221"/>
                        <a:gd name="T14" fmla="*/ 0 w 37"/>
                        <a:gd name="T15" fmla="*/ 0 h 221"/>
                        <a:gd name="T16" fmla="*/ 0 w 37"/>
                        <a:gd name="T17" fmla="*/ 0 h 221"/>
                        <a:gd name="T18" fmla="*/ 0 w 37"/>
                        <a:gd name="T19" fmla="*/ 0 h 221"/>
                        <a:gd name="T20" fmla="*/ 0 w 37"/>
                        <a:gd name="T21" fmla="*/ 0 h 221"/>
                        <a:gd name="T22" fmla="*/ 0 w 37"/>
                        <a:gd name="T23" fmla="*/ 0 h 221"/>
                        <a:gd name="T24" fmla="*/ 0 w 37"/>
                        <a:gd name="T25" fmla="*/ 0 h 221"/>
                        <a:gd name="T26" fmla="*/ 0 w 37"/>
                        <a:gd name="T27" fmla="*/ 0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21"/>
                        <a:gd name="T44" fmla="*/ 37 w 37"/>
                        <a:gd name="T45" fmla="*/ 221 h 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21">
                          <a:moveTo>
                            <a:pt x="0" y="221"/>
                          </a:moveTo>
                          <a:lnTo>
                            <a:pt x="21" y="175"/>
                          </a:lnTo>
                          <a:lnTo>
                            <a:pt x="28" y="150"/>
                          </a:lnTo>
                          <a:lnTo>
                            <a:pt x="34" y="104"/>
                          </a:lnTo>
                          <a:lnTo>
                            <a:pt x="35" y="81"/>
                          </a:lnTo>
                          <a:lnTo>
                            <a:pt x="37" y="45"/>
                          </a:lnTo>
                          <a:lnTo>
                            <a:pt x="37" y="26"/>
                          </a:lnTo>
                          <a:lnTo>
                            <a:pt x="32" y="0"/>
                          </a:lnTo>
                          <a:lnTo>
                            <a:pt x="31" y="24"/>
                          </a:lnTo>
                          <a:lnTo>
                            <a:pt x="31" y="66"/>
                          </a:lnTo>
                          <a:lnTo>
                            <a:pt x="28" y="106"/>
                          </a:lnTo>
                          <a:lnTo>
                            <a:pt x="21" y="153"/>
                          </a:lnTo>
                          <a:lnTo>
                            <a:pt x="15" y="179"/>
                          </a:lnTo>
                          <a:lnTo>
                            <a:pt x="0" y="221"/>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49" name="Freeform 134"/>
                    <p:cNvSpPr/>
                    <p:nvPr/>
                  </p:nvSpPr>
                  <p:spPr bwMode="auto">
                    <a:xfrm>
                      <a:off x="1236" y="1549"/>
                      <a:ext cx="1" cy="7"/>
                    </a:xfrm>
                    <a:custGeom>
                      <a:avLst/>
                      <a:gdLst>
                        <a:gd name="T0" fmla="*/ 0 w 6"/>
                        <a:gd name="T1" fmla="*/ 0 h 78"/>
                        <a:gd name="T2" fmla="*/ 0 w 6"/>
                        <a:gd name="T3" fmla="*/ 0 h 78"/>
                        <a:gd name="T4" fmla="*/ 0 w 6"/>
                        <a:gd name="T5" fmla="*/ 0 h 78"/>
                        <a:gd name="T6" fmla="*/ 0 w 6"/>
                        <a:gd name="T7" fmla="*/ 0 h 78"/>
                        <a:gd name="T8" fmla="*/ 0 w 6"/>
                        <a:gd name="T9" fmla="*/ 0 h 78"/>
                        <a:gd name="T10" fmla="*/ 0 60000 65536"/>
                        <a:gd name="T11" fmla="*/ 0 60000 65536"/>
                        <a:gd name="T12" fmla="*/ 0 60000 65536"/>
                        <a:gd name="T13" fmla="*/ 0 60000 65536"/>
                        <a:gd name="T14" fmla="*/ 0 60000 65536"/>
                        <a:gd name="T15" fmla="*/ 0 w 6"/>
                        <a:gd name="T16" fmla="*/ 0 h 78"/>
                        <a:gd name="T17" fmla="*/ 6 w 6"/>
                        <a:gd name="T18" fmla="*/ 78 h 78"/>
                      </a:gdLst>
                      <a:ahLst/>
                      <a:cxnLst>
                        <a:cxn ang="T10">
                          <a:pos x="T0" y="T1"/>
                        </a:cxn>
                        <a:cxn ang="T11">
                          <a:pos x="T2" y="T3"/>
                        </a:cxn>
                        <a:cxn ang="T12">
                          <a:pos x="T4" y="T5"/>
                        </a:cxn>
                        <a:cxn ang="T13">
                          <a:pos x="T6" y="T7"/>
                        </a:cxn>
                        <a:cxn ang="T14">
                          <a:pos x="T8" y="T9"/>
                        </a:cxn>
                      </a:cxnLst>
                      <a:rect l="T15" t="T16" r="T17" b="T18"/>
                      <a:pathLst>
                        <a:path w="6" h="78">
                          <a:moveTo>
                            <a:pt x="3" y="0"/>
                          </a:moveTo>
                          <a:lnTo>
                            <a:pt x="0" y="34"/>
                          </a:lnTo>
                          <a:lnTo>
                            <a:pt x="0" y="78"/>
                          </a:lnTo>
                          <a:lnTo>
                            <a:pt x="6" y="43"/>
                          </a:lnTo>
                          <a:lnTo>
                            <a:pt x="3"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50" name="Freeform 135"/>
                    <p:cNvSpPr/>
                    <p:nvPr/>
                  </p:nvSpPr>
                  <p:spPr bwMode="auto">
                    <a:xfrm>
                      <a:off x="1232" y="1543"/>
                      <a:ext cx="2" cy="19"/>
                    </a:xfrm>
                    <a:custGeom>
                      <a:avLst/>
                      <a:gdLst>
                        <a:gd name="T0" fmla="*/ 0 w 21"/>
                        <a:gd name="T1" fmla="*/ 0 h 217"/>
                        <a:gd name="T2" fmla="*/ 0 w 21"/>
                        <a:gd name="T3" fmla="*/ 0 h 217"/>
                        <a:gd name="T4" fmla="*/ 0 w 21"/>
                        <a:gd name="T5" fmla="*/ 0 h 217"/>
                        <a:gd name="T6" fmla="*/ 0 w 21"/>
                        <a:gd name="T7" fmla="*/ 0 h 217"/>
                        <a:gd name="T8" fmla="*/ 0 w 21"/>
                        <a:gd name="T9" fmla="*/ 0 h 217"/>
                        <a:gd name="T10" fmla="*/ 0 w 21"/>
                        <a:gd name="T11" fmla="*/ 0 h 217"/>
                        <a:gd name="T12" fmla="*/ 0 w 21"/>
                        <a:gd name="T13" fmla="*/ 0 h 217"/>
                        <a:gd name="T14" fmla="*/ 0 w 21"/>
                        <a:gd name="T15" fmla="*/ 0 h 217"/>
                        <a:gd name="T16" fmla="*/ 0 w 21"/>
                        <a:gd name="T17" fmla="*/ 0 h 217"/>
                        <a:gd name="T18" fmla="*/ 0 w 21"/>
                        <a:gd name="T19" fmla="*/ 0 h 217"/>
                        <a:gd name="T20" fmla="*/ 0 w 21"/>
                        <a:gd name="T21" fmla="*/ 0 h 217"/>
                        <a:gd name="T22" fmla="*/ 0 w 21"/>
                        <a:gd name="T23" fmla="*/ 0 h 217"/>
                        <a:gd name="T24" fmla="*/ 0 w 21"/>
                        <a:gd name="T25" fmla="*/ 0 h 217"/>
                        <a:gd name="T26" fmla="*/ 0 w 21"/>
                        <a:gd name="T27" fmla="*/ 0 h 217"/>
                        <a:gd name="T28" fmla="*/ 0 w 21"/>
                        <a:gd name="T29" fmla="*/ 0 h 2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17"/>
                        <a:gd name="T47" fmla="*/ 21 w 21"/>
                        <a:gd name="T48" fmla="*/ 217 h 2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17">
                          <a:moveTo>
                            <a:pt x="12" y="0"/>
                          </a:moveTo>
                          <a:lnTo>
                            <a:pt x="21" y="20"/>
                          </a:lnTo>
                          <a:lnTo>
                            <a:pt x="21" y="37"/>
                          </a:lnTo>
                          <a:lnTo>
                            <a:pt x="21" y="63"/>
                          </a:lnTo>
                          <a:lnTo>
                            <a:pt x="21" y="102"/>
                          </a:lnTo>
                          <a:lnTo>
                            <a:pt x="18" y="133"/>
                          </a:lnTo>
                          <a:lnTo>
                            <a:pt x="15" y="160"/>
                          </a:lnTo>
                          <a:lnTo>
                            <a:pt x="15" y="181"/>
                          </a:lnTo>
                          <a:lnTo>
                            <a:pt x="0" y="217"/>
                          </a:lnTo>
                          <a:lnTo>
                            <a:pt x="5" y="179"/>
                          </a:lnTo>
                          <a:lnTo>
                            <a:pt x="10" y="139"/>
                          </a:lnTo>
                          <a:lnTo>
                            <a:pt x="13" y="100"/>
                          </a:lnTo>
                          <a:lnTo>
                            <a:pt x="16" y="71"/>
                          </a:lnTo>
                          <a:lnTo>
                            <a:pt x="15" y="49"/>
                          </a:lnTo>
                          <a:lnTo>
                            <a:pt x="12"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51" name="Freeform 136"/>
                    <p:cNvSpPr/>
                    <p:nvPr/>
                  </p:nvSpPr>
                  <p:spPr bwMode="auto">
                    <a:xfrm>
                      <a:off x="1231" y="1541"/>
                      <a:ext cx="1" cy="14"/>
                    </a:xfrm>
                    <a:custGeom>
                      <a:avLst/>
                      <a:gdLst>
                        <a:gd name="T0" fmla="*/ 0 w 17"/>
                        <a:gd name="T1" fmla="*/ 0 h 155"/>
                        <a:gd name="T2" fmla="*/ 0 w 17"/>
                        <a:gd name="T3" fmla="*/ 0 h 155"/>
                        <a:gd name="T4" fmla="*/ 0 w 17"/>
                        <a:gd name="T5" fmla="*/ 0 h 155"/>
                        <a:gd name="T6" fmla="*/ 0 w 17"/>
                        <a:gd name="T7" fmla="*/ 0 h 155"/>
                        <a:gd name="T8" fmla="*/ 0 w 17"/>
                        <a:gd name="T9" fmla="*/ 0 h 155"/>
                        <a:gd name="T10" fmla="*/ 0 w 17"/>
                        <a:gd name="T11" fmla="*/ 0 h 155"/>
                        <a:gd name="T12" fmla="*/ 0 w 17"/>
                        <a:gd name="T13" fmla="*/ 0 h 155"/>
                        <a:gd name="T14" fmla="*/ 0 w 17"/>
                        <a:gd name="T15" fmla="*/ 0 h 155"/>
                        <a:gd name="T16" fmla="*/ 0 w 17"/>
                        <a:gd name="T17" fmla="*/ 0 h 155"/>
                        <a:gd name="T18" fmla="*/ 0 w 17"/>
                        <a:gd name="T19" fmla="*/ 0 h 155"/>
                        <a:gd name="T20" fmla="*/ 0 w 17"/>
                        <a:gd name="T21" fmla="*/ 0 h 155"/>
                        <a:gd name="T22" fmla="*/ 0 w 17"/>
                        <a:gd name="T23" fmla="*/ 0 h 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55"/>
                        <a:gd name="T38" fmla="*/ 17 w 17"/>
                        <a:gd name="T39" fmla="*/ 155 h 1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55">
                          <a:moveTo>
                            <a:pt x="9" y="155"/>
                          </a:moveTo>
                          <a:lnTo>
                            <a:pt x="17" y="113"/>
                          </a:lnTo>
                          <a:lnTo>
                            <a:pt x="17" y="85"/>
                          </a:lnTo>
                          <a:lnTo>
                            <a:pt x="15" y="59"/>
                          </a:lnTo>
                          <a:lnTo>
                            <a:pt x="15" y="33"/>
                          </a:lnTo>
                          <a:lnTo>
                            <a:pt x="9" y="9"/>
                          </a:lnTo>
                          <a:lnTo>
                            <a:pt x="0" y="0"/>
                          </a:lnTo>
                          <a:lnTo>
                            <a:pt x="7" y="19"/>
                          </a:lnTo>
                          <a:lnTo>
                            <a:pt x="10" y="55"/>
                          </a:lnTo>
                          <a:lnTo>
                            <a:pt x="13" y="100"/>
                          </a:lnTo>
                          <a:lnTo>
                            <a:pt x="13" y="127"/>
                          </a:lnTo>
                          <a:lnTo>
                            <a:pt x="9" y="155"/>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52" name="Freeform 137"/>
                    <p:cNvSpPr/>
                    <p:nvPr/>
                  </p:nvSpPr>
                  <p:spPr bwMode="auto">
                    <a:xfrm>
                      <a:off x="1276" y="1557"/>
                      <a:ext cx="2" cy="23"/>
                    </a:xfrm>
                    <a:custGeom>
                      <a:avLst/>
                      <a:gdLst>
                        <a:gd name="T0" fmla="*/ 0 w 21"/>
                        <a:gd name="T1" fmla="*/ 0 h 248"/>
                        <a:gd name="T2" fmla="*/ 0 w 21"/>
                        <a:gd name="T3" fmla="*/ 0 h 248"/>
                        <a:gd name="T4" fmla="*/ 0 w 21"/>
                        <a:gd name="T5" fmla="*/ 0 h 248"/>
                        <a:gd name="T6" fmla="*/ 0 w 21"/>
                        <a:gd name="T7" fmla="*/ 0 h 248"/>
                        <a:gd name="T8" fmla="*/ 0 w 21"/>
                        <a:gd name="T9" fmla="*/ 0 h 248"/>
                        <a:gd name="T10" fmla="*/ 0 w 21"/>
                        <a:gd name="T11" fmla="*/ 0 h 248"/>
                        <a:gd name="T12" fmla="*/ 0 w 21"/>
                        <a:gd name="T13" fmla="*/ 0 h 248"/>
                        <a:gd name="T14" fmla="*/ 0 w 21"/>
                        <a:gd name="T15" fmla="*/ 0 h 248"/>
                        <a:gd name="T16" fmla="*/ 0 w 21"/>
                        <a:gd name="T17" fmla="*/ 0 h 248"/>
                        <a:gd name="T18" fmla="*/ 0 w 21"/>
                        <a:gd name="T19" fmla="*/ 0 h 248"/>
                        <a:gd name="T20" fmla="*/ 0 w 21"/>
                        <a:gd name="T21" fmla="*/ 0 h 2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48"/>
                        <a:gd name="T35" fmla="*/ 21 w 21"/>
                        <a:gd name="T36" fmla="*/ 248 h 2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48">
                          <a:moveTo>
                            <a:pt x="0" y="248"/>
                          </a:moveTo>
                          <a:lnTo>
                            <a:pt x="4" y="184"/>
                          </a:lnTo>
                          <a:lnTo>
                            <a:pt x="5" y="140"/>
                          </a:lnTo>
                          <a:lnTo>
                            <a:pt x="11" y="78"/>
                          </a:lnTo>
                          <a:lnTo>
                            <a:pt x="14" y="27"/>
                          </a:lnTo>
                          <a:lnTo>
                            <a:pt x="21" y="0"/>
                          </a:lnTo>
                          <a:lnTo>
                            <a:pt x="21" y="56"/>
                          </a:lnTo>
                          <a:lnTo>
                            <a:pt x="21" y="104"/>
                          </a:lnTo>
                          <a:lnTo>
                            <a:pt x="17" y="148"/>
                          </a:lnTo>
                          <a:lnTo>
                            <a:pt x="11" y="187"/>
                          </a:lnTo>
                          <a:lnTo>
                            <a:pt x="0" y="24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53" name="Freeform 138"/>
                    <p:cNvSpPr/>
                    <p:nvPr/>
                  </p:nvSpPr>
                  <p:spPr bwMode="auto">
                    <a:xfrm>
                      <a:off x="1274" y="1550"/>
                      <a:ext cx="2" cy="22"/>
                    </a:xfrm>
                    <a:custGeom>
                      <a:avLst/>
                      <a:gdLst>
                        <a:gd name="T0" fmla="*/ 0 w 20"/>
                        <a:gd name="T1" fmla="*/ 0 h 246"/>
                        <a:gd name="T2" fmla="*/ 0 w 20"/>
                        <a:gd name="T3" fmla="*/ 0 h 246"/>
                        <a:gd name="T4" fmla="*/ 0 w 20"/>
                        <a:gd name="T5" fmla="*/ 0 h 246"/>
                        <a:gd name="T6" fmla="*/ 0 w 20"/>
                        <a:gd name="T7" fmla="*/ 0 h 246"/>
                        <a:gd name="T8" fmla="*/ 0 w 20"/>
                        <a:gd name="T9" fmla="*/ 0 h 246"/>
                        <a:gd name="T10" fmla="*/ 0 w 20"/>
                        <a:gd name="T11" fmla="*/ 0 h 246"/>
                        <a:gd name="T12" fmla="*/ 0 w 20"/>
                        <a:gd name="T13" fmla="*/ 0 h 246"/>
                        <a:gd name="T14" fmla="*/ 0 w 20"/>
                        <a:gd name="T15" fmla="*/ 0 h 246"/>
                        <a:gd name="T16" fmla="*/ 0 w 20"/>
                        <a:gd name="T17" fmla="*/ 0 h 246"/>
                        <a:gd name="T18" fmla="*/ 0 w 20"/>
                        <a:gd name="T19" fmla="*/ 0 h 246"/>
                        <a:gd name="T20" fmla="*/ 0 w 20"/>
                        <a:gd name="T21" fmla="*/ 0 h 246"/>
                        <a:gd name="T22" fmla="*/ 0 w 20"/>
                        <a:gd name="T23" fmla="*/ 0 h 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46"/>
                        <a:gd name="T38" fmla="*/ 20 w 20"/>
                        <a:gd name="T39" fmla="*/ 246 h 2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46">
                          <a:moveTo>
                            <a:pt x="3" y="246"/>
                          </a:moveTo>
                          <a:lnTo>
                            <a:pt x="7" y="198"/>
                          </a:lnTo>
                          <a:lnTo>
                            <a:pt x="7" y="140"/>
                          </a:lnTo>
                          <a:lnTo>
                            <a:pt x="10" y="94"/>
                          </a:lnTo>
                          <a:lnTo>
                            <a:pt x="0" y="56"/>
                          </a:lnTo>
                          <a:lnTo>
                            <a:pt x="1" y="25"/>
                          </a:lnTo>
                          <a:lnTo>
                            <a:pt x="0" y="0"/>
                          </a:lnTo>
                          <a:lnTo>
                            <a:pt x="10" y="62"/>
                          </a:lnTo>
                          <a:lnTo>
                            <a:pt x="20" y="85"/>
                          </a:lnTo>
                          <a:lnTo>
                            <a:pt x="17" y="132"/>
                          </a:lnTo>
                          <a:lnTo>
                            <a:pt x="16" y="194"/>
                          </a:lnTo>
                          <a:lnTo>
                            <a:pt x="3" y="24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54" name="Freeform 139"/>
                    <p:cNvSpPr/>
                    <p:nvPr/>
                  </p:nvSpPr>
                  <p:spPr bwMode="auto">
                    <a:xfrm>
                      <a:off x="1273" y="1557"/>
                      <a:ext cx="1" cy="12"/>
                    </a:xfrm>
                    <a:custGeom>
                      <a:avLst/>
                      <a:gdLst>
                        <a:gd name="T0" fmla="*/ 0 w 9"/>
                        <a:gd name="T1" fmla="*/ 0 h 132"/>
                        <a:gd name="T2" fmla="*/ 0 w 9"/>
                        <a:gd name="T3" fmla="*/ 0 h 132"/>
                        <a:gd name="T4" fmla="*/ 0 w 9"/>
                        <a:gd name="T5" fmla="*/ 0 h 132"/>
                        <a:gd name="T6" fmla="*/ 0 w 9"/>
                        <a:gd name="T7" fmla="*/ 0 h 132"/>
                        <a:gd name="T8" fmla="*/ 0 w 9"/>
                        <a:gd name="T9" fmla="*/ 0 h 132"/>
                        <a:gd name="T10" fmla="*/ 0 w 9"/>
                        <a:gd name="T11" fmla="*/ 0 h 132"/>
                        <a:gd name="T12" fmla="*/ 0 w 9"/>
                        <a:gd name="T13" fmla="*/ 0 h 132"/>
                        <a:gd name="T14" fmla="*/ 0 w 9"/>
                        <a:gd name="T15" fmla="*/ 0 h 132"/>
                        <a:gd name="T16" fmla="*/ 0 w 9"/>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32"/>
                        <a:gd name="T29" fmla="*/ 9 w 9"/>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32">
                          <a:moveTo>
                            <a:pt x="0" y="132"/>
                          </a:moveTo>
                          <a:lnTo>
                            <a:pt x="0" y="84"/>
                          </a:lnTo>
                          <a:lnTo>
                            <a:pt x="0" y="52"/>
                          </a:lnTo>
                          <a:lnTo>
                            <a:pt x="0" y="23"/>
                          </a:lnTo>
                          <a:lnTo>
                            <a:pt x="0" y="0"/>
                          </a:lnTo>
                          <a:lnTo>
                            <a:pt x="5" y="23"/>
                          </a:lnTo>
                          <a:lnTo>
                            <a:pt x="9" y="62"/>
                          </a:lnTo>
                          <a:lnTo>
                            <a:pt x="9" y="103"/>
                          </a:lnTo>
                          <a:lnTo>
                            <a:pt x="0" y="132"/>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55" name="Freeform 140"/>
                    <p:cNvSpPr/>
                    <p:nvPr/>
                  </p:nvSpPr>
                  <p:spPr bwMode="auto">
                    <a:xfrm>
                      <a:off x="1274" y="1542"/>
                      <a:ext cx="3" cy="16"/>
                    </a:xfrm>
                    <a:custGeom>
                      <a:avLst/>
                      <a:gdLst>
                        <a:gd name="T0" fmla="*/ 0 w 26"/>
                        <a:gd name="T1" fmla="*/ 0 h 166"/>
                        <a:gd name="T2" fmla="*/ 0 w 26"/>
                        <a:gd name="T3" fmla="*/ 0 h 166"/>
                        <a:gd name="T4" fmla="*/ 0 w 26"/>
                        <a:gd name="T5" fmla="*/ 0 h 166"/>
                        <a:gd name="T6" fmla="*/ 0 w 26"/>
                        <a:gd name="T7" fmla="*/ 0 h 166"/>
                        <a:gd name="T8" fmla="*/ 0 w 26"/>
                        <a:gd name="T9" fmla="*/ 0 h 166"/>
                        <a:gd name="T10" fmla="*/ 0 w 26"/>
                        <a:gd name="T11" fmla="*/ 0 h 166"/>
                        <a:gd name="T12" fmla="*/ 0 w 26"/>
                        <a:gd name="T13" fmla="*/ 0 h 166"/>
                        <a:gd name="T14" fmla="*/ 0 w 26"/>
                        <a:gd name="T15" fmla="*/ 0 h 166"/>
                        <a:gd name="T16" fmla="*/ 0 w 26"/>
                        <a:gd name="T17" fmla="*/ 0 h 166"/>
                        <a:gd name="T18" fmla="*/ 0 w 26"/>
                        <a:gd name="T19" fmla="*/ 0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66"/>
                        <a:gd name="T32" fmla="*/ 26 w 26"/>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66">
                          <a:moveTo>
                            <a:pt x="26" y="166"/>
                          </a:moveTo>
                          <a:lnTo>
                            <a:pt x="13" y="123"/>
                          </a:lnTo>
                          <a:lnTo>
                            <a:pt x="7" y="85"/>
                          </a:lnTo>
                          <a:lnTo>
                            <a:pt x="4" y="49"/>
                          </a:lnTo>
                          <a:lnTo>
                            <a:pt x="0" y="30"/>
                          </a:lnTo>
                          <a:lnTo>
                            <a:pt x="4" y="0"/>
                          </a:lnTo>
                          <a:lnTo>
                            <a:pt x="10" y="37"/>
                          </a:lnTo>
                          <a:lnTo>
                            <a:pt x="14" y="95"/>
                          </a:lnTo>
                          <a:lnTo>
                            <a:pt x="26" y="142"/>
                          </a:lnTo>
                          <a:lnTo>
                            <a:pt x="26" y="16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56" name="Freeform 141"/>
                    <p:cNvSpPr/>
                    <p:nvPr/>
                  </p:nvSpPr>
                  <p:spPr bwMode="auto">
                    <a:xfrm>
                      <a:off x="1276" y="1539"/>
                      <a:ext cx="2" cy="17"/>
                    </a:xfrm>
                    <a:custGeom>
                      <a:avLst/>
                      <a:gdLst>
                        <a:gd name="T0" fmla="*/ 0 w 16"/>
                        <a:gd name="T1" fmla="*/ 0 h 189"/>
                        <a:gd name="T2" fmla="*/ 0 w 16"/>
                        <a:gd name="T3" fmla="*/ 0 h 189"/>
                        <a:gd name="T4" fmla="*/ 0 w 16"/>
                        <a:gd name="T5" fmla="*/ 0 h 189"/>
                        <a:gd name="T6" fmla="*/ 0 w 16"/>
                        <a:gd name="T7" fmla="*/ 0 h 189"/>
                        <a:gd name="T8" fmla="*/ 0 w 16"/>
                        <a:gd name="T9" fmla="*/ 0 h 189"/>
                        <a:gd name="T10" fmla="*/ 0 w 16"/>
                        <a:gd name="T11" fmla="*/ 0 h 189"/>
                        <a:gd name="T12" fmla="*/ 0 w 16"/>
                        <a:gd name="T13" fmla="*/ 0 h 189"/>
                        <a:gd name="T14" fmla="*/ 0 w 16"/>
                        <a:gd name="T15" fmla="*/ 0 h 189"/>
                        <a:gd name="T16" fmla="*/ 0 w 16"/>
                        <a:gd name="T17" fmla="*/ 0 h 189"/>
                        <a:gd name="T18" fmla="*/ 0 w 16"/>
                        <a:gd name="T19" fmla="*/ 0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89"/>
                        <a:gd name="T32" fmla="*/ 16 w 16"/>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89">
                          <a:moveTo>
                            <a:pt x="16" y="189"/>
                          </a:moveTo>
                          <a:lnTo>
                            <a:pt x="3" y="134"/>
                          </a:lnTo>
                          <a:lnTo>
                            <a:pt x="0" y="92"/>
                          </a:lnTo>
                          <a:lnTo>
                            <a:pt x="0" y="49"/>
                          </a:lnTo>
                          <a:lnTo>
                            <a:pt x="2" y="14"/>
                          </a:lnTo>
                          <a:lnTo>
                            <a:pt x="3" y="0"/>
                          </a:lnTo>
                          <a:lnTo>
                            <a:pt x="9" y="62"/>
                          </a:lnTo>
                          <a:lnTo>
                            <a:pt x="9" y="98"/>
                          </a:lnTo>
                          <a:lnTo>
                            <a:pt x="9" y="142"/>
                          </a:lnTo>
                          <a:lnTo>
                            <a:pt x="16" y="189"/>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57" name="Freeform 142"/>
                    <p:cNvSpPr/>
                    <p:nvPr/>
                  </p:nvSpPr>
                  <p:spPr bwMode="auto">
                    <a:xfrm>
                      <a:off x="1278" y="1539"/>
                      <a:ext cx="2" cy="15"/>
                    </a:xfrm>
                    <a:custGeom>
                      <a:avLst/>
                      <a:gdLst>
                        <a:gd name="T0" fmla="*/ 0 w 19"/>
                        <a:gd name="T1" fmla="*/ 0 h 164"/>
                        <a:gd name="T2" fmla="*/ 0 w 19"/>
                        <a:gd name="T3" fmla="*/ 0 h 164"/>
                        <a:gd name="T4" fmla="*/ 0 w 19"/>
                        <a:gd name="T5" fmla="*/ 0 h 164"/>
                        <a:gd name="T6" fmla="*/ 0 w 19"/>
                        <a:gd name="T7" fmla="*/ 0 h 164"/>
                        <a:gd name="T8" fmla="*/ 0 w 19"/>
                        <a:gd name="T9" fmla="*/ 0 h 164"/>
                        <a:gd name="T10" fmla="*/ 0 w 19"/>
                        <a:gd name="T11" fmla="*/ 0 h 164"/>
                        <a:gd name="T12" fmla="*/ 0 w 19"/>
                        <a:gd name="T13" fmla="*/ 0 h 164"/>
                        <a:gd name="T14" fmla="*/ 0 w 19"/>
                        <a:gd name="T15" fmla="*/ 0 h 164"/>
                        <a:gd name="T16" fmla="*/ 0 w 19"/>
                        <a:gd name="T17" fmla="*/ 0 h 164"/>
                        <a:gd name="T18" fmla="*/ 0 w 19"/>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64"/>
                        <a:gd name="T32" fmla="*/ 19 w 19"/>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64">
                          <a:moveTo>
                            <a:pt x="10" y="164"/>
                          </a:moveTo>
                          <a:lnTo>
                            <a:pt x="4" y="112"/>
                          </a:lnTo>
                          <a:lnTo>
                            <a:pt x="0" y="75"/>
                          </a:lnTo>
                          <a:lnTo>
                            <a:pt x="4" y="41"/>
                          </a:lnTo>
                          <a:lnTo>
                            <a:pt x="10" y="20"/>
                          </a:lnTo>
                          <a:lnTo>
                            <a:pt x="19" y="0"/>
                          </a:lnTo>
                          <a:lnTo>
                            <a:pt x="16" y="31"/>
                          </a:lnTo>
                          <a:lnTo>
                            <a:pt x="10" y="62"/>
                          </a:lnTo>
                          <a:lnTo>
                            <a:pt x="13" y="107"/>
                          </a:lnTo>
                          <a:lnTo>
                            <a:pt x="10" y="16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58" name="Freeform 143"/>
                    <p:cNvSpPr/>
                    <p:nvPr/>
                  </p:nvSpPr>
                  <p:spPr bwMode="auto">
                    <a:xfrm>
                      <a:off x="1227" y="1537"/>
                      <a:ext cx="4" cy="14"/>
                    </a:xfrm>
                    <a:custGeom>
                      <a:avLst/>
                      <a:gdLst>
                        <a:gd name="T0" fmla="*/ 0 w 29"/>
                        <a:gd name="T1" fmla="*/ 0 h 157"/>
                        <a:gd name="T2" fmla="*/ 0 w 29"/>
                        <a:gd name="T3" fmla="*/ 0 h 157"/>
                        <a:gd name="T4" fmla="*/ 0 w 29"/>
                        <a:gd name="T5" fmla="*/ 0 h 157"/>
                        <a:gd name="T6" fmla="*/ 0 w 29"/>
                        <a:gd name="T7" fmla="*/ 0 h 157"/>
                        <a:gd name="T8" fmla="*/ 0 w 29"/>
                        <a:gd name="T9" fmla="*/ 0 h 157"/>
                        <a:gd name="T10" fmla="*/ 0 w 29"/>
                        <a:gd name="T11" fmla="*/ 0 h 157"/>
                        <a:gd name="T12" fmla="*/ 0 w 29"/>
                        <a:gd name="T13" fmla="*/ 0 h 157"/>
                        <a:gd name="T14" fmla="*/ 0 w 29"/>
                        <a:gd name="T15" fmla="*/ 0 h 157"/>
                        <a:gd name="T16" fmla="*/ 0 w 29"/>
                        <a:gd name="T17" fmla="*/ 0 h 157"/>
                        <a:gd name="T18" fmla="*/ 0 w 29"/>
                        <a:gd name="T19" fmla="*/ 0 h 157"/>
                        <a:gd name="T20" fmla="*/ 0 w 29"/>
                        <a:gd name="T21" fmla="*/ 0 h 157"/>
                        <a:gd name="T22" fmla="*/ 0 w 29"/>
                        <a:gd name="T23" fmla="*/ 0 h 157"/>
                        <a:gd name="T24" fmla="*/ 0 w 29"/>
                        <a:gd name="T25" fmla="*/ 0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57"/>
                        <a:gd name="T41" fmla="*/ 29 w 29"/>
                        <a:gd name="T42" fmla="*/ 157 h 1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57">
                          <a:moveTo>
                            <a:pt x="0" y="0"/>
                          </a:moveTo>
                          <a:lnTo>
                            <a:pt x="16" y="19"/>
                          </a:lnTo>
                          <a:lnTo>
                            <a:pt x="19" y="32"/>
                          </a:lnTo>
                          <a:lnTo>
                            <a:pt x="22" y="57"/>
                          </a:lnTo>
                          <a:lnTo>
                            <a:pt x="29" y="86"/>
                          </a:lnTo>
                          <a:lnTo>
                            <a:pt x="29" y="107"/>
                          </a:lnTo>
                          <a:lnTo>
                            <a:pt x="29" y="138"/>
                          </a:lnTo>
                          <a:lnTo>
                            <a:pt x="22" y="157"/>
                          </a:lnTo>
                          <a:lnTo>
                            <a:pt x="24" y="132"/>
                          </a:lnTo>
                          <a:lnTo>
                            <a:pt x="24" y="89"/>
                          </a:lnTo>
                          <a:lnTo>
                            <a:pt x="16" y="63"/>
                          </a:lnTo>
                          <a:lnTo>
                            <a:pt x="6" y="31"/>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59" name="Freeform 144"/>
                    <p:cNvSpPr/>
                    <p:nvPr/>
                  </p:nvSpPr>
                  <p:spPr bwMode="auto">
                    <a:xfrm>
                      <a:off x="1224" y="1535"/>
                      <a:ext cx="5" cy="13"/>
                    </a:xfrm>
                    <a:custGeom>
                      <a:avLst/>
                      <a:gdLst>
                        <a:gd name="T0" fmla="*/ 0 w 39"/>
                        <a:gd name="T1" fmla="*/ 0 h 142"/>
                        <a:gd name="T2" fmla="*/ 0 w 39"/>
                        <a:gd name="T3" fmla="*/ 0 h 142"/>
                        <a:gd name="T4" fmla="*/ 0 w 39"/>
                        <a:gd name="T5" fmla="*/ 0 h 142"/>
                        <a:gd name="T6" fmla="*/ 0 w 39"/>
                        <a:gd name="T7" fmla="*/ 0 h 142"/>
                        <a:gd name="T8" fmla="*/ 0 w 39"/>
                        <a:gd name="T9" fmla="*/ 0 h 142"/>
                        <a:gd name="T10" fmla="*/ 0 w 39"/>
                        <a:gd name="T11" fmla="*/ 0 h 142"/>
                        <a:gd name="T12" fmla="*/ 0 w 39"/>
                        <a:gd name="T13" fmla="*/ 0 h 142"/>
                        <a:gd name="T14" fmla="*/ 0 w 39"/>
                        <a:gd name="T15" fmla="*/ 0 h 142"/>
                        <a:gd name="T16" fmla="*/ 0 w 39"/>
                        <a:gd name="T17" fmla="*/ 0 h 142"/>
                        <a:gd name="T18" fmla="*/ 0 w 39"/>
                        <a:gd name="T19" fmla="*/ 0 h 142"/>
                        <a:gd name="T20" fmla="*/ 0 w 39"/>
                        <a:gd name="T21" fmla="*/ 0 h 142"/>
                        <a:gd name="T22" fmla="*/ 0 w 39"/>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42"/>
                        <a:gd name="T38" fmla="*/ 39 w 39"/>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42">
                          <a:moveTo>
                            <a:pt x="0" y="0"/>
                          </a:moveTo>
                          <a:lnTo>
                            <a:pt x="13" y="16"/>
                          </a:lnTo>
                          <a:lnTo>
                            <a:pt x="17" y="30"/>
                          </a:lnTo>
                          <a:lnTo>
                            <a:pt x="14" y="53"/>
                          </a:lnTo>
                          <a:lnTo>
                            <a:pt x="30" y="87"/>
                          </a:lnTo>
                          <a:lnTo>
                            <a:pt x="35" y="113"/>
                          </a:lnTo>
                          <a:lnTo>
                            <a:pt x="39" y="136"/>
                          </a:lnTo>
                          <a:lnTo>
                            <a:pt x="36" y="142"/>
                          </a:lnTo>
                          <a:lnTo>
                            <a:pt x="29" y="111"/>
                          </a:lnTo>
                          <a:lnTo>
                            <a:pt x="23" y="78"/>
                          </a:lnTo>
                          <a:lnTo>
                            <a:pt x="7" y="42"/>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60" name="Freeform 145"/>
                    <p:cNvSpPr/>
                    <p:nvPr/>
                  </p:nvSpPr>
                  <p:spPr bwMode="auto">
                    <a:xfrm>
                      <a:off x="1222" y="1533"/>
                      <a:ext cx="2" cy="10"/>
                    </a:xfrm>
                    <a:custGeom>
                      <a:avLst/>
                      <a:gdLst>
                        <a:gd name="T0" fmla="*/ 0 w 21"/>
                        <a:gd name="T1" fmla="*/ 0 h 101"/>
                        <a:gd name="T2" fmla="*/ 0 w 21"/>
                        <a:gd name="T3" fmla="*/ 0 h 101"/>
                        <a:gd name="T4" fmla="*/ 0 w 21"/>
                        <a:gd name="T5" fmla="*/ 0 h 101"/>
                        <a:gd name="T6" fmla="*/ 0 w 21"/>
                        <a:gd name="T7" fmla="*/ 0 h 101"/>
                        <a:gd name="T8" fmla="*/ 0 w 21"/>
                        <a:gd name="T9" fmla="*/ 0 h 101"/>
                        <a:gd name="T10" fmla="*/ 0 w 21"/>
                        <a:gd name="T11" fmla="*/ 0 h 101"/>
                        <a:gd name="T12" fmla="*/ 0 w 21"/>
                        <a:gd name="T13" fmla="*/ 0 h 101"/>
                        <a:gd name="T14" fmla="*/ 0 w 21"/>
                        <a:gd name="T15" fmla="*/ 0 h 101"/>
                        <a:gd name="T16" fmla="*/ 0 w 21"/>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01"/>
                        <a:gd name="T29" fmla="*/ 21 w 21"/>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01">
                          <a:moveTo>
                            <a:pt x="0" y="0"/>
                          </a:moveTo>
                          <a:lnTo>
                            <a:pt x="5" y="21"/>
                          </a:lnTo>
                          <a:lnTo>
                            <a:pt x="12" y="61"/>
                          </a:lnTo>
                          <a:lnTo>
                            <a:pt x="12" y="85"/>
                          </a:lnTo>
                          <a:lnTo>
                            <a:pt x="16" y="101"/>
                          </a:lnTo>
                          <a:lnTo>
                            <a:pt x="21" y="78"/>
                          </a:lnTo>
                          <a:lnTo>
                            <a:pt x="18" y="45"/>
                          </a:lnTo>
                          <a:lnTo>
                            <a:pt x="18" y="20"/>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61" name="Freeform 146"/>
                    <p:cNvSpPr/>
                    <p:nvPr/>
                  </p:nvSpPr>
                  <p:spPr bwMode="auto">
                    <a:xfrm>
                      <a:off x="1215" y="1529"/>
                      <a:ext cx="7" cy="7"/>
                    </a:xfrm>
                    <a:custGeom>
                      <a:avLst/>
                      <a:gdLst>
                        <a:gd name="T0" fmla="*/ 0 w 61"/>
                        <a:gd name="T1" fmla="*/ 0 h 71"/>
                        <a:gd name="T2" fmla="*/ 0 w 61"/>
                        <a:gd name="T3" fmla="*/ 0 h 71"/>
                        <a:gd name="T4" fmla="*/ 0 w 61"/>
                        <a:gd name="T5" fmla="*/ 0 h 71"/>
                        <a:gd name="T6" fmla="*/ 0 w 61"/>
                        <a:gd name="T7" fmla="*/ 0 h 71"/>
                        <a:gd name="T8" fmla="*/ 0 w 61"/>
                        <a:gd name="T9" fmla="*/ 0 h 71"/>
                        <a:gd name="T10" fmla="*/ 0 w 61"/>
                        <a:gd name="T11" fmla="*/ 0 h 71"/>
                        <a:gd name="T12" fmla="*/ 0 w 61"/>
                        <a:gd name="T13" fmla="*/ 0 h 71"/>
                        <a:gd name="T14" fmla="*/ 0 w 61"/>
                        <a:gd name="T15" fmla="*/ 0 h 71"/>
                        <a:gd name="T16" fmla="*/ 0 w 61"/>
                        <a:gd name="T17" fmla="*/ 0 h 71"/>
                        <a:gd name="T18" fmla="*/ 0 w 61"/>
                        <a:gd name="T19" fmla="*/ 0 h 71"/>
                        <a:gd name="T20" fmla="*/ 0 w 61"/>
                        <a:gd name="T21" fmla="*/ 0 h 71"/>
                        <a:gd name="T22" fmla="*/ 0 w 61"/>
                        <a:gd name="T23" fmla="*/ 0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71"/>
                        <a:gd name="T38" fmla="*/ 61 w 61"/>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71">
                          <a:moveTo>
                            <a:pt x="1" y="0"/>
                          </a:moveTo>
                          <a:lnTo>
                            <a:pt x="0" y="16"/>
                          </a:lnTo>
                          <a:lnTo>
                            <a:pt x="5" y="40"/>
                          </a:lnTo>
                          <a:lnTo>
                            <a:pt x="11" y="55"/>
                          </a:lnTo>
                          <a:lnTo>
                            <a:pt x="30" y="66"/>
                          </a:lnTo>
                          <a:lnTo>
                            <a:pt x="51" y="71"/>
                          </a:lnTo>
                          <a:lnTo>
                            <a:pt x="61" y="66"/>
                          </a:lnTo>
                          <a:lnTo>
                            <a:pt x="45" y="62"/>
                          </a:lnTo>
                          <a:lnTo>
                            <a:pt x="26" y="53"/>
                          </a:lnTo>
                          <a:lnTo>
                            <a:pt x="16" y="39"/>
                          </a:lnTo>
                          <a:lnTo>
                            <a:pt x="13" y="27"/>
                          </a:lnTo>
                          <a:lnTo>
                            <a:pt x="1"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62" name="Freeform 147"/>
                    <p:cNvSpPr/>
                    <p:nvPr/>
                  </p:nvSpPr>
                  <p:spPr bwMode="auto">
                    <a:xfrm>
                      <a:off x="1216" y="1528"/>
                      <a:ext cx="5" cy="6"/>
                    </a:xfrm>
                    <a:custGeom>
                      <a:avLst/>
                      <a:gdLst>
                        <a:gd name="T0" fmla="*/ 0 w 48"/>
                        <a:gd name="T1" fmla="*/ 0 h 67"/>
                        <a:gd name="T2" fmla="*/ 0 w 48"/>
                        <a:gd name="T3" fmla="*/ 0 h 67"/>
                        <a:gd name="T4" fmla="*/ 0 w 48"/>
                        <a:gd name="T5" fmla="*/ 0 h 67"/>
                        <a:gd name="T6" fmla="*/ 0 w 48"/>
                        <a:gd name="T7" fmla="*/ 0 h 67"/>
                        <a:gd name="T8" fmla="*/ 0 w 48"/>
                        <a:gd name="T9" fmla="*/ 0 h 67"/>
                        <a:gd name="T10" fmla="*/ 0 w 48"/>
                        <a:gd name="T11" fmla="*/ 0 h 67"/>
                        <a:gd name="T12" fmla="*/ 0 w 48"/>
                        <a:gd name="T13" fmla="*/ 0 h 67"/>
                        <a:gd name="T14" fmla="*/ 0 w 48"/>
                        <a:gd name="T15" fmla="*/ 0 h 67"/>
                        <a:gd name="T16" fmla="*/ 0 w 48"/>
                        <a:gd name="T17" fmla="*/ 0 h 67"/>
                        <a:gd name="T18" fmla="*/ 0 w 48"/>
                        <a:gd name="T19" fmla="*/ 0 h 67"/>
                        <a:gd name="T20" fmla="*/ 0 w 48"/>
                        <a:gd name="T21" fmla="*/ 0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67"/>
                        <a:gd name="T35" fmla="*/ 48 w 48"/>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67">
                          <a:moveTo>
                            <a:pt x="1" y="0"/>
                          </a:moveTo>
                          <a:lnTo>
                            <a:pt x="0" y="15"/>
                          </a:lnTo>
                          <a:lnTo>
                            <a:pt x="6" y="35"/>
                          </a:lnTo>
                          <a:lnTo>
                            <a:pt x="14" y="57"/>
                          </a:lnTo>
                          <a:lnTo>
                            <a:pt x="23" y="64"/>
                          </a:lnTo>
                          <a:lnTo>
                            <a:pt x="36" y="67"/>
                          </a:lnTo>
                          <a:lnTo>
                            <a:pt x="48" y="64"/>
                          </a:lnTo>
                          <a:lnTo>
                            <a:pt x="29" y="58"/>
                          </a:lnTo>
                          <a:lnTo>
                            <a:pt x="16" y="38"/>
                          </a:lnTo>
                          <a:lnTo>
                            <a:pt x="16" y="19"/>
                          </a:lnTo>
                          <a:lnTo>
                            <a:pt x="1"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63" name="Freeform 148"/>
                    <p:cNvSpPr/>
                    <p:nvPr/>
                  </p:nvSpPr>
                  <p:spPr bwMode="auto">
                    <a:xfrm>
                      <a:off x="1216" y="1525"/>
                      <a:ext cx="5" cy="8"/>
                    </a:xfrm>
                    <a:custGeom>
                      <a:avLst/>
                      <a:gdLst>
                        <a:gd name="T0" fmla="*/ 0 w 38"/>
                        <a:gd name="T1" fmla="*/ 0 h 86"/>
                        <a:gd name="T2" fmla="*/ 0 w 38"/>
                        <a:gd name="T3" fmla="*/ 0 h 86"/>
                        <a:gd name="T4" fmla="*/ 0 w 38"/>
                        <a:gd name="T5" fmla="*/ 0 h 86"/>
                        <a:gd name="T6" fmla="*/ 0 w 38"/>
                        <a:gd name="T7" fmla="*/ 0 h 86"/>
                        <a:gd name="T8" fmla="*/ 0 w 38"/>
                        <a:gd name="T9" fmla="*/ 0 h 86"/>
                        <a:gd name="T10" fmla="*/ 0 w 38"/>
                        <a:gd name="T11" fmla="*/ 0 h 86"/>
                        <a:gd name="T12" fmla="*/ 0 w 38"/>
                        <a:gd name="T13" fmla="*/ 0 h 86"/>
                        <a:gd name="T14" fmla="*/ 0 w 38"/>
                        <a:gd name="T15" fmla="*/ 0 h 86"/>
                        <a:gd name="T16" fmla="*/ 0 w 38"/>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86"/>
                        <a:gd name="T29" fmla="*/ 38 w 38"/>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86">
                          <a:moveTo>
                            <a:pt x="2" y="0"/>
                          </a:moveTo>
                          <a:lnTo>
                            <a:pt x="0" y="20"/>
                          </a:lnTo>
                          <a:lnTo>
                            <a:pt x="3" y="33"/>
                          </a:lnTo>
                          <a:lnTo>
                            <a:pt x="10" y="51"/>
                          </a:lnTo>
                          <a:lnTo>
                            <a:pt x="21" y="71"/>
                          </a:lnTo>
                          <a:lnTo>
                            <a:pt x="38" y="86"/>
                          </a:lnTo>
                          <a:lnTo>
                            <a:pt x="26" y="65"/>
                          </a:lnTo>
                          <a:lnTo>
                            <a:pt x="16" y="36"/>
                          </a:lnTo>
                          <a:lnTo>
                            <a:pt x="2"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64" name="Freeform 149"/>
                    <p:cNvSpPr/>
                    <p:nvPr/>
                  </p:nvSpPr>
                  <p:spPr bwMode="auto">
                    <a:xfrm>
                      <a:off x="1216" y="1519"/>
                      <a:ext cx="5" cy="12"/>
                    </a:xfrm>
                    <a:custGeom>
                      <a:avLst/>
                      <a:gdLst>
                        <a:gd name="T0" fmla="*/ 0 w 44"/>
                        <a:gd name="T1" fmla="*/ 0 h 127"/>
                        <a:gd name="T2" fmla="*/ 0 w 44"/>
                        <a:gd name="T3" fmla="*/ 0 h 127"/>
                        <a:gd name="T4" fmla="*/ 0 w 44"/>
                        <a:gd name="T5" fmla="*/ 0 h 127"/>
                        <a:gd name="T6" fmla="*/ 0 w 44"/>
                        <a:gd name="T7" fmla="*/ 0 h 127"/>
                        <a:gd name="T8" fmla="*/ 0 w 44"/>
                        <a:gd name="T9" fmla="*/ 0 h 127"/>
                        <a:gd name="T10" fmla="*/ 0 w 44"/>
                        <a:gd name="T11" fmla="*/ 0 h 127"/>
                        <a:gd name="T12" fmla="*/ 0 w 44"/>
                        <a:gd name="T13" fmla="*/ 0 h 127"/>
                        <a:gd name="T14" fmla="*/ 0 w 44"/>
                        <a:gd name="T15" fmla="*/ 0 h 127"/>
                        <a:gd name="T16" fmla="*/ 0 w 44"/>
                        <a:gd name="T17" fmla="*/ 0 h 127"/>
                        <a:gd name="T18" fmla="*/ 0 w 44"/>
                        <a:gd name="T19" fmla="*/ 0 h 127"/>
                        <a:gd name="T20" fmla="*/ 0 w 44"/>
                        <a:gd name="T21" fmla="*/ 0 h 127"/>
                        <a:gd name="T22" fmla="*/ 0 w 44"/>
                        <a:gd name="T23" fmla="*/ 0 h 127"/>
                        <a:gd name="T24" fmla="*/ 0 w 44"/>
                        <a:gd name="T25" fmla="*/ 0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27"/>
                        <a:gd name="T41" fmla="*/ 44 w 44"/>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27">
                          <a:moveTo>
                            <a:pt x="44" y="127"/>
                          </a:moveTo>
                          <a:lnTo>
                            <a:pt x="32" y="108"/>
                          </a:lnTo>
                          <a:lnTo>
                            <a:pt x="25" y="87"/>
                          </a:lnTo>
                          <a:lnTo>
                            <a:pt x="14" y="65"/>
                          </a:lnTo>
                          <a:lnTo>
                            <a:pt x="6" y="50"/>
                          </a:lnTo>
                          <a:lnTo>
                            <a:pt x="3" y="36"/>
                          </a:lnTo>
                          <a:lnTo>
                            <a:pt x="0" y="10"/>
                          </a:lnTo>
                          <a:lnTo>
                            <a:pt x="0" y="0"/>
                          </a:lnTo>
                          <a:lnTo>
                            <a:pt x="9" y="26"/>
                          </a:lnTo>
                          <a:lnTo>
                            <a:pt x="16" y="49"/>
                          </a:lnTo>
                          <a:lnTo>
                            <a:pt x="23" y="72"/>
                          </a:lnTo>
                          <a:lnTo>
                            <a:pt x="32" y="98"/>
                          </a:lnTo>
                          <a:lnTo>
                            <a:pt x="44" y="127"/>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65" name="Freeform 150"/>
                    <p:cNvSpPr/>
                    <p:nvPr/>
                  </p:nvSpPr>
                  <p:spPr bwMode="auto">
                    <a:xfrm>
                      <a:off x="1215" y="1534"/>
                      <a:ext cx="8" cy="4"/>
                    </a:xfrm>
                    <a:custGeom>
                      <a:avLst/>
                      <a:gdLst>
                        <a:gd name="T0" fmla="*/ 0 w 70"/>
                        <a:gd name="T1" fmla="*/ 0 h 39"/>
                        <a:gd name="T2" fmla="*/ 0 w 70"/>
                        <a:gd name="T3" fmla="*/ 0 h 39"/>
                        <a:gd name="T4" fmla="*/ 0 w 70"/>
                        <a:gd name="T5" fmla="*/ 0 h 39"/>
                        <a:gd name="T6" fmla="*/ 0 w 70"/>
                        <a:gd name="T7" fmla="*/ 0 h 39"/>
                        <a:gd name="T8" fmla="*/ 0 w 70"/>
                        <a:gd name="T9" fmla="*/ 0 h 39"/>
                        <a:gd name="T10" fmla="*/ 0 w 70"/>
                        <a:gd name="T11" fmla="*/ 0 h 39"/>
                        <a:gd name="T12" fmla="*/ 0 w 70"/>
                        <a:gd name="T13" fmla="*/ 0 h 39"/>
                        <a:gd name="T14" fmla="*/ 0 w 70"/>
                        <a:gd name="T15" fmla="*/ 0 h 39"/>
                        <a:gd name="T16" fmla="*/ 0 w 70"/>
                        <a:gd name="T17" fmla="*/ 0 h 39"/>
                        <a:gd name="T18" fmla="*/ 0 w 70"/>
                        <a:gd name="T19" fmla="*/ 0 h 39"/>
                        <a:gd name="T20" fmla="*/ 0 w 70"/>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39"/>
                        <a:gd name="T35" fmla="*/ 70 w 7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39">
                          <a:moveTo>
                            <a:pt x="0" y="0"/>
                          </a:moveTo>
                          <a:lnTo>
                            <a:pt x="13" y="17"/>
                          </a:lnTo>
                          <a:lnTo>
                            <a:pt x="32" y="22"/>
                          </a:lnTo>
                          <a:lnTo>
                            <a:pt x="51" y="26"/>
                          </a:lnTo>
                          <a:lnTo>
                            <a:pt x="64" y="22"/>
                          </a:lnTo>
                          <a:lnTo>
                            <a:pt x="70" y="17"/>
                          </a:lnTo>
                          <a:lnTo>
                            <a:pt x="64" y="32"/>
                          </a:lnTo>
                          <a:lnTo>
                            <a:pt x="42" y="39"/>
                          </a:lnTo>
                          <a:lnTo>
                            <a:pt x="27" y="32"/>
                          </a:lnTo>
                          <a:lnTo>
                            <a:pt x="16" y="24"/>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66" name="Freeform 151"/>
                    <p:cNvSpPr/>
                    <p:nvPr/>
                  </p:nvSpPr>
                  <p:spPr bwMode="auto">
                    <a:xfrm>
                      <a:off x="1219" y="1538"/>
                      <a:ext cx="3" cy="4"/>
                    </a:xfrm>
                    <a:custGeom>
                      <a:avLst/>
                      <a:gdLst>
                        <a:gd name="T0" fmla="*/ 0 w 35"/>
                        <a:gd name="T1" fmla="*/ 0 h 42"/>
                        <a:gd name="T2" fmla="*/ 0 w 35"/>
                        <a:gd name="T3" fmla="*/ 0 h 42"/>
                        <a:gd name="T4" fmla="*/ 0 w 35"/>
                        <a:gd name="T5" fmla="*/ 0 h 42"/>
                        <a:gd name="T6" fmla="*/ 0 w 35"/>
                        <a:gd name="T7" fmla="*/ 0 h 42"/>
                        <a:gd name="T8" fmla="*/ 0 w 35"/>
                        <a:gd name="T9" fmla="*/ 0 h 42"/>
                        <a:gd name="T10" fmla="*/ 0 w 35"/>
                        <a:gd name="T11" fmla="*/ 0 h 42"/>
                        <a:gd name="T12" fmla="*/ 0 w 35"/>
                        <a:gd name="T13" fmla="*/ 0 h 42"/>
                        <a:gd name="T14" fmla="*/ 0 w 35"/>
                        <a:gd name="T15" fmla="*/ 0 h 42"/>
                        <a:gd name="T16" fmla="*/ 0 w 35"/>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42"/>
                        <a:gd name="T29" fmla="*/ 35 w 35"/>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42">
                          <a:moveTo>
                            <a:pt x="0" y="6"/>
                          </a:moveTo>
                          <a:lnTo>
                            <a:pt x="15" y="9"/>
                          </a:lnTo>
                          <a:lnTo>
                            <a:pt x="28" y="6"/>
                          </a:lnTo>
                          <a:lnTo>
                            <a:pt x="32" y="0"/>
                          </a:lnTo>
                          <a:lnTo>
                            <a:pt x="35" y="20"/>
                          </a:lnTo>
                          <a:lnTo>
                            <a:pt x="32" y="42"/>
                          </a:lnTo>
                          <a:lnTo>
                            <a:pt x="25" y="23"/>
                          </a:lnTo>
                          <a:lnTo>
                            <a:pt x="25" y="14"/>
                          </a:lnTo>
                          <a:lnTo>
                            <a:pt x="0" y="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67" name="Freeform 152"/>
                    <p:cNvSpPr/>
                    <p:nvPr/>
                  </p:nvSpPr>
                  <p:spPr bwMode="auto">
                    <a:xfrm>
                      <a:off x="1225" y="1542"/>
                      <a:ext cx="2" cy="5"/>
                    </a:xfrm>
                    <a:custGeom>
                      <a:avLst/>
                      <a:gdLst>
                        <a:gd name="T0" fmla="*/ 0 w 22"/>
                        <a:gd name="T1" fmla="*/ 0 h 59"/>
                        <a:gd name="T2" fmla="*/ 0 w 22"/>
                        <a:gd name="T3" fmla="*/ 0 h 59"/>
                        <a:gd name="T4" fmla="*/ 0 w 22"/>
                        <a:gd name="T5" fmla="*/ 0 h 59"/>
                        <a:gd name="T6" fmla="*/ 0 w 22"/>
                        <a:gd name="T7" fmla="*/ 0 h 59"/>
                        <a:gd name="T8" fmla="*/ 0 w 22"/>
                        <a:gd name="T9" fmla="*/ 0 h 59"/>
                        <a:gd name="T10" fmla="*/ 0 w 22"/>
                        <a:gd name="T11" fmla="*/ 0 h 59"/>
                        <a:gd name="T12" fmla="*/ 0 60000 65536"/>
                        <a:gd name="T13" fmla="*/ 0 60000 65536"/>
                        <a:gd name="T14" fmla="*/ 0 60000 65536"/>
                        <a:gd name="T15" fmla="*/ 0 60000 65536"/>
                        <a:gd name="T16" fmla="*/ 0 60000 65536"/>
                        <a:gd name="T17" fmla="*/ 0 60000 65536"/>
                        <a:gd name="T18" fmla="*/ 0 w 22"/>
                        <a:gd name="T19" fmla="*/ 0 h 59"/>
                        <a:gd name="T20" fmla="*/ 22 w 2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2" h="59">
                          <a:moveTo>
                            <a:pt x="0" y="0"/>
                          </a:moveTo>
                          <a:lnTo>
                            <a:pt x="3" y="19"/>
                          </a:lnTo>
                          <a:lnTo>
                            <a:pt x="9" y="40"/>
                          </a:lnTo>
                          <a:lnTo>
                            <a:pt x="22" y="59"/>
                          </a:lnTo>
                          <a:lnTo>
                            <a:pt x="12" y="32"/>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68" name="Freeform 153"/>
                    <p:cNvSpPr/>
                    <p:nvPr/>
                  </p:nvSpPr>
                  <p:spPr bwMode="auto">
                    <a:xfrm>
                      <a:off x="1244" y="1542"/>
                      <a:ext cx="3" cy="11"/>
                    </a:xfrm>
                    <a:custGeom>
                      <a:avLst/>
                      <a:gdLst>
                        <a:gd name="T0" fmla="*/ 0 w 32"/>
                        <a:gd name="T1" fmla="*/ 0 h 113"/>
                        <a:gd name="T2" fmla="*/ 0 w 32"/>
                        <a:gd name="T3" fmla="*/ 0 h 113"/>
                        <a:gd name="T4" fmla="*/ 0 w 32"/>
                        <a:gd name="T5" fmla="*/ 0 h 113"/>
                        <a:gd name="T6" fmla="*/ 0 w 32"/>
                        <a:gd name="T7" fmla="*/ 0 h 113"/>
                        <a:gd name="T8" fmla="*/ 0 w 32"/>
                        <a:gd name="T9" fmla="*/ 0 h 113"/>
                        <a:gd name="T10" fmla="*/ 0 w 32"/>
                        <a:gd name="T11" fmla="*/ 0 h 113"/>
                        <a:gd name="T12" fmla="*/ 0 w 32"/>
                        <a:gd name="T13" fmla="*/ 0 h 113"/>
                        <a:gd name="T14" fmla="*/ 0 w 32"/>
                        <a:gd name="T15" fmla="*/ 0 h 113"/>
                        <a:gd name="T16" fmla="*/ 0 w 32"/>
                        <a:gd name="T17" fmla="*/ 0 h 113"/>
                        <a:gd name="T18" fmla="*/ 0 w 32"/>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13"/>
                        <a:gd name="T32" fmla="*/ 32 w 32"/>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13">
                          <a:moveTo>
                            <a:pt x="32" y="0"/>
                          </a:moveTo>
                          <a:lnTo>
                            <a:pt x="28" y="29"/>
                          </a:lnTo>
                          <a:lnTo>
                            <a:pt x="22" y="55"/>
                          </a:lnTo>
                          <a:lnTo>
                            <a:pt x="12" y="72"/>
                          </a:lnTo>
                          <a:lnTo>
                            <a:pt x="9" y="85"/>
                          </a:lnTo>
                          <a:lnTo>
                            <a:pt x="0" y="113"/>
                          </a:lnTo>
                          <a:lnTo>
                            <a:pt x="20" y="71"/>
                          </a:lnTo>
                          <a:lnTo>
                            <a:pt x="31" y="45"/>
                          </a:lnTo>
                          <a:lnTo>
                            <a:pt x="31" y="24"/>
                          </a:lnTo>
                          <a:lnTo>
                            <a:pt x="32"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69" name="Freeform 154"/>
                    <p:cNvSpPr/>
                    <p:nvPr/>
                  </p:nvSpPr>
                  <p:spPr bwMode="auto">
                    <a:xfrm>
                      <a:off x="1248" y="1537"/>
                      <a:ext cx="2" cy="9"/>
                    </a:xfrm>
                    <a:custGeom>
                      <a:avLst/>
                      <a:gdLst>
                        <a:gd name="T0" fmla="*/ 0 w 19"/>
                        <a:gd name="T1" fmla="*/ 0 h 97"/>
                        <a:gd name="T2" fmla="*/ 0 w 19"/>
                        <a:gd name="T3" fmla="*/ 0 h 97"/>
                        <a:gd name="T4" fmla="*/ 0 w 19"/>
                        <a:gd name="T5" fmla="*/ 0 h 97"/>
                        <a:gd name="T6" fmla="*/ 0 w 19"/>
                        <a:gd name="T7" fmla="*/ 0 h 97"/>
                        <a:gd name="T8" fmla="*/ 0 w 19"/>
                        <a:gd name="T9" fmla="*/ 0 h 97"/>
                        <a:gd name="T10" fmla="*/ 0 w 19"/>
                        <a:gd name="T11" fmla="*/ 0 h 97"/>
                        <a:gd name="T12" fmla="*/ 0 w 19"/>
                        <a:gd name="T13" fmla="*/ 0 h 97"/>
                        <a:gd name="T14" fmla="*/ 0 w 19"/>
                        <a:gd name="T15" fmla="*/ 0 h 97"/>
                        <a:gd name="T16" fmla="*/ 0 w 19"/>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7"/>
                        <a:gd name="T29" fmla="*/ 19 w 19"/>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7">
                          <a:moveTo>
                            <a:pt x="0" y="97"/>
                          </a:moveTo>
                          <a:lnTo>
                            <a:pt x="3" y="62"/>
                          </a:lnTo>
                          <a:lnTo>
                            <a:pt x="6" y="38"/>
                          </a:lnTo>
                          <a:lnTo>
                            <a:pt x="12" y="17"/>
                          </a:lnTo>
                          <a:lnTo>
                            <a:pt x="19" y="0"/>
                          </a:lnTo>
                          <a:lnTo>
                            <a:pt x="19" y="19"/>
                          </a:lnTo>
                          <a:lnTo>
                            <a:pt x="11" y="51"/>
                          </a:lnTo>
                          <a:lnTo>
                            <a:pt x="12" y="69"/>
                          </a:lnTo>
                          <a:lnTo>
                            <a:pt x="0" y="97"/>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70" name="Freeform 155"/>
                    <p:cNvSpPr/>
                    <p:nvPr/>
                  </p:nvSpPr>
                  <p:spPr bwMode="auto">
                    <a:xfrm>
                      <a:off x="1250" y="1532"/>
                      <a:ext cx="2" cy="10"/>
                    </a:xfrm>
                    <a:custGeom>
                      <a:avLst/>
                      <a:gdLst>
                        <a:gd name="T0" fmla="*/ 0 w 19"/>
                        <a:gd name="T1" fmla="*/ 0 h 110"/>
                        <a:gd name="T2" fmla="*/ 0 w 19"/>
                        <a:gd name="T3" fmla="*/ 0 h 110"/>
                        <a:gd name="T4" fmla="*/ 0 w 19"/>
                        <a:gd name="T5" fmla="*/ 0 h 110"/>
                        <a:gd name="T6" fmla="*/ 0 w 19"/>
                        <a:gd name="T7" fmla="*/ 0 h 110"/>
                        <a:gd name="T8" fmla="*/ 0 w 19"/>
                        <a:gd name="T9" fmla="*/ 0 h 110"/>
                        <a:gd name="T10" fmla="*/ 0 w 19"/>
                        <a:gd name="T11" fmla="*/ 0 h 110"/>
                        <a:gd name="T12" fmla="*/ 0 w 19"/>
                        <a:gd name="T13" fmla="*/ 0 h 110"/>
                        <a:gd name="T14" fmla="*/ 0 w 19"/>
                        <a:gd name="T15" fmla="*/ 0 h 110"/>
                        <a:gd name="T16" fmla="*/ 0 w 19"/>
                        <a:gd name="T17" fmla="*/ 0 h 110"/>
                        <a:gd name="T18" fmla="*/ 0 w 19"/>
                        <a:gd name="T19" fmla="*/ 0 h 110"/>
                        <a:gd name="T20" fmla="*/ 0 w 19"/>
                        <a:gd name="T21" fmla="*/ 0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10"/>
                        <a:gd name="T35" fmla="*/ 19 w 19"/>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10">
                          <a:moveTo>
                            <a:pt x="0" y="110"/>
                          </a:moveTo>
                          <a:lnTo>
                            <a:pt x="6" y="87"/>
                          </a:lnTo>
                          <a:lnTo>
                            <a:pt x="6" y="57"/>
                          </a:lnTo>
                          <a:lnTo>
                            <a:pt x="7" y="44"/>
                          </a:lnTo>
                          <a:lnTo>
                            <a:pt x="10" y="26"/>
                          </a:lnTo>
                          <a:lnTo>
                            <a:pt x="19" y="0"/>
                          </a:lnTo>
                          <a:lnTo>
                            <a:pt x="16" y="29"/>
                          </a:lnTo>
                          <a:lnTo>
                            <a:pt x="16" y="45"/>
                          </a:lnTo>
                          <a:lnTo>
                            <a:pt x="13" y="73"/>
                          </a:lnTo>
                          <a:lnTo>
                            <a:pt x="9" y="89"/>
                          </a:lnTo>
                          <a:lnTo>
                            <a:pt x="0" y="11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71" name="Freeform 156"/>
                    <p:cNvSpPr/>
                    <p:nvPr/>
                  </p:nvSpPr>
                  <p:spPr bwMode="auto">
                    <a:xfrm>
                      <a:off x="1252" y="1523"/>
                      <a:ext cx="3" cy="14"/>
                    </a:xfrm>
                    <a:custGeom>
                      <a:avLst/>
                      <a:gdLst>
                        <a:gd name="T0" fmla="*/ 0 w 25"/>
                        <a:gd name="T1" fmla="*/ 0 h 152"/>
                        <a:gd name="T2" fmla="*/ 0 w 25"/>
                        <a:gd name="T3" fmla="*/ 0 h 152"/>
                        <a:gd name="T4" fmla="*/ 0 w 25"/>
                        <a:gd name="T5" fmla="*/ 0 h 152"/>
                        <a:gd name="T6" fmla="*/ 0 w 25"/>
                        <a:gd name="T7" fmla="*/ 0 h 152"/>
                        <a:gd name="T8" fmla="*/ 0 w 25"/>
                        <a:gd name="T9" fmla="*/ 0 h 152"/>
                        <a:gd name="T10" fmla="*/ 0 w 25"/>
                        <a:gd name="T11" fmla="*/ 0 h 152"/>
                        <a:gd name="T12" fmla="*/ 0 w 25"/>
                        <a:gd name="T13" fmla="*/ 0 h 152"/>
                        <a:gd name="T14" fmla="*/ 0 w 25"/>
                        <a:gd name="T15" fmla="*/ 0 h 152"/>
                        <a:gd name="T16" fmla="*/ 0 w 25"/>
                        <a:gd name="T17" fmla="*/ 0 h 152"/>
                        <a:gd name="T18" fmla="*/ 0 w 25"/>
                        <a:gd name="T19" fmla="*/ 0 h 152"/>
                        <a:gd name="T20" fmla="*/ 0 w 25"/>
                        <a:gd name="T21" fmla="*/ 0 h 152"/>
                        <a:gd name="T22" fmla="*/ 0 w 25"/>
                        <a:gd name="T23" fmla="*/ 0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52"/>
                        <a:gd name="T38" fmla="*/ 25 w 25"/>
                        <a:gd name="T39" fmla="*/ 152 h 1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52">
                          <a:moveTo>
                            <a:pt x="23" y="0"/>
                          </a:moveTo>
                          <a:lnTo>
                            <a:pt x="14" y="24"/>
                          </a:lnTo>
                          <a:lnTo>
                            <a:pt x="7" y="60"/>
                          </a:lnTo>
                          <a:lnTo>
                            <a:pt x="0" y="88"/>
                          </a:lnTo>
                          <a:lnTo>
                            <a:pt x="3" y="104"/>
                          </a:lnTo>
                          <a:lnTo>
                            <a:pt x="3" y="124"/>
                          </a:lnTo>
                          <a:lnTo>
                            <a:pt x="1" y="152"/>
                          </a:lnTo>
                          <a:lnTo>
                            <a:pt x="7" y="120"/>
                          </a:lnTo>
                          <a:lnTo>
                            <a:pt x="9" y="89"/>
                          </a:lnTo>
                          <a:lnTo>
                            <a:pt x="14" y="63"/>
                          </a:lnTo>
                          <a:lnTo>
                            <a:pt x="25" y="24"/>
                          </a:lnTo>
                          <a:lnTo>
                            <a:pt x="23"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72" name="Freeform 157"/>
                    <p:cNvSpPr/>
                    <p:nvPr/>
                  </p:nvSpPr>
                  <p:spPr bwMode="auto">
                    <a:xfrm>
                      <a:off x="1218" y="1513"/>
                      <a:ext cx="3" cy="16"/>
                    </a:xfrm>
                    <a:custGeom>
                      <a:avLst/>
                      <a:gdLst>
                        <a:gd name="T0" fmla="*/ 0 w 25"/>
                        <a:gd name="T1" fmla="*/ 0 h 169"/>
                        <a:gd name="T2" fmla="*/ 0 w 25"/>
                        <a:gd name="T3" fmla="*/ 0 h 169"/>
                        <a:gd name="T4" fmla="*/ 0 w 25"/>
                        <a:gd name="T5" fmla="*/ 0 h 169"/>
                        <a:gd name="T6" fmla="*/ 0 w 25"/>
                        <a:gd name="T7" fmla="*/ 0 h 169"/>
                        <a:gd name="T8" fmla="*/ 0 w 25"/>
                        <a:gd name="T9" fmla="*/ 0 h 169"/>
                        <a:gd name="T10" fmla="*/ 0 w 25"/>
                        <a:gd name="T11" fmla="*/ 0 h 169"/>
                        <a:gd name="T12" fmla="*/ 0 w 25"/>
                        <a:gd name="T13" fmla="*/ 0 h 169"/>
                        <a:gd name="T14" fmla="*/ 0 w 25"/>
                        <a:gd name="T15" fmla="*/ 0 h 169"/>
                        <a:gd name="T16" fmla="*/ 0 w 25"/>
                        <a:gd name="T17" fmla="*/ 0 h 169"/>
                        <a:gd name="T18" fmla="*/ 0 w 25"/>
                        <a:gd name="T19" fmla="*/ 0 h 169"/>
                        <a:gd name="T20" fmla="*/ 0 w 25"/>
                        <a:gd name="T21" fmla="*/ 0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69"/>
                        <a:gd name="T35" fmla="*/ 25 w 25"/>
                        <a:gd name="T36" fmla="*/ 169 h 1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69">
                          <a:moveTo>
                            <a:pt x="25" y="169"/>
                          </a:moveTo>
                          <a:lnTo>
                            <a:pt x="16" y="134"/>
                          </a:lnTo>
                          <a:lnTo>
                            <a:pt x="9" y="101"/>
                          </a:lnTo>
                          <a:lnTo>
                            <a:pt x="9" y="56"/>
                          </a:lnTo>
                          <a:lnTo>
                            <a:pt x="3" y="27"/>
                          </a:lnTo>
                          <a:lnTo>
                            <a:pt x="0" y="0"/>
                          </a:lnTo>
                          <a:lnTo>
                            <a:pt x="9" y="14"/>
                          </a:lnTo>
                          <a:lnTo>
                            <a:pt x="13" y="59"/>
                          </a:lnTo>
                          <a:lnTo>
                            <a:pt x="13" y="98"/>
                          </a:lnTo>
                          <a:lnTo>
                            <a:pt x="22" y="131"/>
                          </a:lnTo>
                          <a:lnTo>
                            <a:pt x="25" y="169"/>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73" name="Freeform 158"/>
                    <p:cNvSpPr/>
                    <p:nvPr/>
                  </p:nvSpPr>
                  <p:spPr bwMode="auto">
                    <a:xfrm>
                      <a:off x="1214" y="1505"/>
                      <a:ext cx="4" cy="17"/>
                    </a:xfrm>
                    <a:custGeom>
                      <a:avLst/>
                      <a:gdLst>
                        <a:gd name="T0" fmla="*/ 0 w 35"/>
                        <a:gd name="T1" fmla="*/ 0 h 187"/>
                        <a:gd name="T2" fmla="*/ 0 w 35"/>
                        <a:gd name="T3" fmla="*/ 0 h 187"/>
                        <a:gd name="T4" fmla="*/ 0 w 35"/>
                        <a:gd name="T5" fmla="*/ 0 h 187"/>
                        <a:gd name="T6" fmla="*/ 0 w 35"/>
                        <a:gd name="T7" fmla="*/ 0 h 187"/>
                        <a:gd name="T8" fmla="*/ 0 w 35"/>
                        <a:gd name="T9" fmla="*/ 0 h 187"/>
                        <a:gd name="T10" fmla="*/ 0 w 35"/>
                        <a:gd name="T11" fmla="*/ 0 h 187"/>
                        <a:gd name="T12" fmla="*/ 0 w 35"/>
                        <a:gd name="T13" fmla="*/ 0 h 187"/>
                        <a:gd name="T14" fmla="*/ 0 w 35"/>
                        <a:gd name="T15" fmla="*/ 0 h 187"/>
                        <a:gd name="T16" fmla="*/ 0 w 35"/>
                        <a:gd name="T17" fmla="*/ 0 h 187"/>
                        <a:gd name="T18" fmla="*/ 0 w 35"/>
                        <a:gd name="T19" fmla="*/ 0 h 187"/>
                        <a:gd name="T20" fmla="*/ 0 w 35"/>
                        <a:gd name="T21" fmla="*/ 0 h 187"/>
                        <a:gd name="T22" fmla="*/ 0 w 35"/>
                        <a:gd name="T23" fmla="*/ 0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87"/>
                        <a:gd name="T38" fmla="*/ 35 w 35"/>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87">
                          <a:moveTo>
                            <a:pt x="35" y="187"/>
                          </a:moveTo>
                          <a:lnTo>
                            <a:pt x="25" y="160"/>
                          </a:lnTo>
                          <a:lnTo>
                            <a:pt x="17" y="141"/>
                          </a:lnTo>
                          <a:lnTo>
                            <a:pt x="13" y="115"/>
                          </a:lnTo>
                          <a:lnTo>
                            <a:pt x="6" y="81"/>
                          </a:lnTo>
                          <a:lnTo>
                            <a:pt x="6" y="51"/>
                          </a:lnTo>
                          <a:lnTo>
                            <a:pt x="0" y="0"/>
                          </a:lnTo>
                          <a:lnTo>
                            <a:pt x="13" y="47"/>
                          </a:lnTo>
                          <a:lnTo>
                            <a:pt x="16" y="94"/>
                          </a:lnTo>
                          <a:lnTo>
                            <a:pt x="20" y="128"/>
                          </a:lnTo>
                          <a:lnTo>
                            <a:pt x="25" y="148"/>
                          </a:lnTo>
                          <a:lnTo>
                            <a:pt x="35" y="187"/>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74" name="Freeform 159"/>
                    <p:cNvSpPr/>
                    <p:nvPr/>
                  </p:nvSpPr>
                  <p:spPr bwMode="auto">
                    <a:xfrm>
                      <a:off x="1216" y="1510"/>
                      <a:ext cx="2" cy="3"/>
                    </a:xfrm>
                    <a:custGeom>
                      <a:avLst/>
                      <a:gdLst>
                        <a:gd name="T0" fmla="*/ 0 w 21"/>
                        <a:gd name="T1" fmla="*/ 0 h 29"/>
                        <a:gd name="T2" fmla="*/ 0 w 21"/>
                        <a:gd name="T3" fmla="*/ 0 h 29"/>
                        <a:gd name="T4" fmla="*/ 0 w 21"/>
                        <a:gd name="T5" fmla="*/ 0 h 29"/>
                        <a:gd name="T6" fmla="*/ 0 w 21"/>
                        <a:gd name="T7" fmla="*/ 0 h 29"/>
                        <a:gd name="T8" fmla="*/ 0 w 21"/>
                        <a:gd name="T9" fmla="*/ 0 h 29"/>
                        <a:gd name="T10" fmla="*/ 0 w 21"/>
                        <a:gd name="T11" fmla="*/ 0 h 29"/>
                        <a:gd name="T12" fmla="*/ 0 w 21"/>
                        <a:gd name="T13" fmla="*/ 0 h 29"/>
                        <a:gd name="T14" fmla="*/ 0 w 21"/>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9"/>
                        <a:gd name="T26" fmla="*/ 21 w 2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9">
                          <a:moveTo>
                            <a:pt x="21" y="0"/>
                          </a:moveTo>
                          <a:lnTo>
                            <a:pt x="15" y="3"/>
                          </a:lnTo>
                          <a:lnTo>
                            <a:pt x="8" y="14"/>
                          </a:lnTo>
                          <a:lnTo>
                            <a:pt x="9" y="24"/>
                          </a:lnTo>
                          <a:lnTo>
                            <a:pt x="15" y="29"/>
                          </a:lnTo>
                          <a:lnTo>
                            <a:pt x="2" y="26"/>
                          </a:lnTo>
                          <a:lnTo>
                            <a:pt x="0" y="10"/>
                          </a:lnTo>
                          <a:lnTo>
                            <a:pt x="21"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75" name="Freeform 160"/>
                    <p:cNvSpPr/>
                    <p:nvPr/>
                  </p:nvSpPr>
                  <p:spPr bwMode="auto">
                    <a:xfrm>
                      <a:off x="1218" y="1510"/>
                      <a:ext cx="2" cy="4"/>
                    </a:xfrm>
                    <a:custGeom>
                      <a:avLst/>
                      <a:gdLst>
                        <a:gd name="T0" fmla="*/ 0 w 19"/>
                        <a:gd name="T1" fmla="*/ 0 h 42"/>
                        <a:gd name="T2" fmla="*/ 0 w 19"/>
                        <a:gd name="T3" fmla="*/ 0 h 42"/>
                        <a:gd name="T4" fmla="*/ 0 w 19"/>
                        <a:gd name="T5" fmla="*/ 0 h 42"/>
                        <a:gd name="T6" fmla="*/ 0 w 19"/>
                        <a:gd name="T7" fmla="*/ 0 h 42"/>
                        <a:gd name="T8" fmla="*/ 0 w 19"/>
                        <a:gd name="T9" fmla="*/ 0 h 42"/>
                        <a:gd name="T10" fmla="*/ 0 w 19"/>
                        <a:gd name="T11" fmla="*/ 0 h 42"/>
                        <a:gd name="T12" fmla="*/ 0 w 19"/>
                        <a:gd name="T13" fmla="*/ 0 h 42"/>
                        <a:gd name="T14" fmla="*/ 0 w 19"/>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42"/>
                        <a:gd name="T26" fmla="*/ 19 w 1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42">
                          <a:moveTo>
                            <a:pt x="19" y="0"/>
                          </a:moveTo>
                          <a:lnTo>
                            <a:pt x="6" y="4"/>
                          </a:lnTo>
                          <a:lnTo>
                            <a:pt x="0" y="14"/>
                          </a:lnTo>
                          <a:lnTo>
                            <a:pt x="6" y="29"/>
                          </a:lnTo>
                          <a:lnTo>
                            <a:pt x="13" y="42"/>
                          </a:lnTo>
                          <a:lnTo>
                            <a:pt x="9" y="26"/>
                          </a:lnTo>
                          <a:lnTo>
                            <a:pt x="9" y="17"/>
                          </a:lnTo>
                          <a:lnTo>
                            <a:pt x="19"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76" name="Freeform 161"/>
                    <p:cNvSpPr/>
                    <p:nvPr/>
                  </p:nvSpPr>
                  <p:spPr bwMode="auto">
                    <a:xfrm>
                      <a:off x="1217" y="1514"/>
                      <a:ext cx="1" cy="6"/>
                    </a:xfrm>
                    <a:custGeom>
                      <a:avLst/>
                      <a:gdLst>
                        <a:gd name="T0" fmla="*/ 0 w 10"/>
                        <a:gd name="T1" fmla="*/ 0 h 66"/>
                        <a:gd name="T2" fmla="*/ 0 w 10"/>
                        <a:gd name="T3" fmla="*/ 0 h 66"/>
                        <a:gd name="T4" fmla="*/ 0 w 10"/>
                        <a:gd name="T5" fmla="*/ 0 h 66"/>
                        <a:gd name="T6" fmla="*/ 0 w 10"/>
                        <a:gd name="T7" fmla="*/ 0 h 66"/>
                        <a:gd name="T8" fmla="*/ 0 w 10"/>
                        <a:gd name="T9" fmla="*/ 0 h 66"/>
                        <a:gd name="T10" fmla="*/ 0 w 10"/>
                        <a:gd name="T11" fmla="*/ 0 h 66"/>
                        <a:gd name="T12" fmla="*/ 0 w 10"/>
                        <a:gd name="T13" fmla="*/ 0 h 66"/>
                        <a:gd name="T14" fmla="*/ 0 60000 65536"/>
                        <a:gd name="T15" fmla="*/ 0 60000 65536"/>
                        <a:gd name="T16" fmla="*/ 0 60000 65536"/>
                        <a:gd name="T17" fmla="*/ 0 60000 65536"/>
                        <a:gd name="T18" fmla="*/ 0 60000 65536"/>
                        <a:gd name="T19" fmla="*/ 0 60000 65536"/>
                        <a:gd name="T20" fmla="*/ 0 60000 65536"/>
                        <a:gd name="T21" fmla="*/ 0 w 10"/>
                        <a:gd name="T22" fmla="*/ 0 h 66"/>
                        <a:gd name="T23" fmla="*/ 10 w 1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6">
                          <a:moveTo>
                            <a:pt x="0" y="0"/>
                          </a:moveTo>
                          <a:lnTo>
                            <a:pt x="0" y="13"/>
                          </a:lnTo>
                          <a:lnTo>
                            <a:pt x="3" y="39"/>
                          </a:lnTo>
                          <a:lnTo>
                            <a:pt x="9" y="66"/>
                          </a:lnTo>
                          <a:lnTo>
                            <a:pt x="10" y="40"/>
                          </a:lnTo>
                          <a:lnTo>
                            <a:pt x="10" y="22"/>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77" name="Freeform 162"/>
                    <p:cNvSpPr/>
                    <p:nvPr/>
                  </p:nvSpPr>
                  <p:spPr bwMode="auto">
                    <a:xfrm>
                      <a:off x="1215" y="1497"/>
                      <a:ext cx="2" cy="13"/>
                    </a:xfrm>
                    <a:custGeom>
                      <a:avLst/>
                      <a:gdLst>
                        <a:gd name="T0" fmla="*/ 0 w 25"/>
                        <a:gd name="T1" fmla="*/ 0 h 140"/>
                        <a:gd name="T2" fmla="*/ 0 w 25"/>
                        <a:gd name="T3" fmla="*/ 0 h 140"/>
                        <a:gd name="T4" fmla="*/ 0 w 25"/>
                        <a:gd name="T5" fmla="*/ 0 h 140"/>
                        <a:gd name="T6" fmla="*/ 0 w 25"/>
                        <a:gd name="T7" fmla="*/ 0 h 140"/>
                        <a:gd name="T8" fmla="*/ 0 w 25"/>
                        <a:gd name="T9" fmla="*/ 0 h 140"/>
                        <a:gd name="T10" fmla="*/ 0 w 25"/>
                        <a:gd name="T11" fmla="*/ 0 h 140"/>
                        <a:gd name="T12" fmla="*/ 0 w 25"/>
                        <a:gd name="T13" fmla="*/ 0 h 140"/>
                        <a:gd name="T14" fmla="*/ 0 w 25"/>
                        <a:gd name="T15" fmla="*/ 0 h 140"/>
                        <a:gd name="T16" fmla="*/ 0 w 25"/>
                        <a:gd name="T17" fmla="*/ 0 h 140"/>
                        <a:gd name="T18" fmla="*/ 0 w 25"/>
                        <a:gd name="T19" fmla="*/ 0 h 140"/>
                        <a:gd name="T20" fmla="*/ 0 w 25"/>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40"/>
                        <a:gd name="T35" fmla="*/ 25 w 25"/>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40">
                          <a:moveTo>
                            <a:pt x="18" y="140"/>
                          </a:moveTo>
                          <a:lnTo>
                            <a:pt x="25" y="123"/>
                          </a:lnTo>
                          <a:lnTo>
                            <a:pt x="21" y="90"/>
                          </a:lnTo>
                          <a:lnTo>
                            <a:pt x="15" y="49"/>
                          </a:lnTo>
                          <a:lnTo>
                            <a:pt x="7" y="20"/>
                          </a:lnTo>
                          <a:lnTo>
                            <a:pt x="0" y="0"/>
                          </a:lnTo>
                          <a:lnTo>
                            <a:pt x="7" y="35"/>
                          </a:lnTo>
                          <a:lnTo>
                            <a:pt x="13" y="71"/>
                          </a:lnTo>
                          <a:lnTo>
                            <a:pt x="16" y="106"/>
                          </a:lnTo>
                          <a:lnTo>
                            <a:pt x="16" y="116"/>
                          </a:lnTo>
                          <a:lnTo>
                            <a:pt x="18" y="14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78" name="Freeform 163"/>
                    <p:cNvSpPr/>
                    <p:nvPr/>
                  </p:nvSpPr>
                  <p:spPr bwMode="auto">
                    <a:xfrm>
                      <a:off x="1212" y="1528"/>
                      <a:ext cx="4" cy="7"/>
                    </a:xfrm>
                    <a:custGeom>
                      <a:avLst/>
                      <a:gdLst>
                        <a:gd name="T0" fmla="*/ 0 w 40"/>
                        <a:gd name="T1" fmla="*/ 0 h 84"/>
                        <a:gd name="T2" fmla="*/ 0 w 40"/>
                        <a:gd name="T3" fmla="*/ 0 h 84"/>
                        <a:gd name="T4" fmla="*/ 0 w 40"/>
                        <a:gd name="T5" fmla="*/ 0 h 84"/>
                        <a:gd name="T6" fmla="*/ 0 w 40"/>
                        <a:gd name="T7" fmla="*/ 0 h 84"/>
                        <a:gd name="T8" fmla="*/ 0 w 40"/>
                        <a:gd name="T9" fmla="*/ 0 h 84"/>
                        <a:gd name="T10" fmla="*/ 0 w 40"/>
                        <a:gd name="T11" fmla="*/ 0 h 84"/>
                        <a:gd name="T12" fmla="*/ 0 w 40"/>
                        <a:gd name="T13" fmla="*/ 0 h 84"/>
                        <a:gd name="T14" fmla="*/ 0 w 40"/>
                        <a:gd name="T15" fmla="*/ 0 h 84"/>
                        <a:gd name="T16" fmla="*/ 0 w 40"/>
                        <a:gd name="T17" fmla="*/ 0 h 84"/>
                        <a:gd name="T18" fmla="*/ 0 w 40"/>
                        <a:gd name="T19" fmla="*/ 0 h 84"/>
                        <a:gd name="T20" fmla="*/ 0 w 40"/>
                        <a:gd name="T21" fmla="*/ 0 h 84"/>
                        <a:gd name="T22" fmla="*/ 0 w 40"/>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84"/>
                        <a:gd name="T38" fmla="*/ 40 w 40"/>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84">
                          <a:moveTo>
                            <a:pt x="0" y="0"/>
                          </a:moveTo>
                          <a:lnTo>
                            <a:pt x="15" y="9"/>
                          </a:lnTo>
                          <a:lnTo>
                            <a:pt x="22" y="16"/>
                          </a:lnTo>
                          <a:lnTo>
                            <a:pt x="18" y="28"/>
                          </a:lnTo>
                          <a:lnTo>
                            <a:pt x="18" y="44"/>
                          </a:lnTo>
                          <a:lnTo>
                            <a:pt x="24" y="58"/>
                          </a:lnTo>
                          <a:lnTo>
                            <a:pt x="30" y="77"/>
                          </a:lnTo>
                          <a:lnTo>
                            <a:pt x="40" y="84"/>
                          </a:lnTo>
                          <a:lnTo>
                            <a:pt x="21" y="71"/>
                          </a:lnTo>
                          <a:lnTo>
                            <a:pt x="12" y="47"/>
                          </a:lnTo>
                          <a:lnTo>
                            <a:pt x="11" y="22"/>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79" name="Freeform 164"/>
                    <p:cNvSpPr/>
                    <p:nvPr/>
                  </p:nvSpPr>
                  <p:spPr bwMode="auto">
                    <a:xfrm>
                      <a:off x="1208" y="1525"/>
                      <a:ext cx="5" cy="9"/>
                    </a:xfrm>
                    <a:custGeom>
                      <a:avLst/>
                      <a:gdLst>
                        <a:gd name="T0" fmla="*/ 0 w 51"/>
                        <a:gd name="T1" fmla="*/ 0 h 94"/>
                        <a:gd name="T2" fmla="*/ 0 w 51"/>
                        <a:gd name="T3" fmla="*/ 0 h 94"/>
                        <a:gd name="T4" fmla="*/ 0 w 51"/>
                        <a:gd name="T5" fmla="*/ 0 h 94"/>
                        <a:gd name="T6" fmla="*/ 0 w 51"/>
                        <a:gd name="T7" fmla="*/ 0 h 94"/>
                        <a:gd name="T8" fmla="*/ 0 w 51"/>
                        <a:gd name="T9" fmla="*/ 0 h 94"/>
                        <a:gd name="T10" fmla="*/ 0 w 51"/>
                        <a:gd name="T11" fmla="*/ 0 h 94"/>
                        <a:gd name="T12" fmla="*/ 0 w 51"/>
                        <a:gd name="T13" fmla="*/ 0 h 94"/>
                        <a:gd name="T14" fmla="*/ 0 w 51"/>
                        <a:gd name="T15" fmla="*/ 0 h 94"/>
                        <a:gd name="T16" fmla="*/ 0 w 51"/>
                        <a:gd name="T17" fmla="*/ 0 h 94"/>
                        <a:gd name="T18" fmla="*/ 0 w 51"/>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94"/>
                        <a:gd name="T32" fmla="*/ 51 w 51"/>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94">
                          <a:moveTo>
                            <a:pt x="0" y="0"/>
                          </a:moveTo>
                          <a:lnTo>
                            <a:pt x="26" y="19"/>
                          </a:lnTo>
                          <a:lnTo>
                            <a:pt x="38" y="39"/>
                          </a:lnTo>
                          <a:lnTo>
                            <a:pt x="44" y="67"/>
                          </a:lnTo>
                          <a:lnTo>
                            <a:pt x="47" y="81"/>
                          </a:lnTo>
                          <a:lnTo>
                            <a:pt x="51" y="94"/>
                          </a:lnTo>
                          <a:lnTo>
                            <a:pt x="38" y="73"/>
                          </a:lnTo>
                          <a:lnTo>
                            <a:pt x="31" y="54"/>
                          </a:lnTo>
                          <a:lnTo>
                            <a:pt x="16" y="26"/>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80" name="Freeform 165"/>
                    <p:cNvSpPr/>
                    <p:nvPr/>
                  </p:nvSpPr>
                  <p:spPr bwMode="auto">
                    <a:xfrm>
                      <a:off x="1205" y="1526"/>
                      <a:ext cx="7" cy="7"/>
                    </a:xfrm>
                    <a:custGeom>
                      <a:avLst/>
                      <a:gdLst>
                        <a:gd name="T0" fmla="*/ 0 w 57"/>
                        <a:gd name="T1" fmla="*/ 0 h 82"/>
                        <a:gd name="T2" fmla="*/ 0 w 57"/>
                        <a:gd name="T3" fmla="*/ 0 h 82"/>
                        <a:gd name="T4" fmla="*/ 0 w 57"/>
                        <a:gd name="T5" fmla="*/ 0 h 82"/>
                        <a:gd name="T6" fmla="*/ 0 w 57"/>
                        <a:gd name="T7" fmla="*/ 0 h 82"/>
                        <a:gd name="T8" fmla="*/ 0 w 57"/>
                        <a:gd name="T9" fmla="*/ 0 h 82"/>
                        <a:gd name="T10" fmla="*/ 0 w 57"/>
                        <a:gd name="T11" fmla="*/ 0 h 82"/>
                        <a:gd name="T12" fmla="*/ 0 w 57"/>
                        <a:gd name="T13" fmla="*/ 0 h 82"/>
                        <a:gd name="T14" fmla="*/ 0 w 57"/>
                        <a:gd name="T15" fmla="*/ 0 h 82"/>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82"/>
                        <a:gd name="T26" fmla="*/ 57 w 57"/>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82">
                          <a:moveTo>
                            <a:pt x="0" y="0"/>
                          </a:moveTo>
                          <a:lnTo>
                            <a:pt x="23" y="23"/>
                          </a:lnTo>
                          <a:lnTo>
                            <a:pt x="35" y="42"/>
                          </a:lnTo>
                          <a:lnTo>
                            <a:pt x="42" y="61"/>
                          </a:lnTo>
                          <a:lnTo>
                            <a:pt x="57" y="82"/>
                          </a:lnTo>
                          <a:lnTo>
                            <a:pt x="32" y="58"/>
                          </a:lnTo>
                          <a:lnTo>
                            <a:pt x="19" y="29"/>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81" name="Freeform 166"/>
                    <p:cNvSpPr/>
                    <p:nvPr/>
                  </p:nvSpPr>
                  <p:spPr bwMode="auto">
                    <a:xfrm>
                      <a:off x="1218" y="1521"/>
                      <a:ext cx="1" cy="4"/>
                    </a:xfrm>
                    <a:custGeom>
                      <a:avLst/>
                      <a:gdLst>
                        <a:gd name="T0" fmla="*/ 0 w 9"/>
                        <a:gd name="T1" fmla="*/ 0 h 47"/>
                        <a:gd name="T2" fmla="*/ 0 w 9"/>
                        <a:gd name="T3" fmla="*/ 0 h 47"/>
                        <a:gd name="T4" fmla="*/ 0 w 9"/>
                        <a:gd name="T5" fmla="*/ 0 h 47"/>
                        <a:gd name="T6" fmla="*/ 0 w 9"/>
                        <a:gd name="T7" fmla="*/ 0 h 47"/>
                        <a:gd name="T8" fmla="*/ 0 w 9"/>
                        <a:gd name="T9" fmla="*/ 0 h 47"/>
                        <a:gd name="T10" fmla="*/ 0 w 9"/>
                        <a:gd name="T11" fmla="*/ 0 h 47"/>
                        <a:gd name="T12" fmla="*/ 0 60000 65536"/>
                        <a:gd name="T13" fmla="*/ 0 60000 65536"/>
                        <a:gd name="T14" fmla="*/ 0 60000 65536"/>
                        <a:gd name="T15" fmla="*/ 0 60000 65536"/>
                        <a:gd name="T16" fmla="*/ 0 60000 65536"/>
                        <a:gd name="T17" fmla="*/ 0 60000 65536"/>
                        <a:gd name="T18" fmla="*/ 0 w 9"/>
                        <a:gd name="T19" fmla="*/ 0 h 47"/>
                        <a:gd name="T20" fmla="*/ 9 w 9"/>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9" h="47">
                          <a:moveTo>
                            <a:pt x="0" y="0"/>
                          </a:moveTo>
                          <a:lnTo>
                            <a:pt x="1" y="14"/>
                          </a:lnTo>
                          <a:lnTo>
                            <a:pt x="4" y="31"/>
                          </a:lnTo>
                          <a:lnTo>
                            <a:pt x="9" y="47"/>
                          </a:lnTo>
                          <a:lnTo>
                            <a:pt x="9" y="24"/>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82" name="Freeform 167"/>
                    <p:cNvSpPr/>
                    <p:nvPr/>
                  </p:nvSpPr>
                  <p:spPr bwMode="auto">
                    <a:xfrm>
                      <a:off x="1199" y="1523"/>
                      <a:ext cx="8" cy="7"/>
                    </a:xfrm>
                    <a:custGeom>
                      <a:avLst/>
                      <a:gdLst>
                        <a:gd name="T0" fmla="*/ 0 w 74"/>
                        <a:gd name="T1" fmla="*/ 0 h 78"/>
                        <a:gd name="T2" fmla="*/ 0 w 74"/>
                        <a:gd name="T3" fmla="*/ 0 h 78"/>
                        <a:gd name="T4" fmla="*/ 0 w 74"/>
                        <a:gd name="T5" fmla="*/ 0 h 78"/>
                        <a:gd name="T6" fmla="*/ 0 w 74"/>
                        <a:gd name="T7" fmla="*/ 0 h 78"/>
                        <a:gd name="T8" fmla="*/ 0 w 74"/>
                        <a:gd name="T9" fmla="*/ 0 h 78"/>
                        <a:gd name="T10" fmla="*/ 0 w 74"/>
                        <a:gd name="T11" fmla="*/ 0 h 78"/>
                        <a:gd name="T12" fmla="*/ 0 w 74"/>
                        <a:gd name="T13" fmla="*/ 0 h 78"/>
                        <a:gd name="T14" fmla="*/ 0 w 74"/>
                        <a:gd name="T15" fmla="*/ 0 h 78"/>
                        <a:gd name="T16" fmla="*/ 0 w 74"/>
                        <a:gd name="T17" fmla="*/ 0 h 78"/>
                        <a:gd name="T18" fmla="*/ 0 w 74"/>
                        <a:gd name="T19" fmla="*/ 0 h 78"/>
                        <a:gd name="T20" fmla="*/ 0 w 74"/>
                        <a:gd name="T21" fmla="*/ 0 h 78"/>
                        <a:gd name="T22" fmla="*/ 0 w 74"/>
                        <a:gd name="T23" fmla="*/ 0 h 78"/>
                        <a:gd name="T24" fmla="*/ 0 w 74"/>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78"/>
                        <a:gd name="T41" fmla="*/ 74 w 74"/>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78">
                          <a:moveTo>
                            <a:pt x="0" y="0"/>
                          </a:moveTo>
                          <a:lnTo>
                            <a:pt x="23" y="9"/>
                          </a:lnTo>
                          <a:lnTo>
                            <a:pt x="26" y="26"/>
                          </a:lnTo>
                          <a:lnTo>
                            <a:pt x="26" y="38"/>
                          </a:lnTo>
                          <a:lnTo>
                            <a:pt x="42" y="47"/>
                          </a:lnTo>
                          <a:lnTo>
                            <a:pt x="55" y="60"/>
                          </a:lnTo>
                          <a:lnTo>
                            <a:pt x="74" y="78"/>
                          </a:lnTo>
                          <a:lnTo>
                            <a:pt x="62" y="54"/>
                          </a:lnTo>
                          <a:lnTo>
                            <a:pt x="46" y="41"/>
                          </a:lnTo>
                          <a:lnTo>
                            <a:pt x="39" y="31"/>
                          </a:lnTo>
                          <a:lnTo>
                            <a:pt x="33" y="12"/>
                          </a:lnTo>
                          <a:lnTo>
                            <a:pt x="20" y="0"/>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83" name="Freeform 168"/>
                    <p:cNvSpPr/>
                    <p:nvPr/>
                  </p:nvSpPr>
                  <p:spPr bwMode="auto">
                    <a:xfrm>
                      <a:off x="1199" y="1522"/>
                      <a:ext cx="7" cy="5"/>
                    </a:xfrm>
                    <a:custGeom>
                      <a:avLst/>
                      <a:gdLst>
                        <a:gd name="T0" fmla="*/ 0 w 62"/>
                        <a:gd name="T1" fmla="*/ 0 h 56"/>
                        <a:gd name="T2" fmla="*/ 0 w 62"/>
                        <a:gd name="T3" fmla="*/ 0 h 56"/>
                        <a:gd name="T4" fmla="*/ 0 w 62"/>
                        <a:gd name="T5" fmla="*/ 0 h 56"/>
                        <a:gd name="T6" fmla="*/ 0 w 62"/>
                        <a:gd name="T7" fmla="*/ 0 h 56"/>
                        <a:gd name="T8" fmla="*/ 0 w 62"/>
                        <a:gd name="T9" fmla="*/ 0 h 56"/>
                        <a:gd name="T10" fmla="*/ 0 w 62"/>
                        <a:gd name="T11" fmla="*/ 0 h 56"/>
                        <a:gd name="T12" fmla="*/ 0 w 62"/>
                        <a:gd name="T13" fmla="*/ 0 h 56"/>
                        <a:gd name="T14" fmla="*/ 0 w 62"/>
                        <a:gd name="T15" fmla="*/ 0 h 56"/>
                        <a:gd name="T16" fmla="*/ 0 w 62"/>
                        <a:gd name="T17" fmla="*/ 0 h 56"/>
                        <a:gd name="T18" fmla="*/ 0 w 62"/>
                        <a:gd name="T19" fmla="*/ 0 h 56"/>
                        <a:gd name="T20" fmla="*/ 0 w 62"/>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56"/>
                        <a:gd name="T35" fmla="*/ 62 w 62"/>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56">
                          <a:moveTo>
                            <a:pt x="0" y="0"/>
                          </a:moveTo>
                          <a:lnTo>
                            <a:pt x="23" y="7"/>
                          </a:lnTo>
                          <a:lnTo>
                            <a:pt x="39" y="20"/>
                          </a:lnTo>
                          <a:lnTo>
                            <a:pt x="46" y="32"/>
                          </a:lnTo>
                          <a:lnTo>
                            <a:pt x="51" y="43"/>
                          </a:lnTo>
                          <a:lnTo>
                            <a:pt x="62" y="56"/>
                          </a:lnTo>
                          <a:lnTo>
                            <a:pt x="52" y="36"/>
                          </a:lnTo>
                          <a:lnTo>
                            <a:pt x="45" y="13"/>
                          </a:lnTo>
                          <a:lnTo>
                            <a:pt x="26" y="3"/>
                          </a:lnTo>
                          <a:lnTo>
                            <a:pt x="17" y="1"/>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84" name="Freeform 169"/>
                    <p:cNvSpPr/>
                    <p:nvPr/>
                  </p:nvSpPr>
                  <p:spPr bwMode="auto">
                    <a:xfrm>
                      <a:off x="1191" y="1518"/>
                      <a:ext cx="7" cy="5"/>
                    </a:xfrm>
                    <a:custGeom>
                      <a:avLst/>
                      <a:gdLst>
                        <a:gd name="T0" fmla="*/ 0 w 62"/>
                        <a:gd name="T1" fmla="*/ 0 h 61"/>
                        <a:gd name="T2" fmla="*/ 0 w 62"/>
                        <a:gd name="T3" fmla="*/ 0 h 61"/>
                        <a:gd name="T4" fmla="*/ 0 w 62"/>
                        <a:gd name="T5" fmla="*/ 0 h 61"/>
                        <a:gd name="T6" fmla="*/ 0 w 62"/>
                        <a:gd name="T7" fmla="*/ 0 h 61"/>
                        <a:gd name="T8" fmla="*/ 0 w 62"/>
                        <a:gd name="T9" fmla="*/ 0 h 61"/>
                        <a:gd name="T10" fmla="*/ 0 w 62"/>
                        <a:gd name="T11" fmla="*/ 0 h 61"/>
                        <a:gd name="T12" fmla="*/ 0 w 62"/>
                        <a:gd name="T13" fmla="*/ 0 h 61"/>
                        <a:gd name="T14" fmla="*/ 0 w 62"/>
                        <a:gd name="T15" fmla="*/ 0 h 61"/>
                        <a:gd name="T16" fmla="*/ 0 w 62"/>
                        <a:gd name="T17" fmla="*/ 0 h 61"/>
                        <a:gd name="T18" fmla="*/ 0 w 62"/>
                        <a:gd name="T19" fmla="*/ 0 h 61"/>
                        <a:gd name="T20" fmla="*/ 0 w 62"/>
                        <a:gd name="T21" fmla="*/ 0 h 61"/>
                        <a:gd name="T22" fmla="*/ 0 w 62"/>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61"/>
                        <a:gd name="T38" fmla="*/ 62 w 62"/>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61">
                          <a:moveTo>
                            <a:pt x="62" y="61"/>
                          </a:moveTo>
                          <a:lnTo>
                            <a:pt x="54" y="59"/>
                          </a:lnTo>
                          <a:lnTo>
                            <a:pt x="46" y="52"/>
                          </a:lnTo>
                          <a:lnTo>
                            <a:pt x="40" y="42"/>
                          </a:lnTo>
                          <a:lnTo>
                            <a:pt x="30" y="29"/>
                          </a:lnTo>
                          <a:lnTo>
                            <a:pt x="15" y="13"/>
                          </a:lnTo>
                          <a:lnTo>
                            <a:pt x="0" y="0"/>
                          </a:lnTo>
                          <a:lnTo>
                            <a:pt x="24" y="11"/>
                          </a:lnTo>
                          <a:lnTo>
                            <a:pt x="33" y="24"/>
                          </a:lnTo>
                          <a:lnTo>
                            <a:pt x="43" y="35"/>
                          </a:lnTo>
                          <a:lnTo>
                            <a:pt x="53" y="43"/>
                          </a:lnTo>
                          <a:lnTo>
                            <a:pt x="62" y="61"/>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85" name="Freeform 170"/>
                    <p:cNvSpPr/>
                    <p:nvPr/>
                  </p:nvSpPr>
                  <p:spPr bwMode="auto">
                    <a:xfrm>
                      <a:off x="1189" y="1513"/>
                      <a:ext cx="11" cy="10"/>
                    </a:xfrm>
                    <a:custGeom>
                      <a:avLst/>
                      <a:gdLst>
                        <a:gd name="T0" fmla="*/ 0 w 97"/>
                        <a:gd name="T1" fmla="*/ 0 h 104"/>
                        <a:gd name="T2" fmla="*/ 0 w 97"/>
                        <a:gd name="T3" fmla="*/ 0 h 104"/>
                        <a:gd name="T4" fmla="*/ 0 w 97"/>
                        <a:gd name="T5" fmla="*/ 0 h 104"/>
                        <a:gd name="T6" fmla="*/ 0 w 97"/>
                        <a:gd name="T7" fmla="*/ 0 h 104"/>
                        <a:gd name="T8" fmla="*/ 0 w 97"/>
                        <a:gd name="T9" fmla="*/ 0 h 104"/>
                        <a:gd name="T10" fmla="*/ 0 w 97"/>
                        <a:gd name="T11" fmla="*/ 0 h 104"/>
                        <a:gd name="T12" fmla="*/ 0 w 97"/>
                        <a:gd name="T13" fmla="*/ 0 h 104"/>
                        <a:gd name="T14" fmla="*/ 0 w 97"/>
                        <a:gd name="T15" fmla="*/ 0 h 104"/>
                        <a:gd name="T16" fmla="*/ 0 w 97"/>
                        <a:gd name="T17" fmla="*/ 0 h 104"/>
                        <a:gd name="T18" fmla="*/ 0 w 97"/>
                        <a:gd name="T19" fmla="*/ 0 h 104"/>
                        <a:gd name="T20" fmla="*/ 0 w 97"/>
                        <a:gd name="T21" fmla="*/ 0 h 104"/>
                        <a:gd name="T22" fmla="*/ 0 w 97"/>
                        <a:gd name="T23" fmla="*/ 0 h 104"/>
                        <a:gd name="T24" fmla="*/ 0 w 97"/>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104"/>
                        <a:gd name="T41" fmla="*/ 97 w 97"/>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104">
                          <a:moveTo>
                            <a:pt x="97" y="104"/>
                          </a:moveTo>
                          <a:lnTo>
                            <a:pt x="83" y="104"/>
                          </a:lnTo>
                          <a:lnTo>
                            <a:pt x="71" y="95"/>
                          </a:lnTo>
                          <a:lnTo>
                            <a:pt x="54" y="81"/>
                          </a:lnTo>
                          <a:lnTo>
                            <a:pt x="42" y="63"/>
                          </a:lnTo>
                          <a:lnTo>
                            <a:pt x="26" y="39"/>
                          </a:lnTo>
                          <a:lnTo>
                            <a:pt x="6" y="13"/>
                          </a:lnTo>
                          <a:lnTo>
                            <a:pt x="0" y="0"/>
                          </a:lnTo>
                          <a:lnTo>
                            <a:pt x="29" y="34"/>
                          </a:lnTo>
                          <a:lnTo>
                            <a:pt x="46" y="56"/>
                          </a:lnTo>
                          <a:lnTo>
                            <a:pt x="57" y="75"/>
                          </a:lnTo>
                          <a:lnTo>
                            <a:pt x="68" y="89"/>
                          </a:lnTo>
                          <a:lnTo>
                            <a:pt x="97" y="10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86" name="Freeform 171"/>
                    <p:cNvSpPr/>
                    <p:nvPr/>
                  </p:nvSpPr>
                  <p:spPr bwMode="auto">
                    <a:xfrm>
                      <a:off x="1198" y="1524"/>
                      <a:ext cx="2" cy="3"/>
                    </a:xfrm>
                    <a:custGeom>
                      <a:avLst/>
                      <a:gdLst>
                        <a:gd name="T0" fmla="*/ 0 w 25"/>
                        <a:gd name="T1" fmla="*/ 0 h 28"/>
                        <a:gd name="T2" fmla="*/ 0 w 25"/>
                        <a:gd name="T3" fmla="*/ 0 h 28"/>
                        <a:gd name="T4" fmla="*/ 0 w 25"/>
                        <a:gd name="T5" fmla="*/ 0 h 28"/>
                        <a:gd name="T6" fmla="*/ 0 w 25"/>
                        <a:gd name="T7" fmla="*/ 0 h 28"/>
                        <a:gd name="T8" fmla="*/ 0 w 25"/>
                        <a:gd name="T9" fmla="*/ 0 h 28"/>
                        <a:gd name="T10" fmla="*/ 0 w 25"/>
                        <a:gd name="T11" fmla="*/ 0 h 28"/>
                        <a:gd name="T12" fmla="*/ 0 60000 65536"/>
                        <a:gd name="T13" fmla="*/ 0 60000 65536"/>
                        <a:gd name="T14" fmla="*/ 0 60000 65536"/>
                        <a:gd name="T15" fmla="*/ 0 60000 65536"/>
                        <a:gd name="T16" fmla="*/ 0 60000 65536"/>
                        <a:gd name="T17" fmla="*/ 0 60000 65536"/>
                        <a:gd name="T18" fmla="*/ 0 w 25"/>
                        <a:gd name="T19" fmla="*/ 0 h 28"/>
                        <a:gd name="T20" fmla="*/ 25 w 2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5" h="28">
                          <a:moveTo>
                            <a:pt x="0" y="3"/>
                          </a:moveTo>
                          <a:lnTo>
                            <a:pt x="13" y="0"/>
                          </a:lnTo>
                          <a:lnTo>
                            <a:pt x="19" y="3"/>
                          </a:lnTo>
                          <a:lnTo>
                            <a:pt x="25" y="9"/>
                          </a:lnTo>
                          <a:lnTo>
                            <a:pt x="23" y="28"/>
                          </a:lnTo>
                          <a:lnTo>
                            <a:pt x="0" y="3"/>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87" name="Freeform 172"/>
                    <p:cNvSpPr/>
                    <p:nvPr/>
                  </p:nvSpPr>
                  <p:spPr bwMode="auto">
                    <a:xfrm>
                      <a:off x="1190" y="1526"/>
                      <a:ext cx="9" cy="4"/>
                    </a:xfrm>
                    <a:custGeom>
                      <a:avLst/>
                      <a:gdLst>
                        <a:gd name="T0" fmla="*/ 0 w 85"/>
                        <a:gd name="T1" fmla="*/ 0 h 45"/>
                        <a:gd name="T2" fmla="*/ 0 w 85"/>
                        <a:gd name="T3" fmla="*/ 0 h 45"/>
                        <a:gd name="T4" fmla="*/ 0 w 85"/>
                        <a:gd name="T5" fmla="*/ 0 h 45"/>
                        <a:gd name="T6" fmla="*/ 0 w 85"/>
                        <a:gd name="T7" fmla="*/ 0 h 45"/>
                        <a:gd name="T8" fmla="*/ 0 w 85"/>
                        <a:gd name="T9" fmla="*/ 0 h 45"/>
                        <a:gd name="T10" fmla="*/ 0 w 85"/>
                        <a:gd name="T11" fmla="*/ 0 h 45"/>
                        <a:gd name="T12" fmla="*/ 0 w 85"/>
                        <a:gd name="T13" fmla="*/ 0 h 45"/>
                        <a:gd name="T14" fmla="*/ 0 w 85"/>
                        <a:gd name="T15" fmla="*/ 0 h 45"/>
                        <a:gd name="T16" fmla="*/ 0 w 85"/>
                        <a:gd name="T17" fmla="*/ 0 h 45"/>
                        <a:gd name="T18" fmla="*/ 0 w 85"/>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45"/>
                        <a:gd name="T32" fmla="*/ 85 w 85"/>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45">
                          <a:moveTo>
                            <a:pt x="72" y="0"/>
                          </a:moveTo>
                          <a:lnTo>
                            <a:pt x="85" y="2"/>
                          </a:lnTo>
                          <a:lnTo>
                            <a:pt x="82" y="9"/>
                          </a:lnTo>
                          <a:lnTo>
                            <a:pt x="72" y="21"/>
                          </a:lnTo>
                          <a:lnTo>
                            <a:pt x="48" y="32"/>
                          </a:lnTo>
                          <a:lnTo>
                            <a:pt x="19" y="45"/>
                          </a:lnTo>
                          <a:lnTo>
                            <a:pt x="0" y="45"/>
                          </a:lnTo>
                          <a:lnTo>
                            <a:pt x="24" y="37"/>
                          </a:lnTo>
                          <a:lnTo>
                            <a:pt x="60" y="21"/>
                          </a:lnTo>
                          <a:lnTo>
                            <a:pt x="72"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88" name="Freeform 173"/>
                    <p:cNvSpPr/>
                    <p:nvPr/>
                  </p:nvSpPr>
                  <p:spPr bwMode="auto">
                    <a:xfrm>
                      <a:off x="1176" y="1531"/>
                      <a:ext cx="13" cy="1"/>
                    </a:xfrm>
                    <a:custGeom>
                      <a:avLst/>
                      <a:gdLst>
                        <a:gd name="T0" fmla="*/ 0 w 114"/>
                        <a:gd name="T1" fmla="*/ 0 h 13"/>
                        <a:gd name="T2" fmla="*/ 0 w 114"/>
                        <a:gd name="T3" fmla="*/ 0 h 13"/>
                        <a:gd name="T4" fmla="*/ 0 w 114"/>
                        <a:gd name="T5" fmla="*/ 0 h 13"/>
                        <a:gd name="T6" fmla="*/ 0 w 114"/>
                        <a:gd name="T7" fmla="*/ 0 h 13"/>
                        <a:gd name="T8" fmla="*/ 0 w 114"/>
                        <a:gd name="T9" fmla="*/ 0 h 13"/>
                        <a:gd name="T10" fmla="*/ 0 w 114"/>
                        <a:gd name="T11" fmla="*/ 0 h 13"/>
                        <a:gd name="T12" fmla="*/ 0 w 114"/>
                        <a:gd name="T13" fmla="*/ 0 h 13"/>
                        <a:gd name="T14" fmla="*/ 0 w 114"/>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13"/>
                        <a:gd name="T26" fmla="*/ 114 w 11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13">
                          <a:moveTo>
                            <a:pt x="0" y="12"/>
                          </a:moveTo>
                          <a:lnTo>
                            <a:pt x="44" y="13"/>
                          </a:lnTo>
                          <a:lnTo>
                            <a:pt x="82" y="9"/>
                          </a:lnTo>
                          <a:lnTo>
                            <a:pt x="114" y="2"/>
                          </a:lnTo>
                          <a:lnTo>
                            <a:pt x="86" y="0"/>
                          </a:lnTo>
                          <a:lnTo>
                            <a:pt x="50" y="6"/>
                          </a:lnTo>
                          <a:lnTo>
                            <a:pt x="22" y="12"/>
                          </a:lnTo>
                          <a:lnTo>
                            <a:pt x="0" y="12"/>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89" name="Freeform 174"/>
                    <p:cNvSpPr/>
                    <p:nvPr/>
                  </p:nvSpPr>
                  <p:spPr bwMode="auto">
                    <a:xfrm>
                      <a:off x="1184" y="1506"/>
                      <a:ext cx="15" cy="15"/>
                    </a:xfrm>
                    <a:custGeom>
                      <a:avLst/>
                      <a:gdLst>
                        <a:gd name="T0" fmla="*/ 0 w 138"/>
                        <a:gd name="T1" fmla="*/ 0 h 164"/>
                        <a:gd name="T2" fmla="*/ 0 w 138"/>
                        <a:gd name="T3" fmla="*/ 0 h 164"/>
                        <a:gd name="T4" fmla="*/ 0 w 138"/>
                        <a:gd name="T5" fmla="*/ 0 h 164"/>
                        <a:gd name="T6" fmla="*/ 0 w 138"/>
                        <a:gd name="T7" fmla="*/ 0 h 164"/>
                        <a:gd name="T8" fmla="*/ 0 w 138"/>
                        <a:gd name="T9" fmla="*/ 0 h 164"/>
                        <a:gd name="T10" fmla="*/ 0 w 138"/>
                        <a:gd name="T11" fmla="*/ 0 h 164"/>
                        <a:gd name="T12" fmla="*/ 0 w 138"/>
                        <a:gd name="T13" fmla="*/ 0 h 164"/>
                        <a:gd name="T14" fmla="*/ 0 w 138"/>
                        <a:gd name="T15" fmla="*/ 0 h 164"/>
                        <a:gd name="T16" fmla="*/ 0 w 138"/>
                        <a:gd name="T17" fmla="*/ 0 h 164"/>
                        <a:gd name="T18" fmla="*/ 0 w 138"/>
                        <a:gd name="T19" fmla="*/ 0 h 164"/>
                        <a:gd name="T20" fmla="*/ 0 w 138"/>
                        <a:gd name="T21" fmla="*/ 0 h 164"/>
                        <a:gd name="T22" fmla="*/ 0 w 138"/>
                        <a:gd name="T23" fmla="*/ 0 h 164"/>
                        <a:gd name="T24" fmla="*/ 0 w 138"/>
                        <a:gd name="T25" fmla="*/ 0 h 164"/>
                        <a:gd name="T26" fmla="*/ 0 w 138"/>
                        <a:gd name="T27" fmla="*/ 0 h 164"/>
                        <a:gd name="T28" fmla="*/ 0 w 138"/>
                        <a:gd name="T29" fmla="*/ 0 h 164"/>
                        <a:gd name="T30" fmla="*/ 0 w 138"/>
                        <a:gd name="T31" fmla="*/ 0 h 164"/>
                        <a:gd name="T32" fmla="*/ 0 w 138"/>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164"/>
                        <a:gd name="T53" fmla="*/ 138 w 138"/>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164">
                          <a:moveTo>
                            <a:pt x="138" y="164"/>
                          </a:moveTo>
                          <a:lnTo>
                            <a:pt x="116" y="152"/>
                          </a:lnTo>
                          <a:lnTo>
                            <a:pt x="102" y="128"/>
                          </a:lnTo>
                          <a:lnTo>
                            <a:pt x="87" y="103"/>
                          </a:lnTo>
                          <a:lnTo>
                            <a:pt x="70" y="89"/>
                          </a:lnTo>
                          <a:lnTo>
                            <a:pt x="48" y="61"/>
                          </a:lnTo>
                          <a:lnTo>
                            <a:pt x="29" y="42"/>
                          </a:lnTo>
                          <a:lnTo>
                            <a:pt x="9" y="22"/>
                          </a:lnTo>
                          <a:lnTo>
                            <a:pt x="0" y="0"/>
                          </a:lnTo>
                          <a:lnTo>
                            <a:pt x="19" y="26"/>
                          </a:lnTo>
                          <a:lnTo>
                            <a:pt x="35" y="42"/>
                          </a:lnTo>
                          <a:lnTo>
                            <a:pt x="54" y="64"/>
                          </a:lnTo>
                          <a:lnTo>
                            <a:pt x="73" y="84"/>
                          </a:lnTo>
                          <a:lnTo>
                            <a:pt x="86" y="96"/>
                          </a:lnTo>
                          <a:lnTo>
                            <a:pt x="102" y="113"/>
                          </a:lnTo>
                          <a:lnTo>
                            <a:pt x="111" y="135"/>
                          </a:lnTo>
                          <a:lnTo>
                            <a:pt x="138" y="16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90" name="Freeform 175"/>
                    <p:cNvSpPr/>
                    <p:nvPr/>
                  </p:nvSpPr>
                  <p:spPr bwMode="auto">
                    <a:xfrm>
                      <a:off x="1179" y="1502"/>
                      <a:ext cx="12" cy="15"/>
                    </a:xfrm>
                    <a:custGeom>
                      <a:avLst/>
                      <a:gdLst>
                        <a:gd name="T0" fmla="*/ 0 w 106"/>
                        <a:gd name="T1" fmla="*/ 0 h 159"/>
                        <a:gd name="T2" fmla="*/ 0 w 106"/>
                        <a:gd name="T3" fmla="*/ 0 h 159"/>
                        <a:gd name="T4" fmla="*/ 0 w 106"/>
                        <a:gd name="T5" fmla="*/ 0 h 159"/>
                        <a:gd name="T6" fmla="*/ 0 w 106"/>
                        <a:gd name="T7" fmla="*/ 0 h 159"/>
                        <a:gd name="T8" fmla="*/ 0 w 106"/>
                        <a:gd name="T9" fmla="*/ 0 h 159"/>
                        <a:gd name="T10" fmla="*/ 0 w 106"/>
                        <a:gd name="T11" fmla="*/ 0 h 159"/>
                        <a:gd name="T12" fmla="*/ 0 w 106"/>
                        <a:gd name="T13" fmla="*/ 0 h 159"/>
                        <a:gd name="T14" fmla="*/ 0 w 106"/>
                        <a:gd name="T15" fmla="*/ 0 h 159"/>
                        <a:gd name="T16" fmla="*/ 0 w 106"/>
                        <a:gd name="T17" fmla="*/ 0 h 159"/>
                        <a:gd name="T18" fmla="*/ 0 w 106"/>
                        <a:gd name="T19" fmla="*/ 0 h 159"/>
                        <a:gd name="T20" fmla="*/ 0 w 106"/>
                        <a:gd name="T21" fmla="*/ 0 h 159"/>
                        <a:gd name="T22" fmla="*/ 0 w 106"/>
                        <a:gd name="T23" fmla="*/ 0 h 159"/>
                        <a:gd name="T24" fmla="*/ 0 w 106"/>
                        <a:gd name="T25" fmla="*/ 0 h 159"/>
                        <a:gd name="T26" fmla="*/ 0 w 106"/>
                        <a:gd name="T27" fmla="*/ 0 h 159"/>
                        <a:gd name="T28" fmla="*/ 0 w 10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159"/>
                        <a:gd name="T47" fmla="*/ 106 w 106"/>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159">
                          <a:moveTo>
                            <a:pt x="106" y="159"/>
                          </a:moveTo>
                          <a:lnTo>
                            <a:pt x="93" y="145"/>
                          </a:lnTo>
                          <a:lnTo>
                            <a:pt x="76" y="124"/>
                          </a:lnTo>
                          <a:lnTo>
                            <a:pt x="61" y="107"/>
                          </a:lnTo>
                          <a:lnTo>
                            <a:pt x="51" y="87"/>
                          </a:lnTo>
                          <a:lnTo>
                            <a:pt x="44" y="74"/>
                          </a:lnTo>
                          <a:lnTo>
                            <a:pt x="31" y="48"/>
                          </a:lnTo>
                          <a:lnTo>
                            <a:pt x="15" y="26"/>
                          </a:lnTo>
                          <a:lnTo>
                            <a:pt x="0" y="0"/>
                          </a:lnTo>
                          <a:lnTo>
                            <a:pt x="22" y="26"/>
                          </a:lnTo>
                          <a:lnTo>
                            <a:pt x="39" y="49"/>
                          </a:lnTo>
                          <a:lnTo>
                            <a:pt x="55" y="79"/>
                          </a:lnTo>
                          <a:lnTo>
                            <a:pt x="76" y="110"/>
                          </a:lnTo>
                          <a:lnTo>
                            <a:pt x="96" y="140"/>
                          </a:lnTo>
                          <a:lnTo>
                            <a:pt x="106" y="159"/>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91" name="Freeform 176"/>
                    <p:cNvSpPr/>
                    <p:nvPr/>
                  </p:nvSpPr>
                  <p:spPr bwMode="auto">
                    <a:xfrm>
                      <a:off x="1176" y="1492"/>
                      <a:ext cx="7" cy="14"/>
                    </a:xfrm>
                    <a:custGeom>
                      <a:avLst/>
                      <a:gdLst>
                        <a:gd name="T0" fmla="*/ 0 w 64"/>
                        <a:gd name="T1" fmla="*/ 0 h 155"/>
                        <a:gd name="T2" fmla="*/ 0 w 64"/>
                        <a:gd name="T3" fmla="*/ 0 h 155"/>
                        <a:gd name="T4" fmla="*/ 0 w 64"/>
                        <a:gd name="T5" fmla="*/ 0 h 155"/>
                        <a:gd name="T6" fmla="*/ 0 w 64"/>
                        <a:gd name="T7" fmla="*/ 0 h 155"/>
                        <a:gd name="T8" fmla="*/ 0 w 64"/>
                        <a:gd name="T9" fmla="*/ 0 h 155"/>
                        <a:gd name="T10" fmla="*/ 0 w 64"/>
                        <a:gd name="T11" fmla="*/ 0 h 155"/>
                        <a:gd name="T12" fmla="*/ 0 w 64"/>
                        <a:gd name="T13" fmla="*/ 0 h 155"/>
                        <a:gd name="T14" fmla="*/ 0 w 64"/>
                        <a:gd name="T15" fmla="*/ 0 h 155"/>
                        <a:gd name="T16" fmla="*/ 0 w 64"/>
                        <a:gd name="T17" fmla="*/ 0 h 155"/>
                        <a:gd name="T18" fmla="*/ 0 w 64"/>
                        <a:gd name="T19" fmla="*/ 0 h 155"/>
                        <a:gd name="T20" fmla="*/ 0 w 64"/>
                        <a:gd name="T21" fmla="*/ 0 h 155"/>
                        <a:gd name="T22" fmla="*/ 0 w 64"/>
                        <a:gd name="T23" fmla="*/ 0 h 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155"/>
                        <a:gd name="T38" fmla="*/ 64 w 64"/>
                        <a:gd name="T39" fmla="*/ 155 h 1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155">
                          <a:moveTo>
                            <a:pt x="64" y="155"/>
                          </a:moveTo>
                          <a:lnTo>
                            <a:pt x="45" y="132"/>
                          </a:lnTo>
                          <a:lnTo>
                            <a:pt x="35" y="106"/>
                          </a:lnTo>
                          <a:lnTo>
                            <a:pt x="20" y="83"/>
                          </a:lnTo>
                          <a:lnTo>
                            <a:pt x="16" y="60"/>
                          </a:lnTo>
                          <a:lnTo>
                            <a:pt x="4" y="32"/>
                          </a:lnTo>
                          <a:lnTo>
                            <a:pt x="0" y="0"/>
                          </a:lnTo>
                          <a:lnTo>
                            <a:pt x="13" y="34"/>
                          </a:lnTo>
                          <a:lnTo>
                            <a:pt x="25" y="67"/>
                          </a:lnTo>
                          <a:lnTo>
                            <a:pt x="35" y="92"/>
                          </a:lnTo>
                          <a:lnTo>
                            <a:pt x="41" y="110"/>
                          </a:lnTo>
                          <a:lnTo>
                            <a:pt x="64" y="155"/>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92" name="Freeform 177"/>
                    <p:cNvSpPr/>
                    <p:nvPr/>
                  </p:nvSpPr>
                  <p:spPr bwMode="auto">
                    <a:xfrm>
                      <a:off x="1175" y="1493"/>
                      <a:ext cx="4" cy="9"/>
                    </a:xfrm>
                    <a:custGeom>
                      <a:avLst/>
                      <a:gdLst>
                        <a:gd name="T0" fmla="*/ 0 w 34"/>
                        <a:gd name="T1" fmla="*/ 0 h 99"/>
                        <a:gd name="T2" fmla="*/ 0 w 34"/>
                        <a:gd name="T3" fmla="*/ 0 h 99"/>
                        <a:gd name="T4" fmla="*/ 0 w 34"/>
                        <a:gd name="T5" fmla="*/ 0 h 99"/>
                        <a:gd name="T6" fmla="*/ 0 w 34"/>
                        <a:gd name="T7" fmla="*/ 0 h 99"/>
                        <a:gd name="T8" fmla="*/ 0 w 34"/>
                        <a:gd name="T9" fmla="*/ 0 h 99"/>
                        <a:gd name="T10" fmla="*/ 0 w 34"/>
                        <a:gd name="T11" fmla="*/ 0 h 99"/>
                        <a:gd name="T12" fmla="*/ 0 w 34"/>
                        <a:gd name="T13" fmla="*/ 0 h 99"/>
                        <a:gd name="T14" fmla="*/ 0 w 34"/>
                        <a:gd name="T15" fmla="*/ 0 h 99"/>
                        <a:gd name="T16" fmla="*/ 0 w 34"/>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99"/>
                        <a:gd name="T29" fmla="*/ 34 w 34"/>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99">
                          <a:moveTo>
                            <a:pt x="34" y="99"/>
                          </a:moveTo>
                          <a:lnTo>
                            <a:pt x="22" y="81"/>
                          </a:lnTo>
                          <a:lnTo>
                            <a:pt x="16" y="60"/>
                          </a:lnTo>
                          <a:lnTo>
                            <a:pt x="10" y="39"/>
                          </a:lnTo>
                          <a:lnTo>
                            <a:pt x="4" y="26"/>
                          </a:lnTo>
                          <a:lnTo>
                            <a:pt x="0" y="0"/>
                          </a:lnTo>
                          <a:lnTo>
                            <a:pt x="15" y="41"/>
                          </a:lnTo>
                          <a:lnTo>
                            <a:pt x="26" y="77"/>
                          </a:lnTo>
                          <a:lnTo>
                            <a:pt x="34" y="99"/>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93" name="Freeform 178"/>
                    <p:cNvSpPr/>
                    <p:nvPr/>
                  </p:nvSpPr>
                  <p:spPr bwMode="auto">
                    <a:xfrm>
                      <a:off x="1212" y="1491"/>
                      <a:ext cx="3" cy="15"/>
                    </a:xfrm>
                    <a:custGeom>
                      <a:avLst/>
                      <a:gdLst>
                        <a:gd name="T0" fmla="*/ 0 w 28"/>
                        <a:gd name="T1" fmla="*/ 0 h 165"/>
                        <a:gd name="T2" fmla="*/ 0 w 28"/>
                        <a:gd name="T3" fmla="*/ 0 h 165"/>
                        <a:gd name="T4" fmla="*/ 0 w 28"/>
                        <a:gd name="T5" fmla="*/ 0 h 165"/>
                        <a:gd name="T6" fmla="*/ 0 w 28"/>
                        <a:gd name="T7" fmla="*/ 0 h 165"/>
                        <a:gd name="T8" fmla="*/ 0 w 28"/>
                        <a:gd name="T9" fmla="*/ 0 h 165"/>
                        <a:gd name="T10" fmla="*/ 0 w 28"/>
                        <a:gd name="T11" fmla="*/ 0 h 165"/>
                        <a:gd name="T12" fmla="*/ 0 w 28"/>
                        <a:gd name="T13" fmla="*/ 0 h 165"/>
                        <a:gd name="T14" fmla="*/ 0 w 28"/>
                        <a:gd name="T15" fmla="*/ 0 h 165"/>
                        <a:gd name="T16" fmla="*/ 0 w 28"/>
                        <a:gd name="T17" fmla="*/ 0 h 165"/>
                        <a:gd name="T18" fmla="*/ 0 w 28"/>
                        <a:gd name="T19" fmla="*/ 0 h 165"/>
                        <a:gd name="T20" fmla="*/ 0 w 28"/>
                        <a:gd name="T21" fmla="*/ 0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65"/>
                        <a:gd name="T35" fmla="*/ 28 w 28"/>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65">
                          <a:moveTo>
                            <a:pt x="28" y="165"/>
                          </a:moveTo>
                          <a:lnTo>
                            <a:pt x="16" y="125"/>
                          </a:lnTo>
                          <a:lnTo>
                            <a:pt x="9" y="93"/>
                          </a:lnTo>
                          <a:lnTo>
                            <a:pt x="6" y="74"/>
                          </a:lnTo>
                          <a:lnTo>
                            <a:pt x="3" y="42"/>
                          </a:lnTo>
                          <a:lnTo>
                            <a:pt x="0" y="0"/>
                          </a:lnTo>
                          <a:lnTo>
                            <a:pt x="10" y="48"/>
                          </a:lnTo>
                          <a:lnTo>
                            <a:pt x="13" y="86"/>
                          </a:lnTo>
                          <a:lnTo>
                            <a:pt x="19" y="110"/>
                          </a:lnTo>
                          <a:lnTo>
                            <a:pt x="23" y="128"/>
                          </a:lnTo>
                          <a:lnTo>
                            <a:pt x="28" y="165"/>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94" name="Freeform 179"/>
                    <p:cNvSpPr/>
                    <p:nvPr/>
                  </p:nvSpPr>
                  <p:spPr bwMode="auto">
                    <a:xfrm>
                      <a:off x="1210" y="1476"/>
                      <a:ext cx="4" cy="21"/>
                    </a:xfrm>
                    <a:custGeom>
                      <a:avLst/>
                      <a:gdLst>
                        <a:gd name="T0" fmla="*/ 0 w 39"/>
                        <a:gd name="T1" fmla="*/ 0 h 229"/>
                        <a:gd name="T2" fmla="*/ 0 w 39"/>
                        <a:gd name="T3" fmla="*/ 0 h 229"/>
                        <a:gd name="T4" fmla="*/ 0 w 39"/>
                        <a:gd name="T5" fmla="*/ 0 h 229"/>
                        <a:gd name="T6" fmla="*/ 0 w 39"/>
                        <a:gd name="T7" fmla="*/ 0 h 229"/>
                        <a:gd name="T8" fmla="*/ 0 w 39"/>
                        <a:gd name="T9" fmla="*/ 0 h 229"/>
                        <a:gd name="T10" fmla="*/ 0 w 39"/>
                        <a:gd name="T11" fmla="*/ 0 h 229"/>
                        <a:gd name="T12" fmla="*/ 0 w 39"/>
                        <a:gd name="T13" fmla="*/ 0 h 229"/>
                        <a:gd name="T14" fmla="*/ 0 w 39"/>
                        <a:gd name="T15" fmla="*/ 0 h 229"/>
                        <a:gd name="T16" fmla="*/ 0 w 39"/>
                        <a:gd name="T17" fmla="*/ 0 h 229"/>
                        <a:gd name="T18" fmla="*/ 0 w 39"/>
                        <a:gd name="T19" fmla="*/ 0 h 229"/>
                        <a:gd name="T20" fmla="*/ 0 w 39"/>
                        <a:gd name="T21" fmla="*/ 0 h 229"/>
                        <a:gd name="T22" fmla="*/ 0 w 39"/>
                        <a:gd name="T23" fmla="*/ 0 h 229"/>
                        <a:gd name="T24" fmla="*/ 0 w 39"/>
                        <a:gd name="T25" fmla="*/ 0 h 229"/>
                        <a:gd name="T26" fmla="*/ 0 w 39"/>
                        <a:gd name="T27" fmla="*/ 0 h 229"/>
                        <a:gd name="T28" fmla="*/ 0 w 39"/>
                        <a:gd name="T29" fmla="*/ 0 h 229"/>
                        <a:gd name="T30" fmla="*/ 0 w 39"/>
                        <a:gd name="T31" fmla="*/ 0 h 229"/>
                        <a:gd name="T32" fmla="*/ 0 w 39"/>
                        <a:gd name="T33" fmla="*/ 0 h 229"/>
                        <a:gd name="T34" fmla="*/ 0 w 39"/>
                        <a:gd name="T35" fmla="*/ 0 h 2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229"/>
                        <a:gd name="T56" fmla="*/ 39 w 39"/>
                        <a:gd name="T57" fmla="*/ 229 h 2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229">
                          <a:moveTo>
                            <a:pt x="39" y="229"/>
                          </a:moveTo>
                          <a:lnTo>
                            <a:pt x="35" y="197"/>
                          </a:lnTo>
                          <a:lnTo>
                            <a:pt x="26" y="171"/>
                          </a:lnTo>
                          <a:lnTo>
                            <a:pt x="19" y="151"/>
                          </a:lnTo>
                          <a:lnTo>
                            <a:pt x="10" y="110"/>
                          </a:lnTo>
                          <a:lnTo>
                            <a:pt x="7" y="78"/>
                          </a:lnTo>
                          <a:lnTo>
                            <a:pt x="7" y="54"/>
                          </a:lnTo>
                          <a:lnTo>
                            <a:pt x="4" y="33"/>
                          </a:lnTo>
                          <a:lnTo>
                            <a:pt x="0" y="0"/>
                          </a:lnTo>
                          <a:lnTo>
                            <a:pt x="10" y="29"/>
                          </a:lnTo>
                          <a:lnTo>
                            <a:pt x="15" y="49"/>
                          </a:lnTo>
                          <a:lnTo>
                            <a:pt x="17" y="70"/>
                          </a:lnTo>
                          <a:lnTo>
                            <a:pt x="19" y="93"/>
                          </a:lnTo>
                          <a:lnTo>
                            <a:pt x="20" y="115"/>
                          </a:lnTo>
                          <a:lnTo>
                            <a:pt x="25" y="145"/>
                          </a:lnTo>
                          <a:lnTo>
                            <a:pt x="29" y="162"/>
                          </a:lnTo>
                          <a:lnTo>
                            <a:pt x="32" y="184"/>
                          </a:lnTo>
                          <a:lnTo>
                            <a:pt x="39" y="229"/>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95" name="Freeform 180"/>
                    <p:cNvSpPr/>
                    <p:nvPr/>
                  </p:nvSpPr>
                  <p:spPr bwMode="auto">
                    <a:xfrm>
                      <a:off x="1207" y="1474"/>
                      <a:ext cx="5" cy="25"/>
                    </a:xfrm>
                    <a:custGeom>
                      <a:avLst/>
                      <a:gdLst>
                        <a:gd name="T0" fmla="*/ 0 w 48"/>
                        <a:gd name="T1" fmla="*/ 0 h 272"/>
                        <a:gd name="T2" fmla="*/ 0 w 48"/>
                        <a:gd name="T3" fmla="*/ 0 h 272"/>
                        <a:gd name="T4" fmla="*/ 0 w 48"/>
                        <a:gd name="T5" fmla="*/ 0 h 272"/>
                        <a:gd name="T6" fmla="*/ 0 w 48"/>
                        <a:gd name="T7" fmla="*/ 0 h 272"/>
                        <a:gd name="T8" fmla="*/ 0 w 48"/>
                        <a:gd name="T9" fmla="*/ 0 h 272"/>
                        <a:gd name="T10" fmla="*/ 0 w 48"/>
                        <a:gd name="T11" fmla="*/ 0 h 272"/>
                        <a:gd name="T12" fmla="*/ 0 w 48"/>
                        <a:gd name="T13" fmla="*/ 0 h 272"/>
                        <a:gd name="T14" fmla="*/ 0 w 48"/>
                        <a:gd name="T15" fmla="*/ 0 h 272"/>
                        <a:gd name="T16" fmla="*/ 0 w 48"/>
                        <a:gd name="T17" fmla="*/ 0 h 272"/>
                        <a:gd name="T18" fmla="*/ 0 w 48"/>
                        <a:gd name="T19" fmla="*/ 0 h 272"/>
                        <a:gd name="T20" fmla="*/ 0 w 48"/>
                        <a:gd name="T21" fmla="*/ 0 h 272"/>
                        <a:gd name="T22" fmla="*/ 0 w 48"/>
                        <a:gd name="T23" fmla="*/ 0 h 272"/>
                        <a:gd name="T24" fmla="*/ 0 w 48"/>
                        <a:gd name="T25" fmla="*/ 0 h 272"/>
                        <a:gd name="T26" fmla="*/ 0 w 48"/>
                        <a:gd name="T27" fmla="*/ 0 h 272"/>
                        <a:gd name="T28" fmla="*/ 0 w 48"/>
                        <a:gd name="T29" fmla="*/ 0 h 272"/>
                        <a:gd name="T30" fmla="*/ 0 w 48"/>
                        <a:gd name="T31" fmla="*/ 0 h 272"/>
                        <a:gd name="T32" fmla="*/ 0 w 48"/>
                        <a:gd name="T33" fmla="*/ 0 h 272"/>
                        <a:gd name="T34" fmla="*/ 0 w 48"/>
                        <a:gd name="T35" fmla="*/ 0 h 272"/>
                        <a:gd name="T36" fmla="*/ 0 w 48"/>
                        <a:gd name="T37" fmla="*/ 0 h 272"/>
                        <a:gd name="T38" fmla="*/ 0 w 48"/>
                        <a:gd name="T39" fmla="*/ 0 h 272"/>
                        <a:gd name="T40" fmla="*/ 0 w 48"/>
                        <a:gd name="T41" fmla="*/ 0 h 272"/>
                        <a:gd name="T42" fmla="*/ 0 w 48"/>
                        <a:gd name="T43" fmla="*/ 0 h 2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272"/>
                        <a:gd name="T68" fmla="*/ 48 w 48"/>
                        <a:gd name="T69" fmla="*/ 272 h 2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272">
                          <a:moveTo>
                            <a:pt x="48" y="272"/>
                          </a:moveTo>
                          <a:lnTo>
                            <a:pt x="38" y="252"/>
                          </a:lnTo>
                          <a:lnTo>
                            <a:pt x="38" y="232"/>
                          </a:lnTo>
                          <a:lnTo>
                            <a:pt x="38" y="206"/>
                          </a:lnTo>
                          <a:lnTo>
                            <a:pt x="35" y="180"/>
                          </a:lnTo>
                          <a:lnTo>
                            <a:pt x="32" y="155"/>
                          </a:lnTo>
                          <a:lnTo>
                            <a:pt x="26" y="123"/>
                          </a:lnTo>
                          <a:lnTo>
                            <a:pt x="25" y="101"/>
                          </a:lnTo>
                          <a:lnTo>
                            <a:pt x="19" y="77"/>
                          </a:lnTo>
                          <a:lnTo>
                            <a:pt x="10" y="52"/>
                          </a:lnTo>
                          <a:lnTo>
                            <a:pt x="3" y="36"/>
                          </a:lnTo>
                          <a:lnTo>
                            <a:pt x="2" y="20"/>
                          </a:lnTo>
                          <a:lnTo>
                            <a:pt x="0" y="0"/>
                          </a:lnTo>
                          <a:lnTo>
                            <a:pt x="10" y="32"/>
                          </a:lnTo>
                          <a:lnTo>
                            <a:pt x="19" y="56"/>
                          </a:lnTo>
                          <a:lnTo>
                            <a:pt x="22" y="72"/>
                          </a:lnTo>
                          <a:lnTo>
                            <a:pt x="29" y="100"/>
                          </a:lnTo>
                          <a:lnTo>
                            <a:pt x="32" y="127"/>
                          </a:lnTo>
                          <a:lnTo>
                            <a:pt x="35" y="162"/>
                          </a:lnTo>
                          <a:lnTo>
                            <a:pt x="44" y="214"/>
                          </a:lnTo>
                          <a:lnTo>
                            <a:pt x="44" y="233"/>
                          </a:lnTo>
                          <a:lnTo>
                            <a:pt x="48" y="272"/>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96" name="Freeform 181"/>
                    <p:cNvSpPr/>
                    <p:nvPr/>
                  </p:nvSpPr>
                  <p:spPr bwMode="auto">
                    <a:xfrm>
                      <a:off x="1173" y="1481"/>
                      <a:ext cx="2" cy="12"/>
                    </a:xfrm>
                    <a:custGeom>
                      <a:avLst/>
                      <a:gdLst>
                        <a:gd name="T0" fmla="*/ 0 w 25"/>
                        <a:gd name="T1" fmla="*/ 0 h 132"/>
                        <a:gd name="T2" fmla="*/ 0 w 25"/>
                        <a:gd name="T3" fmla="*/ 0 h 132"/>
                        <a:gd name="T4" fmla="*/ 0 w 25"/>
                        <a:gd name="T5" fmla="*/ 0 h 132"/>
                        <a:gd name="T6" fmla="*/ 0 w 25"/>
                        <a:gd name="T7" fmla="*/ 0 h 132"/>
                        <a:gd name="T8" fmla="*/ 0 w 25"/>
                        <a:gd name="T9" fmla="*/ 0 h 132"/>
                        <a:gd name="T10" fmla="*/ 0 w 25"/>
                        <a:gd name="T11" fmla="*/ 0 h 132"/>
                        <a:gd name="T12" fmla="*/ 0 w 25"/>
                        <a:gd name="T13" fmla="*/ 0 h 132"/>
                        <a:gd name="T14" fmla="*/ 0 w 25"/>
                        <a:gd name="T15" fmla="*/ 0 h 132"/>
                        <a:gd name="T16" fmla="*/ 0 w 25"/>
                        <a:gd name="T17" fmla="*/ 0 h 132"/>
                        <a:gd name="T18" fmla="*/ 0 w 25"/>
                        <a:gd name="T19" fmla="*/ 0 h 132"/>
                        <a:gd name="T20" fmla="*/ 0 w 25"/>
                        <a:gd name="T21" fmla="*/ 0 h 132"/>
                        <a:gd name="T22" fmla="*/ 0 w 25"/>
                        <a:gd name="T23" fmla="*/ 0 h 132"/>
                        <a:gd name="T24" fmla="*/ 0 w 25"/>
                        <a:gd name="T25" fmla="*/ 0 h 132"/>
                        <a:gd name="T26" fmla="*/ 0 w 25"/>
                        <a:gd name="T27" fmla="*/ 0 h 132"/>
                        <a:gd name="T28" fmla="*/ 0 w 25"/>
                        <a:gd name="T29" fmla="*/ 0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32"/>
                        <a:gd name="T47" fmla="*/ 25 w 25"/>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32">
                          <a:moveTo>
                            <a:pt x="24" y="132"/>
                          </a:moveTo>
                          <a:lnTo>
                            <a:pt x="13" y="97"/>
                          </a:lnTo>
                          <a:lnTo>
                            <a:pt x="13" y="66"/>
                          </a:lnTo>
                          <a:lnTo>
                            <a:pt x="10" y="43"/>
                          </a:lnTo>
                          <a:lnTo>
                            <a:pt x="3" y="30"/>
                          </a:lnTo>
                          <a:lnTo>
                            <a:pt x="0" y="26"/>
                          </a:lnTo>
                          <a:lnTo>
                            <a:pt x="3" y="7"/>
                          </a:lnTo>
                          <a:lnTo>
                            <a:pt x="3" y="0"/>
                          </a:lnTo>
                          <a:lnTo>
                            <a:pt x="12" y="29"/>
                          </a:lnTo>
                          <a:lnTo>
                            <a:pt x="22" y="40"/>
                          </a:lnTo>
                          <a:lnTo>
                            <a:pt x="19" y="46"/>
                          </a:lnTo>
                          <a:lnTo>
                            <a:pt x="25" y="59"/>
                          </a:lnTo>
                          <a:lnTo>
                            <a:pt x="22" y="72"/>
                          </a:lnTo>
                          <a:lnTo>
                            <a:pt x="22" y="84"/>
                          </a:lnTo>
                          <a:lnTo>
                            <a:pt x="24" y="132"/>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97" name="Freeform 182"/>
                    <p:cNvSpPr/>
                    <p:nvPr/>
                  </p:nvSpPr>
                  <p:spPr bwMode="auto">
                    <a:xfrm>
                      <a:off x="1203" y="1460"/>
                      <a:ext cx="6" cy="16"/>
                    </a:xfrm>
                    <a:custGeom>
                      <a:avLst/>
                      <a:gdLst>
                        <a:gd name="T0" fmla="*/ 0 w 50"/>
                        <a:gd name="T1" fmla="*/ 0 h 180"/>
                        <a:gd name="T2" fmla="*/ 0 w 50"/>
                        <a:gd name="T3" fmla="*/ 0 h 180"/>
                        <a:gd name="T4" fmla="*/ 0 w 50"/>
                        <a:gd name="T5" fmla="*/ 0 h 180"/>
                        <a:gd name="T6" fmla="*/ 0 w 50"/>
                        <a:gd name="T7" fmla="*/ 0 h 180"/>
                        <a:gd name="T8" fmla="*/ 0 w 50"/>
                        <a:gd name="T9" fmla="*/ 0 h 180"/>
                        <a:gd name="T10" fmla="*/ 0 w 50"/>
                        <a:gd name="T11" fmla="*/ 0 h 180"/>
                        <a:gd name="T12" fmla="*/ 0 w 50"/>
                        <a:gd name="T13" fmla="*/ 0 h 180"/>
                        <a:gd name="T14" fmla="*/ 0 w 50"/>
                        <a:gd name="T15" fmla="*/ 0 h 180"/>
                        <a:gd name="T16" fmla="*/ 0 w 50"/>
                        <a:gd name="T17" fmla="*/ 0 h 180"/>
                        <a:gd name="T18" fmla="*/ 0 w 50"/>
                        <a:gd name="T19" fmla="*/ 0 h 180"/>
                        <a:gd name="T20" fmla="*/ 0 w 50"/>
                        <a:gd name="T21" fmla="*/ 0 h 180"/>
                        <a:gd name="T22" fmla="*/ 0 w 50"/>
                        <a:gd name="T23" fmla="*/ 0 h 180"/>
                        <a:gd name="T24" fmla="*/ 0 w 50"/>
                        <a:gd name="T25" fmla="*/ 0 h 180"/>
                        <a:gd name="T26" fmla="*/ 0 w 50"/>
                        <a:gd name="T27" fmla="*/ 0 h 180"/>
                        <a:gd name="T28" fmla="*/ 0 w 50"/>
                        <a:gd name="T29" fmla="*/ 0 h 180"/>
                        <a:gd name="T30" fmla="*/ 0 w 50"/>
                        <a:gd name="T31" fmla="*/ 0 h 180"/>
                        <a:gd name="T32" fmla="*/ 0 w 50"/>
                        <a:gd name="T33" fmla="*/ 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80"/>
                        <a:gd name="T53" fmla="*/ 50 w 50"/>
                        <a:gd name="T54" fmla="*/ 180 h 1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80">
                          <a:moveTo>
                            <a:pt x="50" y="180"/>
                          </a:moveTo>
                          <a:lnTo>
                            <a:pt x="48" y="143"/>
                          </a:lnTo>
                          <a:lnTo>
                            <a:pt x="37" y="136"/>
                          </a:lnTo>
                          <a:lnTo>
                            <a:pt x="34" y="126"/>
                          </a:lnTo>
                          <a:lnTo>
                            <a:pt x="35" y="107"/>
                          </a:lnTo>
                          <a:lnTo>
                            <a:pt x="29" y="97"/>
                          </a:lnTo>
                          <a:lnTo>
                            <a:pt x="26" y="61"/>
                          </a:lnTo>
                          <a:lnTo>
                            <a:pt x="16" y="43"/>
                          </a:lnTo>
                          <a:lnTo>
                            <a:pt x="6" y="16"/>
                          </a:lnTo>
                          <a:lnTo>
                            <a:pt x="0" y="0"/>
                          </a:lnTo>
                          <a:lnTo>
                            <a:pt x="10" y="42"/>
                          </a:lnTo>
                          <a:lnTo>
                            <a:pt x="19" y="59"/>
                          </a:lnTo>
                          <a:lnTo>
                            <a:pt x="23" y="84"/>
                          </a:lnTo>
                          <a:lnTo>
                            <a:pt x="23" y="109"/>
                          </a:lnTo>
                          <a:lnTo>
                            <a:pt x="28" y="126"/>
                          </a:lnTo>
                          <a:lnTo>
                            <a:pt x="38" y="148"/>
                          </a:lnTo>
                          <a:lnTo>
                            <a:pt x="50" y="18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98" name="Freeform 183"/>
                    <p:cNvSpPr/>
                    <p:nvPr/>
                  </p:nvSpPr>
                  <p:spPr bwMode="auto">
                    <a:xfrm>
                      <a:off x="1260" y="1510"/>
                      <a:ext cx="4" cy="10"/>
                    </a:xfrm>
                    <a:custGeom>
                      <a:avLst/>
                      <a:gdLst>
                        <a:gd name="T0" fmla="*/ 0 w 41"/>
                        <a:gd name="T1" fmla="*/ 0 h 113"/>
                        <a:gd name="T2" fmla="*/ 0 w 41"/>
                        <a:gd name="T3" fmla="*/ 0 h 113"/>
                        <a:gd name="T4" fmla="*/ 0 w 41"/>
                        <a:gd name="T5" fmla="*/ 0 h 113"/>
                        <a:gd name="T6" fmla="*/ 0 w 41"/>
                        <a:gd name="T7" fmla="*/ 0 h 113"/>
                        <a:gd name="T8" fmla="*/ 0 w 41"/>
                        <a:gd name="T9" fmla="*/ 0 h 113"/>
                        <a:gd name="T10" fmla="*/ 0 w 41"/>
                        <a:gd name="T11" fmla="*/ 0 h 113"/>
                        <a:gd name="T12" fmla="*/ 0 w 41"/>
                        <a:gd name="T13" fmla="*/ 0 h 113"/>
                        <a:gd name="T14" fmla="*/ 0 w 41"/>
                        <a:gd name="T15" fmla="*/ 0 h 113"/>
                        <a:gd name="T16" fmla="*/ 0 w 41"/>
                        <a:gd name="T17" fmla="*/ 0 h 113"/>
                        <a:gd name="T18" fmla="*/ 0 w 41"/>
                        <a:gd name="T19" fmla="*/ 0 h 113"/>
                        <a:gd name="T20" fmla="*/ 0 w 41"/>
                        <a:gd name="T21" fmla="*/ 0 h 113"/>
                        <a:gd name="T22" fmla="*/ 0 w 41"/>
                        <a:gd name="T23" fmla="*/ 0 h 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113"/>
                        <a:gd name="T38" fmla="*/ 41 w 41"/>
                        <a:gd name="T39" fmla="*/ 113 h 1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113">
                          <a:moveTo>
                            <a:pt x="0" y="113"/>
                          </a:moveTo>
                          <a:lnTo>
                            <a:pt x="11" y="87"/>
                          </a:lnTo>
                          <a:lnTo>
                            <a:pt x="19" y="64"/>
                          </a:lnTo>
                          <a:lnTo>
                            <a:pt x="26" y="43"/>
                          </a:lnTo>
                          <a:lnTo>
                            <a:pt x="30" y="26"/>
                          </a:lnTo>
                          <a:lnTo>
                            <a:pt x="36" y="13"/>
                          </a:lnTo>
                          <a:lnTo>
                            <a:pt x="41" y="0"/>
                          </a:lnTo>
                          <a:lnTo>
                            <a:pt x="30" y="13"/>
                          </a:lnTo>
                          <a:lnTo>
                            <a:pt x="22" y="39"/>
                          </a:lnTo>
                          <a:lnTo>
                            <a:pt x="13" y="64"/>
                          </a:lnTo>
                          <a:lnTo>
                            <a:pt x="7" y="93"/>
                          </a:lnTo>
                          <a:lnTo>
                            <a:pt x="0" y="113"/>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899" name="Freeform 184"/>
                    <p:cNvSpPr/>
                    <p:nvPr/>
                  </p:nvSpPr>
                  <p:spPr bwMode="auto">
                    <a:xfrm>
                      <a:off x="1258" y="1506"/>
                      <a:ext cx="8" cy="13"/>
                    </a:xfrm>
                    <a:custGeom>
                      <a:avLst/>
                      <a:gdLst>
                        <a:gd name="T0" fmla="*/ 0 w 76"/>
                        <a:gd name="T1" fmla="*/ 0 h 136"/>
                        <a:gd name="T2" fmla="*/ 0 w 76"/>
                        <a:gd name="T3" fmla="*/ 0 h 136"/>
                        <a:gd name="T4" fmla="*/ 0 w 76"/>
                        <a:gd name="T5" fmla="*/ 0 h 136"/>
                        <a:gd name="T6" fmla="*/ 0 w 76"/>
                        <a:gd name="T7" fmla="*/ 0 h 136"/>
                        <a:gd name="T8" fmla="*/ 0 w 76"/>
                        <a:gd name="T9" fmla="*/ 0 h 136"/>
                        <a:gd name="T10" fmla="*/ 0 w 76"/>
                        <a:gd name="T11" fmla="*/ 0 h 136"/>
                        <a:gd name="T12" fmla="*/ 0 w 76"/>
                        <a:gd name="T13" fmla="*/ 0 h 136"/>
                        <a:gd name="T14" fmla="*/ 0 w 76"/>
                        <a:gd name="T15" fmla="*/ 0 h 136"/>
                        <a:gd name="T16" fmla="*/ 0 w 76"/>
                        <a:gd name="T17" fmla="*/ 0 h 136"/>
                        <a:gd name="T18" fmla="*/ 0 w 76"/>
                        <a:gd name="T19" fmla="*/ 0 h 136"/>
                        <a:gd name="T20" fmla="*/ 0 w 76"/>
                        <a:gd name="T21" fmla="*/ 0 h 136"/>
                        <a:gd name="T22" fmla="*/ 0 w 76"/>
                        <a:gd name="T23" fmla="*/ 0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136"/>
                        <a:gd name="T38" fmla="*/ 76 w 76"/>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136">
                          <a:moveTo>
                            <a:pt x="0" y="136"/>
                          </a:moveTo>
                          <a:lnTo>
                            <a:pt x="6" y="108"/>
                          </a:lnTo>
                          <a:lnTo>
                            <a:pt x="21" y="75"/>
                          </a:lnTo>
                          <a:lnTo>
                            <a:pt x="32" y="49"/>
                          </a:lnTo>
                          <a:lnTo>
                            <a:pt x="40" y="32"/>
                          </a:lnTo>
                          <a:lnTo>
                            <a:pt x="57" y="10"/>
                          </a:lnTo>
                          <a:lnTo>
                            <a:pt x="76" y="0"/>
                          </a:lnTo>
                          <a:lnTo>
                            <a:pt x="57" y="23"/>
                          </a:lnTo>
                          <a:lnTo>
                            <a:pt x="41" y="50"/>
                          </a:lnTo>
                          <a:lnTo>
                            <a:pt x="29" y="81"/>
                          </a:lnTo>
                          <a:lnTo>
                            <a:pt x="16" y="111"/>
                          </a:lnTo>
                          <a:lnTo>
                            <a:pt x="0" y="13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00" name="Freeform 185"/>
                    <p:cNvSpPr/>
                    <p:nvPr/>
                  </p:nvSpPr>
                  <p:spPr bwMode="auto">
                    <a:xfrm>
                      <a:off x="1254" y="1518"/>
                      <a:ext cx="6" cy="15"/>
                    </a:xfrm>
                    <a:custGeom>
                      <a:avLst/>
                      <a:gdLst>
                        <a:gd name="T0" fmla="*/ 0 w 52"/>
                        <a:gd name="T1" fmla="*/ 0 h 168"/>
                        <a:gd name="T2" fmla="*/ 0 w 52"/>
                        <a:gd name="T3" fmla="*/ 0 h 168"/>
                        <a:gd name="T4" fmla="*/ 0 w 52"/>
                        <a:gd name="T5" fmla="*/ 0 h 168"/>
                        <a:gd name="T6" fmla="*/ 0 w 52"/>
                        <a:gd name="T7" fmla="*/ 0 h 168"/>
                        <a:gd name="T8" fmla="*/ 0 w 52"/>
                        <a:gd name="T9" fmla="*/ 0 h 168"/>
                        <a:gd name="T10" fmla="*/ 0 w 52"/>
                        <a:gd name="T11" fmla="*/ 0 h 168"/>
                        <a:gd name="T12" fmla="*/ 0 w 52"/>
                        <a:gd name="T13" fmla="*/ 0 h 168"/>
                        <a:gd name="T14" fmla="*/ 0 w 52"/>
                        <a:gd name="T15" fmla="*/ 0 h 168"/>
                        <a:gd name="T16" fmla="*/ 0 w 52"/>
                        <a:gd name="T17" fmla="*/ 0 h 168"/>
                        <a:gd name="T18" fmla="*/ 0 w 52"/>
                        <a:gd name="T19" fmla="*/ 0 h 168"/>
                        <a:gd name="T20" fmla="*/ 0 w 52"/>
                        <a:gd name="T21" fmla="*/ 0 h 168"/>
                        <a:gd name="T22" fmla="*/ 0 w 52"/>
                        <a:gd name="T23" fmla="*/ 0 h 168"/>
                        <a:gd name="T24" fmla="*/ 0 w 52"/>
                        <a:gd name="T25" fmla="*/ 0 h 168"/>
                        <a:gd name="T26" fmla="*/ 0 w 52"/>
                        <a:gd name="T27" fmla="*/ 0 h 168"/>
                        <a:gd name="T28" fmla="*/ 0 w 52"/>
                        <a:gd name="T29" fmla="*/ 0 h 1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
                        <a:gd name="T46" fmla="*/ 0 h 168"/>
                        <a:gd name="T47" fmla="*/ 52 w 52"/>
                        <a:gd name="T48" fmla="*/ 168 h 1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 h="168">
                          <a:moveTo>
                            <a:pt x="52" y="0"/>
                          </a:moveTo>
                          <a:lnTo>
                            <a:pt x="35" y="19"/>
                          </a:lnTo>
                          <a:lnTo>
                            <a:pt x="23" y="42"/>
                          </a:lnTo>
                          <a:lnTo>
                            <a:pt x="19" y="57"/>
                          </a:lnTo>
                          <a:lnTo>
                            <a:pt x="16" y="77"/>
                          </a:lnTo>
                          <a:lnTo>
                            <a:pt x="13" y="102"/>
                          </a:lnTo>
                          <a:lnTo>
                            <a:pt x="6" y="126"/>
                          </a:lnTo>
                          <a:lnTo>
                            <a:pt x="1" y="144"/>
                          </a:lnTo>
                          <a:lnTo>
                            <a:pt x="0" y="168"/>
                          </a:lnTo>
                          <a:lnTo>
                            <a:pt x="6" y="145"/>
                          </a:lnTo>
                          <a:lnTo>
                            <a:pt x="13" y="125"/>
                          </a:lnTo>
                          <a:lnTo>
                            <a:pt x="19" y="87"/>
                          </a:lnTo>
                          <a:lnTo>
                            <a:pt x="28" y="60"/>
                          </a:lnTo>
                          <a:lnTo>
                            <a:pt x="35" y="38"/>
                          </a:lnTo>
                          <a:lnTo>
                            <a:pt x="52"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01" name="Freeform 186"/>
                    <p:cNvSpPr/>
                    <p:nvPr/>
                  </p:nvSpPr>
                  <p:spPr bwMode="auto">
                    <a:xfrm>
                      <a:off x="1258" y="1518"/>
                      <a:ext cx="2" cy="5"/>
                    </a:xfrm>
                    <a:custGeom>
                      <a:avLst/>
                      <a:gdLst>
                        <a:gd name="T0" fmla="*/ 0 w 20"/>
                        <a:gd name="T1" fmla="*/ 0 h 49"/>
                        <a:gd name="T2" fmla="*/ 0 w 20"/>
                        <a:gd name="T3" fmla="*/ 0 h 49"/>
                        <a:gd name="T4" fmla="*/ 0 w 20"/>
                        <a:gd name="T5" fmla="*/ 0 h 49"/>
                        <a:gd name="T6" fmla="*/ 0 w 20"/>
                        <a:gd name="T7" fmla="*/ 0 h 49"/>
                        <a:gd name="T8" fmla="*/ 0 w 20"/>
                        <a:gd name="T9" fmla="*/ 0 h 49"/>
                        <a:gd name="T10" fmla="*/ 0 w 20"/>
                        <a:gd name="T11" fmla="*/ 0 h 49"/>
                        <a:gd name="T12" fmla="*/ 0 w 20"/>
                        <a:gd name="T13" fmla="*/ 0 h 49"/>
                        <a:gd name="T14" fmla="*/ 0 60000 65536"/>
                        <a:gd name="T15" fmla="*/ 0 60000 65536"/>
                        <a:gd name="T16" fmla="*/ 0 60000 65536"/>
                        <a:gd name="T17" fmla="*/ 0 60000 65536"/>
                        <a:gd name="T18" fmla="*/ 0 60000 65536"/>
                        <a:gd name="T19" fmla="*/ 0 60000 65536"/>
                        <a:gd name="T20" fmla="*/ 0 60000 65536"/>
                        <a:gd name="T21" fmla="*/ 0 w 20"/>
                        <a:gd name="T22" fmla="*/ 0 h 49"/>
                        <a:gd name="T23" fmla="*/ 20 w 20"/>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9">
                          <a:moveTo>
                            <a:pt x="19" y="0"/>
                          </a:moveTo>
                          <a:lnTo>
                            <a:pt x="16" y="17"/>
                          </a:lnTo>
                          <a:lnTo>
                            <a:pt x="9" y="33"/>
                          </a:lnTo>
                          <a:lnTo>
                            <a:pt x="0" y="49"/>
                          </a:lnTo>
                          <a:lnTo>
                            <a:pt x="14" y="34"/>
                          </a:lnTo>
                          <a:lnTo>
                            <a:pt x="20" y="21"/>
                          </a:lnTo>
                          <a:lnTo>
                            <a:pt x="19"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02" name="Freeform 187"/>
                    <p:cNvSpPr/>
                    <p:nvPr/>
                  </p:nvSpPr>
                  <p:spPr bwMode="auto">
                    <a:xfrm>
                      <a:off x="1261" y="1518"/>
                      <a:ext cx="7" cy="6"/>
                    </a:xfrm>
                    <a:custGeom>
                      <a:avLst/>
                      <a:gdLst>
                        <a:gd name="T0" fmla="*/ 0 w 60"/>
                        <a:gd name="T1" fmla="*/ 0 h 68"/>
                        <a:gd name="T2" fmla="*/ 0 w 60"/>
                        <a:gd name="T3" fmla="*/ 0 h 68"/>
                        <a:gd name="T4" fmla="*/ 0 w 60"/>
                        <a:gd name="T5" fmla="*/ 0 h 68"/>
                        <a:gd name="T6" fmla="*/ 0 w 60"/>
                        <a:gd name="T7" fmla="*/ 0 h 68"/>
                        <a:gd name="T8" fmla="*/ 0 w 60"/>
                        <a:gd name="T9" fmla="*/ 0 h 68"/>
                        <a:gd name="T10" fmla="*/ 0 w 60"/>
                        <a:gd name="T11" fmla="*/ 0 h 68"/>
                        <a:gd name="T12" fmla="*/ 0 w 60"/>
                        <a:gd name="T13" fmla="*/ 0 h 68"/>
                        <a:gd name="T14" fmla="*/ 0 w 60"/>
                        <a:gd name="T15" fmla="*/ 0 h 68"/>
                        <a:gd name="T16" fmla="*/ 0 w 60"/>
                        <a:gd name="T17" fmla="*/ 0 h 68"/>
                        <a:gd name="T18" fmla="*/ 0 w 60"/>
                        <a:gd name="T19" fmla="*/ 0 h 68"/>
                        <a:gd name="T20" fmla="*/ 0 w 60"/>
                        <a:gd name="T21" fmla="*/ 0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68"/>
                        <a:gd name="T35" fmla="*/ 60 w 60"/>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68">
                          <a:moveTo>
                            <a:pt x="3" y="0"/>
                          </a:moveTo>
                          <a:lnTo>
                            <a:pt x="0" y="13"/>
                          </a:lnTo>
                          <a:lnTo>
                            <a:pt x="12" y="29"/>
                          </a:lnTo>
                          <a:lnTo>
                            <a:pt x="19" y="42"/>
                          </a:lnTo>
                          <a:lnTo>
                            <a:pt x="31" y="49"/>
                          </a:lnTo>
                          <a:lnTo>
                            <a:pt x="40" y="58"/>
                          </a:lnTo>
                          <a:lnTo>
                            <a:pt x="60" y="68"/>
                          </a:lnTo>
                          <a:lnTo>
                            <a:pt x="35" y="45"/>
                          </a:lnTo>
                          <a:lnTo>
                            <a:pt x="21" y="29"/>
                          </a:lnTo>
                          <a:lnTo>
                            <a:pt x="15" y="18"/>
                          </a:lnTo>
                          <a:lnTo>
                            <a:pt x="3"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03" name="Freeform 188"/>
                    <p:cNvSpPr/>
                    <p:nvPr/>
                  </p:nvSpPr>
                  <p:spPr bwMode="auto">
                    <a:xfrm>
                      <a:off x="1262" y="1516"/>
                      <a:ext cx="12" cy="10"/>
                    </a:xfrm>
                    <a:custGeom>
                      <a:avLst/>
                      <a:gdLst>
                        <a:gd name="T0" fmla="*/ 0 w 109"/>
                        <a:gd name="T1" fmla="*/ 0 h 103"/>
                        <a:gd name="T2" fmla="*/ 0 w 109"/>
                        <a:gd name="T3" fmla="*/ 0 h 103"/>
                        <a:gd name="T4" fmla="*/ 0 w 109"/>
                        <a:gd name="T5" fmla="*/ 0 h 103"/>
                        <a:gd name="T6" fmla="*/ 0 w 109"/>
                        <a:gd name="T7" fmla="*/ 0 h 103"/>
                        <a:gd name="T8" fmla="*/ 0 w 109"/>
                        <a:gd name="T9" fmla="*/ 0 h 103"/>
                        <a:gd name="T10" fmla="*/ 0 w 109"/>
                        <a:gd name="T11" fmla="*/ 0 h 103"/>
                        <a:gd name="T12" fmla="*/ 0 w 109"/>
                        <a:gd name="T13" fmla="*/ 0 h 103"/>
                        <a:gd name="T14" fmla="*/ 0 w 109"/>
                        <a:gd name="T15" fmla="*/ 0 h 103"/>
                        <a:gd name="T16" fmla="*/ 0 w 109"/>
                        <a:gd name="T17" fmla="*/ 0 h 103"/>
                        <a:gd name="T18" fmla="*/ 0 w 109"/>
                        <a:gd name="T19" fmla="*/ 0 h 103"/>
                        <a:gd name="T20" fmla="*/ 0 w 109"/>
                        <a:gd name="T21" fmla="*/ 0 h 103"/>
                        <a:gd name="T22" fmla="*/ 0 w 109"/>
                        <a:gd name="T23" fmla="*/ 0 h 103"/>
                        <a:gd name="T24" fmla="*/ 0 w 109"/>
                        <a:gd name="T25" fmla="*/ 0 h 103"/>
                        <a:gd name="T26" fmla="*/ 0 w 109"/>
                        <a:gd name="T27" fmla="*/ 0 h 103"/>
                        <a:gd name="T28" fmla="*/ 0 w 109"/>
                        <a:gd name="T29" fmla="*/ 0 h 103"/>
                        <a:gd name="T30" fmla="*/ 0 w 109"/>
                        <a:gd name="T31" fmla="*/ 0 h 103"/>
                        <a:gd name="T32" fmla="*/ 0 w 109"/>
                        <a:gd name="T33" fmla="*/ 0 h 103"/>
                        <a:gd name="T34" fmla="*/ 0 w 109"/>
                        <a:gd name="T35" fmla="*/ 0 h 103"/>
                        <a:gd name="T36" fmla="*/ 0 w 109"/>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
                        <a:gd name="T58" fmla="*/ 0 h 103"/>
                        <a:gd name="T59" fmla="*/ 109 w 109"/>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 h="103">
                          <a:moveTo>
                            <a:pt x="1" y="0"/>
                          </a:moveTo>
                          <a:lnTo>
                            <a:pt x="0" y="12"/>
                          </a:lnTo>
                          <a:lnTo>
                            <a:pt x="0" y="16"/>
                          </a:lnTo>
                          <a:lnTo>
                            <a:pt x="10" y="31"/>
                          </a:lnTo>
                          <a:lnTo>
                            <a:pt x="19" y="45"/>
                          </a:lnTo>
                          <a:lnTo>
                            <a:pt x="29" y="57"/>
                          </a:lnTo>
                          <a:lnTo>
                            <a:pt x="42" y="66"/>
                          </a:lnTo>
                          <a:lnTo>
                            <a:pt x="58" y="76"/>
                          </a:lnTo>
                          <a:lnTo>
                            <a:pt x="80" y="86"/>
                          </a:lnTo>
                          <a:lnTo>
                            <a:pt x="102" y="93"/>
                          </a:lnTo>
                          <a:lnTo>
                            <a:pt x="109" y="103"/>
                          </a:lnTo>
                          <a:lnTo>
                            <a:pt x="109" y="79"/>
                          </a:lnTo>
                          <a:lnTo>
                            <a:pt x="96" y="84"/>
                          </a:lnTo>
                          <a:lnTo>
                            <a:pt x="74" y="76"/>
                          </a:lnTo>
                          <a:lnTo>
                            <a:pt x="52" y="64"/>
                          </a:lnTo>
                          <a:lnTo>
                            <a:pt x="35" y="51"/>
                          </a:lnTo>
                          <a:lnTo>
                            <a:pt x="20" y="35"/>
                          </a:lnTo>
                          <a:lnTo>
                            <a:pt x="8" y="18"/>
                          </a:lnTo>
                          <a:lnTo>
                            <a:pt x="1"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04" name="Freeform 189"/>
                    <p:cNvSpPr/>
                    <p:nvPr/>
                  </p:nvSpPr>
                  <p:spPr bwMode="auto">
                    <a:xfrm>
                      <a:off x="1268" y="1524"/>
                      <a:ext cx="6" cy="5"/>
                    </a:xfrm>
                    <a:custGeom>
                      <a:avLst/>
                      <a:gdLst>
                        <a:gd name="T0" fmla="*/ 0 w 57"/>
                        <a:gd name="T1" fmla="*/ 0 h 59"/>
                        <a:gd name="T2" fmla="*/ 0 w 57"/>
                        <a:gd name="T3" fmla="*/ 0 h 59"/>
                        <a:gd name="T4" fmla="*/ 0 w 57"/>
                        <a:gd name="T5" fmla="*/ 0 h 59"/>
                        <a:gd name="T6" fmla="*/ 0 w 57"/>
                        <a:gd name="T7" fmla="*/ 0 h 59"/>
                        <a:gd name="T8" fmla="*/ 0 w 57"/>
                        <a:gd name="T9" fmla="*/ 0 h 59"/>
                        <a:gd name="T10" fmla="*/ 0 w 57"/>
                        <a:gd name="T11" fmla="*/ 0 h 59"/>
                        <a:gd name="T12" fmla="*/ 0 w 57"/>
                        <a:gd name="T13" fmla="*/ 0 h 59"/>
                        <a:gd name="T14" fmla="*/ 0 w 57"/>
                        <a:gd name="T15" fmla="*/ 0 h 59"/>
                        <a:gd name="T16" fmla="*/ 0 w 57"/>
                        <a:gd name="T17" fmla="*/ 0 h 59"/>
                        <a:gd name="T18" fmla="*/ 0 w 57"/>
                        <a:gd name="T19" fmla="*/ 0 h 59"/>
                        <a:gd name="T20" fmla="*/ 0 w 57"/>
                        <a:gd name="T21" fmla="*/ 0 h 59"/>
                        <a:gd name="T22" fmla="*/ 0 w 57"/>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
                        <a:gd name="T37" fmla="*/ 0 h 59"/>
                        <a:gd name="T38" fmla="*/ 57 w 57"/>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 h="59">
                          <a:moveTo>
                            <a:pt x="0" y="0"/>
                          </a:moveTo>
                          <a:lnTo>
                            <a:pt x="13" y="10"/>
                          </a:lnTo>
                          <a:lnTo>
                            <a:pt x="25" y="17"/>
                          </a:lnTo>
                          <a:lnTo>
                            <a:pt x="35" y="23"/>
                          </a:lnTo>
                          <a:lnTo>
                            <a:pt x="39" y="29"/>
                          </a:lnTo>
                          <a:lnTo>
                            <a:pt x="48" y="38"/>
                          </a:lnTo>
                          <a:lnTo>
                            <a:pt x="57" y="59"/>
                          </a:lnTo>
                          <a:lnTo>
                            <a:pt x="53" y="35"/>
                          </a:lnTo>
                          <a:lnTo>
                            <a:pt x="48" y="23"/>
                          </a:lnTo>
                          <a:lnTo>
                            <a:pt x="41" y="19"/>
                          </a:lnTo>
                          <a:lnTo>
                            <a:pt x="23" y="10"/>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05" name="Freeform 190"/>
                    <p:cNvSpPr/>
                    <p:nvPr/>
                  </p:nvSpPr>
                  <p:spPr bwMode="auto">
                    <a:xfrm>
                      <a:off x="1263" y="1515"/>
                      <a:ext cx="12" cy="8"/>
                    </a:xfrm>
                    <a:custGeom>
                      <a:avLst/>
                      <a:gdLst>
                        <a:gd name="T0" fmla="*/ 0 w 108"/>
                        <a:gd name="T1" fmla="*/ 0 h 90"/>
                        <a:gd name="T2" fmla="*/ 0 w 108"/>
                        <a:gd name="T3" fmla="*/ 0 h 90"/>
                        <a:gd name="T4" fmla="*/ 0 w 108"/>
                        <a:gd name="T5" fmla="*/ 0 h 90"/>
                        <a:gd name="T6" fmla="*/ 0 w 108"/>
                        <a:gd name="T7" fmla="*/ 0 h 90"/>
                        <a:gd name="T8" fmla="*/ 0 w 108"/>
                        <a:gd name="T9" fmla="*/ 0 h 90"/>
                        <a:gd name="T10" fmla="*/ 0 w 108"/>
                        <a:gd name="T11" fmla="*/ 0 h 90"/>
                        <a:gd name="T12" fmla="*/ 0 w 108"/>
                        <a:gd name="T13" fmla="*/ 0 h 90"/>
                        <a:gd name="T14" fmla="*/ 0 w 108"/>
                        <a:gd name="T15" fmla="*/ 0 h 90"/>
                        <a:gd name="T16" fmla="*/ 0 w 108"/>
                        <a:gd name="T17" fmla="*/ 0 h 90"/>
                        <a:gd name="T18" fmla="*/ 0 w 108"/>
                        <a:gd name="T19" fmla="*/ 0 h 90"/>
                        <a:gd name="T20" fmla="*/ 0 w 108"/>
                        <a:gd name="T21" fmla="*/ 0 h 90"/>
                        <a:gd name="T22" fmla="*/ 0 w 108"/>
                        <a:gd name="T23" fmla="*/ 0 h 90"/>
                        <a:gd name="T24" fmla="*/ 0 w 108"/>
                        <a:gd name="T25" fmla="*/ 0 h 90"/>
                        <a:gd name="T26" fmla="*/ 0 w 108"/>
                        <a:gd name="T27" fmla="*/ 0 h 90"/>
                        <a:gd name="T28" fmla="*/ 0 w 108"/>
                        <a:gd name="T29" fmla="*/ 0 h 90"/>
                        <a:gd name="T30" fmla="*/ 0 w 108"/>
                        <a:gd name="T31" fmla="*/ 0 h 90"/>
                        <a:gd name="T32" fmla="*/ 0 w 108"/>
                        <a:gd name="T33" fmla="*/ 0 h 90"/>
                        <a:gd name="T34" fmla="*/ 0 w 108"/>
                        <a:gd name="T35" fmla="*/ 0 h 90"/>
                        <a:gd name="T36" fmla="*/ 0 w 108"/>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90"/>
                        <a:gd name="T59" fmla="*/ 108 w 108"/>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90">
                          <a:moveTo>
                            <a:pt x="108" y="71"/>
                          </a:moveTo>
                          <a:lnTo>
                            <a:pt x="105" y="80"/>
                          </a:lnTo>
                          <a:lnTo>
                            <a:pt x="105" y="90"/>
                          </a:lnTo>
                          <a:lnTo>
                            <a:pt x="92" y="90"/>
                          </a:lnTo>
                          <a:lnTo>
                            <a:pt x="70" y="86"/>
                          </a:lnTo>
                          <a:lnTo>
                            <a:pt x="58" y="79"/>
                          </a:lnTo>
                          <a:lnTo>
                            <a:pt x="36" y="66"/>
                          </a:lnTo>
                          <a:lnTo>
                            <a:pt x="22" y="50"/>
                          </a:lnTo>
                          <a:lnTo>
                            <a:pt x="13" y="38"/>
                          </a:lnTo>
                          <a:lnTo>
                            <a:pt x="6" y="22"/>
                          </a:lnTo>
                          <a:lnTo>
                            <a:pt x="0" y="11"/>
                          </a:lnTo>
                          <a:lnTo>
                            <a:pt x="4" y="0"/>
                          </a:lnTo>
                          <a:lnTo>
                            <a:pt x="12" y="19"/>
                          </a:lnTo>
                          <a:lnTo>
                            <a:pt x="20" y="34"/>
                          </a:lnTo>
                          <a:lnTo>
                            <a:pt x="31" y="47"/>
                          </a:lnTo>
                          <a:lnTo>
                            <a:pt x="57" y="64"/>
                          </a:lnTo>
                          <a:lnTo>
                            <a:pt x="76" y="73"/>
                          </a:lnTo>
                          <a:lnTo>
                            <a:pt x="90" y="73"/>
                          </a:lnTo>
                          <a:lnTo>
                            <a:pt x="108" y="71"/>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06" name="Freeform 191"/>
                    <p:cNvSpPr/>
                    <p:nvPr/>
                  </p:nvSpPr>
                  <p:spPr bwMode="auto">
                    <a:xfrm>
                      <a:off x="1264" y="1514"/>
                      <a:ext cx="7" cy="7"/>
                    </a:xfrm>
                    <a:custGeom>
                      <a:avLst/>
                      <a:gdLst>
                        <a:gd name="T0" fmla="*/ 0 w 67"/>
                        <a:gd name="T1" fmla="*/ 0 h 71"/>
                        <a:gd name="T2" fmla="*/ 0 w 67"/>
                        <a:gd name="T3" fmla="*/ 0 h 71"/>
                        <a:gd name="T4" fmla="*/ 0 w 67"/>
                        <a:gd name="T5" fmla="*/ 0 h 71"/>
                        <a:gd name="T6" fmla="*/ 0 w 67"/>
                        <a:gd name="T7" fmla="*/ 0 h 71"/>
                        <a:gd name="T8" fmla="*/ 0 w 67"/>
                        <a:gd name="T9" fmla="*/ 0 h 71"/>
                        <a:gd name="T10" fmla="*/ 0 w 67"/>
                        <a:gd name="T11" fmla="*/ 0 h 71"/>
                        <a:gd name="T12" fmla="*/ 0 w 67"/>
                        <a:gd name="T13" fmla="*/ 0 h 71"/>
                        <a:gd name="T14" fmla="*/ 0 w 67"/>
                        <a:gd name="T15" fmla="*/ 0 h 71"/>
                        <a:gd name="T16" fmla="*/ 0 w 67"/>
                        <a:gd name="T17" fmla="*/ 0 h 71"/>
                        <a:gd name="T18" fmla="*/ 0 w 67"/>
                        <a:gd name="T19" fmla="*/ 0 h 71"/>
                        <a:gd name="T20" fmla="*/ 0 w 67"/>
                        <a:gd name="T21" fmla="*/ 0 h 71"/>
                        <a:gd name="T22" fmla="*/ 0 w 67"/>
                        <a:gd name="T23" fmla="*/ 0 h 71"/>
                        <a:gd name="T24" fmla="*/ 0 w 67"/>
                        <a:gd name="T25" fmla="*/ 0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71"/>
                        <a:gd name="T41" fmla="*/ 67 w 67"/>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71">
                          <a:moveTo>
                            <a:pt x="0" y="0"/>
                          </a:moveTo>
                          <a:lnTo>
                            <a:pt x="1" y="11"/>
                          </a:lnTo>
                          <a:lnTo>
                            <a:pt x="7" y="27"/>
                          </a:lnTo>
                          <a:lnTo>
                            <a:pt x="14" y="37"/>
                          </a:lnTo>
                          <a:lnTo>
                            <a:pt x="29" y="52"/>
                          </a:lnTo>
                          <a:lnTo>
                            <a:pt x="45" y="62"/>
                          </a:lnTo>
                          <a:lnTo>
                            <a:pt x="57" y="69"/>
                          </a:lnTo>
                          <a:lnTo>
                            <a:pt x="67" y="71"/>
                          </a:lnTo>
                          <a:lnTo>
                            <a:pt x="41" y="53"/>
                          </a:lnTo>
                          <a:lnTo>
                            <a:pt x="25" y="40"/>
                          </a:lnTo>
                          <a:lnTo>
                            <a:pt x="16" y="29"/>
                          </a:lnTo>
                          <a:lnTo>
                            <a:pt x="7" y="20"/>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07" name="Freeform 192"/>
                    <p:cNvSpPr/>
                    <p:nvPr/>
                  </p:nvSpPr>
                  <p:spPr bwMode="auto">
                    <a:xfrm>
                      <a:off x="1275" y="1521"/>
                      <a:ext cx="1" cy="16"/>
                    </a:xfrm>
                    <a:custGeom>
                      <a:avLst/>
                      <a:gdLst>
                        <a:gd name="T0" fmla="*/ 0 w 13"/>
                        <a:gd name="T1" fmla="*/ 0 h 182"/>
                        <a:gd name="T2" fmla="*/ 0 w 13"/>
                        <a:gd name="T3" fmla="*/ 0 h 182"/>
                        <a:gd name="T4" fmla="*/ 0 w 13"/>
                        <a:gd name="T5" fmla="*/ 0 h 182"/>
                        <a:gd name="T6" fmla="*/ 0 w 13"/>
                        <a:gd name="T7" fmla="*/ 0 h 182"/>
                        <a:gd name="T8" fmla="*/ 0 w 13"/>
                        <a:gd name="T9" fmla="*/ 0 h 182"/>
                        <a:gd name="T10" fmla="*/ 0 w 13"/>
                        <a:gd name="T11" fmla="*/ 0 h 182"/>
                        <a:gd name="T12" fmla="*/ 0 w 13"/>
                        <a:gd name="T13" fmla="*/ 0 h 182"/>
                        <a:gd name="T14" fmla="*/ 0 w 13"/>
                        <a:gd name="T15" fmla="*/ 0 h 182"/>
                        <a:gd name="T16" fmla="*/ 0 w 13"/>
                        <a:gd name="T17" fmla="*/ 0 h 182"/>
                        <a:gd name="T18" fmla="*/ 0 w 13"/>
                        <a:gd name="T19" fmla="*/ 0 h 182"/>
                        <a:gd name="T20" fmla="*/ 0 w 13"/>
                        <a:gd name="T21" fmla="*/ 0 h 182"/>
                        <a:gd name="T22" fmla="*/ 0 w 13"/>
                        <a:gd name="T23" fmla="*/ 0 h 182"/>
                        <a:gd name="T24" fmla="*/ 0 w 13"/>
                        <a:gd name="T25" fmla="*/ 0 h 182"/>
                        <a:gd name="T26" fmla="*/ 0 w 13"/>
                        <a:gd name="T27" fmla="*/ 0 h 182"/>
                        <a:gd name="T28" fmla="*/ 0 w 13"/>
                        <a:gd name="T29" fmla="*/ 0 h 1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182"/>
                        <a:gd name="T47" fmla="*/ 13 w 13"/>
                        <a:gd name="T48" fmla="*/ 182 h 1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182">
                          <a:moveTo>
                            <a:pt x="9" y="0"/>
                          </a:moveTo>
                          <a:lnTo>
                            <a:pt x="3" y="23"/>
                          </a:lnTo>
                          <a:lnTo>
                            <a:pt x="3" y="42"/>
                          </a:lnTo>
                          <a:lnTo>
                            <a:pt x="0" y="61"/>
                          </a:lnTo>
                          <a:lnTo>
                            <a:pt x="0" y="81"/>
                          </a:lnTo>
                          <a:lnTo>
                            <a:pt x="3" y="95"/>
                          </a:lnTo>
                          <a:lnTo>
                            <a:pt x="8" y="116"/>
                          </a:lnTo>
                          <a:lnTo>
                            <a:pt x="6" y="145"/>
                          </a:lnTo>
                          <a:lnTo>
                            <a:pt x="3" y="182"/>
                          </a:lnTo>
                          <a:lnTo>
                            <a:pt x="13" y="143"/>
                          </a:lnTo>
                          <a:lnTo>
                            <a:pt x="13" y="114"/>
                          </a:lnTo>
                          <a:lnTo>
                            <a:pt x="9" y="79"/>
                          </a:lnTo>
                          <a:lnTo>
                            <a:pt x="9" y="46"/>
                          </a:lnTo>
                          <a:lnTo>
                            <a:pt x="9" y="27"/>
                          </a:lnTo>
                          <a:lnTo>
                            <a:pt x="9"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08" name="Freeform 193"/>
                    <p:cNvSpPr/>
                    <p:nvPr/>
                  </p:nvSpPr>
                  <p:spPr bwMode="auto">
                    <a:xfrm>
                      <a:off x="1274" y="1533"/>
                      <a:ext cx="3" cy="10"/>
                    </a:xfrm>
                    <a:custGeom>
                      <a:avLst/>
                      <a:gdLst>
                        <a:gd name="T0" fmla="*/ 0 w 19"/>
                        <a:gd name="T1" fmla="*/ 0 h 105"/>
                        <a:gd name="T2" fmla="*/ 0 w 19"/>
                        <a:gd name="T3" fmla="*/ 0 h 105"/>
                        <a:gd name="T4" fmla="*/ 0 w 19"/>
                        <a:gd name="T5" fmla="*/ 0 h 105"/>
                        <a:gd name="T6" fmla="*/ 0 w 19"/>
                        <a:gd name="T7" fmla="*/ 0 h 105"/>
                        <a:gd name="T8" fmla="*/ 0 w 19"/>
                        <a:gd name="T9" fmla="*/ 0 h 105"/>
                        <a:gd name="T10" fmla="*/ 0 w 19"/>
                        <a:gd name="T11" fmla="*/ 0 h 105"/>
                        <a:gd name="T12" fmla="*/ 0 w 19"/>
                        <a:gd name="T13" fmla="*/ 0 h 105"/>
                        <a:gd name="T14" fmla="*/ 0 w 19"/>
                        <a:gd name="T15" fmla="*/ 0 h 105"/>
                        <a:gd name="T16" fmla="*/ 0 w 19"/>
                        <a:gd name="T17" fmla="*/ 0 h 105"/>
                        <a:gd name="T18" fmla="*/ 0 w 19"/>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5"/>
                        <a:gd name="T32" fmla="*/ 19 w 19"/>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5">
                          <a:moveTo>
                            <a:pt x="5" y="105"/>
                          </a:moveTo>
                          <a:lnTo>
                            <a:pt x="0" y="89"/>
                          </a:lnTo>
                          <a:lnTo>
                            <a:pt x="0" y="60"/>
                          </a:lnTo>
                          <a:lnTo>
                            <a:pt x="6" y="45"/>
                          </a:lnTo>
                          <a:lnTo>
                            <a:pt x="18" y="16"/>
                          </a:lnTo>
                          <a:lnTo>
                            <a:pt x="19" y="0"/>
                          </a:lnTo>
                          <a:lnTo>
                            <a:pt x="16" y="38"/>
                          </a:lnTo>
                          <a:lnTo>
                            <a:pt x="9" y="55"/>
                          </a:lnTo>
                          <a:lnTo>
                            <a:pt x="9" y="71"/>
                          </a:lnTo>
                          <a:lnTo>
                            <a:pt x="5" y="105"/>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09" name="Freeform 194"/>
                    <p:cNvSpPr/>
                    <p:nvPr/>
                  </p:nvSpPr>
                  <p:spPr bwMode="auto">
                    <a:xfrm>
                      <a:off x="1276" y="1517"/>
                      <a:ext cx="2" cy="22"/>
                    </a:xfrm>
                    <a:custGeom>
                      <a:avLst/>
                      <a:gdLst>
                        <a:gd name="T0" fmla="*/ 0 w 14"/>
                        <a:gd name="T1" fmla="*/ 0 h 239"/>
                        <a:gd name="T2" fmla="*/ 0 w 14"/>
                        <a:gd name="T3" fmla="*/ 0 h 239"/>
                        <a:gd name="T4" fmla="*/ 0 w 14"/>
                        <a:gd name="T5" fmla="*/ 0 h 239"/>
                        <a:gd name="T6" fmla="*/ 0 w 14"/>
                        <a:gd name="T7" fmla="*/ 0 h 239"/>
                        <a:gd name="T8" fmla="*/ 0 w 14"/>
                        <a:gd name="T9" fmla="*/ 0 h 239"/>
                        <a:gd name="T10" fmla="*/ 0 w 14"/>
                        <a:gd name="T11" fmla="*/ 0 h 239"/>
                        <a:gd name="T12" fmla="*/ 0 w 14"/>
                        <a:gd name="T13" fmla="*/ 0 h 239"/>
                        <a:gd name="T14" fmla="*/ 0 w 14"/>
                        <a:gd name="T15" fmla="*/ 0 h 239"/>
                        <a:gd name="T16" fmla="*/ 0 w 14"/>
                        <a:gd name="T17" fmla="*/ 0 h 239"/>
                        <a:gd name="T18" fmla="*/ 0 w 14"/>
                        <a:gd name="T19" fmla="*/ 0 h 239"/>
                        <a:gd name="T20" fmla="*/ 0 w 14"/>
                        <a:gd name="T21" fmla="*/ 0 h 239"/>
                        <a:gd name="T22" fmla="*/ 0 w 14"/>
                        <a:gd name="T23" fmla="*/ 0 h 239"/>
                        <a:gd name="T24" fmla="*/ 0 w 14"/>
                        <a:gd name="T25" fmla="*/ 0 h 239"/>
                        <a:gd name="T26" fmla="*/ 0 w 14"/>
                        <a:gd name="T27" fmla="*/ 0 h 239"/>
                        <a:gd name="T28" fmla="*/ 0 w 14"/>
                        <a:gd name="T29" fmla="*/ 0 h 239"/>
                        <a:gd name="T30" fmla="*/ 0 w 14"/>
                        <a:gd name="T31" fmla="*/ 0 h 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239"/>
                        <a:gd name="T50" fmla="*/ 14 w 14"/>
                        <a:gd name="T51" fmla="*/ 239 h 2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239">
                          <a:moveTo>
                            <a:pt x="1" y="239"/>
                          </a:moveTo>
                          <a:lnTo>
                            <a:pt x="7" y="196"/>
                          </a:lnTo>
                          <a:lnTo>
                            <a:pt x="6" y="165"/>
                          </a:lnTo>
                          <a:lnTo>
                            <a:pt x="3" y="135"/>
                          </a:lnTo>
                          <a:lnTo>
                            <a:pt x="1" y="102"/>
                          </a:lnTo>
                          <a:lnTo>
                            <a:pt x="0" y="71"/>
                          </a:lnTo>
                          <a:lnTo>
                            <a:pt x="0" y="42"/>
                          </a:lnTo>
                          <a:lnTo>
                            <a:pt x="4" y="20"/>
                          </a:lnTo>
                          <a:lnTo>
                            <a:pt x="7" y="0"/>
                          </a:lnTo>
                          <a:lnTo>
                            <a:pt x="7" y="38"/>
                          </a:lnTo>
                          <a:lnTo>
                            <a:pt x="7" y="70"/>
                          </a:lnTo>
                          <a:lnTo>
                            <a:pt x="7" y="100"/>
                          </a:lnTo>
                          <a:lnTo>
                            <a:pt x="10" y="129"/>
                          </a:lnTo>
                          <a:lnTo>
                            <a:pt x="14" y="167"/>
                          </a:lnTo>
                          <a:lnTo>
                            <a:pt x="12" y="200"/>
                          </a:lnTo>
                          <a:lnTo>
                            <a:pt x="1" y="239"/>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10" name="Freeform 195"/>
                    <p:cNvSpPr/>
                    <p:nvPr/>
                  </p:nvSpPr>
                  <p:spPr bwMode="auto">
                    <a:xfrm>
                      <a:off x="1278" y="1518"/>
                      <a:ext cx="3" cy="23"/>
                    </a:xfrm>
                    <a:custGeom>
                      <a:avLst/>
                      <a:gdLst>
                        <a:gd name="T0" fmla="*/ 0 w 29"/>
                        <a:gd name="T1" fmla="*/ 0 h 248"/>
                        <a:gd name="T2" fmla="*/ 0 w 29"/>
                        <a:gd name="T3" fmla="*/ 0 h 248"/>
                        <a:gd name="T4" fmla="*/ 0 w 29"/>
                        <a:gd name="T5" fmla="*/ 0 h 248"/>
                        <a:gd name="T6" fmla="*/ 0 w 29"/>
                        <a:gd name="T7" fmla="*/ 0 h 248"/>
                        <a:gd name="T8" fmla="*/ 0 w 29"/>
                        <a:gd name="T9" fmla="*/ 0 h 248"/>
                        <a:gd name="T10" fmla="*/ 0 w 29"/>
                        <a:gd name="T11" fmla="*/ 0 h 248"/>
                        <a:gd name="T12" fmla="*/ 0 w 29"/>
                        <a:gd name="T13" fmla="*/ 0 h 248"/>
                        <a:gd name="T14" fmla="*/ 0 w 29"/>
                        <a:gd name="T15" fmla="*/ 0 h 248"/>
                        <a:gd name="T16" fmla="*/ 0 w 29"/>
                        <a:gd name="T17" fmla="*/ 0 h 248"/>
                        <a:gd name="T18" fmla="*/ 0 w 29"/>
                        <a:gd name="T19" fmla="*/ 0 h 248"/>
                        <a:gd name="T20" fmla="*/ 0 w 29"/>
                        <a:gd name="T21" fmla="*/ 0 h 248"/>
                        <a:gd name="T22" fmla="*/ 0 w 29"/>
                        <a:gd name="T23" fmla="*/ 0 h 248"/>
                        <a:gd name="T24" fmla="*/ 0 w 29"/>
                        <a:gd name="T25" fmla="*/ 0 h 248"/>
                        <a:gd name="T26" fmla="*/ 0 w 29"/>
                        <a:gd name="T27" fmla="*/ 0 h 248"/>
                        <a:gd name="T28" fmla="*/ 0 w 29"/>
                        <a:gd name="T29" fmla="*/ 0 h 2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48"/>
                        <a:gd name="T47" fmla="*/ 29 w 29"/>
                        <a:gd name="T48" fmla="*/ 248 h 2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48">
                          <a:moveTo>
                            <a:pt x="0" y="248"/>
                          </a:moveTo>
                          <a:lnTo>
                            <a:pt x="0" y="220"/>
                          </a:lnTo>
                          <a:lnTo>
                            <a:pt x="7" y="194"/>
                          </a:lnTo>
                          <a:lnTo>
                            <a:pt x="7" y="157"/>
                          </a:lnTo>
                          <a:lnTo>
                            <a:pt x="7" y="112"/>
                          </a:lnTo>
                          <a:lnTo>
                            <a:pt x="9" y="80"/>
                          </a:lnTo>
                          <a:lnTo>
                            <a:pt x="15" y="51"/>
                          </a:lnTo>
                          <a:lnTo>
                            <a:pt x="22" y="26"/>
                          </a:lnTo>
                          <a:lnTo>
                            <a:pt x="29" y="0"/>
                          </a:lnTo>
                          <a:lnTo>
                            <a:pt x="19" y="60"/>
                          </a:lnTo>
                          <a:lnTo>
                            <a:pt x="16" y="93"/>
                          </a:lnTo>
                          <a:lnTo>
                            <a:pt x="16" y="132"/>
                          </a:lnTo>
                          <a:lnTo>
                            <a:pt x="15" y="180"/>
                          </a:lnTo>
                          <a:lnTo>
                            <a:pt x="9" y="215"/>
                          </a:lnTo>
                          <a:lnTo>
                            <a:pt x="0" y="24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11" name="Freeform 196"/>
                    <p:cNvSpPr/>
                    <p:nvPr/>
                  </p:nvSpPr>
                  <p:spPr bwMode="auto">
                    <a:xfrm>
                      <a:off x="1279" y="1524"/>
                      <a:ext cx="3" cy="14"/>
                    </a:xfrm>
                    <a:custGeom>
                      <a:avLst/>
                      <a:gdLst>
                        <a:gd name="T0" fmla="*/ 0 w 24"/>
                        <a:gd name="T1" fmla="*/ 0 h 145"/>
                        <a:gd name="T2" fmla="*/ 0 w 24"/>
                        <a:gd name="T3" fmla="*/ 0 h 145"/>
                        <a:gd name="T4" fmla="*/ 0 w 24"/>
                        <a:gd name="T5" fmla="*/ 0 h 145"/>
                        <a:gd name="T6" fmla="*/ 0 w 24"/>
                        <a:gd name="T7" fmla="*/ 0 h 145"/>
                        <a:gd name="T8" fmla="*/ 0 w 24"/>
                        <a:gd name="T9" fmla="*/ 0 h 145"/>
                        <a:gd name="T10" fmla="*/ 0 w 24"/>
                        <a:gd name="T11" fmla="*/ 0 h 145"/>
                        <a:gd name="T12" fmla="*/ 0 w 24"/>
                        <a:gd name="T13" fmla="*/ 0 h 145"/>
                        <a:gd name="T14" fmla="*/ 0 w 24"/>
                        <a:gd name="T15" fmla="*/ 0 h 145"/>
                        <a:gd name="T16" fmla="*/ 0 w 24"/>
                        <a:gd name="T17" fmla="*/ 0 h 145"/>
                        <a:gd name="T18" fmla="*/ 0 w 24"/>
                        <a:gd name="T19" fmla="*/ 0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5"/>
                        <a:gd name="T32" fmla="*/ 24 w 24"/>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5">
                          <a:moveTo>
                            <a:pt x="0" y="145"/>
                          </a:moveTo>
                          <a:lnTo>
                            <a:pt x="10" y="110"/>
                          </a:lnTo>
                          <a:lnTo>
                            <a:pt x="10" y="64"/>
                          </a:lnTo>
                          <a:lnTo>
                            <a:pt x="10" y="36"/>
                          </a:lnTo>
                          <a:lnTo>
                            <a:pt x="15" y="16"/>
                          </a:lnTo>
                          <a:lnTo>
                            <a:pt x="24" y="0"/>
                          </a:lnTo>
                          <a:lnTo>
                            <a:pt x="24" y="36"/>
                          </a:lnTo>
                          <a:lnTo>
                            <a:pt x="21" y="73"/>
                          </a:lnTo>
                          <a:lnTo>
                            <a:pt x="18" y="109"/>
                          </a:lnTo>
                          <a:lnTo>
                            <a:pt x="0" y="145"/>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12" name="Freeform 197"/>
                    <p:cNvSpPr/>
                    <p:nvPr/>
                  </p:nvSpPr>
                  <p:spPr bwMode="auto">
                    <a:xfrm>
                      <a:off x="1280" y="1510"/>
                      <a:ext cx="5" cy="15"/>
                    </a:xfrm>
                    <a:custGeom>
                      <a:avLst/>
                      <a:gdLst>
                        <a:gd name="T0" fmla="*/ 0 w 41"/>
                        <a:gd name="T1" fmla="*/ 0 h 158"/>
                        <a:gd name="T2" fmla="*/ 0 w 41"/>
                        <a:gd name="T3" fmla="*/ 0 h 158"/>
                        <a:gd name="T4" fmla="*/ 0 w 41"/>
                        <a:gd name="T5" fmla="*/ 0 h 158"/>
                        <a:gd name="T6" fmla="*/ 0 w 41"/>
                        <a:gd name="T7" fmla="*/ 0 h 158"/>
                        <a:gd name="T8" fmla="*/ 0 w 41"/>
                        <a:gd name="T9" fmla="*/ 0 h 158"/>
                        <a:gd name="T10" fmla="*/ 0 w 41"/>
                        <a:gd name="T11" fmla="*/ 0 h 158"/>
                        <a:gd name="T12" fmla="*/ 0 w 41"/>
                        <a:gd name="T13" fmla="*/ 0 h 158"/>
                        <a:gd name="T14" fmla="*/ 0 w 41"/>
                        <a:gd name="T15" fmla="*/ 0 h 158"/>
                        <a:gd name="T16" fmla="*/ 0 w 41"/>
                        <a:gd name="T17" fmla="*/ 0 h 158"/>
                        <a:gd name="T18" fmla="*/ 0 w 41"/>
                        <a:gd name="T19" fmla="*/ 0 h 158"/>
                        <a:gd name="T20" fmla="*/ 0 w 41"/>
                        <a:gd name="T21" fmla="*/ 0 h 158"/>
                        <a:gd name="T22" fmla="*/ 0 w 41"/>
                        <a:gd name="T23" fmla="*/ 0 h 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158"/>
                        <a:gd name="T38" fmla="*/ 41 w 41"/>
                        <a:gd name="T39" fmla="*/ 158 h 1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158">
                          <a:moveTo>
                            <a:pt x="0" y="158"/>
                          </a:moveTo>
                          <a:lnTo>
                            <a:pt x="6" y="127"/>
                          </a:lnTo>
                          <a:lnTo>
                            <a:pt x="12" y="103"/>
                          </a:lnTo>
                          <a:lnTo>
                            <a:pt x="19" y="69"/>
                          </a:lnTo>
                          <a:lnTo>
                            <a:pt x="28" y="26"/>
                          </a:lnTo>
                          <a:lnTo>
                            <a:pt x="31" y="0"/>
                          </a:lnTo>
                          <a:lnTo>
                            <a:pt x="41" y="8"/>
                          </a:lnTo>
                          <a:lnTo>
                            <a:pt x="37" y="37"/>
                          </a:lnTo>
                          <a:lnTo>
                            <a:pt x="31" y="69"/>
                          </a:lnTo>
                          <a:lnTo>
                            <a:pt x="22" y="113"/>
                          </a:lnTo>
                          <a:lnTo>
                            <a:pt x="16" y="130"/>
                          </a:lnTo>
                          <a:lnTo>
                            <a:pt x="0" y="15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13" name="Freeform 198"/>
                    <p:cNvSpPr/>
                    <p:nvPr/>
                  </p:nvSpPr>
                  <p:spPr bwMode="auto">
                    <a:xfrm>
                      <a:off x="1278" y="1505"/>
                      <a:ext cx="2" cy="18"/>
                    </a:xfrm>
                    <a:custGeom>
                      <a:avLst/>
                      <a:gdLst>
                        <a:gd name="T0" fmla="*/ 0 w 16"/>
                        <a:gd name="T1" fmla="*/ 0 h 193"/>
                        <a:gd name="T2" fmla="*/ 0 w 16"/>
                        <a:gd name="T3" fmla="*/ 0 h 193"/>
                        <a:gd name="T4" fmla="*/ 0 w 16"/>
                        <a:gd name="T5" fmla="*/ 0 h 193"/>
                        <a:gd name="T6" fmla="*/ 0 w 16"/>
                        <a:gd name="T7" fmla="*/ 0 h 193"/>
                        <a:gd name="T8" fmla="*/ 0 w 16"/>
                        <a:gd name="T9" fmla="*/ 0 h 193"/>
                        <a:gd name="T10" fmla="*/ 0 w 16"/>
                        <a:gd name="T11" fmla="*/ 0 h 193"/>
                        <a:gd name="T12" fmla="*/ 0 w 16"/>
                        <a:gd name="T13" fmla="*/ 0 h 193"/>
                        <a:gd name="T14" fmla="*/ 0 w 16"/>
                        <a:gd name="T15" fmla="*/ 0 h 193"/>
                        <a:gd name="T16" fmla="*/ 0 w 16"/>
                        <a:gd name="T17" fmla="*/ 0 h 193"/>
                        <a:gd name="T18" fmla="*/ 0 w 16"/>
                        <a:gd name="T19" fmla="*/ 0 h 193"/>
                        <a:gd name="T20" fmla="*/ 0 w 16"/>
                        <a:gd name="T21" fmla="*/ 0 h 193"/>
                        <a:gd name="T22" fmla="*/ 0 w 16"/>
                        <a:gd name="T23" fmla="*/ 0 h 193"/>
                        <a:gd name="T24" fmla="*/ 0 w 16"/>
                        <a:gd name="T25" fmla="*/ 0 h 193"/>
                        <a:gd name="T26" fmla="*/ 0 w 16"/>
                        <a:gd name="T27" fmla="*/ 0 h 193"/>
                        <a:gd name="T28" fmla="*/ 0 w 16"/>
                        <a:gd name="T29" fmla="*/ 0 h 1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93"/>
                        <a:gd name="T47" fmla="*/ 16 w 16"/>
                        <a:gd name="T48" fmla="*/ 193 h 1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93">
                          <a:moveTo>
                            <a:pt x="0" y="193"/>
                          </a:moveTo>
                          <a:lnTo>
                            <a:pt x="0" y="165"/>
                          </a:lnTo>
                          <a:lnTo>
                            <a:pt x="0" y="136"/>
                          </a:lnTo>
                          <a:lnTo>
                            <a:pt x="2" y="104"/>
                          </a:lnTo>
                          <a:lnTo>
                            <a:pt x="7" y="73"/>
                          </a:lnTo>
                          <a:lnTo>
                            <a:pt x="7" y="61"/>
                          </a:lnTo>
                          <a:lnTo>
                            <a:pt x="10" y="45"/>
                          </a:lnTo>
                          <a:lnTo>
                            <a:pt x="10" y="13"/>
                          </a:lnTo>
                          <a:lnTo>
                            <a:pt x="10" y="0"/>
                          </a:lnTo>
                          <a:lnTo>
                            <a:pt x="16" y="25"/>
                          </a:lnTo>
                          <a:lnTo>
                            <a:pt x="16" y="61"/>
                          </a:lnTo>
                          <a:lnTo>
                            <a:pt x="10" y="96"/>
                          </a:lnTo>
                          <a:lnTo>
                            <a:pt x="10" y="128"/>
                          </a:lnTo>
                          <a:lnTo>
                            <a:pt x="8" y="152"/>
                          </a:lnTo>
                          <a:lnTo>
                            <a:pt x="0" y="193"/>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14" name="Freeform 199"/>
                    <p:cNvSpPr/>
                    <p:nvPr/>
                  </p:nvSpPr>
                  <p:spPr bwMode="auto">
                    <a:xfrm>
                      <a:off x="1280" y="1499"/>
                      <a:ext cx="3" cy="19"/>
                    </a:xfrm>
                    <a:custGeom>
                      <a:avLst/>
                      <a:gdLst>
                        <a:gd name="T0" fmla="*/ 0 w 32"/>
                        <a:gd name="T1" fmla="*/ 0 h 214"/>
                        <a:gd name="T2" fmla="*/ 0 w 32"/>
                        <a:gd name="T3" fmla="*/ 0 h 214"/>
                        <a:gd name="T4" fmla="*/ 0 w 32"/>
                        <a:gd name="T5" fmla="*/ 0 h 214"/>
                        <a:gd name="T6" fmla="*/ 0 w 32"/>
                        <a:gd name="T7" fmla="*/ 0 h 214"/>
                        <a:gd name="T8" fmla="*/ 0 w 32"/>
                        <a:gd name="T9" fmla="*/ 0 h 214"/>
                        <a:gd name="T10" fmla="*/ 0 w 32"/>
                        <a:gd name="T11" fmla="*/ 0 h 214"/>
                        <a:gd name="T12" fmla="*/ 0 w 32"/>
                        <a:gd name="T13" fmla="*/ 0 h 214"/>
                        <a:gd name="T14" fmla="*/ 0 w 32"/>
                        <a:gd name="T15" fmla="*/ 0 h 214"/>
                        <a:gd name="T16" fmla="*/ 0 w 32"/>
                        <a:gd name="T17" fmla="*/ 0 h 214"/>
                        <a:gd name="T18" fmla="*/ 0 w 32"/>
                        <a:gd name="T19" fmla="*/ 0 h 214"/>
                        <a:gd name="T20" fmla="*/ 0 w 32"/>
                        <a:gd name="T21" fmla="*/ 0 h 214"/>
                        <a:gd name="T22" fmla="*/ 0 w 32"/>
                        <a:gd name="T23" fmla="*/ 0 h 214"/>
                        <a:gd name="T24" fmla="*/ 0 w 32"/>
                        <a:gd name="T25" fmla="*/ 0 h 214"/>
                        <a:gd name="T26" fmla="*/ 0 w 32"/>
                        <a:gd name="T27" fmla="*/ 0 h 214"/>
                        <a:gd name="T28" fmla="*/ 0 w 32"/>
                        <a:gd name="T29" fmla="*/ 0 h 214"/>
                        <a:gd name="T30" fmla="*/ 0 w 32"/>
                        <a:gd name="T31" fmla="*/ 0 h 214"/>
                        <a:gd name="T32" fmla="*/ 0 w 32"/>
                        <a:gd name="T33" fmla="*/ 0 h 2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14"/>
                        <a:gd name="T53" fmla="*/ 32 w 32"/>
                        <a:gd name="T54" fmla="*/ 214 h 2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14">
                          <a:moveTo>
                            <a:pt x="0" y="214"/>
                          </a:moveTo>
                          <a:lnTo>
                            <a:pt x="4" y="172"/>
                          </a:lnTo>
                          <a:lnTo>
                            <a:pt x="7" y="150"/>
                          </a:lnTo>
                          <a:lnTo>
                            <a:pt x="7" y="133"/>
                          </a:lnTo>
                          <a:lnTo>
                            <a:pt x="4" y="98"/>
                          </a:lnTo>
                          <a:lnTo>
                            <a:pt x="4" y="78"/>
                          </a:lnTo>
                          <a:lnTo>
                            <a:pt x="6" y="59"/>
                          </a:lnTo>
                          <a:lnTo>
                            <a:pt x="10" y="39"/>
                          </a:lnTo>
                          <a:lnTo>
                            <a:pt x="23" y="19"/>
                          </a:lnTo>
                          <a:lnTo>
                            <a:pt x="32" y="0"/>
                          </a:lnTo>
                          <a:lnTo>
                            <a:pt x="28" y="30"/>
                          </a:lnTo>
                          <a:lnTo>
                            <a:pt x="20" y="49"/>
                          </a:lnTo>
                          <a:lnTo>
                            <a:pt x="16" y="81"/>
                          </a:lnTo>
                          <a:lnTo>
                            <a:pt x="15" y="106"/>
                          </a:lnTo>
                          <a:lnTo>
                            <a:pt x="18" y="129"/>
                          </a:lnTo>
                          <a:lnTo>
                            <a:pt x="10" y="172"/>
                          </a:lnTo>
                          <a:lnTo>
                            <a:pt x="0" y="21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15" name="Freeform 200"/>
                    <p:cNvSpPr/>
                    <p:nvPr/>
                  </p:nvSpPr>
                  <p:spPr bwMode="auto">
                    <a:xfrm>
                      <a:off x="1281" y="1503"/>
                      <a:ext cx="3" cy="14"/>
                    </a:xfrm>
                    <a:custGeom>
                      <a:avLst/>
                      <a:gdLst>
                        <a:gd name="T0" fmla="*/ 0 w 30"/>
                        <a:gd name="T1" fmla="*/ 0 h 157"/>
                        <a:gd name="T2" fmla="*/ 0 w 30"/>
                        <a:gd name="T3" fmla="*/ 0 h 157"/>
                        <a:gd name="T4" fmla="*/ 0 w 30"/>
                        <a:gd name="T5" fmla="*/ 0 h 157"/>
                        <a:gd name="T6" fmla="*/ 0 w 30"/>
                        <a:gd name="T7" fmla="*/ 0 h 157"/>
                        <a:gd name="T8" fmla="*/ 0 w 30"/>
                        <a:gd name="T9" fmla="*/ 0 h 157"/>
                        <a:gd name="T10" fmla="*/ 0 w 30"/>
                        <a:gd name="T11" fmla="*/ 0 h 157"/>
                        <a:gd name="T12" fmla="*/ 0 w 30"/>
                        <a:gd name="T13" fmla="*/ 0 h 157"/>
                        <a:gd name="T14" fmla="*/ 0 w 30"/>
                        <a:gd name="T15" fmla="*/ 0 h 157"/>
                        <a:gd name="T16" fmla="*/ 0 w 30"/>
                        <a:gd name="T17" fmla="*/ 0 h 157"/>
                        <a:gd name="T18" fmla="*/ 0 w 30"/>
                        <a:gd name="T19" fmla="*/ 0 h 157"/>
                        <a:gd name="T20" fmla="*/ 0 w 30"/>
                        <a:gd name="T21" fmla="*/ 0 h 157"/>
                        <a:gd name="T22" fmla="*/ 0 w 30"/>
                        <a:gd name="T23" fmla="*/ 0 h 157"/>
                        <a:gd name="T24" fmla="*/ 0 w 30"/>
                        <a:gd name="T25" fmla="*/ 0 h 157"/>
                        <a:gd name="T26" fmla="*/ 0 w 30"/>
                        <a:gd name="T27" fmla="*/ 0 h 157"/>
                        <a:gd name="T28" fmla="*/ 0 w 30"/>
                        <a:gd name="T29" fmla="*/ 0 h 157"/>
                        <a:gd name="T30" fmla="*/ 0 w 30"/>
                        <a:gd name="T31" fmla="*/ 0 h 1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57"/>
                        <a:gd name="T50" fmla="*/ 30 w 30"/>
                        <a:gd name="T51" fmla="*/ 157 h 1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57">
                          <a:moveTo>
                            <a:pt x="0" y="157"/>
                          </a:moveTo>
                          <a:lnTo>
                            <a:pt x="7" y="131"/>
                          </a:lnTo>
                          <a:lnTo>
                            <a:pt x="14" y="104"/>
                          </a:lnTo>
                          <a:lnTo>
                            <a:pt x="14" y="78"/>
                          </a:lnTo>
                          <a:lnTo>
                            <a:pt x="14" y="60"/>
                          </a:lnTo>
                          <a:lnTo>
                            <a:pt x="11" y="38"/>
                          </a:lnTo>
                          <a:lnTo>
                            <a:pt x="14" y="26"/>
                          </a:lnTo>
                          <a:lnTo>
                            <a:pt x="16" y="16"/>
                          </a:lnTo>
                          <a:lnTo>
                            <a:pt x="23" y="0"/>
                          </a:lnTo>
                          <a:lnTo>
                            <a:pt x="30" y="25"/>
                          </a:lnTo>
                          <a:lnTo>
                            <a:pt x="20" y="35"/>
                          </a:lnTo>
                          <a:lnTo>
                            <a:pt x="22" y="52"/>
                          </a:lnTo>
                          <a:lnTo>
                            <a:pt x="22" y="77"/>
                          </a:lnTo>
                          <a:lnTo>
                            <a:pt x="17" y="94"/>
                          </a:lnTo>
                          <a:lnTo>
                            <a:pt x="14" y="120"/>
                          </a:lnTo>
                          <a:lnTo>
                            <a:pt x="0" y="157"/>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16" name="Freeform 201"/>
                    <p:cNvSpPr/>
                    <p:nvPr/>
                  </p:nvSpPr>
                  <p:spPr bwMode="auto">
                    <a:xfrm>
                      <a:off x="1259" y="1499"/>
                      <a:ext cx="2" cy="11"/>
                    </a:xfrm>
                    <a:custGeom>
                      <a:avLst/>
                      <a:gdLst>
                        <a:gd name="T0" fmla="*/ 0 w 23"/>
                        <a:gd name="T1" fmla="*/ 0 h 123"/>
                        <a:gd name="T2" fmla="*/ 0 w 23"/>
                        <a:gd name="T3" fmla="*/ 0 h 123"/>
                        <a:gd name="T4" fmla="*/ 0 w 23"/>
                        <a:gd name="T5" fmla="*/ 0 h 123"/>
                        <a:gd name="T6" fmla="*/ 0 w 23"/>
                        <a:gd name="T7" fmla="*/ 0 h 123"/>
                        <a:gd name="T8" fmla="*/ 0 w 23"/>
                        <a:gd name="T9" fmla="*/ 0 h 123"/>
                        <a:gd name="T10" fmla="*/ 0 w 23"/>
                        <a:gd name="T11" fmla="*/ 0 h 123"/>
                        <a:gd name="T12" fmla="*/ 0 w 23"/>
                        <a:gd name="T13" fmla="*/ 0 h 123"/>
                        <a:gd name="T14" fmla="*/ 0 w 23"/>
                        <a:gd name="T15" fmla="*/ 0 h 123"/>
                        <a:gd name="T16" fmla="*/ 0 w 23"/>
                        <a:gd name="T17" fmla="*/ 0 h 123"/>
                        <a:gd name="T18" fmla="*/ 0 w 23"/>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23"/>
                        <a:gd name="T32" fmla="*/ 23 w 23"/>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23">
                          <a:moveTo>
                            <a:pt x="18" y="123"/>
                          </a:moveTo>
                          <a:lnTo>
                            <a:pt x="23" y="113"/>
                          </a:lnTo>
                          <a:lnTo>
                            <a:pt x="20" y="97"/>
                          </a:lnTo>
                          <a:lnTo>
                            <a:pt x="15" y="70"/>
                          </a:lnTo>
                          <a:lnTo>
                            <a:pt x="10" y="45"/>
                          </a:lnTo>
                          <a:lnTo>
                            <a:pt x="4" y="19"/>
                          </a:lnTo>
                          <a:lnTo>
                            <a:pt x="0" y="0"/>
                          </a:lnTo>
                          <a:lnTo>
                            <a:pt x="6" y="42"/>
                          </a:lnTo>
                          <a:lnTo>
                            <a:pt x="12" y="80"/>
                          </a:lnTo>
                          <a:lnTo>
                            <a:pt x="18" y="123"/>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17" name="Freeform 202"/>
                    <p:cNvSpPr/>
                    <p:nvPr/>
                  </p:nvSpPr>
                  <p:spPr bwMode="auto">
                    <a:xfrm>
                      <a:off x="1258" y="1498"/>
                      <a:ext cx="3" cy="14"/>
                    </a:xfrm>
                    <a:custGeom>
                      <a:avLst/>
                      <a:gdLst>
                        <a:gd name="T0" fmla="*/ 0 w 26"/>
                        <a:gd name="T1" fmla="*/ 0 h 155"/>
                        <a:gd name="T2" fmla="*/ 0 w 26"/>
                        <a:gd name="T3" fmla="*/ 0 h 155"/>
                        <a:gd name="T4" fmla="*/ 0 w 26"/>
                        <a:gd name="T5" fmla="*/ 0 h 155"/>
                        <a:gd name="T6" fmla="*/ 0 w 26"/>
                        <a:gd name="T7" fmla="*/ 0 h 155"/>
                        <a:gd name="T8" fmla="*/ 0 w 26"/>
                        <a:gd name="T9" fmla="*/ 0 h 155"/>
                        <a:gd name="T10" fmla="*/ 0 w 26"/>
                        <a:gd name="T11" fmla="*/ 0 h 155"/>
                        <a:gd name="T12" fmla="*/ 0 w 26"/>
                        <a:gd name="T13" fmla="*/ 0 h 155"/>
                        <a:gd name="T14" fmla="*/ 0 w 26"/>
                        <a:gd name="T15" fmla="*/ 0 h 155"/>
                        <a:gd name="T16" fmla="*/ 0 w 26"/>
                        <a:gd name="T17" fmla="*/ 0 h 155"/>
                        <a:gd name="T18" fmla="*/ 0 w 26"/>
                        <a:gd name="T19" fmla="*/ 0 h 155"/>
                        <a:gd name="T20" fmla="*/ 0 w 26"/>
                        <a:gd name="T21" fmla="*/ 0 h 155"/>
                        <a:gd name="T22" fmla="*/ 0 w 26"/>
                        <a:gd name="T23" fmla="*/ 0 h 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55"/>
                        <a:gd name="T38" fmla="*/ 26 w 26"/>
                        <a:gd name="T39" fmla="*/ 155 h 1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55">
                          <a:moveTo>
                            <a:pt x="20" y="155"/>
                          </a:moveTo>
                          <a:lnTo>
                            <a:pt x="26" y="143"/>
                          </a:lnTo>
                          <a:lnTo>
                            <a:pt x="19" y="126"/>
                          </a:lnTo>
                          <a:lnTo>
                            <a:pt x="16" y="101"/>
                          </a:lnTo>
                          <a:lnTo>
                            <a:pt x="10" y="66"/>
                          </a:lnTo>
                          <a:lnTo>
                            <a:pt x="6" y="33"/>
                          </a:lnTo>
                          <a:lnTo>
                            <a:pt x="0" y="0"/>
                          </a:lnTo>
                          <a:lnTo>
                            <a:pt x="3" y="53"/>
                          </a:lnTo>
                          <a:lnTo>
                            <a:pt x="4" y="85"/>
                          </a:lnTo>
                          <a:lnTo>
                            <a:pt x="10" y="120"/>
                          </a:lnTo>
                          <a:lnTo>
                            <a:pt x="14" y="137"/>
                          </a:lnTo>
                          <a:lnTo>
                            <a:pt x="20" y="155"/>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18" name="Freeform 203"/>
                    <p:cNvSpPr/>
                    <p:nvPr/>
                  </p:nvSpPr>
                  <p:spPr bwMode="auto">
                    <a:xfrm>
                      <a:off x="1257" y="1501"/>
                      <a:ext cx="3" cy="13"/>
                    </a:xfrm>
                    <a:custGeom>
                      <a:avLst/>
                      <a:gdLst>
                        <a:gd name="T0" fmla="*/ 0 w 27"/>
                        <a:gd name="T1" fmla="*/ 0 h 139"/>
                        <a:gd name="T2" fmla="*/ 0 w 27"/>
                        <a:gd name="T3" fmla="*/ 0 h 139"/>
                        <a:gd name="T4" fmla="*/ 0 w 27"/>
                        <a:gd name="T5" fmla="*/ 0 h 139"/>
                        <a:gd name="T6" fmla="*/ 0 w 27"/>
                        <a:gd name="T7" fmla="*/ 0 h 139"/>
                        <a:gd name="T8" fmla="*/ 0 w 27"/>
                        <a:gd name="T9" fmla="*/ 0 h 139"/>
                        <a:gd name="T10" fmla="*/ 0 w 27"/>
                        <a:gd name="T11" fmla="*/ 0 h 139"/>
                        <a:gd name="T12" fmla="*/ 0 w 27"/>
                        <a:gd name="T13" fmla="*/ 0 h 139"/>
                        <a:gd name="T14" fmla="*/ 0 w 27"/>
                        <a:gd name="T15" fmla="*/ 0 h 139"/>
                        <a:gd name="T16" fmla="*/ 0 w 27"/>
                        <a:gd name="T17" fmla="*/ 0 h 139"/>
                        <a:gd name="T18" fmla="*/ 0 w 27"/>
                        <a:gd name="T19" fmla="*/ 0 h 139"/>
                        <a:gd name="T20" fmla="*/ 0 w 27"/>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39"/>
                        <a:gd name="T35" fmla="*/ 27 w 27"/>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39">
                          <a:moveTo>
                            <a:pt x="24" y="139"/>
                          </a:moveTo>
                          <a:lnTo>
                            <a:pt x="27" y="124"/>
                          </a:lnTo>
                          <a:lnTo>
                            <a:pt x="17" y="103"/>
                          </a:lnTo>
                          <a:lnTo>
                            <a:pt x="10" y="62"/>
                          </a:lnTo>
                          <a:lnTo>
                            <a:pt x="7" y="27"/>
                          </a:lnTo>
                          <a:lnTo>
                            <a:pt x="3" y="0"/>
                          </a:lnTo>
                          <a:lnTo>
                            <a:pt x="0" y="35"/>
                          </a:lnTo>
                          <a:lnTo>
                            <a:pt x="3" y="62"/>
                          </a:lnTo>
                          <a:lnTo>
                            <a:pt x="8" y="87"/>
                          </a:lnTo>
                          <a:lnTo>
                            <a:pt x="13" y="106"/>
                          </a:lnTo>
                          <a:lnTo>
                            <a:pt x="24" y="139"/>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19" name="Freeform 204"/>
                    <p:cNvSpPr/>
                    <p:nvPr/>
                  </p:nvSpPr>
                  <p:spPr bwMode="auto">
                    <a:xfrm>
                      <a:off x="1255" y="1498"/>
                      <a:ext cx="4" cy="17"/>
                    </a:xfrm>
                    <a:custGeom>
                      <a:avLst/>
                      <a:gdLst>
                        <a:gd name="T0" fmla="*/ 0 w 38"/>
                        <a:gd name="T1" fmla="*/ 0 h 187"/>
                        <a:gd name="T2" fmla="*/ 0 w 38"/>
                        <a:gd name="T3" fmla="*/ 0 h 187"/>
                        <a:gd name="T4" fmla="*/ 0 w 38"/>
                        <a:gd name="T5" fmla="*/ 0 h 187"/>
                        <a:gd name="T6" fmla="*/ 0 w 38"/>
                        <a:gd name="T7" fmla="*/ 0 h 187"/>
                        <a:gd name="T8" fmla="*/ 0 w 38"/>
                        <a:gd name="T9" fmla="*/ 0 h 187"/>
                        <a:gd name="T10" fmla="*/ 0 w 38"/>
                        <a:gd name="T11" fmla="*/ 0 h 187"/>
                        <a:gd name="T12" fmla="*/ 0 w 38"/>
                        <a:gd name="T13" fmla="*/ 0 h 187"/>
                        <a:gd name="T14" fmla="*/ 0 w 38"/>
                        <a:gd name="T15" fmla="*/ 0 h 187"/>
                        <a:gd name="T16" fmla="*/ 0 w 38"/>
                        <a:gd name="T17" fmla="*/ 0 h 187"/>
                        <a:gd name="T18" fmla="*/ 0 w 38"/>
                        <a:gd name="T19" fmla="*/ 0 h 187"/>
                        <a:gd name="T20" fmla="*/ 0 w 38"/>
                        <a:gd name="T21" fmla="*/ 0 h 187"/>
                        <a:gd name="T22" fmla="*/ 0 w 38"/>
                        <a:gd name="T23" fmla="*/ 0 h 187"/>
                        <a:gd name="T24" fmla="*/ 0 w 38"/>
                        <a:gd name="T25" fmla="*/ 0 h 187"/>
                        <a:gd name="T26" fmla="*/ 0 w 38"/>
                        <a:gd name="T27" fmla="*/ 0 h 187"/>
                        <a:gd name="T28" fmla="*/ 0 w 38"/>
                        <a:gd name="T29" fmla="*/ 0 h 187"/>
                        <a:gd name="T30" fmla="*/ 0 w 38"/>
                        <a:gd name="T31" fmla="*/ 0 h 1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87"/>
                        <a:gd name="T50" fmla="*/ 38 w 38"/>
                        <a:gd name="T51" fmla="*/ 187 h 1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87">
                          <a:moveTo>
                            <a:pt x="35" y="187"/>
                          </a:moveTo>
                          <a:lnTo>
                            <a:pt x="38" y="173"/>
                          </a:lnTo>
                          <a:lnTo>
                            <a:pt x="26" y="150"/>
                          </a:lnTo>
                          <a:lnTo>
                            <a:pt x="19" y="129"/>
                          </a:lnTo>
                          <a:lnTo>
                            <a:pt x="15" y="103"/>
                          </a:lnTo>
                          <a:lnTo>
                            <a:pt x="12" y="76"/>
                          </a:lnTo>
                          <a:lnTo>
                            <a:pt x="9" y="45"/>
                          </a:lnTo>
                          <a:lnTo>
                            <a:pt x="7" y="22"/>
                          </a:lnTo>
                          <a:lnTo>
                            <a:pt x="3" y="0"/>
                          </a:lnTo>
                          <a:lnTo>
                            <a:pt x="0" y="31"/>
                          </a:lnTo>
                          <a:lnTo>
                            <a:pt x="2" y="57"/>
                          </a:lnTo>
                          <a:lnTo>
                            <a:pt x="7" y="83"/>
                          </a:lnTo>
                          <a:lnTo>
                            <a:pt x="10" y="105"/>
                          </a:lnTo>
                          <a:lnTo>
                            <a:pt x="16" y="134"/>
                          </a:lnTo>
                          <a:lnTo>
                            <a:pt x="22" y="155"/>
                          </a:lnTo>
                          <a:lnTo>
                            <a:pt x="35" y="187"/>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20" name="Freeform 205"/>
                    <p:cNvSpPr/>
                    <p:nvPr/>
                  </p:nvSpPr>
                  <p:spPr bwMode="auto">
                    <a:xfrm>
                      <a:off x="1255" y="1487"/>
                      <a:ext cx="1" cy="14"/>
                    </a:xfrm>
                    <a:custGeom>
                      <a:avLst/>
                      <a:gdLst>
                        <a:gd name="T0" fmla="*/ 0 w 16"/>
                        <a:gd name="T1" fmla="*/ 0 h 148"/>
                        <a:gd name="T2" fmla="*/ 0 w 16"/>
                        <a:gd name="T3" fmla="*/ 0 h 148"/>
                        <a:gd name="T4" fmla="*/ 0 w 16"/>
                        <a:gd name="T5" fmla="*/ 0 h 148"/>
                        <a:gd name="T6" fmla="*/ 0 w 16"/>
                        <a:gd name="T7" fmla="*/ 0 h 148"/>
                        <a:gd name="T8" fmla="*/ 0 w 16"/>
                        <a:gd name="T9" fmla="*/ 0 h 148"/>
                        <a:gd name="T10" fmla="*/ 0 w 16"/>
                        <a:gd name="T11" fmla="*/ 0 h 148"/>
                        <a:gd name="T12" fmla="*/ 0 w 16"/>
                        <a:gd name="T13" fmla="*/ 0 h 148"/>
                        <a:gd name="T14" fmla="*/ 0 w 16"/>
                        <a:gd name="T15" fmla="*/ 0 h 148"/>
                        <a:gd name="T16" fmla="*/ 0 w 16"/>
                        <a:gd name="T17" fmla="*/ 0 h 148"/>
                        <a:gd name="T18" fmla="*/ 0 w 16"/>
                        <a:gd name="T19" fmla="*/ 0 h 148"/>
                        <a:gd name="T20" fmla="*/ 0 w 16"/>
                        <a:gd name="T21" fmla="*/ 0 h 148"/>
                        <a:gd name="T22" fmla="*/ 0 w 16"/>
                        <a:gd name="T23" fmla="*/ 0 h 148"/>
                        <a:gd name="T24" fmla="*/ 0 w 16"/>
                        <a:gd name="T25" fmla="*/ 0 h 148"/>
                        <a:gd name="T26" fmla="*/ 0 w 16"/>
                        <a:gd name="T27" fmla="*/ 0 h 148"/>
                        <a:gd name="T28" fmla="*/ 0 w 16"/>
                        <a:gd name="T29" fmla="*/ 0 h 148"/>
                        <a:gd name="T30" fmla="*/ 0 w 16"/>
                        <a:gd name="T31" fmla="*/ 0 h 148"/>
                        <a:gd name="T32" fmla="*/ 0 w 16"/>
                        <a:gd name="T33" fmla="*/ 0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48"/>
                        <a:gd name="T53" fmla="*/ 16 w 16"/>
                        <a:gd name="T54" fmla="*/ 148 h 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48">
                          <a:moveTo>
                            <a:pt x="13" y="148"/>
                          </a:moveTo>
                          <a:lnTo>
                            <a:pt x="16" y="105"/>
                          </a:lnTo>
                          <a:lnTo>
                            <a:pt x="16" y="73"/>
                          </a:lnTo>
                          <a:lnTo>
                            <a:pt x="9" y="57"/>
                          </a:lnTo>
                          <a:lnTo>
                            <a:pt x="7" y="39"/>
                          </a:lnTo>
                          <a:lnTo>
                            <a:pt x="7" y="26"/>
                          </a:lnTo>
                          <a:lnTo>
                            <a:pt x="10" y="15"/>
                          </a:lnTo>
                          <a:lnTo>
                            <a:pt x="12" y="9"/>
                          </a:lnTo>
                          <a:lnTo>
                            <a:pt x="7" y="0"/>
                          </a:lnTo>
                          <a:lnTo>
                            <a:pt x="2" y="15"/>
                          </a:lnTo>
                          <a:lnTo>
                            <a:pt x="0" y="35"/>
                          </a:lnTo>
                          <a:lnTo>
                            <a:pt x="0" y="51"/>
                          </a:lnTo>
                          <a:lnTo>
                            <a:pt x="0" y="63"/>
                          </a:lnTo>
                          <a:lnTo>
                            <a:pt x="7" y="73"/>
                          </a:lnTo>
                          <a:lnTo>
                            <a:pt x="10" y="83"/>
                          </a:lnTo>
                          <a:lnTo>
                            <a:pt x="10" y="100"/>
                          </a:lnTo>
                          <a:lnTo>
                            <a:pt x="13" y="14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21" name="Freeform 206"/>
                    <p:cNvSpPr/>
                    <p:nvPr/>
                  </p:nvSpPr>
                  <p:spPr bwMode="auto">
                    <a:xfrm>
                      <a:off x="1257" y="1493"/>
                      <a:ext cx="1" cy="7"/>
                    </a:xfrm>
                    <a:custGeom>
                      <a:avLst/>
                      <a:gdLst>
                        <a:gd name="T0" fmla="*/ 0 w 10"/>
                        <a:gd name="T1" fmla="*/ 0 h 77"/>
                        <a:gd name="T2" fmla="*/ 0 w 10"/>
                        <a:gd name="T3" fmla="*/ 0 h 77"/>
                        <a:gd name="T4" fmla="*/ 0 w 10"/>
                        <a:gd name="T5" fmla="*/ 0 h 77"/>
                        <a:gd name="T6" fmla="*/ 0 w 10"/>
                        <a:gd name="T7" fmla="*/ 0 h 77"/>
                        <a:gd name="T8" fmla="*/ 0 w 10"/>
                        <a:gd name="T9" fmla="*/ 0 h 77"/>
                        <a:gd name="T10" fmla="*/ 0 w 10"/>
                        <a:gd name="T11" fmla="*/ 0 h 77"/>
                        <a:gd name="T12" fmla="*/ 0 w 10"/>
                        <a:gd name="T13" fmla="*/ 0 h 77"/>
                        <a:gd name="T14" fmla="*/ 0 w 10"/>
                        <a:gd name="T15" fmla="*/ 0 h 77"/>
                        <a:gd name="T16" fmla="*/ 0 w 10"/>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77"/>
                        <a:gd name="T29" fmla="*/ 10 w 10"/>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77">
                          <a:moveTo>
                            <a:pt x="0" y="77"/>
                          </a:moveTo>
                          <a:lnTo>
                            <a:pt x="3" y="47"/>
                          </a:lnTo>
                          <a:lnTo>
                            <a:pt x="2" y="12"/>
                          </a:lnTo>
                          <a:lnTo>
                            <a:pt x="6" y="2"/>
                          </a:lnTo>
                          <a:lnTo>
                            <a:pt x="10" y="0"/>
                          </a:lnTo>
                          <a:lnTo>
                            <a:pt x="10" y="21"/>
                          </a:lnTo>
                          <a:lnTo>
                            <a:pt x="9" y="35"/>
                          </a:lnTo>
                          <a:lnTo>
                            <a:pt x="9" y="51"/>
                          </a:lnTo>
                          <a:lnTo>
                            <a:pt x="0" y="77"/>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22" name="Freeform 207"/>
                    <p:cNvSpPr/>
                    <p:nvPr/>
                  </p:nvSpPr>
                  <p:spPr bwMode="auto">
                    <a:xfrm>
                      <a:off x="1253" y="1483"/>
                      <a:ext cx="2" cy="16"/>
                    </a:xfrm>
                    <a:custGeom>
                      <a:avLst/>
                      <a:gdLst>
                        <a:gd name="T0" fmla="*/ 0 w 17"/>
                        <a:gd name="T1" fmla="*/ 0 h 182"/>
                        <a:gd name="T2" fmla="*/ 0 w 17"/>
                        <a:gd name="T3" fmla="*/ 0 h 182"/>
                        <a:gd name="T4" fmla="*/ 0 w 17"/>
                        <a:gd name="T5" fmla="*/ 0 h 182"/>
                        <a:gd name="T6" fmla="*/ 0 w 17"/>
                        <a:gd name="T7" fmla="*/ 0 h 182"/>
                        <a:gd name="T8" fmla="*/ 0 w 17"/>
                        <a:gd name="T9" fmla="*/ 0 h 182"/>
                        <a:gd name="T10" fmla="*/ 0 w 17"/>
                        <a:gd name="T11" fmla="*/ 0 h 182"/>
                        <a:gd name="T12" fmla="*/ 0 w 17"/>
                        <a:gd name="T13" fmla="*/ 0 h 182"/>
                        <a:gd name="T14" fmla="*/ 0 w 17"/>
                        <a:gd name="T15" fmla="*/ 0 h 182"/>
                        <a:gd name="T16" fmla="*/ 0 w 17"/>
                        <a:gd name="T17" fmla="*/ 0 h 182"/>
                        <a:gd name="T18" fmla="*/ 0 w 17"/>
                        <a:gd name="T19" fmla="*/ 0 h 182"/>
                        <a:gd name="T20" fmla="*/ 0 w 17"/>
                        <a:gd name="T21" fmla="*/ 0 h 182"/>
                        <a:gd name="T22" fmla="*/ 0 w 17"/>
                        <a:gd name="T23" fmla="*/ 0 h 182"/>
                        <a:gd name="T24" fmla="*/ 0 w 17"/>
                        <a:gd name="T25" fmla="*/ 0 h 182"/>
                        <a:gd name="T26" fmla="*/ 0 w 17"/>
                        <a:gd name="T27" fmla="*/ 0 h 182"/>
                        <a:gd name="T28" fmla="*/ 0 w 17"/>
                        <a:gd name="T29" fmla="*/ 0 h 182"/>
                        <a:gd name="T30" fmla="*/ 0 w 17"/>
                        <a:gd name="T31" fmla="*/ 0 h 182"/>
                        <a:gd name="T32" fmla="*/ 0 w 17"/>
                        <a:gd name="T33" fmla="*/ 0 h 182"/>
                        <a:gd name="T34" fmla="*/ 0 w 17"/>
                        <a:gd name="T35" fmla="*/ 0 h 182"/>
                        <a:gd name="T36" fmla="*/ 0 w 17"/>
                        <a:gd name="T37" fmla="*/ 0 h 1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2"/>
                        <a:gd name="T59" fmla="*/ 17 w 17"/>
                        <a:gd name="T60" fmla="*/ 182 h 1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2">
                          <a:moveTo>
                            <a:pt x="13" y="182"/>
                          </a:moveTo>
                          <a:lnTo>
                            <a:pt x="17" y="157"/>
                          </a:lnTo>
                          <a:lnTo>
                            <a:pt x="16" y="134"/>
                          </a:lnTo>
                          <a:lnTo>
                            <a:pt x="10" y="113"/>
                          </a:lnTo>
                          <a:lnTo>
                            <a:pt x="8" y="95"/>
                          </a:lnTo>
                          <a:lnTo>
                            <a:pt x="8" y="82"/>
                          </a:lnTo>
                          <a:lnTo>
                            <a:pt x="11" y="63"/>
                          </a:lnTo>
                          <a:lnTo>
                            <a:pt x="16" y="43"/>
                          </a:lnTo>
                          <a:lnTo>
                            <a:pt x="14" y="33"/>
                          </a:lnTo>
                          <a:lnTo>
                            <a:pt x="10" y="17"/>
                          </a:lnTo>
                          <a:lnTo>
                            <a:pt x="4" y="0"/>
                          </a:lnTo>
                          <a:lnTo>
                            <a:pt x="4" y="27"/>
                          </a:lnTo>
                          <a:lnTo>
                            <a:pt x="4" y="55"/>
                          </a:lnTo>
                          <a:lnTo>
                            <a:pt x="0" y="76"/>
                          </a:lnTo>
                          <a:lnTo>
                            <a:pt x="0" y="91"/>
                          </a:lnTo>
                          <a:lnTo>
                            <a:pt x="0" y="107"/>
                          </a:lnTo>
                          <a:lnTo>
                            <a:pt x="7" y="134"/>
                          </a:lnTo>
                          <a:lnTo>
                            <a:pt x="10" y="143"/>
                          </a:lnTo>
                          <a:lnTo>
                            <a:pt x="13" y="182"/>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23" name="Freeform 208"/>
                    <p:cNvSpPr/>
                    <p:nvPr/>
                  </p:nvSpPr>
                  <p:spPr bwMode="auto">
                    <a:xfrm>
                      <a:off x="1256" y="1482"/>
                      <a:ext cx="3" cy="10"/>
                    </a:xfrm>
                    <a:custGeom>
                      <a:avLst/>
                      <a:gdLst>
                        <a:gd name="T0" fmla="*/ 0 w 25"/>
                        <a:gd name="T1" fmla="*/ 0 h 113"/>
                        <a:gd name="T2" fmla="*/ 0 w 25"/>
                        <a:gd name="T3" fmla="*/ 0 h 113"/>
                        <a:gd name="T4" fmla="*/ 0 w 25"/>
                        <a:gd name="T5" fmla="*/ 0 h 113"/>
                        <a:gd name="T6" fmla="*/ 0 w 25"/>
                        <a:gd name="T7" fmla="*/ 0 h 113"/>
                        <a:gd name="T8" fmla="*/ 0 w 25"/>
                        <a:gd name="T9" fmla="*/ 0 h 113"/>
                        <a:gd name="T10" fmla="*/ 0 w 25"/>
                        <a:gd name="T11" fmla="*/ 0 h 113"/>
                        <a:gd name="T12" fmla="*/ 0 w 25"/>
                        <a:gd name="T13" fmla="*/ 0 h 113"/>
                        <a:gd name="T14" fmla="*/ 0 w 25"/>
                        <a:gd name="T15" fmla="*/ 0 h 113"/>
                        <a:gd name="T16" fmla="*/ 0 w 25"/>
                        <a:gd name="T17" fmla="*/ 0 h 113"/>
                        <a:gd name="T18" fmla="*/ 0 w 25"/>
                        <a:gd name="T19" fmla="*/ 0 h 113"/>
                        <a:gd name="T20" fmla="*/ 0 w 25"/>
                        <a:gd name="T21" fmla="*/ 0 h 113"/>
                        <a:gd name="T22" fmla="*/ 0 w 25"/>
                        <a:gd name="T23" fmla="*/ 0 h 113"/>
                        <a:gd name="T24" fmla="*/ 0 w 25"/>
                        <a:gd name="T25" fmla="*/ 0 h 113"/>
                        <a:gd name="T26" fmla="*/ 0 w 25"/>
                        <a:gd name="T27" fmla="*/ 0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113"/>
                        <a:gd name="T44" fmla="*/ 25 w 25"/>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113">
                          <a:moveTo>
                            <a:pt x="5" y="113"/>
                          </a:moveTo>
                          <a:lnTo>
                            <a:pt x="0" y="97"/>
                          </a:lnTo>
                          <a:lnTo>
                            <a:pt x="0" y="79"/>
                          </a:lnTo>
                          <a:lnTo>
                            <a:pt x="6" y="72"/>
                          </a:lnTo>
                          <a:lnTo>
                            <a:pt x="13" y="53"/>
                          </a:lnTo>
                          <a:lnTo>
                            <a:pt x="18" y="39"/>
                          </a:lnTo>
                          <a:lnTo>
                            <a:pt x="21" y="19"/>
                          </a:lnTo>
                          <a:lnTo>
                            <a:pt x="25" y="0"/>
                          </a:lnTo>
                          <a:lnTo>
                            <a:pt x="25" y="20"/>
                          </a:lnTo>
                          <a:lnTo>
                            <a:pt x="22" y="48"/>
                          </a:lnTo>
                          <a:lnTo>
                            <a:pt x="16" y="66"/>
                          </a:lnTo>
                          <a:lnTo>
                            <a:pt x="9" y="77"/>
                          </a:lnTo>
                          <a:lnTo>
                            <a:pt x="8" y="87"/>
                          </a:lnTo>
                          <a:lnTo>
                            <a:pt x="5" y="113"/>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24" name="Freeform 209"/>
                    <p:cNvSpPr/>
                    <p:nvPr/>
                  </p:nvSpPr>
                  <p:spPr bwMode="auto">
                    <a:xfrm>
                      <a:off x="1257" y="1479"/>
                      <a:ext cx="4" cy="13"/>
                    </a:xfrm>
                    <a:custGeom>
                      <a:avLst/>
                      <a:gdLst>
                        <a:gd name="T0" fmla="*/ 0 w 32"/>
                        <a:gd name="T1" fmla="*/ 0 h 150"/>
                        <a:gd name="T2" fmla="*/ 0 w 32"/>
                        <a:gd name="T3" fmla="*/ 0 h 150"/>
                        <a:gd name="T4" fmla="*/ 0 w 32"/>
                        <a:gd name="T5" fmla="*/ 0 h 150"/>
                        <a:gd name="T6" fmla="*/ 0 w 32"/>
                        <a:gd name="T7" fmla="*/ 0 h 150"/>
                        <a:gd name="T8" fmla="*/ 0 w 32"/>
                        <a:gd name="T9" fmla="*/ 0 h 150"/>
                        <a:gd name="T10" fmla="*/ 0 w 32"/>
                        <a:gd name="T11" fmla="*/ 0 h 150"/>
                        <a:gd name="T12" fmla="*/ 0 w 32"/>
                        <a:gd name="T13" fmla="*/ 0 h 150"/>
                        <a:gd name="T14" fmla="*/ 0 w 32"/>
                        <a:gd name="T15" fmla="*/ 0 h 150"/>
                        <a:gd name="T16" fmla="*/ 0 w 32"/>
                        <a:gd name="T17" fmla="*/ 0 h 150"/>
                        <a:gd name="T18" fmla="*/ 0 w 32"/>
                        <a:gd name="T19" fmla="*/ 0 h 150"/>
                        <a:gd name="T20" fmla="*/ 0 w 32"/>
                        <a:gd name="T21" fmla="*/ 0 h 150"/>
                        <a:gd name="T22" fmla="*/ 0 w 32"/>
                        <a:gd name="T23" fmla="*/ 0 h 150"/>
                        <a:gd name="T24" fmla="*/ 0 w 32"/>
                        <a:gd name="T25" fmla="*/ 0 h 150"/>
                        <a:gd name="T26" fmla="*/ 0 w 32"/>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0"/>
                        <a:gd name="T44" fmla="*/ 32 w 32"/>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0">
                          <a:moveTo>
                            <a:pt x="0" y="150"/>
                          </a:moveTo>
                          <a:lnTo>
                            <a:pt x="2" y="118"/>
                          </a:lnTo>
                          <a:lnTo>
                            <a:pt x="6" y="107"/>
                          </a:lnTo>
                          <a:lnTo>
                            <a:pt x="16" y="89"/>
                          </a:lnTo>
                          <a:lnTo>
                            <a:pt x="19" y="73"/>
                          </a:lnTo>
                          <a:lnTo>
                            <a:pt x="22" y="47"/>
                          </a:lnTo>
                          <a:lnTo>
                            <a:pt x="25" y="24"/>
                          </a:lnTo>
                          <a:lnTo>
                            <a:pt x="28" y="0"/>
                          </a:lnTo>
                          <a:lnTo>
                            <a:pt x="32" y="36"/>
                          </a:lnTo>
                          <a:lnTo>
                            <a:pt x="27" y="63"/>
                          </a:lnTo>
                          <a:lnTo>
                            <a:pt x="22" y="82"/>
                          </a:lnTo>
                          <a:lnTo>
                            <a:pt x="12" y="110"/>
                          </a:lnTo>
                          <a:lnTo>
                            <a:pt x="3" y="133"/>
                          </a:lnTo>
                          <a:lnTo>
                            <a:pt x="0" y="15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25" name="Freeform 210"/>
                    <p:cNvSpPr/>
                    <p:nvPr/>
                  </p:nvSpPr>
                  <p:spPr bwMode="auto">
                    <a:xfrm>
                      <a:off x="1259" y="1469"/>
                      <a:ext cx="1" cy="14"/>
                    </a:xfrm>
                    <a:custGeom>
                      <a:avLst/>
                      <a:gdLst>
                        <a:gd name="T0" fmla="*/ 0 w 8"/>
                        <a:gd name="T1" fmla="*/ 0 h 154"/>
                        <a:gd name="T2" fmla="*/ 0 w 8"/>
                        <a:gd name="T3" fmla="*/ 0 h 154"/>
                        <a:gd name="T4" fmla="*/ 0 w 8"/>
                        <a:gd name="T5" fmla="*/ 0 h 154"/>
                        <a:gd name="T6" fmla="*/ 0 w 8"/>
                        <a:gd name="T7" fmla="*/ 0 h 154"/>
                        <a:gd name="T8" fmla="*/ 0 w 8"/>
                        <a:gd name="T9" fmla="*/ 0 h 154"/>
                        <a:gd name="T10" fmla="*/ 0 w 8"/>
                        <a:gd name="T11" fmla="*/ 0 h 154"/>
                        <a:gd name="T12" fmla="*/ 0 w 8"/>
                        <a:gd name="T13" fmla="*/ 0 h 154"/>
                        <a:gd name="T14" fmla="*/ 0 w 8"/>
                        <a:gd name="T15" fmla="*/ 0 h 154"/>
                        <a:gd name="T16" fmla="*/ 0 w 8"/>
                        <a:gd name="T17" fmla="*/ 0 h 154"/>
                        <a:gd name="T18" fmla="*/ 0 w 8"/>
                        <a:gd name="T19" fmla="*/ 0 h 154"/>
                        <a:gd name="T20" fmla="*/ 0 w 8"/>
                        <a:gd name="T21" fmla="*/ 0 h 154"/>
                        <a:gd name="T22" fmla="*/ 0 w 8"/>
                        <a:gd name="T23" fmla="*/ 0 h 154"/>
                        <a:gd name="T24" fmla="*/ 0 w 8"/>
                        <a:gd name="T25" fmla="*/ 0 h 154"/>
                        <a:gd name="T26" fmla="*/ 0 w 8"/>
                        <a:gd name="T27" fmla="*/ 0 h 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54"/>
                        <a:gd name="T44" fmla="*/ 8 w 8"/>
                        <a:gd name="T45" fmla="*/ 154 h 1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54">
                          <a:moveTo>
                            <a:pt x="0" y="154"/>
                          </a:moveTo>
                          <a:lnTo>
                            <a:pt x="0" y="129"/>
                          </a:lnTo>
                          <a:lnTo>
                            <a:pt x="3" y="97"/>
                          </a:lnTo>
                          <a:lnTo>
                            <a:pt x="3" y="66"/>
                          </a:lnTo>
                          <a:lnTo>
                            <a:pt x="2" y="54"/>
                          </a:lnTo>
                          <a:lnTo>
                            <a:pt x="0" y="42"/>
                          </a:lnTo>
                          <a:lnTo>
                            <a:pt x="0" y="22"/>
                          </a:lnTo>
                          <a:lnTo>
                            <a:pt x="3" y="0"/>
                          </a:lnTo>
                          <a:lnTo>
                            <a:pt x="6" y="29"/>
                          </a:lnTo>
                          <a:lnTo>
                            <a:pt x="8" y="70"/>
                          </a:lnTo>
                          <a:lnTo>
                            <a:pt x="6" y="90"/>
                          </a:lnTo>
                          <a:lnTo>
                            <a:pt x="6" y="106"/>
                          </a:lnTo>
                          <a:lnTo>
                            <a:pt x="2" y="122"/>
                          </a:lnTo>
                          <a:lnTo>
                            <a:pt x="0" y="15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26" name="Freeform 211"/>
                    <p:cNvSpPr/>
                    <p:nvPr/>
                  </p:nvSpPr>
                  <p:spPr bwMode="auto">
                    <a:xfrm>
                      <a:off x="1264" y="1500"/>
                      <a:ext cx="10" cy="10"/>
                    </a:xfrm>
                    <a:custGeom>
                      <a:avLst/>
                      <a:gdLst>
                        <a:gd name="T0" fmla="*/ 0 w 91"/>
                        <a:gd name="T1" fmla="*/ 0 h 104"/>
                        <a:gd name="T2" fmla="*/ 0 w 91"/>
                        <a:gd name="T3" fmla="*/ 0 h 104"/>
                        <a:gd name="T4" fmla="*/ 0 w 91"/>
                        <a:gd name="T5" fmla="*/ 0 h 104"/>
                        <a:gd name="T6" fmla="*/ 0 w 91"/>
                        <a:gd name="T7" fmla="*/ 0 h 104"/>
                        <a:gd name="T8" fmla="*/ 0 w 91"/>
                        <a:gd name="T9" fmla="*/ 0 h 104"/>
                        <a:gd name="T10" fmla="*/ 0 w 91"/>
                        <a:gd name="T11" fmla="*/ 0 h 104"/>
                        <a:gd name="T12" fmla="*/ 0 w 91"/>
                        <a:gd name="T13" fmla="*/ 0 h 104"/>
                        <a:gd name="T14" fmla="*/ 0 w 91"/>
                        <a:gd name="T15" fmla="*/ 0 h 104"/>
                        <a:gd name="T16" fmla="*/ 0 w 91"/>
                        <a:gd name="T17" fmla="*/ 0 h 104"/>
                        <a:gd name="T18" fmla="*/ 0 w 91"/>
                        <a:gd name="T19" fmla="*/ 0 h 104"/>
                        <a:gd name="T20" fmla="*/ 0 w 91"/>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04"/>
                        <a:gd name="T35" fmla="*/ 91 w 91"/>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04">
                          <a:moveTo>
                            <a:pt x="0" y="104"/>
                          </a:moveTo>
                          <a:lnTo>
                            <a:pt x="21" y="78"/>
                          </a:lnTo>
                          <a:lnTo>
                            <a:pt x="29" y="61"/>
                          </a:lnTo>
                          <a:lnTo>
                            <a:pt x="49" y="33"/>
                          </a:lnTo>
                          <a:lnTo>
                            <a:pt x="62" y="19"/>
                          </a:lnTo>
                          <a:lnTo>
                            <a:pt x="91" y="0"/>
                          </a:lnTo>
                          <a:lnTo>
                            <a:pt x="56" y="15"/>
                          </a:lnTo>
                          <a:lnTo>
                            <a:pt x="36" y="36"/>
                          </a:lnTo>
                          <a:lnTo>
                            <a:pt x="27" y="55"/>
                          </a:lnTo>
                          <a:lnTo>
                            <a:pt x="16" y="73"/>
                          </a:lnTo>
                          <a:lnTo>
                            <a:pt x="0" y="10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27" name="Freeform 212"/>
                    <p:cNvSpPr/>
                    <p:nvPr/>
                  </p:nvSpPr>
                  <p:spPr bwMode="auto">
                    <a:xfrm>
                      <a:off x="1266" y="1497"/>
                      <a:ext cx="10" cy="9"/>
                    </a:xfrm>
                    <a:custGeom>
                      <a:avLst/>
                      <a:gdLst>
                        <a:gd name="T0" fmla="*/ 0 w 93"/>
                        <a:gd name="T1" fmla="*/ 0 h 94"/>
                        <a:gd name="T2" fmla="*/ 0 w 93"/>
                        <a:gd name="T3" fmla="*/ 0 h 94"/>
                        <a:gd name="T4" fmla="*/ 0 w 93"/>
                        <a:gd name="T5" fmla="*/ 0 h 94"/>
                        <a:gd name="T6" fmla="*/ 0 w 93"/>
                        <a:gd name="T7" fmla="*/ 0 h 94"/>
                        <a:gd name="T8" fmla="*/ 0 w 93"/>
                        <a:gd name="T9" fmla="*/ 0 h 94"/>
                        <a:gd name="T10" fmla="*/ 0 w 93"/>
                        <a:gd name="T11" fmla="*/ 0 h 94"/>
                        <a:gd name="T12" fmla="*/ 0 w 93"/>
                        <a:gd name="T13" fmla="*/ 0 h 94"/>
                        <a:gd name="T14" fmla="*/ 0 w 93"/>
                        <a:gd name="T15" fmla="*/ 0 h 94"/>
                        <a:gd name="T16" fmla="*/ 0 w 93"/>
                        <a:gd name="T17" fmla="*/ 0 h 94"/>
                        <a:gd name="T18" fmla="*/ 0 w 93"/>
                        <a:gd name="T19" fmla="*/ 0 h 94"/>
                        <a:gd name="T20" fmla="*/ 0 w 93"/>
                        <a:gd name="T21" fmla="*/ 0 h 94"/>
                        <a:gd name="T22" fmla="*/ 0 w 93"/>
                        <a:gd name="T23" fmla="*/ 0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94"/>
                        <a:gd name="T38" fmla="*/ 93 w 93"/>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94">
                          <a:moveTo>
                            <a:pt x="0" y="94"/>
                          </a:moveTo>
                          <a:lnTo>
                            <a:pt x="17" y="69"/>
                          </a:lnTo>
                          <a:lnTo>
                            <a:pt x="32" y="55"/>
                          </a:lnTo>
                          <a:lnTo>
                            <a:pt x="55" y="39"/>
                          </a:lnTo>
                          <a:lnTo>
                            <a:pt x="78" y="24"/>
                          </a:lnTo>
                          <a:lnTo>
                            <a:pt x="86" y="10"/>
                          </a:lnTo>
                          <a:lnTo>
                            <a:pt x="93" y="0"/>
                          </a:lnTo>
                          <a:lnTo>
                            <a:pt x="74" y="13"/>
                          </a:lnTo>
                          <a:lnTo>
                            <a:pt x="54" y="27"/>
                          </a:lnTo>
                          <a:lnTo>
                            <a:pt x="36" y="42"/>
                          </a:lnTo>
                          <a:lnTo>
                            <a:pt x="16" y="64"/>
                          </a:lnTo>
                          <a:lnTo>
                            <a:pt x="0" y="9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28" name="Freeform 213"/>
                    <p:cNvSpPr/>
                    <p:nvPr/>
                  </p:nvSpPr>
                  <p:spPr bwMode="auto">
                    <a:xfrm>
                      <a:off x="1275" y="1494"/>
                      <a:ext cx="13" cy="6"/>
                    </a:xfrm>
                    <a:custGeom>
                      <a:avLst/>
                      <a:gdLst>
                        <a:gd name="T0" fmla="*/ 0 w 114"/>
                        <a:gd name="T1" fmla="*/ 0 h 58"/>
                        <a:gd name="T2" fmla="*/ 0 w 114"/>
                        <a:gd name="T3" fmla="*/ 0 h 58"/>
                        <a:gd name="T4" fmla="*/ 0 w 114"/>
                        <a:gd name="T5" fmla="*/ 0 h 58"/>
                        <a:gd name="T6" fmla="*/ 0 w 114"/>
                        <a:gd name="T7" fmla="*/ 0 h 58"/>
                        <a:gd name="T8" fmla="*/ 0 w 114"/>
                        <a:gd name="T9" fmla="*/ 0 h 58"/>
                        <a:gd name="T10" fmla="*/ 0 w 114"/>
                        <a:gd name="T11" fmla="*/ 0 h 58"/>
                        <a:gd name="T12" fmla="*/ 0 w 114"/>
                        <a:gd name="T13" fmla="*/ 0 h 58"/>
                        <a:gd name="T14" fmla="*/ 0 w 114"/>
                        <a:gd name="T15" fmla="*/ 0 h 58"/>
                        <a:gd name="T16" fmla="*/ 0 w 114"/>
                        <a:gd name="T17" fmla="*/ 0 h 58"/>
                        <a:gd name="T18" fmla="*/ 0 w 114"/>
                        <a:gd name="T19" fmla="*/ 0 h 58"/>
                        <a:gd name="T20" fmla="*/ 0 w 114"/>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58"/>
                        <a:gd name="T35" fmla="*/ 114 w 114"/>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58">
                          <a:moveTo>
                            <a:pt x="0" y="58"/>
                          </a:moveTo>
                          <a:lnTo>
                            <a:pt x="25" y="39"/>
                          </a:lnTo>
                          <a:lnTo>
                            <a:pt x="50" y="27"/>
                          </a:lnTo>
                          <a:lnTo>
                            <a:pt x="67" y="14"/>
                          </a:lnTo>
                          <a:lnTo>
                            <a:pt x="89" y="6"/>
                          </a:lnTo>
                          <a:lnTo>
                            <a:pt x="114" y="0"/>
                          </a:lnTo>
                          <a:lnTo>
                            <a:pt x="85" y="3"/>
                          </a:lnTo>
                          <a:lnTo>
                            <a:pt x="66" y="10"/>
                          </a:lnTo>
                          <a:lnTo>
                            <a:pt x="38" y="23"/>
                          </a:lnTo>
                          <a:lnTo>
                            <a:pt x="23" y="35"/>
                          </a:lnTo>
                          <a:lnTo>
                            <a:pt x="0" y="5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29" name="Freeform 214"/>
                    <p:cNvSpPr/>
                    <p:nvPr/>
                  </p:nvSpPr>
                  <p:spPr bwMode="auto">
                    <a:xfrm>
                      <a:off x="1276" y="1494"/>
                      <a:ext cx="12" cy="4"/>
                    </a:xfrm>
                    <a:custGeom>
                      <a:avLst/>
                      <a:gdLst>
                        <a:gd name="T0" fmla="*/ 0 w 114"/>
                        <a:gd name="T1" fmla="*/ 0 h 45"/>
                        <a:gd name="T2" fmla="*/ 0 w 114"/>
                        <a:gd name="T3" fmla="*/ 0 h 45"/>
                        <a:gd name="T4" fmla="*/ 0 w 114"/>
                        <a:gd name="T5" fmla="*/ 0 h 45"/>
                        <a:gd name="T6" fmla="*/ 0 w 114"/>
                        <a:gd name="T7" fmla="*/ 0 h 45"/>
                        <a:gd name="T8" fmla="*/ 0 w 114"/>
                        <a:gd name="T9" fmla="*/ 0 h 45"/>
                        <a:gd name="T10" fmla="*/ 0 w 114"/>
                        <a:gd name="T11" fmla="*/ 0 h 45"/>
                        <a:gd name="T12" fmla="*/ 0 w 114"/>
                        <a:gd name="T13" fmla="*/ 0 h 45"/>
                        <a:gd name="T14" fmla="*/ 0 w 114"/>
                        <a:gd name="T15" fmla="*/ 0 h 45"/>
                        <a:gd name="T16" fmla="*/ 0 w 114"/>
                        <a:gd name="T17" fmla="*/ 0 h 45"/>
                        <a:gd name="T18" fmla="*/ 0 w 114"/>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45"/>
                        <a:gd name="T32" fmla="*/ 114 w 114"/>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45">
                          <a:moveTo>
                            <a:pt x="0" y="45"/>
                          </a:moveTo>
                          <a:lnTo>
                            <a:pt x="26" y="27"/>
                          </a:lnTo>
                          <a:lnTo>
                            <a:pt x="55" y="13"/>
                          </a:lnTo>
                          <a:lnTo>
                            <a:pt x="77" y="8"/>
                          </a:lnTo>
                          <a:lnTo>
                            <a:pt x="114" y="0"/>
                          </a:lnTo>
                          <a:lnTo>
                            <a:pt x="79" y="1"/>
                          </a:lnTo>
                          <a:lnTo>
                            <a:pt x="51" y="7"/>
                          </a:lnTo>
                          <a:lnTo>
                            <a:pt x="31" y="17"/>
                          </a:lnTo>
                          <a:lnTo>
                            <a:pt x="16" y="23"/>
                          </a:lnTo>
                          <a:lnTo>
                            <a:pt x="0" y="45"/>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30" name="Freeform 215"/>
                    <p:cNvSpPr/>
                    <p:nvPr/>
                  </p:nvSpPr>
                  <p:spPr bwMode="auto">
                    <a:xfrm>
                      <a:off x="1288" y="1491"/>
                      <a:ext cx="12" cy="3"/>
                    </a:xfrm>
                    <a:custGeom>
                      <a:avLst/>
                      <a:gdLst>
                        <a:gd name="T0" fmla="*/ 0 w 113"/>
                        <a:gd name="T1" fmla="*/ 0 h 38"/>
                        <a:gd name="T2" fmla="*/ 0 w 113"/>
                        <a:gd name="T3" fmla="*/ 0 h 38"/>
                        <a:gd name="T4" fmla="*/ 0 w 113"/>
                        <a:gd name="T5" fmla="*/ 0 h 38"/>
                        <a:gd name="T6" fmla="*/ 0 w 113"/>
                        <a:gd name="T7" fmla="*/ 0 h 38"/>
                        <a:gd name="T8" fmla="*/ 0 w 113"/>
                        <a:gd name="T9" fmla="*/ 0 h 38"/>
                        <a:gd name="T10" fmla="*/ 0 w 113"/>
                        <a:gd name="T11" fmla="*/ 0 h 38"/>
                        <a:gd name="T12" fmla="*/ 0 w 113"/>
                        <a:gd name="T13" fmla="*/ 0 h 38"/>
                        <a:gd name="T14" fmla="*/ 0 w 113"/>
                        <a:gd name="T15" fmla="*/ 0 h 38"/>
                        <a:gd name="T16" fmla="*/ 0 w 11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38"/>
                        <a:gd name="T29" fmla="*/ 113 w 11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38">
                          <a:moveTo>
                            <a:pt x="0" y="38"/>
                          </a:moveTo>
                          <a:lnTo>
                            <a:pt x="47" y="28"/>
                          </a:lnTo>
                          <a:lnTo>
                            <a:pt x="79" y="18"/>
                          </a:lnTo>
                          <a:lnTo>
                            <a:pt x="100" y="9"/>
                          </a:lnTo>
                          <a:lnTo>
                            <a:pt x="113" y="0"/>
                          </a:lnTo>
                          <a:lnTo>
                            <a:pt x="82" y="6"/>
                          </a:lnTo>
                          <a:lnTo>
                            <a:pt x="63" y="18"/>
                          </a:lnTo>
                          <a:lnTo>
                            <a:pt x="28" y="28"/>
                          </a:lnTo>
                          <a:lnTo>
                            <a:pt x="0" y="3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31" name="Freeform 216"/>
                    <p:cNvSpPr/>
                    <p:nvPr/>
                  </p:nvSpPr>
                  <p:spPr bwMode="auto">
                    <a:xfrm>
                      <a:off x="1279" y="1498"/>
                      <a:ext cx="1" cy="7"/>
                    </a:xfrm>
                    <a:custGeom>
                      <a:avLst/>
                      <a:gdLst>
                        <a:gd name="T0" fmla="*/ 0 w 12"/>
                        <a:gd name="T1" fmla="*/ 0 h 84"/>
                        <a:gd name="T2" fmla="*/ 0 w 12"/>
                        <a:gd name="T3" fmla="*/ 0 h 84"/>
                        <a:gd name="T4" fmla="*/ 0 w 12"/>
                        <a:gd name="T5" fmla="*/ 0 h 84"/>
                        <a:gd name="T6" fmla="*/ 0 w 12"/>
                        <a:gd name="T7" fmla="*/ 0 h 84"/>
                        <a:gd name="T8" fmla="*/ 0 w 12"/>
                        <a:gd name="T9" fmla="*/ 0 h 84"/>
                        <a:gd name="T10" fmla="*/ 0 w 12"/>
                        <a:gd name="T11" fmla="*/ 0 h 84"/>
                        <a:gd name="T12" fmla="*/ 0 w 12"/>
                        <a:gd name="T13" fmla="*/ 0 h 84"/>
                        <a:gd name="T14" fmla="*/ 0 w 12"/>
                        <a:gd name="T15" fmla="*/ 0 h 84"/>
                        <a:gd name="T16" fmla="*/ 0 w 12"/>
                        <a:gd name="T17" fmla="*/ 0 h 84"/>
                        <a:gd name="T18" fmla="*/ 0 w 12"/>
                        <a:gd name="T19" fmla="*/ 0 h 84"/>
                        <a:gd name="T20" fmla="*/ 0 w 12"/>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4"/>
                        <a:gd name="T35" fmla="*/ 12 w 12"/>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4">
                          <a:moveTo>
                            <a:pt x="12" y="0"/>
                          </a:moveTo>
                          <a:lnTo>
                            <a:pt x="2" y="5"/>
                          </a:lnTo>
                          <a:lnTo>
                            <a:pt x="2" y="20"/>
                          </a:lnTo>
                          <a:lnTo>
                            <a:pt x="0" y="40"/>
                          </a:lnTo>
                          <a:lnTo>
                            <a:pt x="0" y="50"/>
                          </a:lnTo>
                          <a:lnTo>
                            <a:pt x="2" y="62"/>
                          </a:lnTo>
                          <a:lnTo>
                            <a:pt x="2" y="76"/>
                          </a:lnTo>
                          <a:lnTo>
                            <a:pt x="3" y="84"/>
                          </a:lnTo>
                          <a:lnTo>
                            <a:pt x="5" y="49"/>
                          </a:lnTo>
                          <a:lnTo>
                            <a:pt x="12" y="27"/>
                          </a:lnTo>
                          <a:lnTo>
                            <a:pt x="12"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32" name="Freeform 217"/>
                    <p:cNvSpPr/>
                    <p:nvPr/>
                  </p:nvSpPr>
                  <p:spPr bwMode="auto">
                    <a:xfrm>
                      <a:off x="1280" y="1497"/>
                      <a:ext cx="2" cy="5"/>
                    </a:xfrm>
                    <a:custGeom>
                      <a:avLst/>
                      <a:gdLst>
                        <a:gd name="T0" fmla="*/ 0 w 22"/>
                        <a:gd name="T1" fmla="*/ 0 h 57"/>
                        <a:gd name="T2" fmla="*/ 0 w 22"/>
                        <a:gd name="T3" fmla="*/ 0 h 57"/>
                        <a:gd name="T4" fmla="*/ 0 w 22"/>
                        <a:gd name="T5" fmla="*/ 0 h 57"/>
                        <a:gd name="T6" fmla="*/ 0 w 22"/>
                        <a:gd name="T7" fmla="*/ 0 h 57"/>
                        <a:gd name="T8" fmla="*/ 0 w 22"/>
                        <a:gd name="T9" fmla="*/ 0 h 57"/>
                        <a:gd name="T10" fmla="*/ 0 w 22"/>
                        <a:gd name="T11" fmla="*/ 0 h 57"/>
                        <a:gd name="T12" fmla="*/ 0 w 22"/>
                        <a:gd name="T13" fmla="*/ 0 h 57"/>
                        <a:gd name="T14" fmla="*/ 0 w 22"/>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7"/>
                        <a:gd name="T26" fmla="*/ 22 w 2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7">
                          <a:moveTo>
                            <a:pt x="22" y="0"/>
                          </a:moveTo>
                          <a:lnTo>
                            <a:pt x="6" y="9"/>
                          </a:lnTo>
                          <a:lnTo>
                            <a:pt x="7" y="21"/>
                          </a:lnTo>
                          <a:lnTo>
                            <a:pt x="7" y="35"/>
                          </a:lnTo>
                          <a:lnTo>
                            <a:pt x="7" y="44"/>
                          </a:lnTo>
                          <a:lnTo>
                            <a:pt x="0" y="57"/>
                          </a:lnTo>
                          <a:lnTo>
                            <a:pt x="15" y="24"/>
                          </a:lnTo>
                          <a:lnTo>
                            <a:pt x="22"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33" name="Freeform 218"/>
                    <p:cNvSpPr/>
                    <p:nvPr/>
                  </p:nvSpPr>
                  <p:spPr bwMode="auto">
                    <a:xfrm>
                      <a:off x="1281" y="1496"/>
                      <a:ext cx="2" cy="4"/>
                    </a:xfrm>
                    <a:custGeom>
                      <a:avLst/>
                      <a:gdLst>
                        <a:gd name="T0" fmla="*/ 0 w 18"/>
                        <a:gd name="T1" fmla="*/ 0 h 44"/>
                        <a:gd name="T2" fmla="*/ 0 w 18"/>
                        <a:gd name="T3" fmla="*/ 0 h 44"/>
                        <a:gd name="T4" fmla="*/ 0 w 18"/>
                        <a:gd name="T5" fmla="*/ 0 h 44"/>
                        <a:gd name="T6" fmla="*/ 0 w 18"/>
                        <a:gd name="T7" fmla="*/ 0 h 44"/>
                        <a:gd name="T8" fmla="*/ 0 w 18"/>
                        <a:gd name="T9" fmla="*/ 0 h 44"/>
                        <a:gd name="T10" fmla="*/ 0 w 18"/>
                        <a:gd name="T11" fmla="*/ 0 h 44"/>
                        <a:gd name="T12" fmla="*/ 0 w 18"/>
                        <a:gd name="T13" fmla="*/ 0 h 44"/>
                        <a:gd name="T14" fmla="*/ 0 60000 65536"/>
                        <a:gd name="T15" fmla="*/ 0 60000 65536"/>
                        <a:gd name="T16" fmla="*/ 0 60000 65536"/>
                        <a:gd name="T17" fmla="*/ 0 60000 65536"/>
                        <a:gd name="T18" fmla="*/ 0 60000 65536"/>
                        <a:gd name="T19" fmla="*/ 0 60000 65536"/>
                        <a:gd name="T20" fmla="*/ 0 60000 65536"/>
                        <a:gd name="T21" fmla="*/ 0 w 18"/>
                        <a:gd name="T22" fmla="*/ 0 h 44"/>
                        <a:gd name="T23" fmla="*/ 18 w 18"/>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44">
                          <a:moveTo>
                            <a:pt x="18" y="0"/>
                          </a:moveTo>
                          <a:lnTo>
                            <a:pt x="6" y="6"/>
                          </a:lnTo>
                          <a:lnTo>
                            <a:pt x="7" y="15"/>
                          </a:lnTo>
                          <a:lnTo>
                            <a:pt x="6" y="28"/>
                          </a:lnTo>
                          <a:lnTo>
                            <a:pt x="0" y="44"/>
                          </a:lnTo>
                          <a:lnTo>
                            <a:pt x="15" y="18"/>
                          </a:lnTo>
                          <a:lnTo>
                            <a:pt x="18"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34" name="Freeform 219"/>
                    <p:cNvSpPr/>
                    <p:nvPr/>
                  </p:nvSpPr>
                  <p:spPr bwMode="auto">
                    <a:xfrm>
                      <a:off x="1284" y="1506"/>
                      <a:ext cx="7" cy="4"/>
                    </a:xfrm>
                    <a:custGeom>
                      <a:avLst/>
                      <a:gdLst>
                        <a:gd name="T0" fmla="*/ 0 w 63"/>
                        <a:gd name="T1" fmla="*/ 0 h 44"/>
                        <a:gd name="T2" fmla="*/ 0 w 63"/>
                        <a:gd name="T3" fmla="*/ 0 h 44"/>
                        <a:gd name="T4" fmla="*/ 0 w 63"/>
                        <a:gd name="T5" fmla="*/ 0 h 44"/>
                        <a:gd name="T6" fmla="*/ 0 w 63"/>
                        <a:gd name="T7" fmla="*/ 0 h 44"/>
                        <a:gd name="T8" fmla="*/ 0 w 63"/>
                        <a:gd name="T9" fmla="*/ 0 h 44"/>
                        <a:gd name="T10" fmla="*/ 0 w 63"/>
                        <a:gd name="T11" fmla="*/ 0 h 44"/>
                        <a:gd name="T12" fmla="*/ 0 w 63"/>
                        <a:gd name="T13" fmla="*/ 0 h 44"/>
                        <a:gd name="T14" fmla="*/ 0 w 63"/>
                        <a:gd name="T15" fmla="*/ 0 h 44"/>
                        <a:gd name="T16" fmla="*/ 0 w 63"/>
                        <a:gd name="T17" fmla="*/ 0 h 44"/>
                        <a:gd name="T18" fmla="*/ 0 w 63"/>
                        <a:gd name="T19" fmla="*/ 0 h 44"/>
                        <a:gd name="T20" fmla="*/ 0 w 63"/>
                        <a:gd name="T21" fmla="*/ 0 h 44"/>
                        <a:gd name="T22" fmla="*/ 0 w 63"/>
                        <a:gd name="T23" fmla="*/ 0 h 44"/>
                        <a:gd name="T24" fmla="*/ 0 w 63"/>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44"/>
                        <a:gd name="T41" fmla="*/ 63 w 63"/>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44">
                          <a:moveTo>
                            <a:pt x="16" y="2"/>
                          </a:moveTo>
                          <a:lnTo>
                            <a:pt x="6" y="0"/>
                          </a:lnTo>
                          <a:lnTo>
                            <a:pt x="0" y="6"/>
                          </a:lnTo>
                          <a:lnTo>
                            <a:pt x="0" y="19"/>
                          </a:lnTo>
                          <a:lnTo>
                            <a:pt x="1" y="31"/>
                          </a:lnTo>
                          <a:lnTo>
                            <a:pt x="6" y="44"/>
                          </a:lnTo>
                          <a:lnTo>
                            <a:pt x="12" y="44"/>
                          </a:lnTo>
                          <a:lnTo>
                            <a:pt x="28" y="42"/>
                          </a:lnTo>
                          <a:lnTo>
                            <a:pt x="63" y="41"/>
                          </a:lnTo>
                          <a:lnTo>
                            <a:pt x="26" y="37"/>
                          </a:lnTo>
                          <a:lnTo>
                            <a:pt x="10" y="35"/>
                          </a:lnTo>
                          <a:lnTo>
                            <a:pt x="7" y="24"/>
                          </a:lnTo>
                          <a:lnTo>
                            <a:pt x="16" y="2"/>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35" name="Freeform 220"/>
                    <p:cNvSpPr/>
                    <p:nvPr/>
                  </p:nvSpPr>
                  <p:spPr bwMode="auto">
                    <a:xfrm>
                      <a:off x="1286" y="1507"/>
                      <a:ext cx="17" cy="2"/>
                    </a:xfrm>
                    <a:custGeom>
                      <a:avLst/>
                      <a:gdLst>
                        <a:gd name="T0" fmla="*/ 0 w 151"/>
                        <a:gd name="T1" fmla="*/ 0 h 19"/>
                        <a:gd name="T2" fmla="*/ 0 w 151"/>
                        <a:gd name="T3" fmla="*/ 0 h 19"/>
                        <a:gd name="T4" fmla="*/ 0 w 151"/>
                        <a:gd name="T5" fmla="*/ 0 h 19"/>
                        <a:gd name="T6" fmla="*/ 0 w 151"/>
                        <a:gd name="T7" fmla="*/ 0 h 19"/>
                        <a:gd name="T8" fmla="*/ 0 w 151"/>
                        <a:gd name="T9" fmla="*/ 0 h 19"/>
                        <a:gd name="T10" fmla="*/ 0 w 151"/>
                        <a:gd name="T11" fmla="*/ 0 h 19"/>
                        <a:gd name="T12" fmla="*/ 0 w 151"/>
                        <a:gd name="T13" fmla="*/ 0 h 19"/>
                        <a:gd name="T14" fmla="*/ 0 w 151"/>
                        <a:gd name="T15" fmla="*/ 0 h 19"/>
                        <a:gd name="T16" fmla="*/ 0 w 151"/>
                        <a:gd name="T17" fmla="*/ 0 h 19"/>
                        <a:gd name="T18" fmla="*/ 0 w 151"/>
                        <a:gd name="T19" fmla="*/ 0 h 19"/>
                        <a:gd name="T20" fmla="*/ 0 w 151"/>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9"/>
                        <a:gd name="T35" fmla="*/ 151 w 151"/>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9">
                          <a:moveTo>
                            <a:pt x="0" y="15"/>
                          </a:moveTo>
                          <a:lnTo>
                            <a:pt x="32" y="16"/>
                          </a:lnTo>
                          <a:lnTo>
                            <a:pt x="65" y="19"/>
                          </a:lnTo>
                          <a:lnTo>
                            <a:pt x="92" y="16"/>
                          </a:lnTo>
                          <a:lnTo>
                            <a:pt x="119" y="12"/>
                          </a:lnTo>
                          <a:lnTo>
                            <a:pt x="151" y="0"/>
                          </a:lnTo>
                          <a:lnTo>
                            <a:pt x="125" y="3"/>
                          </a:lnTo>
                          <a:lnTo>
                            <a:pt x="100" y="9"/>
                          </a:lnTo>
                          <a:lnTo>
                            <a:pt x="70" y="12"/>
                          </a:lnTo>
                          <a:lnTo>
                            <a:pt x="33" y="12"/>
                          </a:lnTo>
                          <a:lnTo>
                            <a:pt x="0" y="15"/>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36" name="Freeform 221"/>
                    <p:cNvSpPr/>
                    <p:nvPr/>
                  </p:nvSpPr>
                  <p:spPr bwMode="auto">
                    <a:xfrm>
                      <a:off x="1286" y="1505"/>
                      <a:ext cx="23" cy="3"/>
                    </a:xfrm>
                    <a:custGeom>
                      <a:avLst/>
                      <a:gdLst>
                        <a:gd name="T0" fmla="*/ 0 w 214"/>
                        <a:gd name="T1" fmla="*/ 0 h 32"/>
                        <a:gd name="T2" fmla="*/ 0 w 214"/>
                        <a:gd name="T3" fmla="*/ 0 h 32"/>
                        <a:gd name="T4" fmla="*/ 0 w 214"/>
                        <a:gd name="T5" fmla="*/ 0 h 32"/>
                        <a:gd name="T6" fmla="*/ 0 w 214"/>
                        <a:gd name="T7" fmla="*/ 0 h 32"/>
                        <a:gd name="T8" fmla="*/ 0 w 214"/>
                        <a:gd name="T9" fmla="*/ 0 h 32"/>
                        <a:gd name="T10" fmla="*/ 0 w 214"/>
                        <a:gd name="T11" fmla="*/ 0 h 32"/>
                        <a:gd name="T12" fmla="*/ 0 w 214"/>
                        <a:gd name="T13" fmla="*/ 0 h 32"/>
                        <a:gd name="T14" fmla="*/ 0 w 214"/>
                        <a:gd name="T15" fmla="*/ 0 h 32"/>
                        <a:gd name="T16" fmla="*/ 0 w 214"/>
                        <a:gd name="T17" fmla="*/ 0 h 32"/>
                        <a:gd name="T18" fmla="*/ 0 w 214"/>
                        <a:gd name="T19" fmla="*/ 0 h 32"/>
                        <a:gd name="T20" fmla="*/ 0 w 214"/>
                        <a:gd name="T21" fmla="*/ 0 h 32"/>
                        <a:gd name="T22" fmla="*/ 0 w 214"/>
                        <a:gd name="T23" fmla="*/ 0 h 32"/>
                        <a:gd name="T24" fmla="*/ 0 w 214"/>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32"/>
                        <a:gd name="T41" fmla="*/ 214 w 21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32">
                          <a:moveTo>
                            <a:pt x="0" y="32"/>
                          </a:moveTo>
                          <a:lnTo>
                            <a:pt x="31" y="32"/>
                          </a:lnTo>
                          <a:lnTo>
                            <a:pt x="64" y="32"/>
                          </a:lnTo>
                          <a:lnTo>
                            <a:pt x="99" y="32"/>
                          </a:lnTo>
                          <a:lnTo>
                            <a:pt x="130" y="26"/>
                          </a:lnTo>
                          <a:lnTo>
                            <a:pt x="162" y="20"/>
                          </a:lnTo>
                          <a:lnTo>
                            <a:pt x="191" y="13"/>
                          </a:lnTo>
                          <a:lnTo>
                            <a:pt x="214" y="0"/>
                          </a:lnTo>
                          <a:lnTo>
                            <a:pt x="162" y="13"/>
                          </a:lnTo>
                          <a:lnTo>
                            <a:pt x="117" y="20"/>
                          </a:lnTo>
                          <a:lnTo>
                            <a:pt x="82" y="26"/>
                          </a:lnTo>
                          <a:lnTo>
                            <a:pt x="48" y="27"/>
                          </a:lnTo>
                          <a:lnTo>
                            <a:pt x="0" y="32"/>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37" name="Freeform 222"/>
                    <p:cNvSpPr/>
                    <p:nvPr/>
                  </p:nvSpPr>
                  <p:spPr bwMode="auto">
                    <a:xfrm>
                      <a:off x="1286" y="1505"/>
                      <a:ext cx="16" cy="2"/>
                    </a:xfrm>
                    <a:custGeom>
                      <a:avLst/>
                      <a:gdLst>
                        <a:gd name="T0" fmla="*/ 0 w 143"/>
                        <a:gd name="T1" fmla="*/ 0 h 17"/>
                        <a:gd name="T2" fmla="*/ 0 w 143"/>
                        <a:gd name="T3" fmla="*/ 0 h 17"/>
                        <a:gd name="T4" fmla="*/ 0 w 143"/>
                        <a:gd name="T5" fmla="*/ 0 h 17"/>
                        <a:gd name="T6" fmla="*/ 0 w 143"/>
                        <a:gd name="T7" fmla="*/ 0 h 17"/>
                        <a:gd name="T8" fmla="*/ 0 w 143"/>
                        <a:gd name="T9" fmla="*/ 0 h 17"/>
                        <a:gd name="T10" fmla="*/ 0 w 143"/>
                        <a:gd name="T11" fmla="*/ 0 h 17"/>
                        <a:gd name="T12" fmla="*/ 0 w 143"/>
                        <a:gd name="T13" fmla="*/ 0 h 17"/>
                        <a:gd name="T14" fmla="*/ 0 w 143"/>
                        <a:gd name="T15" fmla="*/ 0 h 17"/>
                        <a:gd name="T16" fmla="*/ 0 w 143"/>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17"/>
                        <a:gd name="T29" fmla="*/ 143 w 143"/>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17">
                          <a:moveTo>
                            <a:pt x="0" y="17"/>
                          </a:moveTo>
                          <a:lnTo>
                            <a:pt x="33" y="16"/>
                          </a:lnTo>
                          <a:lnTo>
                            <a:pt x="77" y="14"/>
                          </a:lnTo>
                          <a:lnTo>
                            <a:pt x="113" y="10"/>
                          </a:lnTo>
                          <a:lnTo>
                            <a:pt x="143" y="0"/>
                          </a:lnTo>
                          <a:lnTo>
                            <a:pt x="103" y="4"/>
                          </a:lnTo>
                          <a:lnTo>
                            <a:pt x="55" y="10"/>
                          </a:lnTo>
                          <a:lnTo>
                            <a:pt x="23" y="11"/>
                          </a:lnTo>
                          <a:lnTo>
                            <a:pt x="0" y="17"/>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38" name="Freeform 223"/>
                    <p:cNvSpPr/>
                    <p:nvPr/>
                  </p:nvSpPr>
                  <p:spPr bwMode="auto">
                    <a:xfrm>
                      <a:off x="1303" y="1500"/>
                      <a:ext cx="11" cy="6"/>
                    </a:xfrm>
                    <a:custGeom>
                      <a:avLst/>
                      <a:gdLst>
                        <a:gd name="T0" fmla="*/ 0 w 105"/>
                        <a:gd name="T1" fmla="*/ 0 h 56"/>
                        <a:gd name="T2" fmla="*/ 0 w 105"/>
                        <a:gd name="T3" fmla="*/ 0 h 56"/>
                        <a:gd name="T4" fmla="*/ 0 w 105"/>
                        <a:gd name="T5" fmla="*/ 0 h 56"/>
                        <a:gd name="T6" fmla="*/ 0 w 105"/>
                        <a:gd name="T7" fmla="*/ 0 h 56"/>
                        <a:gd name="T8" fmla="*/ 0 w 105"/>
                        <a:gd name="T9" fmla="*/ 0 h 56"/>
                        <a:gd name="T10" fmla="*/ 0 w 105"/>
                        <a:gd name="T11" fmla="*/ 0 h 56"/>
                        <a:gd name="T12" fmla="*/ 0 w 105"/>
                        <a:gd name="T13" fmla="*/ 0 h 56"/>
                        <a:gd name="T14" fmla="*/ 0 w 105"/>
                        <a:gd name="T15" fmla="*/ 0 h 56"/>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56"/>
                        <a:gd name="T26" fmla="*/ 105 w 105"/>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56">
                          <a:moveTo>
                            <a:pt x="0" y="56"/>
                          </a:moveTo>
                          <a:lnTo>
                            <a:pt x="44" y="43"/>
                          </a:lnTo>
                          <a:lnTo>
                            <a:pt x="73" y="31"/>
                          </a:lnTo>
                          <a:lnTo>
                            <a:pt x="91" y="20"/>
                          </a:lnTo>
                          <a:lnTo>
                            <a:pt x="105" y="0"/>
                          </a:lnTo>
                          <a:lnTo>
                            <a:pt x="73" y="20"/>
                          </a:lnTo>
                          <a:lnTo>
                            <a:pt x="35" y="39"/>
                          </a:lnTo>
                          <a:lnTo>
                            <a:pt x="0" y="5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39" name="Freeform 224"/>
                    <p:cNvSpPr/>
                    <p:nvPr/>
                  </p:nvSpPr>
                  <p:spPr bwMode="auto">
                    <a:xfrm>
                      <a:off x="1303" y="1498"/>
                      <a:ext cx="12" cy="6"/>
                    </a:xfrm>
                    <a:custGeom>
                      <a:avLst/>
                      <a:gdLst>
                        <a:gd name="T0" fmla="*/ 0 w 115"/>
                        <a:gd name="T1" fmla="*/ 0 h 73"/>
                        <a:gd name="T2" fmla="*/ 0 w 115"/>
                        <a:gd name="T3" fmla="*/ 0 h 73"/>
                        <a:gd name="T4" fmla="*/ 0 w 115"/>
                        <a:gd name="T5" fmla="*/ 0 h 73"/>
                        <a:gd name="T6" fmla="*/ 0 w 115"/>
                        <a:gd name="T7" fmla="*/ 0 h 73"/>
                        <a:gd name="T8" fmla="*/ 0 w 115"/>
                        <a:gd name="T9" fmla="*/ 0 h 73"/>
                        <a:gd name="T10" fmla="*/ 0 w 115"/>
                        <a:gd name="T11" fmla="*/ 0 h 73"/>
                        <a:gd name="T12" fmla="*/ 0 w 115"/>
                        <a:gd name="T13" fmla="*/ 0 h 73"/>
                        <a:gd name="T14" fmla="*/ 0 w 115"/>
                        <a:gd name="T15" fmla="*/ 0 h 73"/>
                        <a:gd name="T16" fmla="*/ 0 w 115"/>
                        <a:gd name="T17" fmla="*/ 0 h 73"/>
                        <a:gd name="T18" fmla="*/ 0 w 115"/>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73"/>
                        <a:gd name="T32" fmla="*/ 115 w 115"/>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73">
                          <a:moveTo>
                            <a:pt x="0" y="73"/>
                          </a:moveTo>
                          <a:lnTo>
                            <a:pt x="39" y="64"/>
                          </a:lnTo>
                          <a:lnTo>
                            <a:pt x="58" y="52"/>
                          </a:lnTo>
                          <a:lnTo>
                            <a:pt x="90" y="36"/>
                          </a:lnTo>
                          <a:lnTo>
                            <a:pt x="115" y="16"/>
                          </a:lnTo>
                          <a:lnTo>
                            <a:pt x="115" y="0"/>
                          </a:lnTo>
                          <a:lnTo>
                            <a:pt x="87" y="25"/>
                          </a:lnTo>
                          <a:lnTo>
                            <a:pt x="67" y="39"/>
                          </a:lnTo>
                          <a:lnTo>
                            <a:pt x="45" y="54"/>
                          </a:lnTo>
                          <a:lnTo>
                            <a:pt x="0" y="73"/>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40" name="Freeform 225"/>
                    <p:cNvSpPr/>
                    <p:nvPr/>
                  </p:nvSpPr>
                  <p:spPr bwMode="auto">
                    <a:xfrm>
                      <a:off x="1279" y="1488"/>
                      <a:ext cx="2" cy="7"/>
                    </a:xfrm>
                    <a:custGeom>
                      <a:avLst/>
                      <a:gdLst>
                        <a:gd name="T0" fmla="*/ 0 w 17"/>
                        <a:gd name="T1" fmla="*/ 0 h 71"/>
                        <a:gd name="T2" fmla="*/ 0 w 17"/>
                        <a:gd name="T3" fmla="*/ 0 h 71"/>
                        <a:gd name="T4" fmla="*/ 0 w 17"/>
                        <a:gd name="T5" fmla="*/ 0 h 71"/>
                        <a:gd name="T6" fmla="*/ 0 w 17"/>
                        <a:gd name="T7" fmla="*/ 0 h 71"/>
                        <a:gd name="T8" fmla="*/ 0 w 17"/>
                        <a:gd name="T9" fmla="*/ 0 h 71"/>
                        <a:gd name="T10" fmla="*/ 0 w 17"/>
                        <a:gd name="T11" fmla="*/ 0 h 71"/>
                        <a:gd name="T12" fmla="*/ 0 w 17"/>
                        <a:gd name="T13" fmla="*/ 0 h 71"/>
                        <a:gd name="T14" fmla="*/ 0 60000 65536"/>
                        <a:gd name="T15" fmla="*/ 0 60000 65536"/>
                        <a:gd name="T16" fmla="*/ 0 60000 65536"/>
                        <a:gd name="T17" fmla="*/ 0 60000 65536"/>
                        <a:gd name="T18" fmla="*/ 0 60000 65536"/>
                        <a:gd name="T19" fmla="*/ 0 60000 65536"/>
                        <a:gd name="T20" fmla="*/ 0 60000 65536"/>
                        <a:gd name="T21" fmla="*/ 0 w 17"/>
                        <a:gd name="T22" fmla="*/ 0 h 71"/>
                        <a:gd name="T23" fmla="*/ 17 w 17"/>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1">
                          <a:moveTo>
                            <a:pt x="0" y="71"/>
                          </a:moveTo>
                          <a:lnTo>
                            <a:pt x="16" y="64"/>
                          </a:lnTo>
                          <a:lnTo>
                            <a:pt x="17" y="33"/>
                          </a:lnTo>
                          <a:lnTo>
                            <a:pt x="17" y="17"/>
                          </a:lnTo>
                          <a:lnTo>
                            <a:pt x="17" y="0"/>
                          </a:lnTo>
                          <a:lnTo>
                            <a:pt x="10" y="20"/>
                          </a:lnTo>
                          <a:lnTo>
                            <a:pt x="0" y="71"/>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41" name="Freeform 226"/>
                    <p:cNvSpPr/>
                    <p:nvPr/>
                  </p:nvSpPr>
                  <p:spPr bwMode="auto">
                    <a:xfrm>
                      <a:off x="1281" y="1482"/>
                      <a:ext cx="2" cy="12"/>
                    </a:xfrm>
                    <a:custGeom>
                      <a:avLst/>
                      <a:gdLst>
                        <a:gd name="T0" fmla="*/ 0 w 16"/>
                        <a:gd name="T1" fmla="*/ 0 h 131"/>
                        <a:gd name="T2" fmla="*/ 0 w 16"/>
                        <a:gd name="T3" fmla="*/ 0 h 131"/>
                        <a:gd name="T4" fmla="*/ 0 w 16"/>
                        <a:gd name="T5" fmla="*/ 0 h 131"/>
                        <a:gd name="T6" fmla="*/ 0 w 16"/>
                        <a:gd name="T7" fmla="*/ 0 h 131"/>
                        <a:gd name="T8" fmla="*/ 0 w 16"/>
                        <a:gd name="T9" fmla="*/ 0 h 131"/>
                        <a:gd name="T10" fmla="*/ 0 w 16"/>
                        <a:gd name="T11" fmla="*/ 0 h 131"/>
                        <a:gd name="T12" fmla="*/ 0 w 16"/>
                        <a:gd name="T13" fmla="*/ 0 h 131"/>
                        <a:gd name="T14" fmla="*/ 0 w 16"/>
                        <a:gd name="T15" fmla="*/ 0 h 131"/>
                        <a:gd name="T16" fmla="*/ 0 w 16"/>
                        <a:gd name="T17" fmla="*/ 0 h 131"/>
                        <a:gd name="T18" fmla="*/ 0 w 16"/>
                        <a:gd name="T19" fmla="*/ 0 h 131"/>
                        <a:gd name="T20" fmla="*/ 0 w 16"/>
                        <a:gd name="T21" fmla="*/ 0 h 131"/>
                        <a:gd name="T22" fmla="*/ 0 w 16"/>
                        <a:gd name="T23" fmla="*/ 0 h 131"/>
                        <a:gd name="T24" fmla="*/ 0 w 16"/>
                        <a:gd name="T25" fmla="*/ 0 h 131"/>
                        <a:gd name="T26" fmla="*/ 0 w 16"/>
                        <a:gd name="T27" fmla="*/ 0 h 1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31"/>
                        <a:gd name="T44" fmla="*/ 16 w 16"/>
                        <a:gd name="T45" fmla="*/ 131 h 1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31">
                          <a:moveTo>
                            <a:pt x="1" y="131"/>
                          </a:moveTo>
                          <a:lnTo>
                            <a:pt x="16" y="129"/>
                          </a:lnTo>
                          <a:lnTo>
                            <a:pt x="13" y="115"/>
                          </a:lnTo>
                          <a:lnTo>
                            <a:pt x="10" y="86"/>
                          </a:lnTo>
                          <a:lnTo>
                            <a:pt x="10" y="63"/>
                          </a:lnTo>
                          <a:lnTo>
                            <a:pt x="10" y="48"/>
                          </a:lnTo>
                          <a:lnTo>
                            <a:pt x="13" y="34"/>
                          </a:lnTo>
                          <a:lnTo>
                            <a:pt x="13" y="15"/>
                          </a:lnTo>
                          <a:lnTo>
                            <a:pt x="8" y="0"/>
                          </a:lnTo>
                          <a:lnTo>
                            <a:pt x="7" y="21"/>
                          </a:lnTo>
                          <a:lnTo>
                            <a:pt x="1" y="57"/>
                          </a:lnTo>
                          <a:lnTo>
                            <a:pt x="0" y="87"/>
                          </a:lnTo>
                          <a:lnTo>
                            <a:pt x="1" y="102"/>
                          </a:lnTo>
                          <a:lnTo>
                            <a:pt x="1" y="131"/>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42" name="Freeform 227"/>
                    <p:cNvSpPr/>
                    <p:nvPr/>
                  </p:nvSpPr>
                  <p:spPr bwMode="auto">
                    <a:xfrm>
                      <a:off x="1283" y="1479"/>
                      <a:ext cx="1" cy="14"/>
                    </a:xfrm>
                    <a:custGeom>
                      <a:avLst/>
                      <a:gdLst>
                        <a:gd name="T0" fmla="*/ 0 w 11"/>
                        <a:gd name="T1" fmla="*/ 0 h 149"/>
                        <a:gd name="T2" fmla="*/ 0 w 11"/>
                        <a:gd name="T3" fmla="*/ 0 h 149"/>
                        <a:gd name="T4" fmla="*/ 0 w 11"/>
                        <a:gd name="T5" fmla="*/ 0 h 149"/>
                        <a:gd name="T6" fmla="*/ 0 w 11"/>
                        <a:gd name="T7" fmla="*/ 0 h 149"/>
                        <a:gd name="T8" fmla="*/ 0 w 11"/>
                        <a:gd name="T9" fmla="*/ 0 h 149"/>
                        <a:gd name="T10" fmla="*/ 0 w 11"/>
                        <a:gd name="T11" fmla="*/ 0 h 149"/>
                        <a:gd name="T12" fmla="*/ 0 w 11"/>
                        <a:gd name="T13" fmla="*/ 0 h 149"/>
                        <a:gd name="T14" fmla="*/ 0 w 11"/>
                        <a:gd name="T15" fmla="*/ 0 h 149"/>
                        <a:gd name="T16" fmla="*/ 0 w 11"/>
                        <a:gd name="T17" fmla="*/ 0 h 149"/>
                        <a:gd name="T18" fmla="*/ 0 w 11"/>
                        <a:gd name="T19" fmla="*/ 0 h 149"/>
                        <a:gd name="T20" fmla="*/ 0 w 11"/>
                        <a:gd name="T21" fmla="*/ 0 h 149"/>
                        <a:gd name="T22" fmla="*/ 0 w 11"/>
                        <a:gd name="T23" fmla="*/ 0 h 149"/>
                        <a:gd name="T24" fmla="*/ 0 w 11"/>
                        <a:gd name="T25" fmla="*/ 0 h 149"/>
                        <a:gd name="T26" fmla="*/ 0 w 11"/>
                        <a:gd name="T27" fmla="*/ 0 h 149"/>
                        <a:gd name="T28" fmla="*/ 0 w 11"/>
                        <a:gd name="T29" fmla="*/ 0 h 149"/>
                        <a:gd name="T30" fmla="*/ 0 w 11"/>
                        <a:gd name="T31" fmla="*/ 0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49"/>
                        <a:gd name="T50" fmla="*/ 11 w 1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49">
                          <a:moveTo>
                            <a:pt x="4" y="149"/>
                          </a:moveTo>
                          <a:lnTo>
                            <a:pt x="1" y="116"/>
                          </a:lnTo>
                          <a:lnTo>
                            <a:pt x="1" y="100"/>
                          </a:lnTo>
                          <a:lnTo>
                            <a:pt x="1" y="87"/>
                          </a:lnTo>
                          <a:lnTo>
                            <a:pt x="4" y="69"/>
                          </a:lnTo>
                          <a:lnTo>
                            <a:pt x="4" y="55"/>
                          </a:lnTo>
                          <a:lnTo>
                            <a:pt x="4" y="40"/>
                          </a:lnTo>
                          <a:lnTo>
                            <a:pt x="0" y="14"/>
                          </a:lnTo>
                          <a:lnTo>
                            <a:pt x="0" y="0"/>
                          </a:lnTo>
                          <a:lnTo>
                            <a:pt x="4" y="17"/>
                          </a:lnTo>
                          <a:lnTo>
                            <a:pt x="10" y="40"/>
                          </a:lnTo>
                          <a:lnTo>
                            <a:pt x="11" y="62"/>
                          </a:lnTo>
                          <a:lnTo>
                            <a:pt x="11" y="90"/>
                          </a:lnTo>
                          <a:lnTo>
                            <a:pt x="8" y="111"/>
                          </a:lnTo>
                          <a:lnTo>
                            <a:pt x="8" y="127"/>
                          </a:lnTo>
                          <a:lnTo>
                            <a:pt x="4" y="149"/>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43" name="Freeform 228"/>
                    <p:cNvSpPr/>
                    <p:nvPr/>
                  </p:nvSpPr>
                  <p:spPr bwMode="auto">
                    <a:xfrm>
                      <a:off x="1280" y="1475"/>
                      <a:ext cx="1" cy="13"/>
                    </a:xfrm>
                    <a:custGeom>
                      <a:avLst/>
                      <a:gdLst>
                        <a:gd name="T0" fmla="*/ 0 w 11"/>
                        <a:gd name="T1" fmla="*/ 0 h 138"/>
                        <a:gd name="T2" fmla="*/ 0 w 11"/>
                        <a:gd name="T3" fmla="*/ 0 h 138"/>
                        <a:gd name="T4" fmla="*/ 0 w 11"/>
                        <a:gd name="T5" fmla="*/ 0 h 138"/>
                        <a:gd name="T6" fmla="*/ 0 w 11"/>
                        <a:gd name="T7" fmla="*/ 0 h 138"/>
                        <a:gd name="T8" fmla="*/ 0 w 11"/>
                        <a:gd name="T9" fmla="*/ 0 h 138"/>
                        <a:gd name="T10" fmla="*/ 0 w 11"/>
                        <a:gd name="T11" fmla="*/ 0 h 138"/>
                        <a:gd name="T12" fmla="*/ 0 w 11"/>
                        <a:gd name="T13" fmla="*/ 0 h 138"/>
                        <a:gd name="T14" fmla="*/ 0 w 11"/>
                        <a:gd name="T15" fmla="*/ 0 h 138"/>
                        <a:gd name="T16" fmla="*/ 0 w 11"/>
                        <a:gd name="T17" fmla="*/ 0 h 138"/>
                        <a:gd name="T18" fmla="*/ 0 w 11"/>
                        <a:gd name="T19" fmla="*/ 0 h 138"/>
                        <a:gd name="T20" fmla="*/ 0 w 11"/>
                        <a:gd name="T21" fmla="*/ 0 h 138"/>
                        <a:gd name="T22" fmla="*/ 0 w 11"/>
                        <a:gd name="T23" fmla="*/ 0 h 138"/>
                        <a:gd name="T24" fmla="*/ 0 w 11"/>
                        <a:gd name="T25" fmla="*/ 0 h 138"/>
                        <a:gd name="T26" fmla="*/ 0 w 11"/>
                        <a:gd name="T27" fmla="*/ 0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38"/>
                        <a:gd name="T44" fmla="*/ 11 w 11"/>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38">
                          <a:moveTo>
                            <a:pt x="0" y="138"/>
                          </a:moveTo>
                          <a:lnTo>
                            <a:pt x="3" y="113"/>
                          </a:lnTo>
                          <a:lnTo>
                            <a:pt x="6" y="102"/>
                          </a:lnTo>
                          <a:lnTo>
                            <a:pt x="9" y="86"/>
                          </a:lnTo>
                          <a:lnTo>
                            <a:pt x="8" y="73"/>
                          </a:lnTo>
                          <a:lnTo>
                            <a:pt x="5" y="50"/>
                          </a:lnTo>
                          <a:lnTo>
                            <a:pt x="6" y="32"/>
                          </a:lnTo>
                          <a:lnTo>
                            <a:pt x="6" y="19"/>
                          </a:lnTo>
                          <a:lnTo>
                            <a:pt x="6" y="0"/>
                          </a:lnTo>
                          <a:lnTo>
                            <a:pt x="9" y="29"/>
                          </a:lnTo>
                          <a:lnTo>
                            <a:pt x="11" y="68"/>
                          </a:lnTo>
                          <a:lnTo>
                            <a:pt x="9" y="86"/>
                          </a:lnTo>
                          <a:lnTo>
                            <a:pt x="8" y="118"/>
                          </a:lnTo>
                          <a:lnTo>
                            <a:pt x="0" y="13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44" name="Freeform 229"/>
                    <p:cNvSpPr/>
                    <p:nvPr/>
                  </p:nvSpPr>
                  <p:spPr bwMode="auto">
                    <a:xfrm>
                      <a:off x="1246" y="1476"/>
                      <a:ext cx="6" cy="13"/>
                    </a:xfrm>
                    <a:custGeom>
                      <a:avLst/>
                      <a:gdLst>
                        <a:gd name="T0" fmla="*/ 0 w 54"/>
                        <a:gd name="T1" fmla="*/ 0 h 143"/>
                        <a:gd name="T2" fmla="*/ 0 w 54"/>
                        <a:gd name="T3" fmla="*/ 0 h 143"/>
                        <a:gd name="T4" fmla="*/ 0 w 54"/>
                        <a:gd name="T5" fmla="*/ 0 h 143"/>
                        <a:gd name="T6" fmla="*/ 0 w 54"/>
                        <a:gd name="T7" fmla="*/ 0 h 143"/>
                        <a:gd name="T8" fmla="*/ 0 w 54"/>
                        <a:gd name="T9" fmla="*/ 0 h 143"/>
                        <a:gd name="T10" fmla="*/ 0 w 54"/>
                        <a:gd name="T11" fmla="*/ 0 h 143"/>
                        <a:gd name="T12" fmla="*/ 0 w 54"/>
                        <a:gd name="T13" fmla="*/ 0 h 143"/>
                        <a:gd name="T14" fmla="*/ 0 w 54"/>
                        <a:gd name="T15" fmla="*/ 0 h 143"/>
                        <a:gd name="T16" fmla="*/ 0 w 54"/>
                        <a:gd name="T17" fmla="*/ 0 h 143"/>
                        <a:gd name="T18" fmla="*/ 0 w 54"/>
                        <a:gd name="T19" fmla="*/ 0 h 143"/>
                        <a:gd name="T20" fmla="*/ 0 w 54"/>
                        <a:gd name="T21" fmla="*/ 0 h 143"/>
                        <a:gd name="T22" fmla="*/ 0 w 54"/>
                        <a:gd name="T23" fmla="*/ 0 h 143"/>
                        <a:gd name="T24" fmla="*/ 0 w 54"/>
                        <a:gd name="T25" fmla="*/ 0 h 143"/>
                        <a:gd name="T26" fmla="*/ 0 w 54"/>
                        <a:gd name="T27" fmla="*/ 0 h 1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43"/>
                        <a:gd name="T44" fmla="*/ 54 w 54"/>
                        <a:gd name="T45" fmla="*/ 143 h 1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43">
                          <a:moveTo>
                            <a:pt x="51" y="143"/>
                          </a:moveTo>
                          <a:lnTo>
                            <a:pt x="54" y="112"/>
                          </a:lnTo>
                          <a:lnTo>
                            <a:pt x="52" y="91"/>
                          </a:lnTo>
                          <a:lnTo>
                            <a:pt x="44" y="62"/>
                          </a:lnTo>
                          <a:lnTo>
                            <a:pt x="32" y="38"/>
                          </a:lnTo>
                          <a:lnTo>
                            <a:pt x="19" y="22"/>
                          </a:lnTo>
                          <a:lnTo>
                            <a:pt x="10" y="9"/>
                          </a:lnTo>
                          <a:lnTo>
                            <a:pt x="0" y="0"/>
                          </a:lnTo>
                          <a:lnTo>
                            <a:pt x="13" y="22"/>
                          </a:lnTo>
                          <a:lnTo>
                            <a:pt x="29" y="45"/>
                          </a:lnTo>
                          <a:lnTo>
                            <a:pt x="38" y="62"/>
                          </a:lnTo>
                          <a:lnTo>
                            <a:pt x="46" y="101"/>
                          </a:lnTo>
                          <a:lnTo>
                            <a:pt x="49" y="123"/>
                          </a:lnTo>
                          <a:lnTo>
                            <a:pt x="51" y="143"/>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45" name="Freeform 230"/>
                    <p:cNvSpPr/>
                    <p:nvPr/>
                  </p:nvSpPr>
                  <p:spPr bwMode="auto">
                    <a:xfrm>
                      <a:off x="1245" y="1471"/>
                      <a:ext cx="7" cy="12"/>
                    </a:xfrm>
                    <a:custGeom>
                      <a:avLst/>
                      <a:gdLst>
                        <a:gd name="T0" fmla="*/ 0 w 64"/>
                        <a:gd name="T1" fmla="*/ 0 h 133"/>
                        <a:gd name="T2" fmla="*/ 0 w 64"/>
                        <a:gd name="T3" fmla="*/ 0 h 133"/>
                        <a:gd name="T4" fmla="*/ 0 w 64"/>
                        <a:gd name="T5" fmla="*/ 0 h 133"/>
                        <a:gd name="T6" fmla="*/ 0 w 64"/>
                        <a:gd name="T7" fmla="*/ 0 h 133"/>
                        <a:gd name="T8" fmla="*/ 0 w 64"/>
                        <a:gd name="T9" fmla="*/ 0 h 133"/>
                        <a:gd name="T10" fmla="*/ 0 w 64"/>
                        <a:gd name="T11" fmla="*/ 0 h 133"/>
                        <a:gd name="T12" fmla="*/ 0 w 64"/>
                        <a:gd name="T13" fmla="*/ 0 h 133"/>
                        <a:gd name="T14" fmla="*/ 0 w 64"/>
                        <a:gd name="T15" fmla="*/ 0 h 133"/>
                        <a:gd name="T16" fmla="*/ 0 w 64"/>
                        <a:gd name="T17" fmla="*/ 0 h 133"/>
                        <a:gd name="T18" fmla="*/ 0 w 64"/>
                        <a:gd name="T19" fmla="*/ 0 h 133"/>
                        <a:gd name="T20" fmla="*/ 0 w 64"/>
                        <a:gd name="T21" fmla="*/ 0 h 133"/>
                        <a:gd name="T22" fmla="*/ 0 w 64"/>
                        <a:gd name="T23" fmla="*/ 0 h 133"/>
                        <a:gd name="T24" fmla="*/ 0 w 64"/>
                        <a:gd name="T25" fmla="*/ 0 h 133"/>
                        <a:gd name="T26" fmla="*/ 0 w 64"/>
                        <a:gd name="T27" fmla="*/ 0 h 1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133"/>
                        <a:gd name="T44" fmla="*/ 64 w 64"/>
                        <a:gd name="T45" fmla="*/ 133 h 1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133">
                          <a:moveTo>
                            <a:pt x="64" y="133"/>
                          </a:moveTo>
                          <a:lnTo>
                            <a:pt x="51" y="93"/>
                          </a:lnTo>
                          <a:lnTo>
                            <a:pt x="32" y="68"/>
                          </a:lnTo>
                          <a:lnTo>
                            <a:pt x="23" y="55"/>
                          </a:lnTo>
                          <a:lnTo>
                            <a:pt x="14" y="35"/>
                          </a:lnTo>
                          <a:lnTo>
                            <a:pt x="10" y="20"/>
                          </a:lnTo>
                          <a:lnTo>
                            <a:pt x="0" y="0"/>
                          </a:lnTo>
                          <a:lnTo>
                            <a:pt x="19" y="26"/>
                          </a:lnTo>
                          <a:lnTo>
                            <a:pt x="33" y="51"/>
                          </a:lnTo>
                          <a:lnTo>
                            <a:pt x="40" y="65"/>
                          </a:lnTo>
                          <a:lnTo>
                            <a:pt x="54" y="87"/>
                          </a:lnTo>
                          <a:lnTo>
                            <a:pt x="59" y="96"/>
                          </a:lnTo>
                          <a:lnTo>
                            <a:pt x="62" y="106"/>
                          </a:lnTo>
                          <a:lnTo>
                            <a:pt x="64" y="133"/>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46" name="Freeform 231"/>
                    <p:cNvSpPr/>
                    <p:nvPr/>
                  </p:nvSpPr>
                  <p:spPr bwMode="auto">
                    <a:xfrm>
                      <a:off x="1281" y="1470"/>
                      <a:ext cx="1" cy="11"/>
                    </a:xfrm>
                    <a:custGeom>
                      <a:avLst/>
                      <a:gdLst>
                        <a:gd name="T0" fmla="*/ 0 w 8"/>
                        <a:gd name="T1" fmla="*/ 0 h 129"/>
                        <a:gd name="T2" fmla="*/ 0 w 8"/>
                        <a:gd name="T3" fmla="*/ 0 h 129"/>
                        <a:gd name="T4" fmla="*/ 0 w 8"/>
                        <a:gd name="T5" fmla="*/ 0 h 129"/>
                        <a:gd name="T6" fmla="*/ 0 w 8"/>
                        <a:gd name="T7" fmla="*/ 0 h 129"/>
                        <a:gd name="T8" fmla="*/ 0 w 8"/>
                        <a:gd name="T9" fmla="*/ 0 h 129"/>
                        <a:gd name="T10" fmla="*/ 0 w 8"/>
                        <a:gd name="T11" fmla="*/ 0 h 129"/>
                        <a:gd name="T12" fmla="*/ 0 w 8"/>
                        <a:gd name="T13" fmla="*/ 0 h 129"/>
                        <a:gd name="T14" fmla="*/ 0 w 8"/>
                        <a:gd name="T15" fmla="*/ 0 h 129"/>
                        <a:gd name="T16" fmla="*/ 0 w 8"/>
                        <a:gd name="T17" fmla="*/ 0 h 129"/>
                        <a:gd name="T18" fmla="*/ 0 w 8"/>
                        <a:gd name="T19" fmla="*/ 0 h 129"/>
                        <a:gd name="T20" fmla="*/ 0 w 8"/>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9"/>
                        <a:gd name="T35" fmla="*/ 8 w 8"/>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9">
                          <a:moveTo>
                            <a:pt x="7" y="129"/>
                          </a:moveTo>
                          <a:lnTo>
                            <a:pt x="1" y="97"/>
                          </a:lnTo>
                          <a:lnTo>
                            <a:pt x="0" y="74"/>
                          </a:lnTo>
                          <a:lnTo>
                            <a:pt x="0" y="49"/>
                          </a:lnTo>
                          <a:lnTo>
                            <a:pt x="1" y="28"/>
                          </a:lnTo>
                          <a:lnTo>
                            <a:pt x="1" y="19"/>
                          </a:lnTo>
                          <a:lnTo>
                            <a:pt x="1" y="0"/>
                          </a:lnTo>
                          <a:lnTo>
                            <a:pt x="7" y="32"/>
                          </a:lnTo>
                          <a:lnTo>
                            <a:pt x="8" y="61"/>
                          </a:lnTo>
                          <a:lnTo>
                            <a:pt x="8" y="87"/>
                          </a:lnTo>
                          <a:lnTo>
                            <a:pt x="7" y="129"/>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47" name="Freeform 232"/>
                    <p:cNvSpPr/>
                    <p:nvPr/>
                  </p:nvSpPr>
                  <p:spPr bwMode="auto">
                    <a:xfrm>
                      <a:off x="1282" y="1468"/>
                      <a:ext cx="1" cy="12"/>
                    </a:xfrm>
                    <a:custGeom>
                      <a:avLst/>
                      <a:gdLst>
                        <a:gd name="T0" fmla="*/ 0 w 6"/>
                        <a:gd name="T1" fmla="*/ 0 h 127"/>
                        <a:gd name="T2" fmla="*/ 0 w 6"/>
                        <a:gd name="T3" fmla="*/ 0 h 127"/>
                        <a:gd name="T4" fmla="*/ 0 w 6"/>
                        <a:gd name="T5" fmla="*/ 0 h 127"/>
                        <a:gd name="T6" fmla="*/ 0 w 6"/>
                        <a:gd name="T7" fmla="*/ 0 h 127"/>
                        <a:gd name="T8" fmla="*/ 0 w 6"/>
                        <a:gd name="T9" fmla="*/ 0 h 127"/>
                        <a:gd name="T10" fmla="*/ 0 w 6"/>
                        <a:gd name="T11" fmla="*/ 0 h 127"/>
                        <a:gd name="T12" fmla="*/ 0 w 6"/>
                        <a:gd name="T13" fmla="*/ 0 h 127"/>
                        <a:gd name="T14" fmla="*/ 0 w 6"/>
                        <a:gd name="T15" fmla="*/ 0 h 127"/>
                        <a:gd name="T16" fmla="*/ 0 w 6"/>
                        <a:gd name="T17" fmla="*/ 0 h 127"/>
                        <a:gd name="T18" fmla="*/ 0 w 6"/>
                        <a:gd name="T19" fmla="*/ 0 h 127"/>
                        <a:gd name="T20" fmla="*/ 0 w 6"/>
                        <a:gd name="T21" fmla="*/ 0 h 127"/>
                        <a:gd name="T22" fmla="*/ 0 w 6"/>
                        <a:gd name="T23" fmla="*/ 0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27"/>
                        <a:gd name="T38" fmla="*/ 6 w 6"/>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27">
                          <a:moveTo>
                            <a:pt x="6" y="127"/>
                          </a:moveTo>
                          <a:lnTo>
                            <a:pt x="3" y="111"/>
                          </a:lnTo>
                          <a:lnTo>
                            <a:pt x="3" y="95"/>
                          </a:lnTo>
                          <a:lnTo>
                            <a:pt x="1" y="76"/>
                          </a:lnTo>
                          <a:lnTo>
                            <a:pt x="0" y="49"/>
                          </a:lnTo>
                          <a:lnTo>
                            <a:pt x="1" y="27"/>
                          </a:lnTo>
                          <a:lnTo>
                            <a:pt x="0" y="0"/>
                          </a:lnTo>
                          <a:lnTo>
                            <a:pt x="6" y="30"/>
                          </a:lnTo>
                          <a:lnTo>
                            <a:pt x="6" y="50"/>
                          </a:lnTo>
                          <a:lnTo>
                            <a:pt x="6" y="81"/>
                          </a:lnTo>
                          <a:lnTo>
                            <a:pt x="6" y="98"/>
                          </a:lnTo>
                          <a:lnTo>
                            <a:pt x="6" y="127"/>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48" name="Freeform 233"/>
                    <p:cNvSpPr/>
                    <p:nvPr/>
                  </p:nvSpPr>
                  <p:spPr bwMode="auto">
                    <a:xfrm>
                      <a:off x="1220" y="1498"/>
                      <a:ext cx="11" cy="13"/>
                    </a:xfrm>
                    <a:custGeom>
                      <a:avLst/>
                      <a:gdLst>
                        <a:gd name="T0" fmla="*/ 0 w 96"/>
                        <a:gd name="T1" fmla="*/ 0 h 136"/>
                        <a:gd name="T2" fmla="*/ 0 w 96"/>
                        <a:gd name="T3" fmla="*/ 0 h 136"/>
                        <a:gd name="T4" fmla="*/ 0 w 96"/>
                        <a:gd name="T5" fmla="*/ 0 h 136"/>
                        <a:gd name="T6" fmla="*/ 0 w 96"/>
                        <a:gd name="T7" fmla="*/ 0 h 136"/>
                        <a:gd name="T8" fmla="*/ 0 w 96"/>
                        <a:gd name="T9" fmla="*/ 0 h 136"/>
                        <a:gd name="T10" fmla="*/ 0 w 96"/>
                        <a:gd name="T11" fmla="*/ 0 h 136"/>
                        <a:gd name="T12" fmla="*/ 0 w 96"/>
                        <a:gd name="T13" fmla="*/ 0 h 136"/>
                        <a:gd name="T14" fmla="*/ 0 w 96"/>
                        <a:gd name="T15" fmla="*/ 0 h 136"/>
                        <a:gd name="T16" fmla="*/ 0 w 96"/>
                        <a:gd name="T17" fmla="*/ 0 h 136"/>
                        <a:gd name="T18" fmla="*/ 0 w 96"/>
                        <a:gd name="T19" fmla="*/ 0 h 136"/>
                        <a:gd name="T20" fmla="*/ 0 w 96"/>
                        <a:gd name="T21" fmla="*/ 0 h 136"/>
                        <a:gd name="T22" fmla="*/ 0 w 96"/>
                        <a:gd name="T23" fmla="*/ 0 h 136"/>
                        <a:gd name="T24" fmla="*/ 0 w 96"/>
                        <a:gd name="T25" fmla="*/ 0 h 136"/>
                        <a:gd name="T26" fmla="*/ 0 w 96"/>
                        <a:gd name="T27" fmla="*/ 0 h 136"/>
                        <a:gd name="T28" fmla="*/ 0 w 96"/>
                        <a:gd name="T29" fmla="*/ 0 h 136"/>
                        <a:gd name="T30" fmla="*/ 0 w 96"/>
                        <a:gd name="T31" fmla="*/ 0 h 136"/>
                        <a:gd name="T32" fmla="*/ 0 w 96"/>
                        <a:gd name="T33" fmla="*/ 0 h 136"/>
                        <a:gd name="T34" fmla="*/ 0 w 96"/>
                        <a:gd name="T35" fmla="*/ 0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36"/>
                        <a:gd name="T56" fmla="*/ 96 w 96"/>
                        <a:gd name="T57" fmla="*/ 136 h 1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36">
                          <a:moveTo>
                            <a:pt x="0" y="136"/>
                          </a:moveTo>
                          <a:lnTo>
                            <a:pt x="4" y="126"/>
                          </a:lnTo>
                          <a:lnTo>
                            <a:pt x="13" y="114"/>
                          </a:lnTo>
                          <a:lnTo>
                            <a:pt x="20" y="101"/>
                          </a:lnTo>
                          <a:lnTo>
                            <a:pt x="41" y="75"/>
                          </a:lnTo>
                          <a:lnTo>
                            <a:pt x="55" y="56"/>
                          </a:lnTo>
                          <a:lnTo>
                            <a:pt x="68" y="32"/>
                          </a:lnTo>
                          <a:lnTo>
                            <a:pt x="74" y="19"/>
                          </a:lnTo>
                          <a:lnTo>
                            <a:pt x="83" y="0"/>
                          </a:lnTo>
                          <a:lnTo>
                            <a:pt x="77" y="20"/>
                          </a:lnTo>
                          <a:lnTo>
                            <a:pt x="81" y="22"/>
                          </a:lnTo>
                          <a:lnTo>
                            <a:pt x="96" y="16"/>
                          </a:lnTo>
                          <a:lnTo>
                            <a:pt x="77" y="35"/>
                          </a:lnTo>
                          <a:lnTo>
                            <a:pt x="67" y="46"/>
                          </a:lnTo>
                          <a:lnTo>
                            <a:pt x="52" y="67"/>
                          </a:lnTo>
                          <a:lnTo>
                            <a:pt x="39" y="81"/>
                          </a:lnTo>
                          <a:lnTo>
                            <a:pt x="27" y="100"/>
                          </a:lnTo>
                          <a:lnTo>
                            <a:pt x="0" y="13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49" name="Freeform 234"/>
                    <p:cNvSpPr/>
                    <p:nvPr/>
                  </p:nvSpPr>
                  <p:spPr bwMode="auto">
                    <a:xfrm>
                      <a:off x="1271" y="1485"/>
                      <a:ext cx="8" cy="2"/>
                    </a:xfrm>
                    <a:custGeom>
                      <a:avLst/>
                      <a:gdLst>
                        <a:gd name="T0" fmla="*/ 0 w 73"/>
                        <a:gd name="T1" fmla="*/ 0 h 25"/>
                        <a:gd name="T2" fmla="*/ 0 w 73"/>
                        <a:gd name="T3" fmla="*/ 0 h 25"/>
                        <a:gd name="T4" fmla="*/ 0 w 73"/>
                        <a:gd name="T5" fmla="*/ 0 h 25"/>
                        <a:gd name="T6" fmla="*/ 0 w 73"/>
                        <a:gd name="T7" fmla="*/ 0 h 25"/>
                        <a:gd name="T8" fmla="*/ 0 w 73"/>
                        <a:gd name="T9" fmla="*/ 0 h 25"/>
                        <a:gd name="T10" fmla="*/ 0 w 73"/>
                        <a:gd name="T11" fmla="*/ 0 h 25"/>
                        <a:gd name="T12" fmla="*/ 0 w 73"/>
                        <a:gd name="T13" fmla="*/ 0 h 25"/>
                        <a:gd name="T14" fmla="*/ 0 w 73"/>
                        <a:gd name="T15" fmla="*/ 0 h 25"/>
                        <a:gd name="T16" fmla="*/ 0 w 73"/>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25"/>
                        <a:gd name="T29" fmla="*/ 73 w 7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25">
                          <a:moveTo>
                            <a:pt x="73" y="25"/>
                          </a:moveTo>
                          <a:lnTo>
                            <a:pt x="62" y="15"/>
                          </a:lnTo>
                          <a:lnTo>
                            <a:pt x="47" y="9"/>
                          </a:lnTo>
                          <a:lnTo>
                            <a:pt x="37" y="6"/>
                          </a:lnTo>
                          <a:lnTo>
                            <a:pt x="13" y="15"/>
                          </a:lnTo>
                          <a:lnTo>
                            <a:pt x="0" y="15"/>
                          </a:lnTo>
                          <a:lnTo>
                            <a:pt x="22" y="3"/>
                          </a:lnTo>
                          <a:lnTo>
                            <a:pt x="25" y="0"/>
                          </a:lnTo>
                          <a:lnTo>
                            <a:pt x="73" y="25"/>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50" name="Freeform 235"/>
                    <p:cNvSpPr/>
                    <p:nvPr/>
                  </p:nvSpPr>
                  <p:spPr bwMode="auto">
                    <a:xfrm>
                      <a:off x="1237" y="1462"/>
                      <a:ext cx="9" cy="14"/>
                    </a:xfrm>
                    <a:custGeom>
                      <a:avLst/>
                      <a:gdLst>
                        <a:gd name="T0" fmla="*/ 0 w 85"/>
                        <a:gd name="T1" fmla="*/ 0 h 145"/>
                        <a:gd name="T2" fmla="*/ 0 w 85"/>
                        <a:gd name="T3" fmla="*/ 0 h 145"/>
                        <a:gd name="T4" fmla="*/ 0 w 85"/>
                        <a:gd name="T5" fmla="*/ 0 h 145"/>
                        <a:gd name="T6" fmla="*/ 0 w 85"/>
                        <a:gd name="T7" fmla="*/ 0 h 145"/>
                        <a:gd name="T8" fmla="*/ 0 w 85"/>
                        <a:gd name="T9" fmla="*/ 0 h 145"/>
                        <a:gd name="T10" fmla="*/ 0 w 85"/>
                        <a:gd name="T11" fmla="*/ 0 h 145"/>
                        <a:gd name="T12" fmla="*/ 0 w 85"/>
                        <a:gd name="T13" fmla="*/ 0 h 145"/>
                        <a:gd name="T14" fmla="*/ 0 w 85"/>
                        <a:gd name="T15" fmla="*/ 0 h 145"/>
                        <a:gd name="T16" fmla="*/ 0 w 85"/>
                        <a:gd name="T17" fmla="*/ 0 h 145"/>
                        <a:gd name="T18" fmla="*/ 0 w 85"/>
                        <a:gd name="T19" fmla="*/ 0 h 145"/>
                        <a:gd name="T20" fmla="*/ 0 w 85"/>
                        <a:gd name="T21" fmla="*/ 0 h 145"/>
                        <a:gd name="T22" fmla="*/ 0 w 85"/>
                        <a:gd name="T23" fmla="*/ 0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145"/>
                        <a:gd name="T38" fmla="*/ 85 w 85"/>
                        <a:gd name="T39" fmla="*/ 145 h 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145">
                          <a:moveTo>
                            <a:pt x="85" y="145"/>
                          </a:moveTo>
                          <a:lnTo>
                            <a:pt x="73" y="120"/>
                          </a:lnTo>
                          <a:lnTo>
                            <a:pt x="62" y="106"/>
                          </a:lnTo>
                          <a:lnTo>
                            <a:pt x="43" y="80"/>
                          </a:lnTo>
                          <a:lnTo>
                            <a:pt x="28" y="51"/>
                          </a:lnTo>
                          <a:lnTo>
                            <a:pt x="15" y="30"/>
                          </a:lnTo>
                          <a:lnTo>
                            <a:pt x="0" y="0"/>
                          </a:lnTo>
                          <a:lnTo>
                            <a:pt x="28" y="30"/>
                          </a:lnTo>
                          <a:lnTo>
                            <a:pt x="41" y="55"/>
                          </a:lnTo>
                          <a:lnTo>
                            <a:pt x="53" y="84"/>
                          </a:lnTo>
                          <a:lnTo>
                            <a:pt x="70" y="111"/>
                          </a:lnTo>
                          <a:lnTo>
                            <a:pt x="85" y="145"/>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51" name="Freeform 236"/>
                    <p:cNvSpPr/>
                    <p:nvPr/>
                  </p:nvSpPr>
                  <p:spPr bwMode="auto">
                    <a:xfrm>
                      <a:off x="1232" y="1456"/>
                      <a:ext cx="12" cy="15"/>
                    </a:xfrm>
                    <a:custGeom>
                      <a:avLst/>
                      <a:gdLst>
                        <a:gd name="T0" fmla="*/ 0 w 114"/>
                        <a:gd name="T1" fmla="*/ 0 h 159"/>
                        <a:gd name="T2" fmla="*/ 0 w 114"/>
                        <a:gd name="T3" fmla="*/ 0 h 159"/>
                        <a:gd name="T4" fmla="*/ 0 w 114"/>
                        <a:gd name="T5" fmla="*/ 0 h 159"/>
                        <a:gd name="T6" fmla="*/ 0 w 114"/>
                        <a:gd name="T7" fmla="*/ 0 h 159"/>
                        <a:gd name="T8" fmla="*/ 0 w 114"/>
                        <a:gd name="T9" fmla="*/ 0 h 159"/>
                        <a:gd name="T10" fmla="*/ 0 w 114"/>
                        <a:gd name="T11" fmla="*/ 0 h 159"/>
                        <a:gd name="T12" fmla="*/ 0 w 114"/>
                        <a:gd name="T13" fmla="*/ 0 h 159"/>
                        <a:gd name="T14" fmla="*/ 0 w 114"/>
                        <a:gd name="T15" fmla="*/ 0 h 159"/>
                        <a:gd name="T16" fmla="*/ 0 w 114"/>
                        <a:gd name="T17" fmla="*/ 0 h 159"/>
                        <a:gd name="T18" fmla="*/ 0 w 114"/>
                        <a:gd name="T19" fmla="*/ 0 h 159"/>
                        <a:gd name="T20" fmla="*/ 0 w 114"/>
                        <a:gd name="T21" fmla="*/ 0 h 159"/>
                        <a:gd name="T22" fmla="*/ 0 w 114"/>
                        <a:gd name="T23" fmla="*/ 0 h 159"/>
                        <a:gd name="T24" fmla="*/ 0 w 114"/>
                        <a:gd name="T25" fmla="*/ 0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159"/>
                        <a:gd name="T41" fmla="*/ 114 w 114"/>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159">
                          <a:moveTo>
                            <a:pt x="114" y="159"/>
                          </a:moveTo>
                          <a:lnTo>
                            <a:pt x="99" y="129"/>
                          </a:lnTo>
                          <a:lnTo>
                            <a:pt x="80" y="88"/>
                          </a:lnTo>
                          <a:lnTo>
                            <a:pt x="54" y="72"/>
                          </a:lnTo>
                          <a:lnTo>
                            <a:pt x="31" y="49"/>
                          </a:lnTo>
                          <a:lnTo>
                            <a:pt x="10" y="24"/>
                          </a:lnTo>
                          <a:lnTo>
                            <a:pt x="0" y="0"/>
                          </a:lnTo>
                          <a:lnTo>
                            <a:pt x="18" y="23"/>
                          </a:lnTo>
                          <a:lnTo>
                            <a:pt x="41" y="49"/>
                          </a:lnTo>
                          <a:lnTo>
                            <a:pt x="64" y="68"/>
                          </a:lnTo>
                          <a:lnTo>
                            <a:pt x="75" y="88"/>
                          </a:lnTo>
                          <a:lnTo>
                            <a:pt x="107" y="124"/>
                          </a:lnTo>
                          <a:lnTo>
                            <a:pt x="114" y="159"/>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52" name="Freeform 237"/>
                    <p:cNvSpPr/>
                    <p:nvPr/>
                  </p:nvSpPr>
                  <p:spPr bwMode="auto">
                    <a:xfrm>
                      <a:off x="1226" y="1448"/>
                      <a:ext cx="7" cy="9"/>
                    </a:xfrm>
                    <a:custGeom>
                      <a:avLst/>
                      <a:gdLst>
                        <a:gd name="T0" fmla="*/ 0 w 64"/>
                        <a:gd name="T1" fmla="*/ 0 h 109"/>
                        <a:gd name="T2" fmla="*/ 0 w 64"/>
                        <a:gd name="T3" fmla="*/ 0 h 109"/>
                        <a:gd name="T4" fmla="*/ 0 w 64"/>
                        <a:gd name="T5" fmla="*/ 0 h 109"/>
                        <a:gd name="T6" fmla="*/ 0 w 64"/>
                        <a:gd name="T7" fmla="*/ 0 h 109"/>
                        <a:gd name="T8" fmla="*/ 0 w 64"/>
                        <a:gd name="T9" fmla="*/ 0 h 109"/>
                        <a:gd name="T10" fmla="*/ 0 w 64"/>
                        <a:gd name="T11" fmla="*/ 0 h 109"/>
                        <a:gd name="T12" fmla="*/ 0 w 64"/>
                        <a:gd name="T13" fmla="*/ 0 h 109"/>
                        <a:gd name="T14" fmla="*/ 0 w 64"/>
                        <a:gd name="T15" fmla="*/ 0 h 109"/>
                        <a:gd name="T16" fmla="*/ 0 w 64"/>
                        <a:gd name="T17" fmla="*/ 0 h 109"/>
                        <a:gd name="T18" fmla="*/ 0 w 64"/>
                        <a:gd name="T19" fmla="*/ 0 h 109"/>
                        <a:gd name="T20" fmla="*/ 0 w 64"/>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09"/>
                        <a:gd name="T35" fmla="*/ 64 w 64"/>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09">
                          <a:moveTo>
                            <a:pt x="64" y="109"/>
                          </a:moveTo>
                          <a:lnTo>
                            <a:pt x="45" y="89"/>
                          </a:lnTo>
                          <a:lnTo>
                            <a:pt x="29" y="74"/>
                          </a:lnTo>
                          <a:lnTo>
                            <a:pt x="15" y="52"/>
                          </a:lnTo>
                          <a:lnTo>
                            <a:pt x="10" y="35"/>
                          </a:lnTo>
                          <a:lnTo>
                            <a:pt x="9" y="19"/>
                          </a:lnTo>
                          <a:lnTo>
                            <a:pt x="0" y="0"/>
                          </a:lnTo>
                          <a:lnTo>
                            <a:pt x="13" y="22"/>
                          </a:lnTo>
                          <a:lnTo>
                            <a:pt x="22" y="49"/>
                          </a:lnTo>
                          <a:lnTo>
                            <a:pt x="32" y="71"/>
                          </a:lnTo>
                          <a:lnTo>
                            <a:pt x="64" y="109"/>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53" name="Freeform 238"/>
                    <p:cNvSpPr/>
                    <p:nvPr/>
                  </p:nvSpPr>
                  <p:spPr bwMode="auto">
                    <a:xfrm>
                      <a:off x="1260" y="1461"/>
                      <a:ext cx="3" cy="18"/>
                    </a:xfrm>
                    <a:custGeom>
                      <a:avLst/>
                      <a:gdLst>
                        <a:gd name="T0" fmla="*/ 0 w 26"/>
                        <a:gd name="T1" fmla="*/ 0 h 193"/>
                        <a:gd name="T2" fmla="*/ 0 w 26"/>
                        <a:gd name="T3" fmla="*/ 0 h 193"/>
                        <a:gd name="T4" fmla="*/ 0 w 26"/>
                        <a:gd name="T5" fmla="*/ 0 h 193"/>
                        <a:gd name="T6" fmla="*/ 0 w 26"/>
                        <a:gd name="T7" fmla="*/ 0 h 193"/>
                        <a:gd name="T8" fmla="*/ 0 w 26"/>
                        <a:gd name="T9" fmla="*/ 0 h 193"/>
                        <a:gd name="T10" fmla="*/ 0 w 26"/>
                        <a:gd name="T11" fmla="*/ 0 h 193"/>
                        <a:gd name="T12" fmla="*/ 0 w 26"/>
                        <a:gd name="T13" fmla="*/ 0 h 193"/>
                        <a:gd name="T14" fmla="*/ 0 w 26"/>
                        <a:gd name="T15" fmla="*/ 0 h 193"/>
                        <a:gd name="T16" fmla="*/ 0 w 26"/>
                        <a:gd name="T17" fmla="*/ 0 h 193"/>
                        <a:gd name="T18" fmla="*/ 0 w 26"/>
                        <a:gd name="T19" fmla="*/ 0 h 193"/>
                        <a:gd name="T20" fmla="*/ 0 w 26"/>
                        <a:gd name="T21" fmla="*/ 0 h 193"/>
                        <a:gd name="T22" fmla="*/ 0 w 26"/>
                        <a:gd name="T23" fmla="*/ 0 h 193"/>
                        <a:gd name="T24" fmla="*/ 0 w 26"/>
                        <a:gd name="T25" fmla="*/ 0 h 193"/>
                        <a:gd name="T26" fmla="*/ 0 w 26"/>
                        <a:gd name="T27" fmla="*/ 0 h 193"/>
                        <a:gd name="T28" fmla="*/ 0 w 26"/>
                        <a:gd name="T29" fmla="*/ 0 h 193"/>
                        <a:gd name="T30" fmla="*/ 0 w 26"/>
                        <a:gd name="T31" fmla="*/ 0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193"/>
                        <a:gd name="T50" fmla="*/ 26 w 26"/>
                        <a:gd name="T51" fmla="*/ 193 h 1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193">
                          <a:moveTo>
                            <a:pt x="3" y="193"/>
                          </a:moveTo>
                          <a:lnTo>
                            <a:pt x="3" y="158"/>
                          </a:lnTo>
                          <a:lnTo>
                            <a:pt x="0" y="126"/>
                          </a:lnTo>
                          <a:lnTo>
                            <a:pt x="4" y="93"/>
                          </a:lnTo>
                          <a:lnTo>
                            <a:pt x="11" y="56"/>
                          </a:lnTo>
                          <a:lnTo>
                            <a:pt x="16" y="25"/>
                          </a:lnTo>
                          <a:lnTo>
                            <a:pt x="13" y="7"/>
                          </a:lnTo>
                          <a:lnTo>
                            <a:pt x="22" y="0"/>
                          </a:lnTo>
                          <a:lnTo>
                            <a:pt x="19" y="9"/>
                          </a:lnTo>
                          <a:lnTo>
                            <a:pt x="19" y="20"/>
                          </a:lnTo>
                          <a:lnTo>
                            <a:pt x="26" y="29"/>
                          </a:lnTo>
                          <a:lnTo>
                            <a:pt x="19" y="52"/>
                          </a:lnTo>
                          <a:lnTo>
                            <a:pt x="16" y="94"/>
                          </a:lnTo>
                          <a:lnTo>
                            <a:pt x="13" y="126"/>
                          </a:lnTo>
                          <a:lnTo>
                            <a:pt x="13" y="151"/>
                          </a:lnTo>
                          <a:lnTo>
                            <a:pt x="3" y="193"/>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54" name="Freeform 239"/>
                    <p:cNvSpPr/>
                    <p:nvPr/>
                  </p:nvSpPr>
                  <p:spPr bwMode="auto">
                    <a:xfrm>
                      <a:off x="1260" y="1452"/>
                      <a:ext cx="1" cy="17"/>
                    </a:xfrm>
                    <a:custGeom>
                      <a:avLst/>
                      <a:gdLst>
                        <a:gd name="T0" fmla="*/ 0 w 9"/>
                        <a:gd name="T1" fmla="*/ 0 h 184"/>
                        <a:gd name="T2" fmla="*/ 0 w 9"/>
                        <a:gd name="T3" fmla="*/ 0 h 184"/>
                        <a:gd name="T4" fmla="*/ 0 w 9"/>
                        <a:gd name="T5" fmla="*/ 0 h 184"/>
                        <a:gd name="T6" fmla="*/ 0 w 9"/>
                        <a:gd name="T7" fmla="*/ 0 h 184"/>
                        <a:gd name="T8" fmla="*/ 0 w 9"/>
                        <a:gd name="T9" fmla="*/ 0 h 184"/>
                        <a:gd name="T10" fmla="*/ 0 w 9"/>
                        <a:gd name="T11" fmla="*/ 0 h 184"/>
                        <a:gd name="T12" fmla="*/ 0 w 9"/>
                        <a:gd name="T13" fmla="*/ 0 h 184"/>
                        <a:gd name="T14" fmla="*/ 0 w 9"/>
                        <a:gd name="T15" fmla="*/ 0 h 184"/>
                        <a:gd name="T16" fmla="*/ 0 w 9"/>
                        <a:gd name="T17" fmla="*/ 0 h 184"/>
                        <a:gd name="T18" fmla="*/ 0 w 9"/>
                        <a:gd name="T19" fmla="*/ 0 h 184"/>
                        <a:gd name="T20" fmla="*/ 0 w 9"/>
                        <a:gd name="T21" fmla="*/ 0 h 184"/>
                        <a:gd name="T22" fmla="*/ 0 w 9"/>
                        <a:gd name="T23" fmla="*/ 0 h 184"/>
                        <a:gd name="T24" fmla="*/ 0 w 9"/>
                        <a:gd name="T25" fmla="*/ 0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84"/>
                        <a:gd name="T41" fmla="*/ 9 w 9"/>
                        <a:gd name="T42" fmla="*/ 184 h 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84">
                          <a:moveTo>
                            <a:pt x="2" y="184"/>
                          </a:moveTo>
                          <a:lnTo>
                            <a:pt x="3" y="151"/>
                          </a:lnTo>
                          <a:lnTo>
                            <a:pt x="5" y="138"/>
                          </a:lnTo>
                          <a:lnTo>
                            <a:pt x="6" y="119"/>
                          </a:lnTo>
                          <a:lnTo>
                            <a:pt x="3" y="89"/>
                          </a:lnTo>
                          <a:lnTo>
                            <a:pt x="0" y="61"/>
                          </a:lnTo>
                          <a:lnTo>
                            <a:pt x="0" y="34"/>
                          </a:lnTo>
                          <a:lnTo>
                            <a:pt x="3" y="0"/>
                          </a:lnTo>
                          <a:lnTo>
                            <a:pt x="6" y="47"/>
                          </a:lnTo>
                          <a:lnTo>
                            <a:pt x="9" y="80"/>
                          </a:lnTo>
                          <a:lnTo>
                            <a:pt x="9" y="108"/>
                          </a:lnTo>
                          <a:lnTo>
                            <a:pt x="9" y="145"/>
                          </a:lnTo>
                          <a:lnTo>
                            <a:pt x="2" y="18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55" name="Freeform 240"/>
                    <p:cNvSpPr/>
                    <p:nvPr/>
                  </p:nvSpPr>
                  <p:spPr bwMode="auto">
                    <a:xfrm>
                      <a:off x="1260" y="1447"/>
                      <a:ext cx="2" cy="13"/>
                    </a:xfrm>
                    <a:custGeom>
                      <a:avLst/>
                      <a:gdLst>
                        <a:gd name="T0" fmla="*/ 0 w 13"/>
                        <a:gd name="T1" fmla="*/ 0 h 151"/>
                        <a:gd name="T2" fmla="*/ 0 w 13"/>
                        <a:gd name="T3" fmla="*/ 0 h 151"/>
                        <a:gd name="T4" fmla="*/ 0 w 13"/>
                        <a:gd name="T5" fmla="*/ 0 h 151"/>
                        <a:gd name="T6" fmla="*/ 0 w 13"/>
                        <a:gd name="T7" fmla="*/ 0 h 151"/>
                        <a:gd name="T8" fmla="*/ 0 w 13"/>
                        <a:gd name="T9" fmla="*/ 0 h 151"/>
                        <a:gd name="T10" fmla="*/ 0 w 13"/>
                        <a:gd name="T11" fmla="*/ 0 h 151"/>
                        <a:gd name="T12" fmla="*/ 0 w 13"/>
                        <a:gd name="T13" fmla="*/ 0 h 151"/>
                        <a:gd name="T14" fmla="*/ 0 w 13"/>
                        <a:gd name="T15" fmla="*/ 0 h 151"/>
                        <a:gd name="T16" fmla="*/ 0 w 13"/>
                        <a:gd name="T17" fmla="*/ 0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1"/>
                        <a:gd name="T29" fmla="*/ 13 w 13"/>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1">
                          <a:moveTo>
                            <a:pt x="8" y="151"/>
                          </a:moveTo>
                          <a:lnTo>
                            <a:pt x="0" y="113"/>
                          </a:lnTo>
                          <a:lnTo>
                            <a:pt x="3" y="78"/>
                          </a:lnTo>
                          <a:lnTo>
                            <a:pt x="5" y="49"/>
                          </a:lnTo>
                          <a:lnTo>
                            <a:pt x="3" y="33"/>
                          </a:lnTo>
                          <a:lnTo>
                            <a:pt x="5" y="0"/>
                          </a:lnTo>
                          <a:lnTo>
                            <a:pt x="13" y="39"/>
                          </a:lnTo>
                          <a:lnTo>
                            <a:pt x="10" y="94"/>
                          </a:lnTo>
                          <a:lnTo>
                            <a:pt x="8" y="151"/>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56" name="Freeform 241"/>
                    <p:cNvSpPr/>
                    <p:nvPr/>
                  </p:nvSpPr>
                  <p:spPr bwMode="auto">
                    <a:xfrm>
                      <a:off x="1279" y="1450"/>
                      <a:ext cx="2" cy="20"/>
                    </a:xfrm>
                    <a:custGeom>
                      <a:avLst/>
                      <a:gdLst>
                        <a:gd name="T0" fmla="*/ 0 w 19"/>
                        <a:gd name="T1" fmla="*/ 0 h 218"/>
                        <a:gd name="T2" fmla="*/ 0 w 19"/>
                        <a:gd name="T3" fmla="*/ 0 h 218"/>
                        <a:gd name="T4" fmla="*/ 0 w 19"/>
                        <a:gd name="T5" fmla="*/ 0 h 218"/>
                        <a:gd name="T6" fmla="*/ 0 w 19"/>
                        <a:gd name="T7" fmla="*/ 0 h 218"/>
                        <a:gd name="T8" fmla="*/ 0 w 19"/>
                        <a:gd name="T9" fmla="*/ 0 h 218"/>
                        <a:gd name="T10" fmla="*/ 0 w 19"/>
                        <a:gd name="T11" fmla="*/ 0 h 218"/>
                        <a:gd name="T12" fmla="*/ 0 w 19"/>
                        <a:gd name="T13" fmla="*/ 0 h 218"/>
                        <a:gd name="T14" fmla="*/ 0 w 19"/>
                        <a:gd name="T15" fmla="*/ 0 h 218"/>
                        <a:gd name="T16" fmla="*/ 0 w 19"/>
                        <a:gd name="T17" fmla="*/ 0 h 218"/>
                        <a:gd name="T18" fmla="*/ 0 w 19"/>
                        <a:gd name="T19" fmla="*/ 0 h 218"/>
                        <a:gd name="T20" fmla="*/ 0 w 19"/>
                        <a:gd name="T21" fmla="*/ 0 h 218"/>
                        <a:gd name="T22" fmla="*/ 0 w 19"/>
                        <a:gd name="T23" fmla="*/ 0 h 218"/>
                        <a:gd name="T24" fmla="*/ 0 w 19"/>
                        <a:gd name="T25" fmla="*/ 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18"/>
                        <a:gd name="T41" fmla="*/ 19 w 19"/>
                        <a:gd name="T42" fmla="*/ 218 h 2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18">
                          <a:moveTo>
                            <a:pt x="19" y="218"/>
                          </a:moveTo>
                          <a:lnTo>
                            <a:pt x="11" y="190"/>
                          </a:lnTo>
                          <a:lnTo>
                            <a:pt x="11" y="161"/>
                          </a:lnTo>
                          <a:lnTo>
                            <a:pt x="8" y="129"/>
                          </a:lnTo>
                          <a:lnTo>
                            <a:pt x="7" y="94"/>
                          </a:lnTo>
                          <a:lnTo>
                            <a:pt x="3" y="61"/>
                          </a:lnTo>
                          <a:lnTo>
                            <a:pt x="0" y="35"/>
                          </a:lnTo>
                          <a:lnTo>
                            <a:pt x="1" y="0"/>
                          </a:lnTo>
                          <a:lnTo>
                            <a:pt x="7" y="45"/>
                          </a:lnTo>
                          <a:lnTo>
                            <a:pt x="11" y="93"/>
                          </a:lnTo>
                          <a:lnTo>
                            <a:pt x="19" y="144"/>
                          </a:lnTo>
                          <a:lnTo>
                            <a:pt x="19" y="173"/>
                          </a:lnTo>
                          <a:lnTo>
                            <a:pt x="19" y="21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57" name="Freeform 242"/>
                    <p:cNvSpPr/>
                    <p:nvPr/>
                  </p:nvSpPr>
                  <p:spPr bwMode="auto">
                    <a:xfrm>
                      <a:off x="1281" y="1456"/>
                      <a:ext cx="2" cy="12"/>
                    </a:xfrm>
                    <a:custGeom>
                      <a:avLst/>
                      <a:gdLst>
                        <a:gd name="T0" fmla="*/ 0 w 16"/>
                        <a:gd name="T1" fmla="*/ 0 h 138"/>
                        <a:gd name="T2" fmla="*/ 0 w 16"/>
                        <a:gd name="T3" fmla="*/ 0 h 138"/>
                        <a:gd name="T4" fmla="*/ 0 w 16"/>
                        <a:gd name="T5" fmla="*/ 0 h 138"/>
                        <a:gd name="T6" fmla="*/ 0 w 16"/>
                        <a:gd name="T7" fmla="*/ 0 h 138"/>
                        <a:gd name="T8" fmla="*/ 0 w 16"/>
                        <a:gd name="T9" fmla="*/ 0 h 138"/>
                        <a:gd name="T10" fmla="*/ 0 w 16"/>
                        <a:gd name="T11" fmla="*/ 0 h 138"/>
                        <a:gd name="T12" fmla="*/ 0 w 16"/>
                        <a:gd name="T13" fmla="*/ 0 h 138"/>
                        <a:gd name="T14" fmla="*/ 0 w 16"/>
                        <a:gd name="T15" fmla="*/ 0 h 138"/>
                        <a:gd name="T16" fmla="*/ 0 w 16"/>
                        <a:gd name="T17" fmla="*/ 0 h 138"/>
                        <a:gd name="T18" fmla="*/ 0 w 16"/>
                        <a:gd name="T19" fmla="*/ 0 h 138"/>
                        <a:gd name="T20" fmla="*/ 0 w 16"/>
                        <a:gd name="T21" fmla="*/ 0 h 138"/>
                        <a:gd name="T22" fmla="*/ 0 w 16"/>
                        <a:gd name="T23" fmla="*/ 0 h 138"/>
                        <a:gd name="T24" fmla="*/ 0 w 16"/>
                        <a:gd name="T25" fmla="*/ 0 h 138"/>
                        <a:gd name="T26" fmla="*/ 0 w 16"/>
                        <a:gd name="T27" fmla="*/ 0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38"/>
                        <a:gd name="T44" fmla="*/ 16 w 16"/>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38">
                          <a:moveTo>
                            <a:pt x="12" y="138"/>
                          </a:moveTo>
                          <a:lnTo>
                            <a:pt x="12" y="100"/>
                          </a:lnTo>
                          <a:lnTo>
                            <a:pt x="6" y="61"/>
                          </a:lnTo>
                          <a:lnTo>
                            <a:pt x="3" y="37"/>
                          </a:lnTo>
                          <a:lnTo>
                            <a:pt x="2" y="15"/>
                          </a:lnTo>
                          <a:lnTo>
                            <a:pt x="0" y="0"/>
                          </a:lnTo>
                          <a:lnTo>
                            <a:pt x="5" y="12"/>
                          </a:lnTo>
                          <a:lnTo>
                            <a:pt x="10" y="18"/>
                          </a:lnTo>
                          <a:lnTo>
                            <a:pt x="10" y="31"/>
                          </a:lnTo>
                          <a:lnTo>
                            <a:pt x="13" y="32"/>
                          </a:lnTo>
                          <a:lnTo>
                            <a:pt x="12" y="58"/>
                          </a:lnTo>
                          <a:lnTo>
                            <a:pt x="15" y="87"/>
                          </a:lnTo>
                          <a:lnTo>
                            <a:pt x="16" y="116"/>
                          </a:lnTo>
                          <a:lnTo>
                            <a:pt x="12" y="13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58" name="Freeform 243"/>
                    <p:cNvSpPr/>
                    <p:nvPr/>
                  </p:nvSpPr>
                  <p:spPr bwMode="auto">
                    <a:xfrm>
                      <a:off x="1323" y="1482"/>
                      <a:ext cx="3" cy="13"/>
                    </a:xfrm>
                    <a:custGeom>
                      <a:avLst/>
                      <a:gdLst>
                        <a:gd name="T0" fmla="*/ 0 w 20"/>
                        <a:gd name="T1" fmla="*/ 0 h 138"/>
                        <a:gd name="T2" fmla="*/ 0 w 20"/>
                        <a:gd name="T3" fmla="*/ 0 h 138"/>
                        <a:gd name="T4" fmla="*/ 0 w 20"/>
                        <a:gd name="T5" fmla="*/ 0 h 138"/>
                        <a:gd name="T6" fmla="*/ 0 w 20"/>
                        <a:gd name="T7" fmla="*/ 0 h 138"/>
                        <a:gd name="T8" fmla="*/ 0 w 20"/>
                        <a:gd name="T9" fmla="*/ 0 h 138"/>
                        <a:gd name="T10" fmla="*/ 0 w 20"/>
                        <a:gd name="T11" fmla="*/ 0 h 138"/>
                        <a:gd name="T12" fmla="*/ 0 w 20"/>
                        <a:gd name="T13" fmla="*/ 0 h 138"/>
                        <a:gd name="T14" fmla="*/ 0 w 20"/>
                        <a:gd name="T15" fmla="*/ 0 h 138"/>
                        <a:gd name="T16" fmla="*/ 0 w 20"/>
                        <a:gd name="T17" fmla="*/ 0 h 138"/>
                        <a:gd name="T18" fmla="*/ 0 w 20"/>
                        <a:gd name="T19" fmla="*/ 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38"/>
                        <a:gd name="T32" fmla="*/ 20 w 20"/>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38">
                          <a:moveTo>
                            <a:pt x="16" y="138"/>
                          </a:moveTo>
                          <a:lnTo>
                            <a:pt x="10" y="109"/>
                          </a:lnTo>
                          <a:lnTo>
                            <a:pt x="10" y="71"/>
                          </a:lnTo>
                          <a:lnTo>
                            <a:pt x="4" y="51"/>
                          </a:lnTo>
                          <a:lnTo>
                            <a:pt x="3" y="25"/>
                          </a:lnTo>
                          <a:lnTo>
                            <a:pt x="0" y="0"/>
                          </a:lnTo>
                          <a:lnTo>
                            <a:pt x="10" y="36"/>
                          </a:lnTo>
                          <a:lnTo>
                            <a:pt x="16" y="71"/>
                          </a:lnTo>
                          <a:lnTo>
                            <a:pt x="20" y="96"/>
                          </a:lnTo>
                          <a:lnTo>
                            <a:pt x="16" y="13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59" name="Freeform 244"/>
                    <p:cNvSpPr/>
                    <p:nvPr/>
                  </p:nvSpPr>
                  <p:spPr bwMode="auto">
                    <a:xfrm>
                      <a:off x="1324" y="1480"/>
                      <a:ext cx="4" cy="13"/>
                    </a:xfrm>
                    <a:custGeom>
                      <a:avLst/>
                      <a:gdLst>
                        <a:gd name="T0" fmla="*/ 0 w 34"/>
                        <a:gd name="T1" fmla="*/ 0 h 136"/>
                        <a:gd name="T2" fmla="*/ 0 w 34"/>
                        <a:gd name="T3" fmla="*/ 0 h 136"/>
                        <a:gd name="T4" fmla="*/ 0 w 34"/>
                        <a:gd name="T5" fmla="*/ 0 h 136"/>
                        <a:gd name="T6" fmla="*/ 0 w 34"/>
                        <a:gd name="T7" fmla="*/ 0 h 136"/>
                        <a:gd name="T8" fmla="*/ 0 w 34"/>
                        <a:gd name="T9" fmla="*/ 0 h 136"/>
                        <a:gd name="T10" fmla="*/ 0 w 34"/>
                        <a:gd name="T11" fmla="*/ 0 h 136"/>
                        <a:gd name="T12" fmla="*/ 0 w 34"/>
                        <a:gd name="T13" fmla="*/ 0 h 136"/>
                        <a:gd name="T14" fmla="*/ 0 w 34"/>
                        <a:gd name="T15" fmla="*/ 0 h 136"/>
                        <a:gd name="T16" fmla="*/ 0 w 34"/>
                        <a:gd name="T17" fmla="*/ 0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136"/>
                        <a:gd name="T29" fmla="*/ 34 w 34"/>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136">
                          <a:moveTo>
                            <a:pt x="29" y="136"/>
                          </a:moveTo>
                          <a:lnTo>
                            <a:pt x="21" y="100"/>
                          </a:lnTo>
                          <a:lnTo>
                            <a:pt x="15" y="64"/>
                          </a:lnTo>
                          <a:lnTo>
                            <a:pt x="8" y="35"/>
                          </a:lnTo>
                          <a:lnTo>
                            <a:pt x="0" y="0"/>
                          </a:lnTo>
                          <a:lnTo>
                            <a:pt x="15" y="30"/>
                          </a:lnTo>
                          <a:lnTo>
                            <a:pt x="31" y="72"/>
                          </a:lnTo>
                          <a:lnTo>
                            <a:pt x="34" y="93"/>
                          </a:lnTo>
                          <a:lnTo>
                            <a:pt x="29" y="13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60" name="Freeform 245"/>
                    <p:cNvSpPr/>
                    <p:nvPr/>
                  </p:nvSpPr>
                  <p:spPr bwMode="auto">
                    <a:xfrm>
                      <a:off x="1319" y="1469"/>
                      <a:ext cx="4" cy="12"/>
                    </a:xfrm>
                    <a:custGeom>
                      <a:avLst/>
                      <a:gdLst>
                        <a:gd name="T0" fmla="*/ 0 w 41"/>
                        <a:gd name="T1" fmla="*/ 0 h 134"/>
                        <a:gd name="T2" fmla="*/ 0 w 41"/>
                        <a:gd name="T3" fmla="*/ 0 h 134"/>
                        <a:gd name="T4" fmla="*/ 0 w 41"/>
                        <a:gd name="T5" fmla="*/ 0 h 134"/>
                        <a:gd name="T6" fmla="*/ 0 w 41"/>
                        <a:gd name="T7" fmla="*/ 0 h 134"/>
                        <a:gd name="T8" fmla="*/ 0 w 41"/>
                        <a:gd name="T9" fmla="*/ 0 h 134"/>
                        <a:gd name="T10" fmla="*/ 0 w 41"/>
                        <a:gd name="T11" fmla="*/ 0 h 134"/>
                        <a:gd name="T12" fmla="*/ 0 w 41"/>
                        <a:gd name="T13" fmla="*/ 0 h 134"/>
                        <a:gd name="T14" fmla="*/ 0 w 41"/>
                        <a:gd name="T15" fmla="*/ 0 h 134"/>
                        <a:gd name="T16" fmla="*/ 0 w 41"/>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134"/>
                        <a:gd name="T29" fmla="*/ 41 w 41"/>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134">
                          <a:moveTo>
                            <a:pt x="41" y="134"/>
                          </a:moveTo>
                          <a:lnTo>
                            <a:pt x="32" y="109"/>
                          </a:lnTo>
                          <a:lnTo>
                            <a:pt x="22" y="68"/>
                          </a:lnTo>
                          <a:lnTo>
                            <a:pt x="9" y="32"/>
                          </a:lnTo>
                          <a:lnTo>
                            <a:pt x="0" y="0"/>
                          </a:lnTo>
                          <a:lnTo>
                            <a:pt x="16" y="31"/>
                          </a:lnTo>
                          <a:lnTo>
                            <a:pt x="32" y="70"/>
                          </a:lnTo>
                          <a:lnTo>
                            <a:pt x="38" y="109"/>
                          </a:lnTo>
                          <a:lnTo>
                            <a:pt x="41" y="13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61" name="Freeform 246"/>
                    <p:cNvSpPr/>
                    <p:nvPr/>
                  </p:nvSpPr>
                  <p:spPr bwMode="auto">
                    <a:xfrm>
                      <a:off x="1317" y="1462"/>
                      <a:ext cx="6" cy="18"/>
                    </a:xfrm>
                    <a:custGeom>
                      <a:avLst/>
                      <a:gdLst>
                        <a:gd name="T0" fmla="*/ 0 w 59"/>
                        <a:gd name="T1" fmla="*/ 0 h 200"/>
                        <a:gd name="T2" fmla="*/ 0 w 59"/>
                        <a:gd name="T3" fmla="*/ 0 h 200"/>
                        <a:gd name="T4" fmla="*/ 0 w 59"/>
                        <a:gd name="T5" fmla="*/ 0 h 200"/>
                        <a:gd name="T6" fmla="*/ 0 w 59"/>
                        <a:gd name="T7" fmla="*/ 0 h 200"/>
                        <a:gd name="T8" fmla="*/ 0 w 59"/>
                        <a:gd name="T9" fmla="*/ 0 h 200"/>
                        <a:gd name="T10" fmla="*/ 0 w 59"/>
                        <a:gd name="T11" fmla="*/ 0 h 200"/>
                        <a:gd name="T12" fmla="*/ 0 w 59"/>
                        <a:gd name="T13" fmla="*/ 0 h 200"/>
                        <a:gd name="T14" fmla="*/ 0 w 59"/>
                        <a:gd name="T15" fmla="*/ 0 h 200"/>
                        <a:gd name="T16" fmla="*/ 0 w 59"/>
                        <a:gd name="T17" fmla="*/ 0 h 200"/>
                        <a:gd name="T18" fmla="*/ 0 w 59"/>
                        <a:gd name="T19" fmla="*/ 0 h 200"/>
                        <a:gd name="T20" fmla="*/ 0 w 59"/>
                        <a:gd name="T21" fmla="*/ 0 h 200"/>
                        <a:gd name="T22" fmla="*/ 0 w 59"/>
                        <a:gd name="T23" fmla="*/ 0 h 200"/>
                        <a:gd name="T24" fmla="*/ 0 w 59"/>
                        <a:gd name="T25" fmla="*/ 0 h 200"/>
                        <a:gd name="T26" fmla="*/ 0 w 59"/>
                        <a:gd name="T27" fmla="*/ 0 h 200"/>
                        <a:gd name="T28" fmla="*/ 0 w 59"/>
                        <a:gd name="T29" fmla="*/ 0 h 200"/>
                        <a:gd name="T30" fmla="*/ 0 w 59"/>
                        <a:gd name="T31" fmla="*/ 0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200"/>
                        <a:gd name="T50" fmla="*/ 59 w 5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200">
                          <a:moveTo>
                            <a:pt x="59" y="200"/>
                          </a:moveTo>
                          <a:lnTo>
                            <a:pt x="59" y="165"/>
                          </a:lnTo>
                          <a:lnTo>
                            <a:pt x="50" y="132"/>
                          </a:lnTo>
                          <a:lnTo>
                            <a:pt x="40" y="103"/>
                          </a:lnTo>
                          <a:lnTo>
                            <a:pt x="22" y="78"/>
                          </a:lnTo>
                          <a:lnTo>
                            <a:pt x="13" y="54"/>
                          </a:lnTo>
                          <a:lnTo>
                            <a:pt x="8" y="36"/>
                          </a:lnTo>
                          <a:lnTo>
                            <a:pt x="6" y="17"/>
                          </a:lnTo>
                          <a:lnTo>
                            <a:pt x="0" y="0"/>
                          </a:lnTo>
                          <a:lnTo>
                            <a:pt x="18" y="28"/>
                          </a:lnTo>
                          <a:lnTo>
                            <a:pt x="21" y="46"/>
                          </a:lnTo>
                          <a:lnTo>
                            <a:pt x="25" y="65"/>
                          </a:lnTo>
                          <a:lnTo>
                            <a:pt x="29" y="68"/>
                          </a:lnTo>
                          <a:lnTo>
                            <a:pt x="38" y="93"/>
                          </a:lnTo>
                          <a:lnTo>
                            <a:pt x="48" y="125"/>
                          </a:lnTo>
                          <a:lnTo>
                            <a:pt x="59" y="20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62" name="Freeform 247"/>
                    <p:cNvSpPr/>
                    <p:nvPr/>
                  </p:nvSpPr>
                  <p:spPr bwMode="auto">
                    <a:xfrm>
                      <a:off x="1307" y="1452"/>
                      <a:ext cx="10" cy="14"/>
                    </a:xfrm>
                    <a:custGeom>
                      <a:avLst/>
                      <a:gdLst>
                        <a:gd name="T0" fmla="*/ 0 w 94"/>
                        <a:gd name="T1" fmla="*/ 0 h 154"/>
                        <a:gd name="T2" fmla="*/ 0 w 94"/>
                        <a:gd name="T3" fmla="*/ 0 h 154"/>
                        <a:gd name="T4" fmla="*/ 0 w 94"/>
                        <a:gd name="T5" fmla="*/ 0 h 154"/>
                        <a:gd name="T6" fmla="*/ 0 w 94"/>
                        <a:gd name="T7" fmla="*/ 0 h 154"/>
                        <a:gd name="T8" fmla="*/ 0 w 94"/>
                        <a:gd name="T9" fmla="*/ 0 h 154"/>
                        <a:gd name="T10" fmla="*/ 0 w 94"/>
                        <a:gd name="T11" fmla="*/ 0 h 154"/>
                        <a:gd name="T12" fmla="*/ 0 w 94"/>
                        <a:gd name="T13" fmla="*/ 0 h 154"/>
                        <a:gd name="T14" fmla="*/ 0 w 94"/>
                        <a:gd name="T15" fmla="*/ 0 h 154"/>
                        <a:gd name="T16" fmla="*/ 0 w 94"/>
                        <a:gd name="T17" fmla="*/ 0 h 154"/>
                        <a:gd name="T18" fmla="*/ 0 w 94"/>
                        <a:gd name="T19" fmla="*/ 0 h 154"/>
                        <a:gd name="T20" fmla="*/ 0 w 94"/>
                        <a:gd name="T21" fmla="*/ 0 h 154"/>
                        <a:gd name="T22" fmla="*/ 0 w 9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154"/>
                        <a:gd name="T38" fmla="*/ 94 w 94"/>
                        <a:gd name="T39" fmla="*/ 154 h 1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154">
                          <a:moveTo>
                            <a:pt x="91" y="154"/>
                          </a:moveTo>
                          <a:lnTo>
                            <a:pt x="76" y="122"/>
                          </a:lnTo>
                          <a:lnTo>
                            <a:pt x="48" y="86"/>
                          </a:lnTo>
                          <a:lnTo>
                            <a:pt x="38" y="52"/>
                          </a:lnTo>
                          <a:lnTo>
                            <a:pt x="21" y="29"/>
                          </a:lnTo>
                          <a:lnTo>
                            <a:pt x="0" y="0"/>
                          </a:lnTo>
                          <a:lnTo>
                            <a:pt x="21" y="23"/>
                          </a:lnTo>
                          <a:lnTo>
                            <a:pt x="41" y="46"/>
                          </a:lnTo>
                          <a:lnTo>
                            <a:pt x="57" y="71"/>
                          </a:lnTo>
                          <a:lnTo>
                            <a:pt x="60" y="91"/>
                          </a:lnTo>
                          <a:lnTo>
                            <a:pt x="94" y="122"/>
                          </a:lnTo>
                          <a:lnTo>
                            <a:pt x="91" y="15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63" name="Freeform 248"/>
                    <p:cNvSpPr/>
                    <p:nvPr/>
                  </p:nvSpPr>
                  <p:spPr bwMode="auto">
                    <a:xfrm>
                      <a:off x="1328" y="1472"/>
                      <a:ext cx="8" cy="15"/>
                    </a:xfrm>
                    <a:custGeom>
                      <a:avLst/>
                      <a:gdLst>
                        <a:gd name="T0" fmla="*/ 0 w 65"/>
                        <a:gd name="T1" fmla="*/ 0 h 168"/>
                        <a:gd name="T2" fmla="*/ 0 w 65"/>
                        <a:gd name="T3" fmla="*/ 0 h 168"/>
                        <a:gd name="T4" fmla="*/ 0 w 65"/>
                        <a:gd name="T5" fmla="*/ 0 h 168"/>
                        <a:gd name="T6" fmla="*/ 0 w 65"/>
                        <a:gd name="T7" fmla="*/ 0 h 168"/>
                        <a:gd name="T8" fmla="*/ 0 w 65"/>
                        <a:gd name="T9" fmla="*/ 0 h 168"/>
                        <a:gd name="T10" fmla="*/ 0 w 65"/>
                        <a:gd name="T11" fmla="*/ 0 h 168"/>
                        <a:gd name="T12" fmla="*/ 0 w 65"/>
                        <a:gd name="T13" fmla="*/ 0 h 168"/>
                        <a:gd name="T14" fmla="*/ 0 w 65"/>
                        <a:gd name="T15" fmla="*/ 0 h 168"/>
                        <a:gd name="T16" fmla="*/ 0 w 65"/>
                        <a:gd name="T17" fmla="*/ 0 h 168"/>
                        <a:gd name="T18" fmla="*/ 0 w 65"/>
                        <a:gd name="T19" fmla="*/ 0 h 168"/>
                        <a:gd name="T20" fmla="*/ 0 w 65"/>
                        <a:gd name="T21" fmla="*/ 0 h 168"/>
                        <a:gd name="T22" fmla="*/ 0 w 65"/>
                        <a:gd name="T23" fmla="*/ 0 h 168"/>
                        <a:gd name="T24" fmla="*/ 0 w 65"/>
                        <a:gd name="T25" fmla="*/ 0 h 168"/>
                        <a:gd name="T26" fmla="*/ 0 w 65"/>
                        <a:gd name="T27" fmla="*/ 0 h 1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
                        <a:gd name="T43" fmla="*/ 0 h 168"/>
                        <a:gd name="T44" fmla="*/ 65 w 65"/>
                        <a:gd name="T45" fmla="*/ 168 h 1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 h="168">
                          <a:moveTo>
                            <a:pt x="6" y="168"/>
                          </a:moveTo>
                          <a:lnTo>
                            <a:pt x="0" y="149"/>
                          </a:lnTo>
                          <a:lnTo>
                            <a:pt x="16" y="121"/>
                          </a:lnTo>
                          <a:lnTo>
                            <a:pt x="33" y="85"/>
                          </a:lnTo>
                          <a:lnTo>
                            <a:pt x="51" y="45"/>
                          </a:lnTo>
                          <a:lnTo>
                            <a:pt x="58" y="24"/>
                          </a:lnTo>
                          <a:lnTo>
                            <a:pt x="57" y="11"/>
                          </a:lnTo>
                          <a:lnTo>
                            <a:pt x="62" y="0"/>
                          </a:lnTo>
                          <a:lnTo>
                            <a:pt x="62" y="13"/>
                          </a:lnTo>
                          <a:lnTo>
                            <a:pt x="65" y="24"/>
                          </a:lnTo>
                          <a:lnTo>
                            <a:pt x="62" y="36"/>
                          </a:lnTo>
                          <a:lnTo>
                            <a:pt x="46" y="69"/>
                          </a:lnTo>
                          <a:lnTo>
                            <a:pt x="27" y="114"/>
                          </a:lnTo>
                          <a:lnTo>
                            <a:pt x="6" y="16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64" name="Freeform 249"/>
                    <p:cNvSpPr/>
                    <p:nvPr/>
                  </p:nvSpPr>
                  <p:spPr bwMode="auto">
                    <a:xfrm>
                      <a:off x="1327" y="1469"/>
                      <a:ext cx="8" cy="15"/>
                    </a:xfrm>
                    <a:custGeom>
                      <a:avLst/>
                      <a:gdLst>
                        <a:gd name="T0" fmla="*/ 0 w 66"/>
                        <a:gd name="T1" fmla="*/ 0 h 170"/>
                        <a:gd name="T2" fmla="*/ 0 w 66"/>
                        <a:gd name="T3" fmla="*/ 0 h 170"/>
                        <a:gd name="T4" fmla="*/ 0 w 66"/>
                        <a:gd name="T5" fmla="*/ 0 h 170"/>
                        <a:gd name="T6" fmla="*/ 0 w 66"/>
                        <a:gd name="T7" fmla="*/ 0 h 170"/>
                        <a:gd name="T8" fmla="*/ 0 w 66"/>
                        <a:gd name="T9" fmla="*/ 0 h 170"/>
                        <a:gd name="T10" fmla="*/ 0 w 66"/>
                        <a:gd name="T11" fmla="*/ 0 h 170"/>
                        <a:gd name="T12" fmla="*/ 0 w 66"/>
                        <a:gd name="T13" fmla="*/ 0 h 170"/>
                        <a:gd name="T14" fmla="*/ 0 w 66"/>
                        <a:gd name="T15" fmla="*/ 0 h 170"/>
                        <a:gd name="T16" fmla="*/ 0 w 66"/>
                        <a:gd name="T17" fmla="*/ 0 h 170"/>
                        <a:gd name="T18" fmla="*/ 0 w 66"/>
                        <a:gd name="T19" fmla="*/ 0 h 170"/>
                        <a:gd name="T20" fmla="*/ 0 w 66"/>
                        <a:gd name="T21" fmla="*/ 0 h 170"/>
                        <a:gd name="T22" fmla="*/ 0 w 66"/>
                        <a:gd name="T23" fmla="*/ 0 h 170"/>
                        <a:gd name="T24" fmla="*/ 0 w 66"/>
                        <a:gd name="T25" fmla="*/ 0 h 170"/>
                        <a:gd name="T26" fmla="*/ 0 w 66"/>
                        <a:gd name="T27" fmla="*/ 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170"/>
                        <a:gd name="T44" fmla="*/ 66 w 66"/>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170">
                          <a:moveTo>
                            <a:pt x="8" y="170"/>
                          </a:moveTo>
                          <a:lnTo>
                            <a:pt x="0" y="158"/>
                          </a:lnTo>
                          <a:lnTo>
                            <a:pt x="14" y="137"/>
                          </a:lnTo>
                          <a:lnTo>
                            <a:pt x="30" y="108"/>
                          </a:lnTo>
                          <a:lnTo>
                            <a:pt x="40" y="83"/>
                          </a:lnTo>
                          <a:lnTo>
                            <a:pt x="46" y="60"/>
                          </a:lnTo>
                          <a:lnTo>
                            <a:pt x="60" y="24"/>
                          </a:lnTo>
                          <a:lnTo>
                            <a:pt x="66" y="0"/>
                          </a:lnTo>
                          <a:lnTo>
                            <a:pt x="60" y="31"/>
                          </a:lnTo>
                          <a:lnTo>
                            <a:pt x="51" y="63"/>
                          </a:lnTo>
                          <a:lnTo>
                            <a:pt x="47" y="83"/>
                          </a:lnTo>
                          <a:lnTo>
                            <a:pt x="38" y="103"/>
                          </a:lnTo>
                          <a:lnTo>
                            <a:pt x="30" y="125"/>
                          </a:lnTo>
                          <a:lnTo>
                            <a:pt x="8" y="17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65" name="Freeform 250"/>
                    <p:cNvSpPr/>
                    <p:nvPr/>
                  </p:nvSpPr>
                  <p:spPr bwMode="auto">
                    <a:xfrm>
                      <a:off x="1335" y="1460"/>
                      <a:ext cx="3" cy="11"/>
                    </a:xfrm>
                    <a:custGeom>
                      <a:avLst/>
                      <a:gdLst>
                        <a:gd name="T0" fmla="*/ 0 w 22"/>
                        <a:gd name="T1" fmla="*/ 0 h 118"/>
                        <a:gd name="T2" fmla="*/ 0 w 22"/>
                        <a:gd name="T3" fmla="*/ 0 h 118"/>
                        <a:gd name="T4" fmla="*/ 0 w 22"/>
                        <a:gd name="T5" fmla="*/ 0 h 118"/>
                        <a:gd name="T6" fmla="*/ 0 w 22"/>
                        <a:gd name="T7" fmla="*/ 0 h 118"/>
                        <a:gd name="T8" fmla="*/ 0 w 22"/>
                        <a:gd name="T9" fmla="*/ 0 h 118"/>
                        <a:gd name="T10" fmla="*/ 0 w 22"/>
                        <a:gd name="T11" fmla="*/ 0 h 118"/>
                        <a:gd name="T12" fmla="*/ 0 w 22"/>
                        <a:gd name="T13" fmla="*/ 0 h 118"/>
                        <a:gd name="T14" fmla="*/ 0 w 22"/>
                        <a:gd name="T15" fmla="*/ 0 h 11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18"/>
                        <a:gd name="T26" fmla="*/ 22 w 22"/>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18">
                          <a:moveTo>
                            <a:pt x="0" y="118"/>
                          </a:moveTo>
                          <a:lnTo>
                            <a:pt x="9" y="103"/>
                          </a:lnTo>
                          <a:lnTo>
                            <a:pt x="16" y="81"/>
                          </a:lnTo>
                          <a:lnTo>
                            <a:pt x="19" y="48"/>
                          </a:lnTo>
                          <a:lnTo>
                            <a:pt x="22" y="0"/>
                          </a:lnTo>
                          <a:lnTo>
                            <a:pt x="14" y="32"/>
                          </a:lnTo>
                          <a:lnTo>
                            <a:pt x="7" y="70"/>
                          </a:lnTo>
                          <a:lnTo>
                            <a:pt x="0" y="11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66" name="Freeform 251"/>
                    <p:cNvSpPr/>
                    <p:nvPr/>
                  </p:nvSpPr>
                  <p:spPr bwMode="auto">
                    <a:xfrm>
                      <a:off x="1334" y="1454"/>
                      <a:ext cx="4" cy="16"/>
                    </a:xfrm>
                    <a:custGeom>
                      <a:avLst/>
                      <a:gdLst>
                        <a:gd name="T0" fmla="*/ 0 w 35"/>
                        <a:gd name="T1" fmla="*/ 0 h 168"/>
                        <a:gd name="T2" fmla="*/ 0 w 35"/>
                        <a:gd name="T3" fmla="*/ 0 h 168"/>
                        <a:gd name="T4" fmla="*/ 0 w 35"/>
                        <a:gd name="T5" fmla="*/ 0 h 168"/>
                        <a:gd name="T6" fmla="*/ 0 w 35"/>
                        <a:gd name="T7" fmla="*/ 0 h 168"/>
                        <a:gd name="T8" fmla="*/ 0 w 35"/>
                        <a:gd name="T9" fmla="*/ 0 h 168"/>
                        <a:gd name="T10" fmla="*/ 0 w 35"/>
                        <a:gd name="T11" fmla="*/ 0 h 168"/>
                        <a:gd name="T12" fmla="*/ 0 w 35"/>
                        <a:gd name="T13" fmla="*/ 0 h 168"/>
                        <a:gd name="T14" fmla="*/ 0 w 35"/>
                        <a:gd name="T15" fmla="*/ 0 h 168"/>
                        <a:gd name="T16" fmla="*/ 0 w 35"/>
                        <a:gd name="T17" fmla="*/ 0 h 168"/>
                        <a:gd name="T18" fmla="*/ 0 w 35"/>
                        <a:gd name="T19" fmla="*/ 0 h 168"/>
                        <a:gd name="T20" fmla="*/ 0 w 35"/>
                        <a:gd name="T21" fmla="*/ 0 h 168"/>
                        <a:gd name="T22" fmla="*/ 0 w 35"/>
                        <a:gd name="T23" fmla="*/ 0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68"/>
                        <a:gd name="T38" fmla="*/ 35 w 35"/>
                        <a:gd name="T39" fmla="*/ 168 h 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68">
                          <a:moveTo>
                            <a:pt x="0" y="168"/>
                          </a:moveTo>
                          <a:lnTo>
                            <a:pt x="7" y="146"/>
                          </a:lnTo>
                          <a:lnTo>
                            <a:pt x="10" y="118"/>
                          </a:lnTo>
                          <a:lnTo>
                            <a:pt x="13" y="97"/>
                          </a:lnTo>
                          <a:lnTo>
                            <a:pt x="19" y="56"/>
                          </a:lnTo>
                          <a:lnTo>
                            <a:pt x="26" y="26"/>
                          </a:lnTo>
                          <a:lnTo>
                            <a:pt x="35" y="0"/>
                          </a:lnTo>
                          <a:lnTo>
                            <a:pt x="32" y="34"/>
                          </a:lnTo>
                          <a:lnTo>
                            <a:pt x="26" y="63"/>
                          </a:lnTo>
                          <a:lnTo>
                            <a:pt x="16" y="105"/>
                          </a:lnTo>
                          <a:lnTo>
                            <a:pt x="10" y="142"/>
                          </a:lnTo>
                          <a:lnTo>
                            <a:pt x="0" y="16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67" name="Freeform 252"/>
                    <p:cNvSpPr/>
                    <p:nvPr/>
                  </p:nvSpPr>
                  <p:spPr bwMode="auto">
                    <a:xfrm>
                      <a:off x="1338" y="1446"/>
                      <a:ext cx="3" cy="14"/>
                    </a:xfrm>
                    <a:custGeom>
                      <a:avLst/>
                      <a:gdLst>
                        <a:gd name="T0" fmla="*/ 0 w 30"/>
                        <a:gd name="T1" fmla="*/ 0 h 158"/>
                        <a:gd name="T2" fmla="*/ 0 w 30"/>
                        <a:gd name="T3" fmla="*/ 0 h 158"/>
                        <a:gd name="T4" fmla="*/ 0 w 30"/>
                        <a:gd name="T5" fmla="*/ 0 h 158"/>
                        <a:gd name="T6" fmla="*/ 0 w 30"/>
                        <a:gd name="T7" fmla="*/ 0 h 158"/>
                        <a:gd name="T8" fmla="*/ 0 w 30"/>
                        <a:gd name="T9" fmla="*/ 0 h 158"/>
                        <a:gd name="T10" fmla="*/ 0 w 30"/>
                        <a:gd name="T11" fmla="*/ 0 h 158"/>
                        <a:gd name="T12" fmla="*/ 0 w 30"/>
                        <a:gd name="T13" fmla="*/ 0 h 158"/>
                        <a:gd name="T14" fmla="*/ 0 w 30"/>
                        <a:gd name="T15" fmla="*/ 0 h 158"/>
                        <a:gd name="T16" fmla="*/ 0 w 30"/>
                        <a:gd name="T17" fmla="*/ 0 h 158"/>
                        <a:gd name="T18" fmla="*/ 0 w 30"/>
                        <a:gd name="T19" fmla="*/ 0 h 158"/>
                        <a:gd name="T20" fmla="*/ 0 w 30"/>
                        <a:gd name="T21" fmla="*/ 0 h 158"/>
                        <a:gd name="T22" fmla="*/ 0 w 30"/>
                        <a:gd name="T23" fmla="*/ 0 h 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58"/>
                        <a:gd name="T38" fmla="*/ 30 w 30"/>
                        <a:gd name="T39" fmla="*/ 158 h 1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58">
                          <a:moveTo>
                            <a:pt x="0" y="158"/>
                          </a:moveTo>
                          <a:lnTo>
                            <a:pt x="6" y="132"/>
                          </a:lnTo>
                          <a:lnTo>
                            <a:pt x="7" y="94"/>
                          </a:lnTo>
                          <a:lnTo>
                            <a:pt x="7" y="77"/>
                          </a:lnTo>
                          <a:lnTo>
                            <a:pt x="13" y="52"/>
                          </a:lnTo>
                          <a:lnTo>
                            <a:pt x="20" y="32"/>
                          </a:lnTo>
                          <a:lnTo>
                            <a:pt x="30" y="0"/>
                          </a:lnTo>
                          <a:lnTo>
                            <a:pt x="22" y="46"/>
                          </a:lnTo>
                          <a:lnTo>
                            <a:pt x="17" y="74"/>
                          </a:lnTo>
                          <a:lnTo>
                            <a:pt x="11" y="111"/>
                          </a:lnTo>
                          <a:lnTo>
                            <a:pt x="4" y="140"/>
                          </a:lnTo>
                          <a:lnTo>
                            <a:pt x="0" y="15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68" name="Freeform 253"/>
                    <p:cNvSpPr/>
                    <p:nvPr/>
                  </p:nvSpPr>
                  <p:spPr bwMode="auto">
                    <a:xfrm>
                      <a:off x="1314" y="1492"/>
                      <a:ext cx="10" cy="10"/>
                    </a:xfrm>
                    <a:custGeom>
                      <a:avLst/>
                      <a:gdLst>
                        <a:gd name="T0" fmla="*/ 0 w 88"/>
                        <a:gd name="T1" fmla="*/ 0 h 115"/>
                        <a:gd name="T2" fmla="*/ 0 w 88"/>
                        <a:gd name="T3" fmla="*/ 0 h 115"/>
                        <a:gd name="T4" fmla="*/ 0 w 88"/>
                        <a:gd name="T5" fmla="*/ 0 h 115"/>
                        <a:gd name="T6" fmla="*/ 0 w 88"/>
                        <a:gd name="T7" fmla="*/ 0 h 115"/>
                        <a:gd name="T8" fmla="*/ 0 w 88"/>
                        <a:gd name="T9" fmla="*/ 0 h 115"/>
                        <a:gd name="T10" fmla="*/ 0 w 88"/>
                        <a:gd name="T11" fmla="*/ 0 h 115"/>
                        <a:gd name="T12" fmla="*/ 0 w 88"/>
                        <a:gd name="T13" fmla="*/ 0 h 115"/>
                        <a:gd name="T14" fmla="*/ 0 w 88"/>
                        <a:gd name="T15" fmla="*/ 0 h 115"/>
                        <a:gd name="T16" fmla="*/ 0 w 88"/>
                        <a:gd name="T17" fmla="*/ 0 h 115"/>
                        <a:gd name="T18" fmla="*/ 0 w 88"/>
                        <a:gd name="T19" fmla="*/ 0 h 115"/>
                        <a:gd name="T20" fmla="*/ 0 w 88"/>
                        <a:gd name="T21" fmla="*/ 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115"/>
                        <a:gd name="T35" fmla="*/ 88 w 88"/>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115">
                          <a:moveTo>
                            <a:pt x="88" y="0"/>
                          </a:moveTo>
                          <a:lnTo>
                            <a:pt x="88" y="13"/>
                          </a:lnTo>
                          <a:lnTo>
                            <a:pt x="78" y="30"/>
                          </a:lnTo>
                          <a:lnTo>
                            <a:pt x="57" y="53"/>
                          </a:lnTo>
                          <a:lnTo>
                            <a:pt x="38" y="75"/>
                          </a:lnTo>
                          <a:lnTo>
                            <a:pt x="25" y="95"/>
                          </a:lnTo>
                          <a:lnTo>
                            <a:pt x="0" y="115"/>
                          </a:lnTo>
                          <a:lnTo>
                            <a:pt x="24" y="85"/>
                          </a:lnTo>
                          <a:lnTo>
                            <a:pt x="51" y="52"/>
                          </a:lnTo>
                          <a:lnTo>
                            <a:pt x="69" y="26"/>
                          </a:lnTo>
                          <a:lnTo>
                            <a:pt x="88"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69" name="Freeform 254"/>
                    <p:cNvSpPr/>
                    <p:nvPr/>
                  </p:nvSpPr>
                  <p:spPr bwMode="auto">
                    <a:xfrm>
                      <a:off x="1316" y="1489"/>
                      <a:ext cx="8" cy="10"/>
                    </a:xfrm>
                    <a:custGeom>
                      <a:avLst/>
                      <a:gdLst>
                        <a:gd name="T0" fmla="*/ 0 w 73"/>
                        <a:gd name="T1" fmla="*/ 0 h 110"/>
                        <a:gd name="T2" fmla="*/ 0 w 73"/>
                        <a:gd name="T3" fmla="*/ 0 h 110"/>
                        <a:gd name="T4" fmla="*/ 0 w 73"/>
                        <a:gd name="T5" fmla="*/ 0 h 110"/>
                        <a:gd name="T6" fmla="*/ 0 w 73"/>
                        <a:gd name="T7" fmla="*/ 0 h 110"/>
                        <a:gd name="T8" fmla="*/ 0 w 73"/>
                        <a:gd name="T9" fmla="*/ 0 h 110"/>
                        <a:gd name="T10" fmla="*/ 0 w 73"/>
                        <a:gd name="T11" fmla="*/ 0 h 110"/>
                        <a:gd name="T12" fmla="*/ 0 w 73"/>
                        <a:gd name="T13" fmla="*/ 0 h 110"/>
                        <a:gd name="T14" fmla="*/ 0 w 73"/>
                        <a:gd name="T15" fmla="*/ 0 h 110"/>
                        <a:gd name="T16" fmla="*/ 0 w 73"/>
                        <a:gd name="T17" fmla="*/ 0 h 110"/>
                        <a:gd name="T18" fmla="*/ 0 w 73"/>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110"/>
                        <a:gd name="T32" fmla="*/ 73 w 73"/>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110">
                          <a:moveTo>
                            <a:pt x="70" y="0"/>
                          </a:moveTo>
                          <a:lnTo>
                            <a:pt x="73" y="16"/>
                          </a:lnTo>
                          <a:lnTo>
                            <a:pt x="58" y="36"/>
                          </a:lnTo>
                          <a:lnTo>
                            <a:pt x="39" y="59"/>
                          </a:lnTo>
                          <a:lnTo>
                            <a:pt x="20" y="87"/>
                          </a:lnTo>
                          <a:lnTo>
                            <a:pt x="0" y="110"/>
                          </a:lnTo>
                          <a:lnTo>
                            <a:pt x="10" y="88"/>
                          </a:lnTo>
                          <a:lnTo>
                            <a:pt x="28" y="62"/>
                          </a:lnTo>
                          <a:lnTo>
                            <a:pt x="48" y="32"/>
                          </a:lnTo>
                          <a:lnTo>
                            <a:pt x="7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70" name="Freeform 255"/>
                    <p:cNvSpPr/>
                    <p:nvPr/>
                  </p:nvSpPr>
                  <p:spPr bwMode="auto">
                    <a:xfrm>
                      <a:off x="1325" y="1493"/>
                      <a:ext cx="2" cy="12"/>
                    </a:xfrm>
                    <a:custGeom>
                      <a:avLst/>
                      <a:gdLst>
                        <a:gd name="T0" fmla="*/ 0 w 17"/>
                        <a:gd name="T1" fmla="*/ 0 h 139"/>
                        <a:gd name="T2" fmla="*/ 0 w 17"/>
                        <a:gd name="T3" fmla="*/ 0 h 139"/>
                        <a:gd name="T4" fmla="*/ 0 w 17"/>
                        <a:gd name="T5" fmla="*/ 0 h 139"/>
                        <a:gd name="T6" fmla="*/ 0 w 17"/>
                        <a:gd name="T7" fmla="*/ 0 h 139"/>
                        <a:gd name="T8" fmla="*/ 0 w 17"/>
                        <a:gd name="T9" fmla="*/ 0 h 139"/>
                        <a:gd name="T10" fmla="*/ 0 w 17"/>
                        <a:gd name="T11" fmla="*/ 0 h 139"/>
                        <a:gd name="T12" fmla="*/ 0 w 17"/>
                        <a:gd name="T13" fmla="*/ 0 h 139"/>
                        <a:gd name="T14" fmla="*/ 0 w 17"/>
                        <a:gd name="T15" fmla="*/ 0 h 139"/>
                        <a:gd name="T16" fmla="*/ 0 w 17"/>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39"/>
                        <a:gd name="T29" fmla="*/ 17 w 17"/>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39">
                          <a:moveTo>
                            <a:pt x="0" y="0"/>
                          </a:moveTo>
                          <a:lnTo>
                            <a:pt x="0" y="13"/>
                          </a:lnTo>
                          <a:lnTo>
                            <a:pt x="3" y="42"/>
                          </a:lnTo>
                          <a:lnTo>
                            <a:pt x="7" y="83"/>
                          </a:lnTo>
                          <a:lnTo>
                            <a:pt x="7" y="115"/>
                          </a:lnTo>
                          <a:lnTo>
                            <a:pt x="7" y="139"/>
                          </a:lnTo>
                          <a:lnTo>
                            <a:pt x="17" y="100"/>
                          </a:lnTo>
                          <a:lnTo>
                            <a:pt x="13" y="51"/>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sp>
                <p:nvSpPr>
                  <p:cNvPr id="1048971" name="Freeform 256"/>
                  <p:cNvSpPr/>
                  <p:nvPr/>
                </p:nvSpPr>
                <p:spPr bwMode="auto">
                  <a:xfrm>
                    <a:off x="1326" y="1493"/>
                    <a:ext cx="2" cy="13"/>
                  </a:xfrm>
                  <a:custGeom>
                    <a:avLst/>
                    <a:gdLst>
                      <a:gd name="T0" fmla="*/ 0 w 20"/>
                      <a:gd name="T1" fmla="*/ 0 h 150"/>
                      <a:gd name="T2" fmla="*/ 0 w 20"/>
                      <a:gd name="T3" fmla="*/ 0 h 150"/>
                      <a:gd name="T4" fmla="*/ 0 w 20"/>
                      <a:gd name="T5" fmla="*/ 0 h 150"/>
                      <a:gd name="T6" fmla="*/ 0 w 20"/>
                      <a:gd name="T7" fmla="*/ 0 h 150"/>
                      <a:gd name="T8" fmla="*/ 0 w 20"/>
                      <a:gd name="T9" fmla="*/ 0 h 150"/>
                      <a:gd name="T10" fmla="*/ 0 w 20"/>
                      <a:gd name="T11" fmla="*/ 0 h 150"/>
                      <a:gd name="T12" fmla="*/ 0 w 20"/>
                      <a:gd name="T13" fmla="*/ 0 h 150"/>
                      <a:gd name="T14" fmla="*/ 0 w 20"/>
                      <a:gd name="T15" fmla="*/ 0 h 150"/>
                      <a:gd name="T16" fmla="*/ 0 w 20"/>
                      <a:gd name="T17" fmla="*/ 0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50"/>
                      <a:gd name="T29" fmla="*/ 20 w 20"/>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50">
                        <a:moveTo>
                          <a:pt x="0" y="0"/>
                        </a:moveTo>
                        <a:lnTo>
                          <a:pt x="6" y="42"/>
                        </a:lnTo>
                        <a:lnTo>
                          <a:pt x="14" y="81"/>
                        </a:lnTo>
                        <a:lnTo>
                          <a:pt x="12" y="110"/>
                        </a:lnTo>
                        <a:lnTo>
                          <a:pt x="9" y="150"/>
                        </a:lnTo>
                        <a:lnTo>
                          <a:pt x="20" y="101"/>
                        </a:lnTo>
                        <a:lnTo>
                          <a:pt x="17" y="71"/>
                        </a:lnTo>
                        <a:lnTo>
                          <a:pt x="14" y="42"/>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72" name="Freeform 257"/>
                  <p:cNvSpPr/>
                  <p:nvPr/>
                </p:nvSpPr>
                <p:spPr bwMode="auto">
                  <a:xfrm>
                    <a:off x="1327" y="1492"/>
                    <a:ext cx="2" cy="20"/>
                  </a:xfrm>
                  <a:custGeom>
                    <a:avLst/>
                    <a:gdLst>
                      <a:gd name="T0" fmla="*/ 0 w 18"/>
                      <a:gd name="T1" fmla="*/ 0 h 213"/>
                      <a:gd name="T2" fmla="*/ 0 w 18"/>
                      <a:gd name="T3" fmla="*/ 0 h 213"/>
                      <a:gd name="T4" fmla="*/ 0 w 18"/>
                      <a:gd name="T5" fmla="*/ 0 h 213"/>
                      <a:gd name="T6" fmla="*/ 0 w 18"/>
                      <a:gd name="T7" fmla="*/ 0 h 213"/>
                      <a:gd name="T8" fmla="*/ 0 w 18"/>
                      <a:gd name="T9" fmla="*/ 0 h 213"/>
                      <a:gd name="T10" fmla="*/ 0 w 18"/>
                      <a:gd name="T11" fmla="*/ 0 h 213"/>
                      <a:gd name="T12" fmla="*/ 0 w 18"/>
                      <a:gd name="T13" fmla="*/ 0 h 213"/>
                      <a:gd name="T14" fmla="*/ 0 w 18"/>
                      <a:gd name="T15" fmla="*/ 0 h 213"/>
                      <a:gd name="T16" fmla="*/ 0 w 18"/>
                      <a:gd name="T17" fmla="*/ 0 h 213"/>
                      <a:gd name="T18" fmla="*/ 0 w 18"/>
                      <a:gd name="T19" fmla="*/ 0 h 213"/>
                      <a:gd name="T20" fmla="*/ 0 w 18"/>
                      <a:gd name="T21" fmla="*/ 0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13"/>
                      <a:gd name="T35" fmla="*/ 18 w 18"/>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13">
                        <a:moveTo>
                          <a:pt x="8" y="0"/>
                        </a:moveTo>
                        <a:lnTo>
                          <a:pt x="0" y="21"/>
                        </a:lnTo>
                        <a:lnTo>
                          <a:pt x="3" y="51"/>
                        </a:lnTo>
                        <a:lnTo>
                          <a:pt x="9" y="90"/>
                        </a:lnTo>
                        <a:lnTo>
                          <a:pt x="9" y="134"/>
                        </a:lnTo>
                        <a:lnTo>
                          <a:pt x="9" y="173"/>
                        </a:lnTo>
                        <a:lnTo>
                          <a:pt x="9" y="213"/>
                        </a:lnTo>
                        <a:lnTo>
                          <a:pt x="18" y="173"/>
                        </a:lnTo>
                        <a:lnTo>
                          <a:pt x="18" y="116"/>
                        </a:lnTo>
                        <a:lnTo>
                          <a:pt x="15" y="65"/>
                        </a:lnTo>
                        <a:lnTo>
                          <a:pt x="8"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73" name="Freeform 258"/>
                  <p:cNvSpPr/>
                  <p:nvPr/>
                </p:nvSpPr>
                <p:spPr bwMode="auto">
                  <a:xfrm>
                    <a:off x="1326" y="1505"/>
                    <a:ext cx="1" cy="13"/>
                  </a:xfrm>
                  <a:custGeom>
                    <a:avLst/>
                    <a:gdLst>
                      <a:gd name="T0" fmla="*/ 0 w 11"/>
                      <a:gd name="T1" fmla="*/ 0 h 136"/>
                      <a:gd name="T2" fmla="*/ 0 w 11"/>
                      <a:gd name="T3" fmla="*/ 0 h 136"/>
                      <a:gd name="T4" fmla="*/ 0 w 11"/>
                      <a:gd name="T5" fmla="*/ 0 h 136"/>
                      <a:gd name="T6" fmla="*/ 0 w 11"/>
                      <a:gd name="T7" fmla="*/ 0 h 136"/>
                      <a:gd name="T8" fmla="*/ 0 w 11"/>
                      <a:gd name="T9" fmla="*/ 0 h 136"/>
                      <a:gd name="T10" fmla="*/ 0 w 11"/>
                      <a:gd name="T11" fmla="*/ 0 h 136"/>
                      <a:gd name="T12" fmla="*/ 0 w 11"/>
                      <a:gd name="T13" fmla="*/ 0 h 136"/>
                      <a:gd name="T14" fmla="*/ 0 w 11"/>
                      <a:gd name="T15" fmla="*/ 0 h 136"/>
                      <a:gd name="T16" fmla="*/ 0 w 11"/>
                      <a:gd name="T17" fmla="*/ 0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6"/>
                      <a:gd name="T29" fmla="*/ 11 w 11"/>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6">
                        <a:moveTo>
                          <a:pt x="5" y="0"/>
                        </a:moveTo>
                        <a:lnTo>
                          <a:pt x="5" y="29"/>
                        </a:lnTo>
                        <a:lnTo>
                          <a:pt x="2" y="48"/>
                        </a:lnTo>
                        <a:lnTo>
                          <a:pt x="2" y="78"/>
                        </a:lnTo>
                        <a:lnTo>
                          <a:pt x="0" y="109"/>
                        </a:lnTo>
                        <a:lnTo>
                          <a:pt x="0" y="136"/>
                        </a:lnTo>
                        <a:lnTo>
                          <a:pt x="8" y="110"/>
                        </a:lnTo>
                        <a:lnTo>
                          <a:pt x="11" y="64"/>
                        </a:lnTo>
                        <a:lnTo>
                          <a:pt x="5"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74" name="Freeform 259"/>
                  <p:cNvSpPr/>
                  <p:nvPr/>
                </p:nvSpPr>
                <p:spPr bwMode="auto">
                  <a:xfrm>
                    <a:off x="1326" y="1507"/>
                    <a:ext cx="2" cy="20"/>
                  </a:xfrm>
                  <a:custGeom>
                    <a:avLst/>
                    <a:gdLst>
                      <a:gd name="T0" fmla="*/ 0 w 16"/>
                      <a:gd name="T1" fmla="*/ 0 h 216"/>
                      <a:gd name="T2" fmla="*/ 0 w 16"/>
                      <a:gd name="T3" fmla="*/ 0 h 216"/>
                      <a:gd name="T4" fmla="*/ 0 w 16"/>
                      <a:gd name="T5" fmla="*/ 0 h 216"/>
                      <a:gd name="T6" fmla="*/ 0 w 16"/>
                      <a:gd name="T7" fmla="*/ 0 h 216"/>
                      <a:gd name="T8" fmla="*/ 0 w 16"/>
                      <a:gd name="T9" fmla="*/ 0 h 216"/>
                      <a:gd name="T10" fmla="*/ 0 w 16"/>
                      <a:gd name="T11" fmla="*/ 0 h 216"/>
                      <a:gd name="T12" fmla="*/ 0 w 16"/>
                      <a:gd name="T13" fmla="*/ 0 h 216"/>
                      <a:gd name="T14" fmla="*/ 0 w 16"/>
                      <a:gd name="T15" fmla="*/ 0 h 216"/>
                      <a:gd name="T16" fmla="*/ 0 w 16"/>
                      <a:gd name="T17" fmla="*/ 0 h 216"/>
                      <a:gd name="T18" fmla="*/ 0 w 16"/>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216"/>
                      <a:gd name="T32" fmla="*/ 16 w 16"/>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216">
                        <a:moveTo>
                          <a:pt x="8" y="0"/>
                        </a:moveTo>
                        <a:lnTo>
                          <a:pt x="8" y="49"/>
                        </a:lnTo>
                        <a:lnTo>
                          <a:pt x="8" y="96"/>
                        </a:lnTo>
                        <a:lnTo>
                          <a:pt x="3" y="123"/>
                        </a:lnTo>
                        <a:lnTo>
                          <a:pt x="0" y="149"/>
                        </a:lnTo>
                        <a:lnTo>
                          <a:pt x="0" y="216"/>
                        </a:lnTo>
                        <a:lnTo>
                          <a:pt x="6" y="165"/>
                        </a:lnTo>
                        <a:lnTo>
                          <a:pt x="15" y="120"/>
                        </a:lnTo>
                        <a:lnTo>
                          <a:pt x="16" y="75"/>
                        </a:lnTo>
                        <a:lnTo>
                          <a:pt x="8"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75" name="Freeform 260"/>
                  <p:cNvSpPr/>
                  <p:nvPr/>
                </p:nvSpPr>
                <p:spPr bwMode="auto">
                  <a:xfrm>
                    <a:off x="1326" y="1509"/>
                    <a:ext cx="4" cy="23"/>
                  </a:xfrm>
                  <a:custGeom>
                    <a:avLst/>
                    <a:gdLst>
                      <a:gd name="T0" fmla="*/ 0 w 34"/>
                      <a:gd name="T1" fmla="*/ 0 h 245"/>
                      <a:gd name="T2" fmla="*/ 0 w 34"/>
                      <a:gd name="T3" fmla="*/ 0 h 245"/>
                      <a:gd name="T4" fmla="*/ 0 w 34"/>
                      <a:gd name="T5" fmla="*/ 0 h 245"/>
                      <a:gd name="T6" fmla="*/ 0 w 34"/>
                      <a:gd name="T7" fmla="*/ 0 h 245"/>
                      <a:gd name="T8" fmla="*/ 0 w 34"/>
                      <a:gd name="T9" fmla="*/ 0 h 245"/>
                      <a:gd name="T10" fmla="*/ 0 w 34"/>
                      <a:gd name="T11" fmla="*/ 0 h 245"/>
                      <a:gd name="T12" fmla="*/ 0 w 34"/>
                      <a:gd name="T13" fmla="*/ 0 h 245"/>
                      <a:gd name="T14" fmla="*/ 0 w 34"/>
                      <a:gd name="T15" fmla="*/ 0 h 245"/>
                      <a:gd name="T16" fmla="*/ 0 w 34"/>
                      <a:gd name="T17" fmla="*/ 0 h 245"/>
                      <a:gd name="T18" fmla="*/ 0 w 34"/>
                      <a:gd name="T19" fmla="*/ 0 h 245"/>
                      <a:gd name="T20" fmla="*/ 0 w 34"/>
                      <a:gd name="T21" fmla="*/ 0 h 245"/>
                      <a:gd name="T22" fmla="*/ 0 w 34"/>
                      <a:gd name="T23" fmla="*/ 0 h 2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245"/>
                      <a:gd name="T38" fmla="*/ 34 w 34"/>
                      <a:gd name="T39" fmla="*/ 245 h 2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245">
                        <a:moveTo>
                          <a:pt x="34" y="0"/>
                        </a:moveTo>
                        <a:lnTo>
                          <a:pt x="22" y="23"/>
                        </a:lnTo>
                        <a:lnTo>
                          <a:pt x="22" y="70"/>
                        </a:lnTo>
                        <a:lnTo>
                          <a:pt x="22" y="99"/>
                        </a:lnTo>
                        <a:lnTo>
                          <a:pt x="18" y="155"/>
                        </a:lnTo>
                        <a:lnTo>
                          <a:pt x="12" y="204"/>
                        </a:lnTo>
                        <a:lnTo>
                          <a:pt x="0" y="245"/>
                        </a:lnTo>
                        <a:lnTo>
                          <a:pt x="19" y="199"/>
                        </a:lnTo>
                        <a:lnTo>
                          <a:pt x="25" y="151"/>
                        </a:lnTo>
                        <a:lnTo>
                          <a:pt x="31" y="94"/>
                        </a:lnTo>
                        <a:lnTo>
                          <a:pt x="31" y="49"/>
                        </a:lnTo>
                        <a:lnTo>
                          <a:pt x="34"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76" name="Freeform 261"/>
                  <p:cNvSpPr/>
                  <p:nvPr/>
                </p:nvSpPr>
                <p:spPr bwMode="auto">
                  <a:xfrm>
                    <a:off x="1327" y="1530"/>
                    <a:ext cx="3" cy="11"/>
                  </a:xfrm>
                  <a:custGeom>
                    <a:avLst/>
                    <a:gdLst>
                      <a:gd name="T0" fmla="*/ 0 w 35"/>
                      <a:gd name="T1" fmla="*/ 0 h 119"/>
                      <a:gd name="T2" fmla="*/ 0 w 35"/>
                      <a:gd name="T3" fmla="*/ 0 h 119"/>
                      <a:gd name="T4" fmla="*/ 0 w 35"/>
                      <a:gd name="T5" fmla="*/ 0 h 119"/>
                      <a:gd name="T6" fmla="*/ 0 w 35"/>
                      <a:gd name="T7" fmla="*/ 0 h 119"/>
                      <a:gd name="T8" fmla="*/ 0 w 35"/>
                      <a:gd name="T9" fmla="*/ 0 h 119"/>
                      <a:gd name="T10" fmla="*/ 0 w 35"/>
                      <a:gd name="T11" fmla="*/ 0 h 119"/>
                      <a:gd name="T12" fmla="*/ 0 w 35"/>
                      <a:gd name="T13" fmla="*/ 0 h 119"/>
                      <a:gd name="T14" fmla="*/ 0 w 35"/>
                      <a:gd name="T15" fmla="*/ 0 h 119"/>
                      <a:gd name="T16" fmla="*/ 0 w 35"/>
                      <a:gd name="T17" fmla="*/ 0 h 119"/>
                      <a:gd name="T18" fmla="*/ 0 w 35"/>
                      <a:gd name="T19" fmla="*/ 0 h 119"/>
                      <a:gd name="T20" fmla="*/ 0 w 35"/>
                      <a:gd name="T21" fmla="*/ 0 h 119"/>
                      <a:gd name="T22" fmla="*/ 0 w 35"/>
                      <a:gd name="T23" fmla="*/ 0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19"/>
                      <a:gd name="T38" fmla="*/ 35 w 35"/>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19">
                        <a:moveTo>
                          <a:pt x="35" y="0"/>
                        </a:moveTo>
                        <a:lnTo>
                          <a:pt x="11" y="20"/>
                        </a:lnTo>
                        <a:lnTo>
                          <a:pt x="8" y="33"/>
                        </a:lnTo>
                        <a:lnTo>
                          <a:pt x="11" y="48"/>
                        </a:lnTo>
                        <a:lnTo>
                          <a:pt x="13" y="62"/>
                        </a:lnTo>
                        <a:lnTo>
                          <a:pt x="13" y="78"/>
                        </a:lnTo>
                        <a:lnTo>
                          <a:pt x="1" y="119"/>
                        </a:lnTo>
                        <a:lnTo>
                          <a:pt x="1" y="88"/>
                        </a:lnTo>
                        <a:lnTo>
                          <a:pt x="0" y="58"/>
                        </a:lnTo>
                        <a:lnTo>
                          <a:pt x="0" y="28"/>
                        </a:lnTo>
                        <a:lnTo>
                          <a:pt x="10" y="6"/>
                        </a:lnTo>
                        <a:lnTo>
                          <a:pt x="35"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77" name="Freeform 262"/>
                  <p:cNvSpPr/>
                  <p:nvPr/>
                </p:nvSpPr>
                <p:spPr bwMode="auto">
                  <a:xfrm>
                    <a:off x="1327" y="1530"/>
                    <a:ext cx="5" cy="10"/>
                  </a:xfrm>
                  <a:custGeom>
                    <a:avLst/>
                    <a:gdLst>
                      <a:gd name="T0" fmla="*/ 0 w 37"/>
                      <a:gd name="T1" fmla="*/ 0 h 104"/>
                      <a:gd name="T2" fmla="*/ 0 w 37"/>
                      <a:gd name="T3" fmla="*/ 0 h 104"/>
                      <a:gd name="T4" fmla="*/ 0 w 37"/>
                      <a:gd name="T5" fmla="*/ 0 h 104"/>
                      <a:gd name="T6" fmla="*/ 0 w 37"/>
                      <a:gd name="T7" fmla="*/ 0 h 104"/>
                      <a:gd name="T8" fmla="*/ 0 w 37"/>
                      <a:gd name="T9" fmla="*/ 0 h 104"/>
                      <a:gd name="T10" fmla="*/ 0 w 37"/>
                      <a:gd name="T11" fmla="*/ 0 h 104"/>
                      <a:gd name="T12" fmla="*/ 0 w 37"/>
                      <a:gd name="T13" fmla="*/ 0 h 104"/>
                      <a:gd name="T14" fmla="*/ 0 w 37"/>
                      <a:gd name="T15" fmla="*/ 0 h 104"/>
                      <a:gd name="T16" fmla="*/ 0 w 37"/>
                      <a:gd name="T17" fmla="*/ 0 h 104"/>
                      <a:gd name="T18" fmla="*/ 0 w 37"/>
                      <a:gd name="T19" fmla="*/ 0 h 104"/>
                      <a:gd name="T20" fmla="*/ 0 w 37"/>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104"/>
                      <a:gd name="T35" fmla="*/ 37 w 37"/>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104">
                        <a:moveTo>
                          <a:pt x="37" y="0"/>
                        </a:moveTo>
                        <a:lnTo>
                          <a:pt x="21" y="10"/>
                        </a:lnTo>
                        <a:lnTo>
                          <a:pt x="9" y="20"/>
                        </a:lnTo>
                        <a:lnTo>
                          <a:pt x="11" y="40"/>
                        </a:lnTo>
                        <a:lnTo>
                          <a:pt x="11" y="51"/>
                        </a:lnTo>
                        <a:lnTo>
                          <a:pt x="9" y="77"/>
                        </a:lnTo>
                        <a:lnTo>
                          <a:pt x="0" y="104"/>
                        </a:lnTo>
                        <a:lnTo>
                          <a:pt x="18" y="58"/>
                        </a:lnTo>
                        <a:lnTo>
                          <a:pt x="18" y="42"/>
                        </a:lnTo>
                        <a:lnTo>
                          <a:pt x="19" y="22"/>
                        </a:lnTo>
                        <a:lnTo>
                          <a:pt x="37"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78" name="Freeform 263"/>
                  <p:cNvSpPr/>
                  <p:nvPr/>
                </p:nvSpPr>
                <p:spPr bwMode="auto">
                  <a:xfrm>
                    <a:off x="1321" y="1526"/>
                    <a:ext cx="5" cy="19"/>
                  </a:xfrm>
                  <a:custGeom>
                    <a:avLst/>
                    <a:gdLst>
                      <a:gd name="T0" fmla="*/ 0 w 42"/>
                      <a:gd name="T1" fmla="*/ 0 h 202"/>
                      <a:gd name="T2" fmla="*/ 0 w 42"/>
                      <a:gd name="T3" fmla="*/ 0 h 202"/>
                      <a:gd name="T4" fmla="*/ 0 w 42"/>
                      <a:gd name="T5" fmla="*/ 0 h 202"/>
                      <a:gd name="T6" fmla="*/ 0 w 42"/>
                      <a:gd name="T7" fmla="*/ 0 h 202"/>
                      <a:gd name="T8" fmla="*/ 0 w 42"/>
                      <a:gd name="T9" fmla="*/ 0 h 202"/>
                      <a:gd name="T10" fmla="*/ 0 w 42"/>
                      <a:gd name="T11" fmla="*/ 0 h 202"/>
                      <a:gd name="T12" fmla="*/ 0 w 42"/>
                      <a:gd name="T13" fmla="*/ 0 h 202"/>
                      <a:gd name="T14" fmla="*/ 0 w 42"/>
                      <a:gd name="T15" fmla="*/ 0 h 202"/>
                      <a:gd name="T16" fmla="*/ 0 w 42"/>
                      <a:gd name="T17" fmla="*/ 0 h 202"/>
                      <a:gd name="T18" fmla="*/ 0 w 42"/>
                      <a:gd name="T19" fmla="*/ 0 h 202"/>
                      <a:gd name="T20" fmla="*/ 0 w 42"/>
                      <a:gd name="T21" fmla="*/ 0 h 202"/>
                      <a:gd name="T22" fmla="*/ 0 w 42"/>
                      <a:gd name="T23" fmla="*/ 0 h 202"/>
                      <a:gd name="T24" fmla="*/ 0 w 42"/>
                      <a:gd name="T25" fmla="*/ 0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02"/>
                      <a:gd name="T41" fmla="*/ 42 w 42"/>
                      <a:gd name="T42" fmla="*/ 202 h 2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02">
                        <a:moveTo>
                          <a:pt x="42" y="0"/>
                        </a:moveTo>
                        <a:lnTo>
                          <a:pt x="40" y="21"/>
                        </a:lnTo>
                        <a:lnTo>
                          <a:pt x="33" y="53"/>
                        </a:lnTo>
                        <a:lnTo>
                          <a:pt x="24" y="94"/>
                        </a:lnTo>
                        <a:lnTo>
                          <a:pt x="14" y="134"/>
                        </a:lnTo>
                        <a:lnTo>
                          <a:pt x="3" y="166"/>
                        </a:lnTo>
                        <a:lnTo>
                          <a:pt x="0" y="202"/>
                        </a:lnTo>
                        <a:lnTo>
                          <a:pt x="13" y="159"/>
                        </a:lnTo>
                        <a:lnTo>
                          <a:pt x="26" y="120"/>
                        </a:lnTo>
                        <a:lnTo>
                          <a:pt x="35" y="91"/>
                        </a:lnTo>
                        <a:lnTo>
                          <a:pt x="42" y="53"/>
                        </a:lnTo>
                        <a:lnTo>
                          <a:pt x="42" y="39"/>
                        </a:lnTo>
                        <a:lnTo>
                          <a:pt x="42"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79" name="Freeform 264"/>
                  <p:cNvSpPr/>
                  <p:nvPr/>
                </p:nvSpPr>
                <p:spPr bwMode="auto">
                  <a:xfrm>
                    <a:off x="1320" y="1535"/>
                    <a:ext cx="6" cy="17"/>
                  </a:xfrm>
                  <a:custGeom>
                    <a:avLst/>
                    <a:gdLst>
                      <a:gd name="T0" fmla="*/ 0 w 52"/>
                      <a:gd name="T1" fmla="*/ 0 h 189"/>
                      <a:gd name="T2" fmla="*/ 0 w 52"/>
                      <a:gd name="T3" fmla="*/ 0 h 189"/>
                      <a:gd name="T4" fmla="*/ 0 w 52"/>
                      <a:gd name="T5" fmla="*/ 0 h 189"/>
                      <a:gd name="T6" fmla="*/ 0 w 52"/>
                      <a:gd name="T7" fmla="*/ 0 h 189"/>
                      <a:gd name="T8" fmla="*/ 0 w 52"/>
                      <a:gd name="T9" fmla="*/ 0 h 189"/>
                      <a:gd name="T10" fmla="*/ 0 w 52"/>
                      <a:gd name="T11" fmla="*/ 0 h 189"/>
                      <a:gd name="T12" fmla="*/ 0 w 52"/>
                      <a:gd name="T13" fmla="*/ 0 h 189"/>
                      <a:gd name="T14" fmla="*/ 0 w 52"/>
                      <a:gd name="T15" fmla="*/ 0 h 189"/>
                      <a:gd name="T16" fmla="*/ 0 w 52"/>
                      <a:gd name="T17" fmla="*/ 0 h 189"/>
                      <a:gd name="T18" fmla="*/ 0 w 52"/>
                      <a:gd name="T19" fmla="*/ 0 h 189"/>
                      <a:gd name="T20" fmla="*/ 0 w 52"/>
                      <a:gd name="T21" fmla="*/ 0 h 189"/>
                      <a:gd name="T22" fmla="*/ 0 w 52"/>
                      <a:gd name="T23" fmla="*/ 0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189"/>
                      <a:gd name="T38" fmla="*/ 52 w 52"/>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189">
                        <a:moveTo>
                          <a:pt x="52" y="0"/>
                        </a:moveTo>
                        <a:lnTo>
                          <a:pt x="42" y="29"/>
                        </a:lnTo>
                        <a:lnTo>
                          <a:pt x="35" y="56"/>
                        </a:lnTo>
                        <a:lnTo>
                          <a:pt x="28" y="94"/>
                        </a:lnTo>
                        <a:lnTo>
                          <a:pt x="22" y="118"/>
                        </a:lnTo>
                        <a:lnTo>
                          <a:pt x="9" y="152"/>
                        </a:lnTo>
                        <a:lnTo>
                          <a:pt x="0" y="189"/>
                        </a:lnTo>
                        <a:lnTo>
                          <a:pt x="19" y="155"/>
                        </a:lnTo>
                        <a:lnTo>
                          <a:pt x="38" y="110"/>
                        </a:lnTo>
                        <a:lnTo>
                          <a:pt x="41" y="76"/>
                        </a:lnTo>
                        <a:lnTo>
                          <a:pt x="51" y="20"/>
                        </a:lnTo>
                        <a:lnTo>
                          <a:pt x="52"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80" name="Freeform 265"/>
                  <p:cNvSpPr/>
                  <p:nvPr/>
                </p:nvSpPr>
                <p:spPr bwMode="auto">
                  <a:xfrm>
                    <a:off x="1329" y="1522"/>
                    <a:ext cx="1" cy="7"/>
                  </a:xfrm>
                  <a:custGeom>
                    <a:avLst/>
                    <a:gdLst>
                      <a:gd name="T0" fmla="*/ 0 w 12"/>
                      <a:gd name="T1" fmla="*/ 0 h 76"/>
                      <a:gd name="T2" fmla="*/ 0 w 12"/>
                      <a:gd name="T3" fmla="*/ 0 h 76"/>
                      <a:gd name="T4" fmla="*/ 0 w 12"/>
                      <a:gd name="T5" fmla="*/ 0 h 76"/>
                      <a:gd name="T6" fmla="*/ 0 w 12"/>
                      <a:gd name="T7" fmla="*/ 0 h 76"/>
                      <a:gd name="T8" fmla="*/ 0 w 12"/>
                      <a:gd name="T9" fmla="*/ 0 h 76"/>
                      <a:gd name="T10" fmla="*/ 0 w 12"/>
                      <a:gd name="T11" fmla="*/ 0 h 76"/>
                      <a:gd name="T12" fmla="*/ 0 60000 65536"/>
                      <a:gd name="T13" fmla="*/ 0 60000 65536"/>
                      <a:gd name="T14" fmla="*/ 0 60000 65536"/>
                      <a:gd name="T15" fmla="*/ 0 60000 65536"/>
                      <a:gd name="T16" fmla="*/ 0 60000 65536"/>
                      <a:gd name="T17" fmla="*/ 0 60000 65536"/>
                      <a:gd name="T18" fmla="*/ 0 w 12"/>
                      <a:gd name="T19" fmla="*/ 0 h 76"/>
                      <a:gd name="T20" fmla="*/ 12 w 12"/>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2" h="76">
                        <a:moveTo>
                          <a:pt x="0" y="76"/>
                        </a:moveTo>
                        <a:lnTo>
                          <a:pt x="3" y="52"/>
                        </a:lnTo>
                        <a:lnTo>
                          <a:pt x="7" y="26"/>
                        </a:lnTo>
                        <a:lnTo>
                          <a:pt x="9" y="0"/>
                        </a:lnTo>
                        <a:lnTo>
                          <a:pt x="12" y="47"/>
                        </a:lnTo>
                        <a:lnTo>
                          <a:pt x="0" y="7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81" name="Freeform 266"/>
                  <p:cNvSpPr/>
                  <p:nvPr/>
                </p:nvSpPr>
                <p:spPr bwMode="auto">
                  <a:xfrm>
                    <a:off x="1331" y="1522"/>
                    <a:ext cx="12" cy="12"/>
                  </a:xfrm>
                  <a:custGeom>
                    <a:avLst/>
                    <a:gdLst>
                      <a:gd name="T0" fmla="*/ 0 w 112"/>
                      <a:gd name="T1" fmla="*/ 0 h 128"/>
                      <a:gd name="T2" fmla="*/ 0 w 112"/>
                      <a:gd name="T3" fmla="*/ 0 h 128"/>
                      <a:gd name="T4" fmla="*/ 0 w 112"/>
                      <a:gd name="T5" fmla="*/ 0 h 128"/>
                      <a:gd name="T6" fmla="*/ 0 w 112"/>
                      <a:gd name="T7" fmla="*/ 0 h 128"/>
                      <a:gd name="T8" fmla="*/ 0 w 112"/>
                      <a:gd name="T9" fmla="*/ 0 h 128"/>
                      <a:gd name="T10" fmla="*/ 0 w 112"/>
                      <a:gd name="T11" fmla="*/ 0 h 128"/>
                      <a:gd name="T12" fmla="*/ 0 w 112"/>
                      <a:gd name="T13" fmla="*/ 0 h 128"/>
                      <a:gd name="T14" fmla="*/ 0 w 112"/>
                      <a:gd name="T15" fmla="*/ 0 h 128"/>
                      <a:gd name="T16" fmla="*/ 0 w 112"/>
                      <a:gd name="T17" fmla="*/ 0 h 128"/>
                      <a:gd name="T18" fmla="*/ 0 w 112"/>
                      <a:gd name="T19" fmla="*/ 0 h 128"/>
                      <a:gd name="T20" fmla="*/ 0 w 112"/>
                      <a:gd name="T21" fmla="*/ 0 h 128"/>
                      <a:gd name="T22" fmla="*/ 0 w 112"/>
                      <a:gd name="T23" fmla="*/ 0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
                      <a:gd name="T37" fmla="*/ 0 h 128"/>
                      <a:gd name="T38" fmla="*/ 112 w 112"/>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 h="128">
                        <a:moveTo>
                          <a:pt x="0" y="128"/>
                        </a:moveTo>
                        <a:lnTo>
                          <a:pt x="6" y="104"/>
                        </a:lnTo>
                        <a:lnTo>
                          <a:pt x="15" y="86"/>
                        </a:lnTo>
                        <a:lnTo>
                          <a:pt x="34" y="77"/>
                        </a:lnTo>
                        <a:lnTo>
                          <a:pt x="60" y="61"/>
                        </a:lnTo>
                        <a:lnTo>
                          <a:pt x="88" y="29"/>
                        </a:lnTo>
                        <a:lnTo>
                          <a:pt x="112" y="0"/>
                        </a:lnTo>
                        <a:lnTo>
                          <a:pt x="88" y="39"/>
                        </a:lnTo>
                        <a:lnTo>
                          <a:pt x="72" y="57"/>
                        </a:lnTo>
                        <a:lnTo>
                          <a:pt x="32" y="86"/>
                        </a:lnTo>
                        <a:lnTo>
                          <a:pt x="19" y="96"/>
                        </a:lnTo>
                        <a:lnTo>
                          <a:pt x="0" y="12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82" name="Freeform 267"/>
                  <p:cNvSpPr/>
                  <p:nvPr/>
                </p:nvSpPr>
                <p:spPr bwMode="auto">
                  <a:xfrm>
                    <a:off x="1332" y="1520"/>
                    <a:ext cx="15" cy="13"/>
                  </a:xfrm>
                  <a:custGeom>
                    <a:avLst/>
                    <a:gdLst>
                      <a:gd name="T0" fmla="*/ 0 w 130"/>
                      <a:gd name="T1" fmla="*/ 0 h 136"/>
                      <a:gd name="T2" fmla="*/ 0 w 130"/>
                      <a:gd name="T3" fmla="*/ 0 h 136"/>
                      <a:gd name="T4" fmla="*/ 0 w 130"/>
                      <a:gd name="T5" fmla="*/ 0 h 136"/>
                      <a:gd name="T6" fmla="*/ 0 w 130"/>
                      <a:gd name="T7" fmla="*/ 0 h 136"/>
                      <a:gd name="T8" fmla="*/ 0 w 130"/>
                      <a:gd name="T9" fmla="*/ 0 h 136"/>
                      <a:gd name="T10" fmla="*/ 0 w 130"/>
                      <a:gd name="T11" fmla="*/ 0 h 136"/>
                      <a:gd name="T12" fmla="*/ 0 w 130"/>
                      <a:gd name="T13" fmla="*/ 0 h 136"/>
                      <a:gd name="T14" fmla="*/ 0 w 130"/>
                      <a:gd name="T15" fmla="*/ 0 h 136"/>
                      <a:gd name="T16" fmla="*/ 0 w 130"/>
                      <a:gd name="T17" fmla="*/ 0 h 136"/>
                      <a:gd name="T18" fmla="*/ 0 w 130"/>
                      <a:gd name="T19" fmla="*/ 0 h 136"/>
                      <a:gd name="T20" fmla="*/ 0 w 130"/>
                      <a:gd name="T21" fmla="*/ 0 h 136"/>
                      <a:gd name="T22" fmla="*/ 0 w 130"/>
                      <a:gd name="T23" fmla="*/ 0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0"/>
                      <a:gd name="T37" fmla="*/ 0 h 136"/>
                      <a:gd name="T38" fmla="*/ 130 w 130"/>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0" h="136">
                        <a:moveTo>
                          <a:pt x="0" y="136"/>
                        </a:moveTo>
                        <a:lnTo>
                          <a:pt x="16" y="115"/>
                        </a:lnTo>
                        <a:lnTo>
                          <a:pt x="37" y="100"/>
                        </a:lnTo>
                        <a:lnTo>
                          <a:pt x="60" y="77"/>
                        </a:lnTo>
                        <a:lnTo>
                          <a:pt x="77" y="58"/>
                        </a:lnTo>
                        <a:lnTo>
                          <a:pt x="101" y="25"/>
                        </a:lnTo>
                        <a:lnTo>
                          <a:pt x="130" y="0"/>
                        </a:lnTo>
                        <a:lnTo>
                          <a:pt x="101" y="38"/>
                        </a:lnTo>
                        <a:lnTo>
                          <a:pt x="82" y="61"/>
                        </a:lnTo>
                        <a:lnTo>
                          <a:pt x="61" y="87"/>
                        </a:lnTo>
                        <a:lnTo>
                          <a:pt x="34" y="110"/>
                        </a:lnTo>
                        <a:lnTo>
                          <a:pt x="0" y="13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83" name="Freeform 268"/>
                  <p:cNvSpPr/>
                  <p:nvPr/>
                </p:nvSpPr>
                <p:spPr bwMode="auto">
                  <a:xfrm>
                    <a:off x="1344" y="1513"/>
                    <a:ext cx="10" cy="9"/>
                  </a:xfrm>
                  <a:custGeom>
                    <a:avLst/>
                    <a:gdLst>
                      <a:gd name="T0" fmla="*/ 0 w 94"/>
                      <a:gd name="T1" fmla="*/ 0 h 90"/>
                      <a:gd name="T2" fmla="*/ 0 w 94"/>
                      <a:gd name="T3" fmla="*/ 0 h 90"/>
                      <a:gd name="T4" fmla="*/ 0 w 94"/>
                      <a:gd name="T5" fmla="*/ 0 h 90"/>
                      <a:gd name="T6" fmla="*/ 0 w 94"/>
                      <a:gd name="T7" fmla="*/ 0 h 90"/>
                      <a:gd name="T8" fmla="*/ 0 w 94"/>
                      <a:gd name="T9" fmla="*/ 0 h 90"/>
                      <a:gd name="T10" fmla="*/ 0 w 94"/>
                      <a:gd name="T11" fmla="*/ 0 h 90"/>
                      <a:gd name="T12" fmla="*/ 0 w 94"/>
                      <a:gd name="T13" fmla="*/ 0 h 90"/>
                      <a:gd name="T14" fmla="*/ 0 w 94"/>
                      <a:gd name="T15" fmla="*/ 0 h 90"/>
                      <a:gd name="T16" fmla="*/ 0 w 94"/>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90"/>
                      <a:gd name="T29" fmla="*/ 94 w 9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90">
                        <a:moveTo>
                          <a:pt x="0" y="90"/>
                        </a:moveTo>
                        <a:lnTo>
                          <a:pt x="19" y="64"/>
                        </a:lnTo>
                        <a:lnTo>
                          <a:pt x="46" y="38"/>
                        </a:lnTo>
                        <a:lnTo>
                          <a:pt x="67" y="20"/>
                        </a:lnTo>
                        <a:lnTo>
                          <a:pt x="94" y="0"/>
                        </a:lnTo>
                        <a:lnTo>
                          <a:pt x="75" y="23"/>
                        </a:lnTo>
                        <a:lnTo>
                          <a:pt x="55" y="45"/>
                        </a:lnTo>
                        <a:lnTo>
                          <a:pt x="35" y="62"/>
                        </a:lnTo>
                        <a:lnTo>
                          <a:pt x="0" y="9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84" name="Freeform 269"/>
                  <p:cNvSpPr/>
                  <p:nvPr/>
                </p:nvSpPr>
                <p:spPr bwMode="auto">
                  <a:xfrm>
                    <a:off x="1320" y="1539"/>
                    <a:ext cx="6" cy="20"/>
                  </a:xfrm>
                  <a:custGeom>
                    <a:avLst/>
                    <a:gdLst>
                      <a:gd name="T0" fmla="*/ 0 w 60"/>
                      <a:gd name="T1" fmla="*/ 0 h 217"/>
                      <a:gd name="T2" fmla="*/ 0 w 60"/>
                      <a:gd name="T3" fmla="*/ 0 h 217"/>
                      <a:gd name="T4" fmla="*/ 0 w 60"/>
                      <a:gd name="T5" fmla="*/ 0 h 217"/>
                      <a:gd name="T6" fmla="*/ 0 w 60"/>
                      <a:gd name="T7" fmla="*/ 0 h 217"/>
                      <a:gd name="T8" fmla="*/ 0 w 60"/>
                      <a:gd name="T9" fmla="*/ 0 h 217"/>
                      <a:gd name="T10" fmla="*/ 0 w 60"/>
                      <a:gd name="T11" fmla="*/ 0 h 217"/>
                      <a:gd name="T12" fmla="*/ 0 w 60"/>
                      <a:gd name="T13" fmla="*/ 0 h 217"/>
                      <a:gd name="T14" fmla="*/ 0 w 60"/>
                      <a:gd name="T15" fmla="*/ 0 h 217"/>
                      <a:gd name="T16" fmla="*/ 0 w 60"/>
                      <a:gd name="T17" fmla="*/ 0 h 217"/>
                      <a:gd name="T18" fmla="*/ 0 w 60"/>
                      <a:gd name="T19" fmla="*/ 0 h 217"/>
                      <a:gd name="T20" fmla="*/ 0 w 60"/>
                      <a:gd name="T21" fmla="*/ 0 h 217"/>
                      <a:gd name="T22" fmla="*/ 0 w 60"/>
                      <a:gd name="T23" fmla="*/ 0 h 217"/>
                      <a:gd name="T24" fmla="*/ 0 w 60"/>
                      <a:gd name="T25" fmla="*/ 0 h 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217"/>
                      <a:gd name="T41" fmla="*/ 60 w 60"/>
                      <a:gd name="T42" fmla="*/ 217 h 2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217">
                        <a:moveTo>
                          <a:pt x="57" y="0"/>
                        </a:moveTo>
                        <a:lnTo>
                          <a:pt x="51" y="38"/>
                        </a:lnTo>
                        <a:lnTo>
                          <a:pt x="42" y="77"/>
                        </a:lnTo>
                        <a:lnTo>
                          <a:pt x="34" y="103"/>
                        </a:lnTo>
                        <a:lnTo>
                          <a:pt x="20" y="132"/>
                        </a:lnTo>
                        <a:lnTo>
                          <a:pt x="6" y="178"/>
                        </a:lnTo>
                        <a:lnTo>
                          <a:pt x="0" y="217"/>
                        </a:lnTo>
                        <a:lnTo>
                          <a:pt x="22" y="172"/>
                        </a:lnTo>
                        <a:lnTo>
                          <a:pt x="31" y="136"/>
                        </a:lnTo>
                        <a:lnTo>
                          <a:pt x="39" y="116"/>
                        </a:lnTo>
                        <a:lnTo>
                          <a:pt x="54" y="83"/>
                        </a:lnTo>
                        <a:lnTo>
                          <a:pt x="60" y="49"/>
                        </a:lnTo>
                        <a:lnTo>
                          <a:pt x="57"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85" name="Freeform 270"/>
                  <p:cNvSpPr/>
                  <p:nvPr/>
                </p:nvSpPr>
                <p:spPr bwMode="auto">
                  <a:xfrm>
                    <a:off x="1312" y="1546"/>
                    <a:ext cx="9" cy="20"/>
                  </a:xfrm>
                  <a:custGeom>
                    <a:avLst/>
                    <a:gdLst>
                      <a:gd name="T0" fmla="*/ 0 w 76"/>
                      <a:gd name="T1" fmla="*/ 0 h 216"/>
                      <a:gd name="T2" fmla="*/ 0 w 76"/>
                      <a:gd name="T3" fmla="*/ 0 h 216"/>
                      <a:gd name="T4" fmla="*/ 0 w 76"/>
                      <a:gd name="T5" fmla="*/ 0 h 216"/>
                      <a:gd name="T6" fmla="*/ 0 w 76"/>
                      <a:gd name="T7" fmla="*/ 0 h 216"/>
                      <a:gd name="T8" fmla="*/ 0 w 76"/>
                      <a:gd name="T9" fmla="*/ 0 h 216"/>
                      <a:gd name="T10" fmla="*/ 0 w 76"/>
                      <a:gd name="T11" fmla="*/ 0 h 216"/>
                      <a:gd name="T12" fmla="*/ 0 w 76"/>
                      <a:gd name="T13" fmla="*/ 0 h 216"/>
                      <a:gd name="T14" fmla="*/ 0 w 76"/>
                      <a:gd name="T15" fmla="*/ 0 h 216"/>
                      <a:gd name="T16" fmla="*/ 0 w 76"/>
                      <a:gd name="T17" fmla="*/ 0 h 216"/>
                      <a:gd name="T18" fmla="*/ 0 w 76"/>
                      <a:gd name="T19" fmla="*/ 0 h 216"/>
                      <a:gd name="T20" fmla="*/ 0 w 76"/>
                      <a:gd name="T21" fmla="*/ 0 h 216"/>
                      <a:gd name="T22" fmla="*/ 0 w 76"/>
                      <a:gd name="T23" fmla="*/ 0 h 216"/>
                      <a:gd name="T24" fmla="*/ 0 w 76"/>
                      <a:gd name="T25" fmla="*/ 0 h 216"/>
                      <a:gd name="T26" fmla="*/ 0 w 76"/>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216"/>
                      <a:gd name="T44" fmla="*/ 76 w 76"/>
                      <a:gd name="T45" fmla="*/ 216 h 2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216">
                        <a:moveTo>
                          <a:pt x="76" y="0"/>
                        </a:moveTo>
                        <a:lnTo>
                          <a:pt x="59" y="62"/>
                        </a:lnTo>
                        <a:lnTo>
                          <a:pt x="57" y="91"/>
                        </a:lnTo>
                        <a:lnTo>
                          <a:pt x="54" y="123"/>
                        </a:lnTo>
                        <a:lnTo>
                          <a:pt x="41" y="168"/>
                        </a:lnTo>
                        <a:lnTo>
                          <a:pt x="21" y="194"/>
                        </a:lnTo>
                        <a:lnTo>
                          <a:pt x="0" y="216"/>
                        </a:lnTo>
                        <a:lnTo>
                          <a:pt x="21" y="181"/>
                        </a:lnTo>
                        <a:lnTo>
                          <a:pt x="35" y="146"/>
                        </a:lnTo>
                        <a:lnTo>
                          <a:pt x="43" y="117"/>
                        </a:lnTo>
                        <a:lnTo>
                          <a:pt x="46" y="88"/>
                        </a:lnTo>
                        <a:lnTo>
                          <a:pt x="54" y="59"/>
                        </a:lnTo>
                        <a:lnTo>
                          <a:pt x="59" y="32"/>
                        </a:lnTo>
                        <a:lnTo>
                          <a:pt x="76"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86" name="Freeform 271"/>
                  <p:cNvSpPr/>
                  <p:nvPr/>
                </p:nvSpPr>
                <p:spPr bwMode="auto">
                  <a:xfrm>
                    <a:off x="1314" y="1556"/>
                    <a:ext cx="2" cy="5"/>
                  </a:xfrm>
                  <a:custGeom>
                    <a:avLst/>
                    <a:gdLst>
                      <a:gd name="T0" fmla="*/ 0 w 21"/>
                      <a:gd name="T1" fmla="*/ 0 h 58"/>
                      <a:gd name="T2" fmla="*/ 0 w 21"/>
                      <a:gd name="T3" fmla="*/ 0 h 58"/>
                      <a:gd name="T4" fmla="*/ 0 w 21"/>
                      <a:gd name="T5" fmla="*/ 0 h 58"/>
                      <a:gd name="T6" fmla="*/ 0 w 21"/>
                      <a:gd name="T7" fmla="*/ 0 h 58"/>
                      <a:gd name="T8" fmla="*/ 0 w 21"/>
                      <a:gd name="T9" fmla="*/ 0 h 58"/>
                      <a:gd name="T10" fmla="*/ 0 w 21"/>
                      <a:gd name="T11" fmla="*/ 0 h 58"/>
                      <a:gd name="T12" fmla="*/ 0 60000 65536"/>
                      <a:gd name="T13" fmla="*/ 0 60000 65536"/>
                      <a:gd name="T14" fmla="*/ 0 60000 65536"/>
                      <a:gd name="T15" fmla="*/ 0 60000 65536"/>
                      <a:gd name="T16" fmla="*/ 0 60000 65536"/>
                      <a:gd name="T17" fmla="*/ 0 60000 65536"/>
                      <a:gd name="T18" fmla="*/ 0 w 21"/>
                      <a:gd name="T19" fmla="*/ 0 h 58"/>
                      <a:gd name="T20" fmla="*/ 21 w 2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21" h="58">
                        <a:moveTo>
                          <a:pt x="21" y="0"/>
                        </a:moveTo>
                        <a:lnTo>
                          <a:pt x="17" y="18"/>
                        </a:lnTo>
                        <a:lnTo>
                          <a:pt x="11" y="37"/>
                        </a:lnTo>
                        <a:lnTo>
                          <a:pt x="0" y="58"/>
                        </a:lnTo>
                        <a:lnTo>
                          <a:pt x="8" y="29"/>
                        </a:lnTo>
                        <a:lnTo>
                          <a:pt x="21"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87" name="Freeform 272"/>
                  <p:cNvSpPr/>
                  <p:nvPr/>
                </p:nvSpPr>
                <p:spPr bwMode="auto">
                  <a:xfrm>
                    <a:off x="1310" y="1558"/>
                    <a:ext cx="9" cy="16"/>
                  </a:xfrm>
                  <a:custGeom>
                    <a:avLst/>
                    <a:gdLst>
                      <a:gd name="T0" fmla="*/ 0 w 80"/>
                      <a:gd name="T1" fmla="*/ 0 h 179"/>
                      <a:gd name="T2" fmla="*/ 0 w 80"/>
                      <a:gd name="T3" fmla="*/ 0 h 179"/>
                      <a:gd name="T4" fmla="*/ 0 w 80"/>
                      <a:gd name="T5" fmla="*/ 0 h 179"/>
                      <a:gd name="T6" fmla="*/ 0 w 80"/>
                      <a:gd name="T7" fmla="*/ 0 h 179"/>
                      <a:gd name="T8" fmla="*/ 0 w 80"/>
                      <a:gd name="T9" fmla="*/ 0 h 179"/>
                      <a:gd name="T10" fmla="*/ 0 w 80"/>
                      <a:gd name="T11" fmla="*/ 0 h 179"/>
                      <a:gd name="T12" fmla="*/ 0 w 80"/>
                      <a:gd name="T13" fmla="*/ 0 h 179"/>
                      <a:gd name="T14" fmla="*/ 0 w 80"/>
                      <a:gd name="T15" fmla="*/ 0 h 179"/>
                      <a:gd name="T16" fmla="*/ 0 w 80"/>
                      <a:gd name="T17" fmla="*/ 0 h 179"/>
                      <a:gd name="T18" fmla="*/ 0 w 80"/>
                      <a:gd name="T19" fmla="*/ 0 h 179"/>
                      <a:gd name="T20" fmla="*/ 0 w 80"/>
                      <a:gd name="T21" fmla="*/ 0 h 179"/>
                      <a:gd name="T22" fmla="*/ 0 w 80"/>
                      <a:gd name="T23" fmla="*/ 0 h 179"/>
                      <a:gd name="T24" fmla="*/ 0 w 80"/>
                      <a:gd name="T25" fmla="*/ 0 h 179"/>
                      <a:gd name="T26" fmla="*/ 0 w 80"/>
                      <a:gd name="T27" fmla="*/ 0 h 179"/>
                      <a:gd name="T28" fmla="*/ 0 w 80"/>
                      <a:gd name="T29" fmla="*/ 0 h 179"/>
                      <a:gd name="T30" fmla="*/ 0 w 80"/>
                      <a:gd name="T31" fmla="*/ 0 h 1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179"/>
                      <a:gd name="T50" fmla="*/ 80 w 80"/>
                      <a:gd name="T51" fmla="*/ 179 h 1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179">
                        <a:moveTo>
                          <a:pt x="80" y="0"/>
                        </a:moveTo>
                        <a:lnTo>
                          <a:pt x="71" y="33"/>
                        </a:lnTo>
                        <a:lnTo>
                          <a:pt x="54" y="58"/>
                        </a:lnTo>
                        <a:lnTo>
                          <a:pt x="42" y="74"/>
                        </a:lnTo>
                        <a:lnTo>
                          <a:pt x="25" y="94"/>
                        </a:lnTo>
                        <a:lnTo>
                          <a:pt x="18" y="111"/>
                        </a:lnTo>
                        <a:lnTo>
                          <a:pt x="7" y="136"/>
                        </a:lnTo>
                        <a:lnTo>
                          <a:pt x="0" y="150"/>
                        </a:lnTo>
                        <a:lnTo>
                          <a:pt x="0" y="171"/>
                        </a:lnTo>
                        <a:lnTo>
                          <a:pt x="0" y="179"/>
                        </a:lnTo>
                        <a:lnTo>
                          <a:pt x="10" y="152"/>
                        </a:lnTo>
                        <a:lnTo>
                          <a:pt x="26" y="121"/>
                        </a:lnTo>
                        <a:lnTo>
                          <a:pt x="35" y="94"/>
                        </a:lnTo>
                        <a:lnTo>
                          <a:pt x="58" y="65"/>
                        </a:lnTo>
                        <a:lnTo>
                          <a:pt x="77" y="29"/>
                        </a:lnTo>
                        <a:lnTo>
                          <a:pt x="8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88" name="Freeform 273"/>
                  <p:cNvSpPr/>
                  <p:nvPr/>
                </p:nvSpPr>
                <p:spPr bwMode="auto">
                  <a:xfrm>
                    <a:off x="1313" y="1560"/>
                    <a:ext cx="6" cy="10"/>
                  </a:xfrm>
                  <a:custGeom>
                    <a:avLst/>
                    <a:gdLst>
                      <a:gd name="T0" fmla="*/ 0 w 54"/>
                      <a:gd name="T1" fmla="*/ 0 h 106"/>
                      <a:gd name="T2" fmla="*/ 0 w 54"/>
                      <a:gd name="T3" fmla="*/ 0 h 106"/>
                      <a:gd name="T4" fmla="*/ 0 w 54"/>
                      <a:gd name="T5" fmla="*/ 0 h 106"/>
                      <a:gd name="T6" fmla="*/ 0 w 54"/>
                      <a:gd name="T7" fmla="*/ 0 h 106"/>
                      <a:gd name="T8" fmla="*/ 0 w 54"/>
                      <a:gd name="T9" fmla="*/ 0 h 106"/>
                      <a:gd name="T10" fmla="*/ 0 w 54"/>
                      <a:gd name="T11" fmla="*/ 0 h 106"/>
                      <a:gd name="T12" fmla="*/ 0 w 54"/>
                      <a:gd name="T13" fmla="*/ 0 h 106"/>
                      <a:gd name="T14" fmla="*/ 0 w 54"/>
                      <a:gd name="T15" fmla="*/ 0 h 106"/>
                      <a:gd name="T16" fmla="*/ 0 w 54"/>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106"/>
                      <a:gd name="T29" fmla="*/ 54 w 5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106">
                        <a:moveTo>
                          <a:pt x="54" y="0"/>
                        </a:moveTo>
                        <a:lnTo>
                          <a:pt x="36" y="39"/>
                        </a:lnTo>
                        <a:lnTo>
                          <a:pt x="16" y="75"/>
                        </a:lnTo>
                        <a:lnTo>
                          <a:pt x="8" y="87"/>
                        </a:lnTo>
                        <a:lnTo>
                          <a:pt x="0" y="106"/>
                        </a:lnTo>
                        <a:lnTo>
                          <a:pt x="17" y="91"/>
                        </a:lnTo>
                        <a:lnTo>
                          <a:pt x="36" y="61"/>
                        </a:lnTo>
                        <a:lnTo>
                          <a:pt x="43" y="43"/>
                        </a:lnTo>
                        <a:lnTo>
                          <a:pt x="54"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89" name="Freeform 274"/>
                  <p:cNvSpPr/>
                  <p:nvPr/>
                </p:nvSpPr>
                <p:spPr bwMode="auto">
                  <a:xfrm>
                    <a:off x="1309" y="1570"/>
                    <a:ext cx="6" cy="14"/>
                  </a:xfrm>
                  <a:custGeom>
                    <a:avLst/>
                    <a:gdLst>
                      <a:gd name="T0" fmla="*/ 0 w 50"/>
                      <a:gd name="T1" fmla="*/ 0 h 148"/>
                      <a:gd name="T2" fmla="*/ 0 w 50"/>
                      <a:gd name="T3" fmla="*/ 0 h 148"/>
                      <a:gd name="T4" fmla="*/ 0 w 50"/>
                      <a:gd name="T5" fmla="*/ 0 h 148"/>
                      <a:gd name="T6" fmla="*/ 0 w 50"/>
                      <a:gd name="T7" fmla="*/ 0 h 148"/>
                      <a:gd name="T8" fmla="*/ 0 w 50"/>
                      <a:gd name="T9" fmla="*/ 0 h 148"/>
                      <a:gd name="T10" fmla="*/ 0 w 50"/>
                      <a:gd name="T11" fmla="*/ 0 h 148"/>
                      <a:gd name="T12" fmla="*/ 0 w 50"/>
                      <a:gd name="T13" fmla="*/ 0 h 148"/>
                      <a:gd name="T14" fmla="*/ 0 w 50"/>
                      <a:gd name="T15" fmla="*/ 0 h 148"/>
                      <a:gd name="T16" fmla="*/ 0 w 50"/>
                      <a:gd name="T17" fmla="*/ 0 h 148"/>
                      <a:gd name="T18" fmla="*/ 0 w 50"/>
                      <a:gd name="T19" fmla="*/ 0 h 148"/>
                      <a:gd name="T20" fmla="*/ 0 w 50"/>
                      <a:gd name="T21" fmla="*/ 0 h 148"/>
                      <a:gd name="T22" fmla="*/ 0 w 50"/>
                      <a:gd name="T23" fmla="*/ 0 h 148"/>
                      <a:gd name="T24" fmla="*/ 0 w 50"/>
                      <a:gd name="T25" fmla="*/ 0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48"/>
                      <a:gd name="T41" fmla="*/ 50 w 50"/>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48">
                        <a:moveTo>
                          <a:pt x="47" y="0"/>
                        </a:moveTo>
                        <a:lnTo>
                          <a:pt x="41" y="22"/>
                        </a:lnTo>
                        <a:lnTo>
                          <a:pt x="34" y="48"/>
                        </a:lnTo>
                        <a:lnTo>
                          <a:pt x="24" y="68"/>
                        </a:lnTo>
                        <a:lnTo>
                          <a:pt x="15" y="93"/>
                        </a:lnTo>
                        <a:lnTo>
                          <a:pt x="10" y="106"/>
                        </a:lnTo>
                        <a:lnTo>
                          <a:pt x="6" y="132"/>
                        </a:lnTo>
                        <a:lnTo>
                          <a:pt x="0" y="148"/>
                        </a:lnTo>
                        <a:lnTo>
                          <a:pt x="24" y="121"/>
                        </a:lnTo>
                        <a:lnTo>
                          <a:pt x="31" y="87"/>
                        </a:lnTo>
                        <a:lnTo>
                          <a:pt x="40" y="57"/>
                        </a:lnTo>
                        <a:lnTo>
                          <a:pt x="50" y="28"/>
                        </a:lnTo>
                        <a:lnTo>
                          <a:pt x="47"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90" name="Freeform 275"/>
                  <p:cNvSpPr/>
                  <p:nvPr/>
                </p:nvSpPr>
                <p:spPr bwMode="auto">
                  <a:xfrm>
                    <a:off x="1354" y="1508"/>
                    <a:ext cx="7" cy="7"/>
                  </a:xfrm>
                  <a:custGeom>
                    <a:avLst/>
                    <a:gdLst>
                      <a:gd name="T0" fmla="*/ 0 w 66"/>
                      <a:gd name="T1" fmla="*/ 0 h 81"/>
                      <a:gd name="T2" fmla="*/ 0 w 66"/>
                      <a:gd name="T3" fmla="*/ 0 h 81"/>
                      <a:gd name="T4" fmla="*/ 0 w 66"/>
                      <a:gd name="T5" fmla="*/ 0 h 81"/>
                      <a:gd name="T6" fmla="*/ 0 w 66"/>
                      <a:gd name="T7" fmla="*/ 0 h 81"/>
                      <a:gd name="T8" fmla="*/ 0 w 66"/>
                      <a:gd name="T9" fmla="*/ 0 h 81"/>
                      <a:gd name="T10" fmla="*/ 0 w 66"/>
                      <a:gd name="T11" fmla="*/ 0 h 81"/>
                      <a:gd name="T12" fmla="*/ 0 w 66"/>
                      <a:gd name="T13" fmla="*/ 0 h 81"/>
                      <a:gd name="T14" fmla="*/ 0 60000 65536"/>
                      <a:gd name="T15" fmla="*/ 0 60000 65536"/>
                      <a:gd name="T16" fmla="*/ 0 60000 65536"/>
                      <a:gd name="T17" fmla="*/ 0 60000 65536"/>
                      <a:gd name="T18" fmla="*/ 0 60000 65536"/>
                      <a:gd name="T19" fmla="*/ 0 60000 65536"/>
                      <a:gd name="T20" fmla="*/ 0 60000 65536"/>
                      <a:gd name="T21" fmla="*/ 0 w 66"/>
                      <a:gd name="T22" fmla="*/ 0 h 81"/>
                      <a:gd name="T23" fmla="*/ 66 w 66"/>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81">
                        <a:moveTo>
                          <a:pt x="0" y="81"/>
                        </a:moveTo>
                        <a:lnTo>
                          <a:pt x="35" y="48"/>
                        </a:lnTo>
                        <a:lnTo>
                          <a:pt x="61" y="23"/>
                        </a:lnTo>
                        <a:lnTo>
                          <a:pt x="66" y="0"/>
                        </a:lnTo>
                        <a:lnTo>
                          <a:pt x="45" y="25"/>
                        </a:lnTo>
                        <a:lnTo>
                          <a:pt x="34" y="41"/>
                        </a:lnTo>
                        <a:lnTo>
                          <a:pt x="0" y="81"/>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91" name="Freeform 276"/>
                  <p:cNvSpPr/>
                  <p:nvPr/>
                </p:nvSpPr>
                <p:spPr bwMode="auto">
                  <a:xfrm>
                    <a:off x="1361" y="1501"/>
                    <a:ext cx="9" cy="8"/>
                  </a:xfrm>
                  <a:custGeom>
                    <a:avLst/>
                    <a:gdLst>
                      <a:gd name="T0" fmla="*/ 0 w 78"/>
                      <a:gd name="T1" fmla="*/ 0 h 88"/>
                      <a:gd name="T2" fmla="*/ 0 w 78"/>
                      <a:gd name="T3" fmla="*/ 0 h 88"/>
                      <a:gd name="T4" fmla="*/ 0 w 78"/>
                      <a:gd name="T5" fmla="*/ 0 h 88"/>
                      <a:gd name="T6" fmla="*/ 0 w 78"/>
                      <a:gd name="T7" fmla="*/ 0 h 88"/>
                      <a:gd name="T8" fmla="*/ 0 w 78"/>
                      <a:gd name="T9" fmla="*/ 0 h 88"/>
                      <a:gd name="T10" fmla="*/ 0 w 78"/>
                      <a:gd name="T11" fmla="*/ 0 h 88"/>
                      <a:gd name="T12" fmla="*/ 0 w 78"/>
                      <a:gd name="T13" fmla="*/ 0 h 88"/>
                      <a:gd name="T14" fmla="*/ 0 w 78"/>
                      <a:gd name="T15" fmla="*/ 0 h 88"/>
                      <a:gd name="T16" fmla="*/ 0 w 78"/>
                      <a:gd name="T17" fmla="*/ 0 h 88"/>
                      <a:gd name="T18" fmla="*/ 0 w 78"/>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8"/>
                      <a:gd name="T32" fmla="*/ 78 w 78"/>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8">
                        <a:moveTo>
                          <a:pt x="0" y="88"/>
                        </a:moveTo>
                        <a:lnTo>
                          <a:pt x="23" y="72"/>
                        </a:lnTo>
                        <a:lnTo>
                          <a:pt x="42" y="43"/>
                        </a:lnTo>
                        <a:lnTo>
                          <a:pt x="61" y="22"/>
                        </a:lnTo>
                        <a:lnTo>
                          <a:pt x="78" y="0"/>
                        </a:lnTo>
                        <a:lnTo>
                          <a:pt x="58" y="17"/>
                        </a:lnTo>
                        <a:lnTo>
                          <a:pt x="39" y="35"/>
                        </a:lnTo>
                        <a:lnTo>
                          <a:pt x="26" y="48"/>
                        </a:lnTo>
                        <a:lnTo>
                          <a:pt x="23" y="58"/>
                        </a:lnTo>
                        <a:lnTo>
                          <a:pt x="0" y="88"/>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92" name="Freeform 277"/>
                  <p:cNvSpPr/>
                  <p:nvPr/>
                </p:nvSpPr>
                <p:spPr bwMode="auto">
                  <a:xfrm>
                    <a:off x="1369" y="1493"/>
                    <a:ext cx="7" cy="8"/>
                  </a:xfrm>
                  <a:custGeom>
                    <a:avLst/>
                    <a:gdLst>
                      <a:gd name="T0" fmla="*/ 0 w 67"/>
                      <a:gd name="T1" fmla="*/ 0 h 94"/>
                      <a:gd name="T2" fmla="*/ 0 w 67"/>
                      <a:gd name="T3" fmla="*/ 0 h 94"/>
                      <a:gd name="T4" fmla="*/ 0 w 67"/>
                      <a:gd name="T5" fmla="*/ 0 h 94"/>
                      <a:gd name="T6" fmla="*/ 0 w 67"/>
                      <a:gd name="T7" fmla="*/ 0 h 94"/>
                      <a:gd name="T8" fmla="*/ 0 w 67"/>
                      <a:gd name="T9" fmla="*/ 0 h 94"/>
                      <a:gd name="T10" fmla="*/ 0 w 67"/>
                      <a:gd name="T11" fmla="*/ 0 h 94"/>
                      <a:gd name="T12" fmla="*/ 0 w 67"/>
                      <a:gd name="T13" fmla="*/ 0 h 94"/>
                      <a:gd name="T14" fmla="*/ 0 60000 65536"/>
                      <a:gd name="T15" fmla="*/ 0 60000 65536"/>
                      <a:gd name="T16" fmla="*/ 0 60000 65536"/>
                      <a:gd name="T17" fmla="*/ 0 60000 65536"/>
                      <a:gd name="T18" fmla="*/ 0 60000 65536"/>
                      <a:gd name="T19" fmla="*/ 0 60000 65536"/>
                      <a:gd name="T20" fmla="*/ 0 60000 65536"/>
                      <a:gd name="T21" fmla="*/ 0 w 67"/>
                      <a:gd name="T22" fmla="*/ 0 h 94"/>
                      <a:gd name="T23" fmla="*/ 67 w 67"/>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94">
                        <a:moveTo>
                          <a:pt x="0" y="94"/>
                        </a:moveTo>
                        <a:lnTo>
                          <a:pt x="26" y="68"/>
                        </a:lnTo>
                        <a:lnTo>
                          <a:pt x="43" y="39"/>
                        </a:lnTo>
                        <a:lnTo>
                          <a:pt x="67" y="0"/>
                        </a:lnTo>
                        <a:lnTo>
                          <a:pt x="43" y="26"/>
                        </a:lnTo>
                        <a:lnTo>
                          <a:pt x="24" y="59"/>
                        </a:lnTo>
                        <a:lnTo>
                          <a:pt x="0" y="9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93" name="Freeform 278"/>
                  <p:cNvSpPr/>
                  <p:nvPr/>
                </p:nvSpPr>
                <p:spPr bwMode="auto">
                  <a:xfrm>
                    <a:off x="1339" y="1501"/>
                    <a:ext cx="11" cy="14"/>
                  </a:xfrm>
                  <a:custGeom>
                    <a:avLst/>
                    <a:gdLst>
                      <a:gd name="T0" fmla="*/ 0 w 98"/>
                      <a:gd name="T1" fmla="*/ 0 h 144"/>
                      <a:gd name="T2" fmla="*/ 0 w 98"/>
                      <a:gd name="T3" fmla="*/ 0 h 144"/>
                      <a:gd name="T4" fmla="*/ 0 w 98"/>
                      <a:gd name="T5" fmla="*/ 0 h 144"/>
                      <a:gd name="T6" fmla="*/ 0 w 98"/>
                      <a:gd name="T7" fmla="*/ 0 h 144"/>
                      <a:gd name="T8" fmla="*/ 0 w 98"/>
                      <a:gd name="T9" fmla="*/ 0 h 144"/>
                      <a:gd name="T10" fmla="*/ 0 w 98"/>
                      <a:gd name="T11" fmla="*/ 0 h 144"/>
                      <a:gd name="T12" fmla="*/ 0 w 98"/>
                      <a:gd name="T13" fmla="*/ 0 h 144"/>
                      <a:gd name="T14" fmla="*/ 0 w 98"/>
                      <a:gd name="T15" fmla="*/ 0 h 144"/>
                      <a:gd name="T16" fmla="*/ 0 w 98"/>
                      <a:gd name="T17" fmla="*/ 0 h 144"/>
                      <a:gd name="T18" fmla="*/ 0 w 98"/>
                      <a:gd name="T19" fmla="*/ 0 h 144"/>
                      <a:gd name="T20" fmla="*/ 0 w 98"/>
                      <a:gd name="T21" fmla="*/ 0 h 144"/>
                      <a:gd name="T22" fmla="*/ 0 w 98"/>
                      <a:gd name="T23" fmla="*/ 0 h 144"/>
                      <a:gd name="T24" fmla="*/ 0 w 98"/>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144"/>
                      <a:gd name="T41" fmla="*/ 98 w 98"/>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144">
                        <a:moveTo>
                          <a:pt x="98" y="144"/>
                        </a:moveTo>
                        <a:lnTo>
                          <a:pt x="76" y="128"/>
                        </a:lnTo>
                        <a:lnTo>
                          <a:pt x="59" y="106"/>
                        </a:lnTo>
                        <a:lnTo>
                          <a:pt x="44" y="77"/>
                        </a:lnTo>
                        <a:lnTo>
                          <a:pt x="34" y="58"/>
                        </a:lnTo>
                        <a:lnTo>
                          <a:pt x="16" y="29"/>
                        </a:lnTo>
                        <a:lnTo>
                          <a:pt x="0" y="0"/>
                        </a:lnTo>
                        <a:lnTo>
                          <a:pt x="24" y="29"/>
                        </a:lnTo>
                        <a:lnTo>
                          <a:pt x="31" y="54"/>
                        </a:lnTo>
                        <a:lnTo>
                          <a:pt x="51" y="84"/>
                        </a:lnTo>
                        <a:lnTo>
                          <a:pt x="73" y="112"/>
                        </a:lnTo>
                        <a:lnTo>
                          <a:pt x="91" y="126"/>
                        </a:lnTo>
                        <a:lnTo>
                          <a:pt x="98" y="14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94" name="Freeform 279"/>
                  <p:cNvSpPr/>
                  <p:nvPr/>
                </p:nvSpPr>
                <p:spPr bwMode="auto">
                  <a:xfrm>
                    <a:off x="1376" y="1488"/>
                    <a:ext cx="4" cy="5"/>
                  </a:xfrm>
                  <a:custGeom>
                    <a:avLst/>
                    <a:gdLst>
                      <a:gd name="T0" fmla="*/ 0 w 36"/>
                      <a:gd name="T1" fmla="*/ 0 h 55"/>
                      <a:gd name="T2" fmla="*/ 0 w 36"/>
                      <a:gd name="T3" fmla="*/ 0 h 55"/>
                      <a:gd name="T4" fmla="*/ 0 w 36"/>
                      <a:gd name="T5" fmla="*/ 0 h 55"/>
                      <a:gd name="T6" fmla="*/ 0 w 36"/>
                      <a:gd name="T7" fmla="*/ 0 h 55"/>
                      <a:gd name="T8" fmla="*/ 0 w 36"/>
                      <a:gd name="T9" fmla="*/ 0 h 55"/>
                      <a:gd name="T10" fmla="*/ 0 60000 65536"/>
                      <a:gd name="T11" fmla="*/ 0 60000 65536"/>
                      <a:gd name="T12" fmla="*/ 0 60000 65536"/>
                      <a:gd name="T13" fmla="*/ 0 60000 65536"/>
                      <a:gd name="T14" fmla="*/ 0 60000 65536"/>
                      <a:gd name="T15" fmla="*/ 0 w 36"/>
                      <a:gd name="T16" fmla="*/ 0 h 55"/>
                      <a:gd name="T17" fmla="*/ 36 w 36"/>
                      <a:gd name="T18" fmla="*/ 55 h 55"/>
                    </a:gdLst>
                    <a:ahLst/>
                    <a:cxnLst>
                      <a:cxn ang="T10">
                        <a:pos x="T0" y="T1"/>
                      </a:cxn>
                      <a:cxn ang="T11">
                        <a:pos x="T2" y="T3"/>
                      </a:cxn>
                      <a:cxn ang="T12">
                        <a:pos x="T4" y="T5"/>
                      </a:cxn>
                      <a:cxn ang="T13">
                        <a:pos x="T6" y="T7"/>
                      </a:cxn>
                      <a:cxn ang="T14">
                        <a:pos x="T8" y="T9"/>
                      </a:cxn>
                    </a:cxnLst>
                    <a:rect l="T15" t="T16" r="T17" b="T18"/>
                    <a:pathLst>
                      <a:path w="36" h="55">
                        <a:moveTo>
                          <a:pt x="0" y="55"/>
                        </a:moveTo>
                        <a:lnTo>
                          <a:pt x="24" y="29"/>
                        </a:lnTo>
                        <a:lnTo>
                          <a:pt x="36" y="0"/>
                        </a:lnTo>
                        <a:lnTo>
                          <a:pt x="13" y="30"/>
                        </a:lnTo>
                        <a:lnTo>
                          <a:pt x="0" y="55"/>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95" name="Freeform 280"/>
                  <p:cNvSpPr/>
                  <p:nvPr/>
                </p:nvSpPr>
                <p:spPr bwMode="auto">
                  <a:xfrm>
                    <a:off x="1250" y="1515"/>
                    <a:ext cx="5" cy="11"/>
                  </a:xfrm>
                  <a:custGeom>
                    <a:avLst/>
                    <a:gdLst>
                      <a:gd name="T0" fmla="*/ 0 w 45"/>
                      <a:gd name="T1" fmla="*/ 0 h 116"/>
                      <a:gd name="T2" fmla="*/ 0 w 45"/>
                      <a:gd name="T3" fmla="*/ 0 h 116"/>
                      <a:gd name="T4" fmla="*/ 0 w 45"/>
                      <a:gd name="T5" fmla="*/ 0 h 116"/>
                      <a:gd name="T6" fmla="*/ 0 w 45"/>
                      <a:gd name="T7" fmla="*/ 0 h 116"/>
                      <a:gd name="T8" fmla="*/ 0 w 45"/>
                      <a:gd name="T9" fmla="*/ 0 h 116"/>
                      <a:gd name="T10" fmla="*/ 0 w 45"/>
                      <a:gd name="T11" fmla="*/ 0 h 116"/>
                      <a:gd name="T12" fmla="*/ 0 w 45"/>
                      <a:gd name="T13" fmla="*/ 0 h 116"/>
                      <a:gd name="T14" fmla="*/ 0 w 45"/>
                      <a:gd name="T15" fmla="*/ 0 h 116"/>
                      <a:gd name="T16" fmla="*/ 0 w 45"/>
                      <a:gd name="T17" fmla="*/ 0 h 116"/>
                      <a:gd name="T18" fmla="*/ 0 w 45"/>
                      <a:gd name="T19" fmla="*/ 0 h 116"/>
                      <a:gd name="T20" fmla="*/ 0 w 45"/>
                      <a:gd name="T21" fmla="*/ 0 h 116"/>
                      <a:gd name="T22" fmla="*/ 0 w 45"/>
                      <a:gd name="T23" fmla="*/ 0 h 116"/>
                      <a:gd name="T24" fmla="*/ 0 w 45"/>
                      <a:gd name="T25" fmla="*/ 0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16"/>
                      <a:gd name="T41" fmla="*/ 45 w 45"/>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16">
                        <a:moveTo>
                          <a:pt x="45" y="84"/>
                        </a:moveTo>
                        <a:lnTo>
                          <a:pt x="36" y="90"/>
                        </a:lnTo>
                        <a:lnTo>
                          <a:pt x="32" y="100"/>
                        </a:lnTo>
                        <a:lnTo>
                          <a:pt x="29" y="116"/>
                        </a:lnTo>
                        <a:lnTo>
                          <a:pt x="26" y="95"/>
                        </a:lnTo>
                        <a:lnTo>
                          <a:pt x="17" y="71"/>
                        </a:lnTo>
                        <a:lnTo>
                          <a:pt x="13" y="55"/>
                        </a:lnTo>
                        <a:lnTo>
                          <a:pt x="4" y="26"/>
                        </a:lnTo>
                        <a:lnTo>
                          <a:pt x="0" y="0"/>
                        </a:lnTo>
                        <a:lnTo>
                          <a:pt x="12" y="39"/>
                        </a:lnTo>
                        <a:lnTo>
                          <a:pt x="19" y="61"/>
                        </a:lnTo>
                        <a:lnTo>
                          <a:pt x="26" y="77"/>
                        </a:lnTo>
                        <a:lnTo>
                          <a:pt x="45" y="8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96" name="Freeform 281"/>
                  <p:cNvSpPr/>
                  <p:nvPr/>
                </p:nvSpPr>
                <p:spPr bwMode="auto">
                  <a:xfrm>
                    <a:off x="1199" y="1494"/>
                    <a:ext cx="12" cy="3"/>
                  </a:xfrm>
                  <a:custGeom>
                    <a:avLst/>
                    <a:gdLst>
                      <a:gd name="T0" fmla="*/ 0 w 107"/>
                      <a:gd name="T1" fmla="*/ 0 h 42"/>
                      <a:gd name="T2" fmla="*/ 0 w 107"/>
                      <a:gd name="T3" fmla="*/ 0 h 42"/>
                      <a:gd name="T4" fmla="*/ 0 w 107"/>
                      <a:gd name="T5" fmla="*/ 0 h 42"/>
                      <a:gd name="T6" fmla="*/ 0 w 107"/>
                      <a:gd name="T7" fmla="*/ 0 h 42"/>
                      <a:gd name="T8" fmla="*/ 0 w 107"/>
                      <a:gd name="T9" fmla="*/ 0 h 42"/>
                      <a:gd name="T10" fmla="*/ 0 w 107"/>
                      <a:gd name="T11" fmla="*/ 0 h 42"/>
                      <a:gd name="T12" fmla="*/ 0 w 107"/>
                      <a:gd name="T13" fmla="*/ 0 h 42"/>
                      <a:gd name="T14" fmla="*/ 0 w 107"/>
                      <a:gd name="T15" fmla="*/ 0 h 42"/>
                      <a:gd name="T16" fmla="*/ 0 w 107"/>
                      <a:gd name="T17" fmla="*/ 0 h 42"/>
                      <a:gd name="T18" fmla="*/ 0 w 107"/>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42"/>
                      <a:gd name="T32" fmla="*/ 107 w 107"/>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42">
                        <a:moveTo>
                          <a:pt x="0" y="0"/>
                        </a:moveTo>
                        <a:lnTo>
                          <a:pt x="31" y="13"/>
                        </a:lnTo>
                        <a:lnTo>
                          <a:pt x="64" y="22"/>
                        </a:lnTo>
                        <a:lnTo>
                          <a:pt x="88" y="32"/>
                        </a:lnTo>
                        <a:lnTo>
                          <a:pt x="107" y="42"/>
                        </a:lnTo>
                        <a:lnTo>
                          <a:pt x="105" y="36"/>
                        </a:lnTo>
                        <a:lnTo>
                          <a:pt x="89" y="29"/>
                        </a:lnTo>
                        <a:lnTo>
                          <a:pt x="63" y="22"/>
                        </a:lnTo>
                        <a:lnTo>
                          <a:pt x="27" y="6"/>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97" name="Freeform 282"/>
                  <p:cNvSpPr/>
                  <p:nvPr/>
                </p:nvSpPr>
                <p:spPr bwMode="auto">
                  <a:xfrm>
                    <a:off x="1229" y="1475"/>
                    <a:ext cx="16" cy="2"/>
                  </a:xfrm>
                  <a:custGeom>
                    <a:avLst/>
                    <a:gdLst>
                      <a:gd name="T0" fmla="*/ 0 w 145"/>
                      <a:gd name="T1" fmla="*/ 0 h 16"/>
                      <a:gd name="T2" fmla="*/ 0 w 145"/>
                      <a:gd name="T3" fmla="*/ 0 h 16"/>
                      <a:gd name="T4" fmla="*/ 0 w 145"/>
                      <a:gd name="T5" fmla="*/ 0 h 16"/>
                      <a:gd name="T6" fmla="*/ 0 w 145"/>
                      <a:gd name="T7" fmla="*/ 0 h 16"/>
                      <a:gd name="T8" fmla="*/ 0 w 145"/>
                      <a:gd name="T9" fmla="*/ 0 h 16"/>
                      <a:gd name="T10" fmla="*/ 0 w 145"/>
                      <a:gd name="T11" fmla="*/ 0 h 16"/>
                      <a:gd name="T12" fmla="*/ 0 w 145"/>
                      <a:gd name="T13" fmla="*/ 0 h 16"/>
                      <a:gd name="T14" fmla="*/ 0 w 145"/>
                      <a:gd name="T15" fmla="*/ 0 h 16"/>
                      <a:gd name="T16" fmla="*/ 0 w 145"/>
                      <a:gd name="T17" fmla="*/ 0 h 16"/>
                      <a:gd name="T18" fmla="*/ 0 w 145"/>
                      <a:gd name="T19" fmla="*/ 0 h 16"/>
                      <a:gd name="T20" fmla="*/ 0 w 145"/>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16"/>
                      <a:gd name="T35" fmla="*/ 145 w 145"/>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16">
                        <a:moveTo>
                          <a:pt x="145" y="6"/>
                        </a:moveTo>
                        <a:lnTo>
                          <a:pt x="126" y="6"/>
                        </a:lnTo>
                        <a:lnTo>
                          <a:pt x="101" y="13"/>
                        </a:lnTo>
                        <a:lnTo>
                          <a:pt x="88" y="16"/>
                        </a:lnTo>
                        <a:lnTo>
                          <a:pt x="41" y="16"/>
                        </a:lnTo>
                        <a:lnTo>
                          <a:pt x="0" y="16"/>
                        </a:lnTo>
                        <a:lnTo>
                          <a:pt x="13" y="13"/>
                        </a:lnTo>
                        <a:lnTo>
                          <a:pt x="75" y="13"/>
                        </a:lnTo>
                        <a:lnTo>
                          <a:pt x="104" y="7"/>
                        </a:lnTo>
                        <a:lnTo>
                          <a:pt x="126" y="0"/>
                        </a:lnTo>
                        <a:lnTo>
                          <a:pt x="145" y="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98" name="Freeform 283"/>
                  <p:cNvSpPr/>
                  <p:nvPr/>
                </p:nvSpPr>
                <p:spPr bwMode="auto">
                  <a:xfrm>
                    <a:off x="1229" y="1465"/>
                    <a:ext cx="8" cy="1"/>
                  </a:xfrm>
                  <a:custGeom>
                    <a:avLst/>
                    <a:gdLst>
                      <a:gd name="T0" fmla="*/ 0 w 72"/>
                      <a:gd name="T1" fmla="*/ 0 h 16"/>
                      <a:gd name="T2" fmla="*/ 0 w 72"/>
                      <a:gd name="T3" fmla="*/ 0 h 16"/>
                      <a:gd name="T4" fmla="*/ 0 w 72"/>
                      <a:gd name="T5" fmla="*/ 0 h 16"/>
                      <a:gd name="T6" fmla="*/ 0 w 72"/>
                      <a:gd name="T7" fmla="*/ 0 h 16"/>
                      <a:gd name="T8" fmla="*/ 0 w 72"/>
                      <a:gd name="T9" fmla="*/ 0 h 16"/>
                      <a:gd name="T10" fmla="*/ 0 w 72"/>
                      <a:gd name="T11" fmla="*/ 0 h 16"/>
                      <a:gd name="T12" fmla="*/ 0 w 72"/>
                      <a:gd name="T13" fmla="*/ 0 h 16"/>
                      <a:gd name="T14" fmla="*/ 0 w 72"/>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16"/>
                      <a:gd name="T26" fmla="*/ 72 w 7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16">
                        <a:moveTo>
                          <a:pt x="72" y="16"/>
                        </a:moveTo>
                        <a:lnTo>
                          <a:pt x="57" y="14"/>
                        </a:lnTo>
                        <a:lnTo>
                          <a:pt x="32" y="9"/>
                        </a:lnTo>
                        <a:lnTo>
                          <a:pt x="5" y="4"/>
                        </a:lnTo>
                        <a:lnTo>
                          <a:pt x="0" y="0"/>
                        </a:lnTo>
                        <a:lnTo>
                          <a:pt x="22" y="6"/>
                        </a:lnTo>
                        <a:lnTo>
                          <a:pt x="51" y="7"/>
                        </a:lnTo>
                        <a:lnTo>
                          <a:pt x="72" y="1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8999" name="Freeform 284"/>
                  <p:cNvSpPr/>
                  <p:nvPr/>
                </p:nvSpPr>
                <p:spPr bwMode="auto">
                  <a:xfrm>
                    <a:off x="1254" y="1469"/>
                    <a:ext cx="5" cy="2"/>
                  </a:xfrm>
                  <a:custGeom>
                    <a:avLst/>
                    <a:gdLst>
                      <a:gd name="T0" fmla="*/ 0 w 37"/>
                      <a:gd name="T1" fmla="*/ 0 h 29"/>
                      <a:gd name="T2" fmla="*/ 0 w 37"/>
                      <a:gd name="T3" fmla="*/ 0 h 29"/>
                      <a:gd name="T4" fmla="*/ 0 w 37"/>
                      <a:gd name="T5" fmla="*/ 0 h 29"/>
                      <a:gd name="T6" fmla="*/ 0 w 37"/>
                      <a:gd name="T7" fmla="*/ 0 h 29"/>
                      <a:gd name="T8" fmla="*/ 0 w 37"/>
                      <a:gd name="T9" fmla="*/ 0 h 29"/>
                      <a:gd name="T10" fmla="*/ 0 w 37"/>
                      <a:gd name="T11" fmla="*/ 0 h 29"/>
                      <a:gd name="T12" fmla="*/ 0 w 37"/>
                      <a:gd name="T13" fmla="*/ 0 h 29"/>
                      <a:gd name="T14" fmla="*/ 0 60000 65536"/>
                      <a:gd name="T15" fmla="*/ 0 60000 65536"/>
                      <a:gd name="T16" fmla="*/ 0 60000 65536"/>
                      <a:gd name="T17" fmla="*/ 0 60000 65536"/>
                      <a:gd name="T18" fmla="*/ 0 60000 65536"/>
                      <a:gd name="T19" fmla="*/ 0 60000 65536"/>
                      <a:gd name="T20" fmla="*/ 0 60000 65536"/>
                      <a:gd name="T21" fmla="*/ 0 w 37"/>
                      <a:gd name="T22" fmla="*/ 0 h 29"/>
                      <a:gd name="T23" fmla="*/ 37 w 3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9">
                        <a:moveTo>
                          <a:pt x="0" y="0"/>
                        </a:moveTo>
                        <a:lnTo>
                          <a:pt x="13" y="9"/>
                        </a:lnTo>
                        <a:lnTo>
                          <a:pt x="31" y="19"/>
                        </a:lnTo>
                        <a:lnTo>
                          <a:pt x="35" y="29"/>
                        </a:lnTo>
                        <a:lnTo>
                          <a:pt x="37" y="6"/>
                        </a:lnTo>
                        <a:lnTo>
                          <a:pt x="22" y="10"/>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00" name="Freeform 285"/>
                  <p:cNvSpPr/>
                  <p:nvPr/>
                </p:nvSpPr>
                <p:spPr bwMode="auto">
                  <a:xfrm>
                    <a:off x="1263" y="1461"/>
                    <a:ext cx="2" cy="2"/>
                  </a:xfrm>
                  <a:custGeom>
                    <a:avLst/>
                    <a:gdLst>
                      <a:gd name="T0" fmla="*/ 0 w 22"/>
                      <a:gd name="T1" fmla="*/ 0 h 19"/>
                      <a:gd name="T2" fmla="*/ 0 w 22"/>
                      <a:gd name="T3" fmla="*/ 0 h 19"/>
                      <a:gd name="T4" fmla="*/ 0 w 22"/>
                      <a:gd name="T5" fmla="*/ 0 h 19"/>
                      <a:gd name="T6" fmla="*/ 0 w 22"/>
                      <a:gd name="T7" fmla="*/ 0 h 19"/>
                      <a:gd name="T8" fmla="*/ 0 w 22"/>
                      <a:gd name="T9" fmla="*/ 0 h 19"/>
                      <a:gd name="T10" fmla="*/ 0 w 22"/>
                      <a:gd name="T11" fmla="*/ 0 h 19"/>
                      <a:gd name="T12" fmla="*/ 0 w 22"/>
                      <a:gd name="T13" fmla="*/ 0 h 19"/>
                      <a:gd name="T14" fmla="*/ 0 w 22"/>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9"/>
                      <a:gd name="T26" fmla="*/ 22 w 22"/>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9">
                        <a:moveTo>
                          <a:pt x="20" y="0"/>
                        </a:moveTo>
                        <a:lnTo>
                          <a:pt x="9" y="3"/>
                        </a:lnTo>
                        <a:lnTo>
                          <a:pt x="0" y="9"/>
                        </a:lnTo>
                        <a:lnTo>
                          <a:pt x="0" y="16"/>
                        </a:lnTo>
                        <a:lnTo>
                          <a:pt x="7" y="17"/>
                        </a:lnTo>
                        <a:lnTo>
                          <a:pt x="22" y="19"/>
                        </a:lnTo>
                        <a:lnTo>
                          <a:pt x="9" y="7"/>
                        </a:lnTo>
                        <a:lnTo>
                          <a:pt x="2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01" name="Freeform 286"/>
                  <p:cNvSpPr/>
                  <p:nvPr/>
                </p:nvSpPr>
                <p:spPr bwMode="auto">
                  <a:xfrm>
                    <a:off x="1238" y="1457"/>
                    <a:ext cx="2" cy="4"/>
                  </a:xfrm>
                  <a:custGeom>
                    <a:avLst/>
                    <a:gdLst>
                      <a:gd name="T0" fmla="*/ 0 w 15"/>
                      <a:gd name="T1" fmla="*/ 0 h 46"/>
                      <a:gd name="T2" fmla="*/ 0 w 15"/>
                      <a:gd name="T3" fmla="*/ 0 h 46"/>
                      <a:gd name="T4" fmla="*/ 0 w 15"/>
                      <a:gd name="T5" fmla="*/ 0 h 46"/>
                      <a:gd name="T6" fmla="*/ 0 w 15"/>
                      <a:gd name="T7" fmla="*/ 0 h 46"/>
                      <a:gd name="T8" fmla="*/ 0 w 15"/>
                      <a:gd name="T9" fmla="*/ 0 h 46"/>
                      <a:gd name="T10" fmla="*/ 0 w 15"/>
                      <a:gd name="T11" fmla="*/ 0 h 46"/>
                      <a:gd name="T12" fmla="*/ 0 60000 65536"/>
                      <a:gd name="T13" fmla="*/ 0 60000 65536"/>
                      <a:gd name="T14" fmla="*/ 0 60000 65536"/>
                      <a:gd name="T15" fmla="*/ 0 60000 65536"/>
                      <a:gd name="T16" fmla="*/ 0 60000 65536"/>
                      <a:gd name="T17" fmla="*/ 0 60000 65536"/>
                      <a:gd name="T18" fmla="*/ 0 w 15"/>
                      <a:gd name="T19" fmla="*/ 0 h 46"/>
                      <a:gd name="T20" fmla="*/ 15 w 15"/>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5" h="46">
                        <a:moveTo>
                          <a:pt x="0" y="46"/>
                        </a:moveTo>
                        <a:lnTo>
                          <a:pt x="3" y="30"/>
                        </a:lnTo>
                        <a:lnTo>
                          <a:pt x="9" y="12"/>
                        </a:lnTo>
                        <a:lnTo>
                          <a:pt x="15" y="0"/>
                        </a:lnTo>
                        <a:lnTo>
                          <a:pt x="14" y="19"/>
                        </a:lnTo>
                        <a:lnTo>
                          <a:pt x="0" y="4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02" name="Freeform 287"/>
                  <p:cNvSpPr/>
                  <p:nvPr/>
                </p:nvSpPr>
                <p:spPr bwMode="auto">
                  <a:xfrm>
                    <a:off x="1208" y="1463"/>
                    <a:ext cx="4" cy="6"/>
                  </a:xfrm>
                  <a:custGeom>
                    <a:avLst/>
                    <a:gdLst>
                      <a:gd name="T0" fmla="*/ 0 w 32"/>
                      <a:gd name="T1" fmla="*/ 0 h 66"/>
                      <a:gd name="T2" fmla="*/ 0 w 32"/>
                      <a:gd name="T3" fmla="*/ 0 h 66"/>
                      <a:gd name="T4" fmla="*/ 0 w 32"/>
                      <a:gd name="T5" fmla="*/ 0 h 66"/>
                      <a:gd name="T6" fmla="*/ 0 w 32"/>
                      <a:gd name="T7" fmla="*/ 0 h 66"/>
                      <a:gd name="T8" fmla="*/ 0 w 32"/>
                      <a:gd name="T9" fmla="*/ 0 h 66"/>
                      <a:gd name="T10" fmla="*/ 0 w 32"/>
                      <a:gd name="T11" fmla="*/ 0 h 66"/>
                      <a:gd name="T12" fmla="*/ 0 w 32"/>
                      <a:gd name="T13" fmla="*/ 0 h 66"/>
                      <a:gd name="T14" fmla="*/ 0 60000 65536"/>
                      <a:gd name="T15" fmla="*/ 0 60000 65536"/>
                      <a:gd name="T16" fmla="*/ 0 60000 65536"/>
                      <a:gd name="T17" fmla="*/ 0 60000 65536"/>
                      <a:gd name="T18" fmla="*/ 0 60000 65536"/>
                      <a:gd name="T19" fmla="*/ 0 60000 65536"/>
                      <a:gd name="T20" fmla="*/ 0 60000 65536"/>
                      <a:gd name="T21" fmla="*/ 0 w 32"/>
                      <a:gd name="T22" fmla="*/ 0 h 66"/>
                      <a:gd name="T23" fmla="*/ 32 w 32"/>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66">
                        <a:moveTo>
                          <a:pt x="0" y="66"/>
                        </a:moveTo>
                        <a:lnTo>
                          <a:pt x="3" y="47"/>
                        </a:lnTo>
                        <a:lnTo>
                          <a:pt x="14" y="21"/>
                        </a:lnTo>
                        <a:lnTo>
                          <a:pt x="32" y="0"/>
                        </a:lnTo>
                        <a:lnTo>
                          <a:pt x="19" y="23"/>
                        </a:lnTo>
                        <a:lnTo>
                          <a:pt x="13" y="43"/>
                        </a:lnTo>
                        <a:lnTo>
                          <a:pt x="0" y="6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03" name="Freeform 288"/>
                  <p:cNvSpPr/>
                  <p:nvPr/>
                </p:nvSpPr>
                <p:spPr bwMode="auto">
                  <a:xfrm>
                    <a:off x="1260" y="1439"/>
                    <a:ext cx="1" cy="12"/>
                  </a:xfrm>
                  <a:custGeom>
                    <a:avLst/>
                    <a:gdLst>
                      <a:gd name="T0" fmla="*/ 0 w 13"/>
                      <a:gd name="T1" fmla="*/ 0 h 126"/>
                      <a:gd name="T2" fmla="*/ 0 w 13"/>
                      <a:gd name="T3" fmla="*/ 0 h 126"/>
                      <a:gd name="T4" fmla="*/ 0 w 13"/>
                      <a:gd name="T5" fmla="*/ 0 h 126"/>
                      <a:gd name="T6" fmla="*/ 0 w 13"/>
                      <a:gd name="T7" fmla="*/ 0 h 126"/>
                      <a:gd name="T8" fmla="*/ 0 w 13"/>
                      <a:gd name="T9" fmla="*/ 0 h 126"/>
                      <a:gd name="T10" fmla="*/ 0 w 13"/>
                      <a:gd name="T11" fmla="*/ 0 h 126"/>
                      <a:gd name="T12" fmla="*/ 0 w 13"/>
                      <a:gd name="T13" fmla="*/ 0 h 126"/>
                      <a:gd name="T14" fmla="*/ 0 w 13"/>
                      <a:gd name="T15" fmla="*/ 0 h 126"/>
                      <a:gd name="T16" fmla="*/ 0 w 13"/>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26"/>
                      <a:gd name="T29" fmla="*/ 13 w 13"/>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26">
                        <a:moveTo>
                          <a:pt x="0" y="126"/>
                        </a:moveTo>
                        <a:lnTo>
                          <a:pt x="0" y="77"/>
                        </a:lnTo>
                        <a:lnTo>
                          <a:pt x="3" y="48"/>
                        </a:lnTo>
                        <a:lnTo>
                          <a:pt x="6" y="23"/>
                        </a:lnTo>
                        <a:lnTo>
                          <a:pt x="13" y="0"/>
                        </a:lnTo>
                        <a:lnTo>
                          <a:pt x="13" y="35"/>
                        </a:lnTo>
                        <a:lnTo>
                          <a:pt x="10" y="64"/>
                        </a:lnTo>
                        <a:lnTo>
                          <a:pt x="6" y="78"/>
                        </a:lnTo>
                        <a:lnTo>
                          <a:pt x="0" y="12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04" name="Freeform 289"/>
                  <p:cNvSpPr/>
                  <p:nvPr/>
                </p:nvSpPr>
                <p:spPr bwMode="auto">
                  <a:xfrm>
                    <a:off x="1279" y="1443"/>
                    <a:ext cx="1" cy="9"/>
                  </a:xfrm>
                  <a:custGeom>
                    <a:avLst/>
                    <a:gdLst>
                      <a:gd name="T0" fmla="*/ 0 w 8"/>
                      <a:gd name="T1" fmla="*/ 0 h 100"/>
                      <a:gd name="T2" fmla="*/ 0 w 8"/>
                      <a:gd name="T3" fmla="*/ 0 h 100"/>
                      <a:gd name="T4" fmla="*/ 0 w 8"/>
                      <a:gd name="T5" fmla="*/ 0 h 100"/>
                      <a:gd name="T6" fmla="*/ 0 w 8"/>
                      <a:gd name="T7" fmla="*/ 0 h 100"/>
                      <a:gd name="T8" fmla="*/ 0 w 8"/>
                      <a:gd name="T9" fmla="*/ 0 h 100"/>
                      <a:gd name="T10" fmla="*/ 0 w 8"/>
                      <a:gd name="T11" fmla="*/ 0 h 100"/>
                      <a:gd name="T12" fmla="*/ 0 w 8"/>
                      <a:gd name="T13" fmla="*/ 0 h 100"/>
                      <a:gd name="T14" fmla="*/ 0 w 8"/>
                      <a:gd name="T15" fmla="*/ 0 h 100"/>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00"/>
                      <a:gd name="T26" fmla="*/ 8 w 8"/>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00">
                        <a:moveTo>
                          <a:pt x="7" y="100"/>
                        </a:moveTo>
                        <a:lnTo>
                          <a:pt x="0" y="61"/>
                        </a:lnTo>
                        <a:lnTo>
                          <a:pt x="0" y="42"/>
                        </a:lnTo>
                        <a:lnTo>
                          <a:pt x="0" y="14"/>
                        </a:lnTo>
                        <a:lnTo>
                          <a:pt x="3" y="0"/>
                        </a:lnTo>
                        <a:lnTo>
                          <a:pt x="5" y="30"/>
                        </a:lnTo>
                        <a:lnTo>
                          <a:pt x="8" y="55"/>
                        </a:lnTo>
                        <a:lnTo>
                          <a:pt x="7" y="10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05" name="Freeform 290"/>
                  <p:cNvSpPr/>
                  <p:nvPr/>
                </p:nvSpPr>
                <p:spPr bwMode="auto">
                  <a:xfrm>
                    <a:off x="1336" y="1473"/>
                    <a:ext cx="4" cy="1"/>
                  </a:xfrm>
                  <a:custGeom>
                    <a:avLst/>
                    <a:gdLst>
                      <a:gd name="T0" fmla="*/ 0 w 30"/>
                      <a:gd name="T1" fmla="*/ 0 h 13"/>
                      <a:gd name="T2" fmla="*/ 0 w 30"/>
                      <a:gd name="T3" fmla="*/ 0 h 13"/>
                      <a:gd name="T4" fmla="*/ 0 w 30"/>
                      <a:gd name="T5" fmla="*/ 0 h 13"/>
                      <a:gd name="T6" fmla="*/ 0 w 30"/>
                      <a:gd name="T7" fmla="*/ 0 h 13"/>
                      <a:gd name="T8" fmla="*/ 0 w 30"/>
                      <a:gd name="T9" fmla="*/ 0 h 13"/>
                      <a:gd name="T10" fmla="*/ 0 60000 65536"/>
                      <a:gd name="T11" fmla="*/ 0 60000 65536"/>
                      <a:gd name="T12" fmla="*/ 0 60000 65536"/>
                      <a:gd name="T13" fmla="*/ 0 60000 65536"/>
                      <a:gd name="T14" fmla="*/ 0 60000 65536"/>
                      <a:gd name="T15" fmla="*/ 0 w 30"/>
                      <a:gd name="T16" fmla="*/ 0 h 13"/>
                      <a:gd name="T17" fmla="*/ 30 w 30"/>
                      <a:gd name="T18" fmla="*/ 13 h 13"/>
                    </a:gdLst>
                    <a:ahLst/>
                    <a:cxnLst>
                      <a:cxn ang="T10">
                        <a:pos x="T0" y="T1"/>
                      </a:cxn>
                      <a:cxn ang="T11">
                        <a:pos x="T2" y="T3"/>
                      </a:cxn>
                      <a:cxn ang="T12">
                        <a:pos x="T4" y="T5"/>
                      </a:cxn>
                      <a:cxn ang="T13">
                        <a:pos x="T6" y="T7"/>
                      </a:cxn>
                      <a:cxn ang="T14">
                        <a:pos x="T8" y="T9"/>
                      </a:cxn>
                    </a:cxnLst>
                    <a:rect l="T15" t="T16" r="T17" b="T18"/>
                    <a:pathLst>
                      <a:path w="30" h="13">
                        <a:moveTo>
                          <a:pt x="30" y="5"/>
                        </a:moveTo>
                        <a:lnTo>
                          <a:pt x="13" y="6"/>
                        </a:lnTo>
                        <a:lnTo>
                          <a:pt x="0" y="13"/>
                        </a:lnTo>
                        <a:lnTo>
                          <a:pt x="7" y="0"/>
                        </a:lnTo>
                        <a:lnTo>
                          <a:pt x="30" y="5"/>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grpSp>
              <p:nvGrpSpPr>
                <p:cNvPr id="92" name="Group 291"/>
                <p:cNvGrpSpPr/>
                <p:nvPr/>
              </p:nvGrpSpPr>
              <p:grpSpPr bwMode="auto">
                <a:xfrm>
                  <a:off x="1251" y="1650"/>
                  <a:ext cx="29" cy="8"/>
                  <a:chOff x="1251" y="1650"/>
                  <a:chExt cx="29" cy="8"/>
                </a:xfrm>
              </p:grpSpPr>
              <p:sp>
                <p:nvSpPr>
                  <p:cNvPr id="1049006" name="Freeform 292"/>
                  <p:cNvSpPr/>
                  <p:nvPr/>
                </p:nvSpPr>
                <p:spPr bwMode="auto">
                  <a:xfrm>
                    <a:off x="1251" y="1652"/>
                    <a:ext cx="4" cy="5"/>
                  </a:xfrm>
                  <a:custGeom>
                    <a:avLst/>
                    <a:gdLst>
                      <a:gd name="T0" fmla="*/ 0 w 33"/>
                      <a:gd name="T1" fmla="*/ 0 h 53"/>
                      <a:gd name="T2" fmla="*/ 0 w 33"/>
                      <a:gd name="T3" fmla="*/ 0 h 53"/>
                      <a:gd name="T4" fmla="*/ 0 w 33"/>
                      <a:gd name="T5" fmla="*/ 0 h 53"/>
                      <a:gd name="T6" fmla="*/ 0 w 33"/>
                      <a:gd name="T7" fmla="*/ 0 h 53"/>
                      <a:gd name="T8" fmla="*/ 0 w 33"/>
                      <a:gd name="T9" fmla="*/ 0 h 53"/>
                      <a:gd name="T10" fmla="*/ 0 w 33"/>
                      <a:gd name="T11" fmla="*/ 0 h 53"/>
                      <a:gd name="T12" fmla="*/ 0 60000 65536"/>
                      <a:gd name="T13" fmla="*/ 0 60000 65536"/>
                      <a:gd name="T14" fmla="*/ 0 60000 65536"/>
                      <a:gd name="T15" fmla="*/ 0 60000 65536"/>
                      <a:gd name="T16" fmla="*/ 0 60000 65536"/>
                      <a:gd name="T17" fmla="*/ 0 60000 65536"/>
                      <a:gd name="T18" fmla="*/ 0 w 33"/>
                      <a:gd name="T19" fmla="*/ 0 h 53"/>
                      <a:gd name="T20" fmla="*/ 33 w 33"/>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33" h="53">
                        <a:moveTo>
                          <a:pt x="33" y="53"/>
                        </a:moveTo>
                        <a:lnTo>
                          <a:pt x="27" y="26"/>
                        </a:lnTo>
                        <a:lnTo>
                          <a:pt x="0" y="0"/>
                        </a:lnTo>
                        <a:lnTo>
                          <a:pt x="26" y="14"/>
                        </a:lnTo>
                        <a:lnTo>
                          <a:pt x="33" y="24"/>
                        </a:lnTo>
                        <a:lnTo>
                          <a:pt x="33" y="53"/>
                        </a:lnTo>
                        <a:close/>
                      </a:path>
                    </a:pathLst>
                  </a:custGeom>
                  <a:solidFill>
                    <a:srgbClr val="004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07" name="Freeform 293"/>
                  <p:cNvSpPr/>
                  <p:nvPr/>
                </p:nvSpPr>
                <p:spPr bwMode="auto">
                  <a:xfrm>
                    <a:off x="1257" y="1651"/>
                    <a:ext cx="5" cy="6"/>
                  </a:xfrm>
                  <a:custGeom>
                    <a:avLst/>
                    <a:gdLst>
                      <a:gd name="T0" fmla="*/ 0 w 44"/>
                      <a:gd name="T1" fmla="*/ 0 h 64"/>
                      <a:gd name="T2" fmla="*/ 0 w 44"/>
                      <a:gd name="T3" fmla="*/ 0 h 64"/>
                      <a:gd name="T4" fmla="*/ 0 w 44"/>
                      <a:gd name="T5" fmla="*/ 0 h 64"/>
                      <a:gd name="T6" fmla="*/ 0 w 44"/>
                      <a:gd name="T7" fmla="*/ 0 h 64"/>
                      <a:gd name="T8" fmla="*/ 0 w 44"/>
                      <a:gd name="T9" fmla="*/ 0 h 64"/>
                      <a:gd name="T10" fmla="*/ 0 60000 65536"/>
                      <a:gd name="T11" fmla="*/ 0 60000 65536"/>
                      <a:gd name="T12" fmla="*/ 0 60000 65536"/>
                      <a:gd name="T13" fmla="*/ 0 60000 65536"/>
                      <a:gd name="T14" fmla="*/ 0 60000 65536"/>
                      <a:gd name="T15" fmla="*/ 0 w 44"/>
                      <a:gd name="T16" fmla="*/ 0 h 64"/>
                      <a:gd name="T17" fmla="*/ 44 w 44"/>
                      <a:gd name="T18" fmla="*/ 64 h 64"/>
                    </a:gdLst>
                    <a:ahLst/>
                    <a:cxnLst>
                      <a:cxn ang="T10">
                        <a:pos x="T0" y="T1"/>
                      </a:cxn>
                      <a:cxn ang="T11">
                        <a:pos x="T2" y="T3"/>
                      </a:cxn>
                      <a:cxn ang="T12">
                        <a:pos x="T4" y="T5"/>
                      </a:cxn>
                      <a:cxn ang="T13">
                        <a:pos x="T6" y="T7"/>
                      </a:cxn>
                      <a:cxn ang="T14">
                        <a:pos x="T8" y="T9"/>
                      </a:cxn>
                    </a:cxnLst>
                    <a:rect l="T15" t="T16" r="T17" b="T18"/>
                    <a:pathLst>
                      <a:path w="44" h="64">
                        <a:moveTo>
                          <a:pt x="0" y="64"/>
                        </a:moveTo>
                        <a:lnTo>
                          <a:pt x="6" y="29"/>
                        </a:lnTo>
                        <a:lnTo>
                          <a:pt x="44" y="0"/>
                        </a:lnTo>
                        <a:lnTo>
                          <a:pt x="12" y="30"/>
                        </a:lnTo>
                        <a:lnTo>
                          <a:pt x="0" y="64"/>
                        </a:lnTo>
                        <a:close/>
                      </a:path>
                    </a:pathLst>
                  </a:custGeom>
                  <a:solidFill>
                    <a:srgbClr val="004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08" name="Freeform 294"/>
                  <p:cNvSpPr/>
                  <p:nvPr/>
                </p:nvSpPr>
                <p:spPr bwMode="auto">
                  <a:xfrm>
                    <a:off x="1266" y="1651"/>
                    <a:ext cx="7" cy="6"/>
                  </a:xfrm>
                  <a:custGeom>
                    <a:avLst/>
                    <a:gdLst>
                      <a:gd name="T0" fmla="*/ 0 w 57"/>
                      <a:gd name="T1" fmla="*/ 0 h 63"/>
                      <a:gd name="T2" fmla="*/ 0 w 57"/>
                      <a:gd name="T3" fmla="*/ 0 h 63"/>
                      <a:gd name="T4" fmla="*/ 0 w 57"/>
                      <a:gd name="T5" fmla="*/ 0 h 63"/>
                      <a:gd name="T6" fmla="*/ 0 w 57"/>
                      <a:gd name="T7" fmla="*/ 0 h 63"/>
                      <a:gd name="T8" fmla="*/ 0 w 57"/>
                      <a:gd name="T9" fmla="*/ 0 h 63"/>
                      <a:gd name="T10" fmla="*/ 0 w 57"/>
                      <a:gd name="T11" fmla="*/ 0 h 63"/>
                      <a:gd name="T12" fmla="*/ 0 w 57"/>
                      <a:gd name="T13" fmla="*/ 0 h 63"/>
                      <a:gd name="T14" fmla="*/ 0 w 57"/>
                      <a:gd name="T15" fmla="*/ 0 h 63"/>
                      <a:gd name="T16" fmla="*/ 0 w 57"/>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63"/>
                      <a:gd name="T29" fmla="*/ 57 w 57"/>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63">
                        <a:moveTo>
                          <a:pt x="0" y="63"/>
                        </a:moveTo>
                        <a:lnTo>
                          <a:pt x="4" y="39"/>
                        </a:lnTo>
                        <a:lnTo>
                          <a:pt x="26" y="13"/>
                        </a:lnTo>
                        <a:lnTo>
                          <a:pt x="57" y="0"/>
                        </a:lnTo>
                        <a:lnTo>
                          <a:pt x="38" y="16"/>
                        </a:lnTo>
                        <a:lnTo>
                          <a:pt x="25" y="24"/>
                        </a:lnTo>
                        <a:lnTo>
                          <a:pt x="19" y="33"/>
                        </a:lnTo>
                        <a:lnTo>
                          <a:pt x="22" y="58"/>
                        </a:lnTo>
                        <a:lnTo>
                          <a:pt x="0" y="63"/>
                        </a:lnTo>
                        <a:close/>
                      </a:path>
                    </a:pathLst>
                  </a:custGeom>
                  <a:solidFill>
                    <a:srgbClr val="004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09" name="Freeform 295"/>
                  <p:cNvSpPr/>
                  <p:nvPr/>
                </p:nvSpPr>
                <p:spPr bwMode="auto">
                  <a:xfrm>
                    <a:off x="1264" y="1652"/>
                    <a:ext cx="3" cy="5"/>
                  </a:xfrm>
                  <a:custGeom>
                    <a:avLst/>
                    <a:gdLst>
                      <a:gd name="T0" fmla="*/ 0 w 26"/>
                      <a:gd name="T1" fmla="*/ 0 h 60"/>
                      <a:gd name="T2" fmla="*/ 0 w 26"/>
                      <a:gd name="T3" fmla="*/ 0 h 60"/>
                      <a:gd name="T4" fmla="*/ 0 w 26"/>
                      <a:gd name="T5" fmla="*/ 0 h 60"/>
                      <a:gd name="T6" fmla="*/ 0 w 26"/>
                      <a:gd name="T7" fmla="*/ 0 h 60"/>
                      <a:gd name="T8" fmla="*/ 0 w 26"/>
                      <a:gd name="T9" fmla="*/ 0 h 60"/>
                      <a:gd name="T10" fmla="*/ 0 w 26"/>
                      <a:gd name="T11" fmla="*/ 0 h 60"/>
                      <a:gd name="T12" fmla="*/ 0 w 26"/>
                      <a:gd name="T13" fmla="*/ 0 h 60"/>
                      <a:gd name="T14" fmla="*/ 0 w 26"/>
                      <a:gd name="T15" fmla="*/ 0 h 60"/>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60"/>
                      <a:gd name="T26" fmla="*/ 26 w 26"/>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60">
                        <a:moveTo>
                          <a:pt x="0" y="0"/>
                        </a:moveTo>
                        <a:lnTo>
                          <a:pt x="13" y="8"/>
                        </a:lnTo>
                        <a:lnTo>
                          <a:pt x="22" y="33"/>
                        </a:lnTo>
                        <a:lnTo>
                          <a:pt x="26" y="50"/>
                        </a:lnTo>
                        <a:lnTo>
                          <a:pt x="11" y="60"/>
                        </a:lnTo>
                        <a:lnTo>
                          <a:pt x="17" y="43"/>
                        </a:lnTo>
                        <a:lnTo>
                          <a:pt x="14" y="26"/>
                        </a:lnTo>
                        <a:lnTo>
                          <a:pt x="0" y="0"/>
                        </a:lnTo>
                        <a:close/>
                      </a:path>
                    </a:pathLst>
                  </a:custGeom>
                  <a:solidFill>
                    <a:srgbClr val="004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10" name="Freeform 296"/>
                  <p:cNvSpPr/>
                  <p:nvPr/>
                </p:nvSpPr>
                <p:spPr bwMode="auto">
                  <a:xfrm>
                    <a:off x="1255" y="1651"/>
                    <a:ext cx="1" cy="7"/>
                  </a:xfrm>
                  <a:custGeom>
                    <a:avLst/>
                    <a:gdLst>
                      <a:gd name="T0" fmla="*/ 0 w 6"/>
                      <a:gd name="T1" fmla="*/ 0 h 71"/>
                      <a:gd name="T2" fmla="*/ 0 w 6"/>
                      <a:gd name="T3" fmla="*/ 0 h 71"/>
                      <a:gd name="T4" fmla="*/ 0 w 6"/>
                      <a:gd name="T5" fmla="*/ 0 h 71"/>
                      <a:gd name="T6" fmla="*/ 0 w 6"/>
                      <a:gd name="T7" fmla="*/ 0 h 71"/>
                      <a:gd name="T8" fmla="*/ 0 w 6"/>
                      <a:gd name="T9" fmla="*/ 0 h 71"/>
                      <a:gd name="T10" fmla="*/ 0 w 6"/>
                      <a:gd name="T11" fmla="*/ 0 h 71"/>
                      <a:gd name="T12" fmla="*/ 0 w 6"/>
                      <a:gd name="T13" fmla="*/ 0 h 71"/>
                      <a:gd name="T14" fmla="*/ 0 60000 65536"/>
                      <a:gd name="T15" fmla="*/ 0 60000 65536"/>
                      <a:gd name="T16" fmla="*/ 0 60000 65536"/>
                      <a:gd name="T17" fmla="*/ 0 60000 65536"/>
                      <a:gd name="T18" fmla="*/ 0 60000 65536"/>
                      <a:gd name="T19" fmla="*/ 0 60000 65536"/>
                      <a:gd name="T20" fmla="*/ 0 60000 65536"/>
                      <a:gd name="T21" fmla="*/ 0 w 6"/>
                      <a:gd name="T22" fmla="*/ 0 h 71"/>
                      <a:gd name="T23" fmla="*/ 6 w 6"/>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1">
                        <a:moveTo>
                          <a:pt x="3" y="71"/>
                        </a:moveTo>
                        <a:lnTo>
                          <a:pt x="0" y="32"/>
                        </a:lnTo>
                        <a:lnTo>
                          <a:pt x="3" y="16"/>
                        </a:lnTo>
                        <a:lnTo>
                          <a:pt x="6" y="0"/>
                        </a:lnTo>
                        <a:lnTo>
                          <a:pt x="6" y="26"/>
                        </a:lnTo>
                        <a:lnTo>
                          <a:pt x="6" y="40"/>
                        </a:lnTo>
                        <a:lnTo>
                          <a:pt x="3" y="71"/>
                        </a:lnTo>
                        <a:close/>
                      </a:path>
                    </a:pathLst>
                  </a:custGeom>
                  <a:solidFill>
                    <a:srgbClr val="004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11" name="Freeform 297"/>
                  <p:cNvSpPr/>
                  <p:nvPr/>
                </p:nvSpPr>
                <p:spPr bwMode="auto">
                  <a:xfrm>
                    <a:off x="1275" y="1651"/>
                    <a:ext cx="2" cy="4"/>
                  </a:xfrm>
                  <a:custGeom>
                    <a:avLst/>
                    <a:gdLst>
                      <a:gd name="T0" fmla="*/ 0 w 20"/>
                      <a:gd name="T1" fmla="*/ 0 h 44"/>
                      <a:gd name="T2" fmla="*/ 0 w 20"/>
                      <a:gd name="T3" fmla="*/ 0 h 44"/>
                      <a:gd name="T4" fmla="*/ 0 w 20"/>
                      <a:gd name="T5" fmla="*/ 0 h 44"/>
                      <a:gd name="T6" fmla="*/ 0 w 20"/>
                      <a:gd name="T7" fmla="*/ 0 h 44"/>
                      <a:gd name="T8" fmla="*/ 0 w 20"/>
                      <a:gd name="T9" fmla="*/ 0 h 44"/>
                      <a:gd name="T10" fmla="*/ 0 w 20"/>
                      <a:gd name="T11" fmla="*/ 0 h 44"/>
                      <a:gd name="T12" fmla="*/ 0 w 20"/>
                      <a:gd name="T13" fmla="*/ 0 h 44"/>
                      <a:gd name="T14" fmla="*/ 0 60000 65536"/>
                      <a:gd name="T15" fmla="*/ 0 60000 65536"/>
                      <a:gd name="T16" fmla="*/ 0 60000 65536"/>
                      <a:gd name="T17" fmla="*/ 0 60000 65536"/>
                      <a:gd name="T18" fmla="*/ 0 60000 65536"/>
                      <a:gd name="T19" fmla="*/ 0 60000 65536"/>
                      <a:gd name="T20" fmla="*/ 0 60000 65536"/>
                      <a:gd name="T21" fmla="*/ 0 w 20"/>
                      <a:gd name="T22" fmla="*/ 0 h 44"/>
                      <a:gd name="T23" fmla="*/ 20 w 2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4">
                        <a:moveTo>
                          <a:pt x="0" y="0"/>
                        </a:moveTo>
                        <a:lnTo>
                          <a:pt x="3" y="22"/>
                        </a:lnTo>
                        <a:lnTo>
                          <a:pt x="14" y="38"/>
                        </a:lnTo>
                        <a:lnTo>
                          <a:pt x="20" y="44"/>
                        </a:lnTo>
                        <a:lnTo>
                          <a:pt x="16" y="31"/>
                        </a:lnTo>
                        <a:lnTo>
                          <a:pt x="7" y="24"/>
                        </a:lnTo>
                        <a:lnTo>
                          <a:pt x="0" y="0"/>
                        </a:lnTo>
                        <a:close/>
                      </a:path>
                    </a:pathLst>
                  </a:custGeom>
                  <a:solidFill>
                    <a:srgbClr val="004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12" name="Freeform 298"/>
                  <p:cNvSpPr/>
                  <p:nvPr/>
                </p:nvSpPr>
                <p:spPr bwMode="auto">
                  <a:xfrm>
                    <a:off x="1278" y="1650"/>
                    <a:ext cx="2" cy="5"/>
                  </a:xfrm>
                  <a:custGeom>
                    <a:avLst/>
                    <a:gdLst>
                      <a:gd name="T0" fmla="*/ 0 w 18"/>
                      <a:gd name="T1" fmla="*/ 0 h 65"/>
                      <a:gd name="T2" fmla="*/ 0 w 18"/>
                      <a:gd name="T3" fmla="*/ 0 h 65"/>
                      <a:gd name="T4" fmla="*/ 0 w 18"/>
                      <a:gd name="T5" fmla="*/ 0 h 65"/>
                      <a:gd name="T6" fmla="*/ 0 w 18"/>
                      <a:gd name="T7" fmla="*/ 0 h 65"/>
                      <a:gd name="T8" fmla="*/ 0 w 18"/>
                      <a:gd name="T9" fmla="*/ 0 h 65"/>
                      <a:gd name="T10" fmla="*/ 0 w 18"/>
                      <a:gd name="T11" fmla="*/ 0 h 65"/>
                      <a:gd name="T12" fmla="*/ 0 w 18"/>
                      <a:gd name="T13" fmla="*/ 0 h 65"/>
                      <a:gd name="T14" fmla="*/ 0 w 18"/>
                      <a:gd name="T15" fmla="*/ 0 h 65"/>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65"/>
                      <a:gd name="T26" fmla="*/ 18 w 18"/>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65">
                        <a:moveTo>
                          <a:pt x="18" y="0"/>
                        </a:moveTo>
                        <a:lnTo>
                          <a:pt x="10" y="22"/>
                        </a:lnTo>
                        <a:lnTo>
                          <a:pt x="6" y="35"/>
                        </a:lnTo>
                        <a:lnTo>
                          <a:pt x="0" y="65"/>
                        </a:lnTo>
                        <a:lnTo>
                          <a:pt x="7" y="64"/>
                        </a:lnTo>
                        <a:lnTo>
                          <a:pt x="7" y="43"/>
                        </a:lnTo>
                        <a:lnTo>
                          <a:pt x="18" y="26"/>
                        </a:lnTo>
                        <a:lnTo>
                          <a:pt x="18" y="0"/>
                        </a:lnTo>
                        <a:close/>
                      </a:path>
                    </a:pathLst>
                  </a:custGeom>
                  <a:solidFill>
                    <a:srgbClr val="004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grpSp>
          <p:pic>
            <p:nvPicPr>
              <p:cNvPr id="2097160" name="Picture 299" descr="BRANC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53" y="2395"/>
                <a:ext cx="337" cy="346"/>
              </a:xfrm>
              <a:prstGeom prst="rect">
                <a:avLst/>
              </a:prstGeom>
              <a:noFill/>
              <a:ln w="9525">
                <a:noFill/>
                <a:miter lim="800000"/>
                <a:headEnd/>
                <a:tailEnd/>
              </a:ln>
            </p:spPr>
          </p:pic>
          <p:grpSp>
            <p:nvGrpSpPr>
              <p:cNvPr id="93" name="Group 300"/>
              <p:cNvGrpSpPr/>
              <p:nvPr/>
            </p:nvGrpSpPr>
            <p:grpSpPr bwMode="auto">
              <a:xfrm>
                <a:off x="5002" y="3196"/>
                <a:ext cx="199" cy="75"/>
                <a:chOff x="4945" y="2289"/>
                <a:chExt cx="224" cy="66"/>
              </a:xfrm>
            </p:grpSpPr>
            <p:sp>
              <p:nvSpPr>
                <p:cNvPr id="1049013" name="Freeform 305"/>
                <p:cNvSpPr/>
                <p:nvPr/>
              </p:nvSpPr>
              <p:spPr bwMode="auto">
                <a:xfrm>
                  <a:off x="4945" y="2311"/>
                  <a:ext cx="55" cy="44"/>
                </a:xfrm>
                <a:custGeom>
                  <a:avLst/>
                  <a:gdLst>
                    <a:gd name="T0" fmla="*/ 0 w 556"/>
                    <a:gd name="T1" fmla="*/ 0 h 524"/>
                    <a:gd name="T2" fmla="*/ 0 w 556"/>
                    <a:gd name="T3" fmla="*/ 0 h 524"/>
                    <a:gd name="T4" fmla="*/ 0 w 556"/>
                    <a:gd name="T5" fmla="*/ 0 h 524"/>
                    <a:gd name="T6" fmla="*/ 0 w 556"/>
                    <a:gd name="T7" fmla="*/ 0 h 524"/>
                    <a:gd name="T8" fmla="*/ 0 w 556"/>
                    <a:gd name="T9" fmla="*/ 0 h 524"/>
                    <a:gd name="T10" fmla="*/ 0 w 556"/>
                    <a:gd name="T11" fmla="*/ 0 h 524"/>
                    <a:gd name="T12" fmla="*/ 0 w 556"/>
                    <a:gd name="T13" fmla="*/ 0 h 524"/>
                    <a:gd name="T14" fmla="*/ 0 w 556"/>
                    <a:gd name="T15" fmla="*/ 0 h 524"/>
                    <a:gd name="T16" fmla="*/ 0 w 556"/>
                    <a:gd name="T17" fmla="*/ 0 h 524"/>
                    <a:gd name="T18" fmla="*/ 0 w 556"/>
                    <a:gd name="T19" fmla="*/ 0 h 524"/>
                    <a:gd name="T20" fmla="*/ 0 w 556"/>
                    <a:gd name="T21" fmla="*/ 0 h 524"/>
                    <a:gd name="T22" fmla="*/ 0 w 556"/>
                    <a:gd name="T23" fmla="*/ 0 h 524"/>
                    <a:gd name="T24" fmla="*/ 0 w 556"/>
                    <a:gd name="T25" fmla="*/ 0 h 524"/>
                    <a:gd name="T26" fmla="*/ 0 w 556"/>
                    <a:gd name="T27" fmla="*/ 0 h 524"/>
                    <a:gd name="T28" fmla="*/ 0 w 556"/>
                    <a:gd name="T29" fmla="*/ 0 h 524"/>
                    <a:gd name="T30" fmla="*/ 0 w 556"/>
                    <a:gd name="T31" fmla="*/ 0 h 524"/>
                    <a:gd name="T32" fmla="*/ 0 w 556"/>
                    <a:gd name="T33" fmla="*/ 0 h 524"/>
                    <a:gd name="T34" fmla="*/ 0 w 556"/>
                    <a:gd name="T35" fmla="*/ 0 h 524"/>
                    <a:gd name="T36" fmla="*/ 0 w 556"/>
                    <a:gd name="T37" fmla="*/ 0 h 524"/>
                    <a:gd name="T38" fmla="*/ 0 w 556"/>
                    <a:gd name="T39" fmla="*/ 0 h 524"/>
                    <a:gd name="T40" fmla="*/ 0 w 556"/>
                    <a:gd name="T41" fmla="*/ 0 h 524"/>
                    <a:gd name="T42" fmla="*/ 0 w 556"/>
                    <a:gd name="T43" fmla="*/ 0 h 524"/>
                    <a:gd name="T44" fmla="*/ 0 w 556"/>
                    <a:gd name="T45" fmla="*/ 0 h 524"/>
                    <a:gd name="T46" fmla="*/ 0 w 556"/>
                    <a:gd name="T47" fmla="*/ 0 h 524"/>
                    <a:gd name="T48" fmla="*/ 0 w 556"/>
                    <a:gd name="T49" fmla="*/ 0 h 524"/>
                    <a:gd name="T50" fmla="*/ 0 w 556"/>
                    <a:gd name="T51" fmla="*/ 0 h 524"/>
                    <a:gd name="T52" fmla="*/ 0 w 556"/>
                    <a:gd name="T53" fmla="*/ 0 h 524"/>
                    <a:gd name="T54" fmla="*/ 0 w 556"/>
                    <a:gd name="T55" fmla="*/ 0 h 524"/>
                    <a:gd name="T56" fmla="*/ 0 w 556"/>
                    <a:gd name="T57" fmla="*/ 0 h 524"/>
                    <a:gd name="T58" fmla="*/ 0 w 556"/>
                    <a:gd name="T59" fmla="*/ 0 h 524"/>
                    <a:gd name="T60" fmla="*/ 0 w 556"/>
                    <a:gd name="T61" fmla="*/ 0 h 524"/>
                    <a:gd name="T62" fmla="*/ 0 w 556"/>
                    <a:gd name="T63" fmla="*/ 0 h 524"/>
                    <a:gd name="T64" fmla="*/ 0 w 556"/>
                    <a:gd name="T65" fmla="*/ 0 h 524"/>
                    <a:gd name="T66" fmla="*/ 0 w 556"/>
                    <a:gd name="T67" fmla="*/ 0 h 524"/>
                    <a:gd name="T68" fmla="*/ 0 w 556"/>
                    <a:gd name="T69" fmla="*/ 0 h 524"/>
                    <a:gd name="T70" fmla="*/ 0 w 556"/>
                    <a:gd name="T71" fmla="*/ 0 h 524"/>
                    <a:gd name="T72" fmla="*/ 0 w 556"/>
                    <a:gd name="T73" fmla="*/ 0 h 524"/>
                    <a:gd name="T74" fmla="*/ 0 w 556"/>
                    <a:gd name="T75" fmla="*/ 0 h 524"/>
                    <a:gd name="T76" fmla="*/ 0 w 556"/>
                    <a:gd name="T77" fmla="*/ 0 h 524"/>
                    <a:gd name="T78" fmla="*/ 0 w 556"/>
                    <a:gd name="T79" fmla="*/ 0 h 524"/>
                    <a:gd name="T80" fmla="*/ 0 w 556"/>
                    <a:gd name="T81" fmla="*/ 0 h 524"/>
                    <a:gd name="T82" fmla="*/ 0 w 556"/>
                    <a:gd name="T83" fmla="*/ 0 h 524"/>
                    <a:gd name="T84" fmla="*/ 0 w 556"/>
                    <a:gd name="T85" fmla="*/ 0 h 524"/>
                    <a:gd name="T86" fmla="*/ 0 w 556"/>
                    <a:gd name="T87" fmla="*/ 0 h 524"/>
                    <a:gd name="T88" fmla="*/ 0 w 556"/>
                    <a:gd name="T89" fmla="*/ 0 h 524"/>
                    <a:gd name="T90" fmla="*/ 0 w 556"/>
                    <a:gd name="T91" fmla="*/ 0 h 524"/>
                    <a:gd name="T92" fmla="*/ 0 w 556"/>
                    <a:gd name="T93" fmla="*/ 0 h 524"/>
                    <a:gd name="T94" fmla="*/ 0 w 556"/>
                    <a:gd name="T95" fmla="*/ 0 h 524"/>
                    <a:gd name="T96" fmla="*/ 0 w 556"/>
                    <a:gd name="T97" fmla="*/ 0 h 524"/>
                    <a:gd name="T98" fmla="*/ 0 w 556"/>
                    <a:gd name="T99" fmla="*/ 0 h 524"/>
                    <a:gd name="T100" fmla="*/ 0 w 556"/>
                    <a:gd name="T101" fmla="*/ 0 h 524"/>
                    <a:gd name="T102" fmla="*/ 0 w 556"/>
                    <a:gd name="T103" fmla="*/ 0 h 524"/>
                    <a:gd name="T104" fmla="*/ 0 w 556"/>
                    <a:gd name="T105" fmla="*/ 0 h 524"/>
                    <a:gd name="T106" fmla="*/ 0 w 556"/>
                    <a:gd name="T107" fmla="*/ 0 h 524"/>
                    <a:gd name="T108" fmla="*/ 0 w 556"/>
                    <a:gd name="T109" fmla="*/ 0 h 524"/>
                    <a:gd name="T110" fmla="*/ 0 w 556"/>
                    <a:gd name="T111" fmla="*/ 0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6"/>
                    <a:gd name="T169" fmla="*/ 0 h 524"/>
                    <a:gd name="T170" fmla="*/ 556 w 556"/>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6" h="524">
                      <a:moveTo>
                        <a:pt x="0" y="283"/>
                      </a:moveTo>
                      <a:lnTo>
                        <a:pt x="18" y="277"/>
                      </a:lnTo>
                      <a:lnTo>
                        <a:pt x="12" y="263"/>
                      </a:lnTo>
                      <a:lnTo>
                        <a:pt x="33" y="257"/>
                      </a:lnTo>
                      <a:lnTo>
                        <a:pt x="27" y="239"/>
                      </a:lnTo>
                      <a:lnTo>
                        <a:pt x="42" y="236"/>
                      </a:lnTo>
                      <a:lnTo>
                        <a:pt x="42" y="218"/>
                      </a:lnTo>
                      <a:lnTo>
                        <a:pt x="56" y="212"/>
                      </a:lnTo>
                      <a:lnTo>
                        <a:pt x="54" y="189"/>
                      </a:lnTo>
                      <a:lnTo>
                        <a:pt x="70" y="194"/>
                      </a:lnTo>
                      <a:lnTo>
                        <a:pt x="64" y="177"/>
                      </a:lnTo>
                      <a:lnTo>
                        <a:pt x="79" y="168"/>
                      </a:lnTo>
                      <a:lnTo>
                        <a:pt x="77" y="142"/>
                      </a:lnTo>
                      <a:lnTo>
                        <a:pt x="92" y="138"/>
                      </a:lnTo>
                      <a:lnTo>
                        <a:pt x="89" y="117"/>
                      </a:lnTo>
                      <a:lnTo>
                        <a:pt x="103" y="103"/>
                      </a:lnTo>
                      <a:lnTo>
                        <a:pt x="101" y="85"/>
                      </a:lnTo>
                      <a:lnTo>
                        <a:pt x="121" y="75"/>
                      </a:lnTo>
                      <a:lnTo>
                        <a:pt x="121" y="48"/>
                      </a:lnTo>
                      <a:lnTo>
                        <a:pt x="134" y="57"/>
                      </a:lnTo>
                      <a:lnTo>
                        <a:pt x="146" y="43"/>
                      </a:lnTo>
                      <a:lnTo>
                        <a:pt x="164" y="52"/>
                      </a:lnTo>
                      <a:lnTo>
                        <a:pt x="167" y="39"/>
                      </a:lnTo>
                      <a:lnTo>
                        <a:pt x="186" y="45"/>
                      </a:lnTo>
                      <a:lnTo>
                        <a:pt x="198" y="36"/>
                      </a:lnTo>
                      <a:lnTo>
                        <a:pt x="221" y="37"/>
                      </a:lnTo>
                      <a:lnTo>
                        <a:pt x="231" y="28"/>
                      </a:lnTo>
                      <a:lnTo>
                        <a:pt x="249" y="30"/>
                      </a:lnTo>
                      <a:lnTo>
                        <a:pt x="257" y="18"/>
                      </a:lnTo>
                      <a:lnTo>
                        <a:pt x="266" y="22"/>
                      </a:lnTo>
                      <a:lnTo>
                        <a:pt x="282" y="16"/>
                      </a:lnTo>
                      <a:lnTo>
                        <a:pt x="294" y="22"/>
                      </a:lnTo>
                      <a:lnTo>
                        <a:pt x="305" y="7"/>
                      </a:lnTo>
                      <a:lnTo>
                        <a:pt x="319" y="21"/>
                      </a:lnTo>
                      <a:lnTo>
                        <a:pt x="339" y="18"/>
                      </a:lnTo>
                      <a:lnTo>
                        <a:pt x="354" y="34"/>
                      </a:lnTo>
                      <a:lnTo>
                        <a:pt x="363" y="22"/>
                      </a:lnTo>
                      <a:lnTo>
                        <a:pt x="379" y="30"/>
                      </a:lnTo>
                      <a:lnTo>
                        <a:pt x="394" y="18"/>
                      </a:lnTo>
                      <a:lnTo>
                        <a:pt x="411" y="24"/>
                      </a:lnTo>
                      <a:lnTo>
                        <a:pt x="429" y="7"/>
                      </a:lnTo>
                      <a:lnTo>
                        <a:pt x="440" y="15"/>
                      </a:lnTo>
                      <a:lnTo>
                        <a:pt x="454" y="0"/>
                      </a:lnTo>
                      <a:lnTo>
                        <a:pt x="467" y="13"/>
                      </a:lnTo>
                      <a:lnTo>
                        <a:pt x="482" y="7"/>
                      </a:lnTo>
                      <a:lnTo>
                        <a:pt x="484" y="27"/>
                      </a:lnTo>
                      <a:lnTo>
                        <a:pt x="497" y="37"/>
                      </a:lnTo>
                      <a:lnTo>
                        <a:pt x="499" y="55"/>
                      </a:lnTo>
                      <a:lnTo>
                        <a:pt x="512" y="72"/>
                      </a:lnTo>
                      <a:lnTo>
                        <a:pt x="526" y="91"/>
                      </a:lnTo>
                      <a:lnTo>
                        <a:pt x="530" y="111"/>
                      </a:lnTo>
                      <a:lnTo>
                        <a:pt x="535" y="132"/>
                      </a:lnTo>
                      <a:lnTo>
                        <a:pt x="533" y="157"/>
                      </a:lnTo>
                      <a:lnTo>
                        <a:pt x="550" y="166"/>
                      </a:lnTo>
                      <a:lnTo>
                        <a:pt x="544" y="187"/>
                      </a:lnTo>
                      <a:lnTo>
                        <a:pt x="556" y="203"/>
                      </a:lnTo>
                      <a:lnTo>
                        <a:pt x="530" y="212"/>
                      </a:lnTo>
                      <a:lnTo>
                        <a:pt x="539" y="227"/>
                      </a:lnTo>
                      <a:lnTo>
                        <a:pt x="529" y="239"/>
                      </a:lnTo>
                      <a:lnTo>
                        <a:pt x="542" y="254"/>
                      </a:lnTo>
                      <a:lnTo>
                        <a:pt x="520" y="260"/>
                      </a:lnTo>
                      <a:lnTo>
                        <a:pt x="524" y="283"/>
                      </a:lnTo>
                      <a:lnTo>
                        <a:pt x="515" y="296"/>
                      </a:lnTo>
                      <a:lnTo>
                        <a:pt x="518" y="313"/>
                      </a:lnTo>
                      <a:lnTo>
                        <a:pt x="509" y="322"/>
                      </a:lnTo>
                      <a:lnTo>
                        <a:pt x="521" y="337"/>
                      </a:lnTo>
                      <a:lnTo>
                        <a:pt x="497" y="350"/>
                      </a:lnTo>
                      <a:lnTo>
                        <a:pt x="503" y="362"/>
                      </a:lnTo>
                      <a:lnTo>
                        <a:pt x="488" y="374"/>
                      </a:lnTo>
                      <a:lnTo>
                        <a:pt x="496" y="386"/>
                      </a:lnTo>
                      <a:lnTo>
                        <a:pt x="484" y="402"/>
                      </a:lnTo>
                      <a:lnTo>
                        <a:pt x="487" y="414"/>
                      </a:lnTo>
                      <a:lnTo>
                        <a:pt x="476" y="419"/>
                      </a:lnTo>
                      <a:lnTo>
                        <a:pt x="475" y="437"/>
                      </a:lnTo>
                      <a:lnTo>
                        <a:pt x="463" y="426"/>
                      </a:lnTo>
                      <a:lnTo>
                        <a:pt x="460" y="447"/>
                      </a:lnTo>
                      <a:lnTo>
                        <a:pt x="458" y="464"/>
                      </a:lnTo>
                      <a:lnTo>
                        <a:pt x="443" y="468"/>
                      </a:lnTo>
                      <a:lnTo>
                        <a:pt x="442" y="486"/>
                      </a:lnTo>
                      <a:lnTo>
                        <a:pt x="423" y="480"/>
                      </a:lnTo>
                      <a:lnTo>
                        <a:pt x="411" y="495"/>
                      </a:lnTo>
                      <a:lnTo>
                        <a:pt x="387" y="492"/>
                      </a:lnTo>
                      <a:lnTo>
                        <a:pt x="375" y="507"/>
                      </a:lnTo>
                      <a:lnTo>
                        <a:pt x="358" y="504"/>
                      </a:lnTo>
                      <a:lnTo>
                        <a:pt x="352" y="516"/>
                      </a:lnTo>
                      <a:lnTo>
                        <a:pt x="337" y="510"/>
                      </a:lnTo>
                      <a:lnTo>
                        <a:pt x="330" y="524"/>
                      </a:lnTo>
                      <a:lnTo>
                        <a:pt x="309" y="510"/>
                      </a:lnTo>
                      <a:lnTo>
                        <a:pt x="288" y="516"/>
                      </a:lnTo>
                      <a:lnTo>
                        <a:pt x="276" y="501"/>
                      </a:lnTo>
                      <a:lnTo>
                        <a:pt x="255" y="501"/>
                      </a:lnTo>
                      <a:lnTo>
                        <a:pt x="227" y="489"/>
                      </a:lnTo>
                      <a:lnTo>
                        <a:pt x="200" y="492"/>
                      </a:lnTo>
                      <a:lnTo>
                        <a:pt x="188" y="483"/>
                      </a:lnTo>
                      <a:lnTo>
                        <a:pt x="164" y="485"/>
                      </a:lnTo>
                      <a:lnTo>
                        <a:pt x="146" y="470"/>
                      </a:lnTo>
                      <a:lnTo>
                        <a:pt x="130" y="477"/>
                      </a:lnTo>
                      <a:lnTo>
                        <a:pt x="106" y="461"/>
                      </a:lnTo>
                      <a:lnTo>
                        <a:pt x="85" y="465"/>
                      </a:lnTo>
                      <a:lnTo>
                        <a:pt x="65" y="447"/>
                      </a:lnTo>
                      <a:lnTo>
                        <a:pt x="54" y="452"/>
                      </a:lnTo>
                      <a:lnTo>
                        <a:pt x="64" y="432"/>
                      </a:lnTo>
                      <a:lnTo>
                        <a:pt x="51" y="422"/>
                      </a:lnTo>
                      <a:lnTo>
                        <a:pt x="58" y="405"/>
                      </a:lnTo>
                      <a:lnTo>
                        <a:pt x="37" y="392"/>
                      </a:lnTo>
                      <a:lnTo>
                        <a:pt x="42" y="373"/>
                      </a:lnTo>
                      <a:lnTo>
                        <a:pt x="28" y="359"/>
                      </a:lnTo>
                      <a:lnTo>
                        <a:pt x="34" y="343"/>
                      </a:lnTo>
                      <a:lnTo>
                        <a:pt x="16" y="331"/>
                      </a:lnTo>
                      <a:lnTo>
                        <a:pt x="22" y="310"/>
                      </a:lnTo>
                      <a:lnTo>
                        <a:pt x="7" y="310"/>
                      </a:lnTo>
                      <a:lnTo>
                        <a:pt x="13" y="296"/>
                      </a:lnTo>
                      <a:lnTo>
                        <a:pt x="0" y="283"/>
                      </a:lnTo>
                      <a:close/>
                    </a:path>
                  </a:pathLst>
                </a:custGeom>
                <a:solidFill>
                  <a:srgbClr val="00CC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14" name="Freeform 307"/>
                <p:cNvSpPr/>
                <p:nvPr/>
              </p:nvSpPr>
              <p:spPr bwMode="auto">
                <a:xfrm>
                  <a:off x="4975" y="2289"/>
                  <a:ext cx="34" cy="30"/>
                </a:xfrm>
                <a:custGeom>
                  <a:avLst/>
                  <a:gdLst>
                    <a:gd name="T0" fmla="*/ 0 w 340"/>
                    <a:gd name="T1" fmla="*/ 0 h 364"/>
                    <a:gd name="T2" fmla="*/ 0 w 340"/>
                    <a:gd name="T3" fmla="*/ 0 h 364"/>
                    <a:gd name="T4" fmla="*/ 0 w 340"/>
                    <a:gd name="T5" fmla="*/ 0 h 364"/>
                    <a:gd name="T6" fmla="*/ 0 w 340"/>
                    <a:gd name="T7" fmla="*/ 0 h 364"/>
                    <a:gd name="T8" fmla="*/ 0 w 340"/>
                    <a:gd name="T9" fmla="*/ 0 h 364"/>
                    <a:gd name="T10" fmla="*/ 0 w 340"/>
                    <a:gd name="T11" fmla="*/ 0 h 364"/>
                    <a:gd name="T12" fmla="*/ 0 w 340"/>
                    <a:gd name="T13" fmla="*/ 0 h 364"/>
                    <a:gd name="T14" fmla="*/ 0 w 340"/>
                    <a:gd name="T15" fmla="*/ 0 h 364"/>
                    <a:gd name="T16" fmla="*/ 0 w 340"/>
                    <a:gd name="T17" fmla="*/ 0 h 364"/>
                    <a:gd name="T18" fmla="*/ 0 w 340"/>
                    <a:gd name="T19" fmla="*/ 0 h 364"/>
                    <a:gd name="T20" fmla="*/ 0 w 340"/>
                    <a:gd name="T21" fmla="*/ 0 h 364"/>
                    <a:gd name="T22" fmla="*/ 0 w 340"/>
                    <a:gd name="T23" fmla="*/ 0 h 364"/>
                    <a:gd name="T24" fmla="*/ 0 w 340"/>
                    <a:gd name="T25" fmla="*/ 0 h 364"/>
                    <a:gd name="T26" fmla="*/ 0 w 340"/>
                    <a:gd name="T27" fmla="*/ 0 h 364"/>
                    <a:gd name="T28" fmla="*/ 0 w 340"/>
                    <a:gd name="T29" fmla="*/ 0 h 364"/>
                    <a:gd name="T30" fmla="*/ 0 w 340"/>
                    <a:gd name="T31" fmla="*/ 0 h 364"/>
                    <a:gd name="T32" fmla="*/ 0 w 340"/>
                    <a:gd name="T33" fmla="*/ 0 h 364"/>
                    <a:gd name="T34" fmla="*/ 0 w 340"/>
                    <a:gd name="T35" fmla="*/ 0 h 364"/>
                    <a:gd name="T36" fmla="*/ 0 w 340"/>
                    <a:gd name="T37" fmla="*/ 0 h 364"/>
                    <a:gd name="T38" fmla="*/ 0 w 340"/>
                    <a:gd name="T39" fmla="*/ 0 h 364"/>
                    <a:gd name="T40" fmla="*/ 0 w 340"/>
                    <a:gd name="T41" fmla="*/ 0 h 364"/>
                    <a:gd name="T42" fmla="*/ 0 w 340"/>
                    <a:gd name="T43" fmla="*/ 0 h 364"/>
                    <a:gd name="T44" fmla="*/ 0 w 340"/>
                    <a:gd name="T45" fmla="*/ 0 h 364"/>
                    <a:gd name="T46" fmla="*/ 0 w 340"/>
                    <a:gd name="T47" fmla="*/ 0 h 364"/>
                    <a:gd name="T48" fmla="*/ 0 w 340"/>
                    <a:gd name="T49" fmla="*/ 0 h 364"/>
                    <a:gd name="T50" fmla="*/ 0 w 340"/>
                    <a:gd name="T51" fmla="*/ 0 h 364"/>
                    <a:gd name="T52" fmla="*/ 0 w 340"/>
                    <a:gd name="T53" fmla="*/ 0 h 364"/>
                    <a:gd name="T54" fmla="*/ 0 w 340"/>
                    <a:gd name="T55" fmla="*/ 0 h 364"/>
                    <a:gd name="T56" fmla="*/ 0 w 340"/>
                    <a:gd name="T57" fmla="*/ 0 h 364"/>
                    <a:gd name="T58" fmla="*/ 0 w 340"/>
                    <a:gd name="T59" fmla="*/ 0 h 364"/>
                    <a:gd name="T60" fmla="*/ 0 w 340"/>
                    <a:gd name="T61" fmla="*/ 0 h 364"/>
                    <a:gd name="T62" fmla="*/ 0 w 340"/>
                    <a:gd name="T63" fmla="*/ 0 h 364"/>
                    <a:gd name="T64" fmla="*/ 0 w 340"/>
                    <a:gd name="T65" fmla="*/ 0 h 364"/>
                    <a:gd name="T66" fmla="*/ 0 w 340"/>
                    <a:gd name="T67" fmla="*/ 0 h 364"/>
                    <a:gd name="T68" fmla="*/ 0 w 340"/>
                    <a:gd name="T69" fmla="*/ 0 h 364"/>
                    <a:gd name="T70" fmla="*/ 0 w 340"/>
                    <a:gd name="T71" fmla="*/ 0 h 364"/>
                    <a:gd name="T72" fmla="*/ 0 w 340"/>
                    <a:gd name="T73" fmla="*/ 0 h 364"/>
                    <a:gd name="T74" fmla="*/ 0 w 340"/>
                    <a:gd name="T75" fmla="*/ 0 h 364"/>
                    <a:gd name="T76" fmla="*/ 0 w 340"/>
                    <a:gd name="T77" fmla="*/ 0 h 364"/>
                    <a:gd name="T78" fmla="*/ 0 w 340"/>
                    <a:gd name="T79" fmla="*/ 0 h 364"/>
                    <a:gd name="T80" fmla="*/ 0 w 340"/>
                    <a:gd name="T81" fmla="*/ 0 h 364"/>
                    <a:gd name="T82" fmla="*/ 0 w 340"/>
                    <a:gd name="T83" fmla="*/ 0 h 364"/>
                    <a:gd name="T84" fmla="*/ 0 w 340"/>
                    <a:gd name="T85" fmla="*/ 0 h 364"/>
                    <a:gd name="T86" fmla="*/ 0 w 340"/>
                    <a:gd name="T87" fmla="*/ 0 h 364"/>
                    <a:gd name="T88" fmla="*/ 0 w 340"/>
                    <a:gd name="T89" fmla="*/ 0 h 364"/>
                    <a:gd name="T90" fmla="*/ 0 w 340"/>
                    <a:gd name="T91" fmla="*/ 0 h 364"/>
                    <a:gd name="T92" fmla="*/ 0 w 340"/>
                    <a:gd name="T93" fmla="*/ 0 h 364"/>
                    <a:gd name="T94" fmla="*/ 0 w 340"/>
                    <a:gd name="T95" fmla="*/ 0 h 3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0"/>
                    <a:gd name="T145" fmla="*/ 0 h 364"/>
                    <a:gd name="T146" fmla="*/ 340 w 340"/>
                    <a:gd name="T147" fmla="*/ 364 h 3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0" h="364">
                      <a:moveTo>
                        <a:pt x="322" y="36"/>
                      </a:moveTo>
                      <a:lnTo>
                        <a:pt x="296" y="42"/>
                      </a:lnTo>
                      <a:lnTo>
                        <a:pt x="285" y="29"/>
                      </a:lnTo>
                      <a:lnTo>
                        <a:pt x="250" y="24"/>
                      </a:lnTo>
                      <a:lnTo>
                        <a:pt x="242" y="0"/>
                      </a:lnTo>
                      <a:lnTo>
                        <a:pt x="209" y="20"/>
                      </a:lnTo>
                      <a:lnTo>
                        <a:pt x="172" y="13"/>
                      </a:lnTo>
                      <a:lnTo>
                        <a:pt x="146" y="20"/>
                      </a:lnTo>
                      <a:lnTo>
                        <a:pt x="97" y="12"/>
                      </a:lnTo>
                      <a:lnTo>
                        <a:pt x="82" y="44"/>
                      </a:lnTo>
                      <a:lnTo>
                        <a:pt x="75" y="75"/>
                      </a:lnTo>
                      <a:lnTo>
                        <a:pt x="52" y="94"/>
                      </a:lnTo>
                      <a:lnTo>
                        <a:pt x="49" y="120"/>
                      </a:lnTo>
                      <a:lnTo>
                        <a:pt x="26" y="136"/>
                      </a:lnTo>
                      <a:lnTo>
                        <a:pt x="19" y="160"/>
                      </a:lnTo>
                      <a:lnTo>
                        <a:pt x="0" y="176"/>
                      </a:lnTo>
                      <a:lnTo>
                        <a:pt x="19" y="192"/>
                      </a:lnTo>
                      <a:lnTo>
                        <a:pt x="19" y="213"/>
                      </a:lnTo>
                      <a:lnTo>
                        <a:pt x="40" y="217"/>
                      </a:lnTo>
                      <a:lnTo>
                        <a:pt x="45" y="247"/>
                      </a:lnTo>
                      <a:lnTo>
                        <a:pt x="66" y="262"/>
                      </a:lnTo>
                      <a:lnTo>
                        <a:pt x="70" y="292"/>
                      </a:lnTo>
                      <a:lnTo>
                        <a:pt x="86" y="305"/>
                      </a:lnTo>
                      <a:lnTo>
                        <a:pt x="97" y="332"/>
                      </a:lnTo>
                      <a:lnTo>
                        <a:pt x="138" y="336"/>
                      </a:lnTo>
                      <a:lnTo>
                        <a:pt x="164" y="352"/>
                      </a:lnTo>
                      <a:lnTo>
                        <a:pt x="180" y="344"/>
                      </a:lnTo>
                      <a:lnTo>
                        <a:pt x="205" y="360"/>
                      </a:lnTo>
                      <a:lnTo>
                        <a:pt x="223" y="352"/>
                      </a:lnTo>
                      <a:lnTo>
                        <a:pt x="245" y="364"/>
                      </a:lnTo>
                      <a:lnTo>
                        <a:pt x="260" y="360"/>
                      </a:lnTo>
                      <a:lnTo>
                        <a:pt x="281" y="344"/>
                      </a:lnTo>
                      <a:lnTo>
                        <a:pt x="295" y="360"/>
                      </a:lnTo>
                      <a:lnTo>
                        <a:pt x="298" y="345"/>
                      </a:lnTo>
                      <a:lnTo>
                        <a:pt x="298" y="311"/>
                      </a:lnTo>
                      <a:lnTo>
                        <a:pt x="322" y="340"/>
                      </a:lnTo>
                      <a:lnTo>
                        <a:pt x="317" y="317"/>
                      </a:lnTo>
                      <a:lnTo>
                        <a:pt x="329" y="305"/>
                      </a:lnTo>
                      <a:lnTo>
                        <a:pt x="314" y="275"/>
                      </a:lnTo>
                      <a:lnTo>
                        <a:pt x="328" y="257"/>
                      </a:lnTo>
                      <a:lnTo>
                        <a:pt x="328" y="229"/>
                      </a:lnTo>
                      <a:lnTo>
                        <a:pt x="340" y="210"/>
                      </a:lnTo>
                      <a:lnTo>
                        <a:pt x="318" y="180"/>
                      </a:lnTo>
                      <a:lnTo>
                        <a:pt x="326" y="155"/>
                      </a:lnTo>
                      <a:lnTo>
                        <a:pt x="321" y="112"/>
                      </a:lnTo>
                      <a:lnTo>
                        <a:pt x="326" y="88"/>
                      </a:lnTo>
                      <a:lnTo>
                        <a:pt x="318" y="58"/>
                      </a:lnTo>
                      <a:lnTo>
                        <a:pt x="322" y="36"/>
                      </a:lnTo>
                      <a:close/>
                    </a:path>
                  </a:pathLst>
                </a:custGeom>
                <a:solidFill>
                  <a:srgbClr val="00CC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15" name="Freeform 308"/>
                <p:cNvSpPr/>
                <p:nvPr/>
              </p:nvSpPr>
              <p:spPr bwMode="auto">
                <a:xfrm>
                  <a:off x="5018" y="2295"/>
                  <a:ext cx="42" cy="42"/>
                </a:xfrm>
                <a:custGeom>
                  <a:avLst/>
                  <a:gdLst>
                    <a:gd name="T0" fmla="*/ 0 w 418"/>
                    <a:gd name="T1" fmla="*/ 0 h 499"/>
                    <a:gd name="T2" fmla="*/ 0 w 418"/>
                    <a:gd name="T3" fmla="*/ 0 h 499"/>
                    <a:gd name="T4" fmla="*/ 0 w 418"/>
                    <a:gd name="T5" fmla="*/ 0 h 499"/>
                    <a:gd name="T6" fmla="*/ 0 w 418"/>
                    <a:gd name="T7" fmla="*/ 0 h 499"/>
                    <a:gd name="T8" fmla="*/ 0 w 418"/>
                    <a:gd name="T9" fmla="*/ 0 h 499"/>
                    <a:gd name="T10" fmla="*/ 0 w 418"/>
                    <a:gd name="T11" fmla="*/ 0 h 499"/>
                    <a:gd name="T12" fmla="*/ 0 w 418"/>
                    <a:gd name="T13" fmla="*/ 0 h 499"/>
                    <a:gd name="T14" fmla="*/ 0 w 418"/>
                    <a:gd name="T15" fmla="*/ 0 h 499"/>
                    <a:gd name="T16" fmla="*/ 0 w 418"/>
                    <a:gd name="T17" fmla="*/ 0 h 499"/>
                    <a:gd name="T18" fmla="*/ 0 w 418"/>
                    <a:gd name="T19" fmla="*/ 0 h 499"/>
                    <a:gd name="T20" fmla="*/ 0 w 418"/>
                    <a:gd name="T21" fmla="*/ 0 h 499"/>
                    <a:gd name="T22" fmla="*/ 0 w 418"/>
                    <a:gd name="T23" fmla="*/ 0 h 499"/>
                    <a:gd name="T24" fmla="*/ 0 w 418"/>
                    <a:gd name="T25" fmla="*/ 0 h 499"/>
                    <a:gd name="T26" fmla="*/ 0 w 418"/>
                    <a:gd name="T27" fmla="*/ 0 h 499"/>
                    <a:gd name="T28" fmla="*/ 0 w 418"/>
                    <a:gd name="T29" fmla="*/ 0 h 499"/>
                    <a:gd name="T30" fmla="*/ 0 w 418"/>
                    <a:gd name="T31" fmla="*/ 0 h 499"/>
                    <a:gd name="T32" fmla="*/ 0 w 418"/>
                    <a:gd name="T33" fmla="*/ 0 h 499"/>
                    <a:gd name="T34" fmla="*/ 0 w 418"/>
                    <a:gd name="T35" fmla="*/ 0 h 499"/>
                    <a:gd name="T36" fmla="*/ 0 w 418"/>
                    <a:gd name="T37" fmla="*/ 0 h 499"/>
                    <a:gd name="T38" fmla="*/ 0 w 418"/>
                    <a:gd name="T39" fmla="*/ 0 h 499"/>
                    <a:gd name="T40" fmla="*/ 0 w 418"/>
                    <a:gd name="T41" fmla="*/ 0 h 499"/>
                    <a:gd name="T42" fmla="*/ 0 w 418"/>
                    <a:gd name="T43" fmla="*/ 0 h 499"/>
                    <a:gd name="T44" fmla="*/ 0 w 418"/>
                    <a:gd name="T45" fmla="*/ 0 h 499"/>
                    <a:gd name="T46" fmla="*/ 0 w 418"/>
                    <a:gd name="T47" fmla="*/ 0 h 499"/>
                    <a:gd name="T48" fmla="*/ 0 w 418"/>
                    <a:gd name="T49" fmla="*/ 0 h 499"/>
                    <a:gd name="T50" fmla="*/ 0 w 418"/>
                    <a:gd name="T51" fmla="*/ 0 h 499"/>
                    <a:gd name="T52" fmla="*/ 0 w 418"/>
                    <a:gd name="T53" fmla="*/ 0 h 499"/>
                    <a:gd name="T54" fmla="*/ 0 w 418"/>
                    <a:gd name="T55" fmla="*/ 0 h 499"/>
                    <a:gd name="T56" fmla="*/ 0 w 418"/>
                    <a:gd name="T57" fmla="*/ 0 h 499"/>
                    <a:gd name="T58" fmla="*/ 0 w 418"/>
                    <a:gd name="T59" fmla="*/ 0 h 499"/>
                    <a:gd name="T60" fmla="*/ 0 w 418"/>
                    <a:gd name="T61" fmla="*/ 0 h 499"/>
                    <a:gd name="T62" fmla="*/ 0 w 418"/>
                    <a:gd name="T63" fmla="*/ 0 h 499"/>
                    <a:gd name="T64" fmla="*/ 0 w 418"/>
                    <a:gd name="T65" fmla="*/ 0 h 499"/>
                    <a:gd name="T66" fmla="*/ 0 w 418"/>
                    <a:gd name="T67" fmla="*/ 0 h 499"/>
                    <a:gd name="T68" fmla="*/ 0 w 418"/>
                    <a:gd name="T69" fmla="*/ 0 h 499"/>
                    <a:gd name="T70" fmla="*/ 0 w 418"/>
                    <a:gd name="T71" fmla="*/ 0 h 499"/>
                    <a:gd name="T72" fmla="*/ 0 w 418"/>
                    <a:gd name="T73" fmla="*/ 0 h 499"/>
                    <a:gd name="T74" fmla="*/ 0 w 418"/>
                    <a:gd name="T75" fmla="*/ 0 h 499"/>
                    <a:gd name="T76" fmla="*/ 0 w 418"/>
                    <a:gd name="T77" fmla="*/ 0 h 499"/>
                    <a:gd name="T78" fmla="*/ 0 w 418"/>
                    <a:gd name="T79" fmla="*/ 0 h 499"/>
                    <a:gd name="T80" fmla="*/ 0 w 418"/>
                    <a:gd name="T81" fmla="*/ 0 h 499"/>
                    <a:gd name="T82" fmla="*/ 0 w 418"/>
                    <a:gd name="T83" fmla="*/ 0 h 499"/>
                    <a:gd name="T84" fmla="*/ 0 w 418"/>
                    <a:gd name="T85" fmla="*/ 0 h 499"/>
                    <a:gd name="T86" fmla="*/ 0 w 418"/>
                    <a:gd name="T87" fmla="*/ 0 h 499"/>
                    <a:gd name="T88" fmla="*/ 0 w 418"/>
                    <a:gd name="T89" fmla="*/ 0 h 4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8"/>
                    <a:gd name="T136" fmla="*/ 0 h 499"/>
                    <a:gd name="T137" fmla="*/ 418 w 418"/>
                    <a:gd name="T138" fmla="*/ 499 h 4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8" h="499">
                      <a:moveTo>
                        <a:pt x="30" y="326"/>
                      </a:moveTo>
                      <a:lnTo>
                        <a:pt x="38" y="348"/>
                      </a:lnTo>
                      <a:lnTo>
                        <a:pt x="29" y="362"/>
                      </a:lnTo>
                      <a:lnTo>
                        <a:pt x="44" y="375"/>
                      </a:lnTo>
                      <a:lnTo>
                        <a:pt x="37" y="393"/>
                      </a:lnTo>
                      <a:lnTo>
                        <a:pt x="11" y="399"/>
                      </a:lnTo>
                      <a:lnTo>
                        <a:pt x="25" y="408"/>
                      </a:lnTo>
                      <a:lnTo>
                        <a:pt x="0" y="430"/>
                      </a:lnTo>
                      <a:lnTo>
                        <a:pt x="18" y="437"/>
                      </a:lnTo>
                      <a:lnTo>
                        <a:pt x="12" y="458"/>
                      </a:lnTo>
                      <a:lnTo>
                        <a:pt x="38" y="463"/>
                      </a:lnTo>
                      <a:lnTo>
                        <a:pt x="34" y="487"/>
                      </a:lnTo>
                      <a:lnTo>
                        <a:pt x="70" y="481"/>
                      </a:lnTo>
                      <a:lnTo>
                        <a:pt x="82" y="499"/>
                      </a:lnTo>
                      <a:lnTo>
                        <a:pt x="109" y="499"/>
                      </a:lnTo>
                      <a:lnTo>
                        <a:pt x="119" y="484"/>
                      </a:lnTo>
                      <a:lnTo>
                        <a:pt x="145" y="490"/>
                      </a:lnTo>
                      <a:lnTo>
                        <a:pt x="154" y="478"/>
                      </a:lnTo>
                      <a:lnTo>
                        <a:pt x="172" y="487"/>
                      </a:lnTo>
                      <a:lnTo>
                        <a:pt x="193" y="487"/>
                      </a:lnTo>
                      <a:lnTo>
                        <a:pt x="194" y="470"/>
                      </a:lnTo>
                      <a:lnTo>
                        <a:pt x="214" y="461"/>
                      </a:lnTo>
                      <a:lnTo>
                        <a:pt x="197" y="451"/>
                      </a:lnTo>
                      <a:lnTo>
                        <a:pt x="214" y="440"/>
                      </a:lnTo>
                      <a:lnTo>
                        <a:pt x="202" y="427"/>
                      </a:lnTo>
                      <a:lnTo>
                        <a:pt x="228" y="414"/>
                      </a:lnTo>
                      <a:lnTo>
                        <a:pt x="251" y="396"/>
                      </a:lnTo>
                      <a:lnTo>
                        <a:pt x="239" y="377"/>
                      </a:lnTo>
                      <a:lnTo>
                        <a:pt x="250" y="363"/>
                      </a:lnTo>
                      <a:lnTo>
                        <a:pt x="247" y="336"/>
                      </a:lnTo>
                      <a:lnTo>
                        <a:pt x="272" y="363"/>
                      </a:lnTo>
                      <a:lnTo>
                        <a:pt x="292" y="359"/>
                      </a:lnTo>
                      <a:lnTo>
                        <a:pt x="302" y="378"/>
                      </a:lnTo>
                      <a:lnTo>
                        <a:pt x="320" y="375"/>
                      </a:lnTo>
                      <a:lnTo>
                        <a:pt x="341" y="388"/>
                      </a:lnTo>
                      <a:lnTo>
                        <a:pt x="352" y="365"/>
                      </a:lnTo>
                      <a:lnTo>
                        <a:pt x="371" y="353"/>
                      </a:lnTo>
                      <a:lnTo>
                        <a:pt x="373" y="331"/>
                      </a:lnTo>
                      <a:lnTo>
                        <a:pt x="392" y="326"/>
                      </a:lnTo>
                      <a:lnTo>
                        <a:pt x="378" y="311"/>
                      </a:lnTo>
                      <a:lnTo>
                        <a:pt x="397" y="301"/>
                      </a:lnTo>
                      <a:lnTo>
                        <a:pt x="388" y="286"/>
                      </a:lnTo>
                      <a:lnTo>
                        <a:pt x="399" y="269"/>
                      </a:lnTo>
                      <a:lnTo>
                        <a:pt x="414" y="257"/>
                      </a:lnTo>
                      <a:lnTo>
                        <a:pt x="395" y="241"/>
                      </a:lnTo>
                      <a:lnTo>
                        <a:pt x="414" y="217"/>
                      </a:lnTo>
                      <a:lnTo>
                        <a:pt x="404" y="204"/>
                      </a:lnTo>
                      <a:lnTo>
                        <a:pt x="414" y="179"/>
                      </a:lnTo>
                      <a:lnTo>
                        <a:pt x="403" y="164"/>
                      </a:lnTo>
                      <a:lnTo>
                        <a:pt x="418" y="154"/>
                      </a:lnTo>
                      <a:lnTo>
                        <a:pt x="400" y="140"/>
                      </a:lnTo>
                      <a:lnTo>
                        <a:pt x="404" y="128"/>
                      </a:lnTo>
                      <a:lnTo>
                        <a:pt x="388" y="124"/>
                      </a:lnTo>
                      <a:lnTo>
                        <a:pt x="392" y="103"/>
                      </a:lnTo>
                      <a:lnTo>
                        <a:pt x="367" y="101"/>
                      </a:lnTo>
                      <a:lnTo>
                        <a:pt x="363" y="82"/>
                      </a:lnTo>
                      <a:lnTo>
                        <a:pt x="345" y="85"/>
                      </a:lnTo>
                      <a:lnTo>
                        <a:pt x="340" y="70"/>
                      </a:lnTo>
                      <a:lnTo>
                        <a:pt x="314" y="63"/>
                      </a:lnTo>
                      <a:lnTo>
                        <a:pt x="307" y="45"/>
                      </a:lnTo>
                      <a:lnTo>
                        <a:pt x="287" y="48"/>
                      </a:lnTo>
                      <a:lnTo>
                        <a:pt x="288" y="31"/>
                      </a:lnTo>
                      <a:lnTo>
                        <a:pt x="270" y="31"/>
                      </a:lnTo>
                      <a:lnTo>
                        <a:pt x="254" y="12"/>
                      </a:lnTo>
                      <a:lnTo>
                        <a:pt x="240" y="12"/>
                      </a:lnTo>
                      <a:lnTo>
                        <a:pt x="221" y="0"/>
                      </a:lnTo>
                      <a:lnTo>
                        <a:pt x="209" y="19"/>
                      </a:lnTo>
                      <a:lnTo>
                        <a:pt x="186" y="18"/>
                      </a:lnTo>
                      <a:lnTo>
                        <a:pt x="178" y="40"/>
                      </a:lnTo>
                      <a:lnTo>
                        <a:pt x="154" y="39"/>
                      </a:lnTo>
                      <a:lnTo>
                        <a:pt x="150" y="58"/>
                      </a:lnTo>
                      <a:lnTo>
                        <a:pt x="128" y="63"/>
                      </a:lnTo>
                      <a:lnTo>
                        <a:pt x="124" y="88"/>
                      </a:lnTo>
                      <a:lnTo>
                        <a:pt x="108" y="88"/>
                      </a:lnTo>
                      <a:lnTo>
                        <a:pt x="109" y="113"/>
                      </a:lnTo>
                      <a:lnTo>
                        <a:pt x="106" y="130"/>
                      </a:lnTo>
                      <a:lnTo>
                        <a:pt x="77" y="133"/>
                      </a:lnTo>
                      <a:lnTo>
                        <a:pt x="74" y="149"/>
                      </a:lnTo>
                      <a:lnTo>
                        <a:pt x="56" y="157"/>
                      </a:lnTo>
                      <a:lnTo>
                        <a:pt x="55" y="180"/>
                      </a:lnTo>
                      <a:lnTo>
                        <a:pt x="53" y="199"/>
                      </a:lnTo>
                      <a:lnTo>
                        <a:pt x="34" y="204"/>
                      </a:lnTo>
                      <a:lnTo>
                        <a:pt x="38" y="223"/>
                      </a:lnTo>
                      <a:lnTo>
                        <a:pt x="27" y="241"/>
                      </a:lnTo>
                      <a:lnTo>
                        <a:pt x="38" y="256"/>
                      </a:lnTo>
                      <a:lnTo>
                        <a:pt x="33" y="274"/>
                      </a:lnTo>
                      <a:lnTo>
                        <a:pt x="48" y="284"/>
                      </a:lnTo>
                      <a:lnTo>
                        <a:pt x="37" y="305"/>
                      </a:lnTo>
                      <a:lnTo>
                        <a:pt x="59" y="311"/>
                      </a:lnTo>
                      <a:lnTo>
                        <a:pt x="30" y="326"/>
                      </a:lnTo>
                      <a:close/>
                    </a:path>
                  </a:pathLst>
                </a:custGeom>
                <a:solidFill>
                  <a:srgbClr val="00CC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16" name="Freeform 330"/>
                <p:cNvSpPr/>
                <p:nvPr/>
              </p:nvSpPr>
              <p:spPr bwMode="auto">
                <a:xfrm>
                  <a:off x="5130" y="2306"/>
                  <a:ext cx="39" cy="31"/>
                </a:xfrm>
                <a:custGeom>
                  <a:avLst/>
                  <a:gdLst>
                    <a:gd name="T0" fmla="*/ 0 w 385"/>
                    <a:gd name="T1" fmla="*/ 0 h 381"/>
                    <a:gd name="T2" fmla="*/ 0 w 385"/>
                    <a:gd name="T3" fmla="*/ 0 h 381"/>
                    <a:gd name="T4" fmla="*/ 0 w 385"/>
                    <a:gd name="T5" fmla="*/ 0 h 381"/>
                    <a:gd name="T6" fmla="*/ 0 w 385"/>
                    <a:gd name="T7" fmla="*/ 0 h 381"/>
                    <a:gd name="T8" fmla="*/ 0 w 385"/>
                    <a:gd name="T9" fmla="*/ 0 h 381"/>
                    <a:gd name="T10" fmla="*/ 0 w 385"/>
                    <a:gd name="T11" fmla="*/ 0 h 381"/>
                    <a:gd name="T12" fmla="*/ 0 w 385"/>
                    <a:gd name="T13" fmla="*/ 0 h 381"/>
                    <a:gd name="T14" fmla="*/ 0 w 385"/>
                    <a:gd name="T15" fmla="*/ 0 h 381"/>
                    <a:gd name="T16" fmla="*/ 0 w 385"/>
                    <a:gd name="T17" fmla="*/ 0 h 381"/>
                    <a:gd name="T18" fmla="*/ 0 w 385"/>
                    <a:gd name="T19" fmla="*/ 0 h 381"/>
                    <a:gd name="T20" fmla="*/ 0 w 385"/>
                    <a:gd name="T21" fmla="*/ 0 h 381"/>
                    <a:gd name="T22" fmla="*/ 0 w 385"/>
                    <a:gd name="T23" fmla="*/ 0 h 381"/>
                    <a:gd name="T24" fmla="*/ 0 w 385"/>
                    <a:gd name="T25" fmla="*/ 0 h 381"/>
                    <a:gd name="T26" fmla="*/ 0 w 385"/>
                    <a:gd name="T27" fmla="*/ 0 h 381"/>
                    <a:gd name="T28" fmla="*/ 0 w 385"/>
                    <a:gd name="T29" fmla="*/ 0 h 381"/>
                    <a:gd name="T30" fmla="*/ 0 w 385"/>
                    <a:gd name="T31" fmla="*/ 0 h 381"/>
                    <a:gd name="T32" fmla="*/ 0 w 385"/>
                    <a:gd name="T33" fmla="*/ 0 h 381"/>
                    <a:gd name="T34" fmla="*/ 0 w 385"/>
                    <a:gd name="T35" fmla="*/ 0 h 381"/>
                    <a:gd name="T36" fmla="*/ 0 w 385"/>
                    <a:gd name="T37" fmla="*/ 0 h 381"/>
                    <a:gd name="T38" fmla="*/ 0 w 385"/>
                    <a:gd name="T39" fmla="*/ 0 h 381"/>
                    <a:gd name="T40" fmla="*/ 0 w 385"/>
                    <a:gd name="T41" fmla="*/ 0 h 381"/>
                    <a:gd name="T42" fmla="*/ 0 w 385"/>
                    <a:gd name="T43" fmla="*/ 0 h 381"/>
                    <a:gd name="T44" fmla="*/ 0 w 385"/>
                    <a:gd name="T45" fmla="*/ 0 h 381"/>
                    <a:gd name="T46" fmla="*/ 0 w 385"/>
                    <a:gd name="T47" fmla="*/ 0 h 381"/>
                    <a:gd name="T48" fmla="*/ 0 w 385"/>
                    <a:gd name="T49" fmla="*/ 0 h 381"/>
                    <a:gd name="T50" fmla="*/ 0 w 385"/>
                    <a:gd name="T51" fmla="*/ 0 h 381"/>
                    <a:gd name="T52" fmla="*/ 0 w 385"/>
                    <a:gd name="T53" fmla="*/ 0 h 381"/>
                    <a:gd name="T54" fmla="*/ 0 w 385"/>
                    <a:gd name="T55" fmla="*/ 0 h 381"/>
                    <a:gd name="T56" fmla="*/ 0 w 385"/>
                    <a:gd name="T57" fmla="*/ 0 h 381"/>
                    <a:gd name="T58" fmla="*/ 0 w 385"/>
                    <a:gd name="T59" fmla="*/ 0 h 381"/>
                    <a:gd name="T60" fmla="*/ 0 w 385"/>
                    <a:gd name="T61" fmla="*/ 0 h 381"/>
                    <a:gd name="T62" fmla="*/ 0 w 385"/>
                    <a:gd name="T63" fmla="*/ 0 h 381"/>
                    <a:gd name="T64" fmla="*/ 0 w 385"/>
                    <a:gd name="T65" fmla="*/ 0 h 381"/>
                    <a:gd name="T66" fmla="*/ 0 w 385"/>
                    <a:gd name="T67" fmla="*/ 0 h 381"/>
                    <a:gd name="T68" fmla="*/ 0 w 385"/>
                    <a:gd name="T69" fmla="*/ 0 h 381"/>
                    <a:gd name="T70" fmla="*/ 0 w 385"/>
                    <a:gd name="T71" fmla="*/ 0 h 381"/>
                    <a:gd name="T72" fmla="*/ 0 w 385"/>
                    <a:gd name="T73" fmla="*/ 0 h 381"/>
                    <a:gd name="T74" fmla="*/ 0 w 385"/>
                    <a:gd name="T75" fmla="*/ 0 h 381"/>
                    <a:gd name="T76" fmla="*/ 0 w 385"/>
                    <a:gd name="T77" fmla="*/ 0 h 381"/>
                    <a:gd name="T78" fmla="*/ 0 w 385"/>
                    <a:gd name="T79" fmla="*/ 0 h 3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5"/>
                    <a:gd name="T121" fmla="*/ 0 h 381"/>
                    <a:gd name="T122" fmla="*/ 385 w 385"/>
                    <a:gd name="T123" fmla="*/ 381 h 3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5" h="381">
                      <a:moveTo>
                        <a:pt x="121" y="381"/>
                      </a:moveTo>
                      <a:lnTo>
                        <a:pt x="130" y="368"/>
                      </a:lnTo>
                      <a:lnTo>
                        <a:pt x="142" y="374"/>
                      </a:lnTo>
                      <a:lnTo>
                        <a:pt x="151" y="362"/>
                      </a:lnTo>
                      <a:lnTo>
                        <a:pt x="169" y="350"/>
                      </a:lnTo>
                      <a:lnTo>
                        <a:pt x="175" y="315"/>
                      </a:lnTo>
                      <a:lnTo>
                        <a:pt x="193" y="326"/>
                      </a:lnTo>
                      <a:lnTo>
                        <a:pt x="209" y="308"/>
                      </a:lnTo>
                      <a:lnTo>
                        <a:pt x="242" y="302"/>
                      </a:lnTo>
                      <a:lnTo>
                        <a:pt x="257" y="314"/>
                      </a:lnTo>
                      <a:lnTo>
                        <a:pt x="282" y="314"/>
                      </a:lnTo>
                      <a:lnTo>
                        <a:pt x="290" y="294"/>
                      </a:lnTo>
                      <a:lnTo>
                        <a:pt x="312" y="297"/>
                      </a:lnTo>
                      <a:lnTo>
                        <a:pt x="326" y="281"/>
                      </a:lnTo>
                      <a:lnTo>
                        <a:pt x="347" y="291"/>
                      </a:lnTo>
                      <a:lnTo>
                        <a:pt x="366" y="276"/>
                      </a:lnTo>
                      <a:lnTo>
                        <a:pt x="384" y="279"/>
                      </a:lnTo>
                      <a:lnTo>
                        <a:pt x="373" y="261"/>
                      </a:lnTo>
                      <a:lnTo>
                        <a:pt x="385" y="244"/>
                      </a:lnTo>
                      <a:lnTo>
                        <a:pt x="372" y="221"/>
                      </a:lnTo>
                      <a:lnTo>
                        <a:pt x="381" y="199"/>
                      </a:lnTo>
                      <a:lnTo>
                        <a:pt x="366" y="184"/>
                      </a:lnTo>
                      <a:lnTo>
                        <a:pt x="379" y="163"/>
                      </a:lnTo>
                      <a:lnTo>
                        <a:pt x="369" y="134"/>
                      </a:lnTo>
                      <a:lnTo>
                        <a:pt x="375" y="116"/>
                      </a:lnTo>
                      <a:lnTo>
                        <a:pt x="348" y="122"/>
                      </a:lnTo>
                      <a:lnTo>
                        <a:pt x="332" y="118"/>
                      </a:lnTo>
                      <a:lnTo>
                        <a:pt x="348" y="103"/>
                      </a:lnTo>
                      <a:lnTo>
                        <a:pt x="348" y="92"/>
                      </a:lnTo>
                      <a:lnTo>
                        <a:pt x="361" y="82"/>
                      </a:lnTo>
                      <a:lnTo>
                        <a:pt x="336" y="79"/>
                      </a:lnTo>
                      <a:lnTo>
                        <a:pt x="328" y="67"/>
                      </a:lnTo>
                      <a:lnTo>
                        <a:pt x="310" y="67"/>
                      </a:lnTo>
                      <a:lnTo>
                        <a:pt x="297" y="45"/>
                      </a:lnTo>
                      <a:lnTo>
                        <a:pt x="285" y="49"/>
                      </a:lnTo>
                      <a:lnTo>
                        <a:pt x="271" y="33"/>
                      </a:lnTo>
                      <a:lnTo>
                        <a:pt x="252" y="37"/>
                      </a:lnTo>
                      <a:lnTo>
                        <a:pt x="240" y="28"/>
                      </a:lnTo>
                      <a:lnTo>
                        <a:pt x="250" y="15"/>
                      </a:lnTo>
                      <a:lnTo>
                        <a:pt x="247" y="0"/>
                      </a:lnTo>
                      <a:lnTo>
                        <a:pt x="234" y="12"/>
                      </a:lnTo>
                      <a:lnTo>
                        <a:pt x="215" y="7"/>
                      </a:lnTo>
                      <a:lnTo>
                        <a:pt x="201" y="21"/>
                      </a:lnTo>
                      <a:lnTo>
                        <a:pt x="183" y="18"/>
                      </a:lnTo>
                      <a:lnTo>
                        <a:pt x="168" y="18"/>
                      </a:lnTo>
                      <a:lnTo>
                        <a:pt x="165" y="4"/>
                      </a:lnTo>
                      <a:lnTo>
                        <a:pt x="149" y="15"/>
                      </a:lnTo>
                      <a:lnTo>
                        <a:pt x="158" y="30"/>
                      </a:lnTo>
                      <a:lnTo>
                        <a:pt x="141" y="24"/>
                      </a:lnTo>
                      <a:lnTo>
                        <a:pt x="153" y="51"/>
                      </a:lnTo>
                      <a:lnTo>
                        <a:pt x="140" y="49"/>
                      </a:lnTo>
                      <a:lnTo>
                        <a:pt x="153" y="70"/>
                      </a:lnTo>
                      <a:lnTo>
                        <a:pt x="138" y="79"/>
                      </a:lnTo>
                      <a:lnTo>
                        <a:pt x="143" y="101"/>
                      </a:lnTo>
                      <a:lnTo>
                        <a:pt x="124" y="97"/>
                      </a:lnTo>
                      <a:lnTo>
                        <a:pt x="118" y="116"/>
                      </a:lnTo>
                      <a:lnTo>
                        <a:pt x="101" y="118"/>
                      </a:lnTo>
                      <a:lnTo>
                        <a:pt x="94" y="145"/>
                      </a:lnTo>
                      <a:lnTo>
                        <a:pt x="81" y="140"/>
                      </a:lnTo>
                      <a:lnTo>
                        <a:pt x="72" y="167"/>
                      </a:lnTo>
                      <a:lnTo>
                        <a:pt x="55" y="163"/>
                      </a:lnTo>
                      <a:lnTo>
                        <a:pt x="40" y="190"/>
                      </a:lnTo>
                      <a:lnTo>
                        <a:pt x="33" y="181"/>
                      </a:lnTo>
                      <a:lnTo>
                        <a:pt x="18" y="197"/>
                      </a:lnTo>
                      <a:lnTo>
                        <a:pt x="0" y="200"/>
                      </a:lnTo>
                      <a:lnTo>
                        <a:pt x="13" y="226"/>
                      </a:lnTo>
                      <a:lnTo>
                        <a:pt x="3" y="244"/>
                      </a:lnTo>
                      <a:lnTo>
                        <a:pt x="25" y="257"/>
                      </a:lnTo>
                      <a:lnTo>
                        <a:pt x="13" y="269"/>
                      </a:lnTo>
                      <a:lnTo>
                        <a:pt x="27" y="278"/>
                      </a:lnTo>
                      <a:lnTo>
                        <a:pt x="22" y="293"/>
                      </a:lnTo>
                      <a:lnTo>
                        <a:pt x="16" y="311"/>
                      </a:lnTo>
                      <a:lnTo>
                        <a:pt x="37" y="314"/>
                      </a:lnTo>
                      <a:lnTo>
                        <a:pt x="43" y="335"/>
                      </a:lnTo>
                      <a:lnTo>
                        <a:pt x="58" y="338"/>
                      </a:lnTo>
                      <a:lnTo>
                        <a:pt x="63" y="371"/>
                      </a:lnTo>
                      <a:lnTo>
                        <a:pt x="84" y="356"/>
                      </a:lnTo>
                      <a:lnTo>
                        <a:pt x="90" y="377"/>
                      </a:lnTo>
                      <a:lnTo>
                        <a:pt x="106" y="366"/>
                      </a:lnTo>
                      <a:lnTo>
                        <a:pt x="121" y="381"/>
                      </a:lnTo>
                      <a:close/>
                    </a:path>
                  </a:pathLst>
                </a:custGeom>
                <a:solidFill>
                  <a:srgbClr val="00CC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17" name="Freeform 331"/>
                <p:cNvSpPr/>
                <p:nvPr/>
              </p:nvSpPr>
              <p:spPr bwMode="auto">
                <a:xfrm>
                  <a:off x="5066" y="2304"/>
                  <a:ext cx="45" cy="37"/>
                </a:xfrm>
                <a:custGeom>
                  <a:avLst/>
                  <a:gdLst>
                    <a:gd name="T0" fmla="*/ 0 w 451"/>
                    <a:gd name="T1" fmla="*/ 0 h 437"/>
                    <a:gd name="T2" fmla="*/ 0 w 451"/>
                    <a:gd name="T3" fmla="*/ 0 h 437"/>
                    <a:gd name="T4" fmla="*/ 0 w 451"/>
                    <a:gd name="T5" fmla="*/ 0 h 437"/>
                    <a:gd name="T6" fmla="*/ 0 w 451"/>
                    <a:gd name="T7" fmla="*/ 0 h 437"/>
                    <a:gd name="T8" fmla="*/ 0 w 451"/>
                    <a:gd name="T9" fmla="*/ 0 h 437"/>
                    <a:gd name="T10" fmla="*/ 0 w 451"/>
                    <a:gd name="T11" fmla="*/ 0 h 437"/>
                    <a:gd name="T12" fmla="*/ 0 w 451"/>
                    <a:gd name="T13" fmla="*/ 0 h 437"/>
                    <a:gd name="T14" fmla="*/ 0 w 451"/>
                    <a:gd name="T15" fmla="*/ 0 h 437"/>
                    <a:gd name="T16" fmla="*/ 0 w 451"/>
                    <a:gd name="T17" fmla="*/ 0 h 437"/>
                    <a:gd name="T18" fmla="*/ 0 w 451"/>
                    <a:gd name="T19" fmla="*/ 0 h 437"/>
                    <a:gd name="T20" fmla="*/ 0 w 451"/>
                    <a:gd name="T21" fmla="*/ 0 h 437"/>
                    <a:gd name="T22" fmla="*/ 0 w 451"/>
                    <a:gd name="T23" fmla="*/ 0 h 437"/>
                    <a:gd name="T24" fmla="*/ 0 w 451"/>
                    <a:gd name="T25" fmla="*/ 0 h 437"/>
                    <a:gd name="T26" fmla="*/ 0 w 451"/>
                    <a:gd name="T27" fmla="*/ 0 h 437"/>
                    <a:gd name="T28" fmla="*/ 0 w 451"/>
                    <a:gd name="T29" fmla="*/ 0 h 437"/>
                    <a:gd name="T30" fmla="*/ 0 w 451"/>
                    <a:gd name="T31" fmla="*/ 0 h 437"/>
                    <a:gd name="T32" fmla="*/ 0 w 451"/>
                    <a:gd name="T33" fmla="*/ 0 h 437"/>
                    <a:gd name="T34" fmla="*/ 0 w 451"/>
                    <a:gd name="T35" fmla="*/ 0 h 437"/>
                    <a:gd name="T36" fmla="*/ 0 w 451"/>
                    <a:gd name="T37" fmla="*/ 0 h 437"/>
                    <a:gd name="T38" fmla="*/ 0 w 451"/>
                    <a:gd name="T39" fmla="*/ 0 h 437"/>
                    <a:gd name="T40" fmla="*/ 0 w 451"/>
                    <a:gd name="T41" fmla="*/ 0 h 437"/>
                    <a:gd name="T42" fmla="*/ 0 w 451"/>
                    <a:gd name="T43" fmla="*/ 0 h 437"/>
                    <a:gd name="T44" fmla="*/ 0 w 451"/>
                    <a:gd name="T45" fmla="*/ 0 h 437"/>
                    <a:gd name="T46" fmla="*/ 0 w 451"/>
                    <a:gd name="T47" fmla="*/ 0 h 437"/>
                    <a:gd name="T48" fmla="*/ 0 w 451"/>
                    <a:gd name="T49" fmla="*/ 0 h 437"/>
                    <a:gd name="T50" fmla="*/ 0 w 451"/>
                    <a:gd name="T51" fmla="*/ 0 h 437"/>
                    <a:gd name="T52" fmla="*/ 0 w 451"/>
                    <a:gd name="T53" fmla="*/ 0 h 437"/>
                    <a:gd name="T54" fmla="*/ 0 w 451"/>
                    <a:gd name="T55" fmla="*/ 0 h 437"/>
                    <a:gd name="T56" fmla="*/ 0 w 451"/>
                    <a:gd name="T57" fmla="*/ 0 h 437"/>
                    <a:gd name="T58" fmla="*/ 0 w 451"/>
                    <a:gd name="T59" fmla="*/ 0 h 437"/>
                    <a:gd name="T60" fmla="*/ 0 w 451"/>
                    <a:gd name="T61" fmla="*/ 0 h 437"/>
                    <a:gd name="T62" fmla="*/ 0 w 451"/>
                    <a:gd name="T63" fmla="*/ 0 h 437"/>
                    <a:gd name="T64" fmla="*/ 0 w 451"/>
                    <a:gd name="T65" fmla="*/ 0 h 437"/>
                    <a:gd name="T66" fmla="*/ 0 w 451"/>
                    <a:gd name="T67" fmla="*/ 0 h 437"/>
                    <a:gd name="T68" fmla="*/ 0 w 451"/>
                    <a:gd name="T69" fmla="*/ 0 h 437"/>
                    <a:gd name="T70" fmla="*/ 0 w 451"/>
                    <a:gd name="T71" fmla="*/ 0 h 437"/>
                    <a:gd name="T72" fmla="*/ 0 w 451"/>
                    <a:gd name="T73" fmla="*/ 0 h 437"/>
                    <a:gd name="T74" fmla="*/ 0 w 451"/>
                    <a:gd name="T75" fmla="*/ 0 h 437"/>
                    <a:gd name="T76" fmla="*/ 0 w 451"/>
                    <a:gd name="T77" fmla="*/ 0 h 437"/>
                    <a:gd name="T78" fmla="*/ 0 w 451"/>
                    <a:gd name="T79" fmla="*/ 0 h 437"/>
                    <a:gd name="T80" fmla="*/ 0 w 451"/>
                    <a:gd name="T81" fmla="*/ 0 h 437"/>
                    <a:gd name="T82" fmla="*/ 0 w 451"/>
                    <a:gd name="T83" fmla="*/ 0 h 437"/>
                    <a:gd name="T84" fmla="*/ 0 w 451"/>
                    <a:gd name="T85" fmla="*/ 0 h 437"/>
                    <a:gd name="T86" fmla="*/ 0 w 451"/>
                    <a:gd name="T87" fmla="*/ 0 h 437"/>
                    <a:gd name="T88" fmla="*/ 0 w 451"/>
                    <a:gd name="T89" fmla="*/ 0 h 437"/>
                    <a:gd name="T90" fmla="*/ 0 w 451"/>
                    <a:gd name="T91" fmla="*/ 0 h 437"/>
                    <a:gd name="T92" fmla="*/ 0 w 451"/>
                    <a:gd name="T93" fmla="*/ 0 h 437"/>
                    <a:gd name="T94" fmla="*/ 0 w 451"/>
                    <a:gd name="T95" fmla="*/ 0 h 437"/>
                    <a:gd name="T96" fmla="*/ 0 w 451"/>
                    <a:gd name="T97" fmla="*/ 0 h 437"/>
                    <a:gd name="T98" fmla="*/ 0 w 451"/>
                    <a:gd name="T99" fmla="*/ 0 h 437"/>
                    <a:gd name="T100" fmla="*/ 0 w 451"/>
                    <a:gd name="T101" fmla="*/ 0 h 437"/>
                    <a:gd name="T102" fmla="*/ 0 w 451"/>
                    <a:gd name="T103" fmla="*/ 0 h 437"/>
                    <a:gd name="T104" fmla="*/ 0 w 451"/>
                    <a:gd name="T105" fmla="*/ 0 h 437"/>
                    <a:gd name="T106" fmla="*/ 0 w 451"/>
                    <a:gd name="T107" fmla="*/ 0 h 437"/>
                    <a:gd name="T108" fmla="*/ 0 w 451"/>
                    <a:gd name="T109" fmla="*/ 0 h 437"/>
                    <a:gd name="T110" fmla="*/ 0 w 451"/>
                    <a:gd name="T111" fmla="*/ 0 h 4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1"/>
                    <a:gd name="T169" fmla="*/ 0 h 437"/>
                    <a:gd name="T170" fmla="*/ 451 w 451"/>
                    <a:gd name="T171" fmla="*/ 437 h 4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1" h="437">
                      <a:moveTo>
                        <a:pt x="451" y="201"/>
                      </a:moveTo>
                      <a:lnTo>
                        <a:pt x="437" y="206"/>
                      </a:lnTo>
                      <a:lnTo>
                        <a:pt x="442" y="218"/>
                      </a:lnTo>
                      <a:lnTo>
                        <a:pt x="425" y="223"/>
                      </a:lnTo>
                      <a:lnTo>
                        <a:pt x="430" y="238"/>
                      </a:lnTo>
                      <a:lnTo>
                        <a:pt x="417" y="240"/>
                      </a:lnTo>
                      <a:lnTo>
                        <a:pt x="417" y="255"/>
                      </a:lnTo>
                      <a:lnTo>
                        <a:pt x="407" y="260"/>
                      </a:lnTo>
                      <a:lnTo>
                        <a:pt x="408" y="280"/>
                      </a:lnTo>
                      <a:lnTo>
                        <a:pt x="395" y="276"/>
                      </a:lnTo>
                      <a:lnTo>
                        <a:pt x="400" y="290"/>
                      </a:lnTo>
                      <a:lnTo>
                        <a:pt x="388" y="297"/>
                      </a:lnTo>
                      <a:lnTo>
                        <a:pt x="390" y="319"/>
                      </a:lnTo>
                      <a:lnTo>
                        <a:pt x="377" y="322"/>
                      </a:lnTo>
                      <a:lnTo>
                        <a:pt x="380" y="340"/>
                      </a:lnTo>
                      <a:lnTo>
                        <a:pt x="369" y="351"/>
                      </a:lnTo>
                      <a:lnTo>
                        <a:pt x="370" y="366"/>
                      </a:lnTo>
                      <a:lnTo>
                        <a:pt x="353" y="375"/>
                      </a:lnTo>
                      <a:lnTo>
                        <a:pt x="353" y="397"/>
                      </a:lnTo>
                      <a:lnTo>
                        <a:pt x="342" y="390"/>
                      </a:lnTo>
                      <a:lnTo>
                        <a:pt x="333" y="402"/>
                      </a:lnTo>
                      <a:lnTo>
                        <a:pt x="318" y="394"/>
                      </a:lnTo>
                      <a:lnTo>
                        <a:pt x="315" y="405"/>
                      </a:lnTo>
                      <a:lnTo>
                        <a:pt x="301" y="400"/>
                      </a:lnTo>
                      <a:lnTo>
                        <a:pt x="291" y="407"/>
                      </a:lnTo>
                      <a:lnTo>
                        <a:pt x="272" y="407"/>
                      </a:lnTo>
                      <a:lnTo>
                        <a:pt x="264" y="414"/>
                      </a:lnTo>
                      <a:lnTo>
                        <a:pt x="250" y="412"/>
                      </a:lnTo>
                      <a:lnTo>
                        <a:pt x="243" y="422"/>
                      </a:lnTo>
                      <a:lnTo>
                        <a:pt x="236" y="419"/>
                      </a:lnTo>
                      <a:lnTo>
                        <a:pt x="222" y="424"/>
                      </a:lnTo>
                      <a:lnTo>
                        <a:pt x="212" y="419"/>
                      </a:lnTo>
                      <a:lnTo>
                        <a:pt x="203" y="432"/>
                      </a:lnTo>
                      <a:lnTo>
                        <a:pt x="192" y="420"/>
                      </a:lnTo>
                      <a:lnTo>
                        <a:pt x="176" y="422"/>
                      </a:lnTo>
                      <a:lnTo>
                        <a:pt x="164" y="409"/>
                      </a:lnTo>
                      <a:lnTo>
                        <a:pt x="157" y="419"/>
                      </a:lnTo>
                      <a:lnTo>
                        <a:pt x="144" y="412"/>
                      </a:lnTo>
                      <a:lnTo>
                        <a:pt x="131" y="422"/>
                      </a:lnTo>
                      <a:lnTo>
                        <a:pt x="118" y="417"/>
                      </a:lnTo>
                      <a:lnTo>
                        <a:pt x="102" y="432"/>
                      </a:lnTo>
                      <a:lnTo>
                        <a:pt x="94" y="425"/>
                      </a:lnTo>
                      <a:lnTo>
                        <a:pt x="82" y="437"/>
                      </a:lnTo>
                      <a:lnTo>
                        <a:pt x="72" y="427"/>
                      </a:lnTo>
                      <a:lnTo>
                        <a:pt x="60" y="432"/>
                      </a:lnTo>
                      <a:lnTo>
                        <a:pt x="58" y="415"/>
                      </a:lnTo>
                      <a:lnTo>
                        <a:pt x="47" y="407"/>
                      </a:lnTo>
                      <a:lnTo>
                        <a:pt x="46" y="392"/>
                      </a:lnTo>
                      <a:lnTo>
                        <a:pt x="35" y="377"/>
                      </a:lnTo>
                      <a:lnTo>
                        <a:pt x="24" y="361"/>
                      </a:lnTo>
                      <a:lnTo>
                        <a:pt x="21" y="345"/>
                      </a:lnTo>
                      <a:lnTo>
                        <a:pt x="17" y="327"/>
                      </a:lnTo>
                      <a:lnTo>
                        <a:pt x="18" y="306"/>
                      </a:lnTo>
                      <a:lnTo>
                        <a:pt x="4" y="299"/>
                      </a:lnTo>
                      <a:lnTo>
                        <a:pt x="9" y="281"/>
                      </a:lnTo>
                      <a:lnTo>
                        <a:pt x="0" y="268"/>
                      </a:lnTo>
                      <a:lnTo>
                        <a:pt x="21" y="260"/>
                      </a:lnTo>
                      <a:lnTo>
                        <a:pt x="13" y="248"/>
                      </a:lnTo>
                      <a:lnTo>
                        <a:pt x="21" y="238"/>
                      </a:lnTo>
                      <a:lnTo>
                        <a:pt x="11" y="225"/>
                      </a:lnTo>
                      <a:lnTo>
                        <a:pt x="29" y="220"/>
                      </a:lnTo>
                      <a:lnTo>
                        <a:pt x="26" y="201"/>
                      </a:lnTo>
                      <a:lnTo>
                        <a:pt x="33" y="190"/>
                      </a:lnTo>
                      <a:lnTo>
                        <a:pt x="30" y="176"/>
                      </a:lnTo>
                      <a:lnTo>
                        <a:pt x="38" y="168"/>
                      </a:lnTo>
                      <a:lnTo>
                        <a:pt x="28" y="156"/>
                      </a:lnTo>
                      <a:lnTo>
                        <a:pt x="47" y="145"/>
                      </a:lnTo>
                      <a:lnTo>
                        <a:pt x="43" y="135"/>
                      </a:lnTo>
                      <a:lnTo>
                        <a:pt x="55" y="125"/>
                      </a:lnTo>
                      <a:lnTo>
                        <a:pt x="48" y="116"/>
                      </a:lnTo>
                      <a:lnTo>
                        <a:pt x="58" y="102"/>
                      </a:lnTo>
                      <a:lnTo>
                        <a:pt x="56" y="92"/>
                      </a:lnTo>
                      <a:lnTo>
                        <a:pt x="65" y="88"/>
                      </a:lnTo>
                      <a:lnTo>
                        <a:pt x="65" y="72"/>
                      </a:lnTo>
                      <a:lnTo>
                        <a:pt x="75" y="82"/>
                      </a:lnTo>
                      <a:lnTo>
                        <a:pt x="78" y="64"/>
                      </a:lnTo>
                      <a:lnTo>
                        <a:pt x="79" y="50"/>
                      </a:lnTo>
                      <a:lnTo>
                        <a:pt x="91" y="46"/>
                      </a:lnTo>
                      <a:lnTo>
                        <a:pt x="92" y="31"/>
                      </a:lnTo>
                      <a:lnTo>
                        <a:pt x="107" y="36"/>
                      </a:lnTo>
                      <a:lnTo>
                        <a:pt x="118" y="24"/>
                      </a:lnTo>
                      <a:lnTo>
                        <a:pt x="137" y="26"/>
                      </a:lnTo>
                      <a:lnTo>
                        <a:pt x="147" y="14"/>
                      </a:lnTo>
                      <a:lnTo>
                        <a:pt x="161" y="16"/>
                      </a:lnTo>
                      <a:lnTo>
                        <a:pt x="166" y="6"/>
                      </a:lnTo>
                      <a:lnTo>
                        <a:pt x="178" y="11"/>
                      </a:lnTo>
                      <a:lnTo>
                        <a:pt x="184" y="0"/>
                      </a:lnTo>
                      <a:lnTo>
                        <a:pt x="201" y="11"/>
                      </a:lnTo>
                      <a:lnTo>
                        <a:pt x="217" y="6"/>
                      </a:lnTo>
                      <a:lnTo>
                        <a:pt x="227" y="19"/>
                      </a:lnTo>
                      <a:lnTo>
                        <a:pt x="245" y="19"/>
                      </a:lnTo>
                      <a:lnTo>
                        <a:pt x="267" y="29"/>
                      </a:lnTo>
                      <a:lnTo>
                        <a:pt x="289" y="26"/>
                      </a:lnTo>
                      <a:lnTo>
                        <a:pt x="299" y="34"/>
                      </a:lnTo>
                      <a:lnTo>
                        <a:pt x="318" y="32"/>
                      </a:lnTo>
                      <a:lnTo>
                        <a:pt x="333" y="45"/>
                      </a:lnTo>
                      <a:lnTo>
                        <a:pt x="346" y="39"/>
                      </a:lnTo>
                      <a:lnTo>
                        <a:pt x="366" y="52"/>
                      </a:lnTo>
                      <a:lnTo>
                        <a:pt x="383" y="49"/>
                      </a:lnTo>
                      <a:lnTo>
                        <a:pt x="399" y="64"/>
                      </a:lnTo>
                      <a:lnTo>
                        <a:pt x="408" y="60"/>
                      </a:lnTo>
                      <a:lnTo>
                        <a:pt x="400" y="76"/>
                      </a:lnTo>
                      <a:lnTo>
                        <a:pt x="410" y="86"/>
                      </a:lnTo>
                      <a:lnTo>
                        <a:pt x="405" y="100"/>
                      </a:lnTo>
                      <a:lnTo>
                        <a:pt x="421" y="111"/>
                      </a:lnTo>
                      <a:lnTo>
                        <a:pt x="417" y="126"/>
                      </a:lnTo>
                      <a:lnTo>
                        <a:pt x="429" y="137"/>
                      </a:lnTo>
                      <a:lnTo>
                        <a:pt x="424" y="151"/>
                      </a:lnTo>
                      <a:lnTo>
                        <a:pt x="438" y="161"/>
                      </a:lnTo>
                      <a:lnTo>
                        <a:pt x="434" y="178"/>
                      </a:lnTo>
                      <a:lnTo>
                        <a:pt x="446" y="178"/>
                      </a:lnTo>
                      <a:lnTo>
                        <a:pt x="441" y="190"/>
                      </a:lnTo>
                      <a:lnTo>
                        <a:pt x="451" y="201"/>
                      </a:lnTo>
                      <a:close/>
                    </a:path>
                  </a:pathLst>
                </a:custGeom>
                <a:solidFill>
                  <a:srgbClr val="00CC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18" name="Freeform 332"/>
                <p:cNvSpPr/>
                <p:nvPr/>
              </p:nvSpPr>
              <p:spPr bwMode="auto">
                <a:xfrm>
                  <a:off x="4961" y="2333"/>
                  <a:ext cx="21" cy="20"/>
                </a:xfrm>
                <a:custGeom>
                  <a:avLst/>
                  <a:gdLst>
                    <a:gd name="T0" fmla="*/ 0 w 206"/>
                    <a:gd name="T1" fmla="*/ 0 h 235"/>
                    <a:gd name="T2" fmla="*/ 0 w 206"/>
                    <a:gd name="T3" fmla="*/ 0 h 235"/>
                    <a:gd name="T4" fmla="*/ 0 w 206"/>
                    <a:gd name="T5" fmla="*/ 0 h 235"/>
                    <a:gd name="T6" fmla="*/ 0 w 206"/>
                    <a:gd name="T7" fmla="*/ 0 h 235"/>
                    <a:gd name="T8" fmla="*/ 0 w 206"/>
                    <a:gd name="T9" fmla="*/ 0 h 235"/>
                    <a:gd name="T10" fmla="*/ 0 w 206"/>
                    <a:gd name="T11" fmla="*/ 0 h 235"/>
                    <a:gd name="T12" fmla="*/ 0 w 206"/>
                    <a:gd name="T13" fmla="*/ 0 h 235"/>
                    <a:gd name="T14" fmla="*/ 0 w 206"/>
                    <a:gd name="T15" fmla="*/ 0 h 235"/>
                    <a:gd name="T16" fmla="*/ 0 w 206"/>
                    <a:gd name="T17" fmla="*/ 0 h 235"/>
                    <a:gd name="T18" fmla="*/ 0 w 206"/>
                    <a:gd name="T19" fmla="*/ 0 h 235"/>
                    <a:gd name="T20" fmla="*/ 0 w 206"/>
                    <a:gd name="T21" fmla="*/ 0 h 235"/>
                    <a:gd name="T22" fmla="*/ 0 w 206"/>
                    <a:gd name="T23" fmla="*/ 0 h 235"/>
                    <a:gd name="T24" fmla="*/ 0 w 206"/>
                    <a:gd name="T25" fmla="*/ 0 h 235"/>
                    <a:gd name="T26" fmla="*/ 0 w 206"/>
                    <a:gd name="T27" fmla="*/ 0 h 235"/>
                    <a:gd name="T28" fmla="*/ 0 w 206"/>
                    <a:gd name="T29" fmla="*/ 0 h 235"/>
                    <a:gd name="T30" fmla="*/ 0 w 206"/>
                    <a:gd name="T31" fmla="*/ 0 h 235"/>
                    <a:gd name="T32" fmla="*/ 0 w 206"/>
                    <a:gd name="T33" fmla="*/ 0 h 235"/>
                    <a:gd name="T34" fmla="*/ 0 w 206"/>
                    <a:gd name="T35" fmla="*/ 0 h 235"/>
                    <a:gd name="T36" fmla="*/ 0 w 206"/>
                    <a:gd name="T37" fmla="*/ 0 h 235"/>
                    <a:gd name="T38" fmla="*/ 0 w 206"/>
                    <a:gd name="T39" fmla="*/ 0 h 235"/>
                    <a:gd name="T40" fmla="*/ 0 w 206"/>
                    <a:gd name="T41" fmla="*/ 0 h 235"/>
                    <a:gd name="T42" fmla="*/ 0 w 206"/>
                    <a:gd name="T43" fmla="*/ 0 h 235"/>
                    <a:gd name="T44" fmla="*/ 0 w 206"/>
                    <a:gd name="T45" fmla="*/ 0 h 235"/>
                    <a:gd name="T46" fmla="*/ 0 w 206"/>
                    <a:gd name="T47" fmla="*/ 0 h 235"/>
                    <a:gd name="T48" fmla="*/ 0 w 206"/>
                    <a:gd name="T49" fmla="*/ 0 h 235"/>
                    <a:gd name="T50" fmla="*/ 0 w 206"/>
                    <a:gd name="T51" fmla="*/ 0 h 235"/>
                    <a:gd name="T52" fmla="*/ 0 w 206"/>
                    <a:gd name="T53" fmla="*/ 0 h 235"/>
                    <a:gd name="T54" fmla="*/ 0 w 206"/>
                    <a:gd name="T55" fmla="*/ 0 h 235"/>
                    <a:gd name="T56" fmla="*/ 0 w 206"/>
                    <a:gd name="T57" fmla="*/ 0 h 235"/>
                    <a:gd name="T58" fmla="*/ 0 w 206"/>
                    <a:gd name="T59" fmla="*/ 0 h 235"/>
                    <a:gd name="T60" fmla="*/ 0 w 206"/>
                    <a:gd name="T61" fmla="*/ 0 h 235"/>
                    <a:gd name="T62" fmla="*/ 0 w 206"/>
                    <a:gd name="T63" fmla="*/ 0 h 235"/>
                    <a:gd name="T64" fmla="*/ 0 w 206"/>
                    <a:gd name="T65" fmla="*/ 0 h 235"/>
                    <a:gd name="T66" fmla="*/ 0 w 206"/>
                    <a:gd name="T67" fmla="*/ 0 h 235"/>
                    <a:gd name="T68" fmla="*/ 0 w 206"/>
                    <a:gd name="T69" fmla="*/ 0 h 2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6"/>
                    <a:gd name="T106" fmla="*/ 0 h 235"/>
                    <a:gd name="T107" fmla="*/ 206 w 206"/>
                    <a:gd name="T108" fmla="*/ 235 h 2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6" h="235">
                      <a:moveTo>
                        <a:pt x="194" y="0"/>
                      </a:moveTo>
                      <a:lnTo>
                        <a:pt x="199" y="27"/>
                      </a:lnTo>
                      <a:lnTo>
                        <a:pt x="194" y="45"/>
                      </a:lnTo>
                      <a:lnTo>
                        <a:pt x="202" y="57"/>
                      </a:lnTo>
                      <a:lnTo>
                        <a:pt x="191" y="73"/>
                      </a:lnTo>
                      <a:lnTo>
                        <a:pt x="206" y="90"/>
                      </a:lnTo>
                      <a:lnTo>
                        <a:pt x="206" y="114"/>
                      </a:lnTo>
                      <a:lnTo>
                        <a:pt x="187" y="125"/>
                      </a:lnTo>
                      <a:lnTo>
                        <a:pt x="181" y="148"/>
                      </a:lnTo>
                      <a:lnTo>
                        <a:pt x="167" y="160"/>
                      </a:lnTo>
                      <a:lnTo>
                        <a:pt x="166" y="179"/>
                      </a:lnTo>
                      <a:lnTo>
                        <a:pt x="149" y="190"/>
                      </a:lnTo>
                      <a:lnTo>
                        <a:pt x="141" y="209"/>
                      </a:lnTo>
                      <a:lnTo>
                        <a:pt x="117" y="214"/>
                      </a:lnTo>
                      <a:lnTo>
                        <a:pt x="103" y="235"/>
                      </a:lnTo>
                      <a:lnTo>
                        <a:pt x="90" y="224"/>
                      </a:lnTo>
                      <a:lnTo>
                        <a:pt x="66" y="226"/>
                      </a:lnTo>
                      <a:lnTo>
                        <a:pt x="49" y="214"/>
                      </a:lnTo>
                      <a:lnTo>
                        <a:pt x="18" y="220"/>
                      </a:lnTo>
                      <a:lnTo>
                        <a:pt x="18" y="203"/>
                      </a:lnTo>
                      <a:lnTo>
                        <a:pt x="0" y="190"/>
                      </a:lnTo>
                      <a:lnTo>
                        <a:pt x="6" y="167"/>
                      </a:lnTo>
                      <a:lnTo>
                        <a:pt x="8" y="131"/>
                      </a:lnTo>
                      <a:lnTo>
                        <a:pt x="2" y="108"/>
                      </a:lnTo>
                      <a:lnTo>
                        <a:pt x="12" y="88"/>
                      </a:lnTo>
                      <a:lnTo>
                        <a:pt x="2" y="67"/>
                      </a:lnTo>
                      <a:lnTo>
                        <a:pt x="0" y="36"/>
                      </a:lnTo>
                      <a:lnTo>
                        <a:pt x="18" y="39"/>
                      </a:lnTo>
                      <a:lnTo>
                        <a:pt x="37" y="31"/>
                      </a:lnTo>
                      <a:lnTo>
                        <a:pt x="63" y="15"/>
                      </a:lnTo>
                      <a:lnTo>
                        <a:pt x="84" y="21"/>
                      </a:lnTo>
                      <a:lnTo>
                        <a:pt x="108" y="9"/>
                      </a:lnTo>
                      <a:lnTo>
                        <a:pt x="141" y="16"/>
                      </a:lnTo>
                      <a:lnTo>
                        <a:pt x="170" y="7"/>
                      </a:lnTo>
                      <a:lnTo>
                        <a:pt x="194" y="0"/>
                      </a:lnTo>
                      <a:close/>
                    </a:path>
                  </a:pathLst>
                </a:custGeom>
                <a:solidFill>
                  <a:srgbClr val="00CC00"/>
                </a:solidFill>
                <a:ln w="1588">
                  <a:solidFill>
                    <a:srgbClr val="006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pic>
            <p:nvPicPr>
              <p:cNvPr id="2097161" name="Picture 335" descr="TREE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1" y="1467"/>
                <a:ext cx="432" cy="301"/>
              </a:xfrm>
              <a:prstGeom prst="rect">
                <a:avLst/>
              </a:prstGeom>
              <a:noFill/>
              <a:ln w="9525">
                <a:noFill/>
                <a:miter lim="800000"/>
                <a:headEnd/>
                <a:tailEnd/>
              </a:ln>
            </p:spPr>
          </p:pic>
          <p:sp>
            <p:nvSpPr>
              <p:cNvPr id="1049019" name="Text Box 337"/>
              <p:cNvSpPr txBox="1">
                <a:spLocks noChangeArrowheads="1"/>
              </p:cNvSpPr>
              <p:nvPr/>
            </p:nvSpPr>
            <p:spPr bwMode="auto">
              <a:xfrm>
                <a:off x="3437" y="2789"/>
                <a:ext cx="363" cy="465"/>
              </a:xfrm>
              <a:prstGeom prst="rect">
                <a:avLst/>
              </a:prstGeom>
              <a:noFill/>
              <a:ln w="9525">
                <a:noFill/>
                <a:miter lim="800000"/>
                <a:headEnd/>
                <a:tailEnd/>
              </a:ln>
            </p:spPr>
            <p:txBody>
              <a:bodyPr wrap="none">
                <a:spAutoFit/>
              </a:bodyPr>
              <a:lstStyle/>
              <a:p>
                <a:pPr>
                  <a:buFont typeface="Wingdings" pitchFamily="2" charset="2"/>
                  <a:buChar char="ü"/>
                </a:pPr>
                <a:r>
                  <a:rPr lang="en-US" sz="1100">
                    <a:solidFill>
                      <a:srgbClr val="339933"/>
                    </a:solidFill>
                    <a:latin typeface="Calibri" pitchFamily="34" charset="0"/>
                    <a:cs typeface="Arial" pitchFamily="34" charset="0"/>
                  </a:rPr>
                  <a:t>.</a:t>
                </a:r>
              </a:p>
            </p:txBody>
          </p:sp>
          <p:sp>
            <p:nvSpPr>
              <p:cNvPr id="1049020" name="Text Box 338"/>
              <p:cNvSpPr txBox="1">
                <a:spLocks noChangeArrowheads="1"/>
              </p:cNvSpPr>
              <p:nvPr/>
            </p:nvSpPr>
            <p:spPr bwMode="auto">
              <a:xfrm>
                <a:off x="3659" y="2789"/>
                <a:ext cx="363" cy="465"/>
              </a:xfrm>
              <a:prstGeom prst="rect">
                <a:avLst/>
              </a:prstGeom>
              <a:noFill/>
              <a:ln w="9525">
                <a:noFill/>
                <a:miter lim="800000"/>
                <a:headEnd/>
                <a:tailEnd/>
              </a:ln>
            </p:spPr>
            <p:txBody>
              <a:bodyPr wrap="none">
                <a:spAutoFit/>
              </a:bodyPr>
              <a:lstStyle/>
              <a:p>
                <a:pPr>
                  <a:buFont typeface="Wingdings" pitchFamily="2" charset="2"/>
                  <a:buChar char="ü"/>
                </a:pPr>
                <a:r>
                  <a:rPr lang="en-US" sz="1100">
                    <a:solidFill>
                      <a:srgbClr val="339933"/>
                    </a:solidFill>
                    <a:latin typeface="Calibri" pitchFamily="34" charset="0"/>
                    <a:cs typeface="Arial" pitchFamily="34" charset="0"/>
                  </a:rPr>
                  <a:t>.</a:t>
                </a:r>
              </a:p>
            </p:txBody>
          </p:sp>
          <p:sp>
            <p:nvSpPr>
              <p:cNvPr id="1049021" name="Text Box 339"/>
              <p:cNvSpPr txBox="1">
                <a:spLocks noChangeArrowheads="1"/>
              </p:cNvSpPr>
              <p:nvPr/>
            </p:nvSpPr>
            <p:spPr bwMode="auto">
              <a:xfrm>
                <a:off x="3510" y="2789"/>
                <a:ext cx="363" cy="465"/>
              </a:xfrm>
              <a:prstGeom prst="rect">
                <a:avLst/>
              </a:prstGeom>
              <a:noFill/>
              <a:ln w="9525">
                <a:noFill/>
                <a:miter lim="800000"/>
                <a:headEnd/>
                <a:tailEnd/>
              </a:ln>
            </p:spPr>
            <p:txBody>
              <a:bodyPr wrap="none">
                <a:spAutoFit/>
              </a:bodyPr>
              <a:lstStyle/>
              <a:p>
                <a:pPr>
                  <a:buFont typeface="Wingdings" pitchFamily="2" charset="2"/>
                  <a:buChar char="ü"/>
                </a:pPr>
                <a:r>
                  <a:rPr lang="en-US" sz="1100">
                    <a:solidFill>
                      <a:srgbClr val="339933"/>
                    </a:solidFill>
                    <a:latin typeface="Calibri" pitchFamily="34" charset="0"/>
                    <a:cs typeface="Arial" pitchFamily="34" charset="0"/>
                  </a:rPr>
                  <a:t>.</a:t>
                </a:r>
              </a:p>
            </p:txBody>
          </p:sp>
          <p:sp>
            <p:nvSpPr>
              <p:cNvPr id="1049022" name="Text Box 340"/>
              <p:cNvSpPr txBox="1">
                <a:spLocks noChangeArrowheads="1"/>
              </p:cNvSpPr>
              <p:nvPr/>
            </p:nvSpPr>
            <p:spPr bwMode="auto">
              <a:xfrm>
                <a:off x="3585" y="2789"/>
                <a:ext cx="363" cy="465"/>
              </a:xfrm>
              <a:prstGeom prst="rect">
                <a:avLst/>
              </a:prstGeom>
              <a:noFill/>
              <a:ln w="9525">
                <a:noFill/>
                <a:miter lim="800000"/>
                <a:headEnd/>
                <a:tailEnd/>
              </a:ln>
            </p:spPr>
            <p:txBody>
              <a:bodyPr wrap="none">
                <a:spAutoFit/>
              </a:bodyPr>
              <a:lstStyle/>
              <a:p>
                <a:pPr>
                  <a:buFont typeface="Wingdings" pitchFamily="2" charset="2"/>
                  <a:buChar char="ü"/>
                </a:pPr>
                <a:r>
                  <a:rPr lang="en-US" sz="1100">
                    <a:solidFill>
                      <a:srgbClr val="339933"/>
                    </a:solidFill>
                    <a:latin typeface="Calibri" pitchFamily="34" charset="0"/>
                    <a:cs typeface="Arial" pitchFamily="34" charset="0"/>
                  </a:rPr>
                  <a:t>.</a:t>
                </a:r>
              </a:p>
            </p:txBody>
          </p:sp>
          <p:pic>
            <p:nvPicPr>
              <p:cNvPr id="2097162" name="Picture 341" descr="BRANC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01" y="2811"/>
                <a:ext cx="412" cy="384"/>
              </a:xfrm>
              <a:prstGeom prst="rect">
                <a:avLst/>
              </a:prstGeom>
              <a:noFill/>
              <a:ln w="9525">
                <a:noFill/>
                <a:miter lim="800000"/>
                <a:headEnd/>
                <a:tailEnd/>
              </a:ln>
            </p:spPr>
          </p:pic>
          <p:pic>
            <p:nvPicPr>
              <p:cNvPr id="2097163" name="Picture 342" descr="TRE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0" y="2859"/>
                <a:ext cx="281" cy="264"/>
              </a:xfrm>
              <a:prstGeom prst="rect">
                <a:avLst/>
              </a:prstGeom>
              <a:noFill/>
              <a:ln w="9525">
                <a:noFill/>
                <a:miter lim="800000"/>
                <a:headEnd/>
                <a:tailEnd/>
              </a:ln>
            </p:spPr>
          </p:pic>
          <p:pic>
            <p:nvPicPr>
              <p:cNvPr id="2097164" name="Picture 343" descr="BRANC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57" y="2579"/>
                <a:ext cx="384" cy="346"/>
              </a:xfrm>
              <a:prstGeom prst="rect">
                <a:avLst/>
              </a:prstGeom>
              <a:noFill/>
              <a:ln w="9525">
                <a:noFill/>
                <a:miter lim="800000"/>
                <a:headEnd/>
                <a:tailEnd/>
              </a:ln>
            </p:spPr>
          </p:pic>
          <p:pic>
            <p:nvPicPr>
              <p:cNvPr id="2097165" name="Picture 344" descr="TRE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76" y="2389"/>
                <a:ext cx="309" cy="313"/>
              </a:xfrm>
              <a:prstGeom prst="rect">
                <a:avLst/>
              </a:prstGeom>
              <a:noFill/>
              <a:ln w="9525">
                <a:noFill/>
                <a:miter lim="800000"/>
                <a:headEnd/>
                <a:tailEnd/>
              </a:ln>
            </p:spPr>
          </p:pic>
          <p:pic>
            <p:nvPicPr>
              <p:cNvPr id="2097166" name="Picture 345" descr="BRANC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6" y="2071"/>
                <a:ext cx="342" cy="333"/>
              </a:xfrm>
              <a:prstGeom prst="rect">
                <a:avLst/>
              </a:prstGeom>
              <a:noFill/>
              <a:ln w="9525">
                <a:noFill/>
                <a:miter lim="800000"/>
                <a:headEnd/>
                <a:tailEnd/>
              </a:ln>
            </p:spPr>
          </p:pic>
          <p:pic>
            <p:nvPicPr>
              <p:cNvPr id="2097167" name="Picture 346" descr="BRANC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41" y="2311"/>
                <a:ext cx="299" cy="416"/>
              </a:xfrm>
              <a:prstGeom prst="rect">
                <a:avLst/>
              </a:prstGeom>
              <a:noFill/>
              <a:ln w="9525">
                <a:noFill/>
                <a:miter lim="800000"/>
                <a:headEnd/>
                <a:tailEnd/>
              </a:ln>
            </p:spPr>
          </p:pic>
          <p:grpSp>
            <p:nvGrpSpPr>
              <p:cNvPr id="94" name="Group 347"/>
              <p:cNvGrpSpPr/>
              <p:nvPr/>
            </p:nvGrpSpPr>
            <p:grpSpPr bwMode="auto">
              <a:xfrm>
                <a:off x="4222" y="2628"/>
                <a:ext cx="605" cy="542"/>
                <a:chOff x="4008" y="2240"/>
                <a:chExt cx="616" cy="671"/>
              </a:xfrm>
            </p:grpSpPr>
            <p:sp>
              <p:nvSpPr>
                <p:cNvPr id="1049023" name="Freeform 348"/>
                <p:cNvSpPr/>
                <p:nvPr/>
              </p:nvSpPr>
              <p:spPr bwMode="auto">
                <a:xfrm>
                  <a:off x="4008" y="2347"/>
                  <a:ext cx="91" cy="564"/>
                </a:xfrm>
                <a:custGeom>
                  <a:avLst/>
                  <a:gdLst>
                    <a:gd name="T0" fmla="*/ 0 w 93"/>
                    <a:gd name="T1" fmla="*/ 564 h 564"/>
                    <a:gd name="T2" fmla="*/ 27 w 93"/>
                    <a:gd name="T3" fmla="*/ 0 h 564"/>
                    <a:gd name="T4" fmla="*/ 57 w 93"/>
                    <a:gd name="T5" fmla="*/ 0 h 564"/>
                    <a:gd name="T6" fmla="*/ 93 w 93"/>
                    <a:gd name="T7" fmla="*/ 519 h 564"/>
                    <a:gd name="T8" fmla="*/ 0 60000 65536"/>
                    <a:gd name="T9" fmla="*/ 0 60000 65536"/>
                    <a:gd name="T10" fmla="*/ 0 60000 65536"/>
                    <a:gd name="T11" fmla="*/ 0 60000 65536"/>
                    <a:gd name="T12" fmla="*/ 0 w 93"/>
                    <a:gd name="T13" fmla="*/ 0 h 564"/>
                    <a:gd name="T14" fmla="*/ 93 w 93"/>
                    <a:gd name="T15" fmla="*/ 564 h 564"/>
                  </a:gdLst>
                  <a:ahLst/>
                  <a:cxnLst>
                    <a:cxn ang="T8">
                      <a:pos x="T0" y="T1"/>
                    </a:cxn>
                    <a:cxn ang="T9">
                      <a:pos x="T2" y="T3"/>
                    </a:cxn>
                    <a:cxn ang="T10">
                      <a:pos x="T4" y="T5"/>
                    </a:cxn>
                    <a:cxn ang="T11">
                      <a:pos x="T6" y="T7"/>
                    </a:cxn>
                  </a:cxnLst>
                  <a:rect l="T12" t="T13" r="T14" b="T15"/>
                  <a:pathLst>
                    <a:path w="93" h="564">
                      <a:moveTo>
                        <a:pt x="0" y="564"/>
                      </a:moveTo>
                      <a:lnTo>
                        <a:pt x="27" y="0"/>
                      </a:lnTo>
                      <a:lnTo>
                        <a:pt x="57" y="0"/>
                      </a:lnTo>
                      <a:lnTo>
                        <a:pt x="93" y="519"/>
                      </a:lnTo>
                    </a:path>
                  </a:pathLst>
                </a:custGeom>
                <a:solidFill>
                  <a:schemeClr val="bg2"/>
                </a:solidFill>
                <a:ln w="9525">
                  <a:solidFill>
                    <a:schemeClr val="bg2"/>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24" name="Rectangle 349"/>
                <p:cNvSpPr>
                  <a:spLocks noChangeArrowheads="1"/>
                </p:cNvSpPr>
                <p:nvPr/>
              </p:nvSpPr>
              <p:spPr bwMode="auto">
                <a:xfrm>
                  <a:off x="4019" y="2328"/>
                  <a:ext cx="68" cy="23"/>
                </a:xfrm>
                <a:prstGeom prst="rect">
                  <a:avLst/>
                </a:prstGeom>
                <a:solidFill>
                  <a:schemeClr val="bg2"/>
                </a:solidFill>
                <a:ln w="9525">
                  <a:solidFill>
                    <a:schemeClr val="bg2"/>
                  </a:solidFill>
                  <a:miter lim="800000"/>
                  <a:headEnd/>
                  <a:tailEnd/>
                </a:ln>
              </p:spPr>
              <p:txBody>
                <a:bodyPr wrap="none" anchor="ctr"/>
                <a:lstStyle/>
                <a:p>
                  <a:pPr algn="ctr" eaLnBrk="0" hangingPunct="0"/>
                  <a:endParaRPr lang="en-GB" sz="1100">
                    <a:solidFill>
                      <a:srgbClr val="000000"/>
                    </a:solidFill>
                    <a:latin typeface="Times New Roman" pitchFamily="18" charset="0"/>
                    <a:cs typeface="Arial" pitchFamily="34" charset="0"/>
                  </a:endParaRPr>
                </a:p>
              </p:txBody>
            </p:sp>
            <p:sp>
              <p:nvSpPr>
                <p:cNvPr id="1049025" name="Freeform 350"/>
                <p:cNvSpPr/>
                <p:nvPr/>
              </p:nvSpPr>
              <p:spPr bwMode="auto">
                <a:xfrm>
                  <a:off x="4026" y="2240"/>
                  <a:ext cx="46" cy="90"/>
                </a:xfrm>
                <a:custGeom>
                  <a:avLst/>
                  <a:gdLst>
                    <a:gd name="T0" fmla="*/ 10 w 46"/>
                    <a:gd name="T1" fmla="*/ 84 h 90"/>
                    <a:gd name="T2" fmla="*/ 0 w 46"/>
                    <a:gd name="T3" fmla="*/ 67 h 90"/>
                    <a:gd name="T4" fmla="*/ 0 w 46"/>
                    <a:gd name="T5" fmla="*/ 54 h 90"/>
                    <a:gd name="T6" fmla="*/ 9 w 46"/>
                    <a:gd name="T7" fmla="*/ 43 h 90"/>
                    <a:gd name="T8" fmla="*/ 16 w 46"/>
                    <a:gd name="T9" fmla="*/ 30 h 90"/>
                    <a:gd name="T10" fmla="*/ 12 w 46"/>
                    <a:gd name="T11" fmla="*/ 16 h 90"/>
                    <a:gd name="T12" fmla="*/ 16 w 46"/>
                    <a:gd name="T13" fmla="*/ 0 h 90"/>
                    <a:gd name="T14" fmla="*/ 24 w 46"/>
                    <a:gd name="T15" fmla="*/ 12 h 90"/>
                    <a:gd name="T16" fmla="*/ 34 w 46"/>
                    <a:gd name="T17" fmla="*/ 36 h 90"/>
                    <a:gd name="T18" fmla="*/ 46 w 46"/>
                    <a:gd name="T19" fmla="*/ 57 h 90"/>
                    <a:gd name="T20" fmla="*/ 45 w 46"/>
                    <a:gd name="T21" fmla="*/ 72 h 90"/>
                    <a:gd name="T22" fmla="*/ 37 w 46"/>
                    <a:gd name="T23" fmla="*/ 90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90"/>
                    <a:gd name="T38" fmla="*/ 46 w 46"/>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90">
                      <a:moveTo>
                        <a:pt x="10" y="84"/>
                      </a:moveTo>
                      <a:lnTo>
                        <a:pt x="0" y="67"/>
                      </a:lnTo>
                      <a:lnTo>
                        <a:pt x="0" y="54"/>
                      </a:lnTo>
                      <a:lnTo>
                        <a:pt x="9" y="43"/>
                      </a:lnTo>
                      <a:lnTo>
                        <a:pt x="16" y="30"/>
                      </a:lnTo>
                      <a:lnTo>
                        <a:pt x="12" y="16"/>
                      </a:lnTo>
                      <a:lnTo>
                        <a:pt x="16" y="0"/>
                      </a:lnTo>
                      <a:lnTo>
                        <a:pt x="24" y="12"/>
                      </a:lnTo>
                      <a:lnTo>
                        <a:pt x="34" y="36"/>
                      </a:lnTo>
                      <a:lnTo>
                        <a:pt x="46" y="57"/>
                      </a:lnTo>
                      <a:lnTo>
                        <a:pt x="45" y="72"/>
                      </a:lnTo>
                      <a:lnTo>
                        <a:pt x="37" y="90"/>
                      </a:lnTo>
                    </a:path>
                  </a:pathLst>
                </a:custGeom>
                <a:solidFill>
                  <a:schemeClr val="bg2"/>
                </a:solidFill>
                <a:ln w="9525">
                  <a:solidFill>
                    <a:schemeClr val="bg2"/>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26" name="Freeform 351"/>
                <p:cNvSpPr/>
                <p:nvPr/>
              </p:nvSpPr>
              <p:spPr bwMode="auto">
                <a:xfrm>
                  <a:off x="4296" y="2796"/>
                  <a:ext cx="328" cy="82"/>
                </a:xfrm>
                <a:custGeom>
                  <a:avLst/>
                  <a:gdLst>
                    <a:gd name="T0" fmla="*/ 114 w 328"/>
                    <a:gd name="T1" fmla="*/ 80 h 82"/>
                    <a:gd name="T2" fmla="*/ 18 w 328"/>
                    <a:gd name="T3" fmla="*/ 20 h 82"/>
                    <a:gd name="T4" fmla="*/ 0 w 328"/>
                    <a:gd name="T5" fmla="*/ 20 h 82"/>
                    <a:gd name="T6" fmla="*/ 0 w 328"/>
                    <a:gd name="T7" fmla="*/ 0 h 82"/>
                    <a:gd name="T8" fmla="*/ 328 w 328"/>
                    <a:gd name="T9" fmla="*/ 2 h 82"/>
                    <a:gd name="T10" fmla="*/ 328 w 328"/>
                    <a:gd name="T11" fmla="*/ 20 h 82"/>
                    <a:gd name="T12" fmla="*/ 316 w 328"/>
                    <a:gd name="T13" fmla="*/ 20 h 82"/>
                    <a:gd name="T14" fmla="*/ 200 w 328"/>
                    <a:gd name="T15" fmla="*/ 82 h 82"/>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82"/>
                    <a:gd name="T26" fmla="*/ 328 w 328"/>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82">
                      <a:moveTo>
                        <a:pt x="114" y="80"/>
                      </a:moveTo>
                      <a:lnTo>
                        <a:pt x="18" y="20"/>
                      </a:lnTo>
                      <a:lnTo>
                        <a:pt x="0" y="20"/>
                      </a:lnTo>
                      <a:lnTo>
                        <a:pt x="0" y="0"/>
                      </a:lnTo>
                      <a:lnTo>
                        <a:pt x="328" y="2"/>
                      </a:lnTo>
                      <a:lnTo>
                        <a:pt x="328" y="20"/>
                      </a:lnTo>
                      <a:lnTo>
                        <a:pt x="316" y="20"/>
                      </a:lnTo>
                      <a:lnTo>
                        <a:pt x="200" y="82"/>
                      </a:lnTo>
                    </a:path>
                  </a:pathLst>
                </a:custGeom>
                <a:solidFill>
                  <a:schemeClr val="bg2"/>
                </a:solidFill>
                <a:ln w="9525">
                  <a:solidFill>
                    <a:schemeClr val="bg2"/>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sp>
            <p:nvSpPr>
              <p:cNvPr id="1049027" name="Freeform 352"/>
              <p:cNvSpPr/>
              <p:nvPr/>
            </p:nvSpPr>
            <p:spPr bwMode="auto">
              <a:xfrm>
                <a:off x="4709" y="3135"/>
                <a:ext cx="1904" cy="368"/>
              </a:xfrm>
              <a:custGeom>
                <a:avLst/>
                <a:gdLst>
                  <a:gd name="T0" fmla="*/ 2147483647 w 544"/>
                  <a:gd name="T1" fmla="*/ 0 h 252"/>
                  <a:gd name="T2" fmla="*/ 0 w 544"/>
                  <a:gd name="T3" fmla="*/ 0 h 252"/>
                  <a:gd name="T4" fmla="*/ 2147483647 w 544"/>
                  <a:gd name="T5" fmla="*/ 2147483647 h 252"/>
                  <a:gd name="T6" fmla="*/ 2147483647 w 544"/>
                  <a:gd name="T7" fmla="*/ 2147483647 h 252"/>
                  <a:gd name="T8" fmla="*/ 2147483647 w 544"/>
                  <a:gd name="T9" fmla="*/ 2147483647 h 252"/>
                  <a:gd name="T10" fmla="*/ 2147483647 w 544"/>
                  <a:gd name="T11" fmla="*/ 2147483647 h 252"/>
                  <a:gd name="T12" fmla="*/ 0 60000 65536"/>
                  <a:gd name="T13" fmla="*/ 0 60000 65536"/>
                  <a:gd name="T14" fmla="*/ 0 60000 65536"/>
                  <a:gd name="T15" fmla="*/ 0 60000 65536"/>
                  <a:gd name="T16" fmla="*/ 0 60000 65536"/>
                  <a:gd name="T17" fmla="*/ 0 60000 65536"/>
                  <a:gd name="T18" fmla="*/ 0 w 544"/>
                  <a:gd name="T19" fmla="*/ 0 h 252"/>
                  <a:gd name="T20" fmla="*/ 544 w 544"/>
                  <a:gd name="T21" fmla="*/ 252 h 252"/>
                </a:gdLst>
                <a:ahLst/>
                <a:cxnLst>
                  <a:cxn ang="T12">
                    <a:pos x="T0" y="T1"/>
                  </a:cxn>
                  <a:cxn ang="T13">
                    <a:pos x="T2" y="T3"/>
                  </a:cxn>
                  <a:cxn ang="T14">
                    <a:pos x="T4" y="T5"/>
                  </a:cxn>
                  <a:cxn ang="T15">
                    <a:pos x="T6" y="T7"/>
                  </a:cxn>
                  <a:cxn ang="T16">
                    <a:pos x="T8" y="T9"/>
                  </a:cxn>
                  <a:cxn ang="T17">
                    <a:pos x="T10" y="T11"/>
                  </a:cxn>
                </a:cxnLst>
                <a:rect l="T18" t="T19" r="T20" b="T21"/>
                <a:pathLst>
                  <a:path w="544" h="252">
                    <a:moveTo>
                      <a:pt x="540" y="0"/>
                    </a:moveTo>
                    <a:lnTo>
                      <a:pt x="0" y="0"/>
                    </a:lnTo>
                    <a:lnTo>
                      <a:pt x="108" y="48"/>
                    </a:lnTo>
                    <a:lnTo>
                      <a:pt x="264" y="188"/>
                    </a:lnTo>
                    <a:lnTo>
                      <a:pt x="432" y="212"/>
                    </a:lnTo>
                    <a:lnTo>
                      <a:pt x="544" y="252"/>
                    </a:lnTo>
                  </a:path>
                </a:pathLst>
              </a:custGeom>
              <a:gradFill rotWithShape="0">
                <a:gsLst>
                  <a:gs pos="0">
                    <a:srgbClr val="03D4A8"/>
                  </a:gs>
                  <a:gs pos="25000">
                    <a:srgbClr val="21D6E0"/>
                  </a:gs>
                  <a:gs pos="75000">
                    <a:srgbClr val="0087E6"/>
                  </a:gs>
                  <a:gs pos="100000">
                    <a:srgbClr val="005CBF"/>
                  </a:gs>
                </a:gsLst>
                <a:lin ang="5400000" scaled="1"/>
              </a:gra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nvGrpSpPr>
              <p:cNvPr id="95" name="Group 353"/>
              <p:cNvGrpSpPr/>
              <p:nvPr/>
            </p:nvGrpSpPr>
            <p:grpSpPr bwMode="auto">
              <a:xfrm>
                <a:off x="4371" y="2990"/>
                <a:ext cx="97" cy="178"/>
                <a:chOff x="2990" y="481"/>
                <a:chExt cx="205" cy="901"/>
              </a:xfrm>
            </p:grpSpPr>
            <p:sp>
              <p:nvSpPr>
                <p:cNvPr id="1049028" name="Rectangle 354"/>
                <p:cNvSpPr>
                  <a:spLocks noChangeArrowheads="1"/>
                </p:cNvSpPr>
                <p:nvPr/>
              </p:nvSpPr>
              <p:spPr bwMode="auto">
                <a:xfrm>
                  <a:off x="3022" y="547"/>
                  <a:ext cx="173" cy="835"/>
                </a:xfrm>
                <a:prstGeom prst="rect">
                  <a:avLst/>
                </a:prstGeom>
                <a:solidFill>
                  <a:srgbClr val="80808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29" name="Rectangle 355"/>
                <p:cNvSpPr>
                  <a:spLocks noChangeArrowheads="1"/>
                </p:cNvSpPr>
                <p:nvPr/>
              </p:nvSpPr>
              <p:spPr bwMode="auto">
                <a:xfrm>
                  <a:off x="2990" y="541"/>
                  <a:ext cx="63" cy="840"/>
                </a:xfrm>
                <a:prstGeom prst="rect">
                  <a:avLst/>
                </a:prstGeom>
                <a:solidFill>
                  <a:srgbClr val="60606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30" name="Freeform 356"/>
                <p:cNvSpPr/>
                <p:nvPr/>
              </p:nvSpPr>
              <p:spPr bwMode="auto">
                <a:xfrm>
                  <a:off x="2999" y="482"/>
                  <a:ext cx="50" cy="80"/>
                </a:xfrm>
                <a:custGeom>
                  <a:avLst/>
                  <a:gdLst>
                    <a:gd name="T0" fmla="*/ 0 w 151"/>
                    <a:gd name="T1" fmla="*/ 0 h 240"/>
                    <a:gd name="T2" fmla="*/ 0 w 151"/>
                    <a:gd name="T3" fmla="*/ 0 h 240"/>
                    <a:gd name="T4" fmla="*/ 0 w 151"/>
                    <a:gd name="T5" fmla="*/ 0 h 240"/>
                    <a:gd name="T6" fmla="*/ 0 w 151"/>
                    <a:gd name="T7" fmla="*/ 0 h 240"/>
                    <a:gd name="T8" fmla="*/ 0 w 151"/>
                    <a:gd name="T9" fmla="*/ 0 h 240"/>
                    <a:gd name="T10" fmla="*/ 0 60000 65536"/>
                    <a:gd name="T11" fmla="*/ 0 60000 65536"/>
                    <a:gd name="T12" fmla="*/ 0 60000 65536"/>
                    <a:gd name="T13" fmla="*/ 0 60000 65536"/>
                    <a:gd name="T14" fmla="*/ 0 60000 65536"/>
                    <a:gd name="T15" fmla="*/ 0 w 151"/>
                    <a:gd name="T16" fmla="*/ 0 h 240"/>
                    <a:gd name="T17" fmla="*/ 151 w 151"/>
                    <a:gd name="T18" fmla="*/ 240 h 240"/>
                  </a:gdLst>
                  <a:ahLst/>
                  <a:cxnLst>
                    <a:cxn ang="T10">
                      <a:pos x="T0" y="T1"/>
                    </a:cxn>
                    <a:cxn ang="T11">
                      <a:pos x="T2" y="T3"/>
                    </a:cxn>
                    <a:cxn ang="T12">
                      <a:pos x="T4" y="T5"/>
                    </a:cxn>
                    <a:cxn ang="T13">
                      <a:pos x="T6" y="T7"/>
                    </a:cxn>
                    <a:cxn ang="T14">
                      <a:pos x="T8" y="T9"/>
                    </a:cxn>
                  </a:cxnLst>
                  <a:rect l="T15" t="T16" r="T17" b="T18"/>
                  <a:pathLst>
                    <a:path w="151" h="240">
                      <a:moveTo>
                        <a:pt x="151" y="240"/>
                      </a:moveTo>
                      <a:lnTo>
                        <a:pt x="151" y="24"/>
                      </a:lnTo>
                      <a:lnTo>
                        <a:pt x="0" y="0"/>
                      </a:lnTo>
                      <a:lnTo>
                        <a:pt x="4" y="240"/>
                      </a:lnTo>
                      <a:lnTo>
                        <a:pt x="151" y="240"/>
                      </a:lnTo>
                      <a:close/>
                    </a:path>
                  </a:pathLst>
                </a:custGeom>
                <a:solidFill>
                  <a:srgbClr val="A0A0A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31" name="Freeform 357"/>
                <p:cNvSpPr/>
                <p:nvPr/>
              </p:nvSpPr>
              <p:spPr bwMode="auto">
                <a:xfrm>
                  <a:off x="3048" y="481"/>
                  <a:ext cx="147" cy="129"/>
                </a:xfrm>
                <a:custGeom>
                  <a:avLst/>
                  <a:gdLst>
                    <a:gd name="T0" fmla="*/ 0 w 440"/>
                    <a:gd name="T1" fmla="*/ 0 h 387"/>
                    <a:gd name="T2" fmla="*/ 0 w 440"/>
                    <a:gd name="T3" fmla="*/ 0 h 387"/>
                    <a:gd name="T4" fmla="*/ 0 w 440"/>
                    <a:gd name="T5" fmla="*/ 0 h 387"/>
                    <a:gd name="T6" fmla="*/ 0 w 440"/>
                    <a:gd name="T7" fmla="*/ 0 h 387"/>
                    <a:gd name="T8" fmla="*/ 0 w 440"/>
                    <a:gd name="T9" fmla="*/ 0 h 387"/>
                    <a:gd name="T10" fmla="*/ 0 60000 65536"/>
                    <a:gd name="T11" fmla="*/ 0 60000 65536"/>
                    <a:gd name="T12" fmla="*/ 0 60000 65536"/>
                    <a:gd name="T13" fmla="*/ 0 60000 65536"/>
                    <a:gd name="T14" fmla="*/ 0 60000 65536"/>
                    <a:gd name="T15" fmla="*/ 0 w 440"/>
                    <a:gd name="T16" fmla="*/ 0 h 387"/>
                    <a:gd name="T17" fmla="*/ 440 w 440"/>
                    <a:gd name="T18" fmla="*/ 387 h 387"/>
                  </a:gdLst>
                  <a:ahLst/>
                  <a:cxnLst>
                    <a:cxn ang="T10">
                      <a:pos x="T0" y="T1"/>
                    </a:cxn>
                    <a:cxn ang="T11">
                      <a:pos x="T2" y="T3"/>
                    </a:cxn>
                    <a:cxn ang="T12">
                      <a:pos x="T4" y="T5"/>
                    </a:cxn>
                    <a:cxn ang="T13">
                      <a:pos x="T6" y="T7"/>
                    </a:cxn>
                    <a:cxn ang="T14">
                      <a:pos x="T8" y="T9"/>
                    </a:cxn>
                  </a:cxnLst>
                  <a:rect l="T15" t="T16" r="T17" b="T18"/>
                  <a:pathLst>
                    <a:path w="440" h="387">
                      <a:moveTo>
                        <a:pt x="0" y="0"/>
                      </a:moveTo>
                      <a:lnTo>
                        <a:pt x="440" y="201"/>
                      </a:lnTo>
                      <a:lnTo>
                        <a:pt x="440" y="387"/>
                      </a:lnTo>
                      <a:lnTo>
                        <a:pt x="0" y="201"/>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grpSp>
            <p:nvGrpSpPr>
              <p:cNvPr id="96" name="Group 358"/>
              <p:cNvGrpSpPr/>
              <p:nvPr/>
            </p:nvGrpSpPr>
            <p:grpSpPr bwMode="auto">
              <a:xfrm>
                <a:off x="4214" y="2932"/>
                <a:ext cx="264" cy="231"/>
                <a:chOff x="2489" y="208"/>
                <a:chExt cx="524" cy="1172"/>
              </a:xfrm>
            </p:grpSpPr>
            <p:sp>
              <p:nvSpPr>
                <p:cNvPr id="1049032" name="Freeform 359"/>
                <p:cNvSpPr/>
                <p:nvPr/>
              </p:nvSpPr>
              <p:spPr bwMode="auto">
                <a:xfrm>
                  <a:off x="2700" y="208"/>
                  <a:ext cx="14" cy="83"/>
                </a:xfrm>
                <a:custGeom>
                  <a:avLst/>
                  <a:gdLst>
                    <a:gd name="T0" fmla="*/ 0 w 42"/>
                    <a:gd name="T1" fmla="*/ 0 h 249"/>
                    <a:gd name="T2" fmla="*/ 0 w 42"/>
                    <a:gd name="T3" fmla="*/ 0 h 249"/>
                    <a:gd name="T4" fmla="*/ 0 w 42"/>
                    <a:gd name="T5" fmla="*/ 0 h 249"/>
                    <a:gd name="T6" fmla="*/ 0 w 42"/>
                    <a:gd name="T7" fmla="*/ 0 h 249"/>
                    <a:gd name="T8" fmla="*/ 0 w 42"/>
                    <a:gd name="T9" fmla="*/ 0 h 249"/>
                    <a:gd name="T10" fmla="*/ 0 60000 65536"/>
                    <a:gd name="T11" fmla="*/ 0 60000 65536"/>
                    <a:gd name="T12" fmla="*/ 0 60000 65536"/>
                    <a:gd name="T13" fmla="*/ 0 60000 65536"/>
                    <a:gd name="T14" fmla="*/ 0 60000 65536"/>
                    <a:gd name="T15" fmla="*/ 0 w 42"/>
                    <a:gd name="T16" fmla="*/ 0 h 249"/>
                    <a:gd name="T17" fmla="*/ 42 w 42"/>
                    <a:gd name="T18" fmla="*/ 249 h 249"/>
                  </a:gdLst>
                  <a:ahLst/>
                  <a:cxnLst>
                    <a:cxn ang="T10">
                      <a:pos x="T0" y="T1"/>
                    </a:cxn>
                    <a:cxn ang="T11">
                      <a:pos x="T2" y="T3"/>
                    </a:cxn>
                    <a:cxn ang="T12">
                      <a:pos x="T4" y="T5"/>
                    </a:cxn>
                    <a:cxn ang="T13">
                      <a:pos x="T6" y="T7"/>
                    </a:cxn>
                    <a:cxn ang="T14">
                      <a:pos x="T8" y="T9"/>
                    </a:cxn>
                  </a:cxnLst>
                  <a:rect l="T15" t="T16" r="T17" b="T18"/>
                  <a:pathLst>
                    <a:path w="42" h="249">
                      <a:moveTo>
                        <a:pt x="0" y="249"/>
                      </a:moveTo>
                      <a:lnTo>
                        <a:pt x="0" y="0"/>
                      </a:lnTo>
                      <a:lnTo>
                        <a:pt x="42" y="9"/>
                      </a:lnTo>
                      <a:lnTo>
                        <a:pt x="42" y="233"/>
                      </a:lnTo>
                      <a:lnTo>
                        <a:pt x="0" y="249"/>
                      </a:lnTo>
                      <a:close/>
                    </a:path>
                  </a:pathLst>
                </a:custGeom>
                <a:solidFill>
                  <a:srgbClr val="C0C0C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33" name="Freeform 360"/>
                <p:cNvSpPr/>
                <p:nvPr/>
              </p:nvSpPr>
              <p:spPr bwMode="auto">
                <a:xfrm>
                  <a:off x="2665" y="280"/>
                  <a:ext cx="83" cy="45"/>
                </a:xfrm>
                <a:custGeom>
                  <a:avLst/>
                  <a:gdLst>
                    <a:gd name="T0" fmla="*/ 0 w 249"/>
                    <a:gd name="T1" fmla="*/ 0 h 135"/>
                    <a:gd name="T2" fmla="*/ 0 w 249"/>
                    <a:gd name="T3" fmla="*/ 0 h 135"/>
                    <a:gd name="T4" fmla="*/ 0 w 249"/>
                    <a:gd name="T5" fmla="*/ 0 h 135"/>
                    <a:gd name="T6" fmla="*/ 0 w 249"/>
                    <a:gd name="T7" fmla="*/ 0 h 135"/>
                    <a:gd name="T8" fmla="*/ 0 w 249"/>
                    <a:gd name="T9" fmla="*/ 0 h 135"/>
                    <a:gd name="T10" fmla="*/ 0 60000 65536"/>
                    <a:gd name="T11" fmla="*/ 0 60000 65536"/>
                    <a:gd name="T12" fmla="*/ 0 60000 65536"/>
                    <a:gd name="T13" fmla="*/ 0 60000 65536"/>
                    <a:gd name="T14" fmla="*/ 0 60000 65536"/>
                    <a:gd name="T15" fmla="*/ 0 w 249"/>
                    <a:gd name="T16" fmla="*/ 0 h 135"/>
                    <a:gd name="T17" fmla="*/ 249 w 249"/>
                    <a:gd name="T18" fmla="*/ 135 h 135"/>
                  </a:gdLst>
                  <a:ahLst/>
                  <a:cxnLst>
                    <a:cxn ang="T10">
                      <a:pos x="T0" y="T1"/>
                    </a:cxn>
                    <a:cxn ang="T11">
                      <a:pos x="T2" y="T3"/>
                    </a:cxn>
                    <a:cxn ang="T12">
                      <a:pos x="T4" y="T5"/>
                    </a:cxn>
                    <a:cxn ang="T13">
                      <a:pos x="T6" y="T7"/>
                    </a:cxn>
                    <a:cxn ang="T14">
                      <a:pos x="T8" y="T9"/>
                    </a:cxn>
                  </a:cxnLst>
                  <a:rect l="T15" t="T16" r="T17" b="T18"/>
                  <a:pathLst>
                    <a:path w="249" h="135">
                      <a:moveTo>
                        <a:pt x="0" y="135"/>
                      </a:moveTo>
                      <a:lnTo>
                        <a:pt x="0" y="33"/>
                      </a:lnTo>
                      <a:lnTo>
                        <a:pt x="249" y="0"/>
                      </a:lnTo>
                      <a:lnTo>
                        <a:pt x="249" y="100"/>
                      </a:lnTo>
                      <a:lnTo>
                        <a:pt x="0" y="135"/>
                      </a:lnTo>
                      <a:close/>
                    </a:path>
                  </a:pathLst>
                </a:custGeom>
                <a:solidFill>
                  <a:srgbClr val="80808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34" name="Freeform 361"/>
                <p:cNvSpPr/>
                <p:nvPr/>
              </p:nvSpPr>
              <p:spPr bwMode="auto">
                <a:xfrm>
                  <a:off x="2745" y="279"/>
                  <a:ext cx="35" cy="29"/>
                </a:xfrm>
                <a:custGeom>
                  <a:avLst/>
                  <a:gdLst>
                    <a:gd name="T0" fmla="*/ 0 w 106"/>
                    <a:gd name="T1" fmla="*/ 0 h 88"/>
                    <a:gd name="T2" fmla="*/ 0 w 106"/>
                    <a:gd name="T3" fmla="*/ 0 h 88"/>
                    <a:gd name="T4" fmla="*/ 0 w 106"/>
                    <a:gd name="T5" fmla="*/ 0 h 88"/>
                    <a:gd name="T6" fmla="*/ 0 w 106"/>
                    <a:gd name="T7" fmla="*/ 0 h 88"/>
                    <a:gd name="T8" fmla="*/ 0 w 106"/>
                    <a:gd name="T9" fmla="*/ 0 h 88"/>
                    <a:gd name="T10" fmla="*/ 0 60000 65536"/>
                    <a:gd name="T11" fmla="*/ 0 60000 65536"/>
                    <a:gd name="T12" fmla="*/ 0 60000 65536"/>
                    <a:gd name="T13" fmla="*/ 0 60000 65536"/>
                    <a:gd name="T14" fmla="*/ 0 60000 65536"/>
                    <a:gd name="T15" fmla="*/ 0 w 106"/>
                    <a:gd name="T16" fmla="*/ 0 h 88"/>
                    <a:gd name="T17" fmla="*/ 106 w 106"/>
                    <a:gd name="T18" fmla="*/ 88 h 88"/>
                  </a:gdLst>
                  <a:ahLst/>
                  <a:cxnLst>
                    <a:cxn ang="T10">
                      <a:pos x="T0" y="T1"/>
                    </a:cxn>
                    <a:cxn ang="T11">
                      <a:pos x="T2" y="T3"/>
                    </a:cxn>
                    <a:cxn ang="T12">
                      <a:pos x="T4" y="T5"/>
                    </a:cxn>
                    <a:cxn ang="T13">
                      <a:pos x="T6" y="T7"/>
                    </a:cxn>
                    <a:cxn ang="T14">
                      <a:pos x="T8" y="T9"/>
                    </a:cxn>
                  </a:cxnLst>
                  <a:rect l="T15" t="T16" r="T17" b="T18"/>
                  <a:pathLst>
                    <a:path w="106" h="88">
                      <a:moveTo>
                        <a:pt x="0" y="76"/>
                      </a:moveTo>
                      <a:lnTo>
                        <a:pt x="0" y="0"/>
                      </a:lnTo>
                      <a:lnTo>
                        <a:pt x="106" y="33"/>
                      </a:lnTo>
                      <a:lnTo>
                        <a:pt x="91" y="88"/>
                      </a:lnTo>
                      <a:lnTo>
                        <a:pt x="0" y="76"/>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35" name="Freeform 362"/>
                <p:cNvSpPr/>
                <p:nvPr/>
              </p:nvSpPr>
              <p:spPr bwMode="auto">
                <a:xfrm>
                  <a:off x="2864" y="310"/>
                  <a:ext cx="81" cy="91"/>
                </a:xfrm>
                <a:custGeom>
                  <a:avLst/>
                  <a:gdLst>
                    <a:gd name="T0" fmla="*/ 0 w 243"/>
                    <a:gd name="T1" fmla="*/ 0 h 274"/>
                    <a:gd name="T2" fmla="*/ 0 w 243"/>
                    <a:gd name="T3" fmla="*/ 0 h 274"/>
                    <a:gd name="T4" fmla="*/ 0 w 243"/>
                    <a:gd name="T5" fmla="*/ 0 h 274"/>
                    <a:gd name="T6" fmla="*/ 0 w 243"/>
                    <a:gd name="T7" fmla="*/ 0 h 274"/>
                    <a:gd name="T8" fmla="*/ 0 w 243"/>
                    <a:gd name="T9" fmla="*/ 0 h 274"/>
                    <a:gd name="T10" fmla="*/ 0 60000 65536"/>
                    <a:gd name="T11" fmla="*/ 0 60000 65536"/>
                    <a:gd name="T12" fmla="*/ 0 60000 65536"/>
                    <a:gd name="T13" fmla="*/ 0 60000 65536"/>
                    <a:gd name="T14" fmla="*/ 0 60000 65536"/>
                    <a:gd name="T15" fmla="*/ 0 w 243"/>
                    <a:gd name="T16" fmla="*/ 0 h 274"/>
                    <a:gd name="T17" fmla="*/ 243 w 243"/>
                    <a:gd name="T18" fmla="*/ 274 h 274"/>
                  </a:gdLst>
                  <a:ahLst/>
                  <a:cxnLst>
                    <a:cxn ang="T10">
                      <a:pos x="T0" y="T1"/>
                    </a:cxn>
                    <a:cxn ang="T11">
                      <a:pos x="T2" y="T3"/>
                    </a:cxn>
                    <a:cxn ang="T12">
                      <a:pos x="T4" y="T5"/>
                    </a:cxn>
                    <a:cxn ang="T13">
                      <a:pos x="T6" y="T7"/>
                    </a:cxn>
                    <a:cxn ang="T14">
                      <a:pos x="T8" y="T9"/>
                    </a:cxn>
                  </a:cxnLst>
                  <a:rect l="T15" t="T16" r="T17" b="T18"/>
                  <a:pathLst>
                    <a:path w="243" h="274">
                      <a:moveTo>
                        <a:pt x="206" y="0"/>
                      </a:moveTo>
                      <a:lnTo>
                        <a:pt x="0" y="49"/>
                      </a:lnTo>
                      <a:lnTo>
                        <a:pt x="62" y="274"/>
                      </a:lnTo>
                      <a:lnTo>
                        <a:pt x="243" y="222"/>
                      </a:lnTo>
                      <a:lnTo>
                        <a:pt x="206" y="0"/>
                      </a:lnTo>
                      <a:close/>
                    </a:path>
                  </a:pathLst>
                </a:custGeom>
                <a:solidFill>
                  <a:srgbClr val="20202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36" name="Freeform 363"/>
                <p:cNvSpPr/>
                <p:nvPr/>
              </p:nvSpPr>
              <p:spPr bwMode="auto">
                <a:xfrm>
                  <a:off x="2820" y="286"/>
                  <a:ext cx="193" cy="1094"/>
                </a:xfrm>
                <a:custGeom>
                  <a:avLst/>
                  <a:gdLst>
                    <a:gd name="T0" fmla="*/ 0 w 578"/>
                    <a:gd name="T1" fmla="*/ 0 h 3282"/>
                    <a:gd name="T2" fmla="*/ 0 w 578"/>
                    <a:gd name="T3" fmla="*/ 0 h 3282"/>
                    <a:gd name="T4" fmla="*/ 0 w 578"/>
                    <a:gd name="T5" fmla="*/ 0 h 3282"/>
                    <a:gd name="T6" fmla="*/ 0 w 578"/>
                    <a:gd name="T7" fmla="*/ 0 h 3282"/>
                    <a:gd name="T8" fmla="*/ 0 w 578"/>
                    <a:gd name="T9" fmla="*/ 0 h 3282"/>
                    <a:gd name="T10" fmla="*/ 0 w 578"/>
                    <a:gd name="T11" fmla="*/ 0 h 3282"/>
                    <a:gd name="T12" fmla="*/ 0 w 578"/>
                    <a:gd name="T13" fmla="*/ 0 h 3282"/>
                    <a:gd name="T14" fmla="*/ 0 w 578"/>
                    <a:gd name="T15" fmla="*/ 0 h 3282"/>
                    <a:gd name="T16" fmla="*/ 0 w 578"/>
                    <a:gd name="T17" fmla="*/ 0 h 3282"/>
                    <a:gd name="T18" fmla="*/ 0 w 578"/>
                    <a:gd name="T19" fmla="*/ 0 h 3282"/>
                    <a:gd name="T20" fmla="*/ 0 w 578"/>
                    <a:gd name="T21" fmla="*/ 0 h 3282"/>
                    <a:gd name="T22" fmla="*/ 0 w 578"/>
                    <a:gd name="T23" fmla="*/ 0 h 3282"/>
                    <a:gd name="T24" fmla="*/ 0 w 578"/>
                    <a:gd name="T25" fmla="*/ 0 h 3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8"/>
                    <a:gd name="T40" fmla="*/ 0 h 3282"/>
                    <a:gd name="T41" fmla="*/ 578 w 578"/>
                    <a:gd name="T42" fmla="*/ 3282 h 32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8" h="3282">
                      <a:moveTo>
                        <a:pt x="0" y="2624"/>
                      </a:moveTo>
                      <a:lnTo>
                        <a:pt x="0" y="2038"/>
                      </a:lnTo>
                      <a:lnTo>
                        <a:pt x="86" y="1825"/>
                      </a:lnTo>
                      <a:lnTo>
                        <a:pt x="86" y="0"/>
                      </a:lnTo>
                      <a:lnTo>
                        <a:pt x="336" y="157"/>
                      </a:lnTo>
                      <a:lnTo>
                        <a:pt x="336" y="67"/>
                      </a:lnTo>
                      <a:lnTo>
                        <a:pt x="546" y="202"/>
                      </a:lnTo>
                      <a:lnTo>
                        <a:pt x="546" y="291"/>
                      </a:lnTo>
                      <a:lnTo>
                        <a:pt x="578" y="336"/>
                      </a:lnTo>
                      <a:lnTo>
                        <a:pt x="578" y="3282"/>
                      </a:lnTo>
                      <a:lnTo>
                        <a:pt x="84" y="3282"/>
                      </a:lnTo>
                      <a:lnTo>
                        <a:pt x="0" y="3279"/>
                      </a:lnTo>
                      <a:lnTo>
                        <a:pt x="0" y="2624"/>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37" name="Freeform 364"/>
                <p:cNvSpPr/>
                <p:nvPr/>
              </p:nvSpPr>
              <p:spPr bwMode="auto">
                <a:xfrm>
                  <a:off x="2491" y="286"/>
                  <a:ext cx="360" cy="1094"/>
                </a:xfrm>
                <a:custGeom>
                  <a:avLst/>
                  <a:gdLst>
                    <a:gd name="T0" fmla="*/ 0 w 1080"/>
                    <a:gd name="T1" fmla="*/ 0 h 3282"/>
                    <a:gd name="T2" fmla="*/ 0 w 1080"/>
                    <a:gd name="T3" fmla="*/ 0 h 3282"/>
                    <a:gd name="T4" fmla="*/ 0 w 1080"/>
                    <a:gd name="T5" fmla="*/ 0 h 3282"/>
                    <a:gd name="T6" fmla="*/ 0 w 1080"/>
                    <a:gd name="T7" fmla="*/ 0 h 3282"/>
                    <a:gd name="T8" fmla="*/ 0 w 1080"/>
                    <a:gd name="T9" fmla="*/ 0 h 3282"/>
                    <a:gd name="T10" fmla="*/ 0 w 1080"/>
                    <a:gd name="T11" fmla="*/ 0 h 3282"/>
                    <a:gd name="T12" fmla="*/ 0 w 1080"/>
                    <a:gd name="T13" fmla="*/ 0 h 3282"/>
                    <a:gd name="T14" fmla="*/ 0 w 1080"/>
                    <a:gd name="T15" fmla="*/ 0 h 3282"/>
                    <a:gd name="T16" fmla="*/ 0 w 1080"/>
                    <a:gd name="T17" fmla="*/ 0 h 3282"/>
                    <a:gd name="T18" fmla="*/ 0 w 1080"/>
                    <a:gd name="T19" fmla="*/ 0 h 3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0"/>
                    <a:gd name="T31" fmla="*/ 0 h 3282"/>
                    <a:gd name="T32" fmla="*/ 1080 w 1080"/>
                    <a:gd name="T33" fmla="*/ 3282 h 3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0" h="3282">
                      <a:moveTo>
                        <a:pt x="0" y="3282"/>
                      </a:moveTo>
                      <a:lnTo>
                        <a:pt x="0" y="2039"/>
                      </a:lnTo>
                      <a:lnTo>
                        <a:pt x="90" y="1832"/>
                      </a:lnTo>
                      <a:lnTo>
                        <a:pt x="90" y="222"/>
                      </a:lnTo>
                      <a:lnTo>
                        <a:pt x="139" y="129"/>
                      </a:lnTo>
                      <a:lnTo>
                        <a:pt x="1080" y="0"/>
                      </a:lnTo>
                      <a:lnTo>
                        <a:pt x="1080" y="1837"/>
                      </a:lnTo>
                      <a:lnTo>
                        <a:pt x="999" y="2050"/>
                      </a:lnTo>
                      <a:lnTo>
                        <a:pt x="999" y="3282"/>
                      </a:lnTo>
                      <a:lnTo>
                        <a:pt x="0" y="3282"/>
                      </a:lnTo>
                      <a:close/>
                    </a:path>
                  </a:pathLst>
                </a:custGeom>
                <a:solidFill>
                  <a:srgbClr val="C0C0C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nvGrpSpPr>
                <p:cNvPr id="97" name="Group 365"/>
                <p:cNvGrpSpPr/>
                <p:nvPr/>
              </p:nvGrpSpPr>
              <p:grpSpPr bwMode="auto">
                <a:xfrm>
                  <a:off x="2501" y="1050"/>
                  <a:ext cx="313" cy="79"/>
                  <a:chOff x="2501" y="1050"/>
                  <a:chExt cx="313" cy="79"/>
                </a:xfrm>
              </p:grpSpPr>
              <p:sp>
                <p:nvSpPr>
                  <p:cNvPr id="1049038" name="Line 366"/>
                  <p:cNvSpPr>
                    <a:spLocks noChangeShapeType="1"/>
                  </p:cNvSpPr>
                  <p:nvPr/>
                </p:nvSpPr>
                <p:spPr bwMode="auto">
                  <a:xfrm>
                    <a:off x="2502" y="1050"/>
                    <a:ext cx="312" cy="1"/>
                  </a:xfrm>
                  <a:prstGeom prst="line">
                    <a:avLst/>
                  </a:prstGeom>
                  <a:noFill/>
                  <a:ln w="6350">
                    <a:solidFill>
                      <a:srgbClr val="000000"/>
                    </a:solidFill>
                    <a:round/>
                    <a:headEnd/>
                    <a:tailEnd/>
                  </a:ln>
                </p:spPr>
                <p:txBody>
                  <a:bodyPr/>
                  <a:lstStyle/>
                  <a:p>
                    <a:endParaRPr lang="en-US"/>
                  </a:p>
                </p:txBody>
              </p:sp>
              <p:sp>
                <p:nvSpPr>
                  <p:cNvPr id="1049039" name="Line 367"/>
                  <p:cNvSpPr>
                    <a:spLocks noChangeShapeType="1"/>
                  </p:cNvSpPr>
                  <p:nvPr/>
                </p:nvSpPr>
                <p:spPr bwMode="auto">
                  <a:xfrm>
                    <a:off x="2501" y="1077"/>
                    <a:ext cx="313" cy="1"/>
                  </a:xfrm>
                  <a:prstGeom prst="line">
                    <a:avLst/>
                  </a:prstGeom>
                  <a:noFill/>
                  <a:ln w="6350">
                    <a:solidFill>
                      <a:srgbClr val="000000"/>
                    </a:solidFill>
                    <a:round/>
                    <a:headEnd/>
                    <a:tailEnd/>
                  </a:ln>
                </p:spPr>
                <p:txBody>
                  <a:bodyPr/>
                  <a:lstStyle/>
                  <a:p>
                    <a:endParaRPr lang="en-US"/>
                  </a:p>
                </p:txBody>
              </p:sp>
              <p:sp>
                <p:nvSpPr>
                  <p:cNvPr id="1049040" name="Line 368"/>
                  <p:cNvSpPr>
                    <a:spLocks noChangeShapeType="1"/>
                  </p:cNvSpPr>
                  <p:nvPr/>
                </p:nvSpPr>
                <p:spPr bwMode="auto">
                  <a:xfrm>
                    <a:off x="2501" y="1128"/>
                    <a:ext cx="313" cy="1"/>
                  </a:xfrm>
                  <a:prstGeom prst="line">
                    <a:avLst/>
                  </a:prstGeom>
                  <a:noFill/>
                  <a:ln w="6350">
                    <a:solidFill>
                      <a:srgbClr val="000000"/>
                    </a:solidFill>
                    <a:round/>
                    <a:headEnd/>
                    <a:tailEnd/>
                  </a:ln>
                </p:spPr>
                <p:txBody>
                  <a:bodyPr/>
                  <a:lstStyle/>
                  <a:p>
                    <a:endParaRPr lang="en-US"/>
                  </a:p>
                </p:txBody>
              </p:sp>
              <p:sp>
                <p:nvSpPr>
                  <p:cNvPr id="1049041" name="Line 369"/>
                  <p:cNvSpPr>
                    <a:spLocks noChangeShapeType="1"/>
                  </p:cNvSpPr>
                  <p:nvPr/>
                </p:nvSpPr>
                <p:spPr bwMode="auto">
                  <a:xfrm>
                    <a:off x="2501" y="1104"/>
                    <a:ext cx="313" cy="1"/>
                  </a:xfrm>
                  <a:prstGeom prst="line">
                    <a:avLst/>
                  </a:prstGeom>
                  <a:noFill/>
                  <a:ln w="6350">
                    <a:solidFill>
                      <a:srgbClr val="000000"/>
                    </a:solidFill>
                    <a:round/>
                    <a:headEnd/>
                    <a:tailEnd/>
                  </a:ln>
                </p:spPr>
                <p:txBody>
                  <a:bodyPr/>
                  <a:lstStyle/>
                  <a:p>
                    <a:endParaRPr lang="en-US"/>
                  </a:p>
                </p:txBody>
              </p:sp>
            </p:grpSp>
            <p:sp>
              <p:nvSpPr>
                <p:cNvPr id="1049042" name="Rectangle 370"/>
                <p:cNvSpPr>
                  <a:spLocks noChangeArrowheads="1"/>
                </p:cNvSpPr>
                <p:nvPr/>
              </p:nvSpPr>
              <p:spPr bwMode="auto">
                <a:xfrm>
                  <a:off x="2982" y="394"/>
                  <a:ext cx="15" cy="591"/>
                </a:xfrm>
                <a:prstGeom prst="rect">
                  <a:avLst/>
                </a:prstGeom>
                <a:solidFill>
                  <a:srgbClr val="80808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43" name="Rectangle 371"/>
                <p:cNvSpPr>
                  <a:spLocks noChangeArrowheads="1"/>
                </p:cNvSpPr>
                <p:nvPr/>
              </p:nvSpPr>
              <p:spPr bwMode="auto">
                <a:xfrm>
                  <a:off x="2898" y="349"/>
                  <a:ext cx="14" cy="591"/>
                </a:xfrm>
                <a:prstGeom prst="rect">
                  <a:avLst/>
                </a:prstGeom>
                <a:solidFill>
                  <a:srgbClr val="80808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44" name="Rectangle 372"/>
                <p:cNvSpPr>
                  <a:spLocks noChangeArrowheads="1"/>
                </p:cNvSpPr>
                <p:nvPr/>
              </p:nvSpPr>
              <p:spPr bwMode="auto">
                <a:xfrm>
                  <a:off x="2952" y="376"/>
                  <a:ext cx="14" cy="591"/>
                </a:xfrm>
                <a:prstGeom prst="rect">
                  <a:avLst/>
                </a:prstGeom>
                <a:solidFill>
                  <a:srgbClr val="80808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45" name="Rectangle 373"/>
                <p:cNvSpPr>
                  <a:spLocks noChangeArrowheads="1"/>
                </p:cNvSpPr>
                <p:nvPr/>
              </p:nvSpPr>
              <p:spPr bwMode="auto">
                <a:xfrm>
                  <a:off x="2928" y="361"/>
                  <a:ext cx="15" cy="590"/>
                </a:xfrm>
                <a:prstGeom prst="rect">
                  <a:avLst/>
                </a:prstGeom>
                <a:solidFill>
                  <a:srgbClr val="80808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46" name="Rectangle 374"/>
                <p:cNvSpPr>
                  <a:spLocks noChangeArrowheads="1"/>
                </p:cNvSpPr>
                <p:nvPr/>
              </p:nvSpPr>
              <p:spPr bwMode="auto">
                <a:xfrm>
                  <a:off x="2871" y="331"/>
                  <a:ext cx="15" cy="590"/>
                </a:xfrm>
                <a:prstGeom prst="rect">
                  <a:avLst/>
                </a:prstGeom>
                <a:solidFill>
                  <a:srgbClr val="80808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47" name="Freeform 375"/>
                <p:cNvSpPr/>
                <p:nvPr/>
              </p:nvSpPr>
              <p:spPr bwMode="auto">
                <a:xfrm>
                  <a:off x="2520" y="286"/>
                  <a:ext cx="331" cy="78"/>
                </a:xfrm>
                <a:custGeom>
                  <a:avLst/>
                  <a:gdLst>
                    <a:gd name="T0" fmla="*/ 0 w 994"/>
                    <a:gd name="T1" fmla="*/ 0 h 234"/>
                    <a:gd name="T2" fmla="*/ 0 w 994"/>
                    <a:gd name="T3" fmla="*/ 0 h 234"/>
                    <a:gd name="T4" fmla="*/ 0 w 994"/>
                    <a:gd name="T5" fmla="*/ 0 h 234"/>
                    <a:gd name="T6" fmla="*/ 0 w 994"/>
                    <a:gd name="T7" fmla="*/ 0 h 234"/>
                    <a:gd name="T8" fmla="*/ 0 w 994"/>
                    <a:gd name="T9" fmla="*/ 0 h 234"/>
                    <a:gd name="T10" fmla="*/ 0 60000 65536"/>
                    <a:gd name="T11" fmla="*/ 0 60000 65536"/>
                    <a:gd name="T12" fmla="*/ 0 60000 65536"/>
                    <a:gd name="T13" fmla="*/ 0 60000 65536"/>
                    <a:gd name="T14" fmla="*/ 0 60000 65536"/>
                    <a:gd name="T15" fmla="*/ 0 w 994"/>
                    <a:gd name="T16" fmla="*/ 0 h 234"/>
                    <a:gd name="T17" fmla="*/ 994 w 994"/>
                    <a:gd name="T18" fmla="*/ 234 h 234"/>
                  </a:gdLst>
                  <a:ahLst/>
                  <a:cxnLst>
                    <a:cxn ang="T10">
                      <a:pos x="T0" y="T1"/>
                    </a:cxn>
                    <a:cxn ang="T11">
                      <a:pos x="T2" y="T3"/>
                    </a:cxn>
                    <a:cxn ang="T12">
                      <a:pos x="T4" y="T5"/>
                    </a:cxn>
                    <a:cxn ang="T13">
                      <a:pos x="T6" y="T7"/>
                    </a:cxn>
                    <a:cxn ang="T14">
                      <a:pos x="T8" y="T9"/>
                    </a:cxn>
                  </a:cxnLst>
                  <a:rect l="T15" t="T16" r="T17" b="T18"/>
                  <a:pathLst>
                    <a:path w="994" h="234">
                      <a:moveTo>
                        <a:pt x="0" y="234"/>
                      </a:moveTo>
                      <a:lnTo>
                        <a:pt x="54" y="133"/>
                      </a:lnTo>
                      <a:lnTo>
                        <a:pt x="994" y="0"/>
                      </a:lnTo>
                      <a:lnTo>
                        <a:pt x="994" y="129"/>
                      </a:lnTo>
                      <a:lnTo>
                        <a:pt x="0" y="234"/>
                      </a:lnTo>
                      <a:close/>
                    </a:path>
                  </a:pathLst>
                </a:custGeom>
                <a:solidFill>
                  <a:srgbClr val="E0E0E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48" name="Freeform 376"/>
                <p:cNvSpPr/>
                <p:nvPr/>
              </p:nvSpPr>
              <p:spPr bwMode="auto">
                <a:xfrm>
                  <a:off x="2489" y="898"/>
                  <a:ext cx="362" cy="72"/>
                </a:xfrm>
                <a:custGeom>
                  <a:avLst/>
                  <a:gdLst>
                    <a:gd name="T0" fmla="*/ 0 w 1085"/>
                    <a:gd name="T1" fmla="*/ 0 h 216"/>
                    <a:gd name="T2" fmla="*/ 0 w 1085"/>
                    <a:gd name="T3" fmla="*/ 0 h 216"/>
                    <a:gd name="T4" fmla="*/ 0 w 1085"/>
                    <a:gd name="T5" fmla="*/ 0 h 216"/>
                    <a:gd name="T6" fmla="*/ 0 w 1085"/>
                    <a:gd name="T7" fmla="*/ 0 h 216"/>
                    <a:gd name="T8" fmla="*/ 0 w 1085"/>
                    <a:gd name="T9" fmla="*/ 0 h 216"/>
                    <a:gd name="T10" fmla="*/ 0 60000 65536"/>
                    <a:gd name="T11" fmla="*/ 0 60000 65536"/>
                    <a:gd name="T12" fmla="*/ 0 60000 65536"/>
                    <a:gd name="T13" fmla="*/ 0 60000 65536"/>
                    <a:gd name="T14" fmla="*/ 0 60000 65536"/>
                    <a:gd name="T15" fmla="*/ 0 w 1085"/>
                    <a:gd name="T16" fmla="*/ 0 h 216"/>
                    <a:gd name="T17" fmla="*/ 1085 w 1085"/>
                    <a:gd name="T18" fmla="*/ 216 h 216"/>
                  </a:gdLst>
                  <a:ahLst/>
                  <a:cxnLst>
                    <a:cxn ang="T10">
                      <a:pos x="T0" y="T1"/>
                    </a:cxn>
                    <a:cxn ang="T11">
                      <a:pos x="T2" y="T3"/>
                    </a:cxn>
                    <a:cxn ang="T12">
                      <a:pos x="T4" y="T5"/>
                    </a:cxn>
                    <a:cxn ang="T13">
                      <a:pos x="T6" y="T7"/>
                    </a:cxn>
                    <a:cxn ang="T14">
                      <a:pos x="T8" y="T9"/>
                    </a:cxn>
                  </a:cxnLst>
                  <a:rect l="T15" t="T16" r="T17" b="T18"/>
                  <a:pathLst>
                    <a:path w="1085" h="216">
                      <a:moveTo>
                        <a:pt x="96" y="0"/>
                      </a:moveTo>
                      <a:lnTo>
                        <a:pt x="1085" y="0"/>
                      </a:lnTo>
                      <a:lnTo>
                        <a:pt x="1004" y="216"/>
                      </a:lnTo>
                      <a:lnTo>
                        <a:pt x="0" y="216"/>
                      </a:lnTo>
                      <a:lnTo>
                        <a:pt x="96" y="0"/>
                      </a:lnTo>
                      <a:close/>
                    </a:path>
                  </a:pathLst>
                </a:custGeom>
                <a:solidFill>
                  <a:srgbClr val="E0E0E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49" name="Freeform 377"/>
                <p:cNvSpPr/>
                <p:nvPr/>
              </p:nvSpPr>
              <p:spPr bwMode="auto">
                <a:xfrm>
                  <a:off x="2750" y="332"/>
                  <a:ext cx="47" cy="640"/>
                </a:xfrm>
                <a:custGeom>
                  <a:avLst/>
                  <a:gdLst>
                    <a:gd name="T0" fmla="*/ 0 w 142"/>
                    <a:gd name="T1" fmla="*/ 0 h 1918"/>
                    <a:gd name="T2" fmla="*/ 0 w 142"/>
                    <a:gd name="T3" fmla="*/ 0 h 1918"/>
                    <a:gd name="T4" fmla="*/ 0 w 142"/>
                    <a:gd name="T5" fmla="*/ 0 h 1918"/>
                    <a:gd name="T6" fmla="*/ 0 w 142"/>
                    <a:gd name="T7" fmla="*/ 0 h 1918"/>
                    <a:gd name="T8" fmla="*/ 0 w 142"/>
                    <a:gd name="T9" fmla="*/ 0 h 1918"/>
                    <a:gd name="T10" fmla="*/ 0 w 142"/>
                    <a:gd name="T11" fmla="*/ 0 h 1918"/>
                    <a:gd name="T12" fmla="*/ 0 w 142"/>
                    <a:gd name="T13" fmla="*/ 0 h 1918"/>
                    <a:gd name="T14" fmla="*/ 0 60000 65536"/>
                    <a:gd name="T15" fmla="*/ 0 60000 65536"/>
                    <a:gd name="T16" fmla="*/ 0 60000 65536"/>
                    <a:gd name="T17" fmla="*/ 0 60000 65536"/>
                    <a:gd name="T18" fmla="*/ 0 60000 65536"/>
                    <a:gd name="T19" fmla="*/ 0 60000 65536"/>
                    <a:gd name="T20" fmla="*/ 0 60000 65536"/>
                    <a:gd name="T21" fmla="*/ 0 w 142"/>
                    <a:gd name="T22" fmla="*/ 0 h 1918"/>
                    <a:gd name="T23" fmla="*/ 142 w 142"/>
                    <a:gd name="T24" fmla="*/ 1918 h 19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1918">
                      <a:moveTo>
                        <a:pt x="142" y="0"/>
                      </a:moveTo>
                      <a:lnTo>
                        <a:pt x="142" y="1701"/>
                      </a:lnTo>
                      <a:lnTo>
                        <a:pt x="54" y="1918"/>
                      </a:lnTo>
                      <a:lnTo>
                        <a:pt x="0" y="1918"/>
                      </a:lnTo>
                      <a:lnTo>
                        <a:pt x="91" y="1702"/>
                      </a:lnTo>
                      <a:lnTo>
                        <a:pt x="91" y="5"/>
                      </a:lnTo>
                      <a:lnTo>
                        <a:pt x="142"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50" name="Freeform 378"/>
                <p:cNvSpPr/>
                <p:nvPr/>
              </p:nvSpPr>
              <p:spPr bwMode="auto">
                <a:xfrm>
                  <a:off x="2698" y="339"/>
                  <a:ext cx="44" cy="633"/>
                </a:xfrm>
                <a:custGeom>
                  <a:avLst/>
                  <a:gdLst>
                    <a:gd name="T0" fmla="*/ 0 w 131"/>
                    <a:gd name="T1" fmla="*/ 0 h 1898"/>
                    <a:gd name="T2" fmla="*/ 0 w 131"/>
                    <a:gd name="T3" fmla="*/ 0 h 1898"/>
                    <a:gd name="T4" fmla="*/ 0 w 131"/>
                    <a:gd name="T5" fmla="*/ 0 h 1898"/>
                    <a:gd name="T6" fmla="*/ 0 w 131"/>
                    <a:gd name="T7" fmla="*/ 0 h 1898"/>
                    <a:gd name="T8" fmla="*/ 0 w 131"/>
                    <a:gd name="T9" fmla="*/ 0 h 1898"/>
                    <a:gd name="T10" fmla="*/ 0 w 131"/>
                    <a:gd name="T11" fmla="*/ 0 h 1898"/>
                    <a:gd name="T12" fmla="*/ 0 w 131"/>
                    <a:gd name="T13" fmla="*/ 0 h 1898"/>
                    <a:gd name="T14" fmla="*/ 0 60000 65536"/>
                    <a:gd name="T15" fmla="*/ 0 60000 65536"/>
                    <a:gd name="T16" fmla="*/ 0 60000 65536"/>
                    <a:gd name="T17" fmla="*/ 0 60000 65536"/>
                    <a:gd name="T18" fmla="*/ 0 60000 65536"/>
                    <a:gd name="T19" fmla="*/ 0 60000 65536"/>
                    <a:gd name="T20" fmla="*/ 0 60000 65536"/>
                    <a:gd name="T21" fmla="*/ 0 w 131"/>
                    <a:gd name="T22" fmla="*/ 0 h 1898"/>
                    <a:gd name="T23" fmla="*/ 131 w 131"/>
                    <a:gd name="T24" fmla="*/ 1898 h 18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1898">
                      <a:moveTo>
                        <a:pt x="0" y="1895"/>
                      </a:moveTo>
                      <a:lnTo>
                        <a:pt x="84" y="1681"/>
                      </a:lnTo>
                      <a:lnTo>
                        <a:pt x="84" y="3"/>
                      </a:lnTo>
                      <a:lnTo>
                        <a:pt x="131" y="0"/>
                      </a:lnTo>
                      <a:lnTo>
                        <a:pt x="131" y="1685"/>
                      </a:lnTo>
                      <a:lnTo>
                        <a:pt x="51" y="1898"/>
                      </a:lnTo>
                      <a:lnTo>
                        <a:pt x="0" y="1895"/>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51" name="Freeform 379"/>
                <p:cNvSpPr/>
                <p:nvPr/>
              </p:nvSpPr>
              <p:spPr bwMode="auto">
                <a:xfrm>
                  <a:off x="2641" y="344"/>
                  <a:ext cx="45" cy="626"/>
                </a:xfrm>
                <a:custGeom>
                  <a:avLst/>
                  <a:gdLst>
                    <a:gd name="T0" fmla="*/ 0 w 135"/>
                    <a:gd name="T1" fmla="*/ 0 h 1879"/>
                    <a:gd name="T2" fmla="*/ 0 w 135"/>
                    <a:gd name="T3" fmla="*/ 0 h 1879"/>
                    <a:gd name="T4" fmla="*/ 0 w 135"/>
                    <a:gd name="T5" fmla="*/ 0 h 1879"/>
                    <a:gd name="T6" fmla="*/ 0 w 135"/>
                    <a:gd name="T7" fmla="*/ 0 h 1879"/>
                    <a:gd name="T8" fmla="*/ 0 w 135"/>
                    <a:gd name="T9" fmla="*/ 0 h 1879"/>
                    <a:gd name="T10" fmla="*/ 0 w 135"/>
                    <a:gd name="T11" fmla="*/ 0 h 1879"/>
                    <a:gd name="T12" fmla="*/ 0 w 135"/>
                    <a:gd name="T13" fmla="*/ 0 h 1879"/>
                    <a:gd name="T14" fmla="*/ 0 60000 65536"/>
                    <a:gd name="T15" fmla="*/ 0 60000 65536"/>
                    <a:gd name="T16" fmla="*/ 0 60000 65536"/>
                    <a:gd name="T17" fmla="*/ 0 60000 65536"/>
                    <a:gd name="T18" fmla="*/ 0 60000 65536"/>
                    <a:gd name="T19" fmla="*/ 0 60000 65536"/>
                    <a:gd name="T20" fmla="*/ 0 60000 65536"/>
                    <a:gd name="T21" fmla="*/ 0 w 135"/>
                    <a:gd name="T22" fmla="*/ 0 h 1879"/>
                    <a:gd name="T23" fmla="*/ 135 w 135"/>
                    <a:gd name="T24" fmla="*/ 1879 h 18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 h="1879">
                      <a:moveTo>
                        <a:pt x="86" y="7"/>
                      </a:moveTo>
                      <a:lnTo>
                        <a:pt x="135" y="0"/>
                      </a:lnTo>
                      <a:lnTo>
                        <a:pt x="135" y="1675"/>
                      </a:lnTo>
                      <a:lnTo>
                        <a:pt x="56" y="1879"/>
                      </a:lnTo>
                      <a:lnTo>
                        <a:pt x="0" y="1879"/>
                      </a:lnTo>
                      <a:lnTo>
                        <a:pt x="86" y="1669"/>
                      </a:lnTo>
                      <a:lnTo>
                        <a:pt x="86" y="7"/>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52" name="Freeform 380"/>
                <p:cNvSpPr/>
                <p:nvPr/>
              </p:nvSpPr>
              <p:spPr bwMode="auto">
                <a:xfrm>
                  <a:off x="2585" y="351"/>
                  <a:ext cx="47" cy="621"/>
                </a:xfrm>
                <a:custGeom>
                  <a:avLst/>
                  <a:gdLst>
                    <a:gd name="T0" fmla="*/ 0 w 142"/>
                    <a:gd name="T1" fmla="*/ 0 h 1862"/>
                    <a:gd name="T2" fmla="*/ 0 w 142"/>
                    <a:gd name="T3" fmla="*/ 0 h 1862"/>
                    <a:gd name="T4" fmla="*/ 0 w 142"/>
                    <a:gd name="T5" fmla="*/ 0 h 1862"/>
                    <a:gd name="T6" fmla="*/ 0 w 142"/>
                    <a:gd name="T7" fmla="*/ 0 h 1862"/>
                    <a:gd name="T8" fmla="*/ 0 w 142"/>
                    <a:gd name="T9" fmla="*/ 0 h 1862"/>
                    <a:gd name="T10" fmla="*/ 0 w 142"/>
                    <a:gd name="T11" fmla="*/ 0 h 1862"/>
                    <a:gd name="T12" fmla="*/ 0 w 142"/>
                    <a:gd name="T13" fmla="*/ 0 h 1862"/>
                    <a:gd name="T14" fmla="*/ 0 60000 65536"/>
                    <a:gd name="T15" fmla="*/ 0 60000 65536"/>
                    <a:gd name="T16" fmla="*/ 0 60000 65536"/>
                    <a:gd name="T17" fmla="*/ 0 60000 65536"/>
                    <a:gd name="T18" fmla="*/ 0 60000 65536"/>
                    <a:gd name="T19" fmla="*/ 0 60000 65536"/>
                    <a:gd name="T20" fmla="*/ 0 60000 65536"/>
                    <a:gd name="T21" fmla="*/ 0 w 142"/>
                    <a:gd name="T22" fmla="*/ 0 h 1862"/>
                    <a:gd name="T23" fmla="*/ 142 w 142"/>
                    <a:gd name="T24" fmla="*/ 1862 h 18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1862">
                      <a:moveTo>
                        <a:pt x="91" y="3"/>
                      </a:moveTo>
                      <a:lnTo>
                        <a:pt x="142" y="0"/>
                      </a:lnTo>
                      <a:lnTo>
                        <a:pt x="142" y="1652"/>
                      </a:lnTo>
                      <a:lnTo>
                        <a:pt x="58" y="1862"/>
                      </a:lnTo>
                      <a:lnTo>
                        <a:pt x="0" y="1862"/>
                      </a:lnTo>
                      <a:lnTo>
                        <a:pt x="91" y="1649"/>
                      </a:lnTo>
                      <a:lnTo>
                        <a:pt x="91" y="3"/>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53" name="Freeform 381"/>
                <p:cNvSpPr/>
                <p:nvPr/>
              </p:nvSpPr>
              <p:spPr bwMode="auto">
                <a:xfrm>
                  <a:off x="2533" y="356"/>
                  <a:ext cx="46" cy="614"/>
                </a:xfrm>
                <a:custGeom>
                  <a:avLst/>
                  <a:gdLst>
                    <a:gd name="T0" fmla="*/ 0 w 138"/>
                    <a:gd name="T1" fmla="*/ 0 h 1840"/>
                    <a:gd name="T2" fmla="*/ 0 w 138"/>
                    <a:gd name="T3" fmla="*/ 0 h 1840"/>
                    <a:gd name="T4" fmla="*/ 0 w 138"/>
                    <a:gd name="T5" fmla="*/ 0 h 1840"/>
                    <a:gd name="T6" fmla="*/ 0 w 138"/>
                    <a:gd name="T7" fmla="*/ 0 h 1840"/>
                    <a:gd name="T8" fmla="*/ 0 w 138"/>
                    <a:gd name="T9" fmla="*/ 0 h 1840"/>
                    <a:gd name="T10" fmla="*/ 0 w 138"/>
                    <a:gd name="T11" fmla="*/ 0 h 1840"/>
                    <a:gd name="T12" fmla="*/ 0 w 138"/>
                    <a:gd name="T13" fmla="*/ 0 h 1840"/>
                    <a:gd name="T14" fmla="*/ 0 60000 65536"/>
                    <a:gd name="T15" fmla="*/ 0 60000 65536"/>
                    <a:gd name="T16" fmla="*/ 0 60000 65536"/>
                    <a:gd name="T17" fmla="*/ 0 60000 65536"/>
                    <a:gd name="T18" fmla="*/ 0 60000 65536"/>
                    <a:gd name="T19" fmla="*/ 0 60000 65536"/>
                    <a:gd name="T20" fmla="*/ 0 60000 65536"/>
                    <a:gd name="T21" fmla="*/ 0 w 138"/>
                    <a:gd name="T22" fmla="*/ 0 h 1840"/>
                    <a:gd name="T23" fmla="*/ 138 w 138"/>
                    <a:gd name="T24" fmla="*/ 1840 h 18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1840">
                      <a:moveTo>
                        <a:pt x="85" y="5"/>
                      </a:moveTo>
                      <a:lnTo>
                        <a:pt x="138" y="0"/>
                      </a:lnTo>
                      <a:lnTo>
                        <a:pt x="138" y="1630"/>
                      </a:lnTo>
                      <a:lnTo>
                        <a:pt x="48" y="1840"/>
                      </a:lnTo>
                      <a:lnTo>
                        <a:pt x="0" y="1840"/>
                      </a:lnTo>
                      <a:lnTo>
                        <a:pt x="85" y="1632"/>
                      </a:lnTo>
                      <a:lnTo>
                        <a:pt x="85" y="5"/>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grpSp>
            <p:nvGrpSpPr>
              <p:cNvPr id="98" name="Group 382"/>
              <p:cNvGrpSpPr/>
              <p:nvPr/>
            </p:nvGrpSpPr>
            <p:grpSpPr bwMode="auto">
              <a:xfrm>
                <a:off x="4407" y="3093"/>
                <a:ext cx="38" cy="71"/>
                <a:chOff x="3066" y="1022"/>
                <a:chExt cx="80" cy="360"/>
              </a:xfrm>
            </p:grpSpPr>
            <p:sp>
              <p:nvSpPr>
                <p:cNvPr id="1049054" name="Rectangle 383"/>
                <p:cNvSpPr>
                  <a:spLocks noChangeArrowheads="1"/>
                </p:cNvSpPr>
                <p:nvPr/>
              </p:nvSpPr>
              <p:spPr bwMode="auto">
                <a:xfrm>
                  <a:off x="3066" y="1022"/>
                  <a:ext cx="80" cy="360"/>
                </a:xfrm>
                <a:prstGeom prst="rect">
                  <a:avLst/>
                </a:prstGeom>
                <a:solidFill>
                  <a:srgbClr val="C0C0C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55" name="Rectangle 384"/>
                <p:cNvSpPr>
                  <a:spLocks noChangeArrowheads="1"/>
                </p:cNvSpPr>
                <p:nvPr/>
              </p:nvSpPr>
              <p:spPr bwMode="auto">
                <a:xfrm>
                  <a:off x="3085" y="1041"/>
                  <a:ext cx="16" cy="129"/>
                </a:xfrm>
                <a:prstGeom prst="rect">
                  <a:avLst/>
                </a:prstGeom>
                <a:solidFill>
                  <a:srgbClr val="00000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56" name="Rectangle 385"/>
                <p:cNvSpPr>
                  <a:spLocks noChangeArrowheads="1"/>
                </p:cNvSpPr>
                <p:nvPr/>
              </p:nvSpPr>
              <p:spPr bwMode="auto">
                <a:xfrm>
                  <a:off x="3110" y="1041"/>
                  <a:ext cx="16" cy="129"/>
                </a:xfrm>
                <a:prstGeom prst="rect">
                  <a:avLst/>
                </a:prstGeom>
                <a:solidFill>
                  <a:srgbClr val="00000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57" name="Line 386"/>
                <p:cNvSpPr>
                  <a:spLocks noChangeShapeType="1"/>
                </p:cNvSpPr>
                <p:nvPr/>
              </p:nvSpPr>
              <p:spPr bwMode="auto">
                <a:xfrm>
                  <a:off x="3075" y="1065"/>
                  <a:ext cx="63" cy="1"/>
                </a:xfrm>
                <a:prstGeom prst="line">
                  <a:avLst/>
                </a:prstGeom>
                <a:noFill/>
                <a:ln w="6350">
                  <a:solidFill>
                    <a:srgbClr val="C0C0C0"/>
                  </a:solidFill>
                  <a:round/>
                  <a:headEnd/>
                  <a:tailEnd/>
                </a:ln>
              </p:spPr>
              <p:txBody>
                <a:bodyPr/>
                <a:lstStyle/>
                <a:p>
                  <a:endParaRPr lang="en-US"/>
                </a:p>
              </p:txBody>
            </p:sp>
            <p:sp>
              <p:nvSpPr>
                <p:cNvPr id="1049058" name="Line 387"/>
                <p:cNvSpPr>
                  <a:spLocks noChangeShapeType="1"/>
                </p:cNvSpPr>
                <p:nvPr/>
              </p:nvSpPr>
              <p:spPr bwMode="auto">
                <a:xfrm>
                  <a:off x="3078" y="1092"/>
                  <a:ext cx="63" cy="1"/>
                </a:xfrm>
                <a:prstGeom prst="line">
                  <a:avLst/>
                </a:prstGeom>
                <a:noFill/>
                <a:ln w="6350">
                  <a:solidFill>
                    <a:srgbClr val="C0C0C0"/>
                  </a:solidFill>
                  <a:round/>
                  <a:headEnd/>
                  <a:tailEnd/>
                </a:ln>
              </p:spPr>
              <p:txBody>
                <a:bodyPr/>
                <a:lstStyle/>
                <a:p>
                  <a:endParaRPr lang="en-US"/>
                </a:p>
              </p:txBody>
            </p:sp>
            <p:sp>
              <p:nvSpPr>
                <p:cNvPr id="1049059" name="Line 388"/>
                <p:cNvSpPr>
                  <a:spLocks noChangeShapeType="1"/>
                </p:cNvSpPr>
                <p:nvPr/>
              </p:nvSpPr>
              <p:spPr bwMode="auto">
                <a:xfrm>
                  <a:off x="3075" y="1116"/>
                  <a:ext cx="63" cy="1"/>
                </a:xfrm>
                <a:prstGeom prst="line">
                  <a:avLst/>
                </a:prstGeom>
                <a:noFill/>
                <a:ln w="6350">
                  <a:solidFill>
                    <a:srgbClr val="C0C0C0"/>
                  </a:solidFill>
                  <a:round/>
                  <a:headEnd/>
                  <a:tailEnd/>
                </a:ln>
              </p:spPr>
              <p:txBody>
                <a:bodyPr/>
                <a:lstStyle/>
                <a:p>
                  <a:endParaRPr lang="en-US"/>
                </a:p>
              </p:txBody>
            </p:sp>
            <p:sp>
              <p:nvSpPr>
                <p:cNvPr id="1049060" name="Line 389"/>
                <p:cNvSpPr>
                  <a:spLocks noChangeShapeType="1"/>
                </p:cNvSpPr>
                <p:nvPr/>
              </p:nvSpPr>
              <p:spPr bwMode="auto">
                <a:xfrm>
                  <a:off x="3078" y="1141"/>
                  <a:ext cx="63" cy="1"/>
                </a:xfrm>
                <a:prstGeom prst="line">
                  <a:avLst/>
                </a:prstGeom>
                <a:noFill/>
                <a:ln w="6350">
                  <a:solidFill>
                    <a:srgbClr val="C0C0C0"/>
                  </a:solidFill>
                  <a:round/>
                  <a:headEnd/>
                  <a:tailEnd/>
                </a:ln>
              </p:spPr>
              <p:txBody>
                <a:bodyPr/>
                <a:lstStyle/>
                <a:p>
                  <a:endParaRPr lang="en-US"/>
                </a:p>
              </p:txBody>
            </p:sp>
          </p:grpSp>
          <p:grpSp>
            <p:nvGrpSpPr>
              <p:cNvPr id="99" name="Group 390"/>
              <p:cNvGrpSpPr/>
              <p:nvPr/>
            </p:nvGrpSpPr>
            <p:grpSpPr bwMode="auto">
              <a:xfrm>
                <a:off x="4581" y="3053"/>
                <a:ext cx="116" cy="107"/>
                <a:chOff x="3402" y="840"/>
                <a:chExt cx="244" cy="541"/>
              </a:xfrm>
            </p:grpSpPr>
            <p:sp>
              <p:nvSpPr>
                <p:cNvPr id="1049061" name="Rectangle 391"/>
                <p:cNvSpPr>
                  <a:spLocks noChangeArrowheads="1"/>
                </p:cNvSpPr>
                <p:nvPr/>
              </p:nvSpPr>
              <p:spPr bwMode="auto">
                <a:xfrm>
                  <a:off x="3551" y="888"/>
                  <a:ext cx="95" cy="493"/>
                </a:xfrm>
                <a:prstGeom prst="rect">
                  <a:avLst/>
                </a:prstGeom>
                <a:solidFill>
                  <a:srgbClr val="20202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62" name="Freeform 392"/>
                <p:cNvSpPr/>
                <p:nvPr/>
              </p:nvSpPr>
              <p:spPr bwMode="auto">
                <a:xfrm>
                  <a:off x="3402" y="841"/>
                  <a:ext cx="188" cy="539"/>
                </a:xfrm>
                <a:custGeom>
                  <a:avLst/>
                  <a:gdLst>
                    <a:gd name="T0" fmla="*/ 0 w 566"/>
                    <a:gd name="T1" fmla="*/ 0 h 1618"/>
                    <a:gd name="T2" fmla="*/ 0 w 566"/>
                    <a:gd name="T3" fmla="*/ 0 h 1618"/>
                    <a:gd name="T4" fmla="*/ 0 w 566"/>
                    <a:gd name="T5" fmla="*/ 0 h 1618"/>
                    <a:gd name="T6" fmla="*/ 0 w 566"/>
                    <a:gd name="T7" fmla="*/ 0 h 1618"/>
                    <a:gd name="T8" fmla="*/ 0 w 566"/>
                    <a:gd name="T9" fmla="*/ 0 h 1618"/>
                    <a:gd name="T10" fmla="*/ 0 60000 65536"/>
                    <a:gd name="T11" fmla="*/ 0 60000 65536"/>
                    <a:gd name="T12" fmla="*/ 0 60000 65536"/>
                    <a:gd name="T13" fmla="*/ 0 60000 65536"/>
                    <a:gd name="T14" fmla="*/ 0 60000 65536"/>
                    <a:gd name="T15" fmla="*/ 0 w 566"/>
                    <a:gd name="T16" fmla="*/ 0 h 1618"/>
                    <a:gd name="T17" fmla="*/ 566 w 566"/>
                    <a:gd name="T18" fmla="*/ 1618 h 1618"/>
                  </a:gdLst>
                  <a:ahLst/>
                  <a:cxnLst>
                    <a:cxn ang="T10">
                      <a:pos x="T0" y="T1"/>
                    </a:cxn>
                    <a:cxn ang="T11">
                      <a:pos x="T2" y="T3"/>
                    </a:cxn>
                    <a:cxn ang="T12">
                      <a:pos x="T4" y="T5"/>
                    </a:cxn>
                    <a:cxn ang="T13">
                      <a:pos x="T6" y="T7"/>
                    </a:cxn>
                    <a:cxn ang="T14">
                      <a:pos x="T8" y="T9"/>
                    </a:cxn>
                  </a:cxnLst>
                  <a:rect l="T15" t="T16" r="T17" b="T18"/>
                  <a:pathLst>
                    <a:path w="566" h="1618">
                      <a:moveTo>
                        <a:pt x="0" y="39"/>
                      </a:moveTo>
                      <a:lnTo>
                        <a:pt x="0" y="1618"/>
                      </a:lnTo>
                      <a:lnTo>
                        <a:pt x="566" y="1618"/>
                      </a:lnTo>
                      <a:lnTo>
                        <a:pt x="566" y="0"/>
                      </a:lnTo>
                      <a:lnTo>
                        <a:pt x="0" y="39"/>
                      </a:lnTo>
                      <a:close/>
                    </a:path>
                  </a:pathLst>
                </a:custGeom>
                <a:solidFill>
                  <a:srgbClr val="A0A0A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63" name="Freeform 393"/>
                <p:cNvSpPr/>
                <p:nvPr/>
              </p:nvSpPr>
              <p:spPr bwMode="auto">
                <a:xfrm>
                  <a:off x="3585" y="840"/>
                  <a:ext cx="61" cy="92"/>
                </a:xfrm>
                <a:custGeom>
                  <a:avLst/>
                  <a:gdLst>
                    <a:gd name="T0" fmla="*/ 0 w 183"/>
                    <a:gd name="T1" fmla="*/ 0 h 278"/>
                    <a:gd name="T2" fmla="*/ 0 w 183"/>
                    <a:gd name="T3" fmla="*/ 0 h 278"/>
                    <a:gd name="T4" fmla="*/ 0 w 183"/>
                    <a:gd name="T5" fmla="*/ 0 h 278"/>
                    <a:gd name="T6" fmla="*/ 0 w 183"/>
                    <a:gd name="T7" fmla="*/ 0 h 278"/>
                    <a:gd name="T8" fmla="*/ 0 w 183"/>
                    <a:gd name="T9" fmla="*/ 0 h 278"/>
                    <a:gd name="T10" fmla="*/ 0 60000 65536"/>
                    <a:gd name="T11" fmla="*/ 0 60000 65536"/>
                    <a:gd name="T12" fmla="*/ 0 60000 65536"/>
                    <a:gd name="T13" fmla="*/ 0 60000 65536"/>
                    <a:gd name="T14" fmla="*/ 0 60000 65536"/>
                    <a:gd name="T15" fmla="*/ 0 w 183"/>
                    <a:gd name="T16" fmla="*/ 0 h 278"/>
                    <a:gd name="T17" fmla="*/ 183 w 183"/>
                    <a:gd name="T18" fmla="*/ 278 h 278"/>
                  </a:gdLst>
                  <a:ahLst/>
                  <a:cxnLst>
                    <a:cxn ang="T10">
                      <a:pos x="T0" y="T1"/>
                    </a:cxn>
                    <a:cxn ang="T11">
                      <a:pos x="T2" y="T3"/>
                    </a:cxn>
                    <a:cxn ang="T12">
                      <a:pos x="T4" y="T5"/>
                    </a:cxn>
                    <a:cxn ang="T13">
                      <a:pos x="T6" y="T7"/>
                    </a:cxn>
                    <a:cxn ang="T14">
                      <a:pos x="T8" y="T9"/>
                    </a:cxn>
                  </a:cxnLst>
                  <a:rect l="T15" t="T16" r="T17" b="T18"/>
                  <a:pathLst>
                    <a:path w="183" h="278">
                      <a:moveTo>
                        <a:pt x="0" y="0"/>
                      </a:moveTo>
                      <a:lnTo>
                        <a:pt x="183" y="143"/>
                      </a:lnTo>
                      <a:lnTo>
                        <a:pt x="183" y="278"/>
                      </a:lnTo>
                      <a:lnTo>
                        <a:pt x="0" y="177"/>
                      </a:lnTo>
                      <a:lnTo>
                        <a:pt x="0" y="0"/>
                      </a:lnTo>
                      <a:close/>
                    </a:path>
                  </a:pathLst>
                </a:custGeom>
                <a:solidFill>
                  <a:srgbClr val="60606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64" name="Rectangle 394"/>
                <p:cNvSpPr>
                  <a:spLocks noChangeArrowheads="1"/>
                </p:cNvSpPr>
                <p:nvPr/>
              </p:nvSpPr>
              <p:spPr bwMode="auto">
                <a:xfrm>
                  <a:off x="3420" y="907"/>
                  <a:ext cx="19" cy="228"/>
                </a:xfrm>
                <a:prstGeom prst="rect">
                  <a:avLst/>
                </a:prstGeom>
                <a:solidFill>
                  <a:srgbClr val="00000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65" name="Rectangle 395"/>
                <p:cNvSpPr>
                  <a:spLocks noChangeArrowheads="1"/>
                </p:cNvSpPr>
                <p:nvPr/>
              </p:nvSpPr>
              <p:spPr bwMode="auto">
                <a:xfrm>
                  <a:off x="3539" y="910"/>
                  <a:ext cx="18" cy="229"/>
                </a:xfrm>
                <a:prstGeom prst="rect">
                  <a:avLst/>
                </a:prstGeom>
                <a:solidFill>
                  <a:srgbClr val="00000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66" name="Line 396"/>
                <p:cNvSpPr>
                  <a:spLocks noChangeShapeType="1"/>
                </p:cNvSpPr>
                <p:nvPr/>
              </p:nvSpPr>
              <p:spPr bwMode="auto">
                <a:xfrm>
                  <a:off x="3408" y="946"/>
                  <a:ext cx="172" cy="1"/>
                </a:xfrm>
                <a:prstGeom prst="line">
                  <a:avLst/>
                </a:prstGeom>
                <a:noFill/>
                <a:ln w="6350">
                  <a:solidFill>
                    <a:srgbClr val="A0A0A0"/>
                  </a:solidFill>
                  <a:round/>
                  <a:headEnd/>
                  <a:tailEnd/>
                </a:ln>
              </p:spPr>
              <p:txBody>
                <a:bodyPr/>
                <a:lstStyle/>
                <a:p>
                  <a:endParaRPr lang="en-US"/>
                </a:p>
              </p:txBody>
            </p:sp>
            <p:sp>
              <p:nvSpPr>
                <p:cNvPr id="1049067" name="Line 397"/>
                <p:cNvSpPr>
                  <a:spLocks noChangeShapeType="1"/>
                </p:cNvSpPr>
                <p:nvPr/>
              </p:nvSpPr>
              <p:spPr bwMode="auto">
                <a:xfrm>
                  <a:off x="3412" y="990"/>
                  <a:ext cx="162" cy="1"/>
                </a:xfrm>
                <a:prstGeom prst="line">
                  <a:avLst/>
                </a:prstGeom>
                <a:noFill/>
                <a:ln w="6350">
                  <a:solidFill>
                    <a:srgbClr val="A0A0A0"/>
                  </a:solidFill>
                  <a:round/>
                  <a:headEnd/>
                  <a:tailEnd/>
                </a:ln>
              </p:spPr>
              <p:txBody>
                <a:bodyPr/>
                <a:lstStyle/>
                <a:p>
                  <a:endParaRPr lang="en-US"/>
                </a:p>
              </p:txBody>
            </p:sp>
            <p:sp>
              <p:nvSpPr>
                <p:cNvPr id="1049068" name="Line 398"/>
                <p:cNvSpPr>
                  <a:spLocks noChangeShapeType="1"/>
                </p:cNvSpPr>
                <p:nvPr/>
              </p:nvSpPr>
              <p:spPr bwMode="auto">
                <a:xfrm>
                  <a:off x="3410" y="1041"/>
                  <a:ext cx="163" cy="1"/>
                </a:xfrm>
                <a:prstGeom prst="line">
                  <a:avLst/>
                </a:prstGeom>
                <a:noFill/>
                <a:ln w="6350">
                  <a:solidFill>
                    <a:srgbClr val="A0A0A0"/>
                  </a:solidFill>
                  <a:round/>
                  <a:headEnd/>
                  <a:tailEnd/>
                </a:ln>
              </p:spPr>
              <p:txBody>
                <a:bodyPr/>
                <a:lstStyle/>
                <a:p>
                  <a:endParaRPr lang="en-US"/>
                </a:p>
              </p:txBody>
            </p:sp>
            <p:sp>
              <p:nvSpPr>
                <p:cNvPr id="1049069" name="Line 399"/>
                <p:cNvSpPr>
                  <a:spLocks noChangeShapeType="1"/>
                </p:cNvSpPr>
                <p:nvPr/>
              </p:nvSpPr>
              <p:spPr bwMode="auto">
                <a:xfrm>
                  <a:off x="3415" y="1085"/>
                  <a:ext cx="159" cy="1"/>
                </a:xfrm>
                <a:prstGeom prst="line">
                  <a:avLst/>
                </a:prstGeom>
                <a:noFill/>
                <a:ln w="6350">
                  <a:solidFill>
                    <a:srgbClr val="A0A0A0"/>
                  </a:solidFill>
                  <a:round/>
                  <a:headEnd/>
                  <a:tailEnd/>
                </a:ln>
              </p:spPr>
              <p:txBody>
                <a:bodyPr/>
                <a:lstStyle/>
                <a:p>
                  <a:endParaRPr lang="en-US"/>
                </a:p>
              </p:txBody>
            </p:sp>
          </p:grpSp>
          <p:grpSp>
            <p:nvGrpSpPr>
              <p:cNvPr id="100" name="Group 400"/>
              <p:cNvGrpSpPr/>
              <p:nvPr/>
            </p:nvGrpSpPr>
            <p:grpSpPr bwMode="auto">
              <a:xfrm>
                <a:off x="4437" y="3087"/>
                <a:ext cx="116" cy="77"/>
                <a:chOff x="3156" y="990"/>
                <a:chExt cx="247" cy="390"/>
              </a:xfrm>
            </p:grpSpPr>
            <p:sp>
              <p:nvSpPr>
                <p:cNvPr id="1049070" name="Freeform 401"/>
                <p:cNvSpPr/>
                <p:nvPr/>
              </p:nvSpPr>
              <p:spPr bwMode="auto">
                <a:xfrm>
                  <a:off x="3157" y="990"/>
                  <a:ext cx="148" cy="390"/>
                </a:xfrm>
                <a:custGeom>
                  <a:avLst/>
                  <a:gdLst>
                    <a:gd name="T0" fmla="*/ 0 w 444"/>
                    <a:gd name="T1" fmla="*/ 0 h 1168"/>
                    <a:gd name="T2" fmla="*/ 0 w 444"/>
                    <a:gd name="T3" fmla="*/ 0 h 1168"/>
                    <a:gd name="T4" fmla="*/ 0 w 444"/>
                    <a:gd name="T5" fmla="*/ 0 h 1168"/>
                    <a:gd name="T6" fmla="*/ 0 w 444"/>
                    <a:gd name="T7" fmla="*/ 0 h 1168"/>
                    <a:gd name="T8" fmla="*/ 0 w 444"/>
                    <a:gd name="T9" fmla="*/ 0 h 1168"/>
                    <a:gd name="T10" fmla="*/ 0 60000 65536"/>
                    <a:gd name="T11" fmla="*/ 0 60000 65536"/>
                    <a:gd name="T12" fmla="*/ 0 60000 65536"/>
                    <a:gd name="T13" fmla="*/ 0 60000 65536"/>
                    <a:gd name="T14" fmla="*/ 0 60000 65536"/>
                    <a:gd name="T15" fmla="*/ 0 w 444"/>
                    <a:gd name="T16" fmla="*/ 0 h 1168"/>
                    <a:gd name="T17" fmla="*/ 444 w 444"/>
                    <a:gd name="T18" fmla="*/ 1168 h 1168"/>
                  </a:gdLst>
                  <a:ahLst/>
                  <a:cxnLst>
                    <a:cxn ang="T10">
                      <a:pos x="T0" y="T1"/>
                    </a:cxn>
                    <a:cxn ang="T11">
                      <a:pos x="T2" y="T3"/>
                    </a:cxn>
                    <a:cxn ang="T12">
                      <a:pos x="T4" y="T5"/>
                    </a:cxn>
                    <a:cxn ang="T13">
                      <a:pos x="T6" y="T7"/>
                    </a:cxn>
                    <a:cxn ang="T14">
                      <a:pos x="T8" y="T9"/>
                    </a:cxn>
                  </a:cxnLst>
                  <a:rect l="T15" t="T16" r="T17" b="T18"/>
                  <a:pathLst>
                    <a:path w="444" h="1168">
                      <a:moveTo>
                        <a:pt x="0" y="0"/>
                      </a:moveTo>
                      <a:lnTo>
                        <a:pt x="444" y="13"/>
                      </a:lnTo>
                      <a:lnTo>
                        <a:pt x="444" y="1168"/>
                      </a:lnTo>
                      <a:lnTo>
                        <a:pt x="0" y="1168"/>
                      </a:lnTo>
                      <a:lnTo>
                        <a:pt x="0" y="0"/>
                      </a:lnTo>
                      <a:close/>
                    </a:path>
                  </a:pathLst>
                </a:custGeom>
                <a:solidFill>
                  <a:srgbClr val="A0A0A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71" name="Rectangle 402"/>
                <p:cNvSpPr>
                  <a:spLocks noChangeArrowheads="1"/>
                </p:cNvSpPr>
                <p:nvPr/>
              </p:nvSpPr>
              <p:spPr bwMode="auto">
                <a:xfrm>
                  <a:off x="3234" y="1038"/>
                  <a:ext cx="17" cy="127"/>
                </a:xfrm>
                <a:prstGeom prst="rect">
                  <a:avLst/>
                </a:prstGeom>
                <a:solidFill>
                  <a:srgbClr val="00000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72" name="Rectangle 403"/>
                <p:cNvSpPr>
                  <a:spLocks noChangeArrowheads="1"/>
                </p:cNvSpPr>
                <p:nvPr/>
              </p:nvSpPr>
              <p:spPr bwMode="auto">
                <a:xfrm>
                  <a:off x="3265" y="1038"/>
                  <a:ext cx="16" cy="127"/>
                </a:xfrm>
                <a:prstGeom prst="rect">
                  <a:avLst/>
                </a:prstGeom>
                <a:solidFill>
                  <a:srgbClr val="00000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73" name="Freeform 404"/>
                <p:cNvSpPr/>
                <p:nvPr/>
              </p:nvSpPr>
              <p:spPr bwMode="auto">
                <a:xfrm>
                  <a:off x="3301" y="995"/>
                  <a:ext cx="102" cy="385"/>
                </a:xfrm>
                <a:custGeom>
                  <a:avLst/>
                  <a:gdLst>
                    <a:gd name="T0" fmla="*/ 0 w 308"/>
                    <a:gd name="T1" fmla="*/ 0 h 1156"/>
                    <a:gd name="T2" fmla="*/ 0 w 308"/>
                    <a:gd name="T3" fmla="*/ 0 h 1156"/>
                    <a:gd name="T4" fmla="*/ 0 w 308"/>
                    <a:gd name="T5" fmla="*/ 0 h 1156"/>
                    <a:gd name="T6" fmla="*/ 0 w 308"/>
                    <a:gd name="T7" fmla="*/ 0 h 1156"/>
                    <a:gd name="T8" fmla="*/ 0 w 308"/>
                    <a:gd name="T9" fmla="*/ 0 h 1156"/>
                    <a:gd name="T10" fmla="*/ 0 60000 65536"/>
                    <a:gd name="T11" fmla="*/ 0 60000 65536"/>
                    <a:gd name="T12" fmla="*/ 0 60000 65536"/>
                    <a:gd name="T13" fmla="*/ 0 60000 65536"/>
                    <a:gd name="T14" fmla="*/ 0 60000 65536"/>
                    <a:gd name="T15" fmla="*/ 0 w 308"/>
                    <a:gd name="T16" fmla="*/ 0 h 1156"/>
                    <a:gd name="T17" fmla="*/ 308 w 308"/>
                    <a:gd name="T18" fmla="*/ 1156 h 1156"/>
                  </a:gdLst>
                  <a:ahLst/>
                  <a:cxnLst>
                    <a:cxn ang="T10">
                      <a:pos x="T0" y="T1"/>
                    </a:cxn>
                    <a:cxn ang="T11">
                      <a:pos x="T2" y="T3"/>
                    </a:cxn>
                    <a:cxn ang="T12">
                      <a:pos x="T4" y="T5"/>
                    </a:cxn>
                    <a:cxn ang="T13">
                      <a:pos x="T6" y="T7"/>
                    </a:cxn>
                    <a:cxn ang="T14">
                      <a:pos x="T8" y="T9"/>
                    </a:cxn>
                  </a:cxnLst>
                  <a:rect l="T15" t="T16" r="T17" b="T18"/>
                  <a:pathLst>
                    <a:path w="308" h="1156">
                      <a:moveTo>
                        <a:pt x="0" y="0"/>
                      </a:moveTo>
                      <a:lnTo>
                        <a:pt x="0" y="1156"/>
                      </a:lnTo>
                      <a:lnTo>
                        <a:pt x="308" y="1153"/>
                      </a:lnTo>
                      <a:lnTo>
                        <a:pt x="308" y="117"/>
                      </a:lnTo>
                      <a:lnTo>
                        <a:pt x="0" y="0"/>
                      </a:lnTo>
                      <a:close/>
                    </a:path>
                  </a:pathLst>
                </a:custGeom>
                <a:solidFill>
                  <a:srgbClr val="40404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74" name="Rectangle 405"/>
                <p:cNvSpPr>
                  <a:spLocks noChangeArrowheads="1"/>
                </p:cNvSpPr>
                <p:nvPr/>
              </p:nvSpPr>
              <p:spPr bwMode="auto">
                <a:xfrm>
                  <a:off x="3174" y="1038"/>
                  <a:ext cx="16" cy="127"/>
                </a:xfrm>
                <a:prstGeom prst="rect">
                  <a:avLst/>
                </a:prstGeom>
                <a:solidFill>
                  <a:srgbClr val="00000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75" name="Rectangle 406"/>
                <p:cNvSpPr>
                  <a:spLocks noChangeArrowheads="1"/>
                </p:cNvSpPr>
                <p:nvPr/>
              </p:nvSpPr>
              <p:spPr bwMode="auto">
                <a:xfrm>
                  <a:off x="3205" y="1038"/>
                  <a:ext cx="15" cy="127"/>
                </a:xfrm>
                <a:prstGeom prst="rect">
                  <a:avLst/>
                </a:prstGeom>
                <a:solidFill>
                  <a:srgbClr val="00000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76" name="Line 407"/>
                <p:cNvSpPr>
                  <a:spLocks noChangeShapeType="1"/>
                </p:cNvSpPr>
                <p:nvPr/>
              </p:nvSpPr>
              <p:spPr bwMode="auto">
                <a:xfrm>
                  <a:off x="3156" y="1061"/>
                  <a:ext cx="139" cy="1"/>
                </a:xfrm>
                <a:prstGeom prst="line">
                  <a:avLst/>
                </a:prstGeom>
                <a:noFill/>
                <a:ln w="6350">
                  <a:solidFill>
                    <a:srgbClr val="A0A0A0"/>
                  </a:solidFill>
                  <a:round/>
                  <a:headEnd/>
                  <a:tailEnd/>
                </a:ln>
              </p:spPr>
              <p:txBody>
                <a:bodyPr/>
                <a:lstStyle/>
                <a:p>
                  <a:endParaRPr lang="en-US"/>
                </a:p>
              </p:txBody>
            </p:sp>
            <p:sp>
              <p:nvSpPr>
                <p:cNvPr id="1049077" name="Line 408"/>
                <p:cNvSpPr>
                  <a:spLocks noChangeShapeType="1"/>
                </p:cNvSpPr>
                <p:nvPr/>
              </p:nvSpPr>
              <p:spPr bwMode="auto">
                <a:xfrm>
                  <a:off x="3163" y="1087"/>
                  <a:ext cx="119" cy="1"/>
                </a:xfrm>
                <a:prstGeom prst="line">
                  <a:avLst/>
                </a:prstGeom>
                <a:noFill/>
                <a:ln w="6350">
                  <a:solidFill>
                    <a:srgbClr val="A0A0A0"/>
                  </a:solidFill>
                  <a:round/>
                  <a:headEnd/>
                  <a:tailEnd/>
                </a:ln>
              </p:spPr>
              <p:txBody>
                <a:bodyPr/>
                <a:lstStyle/>
                <a:p>
                  <a:endParaRPr lang="en-US"/>
                </a:p>
              </p:txBody>
            </p:sp>
            <p:sp>
              <p:nvSpPr>
                <p:cNvPr id="1049078" name="Line 409"/>
                <p:cNvSpPr>
                  <a:spLocks noChangeShapeType="1"/>
                </p:cNvSpPr>
                <p:nvPr/>
              </p:nvSpPr>
              <p:spPr bwMode="auto">
                <a:xfrm>
                  <a:off x="3160" y="1113"/>
                  <a:ext cx="140" cy="1"/>
                </a:xfrm>
                <a:prstGeom prst="line">
                  <a:avLst/>
                </a:prstGeom>
                <a:noFill/>
                <a:ln w="6350">
                  <a:solidFill>
                    <a:srgbClr val="A0A0A0"/>
                  </a:solidFill>
                  <a:round/>
                  <a:headEnd/>
                  <a:tailEnd/>
                </a:ln>
              </p:spPr>
              <p:txBody>
                <a:bodyPr/>
                <a:lstStyle/>
                <a:p>
                  <a:endParaRPr lang="en-US"/>
                </a:p>
              </p:txBody>
            </p:sp>
            <p:sp>
              <p:nvSpPr>
                <p:cNvPr id="1049079" name="Line 410"/>
                <p:cNvSpPr>
                  <a:spLocks noChangeShapeType="1"/>
                </p:cNvSpPr>
                <p:nvPr/>
              </p:nvSpPr>
              <p:spPr bwMode="auto">
                <a:xfrm>
                  <a:off x="3170" y="1137"/>
                  <a:ext cx="119" cy="1"/>
                </a:xfrm>
                <a:prstGeom prst="line">
                  <a:avLst/>
                </a:prstGeom>
                <a:noFill/>
                <a:ln w="6350">
                  <a:solidFill>
                    <a:srgbClr val="A0A0A0"/>
                  </a:solidFill>
                  <a:round/>
                  <a:headEnd/>
                  <a:tailEnd/>
                </a:ln>
              </p:spPr>
              <p:txBody>
                <a:bodyPr/>
                <a:lstStyle/>
                <a:p>
                  <a:endParaRPr lang="en-US"/>
                </a:p>
              </p:txBody>
            </p:sp>
          </p:grpSp>
          <p:grpSp>
            <p:nvGrpSpPr>
              <p:cNvPr id="101" name="Group 411"/>
              <p:cNvGrpSpPr/>
              <p:nvPr/>
            </p:nvGrpSpPr>
            <p:grpSpPr bwMode="auto">
              <a:xfrm>
                <a:off x="4673" y="2873"/>
                <a:ext cx="338" cy="319"/>
                <a:chOff x="2005" y="2877"/>
                <a:chExt cx="726" cy="863"/>
              </a:xfrm>
            </p:grpSpPr>
            <p:grpSp>
              <p:nvGrpSpPr>
                <p:cNvPr id="102" name="Group 412"/>
                <p:cNvGrpSpPr/>
                <p:nvPr/>
              </p:nvGrpSpPr>
              <p:grpSpPr bwMode="auto">
                <a:xfrm>
                  <a:off x="2048" y="2877"/>
                  <a:ext cx="604" cy="852"/>
                  <a:chOff x="2048" y="2877"/>
                  <a:chExt cx="604" cy="852"/>
                </a:xfrm>
              </p:grpSpPr>
              <p:grpSp>
                <p:nvGrpSpPr>
                  <p:cNvPr id="103" name="Group 423"/>
                  <p:cNvGrpSpPr/>
                  <p:nvPr/>
                </p:nvGrpSpPr>
                <p:grpSpPr bwMode="auto">
                  <a:xfrm>
                    <a:off x="2337" y="3651"/>
                    <a:ext cx="315" cy="42"/>
                    <a:chOff x="2337" y="3653"/>
                    <a:chExt cx="315" cy="42"/>
                  </a:xfrm>
                </p:grpSpPr>
                <p:sp>
                  <p:nvSpPr>
                    <p:cNvPr id="1049080" name="Rectangle 426"/>
                    <p:cNvSpPr>
                      <a:spLocks noChangeArrowheads="1"/>
                    </p:cNvSpPr>
                    <p:nvPr/>
                  </p:nvSpPr>
                  <p:spPr bwMode="auto">
                    <a:xfrm>
                      <a:off x="2471" y="3653"/>
                      <a:ext cx="181" cy="42"/>
                    </a:xfrm>
                    <a:prstGeom prst="rect">
                      <a:avLst/>
                    </a:prstGeom>
                    <a:solidFill>
                      <a:srgbClr val="00000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81" name="Line 467"/>
                    <p:cNvSpPr>
                      <a:spLocks noChangeShapeType="1"/>
                    </p:cNvSpPr>
                    <p:nvPr/>
                  </p:nvSpPr>
                  <p:spPr bwMode="auto">
                    <a:xfrm flipH="1">
                      <a:off x="2337" y="3653"/>
                      <a:ext cx="132" cy="1"/>
                    </a:xfrm>
                    <a:prstGeom prst="line">
                      <a:avLst/>
                    </a:prstGeom>
                    <a:noFill/>
                    <a:ln w="4763">
                      <a:solidFill>
                        <a:srgbClr val="000000"/>
                      </a:solidFill>
                      <a:round/>
                      <a:headEnd/>
                      <a:tailEnd/>
                    </a:ln>
                  </p:spPr>
                  <p:txBody>
                    <a:bodyPr/>
                    <a:lstStyle/>
                    <a:p>
                      <a:endParaRPr lang="en-US"/>
                    </a:p>
                  </p:txBody>
                </p:sp>
              </p:grpSp>
              <p:grpSp>
                <p:nvGrpSpPr>
                  <p:cNvPr id="104" name="Group 468"/>
                  <p:cNvGrpSpPr/>
                  <p:nvPr/>
                </p:nvGrpSpPr>
                <p:grpSpPr bwMode="auto">
                  <a:xfrm>
                    <a:off x="2048" y="2877"/>
                    <a:ext cx="249" cy="852"/>
                    <a:chOff x="2048" y="2877"/>
                    <a:chExt cx="249" cy="852"/>
                  </a:xfrm>
                </p:grpSpPr>
                <p:sp>
                  <p:nvSpPr>
                    <p:cNvPr id="1049082" name="Freeform 469"/>
                    <p:cNvSpPr/>
                    <p:nvPr/>
                  </p:nvSpPr>
                  <p:spPr bwMode="auto">
                    <a:xfrm>
                      <a:off x="2139" y="2878"/>
                      <a:ext cx="158" cy="849"/>
                    </a:xfrm>
                    <a:custGeom>
                      <a:avLst/>
                      <a:gdLst>
                        <a:gd name="T0" fmla="*/ 0 w 473"/>
                        <a:gd name="T1" fmla="*/ 0 h 2547"/>
                        <a:gd name="T2" fmla="*/ 0 w 473"/>
                        <a:gd name="T3" fmla="*/ 0 h 2547"/>
                        <a:gd name="T4" fmla="*/ 0 w 473"/>
                        <a:gd name="T5" fmla="*/ 0 h 2547"/>
                        <a:gd name="T6" fmla="*/ 0 w 473"/>
                        <a:gd name="T7" fmla="*/ 0 h 2547"/>
                        <a:gd name="T8" fmla="*/ 0 w 473"/>
                        <a:gd name="T9" fmla="*/ 0 h 2547"/>
                        <a:gd name="T10" fmla="*/ 0 60000 65536"/>
                        <a:gd name="T11" fmla="*/ 0 60000 65536"/>
                        <a:gd name="T12" fmla="*/ 0 60000 65536"/>
                        <a:gd name="T13" fmla="*/ 0 60000 65536"/>
                        <a:gd name="T14" fmla="*/ 0 60000 65536"/>
                        <a:gd name="T15" fmla="*/ 0 w 473"/>
                        <a:gd name="T16" fmla="*/ 0 h 2547"/>
                        <a:gd name="T17" fmla="*/ 473 w 473"/>
                        <a:gd name="T18" fmla="*/ 2547 h 2547"/>
                      </a:gdLst>
                      <a:ahLst/>
                      <a:cxnLst>
                        <a:cxn ang="T10">
                          <a:pos x="T0" y="T1"/>
                        </a:cxn>
                        <a:cxn ang="T11">
                          <a:pos x="T2" y="T3"/>
                        </a:cxn>
                        <a:cxn ang="T12">
                          <a:pos x="T4" y="T5"/>
                        </a:cxn>
                        <a:cxn ang="T13">
                          <a:pos x="T6" y="T7"/>
                        </a:cxn>
                        <a:cxn ang="T14">
                          <a:pos x="T8" y="T9"/>
                        </a:cxn>
                      </a:cxnLst>
                      <a:rect l="T15" t="T16" r="T17" b="T18"/>
                      <a:pathLst>
                        <a:path w="473" h="2547">
                          <a:moveTo>
                            <a:pt x="0" y="0"/>
                          </a:moveTo>
                          <a:lnTo>
                            <a:pt x="472" y="80"/>
                          </a:lnTo>
                          <a:lnTo>
                            <a:pt x="473" y="2547"/>
                          </a:lnTo>
                          <a:lnTo>
                            <a:pt x="0" y="2547"/>
                          </a:lnTo>
                          <a:lnTo>
                            <a:pt x="0" y="0"/>
                          </a:lnTo>
                          <a:close/>
                        </a:path>
                      </a:pathLst>
                    </a:custGeom>
                    <a:solidFill>
                      <a:srgbClr val="C0C0C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83" name="Freeform 470"/>
                    <p:cNvSpPr/>
                    <p:nvPr/>
                  </p:nvSpPr>
                  <p:spPr bwMode="auto">
                    <a:xfrm>
                      <a:off x="2139" y="2877"/>
                      <a:ext cx="157" cy="850"/>
                    </a:xfrm>
                    <a:custGeom>
                      <a:avLst/>
                      <a:gdLst>
                        <a:gd name="T0" fmla="*/ 0 w 472"/>
                        <a:gd name="T1" fmla="*/ 0 h 2551"/>
                        <a:gd name="T2" fmla="*/ 0 w 472"/>
                        <a:gd name="T3" fmla="*/ 0 h 2551"/>
                        <a:gd name="T4" fmla="*/ 0 w 472"/>
                        <a:gd name="T5" fmla="*/ 0 h 2551"/>
                        <a:gd name="T6" fmla="*/ 0 w 472"/>
                        <a:gd name="T7" fmla="*/ 0 h 2551"/>
                        <a:gd name="T8" fmla="*/ 0 w 472"/>
                        <a:gd name="T9" fmla="*/ 0 h 2551"/>
                        <a:gd name="T10" fmla="*/ 0 60000 65536"/>
                        <a:gd name="T11" fmla="*/ 0 60000 65536"/>
                        <a:gd name="T12" fmla="*/ 0 60000 65536"/>
                        <a:gd name="T13" fmla="*/ 0 60000 65536"/>
                        <a:gd name="T14" fmla="*/ 0 60000 65536"/>
                        <a:gd name="T15" fmla="*/ 0 w 472"/>
                        <a:gd name="T16" fmla="*/ 0 h 2551"/>
                        <a:gd name="T17" fmla="*/ 472 w 472"/>
                        <a:gd name="T18" fmla="*/ 2551 h 2551"/>
                      </a:gdLst>
                      <a:ahLst/>
                      <a:cxnLst>
                        <a:cxn ang="T10">
                          <a:pos x="T0" y="T1"/>
                        </a:cxn>
                        <a:cxn ang="T11">
                          <a:pos x="T2" y="T3"/>
                        </a:cxn>
                        <a:cxn ang="T12">
                          <a:pos x="T4" y="T5"/>
                        </a:cxn>
                        <a:cxn ang="T13">
                          <a:pos x="T6" y="T7"/>
                        </a:cxn>
                        <a:cxn ang="T14">
                          <a:pos x="T8" y="T9"/>
                        </a:cxn>
                      </a:cxnLst>
                      <a:rect l="T15" t="T16" r="T17" b="T18"/>
                      <a:pathLst>
                        <a:path w="472" h="2551">
                          <a:moveTo>
                            <a:pt x="0" y="0"/>
                          </a:moveTo>
                          <a:lnTo>
                            <a:pt x="472" y="79"/>
                          </a:lnTo>
                          <a:lnTo>
                            <a:pt x="472" y="2551"/>
                          </a:lnTo>
                          <a:lnTo>
                            <a:pt x="0" y="2551"/>
                          </a:lnTo>
                          <a:lnTo>
                            <a:pt x="0" y="0"/>
                          </a:lnTo>
                        </a:path>
                      </a:pathLst>
                    </a:custGeom>
                    <a:noFill/>
                    <a:ln w="4763">
                      <a:solidFill>
                        <a:srgbClr val="000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nvGrpSpPr>
                    <p:cNvPr id="105" name="Group 471"/>
                    <p:cNvGrpSpPr/>
                    <p:nvPr/>
                  </p:nvGrpSpPr>
                  <p:grpSpPr bwMode="auto">
                    <a:xfrm>
                      <a:off x="2048" y="2877"/>
                      <a:ext cx="243" cy="852"/>
                      <a:chOff x="2048" y="2877"/>
                      <a:chExt cx="243" cy="852"/>
                    </a:xfrm>
                  </p:grpSpPr>
                  <p:grpSp>
                    <p:nvGrpSpPr>
                      <p:cNvPr id="106" name="Group 472"/>
                      <p:cNvGrpSpPr/>
                      <p:nvPr/>
                    </p:nvGrpSpPr>
                    <p:grpSpPr bwMode="auto">
                      <a:xfrm>
                        <a:off x="2048" y="2877"/>
                        <a:ext cx="91" cy="852"/>
                        <a:chOff x="2048" y="2877"/>
                        <a:chExt cx="91" cy="852"/>
                      </a:xfrm>
                    </p:grpSpPr>
                    <p:sp>
                      <p:nvSpPr>
                        <p:cNvPr id="1049084" name="Freeform 473"/>
                        <p:cNvSpPr/>
                        <p:nvPr/>
                      </p:nvSpPr>
                      <p:spPr bwMode="auto">
                        <a:xfrm>
                          <a:off x="2048" y="2877"/>
                          <a:ext cx="91" cy="852"/>
                        </a:xfrm>
                        <a:custGeom>
                          <a:avLst/>
                          <a:gdLst>
                            <a:gd name="T0" fmla="*/ 0 w 272"/>
                            <a:gd name="T1" fmla="*/ 0 h 2556"/>
                            <a:gd name="T2" fmla="*/ 0 w 272"/>
                            <a:gd name="T3" fmla="*/ 0 h 2556"/>
                            <a:gd name="T4" fmla="*/ 0 w 272"/>
                            <a:gd name="T5" fmla="*/ 0 h 2556"/>
                            <a:gd name="T6" fmla="*/ 0 w 272"/>
                            <a:gd name="T7" fmla="*/ 0 h 2556"/>
                            <a:gd name="T8" fmla="*/ 0 w 272"/>
                            <a:gd name="T9" fmla="*/ 0 h 2556"/>
                            <a:gd name="T10" fmla="*/ 0 60000 65536"/>
                            <a:gd name="T11" fmla="*/ 0 60000 65536"/>
                            <a:gd name="T12" fmla="*/ 0 60000 65536"/>
                            <a:gd name="T13" fmla="*/ 0 60000 65536"/>
                            <a:gd name="T14" fmla="*/ 0 60000 65536"/>
                            <a:gd name="T15" fmla="*/ 0 w 272"/>
                            <a:gd name="T16" fmla="*/ 0 h 2556"/>
                            <a:gd name="T17" fmla="*/ 272 w 272"/>
                            <a:gd name="T18" fmla="*/ 2556 h 2556"/>
                          </a:gdLst>
                          <a:ahLst/>
                          <a:cxnLst>
                            <a:cxn ang="T10">
                              <a:pos x="T0" y="T1"/>
                            </a:cxn>
                            <a:cxn ang="T11">
                              <a:pos x="T2" y="T3"/>
                            </a:cxn>
                            <a:cxn ang="T12">
                              <a:pos x="T4" y="T5"/>
                            </a:cxn>
                            <a:cxn ang="T13">
                              <a:pos x="T6" y="T7"/>
                            </a:cxn>
                            <a:cxn ang="T14">
                              <a:pos x="T8" y="T9"/>
                            </a:cxn>
                          </a:cxnLst>
                          <a:rect l="T15" t="T16" r="T17" b="T18"/>
                          <a:pathLst>
                            <a:path w="272" h="2556">
                              <a:moveTo>
                                <a:pt x="0" y="199"/>
                              </a:moveTo>
                              <a:lnTo>
                                <a:pt x="272" y="0"/>
                              </a:lnTo>
                              <a:lnTo>
                                <a:pt x="272" y="2556"/>
                              </a:lnTo>
                              <a:lnTo>
                                <a:pt x="0" y="2556"/>
                              </a:lnTo>
                              <a:lnTo>
                                <a:pt x="0" y="199"/>
                              </a:lnTo>
                              <a:close/>
                            </a:path>
                          </a:pathLst>
                        </a:custGeom>
                        <a:solidFill>
                          <a:srgbClr val="9F9F9F"/>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85" name="Line 474"/>
                        <p:cNvSpPr>
                          <a:spLocks noChangeShapeType="1"/>
                        </p:cNvSpPr>
                        <p:nvPr/>
                      </p:nvSpPr>
                      <p:spPr bwMode="auto">
                        <a:xfrm flipH="1">
                          <a:off x="2110" y="2898"/>
                          <a:ext cx="1" cy="812"/>
                        </a:xfrm>
                        <a:prstGeom prst="line">
                          <a:avLst/>
                        </a:prstGeom>
                        <a:noFill/>
                        <a:ln w="4763">
                          <a:solidFill>
                            <a:srgbClr val="000000"/>
                          </a:solidFill>
                          <a:round/>
                          <a:headEnd/>
                          <a:tailEnd/>
                        </a:ln>
                      </p:spPr>
                      <p:txBody>
                        <a:bodyPr/>
                        <a:lstStyle/>
                        <a:p>
                          <a:endParaRPr lang="en-US"/>
                        </a:p>
                      </p:txBody>
                    </p:sp>
                    <p:sp>
                      <p:nvSpPr>
                        <p:cNvPr id="1049086" name="Line 475"/>
                        <p:cNvSpPr>
                          <a:spLocks noChangeShapeType="1"/>
                        </p:cNvSpPr>
                        <p:nvPr/>
                      </p:nvSpPr>
                      <p:spPr bwMode="auto">
                        <a:xfrm>
                          <a:off x="2082" y="2920"/>
                          <a:ext cx="1" cy="794"/>
                        </a:xfrm>
                        <a:prstGeom prst="line">
                          <a:avLst/>
                        </a:prstGeom>
                        <a:noFill/>
                        <a:ln w="4763">
                          <a:solidFill>
                            <a:srgbClr val="000000"/>
                          </a:solidFill>
                          <a:round/>
                          <a:headEnd/>
                          <a:tailEnd/>
                        </a:ln>
                      </p:spPr>
                      <p:txBody>
                        <a:bodyPr/>
                        <a:lstStyle/>
                        <a:p>
                          <a:endParaRPr lang="en-US"/>
                        </a:p>
                      </p:txBody>
                    </p:sp>
                    <p:sp>
                      <p:nvSpPr>
                        <p:cNvPr id="1049087" name="Rectangle 476"/>
                        <p:cNvSpPr>
                          <a:spLocks noChangeArrowheads="1"/>
                        </p:cNvSpPr>
                        <p:nvPr/>
                      </p:nvSpPr>
                      <p:spPr bwMode="auto">
                        <a:xfrm>
                          <a:off x="2105" y="3674"/>
                          <a:ext cx="15" cy="48"/>
                        </a:xfrm>
                        <a:prstGeom prst="rect">
                          <a:avLst/>
                        </a:prstGeom>
                        <a:solidFill>
                          <a:srgbClr val="00000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88" name="Rectangle 477"/>
                        <p:cNvSpPr>
                          <a:spLocks noChangeArrowheads="1"/>
                        </p:cNvSpPr>
                        <p:nvPr/>
                      </p:nvSpPr>
                      <p:spPr bwMode="auto">
                        <a:xfrm>
                          <a:off x="2075" y="3674"/>
                          <a:ext cx="15" cy="48"/>
                        </a:xfrm>
                        <a:prstGeom prst="rect">
                          <a:avLst/>
                        </a:prstGeom>
                        <a:solidFill>
                          <a:srgbClr val="00000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grpSp>
                    <p:nvGrpSpPr>
                      <p:cNvPr id="107" name="Group 478"/>
                      <p:cNvGrpSpPr/>
                      <p:nvPr/>
                    </p:nvGrpSpPr>
                    <p:grpSpPr bwMode="auto">
                      <a:xfrm>
                        <a:off x="2146" y="2934"/>
                        <a:ext cx="145" cy="788"/>
                        <a:chOff x="2146" y="2934"/>
                        <a:chExt cx="145" cy="788"/>
                      </a:xfrm>
                    </p:grpSpPr>
                    <p:grpSp>
                      <p:nvGrpSpPr>
                        <p:cNvPr id="108" name="Group 479"/>
                        <p:cNvGrpSpPr/>
                        <p:nvPr/>
                      </p:nvGrpSpPr>
                      <p:grpSpPr bwMode="auto">
                        <a:xfrm>
                          <a:off x="2163" y="3665"/>
                          <a:ext cx="111" cy="57"/>
                          <a:chOff x="2163" y="3665"/>
                          <a:chExt cx="111" cy="57"/>
                        </a:xfrm>
                      </p:grpSpPr>
                      <p:sp>
                        <p:nvSpPr>
                          <p:cNvPr id="1049089" name="Rectangle 480"/>
                          <p:cNvSpPr>
                            <a:spLocks noChangeArrowheads="1"/>
                          </p:cNvSpPr>
                          <p:nvPr/>
                        </p:nvSpPr>
                        <p:spPr bwMode="auto">
                          <a:xfrm>
                            <a:off x="2233" y="3665"/>
                            <a:ext cx="16" cy="57"/>
                          </a:xfrm>
                          <a:prstGeom prst="rect">
                            <a:avLst/>
                          </a:prstGeom>
                          <a:solidFill>
                            <a:srgbClr val="00000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90" name="Rectangle 481"/>
                          <p:cNvSpPr>
                            <a:spLocks noChangeArrowheads="1"/>
                          </p:cNvSpPr>
                          <p:nvPr/>
                        </p:nvSpPr>
                        <p:spPr bwMode="auto">
                          <a:xfrm>
                            <a:off x="2258" y="3665"/>
                            <a:ext cx="16" cy="56"/>
                          </a:xfrm>
                          <a:prstGeom prst="rect">
                            <a:avLst/>
                          </a:prstGeom>
                          <a:solidFill>
                            <a:srgbClr val="00000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91" name="Rectangle 482"/>
                          <p:cNvSpPr>
                            <a:spLocks noChangeArrowheads="1"/>
                          </p:cNvSpPr>
                          <p:nvPr/>
                        </p:nvSpPr>
                        <p:spPr bwMode="auto">
                          <a:xfrm>
                            <a:off x="2163" y="3665"/>
                            <a:ext cx="16" cy="56"/>
                          </a:xfrm>
                          <a:prstGeom prst="rect">
                            <a:avLst/>
                          </a:prstGeom>
                          <a:solidFill>
                            <a:srgbClr val="00000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92" name="Rectangle 483"/>
                          <p:cNvSpPr>
                            <a:spLocks noChangeArrowheads="1"/>
                          </p:cNvSpPr>
                          <p:nvPr/>
                        </p:nvSpPr>
                        <p:spPr bwMode="auto">
                          <a:xfrm>
                            <a:off x="2190" y="3665"/>
                            <a:ext cx="16" cy="56"/>
                          </a:xfrm>
                          <a:prstGeom prst="rect">
                            <a:avLst/>
                          </a:prstGeom>
                          <a:solidFill>
                            <a:srgbClr val="000000"/>
                          </a:solidFill>
                          <a:ln w="9525">
                            <a:noFill/>
                            <a:miter lim="800000"/>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grpSp>
                      <p:nvGrpSpPr>
                        <p:cNvPr id="109" name="Group 484"/>
                        <p:cNvGrpSpPr/>
                        <p:nvPr/>
                      </p:nvGrpSpPr>
                      <p:grpSpPr bwMode="auto">
                        <a:xfrm>
                          <a:off x="2146" y="2943"/>
                          <a:ext cx="145" cy="687"/>
                          <a:chOff x="2146" y="2943"/>
                          <a:chExt cx="145" cy="687"/>
                        </a:xfrm>
                      </p:grpSpPr>
                      <p:sp>
                        <p:nvSpPr>
                          <p:cNvPr id="1049093" name="Freeform 485"/>
                          <p:cNvSpPr/>
                          <p:nvPr/>
                        </p:nvSpPr>
                        <p:spPr bwMode="auto">
                          <a:xfrm>
                            <a:off x="2148" y="2943"/>
                            <a:ext cx="142" cy="48"/>
                          </a:xfrm>
                          <a:custGeom>
                            <a:avLst/>
                            <a:gdLst>
                              <a:gd name="T0" fmla="*/ 0 w 427"/>
                              <a:gd name="T1" fmla="*/ 0 h 143"/>
                              <a:gd name="T2" fmla="*/ 0 w 427"/>
                              <a:gd name="T3" fmla="*/ 0 h 143"/>
                              <a:gd name="T4" fmla="*/ 0 w 427"/>
                              <a:gd name="T5" fmla="*/ 0 h 143"/>
                              <a:gd name="T6" fmla="*/ 0 w 427"/>
                              <a:gd name="T7" fmla="*/ 0 h 143"/>
                              <a:gd name="T8" fmla="*/ 0 w 427"/>
                              <a:gd name="T9" fmla="*/ 0 h 143"/>
                              <a:gd name="T10" fmla="*/ 0 60000 65536"/>
                              <a:gd name="T11" fmla="*/ 0 60000 65536"/>
                              <a:gd name="T12" fmla="*/ 0 60000 65536"/>
                              <a:gd name="T13" fmla="*/ 0 60000 65536"/>
                              <a:gd name="T14" fmla="*/ 0 60000 65536"/>
                              <a:gd name="T15" fmla="*/ 0 w 427"/>
                              <a:gd name="T16" fmla="*/ 0 h 143"/>
                              <a:gd name="T17" fmla="*/ 427 w 427"/>
                              <a:gd name="T18" fmla="*/ 143 h 143"/>
                            </a:gdLst>
                            <a:ahLst/>
                            <a:cxnLst>
                              <a:cxn ang="T10">
                                <a:pos x="T0" y="T1"/>
                              </a:cxn>
                              <a:cxn ang="T11">
                                <a:pos x="T2" y="T3"/>
                              </a:cxn>
                              <a:cxn ang="T12">
                                <a:pos x="T4" y="T5"/>
                              </a:cxn>
                              <a:cxn ang="T13">
                                <a:pos x="T6" y="T7"/>
                              </a:cxn>
                              <a:cxn ang="T14">
                                <a:pos x="T8" y="T9"/>
                              </a:cxn>
                            </a:cxnLst>
                            <a:rect l="T15" t="T16" r="T17" b="T18"/>
                            <a:pathLst>
                              <a:path w="427" h="143">
                                <a:moveTo>
                                  <a:pt x="0" y="0"/>
                                </a:moveTo>
                                <a:lnTo>
                                  <a:pt x="427" y="72"/>
                                </a:lnTo>
                                <a:lnTo>
                                  <a:pt x="427" y="143"/>
                                </a:lnTo>
                                <a:lnTo>
                                  <a:pt x="0" y="71"/>
                                </a:lnTo>
                                <a:lnTo>
                                  <a:pt x="0" y="0"/>
                                </a:lnTo>
                                <a:close/>
                              </a:path>
                            </a:pathLst>
                          </a:custGeom>
                          <a:solidFill>
                            <a:srgbClr val="000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94" name="Freeform 486"/>
                          <p:cNvSpPr/>
                          <p:nvPr/>
                        </p:nvSpPr>
                        <p:spPr bwMode="auto">
                          <a:xfrm>
                            <a:off x="2148" y="2982"/>
                            <a:ext cx="142" cy="48"/>
                          </a:xfrm>
                          <a:custGeom>
                            <a:avLst/>
                            <a:gdLst>
                              <a:gd name="T0" fmla="*/ 0 w 427"/>
                              <a:gd name="T1" fmla="*/ 0 h 143"/>
                              <a:gd name="T2" fmla="*/ 0 w 427"/>
                              <a:gd name="T3" fmla="*/ 0 h 143"/>
                              <a:gd name="T4" fmla="*/ 0 w 427"/>
                              <a:gd name="T5" fmla="*/ 0 h 143"/>
                              <a:gd name="T6" fmla="*/ 0 w 427"/>
                              <a:gd name="T7" fmla="*/ 0 h 143"/>
                              <a:gd name="T8" fmla="*/ 0 w 427"/>
                              <a:gd name="T9" fmla="*/ 0 h 143"/>
                              <a:gd name="T10" fmla="*/ 0 60000 65536"/>
                              <a:gd name="T11" fmla="*/ 0 60000 65536"/>
                              <a:gd name="T12" fmla="*/ 0 60000 65536"/>
                              <a:gd name="T13" fmla="*/ 0 60000 65536"/>
                              <a:gd name="T14" fmla="*/ 0 60000 65536"/>
                              <a:gd name="T15" fmla="*/ 0 w 427"/>
                              <a:gd name="T16" fmla="*/ 0 h 143"/>
                              <a:gd name="T17" fmla="*/ 427 w 427"/>
                              <a:gd name="T18" fmla="*/ 143 h 143"/>
                            </a:gdLst>
                            <a:ahLst/>
                            <a:cxnLst>
                              <a:cxn ang="T10">
                                <a:pos x="T0" y="T1"/>
                              </a:cxn>
                              <a:cxn ang="T11">
                                <a:pos x="T2" y="T3"/>
                              </a:cxn>
                              <a:cxn ang="T12">
                                <a:pos x="T4" y="T5"/>
                              </a:cxn>
                              <a:cxn ang="T13">
                                <a:pos x="T6" y="T7"/>
                              </a:cxn>
                              <a:cxn ang="T14">
                                <a:pos x="T8" y="T9"/>
                              </a:cxn>
                            </a:cxnLst>
                            <a:rect l="T15" t="T16" r="T17" b="T18"/>
                            <a:pathLst>
                              <a:path w="427" h="143">
                                <a:moveTo>
                                  <a:pt x="0" y="0"/>
                                </a:moveTo>
                                <a:lnTo>
                                  <a:pt x="427" y="72"/>
                                </a:lnTo>
                                <a:lnTo>
                                  <a:pt x="427" y="143"/>
                                </a:lnTo>
                                <a:lnTo>
                                  <a:pt x="0" y="71"/>
                                </a:lnTo>
                                <a:lnTo>
                                  <a:pt x="0" y="0"/>
                                </a:lnTo>
                                <a:close/>
                              </a:path>
                            </a:pathLst>
                          </a:custGeom>
                          <a:solidFill>
                            <a:srgbClr val="000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95" name="Freeform 487"/>
                          <p:cNvSpPr/>
                          <p:nvPr/>
                        </p:nvSpPr>
                        <p:spPr bwMode="auto">
                          <a:xfrm>
                            <a:off x="2148" y="3023"/>
                            <a:ext cx="143" cy="48"/>
                          </a:xfrm>
                          <a:custGeom>
                            <a:avLst/>
                            <a:gdLst>
                              <a:gd name="T0" fmla="*/ 0 w 427"/>
                              <a:gd name="T1" fmla="*/ 0 h 143"/>
                              <a:gd name="T2" fmla="*/ 0 w 427"/>
                              <a:gd name="T3" fmla="*/ 0 h 143"/>
                              <a:gd name="T4" fmla="*/ 0 w 427"/>
                              <a:gd name="T5" fmla="*/ 0 h 143"/>
                              <a:gd name="T6" fmla="*/ 0 w 427"/>
                              <a:gd name="T7" fmla="*/ 0 h 143"/>
                              <a:gd name="T8" fmla="*/ 0 w 427"/>
                              <a:gd name="T9" fmla="*/ 0 h 143"/>
                              <a:gd name="T10" fmla="*/ 0 60000 65536"/>
                              <a:gd name="T11" fmla="*/ 0 60000 65536"/>
                              <a:gd name="T12" fmla="*/ 0 60000 65536"/>
                              <a:gd name="T13" fmla="*/ 0 60000 65536"/>
                              <a:gd name="T14" fmla="*/ 0 60000 65536"/>
                              <a:gd name="T15" fmla="*/ 0 w 427"/>
                              <a:gd name="T16" fmla="*/ 0 h 143"/>
                              <a:gd name="T17" fmla="*/ 427 w 427"/>
                              <a:gd name="T18" fmla="*/ 143 h 143"/>
                            </a:gdLst>
                            <a:ahLst/>
                            <a:cxnLst>
                              <a:cxn ang="T10">
                                <a:pos x="T0" y="T1"/>
                              </a:cxn>
                              <a:cxn ang="T11">
                                <a:pos x="T2" y="T3"/>
                              </a:cxn>
                              <a:cxn ang="T12">
                                <a:pos x="T4" y="T5"/>
                              </a:cxn>
                              <a:cxn ang="T13">
                                <a:pos x="T6" y="T7"/>
                              </a:cxn>
                              <a:cxn ang="T14">
                                <a:pos x="T8" y="T9"/>
                              </a:cxn>
                            </a:cxnLst>
                            <a:rect l="T15" t="T16" r="T17" b="T18"/>
                            <a:pathLst>
                              <a:path w="427" h="143">
                                <a:moveTo>
                                  <a:pt x="0" y="0"/>
                                </a:moveTo>
                                <a:lnTo>
                                  <a:pt x="427" y="72"/>
                                </a:lnTo>
                                <a:lnTo>
                                  <a:pt x="427" y="143"/>
                                </a:lnTo>
                                <a:lnTo>
                                  <a:pt x="0" y="71"/>
                                </a:lnTo>
                                <a:lnTo>
                                  <a:pt x="0" y="0"/>
                                </a:lnTo>
                                <a:close/>
                              </a:path>
                            </a:pathLst>
                          </a:custGeom>
                          <a:solidFill>
                            <a:srgbClr val="000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96" name="Freeform 488"/>
                          <p:cNvSpPr/>
                          <p:nvPr/>
                        </p:nvSpPr>
                        <p:spPr bwMode="auto">
                          <a:xfrm>
                            <a:off x="2148" y="3062"/>
                            <a:ext cx="142" cy="48"/>
                          </a:xfrm>
                          <a:custGeom>
                            <a:avLst/>
                            <a:gdLst>
                              <a:gd name="T0" fmla="*/ 0 w 427"/>
                              <a:gd name="T1" fmla="*/ 0 h 143"/>
                              <a:gd name="T2" fmla="*/ 0 w 427"/>
                              <a:gd name="T3" fmla="*/ 0 h 143"/>
                              <a:gd name="T4" fmla="*/ 0 w 427"/>
                              <a:gd name="T5" fmla="*/ 0 h 143"/>
                              <a:gd name="T6" fmla="*/ 0 w 427"/>
                              <a:gd name="T7" fmla="*/ 0 h 143"/>
                              <a:gd name="T8" fmla="*/ 0 w 427"/>
                              <a:gd name="T9" fmla="*/ 0 h 143"/>
                              <a:gd name="T10" fmla="*/ 0 60000 65536"/>
                              <a:gd name="T11" fmla="*/ 0 60000 65536"/>
                              <a:gd name="T12" fmla="*/ 0 60000 65536"/>
                              <a:gd name="T13" fmla="*/ 0 60000 65536"/>
                              <a:gd name="T14" fmla="*/ 0 60000 65536"/>
                              <a:gd name="T15" fmla="*/ 0 w 427"/>
                              <a:gd name="T16" fmla="*/ 0 h 143"/>
                              <a:gd name="T17" fmla="*/ 427 w 427"/>
                              <a:gd name="T18" fmla="*/ 143 h 143"/>
                            </a:gdLst>
                            <a:ahLst/>
                            <a:cxnLst>
                              <a:cxn ang="T10">
                                <a:pos x="T0" y="T1"/>
                              </a:cxn>
                              <a:cxn ang="T11">
                                <a:pos x="T2" y="T3"/>
                              </a:cxn>
                              <a:cxn ang="T12">
                                <a:pos x="T4" y="T5"/>
                              </a:cxn>
                              <a:cxn ang="T13">
                                <a:pos x="T6" y="T7"/>
                              </a:cxn>
                              <a:cxn ang="T14">
                                <a:pos x="T8" y="T9"/>
                              </a:cxn>
                            </a:cxnLst>
                            <a:rect l="T15" t="T16" r="T17" b="T18"/>
                            <a:pathLst>
                              <a:path w="427" h="143">
                                <a:moveTo>
                                  <a:pt x="0" y="0"/>
                                </a:moveTo>
                                <a:lnTo>
                                  <a:pt x="427" y="72"/>
                                </a:lnTo>
                                <a:lnTo>
                                  <a:pt x="427" y="143"/>
                                </a:lnTo>
                                <a:lnTo>
                                  <a:pt x="0" y="71"/>
                                </a:lnTo>
                                <a:lnTo>
                                  <a:pt x="0" y="0"/>
                                </a:lnTo>
                                <a:close/>
                              </a:path>
                            </a:pathLst>
                          </a:custGeom>
                          <a:solidFill>
                            <a:srgbClr val="000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97" name="Freeform 489"/>
                          <p:cNvSpPr/>
                          <p:nvPr/>
                        </p:nvSpPr>
                        <p:spPr bwMode="auto">
                          <a:xfrm>
                            <a:off x="2148" y="3102"/>
                            <a:ext cx="142" cy="45"/>
                          </a:xfrm>
                          <a:custGeom>
                            <a:avLst/>
                            <a:gdLst>
                              <a:gd name="T0" fmla="*/ 0 w 427"/>
                              <a:gd name="T1" fmla="*/ 0 h 134"/>
                              <a:gd name="T2" fmla="*/ 0 w 427"/>
                              <a:gd name="T3" fmla="*/ 0 h 134"/>
                              <a:gd name="T4" fmla="*/ 0 w 427"/>
                              <a:gd name="T5" fmla="*/ 0 h 134"/>
                              <a:gd name="T6" fmla="*/ 0 w 427"/>
                              <a:gd name="T7" fmla="*/ 0 h 134"/>
                              <a:gd name="T8" fmla="*/ 0 w 427"/>
                              <a:gd name="T9" fmla="*/ 0 h 134"/>
                              <a:gd name="T10" fmla="*/ 0 60000 65536"/>
                              <a:gd name="T11" fmla="*/ 0 60000 65536"/>
                              <a:gd name="T12" fmla="*/ 0 60000 65536"/>
                              <a:gd name="T13" fmla="*/ 0 60000 65536"/>
                              <a:gd name="T14" fmla="*/ 0 60000 65536"/>
                              <a:gd name="T15" fmla="*/ 0 w 427"/>
                              <a:gd name="T16" fmla="*/ 0 h 134"/>
                              <a:gd name="T17" fmla="*/ 427 w 427"/>
                              <a:gd name="T18" fmla="*/ 134 h 134"/>
                            </a:gdLst>
                            <a:ahLst/>
                            <a:cxnLst>
                              <a:cxn ang="T10">
                                <a:pos x="T0" y="T1"/>
                              </a:cxn>
                              <a:cxn ang="T11">
                                <a:pos x="T2" y="T3"/>
                              </a:cxn>
                              <a:cxn ang="T12">
                                <a:pos x="T4" y="T5"/>
                              </a:cxn>
                              <a:cxn ang="T13">
                                <a:pos x="T6" y="T7"/>
                              </a:cxn>
                              <a:cxn ang="T14">
                                <a:pos x="T8" y="T9"/>
                              </a:cxn>
                            </a:cxnLst>
                            <a:rect l="T15" t="T16" r="T17" b="T18"/>
                            <a:pathLst>
                              <a:path w="427" h="134">
                                <a:moveTo>
                                  <a:pt x="0" y="0"/>
                                </a:moveTo>
                                <a:lnTo>
                                  <a:pt x="427" y="63"/>
                                </a:lnTo>
                                <a:lnTo>
                                  <a:pt x="427" y="134"/>
                                </a:lnTo>
                                <a:lnTo>
                                  <a:pt x="0" y="71"/>
                                </a:lnTo>
                                <a:lnTo>
                                  <a:pt x="0" y="0"/>
                                </a:lnTo>
                                <a:close/>
                              </a:path>
                            </a:pathLst>
                          </a:custGeom>
                          <a:solidFill>
                            <a:srgbClr val="000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98" name="Freeform 490"/>
                          <p:cNvSpPr/>
                          <p:nvPr/>
                        </p:nvSpPr>
                        <p:spPr bwMode="auto">
                          <a:xfrm>
                            <a:off x="2148" y="3140"/>
                            <a:ext cx="142" cy="44"/>
                          </a:xfrm>
                          <a:custGeom>
                            <a:avLst/>
                            <a:gdLst>
                              <a:gd name="T0" fmla="*/ 0 w 427"/>
                              <a:gd name="T1" fmla="*/ 0 h 133"/>
                              <a:gd name="T2" fmla="*/ 0 w 427"/>
                              <a:gd name="T3" fmla="*/ 0 h 133"/>
                              <a:gd name="T4" fmla="*/ 0 w 427"/>
                              <a:gd name="T5" fmla="*/ 0 h 133"/>
                              <a:gd name="T6" fmla="*/ 0 w 427"/>
                              <a:gd name="T7" fmla="*/ 0 h 133"/>
                              <a:gd name="T8" fmla="*/ 0 w 427"/>
                              <a:gd name="T9" fmla="*/ 0 h 133"/>
                              <a:gd name="T10" fmla="*/ 0 60000 65536"/>
                              <a:gd name="T11" fmla="*/ 0 60000 65536"/>
                              <a:gd name="T12" fmla="*/ 0 60000 65536"/>
                              <a:gd name="T13" fmla="*/ 0 60000 65536"/>
                              <a:gd name="T14" fmla="*/ 0 60000 65536"/>
                              <a:gd name="T15" fmla="*/ 0 w 427"/>
                              <a:gd name="T16" fmla="*/ 0 h 133"/>
                              <a:gd name="T17" fmla="*/ 427 w 427"/>
                              <a:gd name="T18" fmla="*/ 133 h 133"/>
                            </a:gdLst>
                            <a:ahLst/>
                            <a:cxnLst>
                              <a:cxn ang="T10">
                                <a:pos x="T0" y="T1"/>
                              </a:cxn>
                              <a:cxn ang="T11">
                                <a:pos x="T2" y="T3"/>
                              </a:cxn>
                              <a:cxn ang="T12">
                                <a:pos x="T4" y="T5"/>
                              </a:cxn>
                              <a:cxn ang="T13">
                                <a:pos x="T6" y="T7"/>
                              </a:cxn>
                              <a:cxn ang="T14">
                                <a:pos x="T8" y="T9"/>
                              </a:cxn>
                            </a:cxnLst>
                            <a:rect l="T15" t="T16" r="T17" b="T18"/>
                            <a:pathLst>
                              <a:path w="427" h="133">
                                <a:moveTo>
                                  <a:pt x="0" y="0"/>
                                </a:moveTo>
                                <a:lnTo>
                                  <a:pt x="427" y="63"/>
                                </a:lnTo>
                                <a:lnTo>
                                  <a:pt x="427" y="133"/>
                                </a:lnTo>
                                <a:lnTo>
                                  <a:pt x="0" y="70"/>
                                </a:lnTo>
                                <a:lnTo>
                                  <a:pt x="0" y="0"/>
                                </a:lnTo>
                                <a:close/>
                              </a:path>
                            </a:pathLst>
                          </a:custGeom>
                          <a:solidFill>
                            <a:srgbClr val="000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099" name="Freeform 491"/>
                          <p:cNvSpPr/>
                          <p:nvPr/>
                        </p:nvSpPr>
                        <p:spPr bwMode="auto">
                          <a:xfrm>
                            <a:off x="2148" y="3178"/>
                            <a:ext cx="143" cy="45"/>
                          </a:xfrm>
                          <a:custGeom>
                            <a:avLst/>
                            <a:gdLst>
                              <a:gd name="T0" fmla="*/ 0 w 427"/>
                              <a:gd name="T1" fmla="*/ 0 h 135"/>
                              <a:gd name="T2" fmla="*/ 0 w 427"/>
                              <a:gd name="T3" fmla="*/ 0 h 135"/>
                              <a:gd name="T4" fmla="*/ 0 w 427"/>
                              <a:gd name="T5" fmla="*/ 0 h 135"/>
                              <a:gd name="T6" fmla="*/ 0 w 427"/>
                              <a:gd name="T7" fmla="*/ 0 h 135"/>
                              <a:gd name="T8" fmla="*/ 0 w 427"/>
                              <a:gd name="T9" fmla="*/ 0 h 135"/>
                              <a:gd name="T10" fmla="*/ 0 60000 65536"/>
                              <a:gd name="T11" fmla="*/ 0 60000 65536"/>
                              <a:gd name="T12" fmla="*/ 0 60000 65536"/>
                              <a:gd name="T13" fmla="*/ 0 60000 65536"/>
                              <a:gd name="T14" fmla="*/ 0 60000 65536"/>
                              <a:gd name="T15" fmla="*/ 0 w 427"/>
                              <a:gd name="T16" fmla="*/ 0 h 135"/>
                              <a:gd name="T17" fmla="*/ 427 w 427"/>
                              <a:gd name="T18" fmla="*/ 135 h 135"/>
                            </a:gdLst>
                            <a:ahLst/>
                            <a:cxnLst>
                              <a:cxn ang="T10">
                                <a:pos x="T0" y="T1"/>
                              </a:cxn>
                              <a:cxn ang="T11">
                                <a:pos x="T2" y="T3"/>
                              </a:cxn>
                              <a:cxn ang="T12">
                                <a:pos x="T4" y="T5"/>
                              </a:cxn>
                              <a:cxn ang="T13">
                                <a:pos x="T6" y="T7"/>
                              </a:cxn>
                              <a:cxn ang="T14">
                                <a:pos x="T8" y="T9"/>
                              </a:cxn>
                            </a:cxnLst>
                            <a:rect l="T15" t="T16" r="T17" b="T18"/>
                            <a:pathLst>
                              <a:path w="427" h="135">
                                <a:moveTo>
                                  <a:pt x="0" y="0"/>
                                </a:moveTo>
                                <a:lnTo>
                                  <a:pt x="427" y="65"/>
                                </a:lnTo>
                                <a:lnTo>
                                  <a:pt x="427" y="135"/>
                                </a:lnTo>
                                <a:lnTo>
                                  <a:pt x="0" y="72"/>
                                </a:lnTo>
                                <a:lnTo>
                                  <a:pt x="0" y="0"/>
                                </a:lnTo>
                                <a:close/>
                              </a:path>
                            </a:pathLst>
                          </a:custGeom>
                          <a:solidFill>
                            <a:srgbClr val="000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00" name="Freeform 492"/>
                          <p:cNvSpPr/>
                          <p:nvPr/>
                        </p:nvSpPr>
                        <p:spPr bwMode="auto">
                          <a:xfrm>
                            <a:off x="2148" y="3218"/>
                            <a:ext cx="142" cy="42"/>
                          </a:xfrm>
                          <a:custGeom>
                            <a:avLst/>
                            <a:gdLst>
                              <a:gd name="T0" fmla="*/ 0 w 427"/>
                              <a:gd name="T1" fmla="*/ 0 h 125"/>
                              <a:gd name="T2" fmla="*/ 0 w 427"/>
                              <a:gd name="T3" fmla="*/ 0 h 125"/>
                              <a:gd name="T4" fmla="*/ 0 w 427"/>
                              <a:gd name="T5" fmla="*/ 0 h 125"/>
                              <a:gd name="T6" fmla="*/ 0 w 427"/>
                              <a:gd name="T7" fmla="*/ 0 h 125"/>
                              <a:gd name="T8" fmla="*/ 0 w 427"/>
                              <a:gd name="T9" fmla="*/ 0 h 125"/>
                              <a:gd name="T10" fmla="*/ 0 60000 65536"/>
                              <a:gd name="T11" fmla="*/ 0 60000 65536"/>
                              <a:gd name="T12" fmla="*/ 0 60000 65536"/>
                              <a:gd name="T13" fmla="*/ 0 60000 65536"/>
                              <a:gd name="T14" fmla="*/ 0 60000 65536"/>
                              <a:gd name="T15" fmla="*/ 0 w 427"/>
                              <a:gd name="T16" fmla="*/ 0 h 125"/>
                              <a:gd name="T17" fmla="*/ 427 w 427"/>
                              <a:gd name="T18" fmla="*/ 125 h 125"/>
                            </a:gdLst>
                            <a:ahLst/>
                            <a:cxnLst>
                              <a:cxn ang="T10">
                                <a:pos x="T0" y="T1"/>
                              </a:cxn>
                              <a:cxn ang="T11">
                                <a:pos x="T2" y="T3"/>
                              </a:cxn>
                              <a:cxn ang="T12">
                                <a:pos x="T4" y="T5"/>
                              </a:cxn>
                              <a:cxn ang="T13">
                                <a:pos x="T6" y="T7"/>
                              </a:cxn>
                              <a:cxn ang="T14">
                                <a:pos x="T8" y="T9"/>
                              </a:cxn>
                            </a:cxnLst>
                            <a:rect l="T15" t="T16" r="T17" b="T18"/>
                            <a:pathLst>
                              <a:path w="427" h="125">
                                <a:moveTo>
                                  <a:pt x="0" y="0"/>
                                </a:moveTo>
                                <a:lnTo>
                                  <a:pt x="427" y="54"/>
                                </a:lnTo>
                                <a:lnTo>
                                  <a:pt x="427" y="125"/>
                                </a:lnTo>
                                <a:lnTo>
                                  <a:pt x="0" y="71"/>
                                </a:lnTo>
                                <a:lnTo>
                                  <a:pt x="0" y="0"/>
                                </a:lnTo>
                                <a:close/>
                              </a:path>
                            </a:pathLst>
                          </a:custGeom>
                          <a:solidFill>
                            <a:srgbClr val="000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01" name="Freeform 493"/>
                          <p:cNvSpPr/>
                          <p:nvPr/>
                        </p:nvSpPr>
                        <p:spPr bwMode="auto">
                          <a:xfrm>
                            <a:off x="2148" y="3257"/>
                            <a:ext cx="142" cy="42"/>
                          </a:xfrm>
                          <a:custGeom>
                            <a:avLst/>
                            <a:gdLst>
                              <a:gd name="T0" fmla="*/ 0 w 427"/>
                              <a:gd name="T1" fmla="*/ 0 h 125"/>
                              <a:gd name="T2" fmla="*/ 0 w 427"/>
                              <a:gd name="T3" fmla="*/ 0 h 125"/>
                              <a:gd name="T4" fmla="*/ 0 w 427"/>
                              <a:gd name="T5" fmla="*/ 0 h 125"/>
                              <a:gd name="T6" fmla="*/ 0 w 427"/>
                              <a:gd name="T7" fmla="*/ 0 h 125"/>
                              <a:gd name="T8" fmla="*/ 0 w 427"/>
                              <a:gd name="T9" fmla="*/ 0 h 125"/>
                              <a:gd name="T10" fmla="*/ 0 60000 65536"/>
                              <a:gd name="T11" fmla="*/ 0 60000 65536"/>
                              <a:gd name="T12" fmla="*/ 0 60000 65536"/>
                              <a:gd name="T13" fmla="*/ 0 60000 65536"/>
                              <a:gd name="T14" fmla="*/ 0 60000 65536"/>
                              <a:gd name="T15" fmla="*/ 0 w 427"/>
                              <a:gd name="T16" fmla="*/ 0 h 125"/>
                              <a:gd name="T17" fmla="*/ 427 w 427"/>
                              <a:gd name="T18" fmla="*/ 125 h 125"/>
                            </a:gdLst>
                            <a:ahLst/>
                            <a:cxnLst>
                              <a:cxn ang="T10">
                                <a:pos x="T0" y="T1"/>
                              </a:cxn>
                              <a:cxn ang="T11">
                                <a:pos x="T2" y="T3"/>
                              </a:cxn>
                              <a:cxn ang="T12">
                                <a:pos x="T4" y="T5"/>
                              </a:cxn>
                              <a:cxn ang="T13">
                                <a:pos x="T6" y="T7"/>
                              </a:cxn>
                              <a:cxn ang="T14">
                                <a:pos x="T8" y="T9"/>
                              </a:cxn>
                            </a:cxnLst>
                            <a:rect l="T15" t="T16" r="T17" b="T18"/>
                            <a:pathLst>
                              <a:path w="427" h="125">
                                <a:moveTo>
                                  <a:pt x="0" y="0"/>
                                </a:moveTo>
                                <a:lnTo>
                                  <a:pt x="427" y="54"/>
                                </a:lnTo>
                                <a:lnTo>
                                  <a:pt x="427" y="125"/>
                                </a:lnTo>
                                <a:lnTo>
                                  <a:pt x="0" y="71"/>
                                </a:lnTo>
                                <a:lnTo>
                                  <a:pt x="0" y="0"/>
                                </a:lnTo>
                                <a:close/>
                              </a:path>
                            </a:pathLst>
                          </a:custGeom>
                          <a:solidFill>
                            <a:srgbClr val="000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02" name="Freeform 494"/>
                          <p:cNvSpPr/>
                          <p:nvPr/>
                        </p:nvSpPr>
                        <p:spPr bwMode="auto">
                          <a:xfrm>
                            <a:off x="2148" y="3296"/>
                            <a:ext cx="142" cy="40"/>
                          </a:xfrm>
                          <a:custGeom>
                            <a:avLst/>
                            <a:gdLst>
                              <a:gd name="T0" fmla="*/ 0 w 427"/>
                              <a:gd name="T1" fmla="*/ 0 h 120"/>
                              <a:gd name="T2" fmla="*/ 0 w 427"/>
                              <a:gd name="T3" fmla="*/ 0 h 120"/>
                              <a:gd name="T4" fmla="*/ 0 w 427"/>
                              <a:gd name="T5" fmla="*/ 0 h 120"/>
                              <a:gd name="T6" fmla="*/ 0 w 427"/>
                              <a:gd name="T7" fmla="*/ 0 h 120"/>
                              <a:gd name="T8" fmla="*/ 0 w 427"/>
                              <a:gd name="T9" fmla="*/ 0 h 120"/>
                              <a:gd name="T10" fmla="*/ 0 60000 65536"/>
                              <a:gd name="T11" fmla="*/ 0 60000 65536"/>
                              <a:gd name="T12" fmla="*/ 0 60000 65536"/>
                              <a:gd name="T13" fmla="*/ 0 60000 65536"/>
                              <a:gd name="T14" fmla="*/ 0 60000 65536"/>
                              <a:gd name="T15" fmla="*/ 0 w 427"/>
                              <a:gd name="T16" fmla="*/ 0 h 120"/>
                              <a:gd name="T17" fmla="*/ 427 w 427"/>
                              <a:gd name="T18" fmla="*/ 120 h 120"/>
                            </a:gdLst>
                            <a:ahLst/>
                            <a:cxnLst>
                              <a:cxn ang="T10">
                                <a:pos x="T0" y="T1"/>
                              </a:cxn>
                              <a:cxn ang="T11">
                                <a:pos x="T2" y="T3"/>
                              </a:cxn>
                              <a:cxn ang="T12">
                                <a:pos x="T4" y="T5"/>
                              </a:cxn>
                              <a:cxn ang="T13">
                                <a:pos x="T6" y="T7"/>
                              </a:cxn>
                              <a:cxn ang="T14">
                                <a:pos x="T8" y="T9"/>
                              </a:cxn>
                            </a:cxnLst>
                            <a:rect l="T15" t="T16" r="T17" b="T18"/>
                            <a:pathLst>
                              <a:path w="427" h="120">
                                <a:moveTo>
                                  <a:pt x="0" y="0"/>
                                </a:moveTo>
                                <a:lnTo>
                                  <a:pt x="427" y="50"/>
                                </a:lnTo>
                                <a:lnTo>
                                  <a:pt x="427" y="120"/>
                                </a:lnTo>
                                <a:lnTo>
                                  <a:pt x="0" y="75"/>
                                </a:lnTo>
                                <a:lnTo>
                                  <a:pt x="0" y="0"/>
                                </a:lnTo>
                                <a:close/>
                              </a:path>
                            </a:pathLst>
                          </a:custGeom>
                          <a:solidFill>
                            <a:srgbClr val="000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03" name="Freeform 495"/>
                          <p:cNvSpPr/>
                          <p:nvPr/>
                        </p:nvSpPr>
                        <p:spPr bwMode="auto">
                          <a:xfrm>
                            <a:off x="2148" y="3338"/>
                            <a:ext cx="142" cy="40"/>
                          </a:xfrm>
                          <a:custGeom>
                            <a:avLst/>
                            <a:gdLst>
                              <a:gd name="T0" fmla="*/ 0 w 427"/>
                              <a:gd name="T1" fmla="*/ 0 h 120"/>
                              <a:gd name="T2" fmla="*/ 0 w 427"/>
                              <a:gd name="T3" fmla="*/ 0 h 120"/>
                              <a:gd name="T4" fmla="*/ 0 w 427"/>
                              <a:gd name="T5" fmla="*/ 0 h 120"/>
                              <a:gd name="T6" fmla="*/ 0 w 427"/>
                              <a:gd name="T7" fmla="*/ 0 h 120"/>
                              <a:gd name="T8" fmla="*/ 0 w 427"/>
                              <a:gd name="T9" fmla="*/ 0 h 120"/>
                              <a:gd name="T10" fmla="*/ 0 60000 65536"/>
                              <a:gd name="T11" fmla="*/ 0 60000 65536"/>
                              <a:gd name="T12" fmla="*/ 0 60000 65536"/>
                              <a:gd name="T13" fmla="*/ 0 60000 65536"/>
                              <a:gd name="T14" fmla="*/ 0 60000 65536"/>
                              <a:gd name="T15" fmla="*/ 0 w 427"/>
                              <a:gd name="T16" fmla="*/ 0 h 120"/>
                              <a:gd name="T17" fmla="*/ 427 w 427"/>
                              <a:gd name="T18" fmla="*/ 120 h 120"/>
                            </a:gdLst>
                            <a:ahLst/>
                            <a:cxnLst>
                              <a:cxn ang="T10">
                                <a:pos x="T0" y="T1"/>
                              </a:cxn>
                              <a:cxn ang="T11">
                                <a:pos x="T2" y="T3"/>
                              </a:cxn>
                              <a:cxn ang="T12">
                                <a:pos x="T4" y="T5"/>
                              </a:cxn>
                              <a:cxn ang="T13">
                                <a:pos x="T6" y="T7"/>
                              </a:cxn>
                              <a:cxn ang="T14">
                                <a:pos x="T8" y="T9"/>
                              </a:cxn>
                            </a:cxnLst>
                            <a:rect l="T15" t="T16" r="T17" b="T18"/>
                            <a:pathLst>
                              <a:path w="427" h="120">
                                <a:moveTo>
                                  <a:pt x="0" y="0"/>
                                </a:moveTo>
                                <a:lnTo>
                                  <a:pt x="427" y="50"/>
                                </a:lnTo>
                                <a:lnTo>
                                  <a:pt x="427" y="120"/>
                                </a:lnTo>
                                <a:lnTo>
                                  <a:pt x="0" y="75"/>
                                </a:lnTo>
                                <a:lnTo>
                                  <a:pt x="0" y="0"/>
                                </a:lnTo>
                                <a:close/>
                              </a:path>
                            </a:pathLst>
                          </a:custGeom>
                          <a:solidFill>
                            <a:srgbClr val="000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04" name="Freeform 496"/>
                          <p:cNvSpPr/>
                          <p:nvPr/>
                        </p:nvSpPr>
                        <p:spPr bwMode="auto">
                          <a:xfrm>
                            <a:off x="2148" y="3380"/>
                            <a:ext cx="142" cy="40"/>
                          </a:xfrm>
                          <a:custGeom>
                            <a:avLst/>
                            <a:gdLst>
                              <a:gd name="T0" fmla="*/ 0 w 427"/>
                              <a:gd name="T1" fmla="*/ 0 h 120"/>
                              <a:gd name="T2" fmla="*/ 0 w 427"/>
                              <a:gd name="T3" fmla="*/ 0 h 120"/>
                              <a:gd name="T4" fmla="*/ 0 w 427"/>
                              <a:gd name="T5" fmla="*/ 0 h 120"/>
                              <a:gd name="T6" fmla="*/ 0 w 427"/>
                              <a:gd name="T7" fmla="*/ 0 h 120"/>
                              <a:gd name="T8" fmla="*/ 0 w 427"/>
                              <a:gd name="T9" fmla="*/ 0 h 120"/>
                              <a:gd name="T10" fmla="*/ 0 60000 65536"/>
                              <a:gd name="T11" fmla="*/ 0 60000 65536"/>
                              <a:gd name="T12" fmla="*/ 0 60000 65536"/>
                              <a:gd name="T13" fmla="*/ 0 60000 65536"/>
                              <a:gd name="T14" fmla="*/ 0 60000 65536"/>
                              <a:gd name="T15" fmla="*/ 0 w 427"/>
                              <a:gd name="T16" fmla="*/ 0 h 120"/>
                              <a:gd name="T17" fmla="*/ 427 w 427"/>
                              <a:gd name="T18" fmla="*/ 120 h 120"/>
                            </a:gdLst>
                            <a:ahLst/>
                            <a:cxnLst>
                              <a:cxn ang="T10">
                                <a:pos x="T0" y="T1"/>
                              </a:cxn>
                              <a:cxn ang="T11">
                                <a:pos x="T2" y="T3"/>
                              </a:cxn>
                              <a:cxn ang="T12">
                                <a:pos x="T4" y="T5"/>
                              </a:cxn>
                              <a:cxn ang="T13">
                                <a:pos x="T6" y="T7"/>
                              </a:cxn>
                              <a:cxn ang="T14">
                                <a:pos x="T8" y="T9"/>
                              </a:cxn>
                            </a:cxnLst>
                            <a:rect l="T15" t="T16" r="T17" b="T18"/>
                            <a:pathLst>
                              <a:path w="427" h="120">
                                <a:moveTo>
                                  <a:pt x="0" y="0"/>
                                </a:moveTo>
                                <a:lnTo>
                                  <a:pt x="427" y="50"/>
                                </a:lnTo>
                                <a:lnTo>
                                  <a:pt x="427" y="120"/>
                                </a:lnTo>
                                <a:lnTo>
                                  <a:pt x="0" y="75"/>
                                </a:lnTo>
                                <a:lnTo>
                                  <a:pt x="0" y="0"/>
                                </a:lnTo>
                                <a:close/>
                              </a:path>
                            </a:pathLst>
                          </a:custGeom>
                          <a:solidFill>
                            <a:srgbClr val="000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05" name="Freeform 497"/>
                          <p:cNvSpPr/>
                          <p:nvPr/>
                        </p:nvSpPr>
                        <p:spPr bwMode="auto">
                          <a:xfrm>
                            <a:off x="2148" y="3425"/>
                            <a:ext cx="142" cy="37"/>
                          </a:xfrm>
                          <a:custGeom>
                            <a:avLst/>
                            <a:gdLst>
                              <a:gd name="T0" fmla="*/ 0 w 427"/>
                              <a:gd name="T1" fmla="*/ 0 h 111"/>
                              <a:gd name="T2" fmla="*/ 0 w 427"/>
                              <a:gd name="T3" fmla="*/ 0 h 111"/>
                              <a:gd name="T4" fmla="*/ 0 w 427"/>
                              <a:gd name="T5" fmla="*/ 0 h 111"/>
                              <a:gd name="T6" fmla="*/ 0 w 427"/>
                              <a:gd name="T7" fmla="*/ 0 h 111"/>
                              <a:gd name="T8" fmla="*/ 0 w 427"/>
                              <a:gd name="T9" fmla="*/ 0 h 111"/>
                              <a:gd name="T10" fmla="*/ 0 60000 65536"/>
                              <a:gd name="T11" fmla="*/ 0 60000 65536"/>
                              <a:gd name="T12" fmla="*/ 0 60000 65536"/>
                              <a:gd name="T13" fmla="*/ 0 60000 65536"/>
                              <a:gd name="T14" fmla="*/ 0 60000 65536"/>
                              <a:gd name="T15" fmla="*/ 0 w 427"/>
                              <a:gd name="T16" fmla="*/ 0 h 111"/>
                              <a:gd name="T17" fmla="*/ 427 w 427"/>
                              <a:gd name="T18" fmla="*/ 111 h 111"/>
                            </a:gdLst>
                            <a:ahLst/>
                            <a:cxnLst>
                              <a:cxn ang="T10">
                                <a:pos x="T0" y="T1"/>
                              </a:cxn>
                              <a:cxn ang="T11">
                                <a:pos x="T2" y="T3"/>
                              </a:cxn>
                              <a:cxn ang="T12">
                                <a:pos x="T4" y="T5"/>
                              </a:cxn>
                              <a:cxn ang="T13">
                                <a:pos x="T6" y="T7"/>
                              </a:cxn>
                              <a:cxn ang="T14">
                                <a:pos x="T8" y="T9"/>
                              </a:cxn>
                            </a:cxnLst>
                            <a:rect l="T15" t="T16" r="T17" b="T18"/>
                            <a:pathLst>
                              <a:path w="427" h="111">
                                <a:moveTo>
                                  <a:pt x="0" y="0"/>
                                </a:moveTo>
                                <a:lnTo>
                                  <a:pt x="427" y="41"/>
                                </a:lnTo>
                                <a:lnTo>
                                  <a:pt x="427" y="111"/>
                                </a:lnTo>
                                <a:lnTo>
                                  <a:pt x="0" y="75"/>
                                </a:lnTo>
                                <a:lnTo>
                                  <a:pt x="0" y="0"/>
                                </a:lnTo>
                                <a:close/>
                              </a:path>
                            </a:pathLst>
                          </a:custGeom>
                          <a:solidFill>
                            <a:srgbClr val="000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06" name="Freeform 498"/>
                          <p:cNvSpPr/>
                          <p:nvPr/>
                        </p:nvSpPr>
                        <p:spPr bwMode="auto">
                          <a:xfrm>
                            <a:off x="2147" y="3468"/>
                            <a:ext cx="143" cy="37"/>
                          </a:xfrm>
                          <a:custGeom>
                            <a:avLst/>
                            <a:gdLst>
                              <a:gd name="T0" fmla="*/ 0 w 427"/>
                              <a:gd name="T1" fmla="*/ 0 h 112"/>
                              <a:gd name="T2" fmla="*/ 0 w 427"/>
                              <a:gd name="T3" fmla="*/ 0 h 112"/>
                              <a:gd name="T4" fmla="*/ 0 w 427"/>
                              <a:gd name="T5" fmla="*/ 0 h 112"/>
                              <a:gd name="T6" fmla="*/ 0 w 427"/>
                              <a:gd name="T7" fmla="*/ 0 h 112"/>
                              <a:gd name="T8" fmla="*/ 0 w 427"/>
                              <a:gd name="T9" fmla="*/ 0 h 112"/>
                              <a:gd name="T10" fmla="*/ 0 60000 65536"/>
                              <a:gd name="T11" fmla="*/ 0 60000 65536"/>
                              <a:gd name="T12" fmla="*/ 0 60000 65536"/>
                              <a:gd name="T13" fmla="*/ 0 60000 65536"/>
                              <a:gd name="T14" fmla="*/ 0 60000 65536"/>
                              <a:gd name="T15" fmla="*/ 0 w 427"/>
                              <a:gd name="T16" fmla="*/ 0 h 112"/>
                              <a:gd name="T17" fmla="*/ 427 w 427"/>
                              <a:gd name="T18" fmla="*/ 112 h 112"/>
                            </a:gdLst>
                            <a:ahLst/>
                            <a:cxnLst>
                              <a:cxn ang="T10">
                                <a:pos x="T0" y="T1"/>
                              </a:cxn>
                              <a:cxn ang="T11">
                                <a:pos x="T2" y="T3"/>
                              </a:cxn>
                              <a:cxn ang="T12">
                                <a:pos x="T4" y="T5"/>
                              </a:cxn>
                              <a:cxn ang="T13">
                                <a:pos x="T6" y="T7"/>
                              </a:cxn>
                              <a:cxn ang="T14">
                                <a:pos x="T8" y="T9"/>
                              </a:cxn>
                            </a:cxnLst>
                            <a:rect l="T15" t="T16" r="T17" b="T18"/>
                            <a:pathLst>
                              <a:path w="427" h="112">
                                <a:moveTo>
                                  <a:pt x="0" y="0"/>
                                </a:moveTo>
                                <a:lnTo>
                                  <a:pt x="427" y="42"/>
                                </a:lnTo>
                                <a:lnTo>
                                  <a:pt x="427" y="112"/>
                                </a:lnTo>
                                <a:lnTo>
                                  <a:pt x="0" y="76"/>
                                </a:lnTo>
                                <a:lnTo>
                                  <a:pt x="0" y="0"/>
                                </a:lnTo>
                                <a:close/>
                              </a:path>
                            </a:pathLst>
                          </a:custGeom>
                          <a:solidFill>
                            <a:srgbClr val="000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07" name="Freeform 499"/>
                          <p:cNvSpPr/>
                          <p:nvPr/>
                        </p:nvSpPr>
                        <p:spPr bwMode="auto">
                          <a:xfrm>
                            <a:off x="2146" y="3512"/>
                            <a:ext cx="144" cy="35"/>
                          </a:xfrm>
                          <a:custGeom>
                            <a:avLst/>
                            <a:gdLst>
                              <a:gd name="T0" fmla="*/ 0 w 432"/>
                              <a:gd name="T1" fmla="*/ 0 h 106"/>
                              <a:gd name="T2" fmla="*/ 0 w 432"/>
                              <a:gd name="T3" fmla="*/ 0 h 106"/>
                              <a:gd name="T4" fmla="*/ 0 w 432"/>
                              <a:gd name="T5" fmla="*/ 0 h 106"/>
                              <a:gd name="T6" fmla="*/ 0 w 432"/>
                              <a:gd name="T7" fmla="*/ 0 h 106"/>
                              <a:gd name="T8" fmla="*/ 0 w 432"/>
                              <a:gd name="T9" fmla="*/ 0 h 106"/>
                              <a:gd name="T10" fmla="*/ 0 60000 65536"/>
                              <a:gd name="T11" fmla="*/ 0 60000 65536"/>
                              <a:gd name="T12" fmla="*/ 0 60000 65536"/>
                              <a:gd name="T13" fmla="*/ 0 60000 65536"/>
                              <a:gd name="T14" fmla="*/ 0 60000 65536"/>
                              <a:gd name="T15" fmla="*/ 0 w 432"/>
                              <a:gd name="T16" fmla="*/ 0 h 106"/>
                              <a:gd name="T17" fmla="*/ 432 w 432"/>
                              <a:gd name="T18" fmla="*/ 106 h 106"/>
                            </a:gdLst>
                            <a:ahLst/>
                            <a:cxnLst>
                              <a:cxn ang="T10">
                                <a:pos x="T0" y="T1"/>
                              </a:cxn>
                              <a:cxn ang="T11">
                                <a:pos x="T2" y="T3"/>
                              </a:cxn>
                              <a:cxn ang="T12">
                                <a:pos x="T4" y="T5"/>
                              </a:cxn>
                              <a:cxn ang="T13">
                                <a:pos x="T6" y="T7"/>
                              </a:cxn>
                              <a:cxn ang="T14">
                                <a:pos x="T8" y="T9"/>
                              </a:cxn>
                            </a:cxnLst>
                            <a:rect l="T15" t="T16" r="T17" b="T18"/>
                            <a:pathLst>
                              <a:path w="432" h="106">
                                <a:moveTo>
                                  <a:pt x="0" y="0"/>
                                </a:moveTo>
                                <a:lnTo>
                                  <a:pt x="432" y="36"/>
                                </a:lnTo>
                                <a:lnTo>
                                  <a:pt x="432" y="106"/>
                                </a:lnTo>
                                <a:lnTo>
                                  <a:pt x="0" y="75"/>
                                </a:lnTo>
                                <a:lnTo>
                                  <a:pt x="0" y="0"/>
                                </a:lnTo>
                                <a:close/>
                              </a:path>
                            </a:pathLst>
                          </a:custGeom>
                          <a:solidFill>
                            <a:srgbClr val="000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08" name="Freeform 500"/>
                          <p:cNvSpPr/>
                          <p:nvPr/>
                        </p:nvSpPr>
                        <p:spPr bwMode="auto">
                          <a:xfrm>
                            <a:off x="2146" y="3557"/>
                            <a:ext cx="144" cy="32"/>
                          </a:xfrm>
                          <a:custGeom>
                            <a:avLst/>
                            <a:gdLst>
                              <a:gd name="T0" fmla="*/ 0 w 432"/>
                              <a:gd name="T1" fmla="*/ 0 h 97"/>
                              <a:gd name="T2" fmla="*/ 0 w 432"/>
                              <a:gd name="T3" fmla="*/ 0 h 97"/>
                              <a:gd name="T4" fmla="*/ 0 w 432"/>
                              <a:gd name="T5" fmla="*/ 0 h 97"/>
                              <a:gd name="T6" fmla="*/ 0 w 432"/>
                              <a:gd name="T7" fmla="*/ 0 h 97"/>
                              <a:gd name="T8" fmla="*/ 0 w 432"/>
                              <a:gd name="T9" fmla="*/ 0 h 97"/>
                              <a:gd name="T10" fmla="*/ 0 60000 65536"/>
                              <a:gd name="T11" fmla="*/ 0 60000 65536"/>
                              <a:gd name="T12" fmla="*/ 0 60000 65536"/>
                              <a:gd name="T13" fmla="*/ 0 60000 65536"/>
                              <a:gd name="T14" fmla="*/ 0 60000 65536"/>
                              <a:gd name="T15" fmla="*/ 0 w 432"/>
                              <a:gd name="T16" fmla="*/ 0 h 97"/>
                              <a:gd name="T17" fmla="*/ 432 w 432"/>
                              <a:gd name="T18" fmla="*/ 97 h 97"/>
                            </a:gdLst>
                            <a:ahLst/>
                            <a:cxnLst>
                              <a:cxn ang="T10">
                                <a:pos x="T0" y="T1"/>
                              </a:cxn>
                              <a:cxn ang="T11">
                                <a:pos x="T2" y="T3"/>
                              </a:cxn>
                              <a:cxn ang="T12">
                                <a:pos x="T4" y="T5"/>
                              </a:cxn>
                              <a:cxn ang="T13">
                                <a:pos x="T6" y="T7"/>
                              </a:cxn>
                              <a:cxn ang="T14">
                                <a:pos x="T8" y="T9"/>
                              </a:cxn>
                            </a:cxnLst>
                            <a:rect l="T15" t="T16" r="T17" b="T18"/>
                            <a:pathLst>
                              <a:path w="432" h="97">
                                <a:moveTo>
                                  <a:pt x="0" y="0"/>
                                </a:moveTo>
                                <a:lnTo>
                                  <a:pt x="432" y="27"/>
                                </a:lnTo>
                                <a:lnTo>
                                  <a:pt x="432" y="97"/>
                                </a:lnTo>
                                <a:lnTo>
                                  <a:pt x="0" y="75"/>
                                </a:lnTo>
                                <a:lnTo>
                                  <a:pt x="0" y="0"/>
                                </a:lnTo>
                                <a:close/>
                              </a:path>
                            </a:pathLst>
                          </a:custGeom>
                          <a:solidFill>
                            <a:srgbClr val="000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09" name="Freeform 501"/>
                          <p:cNvSpPr/>
                          <p:nvPr/>
                        </p:nvSpPr>
                        <p:spPr bwMode="auto">
                          <a:xfrm>
                            <a:off x="2146" y="3601"/>
                            <a:ext cx="144" cy="29"/>
                          </a:xfrm>
                          <a:custGeom>
                            <a:avLst/>
                            <a:gdLst>
                              <a:gd name="T0" fmla="*/ 0 w 432"/>
                              <a:gd name="T1" fmla="*/ 0 h 87"/>
                              <a:gd name="T2" fmla="*/ 0 w 432"/>
                              <a:gd name="T3" fmla="*/ 0 h 87"/>
                              <a:gd name="T4" fmla="*/ 0 w 432"/>
                              <a:gd name="T5" fmla="*/ 0 h 87"/>
                              <a:gd name="T6" fmla="*/ 0 w 432"/>
                              <a:gd name="T7" fmla="*/ 0 h 87"/>
                              <a:gd name="T8" fmla="*/ 0 w 432"/>
                              <a:gd name="T9" fmla="*/ 0 h 87"/>
                              <a:gd name="T10" fmla="*/ 0 60000 65536"/>
                              <a:gd name="T11" fmla="*/ 0 60000 65536"/>
                              <a:gd name="T12" fmla="*/ 0 60000 65536"/>
                              <a:gd name="T13" fmla="*/ 0 60000 65536"/>
                              <a:gd name="T14" fmla="*/ 0 60000 65536"/>
                              <a:gd name="T15" fmla="*/ 0 w 432"/>
                              <a:gd name="T16" fmla="*/ 0 h 87"/>
                              <a:gd name="T17" fmla="*/ 432 w 432"/>
                              <a:gd name="T18" fmla="*/ 87 h 87"/>
                            </a:gdLst>
                            <a:ahLst/>
                            <a:cxnLst>
                              <a:cxn ang="T10">
                                <a:pos x="T0" y="T1"/>
                              </a:cxn>
                              <a:cxn ang="T11">
                                <a:pos x="T2" y="T3"/>
                              </a:cxn>
                              <a:cxn ang="T12">
                                <a:pos x="T4" y="T5"/>
                              </a:cxn>
                              <a:cxn ang="T13">
                                <a:pos x="T6" y="T7"/>
                              </a:cxn>
                              <a:cxn ang="T14">
                                <a:pos x="T8" y="T9"/>
                              </a:cxn>
                            </a:cxnLst>
                            <a:rect l="T15" t="T16" r="T17" b="T18"/>
                            <a:pathLst>
                              <a:path w="432" h="87">
                                <a:moveTo>
                                  <a:pt x="0" y="0"/>
                                </a:moveTo>
                                <a:lnTo>
                                  <a:pt x="432" y="16"/>
                                </a:lnTo>
                                <a:lnTo>
                                  <a:pt x="432" y="87"/>
                                </a:lnTo>
                                <a:lnTo>
                                  <a:pt x="0" y="72"/>
                                </a:lnTo>
                                <a:lnTo>
                                  <a:pt x="0" y="0"/>
                                </a:lnTo>
                                <a:close/>
                              </a:path>
                            </a:pathLst>
                          </a:custGeom>
                          <a:solidFill>
                            <a:srgbClr val="000000"/>
                          </a:soli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grpSp>
                      <p:nvGrpSpPr>
                        <p:cNvPr id="110" name="Group 502"/>
                        <p:cNvGrpSpPr/>
                        <p:nvPr/>
                      </p:nvGrpSpPr>
                      <p:grpSpPr bwMode="auto">
                        <a:xfrm>
                          <a:off x="2179" y="2934"/>
                          <a:ext cx="79" cy="733"/>
                          <a:chOff x="2179" y="2934"/>
                          <a:chExt cx="79" cy="733"/>
                        </a:xfrm>
                      </p:grpSpPr>
                      <p:grpSp>
                        <p:nvGrpSpPr>
                          <p:cNvPr id="111" name="Group 503"/>
                          <p:cNvGrpSpPr/>
                          <p:nvPr/>
                        </p:nvGrpSpPr>
                        <p:grpSpPr bwMode="auto">
                          <a:xfrm>
                            <a:off x="2179" y="2934"/>
                            <a:ext cx="18" cy="733"/>
                            <a:chOff x="2179" y="2934"/>
                            <a:chExt cx="18" cy="733"/>
                          </a:xfrm>
                        </p:grpSpPr>
                        <p:sp>
                          <p:nvSpPr>
                            <p:cNvPr id="1049110" name="Line 504"/>
                            <p:cNvSpPr>
                              <a:spLocks noChangeShapeType="1"/>
                            </p:cNvSpPr>
                            <p:nvPr/>
                          </p:nvSpPr>
                          <p:spPr bwMode="auto">
                            <a:xfrm flipV="1">
                              <a:off x="2179" y="2934"/>
                              <a:ext cx="1" cy="733"/>
                            </a:xfrm>
                            <a:prstGeom prst="line">
                              <a:avLst/>
                            </a:prstGeom>
                            <a:noFill/>
                            <a:ln w="4763">
                              <a:solidFill>
                                <a:srgbClr val="C0C0C0"/>
                              </a:solidFill>
                              <a:round/>
                              <a:headEnd/>
                              <a:tailEnd/>
                            </a:ln>
                          </p:spPr>
                          <p:txBody>
                            <a:bodyPr/>
                            <a:lstStyle/>
                            <a:p>
                              <a:endParaRPr lang="en-US"/>
                            </a:p>
                          </p:txBody>
                        </p:sp>
                        <p:sp>
                          <p:nvSpPr>
                            <p:cNvPr id="1049111" name="Line 505"/>
                            <p:cNvSpPr>
                              <a:spLocks noChangeShapeType="1"/>
                            </p:cNvSpPr>
                            <p:nvPr/>
                          </p:nvSpPr>
                          <p:spPr bwMode="auto">
                            <a:xfrm flipV="1">
                              <a:off x="2196" y="2935"/>
                              <a:ext cx="1" cy="732"/>
                            </a:xfrm>
                            <a:prstGeom prst="line">
                              <a:avLst/>
                            </a:prstGeom>
                            <a:noFill/>
                            <a:ln w="4763">
                              <a:solidFill>
                                <a:srgbClr val="C0C0C0"/>
                              </a:solidFill>
                              <a:round/>
                              <a:headEnd/>
                              <a:tailEnd/>
                            </a:ln>
                          </p:spPr>
                          <p:txBody>
                            <a:bodyPr/>
                            <a:lstStyle/>
                            <a:p>
                              <a:endParaRPr lang="en-US"/>
                            </a:p>
                          </p:txBody>
                        </p:sp>
                      </p:grpSp>
                      <p:grpSp>
                        <p:nvGrpSpPr>
                          <p:cNvPr id="112" name="Group 506"/>
                          <p:cNvGrpSpPr/>
                          <p:nvPr/>
                        </p:nvGrpSpPr>
                        <p:grpSpPr bwMode="auto">
                          <a:xfrm>
                            <a:off x="2242" y="2944"/>
                            <a:ext cx="16" cy="723"/>
                            <a:chOff x="2242" y="2944"/>
                            <a:chExt cx="16" cy="723"/>
                          </a:xfrm>
                        </p:grpSpPr>
                        <p:sp>
                          <p:nvSpPr>
                            <p:cNvPr id="1049112" name="Line 507"/>
                            <p:cNvSpPr>
                              <a:spLocks noChangeShapeType="1"/>
                            </p:cNvSpPr>
                            <p:nvPr/>
                          </p:nvSpPr>
                          <p:spPr bwMode="auto">
                            <a:xfrm flipV="1">
                              <a:off x="2242" y="2944"/>
                              <a:ext cx="1" cy="723"/>
                            </a:xfrm>
                            <a:prstGeom prst="line">
                              <a:avLst/>
                            </a:prstGeom>
                            <a:noFill/>
                            <a:ln w="4763">
                              <a:solidFill>
                                <a:srgbClr val="C0C0C0"/>
                              </a:solidFill>
                              <a:round/>
                              <a:headEnd/>
                              <a:tailEnd/>
                            </a:ln>
                          </p:spPr>
                          <p:txBody>
                            <a:bodyPr/>
                            <a:lstStyle/>
                            <a:p>
                              <a:endParaRPr lang="en-US"/>
                            </a:p>
                          </p:txBody>
                        </p:sp>
                        <p:sp>
                          <p:nvSpPr>
                            <p:cNvPr id="1049113" name="Line 508"/>
                            <p:cNvSpPr>
                              <a:spLocks noChangeShapeType="1"/>
                            </p:cNvSpPr>
                            <p:nvPr/>
                          </p:nvSpPr>
                          <p:spPr bwMode="auto">
                            <a:xfrm flipV="1">
                              <a:off x="2257" y="2946"/>
                              <a:ext cx="1" cy="721"/>
                            </a:xfrm>
                            <a:prstGeom prst="line">
                              <a:avLst/>
                            </a:prstGeom>
                            <a:noFill/>
                            <a:ln w="4763">
                              <a:solidFill>
                                <a:srgbClr val="C0C0C0"/>
                              </a:solidFill>
                              <a:round/>
                              <a:headEnd/>
                              <a:tailEnd/>
                            </a:ln>
                          </p:spPr>
                          <p:txBody>
                            <a:bodyPr/>
                            <a:lstStyle/>
                            <a:p>
                              <a:endParaRPr lang="en-US"/>
                            </a:p>
                          </p:txBody>
                        </p:sp>
                      </p:grpSp>
                    </p:grpSp>
                  </p:grpSp>
                </p:grpSp>
              </p:grpSp>
            </p:grpSp>
            <p:grpSp>
              <p:nvGrpSpPr>
                <p:cNvPr id="113" name="Group 509"/>
                <p:cNvGrpSpPr/>
                <p:nvPr/>
              </p:nvGrpSpPr>
              <p:grpSpPr bwMode="auto">
                <a:xfrm>
                  <a:off x="2005" y="3510"/>
                  <a:ext cx="726" cy="230"/>
                  <a:chOff x="2005" y="3510"/>
                  <a:chExt cx="726" cy="230"/>
                </a:xfrm>
              </p:grpSpPr>
              <p:sp>
                <p:nvSpPr>
                  <p:cNvPr id="1049114" name="Freeform 510"/>
                  <p:cNvSpPr/>
                  <p:nvPr/>
                </p:nvSpPr>
                <p:spPr bwMode="auto">
                  <a:xfrm>
                    <a:off x="2466" y="3666"/>
                    <a:ext cx="112" cy="74"/>
                  </a:xfrm>
                  <a:custGeom>
                    <a:avLst/>
                    <a:gdLst>
                      <a:gd name="T0" fmla="*/ 0 w 337"/>
                      <a:gd name="T1" fmla="*/ 0 h 223"/>
                      <a:gd name="T2" fmla="*/ 0 w 337"/>
                      <a:gd name="T3" fmla="*/ 0 h 223"/>
                      <a:gd name="T4" fmla="*/ 0 w 337"/>
                      <a:gd name="T5" fmla="*/ 0 h 223"/>
                      <a:gd name="T6" fmla="*/ 0 w 337"/>
                      <a:gd name="T7" fmla="*/ 0 h 223"/>
                      <a:gd name="T8" fmla="*/ 0 w 337"/>
                      <a:gd name="T9" fmla="*/ 0 h 223"/>
                      <a:gd name="T10" fmla="*/ 0 w 337"/>
                      <a:gd name="T11" fmla="*/ 0 h 223"/>
                      <a:gd name="T12" fmla="*/ 0 w 337"/>
                      <a:gd name="T13" fmla="*/ 0 h 223"/>
                      <a:gd name="T14" fmla="*/ 0 w 337"/>
                      <a:gd name="T15" fmla="*/ 0 h 223"/>
                      <a:gd name="T16" fmla="*/ 0 w 337"/>
                      <a:gd name="T17" fmla="*/ 0 h 223"/>
                      <a:gd name="T18" fmla="*/ 0 w 337"/>
                      <a:gd name="T19" fmla="*/ 0 h 223"/>
                      <a:gd name="T20" fmla="*/ 0 w 337"/>
                      <a:gd name="T21" fmla="*/ 0 h 223"/>
                      <a:gd name="T22" fmla="*/ 0 w 337"/>
                      <a:gd name="T23" fmla="*/ 0 h 223"/>
                      <a:gd name="T24" fmla="*/ 0 w 337"/>
                      <a:gd name="T25" fmla="*/ 0 h 223"/>
                      <a:gd name="T26" fmla="*/ 0 w 337"/>
                      <a:gd name="T27" fmla="*/ 0 h 223"/>
                      <a:gd name="T28" fmla="*/ 0 w 337"/>
                      <a:gd name="T29" fmla="*/ 0 h 223"/>
                      <a:gd name="T30" fmla="*/ 0 w 337"/>
                      <a:gd name="T31" fmla="*/ 0 h 223"/>
                      <a:gd name="T32" fmla="*/ 0 w 337"/>
                      <a:gd name="T33" fmla="*/ 0 h 223"/>
                      <a:gd name="T34" fmla="*/ 0 w 337"/>
                      <a:gd name="T35" fmla="*/ 0 h 223"/>
                      <a:gd name="T36" fmla="*/ 0 w 337"/>
                      <a:gd name="T37" fmla="*/ 0 h 223"/>
                      <a:gd name="T38" fmla="*/ 0 w 337"/>
                      <a:gd name="T39" fmla="*/ 0 h 223"/>
                      <a:gd name="T40" fmla="*/ 0 w 337"/>
                      <a:gd name="T41" fmla="*/ 0 h 223"/>
                      <a:gd name="T42" fmla="*/ 0 w 337"/>
                      <a:gd name="T43" fmla="*/ 0 h 223"/>
                      <a:gd name="T44" fmla="*/ 0 w 337"/>
                      <a:gd name="T45" fmla="*/ 0 h 223"/>
                      <a:gd name="T46" fmla="*/ 0 w 337"/>
                      <a:gd name="T47" fmla="*/ 0 h 223"/>
                      <a:gd name="T48" fmla="*/ 0 w 337"/>
                      <a:gd name="T49" fmla="*/ 0 h 223"/>
                      <a:gd name="T50" fmla="*/ 0 w 337"/>
                      <a:gd name="T51" fmla="*/ 0 h 223"/>
                      <a:gd name="T52" fmla="*/ 0 w 337"/>
                      <a:gd name="T53" fmla="*/ 0 h 223"/>
                      <a:gd name="T54" fmla="*/ 0 w 337"/>
                      <a:gd name="T55" fmla="*/ 0 h 223"/>
                      <a:gd name="T56" fmla="*/ 0 w 337"/>
                      <a:gd name="T57" fmla="*/ 0 h 223"/>
                      <a:gd name="T58" fmla="*/ 0 w 337"/>
                      <a:gd name="T59" fmla="*/ 0 h 223"/>
                      <a:gd name="T60" fmla="*/ 0 w 337"/>
                      <a:gd name="T61" fmla="*/ 0 h 223"/>
                      <a:gd name="T62" fmla="*/ 0 w 337"/>
                      <a:gd name="T63" fmla="*/ 0 h 223"/>
                      <a:gd name="T64" fmla="*/ 0 w 337"/>
                      <a:gd name="T65" fmla="*/ 0 h 223"/>
                      <a:gd name="T66" fmla="*/ 0 w 337"/>
                      <a:gd name="T67" fmla="*/ 0 h 223"/>
                      <a:gd name="T68" fmla="*/ 0 w 337"/>
                      <a:gd name="T69" fmla="*/ 0 h 223"/>
                      <a:gd name="T70" fmla="*/ 0 w 337"/>
                      <a:gd name="T71" fmla="*/ 0 h 223"/>
                      <a:gd name="T72" fmla="*/ 0 w 337"/>
                      <a:gd name="T73" fmla="*/ 0 h 223"/>
                      <a:gd name="T74" fmla="*/ 0 w 337"/>
                      <a:gd name="T75" fmla="*/ 0 h 223"/>
                      <a:gd name="T76" fmla="*/ 0 w 337"/>
                      <a:gd name="T77" fmla="*/ 0 h 2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7"/>
                      <a:gd name="T118" fmla="*/ 0 h 223"/>
                      <a:gd name="T119" fmla="*/ 337 w 337"/>
                      <a:gd name="T120" fmla="*/ 223 h 2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7" h="223">
                        <a:moveTo>
                          <a:pt x="0" y="118"/>
                        </a:moveTo>
                        <a:lnTo>
                          <a:pt x="3" y="105"/>
                        </a:lnTo>
                        <a:lnTo>
                          <a:pt x="9" y="90"/>
                        </a:lnTo>
                        <a:lnTo>
                          <a:pt x="18" y="79"/>
                        </a:lnTo>
                        <a:lnTo>
                          <a:pt x="27" y="66"/>
                        </a:lnTo>
                        <a:lnTo>
                          <a:pt x="38" y="51"/>
                        </a:lnTo>
                        <a:lnTo>
                          <a:pt x="42" y="37"/>
                        </a:lnTo>
                        <a:lnTo>
                          <a:pt x="47" y="25"/>
                        </a:lnTo>
                        <a:lnTo>
                          <a:pt x="51" y="16"/>
                        </a:lnTo>
                        <a:lnTo>
                          <a:pt x="60" y="12"/>
                        </a:lnTo>
                        <a:lnTo>
                          <a:pt x="72" y="12"/>
                        </a:lnTo>
                        <a:lnTo>
                          <a:pt x="81" y="15"/>
                        </a:lnTo>
                        <a:lnTo>
                          <a:pt x="90" y="16"/>
                        </a:lnTo>
                        <a:lnTo>
                          <a:pt x="103" y="10"/>
                        </a:lnTo>
                        <a:lnTo>
                          <a:pt x="112" y="6"/>
                        </a:lnTo>
                        <a:lnTo>
                          <a:pt x="127" y="1"/>
                        </a:lnTo>
                        <a:lnTo>
                          <a:pt x="139" y="0"/>
                        </a:lnTo>
                        <a:lnTo>
                          <a:pt x="147" y="3"/>
                        </a:lnTo>
                        <a:lnTo>
                          <a:pt x="156" y="7"/>
                        </a:lnTo>
                        <a:lnTo>
                          <a:pt x="168" y="12"/>
                        </a:lnTo>
                        <a:lnTo>
                          <a:pt x="180" y="9"/>
                        </a:lnTo>
                        <a:lnTo>
                          <a:pt x="189" y="3"/>
                        </a:lnTo>
                        <a:lnTo>
                          <a:pt x="199" y="3"/>
                        </a:lnTo>
                        <a:lnTo>
                          <a:pt x="208" y="6"/>
                        </a:lnTo>
                        <a:lnTo>
                          <a:pt x="216" y="12"/>
                        </a:lnTo>
                        <a:lnTo>
                          <a:pt x="222" y="16"/>
                        </a:lnTo>
                        <a:lnTo>
                          <a:pt x="231" y="16"/>
                        </a:lnTo>
                        <a:lnTo>
                          <a:pt x="243" y="15"/>
                        </a:lnTo>
                        <a:lnTo>
                          <a:pt x="256" y="9"/>
                        </a:lnTo>
                        <a:lnTo>
                          <a:pt x="267" y="3"/>
                        </a:lnTo>
                        <a:lnTo>
                          <a:pt x="279" y="3"/>
                        </a:lnTo>
                        <a:lnTo>
                          <a:pt x="288" y="9"/>
                        </a:lnTo>
                        <a:lnTo>
                          <a:pt x="291" y="21"/>
                        </a:lnTo>
                        <a:lnTo>
                          <a:pt x="292" y="30"/>
                        </a:lnTo>
                        <a:lnTo>
                          <a:pt x="288" y="43"/>
                        </a:lnTo>
                        <a:lnTo>
                          <a:pt x="297" y="46"/>
                        </a:lnTo>
                        <a:lnTo>
                          <a:pt x="310" y="52"/>
                        </a:lnTo>
                        <a:lnTo>
                          <a:pt x="319" y="58"/>
                        </a:lnTo>
                        <a:lnTo>
                          <a:pt x="330" y="61"/>
                        </a:lnTo>
                        <a:lnTo>
                          <a:pt x="337" y="70"/>
                        </a:lnTo>
                        <a:lnTo>
                          <a:pt x="336" y="79"/>
                        </a:lnTo>
                        <a:lnTo>
                          <a:pt x="330" y="85"/>
                        </a:lnTo>
                        <a:lnTo>
                          <a:pt x="321" y="88"/>
                        </a:lnTo>
                        <a:lnTo>
                          <a:pt x="309" y="97"/>
                        </a:lnTo>
                        <a:lnTo>
                          <a:pt x="312" y="109"/>
                        </a:lnTo>
                        <a:lnTo>
                          <a:pt x="318" y="115"/>
                        </a:lnTo>
                        <a:lnTo>
                          <a:pt x="318" y="129"/>
                        </a:lnTo>
                        <a:lnTo>
                          <a:pt x="309" y="135"/>
                        </a:lnTo>
                        <a:lnTo>
                          <a:pt x="300" y="138"/>
                        </a:lnTo>
                        <a:lnTo>
                          <a:pt x="294" y="148"/>
                        </a:lnTo>
                        <a:lnTo>
                          <a:pt x="294" y="156"/>
                        </a:lnTo>
                        <a:lnTo>
                          <a:pt x="300" y="162"/>
                        </a:lnTo>
                        <a:lnTo>
                          <a:pt x="313" y="163"/>
                        </a:lnTo>
                        <a:lnTo>
                          <a:pt x="327" y="168"/>
                        </a:lnTo>
                        <a:lnTo>
                          <a:pt x="330" y="180"/>
                        </a:lnTo>
                        <a:lnTo>
                          <a:pt x="324" y="189"/>
                        </a:lnTo>
                        <a:lnTo>
                          <a:pt x="315" y="195"/>
                        </a:lnTo>
                        <a:lnTo>
                          <a:pt x="301" y="201"/>
                        </a:lnTo>
                        <a:lnTo>
                          <a:pt x="291" y="207"/>
                        </a:lnTo>
                        <a:lnTo>
                          <a:pt x="261" y="213"/>
                        </a:lnTo>
                        <a:lnTo>
                          <a:pt x="213" y="220"/>
                        </a:lnTo>
                        <a:lnTo>
                          <a:pt x="178" y="223"/>
                        </a:lnTo>
                        <a:lnTo>
                          <a:pt x="163" y="222"/>
                        </a:lnTo>
                        <a:lnTo>
                          <a:pt x="150" y="211"/>
                        </a:lnTo>
                        <a:lnTo>
                          <a:pt x="136" y="205"/>
                        </a:lnTo>
                        <a:lnTo>
                          <a:pt x="114" y="204"/>
                        </a:lnTo>
                        <a:lnTo>
                          <a:pt x="94" y="213"/>
                        </a:lnTo>
                        <a:lnTo>
                          <a:pt x="78" y="217"/>
                        </a:lnTo>
                        <a:lnTo>
                          <a:pt x="33" y="216"/>
                        </a:lnTo>
                        <a:lnTo>
                          <a:pt x="23" y="211"/>
                        </a:lnTo>
                        <a:lnTo>
                          <a:pt x="11" y="201"/>
                        </a:lnTo>
                        <a:lnTo>
                          <a:pt x="9" y="190"/>
                        </a:lnTo>
                        <a:lnTo>
                          <a:pt x="14" y="181"/>
                        </a:lnTo>
                        <a:lnTo>
                          <a:pt x="29" y="169"/>
                        </a:lnTo>
                        <a:lnTo>
                          <a:pt x="35" y="153"/>
                        </a:lnTo>
                        <a:lnTo>
                          <a:pt x="32" y="144"/>
                        </a:lnTo>
                        <a:lnTo>
                          <a:pt x="18" y="135"/>
                        </a:lnTo>
                        <a:lnTo>
                          <a:pt x="5" y="129"/>
                        </a:lnTo>
                        <a:lnTo>
                          <a:pt x="0" y="118"/>
                        </a:lnTo>
                        <a:close/>
                      </a:path>
                    </a:pathLst>
                  </a:custGeom>
                  <a:solidFill>
                    <a:srgbClr val="008000"/>
                  </a:solidFill>
                  <a:ln w="4763">
                    <a:solidFill>
                      <a:srgbClr val="008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15" name="Freeform 511"/>
                  <p:cNvSpPr/>
                  <p:nvPr/>
                </p:nvSpPr>
                <p:spPr bwMode="auto">
                  <a:xfrm>
                    <a:off x="2662" y="3663"/>
                    <a:ext cx="69" cy="74"/>
                  </a:xfrm>
                  <a:custGeom>
                    <a:avLst/>
                    <a:gdLst>
                      <a:gd name="T0" fmla="*/ 0 w 206"/>
                      <a:gd name="T1" fmla="*/ 0 h 222"/>
                      <a:gd name="T2" fmla="*/ 0 w 206"/>
                      <a:gd name="T3" fmla="*/ 0 h 222"/>
                      <a:gd name="T4" fmla="*/ 0 w 206"/>
                      <a:gd name="T5" fmla="*/ 0 h 222"/>
                      <a:gd name="T6" fmla="*/ 0 w 206"/>
                      <a:gd name="T7" fmla="*/ 0 h 222"/>
                      <a:gd name="T8" fmla="*/ 0 w 206"/>
                      <a:gd name="T9" fmla="*/ 0 h 222"/>
                      <a:gd name="T10" fmla="*/ 0 w 206"/>
                      <a:gd name="T11" fmla="*/ 0 h 222"/>
                      <a:gd name="T12" fmla="*/ 0 w 206"/>
                      <a:gd name="T13" fmla="*/ 0 h 222"/>
                      <a:gd name="T14" fmla="*/ 0 w 206"/>
                      <a:gd name="T15" fmla="*/ 0 h 222"/>
                      <a:gd name="T16" fmla="*/ 0 w 206"/>
                      <a:gd name="T17" fmla="*/ 0 h 222"/>
                      <a:gd name="T18" fmla="*/ 0 w 206"/>
                      <a:gd name="T19" fmla="*/ 0 h 222"/>
                      <a:gd name="T20" fmla="*/ 0 w 206"/>
                      <a:gd name="T21" fmla="*/ 0 h 222"/>
                      <a:gd name="T22" fmla="*/ 0 w 206"/>
                      <a:gd name="T23" fmla="*/ 0 h 222"/>
                      <a:gd name="T24" fmla="*/ 0 w 206"/>
                      <a:gd name="T25" fmla="*/ 0 h 222"/>
                      <a:gd name="T26" fmla="*/ 0 w 206"/>
                      <a:gd name="T27" fmla="*/ 0 h 222"/>
                      <a:gd name="T28" fmla="*/ 0 w 206"/>
                      <a:gd name="T29" fmla="*/ 0 h 222"/>
                      <a:gd name="T30" fmla="*/ 0 w 206"/>
                      <a:gd name="T31" fmla="*/ 0 h 222"/>
                      <a:gd name="T32" fmla="*/ 0 w 206"/>
                      <a:gd name="T33" fmla="*/ 0 h 222"/>
                      <a:gd name="T34" fmla="*/ 0 w 206"/>
                      <a:gd name="T35" fmla="*/ 0 h 222"/>
                      <a:gd name="T36" fmla="*/ 0 w 206"/>
                      <a:gd name="T37" fmla="*/ 0 h 222"/>
                      <a:gd name="T38" fmla="*/ 0 w 206"/>
                      <a:gd name="T39" fmla="*/ 0 h 222"/>
                      <a:gd name="T40" fmla="*/ 0 w 206"/>
                      <a:gd name="T41" fmla="*/ 0 h 222"/>
                      <a:gd name="T42" fmla="*/ 0 w 206"/>
                      <a:gd name="T43" fmla="*/ 0 h 222"/>
                      <a:gd name="T44" fmla="*/ 0 w 206"/>
                      <a:gd name="T45" fmla="*/ 0 h 222"/>
                      <a:gd name="T46" fmla="*/ 0 w 206"/>
                      <a:gd name="T47" fmla="*/ 0 h 222"/>
                      <a:gd name="T48" fmla="*/ 0 w 206"/>
                      <a:gd name="T49" fmla="*/ 0 h 222"/>
                      <a:gd name="T50" fmla="*/ 0 w 206"/>
                      <a:gd name="T51" fmla="*/ 0 h 222"/>
                      <a:gd name="T52" fmla="*/ 0 w 206"/>
                      <a:gd name="T53" fmla="*/ 0 h 222"/>
                      <a:gd name="T54" fmla="*/ 0 w 206"/>
                      <a:gd name="T55" fmla="*/ 0 h 222"/>
                      <a:gd name="T56" fmla="*/ 0 w 206"/>
                      <a:gd name="T57" fmla="*/ 0 h 222"/>
                      <a:gd name="T58" fmla="*/ 0 w 206"/>
                      <a:gd name="T59" fmla="*/ 0 h 222"/>
                      <a:gd name="T60" fmla="*/ 0 w 206"/>
                      <a:gd name="T61" fmla="*/ 0 h 222"/>
                      <a:gd name="T62" fmla="*/ 0 w 206"/>
                      <a:gd name="T63" fmla="*/ 0 h 222"/>
                      <a:gd name="T64" fmla="*/ 0 w 206"/>
                      <a:gd name="T65" fmla="*/ 0 h 222"/>
                      <a:gd name="T66" fmla="*/ 0 w 206"/>
                      <a:gd name="T67" fmla="*/ 0 h 222"/>
                      <a:gd name="T68" fmla="*/ 0 w 206"/>
                      <a:gd name="T69" fmla="*/ 0 h 222"/>
                      <a:gd name="T70" fmla="*/ 0 w 206"/>
                      <a:gd name="T71" fmla="*/ 0 h 222"/>
                      <a:gd name="T72" fmla="*/ 0 w 206"/>
                      <a:gd name="T73" fmla="*/ 0 h 222"/>
                      <a:gd name="T74" fmla="*/ 0 w 206"/>
                      <a:gd name="T75" fmla="*/ 0 h 222"/>
                      <a:gd name="T76" fmla="*/ 0 w 206"/>
                      <a:gd name="T77" fmla="*/ 0 h 2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6"/>
                      <a:gd name="T118" fmla="*/ 0 h 222"/>
                      <a:gd name="T119" fmla="*/ 206 w 206"/>
                      <a:gd name="T120" fmla="*/ 222 h 2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6" h="222">
                        <a:moveTo>
                          <a:pt x="0" y="117"/>
                        </a:moveTo>
                        <a:lnTo>
                          <a:pt x="2" y="103"/>
                        </a:lnTo>
                        <a:lnTo>
                          <a:pt x="5" y="88"/>
                        </a:lnTo>
                        <a:lnTo>
                          <a:pt x="11" y="78"/>
                        </a:lnTo>
                        <a:lnTo>
                          <a:pt x="17" y="64"/>
                        </a:lnTo>
                        <a:lnTo>
                          <a:pt x="23" y="49"/>
                        </a:lnTo>
                        <a:lnTo>
                          <a:pt x="26" y="36"/>
                        </a:lnTo>
                        <a:lnTo>
                          <a:pt x="29" y="24"/>
                        </a:lnTo>
                        <a:lnTo>
                          <a:pt x="32" y="15"/>
                        </a:lnTo>
                        <a:lnTo>
                          <a:pt x="36" y="10"/>
                        </a:lnTo>
                        <a:lnTo>
                          <a:pt x="44" y="10"/>
                        </a:lnTo>
                        <a:lnTo>
                          <a:pt x="50" y="13"/>
                        </a:lnTo>
                        <a:lnTo>
                          <a:pt x="56" y="15"/>
                        </a:lnTo>
                        <a:lnTo>
                          <a:pt x="63" y="9"/>
                        </a:lnTo>
                        <a:lnTo>
                          <a:pt x="69" y="4"/>
                        </a:lnTo>
                        <a:lnTo>
                          <a:pt x="78" y="0"/>
                        </a:lnTo>
                        <a:lnTo>
                          <a:pt x="86" y="0"/>
                        </a:lnTo>
                        <a:lnTo>
                          <a:pt x="90" y="1"/>
                        </a:lnTo>
                        <a:lnTo>
                          <a:pt x="96" y="6"/>
                        </a:lnTo>
                        <a:lnTo>
                          <a:pt x="104" y="10"/>
                        </a:lnTo>
                        <a:lnTo>
                          <a:pt x="111" y="7"/>
                        </a:lnTo>
                        <a:lnTo>
                          <a:pt x="117" y="1"/>
                        </a:lnTo>
                        <a:lnTo>
                          <a:pt x="123" y="1"/>
                        </a:lnTo>
                        <a:lnTo>
                          <a:pt x="129" y="4"/>
                        </a:lnTo>
                        <a:lnTo>
                          <a:pt x="134" y="10"/>
                        </a:lnTo>
                        <a:lnTo>
                          <a:pt x="137" y="15"/>
                        </a:lnTo>
                        <a:lnTo>
                          <a:pt x="143" y="15"/>
                        </a:lnTo>
                        <a:lnTo>
                          <a:pt x="150" y="13"/>
                        </a:lnTo>
                        <a:lnTo>
                          <a:pt x="158" y="7"/>
                        </a:lnTo>
                        <a:lnTo>
                          <a:pt x="162" y="1"/>
                        </a:lnTo>
                        <a:lnTo>
                          <a:pt x="170" y="1"/>
                        </a:lnTo>
                        <a:lnTo>
                          <a:pt x="176" y="7"/>
                        </a:lnTo>
                        <a:lnTo>
                          <a:pt x="177" y="19"/>
                        </a:lnTo>
                        <a:lnTo>
                          <a:pt x="179" y="28"/>
                        </a:lnTo>
                        <a:lnTo>
                          <a:pt x="176" y="42"/>
                        </a:lnTo>
                        <a:lnTo>
                          <a:pt x="182" y="45"/>
                        </a:lnTo>
                        <a:lnTo>
                          <a:pt x="189" y="51"/>
                        </a:lnTo>
                        <a:lnTo>
                          <a:pt x="195" y="57"/>
                        </a:lnTo>
                        <a:lnTo>
                          <a:pt x="201" y="60"/>
                        </a:lnTo>
                        <a:lnTo>
                          <a:pt x="206" y="69"/>
                        </a:lnTo>
                        <a:lnTo>
                          <a:pt x="206" y="78"/>
                        </a:lnTo>
                        <a:lnTo>
                          <a:pt x="201" y="84"/>
                        </a:lnTo>
                        <a:lnTo>
                          <a:pt x="197" y="87"/>
                        </a:lnTo>
                        <a:lnTo>
                          <a:pt x="189" y="96"/>
                        </a:lnTo>
                        <a:lnTo>
                          <a:pt x="191" y="108"/>
                        </a:lnTo>
                        <a:lnTo>
                          <a:pt x="194" y="114"/>
                        </a:lnTo>
                        <a:lnTo>
                          <a:pt x="194" y="127"/>
                        </a:lnTo>
                        <a:lnTo>
                          <a:pt x="189" y="133"/>
                        </a:lnTo>
                        <a:lnTo>
                          <a:pt x="183" y="136"/>
                        </a:lnTo>
                        <a:lnTo>
                          <a:pt x="179" y="147"/>
                        </a:lnTo>
                        <a:lnTo>
                          <a:pt x="179" y="154"/>
                        </a:lnTo>
                        <a:lnTo>
                          <a:pt x="183" y="160"/>
                        </a:lnTo>
                        <a:lnTo>
                          <a:pt x="192" y="162"/>
                        </a:lnTo>
                        <a:lnTo>
                          <a:pt x="200" y="166"/>
                        </a:lnTo>
                        <a:lnTo>
                          <a:pt x="201" y="178"/>
                        </a:lnTo>
                        <a:lnTo>
                          <a:pt x="198" y="187"/>
                        </a:lnTo>
                        <a:lnTo>
                          <a:pt x="192" y="195"/>
                        </a:lnTo>
                        <a:lnTo>
                          <a:pt x="185" y="199"/>
                        </a:lnTo>
                        <a:lnTo>
                          <a:pt x="177" y="205"/>
                        </a:lnTo>
                        <a:lnTo>
                          <a:pt x="159" y="211"/>
                        </a:lnTo>
                        <a:lnTo>
                          <a:pt x="132" y="219"/>
                        </a:lnTo>
                        <a:lnTo>
                          <a:pt x="110" y="222"/>
                        </a:lnTo>
                        <a:lnTo>
                          <a:pt x="101" y="220"/>
                        </a:lnTo>
                        <a:lnTo>
                          <a:pt x="93" y="210"/>
                        </a:lnTo>
                        <a:lnTo>
                          <a:pt x="84" y="204"/>
                        </a:lnTo>
                        <a:lnTo>
                          <a:pt x="71" y="202"/>
                        </a:lnTo>
                        <a:lnTo>
                          <a:pt x="59" y="211"/>
                        </a:lnTo>
                        <a:lnTo>
                          <a:pt x="48" y="216"/>
                        </a:lnTo>
                        <a:lnTo>
                          <a:pt x="20" y="214"/>
                        </a:lnTo>
                        <a:lnTo>
                          <a:pt x="14" y="210"/>
                        </a:lnTo>
                        <a:lnTo>
                          <a:pt x="6" y="199"/>
                        </a:lnTo>
                        <a:lnTo>
                          <a:pt x="5" y="190"/>
                        </a:lnTo>
                        <a:lnTo>
                          <a:pt x="8" y="180"/>
                        </a:lnTo>
                        <a:lnTo>
                          <a:pt x="17" y="168"/>
                        </a:lnTo>
                        <a:lnTo>
                          <a:pt x="21" y="151"/>
                        </a:lnTo>
                        <a:lnTo>
                          <a:pt x="20" y="142"/>
                        </a:lnTo>
                        <a:lnTo>
                          <a:pt x="11" y="133"/>
                        </a:lnTo>
                        <a:lnTo>
                          <a:pt x="2" y="127"/>
                        </a:lnTo>
                        <a:lnTo>
                          <a:pt x="0" y="117"/>
                        </a:lnTo>
                        <a:close/>
                      </a:path>
                    </a:pathLst>
                  </a:custGeom>
                  <a:solidFill>
                    <a:srgbClr val="008000"/>
                  </a:solidFill>
                  <a:ln w="4763">
                    <a:solidFill>
                      <a:srgbClr val="0080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16" name="Freeform 512"/>
                  <p:cNvSpPr/>
                  <p:nvPr/>
                </p:nvSpPr>
                <p:spPr bwMode="auto">
                  <a:xfrm>
                    <a:off x="2289" y="3510"/>
                    <a:ext cx="59" cy="212"/>
                  </a:xfrm>
                  <a:custGeom>
                    <a:avLst/>
                    <a:gdLst>
                      <a:gd name="T0" fmla="*/ 0 w 179"/>
                      <a:gd name="T1" fmla="*/ 0 h 637"/>
                      <a:gd name="T2" fmla="*/ 0 w 179"/>
                      <a:gd name="T3" fmla="*/ 0 h 637"/>
                      <a:gd name="T4" fmla="*/ 0 w 179"/>
                      <a:gd name="T5" fmla="*/ 0 h 637"/>
                      <a:gd name="T6" fmla="*/ 0 w 179"/>
                      <a:gd name="T7" fmla="*/ 0 h 637"/>
                      <a:gd name="T8" fmla="*/ 0 w 179"/>
                      <a:gd name="T9" fmla="*/ 0 h 637"/>
                      <a:gd name="T10" fmla="*/ 0 w 179"/>
                      <a:gd name="T11" fmla="*/ 0 h 637"/>
                      <a:gd name="T12" fmla="*/ 0 w 179"/>
                      <a:gd name="T13" fmla="*/ 0 h 637"/>
                      <a:gd name="T14" fmla="*/ 0 w 179"/>
                      <a:gd name="T15" fmla="*/ 0 h 637"/>
                      <a:gd name="T16" fmla="*/ 0 w 179"/>
                      <a:gd name="T17" fmla="*/ 0 h 637"/>
                      <a:gd name="T18" fmla="*/ 0 w 179"/>
                      <a:gd name="T19" fmla="*/ 0 h 637"/>
                      <a:gd name="T20" fmla="*/ 0 w 179"/>
                      <a:gd name="T21" fmla="*/ 0 h 637"/>
                      <a:gd name="T22" fmla="*/ 0 w 179"/>
                      <a:gd name="T23" fmla="*/ 0 h 637"/>
                      <a:gd name="T24" fmla="*/ 0 w 179"/>
                      <a:gd name="T25" fmla="*/ 0 h 637"/>
                      <a:gd name="T26" fmla="*/ 0 w 179"/>
                      <a:gd name="T27" fmla="*/ 0 h 637"/>
                      <a:gd name="T28" fmla="*/ 0 w 179"/>
                      <a:gd name="T29" fmla="*/ 0 h 637"/>
                      <a:gd name="T30" fmla="*/ 0 w 179"/>
                      <a:gd name="T31" fmla="*/ 0 h 637"/>
                      <a:gd name="T32" fmla="*/ 0 w 179"/>
                      <a:gd name="T33" fmla="*/ 0 h 637"/>
                      <a:gd name="T34" fmla="*/ 0 w 179"/>
                      <a:gd name="T35" fmla="*/ 0 h 637"/>
                      <a:gd name="T36" fmla="*/ 0 w 179"/>
                      <a:gd name="T37" fmla="*/ 0 h 637"/>
                      <a:gd name="T38" fmla="*/ 0 w 179"/>
                      <a:gd name="T39" fmla="*/ 0 h 637"/>
                      <a:gd name="T40" fmla="*/ 0 w 179"/>
                      <a:gd name="T41" fmla="*/ 0 h 637"/>
                      <a:gd name="T42" fmla="*/ 0 w 179"/>
                      <a:gd name="T43" fmla="*/ 0 h 637"/>
                      <a:gd name="T44" fmla="*/ 0 w 179"/>
                      <a:gd name="T45" fmla="*/ 0 h 637"/>
                      <a:gd name="T46" fmla="*/ 0 w 179"/>
                      <a:gd name="T47" fmla="*/ 0 h 637"/>
                      <a:gd name="T48" fmla="*/ 0 w 179"/>
                      <a:gd name="T49" fmla="*/ 0 h 637"/>
                      <a:gd name="T50" fmla="*/ 0 w 179"/>
                      <a:gd name="T51" fmla="*/ 0 h 637"/>
                      <a:gd name="T52" fmla="*/ 0 w 179"/>
                      <a:gd name="T53" fmla="*/ 0 h 637"/>
                      <a:gd name="T54" fmla="*/ 0 w 179"/>
                      <a:gd name="T55" fmla="*/ 0 h 637"/>
                      <a:gd name="T56" fmla="*/ 0 w 179"/>
                      <a:gd name="T57" fmla="*/ 0 h 637"/>
                      <a:gd name="T58" fmla="*/ 0 w 179"/>
                      <a:gd name="T59" fmla="*/ 0 h 637"/>
                      <a:gd name="T60" fmla="*/ 0 w 179"/>
                      <a:gd name="T61" fmla="*/ 0 h 637"/>
                      <a:gd name="T62" fmla="*/ 0 w 179"/>
                      <a:gd name="T63" fmla="*/ 0 h 637"/>
                      <a:gd name="T64" fmla="*/ 0 w 179"/>
                      <a:gd name="T65" fmla="*/ 0 h 637"/>
                      <a:gd name="T66" fmla="*/ 0 w 179"/>
                      <a:gd name="T67" fmla="*/ 0 h 637"/>
                      <a:gd name="T68" fmla="*/ 0 w 179"/>
                      <a:gd name="T69" fmla="*/ 0 h 637"/>
                      <a:gd name="T70" fmla="*/ 0 w 179"/>
                      <a:gd name="T71" fmla="*/ 0 h 637"/>
                      <a:gd name="T72" fmla="*/ 0 w 179"/>
                      <a:gd name="T73" fmla="*/ 0 h 637"/>
                      <a:gd name="T74" fmla="*/ 0 w 179"/>
                      <a:gd name="T75" fmla="*/ 0 h 637"/>
                      <a:gd name="T76" fmla="*/ 0 w 179"/>
                      <a:gd name="T77" fmla="*/ 0 h 6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9"/>
                      <a:gd name="T118" fmla="*/ 0 h 637"/>
                      <a:gd name="T119" fmla="*/ 179 w 179"/>
                      <a:gd name="T120" fmla="*/ 637 h 6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9" h="637">
                        <a:moveTo>
                          <a:pt x="0" y="336"/>
                        </a:moveTo>
                        <a:lnTo>
                          <a:pt x="2" y="297"/>
                        </a:lnTo>
                        <a:lnTo>
                          <a:pt x="5" y="255"/>
                        </a:lnTo>
                        <a:lnTo>
                          <a:pt x="9" y="225"/>
                        </a:lnTo>
                        <a:lnTo>
                          <a:pt x="14" y="186"/>
                        </a:lnTo>
                        <a:lnTo>
                          <a:pt x="20" y="144"/>
                        </a:lnTo>
                        <a:lnTo>
                          <a:pt x="23" y="105"/>
                        </a:lnTo>
                        <a:lnTo>
                          <a:pt x="24" y="72"/>
                        </a:lnTo>
                        <a:lnTo>
                          <a:pt x="27" y="46"/>
                        </a:lnTo>
                        <a:lnTo>
                          <a:pt x="32" y="33"/>
                        </a:lnTo>
                        <a:lnTo>
                          <a:pt x="38" y="33"/>
                        </a:lnTo>
                        <a:lnTo>
                          <a:pt x="44" y="42"/>
                        </a:lnTo>
                        <a:lnTo>
                          <a:pt x="48" y="46"/>
                        </a:lnTo>
                        <a:lnTo>
                          <a:pt x="56" y="28"/>
                        </a:lnTo>
                        <a:lnTo>
                          <a:pt x="60" y="16"/>
                        </a:lnTo>
                        <a:lnTo>
                          <a:pt x="68" y="3"/>
                        </a:lnTo>
                        <a:lnTo>
                          <a:pt x="75" y="0"/>
                        </a:lnTo>
                        <a:lnTo>
                          <a:pt x="78" y="7"/>
                        </a:lnTo>
                        <a:lnTo>
                          <a:pt x="84" y="21"/>
                        </a:lnTo>
                        <a:lnTo>
                          <a:pt x="90" y="33"/>
                        </a:lnTo>
                        <a:lnTo>
                          <a:pt x="96" y="25"/>
                        </a:lnTo>
                        <a:lnTo>
                          <a:pt x="102" y="7"/>
                        </a:lnTo>
                        <a:lnTo>
                          <a:pt x="107" y="7"/>
                        </a:lnTo>
                        <a:lnTo>
                          <a:pt x="113" y="16"/>
                        </a:lnTo>
                        <a:lnTo>
                          <a:pt x="116" y="33"/>
                        </a:lnTo>
                        <a:lnTo>
                          <a:pt x="119" y="46"/>
                        </a:lnTo>
                        <a:lnTo>
                          <a:pt x="125" y="46"/>
                        </a:lnTo>
                        <a:lnTo>
                          <a:pt x="131" y="42"/>
                        </a:lnTo>
                        <a:lnTo>
                          <a:pt x="137" y="25"/>
                        </a:lnTo>
                        <a:lnTo>
                          <a:pt x="141" y="7"/>
                        </a:lnTo>
                        <a:lnTo>
                          <a:pt x="147" y="7"/>
                        </a:lnTo>
                        <a:lnTo>
                          <a:pt x="153" y="25"/>
                        </a:lnTo>
                        <a:lnTo>
                          <a:pt x="155" y="58"/>
                        </a:lnTo>
                        <a:lnTo>
                          <a:pt x="155" y="84"/>
                        </a:lnTo>
                        <a:lnTo>
                          <a:pt x="153" y="123"/>
                        </a:lnTo>
                        <a:lnTo>
                          <a:pt x="158" y="132"/>
                        </a:lnTo>
                        <a:lnTo>
                          <a:pt x="165" y="148"/>
                        </a:lnTo>
                        <a:lnTo>
                          <a:pt x="170" y="165"/>
                        </a:lnTo>
                        <a:lnTo>
                          <a:pt x="176" y="174"/>
                        </a:lnTo>
                        <a:lnTo>
                          <a:pt x="179" y="199"/>
                        </a:lnTo>
                        <a:lnTo>
                          <a:pt x="179" y="225"/>
                        </a:lnTo>
                        <a:lnTo>
                          <a:pt x="176" y="241"/>
                        </a:lnTo>
                        <a:lnTo>
                          <a:pt x="171" y="250"/>
                        </a:lnTo>
                        <a:lnTo>
                          <a:pt x="164" y="276"/>
                        </a:lnTo>
                        <a:lnTo>
                          <a:pt x="165" y="310"/>
                        </a:lnTo>
                        <a:lnTo>
                          <a:pt x="168" y="327"/>
                        </a:lnTo>
                        <a:lnTo>
                          <a:pt x="168" y="366"/>
                        </a:lnTo>
                        <a:lnTo>
                          <a:pt x="164" y="382"/>
                        </a:lnTo>
                        <a:lnTo>
                          <a:pt x="159" y="391"/>
                        </a:lnTo>
                        <a:lnTo>
                          <a:pt x="156" y="421"/>
                        </a:lnTo>
                        <a:lnTo>
                          <a:pt x="156" y="442"/>
                        </a:lnTo>
                        <a:lnTo>
                          <a:pt x="159" y="459"/>
                        </a:lnTo>
                        <a:lnTo>
                          <a:pt x="167" y="463"/>
                        </a:lnTo>
                        <a:lnTo>
                          <a:pt x="174" y="477"/>
                        </a:lnTo>
                        <a:lnTo>
                          <a:pt x="176" y="510"/>
                        </a:lnTo>
                        <a:lnTo>
                          <a:pt x="173" y="535"/>
                        </a:lnTo>
                        <a:lnTo>
                          <a:pt x="167" y="558"/>
                        </a:lnTo>
                        <a:lnTo>
                          <a:pt x="161" y="574"/>
                        </a:lnTo>
                        <a:lnTo>
                          <a:pt x="155" y="591"/>
                        </a:lnTo>
                        <a:lnTo>
                          <a:pt x="138" y="609"/>
                        </a:lnTo>
                        <a:lnTo>
                          <a:pt x="114" y="630"/>
                        </a:lnTo>
                        <a:lnTo>
                          <a:pt x="96" y="637"/>
                        </a:lnTo>
                        <a:lnTo>
                          <a:pt x="87" y="634"/>
                        </a:lnTo>
                        <a:lnTo>
                          <a:pt x="81" y="604"/>
                        </a:lnTo>
                        <a:lnTo>
                          <a:pt x="74" y="586"/>
                        </a:lnTo>
                        <a:lnTo>
                          <a:pt x="62" y="583"/>
                        </a:lnTo>
                        <a:lnTo>
                          <a:pt x="51" y="609"/>
                        </a:lnTo>
                        <a:lnTo>
                          <a:pt x="42" y="621"/>
                        </a:lnTo>
                        <a:lnTo>
                          <a:pt x="17" y="616"/>
                        </a:lnTo>
                        <a:lnTo>
                          <a:pt x="12" y="604"/>
                        </a:lnTo>
                        <a:lnTo>
                          <a:pt x="5" y="574"/>
                        </a:lnTo>
                        <a:lnTo>
                          <a:pt x="5" y="544"/>
                        </a:lnTo>
                        <a:lnTo>
                          <a:pt x="6" y="514"/>
                        </a:lnTo>
                        <a:lnTo>
                          <a:pt x="15" y="480"/>
                        </a:lnTo>
                        <a:lnTo>
                          <a:pt x="18" y="433"/>
                        </a:lnTo>
                        <a:lnTo>
                          <a:pt x="17" y="408"/>
                        </a:lnTo>
                        <a:lnTo>
                          <a:pt x="9" y="382"/>
                        </a:lnTo>
                        <a:lnTo>
                          <a:pt x="2" y="366"/>
                        </a:lnTo>
                        <a:lnTo>
                          <a:pt x="0" y="336"/>
                        </a:lnTo>
                        <a:close/>
                      </a:path>
                    </a:pathLst>
                  </a:custGeom>
                  <a:solidFill>
                    <a:srgbClr val="3F5F00"/>
                  </a:solidFill>
                  <a:ln w="4763">
                    <a:solidFill>
                      <a:srgbClr val="3F5F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17" name="Freeform 513"/>
                  <p:cNvSpPr/>
                  <p:nvPr/>
                </p:nvSpPr>
                <p:spPr bwMode="auto">
                  <a:xfrm>
                    <a:off x="2400" y="3678"/>
                    <a:ext cx="53" cy="58"/>
                  </a:xfrm>
                  <a:custGeom>
                    <a:avLst/>
                    <a:gdLst>
                      <a:gd name="T0" fmla="*/ 0 w 159"/>
                      <a:gd name="T1" fmla="*/ 0 h 175"/>
                      <a:gd name="T2" fmla="*/ 0 w 159"/>
                      <a:gd name="T3" fmla="*/ 0 h 175"/>
                      <a:gd name="T4" fmla="*/ 0 w 159"/>
                      <a:gd name="T5" fmla="*/ 0 h 175"/>
                      <a:gd name="T6" fmla="*/ 0 w 159"/>
                      <a:gd name="T7" fmla="*/ 0 h 175"/>
                      <a:gd name="T8" fmla="*/ 0 w 159"/>
                      <a:gd name="T9" fmla="*/ 0 h 175"/>
                      <a:gd name="T10" fmla="*/ 0 w 159"/>
                      <a:gd name="T11" fmla="*/ 0 h 175"/>
                      <a:gd name="T12" fmla="*/ 0 w 159"/>
                      <a:gd name="T13" fmla="*/ 0 h 175"/>
                      <a:gd name="T14" fmla="*/ 0 w 159"/>
                      <a:gd name="T15" fmla="*/ 0 h 175"/>
                      <a:gd name="T16" fmla="*/ 0 w 159"/>
                      <a:gd name="T17" fmla="*/ 0 h 175"/>
                      <a:gd name="T18" fmla="*/ 0 w 159"/>
                      <a:gd name="T19" fmla="*/ 0 h 175"/>
                      <a:gd name="T20" fmla="*/ 0 w 159"/>
                      <a:gd name="T21" fmla="*/ 0 h 175"/>
                      <a:gd name="T22" fmla="*/ 0 w 159"/>
                      <a:gd name="T23" fmla="*/ 0 h 175"/>
                      <a:gd name="T24" fmla="*/ 0 w 159"/>
                      <a:gd name="T25" fmla="*/ 0 h 175"/>
                      <a:gd name="T26" fmla="*/ 0 w 159"/>
                      <a:gd name="T27" fmla="*/ 0 h 175"/>
                      <a:gd name="T28" fmla="*/ 0 w 159"/>
                      <a:gd name="T29" fmla="*/ 0 h 175"/>
                      <a:gd name="T30" fmla="*/ 0 w 159"/>
                      <a:gd name="T31" fmla="*/ 0 h 175"/>
                      <a:gd name="T32" fmla="*/ 0 w 159"/>
                      <a:gd name="T33" fmla="*/ 0 h 175"/>
                      <a:gd name="T34" fmla="*/ 0 w 159"/>
                      <a:gd name="T35" fmla="*/ 0 h 175"/>
                      <a:gd name="T36" fmla="*/ 0 w 159"/>
                      <a:gd name="T37" fmla="*/ 0 h 175"/>
                      <a:gd name="T38" fmla="*/ 0 w 159"/>
                      <a:gd name="T39" fmla="*/ 0 h 175"/>
                      <a:gd name="T40" fmla="*/ 0 w 159"/>
                      <a:gd name="T41" fmla="*/ 0 h 175"/>
                      <a:gd name="T42" fmla="*/ 0 w 159"/>
                      <a:gd name="T43" fmla="*/ 0 h 175"/>
                      <a:gd name="T44" fmla="*/ 0 w 159"/>
                      <a:gd name="T45" fmla="*/ 0 h 175"/>
                      <a:gd name="T46" fmla="*/ 0 w 159"/>
                      <a:gd name="T47" fmla="*/ 0 h 175"/>
                      <a:gd name="T48" fmla="*/ 0 w 159"/>
                      <a:gd name="T49" fmla="*/ 0 h 175"/>
                      <a:gd name="T50" fmla="*/ 0 w 159"/>
                      <a:gd name="T51" fmla="*/ 0 h 175"/>
                      <a:gd name="T52" fmla="*/ 0 w 159"/>
                      <a:gd name="T53" fmla="*/ 0 h 175"/>
                      <a:gd name="T54" fmla="*/ 0 w 159"/>
                      <a:gd name="T55" fmla="*/ 0 h 175"/>
                      <a:gd name="T56" fmla="*/ 0 w 159"/>
                      <a:gd name="T57" fmla="*/ 0 h 175"/>
                      <a:gd name="T58" fmla="*/ 0 w 159"/>
                      <a:gd name="T59" fmla="*/ 0 h 175"/>
                      <a:gd name="T60" fmla="*/ 0 w 159"/>
                      <a:gd name="T61" fmla="*/ 0 h 175"/>
                      <a:gd name="T62" fmla="*/ 0 w 159"/>
                      <a:gd name="T63" fmla="*/ 0 h 175"/>
                      <a:gd name="T64" fmla="*/ 0 w 159"/>
                      <a:gd name="T65" fmla="*/ 0 h 175"/>
                      <a:gd name="T66" fmla="*/ 0 w 159"/>
                      <a:gd name="T67" fmla="*/ 0 h 175"/>
                      <a:gd name="T68" fmla="*/ 0 w 159"/>
                      <a:gd name="T69" fmla="*/ 0 h 175"/>
                      <a:gd name="T70" fmla="*/ 0 w 159"/>
                      <a:gd name="T71" fmla="*/ 0 h 175"/>
                      <a:gd name="T72" fmla="*/ 0 w 159"/>
                      <a:gd name="T73" fmla="*/ 0 h 175"/>
                      <a:gd name="T74" fmla="*/ 0 w 159"/>
                      <a:gd name="T75" fmla="*/ 0 h 175"/>
                      <a:gd name="T76" fmla="*/ 0 w 159"/>
                      <a:gd name="T77" fmla="*/ 0 h 1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9"/>
                      <a:gd name="T118" fmla="*/ 0 h 175"/>
                      <a:gd name="T119" fmla="*/ 159 w 159"/>
                      <a:gd name="T120" fmla="*/ 175 h 1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9" h="175">
                        <a:moveTo>
                          <a:pt x="0" y="93"/>
                        </a:moveTo>
                        <a:lnTo>
                          <a:pt x="0" y="82"/>
                        </a:lnTo>
                        <a:lnTo>
                          <a:pt x="3" y="70"/>
                        </a:lnTo>
                        <a:lnTo>
                          <a:pt x="8" y="61"/>
                        </a:lnTo>
                        <a:lnTo>
                          <a:pt x="12" y="51"/>
                        </a:lnTo>
                        <a:lnTo>
                          <a:pt x="17" y="39"/>
                        </a:lnTo>
                        <a:lnTo>
                          <a:pt x="20" y="28"/>
                        </a:lnTo>
                        <a:lnTo>
                          <a:pt x="21" y="18"/>
                        </a:lnTo>
                        <a:lnTo>
                          <a:pt x="24" y="10"/>
                        </a:lnTo>
                        <a:lnTo>
                          <a:pt x="27" y="7"/>
                        </a:lnTo>
                        <a:lnTo>
                          <a:pt x="33" y="7"/>
                        </a:lnTo>
                        <a:lnTo>
                          <a:pt x="38" y="10"/>
                        </a:lnTo>
                        <a:lnTo>
                          <a:pt x="42" y="10"/>
                        </a:lnTo>
                        <a:lnTo>
                          <a:pt x="48" y="6"/>
                        </a:lnTo>
                        <a:lnTo>
                          <a:pt x="53" y="3"/>
                        </a:lnTo>
                        <a:lnTo>
                          <a:pt x="60" y="0"/>
                        </a:lnTo>
                        <a:lnTo>
                          <a:pt x="66" y="0"/>
                        </a:lnTo>
                        <a:lnTo>
                          <a:pt x="69" y="0"/>
                        </a:lnTo>
                        <a:lnTo>
                          <a:pt x="74" y="4"/>
                        </a:lnTo>
                        <a:lnTo>
                          <a:pt x="80" y="7"/>
                        </a:lnTo>
                        <a:lnTo>
                          <a:pt x="86" y="4"/>
                        </a:lnTo>
                        <a:lnTo>
                          <a:pt x="90" y="0"/>
                        </a:lnTo>
                        <a:lnTo>
                          <a:pt x="96" y="0"/>
                        </a:lnTo>
                        <a:lnTo>
                          <a:pt x="101" y="3"/>
                        </a:lnTo>
                        <a:lnTo>
                          <a:pt x="104" y="7"/>
                        </a:lnTo>
                        <a:lnTo>
                          <a:pt x="107" y="10"/>
                        </a:lnTo>
                        <a:lnTo>
                          <a:pt x="111" y="10"/>
                        </a:lnTo>
                        <a:lnTo>
                          <a:pt x="117" y="10"/>
                        </a:lnTo>
                        <a:lnTo>
                          <a:pt x="123" y="4"/>
                        </a:lnTo>
                        <a:lnTo>
                          <a:pt x="126" y="0"/>
                        </a:lnTo>
                        <a:lnTo>
                          <a:pt x="132" y="0"/>
                        </a:lnTo>
                        <a:lnTo>
                          <a:pt x="137" y="4"/>
                        </a:lnTo>
                        <a:lnTo>
                          <a:pt x="138" y="15"/>
                        </a:lnTo>
                        <a:lnTo>
                          <a:pt x="138" y="22"/>
                        </a:lnTo>
                        <a:lnTo>
                          <a:pt x="137" y="33"/>
                        </a:lnTo>
                        <a:lnTo>
                          <a:pt x="141" y="34"/>
                        </a:lnTo>
                        <a:lnTo>
                          <a:pt x="147" y="40"/>
                        </a:lnTo>
                        <a:lnTo>
                          <a:pt x="152" y="45"/>
                        </a:lnTo>
                        <a:lnTo>
                          <a:pt x="156" y="46"/>
                        </a:lnTo>
                        <a:lnTo>
                          <a:pt x="159" y="54"/>
                        </a:lnTo>
                        <a:lnTo>
                          <a:pt x="159" y="61"/>
                        </a:lnTo>
                        <a:lnTo>
                          <a:pt x="156" y="66"/>
                        </a:lnTo>
                        <a:lnTo>
                          <a:pt x="153" y="69"/>
                        </a:lnTo>
                        <a:lnTo>
                          <a:pt x="147" y="76"/>
                        </a:lnTo>
                        <a:lnTo>
                          <a:pt x="149" y="85"/>
                        </a:lnTo>
                        <a:lnTo>
                          <a:pt x="150" y="90"/>
                        </a:lnTo>
                        <a:lnTo>
                          <a:pt x="150" y="100"/>
                        </a:lnTo>
                        <a:lnTo>
                          <a:pt x="147" y="106"/>
                        </a:lnTo>
                        <a:lnTo>
                          <a:pt x="143" y="108"/>
                        </a:lnTo>
                        <a:lnTo>
                          <a:pt x="138" y="117"/>
                        </a:lnTo>
                        <a:lnTo>
                          <a:pt x="138" y="123"/>
                        </a:lnTo>
                        <a:lnTo>
                          <a:pt x="143" y="127"/>
                        </a:lnTo>
                        <a:lnTo>
                          <a:pt x="149" y="129"/>
                        </a:lnTo>
                        <a:lnTo>
                          <a:pt x="155" y="132"/>
                        </a:lnTo>
                        <a:lnTo>
                          <a:pt x="156" y="142"/>
                        </a:lnTo>
                        <a:lnTo>
                          <a:pt x="155" y="148"/>
                        </a:lnTo>
                        <a:lnTo>
                          <a:pt x="149" y="154"/>
                        </a:lnTo>
                        <a:lnTo>
                          <a:pt x="144" y="159"/>
                        </a:lnTo>
                        <a:lnTo>
                          <a:pt x="138" y="163"/>
                        </a:lnTo>
                        <a:lnTo>
                          <a:pt x="123" y="168"/>
                        </a:lnTo>
                        <a:lnTo>
                          <a:pt x="102" y="174"/>
                        </a:lnTo>
                        <a:lnTo>
                          <a:pt x="86" y="175"/>
                        </a:lnTo>
                        <a:lnTo>
                          <a:pt x="78" y="175"/>
                        </a:lnTo>
                        <a:lnTo>
                          <a:pt x="72" y="166"/>
                        </a:lnTo>
                        <a:lnTo>
                          <a:pt x="65" y="162"/>
                        </a:lnTo>
                        <a:lnTo>
                          <a:pt x="54" y="160"/>
                        </a:lnTo>
                        <a:lnTo>
                          <a:pt x="45" y="168"/>
                        </a:lnTo>
                        <a:lnTo>
                          <a:pt x="36" y="171"/>
                        </a:lnTo>
                        <a:lnTo>
                          <a:pt x="15" y="171"/>
                        </a:lnTo>
                        <a:lnTo>
                          <a:pt x="11" y="166"/>
                        </a:lnTo>
                        <a:lnTo>
                          <a:pt x="5" y="159"/>
                        </a:lnTo>
                        <a:lnTo>
                          <a:pt x="3" y="151"/>
                        </a:lnTo>
                        <a:lnTo>
                          <a:pt x="5" y="142"/>
                        </a:lnTo>
                        <a:lnTo>
                          <a:pt x="12" y="133"/>
                        </a:lnTo>
                        <a:lnTo>
                          <a:pt x="15" y="120"/>
                        </a:lnTo>
                        <a:lnTo>
                          <a:pt x="15" y="112"/>
                        </a:lnTo>
                        <a:lnTo>
                          <a:pt x="8" y="106"/>
                        </a:lnTo>
                        <a:lnTo>
                          <a:pt x="0" y="100"/>
                        </a:lnTo>
                        <a:lnTo>
                          <a:pt x="0" y="93"/>
                        </a:lnTo>
                        <a:close/>
                      </a:path>
                    </a:pathLst>
                  </a:custGeom>
                  <a:solidFill>
                    <a:srgbClr val="3F5F00"/>
                  </a:solidFill>
                  <a:ln w="4763">
                    <a:solidFill>
                      <a:srgbClr val="3F5F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18" name="Freeform 514"/>
                  <p:cNvSpPr/>
                  <p:nvPr/>
                </p:nvSpPr>
                <p:spPr bwMode="auto">
                  <a:xfrm>
                    <a:off x="2340" y="3678"/>
                    <a:ext cx="53" cy="58"/>
                  </a:xfrm>
                  <a:custGeom>
                    <a:avLst/>
                    <a:gdLst>
                      <a:gd name="T0" fmla="*/ 0 w 159"/>
                      <a:gd name="T1" fmla="*/ 0 h 175"/>
                      <a:gd name="T2" fmla="*/ 0 w 159"/>
                      <a:gd name="T3" fmla="*/ 0 h 175"/>
                      <a:gd name="T4" fmla="*/ 0 w 159"/>
                      <a:gd name="T5" fmla="*/ 0 h 175"/>
                      <a:gd name="T6" fmla="*/ 0 w 159"/>
                      <a:gd name="T7" fmla="*/ 0 h 175"/>
                      <a:gd name="T8" fmla="*/ 0 w 159"/>
                      <a:gd name="T9" fmla="*/ 0 h 175"/>
                      <a:gd name="T10" fmla="*/ 0 w 159"/>
                      <a:gd name="T11" fmla="*/ 0 h 175"/>
                      <a:gd name="T12" fmla="*/ 0 w 159"/>
                      <a:gd name="T13" fmla="*/ 0 h 175"/>
                      <a:gd name="T14" fmla="*/ 0 w 159"/>
                      <a:gd name="T15" fmla="*/ 0 h 175"/>
                      <a:gd name="T16" fmla="*/ 0 w 159"/>
                      <a:gd name="T17" fmla="*/ 0 h 175"/>
                      <a:gd name="T18" fmla="*/ 0 w 159"/>
                      <a:gd name="T19" fmla="*/ 0 h 175"/>
                      <a:gd name="T20" fmla="*/ 0 w 159"/>
                      <a:gd name="T21" fmla="*/ 0 h 175"/>
                      <a:gd name="T22" fmla="*/ 0 w 159"/>
                      <a:gd name="T23" fmla="*/ 0 h 175"/>
                      <a:gd name="T24" fmla="*/ 0 w 159"/>
                      <a:gd name="T25" fmla="*/ 0 h 175"/>
                      <a:gd name="T26" fmla="*/ 0 w 159"/>
                      <a:gd name="T27" fmla="*/ 0 h 175"/>
                      <a:gd name="T28" fmla="*/ 0 w 159"/>
                      <a:gd name="T29" fmla="*/ 0 h 175"/>
                      <a:gd name="T30" fmla="*/ 0 w 159"/>
                      <a:gd name="T31" fmla="*/ 0 h 175"/>
                      <a:gd name="T32" fmla="*/ 0 w 159"/>
                      <a:gd name="T33" fmla="*/ 0 h 175"/>
                      <a:gd name="T34" fmla="*/ 0 w 159"/>
                      <a:gd name="T35" fmla="*/ 0 h 175"/>
                      <a:gd name="T36" fmla="*/ 0 w 159"/>
                      <a:gd name="T37" fmla="*/ 0 h 175"/>
                      <a:gd name="T38" fmla="*/ 0 w 159"/>
                      <a:gd name="T39" fmla="*/ 0 h 175"/>
                      <a:gd name="T40" fmla="*/ 0 w 159"/>
                      <a:gd name="T41" fmla="*/ 0 h 175"/>
                      <a:gd name="T42" fmla="*/ 0 w 159"/>
                      <a:gd name="T43" fmla="*/ 0 h 175"/>
                      <a:gd name="T44" fmla="*/ 0 w 159"/>
                      <a:gd name="T45" fmla="*/ 0 h 175"/>
                      <a:gd name="T46" fmla="*/ 0 w 159"/>
                      <a:gd name="T47" fmla="*/ 0 h 175"/>
                      <a:gd name="T48" fmla="*/ 0 w 159"/>
                      <a:gd name="T49" fmla="*/ 0 h 175"/>
                      <a:gd name="T50" fmla="*/ 0 w 159"/>
                      <a:gd name="T51" fmla="*/ 0 h 175"/>
                      <a:gd name="T52" fmla="*/ 0 w 159"/>
                      <a:gd name="T53" fmla="*/ 0 h 175"/>
                      <a:gd name="T54" fmla="*/ 0 w 159"/>
                      <a:gd name="T55" fmla="*/ 0 h 175"/>
                      <a:gd name="T56" fmla="*/ 0 w 159"/>
                      <a:gd name="T57" fmla="*/ 0 h 175"/>
                      <a:gd name="T58" fmla="*/ 0 w 159"/>
                      <a:gd name="T59" fmla="*/ 0 h 175"/>
                      <a:gd name="T60" fmla="*/ 0 w 159"/>
                      <a:gd name="T61" fmla="*/ 0 h 175"/>
                      <a:gd name="T62" fmla="*/ 0 w 159"/>
                      <a:gd name="T63" fmla="*/ 0 h 175"/>
                      <a:gd name="T64" fmla="*/ 0 w 159"/>
                      <a:gd name="T65" fmla="*/ 0 h 175"/>
                      <a:gd name="T66" fmla="*/ 0 w 159"/>
                      <a:gd name="T67" fmla="*/ 0 h 175"/>
                      <a:gd name="T68" fmla="*/ 0 w 159"/>
                      <a:gd name="T69" fmla="*/ 0 h 175"/>
                      <a:gd name="T70" fmla="*/ 0 w 159"/>
                      <a:gd name="T71" fmla="*/ 0 h 175"/>
                      <a:gd name="T72" fmla="*/ 0 w 159"/>
                      <a:gd name="T73" fmla="*/ 0 h 175"/>
                      <a:gd name="T74" fmla="*/ 0 w 159"/>
                      <a:gd name="T75" fmla="*/ 0 h 175"/>
                      <a:gd name="T76" fmla="*/ 0 w 159"/>
                      <a:gd name="T77" fmla="*/ 0 h 1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9"/>
                      <a:gd name="T118" fmla="*/ 0 h 175"/>
                      <a:gd name="T119" fmla="*/ 159 w 159"/>
                      <a:gd name="T120" fmla="*/ 175 h 1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9" h="175">
                        <a:moveTo>
                          <a:pt x="0" y="93"/>
                        </a:moveTo>
                        <a:lnTo>
                          <a:pt x="0" y="82"/>
                        </a:lnTo>
                        <a:lnTo>
                          <a:pt x="3" y="70"/>
                        </a:lnTo>
                        <a:lnTo>
                          <a:pt x="8" y="61"/>
                        </a:lnTo>
                        <a:lnTo>
                          <a:pt x="12" y="51"/>
                        </a:lnTo>
                        <a:lnTo>
                          <a:pt x="17" y="39"/>
                        </a:lnTo>
                        <a:lnTo>
                          <a:pt x="20" y="28"/>
                        </a:lnTo>
                        <a:lnTo>
                          <a:pt x="21" y="18"/>
                        </a:lnTo>
                        <a:lnTo>
                          <a:pt x="24" y="10"/>
                        </a:lnTo>
                        <a:lnTo>
                          <a:pt x="27" y="7"/>
                        </a:lnTo>
                        <a:lnTo>
                          <a:pt x="33" y="7"/>
                        </a:lnTo>
                        <a:lnTo>
                          <a:pt x="38" y="10"/>
                        </a:lnTo>
                        <a:lnTo>
                          <a:pt x="42" y="10"/>
                        </a:lnTo>
                        <a:lnTo>
                          <a:pt x="48" y="6"/>
                        </a:lnTo>
                        <a:lnTo>
                          <a:pt x="53" y="3"/>
                        </a:lnTo>
                        <a:lnTo>
                          <a:pt x="60" y="0"/>
                        </a:lnTo>
                        <a:lnTo>
                          <a:pt x="66" y="0"/>
                        </a:lnTo>
                        <a:lnTo>
                          <a:pt x="69" y="0"/>
                        </a:lnTo>
                        <a:lnTo>
                          <a:pt x="74" y="4"/>
                        </a:lnTo>
                        <a:lnTo>
                          <a:pt x="80" y="7"/>
                        </a:lnTo>
                        <a:lnTo>
                          <a:pt x="86" y="4"/>
                        </a:lnTo>
                        <a:lnTo>
                          <a:pt x="90" y="0"/>
                        </a:lnTo>
                        <a:lnTo>
                          <a:pt x="96" y="0"/>
                        </a:lnTo>
                        <a:lnTo>
                          <a:pt x="101" y="3"/>
                        </a:lnTo>
                        <a:lnTo>
                          <a:pt x="104" y="7"/>
                        </a:lnTo>
                        <a:lnTo>
                          <a:pt x="107" y="10"/>
                        </a:lnTo>
                        <a:lnTo>
                          <a:pt x="111" y="10"/>
                        </a:lnTo>
                        <a:lnTo>
                          <a:pt x="117" y="10"/>
                        </a:lnTo>
                        <a:lnTo>
                          <a:pt x="123" y="4"/>
                        </a:lnTo>
                        <a:lnTo>
                          <a:pt x="126" y="0"/>
                        </a:lnTo>
                        <a:lnTo>
                          <a:pt x="132" y="0"/>
                        </a:lnTo>
                        <a:lnTo>
                          <a:pt x="137" y="4"/>
                        </a:lnTo>
                        <a:lnTo>
                          <a:pt x="138" y="15"/>
                        </a:lnTo>
                        <a:lnTo>
                          <a:pt x="138" y="22"/>
                        </a:lnTo>
                        <a:lnTo>
                          <a:pt x="137" y="33"/>
                        </a:lnTo>
                        <a:lnTo>
                          <a:pt x="141" y="34"/>
                        </a:lnTo>
                        <a:lnTo>
                          <a:pt x="147" y="40"/>
                        </a:lnTo>
                        <a:lnTo>
                          <a:pt x="152" y="45"/>
                        </a:lnTo>
                        <a:lnTo>
                          <a:pt x="156" y="46"/>
                        </a:lnTo>
                        <a:lnTo>
                          <a:pt x="159" y="54"/>
                        </a:lnTo>
                        <a:lnTo>
                          <a:pt x="159" y="61"/>
                        </a:lnTo>
                        <a:lnTo>
                          <a:pt x="156" y="66"/>
                        </a:lnTo>
                        <a:lnTo>
                          <a:pt x="153" y="69"/>
                        </a:lnTo>
                        <a:lnTo>
                          <a:pt x="147" y="76"/>
                        </a:lnTo>
                        <a:lnTo>
                          <a:pt x="149" y="85"/>
                        </a:lnTo>
                        <a:lnTo>
                          <a:pt x="150" y="90"/>
                        </a:lnTo>
                        <a:lnTo>
                          <a:pt x="150" y="100"/>
                        </a:lnTo>
                        <a:lnTo>
                          <a:pt x="147" y="106"/>
                        </a:lnTo>
                        <a:lnTo>
                          <a:pt x="143" y="108"/>
                        </a:lnTo>
                        <a:lnTo>
                          <a:pt x="138" y="117"/>
                        </a:lnTo>
                        <a:lnTo>
                          <a:pt x="138" y="123"/>
                        </a:lnTo>
                        <a:lnTo>
                          <a:pt x="143" y="127"/>
                        </a:lnTo>
                        <a:lnTo>
                          <a:pt x="149" y="129"/>
                        </a:lnTo>
                        <a:lnTo>
                          <a:pt x="155" y="132"/>
                        </a:lnTo>
                        <a:lnTo>
                          <a:pt x="156" y="142"/>
                        </a:lnTo>
                        <a:lnTo>
                          <a:pt x="155" y="148"/>
                        </a:lnTo>
                        <a:lnTo>
                          <a:pt x="149" y="154"/>
                        </a:lnTo>
                        <a:lnTo>
                          <a:pt x="144" y="159"/>
                        </a:lnTo>
                        <a:lnTo>
                          <a:pt x="138" y="163"/>
                        </a:lnTo>
                        <a:lnTo>
                          <a:pt x="123" y="168"/>
                        </a:lnTo>
                        <a:lnTo>
                          <a:pt x="102" y="174"/>
                        </a:lnTo>
                        <a:lnTo>
                          <a:pt x="86" y="175"/>
                        </a:lnTo>
                        <a:lnTo>
                          <a:pt x="78" y="175"/>
                        </a:lnTo>
                        <a:lnTo>
                          <a:pt x="72" y="166"/>
                        </a:lnTo>
                        <a:lnTo>
                          <a:pt x="65" y="162"/>
                        </a:lnTo>
                        <a:lnTo>
                          <a:pt x="54" y="160"/>
                        </a:lnTo>
                        <a:lnTo>
                          <a:pt x="45" y="168"/>
                        </a:lnTo>
                        <a:lnTo>
                          <a:pt x="36" y="171"/>
                        </a:lnTo>
                        <a:lnTo>
                          <a:pt x="15" y="171"/>
                        </a:lnTo>
                        <a:lnTo>
                          <a:pt x="11" y="166"/>
                        </a:lnTo>
                        <a:lnTo>
                          <a:pt x="5" y="159"/>
                        </a:lnTo>
                        <a:lnTo>
                          <a:pt x="3" y="151"/>
                        </a:lnTo>
                        <a:lnTo>
                          <a:pt x="5" y="142"/>
                        </a:lnTo>
                        <a:lnTo>
                          <a:pt x="12" y="133"/>
                        </a:lnTo>
                        <a:lnTo>
                          <a:pt x="15" y="120"/>
                        </a:lnTo>
                        <a:lnTo>
                          <a:pt x="15" y="112"/>
                        </a:lnTo>
                        <a:lnTo>
                          <a:pt x="8" y="106"/>
                        </a:lnTo>
                        <a:lnTo>
                          <a:pt x="0" y="100"/>
                        </a:lnTo>
                        <a:lnTo>
                          <a:pt x="0" y="93"/>
                        </a:lnTo>
                        <a:close/>
                      </a:path>
                    </a:pathLst>
                  </a:custGeom>
                  <a:solidFill>
                    <a:srgbClr val="3F5F00"/>
                  </a:solidFill>
                  <a:ln w="4763">
                    <a:solidFill>
                      <a:srgbClr val="3F5F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19" name="Freeform 515"/>
                  <p:cNvSpPr/>
                  <p:nvPr/>
                </p:nvSpPr>
                <p:spPr bwMode="auto">
                  <a:xfrm>
                    <a:off x="2005" y="3657"/>
                    <a:ext cx="69" cy="74"/>
                  </a:xfrm>
                  <a:custGeom>
                    <a:avLst/>
                    <a:gdLst>
                      <a:gd name="T0" fmla="*/ 0 w 206"/>
                      <a:gd name="T1" fmla="*/ 0 h 222"/>
                      <a:gd name="T2" fmla="*/ 0 w 206"/>
                      <a:gd name="T3" fmla="*/ 0 h 222"/>
                      <a:gd name="T4" fmla="*/ 0 w 206"/>
                      <a:gd name="T5" fmla="*/ 0 h 222"/>
                      <a:gd name="T6" fmla="*/ 0 w 206"/>
                      <a:gd name="T7" fmla="*/ 0 h 222"/>
                      <a:gd name="T8" fmla="*/ 0 w 206"/>
                      <a:gd name="T9" fmla="*/ 0 h 222"/>
                      <a:gd name="T10" fmla="*/ 0 w 206"/>
                      <a:gd name="T11" fmla="*/ 0 h 222"/>
                      <a:gd name="T12" fmla="*/ 0 w 206"/>
                      <a:gd name="T13" fmla="*/ 0 h 222"/>
                      <a:gd name="T14" fmla="*/ 0 w 206"/>
                      <a:gd name="T15" fmla="*/ 0 h 222"/>
                      <a:gd name="T16" fmla="*/ 0 w 206"/>
                      <a:gd name="T17" fmla="*/ 0 h 222"/>
                      <a:gd name="T18" fmla="*/ 0 w 206"/>
                      <a:gd name="T19" fmla="*/ 0 h 222"/>
                      <a:gd name="T20" fmla="*/ 0 w 206"/>
                      <a:gd name="T21" fmla="*/ 0 h 222"/>
                      <a:gd name="T22" fmla="*/ 0 w 206"/>
                      <a:gd name="T23" fmla="*/ 0 h 222"/>
                      <a:gd name="T24" fmla="*/ 0 w 206"/>
                      <a:gd name="T25" fmla="*/ 0 h 222"/>
                      <a:gd name="T26" fmla="*/ 0 w 206"/>
                      <a:gd name="T27" fmla="*/ 0 h 222"/>
                      <a:gd name="T28" fmla="*/ 0 w 206"/>
                      <a:gd name="T29" fmla="*/ 0 h 222"/>
                      <a:gd name="T30" fmla="*/ 0 w 206"/>
                      <a:gd name="T31" fmla="*/ 0 h 222"/>
                      <a:gd name="T32" fmla="*/ 0 w 206"/>
                      <a:gd name="T33" fmla="*/ 0 h 222"/>
                      <a:gd name="T34" fmla="*/ 0 w 206"/>
                      <a:gd name="T35" fmla="*/ 0 h 222"/>
                      <a:gd name="T36" fmla="*/ 0 w 206"/>
                      <a:gd name="T37" fmla="*/ 0 h 222"/>
                      <a:gd name="T38" fmla="*/ 0 w 206"/>
                      <a:gd name="T39" fmla="*/ 0 h 222"/>
                      <a:gd name="T40" fmla="*/ 0 w 206"/>
                      <a:gd name="T41" fmla="*/ 0 h 222"/>
                      <a:gd name="T42" fmla="*/ 0 w 206"/>
                      <a:gd name="T43" fmla="*/ 0 h 222"/>
                      <a:gd name="T44" fmla="*/ 0 w 206"/>
                      <a:gd name="T45" fmla="*/ 0 h 222"/>
                      <a:gd name="T46" fmla="*/ 0 w 206"/>
                      <a:gd name="T47" fmla="*/ 0 h 222"/>
                      <a:gd name="T48" fmla="*/ 0 w 206"/>
                      <a:gd name="T49" fmla="*/ 0 h 222"/>
                      <a:gd name="T50" fmla="*/ 0 w 206"/>
                      <a:gd name="T51" fmla="*/ 0 h 222"/>
                      <a:gd name="T52" fmla="*/ 0 w 206"/>
                      <a:gd name="T53" fmla="*/ 0 h 222"/>
                      <a:gd name="T54" fmla="*/ 0 w 206"/>
                      <a:gd name="T55" fmla="*/ 0 h 222"/>
                      <a:gd name="T56" fmla="*/ 0 w 206"/>
                      <a:gd name="T57" fmla="*/ 0 h 222"/>
                      <a:gd name="T58" fmla="*/ 0 w 206"/>
                      <a:gd name="T59" fmla="*/ 0 h 222"/>
                      <a:gd name="T60" fmla="*/ 0 w 206"/>
                      <a:gd name="T61" fmla="*/ 0 h 222"/>
                      <a:gd name="T62" fmla="*/ 0 w 206"/>
                      <a:gd name="T63" fmla="*/ 0 h 222"/>
                      <a:gd name="T64" fmla="*/ 0 w 206"/>
                      <a:gd name="T65" fmla="*/ 0 h 222"/>
                      <a:gd name="T66" fmla="*/ 0 w 206"/>
                      <a:gd name="T67" fmla="*/ 0 h 222"/>
                      <a:gd name="T68" fmla="*/ 0 w 206"/>
                      <a:gd name="T69" fmla="*/ 0 h 222"/>
                      <a:gd name="T70" fmla="*/ 0 w 206"/>
                      <a:gd name="T71" fmla="*/ 0 h 222"/>
                      <a:gd name="T72" fmla="*/ 0 w 206"/>
                      <a:gd name="T73" fmla="*/ 0 h 222"/>
                      <a:gd name="T74" fmla="*/ 0 w 206"/>
                      <a:gd name="T75" fmla="*/ 0 h 222"/>
                      <a:gd name="T76" fmla="*/ 0 w 206"/>
                      <a:gd name="T77" fmla="*/ 0 h 2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6"/>
                      <a:gd name="T118" fmla="*/ 0 h 222"/>
                      <a:gd name="T119" fmla="*/ 206 w 206"/>
                      <a:gd name="T120" fmla="*/ 222 h 2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6" h="222">
                        <a:moveTo>
                          <a:pt x="0" y="117"/>
                        </a:moveTo>
                        <a:lnTo>
                          <a:pt x="2" y="103"/>
                        </a:lnTo>
                        <a:lnTo>
                          <a:pt x="5" y="88"/>
                        </a:lnTo>
                        <a:lnTo>
                          <a:pt x="11" y="78"/>
                        </a:lnTo>
                        <a:lnTo>
                          <a:pt x="17" y="64"/>
                        </a:lnTo>
                        <a:lnTo>
                          <a:pt x="23" y="49"/>
                        </a:lnTo>
                        <a:lnTo>
                          <a:pt x="26" y="36"/>
                        </a:lnTo>
                        <a:lnTo>
                          <a:pt x="29" y="24"/>
                        </a:lnTo>
                        <a:lnTo>
                          <a:pt x="32" y="15"/>
                        </a:lnTo>
                        <a:lnTo>
                          <a:pt x="36" y="10"/>
                        </a:lnTo>
                        <a:lnTo>
                          <a:pt x="44" y="10"/>
                        </a:lnTo>
                        <a:lnTo>
                          <a:pt x="50" y="13"/>
                        </a:lnTo>
                        <a:lnTo>
                          <a:pt x="56" y="15"/>
                        </a:lnTo>
                        <a:lnTo>
                          <a:pt x="63" y="9"/>
                        </a:lnTo>
                        <a:lnTo>
                          <a:pt x="69" y="4"/>
                        </a:lnTo>
                        <a:lnTo>
                          <a:pt x="78" y="0"/>
                        </a:lnTo>
                        <a:lnTo>
                          <a:pt x="86" y="0"/>
                        </a:lnTo>
                        <a:lnTo>
                          <a:pt x="90" y="1"/>
                        </a:lnTo>
                        <a:lnTo>
                          <a:pt x="96" y="6"/>
                        </a:lnTo>
                        <a:lnTo>
                          <a:pt x="104" y="10"/>
                        </a:lnTo>
                        <a:lnTo>
                          <a:pt x="111" y="7"/>
                        </a:lnTo>
                        <a:lnTo>
                          <a:pt x="117" y="1"/>
                        </a:lnTo>
                        <a:lnTo>
                          <a:pt x="123" y="1"/>
                        </a:lnTo>
                        <a:lnTo>
                          <a:pt x="129" y="4"/>
                        </a:lnTo>
                        <a:lnTo>
                          <a:pt x="134" y="10"/>
                        </a:lnTo>
                        <a:lnTo>
                          <a:pt x="137" y="15"/>
                        </a:lnTo>
                        <a:lnTo>
                          <a:pt x="143" y="15"/>
                        </a:lnTo>
                        <a:lnTo>
                          <a:pt x="150" y="13"/>
                        </a:lnTo>
                        <a:lnTo>
                          <a:pt x="158" y="7"/>
                        </a:lnTo>
                        <a:lnTo>
                          <a:pt x="162" y="1"/>
                        </a:lnTo>
                        <a:lnTo>
                          <a:pt x="170" y="1"/>
                        </a:lnTo>
                        <a:lnTo>
                          <a:pt x="176" y="7"/>
                        </a:lnTo>
                        <a:lnTo>
                          <a:pt x="177" y="19"/>
                        </a:lnTo>
                        <a:lnTo>
                          <a:pt x="179" y="28"/>
                        </a:lnTo>
                        <a:lnTo>
                          <a:pt x="176" y="42"/>
                        </a:lnTo>
                        <a:lnTo>
                          <a:pt x="182" y="45"/>
                        </a:lnTo>
                        <a:lnTo>
                          <a:pt x="189" y="51"/>
                        </a:lnTo>
                        <a:lnTo>
                          <a:pt x="195" y="57"/>
                        </a:lnTo>
                        <a:lnTo>
                          <a:pt x="201" y="60"/>
                        </a:lnTo>
                        <a:lnTo>
                          <a:pt x="206" y="69"/>
                        </a:lnTo>
                        <a:lnTo>
                          <a:pt x="206" y="78"/>
                        </a:lnTo>
                        <a:lnTo>
                          <a:pt x="201" y="84"/>
                        </a:lnTo>
                        <a:lnTo>
                          <a:pt x="197" y="87"/>
                        </a:lnTo>
                        <a:lnTo>
                          <a:pt x="189" y="96"/>
                        </a:lnTo>
                        <a:lnTo>
                          <a:pt x="191" y="108"/>
                        </a:lnTo>
                        <a:lnTo>
                          <a:pt x="194" y="114"/>
                        </a:lnTo>
                        <a:lnTo>
                          <a:pt x="194" y="127"/>
                        </a:lnTo>
                        <a:lnTo>
                          <a:pt x="189" y="133"/>
                        </a:lnTo>
                        <a:lnTo>
                          <a:pt x="183" y="136"/>
                        </a:lnTo>
                        <a:lnTo>
                          <a:pt x="179" y="147"/>
                        </a:lnTo>
                        <a:lnTo>
                          <a:pt x="179" y="154"/>
                        </a:lnTo>
                        <a:lnTo>
                          <a:pt x="183" y="160"/>
                        </a:lnTo>
                        <a:lnTo>
                          <a:pt x="192" y="162"/>
                        </a:lnTo>
                        <a:lnTo>
                          <a:pt x="200" y="166"/>
                        </a:lnTo>
                        <a:lnTo>
                          <a:pt x="201" y="178"/>
                        </a:lnTo>
                        <a:lnTo>
                          <a:pt x="198" y="187"/>
                        </a:lnTo>
                        <a:lnTo>
                          <a:pt x="192" y="195"/>
                        </a:lnTo>
                        <a:lnTo>
                          <a:pt x="185" y="201"/>
                        </a:lnTo>
                        <a:lnTo>
                          <a:pt x="177" y="207"/>
                        </a:lnTo>
                        <a:lnTo>
                          <a:pt x="159" y="213"/>
                        </a:lnTo>
                        <a:lnTo>
                          <a:pt x="132" y="219"/>
                        </a:lnTo>
                        <a:lnTo>
                          <a:pt x="110" y="222"/>
                        </a:lnTo>
                        <a:lnTo>
                          <a:pt x="101" y="220"/>
                        </a:lnTo>
                        <a:lnTo>
                          <a:pt x="93" y="211"/>
                        </a:lnTo>
                        <a:lnTo>
                          <a:pt x="84" y="205"/>
                        </a:lnTo>
                        <a:lnTo>
                          <a:pt x="71" y="204"/>
                        </a:lnTo>
                        <a:lnTo>
                          <a:pt x="59" y="213"/>
                        </a:lnTo>
                        <a:lnTo>
                          <a:pt x="48" y="217"/>
                        </a:lnTo>
                        <a:lnTo>
                          <a:pt x="20" y="216"/>
                        </a:lnTo>
                        <a:lnTo>
                          <a:pt x="14" y="211"/>
                        </a:lnTo>
                        <a:lnTo>
                          <a:pt x="6" y="201"/>
                        </a:lnTo>
                        <a:lnTo>
                          <a:pt x="5" y="190"/>
                        </a:lnTo>
                        <a:lnTo>
                          <a:pt x="8" y="180"/>
                        </a:lnTo>
                        <a:lnTo>
                          <a:pt x="17" y="168"/>
                        </a:lnTo>
                        <a:lnTo>
                          <a:pt x="21" y="151"/>
                        </a:lnTo>
                        <a:lnTo>
                          <a:pt x="20" y="142"/>
                        </a:lnTo>
                        <a:lnTo>
                          <a:pt x="11" y="133"/>
                        </a:lnTo>
                        <a:lnTo>
                          <a:pt x="2" y="127"/>
                        </a:lnTo>
                        <a:lnTo>
                          <a:pt x="0" y="117"/>
                        </a:lnTo>
                        <a:close/>
                      </a:path>
                    </a:pathLst>
                  </a:custGeom>
                  <a:solidFill>
                    <a:srgbClr val="3F5F00"/>
                  </a:solidFill>
                  <a:ln w="4763">
                    <a:solidFill>
                      <a:srgbClr val="3F5F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grpSp>
          <p:sp>
            <p:nvSpPr>
              <p:cNvPr id="1049120" name="Freeform 516"/>
              <p:cNvSpPr/>
              <p:nvPr/>
            </p:nvSpPr>
            <p:spPr bwMode="auto">
              <a:xfrm>
                <a:off x="3367" y="3060"/>
                <a:ext cx="1768" cy="255"/>
              </a:xfrm>
              <a:custGeom>
                <a:avLst/>
                <a:gdLst>
                  <a:gd name="T0" fmla="*/ 0 w 1824"/>
                  <a:gd name="T1" fmla="*/ 0 h 316"/>
                  <a:gd name="T2" fmla="*/ 1726358113 w 1824"/>
                  <a:gd name="T3" fmla="*/ 478520188 h 316"/>
                  <a:gd name="T4" fmla="*/ 1726358113 w 1824"/>
                  <a:gd name="T5" fmla="*/ 478520188 h 316"/>
                  <a:gd name="T6" fmla="*/ 1726358113 w 1824"/>
                  <a:gd name="T7" fmla="*/ 478520188 h 316"/>
                  <a:gd name="T8" fmla="*/ 1726358113 w 1824"/>
                  <a:gd name="T9" fmla="*/ 478520188 h 316"/>
                  <a:gd name="T10" fmla="*/ 1726358113 w 1824"/>
                  <a:gd name="T11" fmla="*/ 478520188 h 316"/>
                  <a:gd name="T12" fmla="*/ 1726358113 w 1824"/>
                  <a:gd name="T13" fmla="*/ 478520188 h 316"/>
                  <a:gd name="T14" fmla="*/ 1726358113 w 1824"/>
                  <a:gd name="T15" fmla="*/ 478520188 h 316"/>
                  <a:gd name="T16" fmla="*/ 1726358113 w 1824"/>
                  <a:gd name="T17" fmla="*/ 478520188 h 316"/>
                  <a:gd name="T18" fmla="*/ 1726358113 w 1824"/>
                  <a:gd name="T19" fmla="*/ 478520188 h 316"/>
                  <a:gd name="T20" fmla="*/ 1726358113 w 1824"/>
                  <a:gd name="T21" fmla="*/ 478520188 h 316"/>
                  <a:gd name="T22" fmla="*/ 1726358113 w 1824"/>
                  <a:gd name="T23" fmla="*/ 478520188 h 316"/>
                  <a:gd name="T24" fmla="*/ 1726358113 w 1824"/>
                  <a:gd name="T25" fmla="*/ 478520188 h 3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4"/>
                  <a:gd name="T40" fmla="*/ 0 h 316"/>
                  <a:gd name="T41" fmla="*/ 1824 w 1824"/>
                  <a:gd name="T42" fmla="*/ 316 h 3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4" h="316">
                    <a:moveTo>
                      <a:pt x="0" y="0"/>
                    </a:moveTo>
                    <a:lnTo>
                      <a:pt x="404" y="16"/>
                    </a:lnTo>
                    <a:lnTo>
                      <a:pt x="516" y="84"/>
                    </a:lnTo>
                    <a:lnTo>
                      <a:pt x="660" y="76"/>
                    </a:lnTo>
                    <a:lnTo>
                      <a:pt x="800" y="100"/>
                    </a:lnTo>
                    <a:lnTo>
                      <a:pt x="848" y="148"/>
                    </a:lnTo>
                    <a:lnTo>
                      <a:pt x="980" y="180"/>
                    </a:lnTo>
                    <a:lnTo>
                      <a:pt x="1152" y="196"/>
                    </a:lnTo>
                    <a:lnTo>
                      <a:pt x="1328" y="216"/>
                    </a:lnTo>
                    <a:lnTo>
                      <a:pt x="1520" y="216"/>
                    </a:lnTo>
                    <a:lnTo>
                      <a:pt x="1664" y="228"/>
                    </a:lnTo>
                    <a:lnTo>
                      <a:pt x="1776" y="256"/>
                    </a:lnTo>
                    <a:lnTo>
                      <a:pt x="1824" y="316"/>
                    </a:lnTo>
                  </a:path>
                </a:pathLst>
              </a:custGeom>
              <a:solidFill>
                <a:srgbClr val="FF66CC"/>
              </a:solidFill>
              <a:ln w="254000">
                <a:solidFill>
                  <a:srgbClr val="FF99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21" name="Freeform 517"/>
              <p:cNvSpPr/>
              <p:nvPr/>
            </p:nvSpPr>
            <p:spPr bwMode="auto">
              <a:xfrm>
                <a:off x="1673" y="2690"/>
                <a:ext cx="1721" cy="363"/>
              </a:xfrm>
              <a:custGeom>
                <a:avLst/>
                <a:gdLst>
                  <a:gd name="T0" fmla="*/ 0 w 1764"/>
                  <a:gd name="T1" fmla="*/ 0 h 448"/>
                  <a:gd name="T2" fmla="*/ 1806779198 w 1764"/>
                  <a:gd name="T3" fmla="*/ 492412685 h 448"/>
                  <a:gd name="T4" fmla="*/ 1806779198 w 1764"/>
                  <a:gd name="T5" fmla="*/ 492412685 h 448"/>
                  <a:gd name="T6" fmla="*/ 1806779198 w 1764"/>
                  <a:gd name="T7" fmla="*/ 492412685 h 448"/>
                  <a:gd name="T8" fmla="*/ 1806779198 w 1764"/>
                  <a:gd name="T9" fmla="*/ 492412685 h 448"/>
                  <a:gd name="T10" fmla="*/ 1806779198 w 1764"/>
                  <a:gd name="T11" fmla="*/ 492412685 h 448"/>
                  <a:gd name="T12" fmla="*/ 1806779198 w 1764"/>
                  <a:gd name="T13" fmla="*/ 492412685 h 448"/>
                  <a:gd name="T14" fmla="*/ 1806779198 w 1764"/>
                  <a:gd name="T15" fmla="*/ 492412685 h 448"/>
                  <a:gd name="T16" fmla="*/ 1806779198 w 1764"/>
                  <a:gd name="T17" fmla="*/ 492412685 h 4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4"/>
                  <a:gd name="T28" fmla="*/ 0 h 448"/>
                  <a:gd name="T29" fmla="*/ 1764 w 1764"/>
                  <a:gd name="T30" fmla="*/ 448 h 4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4" h="448">
                    <a:moveTo>
                      <a:pt x="0" y="0"/>
                    </a:moveTo>
                    <a:lnTo>
                      <a:pt x="164" y="76"/>
                    </a:lnTo>
                    <a:lnTo>
                      <a:pt x="492" y="64"/>
                    </a:lnTo>
                    <a:lnTo>
                      <a:pt x="576" y="88"/>
                    </a:lnTo>
                    <a:lnTo>
                      <a:pt x="980" y="132"/>
                    </a:lnTo>
                    <a:lnTo>
                      <a:pt x="1148" y="156"/>
                    </a:lnTo>
                    <a:lnTo>
                      <a:pt x="1304" y="216"/>
                    </a:lnTo>
                    <a:lnTo>
                      <a:pt x="1464" y="316"/>
                    </a:lnTo>
                    <a:lnTo>
                      <a:pt x="1764" y="448"/>
                    </a:lnTo>
                  </a:path>
                </a:pathLst>
              </a:custGeom>
              <a:solidFill>
                <a:srgbClr val="CCCC00"/>
              </a:solidFill>
              <a:ln w="254000">
                <a:solidFill>
                  <a:srgbClr val="CCCC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22" name="Freeform 518"/>
              <p:cNvSpPr/>
              <p:nvPr/>
            </p:nvSpPr>
            <p:spPr bwMode="auto">
              <a:xfrm>
                <a:off x="346" y="1737"/>
                <a:ext cx="1339" cy="941"/>
              </a:xfrm>
              <a:custGeom>
                <a:avLst/>
                <a:gdLst>
                  <a:gd name="T0" fmla="*/ 0 w 1372"/>
                  <a:gd name="T1" fmla="*/ 0 h 1164"/>
                  <a:gd name="T2" fmla="*/ 1810981693 w 1372"/>
                  <a:gd name="T3" fmla="*/ 484601629 h 1164"/>
                  <a:gd name="T4" fmla="*/ 1810981693 w 1372"/>
                  <a:gd name="T5" fmla="*/ 484601629 h 1164"/>
                  <a:gd name="T6" fmla="*/ 1810981693 w 1372"/>
                  <a:gd name="T7" fmla="*/ 484601629 h 1164"/>
                  <a:gd name="T8" fmla="*/ 1810981693 w 1372"/>
                  <a:gd name="T9" fmla="*/ 484601629 h 1164"/>
                  <a:gd name="T10" fmla="*/ 1810981693 w 1372"/>
                  <a:gd name="T11" fmla="*/ 484601629 h 1164"/>
                  <a:gd name="T12" fmla="*/ 1810981693 w 1372"/>
                  <a:gd name="T13" fmla="*/ 484601629 h 1164"/>
                  <a:gd name="T14" fmla="*/ 1810981693 w 1372"/>
                  <a:gd name="T15" fmla="*/ 484601629 h 1164"/>
                  <a:gd name="T16" fmla="*/ 1810981693 w 1372"/>
                  <a:gd name="T17" fmla="*/ 484601629 h 1164"/>
                  <a:gd name="T18" fmla="*/ 1810981693 w 1372"/>
                  <a:gd name="T19" fmla="*/ 484601629 h 1164"/>
                  <a:gd name="T20" fmla="*/ 1810981693 w 1372"/>
                  <a:gd name="T21" fmla="*/ 484601629 h 1164"/>
                  <a:gd name="T22" fmla="*/ 1810981693 w 1372"/>
                  <a:gd name="T23" fmla="*/ 484601629 h 1164"/>
                  <a:gd name="T24" fmla="*/ 1810981693 w 1372"/>
                  <a:gd name="T25" fmla="*/ 484601629 h 11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2"/>
                  <a:gd name="T40" fmla="*/ 0 h 1164"/>
                  <a:gd name="T41" fmla="*/ 1372 w 1372"/>
                  <a:gd name="T42" fmla="*/ 1164 h 11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2" h="1164">
                    <a:moveTo>
                      <a:pt x="0" y="0"/>
                    </a:moveTo>
                    <a:cubicBezTo>
                      <a:pt x="1" y="8"/>
                      <a:pt x="18" y="4"/>
                      <a:pt x="20" y="12"/>
                    </a:cubicBezTo>
                    <a:cubicBezTo>
                      <a:pt x="22" y="18"/>
                      <a:pt x="12" y="40"/>
                      <a:pt x="12" y="40"/>
                    </a:cubicBezTo>
                    <a:lnTo>
                      <a:pt x="256" y="408"/>
                    </a:lnTo>
                    <a:lnTo>
                      <a:pt x="372" y="456"/>
                    </a:lnTo>
                    <a:lnTo>
                      <a:pt x="512" y="656"/>
                    </a:lnTo>
                    <a:lnTo>
                      <a:pt x="504" y="684"/>
                    </a:lnTo>
                    <a:lnTo>
                      <a:pt x="580" y="788"/>
                    </a:lnTo>
                    <a:lnTo>
                      <a:pt x="956" y="932"/>
                    </a:lnTo>
                    <a:lnTo>
                      <a:pt x="960" y="1048"/>
                    </a:lnTo>
                    <a:lnTo>
                      <a:pt x="1192" y="1020"/>
                    </a:lnTo>
                    <a:lnTo>
                      <a:pt x="1176" y="1044"/>
                    </a:lnTo>
                    <a:lnTo>
                      <a:pt x="1372" y="1164"/>
                    </a:lnTo>
                  </a:path>
                </a:pathLst>
              </a:custGeom>
              <a:noFill/>
              <a:ln w="254000">
                <a:solidFill>
                  <a:srgbClr val="00CC00"/>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pic>
            <p:nvPicPr>
              <p:cNvPr id="2097168" name="Picture 519" descr="TREE3"/>
              <p:cNvPicPr>
                <a:picLocks noChangeAspect="1" noChangeArrowheads="1"/>
              </p:cNvPicPr>
              <p:nvPr/>
            </p:nvPicPr>
            <p:blipFill>
              <a:blip r:embed="rId4" cstate="screen">
                <a:lum bright="18000"/>
                <a:extLst>
                  <a:ext uri="{28A0092B-C50C-407E-A947-70E740481C1C}">
                    <a14:useLocalDpi xmlns:a14="http://schemas.microsoft.com/office/drawing/2010/main"/>
                  </a:ext>
                </a:extLst>
              </a:blip>
              <a:srcRect/>
              <a:stretch>
                <a:fillRect/>
              </a:stretch>
            </p:blipFill>
            <p:spPr bwMode="auto">
              <a:xfrm>
                <a:off x="362" y="1659"/>
                <a:ext cx="375" cy="261"/>
              </a:xfrm>
              <a:prstGeom prst="rect">
                <a:avLst/>
              </a:prstGeom>
              <a:noFill/>
              <a:ln w="9525">
                <a:noFill/>
                <a:miter lim="800000"/>
                <a:headEnd/>
                <a:tailEnd/>
              </a:ln>
            </p:spPr>
          </p:pic>
          <p:sp>
            <p:nvSpPr>
              <p:cNvPr id="1049123" name="Freeform 520"/>
              <p:cNvSpPr/>
              <p:nvPr/>
            </p:nvSpPr>
            <p:spPr bwMode="auto">
              <a:xfrm>
                <a:off x="392" y="1672"/>
                <a:ext cx="5227" cy="1717"/>
              </a:xfrm>
              <a:custGeom>
                <a:avLst/>
                <a:gdLst>
                  <a:gd name="T0" fmla="*/ 0 w 5357"/>
                  <a:gd name="T1" fmla="*/ 0 h 2124"/>
                  <a:gd name="T2" fmla="*/ 1808192060 w 5357"/>
                  <a:gd name="T3" fmla="*/ 484438852 h 2124"/>
                  <a:gd name="T4" fmla="*/ 1808192060 w 5357"/>
                  <a:gd name="T5" fmla="*/ 484438852 h 2124"/>
                  <a:gd name="T6" fmla="*/ 1808192060 w 5357"/>
                  <a:gd name="T7" fmla="*/ 484438852 h 2124"/>
                  <a:gd name="T8" fmla="*/ 1808192060 w 5357"/>
                  <a:gd name="T9" fmla="*/ 484438852 h 2124"/>
                  <a:gd name="T10" fmla="*/ 1808192060 w 5357"/>
                  <a:gd name="T11" fmla="*/ 484438852 h 2124"/>
                  <a:gd name="T12" fmla="*/ 1808192060 w 5357"/>
                  <a:gd name="T13" fmla="*/ 484438852 h 2124"/>
                  <a:gd name="T14" fmla="*/ 1808192060 w 5357"/>
                  <a:gd name="T15" fmla="*/ 484438852 h 2124"/>
                  <a:gd name="T16" fmla="*/ 1808192060 w 5357"/>
                  <a:gd name="T17" fmla="*/ 484438852 h 2124"/>
                  <a:gd name="T18" fmla="*/ 1808192060 w 5357"/>
                  <a:gd name="T19" fmla="*/ 484438852 h 2124"/>
                  <a:gd name="T20" fmla="*/ 1808192060 w 5357"/>
                  <a:gd name="T21" fmla="*/ 484438852 h 2124"/>
                  <a:gd name="T22" fmla="*/ 1808192060 w 5357"/>
                  <a:gd name="T23" fmla="*/ 484438852 h 2124"/>
                  <a:gd name="T24" fmla="*/ 1808192060 w 5357"/>
                  <a:gd name="T25" fmla="*/ 484438852 h 2124"/>
                  <a:gd name="T26" fmla="*/ 1808192060 w 5357"/>
                  <a:gd name="T27" fmla="*/ 484438852 h 2124"/>
                  <a:gd name="T28" fmla="*/ 1808192060 w 5357"/>
                  <a:gd name="T29" fmla="*/ 484438852 h 2124"/>
                  <a:gd name="T30" fmla="*/ 1808192060 w 5357"/>
                  <a:gd name="T31" fmla="*/ 484438852 h 2124"/>
                  <a:gd name="T32" fmla="*/ 1808192060 w 5357"/>
                  <a:gd name="T33" fmla="*/ 484438852 h 2124"/>
                  <a:gd name="T34" fmla="*/ 1808192060 w 5357"/>
                  <a:gd name="T35" fmla="*/ 484438852 h 2124"/>
                  <a:gd name="T36" fmla="*/ 1808192060 w 5357"/>
                  <a:gd name="T37" fmla="*/ 484438852 h 2124"/>
                  <a:gd name="T38" fmla="*/ 1808192060 w 5357"/>
                  <a:gd name="T39" fmla="*/ 484438852 h 2124"/>
                  <a:gd name="T40" fmla="*/ 1808192060 w 5357"/>
                  <a:gd name="T41" fmla="*/ 484438852 h 2124"/>
                  <a:gd name="T42" fmla="*/ 1808192060 w 5357"/>
                  <a:gd name="T43" fmla="*/ 484438852 h 2124"/>
                  <a:gd name="T44" fmla="*/ 1808192060 w 5357"/>
                  <a:gd name="T45" fmla="*/ 484438852 h 2124"/>
                  <a:gd name="T46" fmla="*/ 1808192060 w 5357"/>
                  <a:gd name="T47" fmla="*/ 484438852 h 2124"/>
                  <a:gd name="T48" fmla="*/ 1808192060 w 5357"/>
                  <a:gd name="T49" fmla="*/ 484438852 h 2124"/>
                  <a:gd name="T50" fmla="*/ 1808192060 w 5357"/>
                  <a:gd name="T51" fmla="*/ 484438852 h 2124"/>
                  <a:gd name="T52" fmla="*/ 1808192060 w 5357"/>
                  <a:gd name="T53" fmla="*/ 484438852 h 2124"/>
                  <a:gd name="T54" fmla="*/ 1808192060 w 5357"/>
                  <a:gd name="T55" fmla="*/ 484438852 h 2124"/>
                  <a:gd name="T56" fmla="*/ 1808192060 w 5357"/>
                  <a:gd name="T57" fmla="*/ 484438852 h 2124"/>
                  <a:gd name="T58" fmla="*/ 1808192060 w 5357"/>
                  <a:gd name="T59" fmla="*/ 484438852 h 2124"/>
                  <a:gd name="T60" fmla="*/ 1808192060 w 5357"/>
                  <a:gd name="T61" fmla="*/ 484438852 h 2124"/>
                  <a:gd name="T62" fmla="*/ 1808192060 w 5357"/>
                  <a:gd name="T63" fmla="*/ 484438852 h 2124"/>
                  <a:gd name="T64" fmla="*/ 1808192060 w 5357"/>
                  <a:gd name="T65" fmla="*/ 484438852 h 2124"/>
                  <a:gd name="T66" fmla="*/ 1808192060 w 5357"/>
                  <a:gd name="T67" fmla="*/ 484438852 h 2124"/>
                  <a:gd name="T68" fmla="*/ 1808192060 w 5357"/>
                  <a:gd name="T69" fmla="*/ 484438852 h 2124"/>
                  <a:gd name="T70" fmla="*/ 1808192060 w 5357"/>
                  <a:gd name="T71" fmla="*/ 484438852 h 2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57"/>
                  <a:gd name="T109" fmla="*/ 0 h 2124"/>
                  <a:gd name="T110" fmla="*/ 5357 w 5357"/>
                  <a:gd name="T111" fmla="*/ 2124 h 2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57" h="2124">
                    <a:moveTo>
                      <a:pt x="0" y="0"/>
                    </a:moveTo>
                    <a:lnTo>
                      <a:pt x="182" y="273"/>
                    </a:lnTo>
                    <a:lnTo>
                      <a:pt x="273" y="432"/>
                    </a:lnTo>
                    <a:lnTo>
                      <a:pt x="364" y="440"/>
                    </a:lnTo>
                    <a:lnTo>
                      <a:pt x="440" y="554"/>
                    </a:lnTo>
                    <a:lnTo>
                      <a:pt x="530" y="683"/>
                    </a:lnTo>
                    <a:lnTo>
                      <a:pt x="553" y="796"/>
                    </a:lnTo>
                    <a:lnTo>
                      <a:pt x="659" y="849"/>
                    </a:lnTo>
                    <a:lnTo>
                      <a:pt x="932" y="940"/>
                    </a:lnTo>
                    <a:lnTo>
                      <a:pt x="985" y="1046"/>
                    </a:lnTo>
                    <a:lnTo>
                      <a:pt x="1167" y="1024"/>
                    </a:lnTo>
                    <a:lnTo>
                      <a:pt x="1364" y="1168"/>
                    </a:lnTo>
                    <a:lnTo>
                      <a:pt x="1531" y="1251"/>
                    </a:lnTo>
                    <a:lnTo>
                      <a:pt x="1665" y="1256"/>
                    </a:lnTo>
                    <a:lnTo>
                      <a:pt x="1805" y="1252"/>
                    </a:lnTo>
                    <a:lnTo>
                      <a:pt x="1937" y="1256"/>
                    </a:lnTo>
                    <a:lnTo>
                      <a:pt x="2061" y="1268"/>
                    </a:lnTo>
                    <a:lnTo>
                      <a:pt x="2274" y="1296"/>
                    </a:lnTo>
                    <a:lnTo>
                      <a:pt x="2478" y="1327"/>
                    </a:lnTo>
                    <a:lnTo>
                      <a:pt x="2668" y="1395"/>
                    </a:lnTo>
                    <a:lnTo>
                      <a:pt x="2865" y="1509"/>
                    </a:lnTo>
                    <a:lnTo>
                      <a:pt x="3122" y="1622"/>
                    </a:lnTo>
                    <a:lnTo>
                      <a:pt x="3477" y="1624"/>
                    </a:lnTo>
                    <a:lnTo>
                      <a:pt x="3592" y="1706"/>
                    </a:lnTo>
                    <a:lnTo>
                      <a:pt x="3691" y="1691"/>
                    </a:lnTo>
                    <a:lnTo>
                      <a:pt x="3842" y="1713"/>
                    </a:lnTo>
                    <a:lnTo>
                      <a:pt x="3918" y="1759"/>
                    </a:lnTo>
                    <a:lnTo>
                      <a:pt x="4123" y="1797"/>
                    </a:lnTo>
                    <a:lnTo>
                      <a:pt x="4373" y="1827"/>
                    </a:lnTo>
                    <a:lnTo>
                      <a:pt x="4570" y="1827"/>
                    </a:lnTo>
                    <a:lnTo>
                      <a:pt x="4714" y="1842"/>
                    </a:lnTo>
                    <a:lnTo>
                      <a:pt x="4775" y="1850"/>
                    </a:lnTo>
                    <a:lnTo>
                      <a:pt x="4905" y="1916"/>
                    </a:lnTo>
                    <a:lnTo>
                      <a:pt x="5069" y="2052"/>
                    </a:lnTo>
                    <a:lnTo>
                      <a:pt x="5265" y="2088"/>
                    </a:lnTo>
                    <a:lnTo>
                      <a:pt x="5357" y="2124"/>
                    </a:lnTo>
                  </a:path>
                </a:pathLst>
              </a:custGeom>
              <a:noFill/>
              <a:ln w="19050">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pic>
            <p:nvPicPr>
              <p:cNvPr id="2097169" name="Picture 521" descr="TRE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37" y="2155"/>
                <a:ext cx="281" cy="264"/>
              </a:xfrm>
              <a:prstGeom prst="rect">
                <a:avLst/>
              </a:prstGeom>
              <a:noFill/>
              <a:ln w="9525">
                <a:noFill/>
                <a:miter lim="800000"/>
                <a:headEnd/>
                <a:tailEnd/>
              </a:ln>
            </p:spPr>
          </p:pic>
          <p:sp>
            <p:nvSpPr>
              <p:cNvPr id="1049124" name="Line 522"/>
              <p:cNvSpPr>
                <a:spLocks noChangeShapeType="1"/>
              </p:cNvSpPr>
              <p:nvPr/>
            </p:nvSpPr>
            <p:spPr bwMode="auto">
              <a:xfrm>
                <a:off x="397" y="1629"/>
                <a:ext cx="0" cy="2129"/>
              </a:xfrm>
              <a:prstGeom prst="line">
                <a:avLst/>
              </a:prstGeom>
              <a:noFill/>
              <a:ln w="9525">
                <a:solidFill>
                  <a:srgbClr val="FF3300"/>
                </a:solidFill>
                <a:round/>
                <a:headEnd/>
                <a:tailEnd/>
              </a:ln>
            </p:spPr>
            <p:txBody>
              <a:bodyPr/>
              <a:lstStyle/>
              <a:p>
                <a:endParaRPr lang="en-US"/>
              </a:p>
            </p:txBody>
          </p:sp>
          <p:sp>
            <p:nvSpPr>
              <p:cNvPr id="1049125" name="Line 523"/>
              <p:cNvSpPr>
                <a:spLocks noChangeShapeType="1"/>
              </p:cNvSpPr>
              <p:nvPr/>
            </p:nvSpPr>
            <p:spPr bwMode="auto">
              <a:xfrm flipH="1">
                <a:off x="1708" y="2571"/>
                <a:ext cx="0" cy="1220"/>
              </a:xfrm>
              <a:prstGeom prst="line">
                <a:avLst/>
              </a:prstGeom>
              <a:noFill/>
              <a:ln w="9525">
                <a:solidFill>
                  <a:srgbClr val="FF3300"/>
                </a:solidFill>
                <a:round/>
                <a:headEnd/>
                <a:tailEnd/>
              </a:ln>
            </p:spPr>
            <p:txBody>
              <a:bodyPr/>
              <a:lstStyle/>
              <a:p>
                <a:endParaRPr lang="en-US"/>
              </a:p>
            </p:txBody>
          </p:sp>
          <p:sp>
            <p:nvSpPr>
              <p:cNvPr id="1049126" name="Line 524"/>
              <p:cNvSpPr>
                <a:spLocks noChangeShapeType="1"/>
              </p:cNvSpPr>
              <p:nvPr/>
            </p:nvSpPr>
            <p:spPr bwMode="auto">
              <a:xfrm>
                <a:off x="303" y="3614"/>
                <a:ext cx="1546" cy="0"/>
              </a:xfrm>
              <a:prstGeom prst="line">
                <a:avLst/>
              </a:prstGeom>
              <a:noFill/>
              <a:ln w="9525">
                <a:solidFill>
                  <a:srgbClr val="FF3300"/>
                </a:solidFill>
                <a:round/>
                <a:headEnd/>
                <a:tailEnd/>
              </a:ln>
            </p:spPr>
            <p:txBody>
              <a:bodyPr/>
              <a:lstStyle/>
              <a:p>
                <a:endParaRPr lang="en-US"/>
              </a:p>
            </p:txBody>
          </p:sp>
          <p:sp>
            <p:nvSpPr>
              <p:cNvPr id="1049127" name="Line 525"/>
              <p:cNvSpPr>
                <a:spLocks noChangeShapeType="1"/>
              </p:cNvSpPr>
              <p:nvPr/>
            </p:nvSpPr>
            <p:spPr bwMode="auto">
              <a:xfrm>
                <a:off x="3429" y="3367"/>
                <a:ext cx="0" cy="311"/>
              </a:xfrm>
              <a:prstGeom prst="line">
                <a:avLst/>
              </a:prstGeom>
              <a:noFill/>
              <a:ln w="9525">
                <a:solidFill>
                  <a:srgbClr val="FF3300"/>
                </a:solidFill>
                <a:round/>
                <a:headEnd/>
                <a:tailEnd/>
              </a:ln>
            </p:spPr>
            <p:txBody>
              <a:bodyPr/>
              <a:lstStyle/>
              <a:p>
                <a:endParaRPr lang="en-US"/>
              </a:p>
            </p:txBody>
          </p:sp>
          <p:sp>
            <p:nvSpPr>
              <p:cNvPr id="1049128" name="Text Box 529"/>
              <p:cNvSpPr txBox="1">
                <a:spLocks noChangeArrowheads="1"/>
              </p:cNvSpPr>
              <p:nvPr/>
            </p:nvSpPr>
            <p:spPr bwMode="auto">
              <a:xfrm>
                <a:off x="158" y="3237"/>
                <a:ext cx="253" cy="350"/>
              </a:xfrm>
              <a:prstGeom prst="rect">
                <a:avLst/>
              </a:prstGeom>
              <a:noFill/>
              <a:ln w="9525">
                <a:noFill/>
                <a:miter lim="800000"/>
                <a:headEnd/>
                <a:tailEnd/>
              </a:ln>
            </p:spPr>
            <p:txBody>
              <a:bodyPr wrap="none" lIns="91424" tIns="45712" rIns="91424" bIns="45712">
                <a:spAutoFit/>
              </a:bodyPr>
              <a:lstStyle/>
              <a:p>
                <a:r>
                  <a:rPr lang="en-US" sz="700" dirty="0">
                    <a:solidFill>
                      <a:srgbClr val="000000"/>
                    </a:solidFill>
                    <a:latin typeface="Times New Roman" pitchFamily="18" charset="0"/>
                    <a:cs typeface="Arial" pitchFamily="34" charset="0"/>
                  </a:rPr>
                  <a:t>t</a:t>
                </a:r>
                <a:r>
                  <a:rPr lang="en-US" sz="700" baseline="-25000" dirty="0">
                    <a:solidFill>
                      <a:srgbClr val="000000"/>
                    </a:solidFill>
                    <a:latin typeface="Times New Roman" pitchFamily="18" charset="0"/>
                    <a:cs typeface="Arial" pitchFamily="34" charset="0"/>
                  </a:rPr>
                  <a:t>0</a:t>
                </a:r>
                <a:endParaRPr lang="en-GB" sz="700" baseline="-25000" dirty="0">
                  <a:solidFill>
                    <a:srgbClr val="000000"/>
                  </a:solidFill>
                  <a:latin typeface="Times New Roman" pitchFamily="18" charset="0"/>
                  <a:cs typeface="Arial" pitchFamily="34" charset="0"/>
                </a:endParaRPr>
              </a:p>
            </p:txBody>
          </p:sp>
          <p:sp>
            <p:nvSpPr>
              <p:cNvPr id="1049129" name="Text Box 530"/>
              <p:cNvSpPr txBox="1">
                <a:spLocks noChangeArrowheads="1"/>
              </p:cNvSpPr>
              <p:nvPr/>
            </p:nvSpPr>
            <p:spPr bwMode="auto">
              <a:xfrm>
                <a:off x="1482" y="3237"/>
                <a:ext cx="253" cy="350"/>
              </a:xfrm>
              <a:prstGeom prst="rect">
                <a:avLst/>
              </a:prstGeom>
              <a:noFill/>
              <a:ln w="9525">
                <a:noFill/>
                <a:miter lim="800000"/>
                <a:headEnd/>
                <a:tailEnd/>
              </a:ln>
            </p:spPr>
            <p:txBody>
              <a:bodyPr wrap="none" lIns="91424" tIns="45712" rIns="91424" bIns="45712">
                <a:spAutoFit/>
              </a:bodyPr>
              <a:lstStyle/>
              <a:p>
                <a:r>
                  <a:rPr lang="en-US" sz="700" dirty="0">
                    <a:solidFill>
                      <a:srgbClr val="000000"/>
                    </a:solidFill>
                    <a:latin typeface="Times New Roman" pitchFamily="18" charset="0"/>
                    <a:cs typeface="Arial" pitchFamily="34" charset="0"/>
                  </a:rPr>
                  <a:t>t</a:t>
                </a:r>
                <a:r>
                  <a:rPr lang="en-US" sz="700" baseline="-25000" dirty="0">
                    <a:solidFill>
                      <a:srgbClr val="000000"/>
                    </a:solidFill>
                    <a:latin typeface="Times New Roman" pitchFamily="18" charset="0"/>
                    <a:cs typeface="Arial" pitchFamily="34" charset="0"/>
                  </a:rPr>
                  <a:t>1</a:t>
                </a:r>
                <a:endParaRPr lang="en-GB" sz="700" baseline="-25000" dirty="0">
                  <a:solidFill>
                    <a:srgbClr val="000000"/>
                  </a:solidFill>
                  <a:latin typeface="Times New Roman" pitchFamily="18" charset="0"/>
                  <a:cs typeface="Arial" pitchFamily="34" charset="0"/>
                </a:endParaRPr>
              </a:p>
            </p:txBody>
          </p:sp>
          <p:sp>
            <p:nvSpPr>
              <p:cNvPr id="1049130" name="Text Box 531"/>
              <p:cNvSpPr txBox="1">
                <a:spLocks noChangeArrowheads="1"/>
              </p:cNvSpPr>
              <p:nvPr/>
            </p:nvSpPr>
            <p:spPr bwMode="auto">
              <a:xfrm>
                <a:off x="3196" y="3237"/>
                <a:ext cx="253" cy="350"/>
              </a:xfrm>
              <a:prstGeom prst="rect">
                <a:avLst/>
              </a:prstGeom>
              <a:noFill/>
              <a:ln w="9525">
                <a:noFill/>
                <a:miter lim="800000"/>
                <a:headEnd/>
                <a:tailEnd/>
              </a:ln>
            </p:spPr>
            <p:txBody>
              <a:bodyPr wrap="none" lIns="91424" tIns="45712" rIns="91424" bIns="45712">
                <a:spAutoFit/>
              </a:bodyPr>
              <a:lstStyle/>
              <a:p>
                <a:r>
                  <a:rPr lang="en-US" sz="700" dirty="0">
                    <a:solidFill>
                      <a:srgbClr val="000000"/>
                    </a:solidFill>
                    <a:latin typeface="Times New Roman" pitchFamily="18" charset="0"/>
                    <a:cs typeface="Arial" pitchFamily="34" charset="0"/>
                  </a:rPr>
                  <a:t>t</a:t>
                </a:r>
                <a:r>
                  <a:rPr lang="en-US" sz="700" baseline="-25000" dirty="0">
                    <a:solidFill>
                      <a:srgbClr val="000000"/>
                    </a:solidFill>
                    <a:latin typeface="Times New Roman" pitchFamily="18" charset="0"/>
                    <a:cs typeface="Arial" pitchFamily="34" charset="0"/>
                  </a:rPr>
                  <a:t>2</a:t>
                </a:r>
                <a:endParaRPr lang="en-GB" sz="700" baseline="-25000" dirty="0">
                  <a:solidFill>
                    <a:srgbClr val="000000"/>
                  </a:solidFill>
                  <a:latin typeface="Times New Roman" pitchFamily="18" charset="0"/>
                  <a:cs typeface="Arial" pitchFamily="34" charset="0"/>
                </a:endParaRPr>
              </a:p>
            </p:txBody>
          </p:sp>
          <p:sp>
            <p:nvSpPr>
              <p:cNvPr id="1049131" name="Text Box 532"/>
              <p:cNvSpPr txBox="1">
                <a:spLocks noChangeArrowheads="1"/>
              </p:cNvSpPr>
              <p:nvPr/>
            </p:nvSpPr>
            <p:spPr bwMode="auto">
              <a:xfrm>
                <a:off x="4793" y="3237"/>
                <a:ext cx="272" cy="362"/>
              </a:xfrm>
              <a:prstGeom prst="rect">
                <a:avLst/>
              </a:prstGeom>
              <a:noFill/>
              <a:ln w="9525">
                <a:noFill/>
                <a:miter lim="800000"/>
                <a:headEnd/>
                <a:tailEnd/>
              </a:ln>
            </p:spPr>
            <p:txBody>
              <a:bodyPr wrap="square" lIns="91424" tIns="45712" rIns="91424" bIns="45712">
                <a:spAutoFit/>
              </a:bodyPr>
              <a:lstStyle/>
              <a:p>
                <a:r>
                  <a:rPr lang="en-US" sz="700" dirty="0">
                    <a:solidFill>
                      <a:srgbClr val="000000"/>
                    </a:solidFill>
                    <a:latin typeface="Times New Roman" pitchFamily="18" charset="0"/>
                    <a:cs typeface="Arial" pitchFamily="34" charset="0"/>
                  </a:rPr>
                  <a:t>t</a:t>
                </a:r>
                <a:r>
                  <a:rPr lang="en-US" sz="700" baseline="-25000" dirty="0">
                    <a:solidFill>
                      <a:srgbClr val="000000"/>
                    </a:solidFill>
                    <a:latin typeface="Times New Roman" pitchFamily="18" charset="0"/>
                    <a:cs typeface="Arial" pitchFamily="34" charset="0"/>
                  </a:rPr>
                  <a:t>3</a:t>
                </a:r>
                <a:endParaRPr lang="en-GB" sz="700" baseline="-25000" dirty="0">
                  <a:solidFill>
                    <a:srgbClr val="000000"/>
                  </a:solidFill>
                  <a:latin typeface="Times New Roman" pitchFamily="18" charset="0"/>
                  <a:cs typeface="Arial" pitchFamily="34" charset="0"/>
                </a:endParaRPr>
              </a:p>
            </p:txBody>
          </p:sp>
          <p:sp>
            <p:nvSpPr>
              <p:cNvPr id="1049132" name="Line 533"/>
              <p:cNvSpPr>
                <a:spLocks noChangeShapeType="1"/>
              </p:cNvSpPr>
              <p:nvPr/>
            </p:nvSpPr>
            <p:spPr bwMode="auto">
              <a:xfrm>
                <a:off x="257" y="1795"/>
                <a:ext cx="234" cy="0"/>
              </a:xfrm>
              <a:prstGeom prst="line">
                <a:avLst/>
              </a:prstGeom>
              <a:noFill/>
              <a:ln w="9525">
                <a:solidFill>
                  <a:srgbClr val="FF3300"/>
                </a:solidFill>
                <a:round/>
                <a:headEnd/>
                <a:tailEnd/>
              </a:ln>
            </p:spPr>
            <p:txBody>
              <a:bodyPr/>
              <a:lstStyle/>
              <a:p>
                <a:endParaRPr lang="en-US"/>
              </a:p>
            </p:txBody>
          </p:sp>
          <p:sp>
            <p:nvSpPr>
              <p:cNvPr id="1049133" name="Text Box 534"/>
              <p:cNvSpPr txBox="1">
                <a:spLocks noChangeArrowheads="1"/>
              </p:cNvSpPr>
              <p:nvPr/>
            </p:nvSpPr>
            <p:spPr bwMode="auto">
              <a:xfrm>
                <a:off x="442" y="3583"/>
                <a:ext cx="1294" cy="836"/>
              </a:xfrm>
              <a:prstGeom prst="rect">
                <a:avLst/>
              </a:prstGeom>
              <a:noFill/>
              <a:ln w="9525">
                <a:noFill/>
                <a:miter lim="800000"/>
                <a:headEnd/>
                <a:tailEnd/>
              </a:ln>
            </p:spPr>
            <p:txBody>
              <a:bodyPr wrap="none" lIns="91424" tIns="45712" rIns="91424" bIns="45712">
                <a:spAutoFit/>
              </a:bodyPr>
              <a:lstStyle/>
              <a:p>
                <a:pPr algn="ctr"/>
                <a:r>
                  <a:rPr lang="en-US" sz="1200" dirty="0" smtClean="0">
                    <a:solidFill>
                      <a:srgbClr val="000000"/>
                    </a:solidFill>
                    <a:latin typeface="Franklin Gothic Medium" pitchFamily="34" charset="0"/>
                    <a:cs typeface="Arial" pitchFamily="34" charset="0"/>
                  </a:rPr>
                  <a:t>UPSTREAM</a:t>
                </a:r>
                <a:endParaRPr lang="en-US" sz="1200" dirty="0">
                  <a:latin typeface="Franklin Gothic Medium" pitchFamily="34" charset="0"/>
                  <a:cs typeface="Arial" pitchFamily="34" charset="0"/>
                </a:endParaRPr>
              </a:p>
              <a:p>
                <a:pPr algn="ctr"/>
                <a:r>
                  <a:rPr lang="en-US" sz="1200" dirty="0">
                    <a:latin typeface="Franklin Gothic Medium" pitchFamily="34" charset="0"/>
                    <a:cs typeface="Arial" pitchFamily="34" charset="0"/>
                  </a:rPr>
                  <a:t>(</a:t>
                </a:r>
                <a:r>
                  <a:rPr lang="en-US" sz="1200" dirty="0" err="1">
                    <a:latin typeface="Franklin Gothic Medium" pitchFamily="34" charset="0"/>
                    <a:cs typeface="Arial" pitchFamily="34" charset="0"/>
                  </a:rPr>
                  <a:t>Puncak</a:t>
                </a:r>
                <a:r>
                  <a:rPr lang="en-US" sz="1200" dirty="0">
                    <a:latin typeface="Franklin Gothic Medium" pitchFamily="34" charset="0"/>
                    <a:cs typeface="Arial" pitchFamily="34" charset="0"/>
                  </a:rPr>
                  <a:t>-Bogor</a:t>
                </a:r>
                <a:r>
                  <a:rPr lang="en-US" sz="1200" dirty="0" smtClean="0">
                    <a:latin typeface="Franklin Gothic Medium" pitchFamily="34" charset="0"/>
                    <a:cs typeface="Arial" pitchFamily="34" charset="0"/>
                  </a:rPr>
                  <a:t>)</a:t>
                </a:r>
                <a:endParaRPr lang="en-GB" sz="1200" dirty="0">
                  <a:latin typeface="Franklin Gothic Medium" pitchFamily="34" charset="0"/>
                  <a:cs typeface="Arial" pitchFamily="34" charset="0"/>
                </a:endParaRPr>
              </a:p>
            </p:txBody>
          </p:sp>
          <p:sp>
            <p:nvSpPr>
              <p:cNvPr id="1049134" name="Text Box 535"/>
              <p:cNvSpPr txBox="1">
                <a:spLocks noChangeArrowheads="1"/>
              </p:cNvSpPr>
              <p:nvPr/>
            </p:nvSpPr>
            <p:spPr bwMode="auto">
              <a:xfrm>
                <a:off x="1782" y="3583"/>
                <a:ext cx="1627" cy="534"/>
              </a:xfrm>
              <a:prstGeom prst="rect">
                <a:avLst/>
              </a:prstGeom>
              <a:noFill/>
              <a:ln w="9525">
                <a:noFill/>
                <a:miter lim="800000"/>
                <a:headEnd/>
                <a:tailEnd/>
              </a:ln>
            </p:spPr>
            <p:txBody>
              <a:bodyPr wrap="none" lIns="91424" tIns="45712" rIns="91424" bIns="45712">
                <a:spAutoFit/>
              </a:bodyPr>
              <a:lstStyle/>
              <a:p>
                <a:r>
                  <a:rPr lang="en-US" dirty="0" smtClean="0">
                    <a:solidFill>
                      <a:srgbClr val="000000"/>
                    </a:solidFill>
                    <a:latin typeface="Franklin Gothic Medium" pitchFamily="34" charset="0"/>
                    <a:cs typeface="Arial" pitchFamily="34" charset="0"/>
                  </a:rPr>
                  <a:t>MIDDLESTREAM</a:t>
                </a:r>
                <a:endParaRPr lang="en-GB" dirty="0">
                  <a:solidFill>
                    <a:srgbClr val="000000"/>
                  </a:solidFill>
                  <a:latin typeface="Franklin Gothic Medium" pitchFamily="34" charset="0"/>
                  <a:cs typeface="Arial" pitchFamily="34" charset="0"/>
                </a:endParaRPr>
              </a:p>
            </p:txBody>
          </p:sp>
          <p:sp>
            <p:nvSpPr>
              <p:cNvPr id="1049135" name="Text Box 536"/>
              <p:cNvSpPr txBox="1">
                <a:spLocks noChangeArrowheads="1"/>
              </p:cNvSpPr>
              <p:nvPr/>
            </p:nvSpPr>
            <p:spPr bwMode="auto">
              <a:xfrm>
                <a:off x="3507" y="3582"/>
                <a:ext cx="1503" cy="534"/>
              </a:xfrm>
              <a:prstGeom prst="rect">
                <a:avLst/>
              </a:prstGeom>
              <a:noFill/>
              <a:ln w="9525">
                <a:noFill/>
                <a:miter lim="800000"/>
                <a:headEnd/>
                <a:tailEnd/>
              </a:ln>
            </p:spPr>
            <p:txBody>
              <a:bodyPr wrap="none" lIns="91424" tIns="45712" rIns="91424" bIns="45712">
                <a:spAutoFit/>
              </a:bodyPr>
              <a:lstStyle/>
              <a:p>
                <a:r>
                  <a:rPr lang="en-US" dirty="0" smtClean="0">
                    <a:solidFill>
                      <a:srgbClr val="000000"/>
                    </a:solidFill>
                    <a:latin typeface="Franklin Gothic Medium" pitchFamily="34" charset="0"/>
                    <a:cs typeface="Arial" pitchFamily="34" charset="0"/>
                  </a:rPr>
                  <a:t>DOWNSTREAM</a:t>
                </a:r>
                <a:endParaRPr lang="en-US" dirty="0">
                  <a:solidFill>
                    <a:srgbClr val="000000"/>
                  </a:solidFill>
                  <a:latin typeface="Franklin Gothic Medium" pitchFamily="34" charset="0"/>
                  <a:cs typeface="Arial" pitchFamily="34" charset="0"/>
                </a:endParaRPr>
              </a:p>
            </p:txBody>
          </p:sp>
          <p:sp>
            <p:nvSpPr>
              <p:cNvPr id="1049136" name="Text Box 537"/>
              <p:cNvSpPr txBox="1">
                <a:spLocks noChangeArrowheads="1"/>
              </p:cNvSpPr>
              <p:nvPr/>
            </p:nvSpPr>
            <p:spPr bwMode="auto">
              <a:xfrm rot="-5400000">
                <a:off x="-238" y="1434"/>
                <a:ext cx="1047" cy="191"/>
              </a:xfrm>
              <a:prstGeom prst="rect">
                <a:avLst/>
              </a:prstGeom>
              <a:noFill/>
              <a:ln w="9525">
                <a:noFill/>
                <a:miter lim="800000"/>
                <a:headEnd/>
                <a:tailEnd/>
              </a:ln>
            </p:spPr>
            <p:txBody>
              <a:bodyPr wrap="none" lIns="91424" tIns="45712" rIns="91424" bIns="45712">
                <a:spAutoFit/>
              </a:bodyPr>
              <a:lstStyle/>
              <a:p>
                <a:r>
                  <a:rPr lang="en-US" sz="500">
                    <a:solidFill>
                      <a:srgbClr val="000000"/>
                    </a:solidFill>
                    <a:latin typeface="Tahoma" pitchFamily="34" charset="0"/>
                    <a:cs typeface="Arial" pitchFamily="34" charset="0"/>
                  </a:rPr>
                  <a:t>2000 m + MSL</a:t>
                </a:r>
              </a:p>
            </p:txBody>
          </p:sp>
          <p:grpSp>
            <p:nvGrpSpPr>
              <p:cNvPr id="114" name="Group 538"/>
              <p:cNvGrpSpPr/>
              <p:nvPr/>
            </p:nvGrpSpPr>
            <p:grpSpPr bwMode="auto">
              <a:xfrm>
                <a:off x="1217" y="2371"/>
                <a:ext cx="230" cy="127"/>
                <a:chOff x="4408" y="1213"/>
                <a:chExt cx="794" cy="551"/>
              </a:xfrm>
            </p:grpSpPr>
            <p:sp>
              <p:nvSpPr>
                <p:cNvPr id="1049137" name="Freeform 539"/>
                <p:cNvSpPr/>
                <p:nvPr/>
              </p:nvSpPr>
              <p:spPr bwMode="auto">
                <a:xfrm>
                  <a:off x="4528" y="1273"/>
                  <a:ext cx="532" cy="491"/>
                </a:xfrm>
                <a:custGeom>
                  <a:avLst/>
                  <a:gdLst>
                    <a:gd name="T0" fmla="*/ 1 w 1064"/>
                    <a:gd name="T1" fmla="*/ 0 h 981"/>
                    <a:gd name="T2" fmla="*/ 1 w 1064"/>
                    <a:gd name="T3" fmla="*/ 1 h 981"/>
                    <a:gd name="T4" fmla="*/ 1 w 1064"/>
                    <a:gd name="T5" fmla="*/ 1 h 981"/>
                    <a:gd name="T6" fmla="*/ 1 w 1064"/>
                    <a:gd name="T7" fmla="*/ 1 h 981"/>
                    <a:gd name="T8" fmla="*/ 1 w 1064"/>
                    <a:gd name="T9" fmla="*/ 1 h 981"/>
                    <a:gd name="T10" fmla="*/ 0 w 1064"/>
                    <a:gd name="T11" fmla="*/ 1 h 981"/>
                    <a:gd name="T12" fmla="*/ 0 w 1064"/>
                    <a:gd name="T13" fmla="*/ 1 h 981"/>
                    <a:gd name="T14" fmla="*/ 1 w 1064"/>
                    <a:gd name="T15" fmla="*/ 0 h 981"/>
                    <a:gd name="T16" fmla="*/ 0 60000 65536"/>
                    <a:gd name="T17" fmla="*/ 0 60000 65536"/>
                    <a:gd name="T18" fmla="*/ 0 60000 65536"/>
                    <a:gd name="T19" fmla="*/ 0 60000 65536"/>
                    <a:gd name="T20" fmla="*/ 0 60000 65536"/>
                    <a:gd name="T21" fmla="*/ 0 60000 65536"/>
                    <a:gd name="T22" fmla="*/ 0 60000 65536"/>
                    <a:gd name="T23" fmla="*/ 0 60000 65536"/>
                    <a:gd name="T24" fmla="*/ 0 w 1064"/>
                    <a:gd name="T25" fmla="*/ 0 h 981"/>
                    <a:gd name="T26" fmla="*/ 1064 w 1064"/>
                    <a:gd name="T27" fmla="*/ 981 h 9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 h="981">
                      <a:moveTo>
                        <a:pt x="531" y="0"/>
                      </a:moveTo>
                      <a:lnTo>
                        <a:pt x="1064" y="348"/>
                      </a:lnTo>
                      <a:lnTo>
                        <a:pt x="1064" y="981"/>
                      </a:lnTo>
                      <a:lnTo>
                        <a:pt x="714" y="981"/>
                      </a:lnTo>
                      <a:lnTo>
                        <a:pt x="354" y="981"/>
                      </a:lnTo>
                      <a:lnTo>
                        <a:pt x="0" y="981"/>
                      </a:lnTo>
                      <a:lnTo>
                        <a:pt x="0" y="348"/>
                      </a:lnTo>
                      <a:lnTo>
                        <a:pt x="531" y="0"/>
                      </a:lnTo>
                      <a:close/>
                    </a:path>
                  </a:pathLst>
                </a:custGeom>
                <a:solidFill>
                  <a:srgbClr val="FFFF00"/>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38" name="Freeform 540"/>
                <p:cNvSpPr/>
                <p:nvPr/>
              </p:nvSpPr>
              <p:spPr bwMode="auto">
                <a:xfrm>
                  <a:off x="4408" y="1213"/>
                  <a:ext cx="406" cy="280"/>
                </a:xfrm>
                <a:custGeom>
                  <a:avLst/>
                  <a:gdLst>
                    <a:gd name="T0" fmla="*/ 0 w 495"/>
                    <a:gd name="T1" fmla="*/ 9 h 343"/>
                    <a:gd name="T2" fmla="*/ 14 w 495"/>
                    <a:gd name="T3" fmla="*/ 2 h 343"/>
                    <a:gd name="T4" fmla="*/ 14 w 495"/>
                    <a:gd name="T5" fmla="*/ 2 h 343"/>
                    <a:gd name="T6" fmla="*/ 14 w 495"/>
                    <a:gd name="T7" fmla="*/ 2 h 343"/>
                    <a:gd name="T8" fmla="*/ 14 w 495"/>
                    <a:gd name="T9" fmla="*/ 2 h 343"/>
                    <a:gd name="T10" fmla="*/ 14 w 495"/>
                    <a:gd name="T11" fmla="*/ 0 h 343"/>
                    <a:gd name="T12" fmla="*/ 0 w 495"/>
                    <a:gd name="T13" fmla="*/ 8 h 343"/>
                    <a:gd name="T14" fmla="*/ 0 w 495"/>
                    <a:gd name="T15" fmla="*/ 9 h 343"/>
                    <a:gd name="T16" fmla="*/ 0 60000 65536"/>
                    <a:gd name="T17" fmla="*/ 0 60000 65536"/>
                    <a:gd name="T18" fmla="*/ 0 60000 65536"/>
                    <a:gd name="T19" fmla="*/ 0 60000 65536"/>
                    <a:gd name="T20" fmla="*/ 0 60000 65536"/>
                    <a:gd name="T21" fmla="*/ 0 60000 65536"/>
                    <a:gd name="T22" fmla="*/ 0 60000 65536"/>
                    <a:gd name="T23" fmla="*/ 0 60000 65536"/>
                    <a:gd name="T24" fmla="*/ 0 w 495"/>
                    <a:gd name="T25" fmla="*/ 0 h 343"/>
                    <a:gd name="T26" fmla="*/ 495 w 495"/>
                    <a:gd name="T27" fmla="*/ 343 h 3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5" h="343">
                      <a:moveTo>
                        <a:pt x="0" y="343"/>
                      </a:moveTo>
                      <a:lnTo>
                        <a:pt x="495" y="40"/>
                      </a:lnTo>
                      <a:lnTo>
                        <a:pt x="495" y="35"/>
                      </a:lnTo>
                      <a:lnTo>
                        <a:pt x="495" y="24"/>
                      </a:lnTo>
                      <a:lnTo>
                        <a:pt x="495" y="13"/>
                      </a:lnTo>
                      <a:lnTo>
                        <a:pt x="495" y="0"/>
                      </a:lnTo>
                      <a:lnTo>
                        <a:pt x="0" y="304"/>
                      </a:lnTo>
                      <a:lnTo>
                        <a:pt x="0" y="343"/>
                      </a:lnTo>
                      <a:close/>
                    </a:path>
                  </a:pathLst>
                </a:custGeom>
                <a:solidFill>
                  <a:srgbClr val="FFFF00"/>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39" name="Freeform 541"/>
                <p:cNvSpPr/>
                <p:nvPr/>
              </p:nvSpPr>
              <p:spPr bwMode="auto">
                <a:xfrm>
                  <a:off x="4790" y="1224"/>
                  <a:ext cx="412" cy="291"/>
                </a:xfrm>
                <a:custGeom>
                  <a:avLst/>
                  <a:gdLst>
                    <a:gd name="T0" fmla="*/ 21 w 490"/>
                    <a:gd name="T1" fmla="*/ 20 h 341"/>
                    <a:gd name="T2" fmla="*/ 0 w 490"/>
                    <a:gd name="T3" fmla="*/ 3 h 341"/>
                    <a:gd name="T4" fmla="*/ 0 w 490"/>
                    <a:gd name="T5" fmla="*/ 3 h 341"/>
                    <a:gd name="T6" fmla="*/ 0 w 490"/>
                    <a:gd name="T7" fmla="*/ 3 h 341"/>
                    <a:gd name="T8" fmla="*/ 0 w 490"/>
                    <a:gd name="T9" fmla="*/ 3 h 341"/>
                    <a:gd name="T10" fmla="*/ 0 w 490"/>
                    <a:gd name="T11" fmla="*/ 0 h 341"/>
                    <a:gd name="T12" fmla="*/ 21 w 490"/>
                    <a:gd name="T13" fmla="*/ 17 h 341"/>
                    <a:gd name="T14" fmla="*/ 21 w 490"/>
                    <a:gd name="T15" fmla="*/ 20 h 341"/>
                    <a:gd name="T16" fmla="*/ 0 60000 65536"/>
                    <a:gd name="T17" fmla="*/ 0 60000 65536"/>
                    <a:gd name="T18" fmla="*/ 0 60000 65536"/>
                    <a:gd name="T19" fmla="*/ 0 60000 65536"/>
                    <a:gd name="T20" fmla="*/ 0 60000 65536"/>
                    <a:gd name="T21" fmla="*/ 0 60000 65536"/>
                    <a:gd name="T22" fmla="*/ 0 60000 65536"/>
                    <a:gd name="T23" fmla="*/ 0 60000 65536"/>
                    <a:gd name="T24" fmla="*/ 0 w 490"/>
                    <a:gd name="T25" fmla="*/ 0 h 341"/>
                    <a:gd name="T26" fmla="*/ 490 w 490"/>
                    <a:gd name="T27" fmla="*/ 341 h 3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0" h="341">
                      <a:moveTo>
                        <a:pt x="490" y="341"/>
                      </a:moveTo>
                      <a:lnTo>
                        <a:pt x="0" y="38"/>
                      </a:lnTo>
                      <a:lnTo>
                        <a:pt x="0" y="32"/>
                      </a:lnTo>
                      <a:lnTo>
                        <a:pt x="0" y="23"/>
                      </a:lnTo>
                      <a:lnTo>
                        <a:pt x="0" y="12"/>
                      </a:lnTo>
                      <a:lnTo>
                        <a:pt x="0" y="0"/>
                      </a:lnTo>
                      <a:lnTo>
                        <a:pt x="490" y="302"/>
                      </a:lnTo>
                      <a:lnTo>
                        <a:pt x="490" y="341"/>
                      </a:lnTo>
                      <a:close/>
                    </a:path>
                  </a:pathLst>
                </a:custGeom>
                <a:solidFill>
                  <a:srgbClr val="FFFF00"/>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pic>
            <p:nvPicPr>
              <p:cNvPr id="2097170" name="Picture 542" descr="na01441_"/>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1" y="1755"/>
                <a:ext cx="308" cy="288"/>
              </a:xfrm>
              <a:prstGeom prst="rect">
                <a:avLst/>
              </a:prstGeom>
              <a:noFill/>
              <a:ln w="9525">
                <a:noFill/>
                <a:miter lim="800000"/>
                <a:headEnd/>
                <a:tailEnd/>
              </a:ln>
            </p:spPr>
          </p:pic>
          <p:pic>
            <p:nvPicPr>
              <p:cNvPr id="2097171" name="Picture 543" descr="TRE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 y="1595"/>
                <a:ext cx="281" cy="264"/>
              </a:xfrm>
              <a:prstGeom prst="rect">
                <a:avLst/>
              </a:prstGeom>
              <a:noFill/>
              <a:ln w="9525">
                <a:noFill/>
                <a:miter lim="800000"/>
                <a:headEnd/>
                <a:tailEnd/>
              </a:ln>
            </p:spPr>
          </p:pic>
          <p:pic>
            <p:nvPicPr>
              <p:cNvPr id="2097172" name="Picture 544" descr="TRE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3" y="1923"/>
                <a:ext cx="281" cy="264"/>
              </a:xfrm>
              <a:prstGeom prst="rect">
                <a:avLst/>
              </a:prstGeom>
              <a:noFill/>
              <a:ln w="9525">
                <a:noFill/>
                <a:miter lim="800000"/>
                <a:headEnd/>
                <a:tailEnd/>
              </a:ln>
            </p:spPr>
          </p:pic>
          <p:pic>
            <p:nvPicPr>
              <p:cNvPr id="2097173" name="Picture 545" descr="TRE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3" y="2394"/>
                <a:ext cx="213" cy="218"/>
              </a:xfrm>
              <a:prstGeom prst="rect">
                <a:avLst/>
              </a:prstGeom>
              <a:noFill/>
              <a:ln w="9525">
                <a:noFill/>
                <a:miter lim="800000"/>
                <a:headEnd/>
                <a:tailEnd/>
              </a:ln>
            </p:spPr>
          </p:pic>
          <p:grpSp>
            <p:nvGrpSpPr>
              <p:cNvPr id="115" name="Group 546"/>
              <p:cNvGrpSpPr/>
              <p:nvPr/>
            </p:nvGrpSpPr>
            <p:grpSpPr bwMode="auto">
              <a:xfrm>
                <a:off x="1317" y="2379"/>
                <a:ext cx="261" cy="151"/>
                <a:chOff x="4408" y="1213"/>
                <a:chExt cx="794" cy="551"/>
              </a:xfrm>
            </p:grpSpPr>
            <p:sp>
              <p:nvSpPr>
                <p:cNvPr id="1049140" name="Freeform 547"/>
                <p:cNvSpPr/>
                <p:nvPr/>
              </p:nvSpPr>
              <p:spPr bwMode="auto">
                <a:xfrm>
                  <a:off x="4528" y="1273"/>
                  <a:ext cx="532" cy="491"/>
                </a:xfrm>
                <a:custGeom>
                  <a:avLst/>
                  <a:gdLst>
                    <a:gd name="T0" fmla="*/ 1 w 1064"/>
                    <a:gd name="T1" fmla="*/ 0 h 981"/>
                    <a:gd name="T2" fmla="*/ 1 w 1064"/>
                    <a:gd name="T3" fmla="*/ 1 h 981"/>
                    <a:gd name="T4" fmla="*/ 1 w 1064"/>
                    <a:gd name="T5" fmla="*/ 1 h 981"/>
                    <a:gd name="T6" fmla="*/ 1 w 1064"/>
                    <a:gd name="T7" fmla="*/ 1 h 981"/>
                    <a:gd name="T8" fmla="*/ 1 w 1064"/>
                    <a:gd name="T9" fmla="*/ 1 h 981"/>
                    <a:gd name="T10" fmla="*/ 0 w 1064"/>
                    <a:gd name="T11" fmla="*/ 1 h 981"/>
                    <a:gd name="T12" fmla="*/ 0 w 1064"/>
                    <a:gd name="T13" fmla="*/ 1 h 981"/>
                    <a:gd name="T14" fmla="*/ 1 w 1064"/>
                    <a:gd name="T15" fmla="*/ 0 h 981"/>
                    <a:gd name="T16" fmla="*/ 0 60000 65536"/>
                    <a:gd name="T17" fmla="*/ 0 60000 65536"/>
                    <a:gd name="T18" fmla="*/ 0 60000 65536"/>
                    <a:gd name="T19" fmla="*/ 0 60000 65536"/>
                    <a:gd name="T20" fmla="*/ 0 60000 65536"/>
                    <a:gd name="T21" fmla="*/ 0 60000 65536"/>
                    <a:gd name="T22" fmla="*/ 0 60000 65536"/>
                    <a:gd name="T23" fmla="*/ 0 60000 65536"/>
                    <a:gd name="T24" fmla="*/ 0 w 1064"/>
                    <a:gd name="T25" fmla="*/ 0 h 981"/>
                    <a:gd name="T26" fmla="*/ 1064 w 1064"/>
                    <a:gd name="T27" fmla="*/ 981 h 9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 h="981">
                      <a:moveTo>
                        <a:pt x="531" y="0"/>
                      </a:moveTo>
                      <a:lnTo>
                        <a:pt x="1064" y="348"/>
                      </a:lnTo>
                      <a:lnTo>
                        <a:pt x="1064" y="981"/>
                      </a:lnTo>
                      <a:lnTo>
                        <a:pt x="714" y="981"/>
                      </a:lnTo>
                      <a:lnTo>
                        <a:pt x="354" y="981"/>
                      </a:lnTo>
                      <a:lnTo>
                        <a:pt x="0" y="981"/>
                      </a:lnTo>
                      <a:lnTo>
                        <a:pt x="0" y="348"/>
                      </a:lnTo>
                      <a:lnTo>
                        <a:pt x="531" y="0"/>
                      </a:lnTo>
                      <a:close/>
                    </a:path>
                  </a:pathLst>
                </a:custGeom>
                <a:solidFill>
                  <a:srgbClr val="CC3300"/>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41" name="Freeform 548"/>
                <p:cNvSpPr/>
                <p:nvPr/>
              </p:nvSpPr>
              <p:spPr bwMode="auto">
                <a:xfrm>
                  <a:off x="4408" y="1213"/>
                  <a:ext cx="406" cy="280"/>
                </a:xfrm>
                <a:custGeom>
                  <a:avLst/>
                  <a:gdLst>
                    <a:gd name="T0" fmla="*/ 0 w 495"/>
                    <a:gd name="T1" fmla="*/ 9 h 343"/>
                    <a:gd name="T2" fmla="*/ 14 w 495"/>
                    <a:gd name="T3" fmla="*/ 2 h 343"/>
                    <a:gd name="T4" fmla="*/ 14 w 495"/>
                    <a:gd name="T5" fmla="*/ 2 h 343"/>
                    <a:gd name="T6" fmla="*/ 14 w 495"/>
                    <a:gd name="T7" fmla="*/ 2 h 343"/>
                    <a:gd name="T8" fmla="*/ 14 w 495"/>
                    <a:gd name="T9" fmla="*/ 2 h 343"/>
                    <a:gd name="T10" fmla="*/ 14 w 495"/>
                    <a:gd name="T11" fmla="*/ 0 h 343"/>
                    <a:gd name="T12" fmla="*/ 0 w 495"/>
                    <a:gd name="T13" fmla="*/ 8 h 343"/>
                    <a:gd name="T14" fmla="*/ 0 w 495"/>
                    <a:gd name="T15" fmla="*/ 9 h 343"/>
                    <a:gd name="T16" fmla="*/ 0 60000 65536"/>
                    <a:gd name="T17" fmla="*/ 0 60000 65536"/>
                    <a:gd name="T18" fmla="*/ 0 60000 65536"/>
                    <a:gd name="T19" fmla="*/ 0 60000 65536"/>
                    <a:gd name="T20" fmla="*/ 0 60000 65536"/>
                    <a:gd name="T21" fmla="*/ 0 60000 65536"/>
                    <a:gd name="T22" fmla="*/ 0 60000 65536"/>
                    <a:gd name="T23" fmla="*/ 0 60000 65536"/>
                    <a:gd name="T24" fmla="*/ 0 w 495"/>
                    <a:gd name="T25" fmla="*/ 0 h 343"/>
                    <a:gd name="T26" fmla="*/ 495 w 495"/>
                    <a:gd name="T27" fmla="*/ 343 h 3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5" h="343">
                      <a:moveTo>
                        <a:pt x="0" y="343"/>
                      </a:moveTo>
                      <a:lnTo>
                        <a:pt x="495" y="40"/>
                      </a:lnTo>
                      <a:lnTo>
                        <a:pt x="495" y="35"/>
                      </a:lnTo>
                      <a:lnTo>
                        <a:pt x="495" y="24"/>
                      </a:lnTo>
                      <a:lnTo>
                        <a:pt x="495" y="13"/>
                      </a:lnTo>
                      <a:lnTo>
                        <a:pt x="495" y="0"/>
                      </a:lnTo>
                      <a:lnTo>
                        <a:pt x="0" y="304"/>
                      </a:lnTo>
                      <a:lnTo>
                        <a:pt x="0" y="343"/>
                      </a:lnTo>
                      <a:close/>
                    </a:path>
                  </a:pathLst>
                </a:custGeom>
                <a:solidFill>
                  <a:srgbClr val="CC3300"/>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42" name="Freeform 549"/>
                <p:cNvSpPr/>
                <p:nvPr/>
              </p:nvSpPr>
              <p:spPr bwMode="auto">
                <a:xfrm>
                  <a:off x="4790" y="1224"/>
                  <a:ext cx="412" cy="291"/>
                </a:xfrm>
                <a:custGeom>
                  <a:avLst/>
                  <a:gdLst>
                    <a:gd name="T0" fmla="*/ 21 w 490"/>
                    <a:gd name="T1" fmla="*/ 20 h 341"/>
                    <a:gd name="T2" fmla="*/ 0 w 490"/>
                    <a:gd name="T3" fmla="*/ 3 h 341"/>
                    <a:gd name="T4" fmla="*/ 0 w 490"/>
                    <a:gd name="T5" fmla="*/ 3 h 341"/>
                    <a:gd name="T6" fmla="*/ 0 w 490"/>
                    <a:gd name="T7" fmla="*/ 3 h 341"/>
                    <a:gd name="T8" fmla="*/ 0 w 490"/>
                    <a:gd name="T9" fmla="*/ 3 h 341"/>
                    <a:gd name="T10" fmla="*/ 0 w 490"/>
                    <a:gd name="T11" fmla="*/ 0 h 341"/>
                    <a:gd name="T12" fmla="*/ 21 w 490"/>
                    <a:gd name="T13" fmla="*/ 17 h 341"/>
                    <a:gd name="T14" fmla="*/ 21 w 490"/>
                    <a:gd name="T15" fmla="*/ 20 h 341"/>
                    <a:gd name="T16" fmla="*/ 0 60000 65536"/>
                    <a:gd name="T17" fmla="*/ 0 60000 65536"/>
                    <a:gd name="T18" fmla="*/ 0 60000 65536"/>
                    <a:gd name="T19" fmla="*/ 0 60000 65536"/>
                    <a:gd name="T20" fmla="*/ 0 60000 65536"/>
                    <a:gd name="T21" fmla="*/ 0 60000 65536"/>
                    <a:gd name="T22" fmla="*/ 0 60000 65536"/>
                    <a:gd name="T23" fmla="*/ 0 60000 65536"/>
                    <a:gd name="T24" fmla="*/ 0 w 490"/>
                    <a:gd name="T25" fmla="*/ 0 h 341"/>
                    <a:gd name="T26" fmla="*/ 490 w 490"/>
                    <a:gd name="T27" fmla="*/ 341 h 3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0" h="341">
                      <a:moveTo>
                        <a:pt x="490" y="341"/>
                      </a:moveTo>
                      <a:lnTo>
                        <a:pt x="0" y="38"/>
                      </a:lnTo>
                      <a:lnTo>
                        <a:pt x="0" y="32"/>
                      </a:lnTo>
                      <a:lnTo>
                        <a:pt x="0" y="23"/>
                      </a:lnTo>
                      <a:lnTo>
                        <a:pt x="0" y="12"/>
                      </a:lnTo>
                      <a:lnTo>
                        <a:pt x="0" y="0"/>
                      </a:lnTo>
                      <a:lnTo>
                        <a:pt x="490" y="302"/>
                      </a:lnTo>
                      <a:lnTo>
                        <a:pt x="490" y="341"/>
                      </a:lnTo>
                      <a:close/>
                    </a:path>
                  </a:pathLst>
                </a:custGeom>
                <a:solidFill>
                  <a:srgbClr val="CC3300"/>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pic>
            <p:nvPicPr>
              <p:cNvPr id="2097174" name="Picture 550" descr="BRANC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1" y="2273"/>
                <a:ext cx="384" cy="346"/>
              </a:xfrm>
              <a:prstGeom prst="rect">
                <a:avLst/>
              </a:prstGeom>
              <a:noFill/>
              <a:ln w="9525">
                <a:noFill/>
                <a:miter lim="800000"/>
                <a:headEnd/>
                <a:tailEnd/>
              </a:ln>
            </p:spPr>
          </p:pic>
          <p:sp>
            <p:nvSpPr>
              <p:cNvPr id="1049143" name="Freeform 551"/>
              <p:cNvSpPr/>
              <p:nvPr/>
            </p:nvSpPr>
            <p:spPr bwMode="auto">
              <a:xfrm>
                <a:off x="1730" y="2655"/>
                <a:ext cx="586" cy="114"/>
              </a:xfrm>
              <a:custGeom>
                <a:avLst/>
                <a:gdLst>
                  <a:gd name="T0" fmla="*/ 2147483647 w 544"/>
                  <a:gd name="T1" fmla="*/ 0 h 252"/>
                  <a:gd name="T2" fmla="*/ 0 w 544"/>
                  <a:gd name="T3" fmla="*/ 0 h 252"/>
                  <a:gd name="T4" fmla="*/ 2147483647 w 544"/>
                  <a:gd name="T5" fmla="*/ 8326439 h 252"/>
                  <a:gd name="T6" fmla="*/ 2147483647 w 544"/>
                  <a:gd name="T7" fmla="*/ 8326439 h 252"/>
                  <a:gd name="T8" fmla="*/ 2147483647 w 544"/>
                  <a:gd name="T9" fmla="*/ 8326439 h 252"/>
                  <a:gd name="T10" fmla="*/ 2147483647 w 544"/>
                  <a:gd name="T11" fmla="*/ 8326439 h 252"/>
                  <a:gd name="T12" fmla="*/ 0 60000 65536"/>
                  <a:gd name="T13" fmla="*/ 0 60000 65536"/>
                  <a:gd name="T14" fmla="*/ 0 60000 65536"/>
                  <a:gd name="T15" fmla="*/ 0 60000 65536"/>
                  <a:gd name="T16" fmla="*/ 0 60000 65536"/>
                  <a:gd name="T17" fmla="*/ 0 60000 65536"/>
                  <a:gd name="T18" fmla="*/ 0 w 544"/>
                  <a:gd name="T19" fmla="*/ 0 h 252"/>
                  <a:gd name="T20" fmla="*/ 544 w 544"/>
                  <a:gd name="T21" fmla="*/ 252 h 252"/>
                </a:gdLst>
                <a:ahLst/>
                <a:cxnLst>
                  <a:cxn ang="T12">
                    <a:pos x="T0" y="T1"/>
                  </a:cxn>
                  <a:cxn ang="T13">
                    <a:pos x="T2" y="T3"/>
                  </a:cxn>
                  <a:cxn ang="T14">
                    <a:pos x="T4" y="T5"/>
                  </a:cxn>
                  <a:cxn ang="T15">
                    <a:pos x="T6" y="T7"/>
                  </a:cxn>
                  <a:cxn ang="T16">
                    <a:pos x="T8" y="T9"/>
                  </a:cxn>
                  <a:cxn ang="T17">
                    <a:pos x="T10" y="T11"/>
                  </a:cxn>
                </a:cxnLst>
                <a:rect l="T18" t="T19" r="T20" b="T21"/>
                <a:pathLst>
                  <a:path w="544" h="252">
                    <a:moveTo>
                      <a:pt x="540" y="0"/>
                    </a:moveTo>
                    <a:lnTo>
                      <a:pt x="0" y="0"/>
                    </a:lnTo>
                    <a:lnTo>
                      <a:pt x="108" y="48"/>
                    </a:lnTo>
                    <a:lnTo>
                      <a:pt x="264" y="188"/>
                    </a:lnTo>
                    <a:lnTo>
                      <a:pt x="432" y="212"/>
                    </a:lnTo>
                    <a:lnTo>
                      <a:pt x="544" y="252"/>
                    </a:lnTo>
                  </a:path>
                </a:pathLst>
              </a:custGeom>
              <a:gradFill rotWithShape="0">
                <a:gsLst>
                  <a:gs pos="0">
                    <a:srgbClr val="03D4A8"/>
                  </a:gs>
                  <a:gs pos="25000">
                    <a:srgbClr val="21D6E0"/>
                  </a:gs>
                  <a:gs pos="75000">
                    <a:srgbClr val="0087E6"/>
                  </a:gs>
                  <a:gs pos="100000">
                    <a:srgbClr val="005CBF"/>
                  </a:gs>
                </a:gsLst>
                <a:lin ang="5400000" scaled="1"/>
              </a:gra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nvGrpSpPr>
              <p:cNvPr id="116" name="Group 552"/>
              <p:cNvGrpSpPr/>
              <p:nvPr/>
            </p:nvGrpSpPr>
            <p:grpSpPr bwMode="auto">
              <a:xfrm>
                <a:off x="2817" y="2670"/>
                <a:ext cx="269" cy="151"/>
                <a:chOff x="4408" y="1213"/>
                <a:chExt cx="794" cy="551"/>
              </a:xfrm>
            </p:grpSpPr>
            <p:sp>
              <p:nvSpPr>
                <p:cNvPr id="1049144" name="Freeform 553"/>
                <p:cNvSpPr/>
                <p:nvPr/>
              </p:nvSpPr>
              <p:spPr bwMode="auto">
                <a:xfrm>
                  <a:off x="4528" y="1273"/>
                  <a:ext cx="532" cy="491"/>
                </a:xfrm>
                <a:custGeom>
                  <a:avLst/>
                  <a:gdLst>
                    <a:gd name="T0" fmla="*/ 1 w 1064"/>
                    <a:gd name="T1" fmla="*/ 0 h 981"/>
                    <a:gd name="T2" fmla="*/ 1 w 1064"/>
                    <a:gd name="T3" fmla="*/ 1 h 981"/>
                    <a:gd name="T4" fmla="*/ 1 w 1064"/>
                    <a:gd name="T5" fmla="*/ 1 h 981"/>
                    <a:gd name="T6" fmla="*/ 1 w 1064"/>
                    <a:gd name="T7" fmla="*/ 1 h 981"/>
                    <a:gd name="T8" fmla="*/ 1 w 1064"/>
                    <a:gd name="T9" fmla="*/ 1 h 981"/>
                    <a:gd name="T10" fmla="*/ 0 w 1064"/>
                    <a:gd name="T11" fmla="*/ 1 h 981"/>
                    <a:gd name="T12" fmla="*/ 0 w 1064"/>
                    <a:gd name="T13" fmla="*/ 1 h 981"/>
                    <a:gd name="T14" fmla="*/ 1 w 1064"/>
                    <a:gd name="T15" fmla="*/ 0 h 981"/>
                    <a:gd name="T16" fmla="*/ 0 60000 65536"/>
                    <a:gd name="T17" fmla="*/ 0 60000 65536"/>
                    <a:gd name="T18" fmla="*/ 0 60000 65536"/>
                    <a:gd name="T19" fmla="*/ 0 60000 65536"/>
                    <a:gd name="T20" fmla="*/ 0 60000 65536"/>
                    <a:gd name="T21" fmla="*/ 0 60000 65536"/>
                    <a:gd name="T22" fmla="*/ 0 60000 65536"/>
                    <a:gd name="T23" fmla="*/ 0 60000 65536"/>
                    <a:gd name="T24" fmla="*/ 0 w 1064"/>
                    <a:gd name="T25" fmla="*/ 0 h 981"/>
                    <a:gd name="T26" fmla="*/ 1064 w 1064"/>
                    <a:gd name="T27" fmla="*/ 981 h 9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 h="981">
                      <a:moveTo>
                        <a:pt x="531" y="0"/>
                      </a:moveTo>
                      <a:lnTo>
                        <a:pt x="1064" y="348"/>
                      </a:lnTo>
                      <a:lnTo>
                        <a:pt x="1064" y="981"/>
                      </a:lnTo>
                      <a:lnTo>
                        <a:pt x="714" y="981"/>
                      </a:lnTo>
                      <a:lnTo>
                        <a:pt x="354" y="981"/>
                      </a:lnTo>
                      <a:lnTo>
                        <a:pt x="0" y="981"/>
                      </a:lnTo>
                      <a:lnTo>
                        <a:pt x="0" y="348"/>
                      </a:lnTo>
                      <a:lnTo>
                        <a:pt x="531" y="0"/>
                      </a:lnTo>
                      <a:close/>
                    </a:path>
                  </a:pathLst>
                </a:custGeom>
                <a:solidFill>
                  <a:srgbClr val="FF66CC"/>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45" name="Freeform 554"/>
                <p:cNvSpPr/>
                <p:nvPr/>
              </p:nvSpPr>
              <p:spPr bwMode="auto">
                <a:xfrm>
                  <a:off x="4408" y="1213"/>
                  <a:ext cx="406" cy="280"/>
                </a:xfrm>
                <a:custGeom>
                  <a:avLst/>
                  <a:gdLst>
                    <a:gd name="T0" fmla="*/ 0 w 495"/>
                    <a:gd name="T1" fmla="*/ 9 h 343"/>
                    <a:gd name="T2" fmla="*/ 14 w 495"/>
                    <a:gd name="T3" fmla="*/ 2 h 343"/>
                    <a:gd name="T4" fmla="*/ 14 w 495"/>
                    <a:gd name="T5" fmla="*/ 2 h 343"/>
                    <a:gd name="T6" fmla="*/ 14 w 495"/>
                    <a:gd name="T7" fmla="*/ 2 h 343"/>
                    <a:gd name="T8" fmla="*/ 14 w 495"/>
                    <a:gd name="T9" fmla="*/ 2 h 343"/>
                    <a:gd name="T10" fmla="*/ 14 w 495"/>
                    <a:gd name="T11" fmla="*/ 0 h 343"/>
                    <a:gd name="T12" fmla="*/ 0 w 495"/>
                    <a:gd name="T13" fmla="*/ 8 h 343"/>
                    <a:gd name="T14" fmla="*/ 0 w 495"/>
                    <a:gd name="T15" fmla="*/ 9 h 343"/>
                    <a:gd name="T16" fmla="*/ 0 60000 65536"/>
                    <a:gd name="T17" fmla="*/ 0 60000 65536"/>
                    <a:gd name="T18" fmla="*/ 0 60000 65536"/>
                    <a:gd name="T19" fmla="*/ 0 60000 65536"/>
                    <a:gd name="T20" fmla="*/ 0 60000 65536"/>
                    <a:gd name="T21" fmla="*/ 0 60000 65536"/>
                    <a:gd name="T22" fmla="*/ 0 60000 65536"/>
                    <a:gd name="T23" fmla="*/ 0 60000 65536"/>
                    <a:gd name="T24" fmla="*/ 0 w 495"/>
                    <a:gd name="T25" fmla="*/ 0 h 343"/>
                    <a:gd name="T26" fmla="*/ 495 w 495"/>
                    <a:gd name="T27" fmla="*/ 343 h 3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5" h="343">
                      <a:moveTo>
                        <a:pt x="0" y="343"/>
                      </a:moveTo>
                      <a:lnTo>
                        <a:pt x="495" y="40"/>
                      </a:lnTo>
                      <a:lnTo>
                        <a:pt x="495" y="35"/>
                      </a:lnTo>
                      <a:lnTo>
                        <a:pt x="495" y="24"/>
                      </a:lnTo>
                      <a:lnTo>
                        <a:pt x="495" y="13"/>
                      </a:lnTo>
                      <a:lnTo>
                        <a:pt x="495" y="0"/>
                      </a:lnTo>
                      <a:lnTo>
                        <a:pt x="0" y="304"/>
                      </a:lnTo>
                      <a:lnTo>
                        <a:pt x="0" y="343"/>
                      </a:lnTo>
                      <a:close/>
                    </a:path>
                  </a:pathLst>
                </a:custGeom>
                <a:solidFill>
                  <a:srgbClr val="FF66CC"/>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46" name="Freeform 555"/>
                <p:cNvSpPr/>
                <p:nvPr/>
              </p:nvSpPr>
              <p:spPr bwMode="auto">
                <a:xfrm>
                  <a:off x="4790" y="1224"/>
                  <a:ext cx="412" cy="291"/>
                </a:xfrm>
                <a:custGeom>
                  <a:avLst/>
                  <a:gdLst>
                    <a:gd name="T0" fmla="*/ 21 w 490"/>
                    <a:gd name="T1" fmla="*/ 20 h 341"/>
                    <a:gd name="T2" fmla="*/ 0 w 490"/>
                    <a:gd name="T3" fmla="*/ 3 h 341"/>
                    <a:gd name="T4" fmla="*/ 0 w 490"/>
                    <a:gd name="T5" fmla="*/ 3 h 341"/>
                    <a:gd name="T6" fmla="*/ 0 w 490"/>
                    <a:gd name="T7" fmla="*/ 3 h 341"/>
                    <a:gd name="T8" fmla="*/ 0 w 490"/>
                    <a:gd name="T9" fmla="*/ 3 h 341"/>
                    <a:gd name="T10" fmla="*/ 0 w 490"/>
                    <a:gd name="T11" fmla="*/ 0 h 341"/>
                    <a:gd name="T12" fmla="*/ 21 w 490"/>
                    <a:gd name="T13" fmla="*/ 17 h 341"/>
                    <a:gd name="T14" fmla="*/ 21 w 490"/>
                    <a:gd name="T15" fmla="*/ 20 h 341"/>
                    <a:gd name="T16" fmla="*/ 0 60000 65536"/>
                    <a:gd name="T17" fmla="*/ 0 60000 65536"/>
                    <a:gd name="T18" fmla="*/ 0 60000 65536"/>
                    <a:gd name="T19" fmla="*/ 0 60000 65536"/>
                    <a:gd name="T20" fmla="*/ 0 60000 65536"/>
                    <a:gd name="T21" fmla="*/ 0 60000 65536"/>
                    <a:gd name="T22" fmla="*/ 0 60000 65536"/>
                    <a:gd name="T23" fmla="*/ 0 60000 65536"/>
                    <a:gd name="T24" fmla="*/ 0 w 490"/>
                    <a:gd name="T25" fmla="*/ 0 h 341"/>
                    <a:gd name="T26" fmla="*/ 490 w 490"/>
                    <a:gd name="T27" fmla="*/ 341 h 3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0" h="341">
                      <a:moveTo>
                        <a:pt x="490" y="341"/>
                      </a:moveTo>
                      <a:lnTo>
                        <a:pt x="0" y="38"/>
                      </a:lnTo>
                      <a:lnTo>
                        <a:pt x="0" y="32"/>
                      </a:lnTo>
                      <a:lnTo>
                        <a:pt x="0" y="23"/>
                      </a:lnTo>
                      <a:lnTo>
                        <a:pt x="0" y="12"/>
                      </a:lnTo>
                      <a:lnTo>
                        <a:pt x="0" y="0"/>
                      </a:lnTo>
                      <a:lnTo>
                        <a:pt x="490" y="302"/>
                      </a:lnTo>
                      <a:lnTo>
                        <a:pt x="490" y="341"/>
                      </a:lnTo>
                      <a:close/>
                    </a:path>
                  </a:pathLst>
                </a:custGeom>
                <a:solidFill>
                  <a:srgbClr val="FF66CC"/>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grpSp>
            <p:nvGrpSpPr>
              <p:cNvPr id="117" name="Group 556"/>
              <p:cNvGrpSpPr/>
              <p:nvPr/>
            </p:nvGrpSpPr>
            <p:grpSpPr bwMode="auto">
              <a:xfrm>
                <a:off x="3013" y="2751"/>
                <a:ext cx="261" cy="151"/>
                <a:chOff x="4408" y="1213"/>
                <a:chExt cx="794" cy="551"/>
              </a:xfrm>
            </p:grpSpPr>
            <p:sp>
              <p:nvSpPr>
                <p:cNvPr id="1049147" name="Freeform 557"/>
                <p:cNvSpPr/>
                <p:nvPr/>
              </p:nvSpPr>
              <p:spPr bwMode="auto">
                <a:xfrm>
                  <a:off x="4528" y="1273"/>
                  <a:ext cx="532" cy="491"/>
                </a:xfrm>
                <a:custGeom>
                  <a:avLst/>
                  <a:gdLst>
                    <a:gd name="T0" fmla="*/ 1 w 1064"/>
                    <a:gd name="T1" fmla="*/ 0 h 981"/>
                    <a:gd name="T2" fmla="*/ 1 w 1064"/>
                    <a:gd name="T3" fmla="*/ 1 h 981"/>
                    <a:gd name="T4" fmla="*/ 1 w 1064"/>
                    <a:gd name="T5" fmla="*/ 1 h 981"/>
                    <a:gd name="T6" fmla="*/ 1 w 1064"/>
                    <a:gd name="T7" fmla="*/ 1 h 981"/>
                    <a:gd name="T8" fmla="*/ 1 w 1064"/>
                    <a:gd name="T9" fmla="*/ 1 h 981"/>
                    <a:gd name="T10" fmla="*/ 0 w 1064"/>
                    <a:gd name="T11" fmla="*/ 1 h 981"/>
                    <a:gd name="T12" fmla="*/ 0 w 1064"/>
                    <a:gd name="T13" fmla="*/ 1 h 981"/>
                    <a:gd name="T14" fmla="*/ 1 w 1064"/>
                    <a:gd name="T15" fmla="*/ 0 h 981"/>
                    <a:gd name="T16" fmla="*/ 0 60000 65536"/>
                    <a:gd name="T17" fmla="*/ 0 60000 65536"/>
                    <a:gd name="T18" fmla="*/ 0 60000 65536"/>
                    <a:gd name="T19" fmla="*/ 0 60000 65536"/>
                    <a:gd name="T20" fmla="*/ 0 60000 65536"/>
                    <a:gd name="T21" fmla="*/ 0 60000 65536"/>
                    <a:gd name="T22" fmla="*/ 0 60000 65536"/>
                    <a:gd name="T23" fmla="*/ 0 60000 65536"/>
                    <a:gd name="T24" fmla="*/ 0 w 1064"/>
                    <a:gd name="T25" fmla="*/ 0 h 981"/>
                    <a:gd name="T26" fmla="*/ 1064 w 1064"/>
                    <a:gd name="T27" fmla="*/ 981 h 9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 h="981">
                      <a:moveTo>
                        <a:pt x="531" y="0"/>
                      </a:moveTo>
                      <a:lnTo>
                        <a:pt x="1064" y="348"/>
                      </a:lnTo>
                      <a:lnTo>
                        <a:pt x="1064" y="981"/>
                      </a:lnTo>
                      <a:lnTo>
                        <a:pt x="714" y="981"/>
                      </a:lnTo>
                      <a:lnTo>
                        <a:pt x="354" y="981"/>
                      </a:lnTo>
                      <a:lnTo>
                        <a:pt x="0" y="981"/>
                      </a:lnTo>
                      <a:lnTo>
                        <a:pt x="0" y="348"/>
                      </a:lnTo>
                      <a:lnTo>
                        <a:pt x="531" y="0"/>
                      </a:lnTo>
                      <a:close/>
                    </a:path>
                  </a:pathLst>
                </a:custGeom>
                <a:solidFill>
                  <a:srgbClr val="CC6633"/>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48" name="Freeform 558"/>
                <p:cNvSpPr/>
                <p:nvPr/>
              </p:nvSpPr>
              <p:spPr bwMode="auto">
                <a:xfrm>
                  <a:off x="4408" y="1213"/>
                  <a:ext cx="406" cy="280"/>
                </a:xfrm>
                <a:custGeom>
                  <a:avLst/>
                  <a:gdLst>
                    <a:gd name="T0" fmla="*/ 0 w 495"/>
                    <a:gd name="T1" fmla="*/ 9 h 343"/>
                    <a:gd name="T2" fmla="*/ 14 w 495"/>
                    <a:gd name="T3" fmla="*/ 2 h 343"/>
                    <a:gd name="T4" fmla="*/ 14 w 495"/>
                    <a:gd name="T5" fmla="*/ 2 h 343"/>
                    <a:gd name="T6" fmla="*/ 14 w 495"/>
                    <a:gd name="T7" fmla="*/ 2 h 343"/>
                    <a:gd name="T8" fmla="*/ 14 w 495"/>
                    <a:gd name="T9" fmla="*/ 2 h 343"/>
                    <a:gd name="T10" fmla="*/ 14 w 495"/>
                    <a:gd name="T11" fmla="*/ 0 h 343"/>
                    <a:gd name="T12" fmla="*/ 0 w 495"/>
                    <a:gd name="T13" fmla="*/ 8 h 343"/>
                    <a:gd name="T14" fmla="*/ 0 w 495"/>
                    <a:gd name="T15" fmla="*/ 9 h 343"/>
                    <a:gd name="T16" fmla="*/ 0 60000 65536"/>
                    <a:gd name="T17" fmla="*/ 0 60000 65536"/>
                    <a:gd name="T18" fmla="*/ 0 60000 65536"/>
                    <a:gd name="T19" fmla="*/ 0 60000 65536"/>
                    <a:gd name="T20" fmla="*/ 0 60000 65536"/>
                    <a:gd name="T21" fmla="*/ 0 60000 65536"/>
                    <a:gd name="T22" fmla="*/ 0 60000 65536"/>
                    <a:gd name="T23" fmla="*/ 0 60000 65536"/>
                    <a:gd name="T24" fmla="*/ 0 w 495"/>
                    <a:gd name="T25" fmla="*/ 0 h 343"/>
                    <a:gd name="T26" fmla="*/ 495 w 495"/>
                    <a:gd name="T27" fmla="*/ 343 h 3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5" h="343">
                      <a:moveTo>
                        <a:pt x="0" y="343"/>
                      </a:moveTo>
                      <a:lnTo>
                        <a:pt x="495" y="40"/>
                      </a:lnTo>
                      <a:lnTo>
                        <a:pt x="495" y="35"/>
                      </a:lnTo>
                      <a:lnTo>
                        <a:pt x="495" y="24"/>
                      </a:lnTo>
                      <a:lnTo>
                        <a:pt x="495" y="13"/>
                      </a:lnTo>
                      <a:lnTo>
                        <a:pt x="495" y="0"/>
                      </a:lnTo>
                      <a:lnTo>
                        <a:pt x="0" y="304"/>
                      </a:lnTo>
                      <a:lnTo>
                        <a:pt x="0" y="343"/>
                      </a:lnTo>
                      <a:close/>
                    </a:path>
                  </a:pathLst>
                </a:custGeom>
                <a:solidFill>
                  <a:srgbClr val="7A1111"/>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49" name="Freeform 559"/>
                <p:cNvSpPr/>
                <p:nvPr/>
              </p:nvSpPr>
              <p:spPr bwMode="auto">
                <a:xfrm>
                  <a:off x="4790" y="1224"/>
                  <a:ext cx="412" cy="291"/>
                </a:xfrm>
                <a:custGeom>
                  <a:avLst/>
                  <a:gdLst>
                    <a:gd name="T0" fmla="*/ 21 w 490"/>
                    <a:gd name="T1" fmla="*/ 20 h 341"/>
                    <a:gd name="T2" fmla="*/ 0 w 490"/>
                    <a:gd name="T3" fmla="*/ 3 h 341"/>
                    <a:gd name="T4" fmla="*/ 0 w 490"/>
                    <a:gd name="T5" fmla="*/ 3 h 341"/>
                    <a:gd name="T6" fmla="*/ 0 w 490"/>
                    <a:gd name="T7" fmla="*/ 3 h 341"/>
                    <a:gd name="T8" fmla="*/ 0 w 490"/>
                    <a:gd name="T9" fmla="*/ 3 h 341"/>
                    <a:gd name="T10" fmla="*/ 0 w 490"/>
                    <a:gd name="T11" fmla="*/ 0 h 341"/>
                    <a:gd name="T12" fmla="*/ 21 w 490"/>
                    <a:gd name="T13" fmla="*/ 17 h 341"/>
                    <a:gd name="T14" fmla="*/ 21 w 490"/>
                    <a:gd name="T15" fmla="*/ 20 h 341"/>
                    <a:gd name="T16" fmla="*/ 0 60000 65536"/>
                    <a:gd name="T17" fmla="*/ 0 60000 65536"/>
                    <a:gd name="T18" fmla="*/ 0 60000 65536"/>
                    <a:gd name="T19" fmla="*/ 0 60000 65536"/>
                    <a:gd name="T20" fmla="*/ 0 60000 65536"/>
                    <a:gd name="T21" fmla="*/ 0 60000 65536"/>
                    <a:gd name="T22" fmla="*/ 0 60000 65536"/>
                    <a:gd name="T23" fmla="*/ 0 60000 65536"/>
                    <a:gd name="T24" fmla="*/ 0 w 490"/>
                    <a:gd name="T25" fmla="*/ 0 h 341"/>
                    <a:gd name="T26" fmla="*/ 490 w 490"/>
                    <a:gd name="T27" fmla="*/ 341 h 3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0" h="341">
                      <a:moveTo>
                        <a:pt x="490" y="341"/>
                      </a:moveTo>
                      <a:lnTo>
                        <a:pt x="0" y="38"/>
                      </a:lnTo>
                      <a:lnTo>
                        <a:pt x="0" y="32"/>
                      </a:lnTo>
                      <a:lnTo>
                        <a:pt x="0" y="23"/>
                      </a:lnTo>
                      <a:lnTo>
                        <a:pt x="0" y="12"/>
                      </a:lnTo>
                      <a:lnTo>
                        <a:pt x="0" y="0"/>
                      </a:lnTo>
                      <a:lnTo>
                        <a:pt x="490" y="302"/>
                      </a:lnTo>
                      <a:lnTo>
                        <a:pt x="490" y="341"/>
                      </a:lnTo>
                      <a:close/>
                    </a:path>
                  </a:pathLst>
                </a:custGeom>
                <a:solidFill>
                  <a:srgbClr val="7A1111"/>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grpSp>
            <p:nvGrpSpPr>
              <p:cNvPr id="118" name="Group 560"/>
              <p:cNvGrpSpPr/>
              <p:nvPr/>
            </p:nvGrpSpPr>
            <p:grpSpPr bwMode="auto">
              <a:xfrm>
                <a:off x="3182" y="2832"/>
                <a:ext cx="263" cy="151"/>
                <a:chOff x="4408" y="1213"/>
                <a:chExt cx="794" cy="551"/>
              </a:xfrm>
            </p:grpSpPr>
            <p:sp>
              <p:nvSpPr>
                <p:cNvPr id="1049150" name="Freeform 561"/>
                <p:cNvSpPr/>
                <p:nvPr/>
              </p:nvSpPr>
              <p:spPr bwMode="auto">
                <a:xfrm>
                  <a:off x="4528" y="1273"/>
                  <a:ext cx="532" cy="491"/>
                </a:xfrm>
                <a:custGeom>
                  <a:avLst/>
                  <a:gdLst>
                    <a:gd name="T0" fmla="*/ 1 w 1064"/>
                    <a:gd name="T1" fmla="*/ 0 h 981"/>
                    <a:gd name="T2" fmla="*/ 1 w 1064"/>
                    <a:gd name="T3" fmla="*/ 1 h 981"/>
                    <a:gd name="T4" fmla="*/ 1 w 1064"/>
                    <a:gd name="T5" fmla="*/ 1 h 981"/>
                    <a:gd name="T6" fmla="*/ 1 w 1064"/>
                    <a:gd name="T7" fmla="*/ 1 h 981"/>
                    <a:gd name="T8" fmla="*/ 1 w 1064"/>
                    <a:gd name="T9" fmla="*/ 1 h 981"/>
                    <a:gd name="T10" fmla="*/ 0 w 1064"/>
                    <a:gd name="T11" fmla="*/ 1 h 981"/>
                    <a:gd name="T12" fmla="*/ 0 w 1064"/>
                    <a:gd name="T13" fmla="*/ 1 h 981"/>
                    <a:gd name="T14" fmla="*/ 1 w 1064"/>
                    <a:gd name="T15" fmla="*/ 0 h 981"/>
                    <a:gd name="T16" fmla="*/ 0 60000 65536"/>
                    <a:gd name="T17" fmla="*/ 0 60000 65536"/>
                    <a:gd name="T18" fmla="*/ 0 60000 65536"/>
                    <a:gd name="T19" fmla="*/ 0 60000 65536"/>
                    <a:gd name="T20" fmla="*/ 0 60000 65536"/>
                    <a:gd name="T21" fmla="*/ 0 60000 65536"/>
                    <a:gd name="T22" fmla="*/ 0 60000 65536"/>
                    <a:gd name="T23" fmla="*/ 0 60000 65536"/>
                    <a:gd name="T24" fmla="*/ 0 w 1064"/>
                    <a:gd name="T25" fmla="*/ 0 h 981"/>
                    <a:gd name="T26" fmla="*/ 1064 w 1064"/>
                    <a:gd name="T27" fmla="*/ 981 h 9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 h="981">
                      <a:moveTo>
                        <a:pt x="531" y="0"/>
                      </a:moveTo>
                      <a:lnTo>
                        <a:pt x="1064" y="348"/>
                      </a:lnTo>
                      <a:lnTo>
                        <a:pt x="1064" y="981"/>
                      </a:lnTo>
                      <a:lnTo>
                        <a:pt x="714" y="981"/>
                      </a:lnTo>
                      <a:lnTo>
                        <a:pt x="354" y="981"/>
                      </a:lnTo>
                      <a:lnTo>
                        <a:pt x="0" y="981"/>
                      </a:lnTo>
                      <a:lnTo>
                        <a:pt x="0" y="348"/>
                      </a:lnTo>
                      <a:lnTo>
                        <a:pt x="531" y="0"/>
                      </a:lnTo>
                      <a:close/>
                    </a:path>
                  </a:pathLst>
                </a:custGeom>
                <a:solidFill>
                  <a:schemeClr val="accent2"/>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51" name="Freeform 562"/>
                <p:cNvSpPr/>
                <p:nvPr/>
              </p:nvSpPr>
              <p:spPr bwMode="auto">
                <a:xfrm>
                  <a:off x="4408" y="1213"/>
                  <a:ext cx="406" cy="280"/>
                </a:xfrm>
                <a:custGeom>
                  <a:avLst/>
                  <a:gdLst>
                    <a:gd name="T0" fmla="*/ 0 w 495"/>
                    <a:gd name="T1" fmla="*/ 9 h 343"/>
                    <a:gd name="T2" fmla="*/ 14 w 495"/>
                    <a:gd name="T3" fmla="*/ 2 h 343"/>
                    <a:gd name="T4" fmla="*/ 14 w 495"/>
                    <a:gd name="T5" fmla="*/ 2 h 343"/>
                    <a:gd name="T6" fmla="*/ 14 w 495"/>
                    <a:gd name="T7" fmla="*/ 2 h 343"/>
                    <a:gd name="T8" fmla="*/ 14 w 495"/>
                    <a:gd name="T9" fmla="*/ 2 h 343"/>
                    <a:gd name="T10" fmla="*/ 14 w 495"/>
                    <a:gd name="T11" fmla="*/ 0 h 343"/>
                    <a:gd name="T12" fmla="*/ 0 w 495"/>
                    <a:gd name="T13" fmla="*/ 8 h 343"/>
                    <a:gd name="T14" fmla="*/ 0 w 495"/>
                    <a:gd name="T15" fmla="*/ 9 h 343"/>
                    <a:gd name="T16" fmla="*/ 0 60000 65536"/>
                    <a:gd name="T17" fmla="*/ 0 60000 65536"/>
                    <a:gd name="T18" fmla="*/ 0 60000 65536"/>
                    <a:gd name="T19" fmla="*/ 0 60000 65536"/>
                    <a:gd name="T20" fmla="*/ 0 60000 65536"/>
                    <a:gd name="T21" fmla="*/ 0 60000 65536"/>
                    <a:gd name="T22" fmla="*/ 0 60000 65536"/>
                    <a:gd name="T23" fmla="*/ 0 60000 65536"/>
                    <a:gd name="T24" fmla="*/ 0 w 495"/>
                    <a:gd name="T25" fmla="*/ 0 h 343"/>
                    <a:gd name="T26" fmla="*/ 495 w 495"/>
                    <a:gd name="T27" fmla="*/ 343 h 3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5" h="343">
                      <a:moveTo>
                        <a:pt x="0" y="343"/>
                      </a:moveTo>
                      <a:lnTo>
                        <a:pt x="495" y="40"/>
                      </a:lnTo>
                      <a:lnTo>
                        <a:pt x="495" y="35"/>
                      </a:lnTo>
                      <a:lnTo>
                        <a:pt x="495" y="24"/>
                      </a:lnTo>
                      <a:lnTo>
                        <a:pt x="495" y="13"/>
                      </a:lnTo>
                      <a:lnTo>
                        <a:pt x="495" y="0"/>
                      </a:lnTo>
                      <a:lnTo>
                        <a:pt x="0" y="304"/>
                      </a:lnTo>
                      <a:lnTo>
                        <a:pt x="0" y="343"/>
                      </a:lnTo>
                      <a:close/>
                    </a:path>
                  </a:pathLst>
                </a:custGeom>
                <a:solidFill>
                  <a:schemeClr val="accent2"/>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52" name="Freeform 563"/>
                <p:cNvSpPr/>
                <p:nvPr/>
              </p:nvSpPr>
              <p:spPr bwMode="auto">
                <a:xfrm>
                  <a:off x="4790" y="1224"/>
                  <a:ext cx="412" cy="291"/>
                </a:xfrm>
                <a:custGeom>
                  <a:avLst/>
                  <a:gdLst>
                    <a:gd name="T0" fmla="*/ 21 w 490"/>
                    <a:gd name="T1" fmla="*/ 20 h 341"/>
                    <a:gd name="T2" fmla="*/ 0 w 490"/>
                    <a:gd name="T3" fmla="*/ 3 h 341"/>
                    <a:gd name="T4" fmla="*/ 0 w 490"/>
                    <a:gd name="T5" fmla="*/ 3 h 341"/>
                    <a:gd name="T6" fmla="*/ 0 w 490"/>
                    <a:gd name="T7" fmla="*/ 3 h 341"/>
                    <a:gd name="T8" fmla="*/ 0 w 490"/>
                    <a:gd name="T9" fmla="*/ 3 h 341"/>
                    <a:gd name="T10" fmla="*/ 0 w 490"/>
                    <a:gd name="T11" fmla="*/ 0 h 341"/>
                    <a:gd name="T12" fmla="*/ 21 w 490"/>
                    <a:gd name="T13" fmla="*/ 17 h 341"/>
                    <a:gd name="T14" fmla="*/ 21 w 490"/>
                    <a:gd name="T15" fmla="*/ 20 h 341"/>
                    <a:gd name="T16" fmla="*/ 0 60000 65536"/>
                    <a:gd name="T17" fmla="*/ 0 60000 65536"/>
                    <a:gd name="T18" fmla="*/ 0 60000 65536"/>
                    <a:gd name="T19" fmla="*/ 0 60000 65536"/>
                    <a:gd name="T20" fmla="*/ 0 60000 65536"/>
                    <a:gd name="T21" fmla="*/ 0 60000 65536"/>
                    <a:gd name="T22" fmla="*/ 0 60000 65536"/>
                    <a:gd name="T23" fmla="*/ 0 60000 65536"/>
                    <a:gd name="T24" fmla="*/ 0 w 490"/>
                    <a:gd name="T25" fmla="*/ 0 h 341"/>
                    <a:gd name="T26" fmla="*/ 490 w 490"/>
                    <a:gd name="T27" fmla="*/ 341 h 3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0" h="341">
                      <a:moveTo>
                        <a:pt x="490" y="341"/>
                      </a:moveTo>
                      <a:lnTo>
                        <a:pt x="0" y="38"/>
                      </a:lnTo>
                      <a:lnTo>
                        <a:pt x="0" y="32"/>
                      </a:lnTo>
                      <a:lnTo>
                        <a:pt x="0" y="23"/>
                      </a:lnTo>
                      <a:lnTo>
                        <a:pt x="0" y="12"/>
                      </a:lnTo>
                      <a:lnTo>
                        <a:pt x="0" y="0"/>
                      </a:lnTo>
                      <a:lnTo>
                        <a:pt x="490" y="302"/>
                      </a:lnTo>
                      <a:lnTo>
                        <a:pt x="490" y="341"/>
                      </a:lnTo>
                      <a:close/>
                    </a:path>
                  </a:pathLst>
                </a:custGeom>
                <a:solidFill>
                  <a:schemeClr val="accent2"/>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sp>
            <p:nvSpPr>
              <p:cNvPr id="1049153" name="AutoShape 564"/>
              <p:cNvSpPr>
                <a:spLocks noChangeArrowheads="1"/>
              </p:cNvSpPr>
              <p:nvPr/>
            </p:nvSpPr>
            <p:spPr bwMode="auto">
              <a:xfrm flipV="1">
                <a:off x="2273" y="2619"/>
                <a:ext cx="96"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3300"/>
              </a:solidFill>
              <a:ln w="9525">
                <a:solidFill>
                  <a:schemeClr val="tx1"/>
                </a:solidFill>
                <a:miter lim="800000"/>
                <a:headEnd/>
                <a:tailEnd/>
              </a:ln>
            </p:spPr>
            <p:txBody>
              <a:bodyPr rot="10800000" wrap="none" anchor="ctr"/>
              <a:lstStyle/>
              <a:p>
                <a:pPr algn="ctr" eaLnBrk="0" hangingPunct="0"/>
                <a:endParaRPr lang="en-GB" sz="1100">
                  <a:solidFill>
                    <a:srgbClr val="000000"/>
                  </a:solidFill>
                  <a:latin typeface="Times New Roman" pitchFamily="18" charset="0"/>
                  <a:cs typeface="Arial" pitchFamily="34" charset="0"/>
                </a:endParaRPr>
              </a:p>
            </p:txBody>
          </p:sp>
          <p:sp>
            <p:nvSpPr>
              <p:cNvPr id="1049154" name="Text Box 565"/>
              <p:cNvSpPr txBox="1">
                <a:spLocks noChangeArrowheads="1"/>
              </p:cNvSpPr>
              <p:nvPr/>
            </p:nvSpPr>
            <p:spPr bwMode="auto">
              <a:xfrm>
                <a:off x="3362" y="2789"/>
                <a:ext cx="363" cy="465"/>
              </a:xfrm>
              <a:prstGeom prst="rect">
                <a:avLst/>
              </a:prstGeom>
              <a:noFill/>
              <a:ln w="9525">
                <a:noFill/>
                <a:miter lim="800000"/>
                <a:headEnd/>
                <a:tailEnd/>
              </a:ln>
            </p:spPr>
            <p:txBody>
              <a:bodyPr wrap="none">
                <a:spAutoFit/>
              </a:bodyPr>
              <a:lstStyle/>
              <a:p>
                <a:pPr>
                  <a:buFont typeface="Wingdings" pitchFamily="2" charset="2"/>
                  <a:buChar char="ü"/>
                </a:pPr>
                <a:r>
                  <a:rPr lang="en-US" sz="1100" dirty="0">
                    <a:solidFill>
                      <a:srgbClr val="339933"/>
                    </a:solidFill>
                    <a:latin typeface="Calibri" pitchFamily="34" charset="0"/>
                    <a:cs typeface="Arial" pitchFamily="34" charset="0"/>
                  </a:rPr>
                  <a:t>.</a:t>
                </a:r>
              </a:p>
            </p:txBody>
          </p:sp>
          <p:sp>
            <p:nvSpPr>
              <p:cNvPr id="1049155" name="Text Box 566"/>
              <p:cNvSpPr txBox="1">
                <a:spLocks noChangeArrowheads="1"/>
              </p:cNvSpPr>
              <p:nvPr/>
            </p:nvSpPr>
            <p:spPr bwMode="auto">
              <a:xfrm>
                <a:off x="3881" y="2868"/>
                <a:ext cx="363" cy="465"/>
              </a:xfrm>
              <a:prstGeom prst="rect">
                <a:avLst/>
              </a:prstGeom>
              <a:noFill/>
              <a:ln w="9525">
                <a:noFill/>
                <a:miter lim="800000"/>
                <a:headEnd/>
                <a:tailEnd/>
              </a:ln>
            </p:spPr>
            <p:txBody>
              <a:bodyPr wrap="none">
                <a:spAutoFit/>
              </a:bodyPr>
              <a:lstStyle/>
              <a:p>
                <a:pPr>
                  <a:buFont typeface="Wingdings" pitchFamily="2" charset="2"/>
                  <a:buChar char="ü"/>
                </a:pPr>
                <a:endParaRPr lang="en-GB" sz="1100">
                  <a:solidFill>
                    <a:srgbClr val="339933"/>
                  </a:solidFill>
                  <a:latin typeface="Calibri" pitchFamily="34" charset="0"/>
                  <a:cs typeface="Arial" pitchFamily="34" charset="0"/>
                </a:endParaRPr>
              </a:p>
            </p:txBody>
          </p:sp>
          <p:sp>
            <p:nvSpPr>
              <p:cNvPr id="1049156" name="Text Box 567"/>
              <p:cNvSpPr txBox="1">
                <a:spLocks noChangeArrowheads="1"/>
              </p:cNvSpPr>
              <p:nvPr/>
            </p:nvSpPr>
            <p:spPr bwMode="auto">
              <a:xfrm>
                <a:off x="3817" y="2868"/>
                <a:ext cx="363" cy="465"/>
              </a:xfrm>
              <a:prstGeom prst="rect">
                <a:avLst/>
              </a:prstGeom>
              <a:noFill/>
              <a:ln w="9525">
                <a:noFill/>
                <a:miter lim="800000"/>
                <a:headEnd/>
                <a:tailEnd/>
              </a:ln>
            </p:spPr>
            <p:txBody>
              <a:bodyPr wrap="none">
                <a:spAutoFit/>
              </a:bodyPr>
              <a:lstStyle/>
              <a:p>
                <a:pPr>
                  <a:buFont typeface="Wingdings" pitchFamily="2" charset="2"/>
                  <a:buChar char="ü"/>
                </a:pPr>
                <a:endParaRPr lang="en-GB" sz="1100">
                  <a:solidFill>
                    <a:srgbClr val="339933"/>
                  </a:solidFill>
                  <a:latin typeface="Calibri" pitchFamily="34" charset="0"/>
                  <a:cs typeface="Arial" pitchFamily="34" charset="0"/>
                </a:endParaRPr>
              </a:p>
            </p:txBody>
          </p:sp>
          <p:pic>
            <p:nvPicPr>
              <p:cNvPr id="2097175" name="Picture 568" descr="TRE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4" y="2043"/>
                <a:ext cx="281" cy="264"/>
              </a:xfrm>
              <a:prstGeom prst="rect">
                <a:avLst/>
              </a:prstGeom>
              <a:noFill/>
              <a:ln w="9525">
                <a:noFill/>
                <a:miter lim="800000"/>
                <a:headEnd/>
                <a:tailEnd/>
              </a:ln>
            </p:spPr>
          </p:pic>
          <p:sp>
            <p:nvSpPr>
              <p:cNvPr id="1049157" name="Oval 569"/>
              <p:cNvSpPr>
                <a:spLocks noChangeArrowheads="1"/>
              </p:cNvSpPr>
              <p:nvPr/>
            </p:nvSpPr>
            <p:spPr bwMode="auto">
              <a:xfrm>
                <a:off x="5241" y="3212"/>
                <a:ext cx="72" cy="92"/>
              </a:xfrm>
              <a:prstGeom prst="ellipse">
                <a:avLst/>
              </a:prstGeom>
              <a:solidFill>
                <a:srgbClr val="FFFF00"/>
              </a:solidFill>
              <a:ln w="9525">
                <a:noFill/>
                <a:round/>
                <a:headEnd/>
                <a:tailEnd/>
              </a:ln>
            </p:spPr>
            <p:txBody>
              <a:bodyPr wrap="none" anchor="ctr"/>
              <a:lstStyle/>
              <a:p>
                <a:pPr algn="ctr" eaLnBrk="0" hangingPunct="0"/>
                <a:endParaRPr lang="en-GB" sz="1100">
                  <a:solidFill>
                    <a:srgbClr val="000000"/>
                  </a:solidFill>
                  <a:latin typeface="Times New Roman" pitchFamily="18" charset="0"/>
                  <a:cs typeface="Arial" pitchFamily="34" charset="0"/>
                </a:endParaRPr>
              </a:p>
            </p:txBody>
          </p:sp>
          <p:sp>
            <p:nvSpPr>
              <p:cNvPr id="1049158" name="Line 570"/>
              <p:cNvSpPr>
                <a:spLocks noChangeShapeType="1"/>
              </p:cNvSpPr>
              <p:nvPr/>
            </p:nvSpPr>
            <p:spPr bwMode="auto">
              <a:xfrm>
                <a:off x="6595" y="3142"/>
                <a:ext cx="0" cy="349"/>
              </a:xfrm>
              <a:prstGeom prst="line">
                <a:avLst/>
              </a:prstGeom>
              <a:noFill/>
              <a:ln w="9525">
                <a:solidFill>
                  <a:srgbClr val="FF3300"/>
                </a:solidFill>
                <a:round/>
                <a:headEnd/>
                <a:tailEnd/>
              </a:ln>
            </p:spPr>
            <p:txBody>
              <a:bodyPr/>
              <a:lstStyle/>
              <a:p>
                <a:endParaRPr lang="en-US"/>
              </a:p>
            </p:txBody>
          </p:sp>
          <p:sp>
            <p:nvSpPr>
              <p:cNvPr id="1049159" name="Text Box 571"/>
              <p:cNvSpPr txBox="1">
                <a:spLocks noChangeArrowheads="1"/>
              </p:cNvSpPr>
              <p:nvPr/>
            </p:nvSpPr>
            <p:spPr bwMode="auto">
              <a:xfrm>
                <a:off x="6402" y="3237"/>
                <a:ext cx="253" cy="350"/>
              </a:xfrm>
              <a:prstGeom prst="rect">
                <a:avLst/>
              </a:prstGeom>
              <a:noFill/>
              <a:ln w="9525">
                <a:noFill/>
                <a:miter lim="800000"/>
                <a:headEnd/>
                <a:tailEnd/>
              </a:ln>
            </p:spPr>
            <p:txBody>
              <a:bodyPr wrap="none" lIns="91424" tIns="45712" rIns="91424" bIns="45712">
                <a:spAutoFit/>
              </a:bodyPr>
              <a:lstStyle/>
              <a:p>
                <a:r>
                  <a:rPr lang="en-US" sz="700" dirty="0">
                    <a:solidFill>
                      <a:srgbClr val="000000"/>
                    </a:solidFill>
                    <a:latin typeface="Times New Roman" pitchFamily="18" charset="0"/>
                    <a:cs typeface="Arial" pitchFamily="34" charset="0"/>
                  </a:rPr>
                  <a:t>t</a:t>
                </a:r>
                <a:r>
                  <a:rPr lang="en-US" sz="700" baseline="-25000" dirty="0">
                    <a:solidFill>
                      <a:srgbClr val="000000"/>
                    </a:solidFill>
                    <a:latin typeface="Times New Roman" pitchFamily="18" charset="0"/>
                    <a:cs typeface="Arial" pitchFamily="34" charset="0"/>
                  </a:rPr>
                  <a:t>4</a:t>
                </a:r>
                <a:endParaRPr lang="en-GB" sz="700" baseline="-25000" dirty="0">
                  <a:solidFill>
                    <a:srgbClr val="000000"/>
                  </a:solidFill>
                  <a:latin typeface="Times New Roman" pitchFamily="18" charset="0"/>
                  <a:cs typeface="Arial" pitchFamily="34" charset="0"/>
                </a:endParaRPr>
              </a:p>
            </p:txBody>
          </p:sp>
          <p:sp>
            <p:nvSpPr>
              <p:cNvPr id="1049160" name="Line 572"/>
              <p:cNvSpPr>
                <a:spLocks noChangeShapeType="1"/>
              </p:cNvSpPr>
              <p:nvPr/>
            </p:nvSpPr>
            <p:spPr bwMode="auto">
              <a:xfrm flipV="1">
                <a:off x="4881" y="3606"/>
                <a:ext cx="1820" cy="0"/>
              </a:xfrm>
              <a:prstGeom prst="line">
                <a:avLst/>
              </a:prstGeom>
              <a:noFill/>
              <a:ln w="9525">
                <a:solidFill>
                  <a:srgbClr val="FF3300"/>
                </a:solidFill>
                <a:round/>
                <a:headEnd/>
                <a:tailEnd/>
              </a:ln>
            </p:spPr>
            <p:txBody>
              <a:bodyPr/>
              <a:lstStyle/>
              <a:p>
                <a:endParaRPr lang="en-US"/>
              </a:p>
            </p:txBody>
          </p:sp>
          <p:sp>
            <p:nvSpPr>
              <p:cNvPr id="1049161" name="Text Box 573"/>
              <p:cNvSpPr txBox="1">
                <a:spLocks noChangeArrowheads="1"/>
              </p:cNvSpPr>
              <p:nvPr/>
            </p:nvSpPr>
            <p:spPr bwMode="auto">
              <a:xfrm>
                <a:off x="5082" y="3367"/>
                <a:ext cx="418" cy="304"/>
              </a:xfrm>
              <a:prstGeom prst="rect">
                <a:avLst/>
              </a:prstGeom>
              <a:noFill/>
              <a:ln w="9525">
                <a:noFill/>
                <a:miter lim="800000"/>
                <a:headEnd/>
                <a:tailEnd/>
              </a:ln>
            </p:spPr>
            <p:txBody>
              <a:bodyPr wrap="none" lIns="91424" tIns="45712" rIns="91424" bIns="45712">
                <a:spAutoFit/>
              </a:bodyPr>
              <a:lstStyle/>
              <a:p>
                <a:r>
                  <a:rPr lang="en-US" sz="500" dirty="0" err="1">
                    <a:solidFill>
                      <a:srgbClr val="000000"/>
                    </a:solidFill>
                    <a:latin typeface="Franklin Gothic Medium" pitchFamily="34" charset="0"/>
                    <a:cs typeface="Arial" pitchFamily="34" charset="0"/>
                  </a:rPr>
                  <a:t>Pesisir</a:t>
                </a:r>
                <a:endParaRPr lang="en-GB" sz="500" dirty="0">
                  <a:solidFill>
                    <a:srgbClr val="000000"/>
                  </a:solidFill>
                  <a:latin typeface="Franklin Gothic Medium" pitchFamily="34" charset="0"/>
                  <a:cs typeface="Arial" pitchFamily="34" charset="0"/>
                </a:endParaRPr>
              </a:p>
            </p:txBody>
          </p:sp>
          <p:grpSp>
            <p:nvGrpSpPr>
              <p:cNvPr id="119" name="Group 574"/>
              <p:cNvGrpSpPr/>
              <p:nvPr/>
            </p:nvGrpSpPr>
            <p:grpSpPr bwMode="auto">
              <a:xfrm>
                <a:off x="2829" y="2788"/>
                <a:ext cx="292" cy="151"/>
                <a:chOff x="4408" y="1213"/>
                <a:chExt cx="794" cy="551"/>
              </a:xfrm>
            </p:grpSpPr>
            <p:sp>
              <p:nvSpPr>
                <p:cNvPr id="1049162" name="Freeform 575"/>
                <p:cNvSpPr/>
                <p:nvPr/>
              </p:nvSpPr>
              <p:spPr bwMode="auto">
                <a:xfrm>
                  <a:off x="4528" y="1273"/>
                  <a:ext cx="532" cy="491"/>
                </a:xfrm>
                <a:custGeom>
                  <a:avLst/>
                  <a:gdLst>
                    <a:gd name="T0" fmla="*/ 1 w 1064"/>
                    <a:gd name="T1" fmla="*/ 0 h 981"/>
                    <a:gd name="T2" fmla="*/ 1 w 1064"/>
                    <a:gd name="T3" fmla="*/ 1 h 981"/>
                    <a:gd name="T4" fmla="*/ 1 w 1064"/>
                    <a:gd name="T5" fmla="*/ 1 h 981"/>
                    <a:gd name="T6" fmla="*/ 1 w 1064"/>
                    <a:gd name="T7" fmla="*/ 1 h 981"/>
                    <a:gd name="T8" fmla="*/ 1 w 1064"/>
                    <a:gd name="T9" fmla="*/ 1 h 981"/>
                    <a:gd name="T10" fmla="*/ 0 w 1064"/>
                    <a:gd name="T11" fmla="*/ 1 h 981"/>
                    <a:gd name="T12" fmla="*/ 0 w 1064"/>
                    <a:gd name="T13" fmla="*/ 1 h 981"/>
                    <a:gd name="T14" fmla="*/ 1 w 1064"/>
                    <a:gd name="T15" fmla="*/ 0 h 981"/>
                    <a:gd name="T16" fmla="*/ 0 60000 65536"/>
                    <a:gd name="T17" fmla="*/ 0 60000 65536"/>
                    <a:gd name="T18" fmla="*/ 0 60000 65536"/>
                    <a:gd name="T19" fmla="*/ 0 60000 65536"/>
                    <a:gd name="T20" fmla="*/ 0 60000 65536"/>
                    <a:gd name="T21" fmla="*/ 0 60000 65536"/>
                    <a:gd name="T22" fmla="*/ 0 60000 65536"/>
                    <a:gd name="T23" fmla="*/ 0 60000 65536"/>
                    <a:gd name="T24" fmla="*/ 0 w 1064"/>
                    <a:gd name="T25" fmla="*/ 0 h 981"/>
                    <a:gd name="T26" fmla="*/ 1064 w 1064"/>
                    <a:gd name="T27" fmla="*/ 981 h 9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4" h="981">
                      <a:moveTo>
                        <a:pt x="531" y="0"/>
                      </a:moveTo>
                      <a:lnTo>
                        <a:pt x="1064" y="348"/>
                      </a:lnTo>
                      <a:lnTo>
                        <a:pt x="1064" y="981"/>
                      </a:lnTo>
                      <a:lnTo>
                        <a:pt x="714" y="981"/>
                      </a:lnTo>
                      <a:lnTo>
                        <a:pt x="354" y="981"/>
                      </a:lnTo>
                      <a:lnTo>
                        <a:pt x="0" y="981"/>
                      </a:lnTo>
                      <a:lnTo>
                        <a:pt x="0" y="348"/>
                      </a:lnTo>
                      <a:lnTo>
                        <a:pt x="531" y="0"/>
                      </a:lnTo>
                      <a:close/>
                    </a:path>
                  </a:pathLst>
                </a:custGeom>
                <a:solidFill>
                  <a:srgbClr val="9900CC"/>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63" name="Freeform 576"/>
                <p:cNvSpPr/>
                <p:nvPr/>
              </p:nvSpPr>
              <p:spPr bwMode="auto">
                <a:xfrm>
                  <a:off x="4408" y="1213"/>
                  <a:ext cx="406" cy="280"/>
                </a:xfrm>
                <a:custGeom>
                  <a:avLst/>
                  <a:gdLst>
                    <a:gd name="T0" fmla="*/ 0 w 495"/>
                    <a:gd name="T1" fmla="*/ 9 h 343"/>
                    <a:gd name="T2" fmla="*/ 14 w 495"/>
                    <a:gd name="T3" fmla="*/ 2 h 343"/>
                    <a:gd name="T4" fmla="*/ 14 w 495"/>
                    <a:gd name="T5" fmla="*/ 2 h 343"/>
                    <a:gd name="T6" fmla="*/ 14 w 495"/>
                    <a:gd name="T7" fmla="*/ 2 h 343"/>
                    <a:gd name="T8" fmla="*/ 14 w 495"/>
                    <a:gd name="T9" fmla="*/ 2 h 343"/>
                    <a:gd name="T10" fmla="*/ 14 w 495"/>
                    <a:gd name="T11" fmla="*/ 0 h 343"/>
                    <a:gd name="T12" fmla="*/ 0 w 495"/>
                    <a:gd name="T13" fmla="*/ 8 h 343"/>
                    <a:gd name="T14" fmla="*/ 0 w 495"/>
                    <a:gd name="T15" fmla="*/ 9 h 343"/>
                    <a:gd name="T16" fmla="*/ 0 60000 65536"/>
                    <a:gd name="T17" fmla="*/ 0 60000 65536"/>
                    <a:gd name="T18" fmla="*/ 0 60000 65536"/>
                    <a:gd name="T19" fmla="*/ 0 60000 65536"/>
                    <a:gd name="T20" fmla="*/ 0 60000 65536"/>
                    <a:gd name="T21" fmla="*/ 0 60000 65536"/>
                    <a:gd name="T22" fmla="*/ 0 60000 65536"/>
                    <a:gd name="T23" fmla="*/ 0 60000 65536"/>
                    <a:gd name="T24" fmla="*/ 0 w 495"/>
                    <a:gd name="T25" fmla="*/ 0 h 343"/>
                    <a:gd name="T26" fmla="*/ 495 w 495"/>
                    <a:gd name="T27" fmla="*/ 343 h 3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5" h="343">
                      <a:moveTo>
                        <a:pt x="0" y="343"/>
                      </a:moveTo>
                      <a:lnTo>
                        <a:pt x="495" y="40"/>
                      </a:lnTo>
                      <a:lnTo>
                        <a:pt x="495" y="35"/>
                      </a:lnTo>
                      <a:lnTo>
                        <a:pt x="495" y="24"/>
                      </a:lnTo>
                      <a:lnTo>
                        <a:pt x="495" y="13"/>
                      </a:lnTo>
                      <a:lnTo>
                        <a:pt x="495" y="0"/>
                      </a:lnTo>
                      <a:lnTo>
                        <a:pt x="0" y="304"/>
                      </a:lnTo>
                      <a:lnTo>
                        <a:pt x="0" y="343"/>
                      </a:lnTo>
                      <a:close/>
                    </a:path>
                  </a:pathLst>
                </a:custGeom>
                <a:solidFill>
                  <a:srgbClr val="9900CC"/>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64" name="Freeform 577"/>
                <p:cNvSpPr/>
                <p:nvPr/>
              </p:nvSpPr>
              <p:spPr bwMode="auto">
                <a:xfrm>
                  <a:off x="4790" y="1224"/>
                  <a:ext cx="412" cy="291"/>
                </a:xfrm>
                <a:custGeom>
                  <a:avLst/>
                  <a:gdLst>
                    <a:gd name="T0" fmla="*/ 21 w 490"/>
                    <a:gd name="T1" fmla="*/ 20 h 341"/>
                    <a:gd name="T2" fmla="*/ 0 w 490"/>
                    <a:gd name="T3" fmla="*/ 3 h 341"/>
                    <a:gd name="T4" fmla="*/ 0 w 490"/>
                    <a:gd name="T5" fmla="*/ 3 h 341"/>
                    <a:gd name="T6" fmla="*/ 0 w 490"/>
                    <a:gd name="T7" fmla="*/ 3 h 341"/>
                    <a:gd name="T8" fmla="*/ 0 w 490"/>
                    <a:gd name="T9" fmla="*/ 3 h 341"/>
                    <a:gd name="T10" fmla="*/ 0 w 490"/>
                    <a:gd name="T11" fmla="*/ 0 h 341"/>
                    <a:gd name="T12" fmla="*/ 21 w 490"/>
                    <a:gd name="T13" fmla="*/ 17 h 341"/>
                    <a:gd name="T14" fmla="*/ 21 w 490"/>
                    <a:gd name="T15" fmla="*/ 20 h 341"/>
                    <a:gd name="T16" fmla="*/ 0 60000 65536"/>
                    <a:gd name="T17" fmla="*/ 0 60000 65536"/>
                    <a:gd name="T18" fmla="*/ 0 60000 65536"/>
                    <a:gd name="T19" fmla="*/ 0 60000 65536"/>
                    <a:gd name="T20" fmla="*/ 0 60000 65536"/>
                    <a:gd name="T21" fmla="*/ 0 60000 65536"/>
                    <a:gd name="T22" fmla="*/ 0 60000 65536"/>
                    <a:gd name="T23" fmla="*/ 0 60000 65536"/>
                    <a:gd name="T24" fmla="*/ 0 w 490"/>
                    <a:gd name="T25" fmla="*/ 0 h 341"/>
                    <a:gd name="T26" fmla="*/ 490 w 490"/>
                    <a:gd name="T27" fmla="*/ 341 h 3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0" h="341">
                      <a:moveTo>
                        <a:pt x="490" y="341"/>
                      </a:moveTo>
                      <a:lnTo>
                        <a:pt x="0" y="38"/>
                      </a:lnTo>
                      <a:lnTo>
                        <a:pt x="0" y="32"/>
                      </a:lnTo>
                      <a:lnTo>
                        <a:pt x="0" y="23"/>
                      </a:lnTo>
                      <a:lnTo>
                        <a:pt x="0" y="12"/>
                      </a:lnTo>
                      <a:lnTo>
                        <a:pt x="0" y="0"/>
                      </a:lnTo>
                      <a:lnTo>
                        <a:pt x="490" y="302"/>
                      </a:lnTo>
                      <a:lnTo>
                        <a:pt x="490" y="341"/>
                      </a:lnTo>
                      <a:close/>
                    </a:path>
                  </a:pathLst>
                </a:custGeom>
                <a:solidFill>
                  <a:srgbClr val="9900CC"/>
                </a:solidFill>
                <a:ln w="9525">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grpSp>
          <p:sp>
            <p:nvSpPr>
              <p:cNvPr id="1049165" name="Line 528"/>
              <p:cNvSpPr>
                <a:spLocks noChangeShapeType="1"/>
              </p:cNvSpPr>
              <p:nvPr/>
            </p:nvSpPr>
            <p:spPr bwMode="auto">
              <a:xfrm flipH="1">
                <a:off x="4989" y="3093"/>
                <a:ext cx="4" cy="693"/>
              </a:xfrm>
              <a:prstGeom prst="line">
                <a:avLst/>
              </a:prstGeom>
              <a:noFill/>
              <a:ln w="9525">
                <a:solidFill>
                  <a:srgbClr val="FF3300"/>
                </a:solidFill>
                <a:round/>
                <a:headEnd/>
                <a:tailEnd/>
              </a:ln>
            </p:spPr>
            <p:txBody>
              <a:bodyPr/>
              <a:lstStyle/>
              <a:p>
                <a:endParaRPr lang="en-US"/>
              </a:p>
            </p:txBody>
          </p:sp>
          <p:sp>
            <p:nvSpPr>
              <p:cNvPr id="1049166" name="Freeform 551"/>
              <p:cNvSpPr/>
              <p:nvPr/>
            </p:nvSpPr>
            <p:spPr bwMode="auto">
              <a:xfrm>
                <a:off x="4832" y="3132"/>
                <a:ext cx="135" cy="45"/>
              </a:xfrm>
              <a:custGeom>
                <a:avLst/>
                <a:gdLst>
                  <a:gd name="T0" fmla="*/ 124472 w 544"/>
                  <a:gd name="T1" fmla="*/ 0 h 252"/>
                  <a:gd name="T2" fmla="*/ 0 w 544"/>
                  <a:gd name="T3" fmla="*/ 0 h 252"/>
                  <a:gd name="T4" fmla="*/ 124472 w 544"/>
                  <a:gd name="T5" fmla="*/ 12434 h 252"/>
                  <a:gd name="T6" fmla="*/ 124472 w 544"/>
                  <a:gd name="T7" fmla="*/ 12434 h 252"/>
                  <a:gd name="T8" fmla="*/ 124472 w 544"/>
                  <a:gd name="T9" fmla="*/ 12434 h 252"/>
                  <a:gd name="T10" fmla="*/ 124472 w 544"/>
                  <a:gd name="T11" fmla="*/ 12434 h 252"/>
                  <a:gd name="T12" fmla="*/ 0 60000 65536"/>
                  <a:gd name="T13" fmla="*/ 0 60000 65536"/>
                  <a:gd name="T14" fmla="*/ 0 60000 65536"/>
                  <a:gd name="T15" fmla="*/ 0 60000 65536"/>
                  <a:gd name="T16" fmla="*/ 0 60000 65536"/>
                  <a:gd name="T17" fmla="*/ 0 60000 65536"/>
                  <a:gd name="T18" fmla="*/ 0 w 544"/>
                  <a:gd name="T19" fmla="*/ 0 h 252"/>
                  <a:gd name="T20" fmla="*/ 544 w 544"/>
                  <a:gd name="T21" fmla="*/ 252 h 252"/>
                </a:gdLst>
                <a:ahLst/>
                <a:cxnLst>
                  <a:cxn ang="T12">
                    <a:pos x="T0" y="T1"/>
                  </a:cxn>
                  <a:cxn ang="T13">
                    <a:pos x="T2" y="T3"/>
                  </a:cxn>
                  <a:cxn ang="T14">
                    <a:pos x="T4" y="T5"/>
                  </a:cxn>
                  <a:cxn ang="T15">
                    <a:pos x="T6" y="T7"/>
                  </a:cxn>
                  <a:cxn ang="T16">
                    <a:pos x="T8" y="T9"/>
                  </a:cxn>
                  <a:cxn ang="T17">
                    <a:pos x="T10" y="T11"/>
                  </a:cxn>
                </a:cxnLst>
                <a:rect l="T18" t="T19" r="T20" b="T21"/>
                <a:pathLst>
                  <a:path w="544" h="252">
                    <a:moveTo>
                      <a:pt x="540" y="0"/>
                    </a:moveTo>
                    <a:lnTo>
                      <a:pt x="0" y="0"/>
                    </a:lnTo>
                    <a:lnTo>
                      <a:pt x="108" y="48"/>
                    </a:lnTo>
                    <a:lnTo>
                      <a:pt x="264" y="188"/>
                    </a:lnTo>
                    <a:lnTo>
                      <a:pt x="432" y="212"/>
                    </a:lnTo>
                    <a:lnTo>
                      <a:pt x="544" y="252"/>
                    </a:lnTo>
                  </a:path>
                </a:pathLst>
              </a:custGeom>
              <a:gradFill rotWithShape="0">
                <a:gsLst>
                  <a:gs pos="0">
                    <a:srgbClr val="03D4A8"/>
                  </a:gs>
                  <a:gs pos="25000">
                    <a:srgbClr val="21D6E0"/>
                  </a:gs>
                  <a:gs pos="75000">
                    <a:srgbClr val="0087E6"/>
                  </a:gs>
                  <a:gs pos="100000">
                    <a:srgbClr val="005CBF"/>
                  </a:gs>
                </a:gsLst>
                <a:lin ang="5400000" scaled="1"/>
              </a:gradFill>
              <a:ln w="9525">
                <a:no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67" name="Freeform 581"/>
              <p:cNvSpPr>
                <a:spLocks noChangeArrowheads="1"/>
              </p:cNvSpPr>
              <p:nvPr/>
            </p:nvSpPr>
            <p:spPr bwMode="auto">
              <a:xfrm>
                <a:off x="4931" y="3129"/>
                <a:ext cx="204" cy="75"/>
              </a:xfrm>
              <a:custGeom>
                <a:avLst/>
                <a:gdLst>
                  <a:gd name="T0" fmla="*/ 0 w 285750"/>
                  <a:gd name="T1" fmla="*/ 0 h 142875"/>
                  <a:gd name="T2" fmla="*/ 0 w 285750"/>
                  <a:gd name="T3" fmla="*/ 0 h 142875"/>
                  <a:gd name="T4" fmla="*/ 0 w 285750"/>
                  <a:gd name="T5" fmla="*/ 0 h 142875"/>
                  <a:gd name="T6" fmla="*/ 0 w 285750"/>
                  <a:gd name="T7" fmla="*/ 0 h 142875"/>
                  <a:gd name="T8" fmla="*/ 0 60000 65536"/>
                  <a:gd name="T9" fmla="*/ 0 60000 65536"/>
                  <a:gd name="T10" fmla="*/ 0 60000 65536"/>
                  <a:gd name="T11" fmla="*/ 0 60000 65536"/>
                  <a:gd name="T12" fmla="*/ 0 w 285750"/>
                  <a:gd name="T13" fmla="*/ 0 h 142875"/>
                  <a:gd name="T14" fmla="*/ 285750 w 285750"/>
                  <a:gd name="T15" fmla="*/ 142875 h 142875"/>
                </a:gdLst>
                <a:ahLst/>
                <a:cxnLst>
                  <a:cxn ang="T8">
                    <a:pos x="T0" y="T1"/>
                  </a:cxn>
                  <a:cxn ang="T9">
                    <a:pos x="T2" y="T3"/>
                  </a:cxn>
                  <a:cxn ang="T10">
                    <a:pos x="T4" y="T5"/>
                  </a:cxn>
                  <a:cxn ang="T11">
                    <a:pos x="T6" y="T7"/>
                  </a:cxn>
                </a:cxnLst>
                <a:rect l="T12" t="T13" r="T14" b="T15"/>
                <a:pathLst>
                  <a:path w="285750" h="142875">
                    <a:moveTo>
                      <a:pt x="285750" y="142875"/>
                    </a:moveTo>
                    <a:lnTo>
                      <a:pt x="123825" y="0"/>
                    </a:lnTo>
                    <a:lnTo>
                      <a:pt x="28575" y="0"/>
                    </a:lnTo>
                    <a:lnTo>
                      <a:pt x="0" y="104775"/>
                    </a:lnTo>
                  </a:path>
                </a:pathLst>
              </a:custGeom>
              <a:solidFill>
                <a:srgbClr val="FF9900"/>
              </a:solidFill>
              <a:ln w="9525" algn="ctr">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68" name="Isosceles Triangle 582"/>
              <p:cNvSpPr>
                <a:spLocks noChangeArrowheads="1"/>
              </p:cNvSpPr>
              <p:nvPr/>
            </p:nvSpPr>
            <p:spPr bwMode="auto">
              <a:xfrm>
                <a:off x="4945" y="3037"/>
                <a:ext cx="91" cy="45"/>
              </a:xfrm>
              <a:prstGeom prst="triangle">
                <a:avLst>
                  <a:gd name="adj" fmla="val 50000"/>
                </a:avLst>
              </a:prstGeom>
              <a:solidFill>
                <a:schemeClr val="bg1">
                  <a:lumMod val="85000"/>
                </a:schemeClr>
              </a:solidFill>
              <a:ln w="9525" algn="ctr">
                <a:solidFill>
                  <a:schemeClr val="tx1"/>
                </a:solidFill>
                <a:round/>
                <a:headEnd/>
                <a:tailEnd/>
              </a:ln>
            </p:spPr>
            <p:txBody>
              <a:bodyPr/>
              <a:lstStyle/>
              <a:p>
                <a:pPr algn="ctr" eaLnBrk="0" hangingPunct="0"/>
                <a:endParaRPr lang="en-GB" sz="1100">
                  <a:solidFill>
                    <a:prstClr val="black"/>
                  </a:solidFill>
                  <a:latin typeface="Times New Roman" pitchFamily="18" charset="0"/>
                  <a:cs typeface="Arial" charset="0"/>
                </a:endParaRPr>
              </a:p>
            </p:txBody>
          </p:sp>
          <p:sp>
            <p:nvSpPr>
              <p:cNvPr id="1049169" name="Rectangle 583"/>
              <p:cNvSpPr>
                <a:spLocks noChangeArrowheads="1"/>
              </p:cNvSpPr>
              <p:nvPr/>
            </p:nvSpPr>
            <p:spPr bwMode="auto">
              <a:xfrm>
                <a:off x="4967" y="3084"/>
                <a:ext cx="45" cy="45"/>
              </a:xfrm>
              <a:prstGeom prst="rect">
                <a:avLst/>
              </a:prstGeom>
              <a:solidFill>
                <a:schemeClr val="bg1">
                  <a:lumMod val="85000"/>
                </a:schemeClr>
              </a:solidFill>
              <a:ln w="9525" algn="ctr">
                <a:solidFill>
                  <a:schemeClr val="tx1"/>
                </a:solidFill>
                <a:round/>
                <a:headEnd/>
                <a:tailEnd/>
              </a:ln>
            </p:spPr>
            <p:txBody>
              <a:bodyPr/>
              <a:lstStyle/>
              <a:p>
                <a:pPr algn="ctr" eaLnBrk="0" hangingPunct="0"/>
                <a:endParaRPr lang="en-GB" sz="1100">
                  <a:solidFill>
                    <a:prstClr val="black"/>
                  </a:solidFill>
                  <a:latin typeface="Times New Roman" pitchFamily="18" charset="0"/>
                  <a:cs typeface="Arial" charset="0"/>
                </a:endParaRPr>
              </a:p>
            </p:txBody>
          </p:sp>
          <p:sp>
            <p:nvSpPr>
              <p:cNvPr id="1049170" name="Freeform 600"/>
              <p:cNvSpPr>
                <a:spLocks noChangeArrowheads="1"/>
              </p:cNvSpPr>
              <p:nvPr/>
            </p:nvSpPr>
            <p:spPr bwMode="auto">
              <a:xfrm>
                <a:off x="5013" y="3115"/>
                <a:ext cx="58" cy="36"/>
              </a:xfrm>
              <a:custGeom>
                <a:avLst/>
                <a:gdLst>
                  <a:gd name="T0" fmla="*/ 0 w 90488"/>
                  <a:gd name="T1" fmla="*/ 0 h 57150"/>
                  <a:gd name="T2" fmla="*/ 0 w 90488"/>
                  <a:gd name="T3" fmla="*/ 0 h 57150"/>
                  <a:gd name="T4" fmla="*/ 0 60000 65536"/>
                  <a:gd name="T5" fmla="*/ 0 60000 65536"/>
                  <a:gd name="T6" fmla="*/ 0 w 90488"/>
                  <a:gd name="T7" fmla="*/ 0 h 57150"/>
                  <a:gd name="T8" fmla="*/ 90488 w 90488"/>
                  <a:gd name="T9" fmla="*/ 57150 h 57150"/>
                </a:gdLst>
                <a:ahLst/>
                <a:cxnLst>
                  <a:cxn ang="T4">
                    <a:pos x="T0" y="T1"/>
                  </a:cxn>
                  <a:cxn ang="T5">
                    <a:pos x="T2" y="T3"/>
                  </a:cxn>
                </a:cxnLst>
                <a:rect l="T6" t="T7" r="T8" b="T9"/>
                <a:pathLst>
                  <a:path w="90488" h="57150">
                    <a:moveTo>
                      <a:pt x="0" y="0"/>
                    </a:moveTo>
                    <a:lnTo>
                      <a:pt x="90488" y="57150"/>
                    </a:lnTo>
                  </a:path>
                </a:pathLst>
              </a:custGeom>
              <a:solidFill>
                <a:schemeClr val="accent1"/>
              </a:solidFill>
              <a:ln w="9525" algn="ctr">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71" name="Freeform 601"/>
              <p:cNvSpPr>
                <a:spLocks noChangeArrowheads="1"/>
              </p:cNvSpPr>
              <p:nvPr/>
            </p:nvSpPr>
            <p:spPr bwMode="auto">
              <a:xfrm>
                <a:off x="5078" y="3149"/>
                <a:ext cx="21" cy="11"/>
              </a:xfrm>
              <a:custGeom>
                <a:avLst/>
                <a:gdLst>
                  <a:gd name="T0" fmla="*/ 0 w 33337"/>
                  <a:gd name="T1" fmla="*/ 0 h 18561"/>
                  <a:gd name="T2" fmla="*/ 0 w 33337"/>
                  <a:gd name="T3" fmla="*/ 0 h 18561"/>
                  <a:gd name="T4" fmla="*/ 0 w 33337"/>
                  <a:gd name="T5" fmla="*/ 0 h 18561"/>
                  <a:gd name="T6" fmla="*/ 0 w 33337"/>
                  <a:gd name="T7" fmla="*/ 0 h 18561"/>
                  <a:gd name="T8" fmla="*/ 0 60000 65536"/>
                  <a:gd name="T9" fmla="*/ 0 60000 65536"/>
                  <a:gd name="T10" fmla="*/ 0 60000 65536"/>
                  <a:gd name="T11" fmla="*/ 0 60000 65536"/>
                  <a:gd name="T12" fmla="*/ 0 w 33337"/>
                  <a:gd name="T13" fmla="*/ 0 h 18561"/>
                  <a:gd name="T14" fmla="*/ 33337 w 33337"/>
                  <a:gd name="T15" fmla="*/ 18561 h 18561"/>
                </a:gdLst>
                <a:ahLst/>
                <a:cxnLst>
                  <a:cxn ang="T8">
                    <a:pos x="T0" y="T1"/>
                  </a:cxn>
                  <a:cxn ang="T9">
                    <a:pos x="T2" y="T3"/>
                  </a:cxn>
                  <a:cxn ang="T10">
                    <a:pos x="T4" y="T5"/>
                  </a:cxn>
                  <a:cxn ang="T11">
                    <a:pos x="T6" y="T7"/>
                  </a:cxn>
                </a:cxnLst>
                <a:rect l="T12" t="T13" r="T14" b="T15"/>
                <a:pathLst>
                  <a:path w="33337" h="18561">
                    <a:moveTo>
                      <a:pt x="0" y="1893"/>
                    </a:moveTo>
                    <a:cubicBezTo>
                      <a:pt x="9525" y="2687"/>
                      <a:pt x="20026" y="0"/>
                      <a:pt x="28575" y="4274"/>
                    </a:cubicBezTo>
                    <a:cubicBezTo>
                      <a:pt x="33065" y="6519"/>
                      <a:pt x="29160" y="15776"/>
                      <a:pt x="33337" y="18561"/>
                    </a:cubicBezTo>
                    <a:lnTo>
                      <a:pt x="0" y="1893"/>
                    </a:lnTo>
                    <a:close/>
                  </a:path>
                </a:pathLst>
              </a:custGeom>
              <a:solidFill>
                <a:schemeClr val="accent1"/>
              </a:solidFill>
              <a:ln w="9525" algn="ctr">
                <a:solidFill>
                  <a:srgbClr val="BCE6FC"/>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72" name="Freeform 608"/>
              <p:cNvSpPr>
                <a:spLocks noChangeArrowheads="1"/>
              </p:cNvSpPr>
              <p:nvPr/>
            </p:nvSpPr>
            <p:spPr bwMode="auto">
              <a:xfrm>
                <a:off x="4920" y="3117"/>
                <a:ext cx="45" cy="63"/>
              </a:xfrm>
              <a:custGeom>
                <a:avLst/>
                <a:gdLst>
                  <a:gd name="T0" fmla="*/ 0 w 71744"/>
                  <a:gd name="T1" fmla="*/ 0 h 100501"/>
                  <a:gd name="T2" fmla="*/ 0 w 71744"/>
                  <a:gd name="T3" fmla="*/ 0 h 100501"/>
                  <a:gd name="T4" fmla="*/ 0 w 71744"/>
                  <a:gd name="T5" fmla="*/ 0 h 100501"/>
                  <a:gd name="T6" fmla="*/ 0 w 71744"/>
                  <a:gd name="T7" fmla="*/ 0 h 100501"/>
                  <a:gd name="T8" fmla="*/ 0 w 71744"/>
                  <a:gd name="T9" fmla="*/ 0 h 100501"/>
                  <a:gd name="T10" fmla="*/ 0 60000 65536"/>
                  <a:gd name="T11" fmla="*/ 0 60000 65536"/>
                  <a:gd name="T12" fmla="*/ 0 60000 65536"/>
                  <a:gd name="T13" fmla="*/ 0 60000 65536"/>
                  <a:gd name="T14" fmla="*/ 0 60000 65536"/>
                  <a:gd name="T15" fmla="*/ 0 w 71744"/>
                  <a:gd name="T16" fmla="*/ 0 h 100501"/>
                  <a:gd name="T17" fmla="*/ 71744 w 71744"/>
                  <a:gd name="T18" fmla="*/ 100501 h 100501"/>
                </a:gdLst>
                <a:ahLst/>
                <a:cxnLst>
                  <a:cxn ang="T10">
                    <a:pos x="T0" y="T1"/>
                  </a:cxn>
                  <a:cxn ang="T11">
                    <a:pos x="T2" y="T3"/>
                  </a:cxn>
                  <a:cxn ang="T12">
                    <a:pos x="T4" y="T5"/>
                  </a:cxn>
                  <a:cxn ang="T13">
                    <a:pos x="T6" y="T7"/>
                  </a:cxn>
                  <a:cxn ang="T14">
                    <a:pos x="T8" y="T9"/>
                  </a:cxn>
                </a:cxnLst>
                <a:rect l="T15" t="T16" r="T17" b="T18"/>
                <a:pathLst>
                  <a:path w="71744" h="100501">
                    <a:moveTo>
                      <a:pt x="307" y="73819"/>
                    </a:moveTo>
                    <a:lnTo>
                      <a:pt x="33644" y="2381"/>
                    </a:lnTo>
                    <a:lnTo>
                      <a:pt x="71744" y="2381"/>
                    </a:lnTo>
                    <a:lnTo>
                      <a:pt x="31263" y="0"/>
                    </a:lnTo>
                    <a:cubicBezTo>
                      <a:pt x="0" y="74551"/>
                      <a:pt x="307" y="100501"/>
                      <a:pt x="307" y="73819"/>
                    </a:cubicBezTo>
                    <a:close/>
                  </a:path>
                </a:pathLst>
              </a:custGeom>
              <a:solidFill>
                <a:schemeClr val="accent1"/>
              </a:solidFill>
              <a:ln w="9525" algn="ctr">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73" name="Freeform 500"/>
              <p:cNvSpPr>
                <a:spLocks noChangeArrowheads="1"/>
              </p:cNvSpPr>
              <p:nvPr/>
            </p:nvSpPr>
            <p:spPr bwMode="auto">
              <a:xfrm>
                <a:off x="3890" y="3033"/>
                <a:ext cx="138" cy="57"/>
              </a:xfrm>
              <a:custGeom>
                <a:avLst/>
                <a:gdLst>
                  <a:gd name="T0" fmla="*/ 0 w 238125"/>
                  <a:gd name="T1" fmla="*/ 0 h 91281"/>
                  <a:gd name="T2" fmla="*/ 0 w 238125"/>
                  <a:gd name="T3" fmla="*/ 0 h 91281"/>
                  <a:gd name="T4" fmla="*/ 0 w 238125"/>
                  <a:gd name="T5" fmla="*/ 0 h 91281"/>
                  <a:gd name="T6" fmla="*/ 0 w 238125"/>
                  <a:gd name="T7" fmla="*/ 0 h 91281"/>
                  <a:gd name="T8" fmla="*/ 0 60000 65536"/>
                  <a:gd name="T9" fmla="*/ 0 60000 65536"/>
                  <a:gd name="T10" fmla="*/ 0 60000 65536"/>
                  <a:gd name="T11" fmla="*/ 0 60000 65536"/>
                  <a:gd name="T12" fmla="*/ 0 w 238125"/>
                  <a:gd name="T13" fmla="*/ 0 h 91281"/>
                  <a:gd name="T14" fmla="*/ 238125 w 238125"/>
                  <a:gd name="T15" fmla="*/ 91281 h 91281"/>
                </a:gdLst>
                <a:ahLst/>
                <a:cxnLst>
                  <a:cxn ang="T8">
                    <a:pos x="T0" y="T1"/>
                  </a:cxn>
                  <a:cxn ang="T9">
                    <a:pos x="T2" y="T3"/>
                  </a:cxn>
                  <a:cxn ang="T10">
                    <a:pos x="T4" y="T5"/>
                  </a:cxn>
                  <a:cxn ang="T11">
                    <a:pos x="T6" y="T7"/>
                  </a:cxn>
                </a:cxnLst>
                <a:rect l="T12" t="T13" r="T14" b="T15"/>
                <a:pathLst>
                  <a:path w="238125" h="91281">
                    <a:moveTo>
                      <a:pt x="0" y="9525"/>
                    </a:moveTo>
                    <a:cubicBezTo>
                      <a:pt x="19050" y="40084"/>
                      <a:pt x="38100" y="70643"/>
                      <a:pt x="71437" y="80962"/>
                    </a:cubicBezTo>
                    <a:cubicBezTo>
                      <a:pt x="104774" y="91281"/>
                      <a:pt x="172244" y="84931"/>
                      <a:pt x="200025" y="71437"/>
                    </a:cubicBezTo>
                    <a:cubicBezTo>
                      <a:pt x="227806" y="57943"/>
                      <a:pt x="232965" y="28971"/>
                      <a:pt x="238125" y="0"/>
                    </a:cubicBezTo>
                  </a:path>
                </a:pathLst>
              </a:custGeom>
              <a:solidFill>
                <a:srgbClr val="0598DB"/>
              </a:solidFill>
              <a:ln w="12700" algn="ctr">
                <a:solidFill>
                  <a:schemeClr val="tx1"/>
                </a:solidFill>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sp>
            <p:nvSpPr>
              <p:cNvPr id="1049174" name="Freeform 384"/>
              <p:cNvSpPr/>
              <p:nvPr/>
            </p:nvSpPr>
            <p:spPr bwMode="auto">
              <a:xfrm>
                <a:off x="3909" y="3053"/>
                <a:ext cx="107" cy="29"/>
              </a:xfrm>
              <a:custGeom>
                <a:avLst/>
                <a:gdLst>
                  <a:gd name="connsiteX0" fmla="*/ 0 w 188118"/>
                  <a:gd name="connsiteY0" fmla="*/ 4763 h 46434"/>
                  <a:gd name="connsiteX1" fmla="*/ 40481 w 188118"/>
                  <a:gd name="connsiteY1" fmla="*/ 40481 h 46434"/>
                  <a:gd name="connsiteX2" fmla="*/ 114300 w 188118"/>
                  <a:gd name="connsiteY2" fmla="*/ 40481 h 46434"/>
                  <a:gd name="connsiteX3" fmla="*/ 164306 w 188118"/>
                  <a:gd name="connsiteY3" fmla="*/ 28575 h 46434"/>
                  <a:gd name="connsiteX4" fmla="*/ 188118 w 188118"/>
                  <a:gd name="connsiteY4" fmla="*/ 0 h 46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18" h="46434">
                    <a:moveTo>
                      <a:pt x="0" y="4763"/>
                    </a:moveTo>
                    <a:cubicBezTo>
                      <a:pt x="10715" y="19645"/>
                      <a:pt x="21431" y="34528"/>
                      <a:pt x="40481" y="40481"/>
                    </a:cubicBezTo>
                    <a:cubicBezTo>
                      <a:pt x="59531" y="46434"/>
                      <a:pt x="93662" y="42465"/>
                      <a:pt x="114300" y="40481"/>
                    </a:cubicBezTo>
                    <a:cubicBezTo>
                      <a:pt x="134938" y="38497"/>
                      <a:pt x="152003" y="35322"/>
                      <a:pt x="164306" y="28575"/>
                    </a:cubicBezTo>
                    <a:cubicBezTo>
                      <a:pt x="176609" y="21828"/>
                      <a:pt x="182363" y="10914"/>
                      <a:pt x="188118" y="0"/>
                    </a:cubicBezTo>
                  </a:path>
                </a:pathLst>
              </a:custGeom>
              <a:gradFill flip="none" rotWithShape="1">
                <a:gsLst>
                  <a:gs pos="0">
                    <a:srgbClr val="BCE6FC"/>
                  </a:gs>
                  <a:gs pos="50000">
                    <a:schemeClr val="accent1">
                      <a:tint val="44500"/>
                      <a:satMod val="160000"/>
                    </a:schemeClr>
                  </a:gs>
                  <a:gs pos="100000">
                    <a:schemeClr val="accent1">
                      <a:tint val="23500"/>
                      <a:satMod val="160000"/>
                    </a:schemeClr>
                  </a:gs>
                </a:gsLst>
                <a:lin ang="5400000" scaled="1"/>
              </a:gradFill>
              <a:ln w="9525" cap="flat" cmpd="sng" algn="ctr">
                <a:solidFill>
                  <a:srgbClr val="BCE6FC"/>
                </a:solidFill>
                <a:prstDash val="solid"/>
                <a:round/>
                <a:headEnd type="none" w="med" len="med"/>
                <a:tailEnd type="none" w="med" len="med"/>
              </a:ln>
              <a:effectLst/>
            </p:spPr>
            <p:txBody>
              <a:bodyPr/>
              <a:lstStyle/>
              <a:p>
                <a:pPr algn="ctr" eaLnBrk="0" hangingPunct="0"/>
                <a:endParaRPr lang="en-GB" sz="1100">
                  <a:solidFill>
                    <a:prstClr val="black"/>
                  </a:solidFill>
                  <a:latin typeface="Times New Roman" pitchFamily="18" charset="0"/>
                  <a:cs typeface="Arial" charset="0"/>
                </a:endParaRPr>
              </a:p>
            </p:txBody>
          </p:sp>
          <p:sp>
            <p:nvSpPr>
              <p:cNvPr id="1049175" name="Text Box 536"/>
              <p:cNvSpPr txBox="1">
                <a:spLocks noChangeArrowheads="1"/>
              </p:cNvSpPr>
              <p:nvPr/>
            </p:nvSpPr>
            <p:spPr bwMode="auto">
              <a:xfrm>
                <a:off x="4670" y="2609"/>
                <a:ext cx="450" cy="396"/>
              </a:xfrm>
              <a:prstGeom prst="rect">
                <a:avLst/>
              </a:prstGeom>
              <a:noFill/>
              <a:ln w="9525">
                <a:noFill/>
                <a:miter lim="800000"/>
                <a:headEnd/>
                <a:tailEnd/>
              </a:ln>
            </p:spPr>
            <p:txBody>
              <a:bodyPr lIns="91424" tIns="45712" rIns="91424" bIns="45712">
                <a:spAutoFit/>
              </a:bodyPr>
              <a:lstStyle/>
              <a:p>
                <a:r>
                  <a:rPr lang="en-US" sz="400">
                    <a:solidFill>
                      <a:srgbClr val="000000"/>
                    </a:solidFill>
                    <a:latin typeface="Franklin Gothic Medium" pitchFamily="34" charset="0"/>
                    <a:cs typeface="Arial" pitchFamily="34" charset="0"/>
                  </a:rPr>
                  <a:t>Sistim</a:t>
                </a:r>
              </a:p>
              <a:p>
                <a:r>
                  <a:rPr lang="en-US" sz="400">
                    <a:solidFill>
                      <a:srgbClr val="000000"/>
                    </a:solidFill>
                    <a:latin typeface="Franklin Gothic Medium" pitchFamily="34" charset="0"/>
                    <a:cs typeface="Arial" pitchFamily="34" charset="0"/>
                  </a:rPr>
                  <a:t>polder</a:t>
                </a:r>
                <a:endParaRPr lang="en-GB" sz="400">
                  <a:solidFill>
                    <a:srgbClr val="000000"/>
                  </a:solidFill>
                  <a:latin typeface="Franklin Gothic Medium" pitchFamily="34" charset="0"/>
                  <a:cs typeface="Arial" pitchFamily="34" charset="0"/>
                </a:endParaRPr>
              </a:p>
            </p:txBody>
          </p:sp>
          <p:sp>
            <p:nvSpPr>
              <p:cNvPr id="1049176" name="Freeform 509"/>
              <p:cNvSpPr>
                <a:spLocks noChangeArrowheads="1"/>
              </p:cNvSpPr>
              <p:nvPr/>
            </p:nvSpPr>
            <p:spPr bwMode="auto">
              <a:xfrm>
                <a:off x="590" y="2181"/>
                <a:ext cx="3934" cy="986"/>
              </a:xfrm>
              <a:custGeom>
                <a:avLst/>
                <a:gdLst>
                  <a:gd name="T0" fmla="*/ 0 w 6244390"/>
                  <a:gd name="T1" fmla="*/ 0 h 1564105"/>
                  <a:gd name="T2" fmla="*/ 0 w 6244390"/>
                  <a:gd name="T3" fmla="*/ 0 h 1564105"/>
                  <a:gd name="T4" fmla="*/ 0 w 6244390"/>
                  <a:gd name="T5" fmla="*/ 0 h 1564105"/>
                  <a:gd name="T6" fmla="*/ 0 w 6244390"/>
                  <a:gd name="T7" fmla="*/ 0 h 1564105"/>
                  <a:gd name="T8" fmla="*/ 0 w 6244390"/>
                  <a:gd name="T9" fmla="*/ 0 h 1564105"/>
                  <a:gd name="T10" fmla="*/ 0 w 6244390"/>
                  <a:gd name="T11" fmla="*/ 0 h 1564105"/>
                  <a:gd name="T12" fmla="*/ 0 w 6244390"/>
                  <a:gd name="T13" fmla="*/ 0 h 1564105"/>
                  <a:gd name="T14" fmla="*/ 0 w 6244390"/>
                  <a:gd name="T15" fmla="*/ 0 h 1564105"/>
                  <a:gd name="T16" fmla="*/ 0 w 6244390"/>
                  <a:gd name="T17" fmla="*/ 0 h 1564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4390"/>
                  <a:gd name="T28" fmla="*/ 0 h 1564105"/>
                  <a:gd name="T29" fmla="*/ 6244390 w 6244390"/>
                  <a:gd name="T30" fmla="*/ 1564105 h 1564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4390" h="1564105">
                    <a:moveTo>
                      <a:pt x="4011" y="0"/>
                    </a:moveTo>
                    <a:cubicBezTo>
                      <a:pt x="2005" y="78205"/>
                      <a:pt x="0" y="156410"/>
                      <a:pt x="76200" y="276726"/>
                    </a:cubicBezTo>
                    <a:cubicBezTo>
                      <a:pt x="152400" y="397042"/>
                      <a:pt x="282743" y="571499"/>
                      <a:pt x="461211" y="721894"/>
                    </a:cubicBezTo>
                    <a:cubicBezTo>
                      <a:pt x="639679" y="872289"/>
                      <a:pt x="788069" y="1062789"/>
                      <a:pt x="1147011" y="1179094"/>
                    </a:cubicBezTo>
                    <a:cubicBezTo>
                      <a:pt x="1505953" y="1295399"/>
                      <a:pt x="2141622" y="1367589"/>
                      <a:pt x="2614864" y="1419726"/>
                    </a:cubicBezTo>
                    <a:cubicBezTo>
                      <a:pt x="3088106" y="1471863"/>
                      <a:pt x="3986464" y="1491915"/>
                      <a:pt x="3986464" y="1491915"/>
                    </a:cubicBezTo>
                    <a:cubicBezTo>
                      <a:pt x="4395538" y="1515978"/>
                      <a:pt x="4722396" y="1556084"/>
                      <a:pt x="5069306" y="1564105"/>
                    </a:cubicBezTo>
                    <a:lnTo>
                      <a:pt x="6067927" y="1540042"/>
                    </a:lnTo>
                    <a:cubicBezTo>
                      <a:pt x="6244390" y="1536032"/>
                      <a:pt x="6186237" y="1538037"/>
                      <a:pt x="6128085" y="1540042"/>
                    </a:cubicBezTo>
                  </a:path>
                </a:pathLst>
              </a:custGeom>
              <a:noFill/>
              <a:ln w="38100" algn="ctr">
                <a:solidFill>
                  <a:schemeClr val="accent2"/>
                </a:solidFill>
                <a:prstDash val="dashDot"/>
                <a:round/>
                <a:headEnd/>
                <a:tailEnd/>
              </a:ln>
            </p:spPr>
            <p:txBody>
              <a:bodyPr/>
              <a:lstStyle/>
              <a:p>
                <a:pPr algn="ctr" eaLnBrk="0" hangingPunct="0"/>
                <a:endParaRPr lang="en-GB" sz="1100">
                  <a:solidFill>
                    <a:srgbClr val="000000"/>
                  </a:solidFill>
                  <a:latin typeface="Times New Roman" pitchFamily="18" charset="0"/>
                  <a:cs typeface="Arial" pitchFamily="34" charset="0"/>
                </a:endParaRPr>
              </a:p>
            </p:txBody>
          </p:sp>
          <p:cxnSp>
            <p:nvCxnSpPr>
              <p:cNvPr id="3145734" name="Straight Arrow Connector 511"/>
              <p:cNvCxnSpPr>
                <a:cxnSpLocks noChangeShapeType="1"/>
              </p:cNvCxnSpPr>
              <p:nvPr/>
            </p:nvCxnSpPr>
            <p:spPr bwMode="auto">
              <a:xfrm rot="5400000" flipH="1" flipV="1">
                <a:off x="2064" y="2566"/>
                <a:ext cx="135" cy="1"/>
              </a:xfrm>
              <a:prstGeom prst="straightConnector1">
                <a:avLst/>
              </a:prstGeom>
              <a:noFill/>
              <a:ln w="9525" algn="ctr">
                <a:solidFill>
                  <a:schemeClr val="accent2"/>
                </a:solidFill>
                <a:prstDash val="sysDash"/>
                <a:round/>
                <a:headEnd/>
                <a:tailEnd type="arrow" w="med" len="med"/>
              </a:ln>
            </p:spPr>
          </p:cxnSp>
          <p:cxnSp>
            <p:nvCxnSpPr>
              <p:cNvPr id="3145735" name="Straight Arrow Connector 513"/>
              <p:cNvCxnSpPr>
                <a:cxnSpLocks noChangeShapeType="1"/>
              </p:cNvCxnSpPr>
              <p:nvPr/>
            </p:nvCxnSpPr>
            <p:spPr bwMode="auto">
              <a:xfrm rot="5400000" flipH="1" flipV="1">
                <a:off x="2130" y="2571"/>
                <a:ext cx="135" cy="1"/>
              </a:xfrm>
              <a:prstGeom prst="straightConnector1">
                <a:avLst/>
              </a:prstGeom>
              <a:noFill/>
              <a:ln w="9525" algn="ctr">
                <a:solidFill>
                  <a:schemeClr val="accent2"/>
                </a:solidFill>
                <a:prstDash val="sysDash"/>
                <a:round/>
                <a:headEnd/>
                <a:tailEnd type="arrow" w="med" len="med"/>
              </a:ln>
            </p:spPr>
          </p:cxnSp>
          <p:cxnSp>
            <p:nvCxnSpPr>
              <p:cNvPr id="3145736" name="Straight Arrow Connector 514"/>
              <p:cNvCxnSpPr>
                <a:cxnSpLocks noChangeShapeType="1"/>
              </p:cNvCxnSpPr>
              <p:nvPr/>
            </p:nvCxnSpPr>
            <p:spPr bwMode="auto">
              <a:xfrm rot="5400000" flipH="1" flipV="1">
                <a:off x="1994" y="2571"/>
                <a:ext cx="135" cy="1"/>
              </a:xfrm>
              <a:prstGeom prst="straightConnector1">
                <a:avLst/>
              </a:prstGeom>
              <a:noFill/>
              <a:ln w="9525" algn="ctr">
                <a:solidFill>
                  <a:schemeClr val="accent2"/>
                </a:solidFill>
                <a:prstDash val="sysDash"/>
                <a:round/>
                <a:headEnd/>
                <a:tailEnd type="arrow" w="med" len="med"/>
              </a:ln>
            </p:spPr>
          </p:cxnSp>
          <p:cxnSp>
            <p:nvCxnSpPr>
              <p:cNvPr id="3145737" name="Straight Arrow Connector 515"/>
              <p:cNvCxnSpPr>
                <a:cxnSpLocks noChangeShapeType="1"/>
              </p:cNvCxnSpPr>
              <p:nvPr/>
            </p:nvCxnSpPr>
            <p:spPr bwMode="auto">
              <a:xfrm rot="5400000" flipH="1" flipV="1">
                <a:off x="1038" y="2004"/>
                <a:ext cx="135" cy="1"/>
              </a:xfrm>
              <a:prstGeom prst="straightConnector1">
                <a:avLst/>
              </a:prstGeom>
              <a:noFill/>
              <a:ln w="9525" algn="ctr">
                <a:solidFill>
                  <a:schemeClr val="accent2"/>
                </a:solidFill>
                <a:prstDash val="sysDash"/>
                <a:round/>
                <a:headEnd/>
                <a:tailEnd type="arrow" w="med" len="med"/>
              </a:ln>
            </p:spPr>
          </p:cxnSp>
          <p:cxnSp>
            <p:nvCxnSpPr>
              <p:cNvPr id="3145738" name="Straight Arrow Connector 516"/>
              <p:cNvCxnSpPr>
                <a:cxnSpLocks noChangeShapeType="1"/>
              </p:cNvCxnSpPr>
              <p:nvPr/>
            </p:nvCxnSpPr>
            <p:spPr bwMode="auto">
              <a:xfrm rot="5400000" flipH="1" flipV="1">
                <a:off x="1104" y="2009"/>
                <a:ext cx="135" cy="1"/>
              </a:xfrm>
              <a:prstGeom prst="straightConnector1">
                <a:avLst/>
              </a:prstGeom>
              <a:noFill/>
              <a:ln w="9525" algn="ctr">
                <a:solidFill>
                  <a:schemeClr val="accent2"/>
                </a:solidFill>
                <a:prstDash val="sysDash"/>
                <a:round/>
                <a:headEnd/>
                <a:tailEnd type="arrow" w="med" len="med"/>
              </a:ln>
            </p:spPr>
          </p:cxnSp>
          <p:cxnSp>
            <p:nvCxnSpPr>
              <p:cNvPr id="3145739" name="Straight Arrow Connector 517"/>
              <p:cNvCxnSpPr>
                <a:cxnSpLocks noChangeShapeType="1"/>
              </p:cNvCxnSpPr>
              <p:nvPr/>
            </p:nvCxnSpPr>
            <p:spPr bwMode="auto">
              <a:xfrm rot="5400000" flipH="1" flipV="1">
                <a:off x="968" y="2009"/>
                <a:ext cx="135" cy="1"/>
              </a:xfrm>
              <a:prstGeom prst="straightConnector1">
                <a:avLst/>
              </a:prstGeom>
              <a:noFill/>
              <a:ln w="9525" algn="ctr">
                <a:solidFill>
                  <a:schemeClr val="accent2"/>
                </a:solidFill>
                <a:prstDash val="sysDash"/>
                <a:round/>
                <a:headEnd/>
                <a:tailEnd type="arrow" w="med" len="med"/>
              </a:ln>
            </p:spPr>
          </p:cxnSp>
          <p:cxnSp>
            <p:nvCxnSpPr>
              <p:cNvPr id="3145740" name="Straight Arrow Connector 518"/>
              <p:cNvCxnSpPr>
                <a:cxnSpLocks noChangeShapeType="1"/>
              </p:cNvCxnSpPr>
              <p:nvPr/>
            </p:nvCxnSpPr>
            <p:spPr bwMode="auto">
              <a:xfrm rot="5400000" flipH="1" flipV="1">
                <a:off x="5440" y="3061"/>
                <a:ext cx="135" cy="1"/>
              </a:xfrm>
              <a:prstGeom prst="straightConnector1">
                <a:avLst/>
              </a:prstGeom>
              <a:noFill/>
              <a:ln w="9525" algn="ctr">
                <a:solidFill>
                  <a:schemeClr val="accent2"/>
                </a:solidFill>
                <a:prstDash val="sysDash"/>
                <a:round/>
                <a:headEnd/>
                <a:tailEnd type="arrow" w="med" len="med"/>
              </a:ln>
            </p:spPr>
          </p:cxnSp>
          <p:cxnSp>
            <p:nvCxnSpPr>
              <p:cNvPr id="3145741" name="Straight Arrow Connector 519"/>
              <p:cNvCxnSpPr>
                <a:cxnSpLocks noChangeShapeType="1"/>
              </p:cNvCxnSpPr>
              <p:nvPr/>
            </p:nvCxnSpPr>
            <p:spPr bwMode="auto">
              <a:xfrm rot="5400000" flipH="1" flipV="1">
                <a:off x="5505" y="3066"/>
                <a:ext cx="135" cy="1"/>
              </a:xfrm>
              <a:prstGeom prst="straightConnector1">
                <a:avLst/>
              </a:prstGeom>
              <a:noFill/>
              <a:ln w="9525" algn="ctr">
                <a:solidFill>
                  <a:schemeClr val="accent2"/>
                </a:solidFill>
                <a:prstDash val="sysDash"/>
                <a:round/>
                <a:headEnd/>
                <a:tailEnd type="arrow" w="med" len="med"/>
              </a:ln>
            </p:spPr>
          </p:cxnSp>
          <p:cxnSp>
            <p:nvCxnSpPr>
              <p:cNvPr id="3145742" name="Straight Arrow Connector 520"/>
              <p:cNvCxnSpPr>
                <a:cxnSpLocks noChangeShapeType="1"/>
              </p:cNvCxnSpPr>
              <p:nvPr/>
            </p:nvCxnSpPr>
            <p:spPr bwMode="auto">
              <a:xfrm rot="5400000" flipH="1" flipV="1">
                <a:off x="5369" y="3066"/>
                <a:ext cx="135" cy="1"/>
              </a:xfrm>
              <a:prstGeom prst="straightConnector1">
                <a:avLst/>
              </a:prstGeom>
              <a:noFill/>
              <a:ln w="9525" algn="ctr">
                <a:solidFill>
                  <a:schemeClr val="accent2"/>
                </a:solidFill>
                <a:prstDash val="sysDash"/>
                <a:round/>
                <a:headEnd/>
                <a:tailEnd type="arrow" w="med" len="med"/>
              </a:ln>
            </p:spPr>
          </p:cxnSp>
          <p:cxnSp>
            <p:nvCxnSpPr>
              <p:cNvPr id="3145743" name="Straight Arrow Connector 521"/>
              <p:cNvCxnSpPr>
                <a:cxnSpLocks noChangeShapeType="1"/>
              </p:cNvCxnSpPr>
              <p:nvPr/>
            </p:nvCxnSpPr>
            <p:spPr bwMode="auto">
              <a:xfrm rot="5400000" flipH="1" flipV="1">
                <a:off x="2852" y="2267"/>
                <a:ext cx="135" cy="1"/>
              </a:xfrm>
              <a:prstGeom prst="straightConnector1">
                <a:avLst/>
              </a:prstGeom>
              <a:noFill/>
              <a:ln w="9525" algn="ctr">
                <a:solidFill>
                  <a:schemeClr val="accent2"/>
                </a:solidFill>
                <a:prstDash val="sysDash"/>
                <a:round/>
                <a:headEnd/>
                <a:tailEnd type="arrow" w="med" len="med"/>
              </a:ln>
            </p:spPr>
          </p:cxnSp>
          <p:cxnSp>
            <p:nvCxnSpPr>
              <p:cNvPr id="3145744" name="Straight Arrow Connector 522"/>
              <p:cNvCxnSpPr>
                <a:cxnSpLocks noChangeShapeType="1"/>
              </p:cNvCxnSpPr>
              <p:nvPr/>
            </p:nvCxnSpPr>
            <p:spPr bwMode="auto">
              <a:xfrm rot="5400000" flipH="1" flipV="1">
                <a:off x="2918" y="2272"/>
                <a:ext cx="135" cy="1"/>
              </a:xfrm>
              <a:prstGeom prst="straightConnector1">
                <a:avLst/>
              </a:prstGeom>
              <a:noFill/>
              <a:ln w="9525" algn="ctr">
                <a:solidFill>
                  <a:schemeClr val="accent2"/>
                </a:solidFill>
                <a:prstDash val="sysDash"/>
                <a:round/>
                <a:headEnd/>
                <a:tailEnd type="arrow" w="med" len="med"/>
              </a:ln>
            </p:spPr>
          </p:cxnSp>
          <p:cxnSp>
            <p:nvCxnSpPr>
              <p:cNvPr id="3145745" name="Straight Arrow Connector 523"/>
              <p:cNvCxnSpPr>
                <a:cxnSpLocks noChangeShapeType="1"/>
              </p:cNvCxnSpPr>
              <p:nvPr/>
            </p:nvCxnSpPr>
            <p:spPr bwMode="auto">
              <a:xfrm rot="5400000" flipH="1" flipV="1">
                <a:off x="2781" y="2272"/>
                <a:ext cx="135" cy="1"/>
              </a:xfrm>
              <a:prstGeom prst="straightConnector1">
                <a:avLst/>
              </a:prstGeom>
              <a:noFill/>
              <a:ln w="9525" algn="ctr">
                <a:solidFill>
                  <a:schemeClr val="accent2"/>
                </a:solidFill>
                <a:prstDash val="sysDash"/>
                <a:round/>
                <a:headEnd/>
                <a:tailEnd type="arrow" w="med" len="med"/>
              </a:ln>
            </p:spPr>
          </p:cxnSp>
          <p:sp>
            <p:nvSpPr>
              <p:cNvPr id="1049177" name="Text Box 536"/>
              <p:cNvSpPr txBox="1">
                <a:spLocks noChangeArrowheads="1"/>
              </p:cNvSpPr>
              <p:nvPr/>
            </p:nvSpPr>
            <p:spPr bwMode="auto">
              <a:xfrm>
                <a:off x="5307" y="2786"/>
                <a:ext cx="447" cy="281"/>
              </a:xfrm>
              <a:prstGeom prst="rect">
                <a:avLst/>
              </a:prstGeom>
              <a:noFill/>
              <a:ln w="9525">
                <a:noFill/>
                <a:miter lim="800000"/>
                <a:headEnd/>
                <a:tailEnd/>
              </a:ln>
            </p:spPr>
            <p:txBody>
              <a:bodyPr lIns="91424" tIns="45712" rIns="91424" bIns="45712">
                <a:spAutoFit/>
              </a:bodyPr>
              <a:lstStyle/>
              <a:p>
                <a:r>
                  <a:rPr lang="en-US" sz="400">
                    <a:solidFill>
                      <a:srgbClr val="000000"/>
                    </a:solidFill>
                    <a:latin typeface="Franklin Gothic Medium" pitchFamily="34" charset="0"/>
                    <a:cs typeface="Arial" pitchFamily="34" charset="0"/>
                  </a:rPr>
                  <a:t>Evaporasi</a:t>
                </a:r>
                <a:endParaRPr lang="en-GB" sz="400">
                  <a:solidFill>
                    <a:srgbClr val="000000"/>
                  </a:solidFill>
                  <a:latin typeface="Franklin Gothic Medium" pitchFamily="34" charset="0"/>
                  <a:cs typeface="Arial" pitchFamily="34" charset="0"/>
                </a:endParaRPr>
              </a:p>
            </p:txBody>
          </p:sp>
          <p:sp>
            <p:nvSpPr>
              <p:cNvPr id="1049178" name="Text Box 536"/>
              <p:cNvSpPr txBox="1">
                <a:spLocks noChangeArrowheads="1"/>
              </p:cNvSpPr>
              <p:nvPr/>
            </p:nvSpPr>
            <p:spPr bwMode="auto">
              <a:xfrm>
                <a:off x="1865" y="2328"/>
                <a:ext cx="634" cy="281"/>
              </a:xfrm>
              <a:prstGeom prst="rect">
                <a:avLst/>
              </a:prstGeom>
              <a:noFill/>
              <a:ln w="9525">
                <a:noFill/>
                <a:miter lim="800000"/>
                <a:headEnd/>
                <a:tailEnd/>
              </a:ln>
            </p:spPr>
            <p:txBody>
              <a:bodyPr lIns="91424" tIns="45712" rIns="91424" bIns="45712">
                <a:spAutoFit/>
              </a:bodyPr>
              <a:lstStyle/>
              <a:p>
                <a:r>
                  <a:rPr lang="en-US" sz="400">
                    <a:solidFill>
                      <a:srgbClr val="000000"/>
                    </a:solidFill>
                    <a:latin typeface="Franklin Gothic Medium" pitchFamily="34" charset="0"/>
                    <a:cs typeface="Arial" pitchFamily="34" charset="0"/>
                  </a:rPr>
                  <a:t>Waduk/situ</a:t>
                </a:r>
                <a:endParaRPr lang="en-GB" sz="400">
                  <a:solidFill>
                    <a:srgbClr val="000000"/>
                  </a:solidFill>
                  <a:latin typeface="Franklin Gothic Medium" pitchFamily="34" charset="0"/>
                  <a:cs typeface="Arial" pitchFamily="34" charset="0"/>
                </a:endParaRPr>
              </a:p>
            </p:txBody>
          </p:sp>
          <p:sp>
            <p:nvSpPr>
              <p:cNvPr id="1049179" name="Text Box 536"/>
              <p:cNvSpPr txBox="1">
                <a:spLocks noChangeArrowheads="1"/>
              </p:cNvSpPr>
              <p:nvPr/>
            </p:nvSpPr>
            <p:spPr bwMode="auto">
              <a:xfrm>
                <a:off x="2656" y="2009"/>
                <a:ext cx="720" cy="281"/>
              </a:xfrm>
              <a:prstGeom prst="rect">
                <a:avLst/>
              </a:prstGeom>
              <a:noFill/>
              <a:ln w="9525">
                <a:noFill/>
                <a:miter lim="800000"/>
                <a:headEnd/>
                <a:tailEnd/>
              </a:ln>
            </p:spPr>
            <p:txBody>
              <a:bodyPr lIns="91424" tIns="45712" rIns="91424" bIns="45712">
                <a:spAutoFit/>
              </a:bodyPr>
              <a:lstStyle/>
              <a:p>
                <a:r>
                  <a:rPr lang="en-US" sz="400">
                    <a:solidFill>
                      <a:srgbClr val="000000"/>
                    </a:solidFill>
                    <a:latin typeface="Franklin Gothic Medium" pitchFamily="34" charset="0"/>
                    <a:cs typeface="Arial" pitchFamily="34" charset="0"/>
                  </a:rPr>
                  <a:t>Evapotranspirasi</a:t>
                </a:r>
                <a:endParaRPr lang="en-GB" sz="400">
                  <a:solidFill>
                    <a:srgbClr val="000000"/>
                  </a:solidFill>
                  <a:latin typeface="Franklin Gothic Medium" pitchFamily="34" charset="0"/>
                  <a:cs typeface="Arial" pitchFamily="34" charset="0"/>
                </a:endParaRPr>
              </a:p>
            </p:txBody>
          </p:sp>
          <p:sp>
            <p:nvSpPr>
              <p:cNvPr id="1049180" name="Text Box 536"/>
              <p:cNvSpPr txBox="1">
                <a:spLocks noChangeArrowheads="1"/>
              </p:cNvSpPr>
              <p:nvPr/>
            </p:nvSpPr>
            <p:spPr bwMode="auto">
              <a:xfrm>
                <a:off x="834" y="1751"/>
                <a:ext cx="720" cy="281"/>
              </a:xfrm>
              <a:prstGeom prst="rect">
                <a:avLst/>
              </a:prstGeom>
              <a:noFill/>
              <a:ln w="9525">
                <a:noFill/>
                <a:miter lim="800000"/>
                <a:headEnd/>
                <a:tailEnd/>
              </a:ln>
            </p:spPr>
            <p:txBody>
              <a:bodyPr lIns="91424" tIns="45712" rIns="91424" bIns="45712">
                <a:spAutoFit/>
              </a:bodyPr>
              <a:lstStyle/>
              <a:p>
                <a:r>
                  <a:rPr lang="en-US" sz="400">
                    <a:solidFill>
                      <a:srgbClr val="000000"/>
                    </a:solidFill>
                    <a:latin typeface="Franklin Gothic Medium" pitchFamily="34" charset="0"/>
                    <a:cs typeface="Arial" pitchFamily="34" charset="0"/>
                  </a:rPr>
                  <a:t>Evapotranspirasi</a:t>
                </a:r>
                <a:endParaRPr lang="en-GB" sz="400">
                  <a:solidFill>
                    <a:srgbClr val="000000"/>
                  </a:solidFill>
                  <a:latin typeface="Franklin Gothic Medium" pitchFamily="34" charset="0"/>
                  <a:cs typeface="Arial" pitchFamily="34" charset="0"/>
                </a:endParaRPr>
              </a:p>
            </p:txBody>
          </p:sp>
          <p:sp>
            <p:nvSpPr>
              <p:cNvPr id="1049181" name="Text Box 536"/>
              <p:cNvSpPr txBox="1">
                <a:spLocks noChangeArrowheads="1"/>
              </p:cNvSpPr>
              <p:nvPr/>
            </p:nvSpPr>
            <p:spPr bwMode="auto">
              <a:xfrm>
                <a:off x="3682" y="2715"/>
                <a:ext cx="634" cy="281"/>
              </a:xfrm>
              <a:prstGeom prst="rect">
                <a:avLst/>
              </a:prstGeom>
              <a:noFill/>
              <a:ln w="9525">
                <a:noFill/>
                <a:miter lim="800000"/>
                <a:headEnd/>
                <a:tailEnd/>
              </a:ln>
            </p:spPr>
            <p:txBody>
              <a:bodyPr lIns="91424" tIns="45712" rIns="91424" bIns="45712">
                <a:spAutoFit/>
              </a:bodyPr>
              <a:lstStyle/>
              <a:p>
                <a:r>
                  <a:rPr lang="en-US" sz="400">
                    <a:solidFill>
                      <a:srgbClr val="000000"/>
                    </a:solidFill>
                    <a:latin typeface="Franklin Gothic Medium" pitchFamily="34" charset="0"/>
                    <a:cs typeface="Arial" pitchFamily="34" charset="0"/>
                  </a:rPr>
                  <a:t>Banjir kanal</a:t>
                </a:r>
                <a:endParaRPr lang="en-GB" sz="400">
                  <a:solidFill>
                    <a:srgbClr val="000000"/>
                  </a:solidFill>
                  <a:latin typeface="Franklin Gothic Medium" pitchFamily="34" charset="0"/>
                  <a:cs typeface="Arial" pitchFamily="34" charset="0"/>
                </a:endParaRPr>
              </a:p>
            </p:txBody>
          </p:sp>
          <p:sp>
            <p:nvSpPr>
              <p:cNvPr id="1049182" name="Line 526"/>
              <p:cNvSpPr>
                <a:spLocks noChangeShapeType="1"/>
              </p:cNvSpPr>
              <p:nvPr/>
            </p:nvSpPr>
            <p:spPr bwMode="auto">
              <a:xfrm flipV="1">
                <a:off x="1651" y="3610"/>
                <a:ext cx="3417" cy="4"/>
              </a:xfrm>
              <a:prstGeom prst="line">
                <a:avLst/>
              </a:prstGeom>
              <a:noFill/>
              <a:ln w="9525">
                <a:solidFill>
                  <a:srgbClr val="FF3300"/>
                </a:solidFill>
                <a:round/>
                <a:headEnd/>
                <a:tailEnd/>
              </a:ln>
            </p:spPr>
            <p:txBody>
              <a:bodyPr/>
              <a:lstStyle/>
              <a:p>
                <a:endParaRPr lang="en-US"/>
              </a:p>
            </p:txBody>
          </p:sp>
          <p:sp>
            <p:nvSpPr>
              <p:cNvPr id="1049183" name="Text Box 573"/>
              <p:cNvSpPr txBox="1">
                <a:spLocks noChangeArrowheads="1"/>
              </p:cNvSpPr>
              <p:nvPr/>
            </p:nvSpPr>
            <p:spPr bwMode="auto">
              <a:xfrm>
                <a:off x="2277" y="3367"/>
                <a:ext cx="473" cy="304"/>
              </a:xfrm>
              <a:prstGeom prst="rect">
                <a:avLst/>
              </a:prstGeom>
              <a:noFill/>
              <a:ln w="9525">
                <a:noFill/>
                <a:miter lim="800000"/>
                <a:headEnd/>
                <a:tailEnd/>
              </a:ln>
            </p:spPr>
            <p:txBody>
              <a:bodyPr wrap="none" lIns="91424" tIns="45712" rIns="91424" bIns="45712">
                <a:spAutoFit/>
              </a:bodyPr>
              <a:lstStyle/>
              <a:p>
                <a:r>
                  <a:rPr lang="en-US" sz="500" dirty="0" err="1">
                    <a:solidFill>
                      <a:srgbClr val="000000"/>
                    </a:solidFill>
                    <a:latin typeface="Franklin Gothic Medium" pitchFamily="34" charset="0"/>
                    <a:cs typeface="Arial" pitchFamily="34" charset="0"/>
                  </a:rPr>
                  <a:t>Gravitasi</a:t>
                </a:r>
                <a:endParaRPr lang="en-GB" sz="500" dirty="0">
                  <a:solidFill>
                    <a:srgbClr val="000000"/>
                  </a:solidFill>
                  <a:latin typeface="Franklin Gothic Medium" pitchFamily="34" charset="0"/>
                  <a:cs typeface="Arial" pitchFamily="34" charset="0"/>
                </a:endParaRPr>
              </a:p>
            </p:txBody>
          </p:sp>
          <p:sp>
            <p:nvSpPr>
              <p:cNvPr id="1049184" name="Text Box 573"/>
              <p:cNvSpPr txBox="1">
                <a:spLocks noChangeArrowheads="1"/>
              </p:cNvSpPr>
              <p:nvPr/>
            </p:nvSpPr>
            <p:spPr bwMode="auto">
              <a:xfrm>
                <a:off x="4282" y="3367"/>
                <a:ext cx="404" cy="304"/>
              </a:xfrm>
              <a:prstGeom prst="rect">
                <a:avLst/>
              </a:prstGeom>
              <a:noFill/>
              <a:ln w="9525">
                <a:noFill/>
                <a:miter lim="800000"/>
                <a:headEnd/>
                <a:tailEnd/>
              </a:ln>
            </p:spPr>
            <p:txBody>
              <a:bodyPr wrap="none" lIns="91424" tIns="45712" rIns="91424" bIns="45712">
                <a:spAutoFit/>
              </a:bodyPr>
              <a:lstStyle/>
              <a:p>
                <a:r>
                  <a:rPr lang="en-US" sz="500" dirty="0">
                    <a:solidFill>
                      <a:srgbClr val="000000"/>
                    </a:solidFill>
                    <a:latin typeface="Franklin Gothic Medium" pitchFamily="34" charset="0"/>
                    <a:cs typeface="Arial" pitchFamily="34" charset="0"/>
                  </a:rPr>
                  <a:t>Polder</a:t>
                </a:r>
                <a:endParaRPr lang="en-GB" sz="500" dirty="0">
                  <a:solidFill>
                    <a:srgbClr val="000000"/>
                  </a:solidFill>
                  <a:latin typeface="Franklin Gothic Medium" pitchFamily="34" charset="0"/>
                  <a:cs typeface="Arial" pitchFamily="34" charset="0"/>
                </a:endParaRPr>
              </a:p>
            </p:txBody>
          </p:sp>
          <p:sp>
            <p:nvSpPr>
              <p:cNvPr id="1049185" name="Text Box 536"/>
              <p:cNvSpPr txBox="1">
                <a:spLocks noChangeArrowheads="1"/>
              </p:cNvSpPr>
              <p:nvPr/>
            </p:nvSpPr>
            <p:spPr bwMode="auto">
              <a:xfrm>
                <a:off x="684" y="3343"/>
                <a:ext cx="720" cy="327"/>
              </a:xfrm>
              <a:prstGeom prst="rect">
                <a:avLst/>
              </a:prstGeom>
              <a:noFill/>
              <a:ln w="9525">
                <a:noFill/>
                <a:miter lim="800000"/>
                <a:headEnd/>
                <a:tailEnd/>
              </a:ln>
            </p:spPr>
            <p:txBody>
              <a:bodyPr lIns="91424" tIns="45712" rIns="91424" bIns="45712">
                <a:spAutoFit/>
              </a:bodyPr>
              <a:lstStyle/>
              <a:p>
                <a:r>
                  <a:rPr lang="en-US" sz="600" dirty="0" err="1">
                    <a:solidFill>
                      <a:srgbClr val="000000"/>
                    </a:solidFill>
                    <a:latin typeface="Franklin Gothic Medium" pitchFamily="34" charset="0"/>
                    <a:cs typeface="Arial" pitchFamily="34" charset="0"/>
                  </a:rPr>
                  <a:t>Resapan</a:t>
                </a:r>
                <a:r>
                  <a:rPr lang="en-US" sz="600" dirty="0">
                    <a:solidFill>
                      <a:srgbClr val="000000"/>
                    </a:solidFill>
                    <a:latin typeface="Franklin Gothic Medium" pitchFamily="34" charset="0"/>
                    <a:cs typeface="Arial" pitchFamily="34" charset="0"/>
                  </a:rPr>
                  <a:t> air</a:t>
                </a:r>
                <a:endParaRPr lang="en-GB" sz="600" dirty="0">
                  <a:solidFill>
                    <a:srgbClr val="000000"/>
                  </a:solidFill>
                  <a:latin typeface="Franklin Gothic Medium" pitchFamily="34" charset="0"/>
                  <a:cs typeface="Arial" pitchFamily="34" charset="0"/>
                </a:endParaRPr>
              </a:p>
            </p:txBody>
          </p:sp>
        </p:grpSp>
        <p:sp>
          <p:nvSpPr>
            <p:cNvPr id="1049186" name="TextBox 543"/>
            <p:cNvSpPr txBox="1">
              <a:spLocks noChangeArrowheads="1"/>
            </p:cNvSpPr>
            <p:nvPr/>
          </p:nvSpPr>
          <p:spPr bwMode="auto">
            <a:xfrm>
              <a:off x="6579849" y="3785830"/>
              <a:ext cx="1835507" cy="334964"/>
            </a:xfrm>
            <a:prstGeom prst="rect">
              <a:avLst/>
            </a:prstGeom>
            <a:noFill/>
            <a:ln w="9525">
              <a:noFill/>
              <a:miter lim="800000"/>
              <a:headEnd/>
              <a:tailEnd/>
            </a:ln>
          </p:spPr>
          <p:txBody>
            <a:bodyPr wrap="square">
              <a:spAutoFit/>
            </a:bodyPr>
            <a:lstStyle>
              <a:defPPr marR="0" lvl="0" algn="l" rtl="0">
                <a:lnSpc>
                  <a:spcPct val="100000"/>
                </a:lnSpc>
                <a:spcBef>
                  <a:spcPts val="0"/>
                </a:spcBef>
                <a:spcAft>
                  <a:spcPts val="0"/>
                </a:spcAft>
              </a:defPPr>
              <a:lvl1pPr>
                <a:defRPr>
                  <a:solidFill>
                    <a:srgbClr val="17375E"/>
                  </a:solidFill>
                  <a:latin typeface="Berlin Sans FB Demi" pitchFamily="34" charset="0"/>
                  <a:cs typeface="Arial" pitchFamily="34" charset="0"/>
                </a:defRPr>
              </a:lvl1pPr>
            </a:lstStyle>
            <a:p>
              <a:r>
                <a:rPr lang="en-US" sz="1100" dirty="0"/>
                <a:t>Sea </a:t>
              </a:r>
              <a:r>
                <a:rPr lang="en-US" sz="1100" dirty="0" smtClean="0"/>
                <a:t>Dikes</a:t>
              </a:r>
              <a:endParaRPr lang="en-US" sz="1100" dirty="0"/>
            </a:p>
          </p:txBody>
        </p:sp>
        <p:sp>
          <p:nvSpPr>
            <p:cNvPr id="1049187" name="TextBox 544"/>
            <p:cNvSpPr txBox="1">
              <a:spLocks noChangeArrowheads="1"/>
            </p:cNvSpPr>
            <p:nvPr/>
          </p:nvSpPr>
          <p:spPr bwMode="auto">
            <a:xfrm>
              <a:off x="4716855" y="3803673"/>
              <a:ext cx="1970358" cy="709336"/>
            </a:xfrm>
            <a:prstGeom prst="rect">
              <a:avLst/>
            </a:prstGeom>
            <a:noFill/>
            <a:ln w="9525">
              <a:noFill/>
              <a:miter lim="800000"/>
              <a:headEnd/>
              <a:tailEnd/>
            </a:ln>
          </p:spPr>
          <p:txBody>
            <a:bodyPr wrap="square">
              <a:spAutoFit/>
            </a:bodyPr>
            <a:lstStyle/>
            <a:p>
              <a:r>
                <a:rPr lang="en-US" sz="1100" dirty="0" smtClean="0">
                  <a:solidFill>
                    <a:srgbClr val="17375E"/>
                  </a:solidFill>
                  <a:latin typeface="Berlin Sans FB Demi" pitchFamily="34" charset="0"/>
                  <a:cs typeface="Arial" pitchFamily="34" charset="0"/>
                </a:rPr>
                <a:t>Polder System, discharged by pumps</a:t>
              </a:r>
              <a:endParaRPr lang="en-US" sz="1100" dirty="0">
                <a:solidFill>
                  <a:srgbClr val="17375E"/>
                </a:solidFill>
                <a:latin typeface="Berlin Sans FB Demi" pitchFamily="34" charset="0"/>
                <a:cs typeface="Arial" pitchFamily="34" charset="0"/>
              </a:endParaRPr>
            </a:p>
            <a:p>
              <a:pPr marL="58738" indent="-58738">
                <a:buFontTx/>
                <a:buChar char="-"/>
              </a:pPr>
              <a:r>
                <a:rPr lang="en-US" sz="800" dirty="0" smtClean="0">
                  <a:solidFill>
                    <a:srgbClr val="17375E"/>
                  </a:solidFill>
                  <a:latin typeface="Calibri" pitchFamily="34" charset="0"/>
                  <a:cs typeface="Arial" pitchFamily="34" charset="0"/>
                </a:rPr>
                <a:t> </a:t>
              </a:r>
              <a:endParaRPr lang="en-US" sz="800" dirty="0">
                <a:solidFill>
                  <a:srgbClr val="17375E"/>
                </a:solidFill>
                <a:latin typeface="Calibri" pitchFamily="34" charset="0"/>
                <a:cs typeface="Arial" pitchFamily="34" charset="0"/>
              </a:endParaRPr>
            </a:p>
          </p:txBody>
        </p:sp>
        <p:sp>
          <p:nvSpPr>
            <p:cNvPr id="1049188" name="TextBox 545"/>
            <p:cNvSpPr txBox="1">
              <a:spLocks noChangeArrowheads="1"/>
            </p:cNvSpPr>
            <p:nvPr/>
          </p:nvSpPr>
          <p:spPr bwMode="auto">
            <a:xfrm>
              <a:off x="2790729" y="3697504"/>
              <a:ext cx="2028198" cy="334964"/>
            </a:xfrm>
            <a:prstGeom prst="rect">
              <a:avLst/>
            </a:prstGeom>
            <a:noFill/>
            <a:ln w="9525">
              <a:noFill/>
              <a:miter lim="800000"/>
              <a:headEnd/>
              <a:tailEnd/>
            </a:ln>
          </p:spPr>
          <p:txBody>
            <a:bodyPr wrap="square">
              <a:spAutoFit/>
            </a:bodyPr>
            <a:lstStyle/>
            <a:p>
              <a:r>
                <a:rPr lang="en-US" sz="1100" dirty="0" smtClean="0">
                  <a:solidFill>
                    <a:srgbClr val="17375E"/>
                  </a:solidFill>
                  <a:latin typeface="Berlin Sans FB Demi" pitchFamily="34" charset="0"/>
                  <a:cs typeface="Arial" pitchFamily="34" charset="0"/>
                </a:rPr>
                <a:t>Flows by Gravity</a:t>
              </a:r>
              <a:endParaRPr lang="en-US" sz="1100" dirty="0">
                <a:solidFill>
                  <a:srgbClr val="17375E"/>
                </a:solidFill>
                <a:latin typeface="Berlin Sans FB Demi" pitchFamily="34" charset="0"/>
                <a:cs typeface="Arial" pitchFamily="34" charset="0"/>
              </a:endParaRPr>
            </a:p>
          </p:txBody>
        </p:sp>
      </p:grpSp>
      <p:grpSp>
        <p:nvGrpSpPr>
          <p:cNvPr id="120" name="Group 297"/>
          <p:cNvGrpSpPr/>
          <p:nvPr/>
        </p:nvGrpSpPr>
        <p:grpSpPr>
          <a:xfrm rot="5400000">
            <a:off x="4753459" y="-1384839"/>
            <a:ext cx="2538157" cy="5883901"/>
            <a:chOff x="5238013" y="-812626"/>
            <a:chExt cx="3249840" cy="6351953"/>
          </a:xfrm>
        </p:grpSpPr>
        <p:sp>
          <p:nvSpPr>
            <p:cNvPr id="1049189" name="Rectangle 15"/>
            <p:cNvSpPr>
              <a:spLocks noChangeArrowheads="1"/>
            </p:cNvSpPr>
            <p:nvPr/>
          </p:nvSpPr>
          <p:spPr bwMode="auto">
            <a:xfrm>
              <a:off x="5294359" y="-524594"/>
              <a:ext cx="3193494" cy="2039420"/>
            </a:xfrm>
            <a:prstGeom prst="rect">
              <a:avLst/>
            </a:prstGeom>
            <a:solidFill>
              <a:srgbClr val="0066FF"/>
            </a:solidFill>
            <a:ln w="9525">
              <a:solidFill>
                <a:schemeClr val="tx2">
                  <a:lumMod val="60000"/>
                  <a:lumOff val="40000"/>
                </a:schemeClr>
              </a:solidFill>
              <a:miter lim="800000"/>
              <a:headEnd/>
              <a:tailEnd/>
            </a:ln>
          </p:spPr>
          <p:txBody>
            <a:bodyPr wrap="none" anchor="ctr"/>
            <a:lstStyle/>
            <a:p>
              <a:endParaRPr lang="en-US" sz="1000">
                <a:ea typeface="ＭＳ Ｐゴシック" charset="0"/>
              </a:endParaRPr>
            </a:p>
          </p:txBody>
        </p:sp>
        <p:sp>
          <p:nvSpPr>
            <p:cNvPr id="1049190" name="TextBox 9"/>
            <p:cNvSpPr txBox="1">
              <a:spLocks noChangeArrowheads="1"/>
            </p:cNvSpPr>
            <p:nvPr/>
          </p:nvSpPr>
          <p:spPr bwMode="auto">
            <a:xfrm rot="16200000">
              <a:off x="5514824" y="665578"/>
              <a:ext cx="1080120" cy="288149"/>
            </a:xfrm>
            <a:prstGeom prst="rect">
              <a:avLst/>
            </a:prstGeom>
            <a:noFill/>
            <a:ln>
              <a:noFill/>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000" b="1" dirty="0">
                  <a:solidFill>
                    <a:schemeClr val="bg1"/>
                  </a:solidFill>
                  <a:latin typeface="Arial Narrow" pitchFamily="34" charset="0"/>
                </a:rPr>
                <a:t>Water Dykes</a:t>
              </a:r>
            </a:p>
          </p:txBody>
        </p:sp>
        <p:sp>
          <p:nvSpPr>
            <p:cNvPr id="1049191" name="TextBox 8"/>
            <p:cNvSpPr txBox="1">
              <a:spLocks noChangeArrowheads="1"/>
            </p:cNvSpPr>
            <p:nvPr/>
          </p:nvSpPr>
          <p:spPr bwMode="auto">
            <a:xfrm rot="16200000">
              <a:off x="6710794" y="762738"/>
              <a:ext cx="554598" cy="288149"/>
            </a:xfrm>
            <a:prstGeom prst="rect">
              <a:avLst/>
            </a:prstGeom>
            <a:noFill/>
            <a:ln>
              <a:noFill/>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000" dirty="0" smtClean="0">
                  <a:solidFill>
                    <a:schemeClr val="bg1"/>
                  </a:solidFill>
                  <a:latin typeface="Arial Narrow" pitchFamily="34" charset="0"/>
                </a:rPr>
                <a:t>Sea</a:t>
              </a:r>
              <a:endParaRPr lang="en-US" sz="1000" dirty="0">
                <a:solidFill>
                  <a:schemeClr val="bg1"/>
                </a:solidFill>
                <a:latin typeface="Arial Narrow" pitchFamily="34" charset="0"/>
              </a:endParaRPr>
            </a:p>
          </p:txBody>
        </p:sp>
        <p:sp>
          <p:nvSpPr>
            <p:cNvPr id="1049192" name="TextBox 9"/>
            <p:cNvSpPr txBox="1">
              <a:spLocks noChangeArrowheads="1"/>
            </p:cNvSpPr>
            <p:nvPr/>
          </p:nvSpPr>
          <p:spPr bwMode="auto">
            <a:xfrm rot="16200000">
              <a:off x="6286893" y="2146762"/>
              <a:ext cx="1198487" cy="281513"/>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000" b="1" dirty="0">
                  <a:latin typeface="Arial Narrow" pitchFamily="34" charset="0"/>
                </a:rPr>
                <a:t>Higher Land</a:t>
              </a:r>
            </a:p>
          </p:txBody>
        </p:sp>
        <p:sp>
          <p:nvSpPr>
            <p:cNvPr id="1049193" name="Rectangle 23"/>
            <p:cNvSpPr>
              <a:spLocks noChangeArrowheads="1"/>
            </p:cNvSpPr>
            <p:nvPr/>
          </p:nvSpPr>
          <p:spPr bwMode="auto">
            <a:xfrm>
              <a:off x="6201445" y="348154"/>
              <a:ext cx="587414" cy="719751"/>
            </a:xfrm>
            <a:prstGeom prst="rect">
              <a:avLst/>
            </a:prstGeom>
            <a:solidFill>
              <a:srgbClr val="FFFF99"/>
            </a:solidFill>
            <a:ln w="28575">
              <a:solidFill>
                <a:srgbClr val="339966"/>
              </a:solidFill>
              <a:miter lim="800000"/>
              <a:headEnd/>
              <a:tailEnd/>
            </a:ln>
          </p:spPr>
          <p:txBody>
            <a:bodyPr wrap="none" anchor="ctr"/>
            <a:lstStyle/>
            <a:p>
              <a:endParaRPr lang="en-US" sz="1000"/>
            </a:p>
          </p:txBody>
        </p:sp>
        <p:sp>
          <p:nvSpPr>
            <p:cNvPr id="1049194" name="Rectangle 22"/>
            <p:cNvSpPr>
              <a:spLocks noChangeArrowheads="1"/>
            </p:cNvSpPr>
            <p:nvPr/>
          </p:nvSpPr>
          <p:spPr bwMode="auto">
            <a:xfrm>
              <a:off x="5350627" y="348154"/>
              <a:ext cx="328673" cy="719751"/>
            </a:xfrm>
            <a:prstGeom prst="rect">
              <a:avLst/>
            </a:prstGeom>
            <a:solidFill>
              <a:srgbClr val="FFFF99"/>
            </a:solidFill>
            <a:ln w="28575">
              <a:solidFill>
                <a:srgbClr val="339966"/>
              </a:solidFill>
              <a:miter lim="800000"/>
              <a:headEnd/>
              <a:tailEnd/>
            </a:ln>
          </p:spPr>
          <p:txBody>
            <a:bodyPr wrap="none" anchor="ctr"/>
            <a:lstStyle/>
            <a:p>
              <a:endParaRPr lang="en-US" sz="1000"/>
            </a:p>
          </p:txBody>
        </p:sp>
        <p:sp>
          <p:nvSpPr>
            <p:cNvPr id="1049195" name="Freeform 972"/>
            <p:cNvSpPr/>
            <p:nvPr/>
          </p:nvSpPr>
          <p:spPr bwMode="auto">
            <a:xfrm>
              <a:off x="7667646" y="276382"/>
              <a:ext cx="42071" cy="94604"/>
            </a:xfrm>
            <a:custGeom>
              <a:avLst/>
              <a:gdLst>
                <a:gd name="connsiteX0" fmla="*/ 0 w 42069"/>
                <a:gd name="connsiteY0" fmla="*/ 0 h 90488"/>
                <a:gd name="connsiteX1" fmla="*/ 35719 w 42069"/>
                <a:gd name="connsiteY1" fmla="*/ 38100 h 90488"/>
                <a:gd name="connsiteX2" fmla="*/ 38100 w 42069"/>
                <a:gd name="connsiteY2" fmla="*/ 90488 h 90488"/>
              </a:gdLst>
              <a:ahLst/>
              <a:cxnLst>
                <a:cxn ang="0">
                  <a:pos x="connsiteX0" y="connsiteY0"/>
                </a:cxn>
                <a:cxn ang="0">
                  <a:pos x="connsiteX1" y="connsiteY1"/>
                </a:cxn>
                <a:cxn ang="0">
                  <a:pos x="connsiteX2" y="connsiteY2"/>
                </a:cxn>
              </a:cxnLst>
              <a:rect l="l" t="t" r="r" b="b"/>
              <a:pathLst>
                <a:path w="42069" h="90488">
                  <a:moveTo>
                    <a:pt x="0" y="0"/>
                  </a:moveTo>
                  <a:cubicBezTo>
                    <a:pt x="14684" y="11509"/>
                    <a:pt x="29369" y="23019"/>
                    <a:pt x="35719" y="38100"/>
                  </a:cubicBezTo>
                  <a:cubicBezTo>
                    <a:pt x="42069" y="53181"/>
                    <a:pt x="40084" y="71834"/>
                    <a:pt x="38100" y="90488"/>
                  </a:cubicBezTo>
                </a:path>
              </a:pathLst>
            </a:custGeom>
            <a:ln w="19050">
              <a:solidFill>
                <a:srgbClr val="F6164B"/>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1000">
                <a:latin typeface="Arial" charset="0"/>
                <a:ea typeface="ＭＳ Ｐゴシック" charset="0"/>
                <a:cs typeface="Arial" charset="0"/>
              </a:endParaRPr>
            </a:p>
          </p:txBody>
        </p:sp>
        <p:sp>
          <p:nvSpPr>
            <p:cNvPr id="1049196" name="Freeform 973"/>
            <p:cNvSpPr/>
            <p:nvPr/>
          </p:nvSpPr>
          <p:spPr bwMode="auto">
            <a:xfrm>
              <a:off x="8192226" y="266761"/>
              <a:ext cx="42071" cy="93000"/>
            </a:xfrm>
            <a:custGeom>
              <a:avLst/>
              <a:gdLst>
                <a:gd name="connsiteX0" fmla="*/ 0 w 42069"/>
                <a:gd name="connsiteY0" fmla="*/ 0 h 90488"/>
                <a:gd name="connsiteX1" fmla="*/ 35719 w 42069"/>
                <a:gd name="connsiteY1" fmla="*/ 38100 h 90488"/>
                <a:gd name="connsiteX2" fmla="*/ 38100 w 42069"/>
                <a:gd name="connsiteY2" fmla="*/ 90488 h 90488"/>
              </a:gdLst>
              <a:ahLst/>
              <a:cxnLst>
                <a:cxn ang="0">
                  <a:pos x="connsiteX0" y="connsiteY0"/>
                </a:cxn>
                <a:cxn ang="0">
                  <a:pos x="connsiteX1" y="connsiteY1"/>
                </a:cxn>
                <a:cxn ang="0">
                  <a:pos x="connsiteX2" y="connsiteY2"/>
                </a:cxn>
              </a:cxnLst>
              <a:rect l="l" t="t" r="r" b="b"/>
              <a:pathLst>
                <a:path w="42069" h="90488">
                  <a:moveTo>
                    <a:pt x="0" y="0"/>
                  </a:moveTo>
                  <a:cubicBezTo>
                    <a:pt x="14684" y="11509"/>
                    <a:pt x="29369" y="23019"/>
                    <a:pt x="35719" y="38100"/>
                  </a:cubicBezTo>
                  <a:cubicBezTo>
                    <a:pt x="42069" y="53181"/>
                    <a:pt x="40084" y="71834"/>
                    <a:pt x="38100" y="90488"/>
                  </a:cubicBezTo>
                </a:path>
              </a:pathLst>
            </a:custGeom>
            <a:ln w="19050">
              <a:solidFill>
                <a:srgbClr val="F6164B"/>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1000">
                <a:latin typeface="Arial" charset="0"/>
                <a:ea typeface="ＭＳ Ｐゴシック" charset="0"/>
                <a:cs typeface="Arial" charset="0"/>
              </a:endParaRPr>
            </a:p>
          </p:txBody>
        </p:sp>
        <p:sp>
          <p:nvSpPr>
            <p:cNvPr id="1049197" name="Freeform 974"/>
            <p:cNvSpPr/>
            <p:nvPr/>
          </p:nvSpPr>
          <p:spPr bwMode="auto">
            <a:xfrm flipH="1">
              <a:off x="8080474" y="271572"/>
              <a:ext cx="42071" cy="93000"/>
            </a:xfrm>
            <a:custGeom>
              <a:avLst/>
              <a:gdLst>
                <a:gd name="connsiteX0" fmla="*/ 0 w 42069"/>
                <a:gd name="connsiteY0" fmla="*/ 0 h 90488"/>
                <a:gd name="connsiteX1" fmla="*/ 35719 w 42069"/>
                <a:gd name="connsiteY1" fmla="*/ 38100 h 90488"/>
                <a:gd name="connsiteX2" fmla="*/ 38100 w 42069"/>
                <a:gd name="connsiteY2" fmla="*/ 90488 h 90488"/>
              </a:gdLst>
              <a:ahLst/>
              <a:cxnLst>
                <a:cxn ang="0">
                  <a:pos x="connsiteX0" y="connsiteY0"/>
                </a:cxn>
                <a:cxn ang="0">
                  <a:pos x="connsiteX1" y="connsiteY1"/>
                </a:cxn>
                <a:cxn ang="0">
                  <a:pos x="connsiteX2" y="connsiteY2"/>
                </a:cxn>
              </a:cxnLst>
              <a:rect l="l" t="t" r="r" b="b"/>
              <a:pathLst>
                <a:path w="42069" h="90488">
                  <a:moveTo>
                    <a:pt x="0" y="0"/>
                  </a:moveTo>
                  <a:cubicBezTo>
                    <a:pt x="14684" y="11509"/>
                    <a:pt x="29369" y="23019"/>
                    <a:pt x="35719" y="38100"/>
                  </a:cubicBezTo>
                  <a:cubicBezTo>
                    <a:pt x="42069" y="53181"/>
                    <a:pt x="40084" y="71834"/>
                    <a:pt x="38100" y="90488"/>
                  </a:cubicBezTo>
                </a:path>
              </a:pathLst>
            </a:custGeom>
            <a:ln w="19050">
              <a:solidFill>
                <a:srgbClr val="F6164B"/>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1000">
                <a:latin typeface="Arial" charset="0"/>
                <a:ea typeface="ＭＳ Ｐゴシック" charset="0"/>
                <a:cs typeface="Arial" charset="0"/>
              </a:endParaRPr>
            </a:p>
          </p:txBody>
        </p:sp>
        <p:cxnSp>
          <p:nvCxnSpPr>
            <p:cNvPr id="3145746" name="Straight Connector 975"/>
            <p:cNvCxnSpPr>
              <a:cxnSpLocks/>
              <a:stCxn id="1049195" idx="2"/>
            </p:cNvCxnSpPr>
            <p:nvPr/>
          </p:nvCxnSpPr>
          <p:spPr bwMode="auto">
            <a:xfrm flipV="1">
              <a:off x="7704458" y="367779"/>
              <a:ext cx="379958" cy="3207"/>
            </a:xfrm>
            <a:prstGeom prst="line">
              <a:avLst/>
            </a:prstGeom>
            <a:ln w="19050">
              <a:solidFill>
                <a:srgbClr val="F6164B"/>
              </a:solidFill>
            </a:ln>
          </p:spPr>
          <p:style>
            <a:lnRef idx="1">
              <a:schemeClr val="accent1"/>
            </a:lnRef>
            <a:fillRef idx="0">
              <a:schemeClr val="accent1"/>
            </a:fillRef>
            <a:effectRef idx="0">
              <a:schemeClr val="accent1"/>
            </a:effectRef>
            <a:fontRef idx="minor">
              <a:schemeClr val="tx1"/>
            </a:fontRef>
          </p:style>
        </p:cxnSp>
        <p:sp>
          <p:nvSpPr>
            <p:cNvPr id="1049198" name="Freeform 976"/>
            <p:cNvSpPr/>
            <p:nvPr/>
          </p:nvSpPr>
          <p:spPr bwMode="auto">
            <a:xfrm>
              <a:off x="8221149" y="367779"/>
              <a:ext cx="185378" cy="202034"/>
            </a:xfrm>
            <a:custGeom>
              <a:avLst/>
              <a:gdLst>
                <a:gd name="connsiteX0" fmla="*/ 190500 w 190500"/>
                <a:gd name="connsiteY0" fmla="*/ 195262 h 195262"/>
                <a:gd name="connsiteX1" fmla="*/ 190500 w 190500"/>
                <a:gd name="connsiteY1" fmla="*/ 0 h 195262"/>
                <a:gd name="connsiteX2" fmla="*/ 0 w 190500"/>
                <a:gd name="connsiteY2" fmla="*/ 0 h 195262"/>
              </a:gdLst>
              <a:ahLst/>
              <a:cxnLst>
                <a:cxn ang="0">
                  <a:pos x="connsiteX0" y="connsiteY0"/>
                </a:cxn>
                <a:cxn ang="0">
                  <a:pos x="connsiteX1" y="connsiteY1"/>
                </a:cxn>
                <a:cxn ang="0">
                  <a:pos x="connsiteX2" y="connsiteY2"/>
                </a:cxn>
              </a:cxnLst>
              <a:rect l="l" t="t" r="r" b="b"/>
              <a:pathLst>
                <a:path w="190500" h="195262">
                  <a:moveTo>
                    <a:pt x="190500" y="195262"/>
                  </a:moveTo>
                  <a:lnTo>
                    <a:pt x="190500"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1000">
                <a:latin typeface="Arial" charset="0"/>
                <a:ea typeface="ＭＳ Ｐゴシック" charset="0"/>
                <a:cs typeface="Arial" charset="0"/>
              </a:endParaRPr>
            </a:p>
          </p:txBody>
        </p:sp>
        <p:sp>
          <p:nvSpPr>
            <p:cNvPr id="1049199" name="Freeform 56"/>
            <p:cNvSpPr/>
            <p:nvPr/>
          </p:nvSpPr>
          <p:spPr bwMode="auto">
            <a:xfrm rot="19635108">
              <a:off x="5238013" y="435654"/>
              <a:ext cx="490962" cy="510473"/>
            </a:xfrm>
            <a:custGeom>
              <a:avLst/>
              <a:gdLst>
                <a:gd name="T0" fmla="*/ 2147483647 w 303"/>
                <a:gd name="T1" fmla="*/ 2147483647 h 411"/>
                <a:gd name="T2" fmla="*/ 2147483647 w 303"/>
                <a:gd name="T3" fmla="*/ 2147483647 h 411"/>
                <a:gd name="T4" fmla="*/ 2147483647 w 303"/>
                <a:gd name="T5" fmla="*/ 2147483647 h 411"/>
                <a:gd name="T6" fmla="*/ 2147483647 w 303"/>
                <a:gd name="T7" fmla="*/ 2147483647 h 411"/>
                <a:gd name="T8" fmla="*/ 2147483647 w 303"/>
                <a:gd name="T9" fmla="*/ 2147483647 h 411"/>
                <a:gd name="T10" fmla="*/ 2147483647 w 303"/>
                <a:gd name="T11" fmla="*/ 2147483647 h 411"/>
                <a:gd name="T12" fmla="*/ 2147483647 w 303"/>
                <a:gd name="T13" fmla="*/ 2147483647 h 411"/>
                <a:gd name="T14" fmla="*/ 2147483647 w 303"/>
                <a:gd name="T15" fmla="*/ 2147483647 h 411"/>
                <a:gd name="T16" fmla="*/ 2147483647 w 303"/>
                <a:gd name="T17" fmla="*/ 2147483647 h 411"/>
                <a:gd name="T18" fmla="*/ 2147483647 w 303"/>
                <a:gd name="T19" fmla="*/ 2147483647 h 411"/>
                <a:gd name="T20" fmla="*/ 2147483647 w 303"/>
                <a:gd name="T21" fmla="*/ 2147483647 h 411"/>
                <a:gd name="T22" fmla="*/ 2147483647 w 303"/>
                <a:gd name="T23" fmla="*/ 2147483647 h 411"/>
                <a:gd name="T24" fmla="*/ 2147483647 w 303"/>
                <a:gd name="T25" fmla="*/ 2147483647 h 411"/>
                <a:gd name="T26" fmla="*/ 2147483647 w 303"/>
                <a:gd name="T27" fmla="*/ 2147483647 h 411"/>
                <a:gd name="T28" fmla="*/ 2147483647 w 303"/>
                <a:gd name="T29" fmla="*/ 2147483647 h 411"/>
                <a:gd name="T30" fmla="*/ 2147483647 w 303"/>
                <a:gd name="T31" fmla="*/ 2147483647 h 411"/>
                <a:gd name="T32" fmla="*/ 2147483647 w 303"/>
                <a:gd name="T33" fmla="*/ 2147483647 h 411"/>
                <a:gd name="T34" fmla="*/ 2147483647 w 303"/>
                <a:gd name="T35" fmla="*/ 2147483647 h 411"/>
                <a:gd name="T36" fmla="*/ 2147483647 w 303"/>
                <a:gd name="T37" fmla="*/ 2147483647 h 411"/>
                <a:gd name="T38" fmla="*/ 2147483647 w 303"/>
                <a:gd name="T39" fmla="*/ 2147483647 h 411"/>
                <a:gd name="T40" fmla="*/ 2147483647 w 303"/>
                <a:gd name="T41" fmla="*/ 2147483647 h 411"/>
                <a:gd name="T42" fmla="*/ 2147483647 w 303"/>
                <a:gd name="T43" fmla="*/ 2147483647 h 411"/>
                <a:gd name="T44" fmla="*/ 2147483647 w 303"/>
                <a:gd name="T45" fmla="*/ 2147483647 h 411"/>
                <a:gd name="T46" fmla="*/ 2147483647 w 303"/>
                <a:gd name="T47" fmla="*/ 2147483647 h 411"/>
                <a:gd name="T48" fmla="*/ 2147483647 w 303"/>
                <a:gd name="T49" fmla="*/ 2147483647 h 411"/>
                <a:gd name="T50" fmla="*/ 2147483647 w 303"/>
                <a:gd name="T51" fmla="*/ 2147483647 h 411"/>
                <a:gd name="T52" fmla="*/ 2147483647 w 303"/>
                <a:gd name="T53" fmla="*/ 2147483647 h 411"/>
                <a:gd name="T54" fmla="*/ 2147483647 w 303"/>
                <a:gd name="T55" fmla="*/ 2147483647 h 411"/>
                <a:gd name="T56" fmla="*/ 2147483647 w 303"/>
                <a:gd name="T57" fmla="*/ 2147483647 h 411"/>
                <a:gd name="T58" fmla="*/ 2147483647 w 303"/>
                <a:gd name="T59" fmla="*/ 2147483647 h 411"/>
                <a:gd name="T60" fmla="*/ 2147483647 w 303"/>
                <a:gd name="T61" fmla="*/ 2147483647 h 411"/>
                <a:gd name="T62" fmla="*/ 2147483647 w 303"/>
                <a:gd name="T63" fmla="*/ 2147483647 h 411"/>
                <a:gd name="T64" fmla="*/ 2147483647 w 303"/>
                <a:gd name="T65" fmla="*/ 2147483647 h 411"/>
                <a:gd name="T66" fmla="*/ 2147483647 w 303"/>
                <a:gd name="T67" fmla="*/ 2147483647 h 411"/>
                <a:gd name="T68" fmla="*/ 2147483647 w 303"/>
                <a:gd name="T69" fmla="*/ 2147483647 h 411"/>
                <a:gd name="T70" fmla="*/ 2147483647 w 303"/>
                <a:gd name="T71" fmla="*/ 2147483647 h 411"/>
                <a:gd name="T72" fmla="*/ 2147483647 w 303"/>
                <a:gd name="T73" fmla="*/ 2147483647 h 411"/>
                <a:gd name="T74" fmla="*/ 2147483647 w 303"/>
                <a:gd name="T75" fmla="*/ 2147483647 h 411"/>
                <a:gd name="T76" fmla="*/ 2147483647 w 303"/>
                <a:gd name="T77" fmla="*/ 2147483647 h 411"/>
                <a:gd name="T78" fmla="*/ 2147483647 w 303"/>
                <a:gd name="T79" fmla="*/ 2147483647 h 411"/>
                <a:gd name="T80" fmla="*/ 2147483647 w 303"/>
                <a:gd name="T81" fmla="*/ 2147483647 h 411"/>
                <a:gd name="T82" fmla="*/ 2147483647 w 303"/>
                <a:gd name="T83" fmla="*/ 2147483647 h 411"/>
                <a:gd name="T84" fmla="*/ 2147483647 w 303"/>
                <a:gd name="T85" fmla="*/ 2147483647 h 411"/>
                <a:gd name="T86" fmla="*/ 2147483647 w 303"/>
                <a:gd name="T87" fmla="*/ 2147483647 h 411"/>
                <a:gd name="T88" fmla="*/ 2147483647 w 303"/>
                <a:gd name="T89" fmla="*/ 2147483647 h 411"/>
                <a:gd name="T90" fmla="*/ 2147483647 w 303"/>
                <a:gd name="T91" fmla="*/ 2147483647 h 411"/>
                <a:gd name="T92" fmla="*/ 2147483647 w 303"/>
                <a:gd name="T93" fmla="*/ 2147483647 h 411"/>
                <a:gd name="T94" fmla="*/ 2147483647 w 303"/>
                <a:gd name="T95" fmla="*/ 2147483647 h 411"/>
                <a:gd name="T96" fmla="*/ 2147483647 w 303"/>
                <a:gd name="T97" fmla="*/ 2147483647 h 411"/>
                <a:gd name="T98" fmla="*/ 2147483647 w 303"/>
                <a:gd name="T99" fmla="*/ 2147483647 h 411"/>
                <a:gd name="T100" fmla="*/ 2147483647 w 303"/>
                <a:gd name="T101" fmla="*/ 2147483647 h 411"/>
                <a:gd name="T102" fmla="*/ 2147483647 w 303"/>
                <a:gd name="T103" fmla="*/ 2147483647 h 411"/>
                <a:gd name="T104" fmla="*/ 2147483647 w 303"/>
                <a:gd name="T105" fmla="*/ 2147483647 h 411"/>
                <a:gd name="T106" fmla="*/ 2147483647 w 303"/>
                <a:gd name="T107" fmla="*/ 2147483647 h 411"/>
                <a:gd name="T108" fmla="*/ 2147483647 w 303"/>
                <a:gd name="T109" fmla="*/ 2147483647 h 4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3"/>
                <a:gd name="T166" fmla="*/ 0 h 411"/>
                <a:gd name="T167" fmla="*/ 303 w 303"/>
                <a:gd name="T168" fmla="*/ 411 h 4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3" h="411">
                  <a:moveTo>
                    <a:pt x="254" y="3"/>
                  </a:moveTo>
                  <a:cubicBezTo>
                    <a:pt x="250" y="5"/>
                    <a:pt x="247" y="15"/>
                    <a:pt x="245" y="20"/>
                  </a:cubicBezTo>
                  <a:cubicBezTo>
                    <a:pt x="242" y="24"/>
                    <a:pt x="239" y="26"/>
                    <a:pt x="236" y="29"/>
                  </a:cubicBezTo>
                  <a:cubicBezTo>
                    <a:pt x="234" y="32"/>
                    <a:pt x="233" y="37"/>
                    <a:pt x="229" y="38"/>
                  </a:cubicBezTo>
                  <a:cubicBezTo>
                    <a:pt x="225" y="40"/>
                    <a:pt x="218" y="39"/>
                    <a:pt x="216" y="37"/>
                  </a:cubicBezTo>
                  <a:cubicBezTo>
                    <a:pt x="212" y="36"/>
                    <a:pt x="213" y="31"/>
                    <a:pt x="210" y="33"/>
                  </a:cubicBezTo>
                  <a:cubicBezTo>
                    <a:pt x="207" y="35"/>
                    <a:pt x="201" y="41"/>
                    <a:pt x="195" y="49"/>
                  </a:cubicBezTo>
                  <a:cubicBezTo>
                    <a:pt x="189" y="57"/>
                    <a:pt x="180" y="73"/>
                    <a:pt x="174" y="82"/>
                  </a:cubicBezTo>
                  <a:cubicBezTo>
                    <a:pt x="168" y="91"/>
                    <a:pt x="160" y="100"/>
                    <a:pt x="156" y="107"/>
                  </a:cubicBezTo>
                  <a:cubicBezTo>
                    <a:pt x="152" y="114"/>
                    <a:pt x="149" y="120"/>
                    <a:pt x="147" y="126"/>
                  </a:cubicBezTo>
                  <a:cubicBezTo>
                    <a:pt x="144" y="132"/>
                    <a:pt x="141" y="138"/>
                    <a:pt x="139" y="143"/>
                  </a:cubicBezTo>
                  <a:cubicBezTo>
                    <a:pt x="136" y="148"/>
                    <a:pt x="133" y="152"/>
                    <a:pt x="132" y="156"/>
                  </a:cubicBezTo>
                  <a:cubicBezTo>
                    <a:pt x="130" y="160"/>
                    <a:pt x="128" y="161"/>
                    <a:pt x="126" y="165"/>
                  </a:cubicBezTo>
                  <a:cubicBezTo>
                    <a:pt x="125" y="168"/>
                    <a:pt x="122" y="175"/>
                    <a:pt x="120" y="178"/>
                  </a:cubicBezTo>
                  <a:cubicBezTo>
                    <a:pt x="119" y="181"/>
                    <a:pt x="118" y="182"/>
                    <a:pt x="115" y="187"/>
                  </a:cubicBezTo>
                  <a:cubicBezTo>
                    <a:pt x="112" y="191"/>
                    <a:pt x="106" y="197"/>
                    <a:pt x="101" y="205"/>
                  </a:cubicBezTo>
                  <a:cubicBezTo>
                    <a:pt x="96" y="212"/>
                    <a:pt x="89" y="226"/>
                    <a:pt x="85" y="232"/>
                  </a:cubicBezTo>
                  <a:cubicBezTo>
                    <a:pt x="82" y="238"/>
                    <a:pt x="81" y="241"/>
                    <a:pt x="79" y="244"/>
                  </a:cubicBezTo>
                  <a:cubicBezTo>
                    <a:pt x="78" y="247"/>
                    <a:pt x="77" y="250"/>
                    <a:pt x="75" y="254"/>
                  </a:cubicBezTo>
                  <a:cubicBezTo>
                    <a:pt x="73" y="258"/>
                    <a:pt x="74" y="263"/>
                    <a:pt x="70" y="270"/>
                  </a:cubicBezTo>
                  <a:cubicBezTo>
                    <a:pt x="66" y="277"/>
                    <a:pt x="59" y="284"/>
                    <a:pt x="51" y="296"/>
                  </a:cubicBezTo>
                  <a:cubicBezTo>
                    <a:pt x="43" y="308"/>
                    <a:pt x="33" y="327"/>
                    <a:pt x="25" y="341"/>
                  </a:cubicBezTo>
                  <a:cubicBezTo>
                    <a:pt x="17" y="355"/>
                    <a:pt x="2" y="370"/>
                    <a:pt x="1" y="380"/>
                  </a:cubicBezTo>
                  <a:cubicBezTo>
                    <a:pt x="0" y="390"/>
                    <a:pt x="12" y="396"/>
                    <a:pt x="19" y="401"/>
                  </a:cubicBezTo>
                  <a:cubicBezTo>
                    <a:pt x="26" y="406"/>
                    <a:pt x="35" y="409"/>
                    <a:pt x="43" y="410"/>
                  </a:cubicBezTo>
                  <a:cubicBezTo>
                    <a:pt x="51" y="411"/>
                    <a:pt x="53" y="409"/>
                    <a:pt x="66" y="406"/>
                  </a:cubicBezTo>
                  <a:cubicBezTo>
                    <a:pt x="79" y="403"/>
                    <a:pt x="109" y="391"/>
                    <a:pt x="121" y="389"/>
                  </a:cubicBezTo>
                  <a:cubicBezTo>
                    <a:pt x="133" y="387"/>
                    <a:pt x="133" y="391"/>
                    <a:pt x="139" y="392"/>
                  </a:cubicBezTo>
                  <a:cubicBezTo>
                    <a:pt x="145" y="393"/>
                    <a:pt x="153" y="398"/>
                    <a:pt x="160" y="395"/>
                  </a:cubicBezTo>
                  <a:cubicBezTo>
                    <a:pt x="167" y="392"/>
                    <a:pt x="176" y="382"/>
                    <a:pt x="181" y="375"/>
                  </a:cubicBezTo>
                  <a:cubicBezTo>
                    <a:pt x="186" y="368"/>
                    <a:pt x="189" y="359"/>
                    <a:pt x="193" y="353"/>
                  </a:cubicBezTo>
                  <a:cubicBezTo>
                    <a:pt x="196" y="347"/>
                    <a:pt x="198" y="343"/>
                    <a:pt x="201" y="337"/>
                  </a:cubicBezTo>
                  <a:cubicBezTo>
                    <a:pt x="203" y="331"/>
                    <a:pt x="208" y="322"/>
                    <a:pt x="210" y="317"/>
                  </a:cubicBezTo>
                  <a:cubicBezTo>
                    <a:pt x="212" y="312"/>
                    <a:pt x="212" y="313"/>
                    <a:pt x="214" y="308"/>
                  </a:cubicBezTo>
                  <a:cubicBezTo>
                    <a:pt x="216" y="304"/>
                    <a:pt x="220" y="295"/>
                    <a:pt x="223" y="289"/>
                  </a:cubicBezTo>
                  <a:cubicBezTo>
                    <a:pt x="225" y="285"/>
                    <a:pt x="226" y="283"/>
                    <a:pt x="228" y="279"/>
                  </a:cubicBezTo>
                  <a:cubicBezTo>
                    <a:pt x="229" y="276"/>
                    <a:pt x="230" y="271"/>
                    <a:pt x="232" y="267"/>
                  </a:cubicBezTo>
                  <a:cubicBezTo>
                    <a:pt x="235" y="261"/>
                    <a:pt x="238" y="253"/>
                    <a:pt x="240" y="248"/>
                  </a:cubicBezTo>
                  <a:cubicBezTo>
                    <a:pt x="242" y="243"/>
                    <a:pt x="244" y="241"/>
                    <a:pt x="245" y="237"/>
                  </a:cubicBezTo>
                  <a:cubicBezTo>
                    <a:pt x="246" y="232"/>
                    <a:pt x="246" y="226"/>
                    <a:pt x="247" y="221"/>
                  </a:cubicBezTo>
                  <a:cubicBezTo>
                    <a:pt x="248" y="216"/>
                    <a:pt x="249" y="212"/>
                    <a:pt x="251" y="208"/>
                  </a:cubicBezTo>
                  <a:cubicBezTo>
                    <a:pt x="251" y="205"/>
                    <a:pt x="250" y="202"/>
                    <a:pt x="254" y="197"/>
                  </a:cubicBezTo>
                  <a:cubicBezTo>
                    <a:pt x="257" y="192"/>
                    <a:pt x="268" y="182"/>
                    <a:pt x="272" y="175"/>
                  </a:cubicBezTo>
                  <a:cubicBezTo>
                    <a:pt x="275" y="168"/>
                    <a:pt x="274" y="157"/>
                    <a:pt x="276" y="153"/>
                  </a:cubicBezTo>
                  <a:cubicBezTo>
                    <a:pt x="277" y="147"/>
                    <a:pt x="278" y="147"/>
                    <a:pt x="280" y="143"/>
                  </a:cubicBezTo>
                  <a:cubicBezTo>
                    <a:pt x="281" y="140"/>
                    <a:pt x="284" y="136"/>
                    <a:pt x="287" y="130"/>
                  </a:cubicBezTo>
                  <a:cubicBezTo>
                    <a:pt x="289" y="126"/>
                    <a:pt x="293" y="117"/>
                    <a:pt x="296" y="111"/>
                  </a:cubicBezTo>
                  <a:cubicBezTo>
                    <a:pt x="298" y="107"/>
                    <a:pt x="299" y="105"/>
                    <a:pt x="301" y="101"/>
                  </a:cubicBezTo>
                  <a:cubicBezTo>
                    <a:pt x="301" y="98"/>
                    <a:pt x="303" y="94"/>
                    <a:pt x="302" y="87"/>
                  </a:cubicBezTo>
                  <a:cubicBezTo>
                    <a:pt x="301" y="81"/>
                    <a:pt x="296" y="69"/>
                    <a:pt x="295" y="64"/>
                  </a:cubicBezTo>
                  <a:cubicBezTo>
                    <a:pt x="293" y="59"/>
                    <a:pt x="295" y="58"/>
                    <a:pt x="293" y="56"/>
                  </a:cubicBezTo>
                  <a:cubicBezTo>
                    <a:pt x="292" y="54"/>
                    <a:pt x="286" y="55"/>
                    <a:pt x="284" y="55"/>
                  </a:cubicBezTo>
                  <a:cubicBezTo>
                    <a:pt x="281" y="54"/>
                    <a:pt x="277" y="56"/>
                    <a:pt x="274" y="56"/>
                  </a:cubicBezTo>
                  <a:cubicBezTo>
                    <a:pt x="272" y="56"/>
                    <a:pt x="269" y="57"/>
                    <a:pt x="268" y="56"/>
                  </a:cubicBezTo>
                  <a:cubicBezTo>
                    <a:pt x="265" y="55"/>
                    <a:pt x="263" y="55"/>
                    <a:pt x="261" y="53"/>
                  </a:cubicBezTo>
                  <a:cubicBezTo>
                    <a:pt x="259" y="51"/>
                    <a:pt x="258" y="46"/>
                    <a:pt x="256" y="43"/>
                  </a:cubicBezTo>
                  <a:cubicBezTo>
                    <a:pt x="255" y="41"/>
                    <a:pt x="254" y="39"/>
                    <a:pt x="251" y="39"/>
                  </a:cubicBezTo>
                  <a:cubicBezTo>
                    <a:pt x="249" y="39"/>
                    <a:pt x="245" y="41"/>
                    <a:pt x="244" y="44"/>
                  </a:cubicBezTo>
                  <a:cubicBezTo>
                    <a:pt x="241" y="46"/>
                    <a:pt x="241" y="51"/>
                    <a:pt x="240" y="54"/>
                  </a:cubicBezTo>
                  <a:cubicBezTo>
                    <a:pt x="238" y="57"/>
                    <a:pt x="232" y="61"/>
                    <a:pt x="232" y="63"/>
                  </a:cubicBezTo>
                  <a:cubicBezTo>
                    <a:pt x="233" y="66"/>
                    <a:pt x="239" y="67"/>
                    <a:pt x="242" y="68"/>
                  </a:cubicBezTo>
                  <a:cubicBezTo>
                    <a:pt x="245" y="70"/>
                    <a:pt x="247" y="67"/>
                    <a:pt x="250" y="69"/>
                  </a:cubicBezTo>
                  <a:cubicBezTo>
                    <a:pt x="251" y="70"/>
                    <a:pt x="253" y="75"/>
                    <a:pt x="256" y="77"/>
                  </a:cubicBezTo>
                  <a:cubicBezTo>
                    <a:pt x="258" y="78"/>
                    <a:pt x="262" y="80"/>
                    <a:pt x="264" y="81"/>
                  </a:cubicBezTo>
                  <a:cubicBezTo>
                    <a:pt x="266" y="83"/>
                    <a:pt x="264" y="85"/>
                    <a:pt x="266" y="88"/>
                  </a:cubicBezTo>
                  <a:cubicBezTo>
                    <a:pt x="268" y="91"/>
                    <a:pt x="274" y="91"/>
                    <a:pt x="275" y="98"/>
                  </a:cubicBezTo>
                  <a:cubicBezTo>
                    <a:pt x="278" y="105"/>
                    <a:pt x="276" y="122"/>
                    <a:pt x="274" y="129"/>
                  </a:cubicBezTo>
                  <a:cubicBezTo>
                    <a:pt x="274" y="135"/>
                    <a:pt x="274" y="133"/>
                    <a:pt x="271" y="138"/>
                  </a:cubicBezTo>
                  <a:cubicBezTo>
                    <a:pt x="270" y="143"/>
                    <a:pt x="265" y="153"/>
                    <a:pt x="263" y="160"/>
                  </a:cubicBezTo>
                  <a:cubicBezTo>
                    <a:pt x="261" y="165"/>
                    <a:pt x="262" y="167"/>
                    <a:pt x="259" y="174"/>
                  </a:cubicBezTo>
                  <a:cubicBezTo>
                    <a:pt x="257" y="179"/>
                    <a:pt x="251" y="187"/>
                    <a:pt x="246" y="194"/>
                  </a:cubicBezTo>
                  <a:cubicBezTo>
                    <a:pt x="242" y="202"/>
                    <a:pt x="238" y="212"/>
                    <a:pt x="234" y="218"/>
                  </a:cubicBezTo>
                  <a:cubicBezTo>
                    <a:pt x="231" y="224"/>
                    <a:pt x="229" y="226"/>
                    <a:pt x="227" y="230"/>
                  </a:cubicBezTo>
                  <a:cubicBezTo>
                    <a:pt x="224" y="235"/>
                    <a:pt x="222" y="242"/>
                    <a:pt x="219" y="248"/>
                  </a:cubicBezTo>
                  <a:cubicBezTo>
                    <a:pt x="216" y="254"/>
                    <a:pt x="213" y="259"/>
                    <a:pt x="211" y="265"/>
                  </a:cubicBezTo>
                  <a:cubicBezTo>
                    <a:pt x="209" y="271"/>
                    <a:pt x="208" y="281"/>
                    <a:pt x="206" y="288"/>
                  </a:cubicBezTo>
                  <a:cubicBezTo>
                    <a:pt x="204" y="295"/>
                    <a:pt x="200" y="300"/>
                    <a:pt x="199" y="305"/>
                  </a:cubicBezTo>
                  <a:cubicBezTo>
                    <a:pt x="196" y="311"/>
                    <a:pt x="194" y="318"/>
                    <a:pt x="193" y="323"/>
                  </a:cubicBezTo>
                  <a:cubicBezTo>
                    <a:pt x="191" y="328"/>
                    <a:pt x="191" y="333"/>
                    <a:pt x="189" y="337"/>
                  </a:cubicBezTo>
                  <a:cubicBezTo>
                    <a:pt x="188" y="343"/>
                    <a:pt x="184" y="351"/>
                    <a:pt x="181" y="353"/>
                  </a:cubicBezTo>
                  <a:cubicBezTo>
                    <a:pt x="178" y="357"/>
                    <a:pt x="175" y="355"/>
                    <a:pt x="169" y="358"/>
                  </a:cubicBezTo>
                  <a:cubicBezTo>
                    <a:pt x="163" y="361"/>
                    <a:pt x="151" y="368"/>
                    <a:pt x="142" y="370"/>
                  </a:cubicBezTo>
                  <a:cubicBezTo>
                    <a:pt x="133" y="372"/>
                    <a:pt x="125" y="367"/>
                    <a:pt x="117" y="368"/>
                  </a:cubicBezTo>
                  <a:cubicBezTo>
                    <a:pt x="109" y="369"/>
                    <a:pt x="104" y="370"/>
                    <a:pt x="94" y="373"/>
                  </a:cubicBezTo>
                  <a:cubicBezTo>
                    <a:pt x="84" y="376"/>
                    <a:pt x="66" y="385"/>
                    <a:pt x="55" y="386"/>
                  </a:cubicBezTo>
                  <a:cubicBezTo>
                    <a:pt x="44" y="387"/>
                    <a:pt x="24" y="391"/>
                    <a:pt x="25" y="380"/>
                  </a:cubicBezTo>
                  <a:cubicBezTo>
                    <a:pt x="26" y="369"/>
                    <a:pt x="52" y="336"/>
                    <a:pt x="63" y="319"/>
                  </a:cubicBezTo>
                  <a:cubicBezTo>
                    <a:pt x="74" y="302"/>
                    <a:pt x="85" y="286"/>
                    <a:pt x="91" y="275"/>
                  </a:cubicBezTo>
                  <a:cubicBezTo>
                    <a:pt x="97" y="264"/>
                    <a:pt x="96" y="259"/>
                    <a:pt x="98" y="253"/>
                  </a:cubicBezTo>
                  <a:cubicBezTo>
                    <a:pt x="100" y="246"/>
                    <a:pt x="100" y="243"/>
                    <a:pt x="103" y="236"/>
                  </a:cubicBezTo>
                  <a:cubicBezTo>
                    <a:pt x="105" y="229"/>
                    <a:pt x="109" y="218"/>
                    <a:pt x="112" y="212"/>
                  </a:cubicBezTo>
                  <a:cubicBezTo>
                    <a:pt x="115" y="207"/>
                    <a:pt x="116" y="204"/>
                    <a:pt x="118" y="200"/>
                  </a:cubicBezTo>
                  <a:cubicBezTo>
                    <a:pt x="120" y="196"/>
                    <a:pt x="121" y="193"/>
                    <a:pt x="124" y="188"/>
                  </a:cubicBezTo>
                  <a:cubicBezTo>
                    <a:pt x="127" y="183"/>
                    <a:pt x="133" y="171"/>
                    <a:pt x="138" y="164"/>
                  </a:cubicBezTo>
                  <a:cubicBezTo>
                    <a:pt x="141" y="158"/>
                    <a:pt x="144" y="155"/>
                    <a:pt x="147" y="150"/>
                  </a:cubicBezTo>
                  <a:cubicBezTo>
                    <a:pt x="149" y="145"/>
                    <a:pt x="152" y="138"/>
                    <a:pt x="155" y="134"/>
                  </a:cubicBezTo>
                  <a:cubicBezTo>
                    <a:pt x="158" y="128"/>
                    <a:pt x="160" y="125"/>
                    <a:pt x="163" y="119"/>
                  </a:cubicBezTo>
                  <a:cubicBezTo>
                    <a:pt x="167" y="114"/>
                    <a:pt x="169" y="106"/>
                    <a:pt x="172" y="101"/>
                  </a:cubicBezTo>
                  <a:cubicBezTo>
                    <a:pt x="175" y="96"/>
                    <a:pt x="177" y="92"/>
                    <a:pt x="180" y="89"/>
                  </a:cubicBezTo>
                  <a:cubicBezTo>
                    <a:pt x="183" y="86"/>
                    <a:pt x="186" y="85"/>
                    <a:pt x="190" y="81"/>
                  </a:cubicBezTo>
                  <a:cubicBezTo>
                    <a:pt x="194" y="77"/>
                    <a:pt x="201" y="66"/>
                    <a:pt x="205" y="63"/>
                  </a:cubicBezTo>
                  <a:cubicBezTo>
                    <a:pt x="208" y="59"/>
                    <a:pt x="207" y="56"/>
                    <a:pt x="210" y="56"/>
                  </a:cubicBezTo>
                  <a:cubicBezTo>
                    <a:pt x="213" y="56"/>
                    <a:pt x="218" y="59"/>
                    <a:pt x="221" y="61"/>
                  </a:cubicBezTo>
                  <a:cubicBezTo>
                    <a:pt x="226" y="62"/>
                    <a:pt x="232" y="66"/>
                    <a:pt x="236" y="62"/>
                  </a:cubicBezTo>
                  <a:cubicBezTo>
                    <a:pt x="240" y="59"/>
                    <a:pt x="242" y="47"/>
                    <a:pt x="245" y="41"/>
                  </a:cubicBezTo>
                  <a:cubicBezTo>
                    <a:pt x="248" y="36"/>
                    <a:pt x="252" y="36"/>
                    <a:pt x="255" y="31"/>
                  </a:cubicBezTo>
                  <a:cubicBezTo>
                    <a:pt x="256" y="28"/>
                    <a:pt x="259" y="22"/>
                    <a:pt x="261" y="19"/>
                  </a:cubicBezTo>
                  <a:cubicBezTo>
                    <a:pt x="263" y="14"/>
                    <a:pt x="265" y="9"/>
                    <a:pt x="265" y="7"/>
                  </a:cubicBezTo>
                  <a:cubicBezTo>
                    <a:pt x="265" y="4"/>
                    <a:pt x="263" y="5"/>
                    <a:pt x="261" y="4"/>
                  </a:cubicBezTo>
                  <a:cubicBezTo>
                    <a:pt x="259" y="4"/>
                    <a:pt x="256" y="0"/>
                    <a:pt x="254" y="3"/>
                  </a:cubicBezTo>
                  <a:close/>
                </a:path>
              </a:pathLst>
            </a:custGeom>
            <a:solidFill>
              <a:srgbClr val="00CCFF"/>
            </a:solidFill>
            <a:ln>
              <a:noFill/>
            </a:ln>
          </p:spPr>
          <p:txBody>
            <a:bodyPr/>
            <a:lstStyle/>
            <a:p>
              <a:endParaRPr lang="en-US" sz="1000"/>
            </a:p>
          </p:txBody>
        </p:sp>
        <p:sp>
          <p:nvSpPr>
            <p:cNvPr id="1049200" name="Freeform 54"/>
            <p:cNvSpPr/>
            <p:nvPr/>
          </p:nvSpPr>
          <p:spPr bwMode="auto">
            <a:xfrm>
              <a:off x="6222425" y="353051"/>
              <a:ext cx="533800" cy="692821"/>
            </a:xfrm>
            <a:custGeom>
              <a:avLst/>
              <a:gdLst>
                <a:gd name="T0" fmla="*/ 2147483647 w 228"/>
                <a:gd name="T1" fmla="*/ 2147483647 h 528"/>
                <a:gd name="T2" fmla="*/ 2147483647 w 228"/>
                <a:gd name="T3" fmla="*/ 2147483647 h 528"/>
                <a:gd name="T4" fmla="*/ 2147483647 w 228"/>
                <a:gd name="T5" fmla="*/ 2147483647 h 528"/>
                <a:gd name="T6" fmla="*/ 2147483647 w 228"/>
                <a:gd name="T7" fmla="*/ 2147483647 h 528"/>
                <a:gd name="T8" fmla="*/ 2147483647 w 228"/>
                <a:gd name="T9" fmla="*/ 2147483647 h 528"/>
                <a:gd name="T10" fmla="*/ 2147483647 w 228"/>
                <a:gd name="T11" fmla="*/ 2147483647 h 528"/>
                <a:gd name="T12" fmla="*/ 2147483647 w 228"/>
                <a:gd name="T13" fmla="*/ 2147483647 h 528"/>
                <a:gd name="T14" fmla="*/ 2147483647 w 228"/>
                <a:gd name="T15" fmla="*/ 2147483647 h 528"/>
                <a:gd name="T16" fmla="*/ 2147483647 w 228"/>
                <a:gd name="T17" fmla="*/ 2147483647 h 528"/>
                <a:gd name="T18" fmla="*/ 0 w 228"/>
                <a:gd name="T19" fmla="*/ 2147483647 h 528"/>
                <a:gd name="T20" fmla="*/ 2147483647 w 228"/>
                <a:gd name="T21" fmla="*/ 2147483647 h 528"/>
                <a:gd name="T22" fmla="*/ 2147483647 w 228"/>
                <a:gd name="T23" fmla="*/ 2147483647 h 528"/>
                <a:gd name="T24" fmla="*/ 2147483647 w 228"/>
                <a:gd name="T25" fmla="*/ 2147483647 h 528"/>
                <a:gd name="T26" fmla="*/ 2147483647 w 228"/>
                <a:gd name="T27" fmla="*/ 2147483647 h 528"/>
                <a:gd name="T28" fmla="*/ 2147483647 w 228"/>
                <a:gd name="T29" fmla="*/ 2147483647 h 528"/>
                <a:gd name="T30" fmla="*/ 2147483647 w 228"/>
                <a:gd name="T31" fmla="*/ 2147483647 h 528"/>
                <a:gd name="T32" fmla="*/ 2147483647 w 228"/>
                <a:gd name="T33" fmla="*/ 2147483647 h 528"/>
                <a:gd name="T34" fmla="*/ 2147483647 w 228"/>
                <a:gd name="T35" fmla="*/ 2147483647 h 528"/>
                <a:gd name="T36" fmla="*/ 2147483647 w 228"/>
                <a:gd name="T37" fmla="*/ 2147483647 h 528"/>
                <a:gd name="T38" fmla="*/ 2147483647 w 228"/>
                <a:gd name="T39" fmla="*/ 2147483647 h 528"/>
                <a:gd name="T40" fmla="*/ 2147483647 w 228"/>
                <a:gd name="T41" fmla="*/ 2147483647 h 528"/>
                <a:gd name="T42" fmla="*/ 2147483647 w 228"/>
                <a:gd name="T43" fmla="*/ 2147483647 h 528"/>
                <a:gd name="T44" fmla="*/ 2147483647 w 228"/>
                <a:gd name="T45" fmla="*/ 2147483647 h 528"/>
                <a:gd name="T46" fmla="*/ 2147483647 w 228"/>
                <a:gd name="T47" fmla="*/ 2147483647 h 528"/>
                <a:gd name="T48" fmla="*/ 2147483647 w 228"/>
                <a:gd name="T49" fmla="*/ 2147483647 h 528"/>
                <a:gd name="T50" fmla="*/ 2147483647 w 228"/>
                <a:gd name="T51" fmla="*/ 2147483647 h 528"/>
                <a:gd name="T52" fmla="*/ 2147483647 w 228"/>
                <a:gd name="T53" fmla="*/ 2147483647 h 528"/>
                <a:gd name="T54" fmla="*/ 2147483647 w 228"/>
                <a:gd name="T55" fmla="*/ 2147483647 h 528"/>
                <a:gd name="T56" fmla="*/ 2147483647 w 228"/>
                <a:gd name="T57" fmla="*/ 2147483647 h 528"/>
                <a:gd name="T58" fmla="*/ 2147483647 w 228"/>
                <a:gd name="T59" fmla="*/ 2147483647 h 528"/>
                <a:gd name="T60" fmla="*/ 2147483647 w 228"/>
                <a:gd name="T61" fmla="*/ 2147483647 h 528"/>
                <a:gd name="T62" fmla="*/ 2147483647 w 228"/>
                <a:gd name="T63" fmla="*/ 2147483647 h 528"/>
                <a:gd name="T64" fmla="*/ 2147483647 w 228"/>
                <a:gd name="T65" fmla="*/ 2147483647 h 528"/>
                <a:gd name="T66" fmla="*/ 2147483647 w 228"/>
                <a:gd name="T67" fmla="*/ 2147483647 h 528"/>
                <a:gd name="T68" fmla="*/ 2147483647 w 228"/>
                <a:gd name="T69" fmla="*/ 2147483647 h 528"/>
                <a:gd name="T70" fmla="*/ 2147483647 w 228"/>
                <a:gd name="T71" fmla="*/ 2147483647 h 528"/>
                <a:gd name="T72" fmla="*/ 2147483647 w 228"/>
                <a:gd name="T73" fmla="*/ 2147483647 h 528"/>
                <a:gd name="T74" fmla="*/ 2147483647 w 228"/>
                <a:gd name="T75" fmla="*/ 2147483647 h 528"/>
                <a:gd name="T76" fmla="*/ 2147483647 w 228"/>
                <a:gd name="T77" fmla="*/ 2147483647 h 528"/>
                <a:gd name="T78" fmla="*/ 2147483647 w 228"/>
                <a:gd name="T79" fmla="*/ 2147483647 h 528"/>
                <a:gd name="T80" fmla="*/ 2147483647 w 228"/>
                <a:gd name="T81" fmla="*/ 2147483647 h 528"/>
                <a:gd name="T82" fmla="*/ 2147483647 w 228"/>
                <a:gd name="T83" fmla="*/ 2147483647 h 528"/>
                <a:gd name="T84" fmla="*/ 2147483647 w 228"/>
                <a:gd name="T85" fmla="*/ 2147483647 h 528"/>
                <a:gd name="T86" fmla="*/ 2147483647 w 228"/>
                <a:gd name="T87" fmla="*/ 2147483647 h 528"/>
                <a:gd name="T88" fmla="*/ 2147483647 w 228"/>
                <a:gd name="T89" fmla="*/ 2147483647 h 528"/>
                <a:gd name="T90" fmla="*/ 2147483647 w 228"/>
                <a:gd name="T91" fmla="*/ 2147483647 h 528"/>
                <a:gd name="T92" fmla="*/ 2147483647 w 228"/>
                <a:gd name="T93" fmla="*/ 2147483647 h 528"/>
                <a:gd name="T94" fmla="*/ 2147483647 w 228"/>
                <a:gd name="T95" fmla="*/ 2147483647 h 528"/>
                <a:gd name="T96" fmla="*/ 2147483647 w 228"/>
                <a:gd name="T97" fmla="*/ 2147483647 h 528"/>
                <a:gd name="T98" fmla="*/ 2147483647 w 228"/>
                <a:gd name="T99" fmla="*/ 2147483647 h 528"/>
                <a:gd name="T100" fmla="*/ 2147483647 w 228"/>
                <a:gd name="T101" fmla="*/ 2147483647 h 528"/>
                <a:gd name="T102" fmla="*/ 2147483647 w 228"/>
                <a:gd name="T103" fmla="*/ 2147483647 h 528"/>
                <a:gd name="T104" fmla="*/ 2147483647 w 228"/>
                <a:gd name="T105" fmla="*/ 2147483647 h 528"/>
                <a:gd name="T106" fmla="*/ 2147483647 w 228"/>
                <a:gd name="T107" fmla="*/ 2147483647 h 528"/>
                <a:gd name="T108" fmla="*/ 2147483647 w 228"/>
                <a:gd name="T109" fmla="*/ 2147483647 h 528"/>
                <a:gd name="T110" fmla="*/ 2147483647 w 228"/>
                <a:gd name="T111" fmla="*/ 2147483647 h 528"/>
                <a:gd name="T112" fmla="*/ 2147483647 w 228"/>
                <a:gd name="T113" fmla="*/ 2147483647 h 528"/>
                <a:gd name="T114" fmla="*/ 2147483647 w 228"/>
                <a:gd name="T115" fmla="*/ 2147483647 h 528"/>
                <a:gd name="T116" fmla="*/ 2147483647 w 228"/>
                <a:gd name="T117" fmla="*/ 2147483647 h 5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8"/>
                <a:gd name="T178" fmla="*/ 0 h 528"/>
                <a:gd name="T179" fmla="*/ 228 w 228"/>
                <a:gd name="T180" fmla="*/ 528 h 5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8" h="528">
                  <a:moveTo>
                    <a:pt x="128" y="23"/>
                  </a:moveTo>
                  <a:cubicBezTo>
                    <a:pt x="125" y="29"/>
                    <a:pt x="123" y="31"/>
                    <a:pt x="121" y="35"/>
                  </a:cubicBezTo>
                  <a:cubicBezTo>
                    <a:pt x="119" y="39"/>
                    <a:pt x="119" y="44"/>
                    <a:pt x="116" y="46"/>
                  </a:cubicBezTo>
                  <a:cubicBezTo>
                    <a:pt x="112" y="50"/>
                    <a:pt x="102" y="51"/>
                    <a:pt x="98" y="50"/>
                  </a:cubicBezTo>
                  <a:cubicBezTo>
                    <a:pt x="93" y="49"/>
                    <a:pt x="94" y="46"/>
                    <a:pt x="90" y="46"/>
                  </a:cubicBezTo>
                  <a:cubicBezTo>
                    <a:pt x="86" y="45"/>
                    <a:pt x="78" y="37"/>
                    <a:pt x="73" y="49"/>
                  </a:cubicBezTo>
                  <a:cubicBezTo>
                    <a:pt x="68" y="59"/>
                    <a:pt x="62" y="95"/>
                    <a:pt x="57" y="110"/>
                  </a:cubicBezTo>
                  <a:cubicBezTo>
                    <a:pt x="53" y="125"/>
                    <a:pt x="51" y="132"/>
                    <a:pt x="49" y="141"/>
                  </a:cubicBezTo>
                  <a:cubicBezTo>
                    <a:pt x="46" y="151"/>
                    <a:pt x="46" y="158"/>
                    <a:pt x="44" y="164"/>
                  </a:cubicBezTo>
                  <a:cubicBezTo>
                    <a:pt x="43" y="171"/>
                    <a:pt x="42" y="179"/>
                    <a:pt x="41" y="186"/>
                  </a:cubicBezTo>
                  <a:cubicBezTo>
                    <a:pt x="40" y="192"/>
                    <a:pt x="37" y="198"/>
                    <a:pt x="37" y="202"/>
                  </a:cubicBezTo>
                  <a:cubicBezTo>
                    <a:pt x="36" y="206"/>
                    <a:pt x="35" y="208"/>
                    <a:pt x="34" y="212"/>
                  </a:cubicBezTo>
                  <a:cubicBezTo>
                    <a:pt x="33" y="216"/>
                    <a:pt x="31" y="225"/>
                    <a:pt x="30" y="229"/>
                  </a:cubicBezTo>
                  <a:cubicBezTo>
                    <a:pt x="29" y="233"/>
                    <a:pt x="29" y="234"/>
                    <a:pt x="27" y="240"/>
                  </a:cubicBezTo>
                  <a:cubicBezTo>
                    <a:pt x="25" y="245"/>
                    <a:pt x="21" y="253"/>
                    <a:pt x="17" y="263"/>
                  </a:cubicBezTo>
                  <a:cubicBezTo>
                    <a:pt x="13" y="273"/>
                    <a:pt x="9" y="288"/>
                    <a:pt x="8" y="297"/>
                  </a:cubicBezTo>
                  <a:cubicBezTo>
                    <a:pt x="5" y="305"/>
                    <a:pt x="6" y="308"/>
                    <a:pt x="5" y="312"/>
                  </a:cubicBezTo>
                  <a:cubicBezTo>
                    <a:pt x="4" y="316"/>
                    <a:pt x="4" y="319"/>
                    <a:pt x="3" y="324"/>
                  </a:cubicBezTo>
                  <a:cubicBezTo>
                    <a:pt x="2" y="330"/>
                    <a:pt x="2" y="338"/>
                    <a:pt x="2" y="343"/>
                  </a:cubicBezTo>
                  <a:cubicBezTo>
                    <a:pt x="1" y="348"/>
                    <a:pt x="0" y="353"/>
                    <a:pt x="0" y="358"/>
                  </a:cubicBezTo>
                  <a:cubicBezTo>
                    <a:pt x="0" y="363"/>
                    <a:pt x="0" y="369"/>
                    <a:pt x="2" y="375"/>
                  </a:cubicBezTo>
                  <a:cubicBezTo>
                    <a:pt x="4" y="381"/>
                    <a:pt x="6" y="391"/>
                    <a:pt x="11" y="394"/>
                  </a:cubicBezTo>
                  <a:cubicBezTo>
                    <a:pt x="16" y="397"/>
                    <a:pt x="27" y="396"/>
                    <a:pt x="34" y="395"/>
                  </a:cubicBezTo>
                  <a:cubicBezTo>
                    <a:pt x="41" y="394"/>
                    <a:pt x="48" y="393"/>
                    <a:pt x="53" y="392"/>
                  </a:cubicBezTo>
                  <a:cubicBezTo>
                    <a:pt x="57" y="392"/>
                    <a:pt x="57" y="391"/>
                    <a:pt x="61" y="394"/>
                  </a:cubicBezTo>
                  <a:cubicBezTo>
                    <a:pt x="63" y="396"/>
                    <a:pt x="69" y="401"/>
                    <a:pt x="70" y="407"/>
                  </a:cubicBezTo>
                  <a:cubicBezTo>
                    <a:pt x="72" y="413"/>
                    <a:pt x="70" y="423"/>
                    <a:pt x="72" y="426"/>
                  </a:cubicBezTo>
                  <a:cubicBezTo>
                    <a:pt x="75" y="430"/>
                    <a:pt x="79" y="430"/>
                    <a:pt x="85" y="430"/>
                  </a:cubicBezTo>
                  <a:cubicBezTo>
                    <a:pt x="90" y="428"/>
                    <a:pt x="100" y="421"/>
                    <a:pt x="108" y="421"/>
                  </a:cubicBezTo>
                  <a:cubicBezTo>
                    <a:pt x="117" y="422"/>
                    <a:pt x="124" y="419"/>
                    <a:pt x="133" y="431"/>
                  </a:cubicBezTo>
                  <a:cubicBezTo>
                    <a:pt x="142" y="443"/>
                    <a:pt x="156" y="480"/>
                    <a:pt x="164" y="496"/>
                  </a:cubicBezTo>
                  <a:cubicBezTo>
                    <a:pt x="172" y="512"/>
                    <a:pt x="174" y="524"/>
                    <a:pt x="180" y="526"/>
                  </a:cubicBezTo>
                  <a:cubicBezTo>
                    <a:pt x="186" y="528"/>
                    <a:pt x="202" y="514"/>
                    <a:pt x="203" y="508"/>
                  </a:cubicBezTo>
                  <a:cubicBezTo>
                    <a:pt x="204" y="502"/>
                    <a:pt x="188" y="495"/>
                    <a:pt x="186" y="489"/>
                  </a:cubicBezTo>
                  <a:cubicBezTo>
                    <a:pt x="184" y="483"/>
                    <a:pt x="189" y="484"/>
                    <a:pt x="188" y="474"/>
                  </a:cubicBezTo>
                  <a:cubicBezTo>
                    <a:pt x="187" y="464"/>
                    <a:pt x="178" y="443"/>
                    <a:pt x="178" y="431"/>
                  </a:cubicBezTo>
                  <a:cubicBezTo>
                    <a:pt x="178" y="419"/>
                    <a:pt x="183" y="410"/>
                    <a:pt x="185" y="403"/>
                  </a:cubicBezTo>
                  <a:cubicBezTo>
                    <a:pt x="188" y="395"/>
                    <a:pt x="188" y="389"/>
                    <a:pt x="189" y="382"/>
                  </a:cubicBezTo>
                  <a:cubicBezTo>
                    <a:pt x="190" y="375"/>
                    <a:pt x="192" y="364"/>
                    <a:pt x="193" y="357"/>
                  </a:cubicBezTo>
                  <a:cubicBezTo>
                    <a:pt x="194" y="351"/>
                    <a:pt x="194" y="352"/>
                    <a:pt x="195" y="347"/>
                  </a:cubicBezTo>
                  <a:cubicBezTo>
                    <a:pt x="196" y="342"/>
                    <a:pt x="198" y="331"/>
                    <a:pt x="199" y="325"/>
                  </a:cubicBezTo>
                  <a:cubicBezTo>
                    <a:pt x="200" y="318"/>
                    <a:pt x="200" y="316"/>
                    <a:pt x="201" y="312"/>
                  </a:cubicBezTo>
                  <a:cubicBezTo>
                    <a:pt x="202" y="308"/>
                    <a:pt x="202" y="303"/>
                    <a:pt x="203" y="297"/>
                  </a:cubicBezTo>
                  <a:cubicBezTo>
                    <a:pt x="204" y="291"/>
                    <a:pt x="205" y="280"/>
                    <a:pt x="206" y="274"/>
                  </a:cubicBezTo>
                  <a:cubicBezTo>
                    <a:pt x="207" y="268"/>
                    <a:pt x="208" y="265"/>
                    <a:pt x="208" y="260"/>
                  </a:cubicBezTo>
                  <a:cubicBezTo>
                    <a:pt x="207" y="255"/>
                    <a:pt x="205" y="248"/>
                    <a:pt x="205" y="243"/>
                  </a:cubicBezTo>
                  <a:cubicBezTo>
                    <a:pt x="205" y="238"/>
                    <a:pt x="204" y="232"/>
                    <a:pt x="205" y="228"/>
                  </a:cubicBezTo>
                  <a:cubicBezTo>
                    <a:pt x="204" y="224"/>
                    <a:pt x="202" y="222"/>
                    <a:pt x="205" y="215"/>
                  </a:cubicBezTo>
                  <a:cubicBezTo>
                    <a:pt x="207" y="207"/>
                    <a:pt x="218" y="195"/>
                    <a:pt x="219" y="186"/>
                  </a:cubicBezTo>
                  <a:cubicBezTo>
                    <a:pt x="221" y="176"/>
                    <a:pt x="216" y="166"/>
                    <a:pt x="216" y="160"/>
                  </a:cubicBezTo>
                  <a:cubicBezTo>
                    <a:pt x="216" y="154"/>
                    <a:pt x="217" y="153"/>
                    <a:pt x="218" y="149"/>
                  </a:cubicBezTo>
                  <a:cubicBezTo>
                    <a:pt x="218" y="145"/>
                    <a:pt x="221" y="139"/>
                    <a:pt x="222" y="133"/>
                  </a:cubicBezTo>
                  <a:cubicBezTo>
                    <a:pt x="223" y="127"/>
                    <a:pt x="225" y="116"/>
                    <a:pt x="226" y="110"/>
                  </a:cubicBezTo>
                  <a:cubicBezTo>
                    <a:pt x="227" y="103"/>
                    <a:pt x="227" y="101"/>
                    <a:pt x="228" y="97"/>
                  </a:cubicBezTo>
                  <a:cubicBezTo>
                    <a:pt x="228" y="93"/>
                    <a:pt x="227" y="88"/>
                    <a:pt x="225" y="82"/>
                  </a:cubicBezTo>
                  <a:cubicBezTo>
                    <a:pt x="221" y="75"/>
                    <a:pt x="211" y="63"/>
                    <a:pt x="206" y="58"/>
                  </a:cubicBezTo>
                  <a:cubicBezTo>
                    <a:pt x="203" y="53"/>
                    <a:pt x="206" y="51"/>
                    <a:pt x="202" y="49"/>
                  </a:cubicBezTo>
                  <a:cubicBezTo>
                    <a:pt x="199" y="48"/>
                    <a:pt x="193" y="49"/>
                    <a:pt x="189" y="50"/>
                  </a:cubicBezTo>
                  <a:cubicBezTo>
                    <a:pt x="185" y="50"/>
                    <a:pt x="182" y="54"/>
                    <a:pt x="179" y="54"/>
                  </a:cubicBezTo>
                  <a:cubicBezTo>
                    <a:pt x="175" y="55"/>
                    <a:pt x="173" y="56"/>
                    <a:pt x="170" y="56"/>
                  </a:cubicBezTo>
                  <a:cubicBezTo>
                    <a:pt x="167" y="55"/>
                    <a:pt x="163" y="55"/>
                    <a:pt x="160" y="54"/>
                  </a:cubicBezTo>
                  <a:cubicBezTo>
                    <a:pt x="158" y="52"/>
                    <a:pt x="155" y="44"/>
                    <a:pt x="151" y="45"/>
                  </a:cubicBezTo>
                  <a:cubicBezTo>
                    <a:pt x="147" y="46"/>
                    <a:pt x="140" y="59"/>
                    <a:pt x="137" y="60"/>
                  </a:cubicBezTo>
                  <a:cubicBezTo>
                    <a:pt x="134" y="61"/>
                    <a:pt x="135" y="47"/>
                    <a:pt x="135" y="48"/>
                  </a:cubicBezTo>
                  <a:cubicBezTo>
                    <a:pt x="135" y="49"/>
                    <a:pt x="141" y="63"/>
                    <a:pt x="140" y="67"/>
                  </a:cubicBezTo>
                  <a:cubicBezTo>
                    <a:pt x="139" y="71"/>
                    <a:pt x="129" y="72"/>
                    <a:pt x="129" y="73"/>
                  </a:cubicBezTo>
                  <a:cubicBezTo>
                    <a:pt x="129" y="74"/>
                    <a:pt x="139" y="76"/>
                    <a:pt x="143" y="76"/>
                  </a:cubicBezTo>
                  <a:cubicBezTo>
                    <a:pt x="147" y="77"/>
                    <a:pt x="149" y="74"/>
                    <a:pt x="152" y="75"/>
                  </a:cubicBezTo>
                  <a:cubicBezTo>
                    <a:pt x="155" y="75"/>
                    <a:pt x="160" y="80"/>
                    <a:pt x="164" y="82"/>
                  </a:cubicBezTo>
                  <a:cubicBezTo>
                    <a:pt x="167" y="84"/>
                    <a:pt x="171" y="83"/>
                    <a:pt x="174" y="85"/>
                  </a:cubicBezTo>
                  <a:cubicBezTo>
                    <a:pt x="178" y="87"/>
                    <a:pt x="176" y="89"/>
                    <a:pt x="180" y="92"/>
                  </a:cubicBezTo>
                  <a:cubicBezTo>
                    <a:pt x="184" y="95"/>
                    <a:pt x="191" y="93"/>
                    <a:pt x="196" y="100"/>
                  </a:cubicBezTo>
                  <a:cubicBezTo>
                    <a:pt x="201" y="108"/>
                    <a:pt x="204" y="127"/>
                    <a:pt x="205" y="134"/>
                  </a:cubicBezTo>
                  <a:cubicBezTo>
                    <a:pt x="207" y="142"/>
                    <a:pt x="206" y="140"/>
                    <a:pt x="205" y="146"/>
                  </a:cubicBezTo>
                  <a:cubicBezTo>
                    <a:pt x="205" y="152"/>
                    <a:pt x="203" y="164"/>
                    <a:pt x="203" y="171"/>
                  </a:cubicBezTo>
                  <a:cubicBezTo>
                    <a:pt x="202" y="179"/>
                    <a:pt x="204" y="180"/>
                    <a:pt x="203" y="187"/>
                  </a:cubicBezTo>
                  <a:cubicBezTo>
                    <a:pt x="202" y="194"/>
                    <a:pt x="197" y="205"/>
                    <a:pt x="194" y="214"/>
                  </a:cubicBezTo>
                  <a:cubicBezTo>
                    <a:pt x="192" y="223"/>
                    <a:pt x="190" y="236"/>
                    <a:pt x="188" y="243"/>
                  </a:cubicBezTo>
                  <a:cubicBezTo>
                    <a:pt x="187" y="250"/>
                    <a:pt x="184" y="253"/>
                    <a:pt x="183" y="259"/>
                  </a:cubicBezTo>
                  <a:cubicBezTo>
                    <a:pt x="181" y="265"/>
                    <a:pt x="181" y="273"/>
                    <a:pt x="179" y="280"/>
                  </a:cubicBezTo>
                  <a:cubicBezTo>
                    <a:pt x="178" y="288"/>
                    <a:pt x="175" y="293"/>
                    <a:pt x="176" y="300"/>
                  </a:cubicBezTo>
                  <a:cubicBezTo>
                    <a:pt x="176" y="307"/>
                    <a:pt x="179" y="318"/>
                    <a:pt x="178" y="327"/>
                  </a:cubicBezTo>
                  <a:cubicBezTo>
                    <a:pt x="179" y="335"/>
                    <a:pt x="176" y="341"/>
                    <a:pt x="175" y="348"/>
                  </a:cubicBezTo>
                  <a:cubicBezTo>
                    <a:pt x="175" y="356"/>
                    <a:pt x="175" y="363"/>
                    <a:pt x="175" y="369"/>
                  </a:cubicBezTo>
                  <a:cubicBezTo>
                    <a:pt x="175" y="375"/>
                    <a:pt x="176" y="380"/>
                    <a:pt x="176" y="386"/>
                  </a:cubicBezTo>
                  <a:cubicBezTo>
                    <a:pt x="176" y="393"/>
                    <a:pt x="174" y="402"/>
                    <a:pt x="171" y="406"/>
                  </a:cubicBezTo>
                  <a:cubicBezTo>
                    <a:pt x="168" y="411"/>
                    <a:pt x="161" y="412"/>
                    <a:pt x="158" y="413"/>
                  </a:cubicBezTo>
                  <a:cubicBezTo>
                    <a:pt x="154" y="414"/>
                    <a:pt x="154" y="413"/>
                    <a:pt x="149" y="412"/>
                  </a:cubicBezTo>
                  <a:cubicBezTo>
                    <a:pt x="144" y="412"/>
                    <a:pt x="134" y="407"/>
                    <a:pt x="129" y="406"/>
                  </a:cubicBezTo>
                  <a:cubicBezTo>
                    <a:pt x="123" y="405"/>
                    <a:pt x="124" y="406"/>
                    <a:pt x="120" y="404"/>
                  </a:cubicBezTo>
                  <a:cubicBezTo>
                    <a:pt x="116" y="403"/>
                    <a:pt x="112" y="397"/>
                    <a:pt x="107" y="393"/>
                  </a:cubicBezTo>
                  <a:cubicBezTo>
                    <a:pt x="101" y="389"/>
                    <a:pt x="93" y="385"/>
                    <a:pt x="87" y="383"/>
                  </a:cubicBezTo>
                  <a:cubicBezTo>
                    <a:pt x="82" y="381"/>
                    <a:pt x="82" y="383"/>
                    <a:pt x="77" y="381"/>
                  </a:cubicBezTo>
                  <a:cubicBezTo>
                    <a:pt x="72" y="380"/>
                    <a:pt x="63" y="377"/>
                    <a:pt x="58" y="375"/>
                  </a:cubicBezTo>
                  <a:cubicBezTo>
                    <a:pt x="53" y="373"/>
                    <a:pt x="52" y="374"/>
                    <a:pt x="49" y="370"/>
                  </a:cubicBezTo>
                  <a:cubicBezTo>
                    <a:pt x="44" y="366"/>
                    <a:pt x="36" y="358"/>
                    <a:pt x="32" y="353"/>
                  </a:cubicBezTo>
                  <a:cubicBezTo>
                    <a:pt x="29" y="349"/>
                    <a:pt x="31" y="350"/>
                    <a:pt x="30" y="344"/>
                  </a:cubicBezTo>
                  <a:cubicBezTo>
                    <a:pt x="30" y="338"/>
                    <a:pt x="30" y="323"/>
                    <a:pt x="30" y="316"/>
                  </a:cubicBezTo>
                  <a:cubicBezTo>
                    <a:pt x="29" y="309"/>
                    <a:pt x="30" y="305"/>
                    <a:pt x="30" y="297"/>
                  </a:cubicBezTo>
                  <a:cubicBezTo>
                    <a:pt x="31" y="288"/>
                    <a:pt x="32" y="276"/>
                    <a:pt x="33" y="269"/>
                  </a:cubicBezTo>
                  <a:cubicBezTo>
                    <a:pt x="34" y="262"/>
                    <a:pt x="35" y="259"/>
                    <a:pt x="36" y="253"/>
                  </a:cubicBezTo>
                  <a:cubicBezTo>
                    <a:pt x="37" y="248"/>
                    <a:pt x="36" y="245"/>
                    <a:pt x="38" y="239"/>
                  </a:cubicBezTo>
                  <a:cubicBezTo>
                    <a:pt x="41" y="232"/>
                    <a:pt x="45" y="217"/>
                    <a:pt x="48" y="210"/>
                  </a:cubicBezTo>
                  <a:cubicBezTo>
                    <a:pt x="50" y="202"/>
                    <a:pt x="52" y="197"/>
                    <a:pt x="53" y="191"/>
                  </a:cubicBezTo>
                  <a:cubicBezTo>
                    <a:pt x="55" y="185"/>
                    <a:pt x="56" y="177"/>
                    <a:pt x="58" y="171"/>
                  </a:cubicBezTo>
                  <a:cubicBezTo>
                    <a:pt x="59" y="165"/>
                    <a:pt x="61" y="160"/>
                    <a:pt x="64" y="154"/>
                  </a:cubicBezTo>
                  <a:cubicBezTo>
                    <a:pt x="65" y="146"/>
                    <a:pt x="66" y="138"/>
                    <a:pt x="68" y="131"/>
                  </a:cubicBezTo>
                  <a:cubicBezTo>
                    <a:pt x="69" y="124"/>
                    <a:pt x="68" y="116"/>
                    <a:pt x="71" y="110"/>
                  </a:cubicBezTo>
                  <a:cubicBezTo>
                    <a:pt x="73" y="106"/>
                    <a:pt x="79" y="108"/>
                    <a:pt x="82" y="103"/>
                  </a:cubicBezTo>
                  <a:cubicBezTo>
                    <a:pt x="85" y="99"/>
                    <a:pt x="91" y="85"/>
                    <a:pt x="94" y="80"/>
                  </a:cubicBezTo>
                  <a:cubicBezTo>
                    <a:pt x="97" y="75"/>
                    <a:pt x="94" y="73"/>
                    <a:pt x="97" y="71"/>
                  </a:cubicBezTo>
                  <a:cubicBezTo>
                    <a:pt x="102" y="70"/>
                    <a:pt x="108" y="73"/>
                    <a:pt x="114" y="73"/>
                  </a:cubicBezTo>
                  <a:cubicBezTo>
                    <a:pt x="120" y="73"/>
                    <a:pt x="129" y="76"/>
                    <a:pt x="133" y="71"/>
                  </a:cubicBezTo>
                  <a:cubicBezTo>
                    <a:pt x="136" y="67"/>
                    <a:pt x="135" y="54"/>
                    <a:pt x="136" y="46"/>
                  </a:cubicBezTo>
                  <a:cubicBezTo>
                    <a:pt x="139" y="39"/>
                    <a:pt x="143" y="38"/>
                    <a:pt x="145" y="33"/>
                  </a:cubicBezTo>
                  <a:cubicBezTo>
                    <a:pt x="147" y="28"/>
                    <a:pt x="148" y="21"/>
                    <a:pt x="148" y="16"/>
                  </a:cubicBezTo>
                  <a:cubicBezTo>
                    <a:pt x="148" y="11"/>
                    <a:pt x="145" y="0"/>
                    <a:pt x="142" y="1"/>
                  </a:cubicBezTo>
                  <a:cubicBezTo>
                    <a:pt x="139" y="2"/>
                    <a:pt x="131" y="17"/>
                    <a:pt x="128" y="23"/>
                  </a:cubicBezTo>
                  <a:close/>
                </a:path>
              </a:pathLst>
            </a:custGeom>
            <a:solidFill>
              <a:srgbClr val="00CCFF"/>
            </a:solidFill>
            <a:ln>
              <a:noFill/>
            </a:ln>
          </p:spPr>
          <p:txBody>
            <a:bodyPr/>
            <a:lstStyle/>
            <a:p>
              <a:endParaRPr lang="en-US" sz="1000"/>
            </a:p>
          </p:txBody>
        </p:sp>
        <p:grpSp>
          <p:nvGrpSpPr>
            <p:cNvPr id="121" name="Group 80"/>
            <p:cNvGrpSpPr>
              <a:grpSpLocks noChangeAspect="1"/>
            </p:cNvGrpSpPr>
            <p:nvPr/>
          </p:nvGrpSpPr>
          <p:grpSpPr bwMode="auto">
            <a:xfrm>
              <a:off x="7565082" y="1178071"/>
              <a:ext cx="89511" cy="76638"/>
              <a:chOff x="2931" y="3339"/>
              <a:chExt cx="180" cy="147"/>
            </a:xfrm>
          </p:grpSpPr>
          <p:sp>
            <p:nvSpPr>
              <p:cNvPr id="1049201" name="AutoShape 81"/>
              <p:cNvSpPr>
                <a:spLocks noChangeAspect="1" noChangeArrowheads="1"/>
              </p:cNvSpPr>
              <p:nvPr/>
            </p:nvSpPr>
            <p:spPr bwMode="auto">
              <a:xfrm>
                <a:off x="2931" y="3339"/>
                <a:ext cx="180" cy="96"/>
              </a:xfrm>
              <a:prstGeom prst="flowChartExtract">
                <a:avLst/>
              </a:prstGeom>
              <a:solidFill>
                <a:srgbClr val="F5174C"/>
              </a:solidFill>
              <a:ln>
                <a:noFill/>
              </a:ln>
            </p:spPr>
            <p:txBody>
              <a:bodyPr wrap="none" anchor="ctr"/>
              <a:lstStyle/>
              <a:p>
                <a:endParaRPr lang="en-US" sz="1000"/>
              </a:p>
            </p:txBody>
          </p:sp>
          <p:sp>
            <p:nvSpPr>
              <p:cNvPr id="1049202" name="Oval 82"/>
              <p:cNvSpPr>
                <a:spLocks noChangeAspect="1" noChangeArrowheads="1"/>
              </p:cNvSpPr>
              <p:nvPr/>
            </p:nvSpPr>
            <p:spPr bwMode="auto">
              <a:xfrm>
                <a:off x="2973" y="3387"/>
                <a:ext cx="96" cy="99"/>
              </a:xfrm>
              <a:prstGeom prst="ellipse">
                <a:avLst/>
              </a:prstGeom>
              <a:solidFill>
                <a:srgbClr val="F5174C"/>
              </a:solidFill>
              <a:ln>
                <a:noFill/>
              </a:ln>
            </p:spPr>
            <p:txBody>
              <a:bodyPr wrap="none" anchor="ctr"/>
              <a:lstStyle/>
              <a:p>
                <a:endParaRPr lang="en-US" sz="1000"/>
              </a:p>
            </p:txBody>
          </p:sp>
        </p:grpSp>
        <p:sp>
          <p:nvSpPr>
            <p:cNvPr id="1049203" name="Freeform 982"/>
            <p:cNvSpPr/>
            <p:nvPr/>
          </p:nvSpPr>
          <p:spPr bwMode="auto">
            <a:xfrm>
              <a:off x="7650554" y="999538"/>
              <a:ext cx="249800" cy="214862"/>
            </a:xfrm>
            <a:custGeom>
              <a:avLst/>
              <a:gdLst>
                <a:gd name="connsiteX0" fmla="*/ 0 w 300038"/>
                <a:gd name="connsiteY0" fmla="*/ 169068 h 171450"/>
                <a:gd name="connsiteX1" fmla="*/ 0 w 300038"/>
                <a:gd name="connsiteY1" fmla="*/ 7143 h 171450"/>
                <a:gd name="connsiteX2" fmla="*/ 59532 w 300038"/>
                <a:gd name="connsiteY2" fmla="*/ 7143 h 171450"/>
                <a:gd name="connsiteX3" fmla="*/ 59532 w 300038"/>
                <a:gd name="connsiteY3" fmla="*/ 111918 h 171450"/>
                <a:gd name="connsiteX4" fmla="*/ 116682 w 300038"/>
                <a:gd name="connsiteY4" fmla="*/ 111918 h 171450"/>
                <a:gd name="connsiteX5" fmla="*/ 116682 w 300038"/>
                <a:gd name="connsiteY5" fmla="*/ 0 h 171450"/>
                <a:gd name="connsiteX6" fmla="*/ 176213 w 300038"/>
                <a:gd name="connsiteY6" fmla="*/ 2381 h 171450"/>
                <a:gd name="connsiteX7" fmla="*/ 173832 w 300038"/>
                <a:gd name="connsiteY7" fmla="*/ 114300 h 171450"/>
                <a:gd name="connsiteX8" fmla="*/ 223838 w 300038"/>
                <a:gd name="connsiteY8" fmla="*/ 114300 h 171450"/>
                <a:gd name="connsiteX9" fmla="*/ 221457 w 300038"/>
                <a:gd name="connsiteY9" fmla="*/ 0 h 171450"/>
                <a:gd name="connsiteX10" fmla="*/ 300038 w 300038"/>
                <a:gd name="connsiteY10" fmla="*/ 2381 h 171450"/>
                <a:gd name="connsiteX11" fmla="*/ 297657 w 300038"/>
                <a:gd name="connsiteY11" fmla="*/ 171450 h 171450"/>
                <a:gd name="connsiteX12" fmla="*/ 0 w 300038"/>
                <a:gd name="connsiteY12" fmla="*/ 169068 h 171450"/>
                <a:gd name="connsiteX0" fmla="*/ 0 w 365566"/>
                <a:gd name="connsiteY0" fmla="*/ 169068 h 171450"/>
                <a:gd name="connsiteX1" fmla="*/ 0 w 365566"/>
                <a:gd name="connsiteY1" fmla="*/ 7143 h 171450"/>
                <a:gd name="connsiteX2" fmla="*/ 59532 w 365566"/>
                <a:gd name="connsiteY2" fmla="*/ 7143 h 171450"/>
                <a:gd name="connsiteX3" fmla="*/ 59532 w 365566"/>
                <a:gd name="connsiteY3" fmla="*/ 111918 h 171450"/>
                <a:gd name="connsiteX4" fmla="*/ 116682 w 365566"/>
                <a:gd name="connsiteY4" fmla="*/ 111918 h 171450"/>
                <a:gd name="connsiteX5" fmla="*/ 116682 w 365566"/>
                <a:gd name="connsiteY5" fmla="*/ 0 h 171450"/>
                <a:gd name="connsiteX6" fmla="*/ 176213 w 365566"/>
                <a:gd name="connsiteY6" fmla="*/ 2381 h 171450"/>
                <a:gd name="connsiteX7" fmla="*/ 173832 w 365566"/>
                <a:gd name="connsiteY7" fmla="*/ 114300 h 171450"/>
                <a:gd name="connsiteX8" fmla="*/ 223838 w 365566"/>
                <a:gd name="connsiteY8" fmla="*/ 114300 h 171450"/>
                <a:gd name="connsiteX9" fmla="*/ 221457 w 365566"/>
                <a:gd name="connsiteY9" fmla="*/ 0 h 171450"/>
                <a:gd name="connsiteX10" fmla="*/ 300038 w 365566"/>
                <a:gd name="connsiteY10" fmla="*/ 2381 h 171450"/>
                <a:gd name="connsiteX11" fmla="*/ 364772 w 365566"/>
                <a:gd name="connsiteY11" fmla="*/ 171450 h 171450"/>
                <a:gd name="connsiteX12" fmla="*/ 0 w 365566"/>
                <a:gd name="connsiteY12" fmla="*/ 169068 h 171450"/>
                <a:gd name="connsiteX0" fmla="*/ 0 w 371098"/>
                <a:gd name="connsiteY0" fmla="*/ 169068 h 171450"/>
                <a:gd name="connsiteX1" fmla="*/ 0 w 371098"/>
                <a:gd name="connsiteY1" fmla="*/ 7143 h 171450"/>
                <a:gd name="connsiteX2" fmla="*/ 59532 w 371098"/>
                <a:gd name="connsiteY2" fmla="*/ 7143 h 171450"/>
                <a:gd name="connsiteX3" fmla="*/ 59532 w 371098"/>
                <a:gd name="connsiteY3" fmla="*/ 111918 h 171450"/>
                <a:gd name="connsiteX4" fmla="*/ 116682 w 371098"/>
                <a:gd name="connsiteY4" fmla="*/ 111918 h 171450"/>
                <a:gd name="connsiteX5" fmla="*/ 116682 w 371098"/>
                <a:gd name="connsiteY5" fmla="*/ 0 h 171450"/>
                <a:gd name="connsiteX6" fmla="*/ 176213 w 371098"/>
                <a:gd name="connsiteY6" fmla="*/ 2381 h 171450"/>
                <a:gd name="connsiteX7" fmla="*/ 173832 w 371098"/>
                <a:gd name="connsiteY7" fmla="*/ 114300 h 171450"/>
                <a:gd name="connsiteX8" fmla="*/ 223838 w 371098"/>
                <a:gd name="connsiteY8" fmla="*/ 114300 h 171450"/>
                <a:gd name="connsiteX9" fmla="*/ 221457 w 371098"/>
                <a:gd name="connsiteY9" fmla="*/ 0 h 171450"/>
                <a:gd name="connsiteX10" fmla="*/ 371098 w 371098"/>
                <a:gd name="connsiteY10" fmla="*/ 2381 h 171450"/>
                <a:gd name="connsiteX11" fmla="*/ 364772 w 371098"/>
                <a:gd name="connsiteY11" fmla="*/ 171450 h 171450"/>
                <a:gd name="connsiteX12" fmla="*/ 0 w 371098"/>
                <a:gd name="connsiteY12" fmla="*/ 169068 h 171450"/>
                <a:gd name="connsiteX0" fmla="*/ 0 w 412940"/>
                <a:gd name="connsiteY0" fmla="*/ 169068 h 171450"/>
                <a:gd name="connsiteX1" fmla="*/ 0 w 412940"/>
                <a:gd name="connsiteY1" fmla="*/ 7143 h 171450"/>
                <a:gd name="connsiteX2" fmla="*/ 59532 w 412940"/>
                <a:gd name="connsiteY2" fmla="*/ 7143 h 171450"/>
                <a:gd name="connsiteX3" fmla="*/ 59532 w 412940"/>
                <a:gd name="connsiteY3" fmla="*/ 111918 h 171450"/>
                <a:gd name="connsiteX4" fmla="*/ 116682 w 412940"/>
                <a:gd name="connsiteY4" fmla="*/ 111918 h 171450"/>
                <a:gd name="connsiteX5" fmla="*/ 116682 w 412940"/>
                <a:gd name="connsiteY5" fmla="*/ 0 h 171450"/>
                <a:gd name="connsiteX6" fmla="*/ 176213 w 412940"/>
                <a:gd name="connsiteY6" fmla="*/ 2381 h 171450"/>
                <a:gd name="connsiteX7" fmla="*/ 173832 w 412940"/>
                <a:gd name="connsiteY7" fmla="*/ 114300 h 171450"/>
                <a:gd name="connsiteX8" fmla="*/ 223838 w 412940"/>
                <a:gd name="connsiteY8" fmla="*/ 114300 h 171450"/>
                <a:gd name="connsiteX9" fmla="*/ 221457 w 412940"/>
                <a:gd name="connsiteY9" fmla="*/ 0 h 171450"/>
                <a:gd name="connsiteX10" fmla="*/ 371098 w 412940"/>
                <a:gd name="connsiteY10" fmla="*/ 2381 h 171450"/>
                <a:gd name="connsiteX11" fmla="*/ 412146 w 412940"/>
                <a:gd name="connsiteY11" fmla="*/ 171450 h 171450"/>
                <a:gd name="connsiteX12" fmla="*/ 0 w 412940"/>
                <a:gd name="connsiteY12" fmla="*/ 169068 h 171450"/>
                <a:gd name="connsiteX0" fmla="*/ 0 w 422420"/>
                <a:gd name="connsiteY0" fmla="*/ 169068 h 171450"/>
                <a:gd name="connsiteX1" fmla="*/ 0 w 422420"/>
                <a:gd name="connsiteY1" fmla="*/ 7143 h 171450"/>
                <a:gd name="connsiteX2" fmla="*/ 59532 w 422420"/>
                <a:gd name="connsiteY2" fmla="*/ 7143 h 171450"/>
                <a:gd name="connsiteX3" fmla="*/ 59532 w 422420"/>
                <a:gd name="connsiteY3" fmla="*/ 111918 h 171450"/>
                <a:gd name="connsiteX4" fmla="*/ 116682 w 422420"/>
                <a:gd name="connsiteY4" fmla="*/ 111918 h 171450"/>
                <a:gd name="connsiteX5" fmla="*/ 116682 w 422420"/>
                <a:gd name="connsiteY5" fmla="*/ 0 h 171450"/>
                <a:gd name="connsiteX6" fmla="*/ 176213 w 422420"/>
                <a:gd name="connsiteY6" fmla="*/ 2381 h 171450"/>
                <a:gd name="connsiteX7" fmla="*/ 173832 w 422420"/>
                <a:gd name="connsiteY7" fmla="*/ 114300 h 171450"/>
                <a:gd name="connsiteX8" fmla="*/ 223838 w 422420"/>
                <a:gd name="connsiteY8" fmla="*/ 114300 h 171450"/>
                <a:gd name="connsiteX9" fmla="*/ 221457 w 422420"/>
                <a:gd name="connsiteY9" fmla="*/ 0 h 171450"/>
                <a:gd name="connsiteX10" fmla="*/ 422420 w 422420"/>
                <a:gd name="connsiteY10" fmla="*/ 2381 h 171450"/>
                <a:gd name="connsiteX11" fmla="*/ 412146 w 422420"/>
                <a:gd name="connsiteY11" fmla="*/ 171450 h 171450"/>
                <a:gd name="connsiteX12" fmla="*/ 0 w 422420"/>
                <a:gd name="connsiteY12" fmla="*/ 16906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2420" h="171450">
                  <a:moveTo>
                    <a:pt x="0" y="169068"/>
                  </a:moveTo>
                  <a:lnTo>
                    <a:pt x="0" y="7143"/>
                  </a:lnTo>
                  <a:lnTo>
                    <a:pt x="59532" y="7143"/>
                  </a:lnTo>
                  <a:lnTo>
                    <a:pt x="59532" y="111918"/>
                  </a:lnTo>
                  <a:lnTo>
                    <a:pt x="116682" y="111918"/>
                  </a:lnTo>
                  <a:lnTo>
                    <a:pt x="116682" y="0"/>
                  </a:lnTo>
                  <a:lnTo>
                    <a:pt x="176213" y="2381"/>
                  </a:lnTo>
                  <a:cubicBezTo>
                    <a:pt x="175419" y="39687"/>
                    <a:pt x="174626" y="76994"/>
                    <a:pt x="173832" y="114300"/>
                  </a:cubicBezTo>
                  <a:lnTo>
                    <a:pt x="223838" y="114300"/>
                  </a:lnTo>
                  <a:cubicBezTo>
                    <a:pt x="223044" y="76200"/>
                    <a:pt x="222251" y="38100"/>
                    <a:pt x="221457" y="0"/>
                  </a:cubicBezTo>
                  <a:lnTo>
                    <a:pt x="422420" y="2381"/>
                  </a:lnTo>
                  <a:cubicBezTo>
                    <a:pt x="421626" y="58737"/>
                    <a:pt x="412940" y="115094"/>
                    <a:pt x="412146" y="171450"/>
                  </a:cubicBezTo>
                  <a:lnTo>
                    <a:pt x="0" y="169068"/>
                  </a:lnTo>
                  <a:close/>
                </a:path>
              </a:pathLst>
            </a:custGeom>
            <a:solidFill>
              <a:srgbClr val="E4B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00">
                <a:solidFill>
                  <a:srgbClr val="FFFFFF"/>
                </a:solidFill>
                <a:latin typeface="Arial" charset="0"/>
                <a:ea typeface="ＭＳ Ｐゴシック" charset="0"/>
                <a:cs typeface="Arial" charset="0"/>
              </a:endParaRPr>
            </a:p>
          </p:txBody>
        </p:sp>
        <p:sp>
          <p:nvSpPr>
            <p:cNvPr id="1049204" name="Freeform 983"/>
            <p:cNvSpPr/>
            <p:nvPr/>
          </p:nvSpPr>
          <p:spPr bwMode="auto">
            <a:xfrm>
              <a:off x="8047604" y="1097348"/>
              <a:ext cx="344461" cy="112241"/>
            </a:xfrm>
            <a:custGeom>
              <a:avLst/>
              <a:gdLst>
                <a:gd name="connsiteX0" fmla="*/ 350043 w 352425"/>
                <a:gd name="connsiteY0" fmla="*/ 0 h 109538"/>
                <a:gd name="connsiteX1" fmla="*/ 352425 w 352425"/>
                <a:gd name="connsiteY1" fmla="*/ 109538 h 109538"/>
                <a:gd name="connsiteX2" fmla="*/ 0 w 352425"/>
                <a:gd name="connsiteY2" fmla="*/ 107156 h 109538"/>
                <a:gd name="connsiteX3" fmla="*/ 4762 w 352425"/>
                <a:gd name="connsiteY3" fmla="*/ 2381 h 109538"/>
                <a:gd name="connsiteX4" fmla="*/ 350043 w 352425"/>
                <a:gd name="connsiteY4" fmla="*/ 0 h 10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09538">
                  <a:moveTo>
                    <a:pt x="350043" y="0"/>
                  </a:moveTo>
                  <a:lnTo>
                    <a:pt x="352425" y="109538"/>
                  </a:lnTo>
                  <a:lnTo>
                    <a:pt x="0" y="107156"/>
                  </a:lnTo>
                  <a:lnTo>
                    <a:pt x="4762" y="2381"/>
                  </a:lnTo>
                  <a:lnTo>
                    <a:pt x="35004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00">
                <a:solidFill>
                  <a:srgbClr val="FFFFFF"/>
                </a:solidFill>
                <a:latin typeface="Arial" charset="0"/>
                <a:ea typeface="ＭＳ Ｐゴシック" charset="0"/>
                <a:cs typeface="Arial" charset="0"/>
              </a:endParaRPr>
            </a:p>
          </p:txBody>
        </p:sp>
        <p:sp>
          <p:nvSpPr>
            <p:cNvPr id="1049205" name="Freeform 984"/>
            <p:cNvSpPr/>
            <p:nvPr/>
          </p:nvSpPr>
          <p:spPr bwMode="auto">
            <a:xfrm>
              <a:off x="5349765" y="1078107"/>
              <a:ext cx="2194295" cy="136293"/>
            </a:xfrm>
            <a:custGeom>
              <a:avLst/>
              <a:gdLst>
                <a:gd name="connsiteX0" fmla="*/ 1352550 w 1352550"/>
                <a:gd name="connsiteY0" fmla="*/ 9525 h 123825"/>
                <a:gd name="connsiteX1" fmla="*/ 1352550 w 1352550"/>
                <a:gd name="connsiteY1" fmla="*/ 123825 h 123825"/>
                <a:gd name="connsiteX2" fmla="*/ 0 w 1352550"/>
                <a:gd name="connsiteY2" fmla="*/ 119063 h 123825"/>
                <a:gd name="connsiteX3" fmla="*/ 9525 w 1352550"/>
                <a:gd name="connsiteY3" fmla="*/ 0 h 123825"/>
                <a:gd name="connsiteX4" fmla="*/ 1352550 w 1352550"/>
                <a:gd name="connsiteY4" fmla="*/ 9525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550" h="123825">
                  <a:moveTo>
                    <a:pt x="1352550" y="9525"/>
                  </a:moveTo>
                  <a:lnTo>
                    <a:pt x="1352550" y="123825"/>
                  </a:lnTo>
                  <a:lnTo>
                    <a:pt x="0" y="119063"/>
                  </a:lnTo>
                  <a:lnTo>
                    <a:pt x="9525" y="0"/>
                  </a:lnTo>
                  <a:lnTo>
                    <a:pt x="1352550" y="952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00">
                <a:solidFill>
                  <a:srgbClr val="FFFFFF"/>
                </a:solidFill>
                <a:latin typeface="Arial" charset="0"/>
                <a:ea typeface="ＭＳ Ｐゴシック" charset="0"/>
                <a:cs typeface="Arial" charset="0"/>
              </a:endParaRPr>
            </a:p>
          </p:txBody>
        </p:sp>
        <p:cxnSp>
          <p:nvCxnSpPr>
            <p:cNvPr id="3145747" name="Straight Connector 985"/>
            <p:cNvCxnSpPr>
              <a:cxnSpLocks/>
            </p:cNvCxnSpPr>
            <p:nvPr/>
          </p:nvCxnSpPr>
          <p:spPr bwMode="auto">
            <a:xfrm rot="5400000">
              <a:off x="6135765" y="1143191"/>
              <a:ext cx="141104" cy="1315"/>
            </a:xfrm>
            <a:prstGeom prst="line">
              <a:avLst/>
            </a:prstGeom>
            <a:ln w="19050">
              <a:solidFill>
                <a:srgbClr val="F6164B"/>
              </a:solidFill>
              <a:prstDash val="sysDash"/>
            </a:ln>
          </p:spPr>
          <p:style>
            <a:lnRef idx="1">
              <a:schemeClr val="accent1"/>
            </a:lnRef>
            <a:fillRef idx="0">
              <a:schemeClr val="accent1"/>
            </a:fillRef>
            <a:effectRef idx="0">
              <a:schemeClr val="accent1"/>
            </a:effectRef>
            <a:fontRef idx="minor">
              <a:schemeClr val="tx1"/>
            </a:fontRef>
          </p:style>
        </p:cxnSp>
        <p:cxnSp>
          <p:nvCxnSpPr>
            <p:cNvPr id="3145748" name="Straight Connector 986"/>
            <p:cNvCxnSpPr>
              <a:cxnSpLocks/>
            </p:cNvCxnSpPr>
            <p:nvPr/>
          </p:nvCxnSpPr>
          <p:spPr bwMode="auto">
            <a:xfrm rot="5400000">
              <a:off x="6007577" y="1143848"/>
              <a:ext cx="141104" cy="0"/>
            </a:xfrm>
            <a:prstGeom prst="line">
              <a:avLst/>
            </a:prstGeom>
            <a:ln w="19050">
              <a:solidFill>
                <a:srgbClr val="F6164B"/>
              </a:solidFill>
              <a:prstDash val="sysDash"/>
            </a:ln>
          </p:spPr>
          <p:style>
            <a:lnRef idx="1">
              <a:schemeClr val="accent1"/>
            </a:lnRef>
            <a:fillRef idx="0">
              <a:schemeClr val="accent1"/>
            </a:fillRef>
            <a:effectRef idx="0">
              <a:schemeClr val="accent1"/>
            </a:effectRef>
            <a:fontRef idx="minor">
              <a:schemeClr val="tx1"/>
            </a:fontRef>
          </p:style>
        </p:cxnSp>
        <p:cxnSp>
          <p:nvCxnSpPr>
            <p:cNvPr id="3145749" name="Straight Connector 987"/>
            <p:cNvCxnSpPr>
              <a:cxnSpLocks/>
            </p:cNvCxnSpPr>
            <p:nvPr/>
          </p:nvCxnSpPr>
          <p:spPr bwMode="auto">
            <a:xfrm rot="5400000">
              <a:off x="5732140" y="1143191"/>
              <a:ext cx="141104" cy="1315"/>
            </a:xfrm>
            <a:prstGeom prst="line">
              <a:avLst/>
            </a:prstGeom>
            <a:ln w="19050">
              <a:solidFill>
                <a:srgbClr val="F6164B"/>
              </a:solidFill>
              <a:prstDash val="sysDash"/>
            </a:ln>
          </p:spPr>
          <p:style>
            <a:lnRef idx="1">
              <a:schemeClr val="accent1"/>
            </a:lnRef>
            <a:fillRef idx="0">
              <a:schemeClr val="accent1"/>
            </a:fillRef>
            <a:effectRef idx="0">
              <a:schemeClr val="accent1"/>
            </a:effectRef>
            <a:fontRef idx="minor">
              <a:schemeClr val="tx1"/>
            </a:fontRef>
          </p:style>
        </p:cxnSp>
        <p:cxnSp>
          <p:nvCxnSpPr>
            <p:cNvPr id="3145750" name="Straight Connector 988"/>
            <p:cNvCxnSpPr>
              <a:cxnSpLocks/>
            </p:cNvCxnSpPr>
            <p:nvPr/>
          </p:nvCxnSpPr>
          <p:spPr bwMode="auto">
            <a:xfrm rot="5400000">
              <a:off x="5605926" y="1143191"/>
              <a:ext cx="141104" cy="1315"/>
            </a:xfrm>
            <a:prstGeom prst="line">
              <a:avLst/>
            </a:prstGeom>
            <a:ln w="19050">
              <a:solidFill>
                <a:srgbClr val="F6164B"/>
              </a:solidFill>
              <a:prstDash val="sysDash"/>
            </a:ln>
          </p:spPr>
          <p:style>
            <a:lnRef idx="1">
              <a:schemeClr val="accent1"/>
            </a:lnRef>
            <a:fillRef idx="0">
              <a:schemeClr val="accent1"/>
            </a:fillRef>
            <a:effectRef idx="0">
              <a:schemeClr val="accent1"/>
            </a:effectRef>
            <a:fontRef idx="minor">
              <a:schemeClr val="tx1"/>
            </a:fontRef>
          </p:style>
        </p:cxnSp>
        <p:cxnSp>
          <p:nvCxnSpPr>
            <p:cNvPr id="3145751" name="Straight Connector 989"/>
            <p:cNvCxnSpPr>
              <a:cxnSpLocks/>
            </p:cNvCxnSpPr>
            <p:nvPr/>
          </p:nvCxnSpPr>
          <p:spPr bwMode="auto">
            <a:xfrm rot="5400000">
              <a:off x="5288272" y="1145596"/>
              <a:ext cx="142708" cy="1315"/>
            </a:xfrm>
            <a:prstGeom prst="line">
              <a:avLst/>
            </a:prstGeom>
            <a:ln w="19050">
              <a:solidFill>
                <a:srgbClr val="F6164B"/>
              </a:solidFill>
              <a:prstDash val="sysDash"/>
            </a:ln>
          </p:spPr>
          <p:style>
            <a:lnRef idx="1">
              <a:schemeClr val="accent1"/>
            </a:lnRef>
            <a:fillRef idx="0">
              <a:schemeClr val="accent1"/>
            </a:fillRef>
            <a:effectRef idx="0">
              <a:schemeClr val="accent1"/>
            </a:effectRef>
            <a:fontRef idx="minor">
              <a:schemeClr val="tx1"/>
            </a:fontRef>
          </p:style>
        </p:cxnSp>
        <p:sp>
          <p:nvSpPr>
            <p:cNvPr id="1049206" name="Rectangle 990"/>
            <p:cNvSpPr/>
            <p:nvPr/>
          </p:nvSpPr>
          <p:spPr bwMode="auto">
            <a:xfrm>
              <a:off x="5692912" y="391830"/>
              <a:ext cx="103863" cy="719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00">
                <a:solidFill>
                  <a:srgbClr val="FFFFFF"/>
                </a:solidFill>
                <a:latin typeface="Arial" charset="0"/>
                <a:ea typeface="ＭＳ Ｐゴシック" charset="0"/>
                <a:cs typeface="Arial" charset="0"/>
              </a:endParaRPr>
            </a:p>
          </p:txBody>
        </p:sp>
        <p:grpSp>
          <p:nvGrpSpPr>
            <p:cNvPr id="122" name="Group 236"/>
            <p:cNvGrpSpPr/>
            <p:nvPr/>
          </p:nvGrpSpPr>
          <p:grpSpPr bwMode="auto">
            <a:xfrm>
              <a:off x="5692803" y="341733"/>
              <a:ext cx="114652" cy="65563"/>
              <a:chOff x="2406683" y="1586811"/>
              <a:chExt cx="100727" cy="63772"/>
            </a:xfrm>
          </p:grpSpPr>
          <p:cxnSp>
            <p:nvCxnSpPr>
              <p:cNvPr id="3145752" name="Straight Connector 992"/>
              <p:cNvCxnSpPr>
                <a:cxnSpLocks/>
              </p:cNvCxnSpPr>
              <p:nvPr/>
            </p:nvCxnSpPr>
            <p:spPr>
              <a:xfrm>
                <a:off x="2406778" y="1621504"/>
                <a:ext cx="100490" cy="0"/>
              </a:xfrm>
              <a:prstGeom prst="line">
                <a:avLst/>
              </a:prstGeom>
              <a:ln w="28575">
                <a:solidFill>
                  <a:srgbClr val="F6164B"/>
                </a:solidFill>
              </a:ln>
            </p:spPr>
            <p:style>
              <a:lnRef idx="1">
                <a:schemeClr val="accent1"/>
              </a:lnRef>
              <a:fillRef idx="0">
                <a:schemeClr val="accent1"/>
              </a:fillRef>
              <a:effectRef idx="0">
                <a:schemeClr val="accent1"/>
              </a:effectRef>
              <a:fontRef idx="minor">
                <a:schemeClr val="tx1"/>
              </a:fontRef>
            </p:style>
          </p:cxnSp>
          <p:cxnSp>
            <p:nvCxnSpPr>
              <p:cNvPr id="3145753" name="Straight Connector 993"/>
              <p:cNvCxnSpPr>
                <a:cxnSpLocks/>
              </p:cNvCxnSpPr>
              <p:nvPr/>
            </p:nvCxnSpPr>
            <p:spPr>
              <a:xfrm rot="16200000" flipH="1">
                <a:off x="2411190" y="1617433"/>
                <a:ext cx="63945" cy="3465"/>
              </a:xfrm>
              <a:prstGeom prst="line">
                <a:avLst/>
              </a:prstGeom>
              <a:ln>
                <a:solidFill>
                  <a:srgbClr val="F6164B"/>
                </a:solidFill>
              </a:ln>
            </p:spPr>
            <p:style>
              <a:lnRef idx="1">
                <a:schemeClr val="accent1"/>
              </a:lnRef>
              <a:fillRef idx="0">
                <a:schemeClr val="accent1"/>
              </a:fillRef>
              <a:effectRef idx="0">
                <a:schemeClr val="accent1"/>
              </a:effectRef>
              <a:fontRef idx="minor">
                <a:schemeClr val="tx1"/>
              </a:fontRef>
            </p:style>
          </p:cxnSp>
          <p:cxnSp>
            <p:nvCxnSpPr>
              <p:cNvPr id="3145754" name="Straight Connector 994"/>
              <p:cNvCxnSpPr>
                <a:cxnSpLocks/>
              </p:cNvCxnSpPr>
              <p:nvPr/>
            </p:nvCxnSpPr>
            <p:spPr>
              <a:xfrm rot="16200000" flipH="1">
                <a:off x="2431404" y="1618010"/>
                <a:ext cx="63945" cy="2310"/>
              </a:xfrm>
              <a:prstGeom prst="line">
                <a:avLst/>
              </a:prstGeom>
              <a:ln>
                <a:solidFill>
                  <a:srgbClr val="F6164B"/>
                </a:solidFill>
              </a:ln>
            </p:spPr>
            <p:style>
              <a:lnRef idx="1">
                <a:schemeClr val="accent1"/>
              </a:lnRef>
              <a:fillRef idx="0">
                <a:schemeClr val="accent1"/>
              </a:fillRef>
              <a:effectRef idx="0">
                <a:schemeClr val="accent1"/>
              </a:effectRef>
              <a:fontRef idx="minor">
                <a:schemeClr val="tx1"/>
              </a:fontRef>
            </p:style>
          </p:cxnSp>
        </p:grpSp>
        <p:sp>
          <p:nvSpPr>
            <p:cNvPr id="1049207" name="Rectangle 995"/>
            <p:cNvSpPr/>
            <p:nvPr/>
          </p:nvSpPr>
          <p:spPr bwMode="auto">
            <a:xfrm>
              <a:off x="6084703" y="391830"/>
              <a:ext cx="102550" cy="719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00">
                <a:solidFill>
                  <a:srgbClr val="FFFFFF"/>
                </a:solidFill>
                <a:latin typeface="Arial" charset="0"/>
                <a:ea typeface="ＭＳ Ｐゴシック" charset="0"/>
                <a:cs typeface="Arial" charset="0"/>
              </a:endParaRPr>
            </a:p>
          </p:txBody>
        </p:sp>
        <p:grpSp>
          <p:nvGrpSpPr>
            <p:cNvPr id="123" name="Group 235"/>
            <p:cNvGrpSpPr/>
            <p:nvPr/>
          </p:nvGrpSpPr>
          <p:grpSpPr bwMode="auto">
            <a:xfrm>
              <a:off x="6088985" y="348708"/>
              <a:ext cx="101913" cy="64169"/>
              <a:chOff x="2404479" y="1586452"/>
              <a:chExt cx="104110" cy="62416"/>
            </a:xfrm>
          </p:grpSpPr>
          <p:cxnSp>
            <p:nvCxnSpPr>
              <p:cNvPr id="3145755" name="Straight Connector 997"/>
              <p:cNvCxnSpPr>
                <a:cxnSpLocks/>
              </p:cNvCxnSpPr>
              <p:nvPr/>
            </p:nvCxnSpPr>
            <p:spPr>
              <a:xfrm>
                <a:off x="2404134" y="1619038"/>
                <a:ext cx="104760" cy="0"/>
              </a:xfrm>
              <a:prstGeom prst="line">
                <a:avLst/>
              </a:prstGeom>
              <a:ln w="28575">
                <a:solidFill>
                  <a:srgbClr val="F6164B"/>
                </a:solidFill>
              </a:ln>
            </p:spPr>
            <p:style>
              <a:lnRef idx="1">
                <a:schemeClr val="accent1"/>
              </a:lnRef>
              <a:fillRef idx="0">
                <a:schemeClr val="accent1"/>
              </a:fillRef>
              <a:effectRef idx="0">
                <a:schemeClr val="accent1"/>
              </a:effectRef>
              <a:fontRef idx="minor">
                <a:schemeClr val="tx1"/>
              </a:fontRef>
            </p:style>
          </p:cxnSp>
          <p:cxnSp>
            <p:nvCxnSpPr>
              <p:cNvPr id="3145756" name="Straight Connector 998"/>
              <p:cNvCxnSpPr>
                <a:cxnSpLocks/>
              </p:cNvCxnSpPr>
              <p:nvPr/>
            </p:nvCxnSpPr>
            <p:spPr>
              <a:xfrm rot="16200000" flipH="1">
                <a:off x="2409876" y="1616807"/>
                <a:ext cx="62386" cy="1343"/>
              </a:xfrm>
              <a:prstGeom prst="line">
                <a:avLst/>
              </a:prstGeom>
              <a:ln>
                <a:solidFill>
                  <a:srgbClr val="F6164B"/>
                </a:solidFill>
              </a:ln>
            </p:spPr>
            <p:style>
              <a:lnRef idx="1">
                <a:schemeClr val="accent1"/>
              </a:lnRef>
              <a:fillRef idx="0">
                <a:schemeClr val="accent1"/>
              </a:fillRef>
              <a:effectRef idx="0">
                <a:schemeClr val="accent1"/>
              </a:effectRef>
              <a:fontRef idx="minor">
                <a:schemeClr val="tx1"/>
              </a:fontRef>
            </p:style>
          </p:cxnSp>
          <p:cxnSp>
            <p:nvCxnSpPr>
              <p:cNvPr id="3145757" name="Straight Connector 999"/>
              <p:cNvCxnSpPr>
                <a:cxnSpLocks/>
              </p:cNvCxnSpPr>
              <p:nvPr/>
            </p:nvCxnSpPr>
            <p:spPr>
              <a:xfrm rot="16200000" flipH="1">
                <a:off x="2432708" y="1615464"/>
                <a:ext cx="62386" cy="4029"/>
              </a:xfrm>
              <a:prstGeom prst="line">
                <a:avLst/>
              </a:prstGeom>
              <a:ln>
                <a:solidFill>
                  <a:srgbClr val="F6164B"/>
                </a:solidFill>
              </a:ln>
            </p:spPr>
            <p:style>
              <a:lnRef idx="1">
                <a:schemeClr val="accent1"/>
              </a:lnRef>
              <a:fillRef idx="0">
                <a:schemeClr val="accent1"/>
              </a:fillRef>
              <a:effectRef idx="0">
                <a:schemeClr val="accent1"/>
              </a:effectRef>
              <a:fontRef idx="minor">
                <a:schemeClr val="tx1"/>
              </a:fontRef>
            </p:style>
          </p:cxnSp>
        </p:grpSp>
        <p:sp>
          <p:nvSpPr>
            <p:cNvPr id="1049208" name="Rectangle 22"/>
            <p:cNvSpPr>
              <a:spLocks noChangeArrowheads="1"/>
            </p:cNvSpPr>
            <p:nvPr/>
          </p:nvSpPr>
          <p:spPr bwMode="auto">
            <a:xfrm>
              <a:off x="5809836" y="348155"/>
              <a:ext cx="279721" cy="719751"/>
            </a:xfrm>
            <a:prstGeom prst="rect">
              <a:avLst/>
            </a:prstGeom>
            <a:solidFill>
              <a:srgbClr val="FFFF99"/>
            </a:solidFill>
            <a:ln w="28575">
              <a:solidFill>
                <a:srgbClr val="339966"/>
              </a:solidFill>
              <a:miter lim="800000"/>
              <a:headEnd/>
              <a:tailEnd/>
            </a:ln>
          </p:spPr>
          <p:txBody>
            <a:bodyPr wrap="none" anchor="ctr"/>
            <a:lstStyle/>
            <a:p>
              <a:endParaRPr lang="en-US" sz="1000"/>
            </a:p>
          </p:txBody>
        </p:sp>
        <p:sp>
          <p:nvSpPr>
            <p:cNvPr id="1049209" name="Rectangle 1001"/>
            <p:cNvSpPr/>
            <p:nvPr/>
          </p:nvSpPr>
          <p:spPr bwMode="auto">
            <a:xfrm>
              <a:off x="6802549" y="382209"/>
              <a:ext cx="102550" cy="719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00">
                <a:solidFill>
                  <a:srgbClr val="FFFFFF"/>
                </a:solidFill>
                <a:latin typeface="Arial" charset="0"/>
                <a:ea typeface="ＭＳ Ｐゴシック" charset="0"/>
                <a:cs typeface="Arial" charset="0"/>
              </a:endParaRPr>
            </a:p>
          </p:txBody>
        </p:sp>
        <p:sp>
          <p:nvSpPr>
            <p:cNvPr id="1049210" name="Rectangle 24"/>
            <p:cNvSpPr>
              <a:spLocks noChangeArrowheads="1"/>
            </p:cNvSpPr>
            <p:nvPr/>
          </p:nvSpPr>
          <p:spPr bwMode="auto">
            <a:xfrm>
              <a:off x="6905401" y="353051"/>
              <a:ext cx="638696" cy="724648"/>
            </a:xfrm>
            <a:prstGeom prst="rect">
              <a:avLst/>
            </a:prstGeom>
            <a:solidFill>
              <a:srgbClr val="FFFF99"/>
            </a:solidFill>
            <a:ln w="28575">
              <a:solidFill>
                <a:srgbClr val="339966"/>
              </a:solidFill>
              <a:miter lim="800000"/>
              <a:headEnd/>
              <a:tailEnd/>
            </a:ln>
          </p:spPr>
          <p:txBody>
            <a:bodyPr wrap="none" anchor="ctr"/>
            <a:lstStyle/>
            <a:p>
              <a:endParaRPr lang="en-US" sz="1000"/>
            </a:p>
          </p:txBody>
        </p:sp>
        <p:sp>
          <p:nvSpPr>
            <p:cNvPr id="1049211" name="Freeform 55"/>
            <p:cNvSpPr>
              <a:spLocks noChangeAspect="1"/>
            </p:cNvSpPr>
            <p:nvPr/>
          </p:nvSpPr>
          <p:spPr bwMode="auto">
            <a:xfrm rot="20652125">
              <a:off x="5763216" y="439549"/>
              <a:ext cx="349650" cy="546749"/>
            </a:xfrm>
            <a:custGeom>
              <a:avLst/>
              <a:gdLst>
                <a:gd name="T0" fmla="*/ 2147483647 w 443"/>
                <a:gd name="T1" fmla="*/ 2147483647 h 945"/>
                <a:gd name="T2" fmla="*/ 2147483647 w 443"/>
                <a:gd name="T3" fmla="*/ 2147483647 h 945"/>
                <a:gd name="T4" fmla="*/ 2147483647 w 443"/>
                <a:gd name="T5" fmla="*/ 2147483647 h 945"/>
                <a:gd name="T6" fmla="*/ 2147483647 w 443"/>
                <a:gd name="T7" fmla="*/ 2147483647 h 945"/>
                <a:gd name="T8" fmla="*/ 2147483647 w 443"/>
                <a:gd name="T9" fmla="*/ 2147483647 h 945"/>
                <a:gd name="T10" fmla="*/ 2147483647 w 443"/>
                <a:gd name="T11" fmla="*/ 2147483647 h 945"/>
                <a:gd name="T12" fmla="*/ 2147483647 w 443"/>
                <a:gd name="T13" fmla="*/ 2147483647 h 945"/>
                <a:gd name="T14" fmla="*/ 2147483647 w 443"/>
                <a:gd name="T15" fmla="*/ 2147483647 h 945"/>
                <a:gd name="T16" fmla="*/ 2147483647 w 443"/>
                <a:gd name="T17" fmla="*/ 2147483647 h 945"/>
                <a:gd name="T18" fmla="*/ 2147483647 w 443"/>
                <a:gd name="T19" fmla="*/ 2147483647 h 945"/>
                <a:gd name="T20" fmla="*/ 2147483647 w 443"/>
                <a:gd name="T21" fmla="*/ 2147483647 h 945"/>
                <a:gd name="T22" fmla="*/ 2147483647 w 443"/>
                <a:gd name="T23" fmla="*/ 2147483647 h 945"/>
                <a:gd name="T24" fmla="*/ 2147483647 w 443"/>
                <a:gd name="T25" fmla="*/ 2147483647 h 945"/>
                <a:gd name="T26" fmla="*/ 2147483647 w 443"/>
                <a:gd name="T27" fmla="*/ 2147483647 h 945"/>
                <a:gd name="T28" fmla="*/ 2147483647 w 443"/>
                <a:gd name="T29" fmla="*/ 2147483647 h 945"/>
                <a:gd name="T30" fmla="*/ 2147483647 w 443"/>
                <a:gd name="T31" fmla="*/ 2147483647 h 945"/>
                <a:gd name="T32" fmla="*/ 2147483647 w 443"/>
                <a:gd name="T33" fmla="*/ 2147483647 h 945"/>
                <a:gd name="T34" fmla="*/ 2147483647 w 443"/>
                <a:gd name="T35" fmla="*/ 2147483647 h 945"/>
                <a:gd name="T36" fmla="*/ 2147483647 w 443"/>
                <a:gd name="T37" fmla="*/ 2147483647 h 945"/>
                <a:gd name="T38" fmla="*/ 2147483647 w 443"/>
                <a:gd name="T39" fmla="*/ 2147483647 h 945"/>
                <a:gd name="T40" fmla="*/ 2147483647 w 443"/>
                <a:gd name="T41" fmla="*/ 2147483647 h 945"/>
                <a:gd name="T42" fmla="*/ 2147483647 w 443"/>
                <a:gd name="T43" fmla="*/ 2147483647 h 945"/>
                <a:gd name="T44" fmla="*/ 2147483647 w 443"/>
                <a:gd name="T45" fmla="*/ 2147483647 h 945"/>
                <a:gd name="T46" fmla="*/ 2147483647 w 443"/>
                <a:gd name="T47" fmla="*/ 2147483647 h 945"/>
                <a:gd name="T48" fmla="*/ 2147483647 w 443"/>
                <a:gd name="T49" fmla="*/ 2147483647 h 945"/>
                <a:gd name="T50" fmla="*/ 2147483647 w 443"/>
                <a:gd name="T51" fmla="*/ 2147483647 h 945"/>
                <a:gd name="T52" fmla="*/ 2147483647 w 443"/>
                <a:gd name="T53" fmla="*/ 2147483647 h 945"/>
                <a:gd name="T54" fmla="*/ 2147483647 w 443"/>
                <a:gd name="T55" fmla="*/ 2147483647 h 945"/>
                <a:gd name="T56" fmla="*/ 2147483647 w 443"/>
                <a:gd name="T57" fmla="*/ 2147483647 h 945"/>
                <a:gd name="T58" fmla="*/ 2147483647 w 443"/>
                <a:gd name="T59" fmla="*/ 2147483647 h 945"/>
                <a:gd name="T60" fmla="*/ 2147483647 w 443"/>
                <a:gd name="T61" fmla="*/ 2147483647 h 945"/>
                <a:gd name="T62" fmla="*/ 2147483647 w 443"/>
                <a:gd name="T63" fmla="*/ 2147483647 h 945"/>
                <a:gd name="T64" fmla="*/ 2147483647 w 443"/>
                <a:gd name="T65" fmla="*/ 2147483647 h 945"/>
                <a:gd name="T66" fmla="*/ 2147483647 w 443"/>
                <a:gd name="T67" fmla="*/ 2147483647 h 945"/>
                <a:gd name="T68" fmla="*/ 2147483647 w 443"/>
                <a:gd name="T69" fmla="*/ 2147483647 h 945"/>
                <a:gd name="T70" fmla="*/ 2147483647 w 443"/>
                <a:gd name="T71" fmla="*/ 2147483647 h 945"/>
                <a:gd name="T72" fmla="*/ 2147483647 w 443"/>
                <a:gd name="T73" fmla="*/ 2147483647 h 945"/>
                <a:gd name="T74" fmla="*/ 2147483647 w 443"/>
                <a:gd name="T75" fmla="*/ 2147483647 h 945"/>
                <a:gd name="T76" fmla="*/ 2147483647 w 443"/>
                <a:gd name="T77" fmla="*/ 2147483647 h 945"/>
                <a:gd name="T78" fmla="*/ 2147483647 w 443"/>
                <a:gd name="T79" fmla="*/ 2147483647 h 945"/>
                <a:gd name="T80" fmla="*/ 2147483647 w 443"/>
                <a:gd name="T81" fmla="*/ 2147483647 h 945"/>
                <a:gd name="T82" fmla="*/ 2147483647 w 443"/>
                <a:gd name="T83" fmla="*/ 2147483647 h 945"/>
                <a:gd name="T84" fmla="*/ 2147483647 w 443"/>
                <a:gd name="T85" fmla="*/ 2147483647 h 9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3"/>
                <a:gd name="T130" fmla="*/ 0 h 945"/>
                <a:gd name="T131" fmla="*/ 443 w 443"/>
                <a:gd name="T132" fmla="*/ 945 h 9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3" h="945">
                  <a:moveTo>
                    <a:pt x="386" y="2"/>
                  </a:moveTo>
                  <a:cubicBezTo>
                    <a:pt x="392" y="0"/>
                    <a:pt x="403" y="7"/>
                    <a:pt x="409" y="8"/>
                  </a:cubicBezTo>
                  <a:cubicBezTo>
                    <a:pt x="415" y="9"/>
                    <a:pt x="421" y="7"/>
                    <a:pt x="425" y="11"/>
                  </a:cubicBezTo>
                  <a:cubicBezTo>
                    <a:pt x="429" y="15"/>
                    <a:pt x="434" y="24"/>
                    <a:pt x="436" y="31"/>
                  </a:cubicBezTo>
                  <a:cubicBezTo>
                    <a:pt x="438" y="38"/>
                    <a:pt x="439" y="46"/>
                    <a:pt x="439" y="53"/>
                  </a:cubicBezTo>
                  <a:cubicBezTo>
                    <a:pt x="439" y="60"/>
                    <a:pt x="439" y="70"/>
                    <a:pt x="439" y="76"/>
                  </a:cubicBezTo>
                  <a:cubicBezTo>
                    <a:pt x="439" y="82"/>
                    <a:pt x="442" y="87"/>
                    <a:pt x="442" y="92"/>
                  </a:cubicBezTo>
                  <a:cubicBezTo>
                    <a:pt x="442" y="97"/>
                    <a:pt x="442" y="103"/>
                    <a:pt x="442" y="109"/>
                  </a:cubicBezTo>
                  <a:cubicBezTo>
                    <a:pt x="442" y="115"/>
                    <a:pt x="443" y="124"/>
                    <a:pt x="442" y="130"/>
                  </a:cubicBezTo>
                  <a:cubicBezTo>
                    <a:pt x="441" y="136"/>
                    <a:pt x="437" y="143"/>
                    <a:pt x="436" y="148"/>
                  </a:cubicBezTo>
                  <a:cubicBezTo>
                    <a:pt x="435" y="153"/>
                    <a:pt x="436" y="157"/>
                    <a:pt x="433" y="163"/>
                  </a:cubicBezTo>
                  <a:cubicBezTo>
                    <a:pt x="430" y="169"/>
                    <a:pt x="423" y="178"/>
                    <a:pt x="419" y="185"/>
                  </a:cubicBezTo>
                  <a:cubicBezTo>
                    <a:pt x="415" y="192"/>
                    <a:pt x="412" y="201"/>
                    <a:pt x="410" y="206"/>
                  </a:cubicBezTo>
                  <a:cubicBezTo>
                    <a:pt x="408" y="211"/>
                    <a:pt x="410" y="215"/>
                    <a:pt x="407" y="218"/>
                  </a:cubicBezTo>
                  <a:cubicBezTo>
                    <a:pt x="404" y="221"/>
                    <a:pt x="397" y="223"/>
                    <a:pt x="391" y="223"/>
                  </a:cubicBezTo>
                  <a:cubicBezTo>
                    <a:pt x="385" y="223"/>
                    <a:pt x="376" y="221"/>
                    <a:pt x="371" y="220"/>
                  </a:cubicBezTo>
                  <a:cubicBezTo>
                    <a:pt x="366" y="219"/>
                    <a:pt x="362" y="214"/>
                    <a:pt x="359" y="214"/>
                  </a:cubicBezTo>
                  <a:cubicBezTo>
                    <a:pt x="356" y="214"/>
                    <a:pt x="351" y="217"/>
                    <a:pt x="350" y="221"/>
                  </a:cubicBezTo>
                  <a:cubicBezTo>
                    <a:pt x="349" y="225"/>
                    <a:pt x="350" y="233"/>
                    <a:pt x="350" y="239"/>
                  </a:cubicBezTo>
                  <a:cubicBezTo>
                    <a:pt x="350" y="245"/>
                    <a:pt x="350" y="252"/>
                    <a:pt x="350" y="257"/>
                  </a:cubicBezTo>
                  <a:cubicBezTo>
                    <a:pt x="350" y="262"/>
                    <a:pt x="350" y="267"/>
                    <a:pt x="350" y="272"/>
                  </a:cubicBezTo>
                  <a:cubicBezTo>
                    <a:pt x="350" y="277"/>
                    <a:pt x="351" y="280"/>
                    <a:pt x="350" y="286"/>
                  </a:cubicBezTo>
                  <a:cubicBezTo>
                    <a:pt x="349" y="292"/>
                    <a:pt x="344" y="303"/>
                    <a:pt x="343" y="310"/>
                  </a:cubicBezTo>
                  <a:cubicBezTo>
                    <a:pt x="342" y="317"/>
                    <a:pt x="341" y="326"/>
                    <a:pt x="341" y="331"/>
                  </a:cubicBezTo>
                  <a:cubicBezTo>
                    <a:pt x="341" y="336"/>
                    <a:pt x="339" y="339"/>
                    <a:pt x="341" y="343"/>
                  </a:cubicBezTo>
                  <a:cubicBezTo>
                    <a:pt x="343" y="347"/>
                    <a:pt x="349" y="350"/>
                    <a:pt x="353" y="353"/>
                  </a:cubicBezTo>
                  <a:cubicBezTo>
                    <a:pt x="357" y="356"/>
                    <a:pt x="359" y="358"/>
                    <a:pt x="362" y="362"/>
                  </a:cubicBezTo>
                  <a:cubicBezTo>
                    <a:pt x="365" y="366"/>
                    <a:pt x="370" y="372"/>
                    <a:pt x="373" y="376"/>
                  </a:cubicBezTo>
                  <a:cubicBezTo>
                    <a:pt x="376" y="380"/>
                    <a:pt x="378" y="382"/>
                    <a:pt x="379" y="388"/>
                  </a:cubicBezTo>
                  <a:cubicBezTo>
                    <a:pt x="380" y="394"/>
                    <a:pt x="378" y="406"/>
                    <a:pt x="377" y="412"/>
                  </a:cubicBezTo>
                  <a:cubicBezTo>
                    <a:pt x="376" y="418"/>
                    <a:pt x="371" y="423"/>
                    <a:pt x="370" y="427"/>
                  </a:cubicBezTo>
                  <a:cubicBezTo>
                    <a:pt x="369" y="431"/>
                    <a:pt x="369" y="434"/>
                    <a:pt x="368" y="439"/>
                  </a:cubicBezTo>
                  <a:cubicBezTo>
                    <a:pt x="367" y="444"/>
                    <a:pt x="363" y="450"/>
                    <a:pt x="361" y="455"/>
                  </a:cubicBezTo>
                  <a:cubicBezTo>
                    <a:pt x="359" y="460"/>
                    <a:pt x="359" y="465"/>
                    <a:pt x="353" y="467"/>
                  </a:cubicBezTo>
                  <a:cubicBezTo>
                    <a:pt x="347" y="469"/>
                    <a:pt x="332" y="470"/>
                    <a:pt x="326" y="469"/>
                  </a:cubicBezTo>
                  <a:cubicBezTo>
                    <a:pt x="320" y="468"/>
                    <a:pt x="318" y="464"/>
                    <a:pt x="314" y="463"/>
                  </a:cubicBezTo>
                  <a:cubicBezTo>
                    <a:pt x="310" y="462"/>
                    <a:pt x="306" y="462"/>
                    <a:pt x="302" y="463"/>
                  </a:cubicBezTo>
                  <a:cubicBezTo>
                    <a:pt x="298" y="464"/>
                    <a:pt x="294" y="466"/>
                    <a:pt x="290" y="467"/>
                  </a:cubicBezTo>
                  <a:cubicBezTo>
                    <a:pt x="286" y="468"/>
                    <a:pt x="281" y="469"/>
                    <a:pt x="278" y="472"/>
                  </a:cubicBezTo>
                  <a:cubicBezTo>
                    <a:pt x="275" y="475"/>
                    <a:pt x="277" y="481"/>
                    <a:pt x="275" y="485"/>
                  </a:cubicBezTo>
                  <a:cubicBezTo>
                    <a:pt x="273" y="489"/>
                    <a:pt x="268" y="493"/>
                    <a:pt x="265" y="499"/>
                  </a:cubicBezTo>
                  <a:cubicBezTo>
                    <a:pt x="262" y="505"/>
                    <a:pt x="257" y="516"/>
                    <a:pt x="254" y="521"/>
                  </a:cubicBezTo>
                  <a:cubicBezTo>
                    <a:pt x="251" y="526"/>
                    <a:pt x="248" y="529"/>
                    <a:pt x="245" y="532"/>
                  </a:cubicBezTo>
                  <a:cubicBezTo>
                    <a:pt x="242" y="535"/>
                    <a:pt x="239" y="538"/>
                    <a:pt x="236" y="541"/>
                  </a:cubicBezTo>
                  <a:cubicBezTo>
                    <a:pt x="233" y="544"/>
                    <a:pt x="231" y="546"/>
                    <a:pt x="226" y="548"/>
                  </a:cubicBezTo>
                  <a:cubicBezTo>
                    <a:pt x="221" y="550"/>
                    <a:pt x="220" y="543"/>
                    <a:pt x="208" y="551"/>
                  </a:cubicBezTo>
                  <a:cubicBezTo>
                    <a:pt x="196" y="559"/>
                    <a:pt x="166" y="586"/>
                    <a:pt x="155" y="596"/>
                  </a:cubicBezTo>
                  <a:cubicBezTo>
                    <a:pt x="144" y="606"/>
                    <a:pt x="149" y="604"/>
                    <a:pt x="145" y="611"/>
                  </a:cubicBezTo>
                  <a:cubicBezTo>
                    <a:pt x="141" y="618"/>
                    <a:pt x="137" y="628"/>
                    <a:pt x="133" y="638"/>
                  </a:cubicBezTo>
                  <a:cubicBezTo>
                    <a:pt x="129" y="648"/>
                    <a:pt x="119" y="638"/>
                    <a:pt x="118" y="671"/>
                  </a:cubicBezTo>
                  <a:cubicBezTo>
                    <a:pt x="117" y="704"/>
                    <a:pt x="125" y="803"/>
                    <a:pt x="124" y="838"/>
                  </a:cubicBezTo>
                  <a:cubicBezTo>
                    <a:pt x="123" y="873"/>
                    <a:pt x="120" y="867"/>
                    <a:pt x="115" y="881"/>
                  </a:cubicBezTo>
                  <a:cubicBezTo>
                    <a:pt x="110" y="895"/>
                    <a:pt x="103" y="912"/>
                    <a:pt x="92" y="922"/>
                  </a:cubicBezTo>
                  <a:cubicBezTo>
                    <a:pt x="81" y="932"/>
                    <a:pt x="60" y="945"/>
                    <a:pt x="46" y="944"/>
                  </a:cubicBezTo>
                  <a:cubicBezTo>
                    <a:pt x="32" y="943"/>
                    <a:pt x="10" y="923"/>
                    <a:pt x="5" y="914"/>
                  </a:cubicBezTo>
                  <a:cubicBezTo>
                    <a:pt x="0" y="905"/>
                    <a:pt x="12" y="898"/>
                    <a:pt x="17" y="892"/>
                  </a:cubicBezTo>
                  <a:cubicBezTo>
                    <a:pt x="22" y="886"/>
                    <a:pt x="28" y="880"/>
                    <a:pt x="34" y="877"/>
                  </a:cubicBezTo>
                  <a:lnTo>
                    <a:pt x="52" y="872"/>
                  </a:lnTo>
                  <a:cubicBezTo>
                    <a:pt x="65" y="832"/>
                    <a:pt x="100" y="678"/>
                    <a:pt x="112" y="635"/>
                  </a:cubicBezTo>
                  <a:cubicBezTo>
                    <a:pt x="124" y="592"/>
                    <a:pt x="119" y="620"/>
                    <a:pt x="122" y="614"/>
                  </a:cubicBezTo>
                  <a:cubicBezTo>
                    <a:pt x="125" y="608"/>
                    <a:pt x="127" y="601"/>
                    <a:pt x="130" y="596"/>
                  </a:cubicBezTo>
                  <a:cubicBezTo>
                    <a:pt x="133" y="591"/>
                    <a:pt x="138" y="588"/>
                    <a:pt x="142" y="584"/>
                  </a:cubicBezTo>
                  <a:cubicBezTo>
                    <a:pt x="146" y="580"/>
                    <a:pt x="149" y="576"/>
                    <a:pt x="155" y="572"/>
                  </a:cubicBezTo>
                  <a:cubicBezTo>
                    <a:pt x="161" y="568"/>
                    <a:pt x="169" y="563"/>
                    <a:pt x="176" y="559"/>
                  </a:cubicBezTo>
                  <a:cubicBezTo>
                    <a:pt x="183" y="555"/>
                    <a:pt x="186" y="553"/>
                    <a:pt x="194" y="548"/>
                  </a:cubicBezTo>
                  <a:cubicBezTo>
                    <a:pt x="202" y="543"/>
                    <a:pt x="217" y="534"/>
                    <a:pt x="226" y="526"/>
                  </a:cubicBezTo>
                  <a:cubicBezTo>
                    <a:pt x="235" y="518"/>
                    <a:pt x="242" y="506"/>
                    <a:pt x="248" y="497"/>
                  </a:cubicBezTo>
                  <a:cubicBezTo>
                    <a:pt x="254" y="488"/>
                    <a:pt x="257" y="483"/>
                    <a:pt x="262" y="472"/>
                  </a:cubicBezTo>
                  <a:cubicBezTo>
                    <a:pt x="267" y="461"/>
                    <a:pt x="274" y="447"/>
                    <a:pt x="280" y="433"/>
                  </a:cubicBezTo>
                  <a:cubicBezTo>
                    <a:pt x="286" y="419"/>
                    <a:pt x="293" y="402"/>
                    <a:pt x="298" y="391"/>
                  </a:cubicBezTo>
                  <a:cubicBezTo>
                    <a:pt x="303" y="380"/>
                    <a:pt x="308" y="375"/>
                    <a:pt x="311" y="368"/>
                  </a:cubicBezTo>
                  <a:cubicBezTo>
                    <a:pt x="314" y="361"/>
                    <a:pt x="314" y="355"/>
                    <a:pt x="317" y="350"/>
                  </a:cubicBezTo>
                  <a:cubicBezTo>
                    <a:pt x="320" y="345"/>
                    <a:pt x="326" y="342"/>
                    <a:pt x="328" y="335"/>
                  </a:cubicBezTo>
                  <a:cubicBezTo>
                    <a:pt x="330" y="328"/>
                    <a:pt x="328" y="322"/>
                    <a:pt x="329" y="310"/>
                  </a:cubicBezTo>
                  <a:cubicBezTo>
                    <a:pt x="330" y="298"/>
                    <a:pt x="333" y="277"/>
                    <a:pt x="334" y="265"/>
                  </a:cubicBezTo>
                  <a:cubicBezTo>
                    <a:pt x="335" y="253"/>
                    <a:pt x="334" y="245"/>
                    <a:pt x="334" y="235"/>
                  </a:cubicBezTo>
                  <a:cubicBezTo>
                    <a:pt x="334" y="225"/>
                    <a:pt x="335" y="213"/>
                    <a:pt x="334" y="205"/>
                  </a:cubicBezTo>
                  <a:cubicBezTo>
                    <a:pt x="333" y="197"/>
                    <a:pt x="331" y="191"/>
                    <a:pt x="329" y="185"/>
                  </a:cubicBezTo>
                  <a:cubicBezTo>
                    <a:pt x="327" y="179"/>
                    <a:pt x="324" y="171"/>
                    <a:pt x="323" y="166"/>
                  </a:cubicBezTo>
                  <a:cubicBezTo>
                    <a:pt x="322" y="161"/>
                    <a:pt x="322" y="160"/>
                    <a:pt x="322" y="154"/>
                  </a:cubicBezTo>
                  <a:cubicBezTo>
                    <a:pt x="322" y="148"/>
                    <a:pt x="321" y="137"/>
                    <a:pt x="322" y="128"/>
                  </a:cubicBezTo>
                  <a:cubicBezTo>
                    <a:pt x="323" y="119"/>
                    <a:pt x="326" y="107"/>
                    <a:pt x="328" y="98"/>
                  </a:cubicBezTo>
                  <a:cubicBezTo>
                    <a:pt x="330" y="89"/>
                    <a:pt x="331" y="83"/>
                    <a:pt x="335" y="74"/>
                  </a:cubicBezTo>
                  <a:cubicBezTo>
                    <a:pt x="339" y="65"/>
                    <a:pt x="346" y="52"/>
                    <a:pt x="352" y="43"/>
                  </a:cubicBezTo>
                  <a:cubicBezTo>
                    <a:pt x="358" y="34"/>
                    <a:pt x="366" y="26"/>
                    <a:pt x="371" y="19"/>
                  </a:cubicBezTo>
                  <a:cubicBezTo>
                    <a:pt x="376" y="12"/>
                    <a:pt x="380" y="4"/>
                    <a:pt x="386" y="2"/>
                  </a:cubicBezTo>
                  <a:close/>
                </a:path>
              </a:pathLst>
            </a:custGeom>
            <a:solidFill>
              <a:srgbClr val="00CCFF"/>
            </a:solidFill>
            <a:ln>
              <a:noFill/>
            </a:ln>
          </p:spPr>
          <p:txBody>
            <a:bodyPr/>
            <a:lstStyle/>
            <a:p>
              <a:endParaRPr lang="en-US" sz="1000"/>
            </a:p>
          </p:txBody>
        </p:sp>
        <p:sp>
          <p:nvSpPr>
            <p:cNvPr id="1049212" name="Freeform 58"/>
            <p:cNvSpPr/>
            <p:nvPr/>
          </p:nvSpPr>
          <p:spPr bwMode="auto">
            <a:xfrm>
              <a:off x="6933380" y="416701"/>
              <a:ext cx="580420" cy="631619"/>
            </a:xfrm>
            <a:custGeom>
              <a:avLst/>
              <a:gdLst>
                <a:gd name="T0" fmla="*/ 2147483647 w 209"/>
                <a:gd name="T1" fmla="*/ 2147483647 h 360"/>
                <a:gd name="T2" fmla="*/ 2147483647 w 209"/>
                <a:gd name="T3" fmla="*/ 2147483647 h 360"/>
                <a:gd name="T4" fmla="*/ 2147483647 w 209"/>
                <a:gd name="T5" fmla="*/ 2147483647 h 360"/>
                <a:gd name="T6" fmla="*/ 2147483647 w 209"/>
                <a:gd name="T7" fmla="*/ 2147483647 h 360"/>
                <a:gd name="T8" fmla="*/ 2147483647 w 209"/>
                <a:gd name="T9" fmla="*/ 2147483647 h 360"/>
                <a:gd name="T10" fmla="*/ 2147483647 w 209"/>
                <a:gd name="T11" fmla="*/ 2147483647 h 360"/>
                <a:gd name="T12" fmla="*/ 2147483647 w 209"/>
                <a:gd name="T13" fmla="*/ 2147483647 h 360"/>
                <a:gd name="T14" fmla="*/ 2147483647 w 209"/>
                <a:gd name="T15" fmla="*/ 2147483647 h 360"/>
                <a:gd name="T16" fmla="*/ 2147483647 w 209"/>
                <a:gd name="T17" fmla="*/ 2147483647 h 360"/>
                <a:gd name="T18" fmla="*/ 2147483647 w 209"/>
                <a:gd name="T19" fmla="*/ 2147483647 h 360"/>
                <a:gd name="T20" fmla="*/ 2147483647 w 209"/>
                <a:gd name="T21" fmla="*/ 2147483647 h 360"/>
                <a:gd name="T22" fmla="*/ 2147483647 w 209"/>
                <a:gd name="T23" fmla="*/ 2147483647 h 360"/>
                <a:gd name="T24" fmla="*/ 2147483647 w 209"/>
                <a:gd name="T25" fmla="*/ 2147483647 h 360"/>
                <a:gd name="T26" fmla="*/ 2147483647 w 209"/>
                <a:gd name="T27" fmla="*/ 2147483647 h 360"/>
                <a:gd name="T28" fmla="*/ 2147483647 w 209"/>
                <a:gd name="T29" fmla="*/ 2147483647 h 360"/>
                <a:gd name="T30" fmla="*/ 2147483647 w 209"/>
                <a:gd name="T31" fmla="*/ 2147483647 h 360"/>
                <a:gd name="T32" fmla="*/ 2147483647 w 209"/>
                <a:gd name="T33" fmla="*/ 2147483647 h 360"/>
                <a:gd name="T34" fmla="*/ 2147483647 w 209"/>
                <a:gd name="T35" fmla="*/ 2147483647 h 360"/>
                <a:gd name="T36" fmla="*/ 2147483647 w 209"/>
                <a:gd name="T37" fmla="*/ 2147483647 h 360"/>
                <a:gd name="T38" fmla="*/ 2147483647 w 209"/>
                <a:gd name="T39" fmla="*/ 2147483647 h 360"/>
                <a:gd name="T40" fmla="*/ 2147483647 w 209"/>
                <a:gd name="T41" fmla="*/ 2147483647 h 360"/>
                <a:gd name="T42" fmla="*/ 2147483647 w 209"/>
                <a:gd name="T43" fmla="*/ 2147483647 h 360"/>
                <a:gd name="T44" fmla="*/ 2147483647 w 209"/>
                <a:gd name="T45" fmla="*/ 2147483647 h 360"/>
                <a:gd name="T46" fmla="*/ 2147483647 w 209"/>
                <a:gd name="T47" fmla="*/ 2147483647 h 360"/>
                <a:gd name="T48" fmla="*/ 2147483647 w 209"/>
                <a:gd name="T49" fmla="*/ 2147483647 h 360"/>
                <a:gd name="T50" fmla="*/ 2147483647 w 209"/>
                <a:gd name="T51" fmla="*/ 2147483647 h 360"/>
                <a:gd name="T52" fmla="*/ 2147483647 w 209"/>
                <a:gd name="T53" fmla="*/ 2147483647 h 360"/>
                <a:gd name="T54" fmla="*/ 2147483647 w 209"/>
                <a:gd name="T55" fmla="*/ 2147483647 h 360"/>
                <a:gd name="T56" fmla="*/ 2147483647 w 209"/>
                <a:gd name="T57" fmla="*/ 2147483647 h 360"/>
                <a:gd name="T58" fmla="*/ 2147483647 w 209"/>
                <a:gd name="T59" fmla="*/ 2147483647 h 360"/>
                <a:gd name="T60" fmla="*/ 2147483647 w 209"/>
                <a:gd name="T61" fmla="*/ 2147483647 h 360"/>
                <a:gd name="T62" fmla="*/ 2147483647 w 209"/>
                <a:gd name="T63" fmla="*/ 2147483647 h 360"/>
                <a:gd name="T64" fmla="*/ 2147483647 w 209"/>
                <a:gd name="T65" fmla="*/ 2147483647 h 360"/>
                <a:gd name="T66" fmla="*/ 2147483647 w 209"/>
                <a:gd name="T67" fmla="*/ 2147483647 h 360"/>
                <a:gd name="T68" fmla="*/ 2147483647 w 209"/>
                <a:gd name="T69" fmla="*/ 2147483647 h 3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9"/>
                <a:gd name="T106" fmla="*/ 0 h 360"/>
                <a:gd name="T107" fmla="*/ 209 w 209"/>
                <a:gd name="T108" fmla="*/ 360 h 3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9" h="360">
                  <a:moveTo>
                    <a:pt x="125" y="14"/>
                  </a:moveTo>
                  <a:cubicBezTo>
                    <a:pt x="126" y="11"/>
                    <a:pt x="118" y="7"/>
                    <a:pt x="111" y="6"/>
                  </a:cubicBezTo>
                  <a:cubicBezTo>
                    <a:pt x="104" y="5"/>
                    <a:pt x="98" y="8"/>
                    <a:pt x="84" y="8"/>
                  </a:cubicBezTo>
                  <a:cubicBezTo>
                    <a:pt x="70" y="8"/>
                    <a:pt x="37" y="0"/>
                    <a:pt x="24" y="5"/>
                  </a:cubicBezTo>
                  <a:cubicBezTo>
                    <a:pt x="11" y="10"/>
                    <a:pt x="12" y="28"/>
                    <a:pt x="8" y="41"/>
                  </a:cubicBezTo>
                  <a:cubicBezTo>
                    <a:pt x="4" y="54"/>
                    <a:pt x="2" y="68"/>
                    <a:pt x="2" y="84"/>
                  </a:cubicBezTo>
                  <a:cubicBezTo>
                    <a:pt x="2" y="100"/>
                    <a:pt x="5" y="122"/>
                    <a:pt x="5" y="140"/>
                  </a:cubicBezTo>
                  <a:cubicBezTo>
                    <a:pt x="5" y="158"/>
                    <a:pt x="3" y="178"/>
                    <a:pt x="3" y="195"/>
                  </a:cubicBezTo>
                  <a:cubicBezTo>
                    <a:pt x="3" y="212"/>
                    <a:pt x="5" y="230"/>
                    <a:pt x="5" y="242"/>
                  </a:cubicBezTo>
                  <a:cubicBezTo>
                    <a:pt x="5" y="254"/>
                    <a:pt x="0" y="261"/>
                    <a:pt x="1" y="270"/>
                  </a:cubicBezTo>
                  <a:cubicBezTo>
                    <a:pt x="2" y="279"/>
                    <a:pt x="5" y="285"/>
                    <a:pt x="9" y="294"/>
                  </a:cubicBezTo>
                  <a:cubicBezTo>
                    <a:pt x="13" y="303"/>
                    <a:pt x="20" y="321"/>
                    <a:pt x="26" y="325"/>
                  </a:cubicBezTo>
                  <a:cubicBezTo>
                    <a:pt x="32" y="329"/>
                    <a:pt x="34" y="315"/>
                    <a:pt x="43" y="319"/>
                  </a:cubicBezTo>
                  <a:cubicBezTo>
                    <a:pt x="52" y="323"/>
                    <a:pt x="68" y="345"/>
                    <a:pt x="80" y="351"/>
                  </a:cubicBezTo>
                  <a:cubicBezTo>
                    <a:pt x="92" y="357"/>
                    <a:pt x="108" y="360"/>
                    <a:pt x="117" y="357"/>
                  </a:cubicBezTo>
                  <a:cubicBezTo>
                    <a:pt x="126" y="354"/>
                    <a:pt x="132" y="343"/>
                    <a:pt x="137" y="335"/>
                  </a:cubicBezTo>
                  <a:cubicBezTo>
                    <a:pt x="142" y="327"/>
                    <a:pt x="146" y="321"/>
                    <a:pt x="149" y="311"/>
                  </a:cubicBezTo>
                  <a:cubicBezTo>
                    <a:pt x="152" y="301"/>
                    <a:pt x="155" y="284"/>
                    <a:pt x="156" y="275"/>
                  </a:cubicBezTo>
                  <a:cubicBezTo>
                    <a:pt x="157" y="266"/>
                    <a:pt x="156" y="261"/>
                    <a:pt x="156" y="255"/>
                  </a:cubicBezTo>
                  <a:cubicBezTo>
                    <a:pt x="156" y="249"/>
                    <a:pt x="158" y="245"/>
                    <a:pt x="159" y="239"/>
                  </a:cubicBezTo>
                  <a:cubicBezTo>
                    <a:pt x="160" y="233"/>
                    <a:pt x="163" y="230"/>
                    <a:pt x="165" y="221"/>
                  </a:cubicBezTo>
                  <a:cubicBezTo>
                    <a:pt x="167" y="212"/>
                    <a:pt x="168" y="195"/>
                    <a:pt x="170" y="186"/>
                  </a:cubicBezTo>
                  <a:cubicBezTo>
                    <a:pt x="172" y="177"/>
                    <a:pt x="173" y="175"/>
                    <a:pt x="176" y="167"/>
                  </a:cubicBezTo>
                  <a:cubicBezTo>
                    <a:pt x="179" y="159"/>
                    <a:pt x="184" y="145"/>
                    <a:pt x="186" y="137"/>
                  </a:cubicBezTo>
                  <a:cubicBezTo>
                    <a:pt x="188" y="129"/>
                    <a:pt x="187" y="127"/>
                    <a:pt x="189" y="119"/>
                  </a:cubicBezTo>
                  <a:cubicBezTo>
                    <a:pt x="191" y="111"/>
                    <a:pt x="195" y="97"/>
                    <a:pt x="198" y="89"/>
                  </a:cubicBezTo>
                  <a:cubicBezTo>
                    <a:pt x="201" y="81"/>
                    <a:pt x="204" y="76"/>
                    <a:pt x="206" y="69"/>
                  </a:cubicBezTo>
                  <a:cubicBezTo>
                    <a:pt x="208" y="62"/>
                    <a:pt x="209" y="56"/>
                    <a:pt x="209" y="48"/>
                  </a:cubicBezTo>
                  <a:cubicBezTo>
                    <a:pt x="209" y="40"/>
                    <a:pt x="209" y="25"/>
                    <a:pt x="203" y="18"/>
                  </a:cubicBezTo>
                  <a:cubicBezTo>
                    <a:pt x="197" y="11"/>
                    <a:pt x="179" y="11"/>
                    <a:pt x="170" y="8"/>
                  </a:cubicBezTo>
                  <a:cubicBezTo>
                    <a:pt x="161" y="5"/>
                    <a:pt x="153" y="0"/>
                    <a:pt x="147" y="3"/>
                  </a:cubicBezTo>
                  <a:cubicBezTo>
                    <a:pt x="141" y="6"/>
                    <a:pt x="132" y="21"/>
                    <a:pt x="132" y="24"/>
                  </a:cubicBezTo>
                  <a:cubicBezTo>
                    <a:pt x="132" y="27"/>
                    <a:pt x="142" y="21"/>
                    <a:pt x="145" y="21"/>
                  </a:cubicBezTo>
                  <a:cubicBezTo>
                    <a:pt x="148" y="21"/>
                    <a:pt x="151" y="23"/>
                    <a:pt x="153" y="23"/>
                  </a:cubicBezTo>
                  <a:cubicBezTo>
                    <a:pt x="154" y="24"/>
                    <a:pt x="149" y="27"/>
                    <a:pt x="155" y="29"/>
                  </a:cubicBezTo>
                  <a:cubicBezTo>
                    <a:pt x="161" y="31"/>
                    <a:pt x="185" y="31"/>
                    <a:pt x="191" y="38"/>
                  </a:cubicBezTo>
                  <a:cubicBezTo>
                    <a:pt x="197" y="45"/>
                    <a:pt x="193" y="62"/>
                    <a:pt x="192" y="71"/>
                  </a:cubicBezTo>
                  <a:cubicBezTo>
                    <a:pt x="191" y="80"/>
                    <a:pt x="186" y="83"/>
                    <a:pt x="183" y="90"/>
                  </a:cubicBezTo>
                  <a:cubicBezTo>
                    <a:pt x="180" y="97"/>
                    <a:pt x="173" y="106"/>
                    <a:pt x="171" y="113"/>
                  </a:cubicBezTo>
                  <a:cubicBezTo>
                    <a:pt x="169" y="120"/>
                    <a:pt x="172" y="124"/>
                    <a:pt x="170" y="132"/>
                  </a:cubicBezTo>
                  <a:cubicBezTo>
                    <a:pt x="168" y="140"/>
                    <a:pt x="166" y="158"/>
                    <a:pt x="156" y="161"/>
                  </a:cubicBezTo>
                  <a:cubicBezTo>
                    <a:pt x="146" y="164"/>
                    <a:pt x="117" y="149"/>
                    <a:pt x="108" y="150"/>
                  </a:cubicBezTo>
                  <a:cubicBezTo>
                    <a:pt x="99" y="151"/>
                    <a:pt x="97" y="162"/>
                    <a:pt x="104" y="168"/>
                  </a:cubicBezTo>
                  <a:cubicBezTo>
                    <a:pt x="111" y="174"/>
                    <a:pt x="145" y="180"/>
                    <a:pt x="152" y="185"/>
                  </a:cubicBezTo>
                  <a:cubicBezTo>
                    <a:pt x="159" y="190"/>
                    <a:pt x="149" y="196"/>
                    <a:pt x="146" y="201"/>
                  </a:cubicBezTo>
                  <a:cubicBezTo>
                    <a:pt x="143" y="206"/>
                    <a:pt x="135" y="212"/>
                    <a:pt x="133" y="217"/>
                  </a:cubicBezTo>
                  <a:cubicBezTo>
                    <a:pt x="131" y="222"/>
                    <a:pt x="131" y="228"/>
                    <a:pt x="131" y="232"/>
                  </a:cubicBezTo>
                  <a:cubicBezTo>
                    <a:pt x="131" y="237"/>
                    <a:pt x="129" y="240"/>
                    <a:pt x="130" y="245"/>
                  </a:cubicBezTo>
                  <a:cubicBezTo>
                    <a:pt x="131" y="250"/>
                    <a:pt x="136" y="256"/>
                    <a:pt x="135" y="264"/>
                  </a:cubicBezTo>
                  <a:cubicBezTo>
                    <a:pt x="134" y="272"/>
                    <a:pt x="130" y="280"/>
                    <a:pt x="126" y="293"/>
                  </a:cubicBezTo>
                  <a:cubicBezTo>
                    <a:pt x="122" y="306"/>
                    <a:pt x="117" y="335"/>
                    <a:pt x="110" y="341"/>
                  </a:cubicBezTo>
                  <a:cubicBezTo>
                    <a:pt x="103" y="347"/>
                    <a:pt x="91" y="332"/>
                    <a:pt x="83" y="326"/>
                  </a:cubicBezTo>
                  <a:cubicBezTo>
                    <a:pt x="75" y="320"/>
                    <a:pt x="72" y="310"/>
                    <a:pt x="63" y="306"/>
                  </a:cubicBezTo>
                  <a:cubicBezTo>
                    <a:pt x="54" y="302"/>
                    <a:pt x="37" y="308"/>
                    <a:pt x="31" y="304"/>
                  </a:cubicBezTo>
                  <a:cubicBezTo>
                    <a:pt x="25" y="300"/>
                    <a:pt x="29" y="291"/>
                    <a:pt x="29" y="282"/>
                  </a:cubicBezTo>
                  <a:cubicBezTo>
                    <a:pt x="29" y="273"/>
                    <a:pt x="28" y="257"/>
                    <a:pt x="28" y="247"/>
                  </a:cubicBezTo>
                  <a:cubicBezTo>
                    <a:pt x="28" y="237"/>
                    <a:pt x="28" y="228"/>
                    <a:pt x="27" y="219"/>
                  </a:cubicBezTo>
                  <a:cubicBezTo>
                    <a:pt x="26" y="210"/>
                    <a:pt x="23" y="202"/>
                    <a:pt x="23" y="195"/>
                  </a:cubicBezTo>
                  <a:cubicBezTo>
                    <a:pt x="23" y="188"/>
                    <a:pt x="18" y="180"/>
                    <a:pt x="29" y="176"/>
                  </a:cubicBezTo>
                  <a:cubicBezTo>
                    <a:pt x="40" y="172"/>
                    <a:pt x="77" y="172"/>
                    <a:pt x="87" y="168"/>
                  </a:cubicBezTo>
                  <a:cubicBezTo>
                    <a:pt x="97" y="164"/>
                    <a:pt x="96" y="156"/>
                    <a:pt x="87" y="153"/>
                  </a:cubicBezTo>
                  <a:cubicBezTo>
                    <a:pt x="78" y="150"/>
                    <a:pt x="42" y="156"/>
                    <a:pt x="32" y="150"/>
                  </a:cubicBezTo>
                  <a:cubicBezTo>
                    <a:pt x="22" y="144"/>
                    <a:pt x="29" y="126"/>
                    <a:pt x="27" y="116"/>
                  </a:cubicBezTo>
                  <a:cubicBezTo>
                    <a:pt x="25" y="106"/>
                    <a:pt x="22" y="97"/>
                    <a:pt x="21" y="89"/>
                  </a:cubicBezTo>
                  <a:cubicBezTo>
                    <a:pt x="20" y="81"/>
                    <a:pt x="21" y="74"/>
                    <a:pt x="23" y="68"/>
                  </a:cubicBezTo>
                  <a:cubicBezTo>
                    <a:pt x="25" y="62"/>
                    <a:pt x="29" y="57"/>
                    <a:pt x="32" y="51"/>
                  </a:cubicBezTo>
                  <a:cubicBezTo>
                    <a:pt x="35" y="45"/>
                    <a:pt x="39" y="38"/>
                    <a:pt x="42" y="32"/>
                  </a:cubicBezTo>
                  <a:cubicBezTo>
                    <a:pt x="45" y="26"/>
                    <a:pt x="41" y="18"/>
                    <a:pt x="48" y="17"/>
                  </a:cubicBezTo>
                  <a:cubicBezTo>
                    <a:pt x="55" y="16"/>
                    <a:pt x="76" y="25"/>
                    <a:pt x="86" y="26"/>
                  </a:cubicBezTo>
                  <a:cubicBezTo>
                    <a:pt x="96" y="27"/>
                    <a:pt x="100" y="25"/>
                    <a:pt x="107" y="23"/>
                  </a:cubicBezTo>
                  <a:cubicBezTo>
                    <a:pt x="114" y="21"/>
                    <a:pt x="124" y="17"/>
                    <a:pt x="125" y="14"/>
                  </a:cubicBezTo>
                  <a:close/>
                </a:path>
              </a:pathLst>
            </a:custGeom>
            <a:solidFill>
              <a:srgbClr val="00CCFF"/>
            </a:solidFill>
            <a:ln>
              <a:noFill/>
            </a:ln>
          </p:spPr>
          <p:txBody>
            <a:bodyPr/>
            <a:lstStyle/>
            <a:p>
              <a:endParaRPr lang="en-US" sz="1000"/>
            </a:p>
          </p:txBody>
        </p:sp>
        <p:sp>
          <p:nvSpPr>
            <p:cNvPr id="1049213" name="Freeform 1005"/>
            <p:cNvSpPr/>
            <p:nvPr/>
          </p:nvSpPr>
          <p:spPr bwMode="auto">
            <a:xfrm>
              <a:off x="7726809" y="521710"/>
              <a:ext cx="677090" cy="678259"/>
            </a:xfrm>
            <a:custGeom>
              <a:avLst/>
              <a:gdLst>
                <a:gd name="connsiteX0" fmla="*/ 4763 w 692944"/>
                <a:gd name="connsiteY0" fmla="*/ 14288 h 642938"/>
                <a:gd name="connsiteX1" fmla="*/ 7144 w 692944"/>
                <a:gd name="connsiteY1" fmla="*/ 135732 h 642938"/>
                <a:gd name="connsiteX2" fmla="*/ 200025 w 692944"/>
                <a:gd name="connsiteY2" fmla="*/ 135732 h 642938"/>
                <a:gd name="connsiteX3" fmla="*/ 200025 w 692944"/>
                <a:gd name="connsiteY3" fmla="*/ 264319 h 642938"/>
                <a:gd name="connsiteX4" fmla="*/ 0 w 692944"/>
                <a:gd name="connsiteY4" fmla="*/ 266700 h 642938"/>
                <a:gd name="connsiteX5" fmla="*/ 2381 w 692944"/>
                <a:gd name="connsiteY5" fmla="*/ 383382 h 642938"/>
                <a:gd name="connsiteX6" fmla="*/ 276225 w 692944"/>
                <a:gd name="connsiteY6" fmla="*/ 381000 h 642938"/>
                <a:gd name="connsiteX7" fmla="*/ 273844 w 692944"/>
                <a:gd name="connsiteY7" fmla="*/ 642938 h 642938"/>
                <a:gd name="connsiteX8" fmla="*/ 321469 w 692944"/>
                <a:gd name="connsiteY8" fmla="*/ 640557 h 642938"/>
                <a:gd name="connsiteX9" fmla="*/ 321469 w 692944"/>
                <a:gd name="connsiteY9" fmla="*/ 528638 h 642938"/>
                <a:gd name="connsiteX10" fmla="*/ 690563 w 692944"/>
                <a:gd name="connsiteY10" fmla="*/ 528638 h 642938"/>
                <a:gd name="connsiteX11" fmla="*/ 692944 w 692944"/>
                <a:gd name="connsiteY11" fmla="*/ 2382 h 642938"/>
                <a:gd name="connsiteX12" fmla="*/ 585788 w 692944"/>
                <a:gd name="connsiteY12" fmla="*/ 4763 h 642938"/>
                <a:gd name="connsiteX13" fmla="*/ 578644 w 692944"/>
                <a:gd name="connsiteY13" fmla="*/ 357188 h 642938"/>
                <a:gd name="connsiteX14" fmla="*/ 473869 w 692944"/>
                <a:gd name="connsiteY14" fmla="*/ 357188 h 642938"/>
                <a:gd name="connsiteX15" fmla="*/ 478631 w 692944"/>
                <a:gd name="connsiteY15" fmla="*/ 4763 h 642938"/>
                <a:gd name="connsiteX16" fmla="*/ 397669 w 692944"/>
                <a:gd name="connsiteY16" fmla="*/ 0 h 642938"/>
                <a:gd name="connsiteX17" fmla="*/ 392906 w 692944"/>
                <a:gd name="connsiteY17" fmla="*/ 266700 h 642938"/>
                <a:gd name="connsiteX18" fmla="*/ 290513 w 692944"/>
                <a:gd name="connsiteY18" fmla="*/ 266700 h 642938"/>
                <a:gd name="connsiteX19" fmla="*/ 290513 w 692944"/>
                <a:gd name="connsiteY19" fmla="*/ 0 h 642938"/>
                <a:gd name="connsiteX20" fmla="*/ 4763 w 692944"/>
                <a:gd name="connsiteY20" fmla="*/ 14288 h 642938"/>
                <a:gd name="connsiteX0" fmla="*/ 4763 w 692944"/>
                <a:gd name="connsiteY0" fmla="*/ 14288 h 642938"/>
                <a:gd name="connsiteX1" fmla="*/ 7144 w 692944"/>
                <a:gd name="connsiteY1" fmla="*/ 135732 h 642938"/>
                <a:gd name="connsiteX2" fmla="*/ 200025 w 692944"/>
                <a:gd name="connsiteY2" fmla="*/ 135732 h 642938"/>
                <a:gd name="connsiteX3" fmla="*/ 200025 w 692944"/>
                <a:gd name="connsiteY3" fmla="*/ 264319 h 642938"/>
                <a:gd name="connsiteX4" fmla="*/ 0 w 692944"/>
                <a:gd name="connsiteY4" fmla="*/ 266700 h 642938"/>
                <a:gd name="connsiteX5" fmla="*/ 2381 w 692944"/>
                <a:gd name="connsiteY5" fmla="*/ 383382 h 642938"/>
                <a:gd name="connsiteX6" fmla="*/ 276225 w 692944"/>
                <a:gd name="connsiteY6" fmla="*/ 381000 h 642938"/>
                <a:gd name="connsiteX7" fmla="*/ 273844 w 692944"/>
                <a:gd name="connsiteY7" fmla="*/ 642938 h 642938"/>
                <a:gd name="connsiteX8" fmla="*/ 321469 w 692944"/>
                <a:gd name="connsiteY8" fmla="*/ 640557 h 642938"/>
                <a:gd name="connsiteX9" fmla="*/ 321469 w 692944"/>
                <a:gd name="connsiteY9" fmla="*/ 528638 h 642938"/>
                <a:gd name="connsiteX10" fmla="*/ 690563 w 692944"/>
                <a:gd name="connsiteY10" fmla="*/ 528638 h 642938"/>
                <a:gd name="connsiteX11" fmla="*/ 692944 w 692944"/>
                <a:gd name="connsiteY11" fmla="*/ 2382 h 642938"/>
                <a:gd name="connsiteX12" fmla="*/ 585788 w 692944"/>
                <a:gd name="connsiteY12" fmla="*/ 4763 h 642938"/>
                <a:gd name="connsiteX13" fmla="*/ 578644 w 692944"/>
                <a:gd name="connsiteY13" fmla="*/ 357188 h 642938"/>
                <a:gd name="connsiteX14" fmla="*/ 473869 w 692944"/>
                <a:gd name="connsiteY14" fmla="*/ 357188 h 642938"/>
                <a:gd name="connsiteX15" fmla="*/ 478631 w 692944"/>
                <a:gd name="connsiteY15" fmla="*/ 4763 h 642938"/>
                <a:gd name="connsiteX16" fmla="*/ 397669 w 692944"/>
                <a:gd name="connsiteY16" fmla="*/ 0 h 642938"/>
                <a:gd name="connsiteX17" fmla="*/ 392906 w 692944"/>
                <a:gd name="connsiteY17" fmla="*/ 266700 h 642938"/>
                <a:gd name="connsiteX18" fmla="*/ 290513 w 692944"/>
                <a:gd name="connsiteY18" fmla="*/ 266700 h 642938"/>
                <a:gd name="connsiteX19" fmla="*/ 290513 w 692944"/>
                <a:gd name="connsiteY19" fmla="*/ 0 h 642938"/>
                <a:gd name="connsiteX20" fmla="*/ 4763 w 692944"/>
                <a:gd name="connsiteY20" fmla="*/ 14288 h 642938"/>
                <a:gd name="connsiteX0" fmla="*/ 4763 w 692944"/>
                <a:gd name="connsiteY0" fmla="*/ 14288 h 642938"/>
                <a:gd name="connsiteX1" fmla="*/ 7144 w 692944"/>
                <a:gd name="connsiteY1" fmla="*/ 135732 h 642938"/>
                <a:gd name="connsiteX2" fmla="*/ 200025 w 692944"/>
                <a:gd name="connsiteY2" fmla="*/ 135732 h 642938"/>
                <a:gd name="connsiteX3" fmla="*/ 200025 w 692944"/>
                <a:gd name="connsiteY3" fmla="*/ 264319 h 642938"/>
                <a:gd name="connsiteX4" fmla="*/ 0 w 692944"/>
                <a:gd name="connsiteY4" fmla="*/ 266700 h 642938"/>
                <a:gd name="connsiteX5" fmla="*/ 2381 w 692944"/>
                <a:gd name="connsiteY5" fmla="*/ 383382 h 642938"/>
                <a:gd name="connsiteX6" fmla="*/ 276225 w 692944"/>
                <a:gd name="connsiteY6" fmla="*/ 381000 h 642938"/>
                <a:gd name="connsiteX7" fmla="*/ 273844 w 692944"/>
                <a:gd name="connsiteY7" fmla="*/ 642938 h 642938"/>
                <a:gd name="connsiteX8" fmla="*/ 321469 w 692944"/>
                <a:gd name="connsiteY8" fmla="*/ 640557 h 642938"/>
                <a:gd name="connsiteX9" fmla="*/ 321469 w 692944"/>
                <a:gd name="connsiteY9" fmla="*/ 528638 h 642938"/>
                <a:gd name="connsiteX10" fmla="*/ 690563 w 692944"/>
                <a:gd name="connsiteY10" fmla="*/ 528638 h 642938"/>
                <a:gd name="connsiteX11" fmla="*/ 692944 w 692944"/>
                <a:gd name="connsiteY11" fmla="*/ 2382 h 642938"/>
                <a:gd name="connsiteX12" fmla="*/ 585788 w 692944"/>
                <a:gd name="connsiteY12" fmla="*/ 4763 h 642938"/>
                <a:gd name="connsiteX13" fmla="*/ 578644 w 692944"/>
                <a:gd name="connsiteY13" fmla="*/ 357188 h 642938"/>
                <a:gd name="connsiteX14" fmla="*/ 473869 w 692944"/>
                <a:gd name="connsiteY14" fmla="*/ 357188 h 642938"/>
                <a:gd name="connsiteX15" fmla="*/ 478631 w 692944"/>
                <a:gd name="connsiteY15" fmla="*/ 4763 h 642938"/>
                <a:gd name="connsiteX16" fmla="*/ 397669 w 692944"/>
                <a:gd name="connsiteY16" fmla="*/ 0 h 642938"/>
                <a:gd name="connsiteX17" fmla="*/ 392906 w 692944"/>
                <a:gd name="connsiteY17" fmla="*/ 266700 h 642938"/>
                <a:gd name="connsiteX18" fmla="*/ 290513 w 692944"/>
                <a:gd name="connsiteY18" fmla="*/ 266700 h 642938"/>
                <a:gd name="connsiteX19" fmla="*/ 290513 w 692944"/>
                <a:gd name="connsiteY19" fmla="*/ 0 h 642938"/>
                <a:gd name="connsiteX20" fmla="*/ 4763 w 692944"/>
                <a:gd name="connsiteY20" fmla="*/ 14288 h 642938"/>
                <a:gd name="connsiteX0" fmla="*/ 4763 w 692944"/>
                <a:gd name="connsiteY0" fmla="*/ 14288 h 642938"/>
                <a:gd name="connsiteX1" fmla="*/ 7144 w 692944"/>
                <a:gd name="connsiteY1" fmla="*/ 135732 h 642938"/>
                <a:gd name="connsiteX2" fmla="*/ 200025 w 692944"/>
                <a:gd name="connsiteY2" fmla="*/ 135732 h 642938"/>
                <a:gd name="connsiteX3" fmla="*/ 200025 w 692944"/>
                <a:gd name="connsiteY3" fmla="*/ 264319 h 642938"/>
                <a:gd name="connsiteX4" fmla="*/ 0 w 692944"/>
                <a:gd name="connsiteY4" fmla="*/ 266700 h 642938"/>
                <a:gd name="connsiteX5" fmla="*/ 2381 w 692944"/>
                <a:gd name="connsiteY5" fmla="*/ 383382 h 642938"/>
                <a:gd name="connsiteX6" fmla="*/ 276225 w 692944"/>
                <a:gd name="connsiteY6" fmla="*/ 381000 h 642938"/>
                <a:gd name="connsiteX7" fmla="*/ 273844 w 692944"/>
                <a:gd name="connsiteY7" fmla="*/ 642938 h 642938"/>
                <a:gd name="connsiteX8" fmla="*/ 321469 w 692944"/>
                <a:gd name="connsiteY8" fmla="*/ 640557 h 642938"/>
                <a:gd name="connsiteX9" fmla="*/ 321469 w 692944"/>
                <a:gd name="connsiteY9" fmla="*/ 528638 h 642938"/>
                <a:gd name="connsiteX10" fmla="*/ 690563 w 692944"/>
                <a:gd name="connsiteY10" fmla="*/ 528638 h 642938"/>
                <a:gd name="connsiteX11" fmla="*/ 692944 w 692944"/>
                <a:gd name="connsiteY11" fmla="*/ 2382 h 642938"/>
                <a:gd name="connsiteX12" fmla="*/ 585788 w 692944"/>
                <a:gd name="connsiteY12" fmla="*/ 4763 h 642938"/>
                <a:gd name="connsiteX13" fmla="*/ 578644 w 692944"/>
                <a:gd name="connsiteY13" fmla="*/ 357188 h 642938"/>
                <a:gd name="connsiteX14" fmla="*/ 473869 w 692944"/>
                <a:gd name="connsiteY14" fmla="*/ 357188 h 642938"/>
                <a:gd name="connsiteX15" fmla="*/ 478631 w 692944"/>
                <a:gd name="connsiteY15" fmla="*/ 4763 h 642938"/>
                <a:gd name="connsiteX16" fmla="*/ 397669 w 692944"/>
                <a:gd name="connsiteY16" fmla="*/ 0 h 642938"/>
                <a:gd name="connsiteX17" fmla="*/ 392906 w 692944"/>
                <a:gd name="connsiteY17" fmla="*/ 266700 h 642938"/>
                <a:gd name="connsiteX18" fmla="*/ 290513 w 692944"/>
                <a:gd name="connsiteY18" fmla="*/ 266700 h 642938"/>
                <a:gd name="connsiteX19" fmla="*/ 290513 w 692944"/>
                <a:gd name="connsiteY19" fmla="*/ 0 h 642938"/>
                <a:gd name="connsiteX20" fmla="*/ 4763 w 692944"/>
                <a:gd name="connsiteY20" fmla="*/ 14288 h 642938"/>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76225 w 692944"/>
                <a:gd name="connsiteY6" fmla="*/ 397668 h 659606"/>
                <a:gd name="connsiteX7" fmla="*/ 273844 w 692944"/>
                <a:gd name="connsiteY7" fmla="*/ 659606 h 659606"/>
                <a:gd name="connsiteX8" fmla="*/ 321469 w 692944"/>
                <a:gd name="connsiteY8" fmla="*/ 657225 h 659606"/>
                <a:gd name="connsiteX9" fmla="*/ 321469 w 692944"/>
                <a:gd name="connsiteY9" fmla="*/ 545306 h 659606"/>
                <a:gd name="connsiteX10" fmla="*/ 690563 w 692944"/>
                <a:gd name="connsiteY10" fmla="*/ 545306 h 659606"/>
                <a:gd name="connsiteX11" fmla="*/ 692944 w 692944"/>
                <a:gd name="connsiteY11" fmla="*/ 19050 h 659606"/>
                <a:gd name="connsiteX12" fmla="*/ 585788 w 692944"/>
                <a:gd name="connsiteY12" fmla="*/ 21431 h 659606"/>
                <a:gd name="connsiteX13" fmla="*/ 578644 w 692944"/>
                <a:gd name="connsiteY13" fmla="*/ 373856 h 659606"/>
                <a:gd name="connsiteX14" fmla="*/ 473869 w 692944"/>
                <a:gd name="connsiteY14" fmla="*/ 373856 h 659606"/>
                <a:gd name="connsiteX15" fmla="*/ 478631 w 692944"/>
                <a:gd name="connsiteY15" fmla="*/ 21431 h 659606"/>
                <a:gd name="connsiteX16" fmla="*/ 397669 w 692944"/>
                <a:gd name="connsiteY16" fmla="*/ 16668 h 659606"/>
                <a:gd name="connsiteX17" fmla="*/ 392906 w 692944"/>
                <a:gd name="connsiteY17" fmla="*/ 283368 h 659606"/>
                <a:gd name="connsiteX18" fmla="*/ 290513 w 692944"/>
                <a:gd name="connsiteY18" fmla="*/ 283368 h 659606"/>
                <a:gd name="connsiteX19" fmla="*/ 290513 w 692944"/>
                <a:gd name="connsiteY19" fmla="*/ 16668 h 659606"/>
                <a:gd name="connsiteX20" fmla="*/ 4763 w 692944"/>
                <a:gd name="connsiteY20"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76225 w 692944"/>
                <a:gd name="connsiteY6" fmla="*/ 397668 h 659606"/>
                <a:gd name="connsiteX7" fmla="*/ 273844 w 692944"/>
                <a:gd name="connsiteY7" fmla="*/ 659606 h 659606"/>
                <a:gd name="connsiteX8" fmla="*/ 321469 w 692944"/>
                <a:gd name="connsiteY8" fmla="*/ 657225 h 659606"/>
                <a:gd name="connsiteX9" fmla="*/ 321469 w 692944"/>
                <a:gd name="connsiteY9" fmla="*/ 545306 h 659606"/>
                <a:gd name="connsiteX10" fmla="*/ 690563 w 692944"/>
                <a:gd name="connsiteY10" fmla="*/ 545306 h 659606"/>
                <a:gd name="connsiteX11" fmla="*/ 692944 w 692944"/>
                <a:gd name="connsiteY11" fmla="*/ 19050 h 659606"/>
                <a:gd name="connsiteX12" fmla="*/ 585788 w 692944"/>
                <a:gd name="connsiteY12" fmla="*/ 21431 h 659606"/>
                <a:gd name="connsiteX13" fmla="*/ 578644 w 692944"/>
                <a:gd name="connsiteY13" fmla="*/ 373856 h 659606"/>
                <a:gd name="connsiteX14" fmla="*/ 473869 w 692944"/>
                <a:gd name="connsiteY14" fmla="*/ 373856 h 659606"/>
                <a:gd name="connsiteX15" fmla="*/ 478631 w 692944"/>
                <a:gd name="connsiteY15" fmla="*/ 21431 h 659606"/>
                <a:gd name="connsiteX16" fmla="*/ 397669 w 692944"/>
                <a:gd name="connsiteY16" fmla="*/ 16668 h 659606"/>
                <a:gd name="connsiteX17" fmla="*/ 392906 w 692944"/>
                <a:gd name="connsiteY17" fmla="*/ 283368 h 659606"/>
                <a:gd name="connsiteX18" fmla="*/ 290513 w 692944"/>
                <a:gd name="connsiteY18" fmla="*/ 283368 h 659606"/>
                <a:gd name="connsiteX19" fmla="*/ 290513 w 692944"/>
                <a:gd name="connsiteY19" fmla="*/ 16668 h 659606"/>
                <a:gd name="connsiteX20" fmla="*/ 4763 w 692944"/>
                <a:gd name="connsiteY20"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76225 w 692944"/>
                <a:gd name="connsiteY6" fmla="*/ 397668 h 659606"/>
                <a:gd name="connsiteX7" fmla="*/ 273844 w 692944"/>
                <a:gd name="connsiteY7" fmla="*/ 659606 h 659606"/>
                <a:gd name="connsiteX8" fmla="*/ 321469 w 692944"/>
                <a:gd name="connsiteY8" fmla="*/ 657225 h 659606"/>
                <a:gd name="connsiteX9" fmla="*/ 321469 w 692944"/>
                <a:gd name="connsiteY9" fmla="*/ 545306 h 659606"/>
                <a:gd name="connsiteX10" fmla="*/ 690563 w 692944"/>
                <a:gd name="connsiteY10" fmla="*/ 545306 h 659606"/>
                <a:gd name="connsiteX11" fmla="*/ 692944 w 692944"/>
                <a:gd name="connsiteY11" fmla="*/ 19050 h 659606"/>
                <a:gd name="connsiteX12" fmla="*/ 585788 w 692944"/>
                <a:gd name="connsiteY12" fmla="*/ 21431 h 659606"/>
                <a:gd name="connsiteX13" fmla="*/ 578644 w 692944"/>
                <a:gd name="connsiteY13" fmla="*/ 373856 h 659606"/>
                <a:gd name="connsiteX14" fmla="*/ 473869 w 692944"/>
                <a:gd name="connsiteY14" fmla="*/ 373856 h 659606"/>
                <a:gd name="connsiteX15" fmla="*/ 478631 w 692944"/>
                <a:gd name="connsiteY15" fmla="*/ 21431 h 659606"/>
                <a:gd name="connsiteX16" fmla="*/ 397669 w 692944"/>
                <a:gd name="connsiteY16" fmla="*/ 16668 h 659606"/>
                <a:gd name="connsiteX17" fmla="*/ 392906 w 692944"/>
                <a:gd name="connsiteY17" fmla="*/ 283368 h 659606"/>
                <a:gd name="connsiteX18" fmla="*/ 290513 w 692944"/>
                <a:gd name="connsiteY18" fmla="*/ 283368 h 659606"/>
                <a:gd name="connsiteX19" fmla="*/ 290513 w 692944"/>
                <a:gd name="connsiteY19" fmla="*/ 16668 h 659606"/>
                <a:gd name="connsiteX20" fmla="*/ 4763 w 692944"/>
                <a:gd name="connsiteY20"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76225 w 692944"/>
                <a:gd name="connsiteY6" fmla="*/ 397668 h 659606"/>
                <a:gd name="connsiteX7" fmla="*/ 273844 w 692944"/>
                <a:gd name="connsiteY7" fmla="*/ 659606 h 659606"/>
                <a:gd name="connsiteX8" fmla="*/ 321469 w 692944"/>
                <a:gd name="connsiteY8" fmla="*/ 657225 h 659606"/>
                <a:gd name="connsiteX9" fmla="*/ 321469 w 692944"/>
                <a:gd name="connsiteY9" fmla="*/ 545306 h 659606"/>
                <a:gd name="connsiteX10" fmla="*/ 690563 w 692944"/>
                <a:gd name="connsiteY10" fmla="*/ 545306 h 659606"/>
                <a:gd name="connsiteX11" fmla="*/ 692944 w 692944"/>
                <a:gd name="connsiteY11" fmla="*/ 19050 h 659606"/>
                <a:gd name="connsiteX12" fmla="*/ 585788 w 692944"/>
                <a:gd name="connsiteY12" fmla="*/ 21431 h 659606"/>
                <a:gd name="connsiteX13" fmla="*/ 578644 w 692944"/>
                <a:gd name="connsiteY13" fmla="*/ 373856 h 659606"/>
                <a:gd name="connsiteX14" fmla="*/ 473869 w 692944"/>
                <a:gd name="connsiteY14" fmla="*/ 373856 h 659606"/>
                <a:gd name="connsiteX15" fmla="*/ 478631 w 692944"/>
                <a:gd name="connsiteY15" fmla="*/ 21431 h 659606"/>
                <a:gd name="connsiteX16" fmla="*/ 397669 w 692944"/>
                <a:gd name="connsiteY16" fmla="*/ 16668 h 659606"/>
                <a:gd name="connsiteX17" fmla="*/ 392906 w 692944"/>
                <a:gd name="connsiteY17" fmla="*/ 283368 h 659606"/>
                <a:gd name="connsiteX18" fmla="*/ 290513 w 692944"/>
                <a:gd name="connsiteY18" fmla="*/ 283368 h 659606"/>
                <a:gd name="connsiteX19" fmla="*/ 290513 w 692944"/>
                <a:gd name="connsiteY19" fmla="*/ 16668 h 659606"/>
                <a:gd name="connsiteX20" fmla="*/ 4763 w 692944"/>
                <a:gd name="connsiteY20"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76225 w 692944"/>
                <a:gd name="connsiteY6" fmla="*/ 397668 h 659606"/>
                <a:gd name="connsiteX7" fmla="*/ 273844 w 692944"/>
                <a:gd name="connsiteY7" fmla="*/ 659606 h 659606"/>
                <a:gd name="connsiteX8" fmla="*/ 321469 w 692944"/>
                <a:gd name="connsiteY8" fmla="*/ 657225 h 659606"/>
                <a:gd name="connsiteX9" fmla="*/ 321469 w 692944"/>
                <a:gd name="connsiteY9" fmla="*/ 545306 h 659606"/>
                <a:gd name="connsiteX10" fmla="*/ 690563 w 692944"/>
                <a:gd name="connsiteY10" fmla="*/ 545306 h 659606"/>
                <a:gd name="connsiteX11" fmla="*/ 692944 w 692944"/>
                <a:gd name="connsiteY11" fmla="*/ 19050 h 659606"/>
                <a:gd name="connsiteX12" fmla="*/ 585788 w 692944"/>
                <a:gd name="connsiteY12" fmla="*/ 21431 h 659606"/>
                <a:gd name="connsiteX13" fmla="*/ 578644 w 692944"/>
                <a:gd name="connsiteY13" fmla="*/ 373856 h 659606"/>
                <a:gd name="connsiteX14" fmla="*/ 473869 w 692944"/>
                <a:gd name="connsiteY14" fmla="*/ 373856 h 659606"/>
                <a:gd name="connsiteX15" fmla="*/ 478631 w 692944"/>
                <a:gd name="connsiteY15" fmla="*/ 21431 h 659606"/>
                <a:gd name="connsiteX16" fmla="*/ 397669 w 692944"/>
                <a:gd name="connsiteY16" fmla="*/ 16668 h 659606"/>
                <a:gd name="connsiteX17" fmla="*/ 392906 w 692944"/>
                <a:gd name="connsiteY17" fmla="*/ 283368 h 659606"/>
                <a:gd name="connsiteX18" fmla="*/ 290513 w 692944"/>
                <a:gd name="connsiteY18" fmla="*/ 283368 h 659606"/>
                <a:gd name="connsiteX19" fmla="*/ 290513 w 692944"/>
                <a:gd name="connsiteY19" fmla="*/ 16668 h 659606"/>
                <a:gd name="connsiteX20" fmla="*/ 4763 w 692944"/>
                <a:gd name="connsiteY20"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76225 w 692944"/>
                <a:gd name="connsiteY6" fmla="*/ 397668 h 659606"/>
                <a:gd name="connsiteX7" fmla="*/ 273844 w 692944"/>
                <a:gd name="connsiteY7" fmla="*/ 659606 h 659606"/>
                <a:gd name="connsiteX8" fmla="*/ 321469 w 692944"/>
                <a:gd name="connsiteY8" fmla="*/ 657225 h 659606"/>
                <a:gd name="connsiteX9" fmla="*/ 321469 w 692944"/>
                <a:gd name="connsiteY9" fmla="*/ 545306 h 659606"/>
                <a:gd name="connsiteX10" fmla="*/ 690563 w 692944"/>
                <a:gd name="connsiteY10" fmla="*/ 545306 h 659606"/>
                <a:gd name="connsiteX11" fmla="*/ 692944 w 692944"/>
                <a:gd name="connsiteY11" fmla="*/ 19050 h 659606"/>
                <a:gd name="connsiteX12" fmla="*/ 585788 w 692944"/>
                <a:gd name="connsiteY12" fmla="*/ 21431 h 659606"/>
                <a:gd name="connsiteX13" fmla="*/ 578644 w 692944"/>
                <a:gd name="connsiteY13" fmla="*/ 373856 h 659606"/>
                <a:gd name="connsiteX14" fmla="*/ 473869 w 692944"/>
                <a:gd name="connsiteY14" fmla="*/ 373856 h 659606"/>
                <a:gd name="connsiteX15" fmla="*/ 478631 w 692944"/>
                <a:gd name="connsiteY15" fmla="*/ 21431 h 659606"/>
                <a:gd name="connsiteX16" fmla="*/ 397669 w 692944"/>
                <a:gd name="connsiteY16" fmla="*/ 16668 h 659606"/>
                <a:gd name="connsiteX17" fmla="*/ 392906 w 692944"/>
                <a:gd name="connsiteY17" fmla="*/ 283368 h 659606"/>
                <a:gd name="connsiteX18" fmla="*/ 290513 w 692944"/>
                <a:gd name="connsiteY18" fmla="*/ 283368 h 659606"/>
                <a:gd name="connsiteX19" fmla="*/ 290513 w 692944"/>
                <a:gd name="connsiteY19" fmla="*/ 16668 h 659606"/>
                <a:gd name="connsiteX20" fmla="*/ 4763 w 692944"/>
                <a:gd name="connsiteY20"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76225 w 692944"/>
                <a:gd name="connsiteY6" fmla="*/ 397668 h 659606"/>
                <a:gd name="connsiteX7" fmla="*/ 273844 w 692944"/>
                <a:gd name="connsiteY7" fmla="*/ 659606 h 659606"/>
                <a:gd name="connsiteX8" fmla="*/ 321469 w 692944"/>
                <a:gd name="connsiteY8" fmla="*/ 657225 h 659606"/>
                <a:gd name="connsiteX9" fmla="*/ 321469 w 692944"/>
                <a:gd name="connsiteY9" fmla="*/ 545306 h 659606"/>
                <a:gd name="connsiteX10" fmla="*/ 690563 w 692944"/>
                <a:gd name="connsiteY10" fmla="*/ 545306 h 659606"/>
                <a:gd name="connsiteX11" fmla="*/ 692944 w 692944"/>
                <a:gd name="connsiteY11" fmla="*/ 19050 h 659606"/>
                <a:gd name="connsiteX12" fmla="*/ 585788 w 692944"/>
                <a:gd name="connsiteY12" fmla="*/ 21431 h 659606"/>
                <a:gd name="connsiteX13" fmla="*/ 578644 w 692944"/>
                <a:gd name="connsiteY13" fmla="*/ 373856 h 659606"/>
                <a:gd name="connsiteX14" fmla="*/ 473869 w 692944"/>
                <a:gd name="connsiteY14" fmla="*/ 373856 h 659606"/>
                <a:gd name="connsiteX15" fmla="*/ 478631 w 692944"/>
                <a:gd name="connsiteY15" fmla="*/ 21431 h 659606"/>
                <a:gd name="connsiteX16" fmla="*/ 397669 w 692944"/>
                <a:gd name="connsiteY16" fmla="*/ 16668 h 659606"/>
                <a:gd name="connsiteX17" fmla="*/ 392906 w 692944"/>
                <a:gd name="connsiteY17" fmla="*/ 283368 h 659606"/>
                <a:gd name="connsiteX18" fmla="*/ 290513 w 692944"/>
                <a:gd name="connsiteY18" fmla="*/ 283368 h 659606"/>
                <a:gd name="connsiteX19" fmla="*/ 290513 w 692944"/>
                <a:gd name="connsiteY19" fmla="*/ 16668 h 659606"/>
                <a:gd name="connsiteX20" fmla="*/ 4763 w 692944"/>
                <a:gd name="connsiteY20"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76225 w 692944"/>
                <a:gd name="connsiteY6" fmla="*/ 397668 h 659606"/>
                <a:gd name="connsiteX7" fmla="*/ 273844 w 692944"/>
                <a:gd name="connsiteY7" fmla="*/ 659606 h 659606"/>
                <a:gd name="connsiteX8" fmla="*/ 321469 w 692944"/>
                <a:gd name="connsiteY8" fmla="*/ 657225 h 659606"/>
                <a:gd name="connsiteX9" fmla="*/ 321469 w 692944"/>
                <a:gd name="connsiteY9" fmla="*/ 545306 h 659606"/>
                <a:gd name="connsiteX10" fmla="*/ 690563 w 692944"/>
                <a:gd name="connsiteY10" fmla="*/ 545306 h 659606"/>
                <a:gd name="connsiteX11" fmla="*/ 692944 w 692944"/>
                <a:gd name="connsiteY11" fmla="*/ 19050 h 659606"/>
                <a:gd name="connsiteX12" fmla="*/ 585788 w 692944"/>
                <a:gd name="connsiteY12" fmla="*/ 21431 h 659606"/>
                <a:gd name="connsiteX13" fmla="*/ 578644 w 692944"/>
                <a:gd name="connsiteY13" fmla="*/ 373856 h 659606"/>
                <a:gd name="connsiteX14" fmla="*/ 473869 w 692944"/>
                <a:gd name="connsiteY14" fmla="*/ 373856 h 659606"/>
                <a:gd name="connsiteX15" fmla="*/ 478631 w 692944"/>
                <a:gd name="connsiteY15" fmla="*/ 21431 h 659606"/>
                <a:gd name="connsiteX16" fmla="*/ 397669 w 692944"/>
                <a:gd name="connsiteY16" fmla="*/ 16668 h 659606"/>
                <a:gd name="connsiteX17" fmla="*/ 392906 w 692944"/>
                <a:gd name="connsiteY17" fmla="*/ 283368 h 659606"/>
                <a:gd name="connsiteX18" fmla="*/ 290513 w 692944"/>
                <a:gd name="connsiteY18" fmla="*/ 283368 h 659606"/>
                <a:gd name="connsiteX19" fmla="*/ 290513 w 692944"/>
                <a:gd name="connsiteY19" fmla="*/ 16668 h 659606"/>
                <a:gd name="connsiteX20" fmla="*/ 290513 w 692944"/>
                <a:gd name="connsiteY20" fmla="*/ 9525 h 659606"/>
                <a:gd name="connsiteX21" fmla="*/ 4763 w 692944"/>
                <a:gd name="connsiteY21"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76225 w 692944"/>
                <a:gd name="connsiteY6" fmla="*/ 397668 h 659606"/>
                <a:gd name="connsiteX7" fmla="*/ 273844 w 692944"/>
                <a:gd name="connsiteY7" fmla="*/ 659606 h 659606"/>
                <a:gd name="connsiteX8" fmla="*/ 321469 w 692944"/>
                <a:gd name="connsiteY8" fmla="*/ 657225 h 659606"/>
                <a:gd name="connsiteX9" fmla="*/ 321469 w 692944"/>
                <a:gd name="connsiteY9" fmla="*/ 545306 h 659606"/>
                <a:gd name="connsiteX10" fmla="*/ 690563 w 692944"/>
                <a:gd name="connsiteY10" fmla="*/ 545306 h 659606"/>
                <a:gd name="connsiteX11" fmla="*/ 692944 w 692944"/>
                <a:gd name="connsiteY11" fmla="*/ 19050 h 659606"/>
                <a:gd name="connsiteX12" fmla="*/ 585788 w 692944"/>
                <a:gd name="connsiteY12" fmla="*/ 21431 h 659606"/>
                <a:gd name="connsiteX13" fmla="*/ 578644 w 692944"/>
                <a:gd name="connsiteY13" fmla="*/ 373856 h 659606"/>
                <a:gd name="connsiteX14" fmla="*/ 473869 w 692944"/>
                <a:gd name="connsiteY14" fmla="*/ 373856 h 659606"/>
                <a:gd name="connsiteX15" fmla="*/ 478631 w 692944"/>
                <a:gd name="connsiteY15" fmla="*/ 21431 h 659606"/>
                <a:gd name="connsiteX16" fmla="*/ 397669 w 692944"/>
                <a:gd name="connsiteY16" fmla="*/ 16668 h 659606"/>
                <a:gd name="connsiteX17" fmla="*/ 392906 w 692944"/>
                <a:gd name="connsiteY17" fmla="*/ 283368 h 659606"/>
                <a:gd name="connsiteX18" fmla="*/ 290513 w 692944"/>
                <a:gd name="connsiteY18" fmla="*/ 283368 h 659606"/>
                <a:gd name="connsiteX19" fmla="*/ 290513 w 692944"/>
                <a:gd name="connsiteY19" fmla="*/ 16668 h 659606"/>
                <a:gd name="connsiteX20" fmla="*/ 290513 w 692944"/>
                <a:gd name="connsiteY20" fmla="*/ 9525 h 659606"/>
                <a:gd name="connsiteX21" fmla="*/ 4763 w 692944"/>
                <a:gd name="connsiteY21"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76225 w 692944"/>
                <a:gd name="connsiteY6" fmla="*/ 397668 h 659606"/>
                <a:gd name="connsiteX7" fmla="*/ 273844 w 692944"/>
                <a:gd name="connsiteY7" fmla="*/ 659606 h 659606"/>
                <a:gd name="connsiteX8" fmla="*/ 321469 w 692944"/>
                <a:gd name="connsiteY8" fmla="*/ 657225 h 659606"/>
                <a:gd name="connsiteX9" fmla="*/ 321469 w 692944"/>
                <a:gd name="connsiteY9" fmla="*/ 545306 h 659606"/>
                <a:gd name="connsiteX10" fmla="*/ 690563 w 692944"/>
                <a:gd name="connsiteY10" fmla="*/ 545306 h 659606"/>
                <a:gd name="connsiteX11" fmla="*/ 692944 w 692944"/>
                <a:gd name="connsiteY11" fmla="*/ 19050 h 659606"/>
                <a:gd name="connsiteX12" fmla="*/ 585788 w 692944"/>
                <a:gd name="connsiteY12" fmla="*/ 21431 h 659606"/>
                <a:gd name="connsiteX13" fmla="*/ 578644 w 692944"/>
                <a:gd name="connsiteY13" fmla="*/ 373856 h 659606"/>
                <a:gd name="connsiteX14" fmla="*/ 473869 w 692944"/>
                <a:gd name="connsiteY14" fmla="*/ 373856 h 659606"/>
                <a:gd name="connsiteX15" fmla="*/ 478631 w 692944"/>
                <a:gd name="connsiteY15" fmla="*/ 21431 h 659606"/>
                <a:gd name="connsiteX16" fmla="*/ 397669 w 692944"/>
                <a:gd name="connsiteY16" fmla="*/ 16668 h 659606"/>
                <a:gd name="connsiteX17" fmla="*/ 392906 w 692944"/>
                <a:gd name="connsiteY17" fmla="*/ 283368 h 659606"/>
                <a:gd name="connsiteX18" fmla="*/ 290513 w 692944"/>
                <a:gd name="connsiteY18" fmla="*/ 283368 h 659606"/>
                <a:gd name="connsiteX19" fmla="*/ 290513 w 692944"/>
                <a:gd name="connsiteY19" fmla="*/ 16668 h 659606"/>
                <a:gd name="connsiteX20" fmla="*/ 290513 w 692944"/>
                <a:gd name="connsiteY20" fmla="*/ 9525 h 659606"/>
                <a:gd name="connsiteX21" fmla="*/ 4763 w 692944"/>
                <a:gd name="connsiteY21"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76225 w 692944"/>
                <a:gd name="connsiteY6" fmla="*/ 397668 h 659606"/>
                <a:gd name="connsiteX7" fmla="*/ 273844 w 692944"/>
                <a:gd name="connsiteY7" fmla="*/ 659606 h 659606"/>
                <a:gd name="connsiteX8" fmla="*/ 321469 w 692944"/>
                <a:gd name="connsiteY8" fmla="*/ 657225 h 659606"/>
                <a:gd name="connsiteX9" fmla="*/ 321469 w 692944"/>
                <a:gd name="connsiteY9" fmla="*/ 545306 h 659606"/>
                <a:gd name="connsiteX10" fmla="*/ 690563 w 692944"/>
                <a:gd name="connsiteY10" fmla="*/ 545306 h 659606"/>
                <a:gd name="connsiteX11" fmla="*/ 692944 w 692944"/>
                <a:gd name="connsiteY11" fmla="*/ 19050 h 659606"/>
                <a:gd name="connsiteX12" fmla="*/ 585788 w 692944"/>
                <a:gd name="connsiteY12" fmla="*/ 21431 h 659606"/>
                <a:gd name="connsiteX13" fmla="*/ 578644 w 692944"/>
                <a:gd name="connsiteY13" fmla="*/ 373856 h 659606"/>
                <a:gd name="connsiteX14" fmla="*/ 473869 w 692944"/>
                <a:gd name="connsiteY14" fmla="*/ 373856 h 659606"/>
                <a:gd name="connsiteX15" fmla="*/ 478631 w 692944"/>
                <a:gd name="connsiteY15" fmla="*/ 21431 h 659606"/>
                <a:gd name="connsiteX16" fmla="*/ 397669 w 692944"/>
                <a:gd name="connsiteY16" fmla="*/ 16668 h 659606"/>
                <a:gd name="connsiteX17" fmla="*/ 392906 w 692944"/>
                <a:gd name="connsiteY17" fmla="*/ 283368 h 659606"/>
                <a:gd name="connsiteX18" fmla="*/ 290513 w 692944"/>
                <a:gd name="connsiteY18" fmla="*/ 283368 h 659606"/>
                <a:gd name="connsiteX19" fmla="*/ 290513 w 692944"/>
                <a:gd name="connsiteY19" fmla="*/ 16668 h 659606"/>
                <a:gd name="connsiteX20" fmla="*/ 290513 w 692944"/>
                <a:gd name="connsiteY20" fmla="*/ 9525 h 659606"/>
                <a:gd name="connsiteX21" fmla="*/ 4763 w 692944"/>
                <a:gd name="connsiteY21"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76225 w 692944"/>
                <a:gd name="connsiteY6" fmla="*/ 397668 h 659606"/>
                <a:gd name="connsiteX7" fmla="*/ 273844 w 692944"/>
                <a:gd name="connsiteY7" fmla="*/ 659606 h 659606"/>
                <a:gd name="connsiteX8" fmla="*/ 321469 w 692944"/>
                <a:gd name="connsiteY8" fmla="*/ 657225 h 659606"/>
                <a:gd name="connsiteX9" fmla="*/ 321469 w 692944"/>
                <a:gd name="connsiteY9" fmla="*/ 545306 h 659606"/>
                <a:gd name="connsiteX10" fmla="*/ 690563 w 692944"/>
                <a:gd name="connsiteY10" fmla="*/ 545306 h 659606"/>
                <a:gd name="connsiteX11" fmla="*/ 692944 w 692944"/>
                <a:gd name="connsiteY11" fmla="*/ 19050 h 659606"/>
                <a:gd name="connsiteX12" fmla="*/ 585788 w 692944"/>
                <a:gd name="connsiteY12" fmla="*/ 21431 h 659606"/>
                <a:gd name="connsiteX13" fmla="*/ 578644 w 692944"/>
                <a:gd name="connsiteY13" fmla="*/ 373856 h 659606"/>
                <a:gd name="connsiteX14" fmla="*/ 473869 w 692944"/>
                <a:gd name="connsiteY14" fmla="*/ 373856 h 659606"/>
                <a:gd name="connsiteX15" fmla="*/ 478631 w 692944"/>
                <a:gd name="connsiteY15" fmla="*/ 21431 h 659606"/>
                <a:gd name="connsiteX16" fmla="*/ 397669 w 692944"/>
                <a:gd name="connsiteY16" fmla="*/ 16668 h 659606"/>
                <a:gd name="connsiteX17" fmla="*/ 392906 w 692944"/>
                <a:gd name="connsiteY17" fmla="*/ 283368 h 659606"/>
                <a:gd name="connsiteX18" fmla="*/ 290513 w 692944"/>
                <a:gd name="connsiteY18" fmla="*/ 283368 h 659606"/>
                <a:gd name="connsiteX19" fmla="*/ 290513 w 692944"/>
                <a:gd name="connsiteY19" fmla="*/ 16668 h 659606"/>
                <a:gd name="connsiteX20" fmla="*/ 290513 w 692944"/>
                <a:gd name="connsiteY20" fmla="*/ 9525 h 659606"/>
                <a:gd name="connsiteX21" fmla="*/ 4763 w 692944"/>
                <a:gd name="connsiteY21"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42888 w 692944"/>
                <a:gd name="connsiteY6" fmla="*/ 397668 h 659606"/>
                <a:gd name="connsiteX7" fmla="*/ 273844 w 692944"/>
                <a:gd name="connsiteY7" fmla="*/ 659606 h 659606"/>
                <a:gd name="connsiteX8" fmla="*/ 321469 w 692944"/>
                <a:gd name="connsiteY8" fmla="*/ 657225 h 659606"/>
                <a:gd name="connsiteX9" fmla="*/ 321469 w 692944"/>
                <a:gd name="connsiteY9" fmla="*/ 545306 h 659606"/>
                <a:gd name="connsiteX10" fmla="*/ 690563 w 692944"/>
                <a:gd name="connsiteY10" fmla="*/ 545306 h 659606"/>
                <a:gd name="connsiteX11" fmla="*/ 692944 w 692944"/>
                <a:gd name="connsiteY11" fmla="*/ 19050 h 659606"/>
                <a:gd name="connsiteX12" fmla="*/ 585788 w 692944"/>
                <a:gd name="connsiteY12" fmla="*/ 21431 h 659606"/>
                <a:gd name="connsiteX13" fmla="*/ 578644 w 692944"/>
                <a:gd name="connsiteY13" fmla="*/ 373856 h 659606"/>
                <a:gd name="connsiteX14" fmla="*/ 473869 w 692944"/>
                <a:gd name="connsiteY14" fmla="*/ 373856 h 659606"/>
                <a:gd name="connsiteX15" fmla="*/ 478631 w 692944"/>
                <a:gd name="connsiteY15" fmla="*/ 21431 h 659606"/>
                <a:gd name="connsiteX16" fmla="*/ 397669 w 692944"/>
                <a:gd name="connsiteY16" fmla="*/ 16668 h 659606"/>
                <a:gd name="connsiteX17" fmla="*/ 392906 w 692944"/>
                <a:gd name="connsiteY17" fmla="*/ 283368 h 659606"/>
                <a:gd name="connsiteX18" fmla="*/ 290513 w 692944"/>
                <a:gd name="connsiteY18" fmla="*/ 283368 h 659606"/>
                <a:gd name="connsiteX19" fmla="*/ 290513 w 692944"/>
                <a:gd name="connsiteY19" fmla="*/ 16668 h 659606"/>
                <a:gd name="connsiteX20" fmla="*/ 290513 w 692944"/>
                <a:gd name="connsiteY20" fmla="*/ 9525 h 659606"/>
                <a:gd name="connsiteX21" fmla="*/ 4763 w 692944"/>
                <a:gd name="connsiteY21"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42888 w 692944"/>
                <a:gd name="connsiteY6" fmla="*/ 397668 h 659606"/>
                <a:gd name="connsiteX7" fmla="*/ 242888 w 692944"/>
                <a:gd name="connsiteY7" fmla="*/ 659606 h 659606"/>
                <a:gd name="connsiteX8" fmla="*/ 321469 w 692944"/>
                <a:gd name="connsiteY8" fmla="*/ 657225 h 659606"/>
                <a:gd name="connsiteX9" fmla="*/ 321469 w 692944"/>
                <a:gd name="connsiteY9" fmla="*/ 545306 h 659606"/>
                <a:gd name="connsiteX10" fmla="*/ 690563 w 692944"/>
                <a:gd name="connsiteY10" fmla="*/ 545306 h 659606"/>
                <a:gd name="connsiteX11" fmla="*/ 692944 w 692944"/>
                <a:gd name="connsiteY11" fmla="*/ 19050 h 659606"/>
                <a:gd name="connsiteX12" fmla="*/ 585788 w 692944"/>
                <a:gd name="connsiteY12" fmla="*/ 21431 h 659606"/>
                <a:gd name="connsiteX13" fmla="*/ 578644 w 692944"/>
                <a:gd name="connsiteY13" fmla="*/ 373856 h 659606"/>
                <a:gd name="connsiteX14" fmla="*/ 473869 w 692944"/>
                <a:gd name="connsiteY14" fmla="*/ 373856 h 659606"/>
                <a:gd name="connsiteX15" fmla="*/ 478631 w 692944"/>
                <a:gd name="connsiteY15" fmla="*/ 21431 h 659606"/>
                <a:gd name="connsiteX16" fmla="*/ 397669 w 692944"/>
                <a:gd name="connsiteY16" fmla="*/ 16668 h 659606"/>
                <a:gd name="connsiteX17" fmla="*/ 392906 w 692944"/>
                <a:gd name="connsiteY17" fmla="*/ 283368 h 659606"/>
                <a:gd name="connsiteX18" fmla="*/ 290513 w 692944"/>
                <a:gd name="connsiteY18" fmla="*/ 283368 h 659606"/>
                <a:gd name="connsiteX19" fmla="*/ 290513 w 692944"/>
                <a:gd name="connsiteY19" fmla="*/ 16668 h 659606"/>
                <a:gd name="connsiteX20" fmla="*/ 290513 w 692944"/>
                <a:gd name="connsiteY20" fmla="*/ 9525 h 659606"/>
                <a:gd name="connsiteX21" fmla="*/ 4763 w 692944"/>
                <a:gd name="connsiteY21"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42888 w 692944"/>
                <a:gd name="connsiteY6" fmla="*/ 397668 h 659606"/>
                <a:gd name="connsiteX7" fmla="*/ 242888 w 692944"/>
                <a:gd name="connsiteY7" fmla="*/ 659606 h 659606"/>
                <a:gd name="connsiteX8" fmla="*/ 321469 w 692944"/>
                <a:gd name="connsiteY8" fmla="*/ 657225 h 659606"/>
                <a:gd name="connsiteX9" fmla="*/ 321469 w 692944"/>
                <a:gd name="connsiteY9" fmla="*/ 652462 h 659606"/>
                <a:gd name="connsiteX10" fmla="*/ 321469 w 692944"/>
                <a:gd name="connsiteY10" fmla="*/ 545306 h 659606"/>
                <a:gd name="connsiteX11" fmla="*/ 690563 w 692944"/>
                <a:gd name="connsiteY11" fmla="*/ 545306 h 659606"/>
                <a:gd name="connsiteX12" fmla="*/ 692944 w 692944"/>
                <a:gd name="connsiteY12" fmla="*/ 19050 h 659606"/>
                <a:gd name="connsiteX13" fmla="*/ 585788 w 692944"/>
                <a:gd name="connsiteY13" fmla="*/ 21431 h 659606"/>
                <a:gd name="connsiteX14" fmla="*/ 578644 w 692944"/>
                <a:gd name="connsiteY14" fmla="*/ 373856 h 659606"/>
                <a:gd name="connsiteX15" fmla="*/ 473869 w 692944"/>
                <a:gd name="connsiteY15" fmla="*/ 373856 h 659606"/>
                <a:gd name="connsiteX16" fmla="*/ 478631 w 692944"/>
                <a:gd name="connsiteY16" fmla="*/ 21431 h 659606"/>
                <a:gd name="connsiteX17" fmla="*/ 397669 w 692944"/>
                <a:gd name="connsiteY17" fmla="*/ 16668 h 659606"/>
                <a:gd name="connsiteX18" fmla="*/ 392906 w 692944"/>
                <a:gd name="connsiteY18" fmla="*/ 283368 h 659606"/>
                <a:gd name="connsiteX19" fmla="*/ 290513 w 692944"/>
                <a:gd name="connsiteY19" fmla="*/ 283368 h 659606"/>
                <a:gd name="connsiteX20" fmla="*/ 290513 w 692944"/>
                <a:gd name="connsiteY20" fmla="*/ 16668 h 659606"/>
                <a:gd name="connsiteX21" fmla="*/ 290513 w 692944"/>
                <a:gd name="connsiteY21" fmla="*/ 9525 h 659606"/>
                <a:gd name="connsiteX22" fmla="*/ 4763 w 692944"/>
                <a:gd name="connsiteY22"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42888 w 692944"/>
                <a:gd name="connsiteY6" fmla="*/ 397668 h 659606"/>
                <a:gd name="connsiteX7" fmla="*/ 242888 w 692944"/>
                <a:gd name="connsiteY7" fmla="*/ 659606 h 659606"/>
                <a:gd name="connsiteX8" fmla="*/ 321469 w 692944"/>
                <a:gd name="connsiteY8" fmla="*/ 657225 h 659606"/>
                <a:gd name="connsiteX9" fmla="*/ 321469 w 692944"/>
                <a:gd name="connsiteY9" fmla="*/ 652462 h 659606"/>
                <a:gd name="connsiteX10" fmla="*/ 321469 w 692944"/>
                <a:gd name="connsiteY10" fmla="*/ 545306 h 659606"/>
                <a:gd name="connsiteX11" fmla="*/ 690563 w 692944"/>
                <a:gd name="connsiteY11" fmla="*/ 545306 h 659606"/>
                <a:gd name="connsiteX12" fmla="*/ 692944 w 692944"/>
                <a:gd name="connsiteY12" fmla="*/ 19050 h 659606"/>
                <a:gd name="connsiteX13" fmla="*/ 585788 w 692944"/>
                <a:gd name="connsiteY13" fmla="*/ 21431 h 659606"/>
                <a:gd name="connsiteX14" fmla="*/ 578644 w 692944"/>
                <a:gd name="connsiteY14" fmla="*/ 373856 h 659606"/>
                <a:gd name="connsiteX15" fmla="*/ 473869 w 692944"/>
                <a:gd name="connsiteY15" fmla="*/ 373856 h 659606"/>
                <a:gd name="connsiteX16" fmla="*/ 478631 w 692944"/>
                <a:gd name="connsiteY16" fmla="*/ 21431 h 659606"/>
                <a:gd name="connsiteX17" fmla="*/ 397669 w 692944"/>
                <a:gd name="connsiteY17" fmla="*/ 16668 h 659606"/>
                <a:gd name="connsiteX18" fmla="*/ 392906 w 692944"/>
                <a:gd name="connsiteY18" fmla="*/ 283368 h 659606"/>
                <a:gd name="connsiteX19" fmla="*/ 290513 w 692944"/>
                <a:gd name="connsiteY19" fmla="*/ 283368 h 659606"/>
                <a:gd name="connsiteX20" fmla="*/ 290513 w 692944"/>
                <a:gd name="connsiteY20" fmla="*/ 16668 h 659606"/>
                <a:gd name="connsiteX21" fmla="*/ 290513 w 692944"/>
                <a:gd name="connsiteY21" fmla="*/ 9525 h 659606"/>
                <a:gd name="connsiteX22" fmla="*/ 4763 w 692944"/>
                <a:gd name="connsiteY22"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42888 w 692944"/>
                <a:gd name="connsiteY6" fmla="*/ 397668 h 659606"/>
                <a:gd name="connsiteX7" fmla="*/ 242888 w 692944"/>
                <a:gd name="connsiteY7" fmla="*/ 659606 h 659606"/>
                <a:gd name="connsiteX8" fmla="*/ 321469 w 692944"/>
                <a:gd name="connsiteY8" fmla="*/ 657225 h 659606"/>
                <a:gd name="connsiteX9" fmla="*/ 321469 w 692944"/>
                <a:gd name="connsiteY9" fmla="*/ 652462 h 659606"/>
                <a:gd name="connsiteX10" fmla="*/ 321469 w 692944"/>
                <a:gd name="connsiteY10" fmla="*/ 545306 h 659606"/>
                <a:gd name="connsiteX11" fmla="*/ 690563 w 692944"/>
                <a:gd name="connsiteY11" fmla="*/ 545306 h 659606"/>
                <a:gd name="connsiteX12" fmla="*/ 692944 w 692944"/>
                <a:gd name="connsiteY12" fmla="*/ 19050 h 659606"/>
                <a:gd name="connsiteX13" fmla="*/ 585788 w 692944"/>
                <a:gd name="connsiteY13" fmla="*/ 21431 h 659606"/>
                <a:gd name="connsiteX14" fmla="*/ 578644 w 692944"/>
                <a:gd name="connsiteY14" fmla="*/ 373856 h 659606"/>
                <a:gd name="connsiteX15" fmla="*/ 473869 w 692944"/>
                <a:gd name="connsiteY15" fmla="*/ 373856 h 659606"/>
                <a:gd name="connsiteX16" fmla="*/ 478631 w 692944"/>
                <a:gd name="connsiteY16" fmla="*/ 21431 h 659606"/>
                <a:gd name="connsiteX17" fmla="*/ 397669 w 692944"/>
                <a:gd name="connsiteY17" fmla="*/ 16668 h 659606"/>
                <a:gd name="connsiteX18" fmla="*/ 392906 w 692944"/>
                <a:gd name="connsiteY18" fmla="*/ 283368 h 659606"/>
                <a:gd name="connsiteX19" fmla="*/ 290513 w 692944"/>
                <a:gd name="connsiteY19" fmla="*/ 390524 h 659606"/>
                <a:gd name="connsiteX20" fmla="*/ 290513 w 692944"/>
                <a:gd name="connsiteY20" fmla="*/ 16668 h 659606"/>
                <a:gd name="connsiteX21" fmla="*/ 290513 w 692944"/>
                <a:gd name="connsiteY21" fmla="*/ 9525 h 659606"/>
                <a:gd name="connsiteX22" fmla="*/ 4763 w 692944"/>
                <a:gd name="connsiteY22"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42888 w 692944"/>
                <a:gd name="connsiteY6" fmla="*/ 397668 h 659606"/>
                <a:gd name="connsiteX7" fmla="*/ 242888 w 692944"/>
                <a:gd name="connsiteY7" fmla="*/ 659606 h 659606"/>
                <a:gd name="connsiteX8" fmla="*/ 321469 w 692944"/>
                <a:gd name="connsiteY8" fmla="*/ 657225 h 659606"/>
                <a:gd name="connsiteX9" fmla="*/ 321469 w 692944"/>
                <a:gd name="connsiteY9" fmla="*/ 652462 h 659606"/>
                <a:gd name="connsiteX10" fmla="*/ 321469 w 692944"/>
                <a:gd name="connsiteY10" fmla="*/ 545306 h 659606"/>
                <a:gd name="connsiteX11" fmla="*/ 690563 w 692944"/>
                <a:gd name="connsiteY11" fmla="*/ 545306 h 659606"/>
                <a:gd name="connsiteX12" fmla="*/ 692944 w 692944"/>
                <a:gd name="connsiteY12" fmla="*/ 19050 h 659606"/>
                <a:gd name="connsiteX13" fmla="*/ 585788 w 692944"/>
                <a:gd name="connsiteY13" fmla="*/ 21431 h 659606"/>
                <a:gd name="connsiteX14" fmla="*/ 578644 w 692944"/>
                <a:gd name="connsiteY14" fmla="*/ 373856 h 659606"/>
                <a:gd name="connsiteX15" fmla="*/ 473869 w 692944"/>
                <a:gd name="connsiteY15" fmla="*/ 373856 h 659606"/>
                <a:gd name="connsiteX16" fmla="*/ 478631 w 692944"/>
                <a:gd name="connsiteY16" fmla="*/ 21431 h 659606"/>
                <a:gd name="connsiteX17" fmla="*/ 397669 w 692944"/>
                <a:gd name="connsiteY17" fmla="*/ 16668 h 659606"/>
                <a:gd name="connsiteX18" fmla="*/ 392906 w 692944"/>
                <a:gd name="connsiteY18" fmla="*/ 390524 h 659606"/>
                <a:gd name="connsiteX19" fmla="*/ 290513 w 692944"/>
                <a:gd name="connsiteY19" fmla="*/ 390524 h 659606"/>
                <a:gd name="connsiteX20" fmla="*/ 290513 w 692944"/>
                <a:gd name="connsiteY20" fmla="*/ 16668 h 659606"/>
                <a:gd name="connsiteX21" fmla="*/ 290513 w 692944"/>
                <a:gd name="connsiteY21" fmla="*/ 9525 h 659606"/>
                <a:gd name="connsiteX22" fmla="*/ 4763 w 692944"/>
                <a:gd name="connsiteY22"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42888 w 692944"/>
                <a:gd name="connsiteY6" fmla="*/ 397668 h 659606"/>
                <a:gd name="connsiteX7" fmla="*/ 242888 w 692944"/>
                <a:gd name="connsiteY7" fmla="*/ 659606 h 659606"/>
                <a:gd name="connsiteX8" fmla="*/ 321469 w 692944"/>
                <a:gd name="connsiteY8" fmla="*/ 657225 h 659606"/>
                <a:gd name="connsiteX9" fmla="*/ 321469 w 692944"/>
                <a:gd name="connsiteY9" fmla="*/ 652462 h 659606"/>
                <a:gd name="connsiteX10" fmla="*/ 321469 w 692944"/>
                <a:gd name="connsiteY10" fmla="*/ 545306 h 659606"/>
                <a:gd name="connsiteX11" fmla="*/ 690563 w 692944"/>
                <a:gd name="connsiteY11" fmla="*/ 545306 h 659606"/>
                <a:gd name="connsiteX12" fmla="*/ 692944 w 692944"/>
                <a:gd name="connsiteY12" fmla="*/ 19050 h 659606"/>
                <a:gd name="connsiteX13" fmla="*/ 585788 w 692944"/>
                <a:gd name="connsiteY13" fmla="*/ 21431 h 659606"/>
                <a:gd name="connsiteX14" fmla="*/ 578644 w 692944"/>
                <a:gd name="connsiteY14" fmla="*/ 373856 h 659606"/>
                <a:gd name="connsiteX15" fmla="*/ 473869 w 692944"/>
                <a:gd name="connsiteY15" fmla="*/ 373856 h 659606"/>
                <a:gd name="connsiteX16" fmla="*/ 478631 w 692944"/>
                <a:gd name="connsiteY16" fmla="*/ 21431 h 659606"/>
                <a:gd name="connsiteX17" fmla="*/ 397669 w 692944"/>
                <a:gd name="connsiteY17" fmla="*/ 16668 h 659606"/>
                <a:gd name="connsiteX18" fmla="*/ 392906 w 692944"/>
                <a:gd name="connsiteY18" fmla="*/ 423861 h 659606"/>
                <a:gd name="connsiteX19" fmla="*/ 290513 w 692944"/>
                <a:gd name="connsiteY19" fmla="*/ 390524 h 659606"/>
                <a:gd name="connsiteX20" fmla="*/ 290513 w 692944"/>
                <a:gd name="connsiteY20" fmla="*/ 16668 h 659606"/>
                <a:gd name="connsiteX21" fmla="*/ 290513 w 692944"/>
                <a:gd name="connsiteY21" fmla="*/ 9525 h 659606"/>
                <a:gd name="connsiteX22" fmla="*/ 4763 w 692944"/>
                <a:gd name="connsiteY22"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42888 w 692944"/>
                <a:gd name="connsiteY6" fmla="*/ 397668 h 659606"/>
                <a:gd name="connsiteX7" fmla="*/ 242888 w 692944"/>
                <a:gd name="connsiteY7" fmla="*/ 659606 h 659606"/>
                <a:gd name="connsiteX8" fmla="*/ 321469 w 692944"/>
                <a:gd name="connsiteY8" fmla="*/ 657225 h 659606"/>
                <a:gd name="connsiteX9" fmla="*/ 321469 w 692944"/>
                <a:gd name="connsiteY9" fmla="*/ 652462 h 659606"/>
                <a:gd name="connsiteX10" fmla="*/ 321469 w 692944"/>
                <a:gd name="connsiteY10" fmla="*/ 545306 h 659606"/>
                <a:gd name="connsiteX11" fmla="*/ 690563 w 692944"/>
                <a:gd name="connsiteY11" fmla="*/ 545306 h 659606"/>
                <a:gd name="connsiteX12" fmla="*/ 692944 w 692944"/>
                <a:gd name="connsiteY12" fmla="*/ 19050 h 659606"/>
                <a:gd name="connsiteX13" fmla="*/ 585788 w 692944"/>
                <a:gd name="connsiteY13" fmla="*/ 21431 h 659606"/>
                <a:gd name="connsiteX14" fmla="*/ 578644 w 692944"/>
                <a:gd name="connsiteY14" fmla="*/ 373856 h 659606"/>
                <a:gd name="connsiteX15" fmla="*/ 473869 w 692944"/>
                <a:gd name="connsiteY15" fmla="*/ 373856 h 659606"/>
                <a:gd name="connsiteX16" fmla="*/ 478631 w 692944"/>
                <a:gd name="connsiteY16" fmla="*/ 21431 h 659606"/>
                <a:gd name="connsiteX17" fmla="*/ 397669 w 692944"/>
                <a:gd name="connsiteY17" fmla="*/ 16668 h 659606"/>
                <a:gd name="connsiteX18" fmla="*/ 392906 w 692944"/>
                <a:gd name="connsiteY18" fmla="*/ 423861 h 659606"/>
                <a:gd name="connsiteX19" fmla="*/ 290513 w 692944"/>
                <a:gd name="connsiteY19" fmla="*/ 423862 h 659606"/>
                <a:gd name="connsiteX20" fmla="*/ 290513 w 692944"/>
                <a:gd name="connsiteY20" fmla="*/ 16668 h 659606"/>
                <a:gd name="connsiteX21" fmla="*/ 290513 w 692944"/>
                <a:gd name="connsiteY21" fmla="*/ 9525 h 659606"/>
                <a:gd name="connsiteX22" fmla="*/ 4763 w 692944"/>
                <a:gd name="connsiteY22"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42888 w 692944"/>
                <a:gd name="connsiteY6" fmla="*/ 397668 h 659606"/>
                <a:gd name="connsiteX7" fmla="*/ 242888 w 692944"/>
                <a:gd name="connsiteY7" fmla="*/ 659606 h 659606"/>
                <a:gd name="connsiteX8" fmla="*/ 321469 w 692944"/>
                <a:gd name="connsiteY8" fmla="*/ 657225 h 659606"/>
                <a:gd name="connsiteX9" fmla="*/ 321469 w 692944"/>
                <a:gd name="connsiteY9" fmla="*/ 652462 h 659606"/>
                <a:gd name="connsiteX10" fmla="*/ 321469 w 692944"/>
                <a:gd name="connsiteY10" fmla="*/ 545306 h 659606"/>
                <a:gd name="connsiteX11" fmla="*/ 690563 w 692944"/>
                <a:gd name="connsiteY11" fmla="*/ 545306 h 659606"/>
                <a:gd name="connsiteX12" fmla="*/ 692944 w 692944"/>
                <a:gd name="connsiteY12" fmla="*/ 19050 h 659606"/>
                <a:gd name="connsiteX13" fmla="*/ 585788 w 692944"/>
                <a:gd name="connsiteY13" fmla="*/ 21431 h 659606"/>
                <a:gd name="connsiteX14" fmla="*/ 578644 w 692944"/>
                <a:gd name="connsiteY14" fmla="*/ 421481 h 659606"/>
                <a:gd name="connsiteX15" fmla="*/ 473869 w 692944"/>
                <a:gd name="connsiteY15" fmla="*/ 373856 h 659606"/>
                <a:gd name="connsiteX16" fmla="*/ 478631 w 692944"/>
                <a:gd name="connsiteY16" fmla="*/ 21431 h 659606"/>
                <a:gd name="connsiteX17" fmla="*/ 397669 w 692944"/>
                <a:gd name="connsiteY17" fmla="*/ 16668 h 659606"/>
                <a:gd name="connsiteX18" fmla="*/ 392906 w 692944"/>
                <a:gd name="connsiteY18" fmla="*/ 423861 h 659606"/>
                <a:gd name="connsiteX19" fmla="*/ 290513 w 692944"/>
                <a:gd name="connsiteY19" fmla="*/ 423862 h 659606"/>
                <a:gd name="connsiteX20" fmla="*/ 290513 w 692944"/>
                <a:gd name="connsiteY20" fmla="*/ 16668 h 659606"/>
                <a:gd name="connsiteX21" fmla="*/ 290513 w 692944"/>
                <a:gd name="connsiteY21" fmla="*/ 9525 h 659606"/>
                <a:gd name="connsiteX22" fmla="*/ 4763 w 692944"/>
                <a:gd name="connsiteY22"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42888 w 692944"/>
                <a:gd name="connsiteY6" fmla="*/ 397668 h 659606"/>
                <a:gd name="connsiteX7" fmla="*/ 242888 w 692944"/>
                <a:gd name="connsiteY7" fmla="*/ 659606 h 659606"/>
                <a:gd name="connsiteX8" fmla="*/ 321469 w 692944"/>
                <a:gd name="connsiteY8" fmla="*/ 657225 h 659606"/>
                <a:gd name="connsiteX9" fmla="*/ 321469 w 692944"/>
                <a:gd name="connsiteY9" fmla="*/ 652462 h 659606"/>
                <a:gd name="connsiteX10" fmla="*/ 321469 w 692944"/>
                <a:gd name="connsiteY10" fmla="*/ 545306 h 659606"/>
                <a:gd name="connsiteX11" fmla="*/ 690563 w 692944"/>
                <a:gd name="connsiteY11" fmla="*/ 545306 h 659606"/>
                <a:gd name="connsiteX12" fmla="*/ 692944 w 692944"/>
                <a:gd name="connsiteY12" fmla="*/ 19050 h 659606"/>
                <a:gd name="connsiteX13" fmla="*/ 585788 w 692944"/>
                <a:gd name="connsiteY13" fmla="*/ 21431 h 659606"/>
                <a:gd name="connsiteX14" fmla="*/ 578644 w 692944"/>
                <a:gd name="connsiteY14" fmla="*/ 421481 h 659606"/>
                <a:gd name="connsiteX15" fmla="*/ 473869 w 692944"/>
                <a:gd name="connsiteY15" fmla="*/ 414337 h 659606"/>
                <a:gd name="connsiteX16" fmla="*/ 478631 w 692944"/>
                <a:gd name="connsiteY16" fmla="*/ 21431 h 659606"/>
                <a:gd name="connsiteX17" fmla="*/ 397669 w 692944"/>
                <a:gd name="connsiteY17" fmla="*/ 16668 h 659606"/>
                <a:gd name="connsiteX18" fmla="*/ 392906 w 692944"/>
                <a:gd name="connsiteY18" fmla="*/ 423861 h 659606"/>
                <a:gd name="connsiteX19" fmla="*/ 290513 w 692944"/>
                <a:gd name="connsiteY19" fmla="*/ 423862 h 659606"/>
                <a:gd name="connsiteX20" fmla="*/ 290513 w 692944"/>
                <a:gd name="connsiteY20" fmla="*/ 16668 h 659606"/>
                <a:gd name="connsiteX21" fmla="*/ 290513 w 692944"/>
                <a:gd name="connsiteY21" fmla="*/ 9525 h 659606"/>
                <a:gd name="connsiteX22" fmla="*/ 4763 w 692944"/>
                <a:gd name="connsiteY22" fmla="*/ 0 h 659606"/>
                <a:gd name="connsiteX0" fmla="*/ 4763 w 692944"/>
                <a:gd name="connsiteY0" fmla="*/ 0 h 659606"/>
                <a:gd name="connsiteX1" fmla="*/ 7144 w 692944"/>
                <a:gd name="connsiteY1" fmla="*/ 152400 h 659606"/>
                <a:gd name="connsiteX2" fmla="*/ 200025 w 692944"/>
                <a:gd name="connsiteY2" fmla="*/ 152400 h 659606"/>
                <a:gd name="connsiteX3" fmla="*/ 200025 w 692944"/>
                <a:gd name="connsiteY3" fmla="*/ 280987 h 659606"/>
                <a:gd name="connsiteX4" fmla="*/ 0 w 692944"/>
                <a:gd name="connsiteY4" fmla="*/ 283368 h 659606"/>
                <a:gd name="connsiteX5" fmla="*/ 2381 w 692944"/>
                <a:gd name="connsiteY5" fmla="*/ 400050 h 659606"/>
                <a:gd name="connsiteX6" fmla="*/ 242888 w 692944"/>
                <a:gd name="connsiteY6" fmla="*/ 397668 h 659606"/>
                <a:gd name="connsiteX7" fmla="*/ 242888 w 692944"/>
                <a:gd name="connsiteY7" fmla="*/ 659606 h 659606"/>
                <a:gd name="connsiteX8" fmla="*/ 321469 w 692944"/>
                <a:gd name="connsiteY8" fmla="*/ 657225 h 659606"/>
                <a:gd name="connsiteX9" fmla="*/ 321469 w 692944"/>
                <a:gd name="connsiteY9" fmla="*/ 652462 h 659606"/>
                <a:gd name="connsiteX10" fmla="*/ 321469 w 692944"/>
                <a:gd name="connsiteY10" fmla="*/ 545306 h 659606"/>
                <a:gd name="connsiteX11" fmla="*/ 690563 w 692944"/>
                <a:gd name="connsiteY11" fmla="*/ 545306 h 659606"/>
                <a:gd name="connsiteX12" fmla="*/ 692944 w 692944"/>
                <a:gd name="connsiteY12" fmla="*/ 19050 h 659606"/>
                <a:gd name="connsiteX13" fmla="*/ 585788 w 692944"/>
                <a:gd name="connsiteY13" fmla="*/ 21431 h 659606"/>
                <a:gd name="connsiteX14" fmla="*/ 578644 w 692944"/>
                <a:gd name="connsiteY14" fmla="*/ 421481 h 659606"/>
                <a:gd name="connsiteX15" fmla="*/ 473869 w 692944"/>
                <a:gd name="connsiteY15" fmla="*/ 414337 h 659606"/>
                <a:gd name="connsiteX16" fmla="*/ 478631 w 692944"/>
                <a:gd name="connsiteY16" fmla="*/ 21431 h 659606"/>
                <a:gd name="connsiteX17" fmla="*/ 397669 w 692944"/>
                <a:gd name="connsiteY17" fmla="*/ 16668 h 659606"/>
                <a:gd name="connsiteX18" fmla="*/ 392906 w 692944"/>
                <a:gd name="connsiteY18" fmla="*/ 423861 h 659606"/>
                <a:gd name="connsiteX19" fmla="*/ 290513 w 692944"/>
                <a:gd name="connsiteY19" fmla="*/ 423862 h 659606"/>
                <a:gd name="connsiteX20" fmla="*/ 290513 w 692944"/>
                <a:gd name="connsiteY20" fmla="*/ 16668 h 659606"/>
                <a:gd name="connsiteX21" fmla="*/ 290513 w 692944"/>
                <a:gd name="connsiteY21" fmla="*/ 9525 h 659606"/>
                <a:gd name="connsiteX22" fmla="*/ 4763 w 692944"/>
                <a:gd name="connsiteY22" fmla="*/ 0 h 65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2944" h="659606">
                  <a:moveTo>
                    <a:pt x="4763" y="0"/>
                  </a:moveTo>
                  <a:cubicBezTo>
                    <a:pt x="5557" y="40481"/>
                    <a:pt x="6350" y="111919"/>
                    <a:pt x="7144" y="152400"/>
                  </a:cubicBezTo>
                  <a:lnTo>
                    <a:pt x="200025" y="152400"/>
                  </a:lnTo>
                  <a:lnTo>
                    <a:pt x="200025" y="280987"/>
                  </a:lnTo>
                  <a:lnTo>
                    <a:pt x="0" y="283368"/>
                  </a:lnTo>
                  <a:cubicBezTo>
                    <a:pt x="794" y="322262"/>
                    <a:pt x="1587" y="361156"/>
                    <a:pt x="2381" y="400050"/>
                  </a:cubicBezTo>
                  <a:lnTo>
                    <a:pt x="242888" y="397668"/>
                  </a:lnTo>
                  <a:cubicBezTo>
                    <a:pt x="242094" y="484981"/>
                    <a:pt x="243682" y="572293"/>
                    <a:pt x="242888" y="659606"/>
                  </a:cubicBezTo>
                  <a:lnTo>
                    <a:pt x="321469" y="657225"/>
                  </a:lnTo>
                  <a:cubicBezTo>
                    <a:pt x="321469" y="655637"/>
                    <a:pt x="292894" y="654050"/>
                    <a:pt x="321469" y="652462"/>
                  </a:cubicBezTo>
                  <a:lnTo>
                    <a:pt x="321469" y="545306"/>
                  </a:lnTo>
                  <a:lnTo>
                    <a:pt x="690563" y="545306"/>
                  </a:lnTo>
                  <a:cubicBezTo>
                    <a:pt x="691357" y="369887"/>
                    <a:pt x="692150" y="194469"/>
                    <a:pt x="692944" y="19050"/>
                  </a:cubicBezTo>
                  <a:lnTo>
                    <a:pt x="585788" y="21431"/>
                  </a:lnTo>
                  <a:lnTo>
                    <a:pt x="578644" y="421481"/>
                  </a:lnTo>
                  <a:lnTo>
                    <a:pt x="473869" y="414337"/>
                  </a:lnTo>
                  <a:cubicBezTo>
                    <a:pt x="475456" y="296862"/>
                    <a:pt x="477044" y="138906"/>
                    <a:pt x="478631" y="21431"/>
                  </a:cubicBezTo>
                  <a:lnTo>
                    <a:pt x="397669" y="16668"/>
                  </a:lnTo>
                  <a:cubicBezTo>
                    <a:pt x="396081" y="105568"/>
                    <a:pt x="394494" y="334961"/>
                    <a:pt x="392906" y="423861"/>
                  </a:cubicBezTo>
                  <a:lnTo>
                    <a:pt x="290513" y="423862"/>
                  </a:lnTo>
                  <a:lnTo>
                    <a:pt x="290513" y="16668"/>
                  </a:lnTo>
                  <a:lnTo>
                    <a:pt x="290513" y="9525"/>
                  </a:lnTo>
                  <a:lnTo>
                    <a:pt x="4763" y="0"/>
                  </a:lnTo>
                  <a:close/>
                </a:path>
              </a:pathLst>
            </a:custGeom>
            <a:solidFill>
              <a:srgbClr val="FF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00">
                <a:solidFill>
                  <a:srgbClr val="FFFFFF"/>
                </a:solidFill>
                <a:latin typeface="Arial" charset="0"/>
                <a:ea typeface="ＭＳ Ｐゴシック" charset="0"/>
                <a:cs typeface="Arial" charset="0"/>
              </a:endParaRPr>
            </a:p>
          </p:txBody>
        </p:sp>
        <p:sp>
          <p:nvSpPr>
            <p:cNvPr id="1049214" name="Freeform 1006"/>
            <p:cNvSpPr/>
            <p:nvPr/>
          </p:nvSpPr>
          <p:spPr bwMode="auto">
            <a:xfrm flipH="1">
              <a:off x="7551950" y="282795"/>
              <a:ext cx="42071" cy="94604"/>
            </a:xfrm>
            <a:custGeom>
              <a:avLst/>
              <a:gdLst>
                <a:gd name="connsiteX0" fmla="*/ 0 w 42069"/>
                <a:gd name="connsiteY0" fmla="*/ 0 h 90488"/>
                <a:gd name="connsiteX1" fmla="*/ 35719 w 42069"/>
                <a:gd name="connsiteY1" fmla="*/ 38100 h 90488"/>
                <a:gd name="connsiteX2" fmla="*/ 38100 w 42069"/>
                <a:gd name="connsiteY2" fmla="*/ 90488 h 90488"/>
              </a:gdLst>
              <a:ahLst/>
              <a:cxnLst>
                <a:cxn ang="0">
                  <a:pos x="connsiteX0" y="connsiteY0"/>
                </a:cxn>
                <a:cxn ang="0">
                  <a:pos x="connsiteX1" y="connsiteY1"/>
                </a:cxn>
                <a:cxn ang="0">
                  <a:pos x="connsiteX2" y="connsiteY2"/>
                </a:cxn>
              </a:cxnLst>
              <a:rect l="l" t="t" r="r" b="b"/>
              <a:pathLst>
                <a:path w="42069" h="90488">
                  <a:moveTo>
                    <a:pt x="0" y="0"/>
                  </a:moveTo>
                  <a:cubicBezTo>
                    <a:pt x="14684" y="11509"/>
                    <a:pt x="29369" y="23019"/>
                    <a:pt x="35719" y="38100"/>
                  </a:cubicBezTo>
                  <a:cubicBezTo>
                    <a:pt x="42069" y="53181"/>
                    <a:pt x="40084" y="71834"/>
                    <a:pt x="38100" y="90488"/>
                  </a:cubicBezTo>
                </a:path>
              </a:pathLst>
            </a:custGeom>
            <a:ln w="19050">
              <a:solidFill>
                <a:srgbClr val="F6164B"/>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sz="1000">
                <a:latin typeface="Arial" charset="0"/>
                <a:ea typeface="ＭＳ Ｐゴシック" charset="0"/>
                <a:cs typeface="Arial" charset="0"/>
              </a:endParaRPr>
            </a:p>
          </p:txBody>
        </p:sp>
        <p:grpSp>
          <p:nvGrpSpPr>
            <p:cNvPr id="124" name="Group 240"/>
            <p:cNvGrpSpPr/>
            <p:nvPr/>
          </p:nvGrpSpPr>
          <p:grpSpPr bwMode="auto">
            <a:xfrm>
              <a:off x="6798552" y="343129"/>
              <a:ext cx="100639" cy="64168"/>
              <a:chOff x="2405440" y="1585787"/>
              <a:chExt cx="102808" cy="62415"/>
            </a:xfrm>
          </p:grpSpPr>
          <p:cxnSp>
            <p:nvCxnSpPr>
              <p:cNvPr id="3145758" name="Straight Connector 1008"/>
              <p:cNvCxnSpPr>
                <a:cxnSpLocks/>
              </p:cNvCxnSpPr>
              <p:nvPr/>
            </p:nvCxnSpPr>
            <p:spPr>
              <a:xfrm>
                <a:off x="2405494" y="1619122"/>
                <a:ext cx="103417" cy="0"/>
              </a:xfrm>
              <a:prstGeom prst="line">
                <a:avLst/>
              </a:prstGeom>
              <a:ln w="28575">
                <a:solidFill>
                  <a:srgbClr val="F6164B"/>
                </a:solidFill>
              </a:ln>
            </p:spPr>
            <p:style>
              <a:lnRef idx="1">
                <a:schemeClr val="accent1"/>
              </a:lnRef>
              <a:fillRef idx="0">
                <a:schemeClr val="accent1"/>
              </a:fillRef>
              <a:effectRef idx="0">
                <a:schemeClr val="accent1"/>
              </a:effectRef>
              <a:fontRef idx="minor">
                <a:schemeClr val="tx1"/>
              </a:fontRef>
            </p:style>
          </p:cxnSp>
          <p:cxnSp>
            <p:nvCxnSpPr>
              <p:cNvPr id="3145759" name="Straight Connector 1009"/>
              <p:cNvCxnSpPr>
                <a:cxnSpLocks/>
              </p:cNvCxnSpPr>
              <p:nvPr/>
            </p:nvCxnSpPr>
            <p:spPr>
              <a:xfrm rot="16200000" flipH="1">
                <a:off x="2411908" y="1616218"/>
                <a:ext cx="62386" cy="2686"/>
              </a:xfrm>
              <a:prstGeom prst="line">
                <a:avLst/>
              </a:prstGeom>
              <a:ln>
                <a:solidFill>
                  <a:srgbClr val="F6164B"/>
                </a:solidFill>
              </a:ln>
            </p:spPr>
            <p:style>
              <a:lnRef idx="1">
                <a:schemeClr val="accent1"/>
              </a:lnRef>
              <a:fillRef idx="0">
                <a:schemeClr val="accent1"/>
              </a:fillRef>
              <a:effectRef idx="0">
                <a:schemeClr val="accent1"/>
              </a:effectRef>
              <a:fontRef idx="minor">
                <a:schemeClr val="tx1"/>
              </a:fontRef>
            </p:style>
          </p:cxnSp>
          <p:cxnSp>
            <p:nvCxnSpPr>
              <p:cNvPr id="3145760" name="Straight Connector 1010"/>
              <p:cNvCxnSpPr>
                <a:cxnSpLocks/>
              </p:cNvCxnSpPr>
              <p:nvPr/>
            </p:nvCxnSpPr>
            <p:spPr>
              <a:xfrm rot="16200000" flipH="1">
                <a:off x="2433397" y="1616218"/>
                <a:ext cx="62386" cy="2686"/>
              </a:xfrm>
              <a:prstGeom prst="line">
                <a:avLst/>
              </a:prstGeom>
              <a:ln>
                <a:solidFill>
                  <a:srgbClr val="F6164B"/>
                </a:solidFill>
              </a:ln>
            </p:spPr>
            <p:style>
              <a:lnRef idx="1">
                <a:schemeClr val="accent1"/>
              </a:lnRef>
              <a:fillRef idx="0">
                <a:schemeClr val="accent1"/>
              </a:fillRef>
              <a:effectRef idx="0">
                <a:schemeClr val="accent1"/>
              </a:effectRef>
              <a:fontRef idx="minor">
                <a:schemeClr val="tx1"/>
              </a:fontRef>
            </p:style>
          </p:cxnSp>
        </p:grpSp>
        <p:cxnSp>
          <p:nvCxnSpPr>
            <p:cNvPr id="3145761" name="Straight Connector 1011"/>
            <p:cNvCxnSpPr>
              <a:cxnSpLocks/>
            </p:cNvCxnSpPr>
            <p:nvPr/>
          </p:nvCxnSpPr>
          <p:spPr bwMode="auto">
            <a:xfrm rot="5400000">
              <a:off x="8332240" y="1152811"/>
              <a:ext cx="131483" cy="1315"/>
            </a:xfrm>
            <a:prstGeom prst="line">
              <a:avLst/>
            </a:prstGeom>
            <a:ln w="19050">
              <a:solidFill>
                <a:srgbClr val="F6164B"/>
              </a:solidFill>
              <a:prstDash val="sysDash"/>
            </a:ln>
          </p:spPr>
          <p:style>
            <a:lnRef idx="1">
              <a:schemeClr val="accent1"/>
            </a:lnRef>
            <a:fillRef idx="0">
              <a:schemeClr val="accent1"/>
            </a:fillRef>
            <a:effectRef idx="0">
              <a:schemeClr val="accent1"/>
            </a:effectRef>
            <a:fontRef idx="minor">
              <a:schemeClr val="tx1"/>
            </a:fontRef>
          </p:style>
        </p:cxnSp>
        <p:cxnSp>
          <p:nvCxnSpPr>
            <p:cNvPr id="3145762" name="Straight Connector 1012"/>
            <p:cNvCxnSpPr>
              <a:cxnSpLocks/>
            </p:cNvCxnSpPr>
            <p:nvPr/>
          </p:nvCxnSpPr>
          <p:spPr bwMode="auto">
            <a:xfrm rot="5400000" flipH="1" flipV="1">
              <a:off x="7133963" y="789549"/>
              <a:ext cx="838603" cy="7888"/>
            </a:xfrm>
            <a:prstGeom prst="line">
              <a:avLst/>
            </a:prstGeom>
            <a:ln w="19050">
              <a:solidFill>
                <a:srgbClr val="F6164B"/>
              </a:solidFill>
            </a:ln>
          </p:spPr>
          <p:style>
            <a:lnRef idx="1">
              <a:schemeClr val="accent1"/>
            </a:lnRef>
            <a:fillRef idx="0">
              <a:schemeClr val="accent1"/>
            </a:fillRef>
            <a:effectRef idx="0">
              <a:schemeClr val="accent1"/>
            </a:effectRef>
            <a:fontRef idx="minor">
              <a:schemeClr val="tx1"/>
            </a:fontRef>
          </p:style>
        </p:cxnSp>
        <p:pic>
          <p:nvPicPr>
            <p:cNvPr id="2097176" name="Picture 847"/>
            <p:cNvPicPr>
              <a:picLocks noChangeAspect="1"/>
            </p:cNvPicPr>
            <p:nvPr/>
          </p:nvPicPr>
          <p:blipFill rotWithShape="1">
            <a:blip r:embed="rId7" cstate="screen">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a:xfrm>
              <a:off x="5296357" y="1038352"/>
              <a:ext cx="3191495" cy="3470077"/>
            </a:xfrm>
            <a:prstGeom prst="rect">
              <a:avLst/>
            </a:prstGeom>
          </p:spPr>
        </p:pic>
        <p:sp>
          <p:nvSpPr>
            <p:cNvPr id="1049215" name="Arc 14"/>
            <p:cNvSpPr/>
            <p:nvPr/>
          </p:nvSpPr>
          <p:spPr bwMode="auto">
            <a:xfrm rot="10800000">
              <a:off x="5734929" y="1238992"/>
              <a:ext cx="769233" cy="1232227"/>
            </a:xfrm>
            <a:custGeom>
              <a:avLst/>
              <a:gdLst>
                <a:gd name="T0" fmla="*/ 2147483647 w 21600"/>
                <a:gd name="T1" fmla="*/ 0 h 22586"/>
                <a:gd name="T2" fmla="*/ 2147483647 w 21600"/>
                <a:gd name="T3" fmla="*/ 2147483647 h 22586"/>
                <a:gd name="T4" fmla="*/ 0 w 21600"/>
                <a:gd name="T5" fmla="*/ 2147483647 h 22586"/>
                <a:gd name="T6" fmla="*/ 0 60000 65536"/>
                <a:gd name="T7" fmla="*/ 0 60000 65536"/>
                <a:gd name="T8" fmla="*/ 0 60000 65536"/>
                <a:gd name="T9" fmla="*/ 0 w 21600"/>
                <a:gd name="T10" fmla="*/ 0 h 22586"/>
                <a:gd name="T11" fmla="*/ 21600 w 21600"/>
                <a:gd name="T12" fmla="*/ 22586 h 22586"/>
              </a:gdLst>
              <a:ahLst/>
              <a:cxnLst>
                <a:cxn ang="T6">
                  <a:pos x="T0" y="T1"/>
                </a:cxn>
                <a:cxn ang="T7">
                  <a:pos x="T2" y="T3"/>
                </a:cxn>
                <a:cxn ang="T8">
                  <a:pos x="T4" y="T5"/>
                </a:cxn>
              </a:cxnLst>
              <a:rect l="T9" t="T10" r="T11" b="T12"/>
              <a:pathLst>
                <a:path w="21600" h="22586" fill="none" extrusionOk="0">
                  <a:moveTo>
                    <a:pt x="4168" y="-1"/>
                  </a:moveTo>
                  <a:cubicBezTo>
                    <a:pt x="14296" y="1991"/>
                    <a:pt x="21600" y="10871"/>
                    <a:pt x="21600" y="21194"/>
                  </a:cubicBezTo>
                  <a:cubicBezTo>
                    <a:pt x="21600" y="21658"/>
                    <a:pt x="21585" y="22122"/>
                    <a:pt x="21555" y="22586"/>
                  </a:cubicBezTo>
                </a:path>
                <a:path w="21600" h="22586" stroke="0" extrusionOk="0">
                  <a:moveTo>
                    <a:pt x="4168" y="-1"/>
                  </a:moveTo>
                  <a:cubicBezTo>
                    <a:pt x="14296" y="1991"/>
                    <a:pt x="21600" y="10871"/>
                    <a:pt x="21600" y="21194"/>
                  </a:cubicBezTo>
                  <a:cubicBezTo>
                    <a:pt x="21600" y="21658"/>
                    <a:pt x="21585" y="22122"/>
                    <a:pt x="21555" y="22586"/>
                  </a:cubicBezTo>
                  <a:lnTo>
                    <a:pt x="0" y="21194"/>
                  </a:lnTo>
                  <a:lnTo>
                    <a:pt x="4168" y="-1"/>
                  </a:lnTo>
                  <a:close/>
                </a:path>
              </a:pathLst>
            </a:custGeom>
            <a:noFill/>
            <a:ln w="57150">
              <a:solidFill>
                <a:srgbClr val="0099FF"/>
              </a:solidFill>
              <a:round/>
              <a:headEnd/>
              <a:tailEnd/>
            </a:ln>
          </p:spPr>
          <p:txBody>
            <a:bodyPr rot="10800000" wrap="none" anchor="ctr"/>
            <a:lstStyle/>
            <a:p>
              <a:endParaRPr lang="en-US" sz="1000"/>
            </a:p>
          </p:txBody>
        </p:sp>
        <p:sp>
          <p:nvSpPr>
            <p:cNvPr id="1049216" name="Oval 27"/>
            <p:cNvSpPr>
              <a:spLocks noChangeArrowheads="1"/>
            </p:cNvSpPr>
            <p:nvPr/>
          </p:nvSpPr>
          <p:spPr bwMode="auto">
            <a:xfrm>
              <a:off x="5506489" y="1394032"/>
              <a:ext cx="107413" cy="112810"/>
            </a:xfrm>
            <a:prstGeom prst="ellipse">
              <a:avLst/>
            </a:prstGeom>
            <a:solidFill>
              <a:srgbClr val="99CCFF"/>
            </a:solidFill>
            <a:ln w="19050">
              <a:solidFill>
                <a:srgbClr val="0099FF"/>
              </a:solidFill>
              <a:round/>
              <a:headEnd/>
              <a:tailEnd/>
            </a:ln>
          </p:spPr>
          <p:txBody>
            <a:bodyPr wrap="none" anchor="ctr"/>
            <a:lstStyle/>
            <a:p>
              <a:endParaRPr lang="en-US" sz="1000"/>
            </a:p>
          </p:txBody>
        </p:sp>
        <p:sp>
          <p:nvSpPr>
            <p:cNvPr id="1049217" name="Oval 28"/>
            <p:cNvSpPr>
              <a:spLocks noChangeArrowheads="1"/>
            </p:cNvSpPr>
            <p:nvPr/>
          </p:nvSpPr>
          <p:spPr bwMode="auto">
            <a:xfrm>
              <a:off x="5560100" y="1797982"/>
              <a:ext cx="107413" cy="112810"/>
            </a:xfrm>
            <a:prstGeom prst="ellipse">
              <a:avLst/>
            </a:prstGeom>
            <a:solidFill>
              <a:srgbClr val="99CCFF"/>
            </a:solidFill>
            <a:ln w="19050">
              <a:solidFill>
                <a:srgbClr val="0099FF"/>
              </a:solidFill>
              <a:round/>
              <a:headEnd/>
              <a:tailEnd/>
            </a:ln>
          </p:spPr>
          <p:txBody>
            <a:bodyPr wrap="none" anchor="ctr"/>
            <a:lstStyle/>
            <a:p>
              <a:endParaRPr lang="en-US" sz="1000"/>
            </a:p>
          </p:txBody>
        </p:sp>
        <p:sp>
          <p:nvSpPr>
            <p:cNvPr id="1049218" name="Oval 29"/>
            <p:cNvSpPr>
              <a:spLocks noChangeArrowheads="1"/>
            </p:cNvSpPr>
            <p:nvPr/>
          </p:nvSpPr>
          <p:spPr bwMode="auto">
            <a:xfrm>
              <a:off x="5993670" y="1722090"/>
              <a:ext cx="107413" cy="112810"/>
            </a:xfrm>
            <a:prstGeom prst="ellipse">
              <a:avLst/>
            </a:prstGeom>
            <a:solidFill>
              <a:srgbClr val="99CCFF"/>
            </a:solidFill>
            <a:ln w="19050">
              <a:solidFill>
                <a:srgbClr val="0099FF"/>
              </a:solidFill>
              <a:round/>
              <a:headEnd/>
              <a:tailEnd/>
            </a:ln>
          </p:spPr>
          <p:txBody>
            <a:bodyPr wrap="none" anchor="ctr"/>
            <a:lstStyle/>
            <a:p>
              <a:endParaRPr lang="en-US" sz="1000"/>
            </a:p>
          </p:txBody>
        </p:sp>
        <p:sp>
          <p:nvSpPr>
            <p:cNvPr id="1049219" name="Oval 31"/>
            <p:cNvSpPr>
              <a:spLocks noChangeArrowheads="1"/>
            </p:cNvSpPr>
            <p:nvPr/>
          </p:nvSpPr>
          <p:spPr bwMode="auto">
            <a:xfrm>
              <a:off x="6576420" y="1624165"/>
              <a:ext cx="107413" cy="112810"/>
            </a:xfrm>
            <a:prstGeom prst="ellipse">
              <a:avLst/>
            </a:prstGeom>
            <a:solidFill>
              <a:srgbClr val="99CCFF"/>
            </a:solidFill>
            <a:ln w="19050">
              <a:solidFill>
                <a:srgbClr val="0099FF"/>
              </a:solidFill>
              <a:round/>
              <a:headEnd/>
              <a:tailEnd/>
            </a:ln>
          </p:spPr>
          <p:txBody>
            <a:bodyPr wrap="none" anchor="ctr"/>
            <a:lstStyle/>
            <a:p>
              <a:endParaRPr lang="en-US" sz="1000"/>
            </a:p>
          </p:txBody>
        </p:sp>
        <p:sp>
          <p:nvSpPr>
            <p:cNvPr id="1049220" name="Oval 32"/>
            <p:cNvSpPr>
              <a:spLocks noChangeArrowheads="1"/>
            </p:cNvSpPr>
            <p:nvPr/>
          </p:nvSpPr>
          <p:spPr bwMode="auto">
            <a:xfrm>
              <a:off x="6613718" y="1915492"/>
              <a:ext cx="107413" cy="112810"/>
            </a:xfrm>
            <a:prstGeom prst="ellipse">
              <a:avLst/>
            </a:prstGeom>
            <a:solidFill>
              <a:srgbClr val="99CCFF"/>
            </a:solidFill>
            <a:ln w="19050">
              <a:solidFill>
                <a:srgbClr val="0099FF"/>
              </a:solidFill>
              <a:round/>
              <a:headEnd/>
              <a:tailEnd/>
            </a:ln>
          </p:spPr>
          <p:txBody>
            <a:bodyPr wrap="none" anchor="ctr"/>
            <a:lstStyle/>
            <a:p>
              <a:endParaRPr lang="en-US" sz="1000"/>
            </a:p>
          </p:txBody>
        </p:sp>
        <p:sp>
          <p:nvSpPr>
            <p:cNvPr id="1049221" name="Oval 33"/>
            <p:cNvSpPr>
              <a:spLocks noChangeArrowheads="1"/>
            </p:cNvSpPr>
            <p:nvPr/>
          </p:nvSpPr>
          <p:spPr bwMode="auto">
            <a:xfrm>
              <a:off x="7037962" y="1354871"/>
              <a:ext cx="107413" cy="112810"/>
            </a:xfrm>
            <a:prstGeom prst="ellipse">
              <a:avLst/>
            </a:prstGeom>
            <a:solidFill>
              <a:srgbClr val="99CCFF"/>
            </a:solidFill>
            <a:ln w="19050">
              <a:solidFill>
                <a:srgbClr val="0099FF"/>
              </a:solidFill>
              <a:round/>
              <a:headEnd/>
              <a:tailEnd/>
            </a:ln>
          </p:spPr>
          <p:txBody>
            <a:bodyPr wrap="none" anchor="ctr"/>
            <a:lstStyle/>
            <a:p>
              <a:endParaRPr lang="en-US" sz="1000"/>
            </a:p>
          </p:txBody>
        </p:sp>
        <p:sp>
          <p:nvSpPr>
            <p:cNvPr id="1049222" name="Oval 34"/>
            <p:cNvSpPr>
              <a:spLocks noChangeArrowheads="1"/>
            </p:cNvSpPr>
            <p:nvPr/>
          </p:nvSpPr>
          <p:spPr bwMode="auto">
            <a:xfrm>
              <a:off x="7324675" y="1460141"/>
              <a:ext cx="107413" cy="112810"/>
            </a:xfrm>
            <a:prstGeom prst="ellipse">
              <a:avLst/>
            </a:prstGeom>
            <a:solidFill>
              <a:srgbClr val="99CCFF"/>
            </a:solidFill>
            <a:ln w="19050">
              <a:solidFill>
                <a:srgbClr val="0099FF"/>
              </a:solidFill>
              <a:round/>
              <a:headEnd/>
              <a:tailEnd/>
            </a:ln>
          </p:spPr>
          <p:txBody>
            <a:bodyPr wrap="none" anchor="ctr"/>
            <a:lstStyle/>
            <a:p>
              <a:endParaRPr lang="en-US" sz="1000"/>
            </a:p>
          </p:txBody>
        </p:sp>
        <p:sp>
          <p:nvSpPr>
            <p:cNvPr id="1049223" name="Oval 35"/>
            <p:cNvSpPr>
              <a:spLocks noChangeArrowheads="1"/>
            </p:cNvSpPr>
            <p:nvPr/>
          </p:nvSpPr>
          <p:spPr bwMode="auto">
            <a:xfrm>
              <a:off x="7781552" y="1624165"/>
              <a:ext cx="107413" cy="112810"/>
            </a:xfrm>
            <a:prstGeom prst="ellipse">
              <a:avLst/>
            </a:prstGeom>
            <a:solidFill>
              <a:srgbClr val="99CCFF"/>
            </a:solidFill>
            <a:ln w="19050">
              <a:solidFill>
                <a:srgbClr val="0099FF"/>
              </a:solidFill>
              <a:round/>
              <a:headEnd/>
              <a:tailEnd/>
            </a:ln>
          </p:spPr>
          <p:txBody>
            <a:bodyPr wrap="none" anchor="ctr"/>
            <a:lstStyle/>
            <a:p>
              <a:endParaRPr lang="en-US" sz="1000"/>
            </a:p>
          </p:txBody>
        </p:sp>
        <p:sp>
          <p:nvSpPr>
            <p:cNvPr id="1049224" name="Oval 37"/>
            <p:cNvSpPr>
              <a:spLocks noChangeArrowheads="1"/>
            </p:cNvSpPr>
            <p:nvPr/>
          </p:nvSpPr>
          <p:spPr bwMode="auto">
            <a:xfrm>
              <a:off x="7809526" y="1898355"/>
              <a:ext cx="107413" cy="112810"/>
            </a:xfrm>
            <a:prstGeom prst="ellipse">
              <a:avLst/>
            </a:prstGeom>
            <a:solidFill>
              <a:srgbClr val="99CCFF"/>
            </a:solidFill>
            <a:ln w="19050">
              <a:solidFill>
                <a:srgbClr val="0099FF"/>
              </a:solidFill>
              <a:round/>
              <a:headEnd/>
              <a:tailEnd/>
            </a:ln>
          </p:spPr>
          <p:txBody>
            <a:bodyPr wrap="none" anchor="ctr"/>
            <a:lstStyle/>
            <a:p>
              <a:endParaRPr lang="en-US" sz="1000"/>
            </a:p>
          </p:txBody>
        </p:sp>
        <p:sp>
          <p:nvSpPr>
            <p:cNvPr id="1049225" name="Line 48"/>
            <p:cNvSpPr>
              <a:spLocks noChangeShapeType="1"/>
            </p:cNvSpPr>
            <p:nvPr/>
          </p:nvSpPr>
          <p:spPr bwMode="auto">
            <a:xfrm flipV="1">
              <a:off x="5355751" y="1447890"/>
              <a:ext cx="149184" cy="0"/>
            </a:xfrm>
            <a:prstGeom prst="line">
              <a:avLst/>
            </a:prstGeom>
            <a:noFill/>
            <a:ln w="28575">
              <a:solidFill>
                <a:srgbClr val="0099FF"/>
              </a:solidFill>
              <a:round/>
              <a:headEnd/>
              <a:tailEnd/>
            </a:ln>
          </p:spPr>
          <p:txBody>
            <a:bodyPr/>
            <a:lstStyle/>
            <a:p>
              <a:endParaRPr lang="en-US" sz="1000"/>
            </a:p>
          </p:txBody>
        </p:sp>
        <p:sp>
          <p:nvSpPr>
            <p:cNvPr id="1049226" name="Line 49"/>
            <p:cNvSpPr>
              <a:spLocks noChangeShapeType="1"/>
            </p:cNvSpPr>
            <p:nvPr/>
          </p:nvSpPr>
          <p:spPr bwMode="auto">
            <a:xfrm flipV="1">
              <a:off x="5673547" y="1854290"/>
              <a:ext cx="149184" cy="0"/>
            </a:xfrm>
            <a:prstGeom prst="line">
              <a:avLst/>
            </a:prstGeom>
            <a:noFill/>
            <a:ln w="28575">
              <a:solidFill>
                <a:srgbClr val="0099FF"/>
              </a:solidFill>
              <a:round/>
              <a:headEnd/>
              <a:tailEnd/>
            </a:ln>
          </p:spPr>
          <p:txBody>
            <a:bodyPr/>
            <a:lstStyle/>
            <a:p>
              <a:endParaRPr lang="en-US" sz="1000"/>
            </a:p>
          </p:txBody>
        </p:sp>
        <p:sp>
          <p:nvSpPr>
            <p:cNvPr id="1049227" name="Line 50"/>
            <p:cNvSpPr>
              <a:spLocks noChangeShapeType="1"/>
            </p:cNvSpPr>
            <p:nvPr/>
          </p:nvSpPr>
          <p:spPr bwMode="auto">
            <a:xfrm flipV="1">
              <a:off x="6100900" y="1774317"/>
              <a:ext cx="179021" cy="0"/>
            </a:xfrm>
            <a:prstGeom prst="line">
              <a:avLst/>
            </a:prstGeom>
            <a:noFill/>
            <a:ln w="28575">
              <a:solidFill>
                <a:srgbClr val="0099FF"/>
              </a:solidFill>
              <a:round/>
              <a:headEnd/>
              <a:tailEnd/>
            </a:ln>
          </p:spPr>
          <p:txBody>
            <a:bodyPr/>
            <a:lstStyle/>
            <a:p>
              <a:endParaRPr lang="en-US" sz="1000"/>
            </a:p>
          </p:txBody>
        </p:sp>
        <p:sp>
          <p:nvSpPr>
            <p:cNvPr id="1049228" name="Line 51"/>
            <p:cNvSpPr>
              <a:spLocks noChangeShapeType="1"/>
            </p:cNvSpPr>
            <p:nvPr/>
          </p:nvSpPr>
          <p:spPr bwMode="auto">
            <a:xfrm flipV="1">
              <a:off x="6692197" y="1681288"/>
              <a:ext cx="149184" cy="0"/>
            </a:xfrm>
            <a:prstGeom prst="line">
              <a:avLst/>
            </a:prstGeom>
            <a:noFill/>
            <a:ln w="28575">
              <a:solidFill>
                <a:srgbClr val="0099FF"/>
              </a:solidFill>
              <a:round/>
              <a:headEnd/>
              <a:tailEnd/>
            </a:ln>
          </p:spPr>
          <p:txBody>
            <a:bodyPr/>
            <a:lstStyle/>
            <a:p>
              <a:endParaRPr lang="en-US" sz="1000"/>
            </a:p>
          </p:txBody>
        </p:sp>
        <p:sp>
          <p:nvSpPr>
            <p:cNvPr id="1049229" name="Line 52"/>
            <p:cNvSpPr>
              <a:spLocks noChangeShapeType="1"/>
            </p:cNvSpPr>
            <p:nvPr/>
          </p:nvSpPr>
          <p:spPr bwMode="auto">
            <a:xfrm flipV="1">
              <a:off x="6466865" y="1973432"/>
              <a:ext cx="149184" cy="0"/>
            </a:xfrm>
            <a:prstGeom prst="line">
              <a:avLst/>
            </a:prstGeom>
            <a:noFill/>
            <a:ln w="28575">
              <a:solidFill>
                <a:srgbClr val="0099FF"/>
              </a:solidFill>
              <a:round/>
              <a:headEnd/>
              <a:tailEnd/>
            </a:ln>
          </p:spPr>
          <p:txBody>
            <a:bodyPr/>
            <a:lstStyle/>
            <a:p>
              <a:endParaRPr lang="en-US" sz="1000"/>
            </a:p>
          </p:txBody>
        </p:sp>
        <p:sp>
          <p:nvSpPr>
            <p:cNvPr id="1049230" name="Line 53"/>
            <p:cNvSpPr>
              <a:spLocks noChangeShapeType="1"/>
            </p:cNvSpPr>
            <p:nvPr/>
          </p:nvSpPr>
          <p:spPr bwMode="auto">
            <a:xfrm flipV="1">
              <a:off x="6878676" y="1411993"/>
              <a:ext cx="158508" cy="0"/>
            </a:xfrm>
            <a:prstGeom prst="line">
              <a:avLst/>
            </a:prstGeom>
            <a:noFill/>
            <a:ln w="28575">
              <a:solidFill>
                <a:srgbClr val="0099FF"/>
              </a:solidFill>
              <a:round/>
              <a:headEnd/>
              <a:tailEnd/>
            </a:ln>
          </p:spPr>
          <p:txBody>
            <a:bodyPr/>
            <a:lstStyle/>
            <a:p>
              <a:endParaRPr lang="en-US" sz="1000"/>
            </a:p>
          </p:txBody>
        </p:sp>
        <p:sp>
          <p:nvSpPr>
            <p:cNvPr id="1049231" name="Line 54"/>
            <p:cNvSpPr>
              <a:spLocks noChangeShapeType="1"/>
            </p:cNvSpPr>
            <p:nvPr/>
          </p:nvSpPr>
          <p:spPr bwMode="auto">
            <a:xfrm flipV="1">
              <a:off x="7438118" y="1519711"/>
              <a:ext cx="161616" cy="0"/>
            </a:xfrm>
            <a:prstGeom prst="line">
              <a:avLst/>
            </a:prstGeom>
            <a:noFill/>
            <a:ln w="28575">
              <a:solidFill>
                <a:srgbClr val="0099FF"/>
              </a:solidFill>
              <a:round/>
              <a:headEnd/>
              <a:tailEnd/>
            </a:ln>
          </p:spPr>
          <p:txBody>
            <a:bodyPr/>
            <a:lstStyle/>
            <a:p>
              <a:endParaRPr lang="en-US" sz="1000"/>
            </a:p>
          </p:txBody>
        </p:sp>
        <p:sp>
          <p:nvSpPr>
            <p:cNvPr id="1049232" name="Line 55"/>
            <p:cNvSpPr>
              <a:spLocks noChangeShapeType="1"/>
            </p:cNvSpPr>
            <p:nvPr/>
          </p:nvSpPr>
          <p:spPr bwMode="auto">
            <a:xfrm flipV="1">
              <a:off x="7621490" y="1679656"/>
              <a:ext cx="161616" cy="0"/>
            </a:xfrm>
            <a:prstGeom prst="line">
              <a:avLst/>
            </a:prstGeom>
            <a:noFill/>
            <a:ln w="28575">
              <a:solidFill>
                <a:srgbClr val="0099FF"/>
              </a:solidFill>
              <a:round/>
              <a:headEnd/>
              <a:tailEnd/>
            </a:ln>
          </p:spPr>
          <p:txBody>
            <a:bodyPr/>
            <a:lstStyle/>
            <a:p>
              <a:endParaRPr lang="en-US" sz="1000"/>
            </a:p>
          </p:txBody>
        </p:sp>
        <p:sp>
          <p:nvSpPr>
            <p:cNvPr id="1049233" name="Line 56"/>
            <p:cNvSpPr>
              <a:spLocks noChangeShapeType="1"/>
            </p:cNvSpPr>
            <p:nvPr/>
          </p:nvSpPr>
          <p:spPr bwMode="auto">
            <a:xfrm flipV="1">
              <a:off x="7910535" y="1957111"/>
              <a:ext cx="242425" cy="0"/>
            </a:xfrm>
            <a:prstGeom prst="line">
              <a:avLst/>
            </a:prstGeom>
            <a:noFill/>
            <a:ln w="28575">
              <a:solidFill>
                <a:srgbClr val="0099FF"/>
              </a:solidFill>
              <a:round/>
              <a:headEnd/>
              <a:tailEnd/>
            </a:ln>
          </p:spPr>
          <p:txBody>
            <a:bodyPr/>
            <a:lstStyle/>
            <a:p>
              <a:endParaRPr lang="en-US" sz="1000"/>
            </a:p>
          </p:txBody>
        </p:sp>
        <p:sp>
          <p:nvSpPr>
            <p:cNvPr id="1049234" name="Line 57"/>
            <p:cNvSpPr>
              <a:spLocks noChangeShapeType="1"/>
            </p:cNvSpPr>
            <p:nvPr/>
          </p:nvSpPr>
          <p:spPr bwMode="auto">
            <a:xfrm flipV="1">
              <a:off x="6863136" y="1245520"/>
              <a:ext cx="0" cy="633250"/>
            </a:xfrm>
            <a:prstGeom prst="line">
              <a:avLst/>
            </a:prstGeom>
            <a:noFill/>
            <a:ln w="57150">
              <a:solidFill>
                <a:srgbClr val="0099FF"/>
              </a:solidFill>
              <a:round/>
              <a:headEnd/>
              <a:tailEnd/>
            </a:ln>
          </p:spPr>
          <p:txBody>
            <a:bodyPr/>
            <a:lstStyle/>
            <a:p>
              <a:endParaRPr lang="en-US" sz="1000"/>
            </a:p>
          </p:txBody>
        </p:sp>
        <p:sp>
          <p:nvSpPr>
            <p:cNvPr id="1049235" name="Line 58"/>
            <p:cNvSpPr>
              <a:spLocks noChangeShapeType="1"/>
            </p:cNvSpPr>
            <p:nvPr/>
          </p:nvSpPr>
          <p:spPr bwMode="auto">
            <a:xfrm flipV="1">
              <a:off x="7612166" y="1253679"/>
              <a:ext cx="0" cy="638147"/>
            </a:xfrm>
            <a:prstGeom prst="line">
              <a:avLst/>
            </a:prstGeom>
            <a:noFill/>
            <a:ln w="57150">
              <a:solidFill>
                <a:srgbClr val="0099FF"/>
              </a:solidFill>
              <a:round/>
              <a:headEnd/>
              <a:tailEnd/>
            </a:ln>
          </p:spPr>
          <p:txBody>
            <a:bodyPr/>
            <a:lstStyle/>
            <a:p>
              <a:endParaRPr lang="en-US" sz="1000"/>
            </a:p>
          </p:txBody>
        </p:sp>
        <p:grpSp>
          <p:nvGrpSpPr>
            <p:cNvPr id="125" name="Group 68"/>
            <p:cNvGrpSpPr>
              <a:grpSpLocks noChangeAspect="1"/>
            </p:cNvGrpSpPr>
            <p:nvPr/>
          </p:nvGrpSpPr>
          <p:grpSpPr bwMode="auto">
            <a:xfrm>
              <a:off x="5702294" y="1807773"/>
              <a:ext cx="89511" cy="79702"/>
              <a:chOff x="2859" y="3213"/>
              <a:chExt cx="180" cy="153"/>
            </a:xfrm>
          </p:grpSpPr>
          <p:sp>
            <p:nvSpPr>
              <p:cNvPr id="1049236" name="AutoShape 69"/>
              <p:cNvSpPr>
                <a:spLocks noChangeAspect="1" noChangeArrowheads="1"/>
              </p:cNvSpPr>
              <p:nvPr/>
            </p:nvSpPr>
            <p:spPr bwMode="auto">
              <a:xfrm>
                <a:off x="2859" y="3213"/>
                <a:ext cx="180" cy="96"/>
              </a:xfrm>
              <a:prstGeom prst="flowChartExtract">
                <a:avLst/>
              </a:prstGeom>
              <a:solidFill>
                <a:srgbClr val="F5174C"/>
              </a:solidFill>
              <a:ln>
                <a:noFill/>
              </a:ln>
            </p:spPr>
            <p:txBody>
              <a:bodyPr wrap="none" anchor="ctr"/>
              <a:lstStyle/>
              <a:p>
                <a:endParaRPr lang="en-US" sz="1000"/>
              </a:p>
            </p:txBody>
          </p:sp>
          <p:sp>
            <p:nvSpPr>
              <p:cNvPr id="1049237" name="Oval 70"/>
              <p:cNvSpPr>
                <a:spLocks noChangeAspect="1" noChangeArrowheads="1"/>
              </p:cNvSpPr>
              <p:nvPr/>
            </p:nvSpPr>
            <p:spPr bwMode="auto">
              <a:xfrm>
                <a:off x="2901" y="3267"/>
                <a:ext cx="96" cy="99"/>
              </a:xfrm>
              <a:prstGeom prst="ellipse">
                <a:avLst/>
              </a:prstGeom>
              <a:solidFill>
                <a:srgbClr val="F5174C"/>
              </a:solidFill>
              <a:ln>
                <a:noFill/>
              </a:ln>
            </p:spPr>
            <p:txBody>
              <a:bodyPr wrap="none" anchor="ctr"/>
              <a:lstStyle/>
              <a:p>
                <a:endParaRPr lang="en-US" sz="1000"/>
              </a:p>
            </p:txBody>
          </p:sp>
        </p:grpSp>
        <p:grpSp>
          <p:nvGrpSpPr>
            <p:cNvPr id="126" name="Group 71"/>
            <p:cNvGrpSpPr>
              <a:grpSpLocks noChangeAspect="1"/>
            </p:cNvGrpSpPr>
            <p:nvPr/>
          </p:nvGrpSpPr>
          <p:grpSpPr bwMode="auto">
            <a:xfrm>
              <a:off x="6145187" y="1726982"/>
              <a:ext cx="89511" cy="76638"/>
              <a:chOff x="2931" y="3339"/>
              <a:chExt cx="180" cy="147"/>
            </a:xfrm>
          </p:grpSpPr>
          <p:sp>
            <p:nvSpPr>
              <p:cNvPr id="1049238" name="AutoShape 72"/>
              <p:cNvSpPr>
                <a:spLocks noChangeAspect="1" noChangeArrowheads="1"/>
              </p:cNvSpPr>
              <p:nvPr/>
            </p:nvSpPr>
            <p:spPr bwMode="auto">
              <a:xfrm>
                <a:off x="2931" y="3339"/>
                <a:ext cx="180" cy="96"/>
              </a:xfrm>
              <a:prstGeom prst="flowChartExtract">
                <a:avLst/>
              </a:prstGeom>
              <a:solidFill>
                <a:srgbClr val="F5174C"/>
              </a:solidFill>
              <a:ln>
                <a:noFill/>
              </a:ln>
            </p:spPr>
            <p:txBody>
              <a:bodyPr wrap="none" anchor="ctr"/>
              <a:lstStyle/>
              <a:p>
                <a:endParaRPr lang="en-US" sz="1000"/>
              </a:p>
            </p:txBody>
          </p:sp>
          <p:sp>
            <p:nvSpPr>
              <p:cNvPr id="1049239" name="Oval 73"/>
              <p:cNvSpPr>
                <a:spLocks noChangeAspect="1" noChangeArrowheads="1"/>
              </p:cNvSpPr>
              <p:nvPr/>
            </p:nvSpPr>
            <p:spPr bwMode="auto">
              <a:xfrm>
                <a:off x="2973" y="3387"/>
                <a:ext cx="96" cy="99"/>
              </a:xfrm>
              <a:prstGeom prst="ellipse">
                <a:avLst/>
              </a:prstGeom>
              <a:solidFill>
                <a:srgbClr val="F5174C"/>
              </a:solidFill>
              <a:ln>
                <a:noFill/>
              </a:ln>
            </p:spPr>
            <p:txBody>
              <a:bodyPr wrap="none" anchor="ctr"/>
              <a:lstStyle/>
              <a:p>
                <a:endParaRPr lang="en-US" sz="1000"/>
              </a:p>
            </p:txBody>
          </p:sp>
        </p:grpSp>
        <p:grpSp>
          <p:nvGrpSpPr>
            <p:cNvPr id="127" name="Group 74"/>
            <p:cNvGrpSpPr>
              <a:grpSpLocks noChangeAspect="1"/>
            </p:cNvGrpSpPr>
            <p:nvPr/>
          </p:nvGrpSpPr>
          <p:grpSpPr bwMode="auto">
            <a:xfrm>
              <a:off x="6469194" y="1922833"/>
              <a:ext cx="89511" cy="76638"/>
              <a:chOff x="2931" y="3339"/>
              <a:chExt cx="180" cy="147"/>
            </a:xfrm>
          </p:grpSpPr>
          <p:sp>
            <p:nvSpPr>
              <p:cNvPr id="1049240" name="AutoShape 75"/>
              <p:cNvSpPr>
                <a:spLocks noChangeAspect="1" noChangeArrowheads="1"/>
              </p:cNvSpPr>
              <p:nvPr/>
            </p:nvSpPr>
            <p:spPr bwMode="auto">
              <a:xfrm>
                <a:off x="2931" y="3339"/>
                <a:ext cx="180" cy="96"/>
              </a:xfrm>
              <a:prstGeom prst="flowChartExtract">
                <a:avLst/>
              </a:prstGeom>
              <a:solidFill>
                <a:srgbClr val="F5174C"/>
              </a:solidFill>
              <a:ln>
                <a:noFill/>
              </a:ln>
            </p:spPr>
            <p:txBody>
              <a:bodyPr wrap="none" anchor="ctr"/>
              <a:lstStyle/>
              <a:p>
                <a:endParaRPr lang="en-US" sz="1000"/>
              </a:p>
            </p:txBody>
          </p:sp>
          <p:sp>
            <p:nvSpPr>
              <p:cNvPr id="1049241" name="Oval 76"/>
              <p:cNvSpPr>
                <a:spLocks noChangeAspect="1" noChangeArrowheads="1"/>
              </p:cNvSpPr>
              <p:nvPr/>
            </p:nvSpPr>
            <p:spPr bwMode="auto">
              <a:xfrm>
                <a:off x="2973" y="3387"/>
                <a:ext cx="96" cy="99"/>
              </a:xfrm>
              <a:prstGeom prst="ellipse">
                <a:avLst/>
              </a:prstGeom>
              <a:solidFill>
                <a:srgbClr val="F5174C"/>
              </a:solidFill>
              <a:ln>
                <a:noFill/>
              </a:ln>
            </p:spPr>
            <p:txBody>
              <a:bodyPr wrap="none" anchor="ctr"/>
              <a:lstStyle/>
              <a:p>
                <a:endParaRPr lang="en-US" sz="1000"/>
              </a:p>
            </p:txBody>
          </p:sp>
        </p:grpSp>
        <p:grpSp>
          <p:nvGrpSpPr>
            <p:cNvPr id="128" name="Group 77"/>
            <p:cNvGrpSpPr>
              <a:grpSpLocks noChangeAspect="1"/>
            </p:cNvGrpSpPr>
            <p:nvPr/>
          </p:nvGrpSpPr>
          <p:grpSpPr bwMode="auto">
            <a:xfrm>
              <a:off x="6751246" y="1636403"/>
              <a:ext cx="89511" cy="76638"/>
              <a:chOff x="2931" y="3339"/>
              <a:chExt cx="180" cy="147"/>
            </a:xfrm>
          </p:grpSpPr>
          <p:sp>
            <p:nvSpPr>
              <p:cNvPr id="1049242" name="AutoShape 78"/>
              <p:cNvSpPr>
                <a:spLocks noChangeAspect="1" noChangeArrowheads="1"/>
              </p:cNvSpPr>
              <p:nvPr/>
            </p:nvSpPr>
            <p:spPr bwMode="auto">
              <a:xfrm>
                <a:off x="2931" y="3339"/>
                <a:ext cx="180" cy="96"/>
              </a:xfrm>
              <a:prstGeom prst="flowChartExtract">
                <a:avLst/>
              </a:prstGeom>
              <a:solidFill>
                <a:srgbClr val="F5174C"/>
              </a:solidFill>
              <a:ln>
                <a:noFill/>
              </a:ln>
            </p:spPr>
            <p:txBody>
              <a:bodyPr wrap="none" anchor="ctr"/>
              <a:lstStyle/>
              <a:p>
                <a:endParaRPr lang="en-US" sz="1000"/>
              </a:p>
            </p:txBody>
          </p:sp>
          <p:sp>
            <p:nvSpPr>
              <p:cNvPr id="1049243" name="Oval 79"/>
              <p:cNvSpPr>
                <a:spLocks noChangeAspect="1" noChangeArrowheads="1"/>
              </p:cNvSpPr>
              <p:nvPr/>
            </p:nvSpPr>
            <p:spPr bwMode="auto">
              <a:xfrm>
                <a:off x="2973" y="3387"/>
                <a:ext cx="96" cy="99"/>
              </a:xfrm>
              <a:prstGeom prst="ellipse">
                <a:avLst/>
              </a:prstGeom>
              <a:solidFill>
                <a:srgbClr val="F5174C"/>
              </a:solidFill>
              <a:ln>
                <a:noFill/>
              </a:ln>
            </p:spPr>
            <p:txBody>
              <a:bodyPr wrap="none" anchor="ctr"/>
              <a:lstStyle/>
              <a:p>
                <a:endParaRPr lang="en-US" sz="1000"/>
              </a:p>
            </p:txBody>
          </p:sp>
        </p:grpSp>
        <p:grpSp>
          <p:nvGrpSpPr>
            <p:cNvPr id="129" name="Group 80"/>
            <p:cNvGrpSpPr>
              <a:grpSpLocks noChangeAspect="1"/>
            </p:cNvGrpSpPr>
            <p:nvPr/>
          </p:nvGrpSpPr>
          <p:grpSpPr bwMode="auto">
            <a:xfrm>
              <a:off x="6891106" y="1364660"/>
              <a:ext cx="89511" cy="76638"/>
              <a:chOff x="2931" y="3339"/>
              <a:chExt cx="180" cy="147"/>
            </a:xfrm>
          </p:grpSpPr>
          <p:sp>
            <p:nvSpPr>
              <p:cNvPr id="1049244" name="AutoShape 81"/>
              <p:cNvSpPr>
                <a:spLocks noChangeAspect="1" noChangeArrowheads="1"/>
              </p:cNvSpPr>
              <p:nvPr/>
            </p:nvSpPr>
            <p:spPr bwMode="auto">
              <a:xfrm>
                <a:off x="2931" y="3339"/>
                <a:ext cx="180" cy="96"/>
              </a:xfrm>
              <a:prstGeom prst="flowChartExtract">
                <a:avLst/>
              </a:prstGeom>
              <a:solidFill>
                <a:srgbClr val="F5174C"/>
              </a:solidFill>
              <a:ln>
                <a:noFill/>
              </a:ln>
            </p:spPr>
            <p:txBody>
              <a:bodyPr wrap="none" anchor="ctr"/>
              <a:lstStyle/>
              <a:p>
                <a:endParaRPr lang="en-US" sz="1000"/>
              </a:p>
            </p:txBody>
          </p:sp>
          <p:sp>
            <p:nvSpPr>
              <p:cNvPr id="1049245" name="Oval 82"/>
              <p:cNvSpPr>
                <a:spLocks noChangeAspect="1" noChangeArrowheads="1"/>
              </p:cNvSpPr>
              <p:nvPr/>
            </p:nvSpPr>
            <p:spPr bwMode="auto">
              <a:xfrm>
                <a:off x="2973" y="3387"/>
                <a:ext cx="96" cy="99"/>
              </a:xfrm>
              <a:prstGeom prst="ellipse">
                <a:avLst/>
              </a:prstGeom>
              <a:solidFill>
                <a:srgbClr val="F5174C"/>
              </a:solidFill>
              <a:ln>
                <a:noFill/>
              </a:ln>
            </p:spPr>
            <p:txBody>
              <a:bodyPr wrap="none" anchor="ctr"/>
              <a:lstStyle/>
              <a:p>
                <a:endParaRPr lang="en-US" sz="1000"/>
              </a:p>
            </p:txBody>
          </p:sp>
        </p:grpSp>
        <p:grpSp>
          <p:nvGrpSpPr>
            <p:cNvPr id="130" name="Group 83"/>
            <p:cNvGrpSpPr>
              <a:grpSpLocks noChangeAspect="1"/>
            </p:cNvGrpSpPr>
            <p:nvPr/>
          </p:nvGrpSpPr>
          <p:grpSpPr bwMode="auto">
            <a:xfrm>
              <a:off x="7487846" y="1477276"/>
              <a:ext cx="89511" cy="76638"/>
              <a:chOff x="2931" y="3339"/>
              <a:chExt cx="180" cy="147"/>
            </a:xfrm>
          </p:grpSpPr>
          <p:sp>
            <p:nvSpPr>
              <p:cNvPr id="1049246" name="AutoShape 84"/>
              <p:cNvSpPr>
                <a:spLocks noChangeAspect="1" noChangeArrowheads="1"/>
              </p:cNvSpPr>
              <p:nvPr/>
            </p:nvSpPr>
            <p:spPr bwMode="auto">
              <a:xfrm>
                <a:off x="2931" y="3339"/>
                <a:ext cx="180" cy="96"/>
              </a:xfrm>
              <a:prstGeom prst="flowChartExtract">
                <a:avLst/>
              </a:prstGeom>
              <a:solidFill>
                <a:srgbClr val="F5174C"/>
              </a:solidFill>
              <a:ln>
                <a:noFill/>
              </a:ln>
            </p:spPr>
            <p:txBody>
              <a:bodyPr wrap="none" anchor="ctr"/>
              <a:lstStyle/>
              <a:p>
                <a:endParaRPr lang="en-US" sz="1000"/>
              </a:p>
            </p:txBody>
          </p:sp>
          <p:sp>
            <p:nvSpPr>
              <p:cNvPr id="1049247" name="Oval 85"/>
              <p:cNvSpPr>
                <a:spLocks noChangeAspect="1" noChangeArrowheads="1"/>
              </p:cNvSpPr>
              <p:nvPr/>
            </p:nvSpPr>
            <p:spPr bwMode="auto">
              <a:xfrm>
                <a:off x="2973" y="3387"/>
                <a:ext cx="96" cy="99"/>
              </a:xfrm>
              <a:prstGeom prst="ellipse">
                <a:avLst/>
              </a:prstGeom>
              <a:solidFill>
                <a:srgbClr val="F5174C"/>
              </a:solidFill>
              <a:ln>
                <a:noFill/>
              </a:ln>
            </p:spPr>
            <p:txBody>
              <a:bodyPr wrap="none" anchor="ctr"/>
              <a:lstStyle/>
              <a:p>
                <a:endParaRPr lang="en-US" sz="1000"/>
              </a:p>
            </p:txBody>
          </p:sp>
        </p:grpSp>
        <p:grpSp>
          <p:nvGrpSpPr>
            <p:cNvPr id="131" name="Group 86"/>
            <p:cNvGrpSpPr>
              <a:grpSpLocks noChangeAspect="1"/>
            </p:cNvGrpSpPr>
            <p:nvPr/>
          </p:nvGrpSpPr>
          <p:grpSpPr bwMode="auto">
            <a:xfrm>
              <a:off x="7644018" y="1636403"/>
              <a:ext cx="89511" cy="76638"/>
              <a:chOff x="2931" y="3339"/>
              <a:chExt cx="180" cy="147"/>
            </a:xfrm>
          </p:grpSpPr>
          <p:sp>
            <p:nvSpPr>
              <p:cNvPr id="1049248" name="AutoShape 87"/>
              <p:cNvSpPr>
                <a:spLocks noChangeAspect="1" noChangeArrowheads="1"/>
              </p:cNvSpPr>
              <p:nvPr/>
            </p:nvSpPr>
            <p:spPr bwMode="auto">
              <a:xfrm>
                <a:off x="2931" y="3339"/>
                <a:ext cx="180" cy="96"/>
              </a:xfrm>
              <a:prstGeom prst="flowChartExtract">
                <a:avLst/>
              </a:prstGeom>
              <a:solidFill>
                <a:srgbClr val="F5174C"/>
              </a:solidFill>
              <a:ln>
                <a:noFill/>
              </a:ln>
            </p:spPr>
            <p:txBody>
              <a:bodyPr wrap="none" anchor="ctr"/>
              <a:lstStyle/>
              <a:p>
                <a:endParaRPr lang="en-US" sz="1000"/>
              </a:p>
            </p:txBody>
          </p:sp>
          <p:sp>
            <p:nvSpPr>
              <p:cNvPr id="1049249" name="Oval 88"/>
              <p:cNvSpPr>
                <a:spLocks noChangeAspect="1" noChangeArrowheads="1"/>
              </p:cNvSpPr>
              <p:nvPr/>
            </p:nvSpPr>
            <p:spPr bwMode="auto">
              <a:xfrm>
                <a:off x="2973" y="3387"/>
                <a:ext cx="96" cy="99"/>
              </a:xfrm>
              <a:prstGeom prst="ellipse">
                <a:avLst/>
              </a:prstGeom>
              <a:solidFill>
                <a:srgbClr val="F5174C"/>
              </a:solidFill>
              <a:ln>
                <a:noFill/>
              </a:ln>
            </p:spPr>
            <p:txBody>
              <a:bodyPr wrap="none" anchor="ctr"/>
              <a:lstStyle/>
              <a:p>
                <a:endParaRPr lang="en-US" sz="1000"/>
              </a:p>
            </p:txBody>
          </p:sp>
        </p:grpSp>
        <p:grpSp>
          <p:nvGrpSpPr>
            <p:cNvPr id="132" name="Group 92"/>
            <p:cNvGrpSpPr>
              <a:grpSpLocks noChangeAspect="1"/>
            </p:cNvGrpSpPr>
            <p:nvPr/>
          </p:nvGrpSpPr>
          <p:grpSpPr bwMode="auto">
            <a:xfrm>
              <a:off x="8033301" y="1915491"/>
              <a:ext cx="89511" cy="76638"/>
              <a:chOff x="2931" y="3339"/>
              <a:chExt cx="180" cy="147"/>
            </a:xfrm>
          </p:grpSpPr>
          <p:sp>
            <p:nvSpPr>
              <p:cNvPr id="1049250" name="AutoShape 93"/>
              <p:cNvSpPr>
                <a:spLocks noChangeAspect="1" noChangeArrowheads="1"/>
              </p:cNvSpPr>
              <p:nvPr/>
            </p:nvSpPr>
            <p:spPr bwMode="auto">
              <a:xfrm>
                <a:off x="2931" y="3339"/>
                <a:ext cx="180" cy="96"/>
              </a:xfrm>
              <a:prstGeom prst="flowChartExtract">
                <a:avLst/>
              </a:prstGeom>
              <a:solidFill>
                <a:srgbClr val="F5174C"/>
              </a:solidFill>
              <a:ln>
                <a:noFill/>
              </a:ln>
            </p:spPr>
            <p:txBody>
              <a:bodyPr wrap="none" anchor="ctr"/>
              <a:lstStyle/>
              <a:p>
                <a:endParaRPr lang="en-US" sz="1000"/>
              </a:p>
            </p:txBody>
          </p:sp>
          <p:sp>
            <p:nvSpPr>
              <p:cNvPr id="1049251" name="Oval 94"/>
              <p:cNvSpPr>
                <a:spLocks noChangeAspect="1" noChangeArrowheads="1"/>
              </p:cNvSpPr>
              <p:nvPr/>
            </p:nvSpPr>
            <p:spPr bwMode="auto">
              <a:xfrm>
                <a:off x="2973" y="3387"/>
                <a:ext cx="96" cy="99"/>
              </a:xfrm>
              <a:prstGeom prst="ellipse">
                <a:avLst/>
              </a:prstGeom>
              <a:solidFill>
                <a:srgbClr val="F5174C"/>
              </a:solidFill>
              <a:ln>
                <a:noFill/>
              </a:ln>
            </p:spPr>
            <p:txBody>
              <a:bodyPr wrap="none" anchor="ctr"/>
              <a:lstStyle/>
              <a:p>
                <a:endParaRPr lang="en-US" sz="1000"/>
              </a:p>
            </p:txBody>
          </p:sp>
        </p:grpSp>
        <p:sp>
          <p:nvSpPr>
            <p:cNvPr id="1049252" name="Arc 14"/>
            <p:cNvSpPr/>
            <p:nvPr/>
          </p:nvSpPr>
          <p:spPr bwMode="auto">
            <a:xfrm rot="10800000">
              <a:off x="5320009" y="1242256"/>
              <a:ext cx="1030304" cy="1116346"/>
            </a:xfrm>
            <a:custGeom>
              <a:avLst/>
              <a:gdLst>
                <a:gd name="T0" fmla="*/ 2147483647 w 21600"/>
                <a:gd name="T1" fmla="*/ 0 h 22586"/>
                <a:gd name="T2" fmla="*/ 2147483647 w 21600"/>
                <a:gd name="T3" fmla="*/ 2147483647 h 22586"/>
                <a:gd name="T4" fmla="*/ 0 w 21600"/>
                <a:gd name="T5" fmla="*/ 2147483647 h 22586"/>
                <a:gd name="T6" fmla="*/ 0 60000 65536"/>
                <a:gd name="T7" fmla="*/ 0 60000 65536"/>
                <a:gd name="T8" fmla="*/ 0 60000 65536"/>
                <a:gd name="T9" fmla="*/ 0 w 21600"/>
                <a:gd name="T10" fmla="*/ 0 h 22586"/>
                <a:gd name="T11" fmla="*/ 21600 w 21600"/>
                <a:gd name="T12" fmla="*/ 22586 h 22586"/>
              </a:gdLst>
              <a:ahLst/>
              <a:cxnLst>
                <a:cxn ang="T6">
                  <a:pos x="T0" y="T1"/>
                </a:cxn>
                <a:cxn ang="T7">
                  <a:pos x="T2" y="T3"/>
                </a:cxn>
                <a:cxn ang="T8">
                  <a:pos x="T4" y="T5"/>
                </a:cxn>
              </a:cxnLst>
              <a:rect l="T9" t="T10" r="T11" b="T12"/>
              <a:pathLst>
                <a:path w="21600" h="22586" fill="none" extrusionOk="0">
                  <a:moveTo>
                    <a:pt x="4168" y="-1"/>
                  </a:moveTo>
                  <a:cubicBezTo>
                    <a:pt x="14296" y="1991"/>
                    <a:pt x="21600" y="10871"/>
                    <a:pt x="21600" y="21194"/>
                  </a:cubicBezTo>
                  <a:cubicBezTo>
                    <a:pt x="21600" y="21658"/>
                    <a:pt x="21585" y="22122"/>
                    <a:pt x="21555" y="22586"/>
                  </a:cubicBezTo>
                </a:path>
                <a:path w="21600" h="22586" stroke="0" extrusionOk="0">
                  <a:moveTo>
                    <a:pt x="4168" y="-1"/>
                  </a:moveTo>
                  <a:cubicBezTo>
                    <a:pt x="14296" y="1991"/>
                    <a:pt x="21600" y="10871"/>
                    <a:pt x="21600" y="21194"/>
                  </a:cubicBezTo>
                  <a:cubicBezTo>
                    <a:pt x="21600" y="21658"/>
                    <a:pt x="21585" y="22122"/>
                    <a:pt x="21555" y="22586"/>
                  </a:cubicBezTo>
                  <a:lnTo>
                    <a:pt x="0" y="21194"/>
                  </a:lnTo>
                  <a:lnTo>
                    <a:pt x="4168" y="-1"/>
                  </a:lnTo>
                  <a:close/>
                </a:path>
              </a:pathLst>
            </a:custGeom>
            <a:noFill/>
            <a:ln w="57150">
              <a:solidFill>
                <a:srgbClr val="0099FF"/>
              </a:solidFill>
              <a:round/>
              <a:headEnd/>
              <a:tailEnd/>
            </a:ln>
          </p:spPr>
          <p:txBody>
            <a:bodyPr rot="10800000" wrap="none" anchor="ctr"/>
            <a:lstStyle/>
            <a:p>
              <a:endParaRPr lang="en-US" sz="1000"/>
            </a:p>
          </p:txBody>
        </p:sp>
        <p:cxnSp>
          <p:nvCxnSpPr>
            <p:cNvPr id="3145763" name="Straight Arrow Connector 903"/>
            <p:cNvCxnSpPr>
              <a:cxnSpLocks/>
            </p:cNvCxnSpPr>
            <p:nvPr/>
          </p:nvCxnSpPr>
          <p:spPr bwMode="auto">
            <a:xfrm rot="10800000">
              <a:off x="6881836" y="1755312"/>
              <a:ext cx="170916" cy="6414"/>
            </a:xfrm>
            <a:prstGeom prst="straightConnector1">
              <a:avLst/>
            </a:prstGeom>
            <a:ln w="28575">
              <a:solidFill>
                <a:srgbClr val="0099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64" name="Straight Arrow Connector 904"/>
            <p:cNvCxnSpPr>
              <a:cxnSpLocks/>
            </p:cNvCxnSpPr>
            <p:nvPr/>
          </p:nvCxnSpPr>
          <p:spPr bwMode="auto">
            <a:xfrm rot="10800000">
              <a:off x="7631236" y="1365673"/>
              <a:ext cx="174860" cy="3207"/>
            </a:xfrm>
            <a:prstGeom prst="straightConnector1">
              <a:avLst/>
            </a:prstGeom>
            <a:ln w="28575">
              <a:solidFill>
                <a:srgbClr val="0099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65" name="Straight Arrow Connector 905"/>
            <p:cNvCxnSpPr>
              <a:cxnSpLocks/>
            </p:cNvCxnSpPr>
            <p:nvPr/>
          </p:nvCxnSpPr>
          <p:spPr bwMode="auto">
            <a:xfrm rot="10800000" flipH="1">
              <a:off x="7418248" y="1761725"/>
              <a:ext cx="172231" cy="3207"/>
            </a:xfrm>
            <a:prstGeom prst="straightConnector1">
              <a:avLst/>
            </a:prstGeom>
            <a:ln w="28575">
              <a:solidFill>
                <a:srgbClr val="0099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66" name="Straight Arrow Connector 906"/>
            <p:cNvCxnSpPr>
              <a:cxnSpLocks/>
            </p:cNvCxnSpPr>
            <p:nvPr/>
          </p:nvCxnSpPr>
          <p:spPr bwMode="auto">
            <a:xfrm rot="10800000" flipH="1">
              <a:off x="6667534" y="1485932"/>
              <a:ext cx="173545" cy="6414"/>
            </a:xfrm>
            <a:prstGeom prst="straightConnector1">
              <a:avLst/>
            </a:prstGeom>
            <a:ln w="28575">
              <a:solidFill>
                <a:srgbClr val="0099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67" name="Straight Arrow Connector 907"/>
            <p:cNvCxnSpPr>
              <a:cxnSpLocks/>
            </p:cNvCxnSpPr>
            <p:nvPr/>
          </p:nvCxnSpPr>
          <p:spPr bwMode="auto">
            <a:xfrm rot="10800000" flipH="1">
              <a:off x="5697259" y="2021484"/>
              <a:ext cx="173545" cy="3207"/>
            </a:xfrm>
            <a:prstGeom prst="straightConnector1">
              <a:avLst/>
            </a:prstGeom>
            <a:ln w="28575">
              <a:solidFill>
                <a:srgbClr val="0099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68" name="Straight Arrow Connector 908"/>
            <p:cNvCxnSpPr>
              <a:cxnSpLocks/>
            </p:cNvCxnSpPr>
            <p:nvPr/>
          </p:nvCxnSpPr>
          <p:spPr bwMode="auto">
            <a:xfrm rot="10800000" flipH="1">
              <a:off x="8149242" y="1663915"/>
              <a:ext cx="173545" cy="4810"/>
            </a:xfrm>
            <a:prstGeom prst="straightConnector1">
              <a:avLst/>
            </a:prstGeom>
            <a:ln w="28575">
              <a:solidFill>
                <a:srgbClr val="0099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69" name="Straight Arrow Connector 909"/>
            <p:cNvCxnSpPr>
              <a:cxnSpLocks/>
            </p:cNvCxnSpPr>
            <p:nvPr/>
          </p:nvCxnSpPr>
          <p:spPr bwMode="auto">
            <a:xfrm rot="10800000">
              <a:off x="6216579" y="1530829"/>
              <a:ext cx="170916" cy="4809"/>
            </a:xfrm>
            <a:prstGeom prst="straightConnector1">
              <a:avLst/>
            </a:prstGeom>
            <a:ln w="28575">
              <a:solidFill>
                <a:srgbClr val="0099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5770" name="Straight Arrow Connector 910"/>
            <p:cNvCxnSpPr>
              <a:cxnSpLocks/>
            </p:cNvCxnSpPr>
            <p:nvPr/>
          </p:nvCxnSpPr>
          <p:spPr bwMode="auto">
            <a:xfrm rot="10800000">
              <a:off x="5404072" y="1663915"/>
              <a:ext cx="172231" cy="4810"/>
            </a:xfrm>
            <a:prstGeom prst="straightConnector1">
              <a:avLst/>
            </a:prstGeom>
            <a:ln w="28575">
              <a:solidFill>
                <a:srgbClr val="0099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3" name="Group 62"/>
            <p:cNvGrpSpPr>
              <a:grpSpLocks noChangeAspect="1"/>
            </p:cNvGrpSpPr>
            <p:nvPr/>
          </p:nvGrpSpPr>
          <p:grpSpPr bwMode="auto">
            <a:xfrm>
              <a:off x="5347969" y="1392389"/>
              <a:ext cx="89510" cy="91963"/>
              <a:chOff x="2515" y="3022"/>
              <a:chExt cx="179" cy="173"/>
            </a:xfrm>
          </p:grpSpPr>
          <p:sp>
            <p:nvSpPr>
              <p:cNvPr id="1049253" name="Oval 64"/>
              <p:cNvSpPr>
                <a:spLocks noChangeAspect="1" noChangeArrowheads="1"/>
              </p:cNvSpPr>
              <p:nvPr/>
            </p:nvSpPr>
            <p:spPr bwMode="auto">
              <a:xfrm>
                <a:off x="2560" y="3096"/>
                <a:ext cx="96" cy="99"/>
              </a:xfrm>
              <a:prstGeom prst="ellipse">
                <a:avLst/>
              </a:prstGeom>
              <a:solidFill>
                <a:srgbClr val="F5174C"/>
              </a:solidFill>
              <a:ln>
                <a:noFill/>
              </a:ln>
            </p:spPr>
            <p:txBody>
              <a:bodyPr wrap="none" anchor="ctr"/>
              <a:lstStyle/>
              <a:p>
                <a:endParaRPr lang="en-US" sz="1000"/>
              </a:p>
            </p:txBody>
          </p:sp>
          <p:sp>
            <p:nvSpPr>
              <p:cNvPr id="1049254" name="AutoShape 63"/>
              <p:cNvSpPr>
                <a:spLocks noChangeAspect="1" noChangeArrowheads="1"/>
              </p:cNvSpPr>
              <p:nvPr/>
            </p:nvSpPr>
            <p:spPr bwMode="auto">
              <a:xfrm>
                <a:off x="2515" y="3022"/>
                <a:ext cx="179" cy="95"/>
              </a:xfrm>
              <a:prstGeom prst="flowChartExtract">
                <a:avLst/>
              </a:prstGeom>
              <a:solidFill>
                <a:srgbClr val="F5174C"/>
              </a:solidFill>
              <a:ln>
                <a:noFill/>
              </a:ln>
            </p:spPr>
            <p:txBody>
              <a:bodyPr wrap="none" anchor="ctr"/>
              <a:lstStyle/>
              <a:p>
                <a:endParaRPr lang="en-US" sz="1000"/>
              </a:p>
            </p:txBody>
          </p:sp>
        </p:grpSp>
        <p:sp>
          <p:nvSpPr>
            <p:cNvPr id="1049255" name="Line 11"/>
            <p:cNvSpPr>
              <a:spLocks noChangeShapeType="1"/>
            </p:cNvSpPr>
            <p:nvPr/>
          </p:nvSpPr>
          <p:spPr bwMode="auto">
            <a:xfrm>
              <a:off x="7145580" y="2352701"/>
              <a:ext cx="4662" cy="2388127"/>
            </a:xfrm>
            <a:prstGeom prst="line">
              <a:avLst/>
            </a:prstGeom>
            <a:noFill/>
            <a:ln w="57150">
              <a:solidFill>
                <a:srgbClr val="0099FF"/>
              </a:solidFill>
              <a:round/>
              <a:headEnd/>
              <a:tailEnd/>
            </a:ln>
          </p:spPr>
          <p:txBody>
            <a:bodyPr wrap="none" anchor="ctr"/>
            <a:lstStyle/>
            <a:p>
              <a:endParaRPr lang="en-US" sz="1000"/>
            </a:p>
          </p:txBody>
        </p:sp>
        <p:sp>
          <p:nvSpPr>
            <p:cNvPr id="1049256" name="Line 12"/>
            <p:cNvSpPr>
              <a:spLocks noChangeShapeType="1"/>
            </p:cNvSpPr>
            <p:nvPr/>
          </p:nvSpPr>
          <p:spPr bwMode="auto">
            <a:xfrm flipH="1">
              <a:off x="7729885" y="2225683"/>
              <a:ext cx="6217" cy="2626880"/>
            </a:xfrm>
            <a:prstGeom prst="line">
              <a:avLst/>
            </a:prstGeom>
            <a:noFill/>
            <a:ln w="57150">
              <a:solidFill>
                <a:srgbClr val="0099FF"/>
              </a:solidFill>
              <a:round/>
              <a:headEnd/>
              <a:tailEnd/>
            </a:ln>
          </p:spPr>
          <p:txBody>
            <a:bodyPr wrap="none" anchor="ctr"/>
            <a:lstStyle/>
            <a:p>
              <a:endParaRPr lang="en-US" sz="1000"/>
            </a:p>
          </p:txBody>
        </p:sp>
        <p:sp>
          <p:nvSpPr>
            <p:cNvPr id="1049257" name="Line 13"/>
            <p:cNvSpPr>
              <a:spLocks noChangeShapeType="1"/>
            </p:cNvSpPr>
            <p:nvPr/>
          </p:nvSpPr>
          <p:spPr bwMode="auto">
            <a:xfrm>
              <a:off x="6325065" y="2488165"/>
              <a:ext cx="25247" cy="2378768"/>
            </a:xfrm>
            <a:prstGeom prst="line">
              <a:avLst/>
            </a:prstGeom>
            <a:noFill/>
            <a:ln w="57150">
              <a:solidFill>
                <a:srgbClr val="0099FF"/>
              </a:solidFill>
              <a:round/>
              <a:headEnd/>
              <a:tailEnd/>
            </a:ln>
          </p:spPr>
          <p:txBody>
            <a:bodyPr/>
            <a:lstStyle/>
            <a:p>
              <a:endParaRPr lang="en-US" sz="1000"/>
            </a:p>
          </p:txBody>
        </p:sp>
        <p:sp>
          <p:nvSpPr>
            <p:cNvPr id="1049258" name="Oval 38"/>
            <p:cNvSpPr>
              <a:spLocks noChangeArrowheads="1"/>
            </p:cNvSpPr>
            <p:nvPr/>
          </p:nvSpPr>
          <p:spPr bwMode="auto">
            <a:xfrm>
              <a:off x="6213177" y="3170271"/>
              <a:ext cx="214453" cy="215436"/>
            </a:xfrm>
            <a:prstGeom prst="ellipse">
              <a:avLst/>
            </a:prstGeom>
            <a:solidFill>
              <a:srgbClr val="99FF66"/>
            </a:solidFill>
            <a:ln w="19050">
              <a:solidFill>
                <a:srgbClr val="0099FF"/>
              </a:solidFill>
              <a:round/>
              <a:headEnd/>
              <a:tailEnd/>
            </a:ln>
          </p:spPr>
          <p:txBody>
            <a:bodyPr wrap="none" anchor="ctr"/>
            <a:lstStyle/>
            <a:p>
              <a:endParaRPr lang="en-US" sz="1000"/>
            </a:p>
          </p:txBody>
        </p:sp>
        <p:sp>
          <p:nvSpPr>
            <p:cNvPr id="1049259" name="Oval 39"/>
            <p:cNvSpPr>
              <a:spLocks noChangeArrowheads="1"/>
            </p:cNvSpPr>
            <p:nvPr/>
          </p:nvSpPr>
          <p:spPr bwMode="auto">
            <a:xfrm>
              <a:off x="7043016" y="3165374"/>
              <a:ext cx="214453" cy="215436"/>
            </a:xfrm>
            <a:prstGeom prst="ellipse">
              <a:avLst/>
            </a:prstGeom>
            <a:solidFill>
              <a:srgbClr val="99FF66"/>
            </a:solidFill>
            <a:ln w="19050">
              <a:solidFill>
                <a:srgbClr val="0099FF"/>
              </a:solidFill>
              <a:round/>
              <a:headEnd/>
              <a:tailEnd/>
            </a:ln>
          </p:spPr>
          <p:txBody>
            <a:bodyPr wrap="none" anchor="ctr"/>
            <a:lstStyle/>
            <a:p>
              <a:endParaRPr lang="en-US" sz="1000"/>
            </a:p>
          </p:txBody>
        </p:sp>
        <p:sp>
          <p:nvSpPr>
            <p:cNvPr id="1049260" name="Oval 40"/>
            <p:cNvSpPr>
              <a:spLocks noChangeArrowheads="1"/>
            </p:cNvSpPr>
            <p:nvPr/>
          </p:nvSpPr>
          <p:spPr bwMode="auto">
            <a:xfrm>
              <a:off x="7616443" y="3003798"/>
              <a:ext cx="214453" cy="215436"/>
            </a:xfrm>
            <a:prstGeom prst="ellipse">
              <a:avLst/>
            </a:prstGeom>
            <a:solidFill>
              <a:srgbClr val="99FF66"/>
            </a:solidFill>
            <a:ln w="19050">
              <a:solidFill>
                <a:srgbClr val="0099FF"/>
              </a:solidFill>
              <a:round/>
              <a:headEnd/>
              <a:tailEnd/>
            </a:ln>
          </p:spPr>
          <p:txBody>
            <a:bodyPr wrap="none" anchor="ctr"/>
            <a:lstStyle/>
            <a:p>
              <a:endParaRPr lang="en-US" sz="1000"/>
            </a:p>
          </p:txBody>
        </p:sp>
        <p:sp>
          <p:nvSpPr>
            <p:cNvPr id="1049261" name="Oval 41"/>
            <p:cNvSpPr>
              <a:spLocks noChangeAspect="1" noChangeArrowheads="1"/>
            </p:cNvSpPr>
            <p:nvPr/>
          </p:nvSpPr>
          <p:spPr bwMode="auto">
            <a:xfrm>
              <a:off x="6133924" y="4853169"/>
              <a:ext cx="332942" cy="349671"/>
            </a:xfrm>
            <a:prstGeom prst="ellipse">
              <a:avLst/>
            </a:prstGeom>
            <a:solidFill>
              <a:srgbClr val="99FF66"/>
            </a:solidFill>
            <a:ln w="19050">
              <a:solidFill>
                <a:srgbClr val="0099FF"/>
              </a:solidFill>
              <a:round/>
              <a:headEnd/>
              <a:tailEnd/>
            </a:ln>
          </p:spPr>
          <p:txBody>
            <a:bodyPr wrap="none" anchor="ctr"/>
            <a:lstStyle/>
            <a:p>
              <a:endParaRPr lang="en-US" sz="1000"/>
            </a:p>
          </p:txBody>
        </p:sp>
        <p:sp>
          <p:nvSpPr>
            <p:cNvPr id="1049262" name="Oval 42"/>
            <p:cNvSpPr>
              <a:spLocks noChangeAspect="1" noChangeArrowheads="1"/>
            </p:cNvSpPr>
            <p:nvPr/>
          </p:nvSpPr>
          <p:spPr bwMode="auto">
            <a:xfrm>
              <a:off x="6959100" y="4720970"/>
              <a:ext cx="332942" cy="349671"/>
            </a:xfrm>
            <a:prstGeom prst="ellipse">
              <a:avLst/>
            </a:prstGeom>
            <a:solidFill>
              <a:srgbClr val="99FF66"/>
            </a:solidFill>
            <a:ln w="19050">
              <a:solidFill>
                <a:srgbClr val="0099FF"/>
              </a:solidFill>
              <a:round/>
              <a:headEnd/>
              <a:tailEnd/>
            </a:ln>
          </p:spPr>
          <p:txBody>
            <a:bodyPr wrap="none" anchor="ctr"/>
            <a:lstStyle/>
            <a:p>
              <a:endParaRPr lang="en-US" sz="1000"/>
            </a:p>
          </p:txBody>
        </p:sp>
        <p:sp>
          <p:nvSpPr>
            <p:cNvPr id="1049263" name="Oval 43"/>
            <p:cNvSpPr>
              <a:spLocks noChangeAspect="1" noChangeArrowheads="1"/>
            </p:cNvSpPr>
            <p:nvPr/>
          </p:nvSpPr>
          <p:spPr bwMode="auto">
            <a:xfrm>
              <a:off x="7541852" y="4848273"/>
              <a:ext cx="332942" cy="349671"/>
            </a:xfrm>
            <a:prstGeom prst="ellipse">
              <a:avLst/>
            </a:prstGeom>
            <a:solidFill>
              <a:srgbClr val="99FF66"/>
            </a:solidFill>
            <a:ln w="19050">
              <a:solidFill>
                <a:srgbClr val="0099FF"/>
              </a:solidFill>
              <a:round/>
              <a:headEnd/>
              <a:tailEnd/>
            </a:ln>
          </p:spPr>
          <p:txBody>
            <a:bodyPr wrap="none" anchor="ctr"/>
            <a:lstStyle/>
            <a:p>
              <a:endParaRPr lang="en-US" sz="1000"/>
            </a:p>
          </p:txBody>
        </p:sp>
        <p:sp>
          <p:nvSpPr>
            <p:cNvPr id="1049264" name="Arc 14"/>
            <p:cNvSpPr/>
            <p:nvPr/>
          </p:nvSpPr>
          <p:spPr bwMode="auto">
            <a:xfrm rot="10800000">
              <a:off x="6166071" y="1238988"/>
              <a:ext cx="1378023" cy="1119613"/>
            </a:xfrm>
            <a:custGeom>
              <a:avLst/>
              <a:gdLst>
                <a:gd name="T0" fmla="*/ 2147483647 w 21600"/>
                <a:gd name="T1" fmla="*/ 0 h 22586"/>
                <a:gd name="T2" fmla="*/ 2147483647 w 21600"/>
                <a:gd name="T3" fmla="*/ 2147483647 h 22586"/>
                <a:gd name="T4" fmla="*/ 0 w 21600"/>
                <a:gd name="T5" fmla="*/ 2147483647 h 22586"/>
                <a:gd name="T6" fmla="*/ 0 60000 65536"/>
                <a:gd name="T7" fmla="*/ 0 60000 65536"/>
                <a:gd name="T8" fmla="*/ 0 60000 65536"/>
                <a:gd name="T9" fmla="*/ 0 w 21600"/>
                <a:gd name="T10" fmla="*/ 0 h 22586"/>
                <a:gd name="T11" fmla="*/ 21600 w 21600"/>
                <a:gd name="T12" fmla="*/ 22586 h 22586"/>
              </a:gdLst>
              <a:ahLst/>
              <a:cxnLst>
                <a:cxn ang="T6">
                  <a:pos x="T0" y="T1"/>
                </a:cxn>
                <a:cxn ang="T7">
                  <a:pos x="T2" y="T3"/>
                </a:cxn>
                <a:cxn ang="T8">
                  <a:pos x="T4" y="T5"/>
                </a:cxn>
              </a:cxnLst>
              <a:rect l="T9" t="T10" r="T11" b="T12"/>
              <a:pathLst>
                <a:path w="21600" h="22586" fill="none" extrusionOk="0">
                  <a:moveTo>
                    <a:pt x="4168" y="-1"/>
                  </a:moveTo>
                  <a:cubicBezTo>
                    <a:pt x="14296" y="1991"/>
                    <a:pt x="21600" y="10871"/>
                    <a:pt x="21600" y="21194"/>
                  </a:cubicBezTo>
                  <a:cubicBezTo>
                    <a:pt x="21600" y="21658"/>
                    <a:pt x="21585" y="22122"/>
                    <a:pt x="21555" y="22586"/>
                  </a:cubicBezTo>
                </a:path>
                <a:path w="21600" h="22586" stroke="0" extrusionOk="0">
                  <a:moveTo>
                    <a:pt x="4168" y="-1"/>
                  </a:moveTo>
                  <a:cubicBezTo>
                    <a:pt x="14296" y="1991"/>
                    <a:pt x="21600" y="10871"/>
                    <a:pt x="21600" y="21194"/>
                  </a:cubicBezTo>
                  <a:cubicBezTo>
                    <a:pt x="21600" y="21658"/>
                    <a:pt x="21585" y="22122"/>
                    <a:pt x="21555" y="22586"/>
                  </a:cubicBezTo>
                  <a:lnTo>
                    <a:pt x="0" y="21194"/>
                  </a:lnTo>
                  <a:lnTo>
                    <a:pt x="4168" y="-1"/>
                  </a:lnTo>
                  <a:close/>
                </a:path>
              </a:pathLst>
            </a:custGeom>
            <a:noFill/>
            <a:ln w="57150">
              <a:solidFill>
                <a:srgbClr val="0099FF"/>
              </a:solidFill>
              <a:round/>
              <a:headEnd/>
              <a:tailEnd/>
            </a:ln>
          </p:spPr>
          <p:txBody>
            <a:bodyPr rot="10800000" wrap="none" anchor="ctr"/>
            <a:lstStyle/>
            <a:p>
              <a:endParaRPr lang="en-US" sz="1000"/>
            </a:p>
          </p:txBody>
        </p:sp>
        <p:sp>
          <p:nvSpPr>
            <p:cNvPr id="1049265" name="Arc 14"/>
            <p:cNvSpPr/>
            <p:nvPr/>
          </p:nvSpPr>
          <p:spPr bwMode="auto">
            <a:xfrm rot="10800000" flipH="1">
              <a:off x="6967294" y="1256691"/>
              <a:ext cx="1484036" cy="1096009"/>
            </a:xfrm>
            <a:custGeom>
              <a:avLst/>
              <a:gdLst>
                <a:gd name="T0" fmla="*/ 2147483647 w 21600"/>
                <a:gd name="T1" fmla="*/ 0 h 22586"/>
                <a:gd name="T2" fmla="*/ 2147483647 w 21600"/>
                <a:gd name="T3" fmla="*/ 2147483647 h 22586"/>
                <a:gd name="T4" fmla="*/ 0 w 21600"/>
                <a:gd name="T5" fmla="*/ 2147483647 h 22586"/>
                <a:gd name="T6" fmla="*/ 0 60000 65536"/>
                <a:gd name="T7" fmla="*/ 0 60000 65536"/>
                <a:gd name="T8" fmla="*/ 0 60000 65536"/>
                <a:gd name="T9" fmla="*/ 0 w 21600"/>
                <a:gd name="T10" fmla="*/ 0 h 22586"/>
                <a:gd name="T11" fmla="*/ 21600 w 21600"/>
                <a:gd name="T12" fmla="*/ 22586 h 22586"/>
              </a:gdLst>
              <a:ahLst/>
              <a:cxnLst>
                <a:cxn ang="T6">
                  <a:pos x="T0" y="T1"/>
                </a:cxn>
                <a:cxn ang="T7">
                  <a:pos x="T2" y="T3"/>
                </a:cxn>
                <a:cxn ang="T8">
                  <a:pos x="T4" y="T5"/>
                </a:cxn>
              </a:cxnLst>
              <a:rect l="T9" t="T10" r="T11" b="T12"/>
              <a:pathLst>
                <a:path w="21600" h="22586" fill="none" extrusionOk="0">
                  <a:moveTo>
                    <a:pt x="4168" y="-1"/>
                  </a:moveTo>
                  <a:cubicBezTo>
                    <a:pt x="14296" y="1991"/>
                    <a:pt x="21600" y="10871"/>
                    <a:pt x="21600" y="21194"/>
                  </a:cubicBezTo>
                  <a:cubicBezTo>
                    <a:pt x="21600" y="21658"/>
                    <a:pt x="21585" y="22122"/>
                    <a:pt x="21555" y="22586"/>
                  </a:cubicBezTo>
                </a:path>
                <a:path w="21600" h="22586" stroke="0" extrusionOk="0">
                  <a:moveTo>
                    <a:pt x="4168" y="-1"/>
                  </a:moveTo>
                  <a:cubicBezTo>
                    <a:pt x="14296" y="1991"/>
                    <a:pt x="21600" y="10871"/>
                    <a:pt x="21600" y="21194"/>
                  </a:cubicBezTo>
                  <a:cubicBezTo>
                    <a:pt x="21600" y="21658"/>
                    <a:pt x="21585" y="22122"/>
                    <a:pt x="21555" y="22586"/>
                  </a:cubicBezTo>
                  <a:lnTo>
                    <a:pt x="0" y="21194"/>
                  </a:lnTo>
                  <a:lnTo>
                    <a:pt x="4168" y="-1"/>
                  </a:lnTo>
                  <a:close/>
                </a:path>
              </a:pathLst>
            </a:custGeom>
            <a:noFill/>
            <a:ln w="57150">
              <a:solidFill>
                <a:srgbClr val="0099FF"/>
              </a:solidFill>
              <a:round/>
              <a:headEnd/>
              <a:tailEnd/>
            </a:ln>
          </p:spPr>
          <p:txBody>
            <a:bodyPr rot="10800000" wrap="none" anchor="ctr"/>
            <a:lstStyle/>
            <a:p>
              <a:endParaRPr lang="en-US" sz="1000"/>
            </a:p>
          </p:txBody>
        </p:sp>
        <p:sp>
          <p:nvSpPr>
            <p:cNvPr id="1049266" name="TextBox 14"/>
            <p:cNvSpPr txBox="1">
              <a:spLocks noChangeArrowheads="1"/>
            </p:cNvSpPr>
            <p:nvPr/>
          </p:nvSpPr>
          <p:spPr bwMode="auto">
            <a:xfrm rot="16200000">
              <a:off x="6040622" y="545052"/>
              <a:ext cx="905867" cy="463102"/>
            </a:xfrm>
            <a:prstGeom prst="rect">
              <a:avLst/>
            </a:prstGeom>
            <a:noFill/>
            <a:ln>
              <a:noFill/>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000" b="1" dirty="0">
                  <a:solidFill>
                    <a:srgbClr val="FB2913"/>
                  </a:solidFill>
                  <a:latin typeface="Arial Narrow" pitchFamily="34" charset="0"/>
                </a:rPr>
                <a:t>Reclamation Area </a:t>
              </a:r>
            </a:p>
          </p:txBody>
        </p:sp>
        <p:sp>
          <p:nvSpPr>
            <p:cNvPr id="1049267" name="TextBox 13"/>
            <p:cNvSpPr txBox="1">
              <a:spLocks noChangeArrowheads="1"/>
            </p:cNvSpPr>
            <p:nvPr/>
          </p:nvSpPr>
          <p:spPr bwMode="auto">
            <a:xfrm rot="16200000">
              <a:off x="5247764" y="1700205"/>
              <a:ext cx="1164104" cy="468157"/>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000" b="1" dirty="0" err="1">
                  <a:latin typeface="Arial Narrow" pitchFamily="34" charset="0"/>
                </a:rPr>
                <a:t>Cengkareng</a:t>
              </a:r>
              <a:r>
                <a:rPr lang="en-US" sz="1000" b="1" dirty="0">
                  <a:latin typeface="Arial Narrow" pitchFamily="34" charset="0"/>
                </a:rPr>
                <a:t> Drain</a:t>
              </a:r>
            </a:p>
          </p:txBody>
        </p:sp>
        <p:sp>
          <p:nvSpPr>
            <p:cNvPr id="1049268" name="TextBox 13"/>
            <p:cNvSpPr txBox="1">
              <a:spLocks noChangeArrowheads="1"/>
            </p:cNvSpPr>
            <p:nvPr/>
          </p:nvSpPr>
          <p:spPr bwMode="auto">
            <a:xfrm rot="16200000">
              <a:off x="6009243" y="1781163"/>
              <a:ext cx="1090345" cy="281513"/>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000" b="1" dirty="0">
                  <a:latin typeface="Arial Narrow" pitchFamily="34" charset="0"/>
                </a:rPr>
                <a:t>West Canal</a:t>
              </a:r>
            </a:p>
          </p:txBody>
        </p:sp>
        <p:sp>
          <p:nvSpPr>
            <p:cNvPr id="1049269" name="TextBox 9"/>
            <p:cNvSpPr txBox="1">
              <a:spLocks noChangeArrowheads="1"/>
            </p:cNvSpPr>
            <p:nvPr/>
          </p:nvSpPr>
          <p:spPr bwMode="auto">
            <a:xfrm rot="16200000">
              <a:off x="6867509" y="1464595"/>
              <a:ext cx="761178" cy="469195"/>
            </a:xfrm>
            <a:prstGeom prst="rect">
              <a:avLst/>
            </a:prstGeom>
            <a:noFill/>
            <a:ln>
              <a:noFill/>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000" b="1" dirty="0">
                  <a:latin typeface="Arial Narrow" pitchFamily="34" charset="0"/>
                </a:rPr>
                <a:t>Low Land</a:t>
              </a:r>
            </a:p>
          </p:txBody>
        </p:sp>
        <p:sp>
          <p:nvSpPr>
            <p:cNvPr id="1049270" name="TextBox 12"/>
            <p:cNvSpPr txBox="1">
              <a:spLocks noChangeArrowheads="1"/>
            </p:cNvSpPr>
            <p:nvPr/>
          </p:nvSpPr>
          <p:spPr bwMode="auto">
            <a:xfrm rot="16200000">
              <a:off x="7763008" y="1750513"/>
              <a:ext cx="756030" cy="379294"/>
            </a:xfrm>
            <a:prstGeom prst="rect">
              <a:avLst/>
            </a:prstGeom>
            <a:noFill/>
            <a:ln>
              <a:noFill/>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pPr>
              <a:r>
                <a:rPr lang="en-US" sz="1000" b="1" dirty="0">
                  <a:latin typeface="Arial Narrow" pitchFamily="34" charset="0"/>
                </a:rPr>
                <a:t>East Canal</a:t>
              </a:r>
            </a:p>
          </p:txBody>
        </p:sp>
        <p:sp>
          <p:nvSpPr>
            <p:cNvPr id="1049271" name="TextBox 10"/>
            <p:cNvSpPr txBox="1">
              <a:spLocks noChangeArrowheads="1"/>
            </p:cNvSpPr>
            <p:nvPr/>
          </p:nvSpPr>
          <p:spPr bwMode="auto">
            <a:xfrm rot="16200000">
              <a:off x="6078409" y="4570126"/>
              <a:ext cx="1116479" cy="821922"/>
            </a:xfrm>
            <a:prstGeom prst="rect">
              <a:avLst/>
            </a:prstGeom>
            <a:noFill/>
            <a:ln>
              <a:noFill/>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000" b="1" dirty="0">
                  <a:latin typeface="Arial Narrow" pitchFamily="34" charset="0"/>
                </a:rPr>
                <a:t>Retention Lakes </a:t>
              </a:r>
            </a:p>
            <a:p>
              <a:pPr algn="ctr" eaLnBrk="1" hangingPunct="1"/>
              <a:r>
                <a:rPr lang="en-US" sz="1000" b="1" dirty="0">
                  <a:latin typeface="Arial Narrow" pitchFamily="34" charset="0"/>
                </a:rPr>
                <a:t>Outside Jakarta</a:t>
              </a:r>
            </a:p>
          </p:txBody>
        </p:sp>
        <p:sp>
          <p:nvSpPr>
            <p:cNvPr id="1049273" name="TextBox 9"/>
            <p:cNvSpPr txBox="1">
              <a:spLocks noChangeArrowheads="1"/>
            </p:cNvSpPr>
            <p:nvPr/>
          </p:nvSpPr>
          <p:spPr bwMode="auto">
            <a:xfrm rot="16200000">
              <a:off x="6345775" y="2944119"/>
              <a:ext cx="922338" cy="469195"/>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000" b="1" dirty="0">
                  <a:latin typeface="Arial Narrow" pitchFamily="34" charset="0"/>
                </a:rPr>
                <a:t>Higher Land</a:t>
              </a:r>
            </a:p>
          </p:txBody>
        </p:sp>
        <p:sp>
          <p:nvSpPr>
            <p:cNvPr id="1049272" name="TextBox 9"/>
            <p:cNvSpPr txBox="1">
              <a:spLocks noChangeArrowheads="1"/>
            </p:cNvSpPr>
            <p:nvPr/>
          </p:nvSpPr>
          <p:spPr bwMode="auto">
            <a:xfrm rot="16200000">
              <a:off x="5341698" y="-214173"/>
              <a:ext cx="936103" cy="315260"/>
            </a:xfrm>
            <a:prstGeom prst="rect">
              <a:avLst/>
            </a:prstGeom>
            <a:noFill/>
            <a:ln>
              <a:noFill/>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000" b="1" dirty="0" smtClean="0">
                  <a:solidFill>
                    <a:schemeClr val="bg1"/>
                  </a:solidFill>
                  <a:latin typeface="Arial Narrow" pitchFamily="34" charset="0"/>
                </a:rPr>
                <a:t>Sea </a:t>
              </a:r>
              <a:r>
                <a:rPr lang="en-US" sz="1000" b="1" dirty="0">
                  <a:solidFill>
                    <a:schemeClr val="bg1"/>
                  </a:solidFill>
                  <a:latin typeface="Arial Narrow" pitchFamily="34" charset="0"/>
                </a:rPr>
                <a:t>Dykes</a:t>
              </a:r>
            </a:p>
          </p:txBody>
        </p:sp>
        <p:sp>
          <p:nvSpPr>
            <p:cNvPr id="1049274" name="TextBox 9"/>
            <p:cNvSpPr txBox="1">
              <a:spLocks noChangeArrowheads="1"/>
            </p:cNvSpPr>
            <p:nvPr/>
          </p:nvSpPr>
          <p:spPr bwMode="auto">
            <a:xfrm rot="16200000">
              <a:off x="6740247" y="-488649"/>
              <a:ext cx="936103" cy="288149"/>
            </a:xfrm>
            <a:prstGeom prst="rect">
              <a:avLst/>
            </a:prstGeom>
            <a:noFill/>
            <a:ln>
              <a:noFill/>
            </a:ln>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000" b="1" dirty="0" smtClean="0">
                  <a:solidFill>
                    <a:schemeClr val="bg1"/>
                  </a:solidFill>
                  <a:latin typeface="Arial Narrow" pitchFamily="34" charset="0"/>
                </a:rPr>
                <a:t>Sea</a:t>
              </a:r>
              <a:endParaRPr lang="en-US" sz="1000" b="1" dirty="0">
                <a:solidFill>
                  <a:schemeClr val="bg1"/>
                </a:solidFill>
                <a:latin typeface="Arial Narrow" pitchFamily="34" charset="0"/>
              </a:endParaRPr>
            </a:p>
          </p:txBody>
        </p:sp>
      </p:grpSp>
      <p:sp>
        <p:nvSpPr>
          <p:cNvPr id="1049275" name="Line 523"/>
          <p:cNvSpPr>
            <a:spLocks noChangeShapeType="1"/>
          </p:cNvSpPr>
          <p:nvPr/>
        </p:nvSpPr>
        <p:spPr bwMode="auto">
          <a:xfrm flipH="1">
            <a:off x="4153435" y="190610"/>
            <a:ext cx="0" cy="4746821"/>
          </a:xfrm>
          <a:prstGeom prst="line">
            <a:avLst/>
          </a:prstGeom>
          <a:noFill/>
          <a:ln w="38100">
            <a:solidFill>
              <a:srgbClr val="FF3300"/>
            </a:solidFill>
            <a:prstDash val="lgDash"/>
            <a:round/>
            <a:headEnd/>
            <a:tailEnd/>
          </a:ln>
        </p:spPr>
        <p:txBody>
          <a:bodyPr/>
          <a:lstStyle/>
          <a:p>
            <a:endParaRPr lang="en-US"/>
          </a:p>
        </p:txBody>
      </p:sp>
      <p:sp>
        <p:nvSpPr>
          <p:cNvPr id="1049276" name="Line 523"/>
          <p:cNvSpPr>
            <a:spLocks noChangeShapeType="1"/>
          </p:cNvSpPr>
          <p:nvPr/>
        </p:nvSpPr>
        <p:spPr bwMode="auto">
          <a:xfrm flipH="1">
            <a:off x="5744883" y="216024"/>
            <a:ext cx="0" cy="4746821"/>
          </a:xfrm>
          <a:prstGeom prst="line">
            <a:avLst/>
          </a:prstGeom>
          <a:noFill/>
          <a:ln w="38100">
            <a:solidFill>
              <a:srgbClr val="FF3300"/>
            </a:solidFill>
            <a:prstDash val="lgDash"/>
            <a:round/>
            <a:headEnd/>
            <a:tailEnd/>
          </a:ln>
        </p:spPr>
        <p:txBody>
          <a:bodyPr/>
          <a:lstStyle/>
          <a:p>
            <a:endParaRPr lang="en-US"/>
          </a:p>
        </p:txBody>
      </p:sp>
      <p:sp>
        <p:nvSpPr>
          <p:cNvPr id="1049277" name="Line 523"/>
          <p:cNvSpPr>
            <a:spLocks noChangeShapeType="1"/>
          </p:cNvSpPr>
          <p:nvPr/>
        </p:nvSpPr>
        <p:spPr bwMode="auto">
          <a:xfrm flipH="1">
            <a:off x="7193196" y="216024"/>
            <a:ext cx="0" cy="4746821"/>
          </a:xfrm>
          <a:prstGeom prst="line">
            <a:avLst/>
          </a:prstGeom>
          <a:noFill/>
          <a:ln w="38100">
            <a:solidFill>
              <a:srgbClr val="FF3300"/>
            </a:solidFill>
            <a:prstDash val="lgDash"/>
            <a:round/>
            <a:headEnd/>
            <a:tailEnd/>
          </a:ln>
        </p:spPr>
        <p:txBody>
          <a:bodyPr/>
          <a:lstStyle/>
          <a:p>
            <a:endParaRPr lang="en-US"/>
          </a:p>
        </p:txBody>
      </p:sp>
      <p:sp>
        <p:nvSpPr>
          <p:cNvPr id="1049278" name="Line 523"/>
          <p:cNvSpPr>
            <a:spLocks noChangeShapeType="1"/>
          </p:cNvSpPr>
          <p:nvPr/>
        </p:nvSpPr>
        <p:spPr bwMode="auto">
          <a:xfrm flipH="1">
            <a:off x="8688073" y="216024"/>
            <a:ext cx="0" cy="4746821"/>
          </a:xfrm>
          <a:prstGeom prst="line">
            <a:avLst/>
          </a:prstGeom>
          <a:noFill/>
          <a:ln w="38100">
            <a:solidFill>
              <a:srgbClr val="FF3300"/>
            </a:solidFill>
            <a:prstDash val="lgDash"/>
            <a:round/>
            <a:headEnd/>
            <a:tailEnd/>
          </a:ln>
        </p:spPr>
        <p:txBody>
          <a:bodyPr/>
          <a:lstStyle/>
          <a:p>
            <a:endParaRPr lang="en-US"/>
          </a:p>
        </p:txBody>
      </p:sp>
      <p:sp>
        <p:nvSpPr>
          <p:cNvPr id="1049279" name="Text Box 536"/>
          <p:cNvSpPr txBox="1">
            <a:spLocks noChangeArrowheads="1"/>
          </p:cNvSpPr>
          <p:nvPr/>
        </p:nvSpPr>
        <p:spPr bwMode="auto">
          <a:xfrm>
            <a:off x="7254220" y="3776278"/>
            <a:ext cx="1490948" cy="294625"/>
          </a:xfrm>
          <a:prstGeom prst="rect">
            <a:avLst/>
          </a:prstGeom>
          <a:noFill/>
          <a:ln w="9525">
            <a:noFill/>
            <a:miter lim="800000"/>
            <a:headEnd/>
            <a:tailEnd/>
          </a:ln>
        </p:spPr>
        <p:txBody>
          <a:bodyPr wrap="none" lIns="91424" tIns="45712" rIns="91424" bIns="45712">
            <a:spAutoFit/>
          </a:bodyPr>
          <a:lstStyle/>
          <a:p>
            <a:r>
              <a:rPr lang="en-US" dirty="0" smtClean="0">
                <a:latin typeface="Franklin Gothic Medium" pitchFamily="34" charset="0"/>
                <a:cs typeface="Arial" pitchFamily="34" charset="0"/>
              </a:rPr>
              <a:t>COAST AND SEA</a:t>
            </a:r>
            <a:endParaRPr lang="en-US" dirty="0">
              <a:solidFill>
                <a:srgbClr val="000000"/>
              </a:solidFill>
              <a:latin typeface="Franklin Gothic Medium" pitchFamily="34" charset="0"/>
              <a:cs typeface="Arial" pitchFamily="34" charset="0"/>
            </a:endParaRPr>
          </a:p>
        </p:txBody>
      </p:sp>
      <p:sp>
        <p:nvSpPr>
          <p:cNvPr id="1049280" name="Line 523"/>
          <p:cNvSpPr>
            <a:spLocks noChangeShapeType="1"/>
          </p:cNvSpPr>
          <p:nvPr/>
        </p:nvSpPr>
        <p:spPr bwMode="auto">
          <a:xfrm flipH="1">
            <a:off x="2936571" y="216024"/>
            <a:ext cx="0" cy="4746821"/>
          </a:xfrm>
          <a:prstGeom prst="line">
            <a:avLst/>
          </a:prstGeom>
          <a:noFill/>
          <a:ln w="38100">
            <a:solidFill>
              <a:srgbClr val="FF3300"/>
            </a:solidFill>
            <a:prstDash val="lgDash"/>
            <a:round/>
            <a:headEnd/>
            <a:tailEnd/>
          </a:ln>
        </p:spPr>
        <p:txBody>
          <a:bodyPr/>
          <a:lstStyle/>
          <a:p>
            <a:endParaRPr lang="en-US"/>
          </a:p>
        </p:txBody>
      </p:sp>
      <p:grpSp>
        <p:nvGrpSpPr>
          <p:cNvPr id="134" name="Group 3"/>
          <p:cNvGrpSpPr/>
          <p:nvPr/>
        </p:nvGrpSpPr>
        <p:grpSpPr>
          <a:xfrm>
            <a:off x="7323019" y="2574781"/>
            <a:ext cx="452120" cy="452703"/>
            <a:chOff x="1979712" y="2139702"/>
            <a:chExt cx="720080" cy="720080"/>
          </a:xfrm>
        </p:grpSpPr>
        <p:sp>
          <p:nvSpPr>
            <p:cNvPr id="1049281" name="Shape 119"/>
            <p:cNvSpPr/>
            <p:nvPr/>
          </p:nvSpPr>
          <p:spPr>
            <a:xfrm>
              <a:off x="1979712" y="2139702"/>
              <a:ext cx="720080" cy="720080"/>
            </a:xfrm>
            <a:prstGeom prst="ellipse">
              <a:avLst/>
            </a:prstGeom>
            <a:solidFill>
              <a:schemeClr val="lt1"/>
            </a:solidFill>
            <a:ln w="25400" cap="flat" cmpd="sng">
              <a:solidFill>
                <a:srgbClr val="0072C0">
                  <a:alpha val="84705"/>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049282" name="Shape 156"/>
            <p:cNvSpPr txBox="1"/>
            <p:nvPr/>
          </p:nvSpPr>
          <p:spPr>
            <a:xfrm>
              <a:off x="2047042" y="2238133"/>
              <a:ext cx="585417" cy="52322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 sz="1200" b="1" dirty="0" smtClean="0">
                  <a:solidFill>
                    <a:schemeClr val="dk1"/>
                  </a:solidFill>
                  <a:latin typeface="Arial"/>
                  <a:ea typeface="Arial"/>
                  <a:cs typeface="Arial"/>
                  <a:sym typeface="Arial"/>
                </a:rPr>
                <a:t>03</a:t>
              </a:r>
              <a:endParaRPr lang="en" sz="1200" b="1" dirty="0">
                <a:solidFill>
                  <a:schemeClr val="dk1"/>
                </a:solidFill>
                <a:latin typeface="Arial"/>
                <a:ea typeface="Arial"/>
                <a:cs typeface="Arial"/>
                <a:sym typeface="Arial"/>
              </a:endParaRPr>
            </a:p>
          </p:txBody>
        </p:sp>
      </p:grpSp>
      <p:grpSp>
        <p:nvGrpSpPr>
          <p:cNvPr id="135" name="Group 860"/>
          <p:cNvGrpSpPr/>
          <p:nvPr/>
        </p:nvGrpSpPr>
        <p:grpSpPr>
          <a:xfrm>
            <a:off x="5867440" y="223496"/>
            <a:ext cx="452120" cy="452703"/>
            <a:chOff x="1979712" y="2139702"/>
            <a:chExt cx="720080" cy="720080"/>
          </a:xfrm>
        </p:grpSpPr>
        <p:sp>
          <p:nvSpPr>
            <p:cNvPr id="1049283" name="Shape 119"/>
            <p:cNvSpPr/>
            <p:nvPr/>
          </p:nvSpPr>
          <p:spPr>
            <a:xfrm>
              <a:off x="1979712" y="2139702"/>
              <a:ext cx="720080" cy="720080"/>
            </a:xfrm>
            <a:prstGeom prst="ellipse">
              <a:avLst/>
            </a:prstGeom>
            <a:solidFill>
              <a:schemeClr val="lt1"/>
            </a:solidFill>
            <a:ln w="25400" cap="flat" cmpd="sng">
              <a:solidFill>
                <a:srgbClr val="0072C0">
                  <a:alpha val="84705"/>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049284" name="Shape 156"/>
            <p:cNvSpPr txBox="1"/>
            <p:nvPr/>
          </p:nvSpPr>
          <p:spPr>
            <a:xfrm>
              <a:off x="2047042" y="2238133"/>
              <a:ext cx="585417" cy="52322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 sz="1200" b="1" dirty="0" smtClean="0">
                  <a:solidFill>
                    <a:schemeClr val="dk1"/>
                  </a:solidFill>
                  <a:latin typeface="Arial"/>
                  <a:ea typeface="Arial"/>
                  <a:cs typeface="Arial"/>
                  <a:sym typeface="Arial"/>
                </a:rPr>
                <a:t>01</a:t>
              </a:r>
              <a:endParaRPr lang="en" sz="1200" b="1" dirty="0">
                <a:solidFill>
                  <a:schemeClr val="dk1"/>
                </a:solidFill>
                <a:latin typeface="Arial"/>
                <a:ea typeface="Arial"/>
                <a:cs typeface="Arial"/>
                <a:sym typeface="Arial"/>
              </a:endParaRPr>
            </a:p>
          </p:txBody>
        </p:sp>
      </p:grpSp>
      <p:grpSp>
        <p:nvGrpSpPr>
          <p:cNvPr id="137" name="Group 11"/>
          <p:cNvGrpSpPr/>
          <p:nvPr/>
        </p:nvGrpSpPr>
        <p:grpSpPr>
          <a:xfrm>
            <a:off x="264593" y="2057457"/>
            <a:ext cx="2160240" cy="2835093"/>
            <a:chOff x="107504" y="2171981"/>
            <a:chExt cx="2160240" cy="2835093"/>
          </a:xfrm>
        </p:grpSpPr>
        <p:sp>
          <p:nvSpPr>
            <p:cNvPr id="1049287" name="Shape 316"/>
            <p:cNvSpPr txBox="1"/>
            <p:nvPr/>
          </p:nvSpPr>
          <p:spPr>
            <a:xfrm>
              <a:off x="107504" y="2171981"/>
              <a:ext cx="960006" cy="29826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b="1" dirty="0" smtClean="0">
                  <a:solidFill>
                    <a:srgbClr val="3F3F3F"/>
                  </a:solidFill>
                  <a:latin typeface="Arial"/>
                  <a:ea typeface="Arial"/>
                  <a:cs typeface="Arial"/>
                  <a:sym typeface="Arial"/>
                </a:rPr>
                <a:t>L</a:t>
              </a:r>
              <a:r>
                <a:rPr lang="en" b="1" dirty="0" smtClean="0">
                  <a:solidFill>
                    <a:srgbClr val="3F3F3F"/>
                  </a:solidFill>
                  <a:latin typeface="Arial"/>
                  <a:ea typeface="Arial"/>
                  <a:cs typeface="Arial"/>
                  <a:sym typeface="Arial"/>
                </a:rPr>
                <a:t>egend</a:t>
              </a:r>
            </a:p>
            <a:p>
              <a:pPr marL="0" marR="0" lvl="0" indent="0" algn="l" rtl="0">
                <a:spcBef>
                  <a:spcPts val="0"/>
                </a:spcBef>
                <a:buSzPct val="25000"/>
                <a:buNone/>
              </a:pPr>
              <a:endParaRPr lang="en" b="1" dirty="0">
                <a:solidFill>
                  <a:srgbClr val="3F3F3F"/>
                </a:solidFill>
                <a:latin typeface="Arial"/>
                <a:ea typeface="Arial"/>
                <a:cs typeface="Arial"/>
                <a:sym typeface="Arial"/>
              </a:endParaRPr>
            </a:p>
          </p:txBody>
        </p:sp>
        <p:sp>
          <p:nvSpPr>
            <p:cNvPr id="1049288" name="TextBox 229"/>
            <p:cNvSpPr txBox="1">
              <a:spLocks noChangeArrowheads="1"/>
            </p:cNvSpPr>
            <p:nvPr/>
          </p:nvSpPr>
          <p:spPr bwMode="auto">
            <a:xfrm>
              <a:off x="547672" y="2425973"/>
              <a:ext cx="999992" cy="153888"/>
            </a:xfrm>
            <a:prstGeom prst="rect">
              <a:avLst/>
            </a:prstGeom>
            <a:noFill/>
            <a:ln>
              <a:noFill/>
            </a:ln>
          </p:spPr>
          <p:txBody>
            <a:bodyPr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000" b="1" dirty="0"/>
                <a:t>Polder System</a:t>
              </a:r>
            </a:p>
          </p:txBody>
        </p:sp>
        <p:sp>
          <p:nvSpPr>
            <p:cNvPr id="1049289" name="Oval 35"/>
            <p:cNvSpPr>
              <a:spLocks noChangeArrowheads="1"/>
            </p:cNvSpPr>
            <p:nvPr/>
          </p:nvSpPr>
          <p:spPr bwMode="auto">
            <a:xfrm>
              <a:off x="290357" y="2475186"/>
              <a:ext cx="164633" cy="163512"/>
            </a:xfrm>
            <a:prstGeom prst="ellipse">
              <a:avLst/>
            </a:prstGeom>
            <a:solidFill>
              <a:srgbClr val="99CCFF"/>
            </a:solidFill>
            <a:ln w="19050">
              <a:solidFill>
                <a:srgbClr val="0099FF"/>
              </a:solidFill>
              <a:round/>
              <a:headEnd/>
              <a:tailEnd/>
            </a:ln>
          </p:spPr>
          <p:txBody>
            <a:bodyPr wrap="none" anchor="ctr"/>
            <a:lstStyle/>
            <a:p>
              <a:endParaRPr lang="en-US" sz="1000"/>
            </a:p>
          </p:txBody>
        </p:sp>
        <p:sp>
          <p:nvSpPr>
            <p:cNvPr id="1049290" name="Oval 40"/>
            <p:cNvSpPr>
              <a:spLocks noChangeArrowheads="1"/>
            </p:cNvSpPr>
            <p:nvPr/>
          </p:nvSpPr>
          <p:spPr bwMode="auto">
            <a:xfrm>
              <a:off x="290717" y="2703786"/>
              <a:ext cx="176828" cy="176212"/>
            </a:xfrm>
            <a:prstGeom prst="ellipse">
              <a:avLst/>
            </a:prstGeom>
            <a:solidFill>
              <a:srgbClr val="99FF66"/>
            </a:solidFill>
            <a:ln w="19050">
              <a:solidFill>
                <a:srgbClr val="0099FF"/>
              </a:solidFill>
              <a:round/>
              <a:headEnd/>
              <a:tailEnd/>
            </a:ln>
          </p:spPr>
          <p:txBody>
            <a:bodyPr wrap="none" anchor="ctr"/>
            <a:lstStyle/>
            <a:p>
              <a:endParaRPr lang="en-US" sz="1000"/>
            </a:p>
          </p:txBody>
        </p:sp>
        <p:grpSp>
          <p:nvGrpSpPr>
            <p:cNvPr id="138" name="Group 224"/>
            <p:cNvGrpSpPr/>
            <p:nvPr/>
          </p:nvGrpSpPr>
          <p:grpSpPr bwMode="auto">
            <a:xfrm>
              <a:off x="309869" y="2957786"/>
              <a:ext cx="186584" cy="150812"/>
              <a:chOff x="5595939" y="3362326"/>
              <a:chExt cx="146050" cy="119063"/>
            </a:xfrm>
          </p:grpSpPr>
          <p:sp>
            <p:nvSpPr>
              <p:cNvPr id="1049291" name="AutoShape 84"/>
              <p:cNvSpPr>
                <a:spLocks noChangeAspect="1" noChangeArrowheads="1"/>
              </p:cNvSpPr>
              <p:nvPr/>
            </p:nvSpPr>
            <p:spPr bwMode="auto">
              <a:xfrm>
                <a:off x="5595939" y="3362326"/>
                <a:ext cx="146050" cy="77755"/>
              </a:xfrm>
              <a:prstGeom prst="flowChartExtract">
                <a:avLst/>
              </a:prstGeom>
              <a:solidFill>
                <a:srgbClr val="F5174C"/>
              </a:solidFill>
              <a:ln>
                <a:noFill/>
              </a:ln>
            </p:spPr>
            <p:txBody>
              <a:bodyPr wrap="none" anchor="ctr"/>
              <a:lstStyle/>
              <a:p>
                <a:endParaRPr lang="en-US" sz="1000"/>
              </a:p>
            </p:txBody>
          </p:sp>
          <p:sp>
            <p:nvSpPr>
              <p:cNvPr id="1049292" name="Oval 85"/>
              <p:cNvSpPr>
                <a:spLocks noChangeAspect="1" noChangeArrowheads="1"/>
              </p:cNvSpPr>
              <p:nvPr/>
            </p:nvSpPr>
            <p:spPr bwMode="auto">
              <a:xfrm>
                <a:off x="5630017" y="3401204"/>
                <a:ext cx="77893" cy="80185"/>
              </a:xfrm>
              <a:prstGeom prst="ellipse">
                <a:avLst/>
              </a:prstGeom>
              <a:solidFill>
                <a:srgbClr val="F5174C"/>
              </a:solidFill>
              <a:ln>
                <a:noFill/>
              </a:ln>
            </p:spPr>
            <p:txBody>
              <a:bodyPr wrap="none" anchor="ctr"/>
              <a:lstStyle/>
              <a:p>
                <a:endParaRPr lang="en-US" sz="1000"/>
              </a:p>
            </p:txBody>
          </p:sp>
        </p:grpSp>
        <p:grpSp>
          <p:nvGrpSpPr>
            <p:cNvPr id="139" name="Group 225"/>
            <p:cNvGrpSpPr/>
            <p:nvPr/>
          </p:nvGrpSpPr>
          <p:grpSpPr bwMode="auto">
            <a:xfrm>
              <a:off x="275723" y="3267348"/>
              <a:ext cx="253656" cy="49213"/>
              <a:chOff x="3167064" y="1809715"/>
              <a:chExt cx="102118" cy="39267"/>
            </a:xfrm>
          </p:grpSpPr>
          <p:cxnSp>
            <p:nvCxnSpPr>
              <p:cNvPr id="3145771" name="Straight Connector 1037"/>
              <p:cNvCxnSpPr>
                <a:cxnSpLocks/>
              </p:cNvCxnSpPr>
              <p:nvPr/>
            </p:nvCxnSpPr>
            <p:spPr>
              <a:xfrm>
                <a:off x="3167064" y="1827448"/>
                <a:ext cx="102118" cy="0"/>
              </a:xfrm>
              <a:prstGeom prst="line">
                <a:avLst/>
              </a:prstGeom>
              <a:ln w="28575">
                <a:solidFill>
                  <a:srgbClr val="F6164B"/>
                </a:solidFill>
              </a:ln>
            </p:spPr>
            <p:style>
              <a:lnRef idx="1">
                <a:schemeClr val="accent1"/>
              </a:lnRef>
              <a:fillRef idx="0">
                <a:schemeClr val="accent1"/>
              </a:fillRef>
              <a:effectRef idx="0">
                <a:schemeClr val="accent1"/>
              </a:effectRef>
              <a:fontRef idx="minor">
                <a:schemeClr val="tx1"/>
              </a:fontRef>
            </p:style>
          </p:cxnSp>
          <p:cxnSp>
            <p:nvCxnSpPr>
              <p:cNvPr id="3145772" name="Straight Connector 1038"/>
              <p:cNvCxnSpPr>
                <a:cxnSpLocks/>
              </p:cNvCxnSpPr>
              <p:nvPr/>
            </p:nvCxnSpPr>
            <p:spPr>
              <a:xfrm rot="16200000" flipH="1">
                <a:off x="3187934" y="1828121"/>
                <a:ext cx="39267" cy="2455"/>
              </a:xfrm>
              <a:prstGeom prst="line">
                <a:avLst/>
              </a:prstGeom>
              <a:ln>
                <a:solidFill>
                  <a:srgbClr val="F6164B"/>
                </a:solidFill>
              </a:ln>
            </p:spPr>
            <p:style>
              <a:lnRef idx="1">
                <a:schemeClr val="accent1"/>
              </a:lnRef>
              <a:fillRef idx="0">
                <a:schemeClr val="accent1"/>
              </a:fillRef>
              <a:effectRef idx="0">
                <a:schemeClr val="accent1"/>
              </a:effectRef>
              <a:fontRef idx="minor">
                <a:schemeClr val="tx1"/>
              </a:fontRef>
            </p:style>
          </p:cxnSp>
          <p:cxnSp>
            <p:nvCxnSpPr>
              <p:cNvPr id="3145773" name="Straight Connector 1039"/>
              <p:cNvCxnSpPr>
                <a:cxnSpLocks/>
              </p:cNvCxnSpPr>
              <p:nvPr/>
            </p:nvCxnSpPr>
            <p:spPr>
              <a:xfrm rot="16200000" flipH="1">
                <a:off x="3205363" y="1828367"/>
                <a:ext cx="39267" cy="1964"/>
              </a:xfrm>
              <a:prstGeom prst="line">
                <a:avLst/>
              </a:prstGeom>
              <a:ln>
                <a:solidFill>
                  <a:srgbClr val="F6164B"/>
                </a:solidFill>
              </a:ln>
            </p:spPr>
            <p:style>
              <a:lnRef idx="1">
                <a:schemeClr val="accent1"/>
              </a:lnRef>
              <a:fillRef idx="0">
                <a:schemeClr val="accent1"/>
              </a:fillRef>
              <a:effectRef idx="0">
                <a:schemeClr val="accent1"/>
              </a:effectRef>
              <a:fontRef idx="minor">
                <a:schemeClr val="tx1"/>
              </a:fontRef>
            </p:style>
          </p:cxnSp>
        </p:grpSp>
        <p:sp>
          <p:nvSpPr>
            <p:cNvPr id="1049293" name="TextBox 230"/>
            <p:cNvSpPr txBox="1">
              <a:spLocks noChangeArrowheads="1"/>
            </p:cNvSpPr>
            <p:nvPr/>
          </p:nvSpPr>
          <p:spPr bwMode="auto">
            <a:xfrm>
              <a:off x="559867" y="2703786"/>
              <a:ext cx="876300" cy="139701"/>
            </a:xfrm>
            <a:prstGeom prst="rect">
              <a:avLst/>
            </a:prstGeom>
            <a:noFill/>
            <a:ln>
              <a:noFill/>
            </a:ln>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000" b="1" dirty="0"/>
                <a:t>Lakes/Reservoir</a:t>
              </a:r>
            </a:p>
          </p:txBody>
        </p:sp>
        <p:sp>
          <p:nvSpPr>
            <p:cNvPr id="1049294" name="TextBox 231"/>
            <p:cNvSpPr txBox="1">
              <a:spLocks noChangeArrowheads="1"/>
            </p:cNvSpPr>
            <p:nvPr/>
          </p:nvSpPr>
          <p:spPr bwMode="auto">
            <a:xfrm>
              <a:off x="561086" y="2930798"/>
              <a:ext cx="406400" cy="139700"/>
            </a:xfrm>
            <a:prstGeom prst="rect">
              <a:avLst/>
            </a:prstGeom>
            <a:noFill/>
            <a:ln>
              <a:noFill/>
            </a:ln>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000" b="1" dirty="0"/>
                <a:t>Pumps</a:t>
              </a:r>
            </a:p>
          </p:txBody>
        </p:sp>
        <p:sp>
          <p:nvSpPr>
            <p:cNvPr id="1049295" name="TextBox 232"/>
            <p:cNvSpPr txBox="1">
              <a:spLocks noChangeArrowheads="1"/>
            </p:cNvSpPr>
            <p:nvPr/>
          </p:nvSpPr>
          <p:spPr bwMode="auto">
            <a:xfrm>
              <a:off x="576940" y="3197498"/>
              <a:ext cx="596899" cy="139700"/>
            </a:xfrm>
            <a:prstGeom prst="rect">
              <a:avLst/>
            </a:prstGeom>
            <a:noFill/>
            <a:ln>
              <a:noFill/>
            </a:ln>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000" b="1"/>
                <a:t>Water Gate</a:t>
              </a:r>
            </a:p>
          </p:txBody>
        </p:sp>
        <p:cxnSp>
          <p:nvCxnSpPr>
            <p:cNvPr id="3145774" name="Straight Connector 1033"/>
            <p:cNvCxnSpPr>
              <a:cxnSpLocks/>
            </p:cNvCxnSpPr>
            <p:nvPr/>
          </p:nvCxnSpPr>
          <p:spPr bwMode="auto">
            <a:xfrm>
              <a:off x="275723" y="3513411"/>
              <a:ext cx="25365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049296" name="TextBox 232"/>
            <p:cNvSpPr txBox="1">
              <a:spLocks noChangeArrowheads="1"/>
            </p:cNvSpPr>
            <p:nvPr/>
          </p:nvSpPr>
          <p:spPr bwMode="auto">
            <a:xfrm>
              <a:off x="573281" y="3446736"/>
              <a:ext cx="622300" cy="139701"/>
            </a:xfrm>
            <a:prstGeom prst="rect">
              <a:avLst/>
            </a:prstGeom>
            <a:noFill/>
            <a:ln>
              <a:noFill/>
            </a:ln>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000" b="1"/>
                <a:t>Water Dyke</a:t>
              </a:r>
            </a:p>
          </p:txBody>
        </p:sp>
        <p:sp>
          <p:nvSpPr>
            <p:cNvPr id="1049297" name="Freeform 1035"/>
            <p:cNvSpPr/>
            <p:nvPr/>
          </p:nvSpPr>
          <p:spPr>
            <a:xfrm>
              <a:off x="284260" y="3646761"/>
              <a:ext cx="207315" cy="103187"/>
            </a:xfrm>
            <a:custGeom>
              <a:avLst/>
              <a:gdLst>
                <a:gd name="connsiteX0" fmla="*/ 0 w 300038"/>
                <a:gd name="connsiteY0" fmla="*/ 169068 h 171450"/>
                <a:gd name="connsiteX1" fmla="*/ 0 w 300038"/>
                <a:gd name="connsiteY1" fmla="*/ 7143 h 171450"/>
                <a:gd name="connsiteX2" fmla="*/ 59532 w 300038"/>
                <a:gd name="connsiteY2" fmla="*/ 7143 h 171450"/>
                <a:gd name="connsiteX3" fmla="*/ 59532 w 300038"/>
                <a:gd name="connsiteY3" fmla="*/ 111918 h 171450"/>
                <a:gd name="connsiteX4" fmla="*/ 116682 w 300038"/>
                <a:gd name="connsiteY4" fmla="*/ 111918 h 171450"/>
                <a:gd name="connsiteX5" fmla="*/ 116682 w 300038"/>
                <a:gd name="connsiteY5" fmla="*/ 0 h 171450"/>
                <a:gd name="connsiteX6" fmla="*/ 176213 w 300038"/>
                <a:gd name="connsiteY6" fmla="*/ 2381 h 171450"/>
                <a:gd name="connsiteX7" fmla="*/ 173832 w 300038"/>
                <a:gd name="connsiteY7" fmla="*/ 114300 h 171450"/>
                <a:gd name="connsiteX8" fmla="*/ 223838 w 300038"/>
                <a:gd name="connsiteY8" fmla="*/ 114300 h 171450"/>
                <a:gd name="connsiteX9" fmla="*/ 221457 w 300038"/>
                <a:gd name="connsiteY9" fmla="*/ 0 h 171450"/>
                <a:gd name="connsiteX10" fmla="*/ 300038 w 300038"/>
                <a:gd name="connsiteY10" fmla="*/ 2381 h 171450"/>
                <a:gd name="connsiteX11" fmla="*/ 297657 w 300038"/>
                <a:gd name="connsiteY11" fmla="*/ 171450 h 171450"/>
                <a:gd name="connsiteX12" fmla="*/ 0 w 300038"/>
                <a:gd name="connsiteY12" fmla="*/ 169068 h 171450"/>
                <a:gd name="connsiteX0" fmla="*/ 0 w 365566"/>
                <a:gd name="connsiteY0" fmla="*/ 169068 h 171450"/>
                <a:gd name="connsiteX1" fmla="*/ 0 w 365566"/>
                <a:gd name="connsiteY1" fmla="*/ 7143 h 171450"/>
                <a:gd name="connsiteX2" fmla="*/ 59532 w 365566"/>
                <a:gd name="connsiteY2" fmla="*/ 7143 h 171450"/>
                <a:gd name="connsiteX3" fmla="*/ 59532 w 365566"/>
                <a:gd name="connsiteY3" fmla="*/ 111918 h 171450"/>
                <a:gd name="connsiteX4" fmla="*/ 116682 w 365566"/>
                <a:gd name="connsiteY4" fmla="*/ 111918 h 171450"/>
                <a:gd name="connsiteX5" fmla="*/ 116682 w 365566"/>
                <a:gd name="connsiteY5" fmla="*/ 0 h 171450"/>
                <a:gd name="connsiteX6" fmla="*/ 176213 w 365566"/>
                <a:gd name="connsiteY6" fmla="*/ 2381 h 171450"/>
                <a:gd name="connsiteX7" fmla="*/ 173832 w 365566"/>
                <a:gd name="connsiteY7" fmla="*/ 114300 h 171450"/>
                <a:gd name="connsiteX8" fmla="*/ 223838 w 365566"/>
                <a:gd name="connsiteY8" fmla="*/ 114300 h 171450"/>
                <a:gd name="connsiteX9" fmla="*/ 221457 w 365566"/>
                <a:gd name="connsiteY9" fmla="*/ 0 h 171450"/>
                <a:gd name="connsiteX10" fmla="*/ 300038 w 365566"/>
                <a:gd name="connsiteY10" fmla="*/ 2381 h 171450"/>
                <a:gd name="connsiteX11" fmla="*/ 364772 w 365566"/>
                <a:gd name="connsiteY11" fmla="*/ 171450 h 171450"/>
                <a:gd name="connsiteX12" fmla="*/ 0 w 365566"/>
                <a:gd name="connsiteY12" fmla="*/ 169068 h 171450"/>
                <a:gd name="connsiteX0" fmla="*/ 0 w 371098"/>
                <a:gd name="connsiteY0" fmla="*/ 169068 h 171450"/>
                <a:gd name="connsiteX1" fmla="*/ 0 w 371098"/>
                <a:gd name="connsiteY1" fmla="*/ 7143 h 171450"/>
                <a:gd name="connsiteX2" fmla="*/ 59532 w 371098"/>
                <a:gd name="connsiteY2" fmla="*/ 7143 h 171450"/>
                <a:gd name="connsiteX3" fmla="*/ 59532 w 371098"/>
                <a:gd name="connsiteY3" fmla="*/ 111918 h 171450"/>
                <a:gd name="connsiteX4" fmla="*/ 116682 w 371098"/>
                <a:gd name="connsiteY4" fmla="*/ 111918 h 171450"/>
                <a:gd name="connsiteX5" fmla="*/ 116682 w 371098"/>
                <a:gd name="connsiteY5" fmla="*/ 0 h 171450"/>
                <a:gd name="connsiteX6" fmla="*/ 176213 w 371098"/>
                <a:gd name="connsiteY6" fmla="*/ 2381 h 171450"/>
                <a:gd name="connsiteX7" fmla="*/ 173832 w 371098"/>
                <a:gd name="connsiteY7" fmla="*/ 114300 h 171450"/>
                <a:gd name="connsiteX8" fmla="*/ 223838 w 371098"/>
                <a:gd name="connsiteY8" fmla="*/ 114300 h 171450"/>
                <a:gd name="connsiteX9" fmla="*/ 221457 w 371098"/>
                <a:gd name="connsiteY9" fmla="*/ 0 h 171450"/>
                <a:gd name="connsiteX10" fmla="*/ 371098 w 371098"/>
                <a:gd name="connsiteY10" fmla="*/ 2381 h 171450"/>
                <a:gd name="connsiteX11" fmla="*/ 364772 w 371098"/>
                <a:gd name="connsiteY11" fmla="*/ 171450 h 171450"/>
                <a:gd name="connsiteX12" fmla="*/ 0 w 371098"/>
                <a:gd name="connsiteY12" fmla="*/ 169068 h 171450"/>
                <a:gd name="connsiteX0" fmla="*/ 0 w 412940"/>
                <a:gd name="connsiteY0" fmla="*/ 169068 h 171450"/>
                <a:gd name="connsiteX1" fmla="*/ 0 w 412940"/>
                <a:gd name="connsiteY1" fmla="*/ 7143 h 171450"/>
                <a:gd name="connsiteX2" fmla="*/ 59532 w 412940"/>
                <a:gd name="connsiteY2" fmla="*/ 7143 h 171450"/>
                <a:gd name="connsiteX3" fmla="*/ 59532 w 412940"/>
                <a:gd name="connsiteY3" fmla="*/ 111918 h 171450"/>
                <a:gd name="connsiteX4" fmla="*/ 116682 w 412940"/>
                <a:gd name="connsiteY4" fmla="*/ 111918 h 171450"/>
                <a:gd name="connsiteX5" fmla="*/ 116682 w 412940"/>
                <a:gd name="connsiteY5" fmla="*/ 0 h 171450"/>
                <a:gd name="connsiteX6" fmla="*/ 176213 w 412940"/>
                <a:gd name="connsiteY6" fmla="*/ 2381 h 171450"/>
                <a:gd name="connsiteX7" fmla="*/ 173832 w 412940"/>
                <a:gd name="connsiteY7" fmla="*/ 114300 h 171450"/>
                <a:gd name="connsiteX8" fmla="*/ 223838 w 412940"/>
                <a:gd name="connsiteY8" fmla="*/ 114300 h 171450"/>
                <a:gd name="connsiteX9" fmla="*/ 221457 w 412940"/>
                <a:gd name="connsiteY9" fmla="*/ 0 h 171450"/>
                <a:gd name="connsiteX10" fmla="*/ 371098 w 412940"/>
                <a:gd name="connsiteY10" fmla="*/ 2381 h 171450"/>
                <a:gd name="connsiteX11" fmla="*/ 412146 w 412940"/>
                <a:gd name="connsiteY11" fmla="*/ 171450 h 171450"/>
                <a:gd name="connsiteX12" fmla="*/ 0 w 412940"/>
                <a:gd name="connsiteY12" fmla="*/ 169068 h 171450"/>
                <a:gd name="connsiteX0" fmla="*/ 0 w 422420"/>
                <a:gd name="connsiteY0" fmla="*/ 169068 h 171450"/>
                <a:gd name="connsiteX1" fmla="*/ 0 w 422420"/>
                <a:gd name="connsiteY1" fmla="*/ 7143 h 171450"/>
                <a:gd name="connsiteX2" fmla="*/ 59532 w 422420"/>
                <a:gd name="connsiteY2" fmla="*/ 7143 h 171450"/>
                <a:gd name="connsiteX3" fmla="*/ 59532 w 422420"/>
                <a:gd name="connsiteY3" fmla="*/ 111918 h 171450"/>
                <a:gd name="connsiteX4" fmla="*/ 116682 w 422420"/>
                <a:gd name="connsiteY4" fmla="*/ 111918 h 171450"/>
                <a:gd name="connsiteX5" fmla="*/ 116682 w 422420"/>
                <a:gd name="connsiteY5" fmla="*/ 0 h 171450"/>
                <a:gd name="connsiteX6" fmla="*/ 176213 w 422420"/>
                <a:gd name="connsiteY6" fmla="*/ 2381 h 171450"/>
                <a:gd name="connsiteX7" fmla="*/ 173832 w 422420"/>
                <a:gd name="connsiteY7" fmla="*/ 114300 h 171450"/>
                <a:gd name="connsiteX8" fmla="*/ 223838 w 422420"/>
                <a:gd name="connsiteY8" fmla="*/ 114300 h 171450"/>
                <a:gd name="connsiteX9" fmla="*/ 221457 w 422420"/>
                <a:gd name="connsiteY9" fmla="*/ 0 h 171450"/>
                <a:gd name="connsiteX10" fmla="*/ 422420 w 422420"/>
                <a:gd name="connsiteY10" fmla="*/ 2381 h 171450"/>
                <a:gd name="connsiteX11" fmla="*/ 412146 w 422420"/>
                <a:gd name="connsiteY11" fmla="*/ 171450 h 171450"/>
                <a:gd name="connsiteX12" fmla="*/ 0 w 422420"/>
                <a:gd name="connsiteY12" fmla="*/ 16906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2420" h="171450">
                  <a:moveTo>
                    <a:pt x="0" y="169068"/>
                  </a:moveTo>
                  <a:lnTo>
                    <a:pt x="0" y="7143"/>
                  </a:lnTo>
                  <a:lnTo>
                    <a:pt x="59532" y="7143"/>
                  </a:lnTo>
                  <a:lnTo>
                    <a:pt x="59532" y="111918"/>
                  </a:lnTo>
                  <a:lnTo>
                    <a:pt x="116682" y="111918"/>
                  </a:lnTo>
                  <a:lnTo>
                    <a:pt x="116682" y="0"/>
                  </a:lnTo>
                  <a:lnTo>
                    <a:pt x="176213" y="2381"/>
                  </a:lnTo>
                  <a:cubicBezTo>
                    <a:pt x="175419" y="39687"/>
                    <a:pt x="174626" y="76994"/>
                    <a:pt x="173832" y="114300"/>
                  </a:cubicBezTo>
                  <a:lnTo>
                    <a:pt x="223838" y="114300"/>
                  </a:lnTo>
                  <a:cubicBezTo>
                    <a:pt x="223044" y="76200"/>
                    <a:pt x="222251" y="38100"/>
                    <a:pt x="221457" y="0"/>
                  </a:cubicBezTo>
                  <a:lnTo>
                    <a:pt x="422420" y="2381"/>
                  </a:lnTo>
                  <a:cubicBezTo>
                    <a:pt x="421626" y="58737"/>
                    <a:pt x="412940" y="115094"/>
                    <a:pt x="412146" y="171450"/>
                  </a:cubicBezTo>
                  <a:lnTo>
                    <a:pt x="0" y="169068"/>
                  </a:lnTo>
                  <a:close/>
                </a:path>
              </a:pathLst>
            </a:custGeom>
            <a:solidFill>
              <a:srgbClr val="E4B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00">
                <a:solidFill>
                  <a:srgbClr val="FFFFFF"/>
                </a:solidFill>
                <a:latin typeface="Arial" charset="0"/>
                <a:ea typeface="ＭＳ Ｐゴシック" charset="0"/>
                <a:cs typeface="Arial" charset="0"/>
              </a:endParaRPr>
            </a:p>
          </p:txBody>
        </p:sp>
        <p:sp>
          <p:nvSpPr>
            <p:cNvPr id="1049298" name="TextBox 232"/>
            <p:cNvSpPr txBox="1">
              <a:spLocks noChangeArrowheads="1"/>
            </p:cNvSpPr>
            <p:nvPr/>
          </p:nvSpPr>
          <p:spPr bwMode="auto">
            <a:xfrm>
              <a:off x="576940" y="3641998"/>
              <a:ext cx="228599" cy="139700"/>
            </a:xfrm>
            <a:prstGeom prst="rect">
              <a:avLst/>
            </a:prstGeom>
            <a:noFill/>
            <a:ln>
              <a:noFill/>
            </a:ln>
          </p:spPr>
          <p:txBody>
            <a:bodyPr wrap="non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000" b="1" dirty="0"/>
                <a:t>Port</a:t>
              </a:r>
            </a:p>
          </p:txBody>
        </p:sp>
        <p:sp>
          <p:nvSpPr>
            <p:cNvPr id="1049299" name="Rectangle 4"/>
            <p:cNvSpPr/>
            <p:nvPr/>
          </p:nvSpPr>
          <p:spPr>
            <a:xfrm>
              <a:off x="608196" y="4587974"/>
              <a:ext cx="1371516" cy="419100"/>
            </a:xfrm>
            <a:prstGeom prst="rect">
              <a:avLst/>
            </a:prstGeom>
            <a:noFill/>
            <a:ln>
              <a:noFill/>
            </a:ln>
          </p:spPr>
          <p:txBody>
            <a:bodyPr wrap="square" lIns="0" tIns="0" rIns="0" bIns="0">
              <a:spAutoFit/>
            </a:bodyPr>
            <a:lstStyle/>
            <a:p>
              <a:r>
                <a:rPr lang="id-ID" sz="1000" b="1" dirty="0">
                  <a:solidFill>
                    <a:schemeClr val="tx1"/>
                  </a:solidFill>
                  <a:latin typeface="Arial" charset="0"/>
                  <a:ea typeface="ＭＳ Ｐゴシック" pitchFamily="34" charset="-128"/>
                </a:rPr>
                <a:t>Planned Development for Port of Tanjung Priok &amp; </a:t>
              </a:r>
              <a:r>
                <a:rPr lang="id-ID" sz="1000" b="1" dirty="0" smtClean="0">
                  <a:solidFill>
                    <a:schemeClr val="tx1"/>
                  </a:solidFill>
                  <a:latin typeface="Arial" charset="0"/>
                  <a:ea typeface="ＭＳ Ｐゴシック" pitchFamily="34" charset="-128"/>
                </a:rPr>
                <a:t>Marunda</a:t>
              </a:r>
              <a:endParaRPr lang="en-US" sz="1000" b="1" dirty="0">
                <a:solidFill>
                  <a:schemeClr val="tx1"/>
                </a:solidFill>
                <a:latin typeface="Arial" charset="0"/>
                <a:ea typeface="ＭＳ Ｐゴシック" pitchFamily="34" charset="-128"/>
              </a:endParaRPr>
            </a:p>
          </p:txBody>
        </p:sp>
        <p:sp>
          <p:nvSpPr>
            <p:cNvPr id="1049300" name="Shape 119"/>
            <p:cNvSpPr/>
            <p:nvPr/>
          </p:nvSpPr>
          <p:spPr>
            <a:xfrm>
              <a:off x="254564" y="3860104"/>
              <a:ext cx="315423" cy="295822"/>
            </a:xfrm>
            <a:prstGeom prst="ellipse">
              <a:avLst/>
            </a:prstGeom>
            <a:solidFill>
              <a:schemeClr val="lt1"/>
            </a:solidFill>
            <a:ln w="25400" cap="flat" cmpd="sng">
              <a:solidFill>
                <a:srgbClr val="0072C0">
                  <a:alpha val="84705"/>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000">
                <a:solidFill>
                  <a:schemeClr val="lt1"/>
                </a:solidFill>
                <a:latin typeface="Arial"/>
                <a:ea typeface="Arial"/>
                <a:cs typeface="Arial"/>
                <a:sym typeface="Arial"/>
              </a:endParaRPr>
            </a:p>
          </p:txBody>
        </p:sp>
        <p:sp>
          <p:nvSpPr>
            <p:cNvPr id="1049301" name="Shape 156"/>
            <p:cNvSpPr txBox="1"/>
            <p:nvPr/>
          </p:nvSpPr>
          <p:spPr>
            <a:xfrm>
              <a:off x="253040" y="3846108"/>
              <a:ext cx="358520" cy="309818"/>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 sz="1000" b="1" dirty="0" smtClean="0">
                  <a:solidFill>
                    <a:schemeClr val="dk1"/>
                  </a:solidFill>
                  <a:latin typeface="Arial"/>
                  <a:ea typeface="Arial"/>
                  <a:cs typeface="Arial"/>
                  <a:sym typeface="Arial"/>
                </a:rPr>
                <a:t>01</a:t>
              </a:r>
              <a:endParaRPr lang="en" sz="1000" b="1" dirty="0">
                <a:solidFill>
                  <a:schemeClr val="dk1"/>
                </a:solidFill>
                <a:latin typeface="Arial"/>
                <a:ea typeface="Arial"/>
                <a:cs typeface="Arial"/>
                <a:sym typeface="Arial"/>
              </a:endParaRPr>
            </a:p>
          </p:txBody>
        </p:sp>
        <p:sp>
          <p:nvSpPr>
            <p:cNvPr id="1049302" name="Shape 119"/>
            <p:cNvSpPr/>
            <p:nvPr/>
          </p:nvSpPr>
          <p:spPr>
            <a:xfrm>
              <a:off x="253044" y="4220144"/>
              <a:ext cx="315423" cy="295822"/>
            </a:xfrm>
            <a:prstGeom prst="ellipse">
              <a:avLst/>
            </a:prstGeom>
            <a:solidFill>
              <a:schemeClr val="lt1"/>
            </a:solidFill>
            <a:ln w="25400" cap="flat" cmpd="sng">
              <a:solidFill>
                <a:srgbClr val="0072C0">
                  <a:alpha val="84705"/>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000">
                <a:solidFill>
                  <a:schemeClr val="lt1"/>
                </a:solidFill>
                <a:latin typeface="Arial"/>
                <a:ea typeface="Arial"/>
                <a:cs typeface="Arial"/>
                <a:sym typeface="Arial"/>
              </a:endParaRPr>
            </a:p>
          </p:txBody>
        </p:sp>
        <p:sp>
          <p:nvSpPr>
            <p:cNvPr id="1049303" name="Shape 156"/>
            <p:cNvSpPr txBox="1"/>
            <p:nvPr/>
          </p:nvSpPr>
          <p:spPr>
            <a:xfrm>
              <a:off x="251520" y="4206148"/>
              <a:ext cx="358520" cy="309818"/>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 sz="1000" b="1" dirty="0" smtClean="0">
                  <a:solidFill>
                    <a:schemeClr val="dk1"/>
                  </a:solidFill>
                  <a:latin typeface="Arial"/>
                  <a:ea typeface="Arial"/>
                  <a:cs typeface="Arial"/>
                  <a:sym typeface="Arial"/>
                </a:rPr>
                <a:t>02</a:t>
              </a:r>
              <a:endParaRPr lang="en" sz="1000" b="1" dirty="0">
                <a:solidFill>
                  <a:schemeClr val="dk1"/>
                </a:solidFill>
                <a:latin typeface="Arial"/>
                <a:ea typeface="Arial"/>
                <a:cs typeface="Arial"/>
                <a:sym typeface="Arial"/>
              </a:endParaRPr>
            </a:p>
          </p:txBody>
        </p:sp>
        <p:sp>
          <p:nvSpPr>
            <p:cNvPr id="1049304" name="Shape 119"/>
            <p:cNvSpPr/>
            <p:nvPr/>
          </p:nvSpPr>
          <p:spPr>
            <a:xfrm>
              <a:off x="253044" y="4580184"/>
              <a:ext cx="315423" cy="295822"/>
            </a:xfrm>
            <a:prstGeom prst="ellipse">
              <a:avLst/>
            </a:prstGeom>
            <a:solidFill>
              <a:schemeClr val="lt1"/>
            </a:solidFill>
            <a:ln w="25400" cap="flat" cmpd="sng">
              <a:solidFill>
                <a:srgbClr val="0072C0">
                  <a:alpha val="84705"/>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000">
                <a:solidFill>
                  <a:schemeClr val="lt1"/>
                </a:solidFill>
                <a:latin typeface="Arial"/>
                <a:ea typeface="Arial"/>
                <a:cs typeface="Arial"/>
                <a:sym typeface="Arial"/>
              </a:endParaRPr>
            </a:p>
          </p:txBody>
        </p:sp>
        <p:sp>
          <p:nvSpPr>
            <p:cNvPr id="1049305" name="Shape 156"/>
            <p:cNvSpPr txBox="1"/>
            <p:nvPr/>
          </p:nvSpPr>
          <p:spPr>
            <a:xfrm>
              <a:off x="251520" y="4566188"/>
              <a:ext cx="358520" cy="309818"/>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 sz="1000" b="1" dirty="0" smtClean="0">
                  <a:solidFill>
                    <a:schemeClr val="dk1"/>
                  </a:solidFill>
                  <a:latin typeface="Arial"/>
                  <a:ea typeface="Arial"/>
                  <a:cs typeface="Arial"/>
                  <a:sym typeface="Arial"/>
                </a:rPr>
                <a:t>03</a:t>
              </a:r>
              <a:endParaRPr lang="en" sz="1000" b="1" dirty="0">
                <a:solidFill>
                  <a:schemeClr val="dk1"/>
                </a:solidFill>
                <a:latin typeface="Arial"/>
                <a:ea typeface="Arial"/>
                <a:cs typeface="Arial"/>
                <a:sym typeface="Arial"/>
              </a:endParaRPr>
            </a:p>
          </p:txBody>
        </p:sp>
        <p:sp>
          <p:nvSpPr>
            <p:cNvPr id="1049306" name="Rectangle 5"/>
            <p:cNvSpPr/>
            <p:nvPr/>
          </p:nvSpPr>
          <p:spPr>
            <a:xfrm>
              <a:off x="596121" y="3867894"/>
              <a:ext cx="1383591" cy="279401"/>
            </a:xfrm>
            <a:prstGeom prst="rect">
              <a:avLst/>
            </a:prstGeom>
            <a:noFill/>
            <a:ln>
              <a:noFill/>
            </a:ln>
          </p:spPr>
          <p:txBody>
            <a:bodyPr wrap="square" lIns="0" tIns="0" rIns="0" bIns="0">
              <a:spAutoFit/>
            </a:bodyPr>
            <a:lstStyle/>
            <a:p>
              <a:r>
                <a:rPr lang="id-ID" sz="1000" b="1" dirty="0">
                  <a:solidFill>
                    <a:schemeClr val="tx1"/>
                  </a:solidFill>
                  <a:latin typeface="Arial" charset="0"/>
                  <a:ea typeface="ＭＳ Ｐゴシック" pitchFamily="34" charset="-128"/>
                </a:rPr>
                <a:t>Plan for</a:t>
              </a:r>
              <a:r>
                <a:rPr lang="en-US" sz="1000" b="1" dirty="0">
                  <a:solidFill>
                    <a:schemeClr val="tx1"/>
                  </a:solidFill>
                  <a:latin typeface="Arial" charset="0"/>
                  <a:ea typeface="ＭＳ Ｐゴシック" pitchFamily="34" charset="-128"/>
                </a:rPr>
                <a:t> </a:t>
              </a:r>
              <a:r>
                <a:rPr lang="en-US" sz="1000" b="1" dirty="0" err="1">
                  <a:solidFill>
                    <a:schemeClr val="tx1"/>
                  </a:solidFill>
                  <a:latin typeface="Arial" charset="0"/>
                  <a:ea typeface="ＭＳ Ｐゴシック" pitchFamily="34" charset="-128"/>
                </a:rPr>
                <a:t>Cengkareng</a:t>
              </a:r>
              <a:r>
                <a:rPr lang="en-US" sz="1000" b="1" dirty="0">
                  <a:solidFill>
                    <a:schemeClr val="tx1"/>
                  </a:solidFill>
                  <a:latin typeface="Arial" charset="0"/>
                  <a:ea typeface="ＭＳ Ｐゴシック" pitchFamily="34" charset="-128"/>
                </a:rPr>
                <a:t> Drain II</a:t>
              </a:r>
            </a:p>
          </p:txBody>
        </p:sp>
        <p:sp>
          <p:nvSpPr>
            <p:cNvPr id="1049307" name="Rectangle 6"/>
            <p:cNvSpPr/>
            <p:nvPr/>
          </p:nvSpPr>
          <p:spPr>
            <a:xfrm>
              <a:off x="595591" y="4332586"/>
              <a:ext cx="1672153" cy="153888"/>
            </a:xfrm>
            <a:prstGeom prst="rect">
              <a:avLst/>
            </a:prstGeom>
            <a:noFill/>
            <a:ln>
              <a:noFill/>
            </a:ln>
          </p:spPr>
          <p:txBody>
            <a:bodyPr wrap="square" lIns="0" tIns="0" rIns="0" bIns="0">
              <a:spAutoFit/>
            </a:bodyPr>
            <a:lstStyle/>
            <a:p>
              <a:r>
                <a:rPr lang="id-ID" sz="1000" b="1" dirty="0" smtClean="0">
                  <a:solidFill>
                    <a:schemeClr val="tx1"/>
                  </a:solidFill>
                  <a:latin typeface="Arial" charset="0"/>
                  <a:ea typeface="ＭＳ Ｐゴシック" pitchFamily="34" charset="-128"/>
                </a:rPr>
                <a:t>Coastal Dikes</a:t>
              </a:r>
              <a:endParaRPr lang="en-US" sz="1000" b="1" dirty="0">
                <a:solidFill>
                  <a:schemeClr val="tx1"/>
                </a:solidFill>
                <a:latin typeface="Arial" charset="0"/>
                <a:ea typeface="ＭＳ Ｐゴシック" pitchFamily="34" charset="-128"/>
              </a:endParaRPr>
            </a:p>
          </p:txBody>
        </p:sp>
      </p:grpSp>
      <p:sp>
        <p:nvSpPr>
          <p:cNvPr id="3" name="Rectangle 2"/>
          <p:cNvSpPr/>
          <p:nvPr/>
        </p:nvSpPr>
        <p:spPr>
          <a:xfrm>
            <a:off x="7236296" y="339521"/>
            <a:ext cx="1460472" cy="17334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36" name="Group 898"/>
          <p:cNvGrpSpPr/>
          <p:nvPr/>
        </p:nvGrpSpPr>
        <p:grpSpPr>
          <a:xfrm>
            <a:off x="6929879" y="193699"/>
            <a:ext cx="452120" cy="452703"/>
            <a:chOff x="1979712" y="2139703"/>
            <a:chExt cx="720080" cy="720080"/>
          </a:xfrm>
        </p:grpSpPr>
        <p:sp>
          <p:nvSpPr>
            <p:cNvPr id="1049285" name="Shape 119"/>
            <p:cNvSpPr/>
            <p:nvPr/>
          </p:nvSpPr>
          <p:spPr>
            <a:xfrm>
              <a:off x="1979712" y="2139703"/>
              <a:ext cx="720080" cy="720080"/>
            </a:xfrm>
            <a:prstGeom prst="ellipse">
              <a:avLst/>
            </a:prstGeom>
            <a:solidFill>
              <a:schemeClr val="lt1"/>
            </a:solidFill>
            <a:ln w="25400" cap="flat" cmpd="sng">
              <a:solidFill>
                <a:srgbClr val="0072C0">
                  <a:alpha val="84705"/>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049286" name="Shape 156"/>
            <p:cNvSpPr txBox="1"/>
            <p:nvPr/>
          </p:nvSpPr>
          <p:spPr>
            <a:xfrm>
              <a:off x="2075790" y="2243354"/>
              <a:ext cx="585416" cy="52322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 sz="1200" b="1" dirty="0" smtClean="0">
                  <a:solidFill>
                    <a:schemeClr val="dk1"/>
                  </a:solidFill>
                  <a:latin typeface="Arial"/>
                  <a:ea typeface="Arial"/>
                  <a:cs typeface="Arial"/>
                  <a:sym typeface="Arial"/>
                </a:rPr>
                <a:t>02</a:t>
              </a:r>
              <a:endParaRPr lang="en" sz="1200" b="1" dirty="0">
                <a:solidFill>
                  <a:schemeClr val="dk1"/>
                </a:solidFill>
                <a:latin typeface="Arial"/>
                <a:ea typeface="Arial"/>
                <a:cs typeface="Arial"/>
                <a:sym typeface="Arial"/>
              </a:endParaRPr>
            </a:p>
          </p:txBody>
        </p:sp>
      </p:gr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4565" y="4497708"/>
            <a:ext cx="5914714" cy="138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2695509" y="1059532"/>
            <a:ext cx="3388659" cy="3600450"/>
            <a:chOff x="4768858" y="1053849"/>
            <a:chExt cx="4518212" cy="4800600"/>
          </a:xfrm>
        </p:grpSpPr>
        <p:pic>
          <p:nvPicPr>
            <p:cNvPr id="38" name="Content Placeholder 3" descr="peta percepatan.png"/>
            <p:cNvPicPr>
              <a:picLocks noChangeAspect="1"/>
            </p:cNvPicPr>
            <p:nvPr/>
          </p:nvPicPr>
          <p:blipFill>
            <a:blip r:embed="rId3" cstate="screen">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a:xfrm>
              <a:off x="4768858" y="1053849"/>
              <a:ext cx="4518212" cy="4800600"/>
            </a:xfrm>
            <a:prstGeom prst="rect">
              <a:avLst/>
            </a:prstGeom>
          </p:spPr>
        </p:pic>
        <p:sp>
          <p:nvSpPr>
            <p:cNvPr id="41" name="Freeform 40"/>
            <p:cNvSpPr/>
            <p:nvPr/>
          </p:nvSpPr>
          <p:spPr>
            <a:xfrm>
              <a:off x="7270846" y="1533969"/>
              <a:ext cx="1850065" cy="903767"/>
            </a:xfrm>
            <a:custGeom>
              <a:avLst/>
              <a:gdLst>
                <a:gd name="connsiteX0" fmla="*/ 510363 w 1850065"/>
                <a:gd name="connsiteY0" fmla="*/ 765544 h 903767"/>
                <a:gd name="connsiteX1" fmla="*/ 287079 w 1850065"/>
                <a:gd name="connsiteY1" fmla="*/ 786809 h 903767"/>
                <a:gd name="connsiteX2" fmla="*/ 202018 w 1850065"/>
                <a:gd name="connsiteY2" fmla="*/ 712381 h 903767"/>
                <a:gd name="connsiteX3" fmla="*/ 74428 w 1850065"/>
                <a:gd name="connsiteY3" fmla="*/ 648586 h 903767"/>
                <a:gd name="connsiteX4" fmla="*/ 0 w 1850065"/>
                <a:gd name="connsiteY4" fmla="*/ 595423 h 903767"/>
                <a:gd name="connsiteX5" fmla="*/ 127591 w 1850065"/>
                <a:gd name="connsiteY5" fmla="*/ 499730 h 903767"/>
                <a:gd name="connsiteX6" fmla="*/ 180753 w 1850065"/>
                <a:gd name="connsiteY6" fmla="*/ 404037 h 903767"/>
                <a:gd name="connsiteX7" fmla="*/ 276446 w 1850065"/>
                <a:gd name="connsiteY7" fmla="*/ 202019 h 903767"/>
                <a:gd name="connsiteX8" fmla="*/ 680484 w 1850065"/>
                <a:gd name="connsiteY8" fmla="*/ 180754 h 903767"/>
                <a:gd name="connsiteX9" fmla="*/ 712381 w 1850065"/>
                <a:gd name="connsiteY9" fmla="*/ 340242 h 903767"/>
                <a:gd name="connsiteX10" fmla="*/ 797442 w 1850065"/>
                <a:gd name="connsiteY10" fmla="*/ 148856 h 903767"/>
                <a:gd name="connsiteX11" fmla="*/ 946297 w 1850065"/>
                <a:gd name="connsiteY11" fmla="*/ 148856 h 903767"/>
                <a:gd name="connsiteX12" fmla="*/ 946297 w 1850065"/>
                <a:gd name="connsiteY12" fmla="*/ 148856 h 903767"/>
                <a:gd name="connsiteX13" fmla="*/ 967563 w 1850065"/>
                <a:gd name="connsiteY13" fmla="*/ 138223 h 903767"/>
                <a:gd name="connsiteX14" fmla="*/ 1137684 w 1850065"/>
                <a:gd name="connsiteY14" fmla="*/ 63795 h 903767"/>
                <a:gd name="connsiteX15" fmla="*/ 1265274 w 1850065"/>
                <a:gd name="connsiteY15" fmla="*/ 31898 h 903767"/>
                <a:gd name="connsiteX16" fmla="*/ 1297172 w 1850065"/>
                <a:gd name="connsiteY16" fmla="*/ 138223 h 903767"/>
                <a:gd name="connsiteX17" fmla="*/ 1414130 w 1850065"/>
                <a:gd name="connsiteY17" fmla="*/ 148856 h 903767"/>
                <a:gd name="connsiteX18" fmla="*/ 1541721 w 1850065"/>
                <a:gd name="connsiteY18" fmla="*/ 138223 h 903767"/>
                <a:gd name="connsiteX19" fmla="*/ 1541721 w 1850065"/>
                <a:gd name="connsiteY19" fmla="*/ 138223 h 903767"/>
                <a:gd name="connsiteX20" fmla="*/ 1594884 w 1850065"/>
                <a:gd name="connsiteY20" fmla="*/ 74428 h 903767"/>
                <a:gd name="connsiteX21" fmla="*/ 1711842 w 1850065"/>
                <a:gd name="connsiteY21" fmla="*/ 0 h 903767"/>
                <a:gd name="connsiteX22" fmla="*/ 1775637 w 1850065"/>
                <a:gd name="connsiteY22" fmla="*/ 31898 h 903767"/>
                <a:gd name="connsiteX23" fmla="*/ 1807535 w 1850065"/>
                <a:gd name="connsiteY23" fmla="*/ 276447 h 903767"/>
                <a:gd name="connsiteX24" fmla="*/ 1850065 w 1850065"/>
                <a:gd name="connsiteY24" fmla="*/ 489098 h 903767"/>
                <a:gd name="connsiteX25" fmla="*/ 1818167 w 1850065"/>
                <a:gd name="connsiteY25" fmla="*/ 606056 h 903767"/>
                <a:gd name="connsiteX26" fmla="*/ 1818167 w 1850065"/>
                <a:gd name="connsiteY26" fmla="*/ 648586 h 903767"/>
                <a:gd name="connsiteX27" fmla="*/ 1562986 w 1850065"/>
                <a:gd name="connsiteY27" fmla="*/ 669851 h 903767"/>
                <a:gd name="connsiteX28" fmla="*/ 1392865 w 1850065"/>
                <a:gd name="connsiteY28" fmla="*/ 701749 h 903767"/>
                <a:gd name="connsiteX29" fmla="*/ 1148316 w 1850065"/>
                <a:gd name="connsiteY29" fmla="*/ 786809 h 903767"/>
                <a:gd name="connsiteX30" fmla="*/ 925032 w 1850065"/>
                <a:gd name="connsiteY30" fmla="*/ 776177 h 903767"/>
                <a:gd name="connsiteX31" fmla="*/ 808074 w 1850065"/>
                <a:gd name="connsiteY31" fmla="*/ 829340 h 903767"/>
                <a:gd name="connsiteX32" fmla="*/ 723014 w 1850065"/>
                <a:gd name="connsiteY32" fmla="*/ 903767 h 903767"/>
                <a:gd name="connsiteX33" fmla="*/ 701749 w 1850065"/>
                <a:gd name="connsiteY33" fmla="*/ 786809 h 903767"/>
                <a:gd name="connsiteX34" fmla="*/ 595423 w 1850065"/>
                <a:gd name="connsiteY34" fmla="*/ 776177 h 903767"/>
                <a:gd name="connsiteX35" fmla="*/ 510363 w 1850065"/>
                <a:gd name="connsiteY35" fmla="*/ 765544 h 903767"/>
                <a:gd name="connsiteX0" fmla="*/ 510363 w 1850065"/>
                <a:gd name="connsiteY0" fmla="*/ 765544 h 903767"/>
                <a:gd name="connsiteX1" fmla="*/ 287079 w 1850065"/>
                <a:gd name="connsiteY1" fmla="*/ 786809 h 903767"/>
                <a:gd name="connsiteX2" fmla="*/ 202018 w 1850065"/>
                <a:gd name="connsiteY2" fmla="*/ 712381 h 903767"/>
                <a:gd name="connsiteX3" fmla="*/ 74428 w 1850065"/>
                <a:gd name="connsiteY3" fmla="*/ 648586 h 903767"/>
                <a:gd name="connsiteX4" fmla="*/ 0 w 1850065"/>
                <a:gd name="connsiteY4" fmla="*/ 595423 h 903767"/>
                <a:gd name="connsiteX5" fmla="*/ 127591 w 1850065"/>
                <a:gd name="connsiteY5" fmla="*/ 499730 h 903767"/>
                <a:gd name="connsiteX6" fmla="*/ 127591 w 1850065"/>
                <a:gd name="connsiteY6" fmla="*/ 393404 h 903767"/>
                <a:gd name="connsiteX7" fmla="*/ 276446 w 1850065"/>
                <a:gd name="connsiteY7" fmla="*/ 202019 h 903767"/>
                <a:gd name="connsiteX8" fmla="*/ 680484 w 1850065"/>
                <a:gd name="connsiteY8" fmla="*/ 180754 h 903767"/>
                <a:gd name="connsiteX9" fmla="*/ 712381 w 1850065"/>
                <a:gd name="connsiteY9" fmla="*/ 340242 h 903767"/>
                <a:gd name="connsiteX10" fmla="*/ 797442 w 1850065"/>
                <a:gd name="connsiteY10" fmla="*/ 148856 h 903767"/>
                <a:gd name="connsiteX11" fmla="*/ 946297 w 1850065"/>
                <a:gd name="connsiteY11" fmla="*/ 148856 h 903767"/>
                <a:gd name="connsiteX12" fmla="*/ 946297 w 1850065"/>
                <a:gd name="connsiteY12" fmla="*/ 148856 h 903767"/>
                <a:gd name="connsiteX13" fmla="*/ 967563 w 1850065"/>
                <a:gd name="connsiteY13" fmla="*/ 138223 h 903767"/>
                <a:gd name="connsiteX14" fmla="*/ 1137684 w 1850065"/>
                <a:gd name="connsiteY14" fmla="*/ 63795 h 903767"/>
                <a:gd name="connsiteX15" fmla="*/ 1265274 w 1850065"/>
                <a:gd name="connsiteY15" fmla="*/ 31898 h 903767"/>
                <a:gd name="connsiteX16" fmla="*/ 1297172 w 1850065"/>
                <a:gd name="connsiteY16" fmla="*/ 138223 h 903767"/>
                <a:gd name="connsiteX17" fmla="*/ 1414130 w 1850065"/>
                <a:gd name="connsiteY17" fmla="*/ 148856 h 903767"/>
                <a:gd name="connsiteX18" fmla="*/ 1541721 w 1850065"/>
                <a:gd name="connsiteY18" fmla="*/ 138223 h 903767"/>
                <a:gd name="connsiteX19" fmla="*/ 1541721 w 1850065"/>
                <a:gd name="connsiteY19" fmla="*/ 138223 h 903767"/>
                <a:gd name="connsiteX20" fmla="*/ 1594884 w 1850065"/>
                <a:gd name="connsiteY20" fmla="*/ 74428 h 903767"/>
                <a:gd name="connsiteX21" fmla="*/ 1711842 w 1850065"/>
                <a:gd name="connsiteY21" fmla="*/ 0 h 903767"/>
                <a:gd name="connsiteX22" fmla="*/ 1775637 w 1850065"/>
                <a:gd name="connsiteY22" fmla="*/ 31898 h 903767"/>
                <a:gd name="connsiteX23" fmla="*/ 1807535 w 1850065"/>
                <a:gd name="connsiteY23" fmla="*/ 276447 h 903767"/>
                <a:gd name="connsiteX24" fmla="*/ 1850065 w 1850065"/>
                <a:gd name="connsiteY24" fmla="*/ 489098 h 903767"/>
                <a:gd name="connsiteX25" fmla="*/ 1818167 w 1850065"/>
                <a:gd name="connsiteY25" fmla="*/ 606056 h 903767"/>
                <a:gd name="connsiteX26" fmla="*/ 1818167 w 1850065"/>
                <a:gd name="connsiteY26" fmla="*/ 648586 h 903767"/>
                <a:gd name="connsiteX27" fmla="*/ 1562986 w 1850065"/>
                <a:gd name="connsiteY27" fmla="*/ 669851 h 903767"/>
                <a:gd name="connsiteX28" fmla="*/ 1392865 w 1850065"/>
                <a:gd name="connsiteY28" fmla="*/ 701749 h 903767"/>
                <a:gd name="connsiteX29" fmla="*/ 1148316 w 1850065"/>
                <a:gd name="connsiteY29" fmla="*/ 786809 h 903767"/>
                <a:gd name="connsiteX30" fmla="*/ 925032 w 1850065"/>
                <a:gd name="connsiteY30" fmla="*/ 776177 h 903767"/>
                <a:gd name="connsiteX31" fmla="*/ 808074 w 1850065"/>
                <a:gd name="connsiteY31" fmla="*/ 829340 h 903767"/>
                <a:gd name="connsiteX32" fmla="*/ 723014 w 1850065"/>
                <a:gd name="connsiteY32" fmla="*/ 903767 h 903767"/>
                <a:gd name="connsiteX33" fmla="*/ 701749 w 1850065"/>
                <a:gd name="connsiteY33" fmla="*/ 786809 h 903767"/>
                <a:gd name="connsiteX34" fmla="*/ 595423 w 1850065"/>
                <a:gd name="connsiteY34" fmla="*/ 776177 h 903767"/>
                <a:gd name="connsiteX35" fmla="*/ 510363 w 1850065"/>
                <a:gd name="connsiteY35" fmla="*/ 765544 h 903767"/>
                <a:gd name="connsiteX0" fmla="*/ 510363 w 1850065"/>
                <a:gd name="connsiteY0" fmla="*/ 765544 h 903767"/>
                <a:gd name="connsiteX1" fmla="*/ 287079 w 1850065"/>
                <a:gd name="connsiteY1" fmla="*/ 786809 h 903767"/>
                <a:gd name="connsiteX2" fmla="*/ 202018 w 1850065"/>
                <a:gd name="connsiteY2" fmla="*/ 712381 h 903767"/>
                <a:gd name="connsiteX3" fmla="*/ 74428 w 1850065"/>
                <a:gd name="connsiteY3" fmla="*/ 648586 h 903767"/>
                <a:gd name="connsiteX4" fmla="*/ 0 w 1850065"/>
                <a:gd name="connsiteY4" fmla="*/ 595423 h 903767"/>
                <a:gd name="connsiteX5" fmla="*/ 127591 w 1850065"/>
                <a:gd name="connsiteY5" fmla="*/ 499730 h 903767"/>
                <a:gd name="connsiteX6" fmla="*/ 202019 w 1850065"/>
                <a:gd name="connsiteY6" fmla="*/ 414669 h 903767"/>
                <a:gd name="connsiteX7" fmla="*/ 276446 w 1850065"/>
                <a:gd name="connsiteY7" fmla="*/ 202019 h 903767"/>
                <a:gd name="connsiteX8" fmla="*/ 680484 w 1850065"/>
                <a:gd name="connsiteY8" fmla="*/ 180754 h 903767"/>
                <a:gd name="connsiteX9" fmla="*/ 712381 w 1850065"/>
                <a:gd name="connsiteY9" fmla="*/ 340242 h 903767"/>
                <a:gd name="connsiteX10" fmla="*/ 797442 w 1850065"/>
                <a:gd name="connsiteY10" fmla="*/ 148856 h 903767"/>
                <a:gd name="connsiteX11" fmla="*/ 946297 w 1850065"/>
                <a:gd name="connsiteY11" fmla="*/ 148856 h 903767"/>
                <a:gd name="connsiteX12" fmla="*/ 946297 w 1850065"/>
                <a:gd name="connsiteY12" fmla="*/ 148856 h 903767"/>
                <a:gd name="connsiteX13" fmla="*/ 967563 w 1850065"/>
                <a:gd name="connsiteY13" fmla="*/ 138223 h 903767"/>
                <a:gd name="connsiteX14" fmla="*/ 1137684 w 1850065"/>
                <a:gd name="connsiteY14" fmla="*/ 63795 h 903767"/>
                <a:gd name="connsiteX15" fmla="*/ 1265274 w 1850065"/>
                <a:gd name="connsiteY15" fmla="*/ 31898 h 903767"/>
                <a:gd name="connsiteX16" fmla="*/ 1297172 w 1850065"/>
                <a:gd name="connsiteY16" fmla="*/ 138223 h 903767"/>
                <a:gd name="connsiteX17" fmla="*/ 1414130 w 1850065"/>
                <a:gd name="connsiteY17" fmla="*/ 148856 h 903767"/>
                <a:gd name="connsiteX18" fmla="*/ 1541721 w 1850065"/>
                <a:gd name="connsiteY18" fmla="*/ 138223 h 903767"/>
                <a:gd name="connsiteX19" fmla="*/ 1541721 w 1850065"/>
                <a:gd name="connsiteY19" fmla="*/ 138223 h 903767"/>
                <a:gd name="connsiteX20" fmla="*/ 1594884 w 1850065"/>
                <a:gd name="connsiteY20" fmla="*/ 74428 h 903767"/>
                <a:gd name="connsiteX21" fmla="*/ 1711842 w 1850065"/>
                <a:gd name="connsiteY21" fmla="*/ 0 h 903767"/>
                <a:gd name="connsiteX22" fmla="*/ 1775637 w 1850065"/>
                <a:gd name="connsiteY22" fmla="*/ 31898 h 903767"/>
                <a:gd name="connsiteX23" fmla="*/ 1807535 w 1850065"/>
                <a:gd name="connsiteY23" fmla="*/ 276447 h 903767"/>
                <a:gd name="connsiteX24" fmla="*/ 1850065 w 1850065"/>
                <a:gd name="connsiteY24" fmla="*/ 489098 h 903767"/>
                <a:gd name="connsiteX25" fmla="*/ 1818167 w 1850065"/>
                <a:gd name="connsiteY25" fmla="*/ 606056 h 903767"/>
                <a:gd name="connsiteX26" fmla="*/ 1818167 w 1850065"/>
                <a:gd name="connsiteY26" fmla="*/ 648586 h 903767"/>
                <a:gd name="connsiteX27" fmla="*/ 1562986 w 1850065"/>
                <a:gd name="connsiteY27" fmla="*/ 669851 h 903767"/>
                <a:gd name="connsiteX28" fmla="*/ 1392865 w 1850065"/>
                <a:gd name="connsiteY28" fmla="*/ 701749 h 903767"/>
                <a:gd name="connsiteX29" fmla="*/ 1148316 w 1850065"/>
                <a:gd name="connsiteY29" fmla="*/ 786809 h 903767"/>
                <a:gd name="connsiteX30" fmla="*/ 925032 w 1850065"/>
                <a:gd name="connsiteY30" fmla="*/ 776177 h 903767"/>
                <a:gd name="connsiteX31" fmla="*/ 808074 w 1850065"/>
                <a:gd name="connsiteY31" fmla="*/ 829340 h 903767"/>
                <a:gd name="connsiteX32" fmla="*/ 723014 w 1850065"/>
                <a:gd name="connsiteY32" fmla="*/ 903767 h 903767"/>
                <a:gd name="connsiteX33" fmla="*/ 701749 w 1850065"/>
                <a:gd name="connsiteY33" fmla="*/ 786809 h 903767"/>
                <a:gd name="connsiteX34" fmla="*/ 595423 w 1850065"/>
                <a:gd name="connsiteY34" fmla="*/ 776177 h 903767"/>
                <a:gd name="connsiteX35" fmla="*/ 510363 w 1850065"/>
                <a:gd name="connsiteY35" fmla="*/ 765544 h 903767"/>
                <a:gd name="connsiteX0" fmla="*/ 510363 w 1850065"/>
                <a:gd name="connsiteY0" fmla="*/ 765544 h 903767"/>
                <a:gd name="connsiteX1" fmla="*/ 287079 w 1850065"/>
                <a:gd name="connsiteY1" fmla="*/ 786809 h 903767"/>
                <a:gd name="connsiteX2" fmla="*/ 202018 w 1850065"/>
                <a:gd name="connsiteY2" fmla="*/ 712381 h 903767"/>
                <a:gd name="connsiteX3" fmla="*/ 74428 w 1850065"/>
                <a:gd name="connsiteY3" fmla="*/ 648586 h 903767"/>
                <a:gd name="connsiteX4" fmla="*/ 0 w 1850065"/>
                <a:gd name="connsiteY4" fmla="*/ 595423 h 903767"/>
                <a:gd name="connsiteX5" fmla="*/ 127591 w 1850065"/>
                <a:gd name="connsiteY5" fmla="*/ 499730 h 903767"/>
                <a:gd name="connsiteX6" fmla="*/ 127591 w 1850065"/>
                <a:gd name="connsiteY6" fmla="*/ 414669 h 903767"/>
                <a:gd name="connsiteX7" fmla="*/ 276446 w 1850065"/>
                <a:gd name="connsiteY7" fmla="*/ 202019 h 903767"/>
                <a:gd name="connsiteX8" fmla="*/ 680484 w 1850065"/>
                <a:gd name="connsiteY8" fmla="*/ 180754 h 903767"/>
                <a:gd name="connsiteX9" fmla="*/ 712381 w 1850065"/>
                <a:gd name="connsiteY9" fmla="*/ 340242 h 903767"/>
                <a:gd name="connsiteX10" fmla="*/ 797442 w 1850065"/>
                <a:gd name="connsiteY10" fmla="*/ 148856 h 903767"/>
                <a:gd name="connsiteX11" fmla="*/ 946297 w 1850065"/>
                <a:gd name="connsiteY11" fmla="*/ 148856 h 903767"/>
                <a:gd name="connsiteX12" fmla="*/ 946297 w 1850065"/>
                <a:gd name="connsiteY12" fmla="*/ 148856 h 903767"/>
                <a:gd name="connsiteX13" fmla="*/ 967563 w 1850065"/>
                <a:gd name="connsiteY13" fmla="*/ 138223 h 903767"/>
                <a:gd name="connsiteX14" fmla="*/ 1137684 w 1850065"/>
                <a:gd name="connsiteY14" fmla="*/ 63795 h 903767"/>
                <a:gd name="connsiteX15" fmla="*/ 1265274 w 1850065"/>
                <a:gd name="connsiteY15" fmla="*/ 31898 h 903767"/>
                <a:gd name="connsiteX16" fmla="*/ 1297172 w 1850065"/>
                <a:gd name="connsiteY16" fmla="*/ 138223 h 903767"/>
                <a:gd name="connsiteX17" fmla="*/ 1414130 w 1850065"/>
                <a:gd name="connsiteY17" fmla="*/ 148856 h 903767"/>
                <a:gd name="connsiteX18" fmla="*/ 1541721 w 1850065"/>
                <a:gd name="connsiteY18" fmla="*/ 138223 h 903767"/>
                <a:gd name="connsiteX19" fmla="*/ 1541721 w 1850065"/>
                <a:gd name="connsiteY19" fmla="*/ 138223 h 903767"/>
                <a:gd name="connsiteX20" fmla="*/ 1594884 w 1850065"/>
                <a:gd name="connsiteY20" fmla="*/ 74428 h 903767"/>
                <a:gd name="connsiteX21" fmla="*/ 1711842 w 1850065"/>
                <a:gd name="connsiteY21" fmla="*/ 0 h 903767"/>
                <a:gd name="connsiteX22" fmla="*/ 1775637 w 1850065"/>
                <a:gd name="connsiteY22" fmla="*/ 31898 h 903767"/>
                <a:gd name="connsiteX23" fmla="*/ 1807535 w 1850065"/>
                <a:gd name="connsiteY23" fmla="*/ 276447 h 903767"/>
                <a:gd name="connsiteX24" fmla="*/ 1850065 w 1850065"/>
                <a:gd name="connsiteY24" fmla="*/ 489098 h 903767"/>
                <a:gd name="connsiteX25" fmla="*/ 1818167 w 1850065"/>
                <a:gd name="connsiteY25" fmla="*/ 606056 h 903767"/>
                <a:gd name="connsiteX26" fmla="*/ 1818167 w 1850065"/>
                <a:gd name="connsiteY26" fmla="*/ 648586 h 903767"/>
                <a:gd name="connsiteX27" fmla="*/ 1562986 w 1850065"/>
                <a:gd name="connsiteY27" fmla="*/ 669851 h 903767"/>
                <a:gd name="connsiteX28" fmla="*/ 1392865 w 1850065"/>
                <a:gd name="connsiteY28" fmla="*/ 701749 h 903767"/>
                <a:gd name="connsiteX29" fmla="*/ 1148316 w 1850065"/>
                <a:gd name="connsiteY29" fmla="*/ 786809 h 903767"/>
                <a:gd name="connsiteX30" fmla="*/ 925032 w 1850065"/>
                <a:gd name="connsiteY30" fmla="*/ 776177 h 903767"/>
                <a:gd name="connsiteX31" fmla="*/ 808074 w 1850065"/>
                <a:gd name="connsiteY31" fmla="*/ 829340 h 903767"/>
                <a:gd name="connsiteX32" fmla="*/ 723014 w 1850065"/>
                <a:gd name="connsiteY32" fmla="*/ 903767 h 903767"/>
                <a:gd name="connsiteX33" fmla="*/ 701749 w 1850065"/>
                <a:gd name="connsiteY33" fmla="*/ 786809 h 903767"/>
                <a:gd name="connsiteX34" fmla="*/ 595423 w 1850065"/>
                <a:gd name="connsiteY34" fmla="*/ 776177 h 903767"/>
                <a:gd name="connsiteX35" fmla="*/ 510363 w 1850065"/>
                <a:gd name="connsiteY35" fmla="*/ 765544 h 903767"/>
                <a:gd name="connsiteX0" fmla="*/ 510363 w 1850065"/>
                <a:gd name="connsiteY0" fmla="*/ 765544 h 903767"/>
                <a:gd name="connsiteX1" fmla="*/ 287079 w 1850065"/>
                <a:gd name="connsiteY1" fmla="*/ 786809 h 903767"/>
                <a:gd name="connsiteX2" fmla="*/ 202018 w 1850065"/>
                <a:gd name="connsiteY2" fmla="*/ 712381 h 903767"/>
                <a:gd name="connsiteX3" fmla="*/ 74428 w 1850065"/>
                <a:gd name="connsiteY3" fmla="*/ 648586 h 903767"/>
                <a:gd name="connsiteX4" fmla="*/ 0 w 1850065"/>
                <a:gd name="connsiteY4" fmla="*/ 595423 h 903767"/>
                <a:gd name="connsiteX5" fmla="*/ 127591 w 1850065"/>
                <a:gd name="connsiteY5" fmla="*/ 499730 h 903767"/>
                <a:gd name="connsiteX6" fmla="*/ 127591 w 1850065"/>
                <a:gd name="connsiteY6" fmla="*/ 414669 h 903767"/>
                <a:gd name="connsiteX7" fmla="*/ 265814 w 1850065"/>
                <a:gd name="connsiteY7" fmla="*/ 318977 h 903767"/>
                <a:gd name="connsiteX8" fmla="*/ 680484 w 1850065"/>
                <a:gd name="connsiteY8" fmla="*/ 180754 h 903767"/>
                <a:gd name="connsiteX9" fmla="*/ 712381 w 1850065"/>
                <a:gd name="connsiteY9" fmla="*/ 340242 h 903767"/>
                <a:gd name="connsiteX10" fmla="*/ 797442 w 1850065"/>
                <a:gd name="connsiteY10" fmla="*/ 148856 h 903767"/>
                <a:gd name="connsiteX11" fmla="*/ 946297 w 1850065"/>
                <a:gd name="connsiteY11" fmla="*/ 148856 h 903767"/>
                <a:gd name="connsiteX12" fmla="*/ 946297 w 1850065"/>
                <a:gd name="connsiteY12" fmla="*/ 148856 h 903767"/>
                <a:gd name="connsiteX13" fmla="*/ 967563 w 1850065"/>
                <a:gd name="connsiteY13" fmla="*/ 138223 h 903767"/>
                <a:gd name="connsiteX14" fmla="*/ 1137684 w 1850065"/>
                <a:gd name="connsiteY14" fmla="*/ 63795 h 903767"/>
                <a:gd name="connsiteX15" fmla="*/ 1265274 w 1850065"/>
                <a:gd name="connsiteY15" fmla="*/ 31898 h 903767"/>
                <a:gd name="connsiteX16" fmla="*/ 1297172 w 1850065"/>
                <a:gd name="connsiteY16" fmla="*/ 138223 h 903767"/>
                <a:gd name="connsiteX17" fmla="*/ 1414130 w 1850065"/>
                <a:gd name="connsiteY17" fmla="*/ 148856 h 903767"/>
                <a:gd name="connsiteX18" fmla="*/ 1541721 w 1850065"/>
                <a:gd name="connsiteY18" fmla="*/ 138223 h 903767"/>
                <a:gd name="connsiteX19" fmla="*/ 1541721 w 1850065"/>
                <a:gd name="connsiteY19" fmla="*/ 138223 h 903767"/>
                <a:gd name="connsiteX20" fmla="*/ 1594884 w 1850065"/>
                <a:gd name="connsiteY20" fmla="*/ 74428 h 903767"/>
                <a:gd name="connsiteX21" fmla="*/ 1711842 w 1850065"/>
                <a:gd name="connsiteY21" fmla="*/ 0 h 903767"/>
                <a:gd name="connsiteX22" fmla="*/ 1775637 w 1850065"/>
                <a:gd name="connsiteY22" fmla="*/ 31898 h 903767"/>
                <a:gd name="connsiteX23" fmla="*/ 1807535 w 1850065"/>
                <a:gd name="connsiteY23" fmla="*/ 276447 h 903767"/>
                <a:gd name="connsiteX24" fmla="*/ 1850065 w 1850065"/>
                <a:gd name="connsiteY24" fmla="*/ 489098 h 903767"/>
                <a:gd name="connsiteX25" fmla="*/ 1818167 w 1850065"/>
                <a:gd name="connsiteY25" fmla="*/ 606056 h 903767"/>
                <a:gd name="connsiteX26" fmla="*/ 1818167 w 1850065"/>
                <a:gd name="connsiteY26" fmla="*/ 648586 h 903767"/>
                <a:gd name="connsiteX27" fmla="*/ 1562986 w 1850065"/>
                <a:gd name="connsiteY27" fmla="*/ 669851 h 903767"/>
                <a:gd name="connsiteX28" fmla="*/ 1392865 w 1850065"/>
                <a:gd name="connsiteY28" fmla="*/ 701749 h 903767"/>
                <a:gd name="connsiteX29" fmla="*/ 1148316 w 1850065"/>
                <a:gd name="connsiteY29" fmla="*/ 786809 h 903767"/>
                <a:gd name="connsiteX30" fmla="*/ 925032 w 1850065"/>
                <a:gd name="connsiteY30" fmla="*/ 776177 h 903767"/>
                <a:gd name="connsiteX31" fmla="*/ 808074 w 1850065"/>
                <a:gd name="connsiteY31" fmla="*/ 829340 h 903767"/>
                <a:gd name="connsiteX32" fmla="*/ 723014 w 1850065"/>
                <a:gd name="connsiteY32" fmla="*/ 903767 h 903767"/>
                <a:gd name="connsiteX33" fmla="*/ 701749 w 1850065"/>
                <a:gd name="connsiteY33" fmla="*/ 786809 h 903767"/>
                <a:gd name="connsiteX34" fmla="*/ 595423 w 1850065"/>
                <a:gd name="connsiteY34" fmla="*/ 776177 h 903767"/>
                <a:gd name="connsiteX35" fmla="*/ 510363 w 1850065"/>
                <a:gd name="connsiteY35" fmla="*/ 765544 h 903767"/>
                <a:gd name="connsiteX0" fmla="*/ 510363 w 1850065"/>
                <a:gd name="connsiteY0" fmla="*/ 765544 h 903767"/>
                <a:gd name="connsiteX1" fmla="*/ 287079 w 1850065"/>
                <a:gd name="connsiteY1" fmla="*/ 786809 h 903767"/>
                <a:gd name="connsiteX2" fmla="*/ 202018 w 1850065"/>
                <a:gd name="connsiteY2" fmla="*/ 712381 h 903767"/>
                <a:gd name="connsiteX3" fmla="*/ 74428 w 1850065"/>
                <a:gd name="connsiteY3" fmla="*/ 648586 h 903767"/>
                <a:gd name="connsiteX4" fmla="*/ 0 w 1850065"/>
                <a:gd name="connsiteY4" fmla="*/ 595423 h 903767"/>
                <a:gd name="connsiteX5" fmla="*/ 127591 w 1850065"/>
                <a:gd name="connsiteY5" fmla="*/ 499730 h 903767"/>
                <a:gd name="connsiteX6" fmla="*/ 127591 w 1850065"/>
                <a:gd name="connsiteY6" fmla="*/ 414669 h 903767"/>
                <a:gd name="connsiteX7" fmla="*/ 265814 w 1850065"/>
                <a:gd name="connsiteY7" fmla="*/ 318977 h 903767"/>
                <a:gd name="connsiteX8" fmla="*/ 680484 w 1850065"/>
                <a:gd name="connsiteY8" fmla="*/ 180754 h 903767"/>
                <a:gd name="connsiteX9" fmla="*/ 712381 w 1850065"/>
                <a:gd name="connsiteY9" fmla="*/ 340242 h 903767"/>
                <a:gd name="connsiteX10" fmla="*/ 797442 w 1850065"/>
                <a:gd name="connsiteY10" fmla="*/ 148856 h 903767"/>
                <a:gd name="connsiteX11" fmla="*/ 946297 w 1850065"/>
                <a:gd name="connsiteY11" fmla="*/ 148856 h 903767"/>
                <a:gd name="connsiteX12" fmla="*/ 946297 w 1850065"/>
                <a:gd name="connsiteY12" fmla="*/ 148856 h 903767"/>
                <a:gd name="connsiteX13" fmla="*/ 967563 w 1850065"/>
                <a:gd name="connsiteY13" fmla="*/ 138223 h 903767"/>
                <a:gd name="connsiteX14" fmla="*/ 1137684 w 1850065"/>
                <a:gd name="connsiteY14" fmla="*/ 63795 h 903767"/>
                <a:gd name="connsiteX15" fmla="*/ 1265274 w 1850065"/>
                <a:gd name="connsiteY15" fmla="*/ 31898 h 903767"/>
                <a:gd name="connsiteX16" fmla="*/ 1297172 w 1850065"/>
                <a:gd name="connsiteY16" fmla="*/ 138223 h 903767"/>
                <a:gd name="connsiteX17" fmla="*/ 1414130 w 1850065"/>
                <a:gd name="connsiteY17" fmla="*/ 148856 h 903767"/>
                <a:gd name="connsiteX18" fmla="*/ 1541721 w 1850065"/>
                <a:gd name="connsiteY18" fmla="*/ 138223 h 903767"/>
                <a:gd name="connsiteX19" fmla="*/ 1541721 w 1850065"/>
                <a:gd name="connsiteY19" fmla="*/ 138223 h 903767"/>
                <a:gd name="connsiteX20" fmla="*/ 1594884 w 1850065"/>
                <a:gd name="connsiteY20" fmla="*/ 74428 h 903767"/>
                <a:gd name="connsiteX21" fmla="*/ 1711842 w 1850065"/>
                <a:gd name="connsiteY21" fmla="*/ 0 h 903767"/>
                <a:gd name="connsiteX22" fmla="*/ 1775637 w 1850065"/>
                <a:gd name="connsiteY22" fmla="*/ 31898 h 903767"/>
                <a:gd name="connsiteX23" fmla="*/ 1807535 w 1850065"/>
                <a:gd name="connsiteY23" fmla="*/ 276447 h 903767"/>
                <a:gd name="connsiteX24" fmla="*/ 1850065 w 1850065"/>
                <a:gd name="connsiteY24" fmla="*/ 489098 h 903767"/>
                <a:gd name="connsiteX25" fmla="*/ 1818167 w 1850065"/>
                <a:gd name="connsiteY25" fmla="*/ 606056 h 903767"/>
                <a:gd name="connsiteX26" fmla="*/ 1818167 w 1850065"/>
                <a:gd name="connsiteY26" fmla="*/ 648586 h 903767"/>
                <a:gd name="connsiteX27" fmla="*/ 1562986 w 1850065"/>
                <a:gd name="connsiteY27" fmla="*/ 669851 h 903767"/>
                <a:gd name="connsiteX28" fmla="*/ 1392865 w 1850065"/>
                <a:gd name="connsiteY28" fmla="*/ 701749 h 903767"/>
                <a:gd name="connsiteX29" fmla="*/ 1148316 w 1850065"/>
                <a:gd name="connsiteY29" fmla="*/ 786809 h 903767"/>
                <a:gd name="connsiteX30" fmla="*/ 925032 w 1850065"/>
                <a:gd name="connsiteY30" fmla="*/ 776177 h 903767"/>
                <a:gd name="connsiteX31" fmla="*/ 808074 w 1850065"/>
                <a:gd name="connsiteY31" fmla="*/ 829340 h 903767"/>
                <a:gd name="connsiteX32" fmla="*/ 723014 w 1850065"/>
                <a:gd name="connsiteY32" fmla="*/ 903767 h 903767"/>
                <a:gd name="connsiteX33" fmla="*/ 701749 w 1850065"/>
                <a:gd name="connsiteY33" fmla="*/ 786809 h 903767"/>
                <a:gd name="connsiteX34" fmla="*/ 595423 w 1850065"/>
                <a:gd name="connsiteY34" fmla="*/ 776177 h 903767"/>
                <a:gd name="connsiteX35" fmla="*/ 510363 w 1850065"/>
                <a:gd name="connsiteY35" fmla="*/ 765544 h 903767"/>
                <a:gd name="connsiteX0" fmla="*/ 510363 w 1850065"/>
                <a:gd name="connsiteY0" fmla="*/ 765544 h 903767"/>
                <a:gd name="connsiteX1" fmla="*/ 287079 w 1850065"/>
                <a:gd name="connsiteY1" fmla="*/ 786809 h 903767"/>
                <a:gd name="connsiteX2" fmla="*/ 202018 w 1850065"/>
                <a:gd name="connsiteY2" fmla="*/ 712381 h 903767"/>
                <a:gd name="connsiteX3" fmla="*/ 74428 w 1850065"/>
                <a:gd name="connsiteY3" fmla="*/ 648586 h 903767"/>
                <a:gd name="connsiteX4" fmla="*/ 0 w 1850065"/>
                <a:gd name="connsiteY4" fmla="*/ 595423 h 903767"/>
                <a:gd name="connsiteX5" fmla="*/ 127591 w 1850065"/>
                <a:gd name="connsiteY5" fmla="*/ 499730 h 903767"/>
                <a:gd name="connsiteX6" fmla="*/ 127591 w 1850065"/>
                <a:gd name="connsiteY6" fmla="*/ 414669 h 903767"/>
                <a:gd name="connsiteX7" fmla="*/ 265814 w 1850065"/>
                <a:gd name="connsiteY7" fmla="*/ 318977 h 903767"/>
                <a:gd name="connsiteX8" fmla="*/ 382533 w 1850065"/>
                <a:gd name="connsiteY8" fmla="*/ 170123 h 903767"/>
                <a:gd name="connsiteX9" fmla="*/ 680484 w 1850065"/>
                <a:gd name="connsiteY9" fmla="*/ 180754 h 903767"/>
                <a:gd name="connsiteX10" fmla="*/ 712381 w 1850065"/>
                <a:gd name="connsiteY10" fmla="*/ 340242 h 903767"/>
                <a:gd name="connsiteX11" fmla="*/ 797442 w 1850065"/>
                <a:gd name="connsiteY11" fmla="*/ 148856 h 903767"/>
                <a:gd name="connsiteX12" fmla="*/ 946297 w 1850065"/>
                <a:gd name="connsiteY12" fmla="*/ 148856 h 903767"/>
                <a:gd name="connsiteX13" fmla="*/ 946297 w 1850065"/>
                <a:gd name="connsiteY13" fmla="*/ 148856 h 903767"/>
                <a:gd name="connsiteX14" fmla="*/ 967563 w 1850065"/>
                <a:gd name="connsiteY14" fmla="*/ 138223 h 903767"/>
                <a:gd name="connsiteX15" fmla="*/ 1137684 w 1850065"/>
                <a:gd name="connsiteY15" fmla="*/ 63795 h 903767"/>
                <a:gd name="connsiteX16" fmla="*/ 1265274 w 1850065"/>
                <a:gd name="connsiteY16" fmla="*/ 31898 h 903767"/>
                <a:gd name="connsiteX17" fmla="*/ 1297172 w 1850065"/>
                <a:gd name="connsiteY17" fmla="*/ 138223 h 903767"/>
                <a:gd name="connsiteX18" fmla="*/ 1414130 w 1850065"/>
                <a:gd name="connsiteY18" fmla="*/ 148856 h 903767"/>
                <a:gd name="connsiteX19" fmla="*/ 1541721 w 1850065"/>
                <a:gd name="connsiteY19" fmla="*/ 138223 h 903767"/>
                <a:gd name="connsiteX20" fmla="*/ 1541721 w 1850065"/>
                <a:gd name="connsiteY20" fmla="*/ 138223 h 903767"/>
                <a:gd name="connsiteX21" fmla="*/ 1594884 w 1850065"/>
                <a:gd name="connsiteY21" fmla="*/ 74428 h 903767"/>
                <a:gd name="connsiteX22" fmla="*/ 1711842 w 1850065"/>
                <a:gd name="connsiteY22" fmla="*/ 0 h 903767"/>
                <a:gd name="connsiteX23" fmla="*/ 1775637 w 1850065"/>
                <a:gd name="connsiteY23" fmla="*/ 31898 h 903767"/>
                <a:gd name="connsiteX24" fmla="*/ 1807535 w 1850065"/>
                <a:gd name="connsiteY24" fmla="*/ 276447 h 903767"/>
                <a:gd name="connsiteX25" fmla="*/ 1850065 w 1850065"/>
                <a:gd name="connsiteY25" fmla="*/ 489098 h 903767"/>
                <a:gd name="connsiteX26" fmla="*/ 1818167 w 1850065"/>
                <a:gd name="connsiteY26" fmla="*/ 606056 h 903767"/>
                <a:gd name="connsiteX27" fmla="*/ 1818167 w 1850065"/>
                <a:gd name="connsiteY27" fmla="*/ 648586 h 903767"/>
                <a:gd name="connsiteX28" fmla="*/ 1562986 w 1850065"/>
                <a:gd name="connsiteY28" fmla="*/ 669851 h 903767"/>
                <a:gd name="connsiteX29" fmla="*/ 1392865 w 1850065"/>
                <a:gd name="connsiteY29" fmla="*/ 701749 h 903767"/>
                <a:gd name="connsiteX30" fmla="*/ 1148316 w 1850065"/>
                <a:gd name="connsiteY30" fmla="*/ 786809 h 903767"/>
                <a:gd name="connsiteX31" fmla="*/ 925032 w 1850065"/>
                <a:gd name="connsiteY31" fmla="*/ 776177 h 903767"/>
                <a:gd name="connsiteX32" fmla="*/ 808074 w 1850065"/>
                <a:gd name="connsiteY32" fmla="*/ 829340 h 903767"/>
                <a:gd name="connsiteX33" fmla="*/ 723014 w 1850065"/>
                <a:gd name="connsiteY33" fmla="*/ 903767 h 903767"/>
                <a:gd name="connsiteX34" fmla="*/ 701749 w 1850065"/>
                <a:gd name="connsiteY34" fmla="*/ 786809 h 903767"/>
                <a:gd name="connsiteX35" fmla="*/ 595423 w 1850065"/>
                <a:gd name="connsiteY35" fmla="*/ 776177 h 903767"/>
                <a:gd name="connsiteX36" fmla="*/ 510363 w 1850065"/>
                <a:gd name="connsiteY36" fmla="*/ 765544 h 903767"/>
                <a:gd name="connsiteX0" fmla="*/ 510363 w 1850065"/>
                <a:gd name="connsiteY0" fmla="*/ 765544 h 903767"/>
                <a:gd name="connsiteX1" fmla="*/ 287079 w 1850065"/>
                <a:gd name="connsiteY1" fmla="*/ 786809 h 903767"/>
                <a:gd name="connsiteX2" fmla="*/ 202018 w 1850065"/>
                <a:gd name="connsiteY2" fmla="*/ 712381 h 903767"/>
                <a:gd name="connsiteX3" fmla="*/ 74428 w 1850065"/>
                <a:gd name="connsiteY3" fmla="*/ 648586 h 903767"/>
                <a:gd name="connsiteX4" fmla="*/ 0 w 1850065"/>
                <a:gd name="connsiteY4" fmla="*/ 595423 h 903767"/>
                <a:gd name="connsiteX5" fmla="*/ 127591 w 1850065"/>
                <a:gd name="connsiteY5" fmla="*/ 499730 h 903767"/>
                <a:gd name="connsiteX6" fmla="*/ 127591 w 1850065"/>
                <a:gd name="connsiteY6" fmla="*/ 414669 h 903767"/>
                <a:gd name="connsiteX7" fmla="*/ 265814 w 1850065"/>
                <a:gd name="connsiteY7" fmla="*/ 318977 h 903767"/>
                <a:gd name="connsiteX8" fmla="*/ 340002 w 1850065"/>
                <a:gd name="connsiteY8" fmla="*/ 106328 h 903767"/>
                <a:gd name="connsiteX9" fmla="*/ 680484 w 1850065"/>
                <a:gd name="connsiteY9" fmla="*/ 180754 h 903767"/>
                <a:gd name="connsiteX10" fmla="*/ 712381 w 1850065"/>
                <a:gd name="connsiteY10" fmla="*/ 340242 h 903767"/>
                <a:gd name="connsiteX11" fmla="*/ 797442 w 1850065"/>
                <a:gd name="connsiteY11" fmla="*/ 148856 h 903767"/>
                <a:gd name="connsiteX12" fmla="*/ 946297 w 1850065"/>
                <a:gd name="connsiteY12" fmla="*/ 148856 h 903767"/>
                <a:gd name="connsiteX13" fmla="*/ 946297 w 1850065"/>
                <a:gd name="connsiteY13" fmla="*/ 148856 h 903767"/>
                <a:gd name="connsiteX14" fmla="*/ 967563 w 1850065"/>
                <a:gd name="connsiteY14" fmla="*/ 138223 h 903767"/>
                <a:gd name="connsiteX15" fmla="*/ 1137684 w 1850065"/>
                <a:gd name="connsiteY15" fmla="*/ 63795 h 903767"/>
                <a:gd name="connsiteX16" fmla="*/ 1265274 w 1850065"/>
                <a:gd name="connsiteY16" fmla="*/ 31898 h 903767"/>
                <a:gd name="connsiteX17" fmla="*/ 1297172 w 1850065"/>
                <a:gd name="connsiteY17" fmla="*/ 138223 h 903767"/>
                <a:gd name="connsiteX18" fmla="*/ 1414130 w 1850065"/>
                <a:gd name="connsiteY18" fmla="*/ 148856 h 903767"/>
                <a:gd name="connsiteX19" fmla="*/ 1541721 w 1850065"/>
                <a:gd name="connsiteY19" fmla="*/ 138223 h 903767"/>
                <a:gd name="connsiteX20" fmla="*/ 1541721 w 1850065"/>
                <a:gd name="connsiteY20" fmla="*/ 138223 h 903767"/>
                <a:gd name="connsiteX21" fmla="*/ 1594884 w 1850065"/>
                <a:gd name="connsiteY21" fmla="*/ 74428 h 903767"/>
                <a:gd name="connsiteX22" fmla="*/ 1711842 w 1850065"/>
                <a:gd name="connsiteY22" fmla="*/ 0 h 903767"/>
                <a:gd name="connsiteX23" fmla="*/ 1775637 w 1850065"/>
                <a:gd name="connsiteY23" fmla="*/ 31898 h 903767"/>
                <a:gd name="connsiteX24" fmla="*/ 1807535 w 1850065"/>
                <a:gd name="connsiteY24" fmla="*/ 276447 h 903767"/>
                <a:gd name="connsiteX25" fmla="*/ 1850065 w 1850065"/>
                <a:gd name="connsiteY25" fmla="*/ 489098 h 903767"/>
                <a:gd name="connsiteX26" fmla="*/ 1818167 w 1850065"/>
                <a:gd name="connsiteY26" fmla="*/ 606056 h 903767"/>
                <a:gd name="connsiteX27" fmla="*/ 1818167 w 1850065"/>
                <a:gd name="connsiteY27" fmla="*/ 648586 h 903767"/>
                <a:gd name="connsiteX28" fmla="*/ 1562986 w 1850065"/>
                <a:gd name="connsiteY28" fmla="*/ 669851 h 903767"/>
                <a:gd name="connsiteX29" fmla="*/ 1392865 w 1850065"/>
                <a:gd name="connsiteY29" fmla="*/ 701749 h 903767"/>
                <a:gd name="connsiteX30" fmla="*/ 1148316 w 1850065"/>
                <a:gd name="connsiteY30" fmla="*/ 786809 h 903767"/>
                <a:gd name="connsiteX31" fmla="*/ 925032 w 1850065"/>
                <a:gd name="connsiteY31" fmla="*/ 776177 h 903767"/>
                <a:gd name="connsiteX32" fmla="*/ 808074 w 1850065"/>
                <a:gd name="connsiteY32" fmla="*/ 829340 h 903767"/>
                <a:gd name="connsiteX33" fmla="*/ 723014 w 1850065"/>
                <a:gd name="connsiteY33" fmla="*/ 903767 h 903767"/>
                <a:gd name="connsiteX34" fmla="*/ 701749 w 1850065"/>
                <a:gd name="connsiteY34" fmla="*/ 786809 h 903767"/>
                <a:gd name="connsiteX35" fmla="*/ 595423 w 1850065"/>
                <a:gd name="connsiteY35" fmla="*/ 776177 h 903767"/>
                <a:gd name="connsiteX36" fmla="*/ 510363 w 1850065"/>
                <a:gd name="connsiteY36" fmla="*/ 765544 h 903767"/>
                <a:gd name="connsiteX0" fmla="*/ 510363 w 1850065"/>
                <a:gd name="connsiteY0" fmla="*/ 765544 h 903767"/>
                <a:gd name="connsiteX1" fmla="*/ 287079 w 1850065"/>
                <a:gd name="connsiteY1" fmla="*/ 786809 h 903767"/>
                <a:gd name="connsiteX2" fmla="*/ 202018 w 1850065"/>
                <a:gd name="connsiteY2" fmla="*/ 712381 h 903767"/>
                <a:gd name="connsiteX3" fmla="*/ 74428 w 1850065"/>
                <a:gd name="connsiteY3" fmla="*/ 648586 h 903767"/>
                <a:gd name="connsiteX4" fmla="*/ 0 w 1850065"/>
                <a:gd name="connsiteY4" fmla="*/ 595423 h 903767"/>
                <a:gd name="connsiteX5" fmla="*/ 127591 w 1850065"/>
                <a:gd name="connsiteY5" fmla="*/ 499730 h 903767"/>
                <a:gd name="connsiteX6" fmla="*/ 127591 w 1850065"/>
                <a:gd name="connsiteY6" fmla="*/ 414669 h 903767"/>
                <a:gd name="connsiteX7" fmla="*/ 265814 w 1850065"/>
                <a:gd name="connsiteY7" fmla="*/ 318977 h 903767"/>
                <a:gd name="connsiteX8" fmla="*/ 340002 w 1850065"/>
                <a:gd name="connsiteY8" fmla="*/ 106328 h 903767"/>
                <a:gd name="connsiteX9" fmla="*/ 680484 w 1850065"/>
                <a:gd name="connsiteY9" fmla="*/ 180754 h 903767"/>
                <a:gd name="connsiteX10" fmla="*/ 712381 w 1850065"/>
                <a:gd name="connsiteY10" fmla="*/ 340242 h 903767"/>
                <a:gd name="connsiteX11" fmla="*/ 797442 w 1850065"/>
                <a:gd name="connsiteY11" fmla="*/ 148856 h 903767"/>
                <a:gd name="connsiteX12" fmla="*/ 946297 w 1850065"/>
                <a:gd name="connsiteY12" fmla="*/ 148856 h 903767"/>
                <a:gd name="connsiteX13" fmla="*/ 946297 w 1850065"/>
                <a:gd name="connsiteY13" fmla="*/ 148856 h 903767"/>
                <a:gd name="connsiteX14" fmla="*/ 967563 w 1850065"/>
                <a:gd name="connsiteY14" fmla="*/ 138223 h 903767"/>
                <a:gd name="connsiteX15" fmla="*/ 1137684 w 1850065"/>
                <a:gd name="connsiteY15" fmla="*/ 63795 h 903767"/>
                <a:gd name="connsiteX16" fmla="*/ 1265274 w 1850065"/>
                <a:gd name="connsiteY16" fmla="*/ 31898 h 903767"/>
                <a:gd name="connsiteX17" fmla="*/ 1297172 w 1850065"/>
                <a:gd name="connsiteY17" fmla="*/ 138223 h 903767"/>
                <a:gd name="connsiteX18" fmla="*/ 1414130 w 1850065"/>
                <a:gd name="connsiteY18" fmla="*/ 148856 h 903767"/>
                <a:gd name="connsiteX19" fmla="*/ 1541721 w 1850065"/>
                <a:gd name="connsiteY19" fmla="*/ 138223 h 903767"/>
                <a:gd name="connsiteX20" fmla="*/ 1541721 w 1850065"/>
                <a:gd name="connsiteY20" fmla="*/ 138223 h 903767"/>
                <a:gd name="connsiteX21" fmla="*/ 1594884 w 1850065"/>
                <a:gd name="connsiteY21" fmla="*/ 74428 h 903767"/>
                <a:gd name="connsiteX22" fmla="*/ 1711842 w 1850065"/>
                <a:gd name="connsiteY22" fmla="*/ 0 h 903767"/>
                <a:gd name="connsiteX23" fmla="*/ 1775637 w 1850065"/>
                <a:gd name="connsiteY23" fmla="*/ 31898 h 903767"/>
                <a:gd name="connsiteX24" fmla="*/ 1807535 w 1850065"/>
                <a:gd name="connsiteY24" fmla="*/ 276447 h 903767"/>
                <a:gd name="connsiteX25" fmla="*/ 1850065 w 1850065"/>
                <a:gd name="connsiteY25" fmla="*/ 489098 h 903767"/>
                <a:gd name="connsiteX26" fmla="*/ 1818167 w 1850065"/>
                <a:gd name="connsiteY26" fmla="*/ 606056 h 903767"/>
                <a:gd name="connsiteX27" fmla="*/ 1818167 w 1850065"/>
                <a:gd name="connsiteY27" fmla="*/ 648586 h 903767"/>
                <a:gd name="connsiteX28" fmla="*/ 1562986 w 1850065"/>
                <a:gd name="connsiteY28" fmla="*/ 669851 h 903767"/>
                <a:gd name="connsiteX29" fmla="*/ 1392865 w 1850065"/>
                <a:gd name="connsiteY29" fmla="*/ 701749 h 903767"/>
                <a:gd name="connsiteX30" fmla="*/ 1148316 w 1850065"/>
                <a:gd name="connsiteY30" fmla="*/ 786809 h 903767"/>
                <a:gd name="connsiteX31" fmla="*/ 925032 w 1850065"/>
                <a:gd name="connsiteY31" fmla="*/ 776177 h 903767"/>
                <a:gd name="connsiteX32" fmla="*/ 808074 w 1850065"/>
                <a:gd name="connsiteY32" fmla="*/ 829340 h 903767"/>
                <a:gd name="connsiteX33" fmla="*/ 723014 w 1850065"/>
                <a:gd name="connsiteY33" fmla="*/ 903767 h 903767"/>
                <a:gd name="connsiteX34" fmla="*/ 701749 w 1850065"/>
                <a:gd name="connsiteY34" fmla="*/ 786809 h 903767"/>
                <a:gd name="connsiteX35" fmla="*/ 595423 w 1850065"/>
                <a:gd name="connsiteY35" fmla="*/ 776177 h 903767"/>
                <a:gd name="connsiteX36" fmla="*/ 510363 w 1850065"/>
                <a:gd name="connsiteY36" fmla="*/ 765544 h 903767"/>
                <a:gd name="connsiteX0" fmla="*/ 510363 w 1850065"/>
                <a:gd name="connsiteY0" fmla="*/ 765544 h 903767"/>
                <a:gd name="connsiteX1" fmla="*/ 287079 w 1850065"/>
                <a:gd name="connsiteY1" fmla="*/ 786809 h 903767"/>
                <a:gd name="connsiteX2" fmla="*/ 202018 w 1850065"/>
                <a:gd name="connsiteY2" fmla="*/ 712381 h 903767"/>
                <a:gd name="connsiteX3" fmla="*/ 74428 w 1850065"/>
                <a:gd name="connsiteY3" fmla="*/ 648586 h 903767"/>
                <a:gd name="connsiteX4" fmla="*/ 0 w 1850065"/>
                <a:gd name="connsiteY4" fmla="*/ 595423 h 903767"/>
                <a:gd name="connsiteX5" fmla="*/ 127591 w 1850065"/>
                <a:gd name="connsiteY5" fmla="*/ 499730 h 903767"/>
                <a:gd name="connsiteX6" fmla="*/ 127591 w 1850065"/>
                <a:gd name="connsiteY6" fmla="*/ 414669 h 903767"/>
                <a:gd name="connsiteX7" fmla="*/ 233916 w 1850065"/>
                <a:gd name="connsiteY7" fmla="*/ 318977 h 903767"/>
                <a:gd name="connsiteX8" fmla="*/ 340002 w 1850065"/>
                <a:gd name="connsiteY8" fmla="*/ 106328 h 903767"/>
                <a:gd name="connsiteX9" fmla="*/ 680484 w 1850065"/>
                <a:gd name="connsiteY9" fmla="*/ 180754 h 903767"/>
                <a:gd name="connsiteX10" fmla="*/ 712381 w 1850065"/>
                <a:gd name="connsiteY10" fmla="*/ 340242 h 903767"/>
                <a:gd name="connsiteX11" fmla="*/ 797442 w 1850065"/>
                <a:gd name="connsiteY11" fmla="*/ 148856 h 903767"/>
                <a:gd name="connsiteX12" fmla="*/ 946297 w 1850065"/>
                <a:gd name="connsiteY12" fmla="*/ 148856 h 903767"/>
                <a:gd name="connsiteX13" fmla="*/ 946297 w 1850065"/>
                <a:gd name="connsiteY13" fmla="*/ 148856 h 903767"/>
                <a:gd name="connsiteX14" fmla="*/ 967563 w 1850065"/>
                <a:gd name="connsiteY14" fmla="*/ 138223 h 903767"/>
                <a:gd name="connsiteX15" fmla="*/ 1137684 w 1850065"/>
                <a:gd name="connsiteY15" fmla="*/ 63795 h 903767"/>
                <a:gd name="connsiteX16" fmla="*/ 1265274 w 1850065"/>
                <a:gd name="connsiteY16" fmla="*/ 31898 h 903767"/>
                <a:gd name="connsiteX17" fmla="*/ 1297172 w 1850065"/>
                <a:gd name="connsiteY17" fmla="*/ 138223 h 903767"/>
                <a:gd name="connsiteX18" fmla="*/ 1414130 w 1850065"/>
                <a:gd name="connsiteY18" fmla="*/ 148856 h 903767"/>
                <a:gd name="connsiteX19" fmla="*/ 1541721 w 1850065"/>
                <a:gd name="connsiteY19" fmla="*/ 138223 h 903767"/>
                <a:gd name="connsiteX20" fmla="*/ 1541721 w 1850065"/>
                <a:gd name="connsiteY20" fmla="*/ 138223 h 903767"/>
                <a:gd name="connsiteX21" fmla="*/ 1594884 w 1850065"/>
                <a:gd name="connsiteY21" fmla="*/ 74428 h 903767"/>
                <a:gd name="connsiteX22" fmla="*/ 1711842 w 1850065"/>
                <a:gd name="connsiteY22" fmla="*/ 0 h 903767"/>
                <a:gd name="connsiteX23" fmla="*/ 1775637 w 1850065"/>
                <a:gd name="connsiteY23" fmla="*/ 31898 h 903767"/>
                <a:gd name="connsiteX24" fmla="*/ 1807535 w 1850065"/>
                <a:gd name="connsiteY24" fmla="*/ 276447 h 903767"/>
                <a:gd name="connsiteX25" fmla="*/ 1850065 w 1850065"/>
                <a:gd name="connsiteY25" fmla="*/ 489098 h 903767"/>
                <a:gd name="connsiteX26" fmla="*/ 1818167 w 1850065"/>
                <a:gd name="connsiteY26" fmla="*/ 606056 h 903767"/>
                <a:gd name="connsiteX27" fmla="*/ 1818167 w 1850065"/>
                <a:gd name="connsiteY27" fmla="*/ 648586 h 903767"/>
                <a:gd name="connsiteX28" fmla="*/ 1562986 w 1850065"/>
                <a:gd name="connsiteY28" fmla="*/ 669851 h 903767"/>
                <a:gd name="connsiteX29" fmla="*/ 1392865 w 1850065"/>
                <a:gd name="connsiteY29" fmla="*/ 701749 h 903767"/>
                <a:gd name="connsiteX30" fmla="*/ 1148316 w 1850065"/>
                <a:gd name="connsiteY30" fmla="*/ 786809 h 903767"/>
                <a:gd name="connsiteX31" fmla="*/ 925032 w 1850065"/>
                <a:gd name="connsiteY31" fmla="*/ 776177 h 903767"/>
                <a:gd name="connsiteX32" fmla="*/ 808074 w 1850065"/>
                <a:gd name="connsiteY32" fmla="*/ 829340 h 903767"/>
                <a:gd name="connsiteX33" fmla="*/ 723014 w 1850065"/>
                <a:gd name="connsiteY33" fmla="*/ 903767 h 903767"/>
                <a:gd name="connsiteX34" fmla="*/ 701749 w 1850065"/>
                <a:gd name="connsiteY34" fmla="*/ 786809 h 903767"/>
                <a:gd name="connsiteX35" fmla="*/ 595423 w 1850065"/>
                <a:gd name="connsiteY35" fmla="*/ 776177 h 903767"/>
                <a:gd name="connsiteX36" fmla="*/ 510363 w 1850065"/>
                <a:gd name="connsiteY36" fmla="*/ 765544 h 90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50065" h="903767">
                  <a:moveTo>
                    <a:pt x="510363" y="765544"/>
                  </a:moveTo>
                  <a:lnTo>
                    <a:pt x="287079" y="786809"/>
                  </a:lnTo>
                  <a:lnTo>
                    <a:pt x="202018" y="712381"/>
                  </a:lnTo>
                  <a:lnTo>
                    <a:pt x="74428" y="648586"/>
                  </a:lnTo>
                  <a:lnTo>
                    <a:pt x="0" y="595423"/>
                  </a:lnTo>
                  <a:lnTo>
                    <a:pt x="127591" y="499730"/>
                  </a:lnTo>
                  <a:lnTo>
                    <a:pt x="127591" y="414669"/>
                  </a:lnTo>
                  <a:lnTo>
                    <a:pt x="233916" y="318977"/>
                  </a:lnTo>
                  <a:cubicBezTo>
                    <a:pt x="292355" y="281764"/>
                    <a:pt x="270891" y="129365"/>
                    <a:pt x="340002" y="106328"/>
                  </a:cubicBezTo>
                  <a:cubicBezTo>
                    <a:pt x="366583" y="125821"/>
                    <a:pt x="641458" y="155945"/>
                    <a:pt x="680484" y="180754"/>
                  </a:cubicBezTo>
                  <a:lnTo>
                    <a:pt x="712381" y="340242"/>
                  </a:lnTo>
                  <a:lnTo>
                    <a:pt x="797442" y="148856"/>
                  </a:lnTo>
                  <a:lnTo>
                    <a:pt x="946297" y="148856"/>
                  </a:lnTo>
                  <a:lnTo>
                    <a:pt x="946297" y="148856"/>
                  </a:lnTo>
                  <a:lnTo>
                    <a:pt x="967563" y="138223"/>
                  </a:lnTo>
                  <a:lnTo>
                    <a:pt x="1137684" y="63795"/>
                  </a:lnTo>
                  <a:lnTo>
                    <a:pt x="1265274" y="31898"/>
                  </a:lnTo>
                  <a:lnTo>
                    <a:pt x="1297172" y="138223"/>
                  </a:lnTo>
                  <a:lnTo>
                    <a:pt x="1414130" y="148856"/>
                  </a:lnTo>
                  <a:lnTo>
                    <a:pt x="1541721" y="138223"/>
                  </a:lnTo>
                  <a:lnTo>
                    <a:pt x="1541721" y="138223"/>
                  </a:lnTo>
                  <a:lnTo>
                    <a:pt x="1594884" y="74428"/>
                  </a:lnTo>
                  <a:lnTo>
                    <a:pt x="1711842" y="0"/>
                  </a:lnTo>
                  <a:lnTo>
                    <a:pt x="1775637" y="31898"/>
                  </a:lnTo>
                  <a:lnTo>
                    <a:pt x="1807535" y="276447"/>
                  </a:lnTo>
                  <a:lnTo>
                    <a:pt x="1850065" y="489098"/>
                  </a:lnTo>
                  <a:lnTo>
                    <a:pt x="1818167" y="606056"/>
                  </a:lnTo>
                  <a:lnTo>
                    <a:pt x="1818167" y="648586"/>
                  </a:lnTo>
                  <a:lnTo>
                    <a:pt x="1562986" y="669851"/>
                  </a:lnTo>
                  <a:lnTo>
                    <a:pt x="1392865" y="701749"/>
                  </a:lnTo>
                  <a:lnTo>
                    <a:pt x="1148316" y="786809"/>
                  </a:lnTo>
                  <a:lnTo>
                    <a:pt x="925032" y="776177"/>
                  </a:lnTo>
                  <a:lnTo>
                    <a:pt x="808074" y="829340"/>
                  </a:lnTo>
                  <a:lnTo>
                    <a:pt x="723014" y="903767"/>
                  </a:lnTo>
                  <a:lnTo>
                    <a:pt x="701749" y="786809"/>
                  </a:lnTo>
                  <a:lnTo>
                    <a:pt x="595423" y="776177"/>
                  </a:lnTo>
                  <a:lnTo>
                    <a:pt x="510363" y="765544"/>
                  </a:lnTo>
                  <a:close/>
                </a:path>
              </a:pathLst>
            </a:custGeom>
            <a:solidFill>
              <a:schemeClr val="accent5">
                <a:lumMod val="60000"/>
                <a:lumOff val="40000"/>
              </a:schemeClr>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50"/>
            </a:p>
          </p:txBody>
        </p:sp>
      </p:grpSp>
      <p:sp>
        <p:nvSpPr>
          <p:cNvPr id="4" name="Shape 559"/>
          <p:cNvSpPr txBox="1">
            <a:spLocks/>
          </p:cNvSpPr>
          <p:nvPr/>
        </p:nvSpPr>
        <p:spPr>
          <a:xfrm>
            <a:off x="395536" y="192356"/>
            <a:ext cx="8784164" cy="628500"/>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buClr>
                <a:srgbClr val="0072C0"/>
              </a:buClr>
              <a:buSzPct val="25000"/>
            </a:pPr>
            <a:r>
              <a:rPr lang="en-US" sz="4000" b="1" dirty="0" smtClean="0"/>
              <a:t>JAKARTA SEWERAGE SYSTEM</a:t>
            </a:r>
            <a:endParaRPr lang="en" sz="4000" b="1" dirty="0"/>
          </a:p>
        </p:txBody>
      </p:sp>
      <p:sp>
        <p:nvSpPr>
          <p:cNvPr id="5" name="Shape 560"/>
          <p:cNvSpPr txBox="1">
            <a:spLocks/>
          </p:cNvSpPr>
          <p:nvPr/>
        </p:nvSpPr>
        <p:spPr>
          <a:xfrm>
            <a:off x="395536" y="779982"/>
            <a:ext cx="8784164" cy="279600"/>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buSzPct val="25000"/>
            </a:pPr>
            <a:r>
              <a:rPr lang="en" sz="2000" b="1" dirty="0" smtClean="0">
                <a:solidFill>
                  <a:srgbClr val="595959"/>
                </a:solidFill>
              </a:rPr>
              <a:t>ZONE 1,2,5,6 AND 8</a:t>
            </a:r>
            <a:endParaRPr lang="en" sz="2000" b="1" dirty="0">
              <a:solidFill>
                <a:srgbClr val="595959"/>
              </a:solidFill>
            </a:endParaRPr>
          </a:p>
        </p:txBody>
      </p:sp>
      <p:grpSp>
        <p:nvGrpSpPr>
          <p:cNvPr id="8" name="Group 7"/>
          <p:cNvGrpSpPr/>
          <p:nvPr/>
        </p:nvGrpSpPr>
        <p:grpSpPr>
          <a:xfrm>
            <a:off x="2750120" y="1542888"/>
            <a:ext cx="2159199" cy="1423392"/>
            <a:chOff x="1116806" y="1809750"/>
            <a:chExt cx="2878932" cy="1897856"/>
          </a:xfrm>
        </p:grpSpPr>
        <p:sp>
          <p:nvSpPr>
            <p:cNvPr id="9" name="Freeform 8"/>
            <p:cNvSpPr/>
            <p:nvPr/>
          </p:nvSpPr>
          <p:spPr>
            <a:xfrm>
              <a:off x="2209800" y="1809750"/>
              <a:ext cx="1250157" cy="1619250"/>
            </a:xfrm>
            <a:custGeom>
              <a:avLst/>
              <a:gdLst>
                <a:gd name="connsiteX0" fmla="*/ 2382 w 1250157"/>
                <a:gd name="connsiteY0" fmla="*/ 152400 h 1619250"/>
                <a:gd name="connsiteX1" fmla="*/ 0 w 1250157"/>
                <a:gd name="connsiteY1" fmla="*/ 240507 h 1619250"/>
                <a:gd name="connsiteX2" fmla="*/ 35719 w 1250157"/>
                <a:gd name="connsiteY2" fmla="*/ 266700 h 1619250"/>
                <a:gd name="connsiteX3" fmla="*/ 14288 w 1250157"/>
                <a:gd name="connsiteY3" fmla="*/ 278607 h 1619250"/>
                <a:gd name="connsiteX4" fmla="*/ 40482 w 1250157"/>
                <a:gd name="connsiteY4" fmla="*/ 321469 h 1619250"/>
                <a:gd name="connsiteX5" fmla="*/ 104775 w 1250157"/>
                <a:gd name="connsiteY5" fmla="*/ 338138 h 1619250"/>
                <a:gd name="connsiteX6" fmla="*/ 107157 w 1250157"/>
                <a:gd name="connsiteY6" fmla="*/ 366713 h 1619250"/>
                <a:gd name="connsiteX7" fmla="*/ 85725 w 1250157"/>
                <a:gd name="connsiteY7" fmla="*/ 392907 h 1619250"/>
                <a:gd name="connsiteX8" fmla="*/ 123825 w 1250157"/>
                <a:gd name="connsiteY8" fmla="*/ 461963 h 1619250"/>
                <a:gd name="connsiteX9" fmla="*/ 290513 w 1250157"/>
                <a:gd name="connsiteY9" fmla="*/ 652463 h 1619250"/>
                <a:gd name="connsiteX10" fmla="*/ 402432 w 1250157"/>
                <a:gd name="connsiteY10" fmla="*/ 869157 h 1619250"/>
                <a:gd name="connsiteX11" fmla="*/ 461963 w 1250157"/>
                <a:gd name="connsiteY11" fmla="*/ 1028700 h 1619250"/>
                <a:gd name="connsiteX12" fmla="*/ 604838 w 1250157"/>
                <a:gd name="connsiteY12" fmla="*/ 1226344 h 1619250"/>
                <a:gd name="connsiteX13" fmla="*/ 602457 w 1250157"/>
                <a:gd name="connsiteY13" fmla="*/ 1295400 h 1619250"/>
                <a:gd name="connsiteX14" fmla="*/ 623888 w 1250157"/>
                <a:gd name="connsiteY14" fmla="*/ 1340644 h 1619250"/>
                <a:gd name="connsiteX15" fmla="*/ 585788 w 1250157"/>
                <a:gd name="connsiteY15" fmla="*/ 1402557 h 1619250"/>
                <a:gd name="connsiteX16" fmla="*/ 597694 w 1250157"/>
                <a:gd name="connsiteY16" fmla="*/ 1478757 h 1619250"/>
                <a:gd name="connsiteX17" fmla="*/ 635794 w 1250157"/>
                <a:gd name="connsiteY17" fmla="*/ 1512094 h 1619250"/>
                <a:gd name="connsiteX18" fmla="*/ 926307 w 1250157"/>
                <a:gd name="connsiteY18" fmla="*/ 1571625 h 1619250"/>
                <a:gd name="connsiteX19" fmla="*/ 1012032 w 1250157"/>
                <a:gd name="connsiteY19" fmla="*/ 1578769 h 1619250"/>
                <a:gd name="connsiteX20" fmla="*/ 1121569 w 1250157"/>
                <a:gd name="connsiteY20" fmla="*/ 1619250 h 1619250"/>
                <a:gd name="connsiteX21" fmla="*/ 1173957 w 1250157"/>
                <a:gd name="connsiteY21" fmla="*/ 1578769 h 1619250"/>
                <a:gd name="connsiteX22" fmla="*/ 1233488 w 1250157"/>
                <a:gd name="connsiteY22" fmla="*/ 1585913 h 1619250"/>
                <a:gd name="connsiteX23" fmla="*/ 1250157 w 1250157"/>
                <a:gd name="connsiteY23" fmla="*/ 1550194 h 1619250"/>
                <a:gd name="connsiteX24" fmla="*/ 1204913 w 1250157"/>
                <a:gd name="connsiteY24" fmla="*/ 1526382 h 1619250"/>
                <a:gd name="connsiteX25" fmla="*/ 1190625 w 1250157"/>
                <a:gd name="connsiteY25" fmla="*/ 1538288 h 1619250"/>
                <a:gd name="connsiteX26" fmla="*/ 1140619 w 1250157"/>
                <a:gd name="connsiteY26" fmla="*/ 1481138 h 1619250"/>
                <a:gd name="connsiteX27" fmla="*/ 1104900 w 1250157"/>
                <a:gd name="connsiteY27" fmla="*/ 1504950 h 1619250"/>
                <a:gd name="connsiteX28" fmla="*/ 1083469 w 1250157"/>
                <a:gd name="connsiteY28" fmla="*/ 1462088 h 1619250"/>
                <a:gd name="connsiteX29" fmla="*/ 1102519 w 1250157"/>
                <a:gd name="connsiteY29" fmla="*/ 1440657 h 1619250"/>
                <a:gd name="connsiteX30" fmla="*/ 1066800 w 1250157"/>
                <a:gd name="connsiteY30" fmla="*/ 1426369 h 1619250"/>
                <a:gd name="connsiteX31" fmla="*/ 1090613 w 1250157"/>
                <a:gd name="connsiteY31" fmla="*/ 1388269 h 1619250"/>
                <a:gd name="connsiteX32" fmla="*/ 1042988 w 1250157"/>
                <a:gd name="connsiteY32" fmla="*/ 1359694 h 1619250"/>
                <a:gd name="connsiteX33" fmla="*/ 1042988 w 1250157"/>
                <a:gd name="connsiteY33" fmla="*/ 1314450 h 1619250"/>
                <a:gd name="connsiteX34" fmla="*/ 988219 w 1250157"/>
                <a:gd name="connsiteY34" fmla="*/ 1297782 h 1619250"/>
                <a:gd name="connsiteX35" fmla="*/ 964407 w 1250157"/>
                <a:gd name="connsiteY35" fmla="*/ 1254919 h 1619250"/>
                <a:gd name="connsiteX36" fmla="*/ 964407 w 1250157"/>
                <a:gd name="connsiteY36" fmla="*/ 1228725 h 1619250"/>
                <a:gd name="connsiteX37" fmla="*/ 971550 w 1250157"/>
                <a:gd name="connsiteY37" fmla="*/ 1193007 h 1619250"/>
                <a:gd name="connsiteX38" fmla="*/ 957263 w 1250157"/>
                <a:gd name="connsiteY38" fmla="*/ 1176338 h 1619250"/>
                <a:gd name="connsiteX39" fmla="*/ 942975 w 1250157"/>
                <a:gd name="connsiteY39" fmla="*/ 1152525 h 1619250"/>
                <a:gd name="connsiteX40" fmla="*/ 933450 w 1250157"/>
                <a:gd name="connsiteY40" fmla="*/ 1150144 h 1619250"/>
                <a:gd name="connsiteX41" fmla="*/ 921544 w 1250157"/>
                <a:gd name="connsiteY41" fmla="*/ 1112044 h 1619250"/>
                <a:gd name="connsiteX42" fmla="*/ 881063 w 1250157"/>
                <a:gd name="connsiteY42" fmla="*/ 1119188 h 1619250"/>
                <a:gd name="connsiteX43" fmla="*/ 888207 w 1250157"/>
                <a:gd name="connsiteY43" fmla="*/ 1031082 h 1619250"/>
                <a:gd name="connsiteX44" fmla="*/ 857250 w 1250157"/>
                <a:gd name="connsiteY44" fmla="*/ 959644 h 1619250"/>
                <a:gd name="connsiteX45" fmla="*/ 857250 w 1250157"/>
                <a:gd name="connsiteY45" fmla="*/ 938213 h 1619250"/>
                <a:gd name="connsiteX46" fmla="*/ 976313 w 1250157"/>
                <a:gd name="connsiteY46" fmla="*/ 902494 h 1619250"/>
                <a:gd name="connsiteX47" fmla="*/ 852488 w 1250157"/>
                <a:gd name="connsiteY47" fmla="*/ 340519 h 1619250"/>
                <a:gd name="connsiteX48" fmla="*/ 661988 w 1250157"/>
                <a:gd name="connsiteY48" fmla="*/ 309563 h 1619250"/>
                <a:gd name="connsiteX49" fmla="*/ 666750 w 1250157"/>
                <a:gd name="connsiteY49" fmla="*/ 364332 h 1619250"/>
                <a:gd name="connsiteX50" fmla="*/ 638175 w 1250157"/>
                <a:gd name="connsiteY50" fmla="*/ 376238 h 1619250"/>
                <a:gd name="connsiteX51" fmla="*/ 616744 w 1250157"/>
                <a:gd name="connsiteY51" fmla="*/ 314325 h 1619250"/>
                <a:gd name="connsiteX52" fmla="*/ 571500 w 1250157"/>
                <a:gd name="connsiteY52" fmla="*/ 307182 h 1619250"/>
                <a:gd name="connsiteX53" fmla="*/ 509588 w 1250157"/>
                <a:gd name="connsiteY53" fmla="*/ 19050 h 1619250"/>
                <a:gd name="connsiteX54" fmla="*/ 492919 w 1250157"/>
                <a:gd name="connsiteY54" fmla="*/ 26194 h 1619250"/>
                <a:gd name="connsiteX55" fmla="*/ 511969 w 1250157"/>
                <a:gd name="connsiteY55" fmla="*/ 126207 h 1619250"/>
                <a:gd name="connsiteX56" fmla="*/ 492919 w 1250157"/>
                <a:gd name="connsiteY56" fmla="*/ 135732 h 1619250"/>
                <a:gd name="connsiteX57" fmla="*/ 459582 w 1250157"/>
                <a:gd name="connsiteY57" fmla="*/ 61913 h 1619250"/>
                <a:gd name="connsiteX58" fmla="*/ 435769 w 1250157"/>
                <a:gd name="connsiteY58" fmla="*/ 64294 h 1619250"/>
                <a:gd name="connsiteX59" fmla="*/ 469107 w 1250157"/>
                <a:gd name="connsiteY59" fmla="*/ 226219 h 1619250"/>
                <a:gd name="connsiteX60" fmla="*/ 407194 w 1250157"/>
                <a:gd name="connsiteY60" fmla="*/ 230982 h 1619250"/>
                <a:gd name="connsiteX61" fmla="*/ 397669 w 1250157"/>
                <a:gd name="connsiteY61" fmla="*/ 176213 h 1619250"/>
                <a:gd name="connsiteX62" fmla="*/ 416719 w 1250157"/>
                <a:gd name="connsiteY62" fmla="*/ 28575 h 1619250"/>
                <a:gd name="connsiteX63" fmla="*/ 373857 w 1250157"/>
                <a:gd name="connsiteY63" fmla="*/ 0 h 1619250"/>
                <a:gd name="connsiteX64" fmla="*/ 333375 w 1250157"/>
                <a:gd name="connsiteY64" fmla="*/ 11907 h 1619250"/>
                <a:gd name="connsiteX65" fmla="*/ 321469 w 1250157"/>
                <a:gd name="connsiteY65" fmla="*/ 171450 h 1619250"/>
                <a:gd name="connsiteX66" fmla="*/ 330994 w 1250157"/>
                <a:gd name="connsiteY66" fmla="*/ 200025 h 1619250"/>
                <a:gd name="connsiteX67" fmla="*/ 297657 w 1250157"/>
                <a:gd name="connsiteY67" fmla="*/ 209550 h 1619250"/>
                <a:gd name="connsiteX68" fmla="*/ 171450 w 1250157"/>
                <a:gd name="connsiteY68" fmla="*/ 197644 h 1619250"/>
                <a:gd name="connsiteX69" fmla="*/ 100013 w 1250157"/>
                <a:gd name="connsiteY69" fmla="*/ 171450 h 1619250"/>
                <a:gd name="connsiteX70" fmla="*/ 2382 w 1250157"/>
                <a:gd name="connsiteY70" fmla="*/ 15240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250157" h="1619250">
                  <a:moveTo>
                    <a:pt x="2382" y="152400"/>
                  </a:moveTo>
                  <a:lnTo>
                    <a:pt x="0" y="240507"/>
                  </a:lnTo>
                  <a:lnTo>
                    <a:pt x="35719" y="266700"/>
                  </a:lnTo>
                  <a:lnTo>
                    <a:pt x="14288" y="278607"/>
                  </a:lnTo>
                  <a:lnTo>
                    <a:pt x="40482" y="321469"/>
                  </a:lnTo>
                  <a:lnTo>
                    <a:pt x="104775" y="338138"/>
                  </a:lnTo>
                  <a:lnTo>
                    <a:pt x="107157" y="366713"/>
                  </a:lnTo>
                  <a:lnTo>
                    <a:pt x="85725" y="392907"/>
                  </a:lnTo>
                  <a:lnTo>
                    <a:pt x="123825" y="461963"/>
                  </a:lnTo>
                  <a:lnTo>
                    <a:pt x="290513" y="652463"/>
                  </a:lnTo>
                  <a:lnTo>
                    <a:pt x="402432" y="869157"/>
                  </a:lnTo>
                  <a:lnTo>
                    <a:pt x="461963" y="1028700"/>
                  </a:lnTo>
                  <a:lnTo>
                    <a:pt x="604838" y="1226344"/>
                  </a:lnTo>
                  <a:cubicBezTo>
                    <a:pt x="604044" y="1249363"/>
                    <a:pt x="603251" y="1272381"/>
                    <a:pt x="602457" y="1295400"/>
                  </a:cubicBezTo>
                  <a:lnTo>
                    <a:pt x="623888" y="1340644"/>
                  </a:lnTo>
                  <a:lnTo>
                    <a:pt x="585788" y="1402557"/>
                  </a:lnTo>
                  <a:lnTo>
                    <a:pt x="597694" y="1478757"/>
                  </a:lnTo>
                  <a:lnTo>
                    <a:pt x="635794" y="1512094"/>
                  </a:lnTo>
                  <a:lnTo>
                    <a:pt x="926307" y="1571625"/>
                  </a:lnTo>
                  <a:lnTo>
                    <a:pt x="1012032" y="1578769"/>
                  </a:lnTo>
                  <a:lnTo>
                    <a:pt x="1121569" y="1619250"/>
                  </a:lnTo>
                  <a:lnTo>
                    <a:pt x="1173957" y="1578769"/>
                  </a:lnTo>
                  <a:lnTo>
                    <a:pt x="1233488" y="1585913"/>
                  </a:lnTo>
                  <a:lnTo>
                    <a:pt x="1250157" y="1550194"/>
                  </a:lnTo>
                  <a:lnTo>
                    <a:pt x="1204913" y="1526382"/>
                  </a:lnTo>
                  <a:lnTo>
                    <a:pt x="1190625" y="1538288"/>
                  </a:lnTo>
                  <a:lnTo>
                    <a:pt x="1140619" y="1481138"/>
                  </a:lnTo>
                  <a:lnTo>
                    <a:pt x="1104900" y="1504950"/>
                  </a:lnTo>
                  <a:lnTo>
                    <a:pt x="1083469" y="1462088"/>
                  </a:lnTo>
                  <a:lnTo>
                    <a:pt x="1102519" y="1440657"/>
                  </a:lnTo>
                  <a:lnTo>
                    <a:pt x="1066800" y="1426369"/>
                  </a:lnTo>
                  <a:lnTo>
                    <a:pt x="1090613" y="1388269"/>
                  </a:lnTo>
                  <a:lnTo>
                    <a:pt x="1042988" y="1359694"/>
                  </a:lnTo>
                  <a:lnTo>
                    <a:pt x="1042988" y="1314450"/>
                  </a:lnTo>
                  <a:lnTo>
                    <a:pt x="988219" y="1297782"/>
                  </a:lnTo>
                  <a:lnTo>
                    <a:pt x="964407" y="1254919"/>
                  </a:lnTo>
                  <a:lnTo>
                    <a:pt x="964407" y="1228725"/>
                  </a:lnTo>
                  <a:lnTo>
                    <a:pt x="971550" y="1193007"/>
                  </a:lnTo>
                  <a:lnTo>
                    <a:pt x="957263" y="1176338"/>
                  </a:lnTo>
                  <a:lnTo>
                    <a:pt x="942975" y="1152525"/>
                  </a:lnTo>
                  <a:lnTo>
                    <a:pt x="933450" y="1150144"/>
                  </a:lnTo>
                  <a:lnTo>
                    <a:pt x="921544" y="1112044"/>
                  </a:lnTo>
                  <a:lnTo>
                    <a:pt x="881063" y="1119188"/>
                  </a:lnTo>
                  <a:lnTo>
                    <a:pt x="888207" y="1031082"/>
                  </a:lnTo>
                  <a:lnTo>
                    <a:pt x="857250" y="959644"/>
                  </a:lnTo>
                  <a:lnTo>
                    <a:pt x="857250" y="938213"/>
                  </a:lnTo>
                  <a:lnTo>
                    <a:pt x="976313" y="902494"/>
                  </a:lnTo>
                  <a:lnTo>
                    <a:pt x="852488" y="340519"/>
                  </a:lnTo>
                  <a:lnTo>
                    <a:pt x="661988" y="309563"/>
                  </a:lnTo>
                  <a:lnTo>
                    <a:pt x="666750" y="364332"/>
                  </a:lnTo>
                  <a:lnTo>
                    <a:pt x="638175" y="376238"/>
                  </a:lnTo>
                  <a:lnTo>
                    <a:pt x="616744" y="314325"/>
                  </a:lnTo>
                  <a:lnTo>
                    <a:pt x="571500" y="307182"/>
                  </a:lnTo>
                  <a:lnTo>
                    <a:pt x="509588" y="19050"/>
                  </a:lnTo>
                  <a:lnTo>
                    <a:pt x="492919" y="26194"/>
                  </a:lnTo>
                  <a:lnTo>
                    <a:pt x="511969" y="126207"/>
                  </a:lnTo>
                  <a:lnTo>
                    <a:pt x="492919" y="135732"/>
                  </a:lnTo>
                  <a:lnTo>
                    <a:pt x="459582" y="61913"/>
                  </a:lnTo>
                  <a:lnTo>
                    <a:pt x="435769" y="64294"/>
                  </a:lnTo>
                  <a:lnTo>
                    <a:pt x="469107" y="226219"/>
                  </a:lnTo>
                  <a:lnTo>
                    <a:pt x="407194" y="230982"/>
                  </a:lnTo>
                  <a:lnTo>
                    <a:pt x="397669" y="176213"/>
                  </a:lnTo>
                  <a:lnTo>
                    <a:pt x="416719" y="28575"/>
                  </a:lnTo>
                  <a:lnTo>
                    <a:pt x="373857" y="0"/>
                  </a:lnTo>
                  <a:lnTo>
                    <a:pt x="333375" y="11907"/>
                  </a:lnTo>
                  <a:lnTo>
                    <a:pt x="321469" y="171450"/>
                  </a:lnTo>
                  <a:lnTo>
                    <a:pt x="330994" y="200025"/>
                  </a:lnTo>
                  <a:lnTo>
                    <a:pt x="297657" y="209550"/>
                  </a:lnTo>
                  <a:lnTo>
                    <a:pt x="171450" y="197644"/>
                  </a:lnTo>
                  <a:lnTo>
                    <a:pt x="100013" y="171450"/>
                  </a:lnTo>
                  <a:lnTo>
                    <a:pt x="2382" y="152400"/>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050">
                <a:latin typeface="Trebuchet MS" pitchFamily="34" charset="0"/>
              </a:endParaRPr>
            </a:p>
          </p:txBody>
        </p:sp>
        <p:sp>
          <p:nvSpPr>
            <p:cNvPr id="10" name="Freeform 9"/>
            <p:cNvSpPr/>
            <p:nvPr/>
          </p:nvSpPr>
          <p:spPr>
            <a:xfrm>
              <a:off x="1116806" y="2495550"/>
              <a:ext cx="1793082" cy="1212056"/>
            </a:xfrm>
            <a:custGeom>
              <a:avLst/>
              <a:gdLst>
                <a:gd name="connsiteX0" fmla="*/ 38100 w 1793082"/>
                <a:gd name="connsiteY0" fmla="*/ 242888 h 1212056"/>
                <a:gd name="connsiteX1" fmla="*/ 16669 w 1793082"/>
                <a:gd name="connsiteY1" fmla="*/ 297656 h 1212056"/>
                <a:gd name="connsiteX2" fmla="*/ 16669 w 1793082"/>
                <a:gd name="connsiteY2" fmla="*/ 347663 h 1212056"/>
                <a:gd name="connsiteX3" fmla="*/ 0 w 1793082"/>
                <a:gd name="connsiteY3" fmla="*/ 352425 h 1212056"/>
                <a:gd name="connsiteX4" fmla="*/ 0 w 1793082"/>
                <a:gd name="connsiteY4" fmla="*/ 426244 h 1212056"/>
                <a:gd name="connsiteX5" fmla="*/ 52388 w 1793082"/>
                <a:gd name="connsiteY5" fmla="*/ 438150 h 1212056"/>
                <a:gd name="connsiteX6" fmla="*/ 54769 w 1793082"/>
                <a:gd name="connsiteY6" fmla="*/ 466725 h 1212056"/>
                <a:gd name="connsiteX7" fmla="*/ 102394 w 1793082"/>
                <a:gd name="connsiteY7" fmla="*/ 464344 h 1212056"/>
                <a:gd name="connsiteX8" fmla="*/ 123825 w 1793082"/>
                <a:gd name="connsiteY8" fmla="*/ 464344 h 1212056"/>
                <a:gd name="connsiteX9" fmla="*/ 500063 w 1793082"/>
                <a:gd name="connsiteY9" fmla="*/ 604838 h 1212056"/>
                <a:gd name="connsiteX10" fmla="*/ 426244 w 1793082"/>
                <a:gd name="connsiteY10" fmla="*/ 633413 h 1212056"/>
                <a:gd name="connsiteX11" fmla="*/ 402432 w 1793082"/>
                <a:gd name="connsiteY11" fmla="*/ 659606 h 1212056"/>
                <a:gd name="connsiteX12" fmla="*/ 366713 w 1793082"/>
                <a:gd name="connsiteY12" fmla="*/ 659606 h 1212056"/>
                <a:gd name="connsiteX13" fmla="*/ 357188 w 1793082"/>
                <a:gd name="connsiteY13" fmla="*/ 700088 h 1212056"/>
                <a:gd name="connsiteX14" fmla="*/ 419100 w 1793082"/>
                <a:gd name="connsiteY14" fmla="*/ 702469 h 1212056"/>
                <a:gd name="connsiteX15" fmla="*/ 528638 w 1793082"/>
                <a:gd name="connsiteY15" fmla="*/ 681038 h 1212056"/>
                <a:gd name="connsiteX16" fmla="*/ 566738 w 1793082"/>
                <a:gd name="connsiteY16" fmla="*/ 681038 h 1212056"/>
                <a:gd name="connsiteX17" fmla="*/ 614363 w 1793082"/>
                <a:gd name="connsiteY17" fmla="*/ 700088 h 1212056"/>
                <a:gd name="connsiteX18" fmla="*/ 1162050 w 1793082"/>
                <a:gd name="connsiteY18" fmla="*/ 671513 h 1212056"/>
                <a:gd name="connsiteX19" fmla="*/ 1333500 w 1793082"/>
                <a:gd name="connsiteY19" fmla="*/ 602456 h 1212056"/>
                <a:gd name="connsiteX20" fmla="*/ 1347788 w 1793082"/>
                <a:gd name="connsiteY20" fmla="*/ 635794 h 1212056"/>
                <a:gd name="connsiteX21" fmla="*/ 1316832 w 1793082"/>
                <a:gd name="connsiteY21" fmla="*/ 685800 h 1212056"/>
                <a:gd name="connsiteX22" fmla="*/ 1338263 w 1793082"/>
                <a:gd name="connsiteY22" fmla="*/ 909638 h 1212056"/>
                <a:gd name="connsiteX23" fmla="*/ 1402557 w 1793082"/>
                <a:gd name="connsiteY23" fmla="*/ 912019 h 1212056"/>
                <a:gd name="connsiteX24" fmla="*/ 1428750 w 1793082"/>
                <a:gd name="connsiteY24" fmla="*/ 935831 h 1212056"/>
                <a:gd name="connsiteX25" fmla="*/ 1464469 w 1793082"/>
                <a:gd name="connsiteY25" fmla="*/ 919163 h 1212056"/>
                <a:gd name="connsiteX26" fmla="*/ 1502569 w 1793082"/>
                <a:gd name="connsiteY26" fmla="*/ 997744 h 1212056"/>
                <a:gd name="connsiteX27" fmla="*/ 1533525 w 1793082"/>
                <a:gd name="connsiteY27" fmla="*/ 1076325 h 1212056"/>
                <a:gd name="connsiteX28" fmla="*/ 1516857 w 1793082"/>
                <a:gd name="connsiteY28" fmla="*/ 1212056 h 1212056"/>
                <a:gd name="connsiteX29" fmla="*/ 1571625 w 1793082"/>
                <a:gd name="connsiteY29" fmla="*/ 1212056 h 1212056"/>
                <a:gd name="connsiteX30" fmla="*/ 1697832 w 1793082"/>
                <a:gd name="connsiteY30" fmla="*/ 1112044 h 1212056"/>
                <a:gd name="connsiteX31" fmla="*/ 1697832 w 1793082"/>
                <a:gd name="connsiteY31" fmla="*/ 1023938 h 1212056"/>
                <a:gd name="connsiteX32" fmla="*/ 1735932 w 1793082"/>
                <a:gd name="connsiteY32" fmla="*/ 1047750 h 1212056"/>
                <a:gd name="connsiteX33" fmla="*/ 1793082 w 1793082"/>
                <a:gd name="connsiteY33" fmla="*/ 1014413 h 1212056"/>
                <a:gd name="connsiteX34" fmla="*/ 1757363 w 1793082"/>
                <a:gd name="connsiteY34" fmla="*/ 990600 h 1212056"/>
                <a:gd name="connsiteX35" fmla="*/ 1757363 w 1793082"/>
                <a:gd name="connsiteY35" fmla="*/ 926306 h 1212056"/>
                <a:gd name="connsiteX36" fmla="*/ 1709738 w 1793082"/>
                <a:gd name="connsiteY36" fmla="*/ 876300 h 1212056"/>
                <a:gd name="connsiteX37" fmla="*/ 1733550 w 1793082"/>
                <a:gd name="connsiteY37" fmla="*/ 835819 h 1212056"/>
                <a:gd name="connsiteX38" fmla="*/ 1733550 w 1793082"/>
                <a:gd name="connsiteY38" fmla="*/ 797719 h 1212056"/>
                <a:gd name="connsiteX39" fmla="*/ 1704975 w 1793082"/>
                <a:gd name="connsiteY39" fmla="*/ 778669 h 1212056"/>
                <a:gd name="connsiteX40" fmla="*/ 1693069 w 1793082"/>
                <a:gd name="connsiteY40" fmla="*/ 697706 h 1212056"/>
                <a:gd name="connsiteX41" fmla="*/ 1728788 w 1793082"/>
                <a:gd name="connsiteY41" fmla="*/ 638175 h 1212056"/>
                <a:gd name="connsiteX42" fmla="*/ 1707357 w 1793082"/>
                <a:gd name="connsiteY42" fmla="*/ 523875 h 1212056"/>
                <a:gd name="connsiteX43" fmla="*/ 1574007 w 1793082"/>
                <a:gd name="connsiteY43" fmla="*/ 326231 h 1212056"/>
                <a:gd name="connsiteX44" fmla="*/ 1500188 w 1793082"/>
                <a:gd name="connsiteY44" fmla="*/ 142875 h 1212056"/>
                <a:gd name="connsiteX45" fmla="*/ 1421607 w 1793082"/>
                <a:gd name="connsiteY45" fmla="*/ 7144 h 1212056"/>
                <a:gd name="connsiteX46" fmla="*/ 1357313 w 1793082"/>
                <a:gd name="connsiteY46" fmla="*/ 14288 h 1212056"/>
                <a:gd name="connsiteX47" fmla="*/ 1319213 w 1793082"/>
                <a:gd name="connsiteY47" fmla="*/ 26194 h 1212056"/>
                <a:gd name="connsiteX48" fmla="*/ 1240632 w 1793082"/>
                <a:gd name="connsiteY48" fmla="*/ 26194 h 1212056"/>
                <a:gd name="connsiteX49" fmla="*/ 1176338 w 1793082"/>
                <a:gd name="connsiteY49" fmla="*/ 109538 h 1212056"/>
                <a:gd name="connsiteX50" fmla="*/ 1135857 w 1793082"/>
                <a:gd name="connsiteY50" fmla="*/ 92869 h 1212056"/>
                <a:gd name="connsiteX51" fmla="*/ 1035844 w 1793082"/>
                <a:gd name="connsiteY51" fmla="*/ 102394 h 1212056"/>
                <a:gd name="connsiteX52" fmla="*/ 997744 w 1793082"/>
                <a:gd name="connsiteY52" fmla="*/ 73819 h 1212056"/>
                <a:gd name="connsiteX53" fmla="*/ 883444 w 1793082"/>
                <a:gd name="connsiteY53" fmla="*/ 0 h 1212056"/>
                <a:gd name="connsiteX54" fmla="*/ 885825 w 1793082"/>
                <a:gd name="connsiteY54" fmla="*/ 92869 h 1212056"/>
                <a:gd name="connsiteX55" fmla="*/ 852488 w 1793082"/>
                <a:gd name="connsiteY55" fmla="*/ 147638 h 1212056"/>
                <a:gd name="connsiteX56" fmla="*/ 842963 w 1793082"/>
                <a:gd name="connsiteY56" fmla="*/ 200025 h 1212056"/>
                <a:gd name="connsiteX57" fmla="*/ 664369 w 1793082"/>
                <a:gd name="connsiteY57" fmla="*/ 176213 h 1212056"/>
                <a:gd name="connsiteX58" fmla="*/ 621507 w 1793082"/>
                <a:gd name="connsiteY58" fmla="*/ 190500 h 1212056"/>
                <a:gd name="connsiteX59" fmla="*/ 564357 w 1793082"/>
                <a:gd name="connsiteY59" fmla="*/ 171450 h 1212056"/>
                <a:gd name="connsiteX60" fmla="*/ 433388 w 1793082"/>
                <a:gd name="connsiteY60" fmla="*/ 159544 h 1212056"/>
                <a:gd name="connsiteX61" fmla="*/ 369094 w 1793082"/>
                <a:gd name="connsiteY61" fmla="*/ 195263 h 1212056"/>
                <a:gd name="connsiteX62" fmla="*/ 264319 w 1793082"/>
                <a:gd name="connsiteY62" fmla="*/ 200025 h 1212056"/>
                <a:gd name="connsiteX63" fmla="*/ 100013 w 1793082"/>
                <a:gd name="connsiteY63" fmla="*/ 247650 h 1212056"/>
                <a:gd name="connsiteX64" fmla="*/ 38100 w 1793082"/>
                <a:gd name="connsiteY64" fmla="*/ 242888 h 121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93082" h="1212056">
                  <a:moveTo>
                    <a:pt x="38100" y="242888"/>
                  </a:moveTo>
                  <a:lnTo>
                    <a:pt x="16669" y="297656"/>
                  </a:lnTo>
                  <a:lnTo>
                    <a:pt x="16669" y="347663"/>
                  </a:lnTo>
                  <a:lnTo>
                    <a:pt x="0" y="352425"/>
                  </a:lnTo>
                  <a:lnTo>
                    <a:pt x="0" y="426244"/>
                  </a:lnTo>
                  <a:lnTo>
                    <a:pt x="52388" y="438150"/>
                  </a:lnTo>
                  <a:lnTo>
                    <a:pt x="54769" y="466725"/>
                  </a:lnTo>
                  <a:lnTo>
                    <a:pt x="102394" y="464344"/>
                  </a:lnTo>
                  <a:lnTo>
                    <a:pt x="123825" y="464344"/>
                  </a:lnTo>
                  <a:lnTo>
                    <a:pt x="500063" y="604838"/>
                  </a:lnTo>
                  <a:lnTo>
                    <a:pt x="426244" y="633413"/>
                  </a:lnTo>
                  <a:lnTo>
                    <a:pt x="402432" y="659606"/>
                  </a:lnTo>
                  <a:lnTo>
                    <a:pt x="366713" y="659606"/>
                  </a:lnTo>
                  <a:lnTo>
                    <a:pt x="357188" y="700088"/>
                  </a:lnTo>
                  <a:lnTo>
                    <a:pt x="419100" y="702469"/>
                  </a:lnTo>
                  <a:lnTo>
                    <a:pt x="528638" y="681038"/>
                  </a:lnTo>
                  <a:lnTo>
                    <a:pt x="566738" y="681038"/>
                  </a:lnTo>
                  <a:lnTo>
                    <a:pt x="614363" y="700088"/>
                  </a:lnTo>
                  <a:lnTo>
                    <a:pt x="1162050" y="671513"/>
                  </a:lnTo>
                  <a:lnTo>
                    <a:pt x="1333500" y="602456"/>
                  </a:lnTo>
                  <a:lnTo>
                    <a:pt x="1347788" y="635794"/>
                  </a:lnTo>
                  <a:lnTo>
                    <a:pt x="1316832" y="685800"/>
                  </a:lnTo>
                  <a:lnTo>
                    <a:pt x="1338263" y="909638"/>
                  </a:lnTo>
                  <a:lnTo>
                    <a:pt x="1402557" y="912019"/>
                  </a:lnTo>
                  <a:lnTo>
                    <a:pt x="1428750" y="935831"/>
                  </a:lnTo>
                  <a:lnTo>
                    <a:pt x="1464469" y="919163"/>
                  </a:lnTo>
                  <a:lnTo>
                    <a:pt x="1502569" y="997744"/>
                  </a:lnTo>
                  <a:lnTo>
                    <a:pt x="1533525" y="1076325"/>
                  </a:lnTo>
                  <a:lnTo>
                    <a:pt x="1516857" y="1212056"/>
                  </a:lnTo>
                  <a:lnTo>
                    <a:pt x="1571625" y="1212056"/>
                  </a:lnTo>
                  <a:lnTo>
                    <a:pt x="1697832" y="1112044"/>
                  </a:lnTo>
                  <a:lnTo>
                    <a:pt x="1697832" y="1023938"/>
                  </a:lnTo>
                  <a:lnTo>
                    <a:pt x="1735932" y="1047750"/>
                  </a:lnTo>
                  <a:lnTo>
                    <a:pt x="1793082" y="1014413"/>
                  </a:lnTo>
                  <a:lnTo>
                    <a:pt x="1757363" y="990600"/>
                  </a:lnTo>
                  <a:lnTo>
                    <a:pt x="1757363" y="926306"/>
                  </a:lnTo>
                  <a:lnTo>
                    <a:pt x="1709738" y="876300"/>
                  </a:lnTo>
                  <a:lnTo>
                    <a:pt x="1733550" y="835819"/>
                  </a:lnTo>
                  <a:lnTo>
                    <a:pt x="1733550" y="797719"/>
                  </a:lnTo>
                  <a:lnTo>
                    <a:pt x="1704975" y="778669"/>
                  </a:lnTo>
                  <a:lnTo>
                    <a:pt x="1693069" y="697706"/>
                  </a:lnTo>
                  <a:lnTo>
                    <a:pt x="1728788" y="638175"/>
                  </a:lnTo>
                  <a:lnTo>
                    <a:pt x="1707357" y="523875"/>
                  </a:lnTo>
                  <a:lnTo>
                    <a:pt x="1574007" y="326231"/>
                  </a:lnTo>
                  <a:lnTo>
                    <a:pt x="1500188" y="142875"/>
                  </a:lnTo>
                  <a:lnTo>
                    <a:pt x="1421607" y="7144"/>
                  </a:lnTo>
                  <a:lnTo>
                    <a:pt x="1357313" y="14288"/>
                  </a:lnTo>
                  <a:lnTo>
                    <a:pt x="1319213" y="26194"/>
                  </a:lnTo>
                  <a:lnTo>
                    <a:pt x="1240632" y="26194"/>
                  </a:lnTo>
                  <a:lnTo>
                    <a:pt x="1176338" y="109538"/>
                  </a:lnTo>
                  <a:lnTo>
                    <a:pt x="1135857" y="92869"/>
                  </a:lnTo>
                  <a:lnTo>
                    <a:pt x="1035844" y="102394"/>
                  </a:lnTo>
                  <a:lnTo>
                    <a:pt x="997744" y="73819"/>
                  </a:lnTo>
                  <a:lnTo>
                    <a:pt x="883444" y="0"/>
                  </a:lnTo>
                  <a:cubicBezTo>
                    <a:pt x="884238" y="30956"/>
                    <a:pt x="885031" y="61913"/>
                    <a:pt x="885825" y="92869"/>
                  </a:cubicBezTo>
                  <a:lnTo>
                    <a:pt x="852488" y="147638"/>
                  </a:lnTo>
                  <a:lnTo>
                    <a:pt x="842963" y="200025"/>
                  </a:lnTo>
                  <a:lnTo>
                    <a:pt x="664369" y="176213"/>
                  </a:lnTo>
                  <a:lnTo>
                    <a:pt x="621507" y="190500"/>
                  </a:lnTo>
                  <a:lnTo>
                    <a:pt x="564357" y="171450"/>
                  </a:lnTo>
                  <a:lnTo>
                    <a:pt x="433388" y="159544"/>
                  </a:lnTo>
                  <a:lnTo>
                    <a:pt x="369094" y="195263"/>
                  </a:lnTo>
                  <a:lnTo>
                    <a:pt x="264319" y="200025"/>
                  </a:lnTo>
                  <a:lnTo>
                    <a:pt x="100013" y="247650"/>
                  </a:lnTo>
                  <a:lnTo>
                    <a:pt x="38100" y="242888"/>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050">
                <a:latin typeface="Trebuchet MS" pitchFamily="34" charset="0"/>
              </a:endParaRPr>
            </a:p>
          </p:txBody>
        </p:sp>
        <p:sp>
          <p:nvSpPr>
            <p:cNvPr id="11" name="Freeform 10"/>
            <p:cNvSpPr/>
            <p:nvPr/>
          </p:nvSpPr>
          <p:spPr>
            <a:xfrm>
              <a:off x="1997869" y="1950244"/>
              <a:ext cx="538162" cy="652462"/>
            </a:xfrm>
            <a:custGeom>
              <a:avLst/>
              <a:gdLst>
                <a:gd name="connsiteX0" fmla="*/ 0 w 538162"/>
                <a:gd name="connsiteY0" fmla="*/ 535781 h 652462"/>
                <a:gd name="connsiteX1" fmla="*/ 42862 w 538162"/>
                <a:gd name="connsiteY1" fmla="*/ 383381 h 652462"/>
                <a:gd name="connsiteX2" fmla="*/ 2381 w 538162"/>
                <a:gd name="connsiteY2" fmla="*/ 4762 h 652462"/>
                <a:gd name="connsiteX3" fmla="*/ 59531 w 538162"/>
                <a:gd name="connsiteY3" fmla="*/ 16669 h 652462"/>
                <a:gd name="connsiteX4" fmla="*/ 176212 w 538162"/>
                <a:gd name="connsiteY4" fmla="*/ 11906 h 652462"/>
                <a:gd name="connsiteX5" fmla="*/ 209550 w 538162"/>
                <a:gd name="connsiteY5" fmla="*/ 0 h 652462"/>
                <a:gd name="connsiteX6" fmla="*/ 247650 w 538162"/>
                <a:gd name="connsiteY6" fmla="*/ 4762 h 652462"/>
                <a:gd name="connsiteX7" fmla="*/ 242887 w 538162"/>
                <a:gd name="connsiteY7" fmla="*/ 76200 h 652462"/>
                <a:gd name="connsiteX8" fmla="*/ 271462 w 538162"/>
                <a:gd name="connsiteY8" fmla="*/ 116681 h 652462"/>
                <a:gd name="connsiteX9" fmla="*/ 238125 w 538162"/>
                <a:gd name="connsiteY9" fmla="*/ 128587 h 652462"/>
                <a:gd name="connsiteX10" fmla="*/ 276225 w 538162"/>
                <a:gd name="connsiteY10" fmla="*/ 183356 h 652462"/>
                <a:gd name="connsiteX11" fmla="*/ 342900 w 538162"/>
                <a:gd name="connsiteY11" fmla="*/ 202406 h 652462"/>
                <a:gd name="connsiteX12" fmla="*/ 342900 w 538162"/>
                <a:gd name="connsiteY12" fmla="*/ 226219 h 652462"/>
                <a:gd name="connsiteX13" fmla="*/ 314325 w 538162"/>
                <a:gd name="connsiteY13" fmla="*/ 254794 h 652462"/>
                <a:gd name="connsiteX14" fmla="*/ 369094 w 538162"/>
                <a:gd name="connsiteY14" fmla="*/ 340519 h 652462"/>
                <a:gd name="connsiteX15" fmla="*/ 519112 w 538162"/>
                <a:gd name="connsiteY15" fmla="*/ 500062 h 652462"/>
                <a:gd name="connsiteX16" fmla="*/ 538162 w 538162"/>
                <a:gd name="connsiteY16" fmla="*/ 550069 h 652462"/>
                <a:gd name="connsiteX17" fmla="*/ 421481 w 538162"/>
                <a:gd name="connsiteY17" fmla="*/ 571500 h 652462"/>
                <a:gd name="connsiteX18" fmla="*/ 361950 w 538162"/>
                <a:gd name="connsiteY18" fmla="*/ 564356 h 652462"/>
                <a:gd name="connsiteX19" fmla="*/ 290512 w 538162"/>
                <a:gd name="connsiteY19" fmla="*/ 652462 h 652462"/>
                <a:gd name="connsiteX20" fmla="*/ 252412 w 538162"/>
                <a:gd name="connsiteY20" fmla="*/ 633412 h 652462"/>
                <a:gd name="connsiteX21" fmla="*/ 154781 w 538162"/>
                <a:gd name="connsiteY21" fmla="*/ 647700 h 652462"/>
                <a:gd name="connsiteX22" fmla="*/ 0 w 538162"/>
                <a:gd name="connsiteY22" fmla="*/ 535781 h 65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8162" h="652462">
                  <a:moveTo>
                    <a:pt x="0" y="535781"/>
                  </a:moveTo>
                  <a:lnTo>
                    <a:pt x="42862" y="383381"/>
                  </a:lnTo>
                  <a:lnTo>
                    <a:pt x="2381" y="4762"/>
                  </a:lnTo>
                  <a:lnTo>
                    <a:pt x="59531" y="16669"/>
                  </a:lnTo>
                  <a:lnTo>
                    <a:pt x="176212" y="11906"/>
                  </a:lnTo>
                  <a:lnTo>
                    <a:pt x="209550" y="0"/>
                  </a:lnTo>
                  <a:lnTo>
                    <a:pt x="247650" y="4762"/>
                  </a:lnTo>
                  <a:lnTo>
                    <a:pt x="242887" y="76200"/>
                  </a:lnTo>
                  <a:lnTo>
                    <a:pt x="271462" y="116681"/>
                  </a:lnTo>
                  <a:lnTo>
                    <a:pt x="238125" y="128587"/>
                  </a:lnTo>
                  <a:lnTo>
                    <a:pt x="276225" y="183356"/>
                  </a:lnTo>
                  <a:lnTo>
                    <a:pt x="342900" y="202406"/>
                  </a:lnTo>
                  <a:lnTo>
                    <a:pt x="342900" y="226219"/>
                  </a:lnTo>
                  <a:lnTo>
                    <a:pt x="314325" y="254794"/>
                  </a:lnTo>
                  <a:lnTo>
                    <a:pt x="369094" y="340519"/>
                  </a:lnTo>
                  <a:lnTo>
                    <a:pt x="519112" y="500062"/>
                  </a:lnTo>
                  <a:lnTo>
                    <a:pt x="538162" y="550069"/>
                  </a:lnTo>
                  <a:lnTo>
                    <a:pt x="421481" y="571500"/>
                  </a:lnTo>
                  <a:lnTo>
                    <a:pt x="361950" y="564356"/>
                  </a:lnTo>
                  <a:lnTo>
                    <a:pt x="290512" y="652462"/>
                  </a:lnTo>
                  <a:lnTo>
                    <a:pt x="252412" y="633412"/>
                  </a:lnTo>
                  <a:lnTo>
                    <a:pt x="154781" y="647700"/>
                  </a:lnTo>
                  <a:lnTo>
                    <a:pt x="0" y="535781"/>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050">
                <a:latin typeface="Trebuchet MS" pitchFamily="34" charset="0"/>
              </a:endParaRPr>
            </a:p>
          </p:txBody>
        </p:sp>
        <p:sp>
          <p:nvSpPr>
            <p:cNvPr id="12" name="Freeform 11"/>
            <p:cNvSpPr/>
            <p:nvPr/>
          </p:nvSpPr>
          <p:spPr>
            <a:xfrm>
              <a:off x="3062288" y="2085975"/>
              <a:ext cx="933450" cy="978694"/>
            </a:xfrm>
            <a:custGeom>
              <a:avLst/>
              <a:gdLst>
                <a:gd name="connsiteX0" fmla="*/ 0 w 933450"/>
                <a:gd name="connsiteY0" fmla="*/ 64294 h 978694"/>
                <a:gd name="connsiteX1" fmla="*/ 126206 w 933450"/>
                <a:gd name="connsiteY1" fmla="*/ 628650 h 978694"/>
                <a:gd name="connsiteX2" fmla="*/ 11906 w 933450"/>
                <a:gd name="connsiteY2" fmla="*/ 661988 h 978694"/>
                <a:gd name="connsiteX3" fmla="*/ 9525 w 933450"/>
                <a:gd name="connsiteY3" fmla="*/ 690563 h 978694"/>
                <a:gd name="connsiteX4" fmla="*/ 40481 w 933450"/>
                <a:gd name="connsiteY4" fmla="*/ 762000 h 978694"/>
                <a:gd name="connsiteX5" fmla="*/ 28575 w 933450"/>
                <a:gd name="connsiteY5" fmla="*/ 842963 h 978694"/>
                <a:gd name="connsiteX6" fmla="*/ 71437 w 933450"/>
                <a:gd name="connsiteY6" fmla="*/ 838200 h 978694"/>
                <a:gd name="connsiteX7" fmla="*/ 78581 w 933450"/>
                <a:gd name="connsiteY7" fmla="*/ 869156 h 978694"/>
                <a:gd name="connsiteX8" fmla="*/ 126206 w 933450"/>
                <a:gd name="connsiteY8" fmla="*/ 912019 h 978694"/>
                <a:gd name="connsiteX9" fmla="*/ 126206 w 933450"/>
                <a:gd name="connsiteY9" fmla="*/ 978694 h 978694"/>
                <a:gd name="connsiteX10" fmla="*/ 288131 w 933450"/>
                <a:gd name="connsiteY10" fmla="*/ 869156 h 978694"/>
                <a:gd name="connsiteX11" fmla="*/ 445293 w 933450"/>
                <a:gd name="connsiteY11" fmla="*/ 862013 h 978694"/>
                <a:gd name="connsiteX12" fmla="*/ 685800 w 933450"/>
                <a:gd name="connsiteY12" fmla="*/ 754856 h 978694"/>
                <a:gd name="connsiteX13" fmla="*/ 733425 w 933450"/>
                <a:gd name="connsiteY13" fmla="*/ 754856 h 978694"/>
                <a:gd name="connsiteX14" fmla="*/ 883443 w 933450"/>
                <a:gd name="connsiteY14" fmla="*/ 504825 h 978694"/>
                <a:gd name="connsiteX15" fmla="*/ 933450 w 933450"/>
                <a:gd name="connsiteY15" fmla="*/ 266700 h 978694"/>
                <a:gd name="connsiteX16" fmla="*/ 819150 w 933450"/>
                <a:gd name="connsiteY16" fmla="*/ 200025 h 978694"/>
                <a:gd name="connsiteX17" fmla="*/ 504825 w 933450"/>
                <a:gd name="connsiteY17" fmla="*/ 133350 h 978694"/>
                <a:gd name="connsiteX18" fmla="*/ 550068 w 933450"/>
                <a:gd name="connsiteY18" fmla="*/ 92869 h 978694"/>
                <a:gd name="connsiteX19" fmla="*/ 533400 w 933450"/>
                <a:gd name="connsiteY19" fmla="*/ 0 h 978694"/>
                <a:gd name="connsiteX20" fmla="*/ 252412 w 933450"/>
                <a:gd name="connsiteY20" fmla="*/ 102394 h 978694"/>
                <a:gd name="connsiteX21" fmla="*/ 109537 w 933450"/>
                <a:gd name="connsiteY21" fmla="*/ 109538 h 978694"/>
                <a:gd name="connsiteX22" fmla="*/ 104775 w 933450"/>
                <a:gd name="connsiteY22" fmla="*/ 71438 h 978694"/>
                <a:gd name="connsiteX23" fmla="*/ 76200 w 933450"/>
                <a:gd name="connsiteY23" fmla="*/ 59531 h 978694"/>
                <a:gd name="connsiteX24" fmla="*/ 0 w 933450"/>
                <a:gd name="connsiteY24" fmla="*/ 64294 h 97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33450" h="978694">
                  <a:moveTo>
                    <a:pt x="0" y="64294"/>
                  </a:moveTo>
                  <a:lnTo>
                    <a:pt x="126206" y="628650"/>
                  </a:lnTo>
                  <a:lnTo>
                    <a:pt x="11906" y="661988"/>
                  </a:lnTo>
                  <a:lnTo>
                    <a:pt x="9525" y="690563"/>
                  </a:lnTo>
                  <a:lnTo>
                    <a:pt x="40481" y="762000"/>
                  </a:lnTo>
                  <a:lnTo>
                    <a:pt x="28575" y="842963"/>
                  </a:lnTo>
                  <a:lnTo>
                    <a:pt x="71437" y="838200"/>
                  </a:lnTo>
                  <a:lnTo>
                    <a:pt x="78581" y="869156"/>
                  </a:lnTo>
                  <a:lnTo>
                    <a:pt x="126206" y="912019"/>
                  </a:lnTo>
                  <a:lnTo>
                    <a:pt x="126206" y="978694"/>
                  </a:lnTo>
                  <a:lnTo>
                    <a:pt x="288131" y="869156"/>
                  </a:lnTo>
                  <a:lnTo>
                    <a:pt x="445293" y="862013"/>
                  </a:lnTo>
                  <a:lnTo>
                    <a:pt x="685800" y="754856"/>
                  </a:lnTo>
                  <a:lnTo>
                    <a:pt x="733425" y="754856"/>
                  </a:lnTo>
                  <a:lnTo>
                    <a:pt x="883443" y="504825"/>
                  </a:lnTo>
                  <a:lnTo>
                    <a:pt x="933450" y="266700"/>
                  </a:lnTo>
                  <a:lnTo>
                    <a:pt x="819150" y="200025"/>
                  </a:lnTo>
                  <a:lnTo>
                    <a:pt x="504825" y="133350"/>
                  </a:lnTo>
                  <a:lnTo>
                    <a:pt x="550068" y="92869"/>
                  </a:lnTo>
                  <a:lnTo>
                    <a:pt x="533400" y="0"/>
                  </a:lnTo>
                  <a:lnTo>
                    <a:pt x="252412" y="102394"/>
                  </a:lnTo>
                  <a:lnTo>
                    <a:pt x="109537" y="109538"/>
                  </a:lnTo>
                  <a:lnTo>
                    <a:pt x="104775" y="71438"/>
                  </a:lnTo>
                  <a:lnTo>
                    <a:pt x="76200" y="59531"/>
                  </a:lnTo>
                  <a:lnTo>
                    <a:pt x="0" y="642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latin typeface="Trebuchet MS" pitchFamily="34" charset="0"/>
                </a:rPr>
                <a:t> </a:t>
              </a:r>
            </a:p>
          </p:txBody>
        </p:sp>
      </p:grpSp>
      <p:grpSp>
        <p:nvGrpSpPr>
          <p:cNvPr id="13" name="Group 12"/>
          <p:cNvGrpSpPr/>
          <p:nvPr/>
        </p:nvGrpSpPr>
        <p:grpSpPr>
          <a:xfrm>
            <a:off x="4027065" y="2128675"/>
            <a:ext cx="228600" cy="228600"/>
            <a:chOff x="5638800" y="3124200"/>
            <a:chExt cx="304800" cy="304800"/>
          </a:xfrm>
        </p:grpSpPr>
        <p:sp>
          <p:nvSpPr>
            <p:cNvPr id="14" name="Teardrop 13"/>
            <p:cNvSpPr/>
            <p:nvPr/>
          </p:nvSpPr>
          <p:spPr>
            <a:xfrm rot="8173724">
              <a:off x="5638800" y="3124200"/>
              <a:ext cx="304800" cy="304800"/>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050">
                <a:latin typeface="Trebuchet MS" pitchFamily="34" charset="0"/>
              </a:endParaRPr>
            </a:p>
          </p:txBody>
        </p:sp>
        <p:sp>
          <p:nvSpPr>
            <p:cNvPr id="15" name="Oval 14"/>
            <p:cNvSpPr/>
            <p:nvPr/>
          </p:nvSpPr>
          <p:spPr>
            <a:xfrm>
              <a:off x="5638800" y="3124200"/>
              <a:ext cx="291677"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050" dirty="0">
                  <a:latin typeface="Trebuchet MS" pitchFamily="34" charset="0"/>
                </a:rPr>
                <a:t>1</a:t>
              </a:r>
            </a:p>
          </p:txBody>
        </p:sp>
      </p:grpSp>
      <p:grpSp>
        <p:nvGrpSpPr>
          <p:cNvPr id="16" name="Group 15"/>
          <p:cNvGrpSpPr/>
          <p:nvPr/>
        </p:nvGrpSpPr>
        <p:grpSpPr>
          <a:xfrm>
            <a:off x="3203954" y="2150497"/>
            <a:ext cx="228600" cy="228600"/>
            <a:chOff x="5638800" y="3124200"/>
            <a:chExt cx="304800" cy="304800"/>
          </a:xfrm>
        </p:grpSpPr>
        <p:sp>
          <p:nvSpPr>
            <p:cNvPr id="17" name="Teardrop 16"/>
            <p:cNvSpPr/>
            <p:nvPr/>
          </p:nvSpPr>
          <p:spPr>
            <a:xfrm rot="8173724">
              <a:off x="5638800" y="3124200"/>
              <a:ext cx="304800" cy="304800"/>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050">
                <a:latin typeface="Trebuchet MS" pitchFamily="34" charset="0"/>
              </a:endParaRPr>
            </a:p>
          </p:txBody>
        </p:sp>
        <p:sp>
          <p:nvSpPr>
            <p:cNvPr id="18" name="Oval 17"/>
            <p:cNvSpPr/>
            <p:nvPr/>
          </p:nvSpPr>
          <p:spPr>
            <a:xfrm>
              <a:off x="5638800" y="3124200"/>
              <a:ext cx="291677"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050" dirty="0">
                  <a:latin typeface="Trebuchet MS" pitchFamily="34" charset="0"/>
                </a:rPr>
                <a:t>6</a:t>
              </a:r>
            </a:p>
          </p:txBody>
        </p:sp>
      </p:grpSp>
      <p:grpSp>
        <p:nvGrpSpPr>
          <p:cNvPr id="19" name="Group 18"/>
          <p:cNvGrpSpPr/>
          <p:nvPr/>
        </p:nvGrpSpPr>
        <p:grpSpPr>
          <a:xfrm>
            <a:off x="3455565" y="1728625"/>
            <a:ext cx="228600" cy="228600"/>
            <a:chOff x="5638800" y="3124200"/>
            <a:chExt cx="304800" cy="304800"/>
          </a:xfrm>
        </p:grpSpPr>
        <p:sp>
          <p:nvSpPr>
            <p:cNvPr id="20" name="Teardrop 19"/>
            <p:cNvSpPr/>
            <p:nvPr/>
          </p:nvSpPr>
          <p:spPr>
            <a:xfrm rot="8173724">
              <a:off x="5638800" y="3124200"/>
              <a:ext cx="304800" cy="304800"/>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050">
                <a:latin typeface="Trebuchet MS" pitchFamily="34" charset="0"/>
              </a:endParaRPr>
            </a:p>
          </p:txBody>
        </p:sp>
        <p:sp>
          <p:nvSpPr>
            <p:cNvPr id="21" name="Oval 20"/>
            <p:cNvSpPr/>
            <p:nvPr/>
          </p:nvSpPr>
          <p:spPr>
            <a:xfrm>
              <a:off x="5638800" y="3124200"/>
              <a:ext cx="291677"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050" dirty="0">
                  <a:latin typeface="Trebuchet MS" pitchFamily="34" charset="0"/>
                </a:rPr>
                <a:t>2</a:t>
              </a:r>
            </a:p>
          </p:txBody>
        </p:sp>
      </p:grpSp>
      <p:grpSp>
        <p:nvGrpSpPr>
          <p:cNvPr id="22" name="Group 21"/>
          <p:cNvGrpSpPr/>
          <p:nvPr/>
        </p:nvGrpSpPr>
        <p:grpSpPr>
          <a:xfrm>
            <a:off x="4427115" y="2001057"/>
            <a:ext cx="228600" cy="228600"/>
            <a:chOff x="5638800" y="3124200"/>
            <a:chExt cx="304800" cy="304800"/>
          </a:xfrm>
        </p:grpSpPr>
        <p:sp>
          <p:nvSpPr>
            <p:cNvPr id="23" name="Teardrop 22"/>
            <p:cNvSpPr/>
            <p:nvPr/>
          </p:nvSpPr>
          <p:spPr>
            <a:xfrm rot="8173724">
              <a:off x="5638800" y="3124200"/>
              <a:ext cx="304800" cy="304800"/>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050">
                <a:latin typeface="Trebuchet MS" pitchFamily="34" charset="0"/>
              </a:endParaRPr>
            </a:p>
          </p:txBody>
        </p:sp>
        <p:sp>
          <p:nvSpPr>
            <p:cNvPr id="24" name="Oval 23"/>
            <p:cNvSpPr/>
            <p:nvPr/>
          </p:nvSpPr>
          <p:spPr>
            <a:xfrm>
              <a:off x="5638800" y="3124200"/>
              <a:ext cx="291677"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050" dirty="0">
                  <a:latin typeface="Trebuchet MS" pitchFamily="34" charset="0"/>
                </a:rPr>
                <a:t>5</a:t>
              </a:r>
            </a:p>
          </p:txBody>
        </p:sp>
      </p:grpSp>
      <p:grpSp>
        <p:nvGrpSpPr>
          <p:cNvPr id="25" name="Group 24"/>
          <p:cNvGrpSpPr/>
          <p:nvPr/>
        </p:nvGrpSpPr>
        <p:grpSpPr>
          <a:xfrm>
            <a:off x="5528295" y="3464054"/>
            <a:ext cx="1217103" cy="1195928"/>
            <a:chOff x="996801" y="3429000"/>
            <a:chExt cx="1622804" cy="1594569"/>
          </a:xfrm>
        </p:grpSpPr>
        <p:sp>
          <p:nvSpPr>
            <p:cNvPr id="26" name="Line Callout 3 (Border and Accent Bar) 25"/>
            <p:cNvSpPr/>
            <p:nvPr/>
          </p:nvSpPr>
          <p:spPr>
            <a:xfrm>
              <a:off x="996801" y="3429000"/>
              <a:ext cx="1622804" cy="1594569"/>
            </a:xfrm>
            <a:prstGeom prst="accentBorderCallout3">
              <a:avLst>
                <a:gd name="adj1" fmla="val 18750"/>
                <a:gd name="adj2" fmla="val -4555"/>
                <a:gd name="adj3" fmla="val 21978"/>
                <a:gd name="adj4" fmla="val -103458"/>
                <a:gd name="adj5" fmla="val -85904"/>
                <a:gd name="adj6" fmla="val -103826"/>
                <a:gd name="adj7" fmla="val -86120"/>
                <a:gd name="adj8" fmla="val -114897"/>
              </a:avLst>
            </a:prstGeom>
            <a:ln>
              <a:prstDash val="sysDash"/>
            </a:ln>
          </p:spPr>
          <p:style>
            <a:lnRef idx="2">
              <a:schemeClr val="dk1"/>
            </a:lnRef>
            <a:fillRef idx="1">
              <a:schemeClr val="lt1"/>
            </a:fillRef>
            <a:effectRef idx="0">
              <a:schemeClr val="dk1"/>
            </a:effectRef>
            <a:fontRef idx="minor">
              <a:schemeClr val="dk1"/>
            </a:fontRef>
          </p:style>
          <p:txBody>
            <a:bodyPr rtlCol="0" anchor="b"/>
            <a:lstStyle/>
            <a:p>
              <a:pPr algn="ctr"/>
              <a:r>
                <a:rPr lang="en-GB" sz="1600" dirty="0" err="1" smtClean="0">
                  <a:latin typeface="Trebuchet MS" pitchFamily="34" charset="0"/>
                </a:rPr>
                <a:t>Zona</a:t>
              </a:r>
              <a:r>
                <a:rPr lang="en-GB" sz="1600" dirty="0" smtClean="0">
                  <a:latin typeface="Trebuchet MS" pitchFamily="34" charset="0"/>
                </a:rPr>
                <a:t> 1</a:t>
              </a:r>
            </a:p>
            <a:p>
              <a:pPr algn="ctr"/>
              <a:r>
                <a:rPr lang="en-GB" sz="1050" dirty="0" smtClean="0">
                  <a:latin typeface="Trebuchet MS" pitchFamily="34" charset="0"/>
                </a:rPr>
                <a:t>PLUIT</a:t>
              </a:r>
              <a:endParaRPr lang="en-GB" sz="1050" dirty="0">
                <a:latin typeface="Trebuchet MS" pitchFamily="34" charset="0"/>
              </a:endParaRPr>
            </a:p>
          </p:txBody>
        </p:sp>
        <p:pic>
          <p:nvPicPr>
            <p:cNvPr id="27" name="Picture 2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65890" y="3510219"/>
              <a:ext cx="1459273" cy="936138"/>
            </a:xfrm>
            <a:prstGeom prst="rect">
              <a:avLst/>
            </a:prstGeom>
          </p:spPr>
        </p:pic>
      </p:grpSp>
      <p:grpSp>
        <p:nvGrpSpPr>
          <p:cNvPr id="28" name="Group 27"/>
          <p:cNvGrpSpPr/>
          <p:nvPr/>
        </p:nvGrpSpPr>
        <p:grpSpPr>
          <a:xfrm>
            <a:off x="7419810" y="2644603"/>
            <a:ext cx="1230284" cy="1203867"/>
            <a:chOff x="3896341" y="3548473"/>
            <a:chExt cx="1640379" cy="1605155"/>
          </a:xfrm>
        </p:grpSpPr>
        <p:sp>
          <p:nvSpPr>
            <p:cNvPr id="29" name="Line Callout 3 (Border and Accent Bar) 28"/>
            <p:cNvSpPr/>
            <p:nvPr/>
          </p:nvSpPr>
          <p:spPr>
            <a:xfrm>
              <a:off x="3896341" y="3548473"/>
              <a:ext cx="1640379" cy="1605155"/>
            </a:xfrm>
            <a:prstGeom prst="accentBorderCallout3">
              <a:avLst>
                <a:gd name="adj1" fmla="val 18750"/>
                <a:gd name="adj2" fmla="val -4555"/>
                <a:gd name="adj3" fmla="val 21161"/>
                <a:gd name="adj4" fmla="val -226127"/>
                <a:gd name="adj5" fmla="val -28481"/>
                <a:gd name="adj6" fmla="val -225903"/>
                <a:gd name="adj7" fmla="val -28471"/>
                <a:gd name="adj8" fmla="val -233102"/>
              </a:avLst>
            </a:prstGeom>
            <a:ln>
              <a:prstDash val="sysDash"/>
            </a:ln>
          </p:spPr>
          <p:style>
            <a:lnRef idx="2">
              <a:schemeClr val="dk1"/>
            </a:lnRef>
            <a:fillRef idx="1">
              <a:schemeClr val="lt1"/>
            </a:fillRef>
            <a:effectRef idx="0">
              <a:schemeClr val="dk1"/>
            </a:effectRef>
            <a:fontRef idx="minor">
              <a:schemeClr val="dk1"/>
            </a:fontRef>
          </p:style>
          <p:txBody>
            <a:bodyPr rtlCol="0" anchor="b"/>
            <a:lstStyle/>
            <a:p>
              <a:pPr algn="ctr"/>
              <a:r>
                <a:rPr lang="en-GB" sz="1600" dirty="0" err="1" smtClean="0"/>
                <a:t>Zona</a:t>
              </a:r>
              <a:r>
                <a:rPr lang="en-GB" sz="1600" dirty="0" smtClean="0"/>
                <a:t> 5</a:t>
              </a:r>
            </a:p>
            <a:p>
              <a:pPr algn="ctr"/>
              <a:r>
                <a:rPr lang="en-GB" sz="1050" dirty="0" smtClean="0"/>
                <a:t>SUNTER</a:t>
              </a:r>
              <a:endParaRPr lang="en-GB" sz="1050" dirty="0"/>
            </a:p>
          </p:txBody>
        </p:sp>
        <p:pic>
          <p:nvPicPr>
            <p:cNvPr id="30" name="Picture 2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57202" y="3627434"/>
              <a:ext cx="1483507" cy="945558"/>
            </a:xfrm>
            <a:prstGeom prst="rect">
              <a:avLst/>
            </a:prstGeom>
          </p:spPr>
        </p:pic>
      </p:grpSp>
      <p:grpSp>
        <p:nvGrpSpPr>
          <p:cNvPr id="31" name="Group 30"/>
          <p:cNvGrpSpPr/>
          <p:nvPr/>
        </p:nvGrpSpPr>
        <p:grpSpPr>
          <a:xfrm>
            <a:off x="384222" y="1280211"/>
            <a:ext cx="1235450" cy="1203868"/>
            <a:chOff x="925205" y="4865518"/>
            <a:chExt cx="1647267" cy="1605156"/>
          </a:xfrm>
        </p:grpSpPr>
        <p:sp>
          <p:nvSpPr>
            <p:cNvPr id="32" name="Line Callout 3 (Border and Accent Bar) 31"/>
            <p:cNvSpPr/>
            <p:nvPr/>
          </p:nvSpPr>
          <p:spPr>
            <a:xfrm>
              <a:off x="925205" y="4865518"/>
              <a:ext cx="1647267" cy="1605156"/>
            </a:xfrm>
            <a:prstGeom prst="accentBorderCallout3">
              <a:avLst>
                <a:gd name="adj1" fmla="val 18750"/>
                <a:gd name="adj2" fmla="val 104937"/>
                <a:gd name="adj3" fmla="val 17553"/>
                <a:gd name="adj4" fmla="val 241673"/>
                <a:gd name="adj5" fmla="val 60058"/>
                <a:gd name="adj6" fmla="val 241567"/>
                <a:gd name="adj7" fmla="val 60448"/>
                <a:gd name="adj8" fmla="val 258720"/>
              </a:avLst>
            </a:prstGeom>
            <a:ln>
              <a:prstDash val="sysDash"/>
            </a:ln>
          </p:spPr>
          <p:style>
            <a:lnRef idx="2">
              <a:schemeClr val="dk1"/>
            </a:lnRef>
            <a:fillRef idx="1">
              <a:schemeClr val="lt1"/>
            </a:fillRef>
            <a:effectRef idx="0">
              <a:schemeClr val="dk1"/>
            </a:effectRef>
            <a:fontRef idx="minor">
              <a:schemeClr val="dk1"/>
            </a:fontRef>
          </p:style>
          <p:txBody>
            <a:bodyPr rtlCol="0" anchor="b"/>
            <a:lstStyle/>
            <a:p>
              <a:pPr algn="ctr"/>
              <a:r>
                <a:rPr lang="id-ID" sz="1600" dirty="0">
                  <a:solidFill>
                    <a:sysClr val="windowText" lastClr="000000"/>
                  </a:solidFill>
                </a:rPr>
                <a:t>Zona 2</a:t>
              </a:r>
            </a:p>
            <a:p>
              <a:pPr algn="ctr"/>
              <a:r>
                <a:rPr lang="id-ID" sz="1050" dirty="0">
                  <a:solidFill>
                    <a:sysClr val="windowText" lastClr="000000"/>
                  </a:solidFill>
                </a:rPr>
                <a:t>MUARA </a:t>
              </a:r>
              <a:r>
                <a:rPr lang="id-ID" sz="1050" dirty="0" smtClean="0">
                  <a:solidFill>
                    <a:sysClr val="windowText" lastClr="000000"/>
                  </a:solidFill>
                </a:rPr>
                <a:t>ANGKE</a:t>
              </a:r>
              <a:endParaRPr lang="id-ID" sz="1050" dirty="0">
                <a:solidFill>
                  <a:sysClr val="windowText" lastClr="000000"/>
                </a:solidFill>
              </a:endParaRPr>
            </a:p>
          </p:txBody>
        </p:sp>
        <p:pic>
          <p:nvPicPr>
            <p:cNvPr id="33" name="Picture 3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21216" y="4955390"/>
              <a:ext cx="1476971" cy="951199"/>
            </a:xfrm>
            <a:prstGeom prst="rect">
              <a:avLst/>
            </a:prstGeom>
          </p:spPr>
        </p:pic>
      </p:grpSp>
      <p:grpSp>
        <p:nvGrpSpPr>
          <p:cNvPr id="34" name="Group 33"/>
          <p:cNvGrpSpPr/>
          <p:nvPr/>
        </p:nvGrpSpPr>
        <p:grpSpPr>
          <a:xfrm>
            <a:off x="384221" y="2643758"/>
            <a:ext cx="1235450" cy="1205558"/>
            <a:chOff x="3670092" y="4147562"/>
            <a:chExt cx="1647267" cy="1607410"/>
          </a:xfrm>
        </p:grpSpPr>
        <p:sp>
          <p:nvSpPr>
            <p:cNvPr id="35" name="Line Callout 3 (Border and Accent Bar) 34"/>
            <p:cNvSpPr/>
            <p:nvPr/>
          </p:nvSpPr>
          <p:spPr>
            <a:xfrm>
              <a:off x="3670092" y="4147562"/>
              <a:ext cx="1647267" cy="1607410"/>
            </a:xfrm>
            <a:prstGeom prst="accentBorderCallout3">
              <a:avLst>
                <a:gd name="adj1" fmla="val 22763"/>
                <a:gd name="adj2" fmla="val 104937"/>
                <a:gd name="adj3" fmla="val 21681"/>
                <a:gd name="adj4" fmla="val 224309"/>
                <a:gd name="adj5" fmla="val -17763"/>
                <a:gd name="adj6" fmla="val 224653"/>
                <a:gd name="adj7" fmla="val -17918"/>
                <a:gd name="adj8" fmla="val 238011"/>
              </a:avLst>
            </a:prstGeom>
            <a:ln>
              <a:prstDash val="sysDash"/>
            </a:ln>
          </p:spPr>
          <p:style>
            <a:lnRef idx="2">
              <a:schemeClr val="dk1"/>
            </a:lnRef>
            <a:fillRef idx="1">
              <a:schemeClr val="lt1"/>
            </a:fillRef>
            <a:effectRef idx="0">
              <a:schemeClr val="dk1"/>
            </a:effectRef>
            <a:fontRef idx="minor">
              <a:schemeClr val="dk1"/>
            </a:fontRef>
          </p:style>
          <p:txBody>
            <a:bodyPr rtlCol="0" anchor="b"/>
            <a:lstStyle/>
            <a:p>
              <a:pPr algn="ctr"/>
              <a:r>
                <a:rPr lang="id-ID" sz="1600" dirty="0">
                  <a:solidFill>
                    <a:sysClr val="windowText" lastClr="000000"/>
                  </a:solidFill>
                </a:rPr>
                <a:t>Zona </a:t>
              </a:r>
              <a:r>
                <a:rPr lang="en-GB" sz="1600" dirty="0" smtClean="0">
                  <a:solidFill>
                    <a:sysClr val="windowText" lastClr="000000"/>
                  </a:solidFill>
                </a:rPr>
                <a:t>6</a:t>
              </a:r>
              <a:endParaRPr lang="id-ID" sz="1600" dirty="0">
                <a:solidFill>
                  <a:sysClr val="windowText" lastClr="000000"/>
                </a:solidFill>
              </a:endParaRPr>
            </a:p>
            <a:p>
              <a:pPr algn="ctr"/>
              <a:r>
                <a:rPr lang="en-GB" sz="1050" dirty="0" smtClean="0">
                  <a:solidFill>
                    <a:sysClr val="windowText" lastClr="000000"/>
                  </a:solidFill>
                </a:rPr>
                <a:t>DURI KOSAMBI</a:t>
              </a:r>
              <a:endParaRPr lang="id-ID" sz="1050" dirty="0">
                <a:solidFill>
                  <a:sysClr val="windowText" lastClr="000000"/>
                </a:solidFill>
              </a:endParaRPr>
            </a:p>
          </p:txBody>
        </p:sp>
        <p:pic>
          <p:nvPicPr>
            <p:cNvPr id="36" name="Picture 3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66105" y="4222767"/>
              <a:ext cx="1476971" cy="945500"/>
            </a:xfrm>
            <a:prstGeom prst="rect">
              <a:avLst/>
            </a:prstGeom>
          </p:spPr>
        </p:pic>
      </p:grpSp>
      <p:grpSp>
        <p:nvGrpSpPr>
          <p:cNvPr id="45" name="Group 44"/>
          <p:cNvGrpSpPr/>
          <p:nvPr/>
        </p:nvGrpSpPr>
        <p:grpSpPr>
          <a:xfrm>
            <a:off x="5150300" y="1567017"/>
            <a:ext cx="228600" cy="228600"/>
            <a:chOff x="5638800" y="3124200"/>
            <a:chExt cx="304800" cy="304800"/>
          </a:xfrm>
        </p:grpSpPr>
        <p:sp>
          <p:nvSpPr>
            <p:cNvPr id="46" name="Teardrop 45"/>
            <p:cNvSpPr/>
            <p:nvPr/>
          </p:nvSpPr>
          <p:spPr>
            <a:xfrm rot="8173724">
              <a:off x="5638800" y="3124200"/>
              <a:ext cx="304800" cy="304800"/>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050">
                <a:latin typeface="Trebuchet MS" pitchFamily="34" charset="0"/>
              </a:endParaRPr>
            </a:p>
          </p:txBody>
        </p:sp>
        <p:sp>
          <p:nvSpPr>
            <p:cNvPr id="47" name="Oval 46"/>
            <p:cNvSpPr/>
            <p:nvPr/>
          </p:nvSpPr>
          <p:spPr>
            <a:xfrm>
              <a:off x="5638800" y="3124200"/>
              <a:ext cx="291677"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050" dirty="0" smtClean="0">
                  <a:latin typeface="Trebuchet MS" pitchFamily="34" charset="0"/>
                </a:rPr>
                <a:t>8</a:t>
              </a:r>
              <a:endParaRPr lang="en-GB" sz="1050" dirty="0">
                <a:latin typeface="Trebuchet MS" pitchFamily="34" charset="0"/>
              </a:endParaRPr>
            </a:p>
          </p:txBody>
        </p:sp>
      </p:grpSp>
      <p:grpSp>
        <p:nvGrpSpPr>
          <p:cNvPr id="48" name="Group 47"/>
          <p:cNvGrpSpPr/>
          <p:nvPr/>
        </p:nvGrpSpPr>
        <p:grpSpPr>
          <a:xfrm>
            <a:off x="7406629" y="1280211"/>
            <a:ext cx="1230284" cy="1203867"/>
            <a:chOff x="3896341" y="3548473"/>
            <a:chExt cx="1640379" cy="1605155"/>
          </a:xfrm>
        </p:grpSpPr>
        <p:sp>
          <p:nvSpPr>
            <p:cNvPr id="49" name="Line Callout 3 (Border and Accent Bar) 48"/>
            <p:cNvSpPr/>
            <p:nvPr/>
          </p:nvSpPr>
          <p:spPr>
            <a:xfrm>
              <a:off x="3896341" y="3548473"/>
              <a:ext cx="1640379" cy="1605155"/>
            </a:xfrm>
            <a:prstGeom prst="accentBorderCallout3">
              <a:avLst>
                <a:gd name="adj1" fmla="val 18750"/>
                <a:gd name="adj2" fmla="val -4555"/>
                <a:gd name="adj3" fmla="val 16338"/>
                <a:gd name="adj4" fmla="val -155932"/>
                <a:gd name="adj5" fmla="val 48077"/>
                <a:gd name="adj6" fmla="val -156298"/>
                <a:gd name="adj7" fmla="val 48088"/>
                <a:gd name="adj8" fmla="val -174114"/>
              </a:avLst>
            </a:prstGeom>
            <a:ln>
              <a:prstDash val="sysDash"/>
            </a:ln>
          </p:spPr>
          <p:style>
            <a:lnRef idx="2">
              <a:schemeClr val="dk1"/>
            </a:lnRef>
            <a:fillRef idx="1">
              <a:schemeClr val="lt1"/>
            </a:fillRef>
            <a:effectRef idx="0">
              <a:schemeClr val="dk1"/>
            </a:effectRef>
            <a:fontRef idx="minor">
              <a:schemeClr val="dk1"/>
            </a:fontRef>
          </p:style>
          <p:txBody>
            <a:bodyPr rtlCol="0" anchor="b"/>
            <a:lstStyle/>
            <a:p>
              <a:pPr algn="ctr"/>
              <a:r>
                <a:rPr lang="en-GB" sz="1600" dirty="0" err="1" smtClean="0"/>
                <a:t>Zona</a:t>
              </a:r>
              <a:r>
                <a:rPr lang="en-GB" sz="1600" dirty="0" smtClean="0"/>
                <a:t> 8</a:t>
              </a:r>
            </a:p>
            <a:p>
              <a:pPr algn="ctr"/>
              <a:r>
                <a:rPr lang="en-GB" sz="1050" dirty="0" smtClean="0"/>
                <a:t>MARUNDA</a:t>
              </a:r>
              <a:endParaRPr lang="en-GB" sz="1050" dirty="0"/>
            </a:p>
          </p:txBody>
        </p:sp>
        <p:pic>
          <p:nvPicPr>
            <p:cNvPr id="50" name="Picture 4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57202" y="3627434"/>
              <a:ext cx="1483507" cy="945558"/>
            </a:xfrm>
            <a:prstGeom prst="rect">
              <a:avLst/>
            </a:prstGeom>
          </p:spPr>
        </p:pic>
      </p:grpSp>
    </p:spTree>
    <p:extLst>
      <p:ext uri="{BB962C8B-B14F-4D97-AF65-F5344CB8AC3E}">
        <p14:creationId xmlns:p14="http://schemas.microsoft.com/office/powerpoint/2010/main" val="2052466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9"/>
          <p:cNvSpPr txBox="1">
            <a:spLocks/>
          </p:cNvSpPr>
          <p:nvPr/>
        </p:nvSpPr>
        <p:spPr>
          <a:xfrm>
            <a:off x="395536" y="192356"/>
            <a:ext cx="8784164" cy="628500"/>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buClr>
                <a:srgbClr val="0072C0"/>
              </a:buClr>
              <a:buSzPct val="25000"/>
            </a:pPr>
            <a:r>
              <a:rPr lang="en-US" sz="4000" b="1" dirty="0" smtClean="0"/>
              <a:t>CLEAN WATER</a:t>
            </a:r>
            <a:endParaRPr lang="en" sz="4000" b="1" dirty="0"/>
          </a:p>
        </p:txBody>
      </p:sp>
      <p:sp>
        <p:nvSpPr>
          <p:cNvPr id="5" name="Shape 560"/>
          <p:cNvSpPr txBox="1">
            <a:spLocks/>
          </p:cNvSpPr>
          <p:nvPr/>
        </p:nvSpPr>
        <p:spPr>
          <a:xfrm>
            <a:off x="395536" y="779982"/>
            <a:ext cx="8784164" cy="279600"/>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buSzPct val="25000"/>
            </a:pPr>
            <a:r>
              <a:rPr lang="en" sz="2000" b="1" dirty="0" smtClean="0">
                <a:solidFill>
                  <a:srgbClr val="595959"/>
                </a:solidFill>
              </a:rPr>
              <a:t>SPAM JATILUHUR 1</a:t>
            </a:r>
            <a:endParaRPr lang="en" sz="2000" b="1" dirty="0">
              <a:solidFill>
                <a:srgbClr val="595959"/>
              </a:solidFill>
            </a:endParaRPr>
          </a:p>
        </p:txBody>
      </p:sp>
      <p:pic>
        <p:nvPicPr>
          <p:cNvPr id="37" name="Picture 7"/>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93419" y="928852"/>
            <a:ext cx="6074925" cy="394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58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59"/>
          <p:cNvSpPr txBox="1">
            <a:spLocks/>
          </p:cNvSpPr>
          <p:nvPr/>
        </p:nvSpPr>
        <p:spPr>
          <a:xfrm>
            <a:off x="395536" y="192356"/>
            <a:ext cx="8784164" cy="628500"/>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buClr>
                <a:srgbClr val="0072C0"/>
              </a:buClr>
              <a:buSzPct val="25000"/>
            </a:pPr>
            <a:r>
              <a:rPr lang="en-US" sz="4000" b="1" dirty="0" smtClean="0">
                <a:solidFill>
                  <a:schemeClr val="bg1"/>
                </a:solidFill>
              </a:rPr>
              <a:t>CHALLENGE</a:t>
            </a:r>
            <a:endParaRPr lang="en" sz="4000" b="1" dirty="0">
              <a:solidFill>
                <a:schemeClr val="bg1"/>
              </a:solidFill>
            </a:endParaRPr>
          </a:p>
        </p:txBody>
      </p:sp>
      <p:sp>
        <p:nvSpPr>
          <p:cNvPr id="4" name="Shape 560"/>
          <p:cNvSpPr txBox="1">
            <a:spLocks/>
          </p:cNvSpPr>
          <p:nvPr/>
        </p:nvSpPr>
        <p:spPr>
          <a:xfrm>
            <a:off x="395536" y="779982"/>
            <a:ext cx="8784164" cy="279600"/>
          </a:xfrm>
          <a:prstGeom prst="rect">
            <a:avLst/>
          </a:prstGeom>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buClr>
                <a:schemeClr val="dk1"/>
              </a:buClr>
              <a:buSzPct val="78571"/>
            </a:pPr>
            <a:r>
              <a:rPr lang="en-US" sz="2000" dirty="0" smtClean="0">
                <a:solidFill>
                  <a:schemeClr val="bg1"/>
                </a:solidFill>
              </a:rPr>
              <a:t>GENERAL </a:t>
            </a:r>
            <a:r>
              <a:rPr lang="en-US" sz="2000" dirty="0">
                <a:solidFill>
                  <a:schemeClr val="bg1"/>
                </a:solidFill>
              </a:rPr>
              <a:t>DESCRIPTION OF JAKARTA CONDITIONS</a:t>
            </a:r>
            <a:endParaRPr lang="en" sz="2000" dirty="0">
              <a:solidFill>
                <a:schemeClr val="bg1"/>
              </a:solidFill>
            </a:endParaRPr>
          </a:p>
        </p:txBody>
      </p:sp>
      <p:pic>
        <p:nvPicPr>
          <p:cNvPr id="66" name="Picture 2" descr="http://2.bp.blogspot.com/_60bWrbUN9iA/SQtAH5uxHvI/AAAAAAAAEps/CgGpKHRLK7I/s400/Marina3183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448" y="3335847"/>
            <a:ext cx="3116992" cy="13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448" y="2211710"/>
            <a:ext cx="3116992" cy="132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0" descr="taman ayodya jakarta.jpg"/>
          <p:cNvPicPr>
            <a:picLocks/>
          </p:cNvPicPr>
          <p:nvPr/>
        </p:nvPicPr>
        <p:blipFill>
          <a:blip r:embed="rId5">
            <a:extLst>
              <a:ext uri="{28A0092B-C50C-407E-A947-70E740481C1C}">
                <a14:useLocalDpi xmlns:a14="http://schemas.microsoft.com/office/drawing/2010/main" val="0"/>
              </a:ext>
            </a:extLst>
          </a:blip>
          <a:srcRect t="14716"/>
          <a:stretch>
            <a:fillRect/>
          </a:stretch>
        </p:blipFill>
        <p:spPr bwMode="auto">
          <a:xfrm>
            <a:off x="5415448" y="1203598"/>
            <a:ext cx="311699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68"/>
          <p:cNvSpPr txBox="1"/>
          <p:nvPr/>
        </p:nvSpPr>
        <p:spPr>
          <a:xfrm>
            <a:off x="404165" y="1556279"/>
            <a:ext cx="4714856" cy="2631490"/>
          </a:xfrm>
          <a:prstGeom prst="rect">
            <a:avLst/>
          </a:prstGeom>
          <a:noFill/>
        </p:spPr>
        <p:txBody>
          <a:bodyPr>
            <a:spAutoFit/>
          </a:bodyPr>
          <a:lstStyle/>
          <a:p>
            <a:pPr marL="278606" indent="-278606">
              <a:buFont typeface="+mj-lt"/>
              <a:buAutoNum type="arabicPeriod"/>
              <a:defRPr/>
            </a:pPr>
            <a:r>
              <a:rPr lang="id-ID" sz="1650" dirty="0">
                <a:solidFill>
                  <a:schemeClr val="bg1"/>
                </a:solidFill>
                <a:latin typeface="Arial" charset="0"/>
              </a:rPr>
              <a:t>Integrated Flood Management and Urban Spatial Planning</a:t>
            </a:r>
          </a:p>
          <a:p>
            <a:pPr marL="686396" lvl="1" indent="-278606">
              <a:buFont typeface="+mj-lt"/>
              <a:buAutoNum type="alphaLcPeriod"/>
              <a:defRPr/>
            </a:pPr>
            <a:r>
              <a:rPr lang="id-ID" sz="1650" dirty="0">
                <a:solidFill>
                  <a:schemeClr val="bg1"/>
                </a:solidFill>
                <a:latin typeface="Arial" charset="0"/>
              </a:rPr>
              <a:t>Waterfront Urban Development</a:t>
            </a:r>
          </a:p>
          <a:p>
            <a:pPr marL="686396" lvl="1" indent="-278606">
              <a:buFont typeface="+mj-lt"/>
              <a:buAutoNum type="alphaLcPeriod"/>
              <a:defRPr/>
            </a:pPr>
            <a:r>
              <a:rPr lang="id-ID" sz="1650" dirty="0">
                <a:solidFill>
                  <a:schemeClr val="bg1"/>
                </a:solidFill>
                <a:latin typeface="Arial" charset="0"/>
              </a:rPr>
              <a:t>Multi-function Development</a:t>
            </a:r>
          </a:p>
          <a:p>
            <a:pPr marL="278606" indent="-278606">
              <a:buFont typeface="+mj-lt"/>
              <a:buAutoNum type="arabicPeriod"/>
              <a:defRPr/>
            </a:pPr>
            <a:r>
              <a:rPr lang="id-ID" sz="1650" dirty="0">
                <a:solidFill>
                  <a:schemeClr val="bg1"/>
                </a:solidFill>
                <a:latin typeface="Arial" charset="0"/>
              </a:rPr>
              <a:t>Integrated Planning of Green and Blue Open Space</a:t>
            </a:r>
          </a:p>
          <a:p>
            <a:pPr marL="686396" lvl="1" indent="-278606">
              <a:buFont typeface="+mj-lt"/>
              <a:buAutoNum type="alphaLcPeriod"/>
              <a:defRPr/>
            </a:pPr>
            <a:r>
              <a:rPr lang="id-ID" sz="1650" dirty="0">
                <a:solidFill>
                  <a:schemeClr val="bg1"/>
                </a:solidFill>
                <a:latin typeface="Arial" charset="0"/>
              </a:rPr>
              <a:t>River Normalisation + Green </a:t>
            </a:r>
            <a:r>
              <a:rPr lang="id-ID" sz="1650" dirty="0" smtClean="0">
                <a:solidFill>
                  <a:schemeClr val="bg1"/>
                </a:solidFill>
                <a:latin typeface="Arial" charset="0"/>
              </a:rPr>
              <a:t>Belt</a:t>
            </a:r>
            <a:r>
              <a:rPr lang="en-GB" sz="1650" dirty="0" smtClean="0">
                <a:solidFill>
                  <a:schemeClr val="bg1"/>
                </a:solidFill>
                <a:latin typeface="Arial" charset="0"/>
              </a:rPr>
              <a:t> (Naturalisation; third space)</a:t>
            </a:r>
            <a:endParaRPr lang="id-ID" sz="1650" dirty="0">
              <a:solidFill>
                <a:schemeClr val="bg1"/>
              </a:solidFill>
              <a:latin typeface="Arial" charset="0"/>
            </a:endParaRPr>
          </a:p>
          <a:p>
            <a:pPr marL="686396" lvl="1" indent="-278606">
              <a:buFont typeface="+mj-lt"/>
              <a:buAutoNum type="alphaLcPeriod"/>
              <a:defRPr/>
            </a:pPr>
            <a:r>
              <a:rPr lang="id-ID" sz="1650" dirty="0">
                <a:solidFill>
                  <a:schemeClr val="bg1"/>
                </a:solidFill>
                <a:latin typeface="Arial" charset="0"/>
              </a:rPr>
              <a:t>Integrated Green and Blue Infrastructure</a:t>
            </a:r>
          </a:p>
          <a:p>
            <a:pPr marL="622102" lvl="1" indent="-214313">
              <a:buFont typeface="Wingdings" pitchFamily="2" charset="2"/>
              <a:buChar char="§"/>
              <a:defRPr/>
            </a:pPr>
            <a:endParaRPr lang="id-ID" sz="1650" dirty="0">
              <a:solidFill>
                <a:schemeClr val="bg1"/>
              </a:solidFill>
              <a:latin typeface="Arial" charset="0"/>
            </a:endParaRPr>
          </a:p>
        </p:txBody>
      </p:sp>
    </p:spTree>
    <p:extLst>
      <p:ext uri="{BB962C8B-B14F-4D97-AF65-F5344CB8AC3E}">
        <p14:creationId xmlns:p14="http://schemas.microsoft.com/office/powerpoint/2010/main" val="2114862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1048636" name="Shape 559"/>
          <p:cNvSpPr txBox="1">
            <a:spLocks noGrp="1"/>
          </p:cNvSpPr>
          <p:nvPr>
            <p:ph type="title" idx="4294967295"/>
          </p:nvPr>
        </p:nvSpPr>
        <p:spPr>
          <a:xfrm>
            <a:off x="395536" y="192356"/>
            <a:ext cx="8784164" cy="628500"/>
          </a:xfrm>
          <a:prstGeom prst="rect">
            <a:avLst/>
          </a:prstGeom>
        </p:spPr>
        <p:txBody>
          <a:bodyPr wrap="square" lIns="91425" tIns="91425" rIns="91425" bIns="91425" anchor="ctr" anchorCtr="0">
            <a:noAutofit/>
          </a:bodyPr>
          <a:lstStyle/>
          <a:p>
            <a:pPr lvl="0">
              <a:buClr>
                <a:srgbClr val="0072C0"/>
              </a:buClr>
              <a:buSzPct val="25000"/>
            </a:pPr>
            <a:r>
              <a:rPr lang="id-ID" sz="4000" b="1" dirty="0"/>
              <a:t> </a:t>
            </a:r>
            <a:r>
              <a:rPr lang="id-ID" sz="4000" b="1" dirty="0" smtClean="0"/>
              <a:t>Waduk Pluit</a:t>
            </a:r>
            <a:endParaRPr lang="en" sz="4000" b="1" dirty="0"/>
          </a:p>
        </p:txBody>
      </p:sp>
      <p:sp>
        <p:nvSpPr>
          <p:cNvPr id="1048637" name="Shape 560"/>
          <p:cNvSpPr txBox="1">
            <a:spLocks noGrp="1"/>
          </p:cNvSpPr>
          <p:nvPr>
            <p:ph type="subTitle" idx="4294967295"/>
          </p:nvPr>
        </p:nvSpPr>
        <p:spPr>
          <a:xfrm>
            <a:off x="540364" y="779982"/>
            <a:ext cx="8784164" cy="279600"/>
          </a:xfrm>
          <a:prstGeom prst="rect">
            <a:avLst/>
          </a:prstGeom>
        </p:spPr>
        <p:txBody>
          <a:bodyPr wrap="square" lIns="91425" tIns="91425" rIns="91425" bIns="91425" anchor="ctr" anchorCtr="0">
            <a:noAutofit/>
          </a:bodyPr>
          <a:lstStyle/>
          <a:p>
            <a:pPr lvl="0">
              <a:buClr>
                <a:schemeClr val="dk1"/>
              </a:buClr>
              <a:buSzPct val="78571"/>
            </a:pPr>
            <a:r>
              <a:rPr lang="id-ID" sz="2000" dirty="0" smtClean="0">
                <a:solidFill>
                  <a:srgbClr val="0072C0"/>
                </a:solidFill>
              </a:rPr>
              <a:t>Multi Purpose Structure</a:t>
            </a:r>
            <a:endParaRPr lang="en" sz="2000" dirty="0">
              <a:solidFill>
                <a:srgbClr val="0072C0"/>
              </a:solidFill>
            </a:endParaRPr>
          </a:p>
        </p:txBody>
      </p:sp>
      <p:pic>
        <p:nvPicPr>
          <p:cNvPr id="2" name="Picture 2" descr="https://img.cdn.baca.co.id/27cbe5a2-e2b6-42fe-95dc-484a237b7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18" y="1112018"/>
            <a:ext cx="5063070" cy="32599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580112" y="2931790"/>
            <a:ext cx="2808312" cy="1440160"/>
          </a:xfrm>
          <a:prstGeom prst="rect">
            <a:avLst/>
          </a:prstGeom>
        </p:spPr>
      </p:pic>
      <p:pic>
        <p:nvPicPr>
          <p:cNvPr id="4" name="Picture 3"/>
          <p:cNvPicPr>
            <a:picLocks noChangeAspect="1"/>
          </p:cNvPicPr>
          <p:nvPr/>
        </p:nvPicPr>
        <p:blipFill>
          <a:blip r:embed="rId5"/>
          <a:stretch>
            <a:fillRect/>
          </a:stretch>
        </p:blipFill>
        <p:spPr>
          <a:xfrm>
            <a:off x="5580112" y="1122734"/>
            <a:ext cx="2828925" cy="1619250"/>
          </a:xfrm>
          <a:prstGeom prst="rect">
            <a:avLst/>
          </a:prstGeom>
        </p:spPr>
      </p:pic>
    </p:spTree>
    <p:extLst>
      <p:ext uri="{BB962C8B-B14F-4D97-AF65-F5344CB8AC3E}">
        <p14:creationId xmlns:p14="http://schemas.microsoft.com/office/powerpoint/2010/main" val="3267075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1048636" name="Shape 559"/>
          <p:cNvSpPr txBox="1">
            <a:spLocks noGrp="1"/>
          </p:cNvSpPr>
          <p:nvPr>
            <p:ph type="title" idx="4294967295"/>
          </p:nvPr>
        </p:nvSpPr>
        <p:spPr>
          <a:xfrm>
            <a:off x="395536" y="192356"/>
            <a:ext cx="8784164" cy="628500"/>
          </a:xfrm>
          <a:prstGeom prst="rect">
            <a:avLst/>
          </a:prstGeom>
        </p:spPr>
        <p:txBody>
          <a:bodyPr wrap="square" lIns="91425" tIns="91425" rIns="91425" bIns="91425" anchor="ctr" anchorCtr="0">
            <a:noAutofit/>
          </a:bodyPr>
          <a:lstStyle/>
          <a:p>
            <a:pPr lvl="0">
              <a:buClr>
                <a:srgbClr val="0072C0"/>
              </a:buClr>
              <a:buSzPct val="25000"/>
            </a:pPr>
            <a:r>
              <a:rPr lang="id-ID" sz="4000" b="1" dirty="0"/>
              <a:t> </a:t>
            </a:r>
            <a:r>
              <a:rPr lang="id-ID" sz="4000" b="1" dirty="0" smtClean="0"/>
              <a:t>Kali Besar</a:t>
            </a:r>
            <a:endParaRPr lang="en" sz="4000" b="1" dirty="0"/>
          </a:p>
        </p:txBody>
      </p:sp>
      <p:sp>
        <p:nvSpPr>
          <p:cNvPr id="1048637" name="Shape 560"/>
          <p:cNvSpPr txBox="1">
            <a:spLocks noGrp="1"/>
          </p:cNvSpPr>
          <p:nvPr>
            <p:ph type="subTitle" idx="4294967295"/>
          </p:nvPr>
        </p:nvSpPr>
        <p:spPr>
          <a:xfrm>
            <a:off x="540364" y="779982"/>
            <a:ext cx="8784164" cy="279600"/>
          </a:xfrm>
          <a:prstGeom prst="rect">
            <a:avLst/>
          </a:prstGeom>
        </p:spPr>
        <p:txBody>
          <a:bodyPr wrap="square" lIns="91425" tIns="91425" rIns="91425" bIns="91425" anchor="ctr" anchorCtr="0">
            <a:noAutofit/>
          </a:bodyPr>
          <a:lstStyle/>
          <a:p>
            <a:pPr lvl="0">
              <a:buClr>
                <a:schemeClr val="dk1"/>
              </a:buClr>
              <a:buSzPct val="78571"/>
            </a:pPr>
            <a:r>
              <a:rPr lang="id-ID" sz="2000" dirty="0" smtClean="0"/>
              <a:t>JAKARTA OLD CITY</a:t>
            </a:r>
            <a:endParaRPr lang="en" sz="2000" dirty="0">
              <a:solidFill>
                <a:srgbClr val="0072C0"/>
              </a:solidFill>
            </a:endParaRPr>
          </a:p>
        </p:txBody>
      </p:sp>
      <p:pic>
        <p:nvPicPr>
          <p:cNvPr id="5" name="Picture 4"/>
          <p:cNvPicPr>
            <a:picLocks noChangeAspect="1"/>
          </p:cNvPicPr>
          <p:nvPr/>
        </p:nvPicPr>
        <p:blipFill>
          <a:blip r:embed="rId3"/>
          <a:stretch>
            <a:fillRect/>
          </a:stretch>
        </p:blipFill>
        <p:spPr>
          <a:xfrm>
            <a:off x="395536" y="1094232"/>
            <a:ext cx="4676194" cy="3277718"/>
          </a:xfrm>
          <a:prstGeom prst="rect">
            <a:avLst/>
          </a:prstGeom>
        </p:spPr>
      </p:pic>
      <p:pic>
        <p:nvPicPr>
          <p:cNvPr id="1026" name="Picture 2" descr="https://cdn-asset.hipwee.com/wp-content/uploads/2018/05/hipwee-29090819_1821325857890808_5579727425962508288_n-750x9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6558" y="483518"/>
            <a:ext cx="337850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229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s Slide Master">
  <a:themeElements>
    <a:clrScheme name="Custom 27">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TotalTime>
  <Words>1278</Words>
  <Application>Microsoft Office PowerPoint</Application>
  <PresentationFormat>On-screen Show (16:9)</PresentationFormat>
  <Paragraphs>189</Paragraphs>
  <Slides>13</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맑은 고딕</vt:lpstr>
      <vt:lpstr>ＭＳ Ｐゴシック</vt:lpstr>
      <vt:lpstr>Arial</vt:lpstr>
      <vt:lpstr>Arial Narrow</vt:lpstr>
      <vt:lpstr>Berlin Sans FB Demi</vt:lpstr>
      <vt:lpstr>Calibri</vt:lpstr>
      <vt:lpstr>Century Gothic</vt:lpstr>
      <vt:lpstr>Franklin Gothic Medium</vt:lpstr>
      <vt:lpstr>Tahoma</vt:lpstr>
      <vt:lpstr>Times New Roman</vt:lpstr>
      <vt:lpstr>Trebuchet MS</vt:lpstr>
      <vt:lpstr>Wingdings</vt:lpstr>
      <vt:lpstr>Contents Slide Master</vt:lpstr>
      <vt:lpstr>DKI JAKARTA</vt:lpstr>
      <vt:lpstr>PowerPoint Presentation</vt:lpstr>
      <vt:lpstr>Jakarta</vt:lpstr>
      <vt:lpstr>PowerPoint Presentation</vt:lpstr>
      <vt:lpstr>PowerPoint Presentation</vt:lpstr>
      <vt:lpstr>PowerPoint Presentation</vt:lpstr>
      <vt:lpstr>PowerPoint Presentation</vt:lpstr>
      <vt:lpstr> Waduk Pluit</vt:lpstr>
      <vt:lpstr> Kali Besar</vt:lpstr>
      <vt:lpstr> Kanal Banjir Timur</vt:lpstr>
      <vt:lpstr> Vertical Drainage</vt:lpstr>
      <vt:lpstr> Tantangan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Presentation Template</dc:title>
  <dc:creator>Psklh</dc:creator>
  <cp:lastModifiedBy>DNAKP-STCOMPUTINDO</cp:lastModifiedBy>
  <cp:revision>80</cp:revision>
  <cp:lastPrinted>2019-01-28T01:57:16Z</cp:lastPrinted>
  <dcterms:created xsi:type="dcterms:W3CDTF">2018-11-03T07:47:40Z</dcterms:created>
  <dcterms:modified xsi:type="dcterms:W3CDTF">2019-01-28T03:17:53Z</dcterms:modified>
</cp:coreProperties>
</file>