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77" r:id="rId4"/>
    <p:sldId id="278" r:id="rId5"/>
    <p:sldId id="259" r:id="rId6"/>
    <p:sldId id="264" r:id="rId7"/>
    <p:sldId id="266" r:id="rId8"/>
    <p:sldId id="281" r:id="rId9"/>
    <p:sldId id="279" r:id="rId10"/>
    <p:sldId id="284" r:id="rId11"/>
    <p:sldId id="285" r:id="rId12"/>
    <p:sldId id="276" r:id="rId13"/>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los Tucci" initials="CT" lastIdx="1" clrIdx="0">
    <p:extLst>
      <p:ext uri="{19B8F6BF-5375-455C-9EA6-DF929625EA0E}">
        <p15:presenceInfo xmlns:p15="http://schemas.microsoft.com/office/powerpoint/2012/main" userId="Carlos Tucc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40" autoAdjust="0"/>
    <p:restoredTop sz="94638" autoAdjust="0"/>
  </p:normalViewPr>
  <p:slideViewPr>
    <p:cSldViewPr snapToGrid="0">
      <p:cViewPr varScale="1">
        <p:scale>
          <a:sx n="74" d="100"/>
          <a:sy n="74" d="100"/>
        </p:scale>
        <p:origin x="318" y="54"/>
      </p:cViewPr>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100" d="100"/>
        <a:sy n="100" d="100"/>
      </p:scale>
      <p:origin x="0" y="-1548"/>
    </p:cViewPr>
  </p:sorterViewPr>
  <p:notesViewPr>
    <p:cSldViewPr snapToGrid="0">
      <p:cViewPr>
        <p:scale>
          <a:sx n="100" d="100"/>
          <a:sy n="100" d="100"/>
        </p:scale>
        <p:origin x="2323" y="-101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B323FD-0E33-429E-83F1-B1C92716307F}" type="datetimeFigureOut">
              <a:rPr lang="en-US" smtClean="0"/>
              <a:t>1/28/2019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931834-F7C5-4EB0-A47D-F308BB08DF21}" type="slidenum">
              <a:rPr lang="en-US" smtClean="0"/>
              <a:t>‹#›</a:t>
            </a:fld>
            <a:endParaRPr lang="en-US"/>
          </a:p>
        </p:txBody>
      </p:sp>
    </p:spTree>
    <p:extLst>
      <p:ext uri="{BB962C8B-B14F-4D97-AF65-F5344CB8AC3E}">
        <p14:creationId xmlns:p14="http://schemas.microsoft.com/office/powerpoint/2010/main" val="1924241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16931834-F7C5-4EB0-A47D-F308BB08DF21}" type="slidenum">
              <a:rPr lang="en-US" smtClean="0"/>
              <a:t>1</a:t>
            </a:fld>
            <a:endParaRPr lang="en-US"/>
          </a:p>
        </p:txBody>
      </p:sp>
    </p:spTree>
    <p:extLst>
      <p:ext uri="{BB962C8B-B14F-4D97-AF65-F5344CB8AC3E}">
        <p14:creationId xmlns:p14="http://schemas.microsoft.com/office/powerpoint/2010/main" val="393139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Teresina is a World Bank project in Northeast of Brazil in a part of the city with 100,000 inhabitants and 13 km2. There was floods, solids, poor population with lack of all infrastructure. The integrated intervention was developed for part of the city in the first phase and now is underdevelopment the second phase. It integrated sanitation of the neighborhoods around the lakes, improve de storm water and flood control, parks recovery with recreation, museum, school, resettlements, job opportunities, transport .This process has transformed the area of the city and improve quality of live, water quality and environment. </a:t>
            </a:r>
            <a:endParaRPr lang="pt-BR" dirty="0"/>
          </a:p>
        </p:txBody>
      </p:sp>
      <p:sp>
        <p:nvSpPr>
          <p:cNvPr id="4" name="Slide Number Placeholder 3"/>
          <p:cNvSpPr>
            <a:spLocks noGrp="1"/>
          </p:cNvSpPr>
          <p:nvPr>
            <p:ph type="sldNum" sz="quarter" idx="10"/>
          </p:nvPr>
        </p:nvSpPr>
        <p:spPr/>
        <p:txBody>
          <a:bodyPr/>
          <a:lstStyle/>
          <a:p>
            <a:fld id="{16931834-F7C5-4EB0-A47D-F308BB08DF21}" type="slidenum">
              <a:rPr lang="en-US" smtClean="0"/>
              <a:t>10</a:t>
            </a:fld>
            <a:endParaRPr lang="en-US"/>
          </a:p>
        </p:txBody>
      </p:sp>
    </p:spTree>
    <p:extLst>
      <p:ext uri="{BB962C8B-B14F-4D97-AF65-F5344CB8AC3E}">
        <p14:creationId xmlns:p14="http://schemas.microsoft.com/office/powerpoint/2010/main" val="939360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IUWM requires long term investments and change in the way to develop the city. It requires the development in stages with continuity. This a difficulty since in the political arena, the administration changes every 4 years. However, if there a strong public participation the new administration needs to go ahead on this type of investments. The Institutional development requires steady institutions and utilities with strong capacity building with State type of employee which keep the memory and development of strategic projects. Integration is a word to be used for space areas in all aspects of services and outputs for society goals in economic, social and environment. </a:t>
            </a:r>
            <a:endParaRPr lang="pt-BR" dirty="0"/>
          </a:p>
        </p:txBody>
      </p:sp>
      <p:sp>
        <p:nvSpPr>
          <p:cNvPr id="4" name="Slide Number Placeholder 3"/>
          <p:cNvSpPr>
            <a:spLocks noGrp="1"/>
          </p:cNvSpPr>
          <p:nvPr>
            <p:ph type="sldNum" sz="quarter" idx="10"/>
          </p:nvPr>
        </p:nvSpPr>
        <p:spPr/>
        <p:txBody>
          <a:bodyPr/>
          <a:lstStyle/>
          <a:p>
            <a:fld id="{16931834-F7C5-4EB0-A47D-F308BB08DF21}" type="slidenum">
              <a:rPr lang="en-US" smtClean="0"/>
              <a:t>12</a:t>
            </a:fld>
            <a:endParaRPr lang="en-US"/>
          </a:p>
        </p:txBody>
      </p:sp>
    </p:spTree>
    <p:extLst>
      <p:ext uri="{BB962C8B-B14F-4D97-AF65-F5344CB8AC3E}">
        <p14:creationId xmlns:p14="http://schemas.microsoft.com/office/powerpoint/2010/main" val="1676202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has an urban cycle of impacts. The water sources: surface and groundwater are used to supply the cities: human, industrial and services, after it resulted in sewage which should be treated, but in developing countries the coverage is small and sewage polluted the rivers and the waters sources. In addition, rainfall precipitation washes the urban surfaces and polluted the rivers, increase velocity of the flow and floods due to the increase in impervious areas, conduits and channels together with solids from sediments and garbage. These impacts are mainly due to lack of appropriate service and education from population. The consequences are polluted urban environment which increases disease’s and poor quality of live. The picture shows the cycle and the drawing the transformation of natural resources in garbage and polluted water. </a:t>
            </a:r>
            <a:endParaRPr lang="pt-BR" dirty="0"/>
          </a:p>
        </p:txBody>
      </p:sp>
      <p:sp>
        <p:nvSpPr>
          <p:cNvPr id="4" name="Slide Number Placeholder 3"/>
          <p:cNvSpPr>
            <a:spLocks noGrp="1"/>
          </p:cNvSpPr>
          <p:nvPr>
            <p:ph type="sldNum" sz="quarter" idx="10"/>
          </p:nvPr>
        </p:nvSpPr>
        <p:spPr/>
        <p:txBody>
          <a:bodyPr/>
          <a:lstStyle/>
          <a:p>
            <a:fld id="{16931834-F7C5-4EB0-A47D-F308BB08DF21}" type="slidenum">
              <a:rPr lang="en-US" smtClean="0"/>
              <a:t>2</a:t>
            </a:fld>
            <a:endParaRPr lang="en-US"/>
          </a:p>
        </p:txBody>
      </p:sp>
    </p:spTree>
    <p:extLst>
      <p:ext uri="{BB962C8B-B14F-4D97-AF65-F5344CB8AC3E}">
        <p14:creationId xmlns:p14="http://schemas.microsoft.com/office/powerpoint/2010/main" val="1726345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above left pictures shows the contamination of water source by urbanization in São Paulo (</a:t>
            </a:r>
            <a:r>
              <a:rPr lang="en-US" dirty="0" err="1"/>
              <a:t>Guarapiranga</a:t>
            </a:r>
            <a:r>
              <a:rPr lang="en-US" dirty="0"/>
              <a:t>). In the right The drainage of a channel in Porto Alegre where it can be seen sewage contamination and garbage. In the bottom left is shown the hydrograph of a rural basin and the same hydrograph when the basin get urbanized, which increases the peak flow and anticipated the peak. This is increase usually is about 6 to 7 times. Bottom middle picture shows the erosion of a stream as result of an upstream urbanization. The last picture shows in the dramatic way of an obstruction in drainage by a Volkswagen car. Obstruction is often due to many large or small detritus. </a:t>
            </a:r>
            <a:endParaRPr lang="pt-BR" dirty="0"/>
          </a:p>
        </p:txBody>
      </p:sp>
      <p:sp>
        <p:nvSpPr>
          <p:cNvPr id="4" name="Slide Number Placeholder 3"/>
          <p:cNvSpPr>
            <a:spLocks noGrp="1"/>
          </p:cNvSpPr>
          <p:nvPr>
            <p:ph type="sldNum" sz="quarter" idx="10"/>
          </p:nvPr>
        </p:nvSpPr>
        <p:spPr/>
        <p:txBody>
          <a:bodyPr/>
          <a:lstStyle/>
          <a:p>
            <a:fld id="{16931834-F7C5-4EB0-A47D-F308BB08DF21}" type="slidenum">
              <a:rPr lang="en-US" smtClean="0"/>
              <a:t>3</a:t>
            </a:fld>
            <a:endParaRPr lang="en-US"/>
          </a:p>
        </p:txBody>
      </p:sp>
    </p:spTree>
    <p:extLst>
      <p:ext uri="{BB962C8B-B14F-4D97-AF65-F5344CB8AC3E}">
        <p14:creationId xmlns:p14="http://schemas.microsoft.com/office/powerpoint/2010/main" val="450134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left above picture shows a flood on Tiete River São Paulo due a urban drainage event. In right side shows a channel with all types of issues: Sewage without treatment, Garbage, illegal occupation, lack of capacity for storm water and water supply. This in an integrated problem. In the bottom left the picture shows the amount of garbage inside of a channel under construction. This is unsustainable scenario since in a few years the channel will be filled with garbage .There is a need of maintenance, which is more complex for a closed channel. This picture tell us that we should deal with garbage and try to do not close a channel. </a:t>
            </a:r>
            <a:endParaRPr lang="pt-BR" dirty="0"/>
          </a:p>
        </p:txBody>
      </p:sp>
      <p:sp>
        <p:nvSpPr>
          <p:cNvPr id="4" name="Slide Number Placeholder 3"/>
          <p:cNvSpPr>
            <a:spLocks noGrp="1"/>
          </p:cNvSpPr>
          <p:nvPr>
            <p:ph type="sldNum" sz="quarter" idx="10"/>
          </p:nvPr>
        </p:nvSpPr>
        <p:spPr/>
        <p:txBody>
          <a:bodyPr/>
          <a:lstStyle/>
          <a:p>
            <a:fld id="{16931834-F7C5-4EB0-A47D-F308BB08DF21}" type="slidenum">
              <a:rPr lang="en-US" smtClean="0"/>
              <a:t>4</a:t>
            </a:fld>
            <a:endParaRPr lang="en-US"/>
          </a:p>
        </p:txBody>
      </p:sp>
    </p:spTree>
    <p:extLst>
      <p:ext uri="{BB962C8B-B14F-4D97-AF65-F5344CB8AC3E}">
        <p14:creationId xmlns:p14="http://schemas.microsoft.com/office/powerpoint/2010/main" val="3155683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driver in urban areas in the land use or the urbanization. Based on the urbanization and its distribution the services are provided. The four service in Urban waters are: water supply, sanitation (sewage collection and treatment), Storm water, and Solids management. These services are integrated in each area, but usually they are provided by different institutions which do not talk to each other. Institution construction to deliver services is key in the integration. The main goals should be quality of live and conservation. Development of indicators of these goals is a task for each urban area. The Institutional aspects are a necessary condition for a successful management. </a:t>
            </a:r>
            <a:endParaRPr lang="pt-BR" dirty="0"/>
          </a:p>
        </p:txBody>
      </p:sp>
      <p:sp>
        <p:nvSpPr>
          <p:cNvPr id="4" name="Slide Number Placeholder 3"/>
          <p:cNvSpPr>
            <a:spLocks noGrp="1"/>
          </p:cNvSpPr>
          <p:nvPr>
            <p:ph type="sldNum" sz="quarter" idx="10"/>
          </p:nvPr>
        </p:nvSpPr>
        <p:spPr/>
        <p:txBody>
          <a:bodyPr/>
          <a:lstStyle/>
          <a:p>
            <a:fld id="{16931834-F7C5-4EB0-A47D-F308BB08DF21}" type="slidenum">
              <a:rPr lang="en-US" smtClean="0"/>
              <a:t>5</a:t>
            </a:fld>
            <a:endParaRPr lang="en-US"/>
          </a:p>
        </p:txBody>
      </p:sp>
    </p:spTree>
    <p:extLst>
      <p:ext uri="{BB962C8B-B14F-4D97-AF65-F5344CB8AC3E}">
        <p14:creationId xmlns:p14="http://schemas.microsoft.com/office/powerpoint/2010/main" val="1763730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sustainable solution aspects of IUWM are to improve urbanization with reduction of irregular occupation, avoiding risk areas and decrease the incentive for invasion. Improve urbanization taking into account all services, but in first stage transport, energy and water are the important one. In water supply and sanitation the protection of water supply basins is key. Increase the coverage of sustainable sewage with elimination of contamination and recover the rivers. Storm water is extremely depend of urbanization. Regulation to hold peak flood increase an incentives to source measures and green infrastructure, use infiltration and storage instead of channel and integrated it with amenities. In flood plains the development alternative  for risk area such as parks and recreation or preservation are needed in order to decrease the population on these areas. In solid waste management is important to increase value of the garbage with incentives to recycling and improve management with educational processes and pricing the services per volume. Integrated solution is mainly an institutional approach. The services has to be integrated in the space and each city requires an institutional process  after assessing its conditions. </a:t>
            </a:r>
            <a:endParaRPr lang="pt-BR" dirty="0"/>
          </a:p>
        </p:txBody>
      </p:sp>
      <p:sp>
        <p:nvSpPr>
          <p:cNvPr id="4" name="Slide Number Placeholder 3"/>
          <p:cNvSpPr>
            <a:spLocks noGrp="1"/>
          </p:cNvSpPr>
          <p:nvPr>
            <p:ph type="sldNum" sz="quarter" idx="10"/>
          </p:nvPr>
        </p:nvSpPr>
        <p:spPr/>
        <p:txBody>
          <a:bodyPr/>
          <a:lstStyle/>
          <a:p>
            <a:fld id="{16931834-F7C5-4EB0-A47D-F308BB08DF21}" type="slidenum">
              <a:rPr lang="en-US" smtClean="0"/>
              <a:t>6</a:t>
            </a:fld>
            <a:endParaRPr lang="en-US"/>
          </a:p>
        </p:txBody>
      </p:sp>
    </p:spTree>
    <p:extLst>
      <p:ext uri="{BB962C8B-B14F-4D97-AF65-F5344CB8AC3E}">
        <p14:creationId xmlns:p14="http://schemas.microsoft.com/office/powerpoint/2010/main" val="4211286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pictures shows how it is possible to improve urban environment and dealing with the services. The above left picture shows the public area with a lot of areas for infiltration and to receive water from impervious areas. This kind of environment give value to the properties, but requires more maintenance. In the above right side the picture show it is possible to open the curb in order increase infiltration in the vegetation. In the picture below left is presented a green roof which helps  on temperature and in the right shows a urban reservoir (detention) integrated to green areas. </a:t>
            </a:r>
            <a:endParaRPr lang="pt-BR" dirty="0"/>
          </a:p>
        </p:txBody>
      </p:sp>
      <p:sp>
        <p:nvSpPr>
          <p:cNvPr id="4" name="Slide Number Placeholder 3"/>
          <p:cNvSpPr>
            <a:spLocks noGrp="1"/>
          </p:cNvSpPr>
          <p:nvPr>
            <p:ph type="sldNum" sz="quarter" idx="10"/>
          </p:nvPr>
        </p:nvSpPr>
        <p:spPr/>
        <p:txBody>
          <a:bodyPr/>
          <a:lstStyle/>
          <a:p>
            <a:fld id="{16931834-F7C5-4EB0-A47D-F308BB08DF21}" type="slidenum">
              <a:rPr lang="en-US" smtClean="0"/>
              <a:t>7</a:t>
            </a:fld>
            <a:endParaRPr lang="en-US"/>
          </a:p>
        </p:txBody>
      </p:sp>
    </p:spTree>
    <p:extLst>
      <p:ext uri="{BB962C8B-B14F-4D97-AF65-F5344CB8AC3E}">
        <p14:creationId xmlns:p14="http://schemas.microsoft.com/office/powerpoint/2010/main" val="2406085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Nowadays, there are two major ways to develop sustainable measures: At private levels it has been by certification and regulation. Certification is a way to shows that a construction is developing sustainable solutions and there a few private institutions which certificate the projects based on indicators. The regulation is the public requirement  to comply with the impacts such as increase floods in storm water by limiting the flow from properties, together with reduce sediments and improve water quality. At public level the solution is by am urban recovery integrated to the interventions in part of the cities. It can be developed in three stages: infrastructure (water, sanitation drainage and solids, transport, resettlement, </a:t>
            </a:r>
            <a:r>
              <a:rPr lang="en-US" dirty="0" err="1"/>
              <a:t>etc</a:t>
            </a:r>
            <a:r>
              <a:rPr lang="en-US" dirty="0"/>
              <a:t>) amenities and education: parks, school, museum, </a:t>
            </a:r>
            <a:r>
              <a:rPr lang="en-US" dirty="0" err="1"/>
              <a:t>etc</a:t>
            </a:r>
            <a:r>
              <a:rPr lang="en-US" dirty="0"/>
              <a:t>; and urban operation which brings investment to the area and cost recovery by taxes and construction permits trading.</a:t>
            </a:r>
            <a:endParaRPr lang="pt-BR" dirty="0"/>
          </a:p>
        </p:txBody>
      </p:sp>
      <p:sp>
        <p:nvSpPr>
          <p:cNvPr id="4" name="Slide Number Placeholder 3"/>
          <p:cNvSpPr>
            <a:spLocks noGrp="1"/>
          </p:cNvSpPr>
          <p:nvPr>
            <p:ph type="sldNum" sz="quarter" idx="10"/>
          </p:nvPr>
        </p:nvSpPr>
        <p:spPr/>
        <p:txBody>
          <a:bodyPr/>
          <a:lstStyle/>
          <a:p>
            <a:fld id="{16931834-F7C5-4EB0-A47D-F308BB08DF21}" type="slidenum">
              <a:rPr lang="en-US" smtClean="0"/>
              <a:t>8</a:t>
            </a:fld>
            <a:endParaRPr lang="en-US"/>
          </a:p>
        </p:txBody>
      </p:sp>
    </p:spTree>
    <p:extLst>
      <p:ext uri="{BB962C8B-B14F-4D97-AF65-F5344CB8AC3E}">
        <p14:creationId xmlns:p14="http://schemas.microsoft.com/office/powerpoint/2010/main" val="1240634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Remarkable intervention is show in pictures of the urban recovery from </a:t>
            </a:r>
            <a:r>
              <a:rPr lang="en-US" dirty="0" err="1"/>
              <a:t>Seul</a:t>
            </a:r>
            <a:r>
              <a:rPr lang="en-US" dirty="0"/>
              <a:t>. A River which was covered by concretes and speedway was recovery with a transformation which integrated sanitation, solids management, storm water, transport, among others, improve the area amenities and bring more investments. In the three steps of urban recovery, The cost was about US$ 360 millions in a basin of 62 km2 and 35 months of for projects and implementation. </a:t>
            </a:r>
            <a:endParaRPr lang="pt-BR" dirty="0"/>
          </a:p>
        </p:txBody>
      </p:sp>
      <p:sp>
        <p:nvSpPr>
          <p:cNvPr id="4" name="Slide Number Placeholder 3"/>
          <p:cNvSpPr>
            <a:spLocks noGrp="1"/>
          </p:cNvSpPr>
          <p:nvPr>
            <p:ph type="sldNum" sz="quarter" idx="10"/>
          </p:nvPr>
        </p:nvSpPr>
        <p:spPr/>
        <p:txBody>
          <a:bodyPr/>
          <a:lstStyle/>
          <a:p>
            <a:fld id="{16931834-F7C5-4EB0-A47D-F308BB08DF21}" type="slidenum">
              <a:rPr lang="en-US" smtClean="0"/>
              <a:t>9</a:t>
            </a:fld>
            <a:endParaRPr lang="en-US"/>
          </a:p>
        </p:txBody>
      </p:sp>
    </p:spTree>
    <p:extLst>
      <p:ext uri="{BB962C8B-B14F-4D97-AF65-F5344CB8AC3E}">
        <p14:creationId xmlns:p14="http://schemas.microsoft.com/office/powerpoint/2010/main" val="2818997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21270462-59E1-4806-98DC-39BC9AAB82AD}" type="datetime1">
              <a:rPr lang="pt-BR" smtClean="0"/>
              <a:t>28/01/2019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2355883-794E-4E24-8767-1D4B3F3F386F}" type="slidenum">
              <a:rPr lang="pt-BR" smtClean="0"/>
              <a:t>‹#›</a:t>
            </a:fld>
            <a:endParaRPr lang="pt-BR"/>
          </a:p>
        </p:txBody>
      </p:sp>
    </p:spTree>
    <p:extLst>
      <p:ext uri="{BB962C8B-B14F-4D97-AF65-F5344CB8AC3E}">
        <p14:creationId xmlns:p14="http://schemas.microsoft.com/office/powerpoint/2010/main" val="3424117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BCF142BB-353F-416B-83D1-ECB09AC6D622}" type="datetime1">
              <a:rPr lang="pt-BR" smtClean="0"/>
              <a:t>28/01/2019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2355883-794E-4E24-8767-1D4B3F3F386F}" type="slidenum">
              <a:rPr lang="pt-BR" smtClean="0"/>
              <a:t>‹#›</a:t>
            </a:fld>
            <a:endParaRPr lang="pt-BR"/>
          </a:p>
        </p:txBody>
      </p:sp>
    </p:spTree>
    <p:extLst>
      <p:ext uri="{BB962C8B-B14F-4D97-AF65-F5344CB8AC3E}">
        <p14:creationId xmlns:p14="http://schemas.microsoft.com/office/powerpoint/2010/main" val="2417772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311A9F86-E1F1-42DA-A80E-BC68E32F5F94}" type="datetime1">
              <a:rPr lang="pt-BR" smtClean="0"/>
              <a:t>28/01/2019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2355883-794E-4E24-8767-1D4B3F3F386F}" type="slidenum">
              <a:rPr lang="pt-BR" smtClean="0"/>
              <a:t>‹#›</a:t>
            </a:fld>
            <a:endParaRPr lang="pt-BR"/>
          </a:p>
        </p:txBody>
      </p:sp>
    </p:spTree>
    <p:extLst>
      <p:ext uri="{BB962C8B-B14F-4D97-AF65-F5344CB8AC3E}">
        <p14:creationId xmlns:p14="http://schemas.microsoft.com/office/powerpoint/2010/main" val="1077131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96771B5D-2304-40B3-816E-0AABD76214DC}" type="datetime1">
              <a:rPr lang="pt-BR" smtClean="0"/>
              <a:t>28/01/2019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2355883-794E-4E24-8767-1D4B3F3F386F}" type="slidenum">
              <a:rPr lang="pt-BR" smtClean="0"/>
              <a:t>‹#›</a:t>
            </a:fld>
            <a:endParaRPr lang="pt-BR"/>
          </a:p>
        </p:txBody>
      </p:sp>
    </p:spTree>
    <p:extLst>
      <p:ext uri="{BB962C8B-B14F-4D97-AF65-F5344CB8AC3E}">
        <p14:creationId xmlns:p14="http://schemas.microsoft.com/office/powerpoint/2010/main" val="3585387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2A9A8633-B8B3-4F98-8494-4AAAA0129C50}" type="datetime1">
              <a:rPr lang="pt-BR" smtClean="0"/>
              <a:t>28/01/2019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2355883-794E-4E24-8767-1D4B3F3F386F}" type="slidenum">
              <a:rPr lang="pt-BR" smtClean="0"/>
              <a:t>‹#›</a:t>
            </a:fld>
            <a:endParaRPr lang="pt-BR"/>
          </a:p>
        </p:txBody>
      </p:sp>
    </p:spTree>
    <p:extLst>
      <p:ext uri="{BB962C8B-B14F-4D97-AF65-F5344CB8AC3E}">
        <p14:creationId xmlns:p14="http://schemas.microsoft.com/office/powerpoint/2010/main" val="1549210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400A549C-0263-461C-A42A-A386AD045866}" type="datetime1">
              <a:rPr lang="pt-BR" smtClean="0"/>
              <a:t>28/01/2019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12355883-794E-4E24-8767-1D4B3F3F386F}" type="slidenum">
              <a:rPr lang="pt-BR" smtClean="0"/>
              <a:t>‹#›</a:t>
            </a:fld>
            <a:endParaRPr lang="pt-BR"/>
          </a:p>
        </p:txBody>
      </p:sp>
    </p:spTree>
    <p:extLst>
      <p:ext uri="{BB962C8B-B14F-4D97-AF65-F5344CB8AC3E}">
        <p14:creationId xmlns:p14="http://schemas.microsoft.com/office/powerpoint/2010/main" val="81738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18E01F43-2313-4E0D-A680-0697E3EEEE22}" type="datetime1">
              <a:rPr lang="pt-BR" smtClean="0"/>
              <a:t>28/01/2019</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12355883-794E-4E24-8767-1D4B3F3F386F}" type="slidenum">
              <a:rPr lang="pt-BR" smtClean="0"/>
              <a:t>‹#›</a:t>
            </a:fld>
            <a:endParaRPr lang="pt-BR"/>
          </a:p>
        </p:txBody>
      </p:sp>
    </p:spTree>
    <p:extLst>
      <p:ext uri="{BB962C8B-B14F-4D97-AF65-F5344CB8AC3E}">
        <p14:creationId xmlns:p14="http://schemas.microsoft.com/office/powerpoint/2010/main" val="2407156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089607FF-740E-46B5-9626-57E8EB1AEDCB}" type="datetime1">
              <a:rPr lang="pt-BR" smtClean="0"/>
              <a:t>28/01/2019</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12355883-794E-4E24-8767-1D4B3F3F386F}" type="slidenum">
              <a:rPr lang="pt-BR" smtClean="0"/>
              <a:t>‹#›</a:t>
            </a:fld>
            <a:endParaRPr lang="pt-BR"/>
          </a:p>
        </p:txBody>
      </p:sp>
    </p:spTree>
    <p:extLst>
      <p:ext uri="{BB962C8B-B14F-4D97-AF65-F5344CB8AC3E}">
        <p14:creationId xmlns:p14="http://schemas.microsoft.com/office/powerpoint/2010/main" val="545581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17EF647C-148E-4AE8-9E1C-9ADBD46553A7}" type="datetime1">
              <a:rPr lang="pt-BR" smtClean="0"/>
              <a:t>28/01/2019</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12355883-794E-4E24-8767-1D4B3F3F386F}" type="slidenum">
              <a:rPr lang="pt-BR" smtClean="0"/>
              <a:t>‹#›</a:t>
            </a:fld>
            <a:endParaRPr lang="pt-BR"/>
          </a:p>
        </p:txBody>
      </p:sp>
    </p:spTree>
    <p:extLst>
      <p:ext uri="{BB962C8B-B14F-4D97-AF65-F5344CB8AC3E}">
        <p14:creationId xmlns:p14="http://schemas.microsoft.com/office/powerpoint/2010/main" val="1102940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F9ABE6C6-0E1D-4F5F-AEE6-C0FF91B632F4}" type="datetime1">
              <a:rPr lang="pt-BR" smtClean="0"/>
              <a:t>28/01/2019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12355883-794E-4E24-8767-1D4B3F3F386F}" type="slidenum">
              <a:rPr lang="pt-BR" smtClean="0"/>
              <a:t>‹#›</a:t>
            </a:fld>
            <a:endParaRPr lang="pt-BR"/>
          </a:p>
        </p:txBody>
      </p:sp>
    </p:spTree>
    <p:extLst>
      <p:ext uri="{BB962C8B-B14F-4D97-AF65-F5344CB8AC3E}">
        <p14:creationId xmlns:p14="http://schemas.microsoft.com/office/powerpoint/2010/main" val="4256432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1AF31B05-5E83-4CEA-BF4A-ACB0EFE2C496}" type="datetime1">
              <a:rPr lang="pt-BR" smtClean="0"/>
              <a:t>28/01/2019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12355883-794E-4E24-8767-1D4B3F3F386F}" type="slidenum">
              <a:rPr lang="pt-BR" smtClean="0"/>
              <a:t>‹#›</a:t>
            </a:fld>
            <a:endParaRPr lang="pt-BR"/>
          </a:p>
        </p:txBody>
      </p:sp>
    </p:spTree>
    <p:extLst>
      <p:ext uri="{BB962C8B-B14F-4D97-AF65-F5344CB8AC3E}">
        <p14:creationId xmlns:p14="http://schemas.microsoft.com/office/powerpoint/2010/main" val="3668033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9C39FD-AED8-4804-BB82-E428B42916DE}" type="datetime1">
              <a:rPr lang="pt-BR" smtClean="0"/>
              <a:t>28/01/2019</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355883-794E-4E24-8767-1D4B3F3F386F}" type="slidenum">
              <a:rPr lang="pt-BR" smtClean="0"/>
              <a:t>‹#›</a:t>
            </a:fld>
            <a:endParaRPr lang="pt-BR"/>
          </a:p>
        </p:txBody>
      </p:sp>
    </p:spTree>
    <p:extLst>
      <p:ext uri="{BB962C8B-B14F-4D97-AF65-F5344CB8AC3E}">
        <p14:creationId xmlns:p14="http://schemas.microsoft.com/office/powerpoint/2010/main" val="12232288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tucci@rhama.com.br"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notesSlide" Target="../notesSlides/notesSlide3.xml"/><Relationship Id="rId7" Type="http://schemas.openxmlformats.org/officeDocument/2006/relationships/image" Target="../media/image5.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7.jpeg"/><Relationship Id="rId4" Type="http://schemas.openxmlformats.org/officeDocument/2006/relationships/image" Target="../media/image6.emf"/><Relationship Id="rId9" Type="http://schemas.openxmlformats.org/officeDocument/2006/relationships/image" Target="../media/image9.wmf"/></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w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56518" y="2334419"/>
            <a:ext cx="8708359" cy="1559719"/>
          </a:xfrm>
        </p:spPr>
        <p:txBody>
          <a:bodyPr>
            <a:noAutofit/>
          </a:bodyPr>
          <a:lstStyle/>
          <a:p>
            <a:r>
              <a:rPr lang="en-US" sz="3600" dirty="0">
                <a:latin typeface="Impact" panose="020B0806030902050204" pitchFamily="34" charset="0"/>
              </a:rPr>
              <a:t>Integrated Urban Water Management </a:t>
            </a:r>
            <a:br>
              <a:rPr lang="en-US" sz="3600" dirty="0">
                <a:latin typeface="Impact" panose="020B0806030902050204" pitchFamily="34" charset="0"/>
              </a:rPr>
            </a:br>
            <a:r>
              <a:rPr lang="en-US" sz="3600" i="1" dirty="0">
                <a:latin typeface="Impact" panose="020B0806030902050204" pitchFamily="34" charset="0"/>
              </a:rPr>
              <a:t>Wet cities</a:t>
            </a:r>
          </a:p>
        </p:txBody>
      </p:sp>
      <p:sp>
        <p:nvSpPr>
          <p:cNvPr id="3" name="Subtítulo 2"/>
          <p:cNvSpPr>
            <a:spLocks noGrp="1"/>
          </p:cNvSpPr>
          <p:nvPr>
            <p:ph type="subTitle" idx="1"/>
          </p:nvPr>
        </p:nvSpPr>
        <p:spPr>
          <a:xfrm>
            <a:off x="1524000" y="4303379"/>
            <a:ext cx="9144000" cy="879191"/>
          </a:xfrm>
        </p:spPr>
        <p:txBody>
          <a:bodyPr>
            <a:normAutofit fontScale="85000" lnSpcReduction="20000"/>
          </a:bodyPr>
          <a:lstStyle/>
          <a:p>
            <a:pPr>
              <a:spcBef>
                <a:spcPts val="0"/>
              </a:spcBef>
              <a:spcAft>
                <a:spcPts val="600"/>
              </a:spcAft>
            </a:pPr>
            <a:r>
              <a:rPr lang="pt-BR" sz="2900" dirty="0"/>
              <a:t>Dr. Carlos E. M. Tucci</a:t>
            </a:r>
          </a:p>
          <a:p>
            <a:pPr>
              <a:spcBef>
                <a:spcPts val="0"/>
              </a:spcBef>
              <a:spcAft>
                <a:spcPts val="600"/>
              </a:spcAft>
            </a:pPr>
            <a:r>
              <a:rPr lang="pt-BR" sz="1900" i="1" dirty="0"/>
              <a:t>World Bank Consultant</a:t>
            </a:r>
          </a:p>
          <a:p>
            <a:pPr>
              <a:spcBef>
                <a:spcPts val="0"/>
              </a:spcBef>
              <a:spcAft>
                <a:spcPts val="600"/>
              </a:spcAft>
            </a:pPr>
            <a:r>
              <a:rPr lang="pt-BR" sz="1600" dirty="0">
                <a:hlinkClick r:id="rId3"/>
              </a:rPr>
              <a:t>tucci@rhama.com.br</a:t>
            </a:r>
            <a:r>
              <a:rPr lang="pt-BR" sz="1600" dirty="0"/>
              <a:t>   and www.rhama.com.br</a:t>
            </a:r>
          </a:p>
        </p:txBody>
      </p:sp>
      <p:sp>
        <p:nvSpPr>
          <p:cNvPr id="4" name="Rectangle 2">
            <a:extLst>
              <a:ext uri="{FF2B5EF4-FFF2-40B4-BE49-F238E27FC236}">
                <a16:creationId xmlns:a16="http://schemas.microsoft.com/office/drawing/2014/main" id="{7CBF92C8-4201-4BF7-9870-49509BC319A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Slide Number Placeholder 6">
            <a:extLst>
              <a:ext uri="{FF2B5EF4-FFF2-40B4-BE49-F238E27FC236}">
                <a16:creationId xmlns:a16="http://schemas.microsoft.com/office/drawing/2014/main" id="{91FC562B-55EC-4A59-B7B7-9DC2440A6BAF}"/>
              </a:ext>
            </a:extLst>
          </p:cNvPr>
          <p:cNvSpPr>
            <a:spLocks noGrp="1"/>
          </p:cNvSpPr>
          <p:nvPr>
            <p:ph type="sldNum" sz="quarter" idx="12"/>
          </p:nvPr>
        </p:nvSpPr>
        <p:spPr/>
        <p:txBody>
          <a:bodyPr/>
          <a:lstStyle/>
          <a:p>
            <a:fld id="{12355883-794E-4E24-8767-1D4B3F3F386F}" type="slidenum">
              <a:rPr lang="pt-BR" smtClean="0"/>
              <a:t>1</a:t>
            </a:fld>
            <a:endParaRPr lang="pt-BR"/>
          </a:p>
        </p:txBody>
      </p:sp>
      <p:pic>
        <p:nvPicPr>
          <p:cNvPr id="10" name="Picture 7">
            <a:extLst>
              <a:ext uri="{FF2B5EF4-FFF2-40B4-BE49-F238E27FC236}">
                <a16:creationId xmlns:a16="http://schemas.microsoft.com/office/drawing/2014/main" id="{7C6DAF5D-D0A8-4BB4-9F88-6AD6CD9E75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7776" y="399809"/>
            <a:ext cx="677862" cy="8191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a:extLst>
              <a:ext uri="{FF2B5EF4-FFF2-40B4-BE49-F238E27FC236}">
                <a16:creationId xmlns:a16="http://schemas.microsoft.com/office/drawing/2014/main" id="{434C702E-FAB4-4E4C-9E2C-5383FAABCA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007" y="228600"/>
            <a:ext cx="1543021" cy="9314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a:extLst>
              <a:ext uri="{FF2B5EF4-FFF2-40B4-BE49-F238E27FC236}">
                <a16:creationId xmlns:a16="http://schemas.microsoft.com/office/drawing/2014/main" id="{A3027094-8661-4FCD-AEF7-FB36E560CD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9920" y="444518"/>
            <a:ext cx="661988" cy="66198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4">
            <a:extLst>
              <a:ext uri="{FF2B5EF4-FFF2-40B4-BE49-F238E27FC236}">
                <a16:creationId xmlns:a16="http://schemas.microsoft.com/office/drawing/2014/main" id="{8592E2C8-40A6-4187-9C6A-B4F8B4E3E14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14" name="Rectangle 5">
            <a:extLst>
              <a:ext uri="{FF2B5EF4-FFF2-40B4-BE49-F238E27FC236}">
                <a16:creationId xmlns:a16="http://schemas.microsoft.com/office/drawing/2014/main" id="{D2EA7587-D1A0-470D-A4DF-51F8D0B15A29}"/>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pt-BR"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r>
            <a:br>
              <a:rPr kumimoji="0" lang="en-US" altLang="pt-BR"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en-US" altLang="pt-BR" sz="1800" b="0" i="0" u="none" strike="noStrike" cap="none" normalizeH="0" baseline="0">
              <a:ln>
                <a:noFill/>
              </a:ln>
              <a:solidFill>
                <a:schemeClr val="tx1"/>
              </a:solidFill>
              <a:effectLst/>
              <a:latin typeface="Arial" panose="020B0604020202020204" pitchFamily="34" charset="0"/>
            </a:endParaRPr>
          </a:p>
        </p:txBody>
      </p:sp>
      <p:sp>
        <p:nvSpPr>
          <p:cNvPr id="15" name="CaixaDeTexto 14">
            <a:extLst>
              <a:ext uri="{FF2B5EF4-FFF2-40B4-BE49-F238E27FC236}">
                <a16:creationId xmlns:a16="http://schemas.microsoft.com/office/drawing/2014/main" id="{278278DE-D819-4497-B697-5503131BC702}"/>
              </a:ext>
            </a:extLst>
          </p:cNvPr>
          <p:cNvSpPr txBox="1"/>
          <p:nvPr/>
        </p:nvSpPr>
        <p:spPr bwMode="auto">
          <a:xfrm>
            <a:off x="6264750" y="379635"/>
            <a:ext cx="5416378" cy="1241365"/>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a:spcBef>
                <a:spcPts val="400"/>
              </a:spcBef>
            </a:pPr>
            <a:r>
              <a:rPr lang="en-US" sz="2800" dirty="0">
                <a:latin typeface="+mn-lt"/>
              </a:rPr>
              <a:t>IUWM Workshop in Indonesia</a:t>
            </a:r>
          </a:p>
          <a:p>
            <a:pPr>
              <a:spcBef>
                <a:spcPts val="400"/>
              </a:spcBef>
            </a:pPr>
            <a:r>
              <a:rPr lang="en-US" sz="1800" i="1" dirty="0"/>
              <a:t>Jakarta &amp; Bogor, January 28 – February 1, 2019</a:t>
            </a:r>
            <a:endParaRPr lang="pt-BR" sz="1800" dirty="0"/>
          </a:p>
          <a:p>
            <a:pPr>
              <a:spcBef>
                <a:spcPts val="400"/>
              </a:spcBef>
            </a:pPr>
            <a:endParaRPr lang="pt-BR" sz="2800" dirty="0">
              <a:latin typeface="+mn-lt"/>
            </a:endParaRPr>
          </a:p>
        </p:txBody>
      </p:sp>
    </p:spTree>
    <p:extLst>
      <p:ext uri="{BB962C8B-B14F-4D97-AF65-F5344CB8AC3E}">
        <p14:creationId xmlns:p14="http://schemas.microsoft.com/office/powerpoint/2010/main" val="14785144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52D2C-A93D-4C9A-A778-719422109E71}"/>
              </a:ext>
            </a:extLst>
          </p:cNvPr>
          <p:cNvSpPr>
            <a:spLocks noGrp="1"/>
          </p:cNvSpPr>
          <p:nvPr>
            <p:ph type="title"/>
          </p:nvPr>
        </p:nvSpPr>
        <p:spPr>
          <a:xfrm>
            <a:off x="556751" y="133677"/>
            <a:ext cx="6315997" cy="1174014"/>
          </a:xfrm>
        </p:spPr>
        <p:txBody>
          <a:bodyPr>
            <a:normAutofit/>
          </a:bodyPr>
          <a:lstStyle/>
          <a:p>
            <a:r>
              <a:rPr lang="en-US" dirty="0">
                <a:latin typeface="Impact" panose="020B0806030902050204" pitchFamily="34" charset="0"/>
              </a:rPr>
              <a:t>IUWM In Teresina, Brazil</a:t>
            </a:r>
            <a:endParaRPr lang="pt-BR" dirty="0">
              <a:latin typeface="Impact" panose="020B0806030902050204" pitchFamily="34" charset="0"/>
            </a:endParaRPr>
          </a:p>
        </p:txBody>
      </p:sp>
      <p:sp>
        <p:nvSpPr>
          <p:cNvPr id="3" name="Slide Number Placeholder 2">
            <a:extLst>
              <a:ext uri="{FF2B5EF4-FFF2-40B4-BE49-F238E27FC236}">
                <a16:creationId xmlns:a16="http://schemas.microsoft.com/office/drawing/2014/main" id="{280BA4AB-2CDB-4A99-A9EB-1827C64C5DA4}"/>
              </a:ext>
            </a:extLst>
          </p:cNvPr>
          <p:cNvSpPr>
            <a:spLocks noGrp="1"/>
          </p:cNvSpPr>
          <p:nvPr>
            <p:ph type="sldNum" sz="quarter" idx="12"/>
          </p:nvPr>
        </p:nvSpPr>
        <p:spPr>
          <a:xfrm>
            <a:off x="8701548" y="6326853"/>
            <a:ext cx="2743200" cy="365125"/>
          </a:xfrm>
        </p:spPr>
        <p:txBody>
          <a:bodyPr/>
          <a:lstStyle/>
          <a:p>
            <a:fld id="{12355883-794E-4E24-8767-1D4B3F3F386F}" type="slidenum">
              <a:rPr lang="pt-BR" smtClean="0"/>
              <a:t>10</a:t>
            </a:fld>
            <a:endParaRPr lang="pt-BR"/>
          </a:p>
        </p:txBody>
      </p:sp>
      <p:sp>
        <p:nvSpPr>
          <p:cNvPr id="19" name="TextBox 18">
            <a:extLst>
              <a:ext uri="{FF2B5EF4-FFF2-40B4-BE49-F238E27FC236}">
                <a16:creationId xmlns:a16="http://schemas.microsoft.com/office/drawing/2014/main" id="{B4B0C587-41F2-4FF6-A395-E010AEA04FE9}"/>
              </a:ext>
            </a:extLst>
          </p:cNvPr>
          <p:cNvSpPr txBox="1"/>
          <p:nvPr/>
        </p:nvSpPr>
        <p:spPr>
          <a:xfrm>
            <a:off x="422788" y="1433206"/>
            <a:ext cx="6445845" cy="4524315"/>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Narrow" panose="020B0606020202030204" pitchFamily="34" charset="0"/>
              </a:rPr>
              <a:t>13 km2 (100.000 inhabitants) -Teresina, Brazil;</a:t>
            </a:r>
          </a:p>
          <a:p>
            <a:pPr marL="285750" indent="-285750">
              <a:buFont typeface="Arial" panose="020B0604020202020204" pitchFamily="34" charset="0"/>
              <a:buChar char="•"/>
            </a:pPr>
            <a:r>
              <a:rPr lang="en-US" sz="2400" dirty="0">
                <a:latin typeface="Arial Narrow" panose="020B0606020202030204" pitchFamily="34" charset="0"/>
              </a:rPr>
              <a:t> Poor population without overall infra-structure;</a:t>
            </a:r>
          </a:p>
          <a:p>
            <a:r>
              <a:rPr lang="en-US" sz="2400" dirty="0">
                <a:latin typeface="Arial Narrow" panose="020B0606020202030204" pitchFamily="34" charset="0"/>
              </a:rPr>
              <a:t>Interventions developed was on:</a:t>
            </a:r>
          </a:p>
          <a:p>
            <a:pPr marL="285750" indent="-285750">
              <a:buFont typeface="Wingdings" panose="05000000000000000000" pitchFamily="2" charset="2"/>
              <a:buChar char="ü"/>
            </a:pPr>
            <a:r>
              <a:rPr lang="en-US" sz="2400" dirty="0">
                <a:latin typeface="Arial Narrow" panose="020B0606020202030204" pitchFamily="34" charset="0"/>
              </a:rPr>
              <a:t>Sanitation: collection and sewage treatment;</a:t>
            </a:r>
          </a:p>
          <a:p>
            <a:pPr marL="285750" indent="-285750">
              <a:buFont typeface="Wingdings" panose="05000000000000000000" pitchFamily="2" charset="2"/>
              <a:buChar char="ü"/>
            </a:pPr>
            <a:r>
              <a:rPr lang="en-US" sz="2400" dirty="0">
                <a:latin typeface="Arial Narrow" panose="020B0606020202030204" pitchFamily="34" charset="0"/>
              </a:rPr>
              <a:t>Solid Management: improve the services;</a:t>
            </a:r>
          </a:p>
          <a:p>
            <a:pPr marL="285750" indent="-285750">
              <a:buFont typeface="Wingdings" panose="05000000000000000000" pitchFamily="2" charset="2"/>
              <a:buChar char="ü"/>
            </a:pPr>
            <a:r>
              <a:rPr lang="en-US" sz="2400" dirty="0">
                <a:latin typeface="Arial Narrow" panose="020B0606020202030204" pitchFamily="34" charset="0"/>
              </a:rPr>
              <a:t>Storm water and flood control;</a:t>
            </a:r>
          </a:p>
          <a:p>
            <a:pPr marL="285750" indent="-285750">
              <a:buFont typeface="Wingdings" panose="05000000000000000000" pitchFamily="2" charset="2"/>
              <a:buChar char="ü"/>
            </a:pPr>
            <a:r>
              <a:rPr lang="en-US" sz="2400" dirty="0">
                <a:latin typeface="Arial Narrow" panose="020B0606020202030204" pitchFamily="34" charset="0"/>
              </a:rPr>
              <a:t>  Integrated lagoon to park with recreational facilities, school, museum, among other</a:t>
            </a:r>
          </a:p>
          <a:p>
            <a:pPr marL="285750" indent="-285750">
              <a:buFont typeface="Wingdings" panose="05000000000000000000" pitchFamily="2" charset="2"/>
              <a:buChar char="ü"/>
            </a:pPr>
            <a:r>
              <a:rPr lang="en-US" sz="2400" dirty="0">
                <a:latin typeface="Arial Narrow" panose="020B0606020202030204" pitchFamily="34" charset="0"/>
              </a:rPr>
              <a:t>Resettlement of population in risk area;</a:t>
            </a:r>
          </a:p>
          <a:p>
            <a:pPr marL="285750" indent="-285750">
              <a:buFont typeface="Wingdings" panose="05000000000000000000" pitchFamily="2" charset="2"/>
              <a:buChar char="ü"/>
            </a:pPr>
            <a:r>
              <a:rPr lang="en-US" sz="2400" dirty="0">
                <a:latin typeface="Arial Narrow" panose="020B0606020202030204" pitchFamily="34" charset="0"/>
              </a:rPr>
              <a:t>Urbanization of the area in parks, streets for transport ways</a:t>
            </a:r>
          </a:p>
          <a:p>
            <a:pPr marL="285750" indent="-285750">
              <a:buFont typeface="Wingdings" panose="05000000000000000000" pitchFamily="2" charset="2"/>
              <a:buChar char="ü"/>
            </a:pPr>
            <a:r>
              <a:rPr lang="en-US" sz="2400" dirty="0">
                <a:latin typeface="Arial Narrow" panose="020B0606020202030204" pitchFamily="34" charset="0"/>
              </a:rPr>
              <a:t>Alternative job opportunities </a:t>
            </a:r>
            <a:endParaRPr lang="pt-BR" sz="2400" dirty="0">
              <a:latin typeface="Arial Narrow" panose="020B0606020202030204" pitchFamily="34" charset="0"/>
            </a:endParaRPr>
          </a:p>
        </p:txBody>
      </p:sp>
      <p:pic>
        <p:nvPicPr>
          <p:cNvPr id="20" name="Imagem 1" descr="Lot_Mocambinho-10.JPG">
            <a:extLst>
              <a:ext uri="{FF2B5EF4-FFF2-40B4-BE49-F238E27FC236}">
                <a16:creationId xmlns:a16="http://schemas.microsoft.com/office/drawing/2014/main" id="{F0724DA7-3BEB-4A94-B456-34D9FC916C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02987" y="354643"/>
            <a:ext cx="4504756" cy="2521292"/>
          </a:xfrm>
          <a:prstGeom prst="rect">
            <a:avLst/>
          </a:prstGeom>
          <a:ln>
            <a:noFill/>
          </a:ln>
          <a:effectLst>
            <a:outerShdw blurRad="292100" dist="139700" dir="2700000" algn="tl" rotWithShape="0">
              <a:srgbClr val="333333">
                <a:alpha val="65000"/>
              </a:srgbClr>
            </a:outerShdw>
          </a:effectLst>
        </p:spPr>
      </p:pic>
      <p:sp>
        <p:nvSpPr>
          <p:cNvPr id="21" name="TextBox 20">
            <a:extLst>
              <a:ext uri="{FF2B5EF4-FFF2-40B4-BE49-F238E27FC236}">
                <a16:creationId xmlns:a16="http://schemas.microsoft.com/office/drawing/2014/main" id="{05F6396C-706B-4812-B717-6BE2A8DDEC2D}"/>
              </a:ext>
            </a:extLst>
          </p:cNvPr>
          <p:cNvSpPr txBox="1"/>
          <p:nvPr/>
        </p:nvSpPr>
        <p:spPr>
          <a:xfrm>
            <a:off x="8780206" y="3982065"/>
            <a:ext cx="1661652" cy="369332"/>
          </a:xfrm>
          <a:prstGeom prst="rect">
            <a:avLst/>
          </a:prstGeom>
          <a:noFill/>
        </p:spPr>
        <p:txBody>
          <a:bodyPr wrap="square" rtlCol="0">
            <a:spAutoFit/>
          </a:bodyPr>
          <a:lstStyle/>
          <a:p>
            <a:r>
              <a:rPr lang="en-US" dirty="0">
                <a:solidFill>
                  <a:srgbClr val="FF0000"/>
                </a:solidFill>
              </a:rPr>
              <a:t>2008 flood</a:t>
            </a:r>
            <a:endParaRPr lang="pt-BR" dirty="0">
              <a:solidFill>
                <a:srgbClr val="FF0000"/>
              </a:solidFill>
            </a:endParaRPr>
          </a:p>
        </p:txBody>
      </p:sp>
      <p:pic>
        <p:nvPicPr>
          <p:cNvPr id="22" name="Picture 2" descr="Parque_Lagoas do Norte_Teresina (1)">
            <a:extLst>
              <a:ext uri="{FF2B5EF4-FFF2-40B4-BE49-F238E27FC236}">
                <a16:creationId xmlns:a16="http://schemas.microsoft.com/office/drawing/2014/main" id="{5D6001B5-548C-4E83-A8D4-C0B5BC1F64B5}"/>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02986" y="3197157"/>
            <a:ext cx="4504755" cy="2842136"/>
          </a:xfrm>
          <a:prstGeom prst="rect">
            <a:avLst/>
          </a:prstGeom>
          <a:noFill/>
          <a:ln w="9525">
            <a:noFill/>
            <a:miter lim="800000"/>
            <a:headEnd/>
            <a:tailEnd/>
          </a:ln>
        </p:spPr>
      </p:pic>
      <p:sp>
        <p:nvSpPr>
          <p:cNvPr id="4" name="Footer Placeholder 3">
            <a:extLst>
              <a:ext uri="{FF2B5EF4-FFF2-40B4-BE49-F238E27FC236}">
                <a16:creationId xmlns:a16="http://schemas.microsoft.com/office/drawing/2014/main" id="{12278F6B-F98F-414A-9756-3E9A5E4B780C}"/>
              </a:ext>
            </a:extLst>
          </p:cNvPr>
          <p:cNvSpPr>
            <a:spLocks noGrp="1"/>
          </p:cNvSpPr>
          <p:nvPr>
            <p:ph type="ftr" sz="quarter" idx="11"/>
          </p:nvPr>
        </p:nvSpPr>
        <p:spPr/>
        <p:txBody>
          <a:bodyPr/>
          <a:lstStyle/>
          <a:p>
            <a:endParaRPr lang="pt-BR"/>
          </a:p>
        </p:txBody>
      </p:sp>
    </p:spTree>
    <p:extLst>
      <p:ext uri="{BB962C8B-B14F-4D97-AF65-F5344CB8AC3E}">
        <p14:creationId xmlns:p14="http://schemas.microsoft.com/office/powerpoint/2010/main" val="30573537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02F3C71-C981-4614-98EA-D6C494F809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81A591B-D9A3-4DB3-BFC3-E7881F9EC92F}"/>
              </a:ext>
            </a:extLst>
          </p:cNvPr>
          <p:cNvSpPr>
            <a:spLocks noGrp="1"/>
          </p:cNvSpPr>
          <p:nvPr>
            <p:ph type="title"/>
          </p:nvPr>
        </p:nvSpPr>
        <p:spPr>
          <a:xfrm>
            <a:off x="821516" y="640263"/>
            <a:ext cx="6204984" cy="1344975"/>
          </a:xfrm>
        </p:spPr>
        <p:txBody>
          <a:bodyPr>
            <a:normAutofit/>
          </a:bodyPr>
          <a:lstStyle/>
          <a:p>
            <a:r>
              <a:rPr lang="pt-BR" sz="4000">
                <a:latin typeface="Impact" panose="020B0806030902050204" pitchFamily="34" charset="0"/>
              </a:rPr>
              <a:t>Flood Management in Metropolitan área of Curitiba</a:t>
            </a:r>
          </a:p>
        </p:txBody>
      </p:sp>
      <p:sp>
        <p:nvSpPr>
          <p:cNvPr id="3" name="Espaço Reservado para Conteúdo 2">
            <a:extLst>
              <a:ext uri="{FF2B5EF4-FFF2-40B4-BE49-F238E27FC236}">
                <a16:creationId xmlns:a16="http://schemas.microsoft.com/office/drawing/2014/main" id="{74DEC010-35B3-40A6-ABDF-AC27EA74D720}"/>
              </a:ext>
            </a:extLst>
          </p:cNvPr>
          <p:cNvSpPr>
            <a:spLocks noGrp="1"/>
          </p:cNvSpPr>
          <p:nvPr>
            <p:ph idx="1"/>
          </p:nvPr>
        </p:nvSpPr>
        <p:spPr>
          <a:xfrm>
            <a:off x="821515" y="2121762"/>
            <a:ext cx="6204984" cy="3626917"/>
          </a:xfrm>
        </p:spPr>
        <p:txBody>
          <a:bodyPr>
            <a:normAutofit/>
          </a:bodyPr>
          <a:lstStyle/>
          <a:p>
            <a:r>
              <a:rPr lang="en-CA" sz="2400">
                <a:latin typeface="Arial Narrow" panose="020B0606020202030204" pitchFamily="34" charset="0"/>
                <a:cs typeface="Arial" panose="020B0604020202020204" pitchFamily="34" charset="0"/>
              </a:rPr>
              <a:t>About 3 millions inhabitants and stormwater and flood plains impacts;</a:t>
            </a:r>
          </a:p>
          <a:p>
            <a:r>
              <a:rPr lang="en-CA" sz="2400">
                <a:latin typeface="Arial Narrow" panose="020B0606020202030204" pitchFamily="34" charset="0"/>
                <a:cs typeface="Arial" panose="020B0604020202020204" pitchFamily="34" charset="0"/>
              </a:rPr>
              <a:t>Strategy: </a:t>
            </a:r>
          </a:p>
          <a:p>
            <a:pPr marL="0" indent="0">
              <a:buNone/>
            </a:pPr>
            <a:r>
              <a:rPr lang="en-CA" sz="2400" i="1">
                <a:latin typeface="Arial Narrow" panose="020B0606020202030204" pitchFamily="34" charset="0"/>
                <a:cs typeface="Arial" panose="020B0604020202020204" pitchFamily="34" charset="0"/>
              </a:rPr>
              <a:t>Step 1</a:t>
            </a:r>
            <a:r>
              <a:rPr lang="en-CA" sz="2400">
                <a:latin typeface="Arial Narrow" panose="020B0606020202030204" pitchFamily="34" charset="0"/>
                <a:cs typeface="Arial" panose="020B0604020202020204" pitchFamily="34" charset="0"/>
              </a:rPr>
              <a:t>: Emergency works</a:t>
            </a:r>
          </a:p>
          <a:p>
            <a:pPr marL="0" indent="0">
              <a:buNone/>
            </a:pPr>
            <a:r>
              <a:rPr lang="en-CA" sz="2400" i="1">
                <a:latin typeface="Arial Narrow" panose="020B0606020202030204" pitchFamily="34" charset="0"/>
                <a:cs typeface="Arial" panose="020B0604020202020204" pitchFamily="34" charset="0"/>
              </a:rPr>
              <a:t>Step 2</a:t>
            </a:r>
            <a:r>
              <a:rPr lang="en-CA" sz="2400">
                <a:latin typeface="Arial Narrow" panose="020B0606020202030204" pitchFamily="34" charset="0"/>
                <a:cs typeface="Arial" panose="020B0604020202020204" pitchFamily="34" charset="0"/>
              </a:rPr>
              <a:t>: Flood Plains of Iguaçu River</a:t>
            </a:r>
          </a:p>
          <a:p>
            <a:pPr marL="0" indent="0">
              <a:buNone/>
            </a:pPr>
            <a:r>
              <a:rPr lang="en-CA" sz="2400" i="1">
                <a:latin typeface="Arial Narrow" panose="020B0606020202030204" pitchFamily="34" charset="0"/>
                <a:cs typeface="Arial" panose="020B0604020202020204" pitchFamily="34" charset="0"/>
              </a:rPr>
              <a:t>Step 3</a:t>
            </a:r>
            <a:r>
              <a:rPr lang="en-CA" sz="2400">
                <a:latin typeface="Arial Narrow" panose="020B0606020202030204" pitchFamily="34" charset="0"/>
                <a:cs typeface="Arial" panose="020B0604020202020204" pitchFamily="34" charset="0"/>
              </a:rPr>
              <a:t>: Stormwater Master Plan for Metropolitan Area </a:t>
            </a:r>
          </a:p>
          <a:p>
            <a:pPr marL="0" indent="0">
              <a:buNone/>
            </a:pPr>
            <a:r>
              <a:rPr lang="en-CA" sz="2400">
                <a:latin typeface="Arial Narrow" panose="020B0606020202030204" pitchFamily="34" charset="0"/>
                <a:cs typeface="Arial" panose="020B0604020202020204" pitchFamily="34" charset="0"/>
              </a:rPr>
              <a:t>The flood plains after 20 years is still protected</a:t>
            </a:r>
          </a:p>
        </p:txBody>
      </p:sp>
      <p:pic>
        <p:nvPicPr>
          <p:cNvPr id="7" name="Picture 2">
            <a:extLst>
              <a:ext uri="{FF2B5EF4-FFF2-40B4-BE49-F238E27FC236}">
                <a16:creationId xmlns:a16="http://schemas.microsoft.com/office/drawing/2014/main" id="{28E84B7A-5ECF-4DA1-BE8A-3C0D2878DC9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85505" y="306909"/>
            <a:ext cx="3530501" cy="2286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3653CDFC-3171-4BDE-BF4C-BACF6E58FFD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29551" y="3214692"/>
            <a:ext cx="4042410" cy="261745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spaço Reservado para Rodapé 3">
            <a:extLst>
              <a:ext uri="{FF2B5EF4-FFF2-40B4-BE49-F238E27FC236}">
                <a16:creationId xmlns:a16="http://schemas.microsoft.com/office/drawing/2014/main" id="{8842373A-DFFE-4BE7-A676-BEDB369B04B7}"/>
              </a:ext>
            </a:extLst>
          </p:cNvPr>
          <p:cNvSpPr>
            <a:spLocks noGrp="1"/>
          </p:cNvSpPr>
          <p:nvPr>
            <p:ph type="ftr" sz="quarter" idx="11"/>
          </p:nvPr>
        </p:nvSpPr>
        <p:spPr>
          <a:xfrm>
            <a:off x="4038600" y="6356350"/>
            <a:ext cx="4114800" cy="365125"/>
          </a:xfrm>
        </p:spPr>
        <p:txBody>
          <a:bodyPr>
            <a:normAutofit/>
          </a:bodyPr>
          <a:lstStyle/>
          <a:p>
            <a:endParaRPr lang="pt-BR"/>
          </a:p>
        </p:txBody>
      </p:sp>
      <p:sp>
        <p:nvSpPr>
          <p:cNvPr id="5" name="Espaço Reservado para Número de Slide 4">
            <a:extLst>
              <a:ext uri="{FF2B5EF4-FFF2-40B4-BE49-F238E27FC236}">
                <a16:creationId xmlns:a16="http://schemas.microsoft.com/office/drawing/2014/main" id="{1C399520-C093-4FFE-8016-AE0E5AD47B7D}"/>
              </a:ext>
            </a:extLst>
          </p:cNvPr>
          <p:cNvSpPr>
            <a:spLocks noGrp="1"/>
          </p:cNvSpPr>
          <p:nvPr>
            <p:ph type="sldNum" sz="quarter" idx="12"/>
          </p:nvPr>
        </p:nvSpPr>
        <p:spPr>
          <a:xfrm>
            <a:off x="8610600" y="6356350"/>
            <a:ext cx="2743200" cy="365125"/>
          </a:xfrm>
        </p:spPr>
        <p:txBody>
          <a:bodyPr>
            <a:normAutofit/>
          </a:bodyPr>
          <a:lstStyle/>
          <a:p>
            <a:pPr>
              <a:spcAft>
                <a:spcPts val="600"/>
              </a:spcAft>
            </a:pPr>
            <a:fld id="{12355883-794E-4E24-8767-1D4B3F3F386F}" type="slidenum">
              <a:rPr lang="pt-BR" smtClean="0"/>
              <a:pPr>
                <a:spcAft>
                  <a:spcPts val="600"/>
                </a:spcAft>
              </a:pPr>
              <a:t>11</a:t>
            </a:fld>
            <a:endParaRPr lang="pt-BR"/>
          </a:p>
        </p:txBody>
      </p:sp>
    </p:spTree>
    <p:extLst>
      <p:ext uri="{BB962C8B-B14F-4D97-AF65-F5344CB8AC3E}">
        <p14:creationId xmlns:p14="http://schemas.microsoft.com/office/powerpoint/2010/main" val="15617017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latin typeface="Impact" panose="020B0806030902050204" pitchFamily="34" charset="0"/>
              </a:rPr>
              <a:t>Conclusions</a:t>
            </a:r>
            <a:endParaRPr lang="en-US" sz="2000" dirty="0">
              <a:solidFill>
                <a:srgbClr val="FF0000"/>
              </a:solidFill>
              <a:latin typeface="Impact" panose="020B0806030902050204" pitchFamily="34" charset="0"/>
            </a:endParaRPr>
          </a:p>
        </p:txBody>
      </p:sp>
      <p:sp>
        <p:nvSpPr>
          <p:cNvPr id="3" name="Espaço Reservado para Conteúdo 2"/>
          <p:cNvSpPr>
            <a:spLocks noGrp="1"/>
          </p:cNvSpPr>
          <p:nvPr>
            <p:ph idx="1"/>
          </p:nvPr>
        </p:nvSpPr>
        <p:spPr>
          <a:xfrm>
            <a:off x="838200" y="1690689"/>
            <a:ext cx="9466006" cy="4233034"/>
          </a:xfrm>
        </p:spPr>
        <p:txBody>
          <a:bodyPr>
            <a:normAutofit/>
          </a:bodyPr>
          <a:lstStyle/>
          <a:p>
            <a:r>
              <a:rPr lang="en-US" sz="3200" dirty="0">
                <a:latin typeface="Arial Narrow" panose="020B0606020202030204" pitchFamily="34" charset="0"/>
              </a:rPr>
              <a:t>IUWM is a process with a long term vision</a:t>
            </a:r>
          </a:p>
          <a:p>
            <a:r>
              <a:rPr lang="en-US" sz="3200" dirty="0">
                <a:latin typeface="Arial Narrow" panose="020B0606020202030204" pitchFamily="34" charset="0"/>
              </a:rPr>
              <a:t>IUWM should be developed in stages and requires continuous actions</a:t>
            </a:r>
          </a:p>
          <a:p>
            <a:r>
              <a:rPr lang="en-US" sz="3200" dirty="0">
                <a:latin typeface="Arial Narrow" panose="020B0606020202030204" pitchFamily="34" charset="0"/>
              </a:rPr>
              <a:t>Institutional strengthening and capacity building are conditions to move from planning to actions</a:t>
            </a:r>
          </a:p>
          <a:p>
            <a:r>
              <a:rPr lang="en-US" sz="3200" dirty="0">
                <a:latin typeface="Arial Narrow" panose="020B0606020202030204" pitchFamily="34" charset="0"/>
              </a:rPr>
              <a:t>A holistic approach that integrates actions and measures in the urban space is more efficient to achieve economic, social and environmental goals  </a:t>
            </a:r>
          </a:p>
        </p:txBody>
      </p:sp>
      <p:sp>
        <p:nvSpPr>
          <p:cNvPr id="4" name="Slide Number Placeholder 3">
            <a:extLst>
              <a:ext uri="{FF2B5EF4-FFF2-40B4-BE49-F238E27FC236}">
                <a16:creationId xmlns:a16="http://schemas.microsoft.com/office/drawing/2014/main" id="{3D5FF8EE-3FE6-404E-BE49-6D54B360CBE5}"/>
              </a:ext>
            </a:extLst>
          </p:cNvPr>
          <p:cNvSpPr>
            <a:spLocks noGrp="1"/>
          </p:cNvSpPr>
          <p:nvPr>
            <p:ph type="sldNum" sz="quarter" idx="12"/>
          </p:nvPr>
        </p:nvSpPr>
        <p:spPr>
          <a:xfrm>
            <a:off x="8610600" y="6366182"/>
            <a:ext cx="2743200" cy="365125"/>
          </a:xfrm>
        </p:spPr>
        <p:txBody>
          <a:bodyPr/>
          <a:lstStyle/>
          <a:p>
            <a:fld id="{12355883-794E-4E24-8767-1D4B3F3F386F}" type="slidenum">
              <a:rPr lang="pt-BR" smtClean="0"/>
              <a:t>12</a:t>
            </a:fld>
            <a:endParaRPr lang="pt-BR"/>
          </a:p>
        </p:txBody>
      </p:sp>
      <p:sp>
        <p:nvSpPr>
          <p:cNvPr id="5" name="Footer Placeholder 4">
            <a:extLst>
              <a:ext uri="{FF2B5EF4-FFF2-40B4-BE49-F238E27FC236}">
                <a16:creationId xmlns:a16="http://schemas.microsoft.com/office/drawing/2014/main" id="{55E8D2EE-E170-4349-9762-9033B55831C1}"/>
              </a:ext>
            </a:extLst>
          </p:cNvPr>
          <p:cNvSpPr>
            <a:spLocks noGrp="1"/>
          </p:cNvSpPr>
          <p:nvPr>
            <p:ph type="ftr" sz="quarter" idx="11"/>
          </p:nvPr>
        </p:nvSpPr>
        <p:spPr/>
        <p:txBody>
          <a:bodyPr/>
          <a:lstStyle/>
          <a:p>
            <a:endParaRPr lang="pt-BR"/>
          </a:p>
        </p:txBody>
      </p:sp>
    </p:spTree>
    <p:extLst>
      <p:ext uri="{BB962C8B-B14F-4D97-AF65-F5344CB8AC3E}">
        <p14:creationId xmlns:p14="http://schemas.microsoft.com/office/powerpoint/2010/main" val="5443356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353068" y="261935"/>
            <a:ext cx="5723240" cy="11398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dirty="0">
                <a:latin typeface="Impact" panose="020B0806030902050204" pitchFamily="34" charset="0"/>
              </a:rPr>
              <a:t>Main challenges  </a:t>
            </a:r>
          </a:p>
        </p:txBody>
      </p:sp>
      <p:sp>
        <p:nvSpPr>
          <p:cNvPr id="3" name="Espaço Reservado para Conteúdo 2"/>
          <p:cNvSpPr txBox="1">
            <a:spLocks/>
          </p:cNvSpPr>
          <p:nvPr/>
        </p:nvSpPr>
        <p:spPr>
          <a:xfrm>
            <a:off x="368643" y="1690685"/>
            <a:ext cx="5736882" cy="48115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defRPr/>
            </a:pPr>
            <a:r>
              <a:rPr lang="en-US" dirty="0">
                <a:latin typeface="Arial Narrow" panose="020B0606020202030204" pitchFamily="34" charset="0"/>
              </a:rPr>
              <a:t>Contamination of water sources – </a:t>
            </a:r>
            <a:r>
              <a:rPr lang="en-US" sz="2400" i="1" dirty="0">
                <a:latin typeface="Arial Narrow" panose="020B0606020202030204" pitchFamily="34" charset="0"/>
              </a:rPr>
              <a:t>agriculture and urban areas</a:t>
            </a:r>
            <a:endParaRPr lang="en-US" i="1" dirty="0">
              <a:latin typeface="Arial Narrow" panose="020B0606020202030204" pitchFamily="34" charset="0"/>
            </a:endParaRPr>
          </a:p>
          <a:p>
            <a:pPr>
              <a:spcBef>
                <a:spcPts val="600"/>
              </a:spcBef>
              <a:defRPr/>
            </a:pPr>
            <a:r>
              <a:rPr lang="en-US" dirty="0">
                <a:latin typeface="Arial Narrow" panose="020B0606020202030204" pitchFamily="34" charset="0"/>
              </a:rPr>
              <a:t>Inappropriate land use: </a:t>
            </a:r>
            <a:r>
              <a:rPr lang="en-US" sz="2400" i="1" dirty="0">
                <a:latin typeface="Arial Narrow" panose="020B0606020202030204" pitchFamily="34" charset="0"/>
              </a:rPr>
              <a:t>unregular land occupation and flood risk areas </a:t>
            </a:r>
            <a:endParaRPr lang="en-US" i="1" dirty="0">
              <a:latin typeface="Arial Narrow" panose="020B0606020202030204" pitchFamily="34" charset="0"/>
            </a:endParaRPr>
          </a:p>
          <a:p>
            <a:pPr>
              <a:spcBef>
                <a:spcPts val="600"/>
              </a:spcBef>
              <a:defRPr/>
            </a:pPr>
            <a:r>
              <a:rPr lang="en-US" dirty="0">
                <a:latin typeface="Arial Narrow" panose="020B0606020202030204" pitchFamily="34" charset="0"/>
              </a:rPr>
              <a:t>Lack of basic urban services </a:t>
            </a:r>
            <a:r>
              <a:rPr lang="en-US" sz="2400" i="1" dirty="0">
                <a:latin typeface="Arial Narrow" panose="020B0606020202030204" pitchFamily="34" charset="0"/>
              </a:rPr>
              <a:t>– lack of sanitation, solids and </a:t>
            </a:r>
            <a:r>
              <a:rPr lang="en-US" sz="2400" i="1" dirty="0" err="1">
                <a:latin typeface="Arial Narrow" panose="020B0606020202030204" pitchFamily="34" charset="0"/>
              </a:rPr>
              <a:t>stormwater</a:t>
            </a:r>
            <a:r>
              <a:rPr lang="en-US" sz="2400" i="1" dirty="0">
                <a:latin typeface="Arial Narrow" panose="020B0606020202030204" pitchFamily="34" charset="0"/>
              </a:rPr>
              <a:t> services</a:t>
            </a:r>
            <a:endParaRPr lang="en-US" i="1" dirty="0">
              <a:latin typeface="Arial Narrow" panose="020B0606020202030204" pitchFamily="34" charset="0"/>
            </a:endParaRPr>
          </a:p>
          <a:p>
            <a:pPr>
              <a:spcBef>
                <a:spcPts val="600"/>
              </a:spcBef>
              <a:defRPr/>
            </a:pPr>
            <a:r>
              <a:rPr lang="en-US" dirty="0">
                <a:latin typeface="Arial Narrow" panose="020B0606020202030204" pitchFamily="34" charset="0"/>
              </a:rPr>
              <a:t>Increasing floods – </a:t>
            </a:r>
            <a:r>
              <a:rPr lang="en-US" sz="2400" i="1" dirty="0" err="1">
                <a:latin typeface="Arial Narrow" panose="020B0606020202030204" pitchFamily="34" charset="0"/>
              </a:rPr>
              <a:t>stormwater</a:t>
            </a:r>
            <a:r>
              <a:rPr lang="en-US" sz="2400" i="1" dirty="0">
                <a:latin typeface="Arial Narrow" panose="020B0606020202030204" pitchFamily="34" charset="0"/>
              </a:rPr>
              <a:t> increasing floods due to urbanization</a:t>
            </a:r>
            <a:endParaRPr lang="en-US" i="1" dirty="0">
              <a:latin typeface="Arial Narrow" panose="020B0606020202030204" pitchFamily="34" charset="0"/>
            </a:endParaRPr>
          </a:p>
          <a:p>
            <a:pPr>
              <a:spcBef>
                <a:spcPts val="600"/>
              </a:spcBef>
              <a:defRPr/>
            </a:pPr>
            <a:r>
              <a:rPr lang="en-US" dirty="0">
                <a:latin typeface="Arial Narrow" panose="020B0606020202030204" pitchFamily="34" charset="0"/>
              </a:rPr>
              <a:t>Negative environmental impacts -</a:t>
            </a:r>
            <a:r>
              <a:rPr lang="en-US" sz="2400" dirty="0">
                <a:latin typeface="Arial Narrow" panose="020B0606020202030204" pitchFamily="34" charset="0"/>
              </a:rPr>
              <a:t>solid waste, degraded areas, water contamination </a:t>
            </a:r>
          </a:p>
          <a:p>
            <a:pPr>
              <a:spcBef>
                <a:spcPts val="600"/>
              </a:spcBef>
              <a:defRPr/>
            </a:pPr>
            <a:r>
              <a:rPr lang="en-US" dirty="0">
                <a:latin typeface="Arial Narrow" panose="020B0606020202030204" pitchFamily="34" charset="0"/>
              </a:rPr>
              <a:t>Water related diseases and poor quality of live   </a:t>
            </a:r>
          </a:p>
          <a:p>
            <a:pPr>
              <a:defRPr/>
            </a:pPr>
            <a:endParaRPr lang="en-US" sz="3200" dirty="0"/>
          </a:p>
        </p:txBody>
      </p:sp>
      <p:grpSp>
        <p:nvGrpSpPr>
          <p:cNvPr id="4" name="Group 3"/>
          <p:cNvGrpSpPr>
            <a:grpSpLocks noChangeAspect="1"/>
          </p:cNvGrpSpPr>
          <p:nvPr/>
        </p:nvGrpSpPr>
        <p:grpSpPr bwMode="auto">
          <a:xfrm>
            <a:off x="6710363" y="261935"/>
            <a:ext cx="4071937" cy="3786187"/>
            <a:chOff x="2059" y="2496"/>
            <a:chExt cx="6049" cy="5287"/>
          </a:xfrm>
        </p:grpSpPr>
        <p:sp>
          <p:nvSpPr>
            <p:cNvPr id="5" name="AutoShape 31"/>
            <p:cNvSpPr>
              <a:spLocks noChangeAspect="1" noChangeArrowheads="1" noTextEdit="1"/>
            </p:cNvSpPr>
            <p:nvPr/>
          </p:nvSpPr>
          <p:spPr bwMode="auto">
            <a:xfrm>
              <a:off x="2059" y="2496"/>
              <a:ext cx="5837" cy="5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sp>
          <p:nvSpPr>
            <p:cNvPr id="6" name="Text Box 30"/>
            <p:cNvSpPr txBox="1">
              <a:spLocks noChangeArrowheads="1"/>
            </p:cNvSpPr>
            <p:nvPr/>
          </p:nvSpPr>
          <p:spPr bwMode="auto">
            <a:xfrm>
              <a:off x="6207" y="6644"/>
              <a:ext cx="162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pt-BR" sz="1400" b="1">
                  <a:latin typeface="Arial Narrow" panose="020B0606020202030204" pitchFamily="34" charset="0"/>
                  <a:cs typeface="Times New Roman" panose="02020603050405020304" pitchFamily="18" charset="0"/>
                </a:rPr>
                <a:t>Solids</a:t>
              </a:r>
              <a:endParaRPr lang="en-US" altLang="pt-BR" sz="1400" b="1">
                <a:latin typeface="Arial Narrow" panose="020B0606020202030204" pitchFamily="34" charset="0"/>
                <a:cs typeface="Arial" panose="020B0604020202020204" pitchFamily="34" charset="0"/>
              </a:endParaRPr>
            </a:p>
          </p:txBody>
        </p:sp>
        <p:sp>
          <p:nvSpPr>
            <p:cNvPr id="7" name="Rectangle 29" descr="Grade aberta"/>
            <p:cNvSpPr>
              <a:spLocks noChangeArrowheads="1"/>
            </p:cNvSpPr>
            <p:nvPr/>
          </p:nvSpPr>
          <p:spPr bwMode="auto">
            <a:xfrm>
              <a:off x="4587" y="4633"/>
              <a:ext cx="2340" cy="144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pt-BR">
                <a:latin typeface="Arial Narrow" panose="020B0606020202030204" pitchFamily="34" charset="0"/>
              </a:endParaRPr>
            </a:p>
          </p:txBody>
        </p:sp>
        <p:sp>
          <p:nvSpPr>
            <p:cNvPr id="8" name="Text Box 28"/>
            <p:cNvSpPr txBox="1">
              <a:spLocks noChangeArrowheads="1"/>
            </p:cNvSpPr>
            <p:nvPr/>
          </p:nvSpPr>
          <p:spPr bwMode="auto">
            <a:xfrm>
              <a:off x="4587" y="2662"/>
              <a:ext cx="2339" cy="831"/>
            </a:xfrm>
            <a:prstGeom prst="rect">
              <a:avLst/>
            </a:prstGeom>
            <a:solidFill>
              <a:schemeClr val="accent1">
                <a:lumMod val="20000"/>
                <a:lumOff val="80000"/>
              </a:schemeClr>
            </a:solidFill>
            <a:ln w="9525">
              <a:solidFill>
                <a:srgbClr val="000000"/>
              </a:solidFill>
              <a:miter lim="800000"/>
              <a:headEnd/>
              <a:tailEnd/>
            </a:ln>
          </p:spPr>
          <p:txBody>
            <a:bodyPr/>
            <a:lstStyle/>
            <a:p>
              <a:pPr algn="ctr">
                <a:defRPr/>
              </a:pPr>
              <a:r>
                <a:rPr lang="en-US" b="1" dirty="0">
                  <a:latin typeface="Arial Narrow" pitchFamily="34" charset="0"/>
                  <a:cs typeface="Times New Roman" pitchFamily="18" charset="0"/>
                </a:rPr>
                <a:t>Water Sources</a:t>
              </a:r>
              <a:endParaRPr lang="en-US" sz="3200" b="1" dirty="0">
                <a:latin typeface="Arial Narrow" pitchFamily="34" charset="0"/>
                <a:cs typeface="Arial" charset="0"/>
              </a:endParaRPr>
            </a:p>
          </p:txBody>
        </p:sp>
        <p:sp>
          <p:nvSpPr>
            <p:cNvPr id="9" name="Text Box 27"/>
            <p:cNvSpPr txBox="1">
              <a:spLocks noChangeArrowheads="1"/>
            </p:cNvSpPr>
            <p:nvPr/>
          </p:nvSpPr>
          <p:spPr bwMode="auto">
            <a:xfrm>
              <a:off x="4984" y="4858"/>
              <a:ext cx="1612" cy="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pt-BR" sz="1400" b="1">
                  <a:solidFill>
                    <a:srgbClr val="002060"/>
                  </a:solidFill>
                  <a:latin typeface="Arial Narrow" panose="020B0606020202030204" pitchFamily="34" charset="0"/>
                  <a:cs typeface="Times New Roman" panose="02020603050405020304" pitchFamily="18" charset="0"/>
                </a:rPr>
                <a:t>URBAN AREAS</a:t>
              </a:r>
              <a:endParaRPr lang="en-US" altLang="pt-BR" sz="2400" b="1">
                <a:solidFill>
                  <a:srgbClr val="002060"/>
                </a:solidFill>
                <a:latin typeface="Arial Narrow" panose="020B0606020202030204" pitchFamily="34" charset="0"/>
                <a:cs typeface="Arial" panose="020B0604020202020204" pitchFamily="34" charset="0"/>
              </a:endParaRPr>
            </a:p>
          </p:txBody>
        </p:sp>
        <p:sp>
          <p:nvSpPr>
            <p:cNvPr id="10" name="Text Box 26"/>
            <p:cNvSpPr txBox="1">
              <a:spLocks noChangeArrowheads="1"/>
            </p:cNvSpPr>
            <p:nvPr/>
          </p:nvSpPr>
          <p:spPr bwMode="auto">
            <a:xfrm>
              <a:off x="2066" y="4123"/>
              <a:ext cx="1259" cy="541"/>
            </a:xfrm>
            <a:prstGeom prst="rect">
              <a:avLst/>
            </a:prstGeom>
            <a:solidFill>
              <a:schemeClr val="accent1">
                <a:lumMod val="20000"/>
                <a:lumOff val="80000"/>
              </a:schemeClr>
            </a:solidFill>
            <a:ln w="9525">
              <a:solidFill>
                <a:srgbClr val="000000"/>
              </a:solidFill>
              <a:miter lim="800000"/>
              <a:headEnd/>
              <a:tailEnd/>
            </a:ln>
          </p:spPr>
          <p:txBody>
            <a:bodyPr/>
            <a:lstStyle/>
            <a:p>
              <a:pPr algn="just">
                <a:defRPr/>
              </a:pPr>
              <a:r>
                <a:rPr lang="en-US" sz="1600" b="1">
                  <a:latin typeface="Arial Narrow" pitchFamily="34" charset="0"/>
                  <a:cs typeface="Times New Roman" pitchFamily="18" charset="0"/>
                </a:rPr>
                <a:t>Rain</a:t>
              </a:r>
              <a:endParaRPr lang="en-US" sz="2800" b="1">
                <a:latin typeface="Arial Narrow" pitchFamily="34" charset="0"/>
                <a:cs typeface="Arial" charset="0"/>
              </a:endParaRPr>
            </a:p>
          </p:txBody>
        </p:sp>
        <p:sp>
          <p:nvSpPr>
            <p:cNvPr id="11" name="Line 25"/>
            <p:cNvSpPr>
              <a:spLocks noChangeShapeType="1"/>
            </p:cNvSpPr>
            <p:nvPr/>
          </p:nvSpPr>
          <p:spPr bwMode="auto">
            <a:xfrm>
              <a:off x="3326" y="4305"/>
              <a:ext cx="541"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12" name="Line 24"/>
            <p:cNvSpPr>
              <a:spLocks noChangeShapeType="1"/>
            </p:cNvSpPr>
            <p:nvPr/>
          </p:nvSpPr>
          <p:spPr bwMode="auto">
            <a:xfrm>
              <a:off x="3867" y="3044"/>
              <a:ext cx="0" cy="21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3" name="Line 23"/>
            <p:cNvSpPr>
              <a:spLocks noChangeShapeType="1"/>
            </p:cNvSpPr>
            <p:nvPr/>
          </p:nvSpPr>
          <p:spPr bwMode="auto">
            <a:xfrm>
              <a:off x="3867" y="5204"/>
              <a:ext cx="72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14" name="Line 22"/>
            <p:cNvSpPr>
              <a:spLocks noChangeShapeType="1"/>
            </p:cNvSpPr>
            <p:nvPr/>
          </p:nvSpPr>
          <p:spPr bwMode="auto">
            <a:xfrm>
              <a:off x="3867" y="3044"/>
              <a:ext cx="72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15" name="Line 21"/>
            <p:cNvSpPr>
              <a:spLocks noChangeShapeType="1"/>
            </p:cNvSpPr>
            <p:nvPr/>
          </p:nvSpPr>
          <p:spPr bwMode="auto">
            <a:xfrm>
              <a:off x="4947" y="5924"/>
              <a:ext cx="0" cy="72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16" name="Line 20"/>
            <p:cNvSpPr>
              <a:spLocks noChangeShapeType="1"/>
            </p:cNvSpPr>
            <p:nvPr/>
          </p:nvSpPr>
          <p:spPr bwMode="auto">
            <a:xfrm flipH="1">
              <a:off x="3867" y="6644"/>
              <a:ext cx="108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17" name="Line 19"/>
            <p:cNvSpPr>
              <a:spLocks noChangeShapeType="1"/>
            </p:cNvSpPr>
            <p:nvPr/>
          </p:nvSpPr>
          <p:spPr bwMode="auto">
            <a:xfrm flipV="1">
              <a:off x="3867" y="5744"/>
              <a:ext cx="0" cy="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8" name="Line 18"/>
            <p:cNvSpPr>
              <a:spLocks noChangeShapeType="1"/>
            </p:cNvSpPr>
            <p:nvPr/>
          </p:nvSpPr>
          <p:spPr bwMode="auto">
            <a:xfrm>
              <a:off x="3867" y="5744"/>
              <a:ext cx="72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19" name="Line 17"/>
            <p:cNvSpPr>
              <a:spLocks noChangeShapeType="1"/>
            </p:cNvSpPr>
            <p:nvPr/>
          </p:nvSpPr>
          <p:spPr bwMode="auto">
            <a:xfrm>
              <a:off x="6567" y="5924"/>
              <a:ext cx="0" cy="72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20" name="Line 16"/>
            <p:cNvSpPr>
              <a:spLocks noChangeShapeType="1"/>
            </p:cNvSpPr>
            <p:nvPr/>
          </p:nvSpPr>
          <p:spPr bwMode="auto">
            <a:xfrm>
              <a:off x="6567" y="6644"/>
              <a:ext cx="126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21" name="Line 15"/>
            <p:cNvSpPr>
              <a:spLocks noChangeShapeType="1"/>
            </p:cNvSpPr>
            <p:nvPr/>
          </p:nvSpPr>
          <p:spPr bwMode="auto">
            <a:xfrm flipH="1" flipV="1">
              <a:off x="7819" y="3216"/>
              <a:ext cx="8" cy="342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22" name="Line 14"/>
            <p:cNvSpPr>
              <a:spLocks noChangeShapeType="1"/>
            </p:cNvSpPr>
            <p:nvPr/>
          </p:nvSpPr>
          <p:spPr bwMode="auto">
            <a:xfrm flipH="1">
              <a:off x="6927" y="3215"/>
              <a:ext cx="900" cy="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23" name="Line 13"/>
            <p:cNvSpPr>
              <a:spLocks noChangeShapeType="1"/>
            </p:cNvSpPr>
            <p:nvPr/>
          </p:nvSpPr>
          <p:spPr bwMode="auto">
            <a:xfrm flipH="1">
              <a:off x="6927" y="5375"/>
              <a:ext cx="900" cy="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24" name="Line 12"/>
            <p:cNvSpPr>
              <a:spLocks noChangeShapeType="1"/>
            </p:cNvSpPr>
            <p:nvPr/>
          </p:nvSpPr>
          <p:spPr bwMode="auto">
            <a:xfrm>
              <a:off x="6028" y="6104"/>
              <a:ext cx="0" cy="9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25" name="Line 11"/>
            <p:cNvSpPr>
              <a:spLocks noChangeShapeType="1"/>
            </p:cNvSpPr>
            <p:nvPr/>
          </p:nvSpPr>
          <p:spPr bwMode="auto">
            <a:xfrm>
              <a:off x="6028" y="7004"/>
              <a:ext cx="1799"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26" name="Line 10"/>
            <p:cNvSpPr>
              <a:spLocks noChangeShapeType="1"/>
            </p:cNvSpPr>
            <p:nvPr/>
          </p:nvSpPr>
          <p:spPr bwMode="auto">
            <a:xfrm>
              <a:off x="5667" y="6104"/>
              <a:ext cx="0" cy="144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27" name="Line 9"/>
            <p:cNvSpPr>
              <a:spLocks noChangeShapeType="1"/>
            </p:cNvSpPr>
            <p:nvPr/>
          </p:nvSpPr>
          <p:spPr bwMode="auto">
            <a:xfrm>
              <a:off x="5667" y="7544"/>
              <a:ext cx="216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28" name="Line 8"/>
            <p:cNvSpPr>
              <a:spLocks noChangeShapeType="1"/>
            </p:cNvSpPr>
            <p:nvPr/>
          </p:nvSpPr>
          <p:spPr bwMode="auto">
            <a:xfrm flipH="1" flipV="1">
              <a:off x="7819" y="6636"/>
              <a:ext cx="8" cy="90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29" name="Text Box 7"/>
            <p:cNvSpPr txBox="1">
              <a:spLocks noChangeArrowheads="1"/>
            </p:cNvSpPr>
            <p:nvPr/>
          </p:nvSpPr>
          <p:spPr bwMode="auto">
            <a:xfrm>
              <a:off x="3869" y="6284"/>
              <a:ext cx="1162"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pt-BR" sz="1400" b="1">
                  <a:latin typeface="Arial Narrow" panose="020B0606020202030204" pitchFamily="34" charset="0"/>
                  <a:cs typeface="Times New Roman" panose="02020603050405020304" pitchFamily="18" charset="0"/>
                </a:rPr>
                <a:t>Floods</a:t>
              </a:r>
              <a:endParaRPr lang="en-US" altLang="pt-BR" sz="1400" b="1">
                <a:latin typeface="Arial Narrow" panose="020B0606020202030204" pitchFamily="34" charset="0"/>
                <a:cs typeface="Arial" panose="020B0604020202020204" pitchFamily="34" charset="0"/>
              </a:endParaRPr>
            </a:p>
          </p:txBody>
        </p:sp>
        <p:sp>
          <p:nvSpPr>
            <p:cNvPr id="30" name="Text Box 6"/>
            <p:cNvSpPr txBox="1">
              <a:spLocks noChangeArrowheads="1"/>
            </p:cNvSpPr>
            <p:nvPr/>
          </p:nvSpPr>
          <p:spPr bwMode="auto">
            <a:xfrm>
              <a:off x="6567" y="6284"/>
              <a:ext cx="126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pt-BR" sz="1400" b="1">
                  <a:latin typeface="Arial Narrow" panose="020B0606020202030204" pitchFamily="34" charset="0"/>
                  <a:cs typeface="Times New Roman" panose="02020603050405020304" pitchFamily="18" charset="0"/>
                </a:rPr>
                <a:t>Sewage</a:t>
              </a:r>
              <a:endParaRPr lang="en-US" altLang="pt-BR" sz="1400" b="1">
                <a:latin typeface="Arial Narrow" panose="020B0606020202030204" pitchFamily="34" charset="0"/>
                <a:cs typeface="Arial" panose="020B0604020202020204" pitchFamily="34" charset="0"/>
              </a:endParaRPr>
            </a:p>
          </p:txBody>
        </p:sp>
        <p:sp>
          <p:nvSpPr>
            <p:cNvPr id="31" name="Text Box 5"/>
            <p:cNvSpPr txBox="1">
              <a:spLocks noChangeArrowheads="1"/>
            </p:cNvSpPr>
            <p:nvPr/>
          </p:nvSpPr>
          <p:spPr bwMode="auto">
            <a:xfrm>
              <a:off x="5524" y="7184"/>
              <a:ext cx="2584" cy="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pt-BR" sz="1400" b="1">
                  <a:latin typeface="Arial Narrow" panose="020B0606020202030204" pitchFamily="34" charset="0"/>
                  <a:cs typeface="Times New Roman" panose="02020603050405020304" pitchFamily="18" charset="0"/>
                </a:rPr>
                <a:t>Stormwater</a:t>
              </a:r>
              <a:r>
                <a:rPr lang="en-US" altLang="pt-BR" sz="1400">
                  <a:latin typeface="Arial Narrow" panose="020B0606020202030204" pitchFamily="34" charset="0"/>
                  <a:cs typeface="Times New Roman" panose="02020603050405020304" pitchFamily="18" charset="0"/>
                </a:rPr>
                <a:t> </a:t>
              </a:r>
              <a:r>
                <a:rPr lang="en-US" altLang="pt-BR" sz="1400" b="1">
                  <a:latin typeface="Arial Narrow" panose="020B0606020202030204" pitchFamily="34" charset="0"/>
                  <a:cs typeface="Times New Roman" panose="02020603050405020304" pitchFamily="18" charset="0"/>
                </a:rPr>
                <a:t>Pollution</a:t>
              </a:r>
              <a:endParaRPr lang="en-US" altLang="pt-BR" sz="1400" b="1">
                <a:latin typeface="Arial Narrow" panose="020B0606020202030204" pitchFamily="34" charset="0"/>
                <a:cs typeface="Arial" panose="020B0604020202020204" pitchFamily="34" charset="0"/>
              </a:endParaRPr>
            </a:p>
          </p:txBody>
        </p:sp>
        <p:sp>
          <p:nvSpPr>
            <p:cNvPr id="32" name="Line 4"/>
            <p:cNvSpPr>
              <a:spLocks noChangeShapeType="1"/>
            </p:cNvSpPr>
            <p:nvPr/>
          </p:nvSpPr>
          <p:spPr bwMode="auto">
            <a:xfrm>
              <a:off x="5659" y="3756"/>
              <a:ext cx="0" cy="9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sp>
        <p:nvSpPr>
          <p:cNvPr id="33" name="Seta para cima 32"/>
          <p:cNvSpPr/>
          <p:nvPr/>
        </p:nvSpPr>
        <p:spPr>
          <a:xfrm>
            <a:off x="10425113" y="2976560"/>
            <a:ext cx="357187" cy="500062"/>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Narrow" pitchFamily="34" charset="0"/>
            </a:endParaRPr>
          </a:p>
        </p:txBody>
      </p:sp>
      <p:sp>
        <p:nvSpPr>
          <p:cNvPr id="34" name="Seta para baixo 33"/>
          <p:cNvSpPr/>
          <p:nvPr/>
        </p:nvSpPr>
        <p:spPr>
          <a:xfrm>
            <a:off x="8924925" y="976310"/>
            <a:ext cx="428625" cy="785812"/>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Seta para a direita 34"/>
          <p:cNvSpPr/>
          <p:nvPr/>
        </p:nvSpPr>
        <p:spPr>
          <a:xfrm>
            <a:off x="7567613" y="1476372"/>
            <a:ext cx="357187" cy="214313"/>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Seta para cima 35"/>
          <p:cNvSpPr/>
          <p:nvPr/>
        </p:nvSpPr>
        <p:spPr>
          <a:xfrm>
            <a:off x="7815263" y="2690810"/>
            <a:ext cx="214312" cy="285750"/>
          </a:xfrm>
          <a:prstGeom prs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Seta para baixo 36"/>
          <p:cNvSpPr/>
          <p:nvPr/>
        </p:nvSpPr>
        <p:spPr>
          <a:xfrm>
            <a:off x="8527893" y="2905122"/>
            <a:ext cx="214312" cy="214313"/>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Seta para a esquerda 37"/>
          <p:cNvSpPr/>
          <p:nvPr/>
        </p:nvSpPr>
        <p:spPr>
          <a:xfrm>
            <a:off x="8139113" y="3262310"/>
            <a:ext cx="357187" cy="142875"/>
          </a:xfrm>
          <a:prstGeom prst="lef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Seta para baixo 38"/>
          <p:cNvSpPr/>
          <p:nvPr/>
        </p:nvSpPr>
        <p:spPr>
          <a:xfrm>
            <a:off x="9067800" y="2905122"/>
            <a:ext cx="142875" cy="214313"/>
          </a:xfrm>
          <a:prstGeom prst="downArrow">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Seta para baixo 39"/>
          <p:cNvSpPr/>
          <p:nvPr/>
        </p:nvSpPr>
        <p:spPr>
          <a:xfrm>
            <a:off x="9302750" y="2905122"/>
            <a:ext cx="142875" cy="214313"/>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Seta para baixo 40"/>
          <p:cNvSpPr/>
          <p:nvPr/>
        </p:nvSpPr>
        <p:spPr>
          <a:xfrm>
            <a:off x="9677400" y="2905122"/>
            <a:ext cx="142875" cy="214313"/>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Seta para a esquerda 41"/>
          <p:cNvSpPr/>
          <p:nvPr/>
        </p:nvSpPr>
        <p:spPr>
          <a:xfrm>
            <a:off x="10139363" y="2241547"/>
            <a:ext cx="285750" cy="142875"/>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Seta para a esquerda 42"/>
          <p:cNvSpPr/>
          <p:nvPr/>
        </p:nvSpPr>
        <p:spPr>
          <a:xfrm>
            <a:off x="10210800" y="728660"/>
            <a:ext cx="285750" cy="142875"/>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Seta para baixo 43"/>
          <p:cNvSpPr/>
          <p:nvPr/>
        </p:nvSpPr>
        <p:spPr>
          <a:xfrm>
            <a:off x="7827963" y="1833560"/>
            <a:ext cx="214312" cy="214312"/>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Seta para a direita 44"/>
          <p:cNvSpPr/>
          <p:nvPr/>
        </p:nvSpPr>
        <p:spPr>
          <a:xfrm>
            <a:off x="7996238" y="2119310"/>
            <a:ext cx="214312" cy="214312"/>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Retângulo 45"/>
          <p:cNvSpPr/>
          <p:nvPr/>
        </p:nvSpPr>
        <p:spPr>
          <a:xfrm>
            <a:off x="7699513" y="2587931"/>
            <a:ext cx="3432313" cy="1659276"/>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7" name="CaixaDeTexto 46"/>
          <p:cNvSpPr txBox="1"/>
          <p:nvPr/>
        </p:nvSpPr>
        <p:spPr>
          <a:xfrm>
            <a:off x="7815262" y="3929665"/>
            <a:ext cx="3462337" cy="338554"/>
          </a:xfrm>
          <a:prstGeom prst="rect">
            <a:avLst/>
          </a:prstGeom>
          <a:noFill/>
        </p:spPr>
        <p:txBody>
          <a:bodyPr wrap="square" rtlCol="0">
            <a:spAutoFit/>
          </a:bodyPr>
          <a:lstStyle/>
          <a:p>
            <a:r>
              <a:rPr lang="en-US" sz="1600" i="1" dirty="0"/>
              <a:t>Floods and Contamination sources</a:t>
            </a:r>
          </a:p>
        </p:txBody>
      </p:sp>
      <p:sp>
        <p:nvSpPr>
          <p:cNvPr id="48" name="CaixaDeTexto 47"/>
          <p:cNvSpPr txBox="1"/>
          <p:nvPr/>
        </p:nvSpPr>
        <p:spPr>
          <a:xfrm>
            <a:off x="6629328" y="132519"/>
            <a:ext cx="4303715" cy="1915353"/>
          </a:xfrm>
          <a:prstGeom prst="rect">
            <a:avLst/>
          </a:prstGeom>
          <a:noFill/>
          <a:ln>
            <a:solidFill>
              <a:schemeClr val="accent1"/>
            </a:solidFill>
            <a:prstDash val="dash"/>
          </a:ln>
        </p:spPr>
        <p:txBody>
          <a:bodyPr wrap="square" rtlCol="0">
            <a:spAutoFit/>
          </a:bodyPr>
          <a:lstStyle/>
          <a:p>
            <a:endParaRPr lang="pt-BR" dirty="0"/>
          </a:p>
        </p:txBody>
      </p:sp>
      <p:sp>
        <p:nvSpPr>
          <p:cNvPr id="49" name="CaixaDeTexto 48"/>
          <p:cNvSpPr txBox="1"/>
          <p:nvPr/>
        </p:nvSpPr>
        <p:spPr>
          <a:xfrm>
            <a:off x="6675776" y="182164"/>
            <a:ext cx="1655297" cy="338554"/>
          </a:xfrm>
          <a:prstGeom prst="rect">
            <a:avLst/>
          </a:prstGeom>
          <a:noFill/>
        </p:spPr>
        <p:txBody>
          <a:bodyPr wrap="square" rtlCol="0">
            <a:spAutoFit/>
          </a:bodyPr>
          <a:lstStyle/>
          <a:p>
            <a:r>
              <a:rPr lang="en-US" sz="1600" i="1" dirty="0"/>
              <a:t>Supply sources</a:t>
            </a:r>
          </a:p>
        </p:txBody>
      </p:sp>
      <p:sp>
        <p:nvSpPr>
          <p:cNvPr id="50" name="Slide Number Placeholder 49">
            <a:extLst>
              <a:ext uri="{FF2B5EF4-FFF2-40B4-BE49-F238E27FC236}">
                <a16:creationId xmlns:a16="http://schemas.microsoft.com/office/drawing/2014/main" id="{0783AE99-E5DE-41F7-AC9E-E49C373CD837}"/>
              </a:ext>
            </a:extLst>
          </p:cNvPr>
          <p:cNvSpPr>
            <a:spLocks noGrp="1"/>
          </p:cNvSpPr>
          <p:nvPr>
            <p:ph type="sldNum" sz="quarter" idx="12"/>
          </p:nvPr>
        </p:nvSpPr>
        <p:spPr/>
        <p:txBody>
          <a:bodyPr/>
          <a:lstStyle/>
          <a:p>
            <a:fld id="{12355883-794E-4E24-8767-1D4B3F3F386F}" type="slidenum">
              <a:rPr lang="pt-BR" smtClean="0"/>
              <a:t>2</a:t>
            </a:fld>
            <a:endParaRPr lang="pt-BR"/>
          </a:p>
        </p:txBody>
      </p:sp>
      <p:pic>
        <p:nvPicPr>
          <p:cNvPr id="51" name="Imagem 3">
            <a:extLst>
              <a:ext uri="{FF2B5EF4-FFF2-40B4-BE49-F238E27FC236}">
                <a16:creationId xmlns:a16="http://schemas.microsoft.com/office/drawing/2014/main" id="{E09AF9DE-BF32-4695-AEA3-6AED0783DC15}"/>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7396777" y="4394126"/>
            <a:ext cx="3811945" cy="2237198"/>
          </a:xfrm>
          <a:prstGeom prst="rect">
            <a:avLst/>
          </a:prstGeom>
          <a:ln>
            <a:noFill/>
          </a:ln>
          <a:extLst>
            <a:ext uri="{53640926-AAD7-44D8-BBD7-CCE9431645EC}">
              <a14:shadowObscured xmlns:a14="http://schemas.microsoft.com/office/drawing/2010/main"/>
            </a:ext>
          </a:extLst>
        </p:spPr>
      </p:pic>
      <p:sp>
        <p:nvSpPr>
          <p:cNvPr id="52" name="Footer Placeholder 51">
            <a:extLst>
              <a:ext uri="{FF2B5EF4-FFF2-40B4-BE49-F238E27FC236}">
                <a16:creationId xmlns:a16="http://schemas.microsoft.com/office/drawing/2014/main" id="{7D32F4B4-B002-4D91-8C3A-93BE5A0544E9}"/>
              </a:ext>
            </a:extLst>
          </p:cNvPr>
          <p:cNvSpPr>
            <a:spLocks noGrp="1"/>
          </p:cNvSpPr>
          <p:nvPr>
            <p:ph type="ftr" sz="quarter" idx="11"/>
          </p:nvPr>
        </p:nvSpPr>
        <p:spPr/>
        <p:txBody>
          <a:bodyPr/>
          <a:lstStyle/>
          <a:p>
            <a:endParaRPr lang="pt-BR"/>
          </a:p>
        </p:txBody>
      </p:sp>
    </p:spTree>
    <p:extLst>
      <p:ext uri="{BB962C8B-B14F-4D97-AF65-F5344CB8AC3E}">
        <p14:creationId xmlns:p14="http://schemas.microsoft.com/office/powerpoint/2010/main" val="12880162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a:xfrm>
            <a:off x="523462" y="233026"/>
            <a:ext cx="5320748" cy="2901573"/>
          </a:xfrm>
          <a:prstGeom prst="rect">
            <a:avLst/>
          </a:prstGeom>
          <a:noFill/>
          <a:ln>
            <a:solidFill>
              <a:schemeClr val="tx1"/>
            </a:solidFill>
            <a:miter lim="800000"/>
            <a:headEnd/>
            <a:tailEnd/>
          </a:ln>
        </p:spPr>
      </p:pic>
      <p:sp>
        <p:nvSpPr>
          <p:cNvPr id="3" name="CaixaDeTexto 2"/>
          <p:cNvSpPr txBox="1"/>
          <p:nvPr/>
        </p:nvSpPr>
        <p:spPr>
          <a:xfrm>
            <a:off x="261731" y="3158656"/>
            <a:ext cx="5844210" cy="369332"/>
          </a:xfrm>
          <a:prstGeom prst="rect">
            <a:avLst/>
          </a:prstGeom>
          <a:noFill/>
        </p:spPr>
        <p:txBody>
          <a:bodyPr wrap="square" rtlCol="0">
            <a:spAutoFit/>
          </a:bodyPr>
          <a:lstStyle/>
          <a:p>
            <a:pPr algn="ctr"/>
            <a:r>
              <a:rPr lang="en-US" b="1" dirty="0"/>
              <a:t>Contamination of water sources with unregular occupation</a:t>
            </a:r>
          </a:p>
        </p:txBody>
      </p:sp>
      <p:pic>
        <p:nvPicPr>
          <p:cNvPr id="4" name="Picture 7" descr="poluicao2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a:xfrm>
            <a:off x="6702287" y="233026"/>
            <a:ext cx="4800600" cy="2901573"/>
          </a:xfrm>
          <a:prstGeom prst="rect">
            <a:avLst/>
          </a:prstGeom>
          <a:noFill/>
        </p:spPr>
      </p:pic>
      <p:sp>
        <p:nvSpPr>
          <p:cNvPr id="5" name="CaixaDeTexto 4"/>
          <p:cNvSpPr txBox="1"/>
          <p:nvPr/>
        </p:nvSpPr>
        <p:spPr>
          <a:xfrm>
            <a:off x="6702287" y="3158656"/>
            <a:ext cx="5141843" cy="369332"/>
          </a:xfrm>
          <a:prstGeom prst="rect">
            <a:avLst/>
          </a:prstGeom>
          <a:noFill/>
        </p:spPr>
        <p:txBody>
          <a:bodyPr wrap="square" rtlCol="0">
            <a:spAutoFit/>
          </a:bodyPr>
          <a:lstStyle/>
          <a:p>
            <a:r>
              <a:rPr lang="en-US" b="1" dirty="0"/>
              <a:t>River and channels Water quality contamination</a:t>
            </a:r>
          </a:p>
        </p:txBody>
      </p:sp>
      <p:graphicFrame>
        <p:nvGraphicFramePr>
          <p:cNvPr id="6" name="Object 10"/>
          <p:cNvGraphicFramePr>
            <a:graphicFrameLocks noChangeAspect="1"/>
          </p:cNvGraphicFramePr>
          <p:nvPr>
            <p:extLst>
              <p:ext uri="{D42A27DB-BD31-4B8C-83A1-F6EECF244321}">
                <p14:modId xmlns:p14="http://schemas.microsoft.com/office/powerpoint/2010/main" val="1106094446"/>
              </p:ext>
            </p:extLst>
          </p:nvPr>
        </p:nvGraphicFramePr>
        <p:xfrm>
          <a:off x="510486" y="3777904"/>
          <a:ext cx="2673350" cy="2133600"/>
        </p:xfrm>
        <a:graphic>
          <a:graphicData uri="http://schemas.openxmlformats.org/presentationml/2006/ole">
            <mc:AlternateContent xmlns:mc="http://schemas.openxmlformats.org/markup-compatibility/2006">
              <mc:Choice xmlns:v="urn:schemas-microsoft-com:vml" Requires="v">
                <p:oleObj spid="_x0000_s1093" name="Documento" r:id="rId6" imgW="4495800" imgH="3587496" progId="Word.Document.8">
                  <p:embed/>
                </p:oleObj>
              </mc:Choice>
              <mc:Fallback>
                <p:oleObj name="Documento" r:id="rId6" imgW="4495800" imgH="3587496" progId="Word.Document.8">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486" y="3777904"/>
                        <a:ext cx="2673350" cy="2133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CaixaDeTexto 6"/>
          <p:cNvSpPr txBox="1"/>
          <p:nvPr/>
        </p:nvSpPr>
        <p:spPr>
          <a:xfrm>
            <a:off x="523462" y="6149009"/>
            <a:ext cx="2660374" cy="646331"/>
          </a:xfrm>
          <a:prstGeom prst="rect">
            <a:avLst/>
          </a:prstGeom>
          <a:noFill/>
        </p:spPr>
        <p:txBody>
          <a:bodyPr wrap="square" rtlCol="0">
            <a:spAutoFit/>
          </a:bodyPr>
          <a:lstStyle/>
          <a:p>
            <a:r>
              <a:rPr lang="en-US" b="1" dirty="0"/>
              <a:t>Flood increase due to urbanization</a:t>
            </a:r>
          </a:p>
        </p:txBody>
      </p:sp>
      <p:pic>
        <p:nvPicPr>
          <p:cNvPr id="8" name="Picture 4" descr="lilian-01"/>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a:xfrm>
            <a:off x="3901109" y="3632759"/>
            <a:ext cx="3886200" cy="2751137"/>
          </a:xfrm>
          <a:prstGeom prst="rect">
            <a:avLst/>
          </a:prstGeom>
          <a:noFill/>
          <a:ln w="38100">
            <a:solidFill>
              <a:schemeClr val="bg1"/>
            </a:solidFill>
            <a:miter lim="800000"/>
            <a:headEnd/>
            <a:tailEnd/>
          </a:ln>
        </p:spPr>
      </p:pic>
      <p:sp>
        <p:nvSpPr>
          <p:cNvPr id="9" name="CaixaDeTexto 8"/>
          <p:cNvSpPr txBox="1"/>
          <p:nvPr/>
        </p:nvSpPr>
        <p:spPr>
          <a:xfrm>
            <a:off x="3579745" y="6488668"/>
            <a:ext cx="4528929" cy="369332"/>
          </a:xfrm>
          <a:prstGeom prst="rect">
            <a:avLst/>
          </a:prstGeom>
          <a:noFill/>
        </p:spPr>
        <p:txBody>
          <a:bodyPr wrap="square" rtlCol="0">
            <a:spAutoFit/>
          </a:bodyPr>
          <a:lstStyle/>
          <a:p>
            <a:r>
              <a:rPr lang="en-US" b="1" dirty="0"/>
              <a:t>Degraded area by increase on  flow velocity </a:t>
            </a:r>
          </a:p>
        </p:txBody>
      </p:sp>
      <p:pic>
        <p:nvPicPr>
          <p:cNvPr id="10" name="Picture 5"/>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335618" y="3579751"/>
            <a:ext cx="2849217" cy="288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aixaDeTexto 10"/>
          <p:cNvSpPr txBox="1"/>
          <p:nvPr/>
        </p:nvSpPr>
        <p:spPr>
          <a:xfrm>
            <a:off x="8335618" y="6488668"/>
            <a:ext cx="3423763" cy="369332"/>
          </a:xfrm>
          <a:prstGeom prst="rect">
            <a:avLst/>
          </a:prstGeom>
          <a:noFill/>
        </p:spPr>
        <p:txBody>
          <a:bodyPr wrap="square" rtlCol="0">
            <a:spAutoFit/>
          </a:bodyPr>
          <a:lstStyle/>
          <a:p>
            <a:r>
              <a:rPr lang="en-US" b="1" dirty="0"/>
              <a:t>Flow obstruction from solids</a:t>
            </a:r>
          </a:p>
        </p:txBody>
      </p:sp>
      <p:sp>
        <p:nvSpPr>
          <p:cNvPr id="12" name="Slide Number Placeholder 11">
            <a:extLst>
              <a:ext uri="{FF2B5EF4-FFF2-40B4-BE49-F238E27FC236}">
                <a16:creationId xmlns:a16="http://schemas.microsoft.com/office/drawing/2014/main" id="{5B2D9B89-2E4B-454A-BFC7-9DA712AE0FE3}"/>
              </a:ext>
            </a:extLst>
          </p:cNvPr>
          <p:cNvSpPr>
            <a:spLocks noGrp="1"/>
          </p:cNvSpPr>
          <p:nvPr>
            <p:ph type="sldNum" sz="quarter" idx="12"/>
          </p:nvPr>
        </p:nvSpPr>
        <p:spPr/>
        <p:txBody>
          <a:bodyPr/>
          <a:lstStyle/>
          <a:p>
            <a:fld id="{12355883-794E-4E24-8767-1D4B3F3F386F}" type="slidenum">
              <a:rPr lang="pt-BR" smtClean="0"/>
              <a:t>3</a:t>
            </a:fld>
            <a:endParaRPr lang="pt-BR"/>
          </a:p>
        </p:txBody>
      </p:sp>
      <p:sp>
        <p:nvSpPr>
          <p:cNvPr id="13" name="Footer Placeholder 12">
            <a:extLst>
              <a:ext uri="{FF2B5EF4-FFF2-40B4-BE49-F238E27FC236}">
                <a16:creationId xmlns:a16="http://schemas.microsoft.com/office/drawing/2014/main" id="{BD35295C-0339-4B33-A377-D3C364425C0A}"/>
              </a:ext>
            </a:extLst>
          </p:cNvPr>
          <p:cNvSpPr>
            <a:spLocks noGrp="1"/>
          </p:cNvSpPr>
          <p:nvPr>
            <p:ph type="ftr" sz="quarter" idx="11"/>
          </p:nvPr>
        </p:nvSpPr>
        <p:spPr/>
        <p:txBody>
          <a:bodyPr/>
          <a:lstStyle/>
          <a:p>
            <a:endParaRPr lang="pt-BR"/>
          </a:p>
        </p:txBody>
      </p:sp>
    </p:spTree>
    <p:extLst>
      <p:ext uri="{BB962C8B-B14F-4D97-AF65-F5344CB8AC3E}">
        <p14:creationId xmlns:p14="http://schemas.microsoft.com/office/powerpoint/2010/main" val="115187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ponte_das_Bandeiras"/>
          <p:cNvPicPr preferRelativeResize="0">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3510" y="42424"/>
            <a:ext cx="4394717" cy="2851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ixaDeTexto 2"/>
          <p:cNvSpPr txBox="1"/>
          <p:nvPr/>
        </p:nvSpPr>
        <p:spPr>
          <a:xfrm>
            <a:off x="214112" y="2783667"/>
            <a:ext cx="5654555" cy="646331"/>
          </a:xfrm>
          <a:prstGeom prst="rect">
            <a:avLst/>
          </a:prstGeom>
          <a:noFill/>
        </p:spPr>
        <p:txBody>
          <a:bodyPr wrap="square" rtlCol="0">
            <a:spAutoFit/>
          </a:bodyPr>
          <a:lstStyle/>
          <a:p>
            <a:r>
              <a:rPr lang="en-US" b="1" dirty="0"/>
              <a:t>Floods due urbanization increase, river reduction capacity (solids and sediments), and occupation of the valley</a:t>
            </a:r>
          </a:p>
        </p:txBody>
      </p:sp>
      <p:sp>
        <p:nvSpPr>
          <p:cNvPr id="4" name="CaixaDeTexto 3"/>
          <p:cNvSpPr txBox="1"/>
          <p:nvPr/>
        </p:nvSpPr>
        <p:spPr>
          <a:xfrm>
            <a:off x="2826837" y="9471"/>
            <a:ext cx="5221356" cy="461665"/>
          </a:xfrm>
          <a:prstGeom prst="rect">
            <a:avLst/>
          </a:prstGeom>
          <a:noFill/>
        </p:spPr>
        <p:txBody>
          <a:bodyPr wrap="square" rtlCol="0">
            <a:spAutoFit/>
          </a:bodyPr>
          <a:lstStyle/>
          <a:p>
            <a:r>
              <a:rPr lang="pt-BR" sz="2400" dirty="0">
                <a:latin typeface="Impact" panose="020B0806030902050204" pitchFamily="34" charset="0"/>
              </a:rPr>
              <a:t>  </a:t>
            </a:r>
          </a:p>
        </p:txBody>
      </p:sp>
      <p:pic>
        <p:nvPicPr>
          <p:cNvPr id="5" name="Picture 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03510" y="3462218"/>
            <a:ext cx="4285513" cy="30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ixaDeTexto 5"/>
          <p:cNvSpPr txBox="1"/>
          <p:nvPr/>
        </p:nvSpPr>
        <p:spPr>
          <a:xfrm>
            <a:off x="1084176" y="6491771"/>
            <a:ext cx="3485322" cy="369332"/>
          </a:xfrm>
          <a:prstGeom prst="rect">
            <a:avLst/>
          </a:prstGeom>
          <a:noFill/>
        </p:spPr>
        <p:txBody>
          <a:bodyPr wrap="square" rtlCol="0">
            <a:spAutoFit/>
          </a:bodyPr>
          <a:lstStyle/>
          <a:p>
            <a:r>
              <a:rPr lang="en-US" b="1" dirty="0"/>
              <a:t>Bad practice of closing channels</a:t>
            </a:r>
          </a:p>
        </p:txBody>
      </p:sp>
      <p:pic>
        <p:nvPicPr>
          <p:cNvPr id="7" name="Imagem 2" descr="DSC03455.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29898" y="412925"/>
            <a:ext cx="4103687"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ixaDeTexto 7"/>
          <p:cNvSpPr txBox="1"/>
          <p:nvPr/>
        </p:nvSpPr>
        <p:spPr>
          <a:xfrm>
            <a:off x="6312668" y="4918364"/>
            <a:ext cx="4743259" cy="646331"/>
          </a:xfrm>
          <a:prstGeom prst="rect">
            <a:avLst/>
          </a:prstGeom>
          <a:noFill/>
        </p:spPr>
        <p:txBody>
          <a:bodyPr wrap="square" rtlCol="0">
            <a:spAutoFit/>
          </a:bodyPr>
          <a:lstStyle/>
          <a:p>
            <a:r>
              <a:rPr lang="en-US" dirty="0"/>
              <a:t>Integrated impacts: lack of water supply, sewage, drainage, solids and illegal occupation</a:t>
            </a:r>
          </a:p>
        </p:txBody>
      </p:sp>
      <p:sp>
        <p:nvSpPr>
          <p:cNvPr id="9" name="Slide Number Placeholder 8">
            <a:extLst>
              <a:ext uri="{FF2B5EF4-FFF2-40B4-BE49-F238E27FC236}">
                <a16:creationId xmlns:a16="http://schemas.microsoft.com/office/drawing/2014/main" id="{308EBD8F-5E25-45F8-89C6-77B105D7959B}"/>
              </a:ext>
            </a:extLst>
          </p:cNvPr>
          <p:cNvSpPr>
            <a:spLocks noGrp="1"/>
          </p:cNvSpPr>
          <p:nvPr>
            <p:ph type="sldNum" sz="quarter" idx="12"/>
          </p:nvPr>
        </p:nvSpPr>
        <p:spPr/>
        <p:txBody>
          <a:bodyPr/>
          <a:lstStyle/>
          <a:p>
            <a:fld id="{12355883-794E-4E24-8767-1D4B3F3F386F}" type="slidenum">
              <a:rPr lang="pt-BR" smtClean="0"/>
              <a:t>4</a:t>
            </a:fld>
            <a:endParaRPr lang="pt-BR"/>
          </a:p>
        </p:txBody>
      </p:sp>
      <p:sp>
        <p:nvSpPr>
          <p:cNvPr id="10" name="Footer Placeholder 9">
            <a:extLst>
              <a:ext uri="{FF2B5EF4-FFF2-40B4-BE49-F238E27FC236}">
                <a16:creationId xmlns:a16="http://schemas.microsoft.com/office/drawing/2014/main" id="{9A97960A-E5B1-4EE4-962C-5EEDB75ECB3B}"/>
              </a:ext>
            </a:extLst>
          </p:cNvPr>
          <p:cNvSpPr>
            <a:spLocks noGrp="1"/>
          </p:cNvSpPr>
          <p:nvPr>
            <p:ph type="ftr" sz="quarter" idx="11"/>
          </p:nvPr>
        </p:nvSpPr>
        <p:spPr/>
        <p:txBody>
          <a:bodyPr/>
          <a:lstStyle/>
          <a:p>
            <a:endParaRPr lang="pt-BR"/>
          </a:p>
        </p:txBody>
      </p:sp>
    </p:spTree>
    <p:extLst>
      <p:ext uri="{BB962C8B-B14F-4D97-AF65-F5344CB8AC3E}">
        <p14:creationId xmlns:p14="http://schemas.microsoft.com/office/powerpoint/2010/main" val="27090022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09624" y="47588"/>
            <a:ext cx="10515600" cy="1192214"/>
          </a:xfrm>
        </p:spPr>
        <p:txBody>
          <a:bodyPr>
            <a:normAutofit/>
          </a:bodyPr>
          <a:lstStyle/>
          <a:p>
            <a:r>
              <a:rPr lang="en-US" dirty="0">
                <a:latin typeface="Impact" panose="020B0806030902050204" pitchFamily="34" charset="0"/>
              </a:rPr>
              <a:t>IUWM Framework</a:t>
            </a:r>
          </a:p>
        </p:txBody>
      </p:sp>
      <p:sp>
        <p:nvSpPr>
          <p:cNvPr id="3" name="Espaço Reservado para Conteúdo 2"/>
          <p:cNvSpPr>
            <a:spLocks noGrp="1"/>
          </p:cNvSpPr>
          <p:nvPr>
            <p:ph idx="1"/>
          </p:nvPr>
        </p:nvSpPr>
        <p:spPr>
          <a:xfrm>
            <a:off x="274696" y="1591310"/>
            <a:ext cx="4362765" cy="4734895"/>
          </a:xfrm>
        </p:spPr>
        <p:txBody>
          <a:bodyPr>
            <a:normAutofit fontScale="92500"/>
          </a:bodyPr>
          <a:lstStyle/>
          <a:p>
            <a:r>
              <a:rPr lang="en-US" sz="2600" dirty="0">
                <a:latin typeface="Arial Narrow" panose="020B0606020202030204" pitchFamily="34" charset="0"/>
              </a:rPr>
              <a:t>The main driver of IUWM is land use and its Planning</a:t>
            </a:r>
          </a:p>
          <a:p>
            <a:r>
              <a:rPr lang="en-US" sz="2600" dirty="0">
                <a:latin typeface="Arial Narrow" panose="020B0606020202030204" pitchFamily="34" charset="0"/>
              </a:rPr>
              <a:t>The society needs basic Institutional construction</a:t>
            </a:r>
          </a:p>
          <a:p>
            <a:r>
              <a:rPr lang="en-US" dirty="0">
                <a:latin typeface="Arial Narrow" panose="020B0606020202030204" pitchFamily="34" charset="0"/>
              </a:rPr>
              <a:t>Urban water services should be integrated in the space solution</a:t>
            </a:r>
          </a:p>
          <a:p>
            <a:r>
              <a:rPr lang="en-US" dirty="0">
                <a:latin typeface="Arial Narrow" panose="020B0606020202030204" pitchFamily="34" charset="0"/>
              </a:rPr>
              <a:t>Urban water services should take account of land use aspects and institutional </a:t>
            </a:r>
            <a:r>
              <a:rPr lang="en-US" sz="2600" dirty="0">
                <a:latin typeface="Arial Narrow" panose="020B0606020202030204" pitchFamily="34" charset="0"/>
              </a:rPr>
              <a:t>constraints</a:t>
            </a:r>
            <a:r>
              <a:rPr lang="en-US" dirty="0">
                <a:latin typeface="Arial Narrow" panose="020B0606020202030204" pitchFamily="34" charset="0"/>
              </a:rPr>
              <a:t>…</a:t>
            </a:r>
          </a:p>
          <a:p>
            <a:pPr marL="0" indent="0">
              <a:buNone/>
            </a:pPr>
            <a:r>
              <a:rPr lang="en-US" dirty="0"/>
              <a:t>…</a:t>
            </a:r>
            <a:r>
              <a:rPr lang="en-US" sz="2600" dirty="0">
                <a:latin typeface="Arial Narrow" panose="020B0606020202030204" pitchFamily="34" charset="0"/>
              </a:rPr>
              <a:t>in order to improve quality of life and the urban environment  </a:t>
            </a:r>
            <a:endParaRPr lang="en-US" dirty="0">
              <a:latin typeface="Arial Narrow" panose="020B0606020202030204" pitchFamily="34" charset="0"/>
            </a:endParaRPr>
          </a:p>
          <a:p>
            <a:endParaRPr lang="en-US" dirty="0"/>
          </a:p>
        </p:txBody>
      </p:sp>
      <p:sp>
        <p:nvSpPr>
          <p:cNvPr id="4" name="Rectangle 17"/>
          <p:cNvSpPr>
            <a:spLocks noChangeArrowheads="1"/>
          </p:cNvSpPr>
          <p:nvPr/>
        </p:nvSpPr>
        <p:spPr bwMode="auto">
          <a:xfrm>
            <a:off x="6235700" y="16906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21" name="Rectangle 23"/>
          <p:cNvSpPr>
            <a:spLocks noChangeArrowheads="1"/>
          </p:cNvSpPr>
          <p:nvPr/>
        </p:nvSpPr>
        <p:spPr bwMode="auto">
          <a:xfrm>
            <a:off x="6235700" y="522244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22" name="Oval 10"/>
          <p:cNvSpPr>
            <a:spLocks noChangeArrowheads="1"/>
          </p:cNvSpPr>
          <p:nvPr/>
        </p:nvSpPr>
        <p:spPr bwMode="auto">
          <a:xfrm>
            <a:off x="6822725" y="2310491"/>
            <a:ext cx="3316288" cy="3176333"/>
          </a:xfrm>
          <a:prstGeom prst="ellipse">
            <a:avLst/>
          </a:prstGeom>
          <a:solidFill>
            <a:srgbClr val="00B0F0"/>
          </a:solidFill>
          <a:ln w="9525">
            <a:solidFill>
              <a:srgbClr val="000000"/>
            </a:solidFill>
            <a:prstDash val="dash"/>
            <a:round/>
            <a:headEnd/>
            <a:tailEnd/>
          </a:ln>
        </p:spPr>
        <p:txBody>
          <a:bodyPr/>
          <a:lstStyle/>
          <a:p>
            <a:endParaRPr lang="en-US" dirty="0">
              <a:solidFill>
                <a:srgbClr val="161616"/>
              </a:solidFill>
            </a:endParaRPr>
          </a:p>
        </p:txBody>
      </p:sp>
      <p:sp>
        <p:nvSpPr>
          <p:cNvPr id="23" name="Oval 2"/>
          <p:cNvSpPr>
            <a:spLocks noChangeArrowheads="1"/>
          </p:cNvSpPr>
          <p:nvPr/>
        </p:nvSpPr>
        <p:spPr bwMode="auto">
          <a:xfrm>
            <a:off x="6980963" y="3115675"/>
            <a:ext cx="1268413" cy="1154112"/>
          </a:xfrm>
          <a:prstGeom prst="ellipse">
            <a:avLst/>
          </a:prstGeom>
          <a:solidFill>
            <a:srgbClr val="66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161616"/>
              </a:solidFill>
              <a:latin typeface="Arial Narrow" pitchFamily="34" charset="0"/>
            </a:endParaRPr>
          </a:p>
        </p:txBody>
      </p:sp>
      <p:sp>
        <p:nvSpPr>
          <p:cNvPr id="24" name="Oval 3"/>
          <p:cNvSpPr>
            <a:spLocks noChangeArrowheads="1"/>
          </p:cNvSpPr>
          <p:nvPr/>
        </p:nvSpPr>
        <p:spPr bwMode="auto">
          <a:xfrm>
            <a:off x="8639115" y="3157204"/>
            <a:ext cx="1268412" cy="1154112"/>
          </a:xfrm>
          <a:prstGeom prst="ellipse">
            <a:avLst/>
          </a:prstGeom>
          <a:solidFill>
            <a:schemeClr val="bg1">
              <a:lumMod val="50000"/>
            </a:schemeClr>
          </a:solidFill>
          <a:ln w="9525">
            <a:solidFill>
              <a:schemeClr val="tx1"/>
            </a:solidFill>
            <a:round/>
            <a:headEnd/>
            <a:tailEnd/>
          </a:ln>
        </p:spPr>
        <p:txBody>
          <a:bodyPr/>
          <a:lstStyle/>
          <a:p>
            <a:pPr>
              <a:defRPr/>
            </a:pPr>
            <a:endParaRPr lang="en-US" dirty="0">
              <a:solidFill>
                <a:srgbClr val="161616"/>
              </a:solidFill>
            </a:endParaRPr>
          </a:p>
        </p:txBody>
      </p:sp>
      <p:sp>
        <p:nvSpPr>
          <p:cNvPr id="25" name="Oval 4"/>
          <p:cNvSpPr>
            <a:spLocks noChangeArrowheads="1"/>
          </p:cNvSpPr>
          <p:nvPr/>
        </p:nvSpPr>
        <p:spPr bwMode="auto">
          <a:xfrm>
            <a:off x="7861885" y="3477971"/>
            <a:ext cx="1268413" cy="1154112"/>
          </a:xfrm>
          <a:prstGeom prst="ellipse">
            <a:avLst/>
          </a:prstGeom>
          <a:solidFill>
            <a:schemeClr val="accent1">
              <a:lumMod val="60000"/>
              <a:lumOff val="40000"/>
            </a:schemeClr>
          </a:solidFill>
          <a:ln w="9525">
            <a:noFill/>
            <a:round/>
            <a:headEnd/>
            <a:tailEnd/>
          </a:ln>
        </p:spPr>
        <p:txBody>
          <a:bodyPr/>
          <a:lstStyle/>
          <a:p>
            <a:pPr>
              <a:defRPr/>
            </a:pPr>
            <a:endParaRPr lang="en-US" dirty="0">
              <a:solidFill>
                <a:srgbClr val="161616"/>
              </a:solidFill>
            </a:endParaRPr>
          </a:p>
        </p:txBody>
      </p:sp>
      <p:sp>
        <p:nvSpPr>
          <p:cNvPr id="26" name="Oval 5"/>
          <p:cNvSpPr>
            <a:spLocks noChangeArrowheads="1"/>
          </p:cNvSpPr>
          <p:nvPr/>
        </p:nvSpPr>
        <p:spPr bwMode="auto">
          <a:xfrm>
            <a:off x="7814260" y="2658821"/>
            <a:ext cx="1268413" cy="1154112"/>
          </a:xfrm>
          <a:prstGeom prst="ellipse">
            <a:avLst/>
          </a:pr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161616"/>
              </a:solidFill>
            </a:endParaRPr>
          </a:p>
        </p:txBody>
      </p:sp>
      <p:sp>
        <p:nvSpPr>
          <p:cNvPr id="27" name="Text Box 6"/>
          <p:cNvSpPr txBox="1">
            <a:spLocks noChangeArrowheads="1"/>
          </p:cNvSpPr>
          <p:nvPr/>
        </p:nvSpPr>
        <p:spPr bwMode="auto">
          <a:xfrm>
            <a:off x="7161798" y="3373196"/>
            <a:ext cx="695325"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000"/>
              </a:spcAft>
            </a:pPr>
            <a:r>
              <a:rPr lang="en-US" sz="1600" dirty="0">
                <a:solidFill>
                  <a:srgbClr val="161616"/>
                </a:solidFill>
                <a:latin typeface="Arial Narrow" pitchFamily="34" charset="0"/>
              </a:rPr>
              <a:t>Water supply</a:t>
            </a:r>
            <a:endParaRPr lang="en-US" sz="2800" dirty="0">
              <a:solidFill>
                <a:srgbClr val="161616"/>
              </a:solidFill>
            </a:endParaRPr>
          </a:p>
        </p:txBody>
      </p:sp>
      <p:sp>
        <p:nvSpPr>
          <p:cNvPr id="28" name="Text Box 7"/>
          <p:cNvSpPr txBox="1">
            <a:spLocks noChangeArrowheads="1"/>
          </p:cNvSpPr>
          <p:nvPr/>
        </p:nvSpPr>
        <p:spPr bwMode="auto">
          <a:xfrm>
            <a:off x="8928685" y="3504958"/>
            <a:ext cx="100012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000"/>
              </a:spcAft>
            </a:pPr>
            <a:r>
              <a:rPr lang="en-US" sz="1600" b="1" dirty="0">
                <a:solidFill>
                  <a:schemeClr val="bg1"/>
                </a:solidFill>
                <a:latin typeface="Arial Narrow" pitchFamily="34" charset="0"/>
              </a:rPr>
              <a:t>Sanitation</a:t>
            </a:r>
            <a:endParaRPr lang="en-US" sz="2800" b="1" dirty="0">
              <a:solidFill>
                <a:schemeClr val="bg1"/>
              </a:solidFill>
            </a:endParaRPr>
          </a:p>
        </p:txBody>
      </p:sp>
      <p:sp>
        <p:nvSpPr>
          <p:cNvPr id="29" name="Text Box 8"/>
          <p:cNvSpPr txBox="1">
            <a:spLocks noChangeArrowheads="1"/>
          </p:cNvSpPr>
          <p:nvPr/>
        </p:nvSpPr>
        <p:spPr bwMode="auto">
          <a:xfrm>
            <a:off x="8142873" y="2865196"/>
            <a:ext cx="8286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000"/>
              </a:spcAft>
            </a:pPr>
            <a:r>
              <a:rPr lang="en-US" sz="1600" dirty="0">
                <a:solidFill>
                  <a:srgbClr val="161616"/>
                </a:solidFill>
                <a:latin typeface="Arial Narrow" pitchFamily="34" charset="0"/>
              </a:rPr>
              <a:t>Solids</a:t>
            </a:r>
            <a:endParaRPr lang="en-US" sz="2800" dirty="0">
              <a:solidFill>
                <a:srgbClr val="161616"/>
              </a:solidFill>
            </a:endParaRPr>
          </a:p>
        </p:txBody>
      </p:sp>
      <p:sp>
        <p:nvSpPr>
          <p:cNvPr id="30" name="Text Box 9"/>
          <p:cNvSpPr txBox="1">
            <a:spLocks noChangeArrowheads="1"/>
          </p:cNvSpPr>
          <p:nvPr/>
        </p:nvSpPr>
        <p:spPr bwMode="auto">
          <a:xfrm>
            <a:off x="8001586" y="3920849"/>
            <a:ext cx="11430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000"/>
              </a:spcAft>
            </a:pPr>
            <a:r>
              <a:rPr lang="en-US" sz="1600" dirty="0" err="1">
                <a:solidFill>
                  <a:srgbClr val="161616"/>
                </a:solidFill>
                <a:latin typeface="Arial Narrow" pitchFamily="34" charset="0"/>
              </a:rPr>
              <a:t>Stormwater</a:t>
            </a:r>
            <a:endParaRPr lang="en-US" sz="2800" dirty="0">
              <a:solidFill>
                <a:srgbClr val="161616"/>
              </a:solidFill>
            </a:endParaRPr>
          </a:p>
        </p:txBody>
      </p:sp>
      <p:sp>
        <p:nvSpPr>
          <p:cNvPr id="31" name="Text Box 11"/>
          <p:cNvSpPr txBox="1">
            <a:spLocks noChangeArrowheads="1"/>
          </p:cNvSpPr>
          <p:nvPr/>
        </p:nvSpPr>
        <p:spPr bwMode="auto">
          <a:xfrm>
            <a:off x="7079805" y="4637668"/>
            <a:ext cx="1681162"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Aft>
                <a:spcPts val="1000"/>
              </a:spcAft>
            </a:pPr>
            <a:r>
              <a:rPr lang="en-US" sz="1600" i="1" dirty="0">
                <a:solidFill>
                  <a:srgbClr val="161616"/>
                </a:solidFill>
                <a:latin typeface="Arial Narrow" pitchFamily="34" charset="0"/>
              </a:rPr>
              <a:t>Urban Water Services</a:t>
            </a:r>
            <a:endParaRPr lang="en-US" sz="2400" i="1" dirty="0">
              <a:solidFill>
                <a:srgbClr val="161616"/>
              </a:solidFill>
            </a:endParaRPr>
          </a:p>
        </p:txBody>
      </p:sp>
      <p:sp>
        <p:nvSpPr>
          <p:cNvPr id="32" name="Text Box 12"/>
          <p:cNvSpPr txBox="1">
            <a:spLocks noChangeArrowheads="1"/>
          </p:cNvSpPr>
          <p:nvPr/>
        </p:nvSpPr>
        <p:spPr bwMode="auto">
          <a:xfrm>
            <a:off x="4999624" y="3184283"/>
            <a:ext cx="1516062" cy="1157289"/>
          </a:xfrm>
          <a:prstGeom prst="rect">
            <a:avLst/>
          </a:prstGeom>
          <a:solidFill>
            <a:srgbClr val="FFFF00"/>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Aft>
                <a:spcPts val="1000"/>
              </a:spcAft>
            </a:pPr>
            <a:r>
              <a:rPr lang="en-US" sz="2000" i="1" dirty="0">
                <a:solidFill>
                  <a:srgbClr val="161616"/>
                </a:solidFill>
                <a:latin typeface="Arial Narrow" pitchFamily="34" charset="0"/>
              </a:rPr>
              <a:t>Institutional</a:t>
            </a:r>
          </a:p>
          <a:p>
            <a:pPr algn="ctr" eaLnBrk="1" hangingPunct="1">
              <a:spcAft>
                <a:spcPts val="1000"/>
              </a:spcAft>
            </a:pPr>
            <a:r>
              <a:rPr lang="en-US" dirty="0">
                <a:solidFill>
                  <a:srgbClr val="161616"/>
                </a:solidFill>
                <a:latin typeface="Arial Narrow" pitchFamily="34" charset="0"/>
              </a:rPr>
              <a:t>Legislation &amp; Management</a:t>
            </a:r>
            <a:endParaRPr lang="en-US" dirty="0">
              <a:solidFill>
                <a:srgbClr val="161616"/>
              </a:solidFill>
            </a:endParaRPr>
          </a:p>
        </p:txBody>
      </p:sp>
      <p:sp>
        <p:nvSpPr>
          <p:cNvPr id="33" name="Text Box 13"/>
          <p:cNvSpPr txBox="1">
            <a:spLocks noChangeArrowheads="1"/>
          </p:cNvSpPr>
          <p:nvPr/>
        </p:nvSpPr>
        <p:spPr bwMode="auto">
          <a:xfrm>
            <a:off x="7480056" y="511247"/>
            <a:ext cx="1981200" cy="642938"/>
          </a:xfrm>
          <a:prstGeom prst="rect">
            <a:avLst/>
          </a:prstGeom>
          <a:solidFill>
            <a:srgbClr val="1FFD64"/>
          </a:solidFill>
          <a:ln w="9525">
            <a:solidFill>
              <a:srgbClr val="000000"/>
            </a:solidFill>
            <a:miter lim="800000"/>
            <a:headEnd/>
            <a:tailEnd/>
          </a:ln>
        </p:spPr>
        <p:txBody>
          <a:bodyPr/>
          <a:lstStyle/>
          <a:p>
            <a:pPr algn="ctr">
              <a:spcAft>
                <a:spcPts val="1000"/>
              </a:spcAft>
              <a:defRPr/>
            </a:pPr>
            <a:r>
              <a:rPr lang="en-US" i="1" dirty="0">
                <a:solidFill>
                  <a:schemeClr val="accent4">
                    <a:lumMod val="10000"/>
                  </a:schemeClr>
                </a:solidFill>
                <a:latin typeface="Arial Narrow" pitchFamily="34" charset="0"/>
              </a:rPr>
              <a:t>Urban Planning -</a:t>
            </a:r>
            <a:r>
              <a:rPr lang="en-US" dirty="0">
                <a:solidFill>
                  <a:schemeClr val="accent4">
                    <a:lumMod val="10000"/>
                  </a:schemeClr>
                </a:solidFill>
                <a:latin typeface="Arial Narrow" pitchFamily="34" charset="0"/>
              </a:rPr>
              <a:t>Land Use</a:t>
            </a:r>
          </a:p>
        </p:txBody>
      </p:sp>
      <p:sp>
        <p:nvSpPr>
          <p:cNvPr id="34" name="Text Box 14"/>
          <p:cNvSpPr txBox="1">
            <a:spLocks noChangeArrowheads="1"/>
          </p:cNvSpPr>
          <p:nvPr/>
        </p:nvSpPr>
        <p:spPr bwMode="auto">
          <a:xfrm>
            <a:off x="10401867" y="3184283"/>
            <a:ext cx="1723841" cy="1057275"/>
          </a:xfrm>
          <a:prstGeom prst="rect">
            <a:avLst/>
          </a:prstGeom>
          <a:solidFill>
            <a:srgbClr val="66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Aft>
                <a:spcPts val="1000"/>
              </a:spcAft>
            </a:pPr>
            <a:r>
              <a:rPr lang="en-US" dirty="0">
                <a:solidFill>
                  <a:srgbClr val="161616"/>
                </a:solidFill>
                <a:latin typeface="Arial Narrow" pitchFamily="34" charset="0"/>
              </a:rPr>
              <a:t>Quality of Life and Environmental Conservation</a:t>
            </a:r>
            <a:endParaRPr lang="en-US" sz="1600" dirty="0">
              <a:solidFill>
                <a:srgbClr val="161616"/>
              </a:solidFill>
            </a:endParaRPr>
          </a:p>
        </p:txBody>
      </p:sp>
      <p:sp>
        <p:nvSpPr>
          <p:cNvPr id="35" name="AutoShape 15"/>
          <p:cNvSpPr>
            <a:spLocks noChangeArrowheads="1"/>
          </p:cNvSpPr>
          <p:nvPr/>
        </p:nvSpPr>
        <p:spPr bwMode="auto">
          <a:xfrm>
            <a:off x="6515289" y="3821185"/>
            <a:ext cx="301625" cy="469900"/>
          </a:xfrm>
          <a:prstGeom prst="rightArrow">
            <a:avLst>
              <a:gd name="adj1" fmla="val 50000"/>
              <a:gd name="adj2" fmla="val 25000"/>
            </a:avLst>
          </a:prstGeom>
          <a:solidFill>
            <a:srgbClr val="0070C0"/>
          </a:solidFill>
          <a:ln w="9525">
            <a:solidFill>
              <a:srgbClr val="000000"/>
            </a:solidFill>
            <a:miter lim="800000"/>
            <a:headEnd/>
            <a:tailEnd/>
          </a:ln>
        </p:spPr>
        <p:txBody>
          <a:bodyPr/>
          <a:lstStyle/>
          <a:p>
            <a:endParaRPr lang="en-US" dirty="0">
              <a:solidFill>
                <a:srgbClr val="161616"/>
              </a:solidFill>
            </a:endParaRPr>
          </a:p>
        </p:txBody>
      </p:sp>
      <p:sp>
        <p:nvSpPr>
          <p:cNvPr id="36" name="AutoShape 16"/>
          <p:cNvSpPr>
            <a:spLocks noChangeArrowheads="1"/>
          </p:cNvSpPr>
          <p:nvPr/>
        </p:nvSpPr>
        <p:spPr bwMode="auto">
          <a:xfrm>
            <a:off x="8201607" y="1618214"/>
            <a:ext cx="417699" cy="464343"/>
          </a:xfrm>
          <a:prstGeom prst="downArrow">
            <a:avLst>
              <a:gd name="adj1" fmla="val 84769"/>
              <a:gd name="adj2" fmla="val 25000"/>
            </a:avLst>
          </a:prstGeom>
          <a:solidFill>
            <a:srgbClr val="0070C0"/>
          </a:solidFill>
          <a:ln w="9525">
            <a:solidFill>
              <a:srgbClr val="000000"/>
            </a:solidFill>
            <a:miter lim="800000"/>
            <a:headEnd/>
            <a:tailEnd/>
          </a:ln>
        </p:spPr>
        <p:txBody>
          <a:bodyPr vert="eaVert"/>
          <a:lstStyle/>
          <a:p>
            <a:endParaRPr lang="en-US" dirty="0">
              <a:solidFill>
                <a:srgbClr val="161616"/>
              </a:solidFill>
            </a:endParaRPr>
          </a:p>
        </p:txBody>
      </p:sp>
      <p:sp>
        <p:nvSpPr>
          <p:cNvPr id="37" name="AutoShape 17"/>
          <p:cNvSpPr>
            <a:spLocks noChangeArrowheads="1"/>
          </p:cNvSpPr>
          <p:nvPr/>
        </p:nvSpPr>
        <p:spPr bwMode="auto">
          <a:xfrm>
            <a:off x="9990805" y="3712920"/>
            <a:ext cx="321346" cy="436562"/>
          </a:xfrm>
          <a:prstGeom prst="rightArrow">
            <a:avLst>
              <a:gd name="adj1" fmla="val 50000"/>
              <a:gd name="adj2" fmla="val 27653"/>
            </a:avLst>
          </a:prstGeom>
          <a:solidFill>
            <a:srgbClr val="0070C0"/>
          </a:solidFill>
          <a:ln w="9525">
            <a:solidFill>
              <a:srgbClr val="000000"/>
            </a:solidFill>
            <a:miter lim="800000"/>
            <a:headEnd/>
            <a:tailEnd/>
          </a:ln>
        </p:spPr>
        <p:txBody>
          <a:bodyPr/>
          <a:lstStyle/>
          <a:p>
            <a:endParaRPr lang="en-US" dirty="0">
              <a:solidFill>
                <a:srgbClr val="161616"/>
              </a:solidFill>
            </a:endParaRPr>
          </a:p>
        </p:txBody>
      </p:sp>
      <p:sp>
        <p:nvSpPr>
          <p:cNvPr id="38" name="Freeform 18"/>
          <p:cNvSpPr>
            <a:spLocks/>
          </p:cNvSpPr>
          <p:nvPr/>
        </p:nvSpPr>
        <p:spPr bwMode="auto">
          <a:xfrm>
            <a:off x="6071185" y="1684096"/>
            <a:ext cx="1428750" cy="1500187"/>
          </a:xfrm>
          <a:custGeom>
            <a:avLst/>
            <a:gdLst>
              <a:gd name="T0" fmla="*/ 0 w 2310"/>
              <a:gd name="T1" fmla="*/ 2147483647 h 1995"/>
              <a:gd name="T2" fmla="*/ 2147483647 w 2310"/>
              <a:gd name="T3" fmla="*/ 2147483647 h 1995"/>
              <a:gd name="T4" fmla="*/ 2147483647 w 2310"/>
              <a:gd name="T5" fmla="*/ 2147483647 h 1995"/>
              <a:gd name="T6" fmla="*/ 2147483647 w 2310"/>
              <a:gd name="T7" fmla="*/ 0 h 1995"/>
              <a:gd name="T8" fmla="*/ 0 60000 65536"/>
              <a:gd name="T9" fmla="*/ 0 60000 65536"/>
              <a:gd name="T10" fmla="*/ 0 60000 65536"/>
              <a:gd name="T11" fmla="*/ 0 60000 65536"/>
              <a:gd name="T12" fmla="*/ 0 w 2310"/>
              <a:gd name="T13" fmla="*/ 0 h 1995"/>
              <a:gd name="T14" fmla="*/ 2310 w 2310"/>
              <a:gd name="T15" fmla="*/ 1995 h 1995"/>
            </a:gdLst>
            <a:ahLst/>
            <a:cxnLst>
              <a:cxn ang="T8">
                <a:pos x="T0" y="T1"/>
              </a:cxn>
              <a:cxn ang="T9">
                <a:pos x="T2" y="T3"/>
              </a:cxn>
              <a:cxn ang="T10">
                <a:pos x="T4" y="T5"/>
              </a:cxn>
              <a:cxn ang="T11">
                <a:pos x="T6" y="T7"/>
              </a:cxn>
            </a:cxnLst>
            <a:rect l="T12" t="T13" r="T14" b="T15"/>
            <a:pathLst>
              <a:path w="2310" h="1995">
                <a:moveTo>
                  <a:pt x="0" y="1995"/>
                </a:moveTo>
                <a:cubicBezTo>
                  <a:pt x="121" y="1511"/>
                  <a:pt x="242" y="1028"/>
                  <a:pt x="525" y="720"/>
                </a:cubicBezTo>
                <a:cubicBezTo>
                  <a:pt x="808" y="412"/>
                  <a:pt x="1398" y="270"/>
                  <a:pt x="1695" y="150"/>
                </a:cubicBezTo>
                <a:cubicBezTo>
                  <a:pt x="1992" y="30"/>
                  <a:pt x="2207" y="25"/>
                  <a:pt x="2310" y="0"/>
                </a:cubicBezTo>
              </a:path>
            </a:pathLst>
          </a:custGeom>
          <a:noFill/>
          <a:ln w="22225">
            <a:solidFill>
              <a:srgbClr val="000000"/>
            </a:solidFill>
            <a:prstDash val="dash"/>
            <a:round/>
            <a:headEnd type="triangle" w="med" len="med"/>
            <a:tailEnd type="triangle" w="med" len="med"/>
          </a:ln>
        </p:spPr>
        <p:txBody>
          <a:bodyPr/>
          <a:lstStyle/>
          <a:p>
            <a:pPr>
              <a:defRPr/>
            </a:pPr>
            <a:endParaRPr lang="en-US" dirty="0">
              <a:solidFill>
                <a:schemeClr val="accent4">
                  <a:lumMod val="10000"/>
                </a:schemeClr>
              </a:solidFill>
            </a:endParaRPr>
          </a:p>
        </p:txBody>
      </p:sp>
      <p:sp>
        <p:nvSpPr>
          <p:cNvPr id="39" name="Freeform 19"/>
          <p:cNvSpPr>
            <a:spLocks/>
          </p:cNvSpPr>
          <p:nvPr/>
        </p:nvSpPr>
        <p:spPr bwMode="auto">
          <a:xfrm>
            <a:off x="9571623" y="1541221"/>
            <a:ext cx="1571625" cy="1643062"/>
          </a:xfrm>
          <a:custGeom>
            <a:avLst/>
            <a:gdLst>
              <a:gd name="T0" fmla="*/ 0 w 2550"/>
              <a:gd name="T1" fmla="*/ 0 h 1980"/>
              <a:gd name="T2" fmla="*/ 2147483647 w 2550"/>
              <a:gd name="T3" fmla="*/ 2147483647 h 1980"/>
              <a:gd name="T4" fmla="*/ 2147483647 w 2550"/>
              <a:gd name="T5" fmla="*/ 2147483647 h 1980"/>
              <a:gd name="T6" fmla="*/ 2147483647 w 2550"/>
              <a:gd name="T7" fmla="*/ 2147483647 h 1980"/>
              <a:gd name="T8" fmla="*/ 0 60000 65536"/>
              <a:gd name="T9" fmla="*/ 0 60000 65536"/>
              <a:gd name="T10" fmla="*/ 0 60000 65536"/>
              <a:gd name="T11" fmla="*/ 0 60000 65536"/>
              <a:gd name="T12" fmla="*/ 0 w 2550"/>
              <a:gd name="T13" fmla="*/ 0 h 1980"/>
              <a:gd name="T14" fmla="*/ 2550 w 2550"/>
              <a:gd name="T15" fmla="*/ 1980 h 1980"/>
            </a:gdLst>
            <a:ahLst/>
            <a:cxnLst>
              <a:cxn ang="T8">
                <a:pos x="T0" y="T1"/>
              </a:cxn>
              <a:cxn ang="T9">
                <a:pos x="T2" y="T3"/>
              </a:cxn>
              <a:cxn ang="T10">
                <a:pos x="T4" y="T5"/>
              </a:cxn>
              <a:cxn ang="T11">
                <a:pos x="T6" y="T7"/>
              </a:cxn>
            </a:cxnLst>
            <a:rect l="T12" t="T13" r="T14" b="T15"/>
            <a:pathLst>
              <a:path w="2550" h="1980">
                <a:moveTo>
                  <a:pt x="0" y="0"/>
                </a:moveTo>
                <a:cubicBezTo>
                  <a:pt x="412" y="21"/>
                  <a:pt x="825" y="42"/>
                  <a:pt x="1200" y="210"/>
                </a:cubicBezTo>
                <a:cubicBezTo>
                  <a:pt x="1575" y="378"/>
                  <a:pt x="2025" y="710"/>
                  <a:pt x="2250" y="1005"/>
                </a:cubicBezTo>
                <a:cubicBezTo>
                  <a:pt x="2475" y="1300"/>
                  <a:pt x="2512" y="1640"/>
                  <a:pt x="2550" y="1980"/>
                </a:cubicBezTo>
              </a:path>
            </a:pathLst>
          </a:custGeom>
          <a:noFill/>
          <a:ln w="22225">
            <a:solidFill>
              <a:srgbClr val="000000"/>
            </a:solidFill>
            <a:prstDash val="dash"/>
            <a:round/>
            <a:headEnd type="triangle" w="med" len="med"/>
            <a:tailEnd type="triangle" w="med" len="med"/>
          </a:ln>
        </p:spPr>
        <p:txBody>
          <a:bodyPr/>
          <a:lstStyle/>
          <a:p>
            <a:pPr>
              <a:defRPr/>
            </a:pPr>
            <a:endParaRPr lang="en-US" dirty="0">
              <a:solidFill>
                <a:schemeClr val="accent4">
                  <a:lumMod val="10000"/>
                </a:schemeClr>
              </a:solidFill>
            </a:endParaRPr>
          </a:p>
        </p:txBody>
      </p:sp>
      <p:sp>
        <p:nvSpPr>
          <p:cNvPr id="5" name="TextBox 4">
            <a:extLst>
              <a:ext uri="{FF2B5EF4-FFF2-40B4-BE49-F238E27FC236}">
                <a16:creationId xmlns:a16="http://schemas.microsoft.com/office/drawing/2014/main" id="{55D71A94-D985-486C-9C48-65E82B7D0A62}"/>
              </a:ext>
            </a:extLst>
          </p:cNvPr>
          <p:cNvSpPr txBox="1"/>
          <p:nvPr/>
        </p:nvSpPr>
        <p:spPr>
          <a:xfrm>
            <a:off x="10387579" y="4228342"/>
            <a:ext cx="1738129" cy="369332"/>
          </a:xfrm>
          <a:prstGeom prst="rect">
            <a:avLst/>
          </a:prstGeom>
          <a:solidFill>
            <a:schemeClr val="accent1">
              <a:lumMod val="20000"/>
              <a:lumOff val="80000"/>
            </a:schemeClr>
          </a:solidFill>
          <a:ln>
            <a:solidFill>
              <a:schemeClr val="tx1">
                <a:lumMod val="50000"/>
                <a:lumOff val="50000"/>
              </a:schemeClr>
            </a:solidFill>
          </a:ln>
        </p:spPr>
        <p:txBody>
          <a:bodyPr wrap="square" rtlCol="0">
            <a:spAutoFit/>
          </a:bodyPr>
          <a:lstStyle/>
          <a:p>
            <a:pPr algn="ctr"/>
            <a:r>
              <a:rPr lang="en-US" dirty="0">
                <a:latin typeface="Arial Narrow" panose="020B0606020202030204" pitchFamily="34" charset="0"/>
              </a:rPr>
              <a:t>Goals</a:t>
            </a:r>
          </a:p>
        </p:txBody>
      </p:sp>
      <p:sp>
        <p:nvSpPr>
          <p:cNvPr id="6" name="TextBox 5">
            <a:extLst>
              <a:ext uri="{FF2B5EF4-FFF2-40B4-BE49-F238E27FC236}">
                <a16:creationId xmlns:a16="http://schemas.microsoft.com/office/drawing/2014/main" id="{54A03861-F3CE-4FDF-BC89-7B449830E691}"/>
              </a:ext>
            </a:extLst>
          </p:cNvPr>
          <p:cNvSpPr txBox="1"/>
          <p:nvPr/>
        </p:nvSpPr>
        <p:spPr>
          <a:xfrm>
            <a:off x="7457866" y="1138902"/>
            <a:ext cx="2003390" cy="369332"/>
          </a:xfrm>
          <a:prstGeom prst="rect">
            <a:avLst/>
          </a:prstGeom>
          <a:solidFill>
            <a:schemeClr val="accent1">
              <a:lumMod val="20000"/>
              <a:lumOff val="80000"/>
            </a:schemeClr>
          </a:solidFill>
          <a:ln>
            <a:solidFill>
              <a:schemeClr val="tx1">
                <a:lumMod val="50000"/>
                <a:lumOff val="50000"/>
              </a:schemeClr>
            </a:solidFill>
          </a:ln>
        </p:spPr>
        <p:txBody>
          <a:bodyPr wrap="square" rtlCol="0">
            <a:spAutoFit/>
          </a:bodyPr>
          <a:lstStyle/>
          <a:p>
            <a:pPr algn="ctr"/>
            <a:r>
              <a:rPr lang="en-US" dirty="0">
                <a:latin typeface="Arial Narrow" panose="020B0606020202030204" pitchFamily="34" charset="0"/>
              </a:rPr>
              <a:t>Driver</a:t>
            </a:r>
          </a:p>
        </p:txBody>
      </p:sp>
      <p:sp>
        <p:nvSpPr>
          <p:cNvPr id="8" name="TextBox 7">
            <a:extLst>
              <a:ext uri="{FF2B5EF4-FFF2-40B4-BE49-F238E27FC236}">
                <a16:creationId xmlns:a16="http://schemas.microsoft.com/office/drawing/2014/main" id="{B4A159B6-434B-420F-B872-38E373222D28}"/>
              </a:ext>
            </a:extLst>
          </p:cNvPr>
          <p:cNvSpPr txBox="1"/>
          <p:nvPr/>
        </p:nvSpPr>
        <p:spPr>
          <a:xfrm>
            <a:off x="5006792" y="4335904"/>
            <a:ext cx="1516062" cy="646331"/>
          </a:xfrm>
          <a:prstGeom prst="rect">
            <a:avLst/>
          </a:prstGeom>
          <a:solidFill>
            <a:schemeClr val="accent1">
              <a:lumMod val="20000"/>
              <a:lumOff val="80000"/>
            </a:schemeClr>
          </a:solidFill>
          <a:ln>
            <a:solidFill>
              <a:schemeClr val="tx1">
                <a:lumMod val="50000"/>
                <a:lumOff val="50000"/>
              </a:schemeClr>
            </a:solidFill>
          </a:ln>
        </p:spPr>
        <p:txBody>
          <a:bodyPr wrap="square" rtlCol="0">
            <a:spAutoFit/>
          </a:bodyPr>
          <a:lstStyle/>
          <a:p>
            <a:r>
              <a:rPr lang="en-US" dirty="0">
                <a:latin typeface="Arial Narrow" panose="020B0606020202030204" pitchFamily="34" charset="0"/>
              </a:rPr>
              <a:t>Constraints and conditions</a:t>
            </a:r>
          </a:p>
        </p:txBody>
      </p:sp>
      <p:sp>
        <p:nvSpPr>
          <p:cNvPr id="9" name="TextBox 8">
            <a:extLst>
              <a:ext uri="{FF2B5EF4-FFF2-40B4-BE49-F238E27FC236}">
                <a16:creationId xmlns:a16="http://schemas.microsoft.com/office/drawing/2014/main" id="{C1CF7F4B-97D4-4690-B3A5-1E43B5B789A6}"/>
              </a:ext>
            </a:extLst>
          </p:cNvPr>
          <p:cNvSpPr txBox="1"/>
          <p:nvPr/>
        </p:nvSpPr>
        <p:spPr>
          <a:xfrm>
            <a:off x="5494247" y="5658605"/>
            <a:ext cx="6360607" cy="830997"/>
          </a:xfrm>
          <a:prstGeom prst="rect">
            <a:avLst/>
          </a:prstGeom>
          <a:noFill/>
        </p:spPr>
        <p:txBody>
          <a:bodyPr wrap="square" rtlCol="0">
            <a:spAutoFit/>
          </a:bodyPr>
          <a:lstStyle/>
          <a:p>
            <a:pPr algn="ctr"/>
            <a:r>
              <a:rPr lang="en-US" sz="2400" b="1" i="1" dirty="0">
                <a:latin typeface="Arial" panose="020B0604020202020204" pitchFamily="34" charset="0"/>
                <a:cs typeface="Arial" panose="020B0604020202020204" pitchFamily="34" charset="0"/>
              </a:rPr>
              <a:t>Integration means</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provide all service to the same planned </a:t>
            </a:r>
            <a:r>
              <a:rPr lang="en-US" sz="2400" b="1" i="1" dirty="0">
                <a:latin typeface="Arial" panose="020B0604020202020204" pitchFamily="34" charset="0"/>
                <a:cs typeface="Arial" panose="020B0604020202020204" pitchFamily="34" charset="0"/>
              </a:rPr>
              <a:t>space</a:t>
            </a:r>
          </a:p>
        </p:txBody>
      </p:sp>
      <p:sp>
        <p:nvSpPr>
          <p:cNvPr id="10" name="TextBox 9">
            <a:extLst>
              <a:ext uri="{FF2B5EF4-FFF2-40B4-BE49-F238E27FC236}">
                <a16:creationId xmlns:a16="http://schemas.microsoft.com/office/drawing/2014/main" id="{C3A0A37B-CEF4-4676-9763-12C4DAFFA144}"/>
              </a:ext>
            </a:extLst>
          </p:cNvPr>
          <p:cNvSpPr txBox="1"/>
          <p:nvPr/>
        </p:nvSpPr>
        <p:spPr>
          <a:xfrm>
            <a:off x="8674551" y="4627478"/>
            <a:ext cx="981071" cy="584775"/>
          </a:xfrm>
          <a:prstGeom prst="rect">
            <a:avLst/>
          </a:prstGeom>
          <a:noFill/>
          <a:ln>
            <a:noFill/>
          </a:ln>
        </p:spPr>
        <p:txBody>
          <a:bodyPr wrap="square" rtlCol="0">
            <a:spAutoFit/>
          </a:bodyPr>
          <a:lstStyle/>
          <a:p>
            <a:r>
              <a:rPr lang="en-US" sz="1600" i="1" dirty="0">
                <a:latin typeface="Arial Narrow" panose="020B0606020202030204" pitchFamily="34" charset="0"/>
              </a:rPr>
              <a:t>For the same area</a:t>
            </a:r>
          </a:p>
        </p:txBody>
      </p:sp>
      <p:sp>
        <p:nvSpPr>
          <p:cNvPr id="11" name="Arrow: Right 10">
            <a:extLst>
              <a:ext uri="{FF2B5EF4-FFF2-40B4-BE49-F238E27FC236}">
                <a16:creationId xmlns:a16="http://schemas.microsoft.com/office/drawing/2014/main" id="{81075A59-D0F5-42A5-86D4-3CF42F61B8A2}"/>
              </a:ext>
            </a:extLst>
          </p:cNvPr>
          <p:cNvSpPr/>
          <p:nvPr/>
        </p:nvSpPr>
        <p:spPr>
          <a:xfrm>
            <a:off x="8531051" y="4839114"/>
            <a:ext cx="111427" cy="19511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a:extLst>
              <a:ext uri="{FF2B5EF4-FFF2-40B4-BE49-F238E27FC236}">
                <a16:creationId xmlns:a16="http://schemas.microsoft.com/office/drawing/2014/main" id="{2EC43176-3C66-4F5C-86AE-A135D1A7B37E}"/>
              </a:ext>
            </a:extLst>
          </p:cNvPr>
          <p:cNvSpPr>
            <a:spLocks noGrp="1"/>
          </p:cNvSpPr>
          <p:nvPr>
            <p:ph type="sldNum" sz="quarter" idx="12"/>
          </p:nvPr>
        </p:nvSpPr>
        <p:spPr/>
        <p:txBody>
          <a:bodyPr/>
          <a:lstStyle/>
          <a:p>
            <a:fld id="{12355883-794E-4E24-8767-1D4B3F3F386F}" type="slidenum">
              <a:rPr lang="pt-BR" smtClean="0"/>
              <a:t>5</a:t>
            </a:fld>
            <a:endParaRPr lang="pt-BR"/>
          </a:p>
        </p:txBody>
      </p:sp>
      <p:sp>
        <p:nvSpPr>
          <p:cNvPr id="7" name="Footer Placeholder 6">
            <a:extLst>
              <a:ext uri="{FF2B5EF4-FFF2-40B4-BE49-F238E27FC236}">
                <a16:creationId xmlns:a16="http://schemas.microsoft.com/office/drawing/2014/main" id="{CC4C803C-89CC-4032-A429-27D009983E67}"/>
              </a:ext>
            </a:extLst>
          </p:cNvPr>
          <p:cNvSpPr>
            <a:spLocks noGrp="1"/>
          </p:cNvSpPr>
          <p:nvPr>
            <p:ph type="ftr" sz="quarter" idx="11"/>
          </p:nvPr>
        </p:nvSpPr>
        <p:spPr/>
        <p:txBody>
          <a:bodyPr/>
          <a:lstStyle/>
          <a:p>
            <a:endParaRPr lang="pt-BR"/>
          </a:p>
        </p:txBody>
      </p:sp>
    </p:spTree>
    <p:extLst>
      <p:ext uri="{BB962C8B-B14F-4D97-AF65-F5344CB8AC3E}">
        <p14:creationId xmlns:p14="http://schemas.microsoft.com/office/powerpoint/2010/main" val="16007435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75852" y="216311"/>
            <a:ext cx="10515600" cy="958466"/>
          </a:xfrm>
        </p:spPr>
        <p:txBody>
          <a:bodyPr/>
          <a:lstStyle/>
          <a:p>
            <a:r>
              <a:rPr lang="en-US" dirty="0">
                <a:latin typeface="Impact" panose="020B0806030902050204" pitchFamily="34" charset="0"/>
              </a:rPr>
              <a:t>Sustainable Solutions for IUWM </a:t>
            </a:r>
            <a:endParaRPr lang="en-US" sz="2000" dirty="0">
              <a:solidFill>
                <a:srgbClr val="FF0000"/>
              </a:solidFill>
              <a:latin typeface="Impact" panose="020B0806030902050204" pitchFamily="34" charset="0"/>
            </a:endParaRPr>
          </a:p>
        </p:txBody>
      </p:sp>
      <p:sp>
        <p:nvSpPr>
          <p:cNvPr id="3" name="Espaço Reservado para Conteúdo 2"/>
          <p:cNvSpPr>
            <a:spLocks noGrp="1"/>
          </p:cNvSpPr>
          <p:nvPr>
            <p:ph idx="1"/>
          </p:nvPr>
        </p:nvSpPr>
        <p:spPr>
          <a:xfrm>
            <a:off x="582562" y="1403527"/>
            <a:ext cx="10515600" cy="5023690"/>
          </a:xfrm>
        </p:spPr>
        <p:txBody>
          <a:bodyPr>
            <a:normAutofit fontScale="92500" lnSpcReduction="20000"/>
          </a:bodyPr>
          <a:lstStyle/>
          <a:p>
            <a:r>
              <a:rPr lang="en-US" b="1" i="1" dirty="0"/>
              <a:t>Land use</a:t>
            </a:r>
            <a:r>
              <a:rPr lang="en-US" i="1" dirty="0"/>
              <a:t>: </a:t>
            </a:r>
            <a:r>
              <a:rPr lang="en-US" dirty="0"/>
              <a:t>reduction of irregular occupations; avoid occupation of areas of risk; regulations and incentives for sustainable occupation, efficient transport;</a:t>
            </a:r>
            <a:endParaRPr lang="en-US" i="1" dirty="0"/>
          </a:p>
          <a:p>
            <a:r>
              <a:rPr lang="en-US" b="1" i="1" dirty="0"/>
              <a:t>Water Supply &amp; Sanitation</a:t>
            </a:r>
            <a:r>
              <a:rPr lang="en-US" dirty="0"/>
              <a:t>: protection of river basin to preserve the quality of water sources; efficiency in WSS services; high coverage of sanitation and water quality goals for the river and Treatment plants;</a:t>
            </a:r>
          </a:p>
          <a:p>
            <a:r>
              <a:rPr lang="en-US" b="1" i="1" dirty="0"/>
              <a:t>Flood management and Stormwater</a:t>
            </a:r>
            <a:r>
              <a:rPr lang="en-US" dirty="0"/>
              <a:t>: regulation of flood spaces, incentives and regulations for source measures to increase on-site infiltration; detention facilities; integrated amenities</a:t>
            </a:r>
          </a:p>
          <a:p>
            <a:r>
              <a:rPr lang="en-US" b="1" i="1" dirty="0"/>
              <a:t>Solid waste</a:t>
            </a:r>
            <a:r>
              <a:rPr lang="en-US" dirty="0"/>
              <a:t>: collection and treatment (sanitary landfills); avoid proliferation of degraded areas; preserve functionality of hydraulic infrastructure; reduce-reuse-recycle</a:t>
            </a:r>
          </a:p>
          <a:p>
            <a:r>
              <a:rPr lang="en-US" b="1" i="1" dirty="0"/>
              <a:t>Integrated solutions</a:t>
            </a:r>
            <a:r>
              <a:rPr lang="en-US" dirty="0"/>
              <a:t> Develop all the services for the same area. Usually the best division are the creek basin inside of the city in order to comply with the impacts from upstream to downstream. </a:t>
            </a:r>
          </a:p>
        </p:txBody>
      </p:sp>
      <p:sp>
        <p:nvSpPr>
          <p:cNvPr id="4" name="Slide Number Placeholder 3">
            <a:extLst>
              <a:ext uri="{FF2B5EF4-FFF2-40B4-BE49-F238E27FC236}">
                <a16:creationId xmlns:a16="http://schemas.microsoft.com/office/drawing/2014/main" id="{888FE209-A7F0-4B37-B480-347601D4220F}"/>
              </a:ext>
            </a:extLst>
          </p:cNvPr>
          <p:cNvSpPr>
            <a:spLocks noGrp="1"/>
          </p:cNvSpPr>
          <p:nvPr>
            <p:ph type="sldNum" sz="quarter" idx="12"/>
          </p:nvPr>
        </p:nvSpPr>
        <p:spPr/>
        <p:txBody>
          <a:bodyPr/>
          <a:lstStyle/>
          <a:p>
            <a:fld id="{12355883-794E-4E24-8767-1D4B3F3F386F}" type="slidenum">
              <a:rPr lang="pt-BR" smtClean="0"/>
              <a:t>6</a:t>
            </a:fld>
            <a:endParaRPr lang="pt-BR"/>
          </a:p>
        </p:txBody>
      </p:sp>
      <p:sp>
        <p:nvSpPr>
          <p:cNvPr id="5" name="Footer Placeholder 4">
            <a:extLst>
              <a:ext uri="{FF2B5EF4-FFF2-40B4-BE49-F238E27FC236}">
                <a16:creationId xmlns:a16="http://schemas.microsoft.com/office/drawing/2014/main" id="{D559BBF2-49DF-403F-ADFE-0E8D3EE2567F}"/>
              </a:ext>
            </a:extLst>
          </p:cNvPr>
          <p:cNvSpPr>
            <a:spLocks noGrp="1"/>
          </p:cNvSpPr>
          <p:nvPr>
            <p:ph type="ftr" sz="quarter" idx="11"/>
          </p:nvPr>
        </p:nvSpPr>
        <p:spPr/>
        <p:txBody>
          <a:bodyPr/>
          <a:lstStyle/>
          <a:p>
            <a:endParaRPr lang="pt-BR"/>
          </a:p>
        </p:txBody>
      </p:sp>
    </p:spTree>
    <p:extLst>
      <p:ext uri="{BB962C8B-B14F-4D97-AF65-F5344CB8AC3E}">
        <p14:creationId xmlns:p14="http://schemas.microsoft.com/office/powerpoint/2010/main" val="16242711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415623" y="0"/>
            <a:ext cx="3850484" cy="3087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casanil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a:xfrm>
            <a:off x="2659189" y="3385464"/>
            <a:ext cx="3961182" cy="2970886"/>
          </a:xfrm>
          <a:prstGeom prst="rect">
            <a:avLst/>
          </a:prstGeom>
          <a:noFill/>
        </p:spPr>
      </p:pic>
      <p:sp>
        <p:nvSpPr>
          <p:cNvPr id="6" name="CaixaDeTexto 5"/>
          <p:cNvSpPr txBox="1"/>
          <p:nvPr/>
        </p:nvSpPr>
        <p:spPr>
          <a:xfrm>
            <a:off x="239756" y="2396535"/>
            <a:ext cx="2153885" cy="1200329"/>
          </a:xfrm>
          <a:prstGeom prst="rect">
            <a:avLst/>
          </a:prstGeom>
          <a:noFill/>
        </p:spPr>
        <p:txBody>
          <a:bodyPr wrap="square" rtlCol="0">
            <a:spAutoFit/>
          </a:bodyPr>
          <a:lstStyle/>
          <a:p>
            <a:r>
              <a:rPr lang="pt-BR" sz="2400" dirty="0">
                <a:latin typeface="Impact" panose="020B0806030902050204" pitchFamily="34" charset="0"/>
              </a:rPr>
              <a:t>IMPROVING ON SITE MEASURES AND LAND SCAPE</a:t>
            </a:r>
          </a:p>
        </p:txBody>
      </p:sp>
      <p:pic>
        <p:nvPicPr>
          <p:cNvPr id="8"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659189" y="90627"/>
            <a:ext cx="3783496" cy="290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764064" y="3406049"/>
            <a:ext cx="2637182" cy="3315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F845DD79-408E-49AA-BDF9-78D4BF082850}"/>
              </a:ext>
            </a:extLst>
          </p:cNvPr>
          <p:cNvSpPr>
            <a:spLocks noGrp="1"/>
          </p:cNvSpPr>
          <p:nvPr>
            <p:ph type="sldNum" sz="quarter" idx="12"/>
          </p:nvPr>
        </p:nvSpPr>
        <p:spPr/>
        <p:txBody>
          <a:bodyPr/>
          <a:lstStyle/>
          <a:p>
            <a:fld id="{12355883-794E-4E24-8767-1D4B3F3F386F}" type="slidenum">
              <a:rPr lang="pt-BR" smtClean="0"/>
              <a:t>7</a:t>
            </a:fld>
            <a:endParaRPr lang="pt-BR" dirty="0"/>
          </a:p>
        </p:txBody>
      </p:sp>
      <p:sp>
        <p:nvSpPr>
          <p:cNvPr id="4" name="TextBox 3">
            <a:extLst>
              <a:ext uri="{FF2B5EF4-FFF2-40B4-BE49-F238E27FC236}">
                <a16:creationId xmlns:a16="http://schemas.microsoft.com/office/drawing/2014/main" id="{1B8981F3-4740-4764-97F5-959DED80F5EA}"/>
              </a:ext>
            </a:extLst>
          </p:cNvPr>
          <p:cNvSpPr txBox="1"/>
          <p:nvPr/>
        </p:nvSpPr>
        <p:spPr>
          <a:xfrm>
            <a:off x="7430550" y="3003549"/>
            <a:ext cx="4368159" cy="369332"/>
          </a:xfrm>
          <a:prstGeom prst="rect">
            <a:avLst/>
          </a:prstGeom>
          <a:noFill/>
        </p:spPr>
        <p:txBody>
          <a:bodyPr wrap="square" rtlCol="0">
            <a:spAutoFit/>
          </a:bodyPr>
          <a:lstStyle/>
          <a:p>
            <a:r>
              <a:rPr lang="en-US" dirty="0">
                <a:latin typeface="Arial Narrow" panose="020B0606020202030204" pitchFamily="34" charset="0"/>
              </a:rPr>
              <a:t>Allow infiltration in the vegetation and side walk</a:t>
            </a:r>
          </a:p>
        </p:txBody>
      </p:sp>
      <p:sp>
        <p:nvSpPr>
          <p:cNvPr id="7" name="TextBox 6">
            <a:extLst>
              <a:ext uri="{FF2B5EF4-FFF2-40B4-BE49-F238E27FC236}">
                <a16:creationId xmlns:a16="http://schemas.microsoft.com/office/drawing/2014/main" id="{F9B462CF-067C-4C6C-9616-666FB377E92A}"/>
              </a:ext>
            </a:extLst>
          </p:cNvPr>
          <p:cNvSpPr txBox="1"/>
          <p:nvPr/>
        </p:nvSpPr>
        <p:spPr>
          <a:xfrm>
            <a:off x="2489453" y="2996700"/>
            <a:ext cx="4439701" cy="369332"/>
          </a:xfrm>
          <a:prstGeom prst="rect">
            <a:avLst/>
          </a:prstGeom>
          <a:noFill/>
        </p:spPr>
        <p:txBody>
          <a:bodyPr wrap="square" rtlCol="0">
            <a:spAutoFit/>
          </a:bodyPr>
          <a:lstStyle/>
          <a:p>
            <a:r>
              <a:rPr lang="en-US" dirty="0">
                <a:latin typeface="Arial Narrow" panose="020B0606020202030204" pitchFamily="34" charset="0"/>
              </a:rPr>
              <a:t>Improve the urban landscape, infiltration and heat</a:t>
            </a:r>
          </a:p>
        </p:txBody>
      </p:sp>
      <p:sp>
        <p:nvSpPr>
          <p:cNvPr id="10" name="TextBox 9">
            <a:extLst>
              <a:ext uri="{FF2B5EF4-FFF2-40B4-BE49-F238E27FC236}">
                <a16:creationId xmlns:a16="http://schemas.microsoft.com/office/drawing/2014/main" id="{9BD0C6B7-1392-4BDC-83B1-00D11C9B8645}"/>
              </a:ext>
            </a:extLst>
          </p:cNvPr>
          <p:cNvSpPr txBox="1"/>
          <p:nvPr/>
        </p:nvSpPr>
        <p:spPr>
          <a:xfrm>
            <a:off x="2128094" y="6356350"/>
            <a:ext cx="4978384" cy="369332"/>
          </a:xfrm>
          <a:prstGeom prst="rect">
            <a:avLst/>
          </a:prstGeom>
          <a:noFill/>
        </p:spPr>
        <p:txBody>
          <a:bodyPr wrap="square" rtlCol="0">
            <a:spAutoFit/>
          </a:bodyPr>
          <a:lstStyle/>
          <a:p>
            <a:r>
              <a:rPr lang="en-US" dirty="0">
                <a:latin typeface="Arial Narrow" panose="020B0606020202030204" pitchFamily="34" charset="0"/>
              </a:rPr>
              <a:t>Improve the local environment and decrease the heat</a:t>
            </a:r>
          </a:p>
        </p:txBody>
      </p:sp>
      <p:sp>
        <p:nvSpPr>
          <p:cNvPr id="11" name="TextBox 10">
            <a:extLst>
              <a:ext uri="{FF2B5EF4-FFF2-40B4-BE49-F238E27FC236}">
                <a16:creationId xmlns:a16="http://schemas.microsoft.com/office/drawing/2014/main" id="{B7F9C98D-C8DB-438A-8FDF-31CB34C1A080}"/>
              </a:ext>
            </a:extLst>
          </p:cNvPr>
          <p:cNvSpPr txBox="1"/>
          <p:nvPr/>
        </p:nvSpPr>
        <p:spPr>
          <a:xfrm>
            <a:off x="10491020" y="4326193"/>
            <a:ext cx="1386348" cy="1323439"/>
          </a:xfrm>
          <a:prstGeom prst="rect">
            <a:avLst/>
          </a:prstGeom>
          <a:noFill/>
        </p:spPr>
        <p:txBody>
          <a:bodyPr wrap="square" rtlCol="0">
            <a:spAutoFit/>
          </a:bodyPr>
          <a:lstStyle/>
          <a:p>
            <a:r>
              <a:rPr lang="en-US" sz="1600" dirty="0">
                <a:latin typeface="Arial Narrow" panose="020B0606020202030204" pitchFamily="34" charset="0"/>
              </a:rPr>
              <a:t>Storm water detention, environment landscape and amenities</a:t>
            </a:r>
          </a:p>
        </p:txBody>
      </p:sp>
      <p:sp>
        <p:nvSpPr>
          <p:cNvPr id="12" name="TextBox 11">
            <a:extLst>
              <a:ext uri="{FF2B5EF4-FFF2-40B4-BE49-F238E27FC236}">
                <a16:creationId xmlns:a16="http://schemas.microsoft.com/office/drawing/2014/main" id="{66A19901-8AF7-4471-8191-7F39C59D1B41}"/>
              </a:ext>
            </a:extLst>
          </p:cNvPr>
          <p:cNvSpPr txBox="1"/>
          <p:nvPr/>
        </p:nvSpPr>
        <p:spPr>
          <a:xfrm>
            <a:off x="338623" y="3787827"/>
            <a:ext cx="1789471" cy="2308324"/>
          </a:xfrm>
          <a:prstGeom prst="rect">
            <a:avLst/>
          </a:prstGeom>
          <a:noFill/>
        </p:spPr>
        <p:txBody>
          <a:bodyPr wrap="square" rtlCol="0">
            <a:spAutoFit/>
          </a:bodyPr>
          <a:lstStyle/>
          <a:p>
            <a:r>
              <a:rPr lang="en-US" i="1" dirty="0">
                <a:latin typeface="Arial Narrow" panose="020B0606020202030204" pitchFamily="34" charset="0"/>
              </a:rPr>
              <a:t>Infiltration decreases the overland flow and recharge the groundwater, recovering the natural hydrologic cycle</a:t>
            </a:r>
            <a:endParaRPr lang="pt-BR" i="1" dirty="0">
              <a:latin typeface="Arial Narrow" panose="020B0606020202030204" pitchFamily="34" charset="0"/>
            </a:endParaRPr>
          </a:p>
        </p:txBody>
      </p:sp>
      <p:sp>
        <p:nvSpPr>
          <p:cNvPr id="13" name="Footer Placeholder 12">
            <a:extLst>
              <a:ext uri="{FF2B5EF4-FFF2-40B4-BE49-F238E27FC236}">
                <a16:creationId xmlns:a16="http://schemas.microsoft.com/office/drawing/2014/main" id="{47B6DE67-A17F-4070-B685-0D9015920B74}"/>
              </a:ext>
            </a:extLst>
          </p:cNvPr>
          <p:cNvSpPr>
            <a:spLocks noGrp="1"/>
          </p:cNvSpPr>
          <p:nvPr>
            <p:ph type="ftr" sz="quarter" idx="11"/>
          </p:nvPr>
        </p:nvSpPr>
        <p:spPr/>
        <p:txBody>
          <a:bodyPr/>
          <a:lstStyle/>
          <a:p>
            <a:endParaRPr lang="pt-BR"/>
          </a:p>
        </p:txBody>
      </p:sp>
    </p:spTree>
    <p:extLst>
      <p:ext uri="{BB962C8B-B14F-4D97-AF65-F5344CB8AC3E}">
        <p14:creationId xmlns:p14="http://schemas.microsoft.com/office/powerpoint/2010/main" val="16275814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C389CEC-3C57-403A-9378-D0723CB7AB4F}"/>
              </a:ext>
            </a:extLst>
          </p:cNvPr>
          <p:cNvSpPr>
            <a:spLocks noGrp="1"/>
          </p:cNvSpPr>
          <p:nvPr>
            <p:ph type="sldNum" sz="quarter" idx="12"/>
          </p:nvPr>
        </p:nvSpPr>
        <p:spPr/>
        <p:txBody>
          <a:bodyPr/>
          <a:lstStyle/>
          <a:p>
            <a:fld id="{12355883-794E-4E24-8767-1D4B3F3F386F}" type="slidenum">
              <a:rPr lang="pt-BR" smtClean="0"/>
              <a:t>8</a:t>
            </a:fld>
            <a:endParaRPr lang="pt-BR"/>
          </a:p>
        </p:txBody>
      </p:sp>
      <p:sp>
        <p:nvSpPr>
          <p:cNvPr id="5" name="Título 1">
            <a:extLst>
              <a:ext uri="{FF2B5EF4-FFF2-40B4-BE49-F238E27FC236}">
                <a16:creationId xmlns:a16="http://schemas.microsoft.com/office/drawing/2014/main" id="{2952E78D-CB30-4D63-91E9-49B71183AED5}"/>
              </a:ext>
            </a:extLst>
          </p:cNvPr>
          <p:cNvSpPr txBox="1">
            <a:spLocks/>
          </p:cNvSpPr>
          <p:nvPr/>
        </p:nvSpPr>
        <p:spPr>
          <a:xfrm>
            <a:off x="586440" y="208959"/>
            <a:ext cx="547833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Impact" panose="020B0806030902050204" pitchFamily="34" charset="0"/>
              </a:rPr>
              <a:t>Level of actions </a:t>
            </a:r>
          </a:p>
        </p:txBody>
      </p:sp>
      <p:sp>
        <p:nvSpPr>
          <p:cNvPr id="6" name="Espaço Reservado para Conteúdo 2">
            <a:extLst>
              <a:ext uri="{FF2B5EF4-FFF2-40B4-BE49-F238E27FC236}">
                <a16:creationId xmlns:a16="http://schemas.microsoft.com/office/drawing/2014/main" id="{F8A9681D-86CD-4A08-802C-F792E6723E00}"/>
              </a:ext>
            </a:extLst>
          </p:cNvPr>
          <p:cNvSpPr txBox="1">
            <a:spLocks/>
          </p:cNvSpPr>
          <p:nvPr/>
        </p:nvSpPr>
        <p:spPr>
          <a:xfrm>
            <a:off x="298614" y="1396179"/>
            <a:ext cx="5534967" cy="475927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i="1" dirty="0"/>
          </a:p>
          <a:p>
            <a:r>
              <a:rPr lang="en-US" i="1" dirty="0">
                <a:latin typeface="Arial Narrow" panose="020B0606020202030204" pitchFamily="34" charset="0"/>
              </a:rPr>
              <a:t>At the private level – at source</a:t>
            </a:r>
          </a:p>
          <a:p>
            <a:pPr marL="457200" lvl="1" indent="0">
              <a:buFont typeface="Arial" panose="020B0604020202020204" pitchFamily="34" charset="0"/>
              <a:buNone/>
            </a:pPr>
            <a:r>
              <a:rPr lang="en-US" dirty="0">
                <a:latin typeface="Arial Narrow" panose="020B0606020202030204" pitchFamily="34" charset="0"/>
              </a:rPr>
              <a:t>…encouraging environmental certification such as Green Building, LEED, among others, bringing value to the investment. This area actions at source: </a:t>
            </a:r>
            <a:r>
              <a:rPr lang="en-US" i="1" dirty="0">
                <a:latin typeface="Arial Narrow" panose="020B0606020202030204" pitchFamily="34" charset="0"/>
              </a:rPr>
              <a:t>building, plot development</a:t>
            </a:r>
          </a:p>
          <a:p>
            <a:endParaRPr lang="en-US" dirty="0">
              <a:latin typeface="Arial Narrow" panose="020B0606020202030204" pitchFamily="34" charset="0"/>
            </a:endParaRPr>
          </a:p>
          <a:p>
            <a:r>
              <a:rPr lang="en-US" i="1" dirty="0">
                <a:latin typeface="Arial Narrow" panose="020B0606020202030204" pitchFamily="34" charset="0"/>
              </a:rPr>
              <a:t>At the public level – urban area</a:t>
            </a:r>
          </a:p>
          <a:p>
            <a:pPr marL="457200" lvl="1" indent="0">
              <a:buFont typeface="Arial" panose="020B0604020202020204" pitchFamily="34" charset="0"/>
              <a:buNone/>
            </a:pPr>
            <a:r>
              <a:rPr lang="en-US" dirty="0">
                <a:latin typeface="Arial Narrow" panose="020B0606020202030204" pitchFamily="34" charset="0"/>
              </a:rPr>
              <a:t>…undertaking new developments with sustainable standards for </a:t>
            </a:r>
            <a:r>
              <a:rPr lang="en-US" u="sng" dirty="0">
                <a:latin typeface="Arial Narrow" panose="020B0606020202030204" pitchFamily="34" charset="0"/>
              </a:rPr>
              <a:t>urban recovery </a:t>
            </a:r>
            <a:r>
              <a:rPr lang="en-US" dirty="0">
                <a:latin typeface="Arial Narrow" panose="020B0606020202030204" pitchFamily="34" charset="0"/>
              </a:rPr>
              <a:t>which represents an opportunity to change the city. </a:t>
            </a:r>
            <a:r>
              <a:rPr lang="en-US" i="1" dirty="0">
                <a:latin typeface="Arial Narrow" panose="020B0606020202030204" pitchFamily="34" charset="0"/>
              </a:rPr>
              <a:t>It represents an area of the city </a:t>
            </a:r>
          </a:p>
        </p:txBody>
      </p:sp>
      <p:pic>
        <p:nvPicPr>
          <p:cNvPr id="7" name="Picture 4">
            <a:extLst>
              <a:ext uri="{FF2B5EF4-FFF2-40B4-BE49-F238E27FC236}">
                <a16:creationId xmlns:a16="http://schemas.microsoft.com/office/drawing/2014/main" id="{DACEA9E7-ADD9-4395-AD95-34CFFAD4EEA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52598" y="290512"/>
            <a:ext cx="558482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4">
            <a:extLst>
              <a:ext uri="{FF2B5EF4-FFF2-40B4-BE49-F238E27FC236}">
                <a16:creationId xmlns:a16="http://schemas.microsoft.com/office/drawing/2014/main" id="{0A612FDC-5481-45A4-BFA3-AB1151E1DFB2}"/>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pt-B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2355883-794E-4E24-8767-1D4B3F3F386F}" type="slidenum">
              <a:rPr lang="pt-BR" smtClean="0"/>
              <a:pPr/>
              <a:t>8</a:t>
            </a:fld>
            <a:endParaRPr lang="pt-BR"/>
          </a:p>
        </p:txBody>
      </p:sp>
      <p:sp>
        <p:nvSpPr>
          <p:cNvPr id="2" name="Footer Placeholder 1">
            <a:extLst>
              <a:ext uri="{FF2B5EF4-FFF2-40B4-BE49-F238E27FC236}">
                <a16:creationId xmlns:a16="http://schemas.microsoft.com/office/drawing/2014/main" id="{22A9E513-A1A8-4F87-BA5F-D49A363DF68F}"/>
              </a:ext>
            </a:extLst>
          </p:cNvPr>
          <p:cNvSpPr>
            <a:spLocks noGrp="1"/>
          </p:cNvSpPr>
          <p:nvPr>
            <p:ph type="ftr" sz="quarter" idx="11"/>
          </p:nvPr>
        </p:nvSpPr>
        <p:spPr/>
        <p:txBody>
          <a:bodyPr/>
          <a:lstStyle/>
          <a:p>
            <a:endParaRPr lang="pt-BR"/>
          </a:p>
        </p:txBody>
      </p:sp>
    </p:spTree>
    <p:extLst>
      <p:ext uri="{BB962C8B-B14F-4D97-AF65-F5344CB8AC3E}">
        <p14:creationId xmlns:p14="http://schemas.microsoft.com/office/powerpoint/2010/main" val="16985343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7963"/>
            <a:ext cx="6680961" cy="1396181"/>
          </a:xfrm>
        </p:spPr>
        <p:txBody>
          <a:bodyPr>
            <a:normAutofit/>
          </a:bodyPr>
          <a:lstStyle/>
          <a:p>
            <a:pPr algn="ctr"/>
            <a:r>
              <a:rPr lang="en-US" sz="3600" dirty="0">
                <a:latin typeface="Impact" panose="020B0806030902050204" pitchFamily="34" charset="0"/>
              </a:rPr>
              <a:t>Integrated solutions in </a:t>
            </a:r>
            <a:r>
              <a:rPr lang="en-US" sz="3600" dirty="0" err="1">
                <a:latin typeface="Impact" panose="020B0806030902050204" pitchFamily="34" charset="0"/>
              </a:rPr>
              <a:t>Seul</a:t>
            </a:r>
            <a:endParaRPr lang="en-US" sz="3600" dirty="0">
              <a:latin typeface="Impact" panose="020B0806030902050204" pitchFamily="34" charset="0"/>
            </a:endParaRPr>
          </a:p>
        </p:txBody>
      </p:sp>
      <p:pic>
        <p:nvPicPr>
          <p:cNvPr id="6" name="Picture 8" descr="6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77941" y="0"/>
            <a:ext cx="4256087"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6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51978" y="3108812"/>
            <a:ext cx="4222750"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eta para baixo 7"/>
          <p:cNvSpPr/>
          <p:nvPr/>
        </p:nvSpPr>
        <p:spPr>
          <a:xfrm>
            <a:off x="9505984" y="2657762"/>
            <a:ext cx="490331" cy="4974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p:cNvSpPr txBox="1"/>
          <p:nvPr/>
        </p:nvSpPr>
        <p:spPr>
          <a:xfrm>
            <a:off x="7377941" y="5812963"/>
            <a:ext cx="4333461" cy="646331"/>
          </a:xfrm>
          <a:prstGeom prst="rect">
            <a:avLst/>
          </a:prstGeom>
          <a:noFill/>
        </p:spPr>
        <p:txBody>
          <a:bodyPr wrap="square" rtlCol="0">
            <a:spAutoFit/>
          </a:bodyPr>
          <a:lstStyle/>
          <a:p>
            <a:pPr algn="ctr"/>
            <a:r>
              <a:rPr lang="en-US" b="1" dirty="0">
                <a:latin typeface="Arial Narrow" panose="020B0606020202030204" pitchFamily="34" charset="0"/>
              </a:rPr>
              <a:t>Sewage treatment, storm water, urban recovery, solids, transport, </a:t>
            </a:r>
            <a:r>
              <a:rPr lang="en-US" b="1" dirty="0" err="1">
                <a:latin typeface="Arial Narrow" panose="020B0606020202030204" pitchFamily="34" charset="0"/>
              </a:rPr>
              <a:t>etc</a:t>
            </a:r>
            <a:endParaRPr lang="en-US" b="1" dirty="0">
              <a:latin typeface="Arial Narrow" panose="020B0606020202030204" pitchFamily="34" charset="0"/>
            </a:endParaRPr>
          </a:p>
        </p:txBody>
      </p:sp>
      <p:sp>
        <p:nvSpPr>
          <p:cNvPr id="3" name="Slide Number Placeholder 2">
            <a:extLst>
              <a:ext uri="{FF2B5EF4-FFF2-40B4-BE49-F238E27FC236}">
                <a16:creationId xmlns:a16="http://schemas.microsoft.com/office/drawing/2014/main" id="{F21978F8-D485-4F37-9439-EC880AFBCC13}"/>
              </a:ext>
            </a:extLst>
          </p:cNvPr>
          <p:cNvSpPr>
            <a:spLocks noGrp="1"/>
          </p:cNvSpPr>
          <p:nvPr>
            <p:ph type="sldNum" sz="quarter" idx="12"/>
          </p:nvPr>
        </p:nvSpPr>
        <p:spPr/>
        <p:txBody>
          <a:bodyPr/>
          <a:lstStyle/>
          <a:p>
            <a:fld id="{12355883-794E-4E24-8767-1D4B3F3F386F}" type="slidenum">
              <a:rPr lang="pt-BR" smtClean="0"/>
              <a:t>9</a:t>
            </a:fld>
            <a:endParaRPr lang="pt-BR"/>
          </a:p>
        </p:txBody>
      </p:sp>
      <p:sp>
        <p:nvSpPr>
          <p:cNvPr id="5" name="TextBox 4">
            <a:extLst>
              <a:ext uri="{FF2B5EF4-FFF2-40B4-BE49-F238E27FC236}">
                <a16:creationId xmlns:a16="http://schemas.microsoft.com/office/drawing/2014/main" id="{BEBB0F30-B913-47DD-9801-10FDCCDB5B07}"/>
              </a:ext>
            </a:extLst>
          </p:cNvPr>
          <p:cNvSpPr txBox="1"/>
          <p:nvPr/>
        </p:nvSpPr>
        <p:spPr>
          <a:xfrm>
            <a:off x="530592" y="1453964"/>
            <a:ext cx="6150369" cy="4401205"/>
          </a:xfrm>
          <a:prstGeom prst="rect">
            <a:avLst/>
          </a:prstGeom>
          <a:noFill/>
        </p:spPr>
        <p:txBody>
          <a:bodyPr wrap="square" rtlCol="0">
            <a:spAutoFit/>
          </a:bodyPr>
          <a:lstStyle/>
          <a:p>
            <a:pPr marL="285750" indent="-285750">
              <a:buFont typeface="Arial" panose="020B0604020202020204" pitchFamily="34" charset="0"/>
              <a:buChar char="•"/>
            </a:pPr>
            <a:r>
              <a:rPr lang="en-US" sz="2800" i="1" dirty="0">
                <a:latin typeface="Arial Narrow" panose="020B0606020202030204" pitchFamily="34" charset="0"/>
              </a:rPr>
              <a:t>Develop all services  for the same area and improve the urban development</a:t>
            </a:r>
          </a:p>
          <a:p>
            <a:pPr marL="285750" indent="-285750">
              <a:buFont typeface="Arial" panose="020B0604020202020204" pitchFamily="34" charset="0"/>
              <a:buChar char="•"/>
            </a:pPr>
            <a:r>
              <a:rPr lang="en-US" sz="2800" i="1" dirty="0">
                <a:latin typeface="Arial Narrow" panose="020B0606020202030204" pitchFamily="34" charset="0"/>
              </a:rPr>
              <a:t>Transport </a:t>
            </a:r>
          </a:p>
          <a:p>
            <a:pPr marL="285750" indent="-285750">
              <a:buFont typeface="Arial" panose="020B0604020202020204" pitchFamily="34" charset="0"/>
              <a:buChar char="•"/>
            </a:pPr>
            <a:r>
              <a:rPr lang="en-US" sz="2800" i="1" dirty="0">
                <a:latin typeface="Arial Narrow" panose="020B0606020202030204" pitchFamily="34" charset="0"/>
              </a:rPr>
              <a:t>Sewage system</a:t>
            </a:r>
          </a:p>
          <a:p>
            <a:pPr marL="285750" indent="-285750">
              <a:buFont typeface="Arial" panose="020B0604020202020204" pitchFamily="34" charset="0"/>
              <a:buChar char="•"/>
            </a:pPr>
            <a:r>
              <a:rPr lang="en-US" sz="2800" i="1" dirty="0">
                <a:latin typeface="Arial Narrow" panose="020B0606020202030204" pitchFamily="34" charset="0"/>
              </a:rPr>
              <a:t>Solid Waste</a:t>
            </a:r>
          </a:p>
          <a:p>
            <a:pPr marL="285750" indent="-285750">
              <a:buFont typeface="Arial" panose="020B0604020202020204" pitchFamily="34" charset="0"/>
              <a:buChar char="•"/>
            </a:pPr>
            <a:r>
              <a:rPr lang="en-US" sz="2800" i="1" dirty="0">
                <a:latin typeface="Arial Narrow" panose="020B0606020202030204" pitchFamily="34" charset="0"/>
              </a:rPr>
              <a:t>Stormwater</a:t>
            </a:r>
          </a:p>
          <a:p>
            <a:pPr marL="285750" indent="-285750">
              <a:buFont typeface="Arial" panose="020B0604020202020204" pitchFamily="34" charset="0"/>
              <a:buChar char="•"/>
            </a:pPr>
            <a:r>
              <a:rPr lang="en-US" sz="2800" i="1" dirty="0">
                <a:latin typeface="Arial Narrow" panose="020B0606020202030204" pitchFamily="34" charset="0"/>
              </a:rPr>
              <a:t>Housing </a:t>
            </a:r>
          </a:p>
          <a:p>
            <a:pPr marL="285750" indent="-285750">
              <a:buFont typeface="Arial" panose="020B0604020202020204" pitchFamily="34" charset="0"/>
              <a:buChar char="•"/>
            </a:pPr>
            <a:r>
              <a:rPr lang="en-US" sz="2800" i="1" dirty="0">
                <a:latin typeface="Arial Narrow" panose="020B0606020202030204" pitchFamily="34" charset="0"/>
              </a:rPr>
              <a:t>Amenities </a:t>
            </a:r>
          </a:p>
          <a:p>
            <a:pPr marL="285750" indent="-285750">
              <a:buFont typeface="Arial" panose="020B0604020202020204" pitchFamily="34" charset="0"/>
              <a:buChar char="•"/>
            </a:pPr>
            <a:r>
              <a:rPr lang="en-US" sz="2800" i="1" dirty="0">
                <a:latin typeface="Arial Narrow" panose="020B0606020202030204" pitchFamily="34" charset="0"/>
              </a:rPr>
              <a:t>Improving Landscape</a:t>
            </a:r>
          </a:p>
          <a:p>
            <a:pPr marL="285750" indent="-285750">
              <a:buFont typeface="Arial" panose="020B0604020202020204" pitchFamily="34" charset="0"/>
              <a:buChar char="•"/>
            </a:pPr>
            <a:r>
              <a:rPr lang="en-US" sz="2800" i="1" dirty="0">
                <a:latin typeface="Arial Narrow" panose="020B0606020202030204" pitchFamily="34" charset="0"/>
              </a:rPr>
              <a:t>New private Investments</a:t>
            </a:r>
          </a:p>
        </p:txBody>
      </p:sp>
      <p:sp>
        <p:nvSpPr>
          <p:cNvPr id="4" name="Footer Placeholder 3">
            <a:extLst>
              <a:ext uri="{FF2B5EF4-FFF2-40B4-BE49-F238E27FC236}">
                <a16:creationId xmlns:a16="http://schemas.microsoft.com/office/drawing/2014/main" id="{AC9F53D7-DBDE-4020-9E7E-DF1C4D25B79D}"/>
              </a:ext>
            </a:extLst>
          </p:cNvPr>
          <p:cNvSpPr>
            <a:spLocks noGrp="1"/>
          </p:cNvSpPr>
          <p:nvPr>
            <p:ph type="ftr" sz="quarter" idx="11"/>
          </p:nvPr>
        </p:nvSpPr>
        <p:spPr/>
        <p:txBody>
          <a:bodyPr/>
          <a:lstStyle/>
          <a:p>
            <a:endParaRPr lang="pt-BR"/>
          </a:p>
        </p:txBody>
      </p:sp>
    </p:spTree>
    <p:extLst>
      <p:ext uri="{BB962C8B-B14F-4D97-AF65-F5344CB8AC3E}">
        <p14:creationId xmlns:p14="http://schemas.microsoft.com/office/powerpoint/2010/main" val="367671970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388</TotalTime>
  <Words>2114</Words>
  <Application>Microsoft Office PowerPoint</Application>
  <PresentationFormat>Widescreen</PresentationFormat>
  <Paragraphs>140</Paragraphs>
  <Slides>12</Slides>
  <Notes>11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12</vt:i4>
      </vt:variant>
    </vt:vector>
  </HeadingPairs>
  <TitlesOfParts>
    <vt:vector size="21" baseType="lpstr">
      <vt:lpstr>Arial</vt:lpstr>
      <vt:lpstr>Arial Narrow</vt:lpstr>
      <vt:lpstr>Calibri</vt:lpstr>
      <vt:lpstr>Calibri Light</vt:lpstr>
      <vt:lpstr>Impact</vt:lpstr>
      <vt:lpstr>Times New Roman</vt:lpstr>
      <vt:lpstr>Wingdings</vt:lpstr>
      <vt:lpstr>Tema do Office</vt:lpstr>
      <vt:lpstr>Documento</vt:lpstr>
      <vt:lpstr>Integrated Urban Water Management  Wet cities</vt:lpstr>
      <vt:lpstr>PowerPoint Presentation</vt:lpstr>
      <vt:lpstr>PowerPoint Presentation</vt:lpstr>
      <vt:lpstr>PowerPoint Presentation</vt:lpstr>
      <vt:lpstr>IUWM Framework</vt:lpstr>
      <vt:lpstr>Sustainable Solutions for IUWM </vt:lpstr>
      <vt:lpstr>PowerPoint Presentation</vt:lpstr>
      <vt:lpstr>PowerPoint Presentation</vt:lpstr>
      <vt:lpstr>Integrated solutions in Seul</vt:lpstr>
      <vt:lpstr>IUWM In Teresina, Brazil</vt:lpstr>
      <vt:lpstr>Flood Management in Metropolitan área of Curitiba</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Integrated Urban Water Management  Wet cities</dc:title>
  <dc:creator>Carlos Tucci</dc:creator>
  <cp:lastModifiedBy>DNAKP-STCOMPUTINDO</cp:lastModifiedBy>
  <cp:revision>5</cp:revision>
  <dcterms:created xsi:type="dcterms:W3CDTF">2019-01-25T09:40:27Z</dcterms:created>
  <dcterms:modified xsi:type="dcterms:W3CDTF">2019-01-28T09:42:34Z</dcterms:modified>
</cp:coreProperties>
</file>