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26"/>
  </p:notesMasterIdLst>
  <p:handoutMasterIdLst>
    <p:handoutMasterId r:id="rId27"/>
  </p:handoutMasterIdLst>
  <p:sldIdLst>
    <p:sldId id="1733" r:id="rId3"/>
    <p:sldId id="1772" r:id="rId4"/>
    <p:sldId id="1773" r:id="rId5"/>
    <p:sldId id="1774" r:id="rId6"/>
    <p:sldId id="1776" r:id="rId7"/>
    <p:sldId id="1775" r:id="rId8"/>
    <p:sldId id="1786" r:id="rId9"/>
    <p:sldId id="1787" r:id="rId10"/>
    <p:sldId id="1777" r:id="rId11"/>
    <p:sldId id="1778" r:id="rId12"/>
    <p:sldId id="1779" r:id="rId13"/>
    <p:sldId id="1780" r:id="rId14"/>
    <p:sldId id="1781" r:id="rId15"/>
    <p:sldId id="1782" r:id="rId16"/>
    <p:sldId id="1783" r:id="rId17"/>
    <p:sldId id="1792" r:id="rId18"/>
    <p:sldId id="1793" r:id="rId19"/>
    <p:sldId id="1791" r:id="rId20"/>
    <p:sldId id="1788" r:id="rId21"/>
    <p:sldId id="1789" r:id="rId22"/>
    <p:sldId id="1790" r:id="rId23"/>
    <p:sldId id="1784" r:id="rId24"/>
    <p:sldId id="1785" r:id="rId2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ra" initials="" lastIdx="1" clrIdx="0"/>
  <p:cmAuthor id="1" name="Syamsidar Thamrin" initials="ST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1F4E79"/>
    <a:srgbClr val="C5E0B4"/>
    <a:srgbClr val="DAE3F3"/>
    <a:srgbClr val="FEF5D4"/>
    <a:srgbClr val="F7C5A3"/>
    <a:srgbClr val="F4B183"/>
    <a:srgbClr val="F5B88F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5658" autoAdjust="0"/>
  </p:normalViewPr>
  <p:slideViewPr>
    <p:cSldViewPr snapToGrid="0">
      <p:cViewPr varScale="1">
        <p:scale>
          <a:sx n="71" d="100"/>
          <a:sy n="71" d="100"/>
        </p:scale>
        <p:origin x="3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0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andi:Desktop:Air%20Baku%20pak%20fatah:grafik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r>
              <a:rPr lang="id-ID" sz="1600" b="0" dirty="0">
                <a:solidFill>
                  <a:schemeClr val="tx1"/>
                </a:solidFill>
              </a:rPr>
              <a:t>Pemenuhan Kebutuhan Air Minum Rumah Tangga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867-4F08-886D-1AF5FE5940A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867-4F08-886D-1AF5FE5940A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867-4F08-886D-1AF5FE5940A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867-4F08-886D-1AF5FE594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Air Tanah</c:v>
                </c:pt>
                <c:pt idx="1">
                  <c:v>Ledeng</c:v>
                </c:pt>
                <c:pt idx="2">
                  <c:v>Air Sungai/Hujan</c:v>
                </c:pt>
                <c:pt idx="3">
                  <c:v>Air Kemasan/Lainnya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0.73499999999999999</c:v>
                </c:pt>
                <c:pt idx="1">
                  <c:v>0.17499999999999999</c:v>
                </c:pt>
                <c:pt idx="2" formatCode="0.0%">
                  <c:v>0.06</c:v>
                </c:pt>
                <c:pt idx="3" formatCode="0.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7-4F08-886D-1AF5FE594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1">
          <a:noFill/>
        </a:ln>
      </c:spPr>
    </c:plotArea>
    <c:legend>
      <c:legendPos val="b"/>
      <c:layout>
        <c:manualLayout>
          <c:xMode val="edge"/>
          <c:yMode val="edge"/>
          <c:x val="0.67337006883579231"/>
          <c:y val="0.28319567890686931"/>
          <c:w val="0.32278181996526473"/>
          <c:h val="0.53952913642564415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Potensi Ketersediaan Air</c:v>
          </c:tx>
          <c:spPr>
            <a:ln w="38100">
              <a:prstDash val="dash"/>
            </a:ln>
          </c:spPr>
          <c:marker>
            <c:symbol val="none"/>
          </c:marker>
          <c:cat>
            <c:numRef>
              <c:f>Sheet1!$L$3:$Q$3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Sheet1!$L$23:$Q$23</c:f>
              <c:numCache>
                <c:formatCode>_(* #,##0.0_);_(* \(#,##0.0\);_(* "-"_);_(@_)</c:formatCode>
                <c:ptCount val="6"/>
                <c:pt idx="0">
                  <c:v>691313.7</c:v>
                </c:pt>
                <c:pt idx="1">
                  <c:v>691313.7</c:v>
                </c:pt>
                <c:pt idx="2">
                  <c:v>691313.7</c:v>
                </c:pt>
                <c:pt idx="3">
                  <c:v>691313.7</c:v>
                </c:pt>
                <c:pt idx="4">
                  <c:v>691313.7</c:v>
                </c:pt>
                <c:pt idx="5">
                  <c:v>691313.7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4D-4CC1-88B4-81684B0167F2}"/>
            </c:ext>
          </c:extLst>
        </c:ser>
        <c:ser>
          <c:idx val="1"/>
          <c:order val="1"/>
          <c:tx>
            <c:v>Kebutuhan Air Total</c:v>
          </c:tx>
          <c:spPr>
            <a:ln w="38100"/>
          </c:spPr>
          <c:marker>
            <c:symbol val="none"/>
          </c:marker>
          <c:cat>
            <c:numRef>
              <c:f>Sheet1!$L$3:$Q$3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Sheet1!$L$11:$Q$11</c:f>
              <c:numCache>
                <c:formatCode>_(* #,##0.0_);_(* \(#,##0.0\);_(* "-"_);_(@_)</c:formatCode>
                <c:ptCount val="6"/>
                <c:pt idx="0">
                  <c:v>86376.210100000011</c:v>
                </c:pt>
                <c:pt idx="1">
                  <c:v>175179.28700000001</c:v>
                </c:pt>
                <c:pt idx="2">
                  <c:v>250369.06099999999</c:v>
                </c:pt>
                <c:pt idx="3">
                  <c:v>362367.61</c:v>
                </c:pt>
                <c:pt idx="4">
                  <c:v>531387.03</c:v>
                </c:pt>
                <c:pt idx="5">
                  <c:v>790044.25099999888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D-4CC1-88B4-81684B0167F2}"/>
            </c:ext>
          </c:extLst>
        </c:ser>
        <c:ser>
          <c:idx val="2"/>
          <c:order val="2"/>
          <c:tx>
            <c:v>Kebutuhan Air DMI</c:v>
          </c:tx>
          <c:spPr>
            <a:ln w="38100"/>
          </c:spPr>
          <c:marker>
            <c:symbol val="none"/>
          </c:marker>
          <c:cat>
            <c:numRef>
              <c:f>Sheet1!$L$3:$Q$3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Sheet1!$L$21:$Q$21</c:f>
              <c:numCache>
                <c:formatCode>_(* #,##0.0_);_(* \(#,##0.0\);_(* "-"_);_(@_)</c:formatCode>
                <c:ptCount val="6"/>
                <c:pt idx="0">
                  <c:v>21817.883999999991</c:v>
                </c:pt>
                <c:pt idx="1">
                  <c:v>34173.26</c:v>
                </c:pt>
                <c:pt idx="2">
                  <c:v>55358.369000000006</c:v>
                </c:pt>
                <c:pt idx="3">
                  <c:v>92731.177000000025</c:v>
                </c:pt>
                <c:pt idx="4">
                  <c:v>158392.04700000011</c:v>
                </c:pt>
                <c:pt idx="5">
                  <c:v>274192.28400000022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4D-4CC1-88B4-81684B016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02904"/>
        <c:axId val="158851880"/>
      </c:lineChart>
      <c:catAx>
        <c:axId val="12840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en-US"/>
          </a:p>
        </c:txPr>
        <c:crossAx val="158851880"/>
        <c:crosses val="autoZero"/>
        <c:auto val="1"/>
        <c:lblAlgn val="ctr"/>
        <c:lblOffset val="100"/>
        <c:noMultiLvlLbl val="0"/>
      </c:catAx>
      <c:valAx>
        <c:axId val="158851880"/>
        <c:scaling>
          <c:orientation val="minMax"/>
          <c:max val="800000"/>
        </c:scaling>
        <c:delete val="0"/>
        <c:axPos val="l"/>
        <c:majorGridlines/>
        <c:numFmt formatCode="#,##0;[Red]#,##0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128402904"/>
        <c:crosses val="autoZero"/>
        <c:crossBetween val="between"/>
        <c:majorUnit val="200000"/>
      </c:valAx>
    </c:plotArea>
    <c:legend>
      <c:legendPos val="b"/>
      <c:layout>
        <c:manualLayout>
          <c:xMode val="edge"/>
          <c:yMode val="edge"/>
          <c:x val="1.8384400580340101E-2"/>
          <c:y val="0.81829007793180275"/>
          <c:w val="0.95349497760477453"/>
          <c:h val="0.15567913536794789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D28ED-0187-45D6-B98C-0CBF5A677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A080D-EB32-4A88-9E3D-602F0F9C71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9" y="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r">
              <a:defRPr sz="1200"/>
            </a:lvl1pPr>
          </a:lstStyle>
          <a:p>
            <a:fld id="{8FF5C674-3AEA-4E32-A48C-FB534E68D392}" type="datetimeFigureOut">
              <a:rPr lang="id-ID" smtClean="0"/>
              <a:pPr/>
              <a:t>28/01/2019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30385-C1A8-44E8-AB17-D9DDFF6E90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41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F02CE-8628-4D42-B556-EC774171C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9" y="9371411"/>
            <a:ext cx="2919565" cy="494903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r">
              <a:defRPr sz="1200"/>
            </a:lvl1pPr>
          </a:lstStyle>
          <a:p>
            <a:fld id="{D11E577E-3BFF-4590-96F3-41A528FD8A1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559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/>
          <a:lstStyle>
            <a:lvl1pPr algn="r">
              <a:defRPr sz="1200"/>
            </a:lvl1pPr>
          </a:lstStyle>
          <a:p>
            <a:fld id="{442C1CD4-5261-4BAF-9E78-A3F57C406291}" type="datetimeFigureOut">
              <a:rPr lang="en-GB" smtClean="0"/>
              <a:pPr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8" rIns="91038" bIns="455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038" tIns="45518" rIns="91038" bIns="455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5030"/>
          </a:xfrm>
          <a:prstGeom prst="rect">
            <a:avLst/>
          </a:prstGeom>
        </p:spPr>
        <p:txBody>
          <a:bodyPr vert="horz" lIns="91038" tIns="45518" rIns="91038" bIns="45518" rtlCol="0" anchor="b"/>
          <a:lstStyle>
            <a:lvl1pPr algn="r">
              <a:defRPr sz="1200"/>
            </a:lvl1pPr>
          </a:lstStyle>
          <a:p>
            <a:fld id="{DECCBEF3-FD04-446D-9CF7-7AB304817C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00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7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49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  <a:prstGeom prst="roundRect">
            <a:avLst/>
          </a:prstGeom>
          <a:ln w="28575">
            <a:solidFill>
              <a:srgbClr val="002060"/>
            </a:solidFill>
          </a:ln>
        </p:spPr>
        <p:txBody>
          <a:bodyPr anchor="ctr">
            <a:normAutofit/>
          </a:bodyPr>
          <a:lstStyle>
            <a:lvl1pPr algn="ctr">
              <a:defRPr sz="3599" b="1">
                <a:solidFill>
                  <a:srgbClr val="003D7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025" y="389854"/>
            <a:ext cx="3116210" cy="12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602" y="694995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0" y="389854"/>
            <a:ext cx="1038323" cy="11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1681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692D-E20A-4582-8911-B3DC3DED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DFAF-86D5-4041-A464-36A94865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F2572-B8C6-4F3D-9830-E42C82CB8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9A054-3183-46E2-B03D-44256AF7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86872-6296-47C3-9E01-BC9BADE7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F778E-B14B-4B4D-8281-5C00BFB9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6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9B94-38EB-4228-A364-A148222B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FB26F-948B-4D8A-8567-FEDAD488E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D21D1-4ABB-42A0-B483-CF3A77025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32956-D7AF-4375-926B-0855EBB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68DA-354B-4FBE-B731-FCFF5AE6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6E82B-589E-40F1-AA1F-64EFCA9D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4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DEB5-68F7-46FB-A8A6-83CF977D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C299B-9E2D-4D6A-A965-E20FA0DA4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C68F-CEF0-4721-BC5C-F57FF08A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DC24-3F3E-4C5E-A79A-5891D44F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1959-0558-48A4-A7C5-073E48C3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0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B0D2F-5E1E-4450-996E-3DCB451E4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3070D-5FF4-4D4C-B782-BC496A13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2825-C94E-4855-9956-C20C0C25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64B1-B46C-4F73-9E08-025A6A8A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FA83-B470-4BAE-84FA-945BA28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2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359" y="2"/>
            <a:ext cx="1009649" cy="9779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>
            <a:cxnSpLocks noChangeShapeType="1"/>
          </p:cNvCxnSpPr>
          <p:nvPr/>
        </p:nvCxnSpPr>
        <p:spPr bwMode="auto">
          <a:xfrm>
            <a:off x="472017" y="933451"/>
            <a:ext cx="11216216" cy="0"/>
          </a:xfrm>
          <a:prstGeom prst="line">
            <a:avLst/>
          </a:prstGeom>
          <a:noFill/>
          <a:ln w="9525" algn="ctr">
            <a:solidFill>
              <a:srgbClr val="EBB323"/>
            </a:solidFill>
            <a:prstDash val="dash"/>
            <a:round/>
            <a:headEnd/>
            <a:tailEnd/>
          </a:ln>
        </p:spPr>
      </p:cxn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8" y="67734"/>
            <a:ext cx="732366" cy="7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01353" y="6493938"/>
            <a:ext cx="1380067" cy="364066"/>
          </a:xfrm>
        </p:spPr>
        <p:txBody>
          <a:bodyPr/>
          <a:lstStyle>
            <a:lvl1pPr>
              <a:defRPr/>
            </a:lvl1pPr>
          </a:lstStyle>
          <a:p>
            <a:fld id="{68D380D5-5149-4EB7-99CC-914FFFB268D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28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83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29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568004"/>
            <a:ext cx="10515600" cy="1193800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55826"/>
            <a:ext cx="10515600" cy="153274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003D7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35" y="392214"/>
            <a:ext cx="3586531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5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5555" y="694980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7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528373" y="-5598928"/>
            <a:ext cx="1105468" cy="12276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25059" y="6657654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9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0655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7" cy="198805"/>
          </a:xfr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" y="90030"/>
            <a:ext cx="946756" cy="93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10" y="54392"/>
            <a:ext cx="10875179" cy="972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0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24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3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2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1" y="6666086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3"/>
            <a:ext cx="198804" cy="10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6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66086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1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1"/>
            <a:ext cx="10189492" cy="737577"/>
          </a:xfrm>
        </p:spPr>
        <p:txBody>
          <a:bodyPr>
            <a:normAutofit/>
          </a:bodyPr>
          <a:lstStyle>
            <a:lvl1pPr algn="ctr">
              <a:defRPr sz="3200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1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3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11441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9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4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38063" y="-5669799"/>
            <a:ext cx="896199" cy="12211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1" y="-32082"/>
            <a:ext cx="1165239" cy="93632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11532079" y="6498916"/>
            <a:ext cx="659951" cy="331788"/>
          </a:xfrm>
          <a:prstGeom prst="rect">
            <a:avLst/>
          </a:prstGeom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fld id="{83832398-D677-46FC-87CC-76D60EC36DD2}" type="slidenum">
              <a:rPr lang="en-US" sz="1050">
                <a:solidFill>
                  <a:srgbClr val="7B3E3D"/>
                </a:solidFill>
                <a:latin typeface="Calibri"/>
                <a:ea typeface="Cambria" charset="0"/>
                <a:cs typeface="Cambria" charset="0"/>
              </a:rPr>
              <a:pPr algn="r"/>
              <a:t>‹#›</a:t>
            </a:fld>
            <a:endParaRPr lang="en-US" sz="1050" dirty="0">
              <a:solidFill>
                <a:srgbClr val="7B3E3D"/>
              </a:solidFill>
              <a:latin typeface="Calibri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15419"/>
      </p:ext>
    </p:extLst>
  </p:cSld>
  <p:clrMapOvr>
    <a:masterClrMapping/>
  </p:clrMapOvr>
  <p:transition spd="slow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077" y="1126764"/>
            <a:ext cx="12746137" cy="4831179"/>
          </a:xfrm>
          <a:prstGeom prst="rect">
            <a:avLst/>
          </a:prstGeom>
        </p:spPr>
      </p:pic>
      <p:pic>
        <p:nvPicPr>
          <p:cNvPr id="8" name="Picture 7" hidden="1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0F9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38" y="2316163"/>
            <a:ext cx="8187545" cy="3103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2568004"/>
            <a:ext cx="10515600" cy="1193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38" b="1">
                <a:solidFill>
                  <a:srgbClr val="003D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6" descr="E:\Yanuar\Dropbox\Kerjaan\ppt_template_bappenas_newLogo\logo_Bappenas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09" y="942497"/>
            <a:ext cx="3586531" cy="1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90" y="-5986551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Yanuar\Dropbox\Kerjaan\ppt_template_bappenas_newLogo\gradien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85590" y="694990"/>
            <a:ext cx="220893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7922"/>
      </p:ext>
    </p:extLst>
  </p:cSld>
  <p:clrMapOvr>
    <a:masterClrMapping/>
  </p:clrMapOvr>
  <p:transition spd="slow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2" y="1"/>
            <a:ext cx="12196472" cy="789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54476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4476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457189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4" y="42923"/>
            <a:ext cx="50082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-83713" y="466666"/>
            <a:ext cx="964391" cy="3000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/>
            <a:r>
              <a:rPr lang="en-US" sz="675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REPUBLIK INDONESIA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6" y="9520"/>
            <a:ext cx="788856" cy="780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7"/>
          <a:stretch/>
        </p:blipFill>
        <p:spPr>
          <a:xfrm>
            <a:off x="-4472" y="6720846"/>
            <a:ext cx="12196472" cy="12491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145649" y="6503569"/>
            <a:ext cx="1021491" cy="338173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5649" y="6511102"/>
            <a:ext cx="1021491" cy="330641"/>
          </a:xfrm>
          <a:prstGeom prst="rect">
            <a:avLst/>
          </a:prstGeom>
        </p:spPr>
        <p:txBody>
          <a:bodyPr lIns="121917" tIns="60958" rIns="121917" bIns="60958"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DA7C93-9141-4A12-827E-60EB1BD797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79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641998" y="-5673737"/>
            <a:ext cx="888327" cy="1221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7D1AF-928D-4DF9-90A9-80B29EDCB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5" y="40317"/>
            <a:ext cx="812374" cy="80342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4D40FD-22A5-4E44-A4F2-67DDE2F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2305" y="6666086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id="{F06857A7-5455-46D6-837F-E9EA9045C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40826" y="725584"/>
            <a:ext cx="110446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E88AD-3C8F-46EB-ABC9-458F31716615}"/>
              </a:ext>
            </a:extLst>
          </p:cNvPr>
          <p:cNvSpPr/>
          <p:nvPr userDrawn="1"/>
        </p:nvSpPr>
        <p:spPr>
          <a:xfrm>
            <a:off x="11901312" y="6496359"/>
            <a:ext cx="2616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192C646E-8A71-4229-9321-274B093DFD02}" type="slidenum">
              <a:rPr lang="en-US" sz="1050" b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lvl="0" algn="r"/>
              <a:t>‹#›</a:t>
            </a:fld>
            <a:endParaRPr lang="en-US" sz="105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A14DB9-DF68-423A-803A-0CD38910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864"/>
            <a:ext cx="12211747" cy="97200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002465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D7CF-1254-4744-A10A-8BABBADE6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539F8-7350-4475-AF9F-65B20CA15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52BE-0EC7-4EE5-A355-E8183810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BB79-CD19-4683-AC6F-E6EACC3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BB80-7637-4A08-8D89-6EEEB5B4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4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6319095"/>
            <a:ext cx="1930400" cy="5602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9330" y="6553200"/>
            <a:ext cx="12666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75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KEMENTERIAN KEUANGAN</a:t>
            </a:r>
            <a:endParaRPr lang="en-US" sz="675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483532"/>
            <a:ext cx="2844800" cy="365125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45617521-782B-4617-BD9E-481D4BBF6E30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3" y="6507984"/>
            <a:ext cx="354127" cy="247690"/>
          </a:xfrm>
          <a:prstGeom prst="rect">
            <a:avLst/>
          </a:prstGeom>
        </p:spPr>
      </p:pic>
      <p:grpSp>
        <p:nvGrpSpPr>
          <p:cNvPr id="3" name="Group 16"/>
          <p:cNvGrpSpPr/>
          <p:nvPr/>
        </p:nvGrpSpPr>
        <p:grpSpPr>
          <a:xfrm>
            <a:off x="0" y="-1"/>
            <a:ext cx="2336800" cy="914401"/>
            <a:chOff x="0" y="-1"/>
            <a:chExt cx="2362200" cy="96124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-1"/>
              <a:ext cx="2362200" cy="85569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 flipH="1">
              <a:off x="1364794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626300" y="0"/>
              <a:ext cx="768806" cy="96124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758716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06405" y="6485350"/>
            <a:ext cx="1923925" cy="259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89" dirty="0">
                <a:solidFill>
                  <a:srgbClr val="E7E6E6">
                    <a:lumMod val="25000"/>
                  </a:srgbClr>
                </a:solidFill>
                <a:latin typeface="Futura Md BT" panose="020B0602020204020303" pitchFamily="34" charset="0"/>
              </a:rPr>
              <a:t>KEMENTERIAN KEUANGAN</a:t>
            </a:r>
            <a:endParaRPr lang="en-US" sz="1089" dirty="0">
              <a:solidFill>
                <a:srgbClr val="E7E6E6">
                  <a:lumMod val="25000"/>
                </a:srgbClr>
              </a:solidFill>
              <a:latin typeface="Futura Md BT" panose="020B0602020204020303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416683"/>
            <a:ext cx="2844800" cy="365125"/>
          </a:xfrm>
        </p:spPr>
        <p:txBody>
          <a:bodyPr/>
          <a:lstStyle>
            <a:lvl1pPr>
              <a:defRPr sz="1783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E5B49A93-D2A8-49EE-A579-7E18B3EF9D02}" type="slidenum">
              <a:rPr lang="en-US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354" y="76201"/>
            <a:ext cx="931917" cy="694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8475" y="242154"/>
            <a:ext cx="484325" cy="36744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553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672" y="222644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9EAAD-F650-4750-8ADE-62AD5AEDA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28614" y="161919"/>
            <a:ext cx="904374" cy="771532"/>
          </a:xfrm>
          <a:prstGeom prst="rect">
            <a:avLst/>
          </a:prstGeom>
        </p:spPr>
      </p:pic>
      <p:pic>
        <p:nvPicPr>
          <p:cNvPr id="17" name="Picture 2" descr="E:\Yanuar\Dropbox\Kerjaan\ppt_template_bappenas_newLogo\gradient-01.png">
            <a:extLst>
              <a:ext uri="{FF2B5EF4-FFF2-40B4-BE49-F238E27FC236}">
                <a16:creationId xmlns:a16="http://schemas.microsoft.com/office/drawing/2014/main" id="{01FBB67B-8DDF-490F-B623-1B1A9E3BC1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60567" y="-5039202"/>
            <a:ext cx="70868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112A96-27B7-44C4-871E-AB5D7A956748}"/>
              </a:ext>
            </a:extLst>
          </p:cNvPr>
          <p:cNvSpPr txBox="1"/>
          <p:nvPr userDrawn="1"/>
        </p:nvSpPr>
        <p:spPr>
          <a:xfrm>
            <a:off x="11840622" y="6627386"/>
            <a:ext cx="351378" cy="261610"/>
          </a:xfrm>
          <a:prstGeom prst="rect">
            <a:avLst/>
          </a:prstGeom>
          <a:solidFill>
            <a:srgbClr val="0F508F"/>
          </a:solidFill>
        </p:spPr>
        <p:txBody>
          <a:bodyPr wrap="none" rtlCol="0">
            <a:spAutoFit/>
          </a:bodyPr>
          <a:lstStyle/>
          <a:p>
            <a:fld id="{36E8258A-4865-4DD2-848C-E81E050675CF}" type="slidenum">
              <a:rPr lang="en-ID" sz="1100" smtClean="0">
                <a:solidFill>
                  <a:schemeClr val="bg1"/>
                </a:solidFill>
              </a:rPr>
              <a:pPr/>
              <a:t>‹#›</a:t>
            </a:fld>
            <a:endParaRPr lang="en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24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04763" y="-5618412"/>
            <a:ext cx="982476" cy="121920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1672" y="508075"/>
            <a:ext cx="8668657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9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040826" y="725584"/>
            <a:ext cx="110446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8" y="25402"/>
            <a:ext cx="793575" cy="78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2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43035" y="526493"/>
            <a:ext cx="688299" cy="262515"/>
          </a:xfrm>
          <a:prstGeom prst="rect">
            <a:avLst/>
          </a:prstGeom>
          <a:noFill/>
        </p:spPr>
        <p:txBody>
          <a:bodyPr lIns="82817" tIns="41409" rIns="82817" bIns="41409">
            <a:spAutoFit/>
          </a:bodyPr>
          <a:lstStyle/>
          <a:p>
            <a:pPr algn="ctr">
              <a:lnSpc>
                <a:spcPts val="689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4048223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725059" y="6657654"/>
            <a:ext cx="428422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8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6" cy="19880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126"/>
            <a:fld id="{192C646E-8A71-4229-9321-274B093DFD02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34222" y="-9178"/>
            <a:ext cx="3256742" cy="440647"/>
            <a:chOff x="-334135" y="-9179"/>
            <a:chExt cx="3255894" cy="440647"/>
          </a:xfrm>
        </p:grpSpPr>
        <p:pic>
          <p:nvPicPr>
            <p:cNvPr id="23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34135" y="-364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8012" y="-9179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 userDrawn="1"/>
        </p:nvGrpSpPr>
        <p:grpSpPr>
          <a:xfrm flipV="1">
            <a:off x="9221013" y="0"/>
            <a:ext cx="3256742" cy="462736"/>
            <a:chOff x="-334135" y="-9179"/>
            <a:chExt cx="3255894" cy="440647"/>
          </a:xfrm>
        </p:grpSpPr>
        <p:pic>
          <p:nvPicPr>
            <p:cNvPr id="16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34135" y="-364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blue line separator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8012" y="-9179"/>
              <a:ext cx="2313747" cy="43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907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1725059" y="6657654"/>
            <a:ext cx="428422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35991" rIns="35991" bIns="35991"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1" y="1296537"/>
            <a:ext cx="11949698" cy="5111183"/>
          </a:xfrm>
        </p:spPr>
        <p:txBody>
          <a:bodyPr/>
          <a:lstStyle>
            <a:lvl1pPr>
              <a:defRPr>
                <a:solidFill>
                  <a:srgbClr val="003D70"/>
                </a:solidFill>
              </a:defRPr>
            </a:lvl1pPr>
            <a:lvl2pPr>
              <a:defRPr>
                <a:solidFill>
                  <a:srgbClr val="00508F"/>
                </a:solidFill>
              </a:defRPr>
            </a:lvl2pPr>
            <a:lvl3pPr>
              <a:defRPr>
                <a:solidFill>
                  <a:srgbClr val="00508F"/>
                </a:solidFill>
              </a:defRPr>
            </a:lvl3pPr>
            <a:lvl4pPr>
              <a:defRPr>
                <a:solidFill>
                  <a:srgbClr val="00508F"/>
                </a:solidFill>
              </a:defRPr>
            </a:lvl4pPr>
            <a:lvl5pPr>
              <a:defRPr>
                <a:solidFill>
                  <a:srgbClr val="0050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5" y="6657654"/>
            <a:ext cx="484826" cy="19880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126"/>
            <a:fld id="{192C646E-8A71-4229-9321-274B093DFD02}" type="slidenum">
              <a:rPr lang="en-US" smtClean="0">
                <a:solidFill>
                  <a:prstClr val="white"/>
                </a:solidFill>
              </a:rPr>
              <a:pPr defTabSz="91412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4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1" y="6657654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Image result for blue line separato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294" y="0"/>
            <a:ext cx="2314350" cy="4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blue line separator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34222" y="-364"/>
            <a:ext cx="2314350" cy="4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24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3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2" y="6666088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3" tIns="26993" rIns="26993" bIns="26993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4"/>
            <a:ext cx="198804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6" y="6666088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7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2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3"/>
            <a:ext cx="793575" cy="784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5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DAC9FA0-F8CD-4B85-A878-A514F299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6" y="5878"/>
            <a:ext cx="10189492" cy="784829"/>
          </a:xfrm>
        </p:spPr>
        <p:txBody>
          <a:bodyPr>
            <a:normAutofit/>
          </a:bodyPr>
          <a:lstStyle>
            <a:lvl1pPr algn="ctr">
              <a:defRPr sz="3199" b="1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31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24758"/>
          <a:stretch/>
        </p:blipFill>
        <p:spPr>
          <a:xfrm rot="16200000">
            <a:off x="5669173" y="-5739724"/>
            <a:ext cx="823877" cy="1227603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725062" y="6666088"/>
            <a:ext cx="428423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3" tIns="26993" rIns="26993" bIns="26993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3" y="1021343"/>
            <a:ext cx="11949698" cy="53863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 descr="E:\Yanuar\Dropbox\Kerjaan\ppt_template_bappenas_newLogo\gradi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6997" y="1279084"/>
            <a:ext cx="198804" cy="109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2306" y="6666088"/>
            <a:ext cx="484827" cy="198805"/>
          </a:xfrm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27947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377132" y="6666088"/>
            <a:ext cx="291525" cy="198805"/>
          </a:xfrm>
          <a:prstGeom prst="rect">
            <a:avLst/>
          </a:prstGeom>
          <a:solidFill>
            <a:srgbClr val="00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57" y="25403"/>
            <a:ext cx="793575" cy="784829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07293" y="25403"/>
            <a:ext cx="10189492" cy="784829"/>
          </a:xfrm>
        </p:spPr>
        <p:txBody>
          <a:bodyPr>
            <a:normAutofit/>
          </a:bodyPr>
          <a:lstStyle>
            <a:lvl1pPr algn="ctr">
              <a:defRPr sz="3199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4" y="31043"/>
            <a:ext cx="500690" cy="518891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7" name="TextBox 16"/>
          <p:cNvSpPr txBox="1"/>
          <p:nvPr userDrawn="1"/>
        </p:nvSpPr>
        <p:spPr>
          <a:xfrm>
            <a:off x="43034" y="526495"/>
            <a:ext cx="688299" cy="271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defRPr/>
            </a:pPr>
            <a:r>
              <a:rPr lang="en-US" sz="7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ea typeface="MS PGothic" pitchFamily="34" charset="-128"/>
                <a:cs typeface="Arial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36007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2B6-EFDF-4CBD-9E38-E4187C9EE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BE97-9CD7-46AC-BBF8-4587C9A8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B25-BCA3-4F6E-A791-BB9A8AA3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02FA-D85A-4DBF-99FD-DD9B329C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F4CE-6D09-4338-8DA2-56E3BEAD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21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9E5A-18C1-4D69-9453-0A571FA2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3D14E-697A-4FAA-A760-4086AAC6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A5F8-5FB1-4FC6-BBAB-E0938E84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297FF-0C6C-45F7-A2C6-A1CE1C8D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6E9C5-7634-4349-9FC4-82C2600E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4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7DC5-823B-4C9F-B2F3-E1284B2F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B0E6-1E9C-4CA5-9E68-D2FE9AAA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8689B-9416-4328-9C41-7A56E76A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19ADC-3BC2-4938-A2F3-249648E2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8015D-7D2F-4D07-B154-7C8880EA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0633-7EED-4E22-974F-229391E6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6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5CE2-1173-4AF9-9149-D10A7B99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D9E98-BE5C-44DB-B53C-6575EA44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CC5D2-41E0-405F-A880-2923E8379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7B6B1-24FE-486E-B012-8F470DC86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02286-F06A-4959-B0D1-A0C80F91B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C5F18-9FB5-457D-A485-E3105842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25879-9F8B-4740-B9A9-6F1B602A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B378A-7522-4D46-9931-962D48EE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3D86-23F4-4BD6-8DFA-13DDCC46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DBB0B-9967-4A43-8788-19A7A31B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0D06-DE39-4BA8-88B4-2588162B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A373-C98E-4522-8745-A77ACAD7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0D341-37E5-4059-81DA-FA00680D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2A172-4F6E-4C96-BE2F-E5B1E400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5BF0B-5608-4F41-B0DC-8E6A58B8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5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5428F-6572-4D0F-8571-DD55AB55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5C2D-83AE-46F9-BA86-443DD576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E226-E413-4FB6-A078-2B1DC4278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1213-B561-4374-BB56-C70E1F079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8D41E-51E9-4101-A52E-A6F7CB144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29D8-F35C-4E6B-B9BC-FF173AFA76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646E-8A71-4229-9321-274B093DFD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6" r:id="rId19"/>
    <p:sldLayoutId id="2147483697" r:id="rId20"/>
    <p:sldLayoutId id="2147483698" r:id="rId21"/>
    <p:sldLayoutId id="2147483702" r:id="rId22"/>
    <p:sldLayoutId id="2147483704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0899401-E2D0-407C-A88E-8D8A28DB5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983" y="2380696"/>
            <a:ext cx="10515600" cy="1338127"/>
          </a:xfrm>
          <a:ln w="190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12700">
              <a:spcBef>
                <a:spcPts val="148"/>
              </a:spcBef>
            </a:pPr>
            <a:r>
              <a:rPr lang="en-US" sz="28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PENGELOLAAN AIR PERKOTAAN DI INDONESIA</a:t>
            </a:r>
            <a:endParaRPr lang="en-US" sz="28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BDF65E4-7E81-4138-B3A8-62E22504D49C}"/>
              </a:ext>
            </a:extLst>
          </p:cNvPr>
          <p:cNvSpPr txBox="1">
            <a:spLocks/>
          </p:cNvSpPr>
          <p:nvPr/>
        </p:nvSpPr>
        <p:spPr>
          <a:xfrm>
            <a:off x="723419" y="4180001"/>
            <a:ext cx="10745164" cy="790584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spcBef>
                <a:spcPts val="600"/>
              </a:spcBef>
              <a:defRPr/>
            </a:pPr>
            <a:r>
              <a:rPr lang="en-US" b="1" noProof="1">
                <a:solidFill>
                  <a:schemeClr val="tx1"/>
                </a:solidFill>
                <a:latin typeface="Century Gothic" panose="020B0502020202020204" pitchFamily="34" charset="0"/>
              </a:rPr>
              <a:t>Lokakarya Nasional </a:t>
            </a:r>
            <a:r>
              <a:rPr lang="en-US" b="1" i="1" noProof="1">
                <a:solidFill>
                  <a:schemeClr val="tx1"/>
                </a:solidFill>
                <a:latin typeface="Century Gothic" panose="020B0502020202020204" pitchFamily="34" charset="0"/>
              </a:rPr>
              <a:t>Integrated Urban Water Management </a:t>
            </a:r>
            <a:endParaRPr lang="en-US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914126">
              <a:spcBef>
                <a:spcPts val="600"/>
              </a:spcBef>
              <a:defRPr/>
            </a:pPr>
            <a:r>
              <a:rPr lang="en-US" b="1" noProof="1">
                <a:solidFill>
                  <a:schemeClr val="tx1"/>
                </a:solidFill>
                <a:latin typeface="Century Gothic" panose="020B0502020202020204" pitchFamily="34" charset="0"/>
              </a:rPr>
              <a:t>Jakarta, 28 Januari 2019</a:t>
            </a:r>
          </a:p>
          <a:p>
            <a:pPr defTabSz="914126">
              <a:spcBef>
                <a:spcPts val="600"/>
              </a:spcBef>
              <a:defRPr/>
            </a:pPr>
            <a:endParaRPr lang="en-US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75F5E61A-18FF-48B4-874B-1AC96B7F1372}"/>
              </a:ext>
            </a:extLst>
          </p:cNvPr>
          <p:cNvSpPr txBox="1">
            <a:spLocks/>
          </p:cNvSpPr>
          <p:nvPr/>
        </p:nvSpPr>
        <p:spPr>
          <a:xfrm>
            <a:off x="723418" y="5888827"/>
            <a:ext cx="10745164" cy="450366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003D7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spcBef>
                <a:spcPts val="600"/>
              </a:spcBef>
              <a:defRPr/>
            </a:pPr>
            <a:r>
              <a:rPr lang="en-US" sz="18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Direktur Perkotaan, Perumahan, dan Permukiman</a:t>
            </a:r>
          </a:p>
          <a:p>
            <a:pPr defTabSz="914126">
              <a:spcBef>
                <a:spcPts val="600"/>
              </a:spcBef>
              <a:defRPr/>
            </a:pPr>
            <a:r>
              <a:rPr lang="en-US" sz="18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Kementerian PPN/Bappenas</a:t>
            </a:r>
          </a:p>
          <a:p>
            <a:pPr defTabSz="914126">
              <a:spcBef>
                <a:spcPts val="600"/>
              </a:spcBef>
              <a:defRPr/>
            </a:pPr>
            <a:endParaRPr lang="en-US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996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 (5)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3ECDD-54E2-473B-98DD-8E2F3741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3" y="4625748"/>
            <a:ext cx="4265518" cy="2169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981CEA-F1D2-4320-A031-63DA0599F438}"/>
              </a:ext>
            </a:extLst>
          </p:cNvPr>
          <p:cNvSpPr/>
          <p:nvPr/>
        </p:nvSpPr>
        <p:spPr>
          <a:xfrm>
            <a:off x="933461" y="4234446"/>
            <a:ext cx="4314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dirty="0" err="1"/>
              <a:t>Distribusi</a:t>
            </a:r>
            <a:r>
              <a:rPr lang="en-ID" sz="1600" dirty="0"/>
              <a:t> Curah </a:t>
            </a:r>
            <a:r>
              <a:rPr lang="en-ID" sz="1600" dirty="0" err="1"/>
              <a:t>Hujan</a:t>
            </a:r>
            <a:r>
              <a:rPr lang="en-ID" sz="1600" dirty="0"/>
              <a:t> Rata-Rata </a:t>
            </a:r>
            <a:r>
              <a:rPr lang="en-ID" sz="1600" dirty="0" err="1"/>
              <a:t>Tahunan</a:t>
            </a:r>
            <a:endParaRPr lang="en-ID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D6AB-0CDD-4FDD-915D-E13D723C2CC5}"/>
              </a:ext>
            </a:extLst>
          </p:cNvPr>
          <p:cNvGrpSpPr/>
          <p:nvPr/>
        </p:nvGrpSpPr>
        <p:grpSpPr>
          <a:xfrm>
            <a:off x="719640" y="887417"/>
            <a:ext cx="4298094" cy="3312848"/>
            <a:chOff x="341238" y="307448"/>
            <a:chExt cx="4298094" cy="33128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1CC924-743C-4B55-A3CB-D385FF3BFB6D}"/>
                </a:ext>
              </a:extLst>
            </p:cNvPr>
            <p:cNvGrpSpPr/>
            <p:nvPr/>
          </p:nvGrpSpPr>
          <p:grpSpPr>
            <a:xfrm>
              <a:off x="341238" y="307448"/>
              <a:ext cx="4227557" cy="3082016"/>
              <a:chOff x="3898308" y="6781695"/>
              <a:chExt cx="5026373" cy="1856022"/>
            </a:xfrm>
          </p:grpSpPr>
          <p:grpSp>
            <p:nvGrpSpPr>
              <p:cNvPr id="16" name="Group 69">
                <a:extLst>
                  <a:ext uri="{FF2B5EF4-FFF2-40B4-BE49-F238E27FC236}">
                    <a16:creationId xmlns:a16="http://schemas.microsoft.com/office/drawing/2014/main" id="{757B676D-8C43-42CB-8158-8C9E8EE42FE7}"/>
                  </a:ext>
                </a:extLst>
              </p:cNvPr>
              <p:cNvGrpSpPr/>
              <p:nvPr/>
            </p:nvGrpSpPr>
            <p:grpSpPr>
              <a:xfrm>
                <a:off x="3898308" y="6781695"/>
                <a:ext cx="5026373" cy="1856022"/>
                <a:chOff x="26988" y="1600201"/>
                <a:chExt cx="9218040" cy="3622675"/>
              </a:xfrm>
            </p:grpSpPr>
            <p:pic>
              <p:nvPicPr>
                <p:cNvPr id="24" name="Content Placeholder 2">
                  <a:extLst>
                    <a:ext uri="{FF2B5EF4-FFF2-40B4-BE49-F238E27FC236}">
                      <a16:creationId xmlns:a16="http://schemas.microsoft.com/office/drawing/2014/main" id="{7A20D4D6-03F1-40A4-AF9B-484A22D1A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1" t="24348" r="1265" b="24377"/>
                <a:stretch>
                  <a:fillRect/>
                </a:stretch>
              </p:blipFill>
              <p:spPr>
                <a:xfrm>
                  <a:off x="216914" y="1715277"/>
                  <a:ext cx="9028114" cy="3304050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04F896F-6380-4EA7-AC76-3644C6242738}"/>
                    </a:ext>
                  </a:extLst>
                </p:cNvPr>
                <p:cNvSpPr/>
                <p:nvPr/>
              </p:nvSpPr>
              <p:spPr>
                <a:xfrm>
                  <a:off x="26988" y="1600201"/>
                  <a:ext cx="9094787" cy="362267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ko-KR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MS PGothic" pitchFamily="34" charset="-128"/>
                    <a:cs typeface="+mn-cs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95C33F-045B-4B2B-AEB5-A212E0D07EC8}"/>
                  </a:ext>
                </a:extLst>
              </p:cNvPr>
              <p:cNvSpPr txBox="1"/>
              <p:nvPr/>
            </p:nvSpPr>
            <p:spPr>
              <a:xfrm>
                <a:off x="6244064" y="8298972"/>
                <a:ext cx="1127662" cy="148188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CRITICAL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A990AD-2040-4FDF-B5D6-DF944B1EF5D1}"/>
                  </a:ext>
                </a:extLst>
              </p:cNvPr>
              <p:cNvSpPr txBox="1"/>
              <p:nvPr/>
            </p:nvSpPr>
            <p:spPr>
              <a:xfrm>
                <a:off x="5037178" y="8174726"/>
                <a:ext cx="956470" cy="148188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DEFICIT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641EFD-E32B-4A61-9BBB-ADB8A26446CC}"/>
                  </a:ext>
                </a:extLst>
              </p:cNvPr>
              <p:cNvSpPr txBox="1"/>
              <p:nvPr/>
            </p:nvSpPr>
            <p:spPr>
              <a:xfrm>
                <a:off x="7792863" y="7819876"/>
                <a:ext cx="1127316" cy="15690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SURPLUS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FBD383-A414-42C9-BEE8-6D58FFFB8754}"/>
                  </a:ext>
                </a:extLst>
              </p:cNvPr>
              <p:cNvSpPr txBox="1"/>
              <p:nvPr/>
            </p:nvSpPr>
            <p:spPr>
              <a:xfrm>
                <a:off x="5312448" y="7473920"/>
                <a:ext cx="1078308" cy="15690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SURPLUS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B729FF-B7FD-405A-B31B-CE0656437CA7}"/>
                  </a:ext>
                </a:extLst>
              </p:cNvPr>
              <p:cNvSpPr txBox="1"/>
              <p:nvPr/>
            </p:nvSpPr>
            <p:spPr>
              <a:xfrm>
                <a:off x="4152532" y="7356775"/>
                <a:ext cx="1100926" cy="261509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NEARLY CRITICAL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7F3569-DE17-4A70-AFA9-BAFD791E2A1A}"/>
                  </a:ext>
                </a:extLst>
              </p:cNvPr>
              <p:cNvSpPr txBox="1"/>
              <p:nvPr/>
            </p:nvSpPr>
            <p:spPr>
              <a:xfrm>
                <a:off x="6978468" y="7585371"/>
                <a:ext cx="1109338" cy="261509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NEARLY CRITICAL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129537-EEA3-43C0-A429-EA1A069CCC32}"/>
                  </a:ext>
                </a:extLst>
              </p:cNvPr>
              <p:cNvSpPr txBox="1"/>
              <p:nvPr/>
            </p:nvSpPr>
            <p:spPr>
              <a:xfrm>
                <a:off x="6175296" y="7475553"/>
                <a:ext cx="1098117" cy="261509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mbria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omic Sans MS" pitchFamily="66" charset="0"/>
                    <a:ea typeface="MS PGothic" pitchFamily="34" charset="-128"/>
                    <a:cs typeface="Calibri" pitchFamily="34" charset="0"/>
                  </a:rPr>
                  <a:t>NEARLY CRITICAL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923151-81DB-4BDE-B49F-8483E6AFC3CC}"/>
                </a:ext>
              </a:extLst>
            </p:cNvPr>
            <p:cNvSpPr txBox="1"/>
            <p:nvPr/>
          </p:nvSpPr>
          <p:spPr>
            <a:xfrm>
              <a:off x="787041" y="480011"/>
              <a:ext cx="305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Water Balance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3EB700F1-BC25-4D8A-99FE-2A9DF70F12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679" y="3389464"/>
              <a:ext cx="281665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900" i="1" dirty="0">
                  <a:latin typeface="Calibri" pitchFamily="34" charset="0"/>
                </a:rPr>
                <a:t>ICCSR BAPPENAS, 2010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D595DF-1BD1-4E49-AF5B-245E062DE21B}"/>
              </a:ext>
            </a:extLst>
          </p:cNvPr>
          <p:cNvSpPr txBox="1"/>
          <p:nvPr/>
        </p:nvSpPr>
        <p:spPr>
          <a:xfrm>
            <a:off x="5711613" y="1475484"/>
            <a:ext cx="508422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charset="0"/>
              <a:buChar char="•"/>
              <a:defRPr sz="1600">
                <a:solidFill>
                  <a:srgbClr val="0070C0"/>
                </a:solidFill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en-ID" sz="2000" b="1" dirty="0" err="1">
                <a:solidFill>
                  <a:srgbClr val="000000"/>
                </a:solidFill>
              </a:rPr>
              <a:t>Ketersediaan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sumber</a:t>
            </a:r>
            <a:r>
              <a:rPr lang="en-ID" sz="2000" b="1" dirty="0">
                <a:solidFill>
                  <a:srgbClr val="000000"/>
                </a:solidFill>
              </a:rPr>
              <a:t> </a:t>
            </a:r>
            <a:r>
              <a:rPr lang="en-ID" sz="2000" b="1" dirty="0" err="1">
                <a:solidFill>
                  <a:srgbClr val="000000"/>
                </a:solidFill>
              </a:rPr>
              <a:t>daya</a:t>
            </a:r>
            <a:r>
              <a:rPr lang="en-ID" sz="2000" b="1" dirty="0">
                <a:solidFill>
                  <a:srgbClr val="000000"/>
                </a:solidFill>
              </a:rPr>
              <a:t> air</a:t>
            </a:r>
          </a:p>
          <a:p>
            <a:r>
              <a:rPr lang="en-ID" sz="2000" dirty="0" err="1">
                <a:solidFill>
                  <a:srgbClr val="000000"/>
                </a:solidFill>
                <a:latin typeface="+mj-lt"/>
              </a:rPr>
              <a:t>Distribusi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merata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menyebabkan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sebagian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daerah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mengalami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kekeringan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sebagian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memiliki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sumber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air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berlebih</a:t>
            </a:r>
            <a:endParaRPr lang="en-ID" sz="2000" dirty="0">
              <a:solidFill>
                <a:srgbClr val="000000"/>
              </a:solidFill>
              <a:latin typeface="+mj-lt"/>
            </a:endParaRPr>
          </a:p>
          <a:p>
            <a:r>
              <a:rPr lang="en-ID" sz="2000" dirty="0" err="1">
                <a:solidFill>
                  <a:srgbClr val="000000"/>
                </a:solidFill>
                <a:latin typeface="+mj-lt"/>
              </a:rPr>
              <a:t>Perbedaan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sangat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besar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antara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musim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kering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musim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hujan</a:t>
            </a:r>
            <a:endParaRPr lang="en-ID" sz="2000" dirty="0">
              <a:solidFill>
                <a:srgbClr val="000000"/>
              </a:solidFill>
              <a:latin typeface="+mj-lt"/>
            </a:endParaRPr>
          </a:p>
          <a:p>
            <a:r>
              <a:rPr lang="en-ID" sz="2000" dirty="0">
                <a:solidFill>
                  <a:srgbClr val="000000"/>
                </a:solidFill>
                <a:latin typeface="+mj-lt"/>
              </a:rPr>
              <a:t>Indonesia kaya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sumber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daya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air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tetapi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bervariasi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tergantung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kepada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musim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lokasi</a:t>
            </a:r>
            <a:endParaRPr lang="en-ID" sz="2000" dirty="0">
              <a:solidFill>
                <a:srgbClr val="000000"/>
              </a:solidFill>
              <a:latin typeface="+mj-lt"/>
            </a:endParaRPr>
          </a:p>
          <a:p>
            <a:r>
              <a:rPr lang="en-ID" sz="2000" dirty="0" err="1">
                <a:solidFill>
                  <a:srgbClr val="000000"/>
                </a:solidFill>
                <a:latin typeface="+mj-lt"/>
              </a:rPr>
              <a:t>Hanya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16% (691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juta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m3/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tahun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)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total air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permukaan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dapat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langsung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digunakan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dapat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memenuhi</a:t>
            </a:r>
            <a:r>
              <a:rPr lang="en-ID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+mj-lt"/>
              </a:rPr>
              <a:t>kebutuhan</a:t>
            </a:r>
            <a:endParaRPr lang="en-ID" sz="2000" dirty="0">
              <a:solidFill>
                <a:srgbClr val="000000"/>
              </a:solidFill>
              <a:latin typeface="+mj-lt"/>
            </a:endParaRPr>
          </a:p>
          <a:p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9147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 (6)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CAA3C8-D0D0-435E-8524-18269A4E6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64" y="762978"/>
            <a:ext cx="2528548" cy="2285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AF473E-5765-4571-829C-570C5A414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1955" y="2286000"/>
            <a:ext cx="2530601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0344AE-8913-41A6-AEA8-F7355DEA6F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007293" y="3923305"/>
            <a:ext cx="2530582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CD834EB-086D-4460-815B-8DFAA39715C3}"/>
              </a:ext>
            </a:extLst>
          </p:cNvPr>
          <p:cNvSpPr txBox="1">
            <a:spLocks/>
          </p:cNvSpPr>
          <p:nvPr/>
        </p:nvSpPr>
        <p:spPr>
          <a:xfrm>
            <a:off x="5810566" y="1504479"/>
            <a:ext cx="5802702" cy="48376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Resiko</a:t>
            </a:r>
            <a:r>
              <a:rPr lang="en-US" sz="2000" b="1" dirty="0"/>
              <a:t> </a:t>
            </a:r>
            <a:r>
              <a:rPr lang="en-US" sz="2000" b="1" dirty="0" err="1"/>
              <a:t>iklim</a:t>
            </a:r>
            <a:r>
              <a:rPr lang="en-US" sz="2000" b="1" dirty="0"/>
              <a:t> dan </a:t>
            </a:r>
            <a:r>
              <a:rPr lang="en-US" sz="2000" b="1" dirty="0" err="1"/>
              <a:t>bencana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Ketahanan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dan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terintegrasi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dan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infrastruktur</a:t>
            </a:r>
            <a:r>
              <a:rPr lang="en-US" sz="2000" dirty="0"/>
              <a:t> </a:t>
            </a:r>
            <a:r>
              <a:rPr lang="en-US" sz="2000" dirty="0" err="1"/>
              <a:t>perkotaan</a:t>
            </a:r>
            <a:r>
              <a:rPr lang="en-US" sz="2000" dirty="0"/>
              <a:t>, juga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 dan </a:t>
            </a:r>
            <a:r>
              <a:rPr lang="en-US" sz="2000" dirty="0" err="1"/>
              <a:t>pemeliharaan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endParaRPr lang="en-US" sz="2000" dirty="0"/>
          </a:p>
          <a:p>
            <a:r>
              <a:rPr lang="en-US" sz="2000" b="1" dirty="0" err="1"/>
              <a:t>Kapasitas</a:t>
            </a:r>
            <a:r>
              <a:rPr lang="en-US" sz="2000" b="1" dirty="0"/>
              <a:t> </a:t>
            </a:r>
            <a:r>
              <a:rPr lang="en-US" sz="2000" b="1" dirty="0" err="1"/>
              <a:t>terbatas</a:t>
            </a:r>
            <a:r>
              <a:rPr lang="en-US" sz="2000" b="1" dirty="0"/>
              <a:t>, </a:t>
            </a:r>
            <a:r>
              <a:rPr lang="en-US" sz="2000" b="1" dirty="0" err="1"/>
              <a:t>terutama</a:t>
            </a:r>
            <a:r>
              <a:rPr lang="en-US" sz="2000" b="1" dirty="0"/>
              <a:t> di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pemda</a:t>
            </a:r>
            <a:r>
              <a:rPr lang="en-US" sz="2000" b="1" dirty="0"/>
              <a:t>. </a:t>
            </a:r>
          </a:p>
          <a:p>
            <a:pPr lvl="1"/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dan </a:t>
            </a:r>
            <a:r>
              <a:rPr lang="en-US" sz="2000" dirty="0" err="1"/>
              <a:t>akuntabilitas</a:t>
            </a:r>
            <a:r>
              <a:rPr lang="en-US" sz="2000" dirty="0"/>
              <a:t> </a:t>
            </a:r>
            <a:r>
              <a:rPr lang="en-US" sz="2000" dirty="0" err="1"/>
              <a:t>pemda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Jumlah</a:t>
            </a:r>
            <a:r>
              <a:rPr lang="en-US" sz="2000" dirty="0"/>
              <a:t> PDAM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bertambah</a:t>
            </a:r>
            <a:r>
              <a:rPr lang="en-US" sz="2000" dirty="0"/>
              <a:t> – Skala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terbatas</a:t>
            </a:r>
            <a:r>
              <a:rPr lang="en-US" sz="2000" dirty="0"/>
              <a:t> dan </a:t>
            </a:r>
            <a:r>
              <a:rPr lang="en-US" sz="2000" dirty="0" err="1"/>
              <a:t>potensi</a:t>
            </a:r>
            <a:r>
              <a:rPr lang="en-US" sz="2000" dirty="0"/>
              <a:t> PDAM-PDAM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dan </a:t>
            </a:r>
            <a:r>
              <a:rPr lang="en-US" sz="2000" dirty="0" err="1"/>
              <a:t>finansial</a:t>
            </a:r>
            <a:endParaRPr lang="en-US" sz="2000" dirty="0"/>
          </a:p>
          <a:p>
            <a:pPr lvl="1"/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integrasi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06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3D447-6B89-4612-821D-A69FC12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74AC9-D6D6-41A7-9B53-D7633EC6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D13E14-EF35-4BAA-97DA-3E802BDC1B5A}"/>
              </a:ext>
            </a:extLst>
          </p:cNvPr>
          <p:cNvSpPr txBox="1">
            <a:spLocks/>
          </p:cNvSpPr>
          <p:nvPr/>
        </p:nvSpPr>
        <p:spPr>
          <a:xfrm>
            <a:off x="3047109" y="2943404"/>
            <a:ext cx="10515600" cy="13381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148"/>
              </a:spcBef>
            </a:pPr>
            <a:r>
              <a:rPr lang="en-US" sz="40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PELUANG</a:t>
            </a:r>
            <a:endParaRPr lang="en-US" sz="40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4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8053E-C980-4910-8BEC-3E60241C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20D6D-07FB-4E83-93E1-10624702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PELUANG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3D10CE-4A82-4F26-BC2C-A68B9DEA6204}"/>
              </a:ext>
            </a:extLst>
          </p:cNvPr>
          <p:cNvSpPr txBox="1">
            <a:spLocks/>
          </p:cNvSpPr>
          <p:nvPr/>
        </p:nvSpPr>
        <p:spPr>
          <a:xfrm>
            <a:off x="315862" y="1407913"/>
            <a:ext cx="6213305" cy="49951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Gabungan</a:t>
            </a:r>
            <a:r>
              <a:rPr lang="en-US" b="1" dirty="0">
                <a:solidFill>
                  <a:schemeClr val="tx1"/>
                </a:solidFill>
              </a:rPr>
              <a:t> 3 Pilar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tx1"/>
                </a:solidFill>
              </a:rPr>
              <a:t>Alam</a:t>
            </a:r>
            <a:r>
              <a:rPr lang="en-US" sz="2000" b="1" dirty="0">
                <a:solidFill>
                  <a:schemeClr val="tx1"/>
                </a:solidFill>
              </a:rPr>
              <a:t>:  </a:t>
            </a:r>
            <a:r>
              <a:rPr lang="en-US" sz="2000" dirty="0" err="1">
                <a:solidFill>
                  <a:schemeClr val="tx1"/>
                </a:solidFill>
              </a:rPr>
              <a:t>Pemulihan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melalui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penghijauan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pemanfaatan</a:t>
            </a:r>
            <a:r>
              <a:rPr lang="en-US" sz="2000" dirty="0">
                <a:solidFill>
                  <a:schemeClr val="tx1"/>
                </a:solidFill>
              </a:rPr>
              <a:t> air </a:t>
            </a:r>
            <a:r>
              <a:rPr lang="en-US" sz="2000" dirty="0" err="1">
                <a:solidFill>
                  <a:schemeClr val="tx1"/>
                </a:solidFill>
              </a:rPr>
              <a:t>hujan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pemanfaatan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sumur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resapan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memperbaiki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akuifer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dsb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tx1"/>
                </a:solidFill>
              </a:rPr>
              <a:t>Budaya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Perubahan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perilaku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hidup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bersih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penggunaan</a:t>
            </a:r>
            <a:r>
              <a:rPr lang="en-US" sz="2000" dirty="0">
                <a:solidFill>
                  <a:schemeClr val="tx1"/>
                </a:solidFill>
              </a:rPr>
              <a:t> air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sanitasi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kearifan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mengelola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sumber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daya</a:t>
            </a:r>
            <a:r>
              <a:rPr lang="en-US" sz="2000" dirty="0">
                <a:solidFill>
                  <a:schemeClr val="tx1"/>
                </a:solidFill>
              </a:rPr>
              <a:t> air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chemeClr val="tx1"/>
                </a:solidFill>
              </a:rPr>
              <a:t>Struktur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bendungan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infrastuktur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sanitasi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perkotaan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penyediaan</a:t>
            </a:r>
            <a:r>
              <a:rPr lang="en-US" sz="2000" dirty="0">
                <a:solidFill>
                  <a:schemeClr val="tx1"/>
                </a:solidFill>
              </a:rPr>
              <a:t> air </a:t>
            </a:r>
            <a:r>
              <a:rPr lang="en-US" sz="2000" dirty="0" err="1">
                <a:solidFill>
                  <a:schemeClr val="tx1"/>
                </a:solidFill>
              </a:rPr>
              <a:t>minum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pengendali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banjir</a:t>
            </a:r>
            <a:r>
              <a:rPr lang="en-US" sz="2000" dirty="0">
                <a:solidFill>
                  <a:schemeClr val="tx1"/>
                </a:solidFill>
              </a:rPr>
              <a:t> – Platform Nasional Pembangunan </a:t>
            </a:r>
            <a:r>
              <a:rPr lang="en-US" sz="2000" dirty="0" err="1">
                <a:solidFill>
                  <a:schemeClr val="tx1"/>
                </a:solidFill>
              </a:rPr>
              <a:t>Perkotaan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berjalan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1F30A-6FF2-46D2-B9E3-3B71BACE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796" y="853819"/>
            <a:ext cx="3590004" cy="1795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23FB3-3132-441E-8AA7-B6386EF5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96" y="2770271"/>
            <a:ext cx="3596994" cy="1795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9FF90-4400-4A39-B5B4-25BDFF9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796" y="4723535"/>
            <a:ext cx="3590003" cy="19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8053E-C980-4910-8BEC-3E60241C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20D6D-07FB-4E83-93E1-10624702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PELUANG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038A6F-5810-4A87-8796-AF4A83C97F9E}"/>
              </a:ext>
            </a:extLst>
          </p:cNvPr>
          <p:cNvSpPr txBox="1">
            <a:spLocks/>
          </p:cNvSpPr>
          <p:nvPr/>
        </p:nvSpPr>
        <p:spPr>
          <a:xfrm>
            <a:off x="438149" y="1412630"/>
            <a:ext cx="5657851" cy="46915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efisiensi</a:t>
            </a:r>
            <a:r>
              <a:rPr lang="en-US" sz="2000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dan </a:t>
            </a:r>
            <a:r>
              <a:rPr lang="en-US" sz="2000" dirty="0" err="1"/>
              <a:t>ketertarikan</a:t>
            </a:r>
            <a:r>
              <a:rPr lang="en-US" sz="2000" dirty="0"/>
              <a:t> </a:t>
            </a:r>
            <a:r>
              <a:rPr lang="en-US" sz="2000" dirty="0" err="1"/>
              <a:t>pemda</a:t>
            </a:r>
            <a:r>
              <a:rPr lang="en-US" sz="2000" dirty="0"/>
              <a:t> dan </a:t>
            </a:r>
            <a:r>
              <a:rPr lang="en-US" sz="2000" dirty="0" err="1"/>
              <a:t>utilitas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Penurunan</a:t>
            </a:r>
            <a:r>
              <a:rPr lang="en-US" sz="2000" dirty="0"/>
              <a:t> ATR,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,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tarif</a:t>
            </a:r>
            <a:r>
              <a:rPr lang="en-US" sz="2000" dirty="0"/>
              <a:t> yang </a:t>
            </a: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hemat</a:t>
            </a:r>
            <a:r>
              <a:rPr lang="en-US" sz="2000" dirty="0"/>
              <a:t> air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efisiense</a:t>
            </a:r>
            <a:r>
              <a:rPr lang="en-US" sz="2000" dirty="0"/>
              <a:t> dan </a:t>
            </a:r>
            <a:r>
              <a:rPr lang="en-US" sz="2000" dirty="0" err="1"/>
              <a:t>menunda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air </a:t>
            </a:r>
            <a:r>
              <a:rPr lang="en-US" sz="2000" dirty="0" err="1"/>
              <a:t>baru</a:t>
            </a:r>
            <a:endParaRPr lang="en-US" sz="2000" dirty="0"/>
          </a:p>
          <a:p>
            <a:r>
              <a:rPr lang="en-US" sz="2000" b="1" dirty="0" err="1"/>
              <a:t>Pengembalian</a:t>
            </a:r>
            <a:r>
              <a:rPr lang="en-US" sz="2000" b="1" dirty="0"/>
              <a:t> </a:t>
            </a:r>
            <a:r>
              <a:rPr lang="en-US" sz="2000" b="1" dirty="0" err="1"/>
              <a:t>investasi</a:t>
            </a:r>
            <a:r>
              <a:rPr lang="en-US" sz="2000" b="1" dirty="0"/>
              <a:t> yang </a:t>
            </a:r>
            <a:r>
              <a:rPr lang="en-US" sz="2000" b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, </a:t>
            </a:r>
            <a:r>
              <a:rPr lang="en-US" sz="2000" dirty="0" err="1"/>
              <a:t>setiap</a:t>
            </a:r>
            <a:r>
              <a:rPr lang="en-US" sz="2000" dirty="0"/>
              <a:t> Rupiah yang </a:t>
            </a:r>
            <a:r>
              <a:rPr lang="en-US" sz="2000" dirty="0" err="1"/>
              <a:t>diinvestasikan</a:t>
            </a:r>
            <a:r>
              <a:rPr lang="en-US" sz="2000" dirty="0"/>
              <a:t> </a:t>
            </a:r>
            <a:r>
              <a:rPr lang="en-US" sz="2000" dirty="0" err="1"/>
              <a:t>berpotensi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pengembalian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–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berkontribusi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saing</a:t>
            </a:r>
            <a:r>
              <a:rPr lang="en-US" sz="2000" dirty="0"/>
              <a:t> dan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01213B9-B8AA-4B2A-A7B9-E193963E4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6471811" y="1412640"/>
            <a:ext cx="2528548" cy="171906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0" name="Picture 8" descr="http://pustaka.pu.go.id/uploads/infrastruktur/air_minum/ikk-candi-.gif">
            <a:extLst>
              <a:ext uri="{FF2B5EF4-FFF2-40B4-BE49-F238E27FC236}">
                <a16:creationId xmlns:a16="http://schemas.microsoft.com/office/drawing/2014/main" id="{CE897933-B601-4D43-87AC-D7D38D4F4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" r="-6" b="-6"/>
          <a:stretch/>
        </p:blipFill>
        <p:spPr bwMode="auto">
          <a:xfrm>
            <a:off x="9376170" y="1412630"/>
            <a:ext cx="2528548" cy="171907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CA483D-E897-414B-A012-E285CFD62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6"/>
          <a:stretch/>
        </p:blipFill>
        <p:spPr>
          <a:xfrm>
            <a:off x="6471811" y="3429000"/>
            <a:ext cx="2528548" cy="171907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2" name="Picture 4" descr="http://sda.pu.go.id/index.php/galeri-foto/5-bendungan/detail/46-bendungan-ponre-ponre?tmpl=component&amp;phocadownload=2">
            <a:extLst>
              <a:ext uri="{FF2B5EF4-FFF2-40B4-BE49-F238E27FC236}">
                <a16:creationId xmlns:a16="http://schemas.microsoft.com/office/drawing/2014/main" id="{BC582B34-A0E7-42E4-B73F-D3BAD76DD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9376170" y="3429000"/>
            <a:ext cx="2528548" cy="1719072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8053E-C980-4910-8BEC-3E60241C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20D6D-07FB-4E83-93E1-10624702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PELUANG (3)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D36B650-19EB-4DA4-9220-DF1477B0D776}"/>
              </a:ext>
            </a:extLst>
          </p:cNvPr>
          <p:cNvSpPr txBox="1">
            <a:spLocks/>
          </p:cNvSpPr>
          <p:nvPr/>
        </p:nvSpPr>
        <p:spPr>
          <a:xfrm>
            <a:off x="559995" y="1319711"/>
            <a:ext cx="5512559" cy="45907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Pemerintah</a:t>
            </a:r>
            <a:r>
              <a:rPr lang="en-US" sz="2000" b="1" dirty="0"/>
              <a:t> Kota </a:t>
            </a:r>
            <a:r>
              <a:rPr lang="en-US" sz="2000" b="1" dirty="0" err="1"/>
              <a:t>sebagai</a:t>
            </a:r>
            <a:r>
              <a:rPr lang="en-US" sz="2000" b="1" dirty="0"/>
              <a:t> “</a:t>
            </a:r>
            <a:r>
              <a:rPr lang="en-US" sz="2000" b="1" i="1" dirty="0"/>
              <a:t>Champions</a:t>
            </a:r>
            <a:r>
              <a:rPr lang="en-US" sz="2000" b="1" dirty="0"/>
              <a:t>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Kota-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pelopor</a:t>
            </a:r>
            <a:r>
              <a:rPr lang="en-US" sz="2000" dirty="0"/>
              <a:t> agenda </a:t>
            </a:r>
            <a:r>
              <a:rPr lang="en-US" sz="2000" dirty="0" err="1"/>
              <a:t>pengelolaan</a:t>
            </a:r>
            <a:r>
              <a:rPr lang="en-US" sz="2000" dirty="0"/>
              <a:t> air </a:t>
            </a:r>
            <a:r>
              <a:rPr lang="en-US" sz="2000" dirty="0" err="1"/>
              <a:t>perkotaan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Kota-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memimpin</a:t>
            </a:r>
            <a:r>
              <a:rPr lang="en-US" sz="2000" dirty="0"/>
              <a:t> dan </a:t>
            </a: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mencerminkan</a:t>
            </a:r>
            <a:r>
              <a:rPr lang="en-US" sz="2000" dirty="0"/>
              <a:t> </a:t>
            </a:r>
            <a:r>
              <a:rPr lang="en-US" sz="2000" dirty="0" err="1"/>
              <a:t>prioritas</a:t>
            </a:r>
            <a:r>
              <a:rPr lang="en-US" sz="2000" dirty="0"/>
              <a:t> </a:t>
            </a:r>
            <a:r>
              <a:rPr lang="en-US" sz="2000" dirty="0" err="1"/>
              <a:t>setempat</a:t>
            </a:r>
            <a:r>
              <a:rPr lang="en-US" sz="2000" dirty="0"/>
              <a:t> dan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solusi-solusi</a:t>
            </a:r>
            <a:r>
              <a:rPr lang="en-US" sz="2000" dirty="0"/>
              <a:t> yang </a:t>
            </a:r>
            <a:r>
              <a:rPr lang="en-US" sz="2000" dirty="0" err="1"/>
              <a:t>betul-betul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endParaRPr lang="en-US" sz="2000" dirty="0"/>
          </a:p>
          <a:p>
            <a:r>
              <a:rPr lang="en-US" sz="2000" b="1" dirty="0" err="1"/>
              <a:t>Penyusunan</a:t>
            </a:r>
            <a:r>
              <a:rPr lang="en-US" sz="2000" b="1" dirty="0"/>
              <a:t> RPJMN dan RPJMD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Penyiapan</a:t>
            </a:r>
            <a:r>
              <a:rPr lang="en-US" sz="2000" dirty="0"/>
              <a:t> RPJMN 2020-2024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peluang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memasukan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IUWM.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/>
              <a:t>Penyiapan</a:t>
            </a:r>
            <a:r>
              <a:rPr lang="en-US" sz="2000" dirty="0"/>
              <a:t> RPJMN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diikuti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RPJMD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pemda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16488-6116-458B-A421-A8BAFC33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340" y="1014911"/>
            <a:ext cx="3155522" cy="2891702"/>
          </a:xfrm>
          <a:custGeom>
            <a:avLst/>
            <a:gdLst>
              <a:gd name="connsiteX0" fmla="*/ 322464 w 3239538"/>
              <a:gd name="connsiteY0" fmla="*/ 0 h 2226520"/>
              <a:gd name="connsiteX1" fmla="*/ 3239538 w 3239538"/>
              <a:gd name="connsiteY1" fmla="*/ 0 h 2226520"/>
              <a:gd name="connsiteX2" fmla="*/ 3239538 w 3239538"/>
              <a:gd name="connsiteY2" fmla="*/ 2226520 h 2226520"/>
              <a:gd name="connsiteX3" fmla="*/ 0 w 3239538"/>
              <a:gd name="connsiteY3" fmla="*/ 2226520 h 2226520"/>
              <a:gd name="connsiteX4" fmla="*/ 0 w 3239538"/>
              <a:gd name="connsiteY4" fmla="*/ 322464 h 222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2226520">
                <a:moveTo>
                  <a:pt x="322464" y="0"/>
                </a:moveTo>
                <a:lnTo>
                  <a:pt x="3239538" y="0"/>
                </a:lnTo>
                <a:lnTo>
                  <a:pt x="3239538" y="2226520"/>
                </a:lnTo>
                <a:lnTo>
                  <a:pt x="0" y="222652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24DC4C-69B2-4CF8-B59F-04A71D9FB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340" y="4022848"/>
            <a:ext cx="3155522" cy="2742640"/>
          </a:xfrm>
          <a:custGeom>
            <a:avLst/>
            <a:gdLst>
              <a:gd name="connsiteX0" fmla="*/ 0 w 3239538"/>
              <a:gd name="connsiteY0" fmla="*/ 0 h 2111747"/>
              <a:gd name="connsiteX1" fmla="*/ 3239538 w 3239538"/>
              <a:gd name="connsiteY1" fmla="*/ 0 h 2111747"/>
              <a:gd name="connsiteX2" fmla="*/ 3239538 w 3239538"/>
              <a:gd name="connsiteY2" fmla="*/ 1789284 h 2111747"/>
              <a:gd name="connsiteX3" fmla="*/ 2917075 w 3239538"/>
              <a:gd name="connsiteY3" fmla="*/ 2111747 h 2111747"/>
              <a:gd name="connsiteX4" fmla="*/ 0 w 3239538"/>
              <a:gd name="connsiteY4" fmla="*/ 2111747 h 211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9538" h="2111747">
                <a:moveTo>
                  <a:pt x="0" y="0"/>
                </a:moveTo>
                <a:lnTo>
                  <a:pt x="3239538" y="0"/>
                </a:lnTo>
                <a:lnTo>
                  <a:pt x="3239538" y="1789284"/>
                </a:lnTo>
                <a:lnTo>
                  <a:pt x="2917075" y="2111747"/>
                </a:lnTo>
                <a:lnTo>
                  <a:pt x="0" y="2111747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171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3D447-6B89-4612-821D-A69FC12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74AC9-D6D6-41A7-9B53-D7633EC6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D13E14-EF35-4BAA-97DA-3E802BDC1B5A}"/>
              </a:ext>
            </a:extLst>
          </p:cNvPr>
          <p:cNvSpPr txBox="1">
            <a:spLocks/>
          </p:cNvSpPr>
          <p:nvPr/>
        </p:nvSpPr>
        <p:spPr>
          <a:xfrm>
            <a:off x="3047109" y="2943404"/>
            <a:ext cx="10515600" cy="13381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148"/>
              </a:spcBef>
            </a:pPr>
            <a:r>
              <a:rPr lang="en-US" sz="40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KEBIJAKAN KE DEPAN</a:t>
            </a:r>
            <a:endParaRPr lang="en-US" sz="40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3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29409-9856-46BC-BDB1-E754EF2C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52BF9-948A-49E7-8305-B185C8E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FRAMEWORK PENGELOLAAN AIR DARI PENGALAMAN NEGARA-NEGARA MAJU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DF7C3-6D3D-408C-8020-577B636E28F2}"/>
              </a:ext>
            </a:extLst>
          </p:cNvPr>
          <p:cNvSpPr/>
          <p:nvPr/>
        </p:nvSpPr>
        <p:spPr>
          <a:xfrm>
            <a:off x="1767351" y="1270787"/>
            <a:ext cx="1135625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Akses</a:t>
            </a:r>
            <a:r>
              <a:rPr lang="en-US" sz="1200" b="1" dirty="0"/>
              <a:t> dan </a:t>
            </a:r>
            <a:r>
              <a:rPr lang="en-US" sz="1200" b="1" dirty="0" err="1"/>
              <a:t>ketahanan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air </a:t>
            </a:r>
            <a:r>
              <a:rPr lang="en-US" sz="1200" b="1" dirty="0" err="1"/>
              <a:t>minum</a:t>
            </a:r>
            <a:endParaRPr lang="en-US" sz="1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17846-0968-42CB-8178-6BB846E92CE5}"/>
              </a:ext>
            </a:extLst>
          </p:cNvPr>
          <p:cNvSpPr/>
          <p:nvPr/>
        </p:nvSpPr>
        <p:spPr>
          <a:xfrm>
            <a:off x="3111395" y="1270787"/>
            <a:ext cx="1174953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Perlindungan</a:t>
            </a:r>
            <a:r>
              <a:rPr lang="en-US" sz="1200" b="1" dirty="0"/>
              <a:t> </a:t>
            </a:r>
            <a:r>
              <a:rPr lang="en-US" sz="1200" b="1" dirty="0" err="1"/>
              <a:t>kesehatan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EEF99-DB4C-49D0-8C2D-8FDB2A046CFD}"/>
              </a:ext>
            </a:extLst>
          </p:cNvPr>
          <p:cNvSpPr/>
          <p:nvPr/>
        </p:nvSpPr>
        <p:spPr>
          <a:xfrm>
            <a:off x="4588777" y="1270787"/>
            <a:ext cx="1174952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Perlindungan</a:t>
            </a:r>
            <a:r>
              <a:rPr lang="en-US" sz="1200" b="1" dirty="0"/>
              <a:t> </a:t>
            </a:r>
            <a:r>
              <a:rPr lang="en-US" sz="1200" b="1" dirty="0" err="1"/>
              <a:t>banjir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7C089-9A51-4C4F-B1F0-48911E9629D1}"/>
              </a:ext>
            </a:extLst>
          </p:cNvPr>
          <p:cNvSpPr/>
          <p:nvPr/>
        </p:nvSpPr>
        <p:spPr>
          <a:xfrm>
            <a:off x="5932906" y="1270787"/>
            <a:ext cx="1381775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Perlindungan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r>
              <a:rPr lang="en-US" sz="1200" b="1" dirty="0"/>
              <a:t> dan </a:t>
            </a:r>
            <a:r>
              <a:rPr lang="en-US" sz="1200" b="1" dirty="0" err="1"/>
              <a:t>fasilitas</a:t>
            </a:r>
            <a:r>
              <a:rPr lang="en-US" sz="1200" b="1" dirty="0"/>
              <a:t> </a:t>
            </a:r>
            <a:r>
              <a:rPr lang="en-US" sz="1200" b="1" dirty="0" err="1"/>
              <a:t>sosial</a:t>
            </a:r>
            <a:endParaRPr lang="en-US" sz="1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C2793A-2147-424C-B5FF-DCB483FD601A}"/>
              </a:ext>
            </a:extLst>
          </p:cNvPr>
          <p:cNvSpPr/>
          <p:nvPr/>
        </p:nvSpPr>
        <p:spPr>
          <a:xfrm>
            <a:off x="7435734" y="1270787"/>
            <a:ext cx="1312607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Pembatasan</a:t>
            </a:r>
            <a:r>
              <a:rPr lang="en-US" sz="1200" b="1" dirty="0"/>
              <a:t> </a:t>
            </a:r>
            <a:r>
              <a:rPr lang="en-US" sz="1200" b="1" dirty="0" err="1"/>
              <a:t>pemanfaatan</a:t>
            </a:r>
            <a:r>
              <a:rPr lang="en-US" sz="1200" b="1" dirty="0"/>
              <a:t> </a:t>
            </a:r>
            <a:r>
              <a:rPr lang="en-US" sz="1200" b="1" dirty="0" err="1"/>
              <a:t>sumber</a:t>
            </a:r>
            <a:r>
              <a:rPr lang="en-US" sz="1200" b="1" dirty="0"/>
              <a:t> </a:t>
            </a:r>
            <a:r>
              <a:rPr lang="en-US" sz="1200" b="1" dirty="0" err="1"/>
              <a:t>daya</a:t>
            </a:r>
            <a:r>
              <a:rPr lang="en-US" sz="1200" b="1" dirty="0"/>
              <a:t> </a:t>
            </a:r>
            <a:r>
              <a:rPr lang="en-US" sz="1200" b="1" dirty="0" err="1"/>
              <a:t>alam</a:t>
            </a:r>
            <a:endParaRPr lang="en-US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780AA2-AC56-4581-8AF2-A769E3F6C0E0}"/>
              </a:ext>
            </a:extLst>
          </p:cNvPr>
          <p:cNvSpPr/>
          <p:nvPr/>
        </p:nvSpPr>
        <p:spPr>
          <a:xfrm>
            <a:off x="8986684" y="1270787"/>
            <a:ext cx="1437966" cy="9409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/>
              <a:t>Kesetaraan</a:t>
            </a:r>
            <a:r>
              <a:rPr lang="en-US" sz="1200" b="1" dirty="0"/>
              <a:t> inter </a:t>
            </a:r>
            <a:r>
              <a:rPr lang="en-US" sz="1200" b="1" dirty="0" err="1"/>
              <a:t>generasi</a:t>
            </a:r>
            <a:r>
              <a:rPr lang="en-US" sz="1200" b="1" dirty="0"/>
              <a:t> dan </a:t>
            </a:r>
            <a:r>
              <a:rPr lang="en-US" sz="1200" b="1" dirty="0" err="1"/>
              <a:t>ketahanan</a:t>
            </a:r>
            <a:r>
              <a:rPr lang="en-US" sz="1200" b="1" dirty="0"/>
              <a:t> </a:t>
            </a:r>
            <a:r>
              <a:rPr lang="en-US" sz="1200" b="1" dirty="0" err="1"/>
              <a:t>terhadap</a:t>
            </a:r>
            <a:r>
              <a:rPr lang="en-US" sz="1200" b="1" dirty="0"/>
              <a:t> </a:t>
            </a:r>
            <a:r>
              <a:rPr lang="en-US" sz="1200" b="1" dirty="0" err="1"/>
              <a:t>perubahan</a:t>
            </a:r>
            <a:r>
              <a:rPr lang="en-US" sz="1200" b="1" dirty="0"/>
              <a:t> </a:t>
            </a:r>
            <a:r>
              <a:rPr lang="en-US" sz="1200" b="1" dirty="0" err="1"/>
              <a:t>iklim</a:t>
            </a:r>
            <a:endParaRPr lang="en-US" sz="1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9EE8A-9437-4A8F-8CA7-3FD4BBB7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30506"/>
            <a:ext cx="9064657" cy="15957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0B3DAD-AAC2-4466-A8D7-7C8E81104BE1}"/>
              </a:ext>
            </a:extLst>
          </p:cNvPr>
          <p:cNvSpPr/>
          <p:nvPr/>
        </p:nvSpPr>
        <p:spPr>
          <a:xfrm>
            <a:off x="1767351" y="4245046"/>
            <a:ext cx="1135625" cy="2047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Suplai</a:t>
            </a:r>
            <a:r>
              <a:rPr lang="en-US" sz="1200" dirty="0"/>
              <a:t> </a:t>
            </a:r>
            <a:r>
              <a:rPr lang="en-US" sz="1200" dirty="0" err="1"/>
              <a:t>hidrolis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419A8-43FB-4AB0-889F-A4FAC844E435}"/>
              </a:ext>
            </a:extLst>
          </p:cNvPr>
          <p:cNvSpPr/>
          <p:nvPr/>
        </p:nvSpPr>
        <p:spPr>
          <a:xfrm>
            <a:off x="3111395" y="4232730"/>
            <a:ext cx="1174953" cy="2047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Pemisahan</a:t>
            </a:r>
            <a:r>
              <a:rPr lang="en-US" sz="1200" dirty="0"/>
              <a:t> </a:t>
            </a:r>
            <a:r>
              <a:rPr lang="en-US" sz="1200" dirty="0" err="1"/>
              <a:t>penanganan</a:t>
            </a:r>
            <a:r>
              <a:rPr lang="en-US" sz="1200" dirty="0"/>
              <a:t> air </a:t>
            </a:r>
            <a:r>
              <a:rPr lang="en-US" sz="1200" dirty="0" err="1"/>
              <a:t>limbah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CCD02D-0171-4F57-8E7F-03707A05149E}"/>
              </a:ext>
            </a:extLst>
          </p:cNvPr>
          <p:cNvSpPr/>
          <p:nvPr/>
        </p:nvSpPr>
        <p:spPr>
          <a:xfrm>
            <a:off x="4539439" y="4232730"/>
            <a:ext cx="1224290" cy="2047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Pengelolaan</a:t>
            </a:r>
            <a:r>
              <a:rPr lang="en-US" sz="1200" dirty="0"/>
              <a:t> </a:t>
            </a:r>
            <a:r>
              <a:rPr lang="en-US" sz="1200" dirty="0" err="1"/>
              <a:t>drainase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2A971-A74E-4030-8EF8-80111BAB18BB}"/>
              </a:ext>
            </a:extLst>
          </p:cNvPr>
          <p:cNvSpPr/>
          <p:nvPr/>
        </p:nvSpPr>
        <p:spPr>
          <a:xfrm>
            <a:off x="6016822" y="4245047"/>
            <a:ext cx="1390049" cy="2035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Pengelolaan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pencemar</a:t>
            </a:r>
            <a:r>
              <a:rPr lang="en-US" sz="1200" dirty="0"/>
              <a:t> </a:t>
            </a:r>
            <a:r>
              <a:rPr lang="en-US" sz="1200" dirty="0" err="1"/>
              <a:t>titik</a:t>
            </a:r>
            <a:r>
              <a:rPr lang="en-US" sz="1200" dirty="0"/>
              <a:t> dan </a:t>
            </a:r>
            <a:r>
              <a:rPr lang="en-US" sz="1200" dirty="0" err="1"/>
              <a:t>tersebar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CB9F53-DF52-4F9B-87B8-1F0051812CE9}"/>
              </a:ext>
            </a:extLst>
          </p:cNvPr>
          <p:cNvSpPr/>
          <p:nvPr/>
        </p:nvSpPr>
        <p:spPr>
          <a:xfrm>
            <a:off x="7645214" y="4247478"/>
            <a:ext cx="1341470" cy="2035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Penerapan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mekanisme</a:t>
            </a:r>
            <a:r>
              <a:rPr lang="en-US" sz="1200" dirty="0"/>
              <a:t>, </a:t>
            </a:r>
            <a:r>
              <a:rPr lang="en-US" sz="1200" dirty="0" err="1"/>
              <a:t>pemanfataan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dan </a:t>
            </a:r>
            <a:r>
              <a:rPr lang="en-US" sz="1200" dirty="0" err="1"/>
              <a:t>konservasi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perlindungan</a:t>
            </a:r>
            <a:r>
              <a:rPr lang="en-US" sz="1200" dirty="0"/>
              <a:t> air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41EF26-DC76-408F-AD49-CF1E77E1FCF2}"/>
              </a:ext>
            </a:extLst>
          </p:cNvPr>
          <p:cNvSpPr/>
          <p:nvPr/>
        </p:nvSpPr>
        <p:spPr>
          <a:xfrm>
            <a:off x="9080606" y="4245047"/>
            <a:ext cx="1437966" cy="2037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Desain</a:t>
            </a:r>
            <a:r>
              <a:rPr lang="en-US" sz="1200" dirty="0"/>
              <a:t> </a:t>
            </a:r>
            <a:r>
              <a:rPr lang="en-US" sz="1200" dirty="0" err="1"/>
              <a:t>perkotaan</a:t>
            </a:r>
            <a:r>
              <a:rPr lang="en-US" sz="1200" dirty="0"/>
              <a:t> dan </a:t>
            </a:r>
            <a:r>
              <a:rPr lang="en-US" sz="1200" dirty="0" err="1"/>
              <a:t>infrastruktur</a:t>
            </a:r>
            <a:r>
              <a:rPr lang="en-US" sz="1200" dirty="0"/>
              <a:t> yang multi-</a:t>
            </a:r>
            <a:r>
              <a:rPr lang="en-US" sz="1200" dirty="0" err="1"/>
              <a:t>fungsi</a:t>
            </a:r>
            <a:r>
              <a:rPr lang="en-US" sz="1200" dirty="0"/>
              <a:t>, </a:t>
            </a:r>
            <a:r>
              <a:rPr lang="en-US" sz="1200" dirty="0" err="1"/>
              <a:t>adaptif</a:t>
            </a:r>
            <a:r>
              <a:rPr lang="en-US" sz="1200" dirty="0"/>
              <a:t> yang </a:t>
            </a:r>
            <a:r>
              <a:rPr lang="en-US" sz="1200" dirty="0" err="1"/>
              <a:t>menekankan</a:t>
            </a:r>
            <a:r>
              <a:rPr lang="en-US" sz="1200" dirty="0"/>
              <a:t> pada </a:t>
            </a:r>
            <a:r>
              <a:rPr lang="en-US" sz="1200" dirty="0" err="1"/>
              <a:t>perialku</a:t>
            </a:r>
            <a:r>
              <a:rPr lang="en-US" sz="1200" dirty="0"/>
              <a:t> sensitive 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4692D-B062-40F1-B6B3-2890CF3A767A}"/>
              </a:ext>
            </a:extLst>
          </p:cNvPr>
          <p:cNvSpPr txBox="1"/>
          <p:nvPr/>
        </p:nvSpPr>
        <p:spPr>
          <a:xfrm>
            <a:off x="1767351" y="6236137"/>
            <a:ext cx="88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layanan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4BBC5B-818C-4017-9E49-EF1936D2D40E}"/>
              </a:ext>
            </a:extLst>
          </p:cNvPr>
          <p:cNvCxnSpPr/>
          <p:nvPr/>
        </p:nvCxnSpPr>
        <p:spPr>
          <a:xfrm flipH="1">
            <a:off x="1877961" y="6454881"/>
            <a:ext cx="26614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D47CF0-32AF-4543-805D-378E578C5017}"/>
              </a:ext>
            </a:extLst>
          </p:cNvPr>
          <p:cNvCxnSpPr/>
          <p:nvPr/>
        </p:nvCxnSpPr>
        <p:spPr>
          <a:xfrm>
            <a:off x="7821562" y="6454881"/>
            <a:ext cx="26030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49DE94-C3F8-48E6-B80E-8DF0C003172A}"/>
              </a:ext>
            </a:extLst>
          </p:cNvPr>
          <p:cNvSpPr txBox="1"/>
          <p:nvPr/>
        </p:nvSpPr>
        <p:spPr>
          <a:xfrm>
            <a:off x="1595364" y="813013"/>
            <a:ext cx="88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Driver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EABB0B-74E3-4F07-A16E-89B097B024D0}"/>
              </a:ext>
            </a:extLst>
          </p:cNvPr>
          <p:cNvCxnSpPr/>
          <p:nvPr/>
        </p:nvCxnSpPr>
        <p:spPr>
          <a:xfrm flipH="1">
            <a:off x="1901009" y="997679"/>
            <a:ext cx="26614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050263-A1FF-4441-A34F-9C9D8D15A559}"/>
              </a:ext>
            </a:extLst>
          </p:cNvPr>
          <p:cNvCxnSpPr/>
          <p:nvPr/>
        </p:nvCxnSpPr>
        <p:spPr>
          <a:xfrm>
            <a:off x="7446796" y="982934"/>
            <a:ext cx="26030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AB5A82-4610-4A68-9614-AC9BBED233CB}"/>
              </a:ext>
            </a:extLst>
          </p:cNvPr>
          <p:cNvSpPr txBox="1"/>
          <p:nvPr/>
        </p:nvSpPr>
        <p:spPr>
          <a:xfrm>
            <a:off x="226615" y="6256085"/>
            <a:ext cx="156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Brown, 2008</a:t>
            </a:r>
          </a:p>
        </p:txBody>
      </p:sp>
    </p:spTree>
    <p:extLst>
      <p:ext uri="{BB962C8B-B14F-4D97-AF65-F5344CB8AC3E}">
        <p14:creationId xmlns:p14="http://schemas.microsoft.com/office/powerpoint/2010/main" val="20619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C1E2E-74D1-47B8-B12A-53B7650E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1F2F3-F587-44F3-8F78-8D85909D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PRAKTIK EKSISTING DAN PRAKTIK KE DEPAN UNTUK PENGELOLAAN AIR PERKOTAAN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264DFE-351A-4BFB-9EC0-988F15A0E0F3}"/>
              </a:ext>
            </a:extLst>
          </p:cNvPr>
          <p:cNvSpPr txBox="1">
            <a:spLocks/>
          </p:cNvSpPr>
          <p:nvPr/>
        </p:nvSpPr>
        <p:spPr>
          <a:xfrm>
            <a:off x="426250" y="1111164"/>
            <a:ext cx="4621743" cy="24152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atin typeface="Cambria" pitchFamily="18" charset="0"/>
              </a:rPr>
              <a:t>Open loop</a:t>
            </a:r>
            <a:r>
              <a:rPr lang="en-US" sz="1600" b="1" dirty="0">
                <a:latin typeface="Cambria" pitchFamily="18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600" dirty="0" err="1">
                <a:latin typeface="Cambria" pitchFamily="18" charset="0"/>
              </a:rPr>
              <a:t>Sistem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ini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masih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terfokus</a:t>
            </a:r>
            <a:r>
              <a:rPr lang="en-US" sz="1600" dirty="0">
                <a:latin typeface="Cambria" pitchFamily="18" charset="0"/>
              </a:rPr>
              <a:t> pada </a:t>
            </a:r>
            <a:r>
              <a:rPr lang="en-US" sz="1600" dirty="0" err="1">
                <a:latin typeface="Cambria" pitchFamily="18" charset="0"/>
              </a:rPr>
              <a:t>sistem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skala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kota</a:t>
            </a:r>
            <a:r>
              <a:rPr lang="en-US" sz="1600" dirty="0">
                <a:latin typeface="Cambria" pitchFamily="18" charset="0"/>
              </a:rPr>
              <a:t> (</a:t>
            </a:r>
            <a:r>
              <a:rPr lang="en-US" sz="1600" i="1" dirty="0">
                <a:latin typeface="Cambria" pitchFamily="18" charset="0"/>
              </a:rPr>
              <a:t>centralized system</a:t>
            </a:r>
            <a:r>
              <a:rPr lang="en-US" sz="1600" dirty="0">
                <a:latin typeface="Cambria" pitchFamily="18" charset="0"/>
              </a:rPr>
              <a:t>) </a:t>
            </a:r>
            <a:r>
              <a:rPr lang="en-US" sz="1600" dirty="0" err="1">
                <a:latin typeface="Cambria" pitchFamily="18" charset="0"/>
              </a:rPr>
              <a:t>bukan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kawasan</a:t>
            </a:r>
            <a:r>
              <a:rPr lang="en-US" sz="1600" dirty="0">
                <a:latin typeface="Cambria" pitchFamily="18" charset="0"/>
              </a:rPr>
              <a:t> dan </a:t>
            </a:r>
            <a:r>
              <a:rPr lang="en-US" sz="1600" dirty="0" err="1">
                <a:latin typeface="Cambria" pitchFamily="18" charset="0"/>
              </a:rPr>
              <a:t>dibangun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hanya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untuk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memenuhi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kebutuhan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minum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dengan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menggunakan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sumber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konvensional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seperti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tanah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dalam</a:t>
            </a:r>
            <a:r>
              <a:rPr lang="en-US" sz="1600" dirty="0">
                <a:latin typeface="Cambria" pitchFamily="18" charset="0"/>
              </a:rPr>
              <a:t> dan </a:t>
            </a:r>
            <a:r>
              <a:rPr lang="en-US" sz="1600" dirty="0" err="1">
                <a:latin typeface="Cambria" pitchFamily="18" charset="0"/>
              </a:rPr>
              <a:t>dangkal</a:t>
            </a:r>
            <a:r>
              <a:rPr lang="en-US" sz="1600" dirty="0">
                <a:latin typeface="Cambria" pitchFamily="18" charset="0"/>
              </a:rPr>
              <a:t>, air </a:t>
            </a:r>
            <a:r>
              <a:rPr lang="en-US" sz="1600" dirty="0" err="1">
                <a:latin typeface="Cambria" pitchFamily="18" charset="0"/>
              </a:rPr>
              <a:t>sungai</a:t>
            </a:r>
            <a:r>
              <a:rPr lang="en-US" sz="1600" dirty="0">
                <a:latin typeface="Cambria" pitchFamily="18" charset="0"/>
              </a:rPr>
              <a:t>, dan </a:t>
            </a:r>
            <a:r>
              <a:rPr lang="en-US" sz="1600" dirty="0" err="1">
                <a:latin typeface="Cambria" pitchFamily="18" charset="0"/>
              </a:rPr>
              <a:t>mata</a:t>
            </a:r>
            <a:r>
              <a:rPr lang="en-US" sz="1600" dirty="0">
                <a:latin typeface="Cambria" pitchFamily="18" charset="0"/>
              </a:rPr>
              <a:t> air.</a:t>
            </a:r>
          </a:p>
          <a:p>
            <a:endParaRPr lang="en-US" sz="1600" dirty="0">
              <a:latin typeface="Cambria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Cambria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Cambria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DB0810-ABDC-4B8C-AE1D-4120861D0F93}"/>
              </a:ext>
            </a:extLst>
          </p:cNvPr>
          <p:cNvGrpSpPr/>
          <p:nvPr/>
        </p:nvGrpSpPr>
        <p:grpSpPr>
          <a:xfrm>
            <a:off x="5477826" y="1461286"/>
            <a:ext cx="6383215" cy="1150891"/>
            <a:chOff x="838200" y="2680524"/>
            <a:chExt cx="7696200" cy="1434278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80283BF8-69D9-4CB7-ABC3-126C7D5965CD}"/>
                </a:ext>
              </a:extLst>
            </p:cNvPr>
            <p:cNvSpPr/>
            <p:nvPr/>
          </p:nvSpPr>
          <p:spPr>
            <a:xfrm>
              <a:off x="838200" y="2680525"/>
              <a:ext cx="1371600" cy="10286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Cambria" pitchFamily="18" charset="0"/>
                </a:rPr>
                <a:t>Suplai</a:t>
              </a:r>
              <a:r>
                <a:rPr lang="en-US" sz="1400" b="1" dirty="0">
                  <a:latin typeface="Cambria" pitchFamily="18" charset="0"/>
                </a:rPr>
                <a:t> air  </a:t>
              </a:r>
              <a:r>
                <a:rPr lang="en-US" sz="1400" b="1" dirty="0" err="1">
                  <a:latin typeface="Cambria" pitchFamily="18" charset="0"/>
                </a:rPr>
                <a:t>bersih</a:t>
              </a:r>
              <a:r>
                <a:rPr lang="en-US" sz="1400" b="1" dirty="0">
                  <a:latin typeface="Cambria" pitchFamily="18" charset="0"/>
                </a:rPr>
                <a:t> </a:t>
              </a: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7426C23-CC86-4319-98FA-87F775B00787}"/>
                </a:ext>
              </a:extLst>
            </p:cNvPr>
            <p:cNvSpPr/>
            <p:nvPr/>
          </p:nvSpPr>
          <p:spPr>
            <a:xfrm>
              <a:off x="2819400" y="2680524"/>
              <a:ext cx="1447800" cy="10532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Cambria" pitchFamily="18" charset="0"/>
                </a:rPr>
                <a:t>Pemakai</a:t>
              </a:r>
              <a:r>
                <a:rPr lang="en-US" sz="1400" b="1" dirty="0">
                  <a:latin typeface="Cambria" pitchFamily="18" charset="0"/>
                </a:rPr>
                <a:t> air</a:t>
              </a: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4D408A99-2029-41F3-AE9D-EF3146CAC413}"/>
                </a:ext>
              </a:extLst>
            </p:cNvPr>
            <p:cNvSpPr/>
            <p:nvPr/>
          </p:nvSpPr>
          <p:spPr>
            <a:xfrm>
              <a:off x="4876800" y="2680524"/>
              <a:ext cx="1447800" cy="10286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mbria" pitchFamily="18" charset="0"/>
                </a:rPr>
                <a:t>Air </a:t>
              </a:r>
              <a:r>
                <a:rPr lang="en-US" sz="1400" b="1" dirty="0" err="1">
                  <a:latin typeface="Cambria" pitchFamily="18" charset="0"/>
                </a:rPr>
                <a:t>limbah</a:t>
              </a:r>
              <a:r>
                <a:rPr lang="en-US" sz="1400" b="1" dirty="0">
                  <a:latin typeface="Cambria" pitchFamily="18" charset="0"/>
                </a:rPr>
                <a:t>  </a:t>
              </a: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6915F2A0-62A6-4EC8-B158-CC07C7F13D26}"/>
                </a:ext>
              </a:extLst>
            </p:cNvPr>
            <p:cNvSpPr/>
            <p:nvPr/>
          </p:nvSpPr>
          <p:spPr>
            <a:xfrm>
              <a:off x="6934200" y="2680524"/>
              <a:ext cx="1600200" cy="105327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ambria" pitchFamily="18" charset="0"/>
                </a:rPr>
                <a:t>Tanah, </a:t>
              </a:r>
              <a:r>
                <a:rPr lang="en-US" sz="1400" b="1" dirty="0" err="1">
                  <a:latin typeface="Cambria" pitchFamily="18" charset="0"/>
                </a:rPr>
                <a:t>saluran</a:t>
              </a:r>
              <a:r>
                <a:rPr lang="en-US" sz="1400" b="1" dirty="0">
                  <a:latin typeface="Cambria" pitchFamily="18" charset="0"/>
                </a:rPr>
                <a:t> </a:t>
              </a:r>
              <a:r>
                <a:rPr lang="en-US" sz="1400" b="1" dirty="0" err="1">
                  <a:latin typeface="Cambria" pitchFamily="18" charset="0"/>
                </a:rPr>
                <a:t>drainase</a:t>
              </a:r>
              <a:r>
                <a:rPr lang="en-US" sz="1400" b="1" dirty="0">
                  <a:latin typeface="Cambria" pitchFamily="18" charset="0"/>
                </a:rPr>
                <a:t> &amp; </a:t>
              </a:r>
              <a:r>
                <a:rPr lang="en-US" sz="1400" b="1" dirty="0" err="1">
                  <a:latin typeface="Cambria" pitchFamily="18" charset="0"/>
                </a:rPr>
                <a:t>badan</a:t>
              </a:r>
              <a:r>
                <a:rPr lang="en-US" sz="1400" b="1" dirty="0">
                  <a:latin typeface="Cambria" pitchFamily="18" charset="0"/>
                </a:rPr>
                <a:t> air </a:t>
              </a:r>
            </a:p>
          </p:txBody>
        </p:sp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EBC06784-DC4C-492F-825C-887249D81306}"/>
                </a:ext>
              </a:extLst>
            </p:cNvPr>
            <p:cNvSpPr/>
            <p:nvPr/>
          </p:nvSpPr>
          <p:spPr>
            <a:xfrm>
              <a:off x="2286000" y="3048000"/>
              <a:ext cx="457200" cy="4326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8">
              <a:extLst>
                <a:ext uri="{FF2B5EF4-FFF2-40B4-BE49-F238E27FC236}">
                  <a16:creationId xmlns:a16="http://schemas.microsoft.com/office/drawing/2014/main" id="{84AB54B1-0EEB-48B1-B4FA-3FCF6DC07CED}"/>
                </a:ext>
              </a:extLst>
            </p:cNvPr>
            <p:cNvSpPr/>
            <p:nvPr/>
          </p:nvSpPr>
          <p:spPr>
            <a:xfrm>
              <a:off x="4343400" y="3047999"/>
              <a:ext cx="457200" cy="4326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7C505980-D6C0-42A3-B181-F88C3A943ED2}"/>
                </a:ext>
              </a:extLst>
            </p:cNvPr>
            <p:cNvSpPr/>
            <p:nvPr/>
          </p:nvSpPr>
          <p:spPr>
            <a:xfrm>
              <a:off x="6400800" y="3048000"/>
              <a:ext cx="457200" cy="4326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1">
              <a:extLst>
                <a:ext uri="{FF2B5EF4-FFF2-40B4-BE49-F238E27FC236}">
                  <a16:creationId xmlns:a16="http://schemas.microsoft.com/office/drawing/2014/main" id="{7FEB16A8-2803-4C13-9F4D-27A9CB040B2B}"/>
                </a:ext>
              </a:extLst>
            </p:cNvPr>
            <p:cNvCxnSpPr/>
            <p:nvPr/>
          </p:nvCxnSpPr>
          <p:spPr>
            <a:xfrm rot="10800000">
              <a:off x="1524000" y="4114800"/>
              <a:ext cx="6210300" cy="1"/>
            </a:xfrm>
            <a:prstGeom prst="bentConnector3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7C728F-8F72-4242-BB9F-74023749C1B6}"/>
                </a:ext>
              </a:extLst>
            </p:cNvPr>
            <p:cNvCxnSpPr/>
            <p:nvPr/>
          </p:nvCxnSpPr>
          <p:spPr>
            <a:xfrm>
              <a:off x="7734300" y="3733799"/>
              <a:ext cx="0" cy="38100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1C6E84-BE41-4894-8EB8-6CE16BB0E6F4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1523999" y="3709217"/>
              <a:ext cx="1" cy="405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55BDA0-9D57-4F02-BE1C-33C347547EF6}"/>
              </a:ext>
            </a:extLst>
          </p:cNvPr>
          <p:cNvSpPr txBox="1">
            <a:spLocks/>
          </p:cNvSpPr>
          <p:nvPr/>
        </p:nvSpPr>
        <p:spPr>
          <a:xfrm>
            <a:off x="288162" y="3696169"/>
            <a:ext cx="4759831" cy="2331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i="1" dirty="0">
                <a:latin typeface="Cambria" pitchFamily="18" charset="0"/>
              </a:rPr>
              <a:t>Closed loop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Cambria" pitchFamily="18" charset="0"/>
              </a:rPr>
              <a:t>Sistem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i="1" dirty="0">
                <a:latin typeface="Cambria" pitchFamily="18" charset="0"/>
              </a:rPr>
              <a:t>closed loop </a:t>
            </a:r>
            <a:r>
              <a:rPr lang="en-US" sz="1600" dirty="0">
                <a:latin typeface="Cambria" pitchFamily="18" charset="0"/>
              </a:rPr>
              <a:t>yang </a:t>
            </a:r>
            <a:r>
              <a:rPr lang="en-US" sz="1600" dirty="0" err="1">
                <a:latin typeface="Cambria" pitchFamily="18" charset="0"/>
              </a:rPr>
              <a:t>mengintegrasikan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praktik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eksisting</a:t>
            </a:r>
            <a:r>
              <a:rPr lang="en-US" sz="1600" dirty="0">
                <a:latin typeface="Cambria" pitchFamily="18" charset="0"/>
              </a:rPr>
              <a:t> SPAM </a:t>
            </a:r>
            <a:r>
              <a:rPr lang="en-US" sz="1600" dirty="0" err="1">
                <a:latin typeface="Cambria" pitchFamily="18" charset="0"/>
              </a:rPr>
              <a:t>konvensional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dengan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pengelolaan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limbah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domestik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serta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mengoptimalkan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potensi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sumber</a:t>
            </a:r>
            <a:r>
              <a:rPr lang="en-US" sz="1600" dirty="0">
                <a:latin typeface="Cambria" pitchFamily="18" charset="0"/>
              </a:rPr>
              <a:t> air yang </a:t>
            </a:r>
            <a:r>
              <a:rPr lang="en-US" sz="1600" dirty="0" err="1">
                <a:latin typeface="Cambria" pitchFamily="18" charset="0"/>
              </a:rPr>
              <a:t>selama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ini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belum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termanfaatkan</a:t>
            </a:r>
            <a:r>
              <a:rPr lang="en-US" sz="1600" dirty="0">
                <a:latin typeface="Cambria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Pengelolaan</a:t>
            </a:r>
            <a:r>
              <a:rPr lang="en-US" sz="1600" dirty="0">
                <a:latin typeface="Cambria" pitchFamily="18" charset="0"/>
              </a:rPr>
              <a:t> air yang </a:t>
            </a:r>
            <a:r>
              <a:rPr lang="en-US" sz="1600" dirty="0" err="1">
                <a:latin typeface="Cambria" pitchFamily="18" charset="0"/>
              </a:rPr>
              <a:t>dilakukan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mulai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dari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upaya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pelestarian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dari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hulu</a:t>
            </a:r>
            <a:r>
              <a:rPr lang="en-US" sz="1600" dirty="0">
                <a:latin typeface="Cambria" pitchFamily="18" charset="0"/>
              </a:rPr>
              <a:t>, SPAM </a:t>
            </a:r>
            <a:r>
              <a:rPr lang="en-US" sz="1600" dirty="0" err="1">
                <a:latin typeface="Cambria" pitchFamily="18" charset="0"/>
              </a:rPr>
              <a:t>konvensional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perpipaan</a:t>
            </a:r>
            <a:r>
              <a:rPr lang="en-US" sz="1600" dirty="0">
                <a:latin typeface="Cambria" pitchFamily="18" charset="0"/>
              </a:rPr>
              <a:t> dan non-</a:t>
            </a:r>
            <a:r>
              <a:rPr lang="en-US" sz="1600" dirty="0" err="1">
                <a:latin typeface="Cambria" pitchFamily="18" charset="0"/>
              </a:rPr>
              <a:t>perpipaan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sistem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penampungan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hujan</a:t>
            </a:r>
            <a:r>
              <a:rPr lang="en-US" sz="1600" dirty="0">
                <a:latin typeface="Cambria" pitchFamily="18" charset="0"/>
              </a:rPr>
              <a:t> (SPAH), dan </a:t>
            </a:r>
            <a:r>
              <a:rPr lang="en-US" sz="1600" dirty="0" err="1">
                <a:latin typeface="Cambria" pitchFamily="18" charset="0"/>
              </a:rPr>
              <a:t>sistem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pemanfaatan</a:t>
            </a:r>
            <a:r>
              <a:rPr lang="en-US" sz="1600" dirty="0">
                <a:latin typeface="Cambria" pitchFamily="18" charset="0"/>
              </a:rPr>
              <a:t> air </a:t>
            </a:r>
            <a:r>
              <a:rPr lang="en-US" sz="1600" dirty="0" err="1">
                <a:latin typeface="Cambria" pitchFamily="18" charset="0"/>
              </a:rPr>
              <a:t>limbah</a:t>
            </a:r>
            <a:r>
              <a:rPr lang="en-US" sz="1600" dirty="0">
                <a:latin typeface="Cambria" pitchFamily="18" charset="0"/>
              </a:rPr>
              <a:t> (</a:t>
            </a:r>
            <a:r>
              <a:rPr lang="en-US" sz="1600" i="1" dirty="0">
                <a:latin typeface="Cambria" pitchFamily="18" charset="0"/>
              </a:rPr>
              <a:t>reuse</a:t>
            </a:r>
            <a:r>
              <a:rPr lang="en-US" sz="1600" dirty="0">
                <a:latin typeface="Cambria" pitchFamily="18" charset="0"/>
              </a:rPr>
              <a:t> dan </a:t>
            </a:r>
            <a:r>
              <a:rPr lang="en-US" sz="1600" i="1" dirty="0">
                <a:latin typeface="Cambria" pitchFamily="18" charset="0"/>
              </a:rPr>
              <a:t>recycle water</a:t>
            </a:r>
            <a:r>
              <a:rPr lang="en-US" sz="1600" dirty="0">
                <a:latin typeface="Cambria" pitchFamily="18" charset="0"/>
              </a:rPr>
              <a:t>).</a:t>
            </a:r>
          </a:p>
          <a:p>
            <a:endParaRPr lang="en-US" sz="1600" dirty="0"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  <a:p>
            <a:endParaRPr lang="en-US" sz="1600" dirty="0">
              <a:latin typeface="Cambria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EDE758-A975-4DC9-9D54-1F556A1AEF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06" y="3161543"/>
            <a:ext cx="5150808" cy="3401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3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0969E-8D2C-48BB-8853-20613DBF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3851B-0C21-4CBD-AFD0-830E274E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CONCEPTUAL FRAMEWORK </a:t>
            </a:r>
            <a:r>
              <a:rPr lang="en-US" dirty="0"/>
              <a:t>– OPTIMASI BAURAN AIR DOMESTIK (OBAD) </a:t>
            </a:r>
            <a:endParaRPr lang="en-US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8A38B-5950-41A3-AEB9-D05889EE39E6}"/>
              </a:ext>
            </a:extLst>
          </p:cNvPr>
          <p:cNvSpPr txBox="1">
            <a:spLocks/>
          </p:cNvSpPr>
          <p:nvPr/>
        </p:nvSpPr>
        <p:spPr>
          <a:xfrm>
            <a:off x="194187" y="6322959"/>
            <a:ext cx="6554867" cy="280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err="1"/>
              <a:t>Sumber</a:t>
            </a:r>
            <a:r>
              <a:rPr lang="en-US" sz="1200" dirty="0"/>
              <a:t>: Tucci, 2010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D49C9D-216A-4A3F-8D3C-A93795723488}"/>
              </a:ext>
            </a:extLst>
          </p:cNvPr>
          <p:cNvSpPr txBox="1">
            <a:spLocks/>
          </p:cNvSpPr>
          <p:nvPr/>
        </p:nvSpPr>
        <p:spPr>
          <a:xfrm>
            <a:off x="1307825" y="2567388"/>
            <a:ext cx="2292084" cy="227797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 err="1"/>
              <a:t>Diversifikasi</a:t>
            </a:r>
            <a:r>
              <a:rPr lang="en-AU" sz="1200" dirty="0"/>
              <a:t> </a:t>
            </a:r>
            <a:r>
              <a:rPr lang="en-AU" sz="1200" dirty="0" err="1"/>
              <a:t>Sumber</a:t>
            </a:r>
            <a:r>
              <a:rPr lang="en-AU" sz="1200" dirty="0"/>
              <a:t> air</a:t>
            </a:r>
          </a:p>
          <a:p>
            <a:pPr marL="299371" lvl="1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/>
              <a:t>Air </a:t>
            </a:r>
            <a:r>
              <a:rPr lang="en-AU" sz="1200" dirty="0" err="1"/>
              <a:t>Hujan</a:t>
            </a:r>
            <a:endParaRPr lang="en-AU" sz="1200" dirty="0"/>
          </a:p>
          <a:p>
            <a:pPr marL="299371" lvl="1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/>
              <a:t>Reuse</a:t>
            </a:r>
          </a:p>
          <a:p>
            <a:pPr marL="299371" lvl="1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/>
              <a:t>Recycle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 err="1"/>
              <a:t>Pengurangan</a:t>
            </a:r>
            <a:r>
              <a:rPr lang="en-AU" sz="1200" dirty="0"/>
              <a:t>/</a:t>
            </a:r>
            <a:r>
              <a:rPr lang="en-AU" sz="1200" dirty="0" err="1"/>
              <a:t>penghematan</a:t>
            </a:r>
            <a:r>
              <a:rPr lang="en-AU" sz="1200" dirty="0"/>
              <a:t> </a:t>
            </a:r>
            <a:r>
              <a:rPr lang="en-AU" sz="1200" dirty="0" err="1"/>
              <a:t>penggunaan</a:t>
            </a:r>
            <a:r>
              <a:rPr lang="en-AU" sz="1200" dirty="0"/>
              <a:t> air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 err="1"/>
              <a:t>Pendayagunaan</a:t>
            </a:r>
            <a:r>
              <a:rPr lang="en-AU" sz="1200" dirty="0"/>
              <a:t> air </a:t>
            </a:r>
            <a:r>
              <a:rPr lang="en-AU" sz="1200" dirty="0" err="1"/>
              <a:t>sesuai</a:t>
            </a:r>
            <a:r>
              <a:rPr lang="en-AU" sz="1200" dirty="0"/>
              <a:t> </a:t>
            </a:r>
            <a:r>
              <a:rPr lang="en-AU" sz="1200" dirty="0" err="1"/>
              <a:t>dengan</a:t>
            </a:r>
            <a:r>
              <a:rPr lang="en-AU" sz="1200" dirty="0"/>
              <a:t> </a:t>
            </a:r>
            <a:r>
              <a:rPr lang="en-AU" sz="1200" dirty="0" err="1"/>
              <a:t>kelasnya</a:t>
            </a:r>
            <a:endParaRPr lang="en-AU" sz="1200" dirty="0"/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 err="1"/>
              <a:t>Penerapan</a:t>
            </a:r>
            <a:r>
              <a:rPr lang="en-AU" sz="1200" dirty="0"/>
              <a:t> </a:t>
            </a:r>
            <a:r>
              <a:rPr lang="en-AU" sz="1200" dirty="0" err="1"/>
              <a:t>teknologi</a:t>
            </a:r>
            <a:r>
              <a:rPr lang="en-AU" sz="1200" dirty="0"/>
              <a:t> </a:t>
            </a:r>
            <a:r>
              <a:rPr lang="en-AU" sz="1200" dirty="0" err="1"/>
              <a:t>tepat</a:t>
            </a:r>
            <a:r>
              <a:rPr lang="en-AU" sz="1200" dirty="0"/>
              <a:t> </a:t>
            </a:r>
            <a:r>
              <a:rPr lang="en-AU" sz="1200" dirty="0" err="1"/>
              <a:t>guna</a:t>
            </a:r>
            <a:endParaRPr lang="en-AU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B13D0-32AC-4C7D-9A9C-418F36D8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08" y="1435834"/>
            <a:ext cx="2483744" cy="1754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B1B2E-23BF-4D20-8EC1-C1B54585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9" y="3784118"/>
            <a:ext cx="2483744" cy="1735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DC708-3E6A-4452-A92B-BFDCABD9F504}"/>
              </a:ext>
            </a:extLst>
          </p:cNvPr>
          <p:cNvSpPr txBox="1"/>
          <p:nvPr/>
        </p:nvSpPr>
        <p:spPr>
          <a:xfrm>
            <a:off x="3599909" y="2028131"/>
            <a:ext cx="14525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Skala</a:t>
            </a:r>
            <a:r>
              <a:rPr lang="en-US" sz="1350" dirty="0"/>
              <a:t> </a:t>
            </a:r>
            <a:r>
              <a:rPr lang="en-US" sz="1350" dirty="0" err="1"/>
              <a:t>Rumah</a:t>
            </a:r>
            <a:r>
              <a:rPr lang="en-US" sz="1350" dirty="0"/>
              <a:t> </a:t>
            </a:r>
            <a:r>
              <a:rPr lang="en-US" sz="1350" dirty="0" err="1"/>
              <a:t>Tangga</a:t>
            </a:r>
            <a:endParaRPr lang="en-AU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0BA79-38F2-4EC9-8F2D-7A7FC5D8BC49}"/>
              </a:ext>
            </a:extLst>
          </p:cNvPr>
          <p:cNvSpPr txBox="1"/>
          <p:nvPr/>
        </p:nvSpPr>
        <p:spPr>
          <a:xfrm>
            <a:off x="3600623" y="4554354"/>
            <a:ext cx="10937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Skala Kawasan/</a:t>
            </a:r>
            <a:r>
              <a:rPr lang="en-US" sz="1350" dirty="0" err="1"/>
              <a:t>Perkotaan</a:t>
            </a:r>
            <a:endParaRPr lang="en-AU" sz="1350" dirty="0"/>
          </a:p>
        </p:txBody>
      </p:sp>
      <p:sp>
        <p:nvSpPr>
          <p:cNvPr id="11" name="Striped Right Arrow 7">
            <a:extLst>
              <a:ext uri="{FF2B5EF4-FFF2-40B4-BE49-F238E27FC236}">
                <a16:creationId xmlns:a16="http://schemas.microsoft.com/office/drawing/2014/main" id="{61A5CA21-2032-48F1-A254-3D21156A3951}"/>
              </a:ext>
            </a:extLst>
          </p:cNvPr>
          <p:cNvSpPr/>
          <p:nvPr/>
        </p:nvSpPr>
        <p:spPr>
          <a:xfrm>
            <a:off x="3797766" y="2953415"/>
            <a:ext cx="676405" cy="102655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D12AD-CB3F-487D-A989-BD7B8E14FD1B}"/>
              </a:ext>
            </a:extLst>
          </p:cNvPr>
          <p:cNvSpPr txBox="1"/>
          <p:nvPr/>
        </p:nvSpPr>
        <p:spPr>
          <a:xfrm rot="16200000">
            <a:off x="7017602" y="3294944"/>
            <a:ext cx="1749522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 err="1"/>
              <a:t>Opsi</a:t>
            </a:r>
            <a:r>
              <a:rPr lang="en-US" sz="1350" dirty="0"/>
              <a:t> </a:t>
            </a:r>
            <a:r>
              <a:rPr lang="en-US" sz="1350" dirty="0" err="1"/>
              <a:t>Optimasi</a:t>
            </a:r>
            <a:r>
              <a:rPr lang="en-US" sz="1350" dirty="0"/>
              <a:t> </a:t>
            </a:r>
            <a:r>
              <a:rPr lang="en-US" sz="1350" dirty="0" err="1"/>
              <a:t>Bauran</a:t>
            </a:r>
            <a:r>
              <a:rPr lang="en-US" sz="1350" dirty="0"/>
              <a:t> Air</a:t>
            </a:r>
            <a:endParaRPr lang="en-AU" sz="135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3ECF380-0A31-491A-8161-48798D9959F6}"/>
              </a:ext>
            </a:extLst>
          </p:cNvPr>
          <p:cNvSpPr/>
          <p:nvPr/>
        </p:nvSpPr>
        <p:spPr>
          <a:xfrm>
            <a:off x="7271607" y="2437281"/>
            <a:ext cx="228124" cy="2209949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4D3825-5E6F-40DB-A048-9FA138C53D96}"/>
              </a:ext>
            </a:extLst>
          </p:cNvPr>
          <p:cNvCxnSpPr/>
          <p:nvPr/>
        </p:nvCxnSpPr>
        <p:spPr>
          <a:xfrm>
            <a:off x="7458645" y="3439288"/>
            <a:ext cx="280851" cy="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D53D56-2CDC-43C7-A00F-EA3E1B0190CA}"/>
              </a:ext>
            </a:extLst>
          </p:cNvPr>
          <p:cNvSpPr txBox="1"/>
          <p:nvPr/>
        </p:nvSpPr>
        <p:spPr>
          <a:xfrm rot="16200000">
            <a:off x="7722311" y="3304613"/>
            <a:ext cx="1956929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 err="1"/>
              <a:t>Strategi</a:t>
            </a:r>
            <a:r>
              <a:rPr lang="en-US" sz="1350" dirty="0"/>
              <a:t> </a:t>
            </a:r>
            <a:r>
              <a:rPr lang="en-US" sz="1350" dirty="0" err="1"/>
              <a:t>Optimasi</a:t>
            </a:r>
            <a:r>
              <a:rPr lang="en-US" sz="1350" dirty="0"/>
              <a:t> </a:t>
            </a:r>
            <a:r>
              <a:rPr lang="en-US" sz="1350" dirty="0" err="1"/>
              <a:t>Bauran</a:t>
            </a:r>
            <a:r>
              <a:rPr lang="en-US" sz="1350" dirty="0"/>
              <a:t> Air</a:t>
            </a:r>
            <a:endParaRPr lang="en-AU" sz="135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20773C-691D-4209-8E07-38E6E5620497}"/>
              </a:ext>
            </a:extLst>
          </p:cNvPr>
          <p:cNvSpPr txBox="1">
            <a:spLocks/>
          </p:cNvSpPr>
          <p:nvPr/>
        </p:nvSpPr>
        <p:spPr>
          <a:xfrm>
            <a:off x="7641120" y="886886"/>
            <a:ext cx="1270309" cy="136367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AU" sz="1200" dirty="0" err="1">
                <a:solidFill>
                  <a:schemeClr val="bg1"/>
                </a:solidFill>
              </a:rPr>
              <a:t>Aspek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  <a:r>
              <a:rPr lang="en-AU" sz="1200" dirty="0" err="1">
                <a:solidFill>
                  <a:schemeClr val="bg1"/>
                </a:solidFill>
              </a:rPr>
              <a:t>Sosial</a:t>
            </a:r>
            <a:endParaRPr lang="en-AU" sz="1200" dirty="0">
              <a:solidFill>
                <a:schemeClr val="bg1"/>
              </a:solidFill>
            </a:endParaRP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/>
                </a:solidFill>
              </a:rPr>
              <a:t>Aspek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Teknis</a:t>
            </a:r>
            <a:endParaRPr lang="en-US" sz="1200" dirty="0">
              <a:solidFill>
                <a:schemeClr val="bg1"/>
              </a:solidFill>
            </a:endParaRP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/>
                </a:solidFill>
              </a:rPr>
              <a:t>Aspek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Ekonomi</a:t>
            </a:r>
            <a:endParaRPr lang="en-US" sz="1200" dirty="0">
              <a:solidFill>
                <a:schemeClr val="bg1"/>
              </a:solidFill>
            </a:endParaRP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/>
                </a:solidFill>
              </a:rPr>
              <a:t>Aspek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Lingkungan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Kesehatan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D5CDB2-CAB1-4FAE-B074-2CA05982C275}"/>
              </a:ext>
            </a:extLst>
          </p:cNvPr>
          <p:cNvSpPr txBox="1">
            <a:spLocks/>
          </p:cNvSpPr>
          <p:nvPr/>
        </p:nvSpPr>
        <p:spPr>
          <a:xfrm>
            <a:off x="7581627" y="5048114"/>
            <a:ext cx="1429617" cy="135521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fi-FI" sz="1200" dirty="0">
                <a:solidFill>
                  <a:schemeClr val="bg1"/>
                </a:solidFill>
              </a:rPr>
              <a:t>Partisipasi masyarakat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fi-FI" sz="1200" dirty="0">
                <a:solidFill>
                  <a:schemeClr val="bg1"/>
                </a:solidFill>
              </a:rPr>
              <a:t>Kontribusi swasta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fi-FI" sz="1200" dirty="0">
                <a:solidFill>
                  <a:schemeClr val="bg1"/>
                </a:solidFill>
              </a:rPr>
              <a:t>Sumber pendanaan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23E038-EBD3-4DDF-A459-4B7A846FE01E}"/>
              </a:ext>
            </a:extLst>
          </p:cNvPr>
          <p:cNvCxnSpPr/>
          <p:nvPr/>
        </p:nvCxnSpPr>
        <p:spPr>
          <a:xfrm>
            <a:off x="8287346" y="2374466"/>
            <a:ext cx="0" cy="5486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riped Right Arrow 25">
            <a:extLst>
              <a:ext uri="{FF2B5EF4-FFF2-40B4-BE49-F238E27FC236}">
                <a16:creationId xmlns:a16="http://schemas.microsoft.com/office/drawing/2014/main" id="{BC7BD46D-E100-4851-BD9E-79F65B0F7C3A}"/>
              </a:ext>
            </a:extLst>
          </p:cNvPr>
          <p:cNvSpPr/>
          <p:nvPr/>
        </p:nvSpPr>
        <p:spPr>
          <a:xfrm>
            <a:off x="8042668" y="3207599"/>
            <a:ext cx="486116" cy="533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99937B-F915-4E71-8801-287FBD8CF9B8}"/>
              </a:ext>
            </a:extLst>
          </p:cNvPr>
          <p:cNvCxnSpPr/>
          <p:nvPr/>
        </p:nvCxnSpPr>
        <p:spPr>
          <a:xfrm flipH="1" flipV="1">
            <a:off x="8308375" y="3865107"/>
            <a:ext cx="18647" cy="7477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58CDF7-2AE4-4B5F-A501-43C2F3BABDB4}"/>
              </a:ext>
            </a:extLst>
          </p:cNvPr>
          <p:cNvSpPr txBox="1"/>
          <p:nvPr/>
        </p:nvSpPr>
        <p:spPr>
          <a:xfrm rot="16200000">
            <a:off x="9110386" y="3319033"/>
            <a:ext cx="2266403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</a:rPr>
              <a:t>Implementasi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Optimasi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 err="1">
                <a:solidFill>
                  <a:schemeClr val="bg1"/>
                </a:solidFill>
              </a:rPr>
              <a:t>Bauran</a:t>
            </a:r>
            <a:r>
              <a:rPr lang="en-US" sz="1350" dirty="0">
                <a:solidFill>
                  <a:schemeClr val="bg1"/>
                </a:solidFill>
              </a:rPr>
              <a:t> Air</a:t>
            </a:r>
            <a:endParaRPr lang="en-AU" sz="1350" dirty="0">
              <a:solidFill>
                <a:schemeClr val="bg1"/>
              </a:solidFill>
            </a:endParaRPr>
          </a:p>
        </p:txBody>
      </p:sp>
      <p:sp>
        <p:nvSpPr>
          <p:cNvPr id="22" name="Striped Right Arrow 34">
            <a:extLst>
              <a:ext uri="{FF2B5EF4-FFF2-40B4-BE49-F238E27FC236}">
                <a16:creationId xmlns:a16="http://schemas.microsoft.com/office/drawing/2014/main" id="{AEFCBE1E-1C59-4F9E-A50D-5617FD3555AE}"/>
              </a:ext>
            </a:extLst>
          </p:cNvPr>
          <p:cNvSpPr/>
          <p:nvPr/>
        </p:nvSpPr>
        <p:spPr>
          <a:xfrm>
            <a:off x="8860175" y="3207599"/>
            <a:ext cx="1149593" cy="533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CCE7F8-6E6F-47AC-B7BD-1D4BB9DF52A3}"/>
              </a:ext>
            </a:extLst>
          </p:cNvPr>
          <p:cNvSpPr txBox="1">
            <a:spLocks/>
          </p:cNvSpPr>
          <p:nvPr/>
        </p:nvSpPr>
        <p:spPr>
          <a:xfrm>
            <a:off x="9038582" y="886886"/>
            <a:ext cx="1270309" cy="136367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txBody>
          <a:bodyPr vert="horz" lIns="34290" tIns="34290" rIns="3429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25"/>
              </a:spcBef>
              <a:spcAft>
                <a:spcPts val="225"/>
              </a:spcAft>
              <a:buNone/>
            </a:pPr>
            <a:r>
              <a:rPr lang="en-US" sz="1200" b="1" dirty="0" err="1">
                <a:solidFill>
                  <a:schemeClr val="bg1"/>
                </a:solidFill>
              </a:rPr>
              <a:t>Indikator</a:t>
            </a:r>
            <a:r>
              <a:rPr lang="en-US" sz="1200" b="1" dirty="0">
                <a:solidFill>
                  <a:schemeClr val="bg1"/>
                </a:solidFill>
              </a:rPr>
              <a:t>: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/>
                </a:solidFill>
              </a:rPr>
              <a:t>Finansial</a:t>
            </a:r>
            <a:endParaRPr lang="en-US" sz="1200" dirty="0">
              <a:solidFill>
                <a:schemeClr val="bg1"/>
              </a:solidFill>
            </a:endParaRP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/>
                </a:solidFill>
              </a:rPr>
              <a:t>Efisiensi</a:t>
            </a:r>
            <a:r>
              <a:rPr lang="en-US" sz="1200" dirty="0">
                <a:solidFill>
                  <a:schemeClr val="bg1"/>
                </a:solidFill>
              </a:rPr>
              <a:t> air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Water - Energy Nexus</a:t>
            </a:r>
          </a:p>
          <a:p>
            <a:pPr marL="169069" indent="-169069"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en-AU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13093E-4C76-407B-97BD-29735C99A6D7}"/>
              </a:ext>
            </a:extLst>
          </p:cNvPr>
          <p:cNvCxnSpPr/>
          <p:nvPr/>
        </p:nvCxnSpPr>
        <p:spPr>
          <a:xfrm>
            <a:off x="9673737" y="2362432"/>
            <a:ext cx="0" cy="6172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3D447-6B89-4612-821D-A69FC12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D13E14-EF35-4BAA-97DA-3E802BDC1B5A}"/>
              </a:ext>
            </a:extLst>
          </p:cNvPr>
          <p:cNvSpPr txBox="1">
            <a:spLocks/>
          </p:cNvSpPr>
          <p:nvPr/>
        </p:nvSpPr>
        <p:spPr>
          <a:xfrm>
            <a:off x="3047109" y="2943404"/>
            <a:ext cx="10515600" cy="13381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148"/>
              </a:spcBef>
            </a:pPr>
            <a:r>
              <a:rPr lang="en-US" sz="40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KARAKTERISTIK INDONESIA</a:t>
            </a:r>
            <a:endParaRPr lang="en-US" sz="40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8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93042-B753-483C-A421-D86D40E2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DAA28-D426-4664-BC6F-4375EA20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MENGAPA OPTIMASI BAURAN AIR? </a:t>
            </a:r>
            <a:br>
              <a:rPr lang="en-US" dirty="0"/>
            </a:br>
            <a:r>
              <a:rPr lang="en-US" sz="2700" dirty="0"/>
              <a:t>PRINSIP MANAJEMEN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6EF9C0-27BC-405C-9E96-881B58763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7" y="1020816"/>
            <a:ext cx="10037997" cy="48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16AF1-F931-48B0-9D9E-F8ADE01F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E8C390-698D-485A-BC9C-13D091A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MENGAPA OPTIMASI BAURAN AIR? </a:t>
            </a:r>
            <a:br>
              <a:rPr lang="en-US" dirty="0"/>
            </a:br>
            <a:r>
              <a:rPr lang="en-US" sz="2700" dirty="0" err="1"/>
              <a:t>Manfaat</a:t>
            </a:r>
            <a:endParaRPr lang="en-US" sz="2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647A03-D72A-4655-B74B-BC9A6F142120}"/>
              </a:ext>
            </a:extLst>
          </p:cNvPr>
          <p:cNvSpPr txBox="1">
            <a:spLocks/>
          </p:cNvSpPr>
          <p:nvPr/>
        </p:nvSpPr>
        <p:spPr>
          <a:xfrm>
            <a:off x="1007293" y="2007571"/>
            <a:ext cx="4697828" cy="3213357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7169" indent="-207169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pemakaian</a:t>
            </a:r>
            <a:r>
              <a:rPr lang="en-US" sz="2400" dirty="0"/>
              <a:t> air</a:t>
            </a:r>
          </a:p>
          <a:p>
            <a:pPr marL="207169" indent="-207169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suplai</a:t>
            </a:r>
            <a:r>
              <a:rPr lang="en-US" sz="2400" dirty="0"/>
              <a:t> air</a:t>
            </a:r>
          </a:p>
          <a:p>
            <a:pPr marL="207169" indent="-207169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opsi</a:t>
            </a:r>
            <a:r>
              <a:rPr lang="en-US" sz="2400" dirty="0"/>
              <a:t> dan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air (non-</a:t>
            </a:r>
            <a:r>
              <a:rPr lang="en-US" sz="2400" dirty="0" err="1"/>
              <a:t>konvensional</a:t>
            </a:r>
            <a:r>
              <a:rPr lang="en-US" sz="2400" dirty="0"/>
              <a:t>)</a:t>
            </a:r>
          </a:p>
          <a:p>
            <a:pPr marL="207169" indent="-207169">
              <a:buFont typeface="Wingdings" panose="05000000000000000000" pitchFamily="2" charset="2"/>
              <a:buChar char="v"/>
            </a:pPr>
            <a:r>
              <a:rPr lang="en-US" sz="2400" dirty="0" err="1"/>
              <a:t>Mengamankan</a:t>
            </a:r>
            <a:r>
              <a:rPr lang="en-US" sz="2400" dirty="0"/>
              <a:t> </a:t>
            </a:r>
            <a:r>
              <a:rPr lang="en-US" sz="2400" dirty="0" err="1"/>
              <a:t>ketersediaan</a:t>
            </a:r>
            <a:r>
              <a:rPr lang="en-US" sz="2400" dirty="0"/>
              <a:t> air </a:t>
            </a:r>
            <a:r>
              <a:rPr lang="en-US" sz="2400" dirty="0" err="1"/>
              <a:t>minum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57BE55-CFD4-4318-AF74-D4A873F6B80F}"/>
              </a:ext>
            </a:extLst>
          </p:cNvPr>
          <p:cNvSpPr txBox="1">
            <a:spLocks/>
          </p:cNvSpPr>
          <p:nvPr/>
        </p:nvSpPr>
        <p:spPr>
          <a:xfrm>
            <a:off x="6596633" y="2007571"/>
            <a:ext cx="5065672" cy="1954262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Partisipasi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swasta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Optimasi</a:t>
            </a:r>
            <a:r>
              <a:rPr lang="en-US" sz="2400" dirty="0"/>
              <a:t> </a:t>
            </a:r>
            <a:r>
              <a:rPr lang="en-US" sz="2400" dirty="0" err="1"/>
              <a:t>terukur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:</a:t>
            </a:r>
          </a:p>
          <a:p>
            <a:pPr marL="813197" lvl="1" indent="-338138">
              <a:buFont typeface="Arial" panose="020B0604020202020204" pitchFamily="34" charset="0"/>
              <a:buChar char="•"/>
            </a:pPr>
            <a:r>
              <a:rPr lang="en-US" sz="2400" dirty="0" err="1"/>
              <a:t>Finansial</a:t>
            </a:r>
            <a:endParaRPr lang="en-US" sz="2400" dirty="0"/>
          </a:p>
          <a:p>
            <a:pPr marL="813197" lvl="1" indent="-338138">
              <a:buFont typeface="Arial" panose="020B0604020202020204" pitchFamily="34" charset="0"/>
              <a:buChar char="•"/>
            </a:pPr>
            <a:r>
              <a:rPr lang="en-US" sz="2400" dirty="0" err="1"/>
              <a:t>Efisiensi</a:t>
            </a:r>
            <a:r>
              <a:rPr lang="en-US" sz="2400" dirty="0"/>
              <a:t> air</a:t>
            </a:r>
          </a:p>
          <a:p>
            <a:pPr marL="813197" lvl="1" indent="-338138">
              <a:buFont typeface="Arial" panose="020B0604020202020204" pitchFamily="34" charset="0"/>
              <a:buChar char="•"/>
            </a:pPr>
            <a:r>
              <a:rPr lang="en-US" sz="2400" dirty="0"/>
              <a:t>Water - Energy Nexus</a:t>
            </a:r>
          </a:p>
        </p:txBody>
      </p:sp>
    </p:spTree>
    <p:extLst>
      <p:ext uri="{BB962C8B-B14F-4D97-AF65-F5344CB8AC3E}">
        <p14:creationId xmlns:p14="http://schemas.microsoft.com/office/powerpoint/2010/main" val="21893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6D17C-310D-4820-8BC7-AF5837AD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271AF-4788-4630-8F2C-2A1F0122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 YANG KOMPREHENSIF UNTUK MENDUKUNG PEMBANGUNAN PERKOTAAN YANG BERKELANJUTAN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FB526A-B0E6-4A32-9586-4F4A59A08A8D}"/>
              </a:ext>
            </a:extLst>
          </p:cNvPr>
          <p:cNvSpPr/>
          <p:nvPr/>
        </p:nvSpPr>
        <p:spPr>
          <a:xfrm>
            <a:off x="2829261" y="2546091"/>
            <a:ext cx="5066308" cy="614940"/>
          </a:xfrm>
          <a:prstGeom prst="rect">
            <a:avLst/>
          </a:prstGeom>
          <a:solidFill>
            <a:srgbClr val="C0DDAD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Urban Development Project (NUDP)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F30DDED-D72C-4951-A6AF-DF93CAE91E20}"/>
              </a:ext>
            </a:extLst>
          </p:cNvPr>
          <p:cNvSpPr txBox="1">
            <a:spLocks/>
          </p:cNvSpPr>
          <p:nvPr/>
        </p:nvSpPr>
        <p:spPr>
          <a:xfrm>
            <a:off x="3242672" y="1825781"/>
            <a:ext cx="6077661" cy="3566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National Platform on Sustainable Urbanization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3F0522-FBB2-4F1B-AE13-4CE3C4D5F688}"/>
              </a:ext>
            </a:extLst>
          </p:cNvPr>
          <p:cNvSpPr txBox="1"/>
          <p:nvPr/>
        </p:nvSpPr>
        <p:spPr>
          <a:xfrm>
            <a:off x="8203817" y="3764889"/>
            <a:ext cx="12835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050" kern="0" dirty="0">
                <a:solidFill>
                  <a:sysClr val="windowText" lastClr="000000"/>
                </a:solidFill>
              </a:rPr>
              <a:t>National Sector Programs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4BD807-9F2C-4E9A-B29E-397B6E715049}"/>
              </a:ext>
            </a:extLst>
          </p:cNvPr>
          <p:cNvSpPr/>
          <p:nvPr/>
        </p:nvSpPr>
        <p:spPr>
          <a:xfrm>
            <a:off x="8338216" y="4991986"/>
            <a:ext cx="10122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50" kern="0" dirty="0">
                <a:solidFill>
                  <a:sysClr val="windowText" lastClr="000000"/>
                </a:solidFill>
              </a:rPr>
              <a:t>Financing Facility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005577-379E-4257-A764-DC495242B1B7}"/>
              </a:ext>
            </a:extLst>
          </p:cNvPr>
          <p:cNvSpPr/>
          <p:nvPr/>
        </p:nvSpPr>
        <p:spPr>
          <a:xfrm>
            <a:off x="2851814" y="3123364"/>
            <a:ext cx="713567" cy="1646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1: </a:t>
            </a:r>
            <a:r>
              <a:rPr lang="en-US" sz="1050" kern="0" dirty="0">
                <a:solidFill>
                  <a:srgbClr val="000000"/>
                </a:solidFill>
              </a:rPr>
              <a:t>Urban Transport Systems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A90A32-103C-4776-A4DC-55083051DC94}"/>
              </a:ext>
            </a:extLst>
          </p:cNvPr>
          <p:cNvSpPr/>
          <p:nvPr/>
        </p:nvSpPr>
        <p:spPr>
          <a:xfrm>
            <a:off x="3499818" y="3137882"/>
            <a:ext cx="753609" cy="16391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2:</a:t>
            </a:r>
            <a:r>
              <a:rPr lang="en-US" sz="1050" kern="0" dirty="0">
                <a:solidFill>
                  <a:srgbClr val="000000"/>
                </a:solidFill>
              </a:rPr>
              <a:t> Urban Water Supply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FE1C7E-A82B-4E5C-9A44-1BED47F8AC2C}"/>
              </a:ext>
            </a:extLst>
          </p:cNvPr>
          <p:cNvSpPr/>
          <p:nvPr/>
        </p:nvSpPr>
        <p:spPr>
          <a:xfrm>
            <a:off x="4202712" y="3131094"/>
            <a:ext cx="708794" cy="1646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3:</a:t>
            </a:r>
            <a:r>
              <a:rPr lang="en-US" sz="1050" kern="0" dirty="0">
                <a:solidFill>
                  <a:srgbClr val="000000"/>
                </a:solidFill>
              </a:rPr>
              <a:t> Urban Sanitation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CB982F-4EE6-4AB1-8B8C-A11C8A188D91}"/>
              </a:ext>
            </a:extLst>
          </p:cNvPr>
          <p:cNvSpPr/>
          <p:nvPr/>
        </p:nvSpPr>
        <p:spPr>
          <a:xfrm>
            <a:off x="4856421" y="3131153"/>
            <a:ext cx="731752" cy="1645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4:</a:t>
            </a:r>
            <a:r>
              <a:rPr lang="en-US" sz="1050" kern="0" dirty="0">
                <a:solidFill>
                  <a:srgbClr val="000000"/>
                </a:solidFill>
              </a:rPr>
              <a:t> Affordable Housing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01200-876A-48F2-A456-89D8CCF68741}"/>
              </a:ext>
            </a:extLst>
          </p:cNvPr>
          <p:cNvSpPr/>
          <p:nvPr/>
        </p:nvSpPr>
        <p:spPr>
          <a:xfrm>
            <a:off x="5523270" y="3140594"/>
            <a:ext cx="894984" cy="16364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5: </a:t>
            </a:r>
            <a:r>
              <a:rPr lang="en-US" sz="1050" kern="0" dirty="0">
                <a:solidFill>
                  <a:srgbClr val="000000"/>
                </a:solidFill>
              </a:rPr>
              <a:t>Drainage, Flood &amp; Disaster Risk Management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B345A-7CBA-4BBD-A81B-DB73F555035D}"/>
              </a:ext>
            </a:extLst>
          </p:cNvPr>
          <p:cNvSpPr/>
          <p:nvPr/>
        </p:nvSpPr>
        <p:spPr>
          <a:xfrm>
            <a:off x="2829261" y="4877692"/>
            <a:ext cx="5066308" cy="6542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</a:rPr>
              <a:t>Regional Infrastructure Development Fund (RIDF)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69FC2B84-1BF1-4416-A6EF-96D06F18994D}"/>
              </a:ext>
            </a:extLst>
          </p:cNvPr>
          <p:cNvSpPr/>
          <p:nvPr/>
        </p:nvSpPr>
        <p:spPr>
          <a:xfrm>
            <a:off x="8024222" y="3133750"/>
            <a:ext cx="179595" cy="17066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C62AE331-A7F3-4E0B-8A57-378B7AD98787}"/>
              </a:ext>
            </a:extLst>
          </p:cNvPr>
          <p:cNvSpPr/>
          <p:nvPr/>
        </p:nvSpPr>
        <p:spPr>
          <a:xfrm>
            <a:off x="8024222" y="4875391"/>
            <a:ext cx="199960" cy="6486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E07053-DCEC-426E-879C-72C68DDA51CE}"/>
              </a:ext>
            </a:extLst>
          </p:cNvPr>
          <p:cNvSpPr/>
          <p:nvPr/>
        </p:nvSpPr>
        <p:spPr>
          <a:xfrm>
            <a:off x="6320712" y="3130740"/>
            <a:ext cx="745545" cy="1646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6: </a:t>
            </a:r>
            <a:r>
              <a:rPr lang="en-US" sz="1050" kern="0" dirty="0">
                <a:solidFill>
                  <a:srgbClr val="000000"/>
                </a:solidFill>
              </a:rPr>
              <a:t>Slum-Upgrading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FEA88-F05B-4A7D-A7E8-9E6A1F3F220E}"/>
              </a:ext>
            </a:extLst>
          </p:cNvPr>
          <p:cNvSpPr/>
          <p:nvPr/>
        </p:nvSpPr>
        <p:spPr>
          <a:xfrm>
            <a:off x="7062510" y="3133171"/>
            <a:ext cx="833057" cy="1633708"/>
          </a:xfrm>
          <a:prstGeom prst="rect">
            <a:avLst/>
          </a:prstGeom>
          <a:solidFill>
            <a:srgbClr val="DEEDD3"/>
          </a:solidFill>
          <a:ln>
            <a:solidFill>
              <a:srgbClr val="CFDE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endParaRPr lang="en-US" sz="1050" b="1" kern="0" dirty="0">
              <a:solidFill>
                <a:srgbClr val="000000"/>
              </a:solidFill>
            </a:endParaRPr>
          </a:p>
          <a:p>
            <a:pPr algn="ctr" defTabSz="685800">
              <a:defRPr/>
            </a:pPr>
            <a:r>
              <a:rPr lang="en-US" sz="1050" b="1" kern="0" dirty="0">
                <a:solidFill>
                  <a:srgbClr val="000000"/>
                </a:solidFill>
              </a:rPr>
              <a:t>Sector 7: </a:t>
            </a:r>
            <a:r>
              <a:rPr lang="en-US" sz="1050" kern="0" dirty="0">
                <a:solidFill>
                  <a:srgbClr val="000000"/>
                </a:solidFill>
              </a:rPr>
              <a:t>Solid Waste Management</a:t>
            </a:r>
          </a:p>
          <a:p>
            <a:pPr algn="ctr" defTabSz="685800">
              <a:defRPr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1A6F1974-8C26-4458-A5A3-680F322EF060}"/>
              </a:ext>
            </a:extLst>
          </p:cNvPr>
          <p:cNvSpPr/>
          <p:nvPr/>
        </p:nvSpPr>
        <p:spPr>
          <a:xfrm>
            <a:off x="3905751" y="2766427"/>
            <a:ext cx="3035872" cy="3570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  <a:alpha val="62000"/>
            </a:schemeClr>
          </a:solidFill>
          <a:effectLst>
            <a:softEdge rad="63500"/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&amp; Coordination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D448AC-ED2F-49BC-BDF6-38A47E9B04B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3" r="36780" b="1188"/>
          <a:stretch/>
        </p:blipFill>
        <p:spPr>
          <a:xfrm>
            <a:off x="2932014" y="3250832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781576-2A75-4FE2-9F42-7D48BDCA04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93" y="3243124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FD3606-9363-48AE-AC1F-FE45E5CF0C4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02" y="3254905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784A43-0A5E-41E5-BCFD-8DC5BBBA813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049" y="3250832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7405FE-16CD-4E04-A716-895AFD0E441D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143"/>
          <a:stretch/>
        </p:blipFill>
        <p:spPr>
          <a:xfrm>
            <a:off x="7228929" y="3250832"/>
            <a:ext cx="386344" cy="370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25FFD8F-75C6-4AD4-89E9-6B51397C9E68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319895" y="3250832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1" name="Right Brace 50">
            <a:extLst>
              <a:ext uri="{FF2B5EF4-FFF2-40B4-BE49-F238E27FC236}">
                <a16:creationId xmlns:a16="http://schemas.microsoft.com/office/drawing/2014/main" id="{E056A9A5-6A88-4C31-88D5-8A34714493DC}"/>
              </a:ext>
            </a:extLst>
          </p:cNvPr>
          <p:cNvSpPr/>
          <p:nvPr/>
        </p:nvSpPr>
        <p:spPr>
          <a:xfrm>
            <a:off x="8037630" y="2497758"/>
            <a:ext cx="199960" cy="6486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E5B34C-B75B-4DA0-91CB-29749F931A4B}"/>
              </a:ext>
            </a:extLst>
          </p:cNvPr>
          <p:cNvSpPr/>
          <p:nvPr/>
        </p:nvSpPr>
        <p:spPr>
          <a:xfrm>
            <a:off x="8292549" y="2553659"/>
            <a:ext cx="10122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50" kern="0" dirty="0">
                <a:solidFill>
                  <a:sysClr val="windowText" lastClr="000000"/>
                </a:solidFill>
              </a:rPr>
              <a:t>Technical Assistance Program</a:t>
            </a: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26B6A9B2-44CF-4A87-A384-FED77BFDFEA3}"/>
              </a:ext>
            </a:extLst>
          </p:cNvPr>
          <p:cNvSpPr/>
          <p:nvPr/>
        </p:nvSpPr>
        <p:spPr>
          <a:xfrm>
            <a:off x="2386614" y="1430595"/>
            <a:ext cx="7789778" cy="425863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655F2F-0962-4BF9-8CD2-D4ABFEB50ED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488664" y="3250832"/>
            <a:ext cx="386344" cy="37002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0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0899401-E2D0-407C-A88E-8D8A28DB5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983" y="2380696"/>
            <a:ext cx="10515600" cy="1338127"/>
          </a:xfrm>
          <a:ln w="19050"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12700">
              <a:spcBef>
                <a:spcPts val="148"/>
              </a:spcBef>
            </a:pPr>
            <a:r>
              <a:rPr lang="en-US" sz="48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THANK YOU</a:t>
            </a:r>
            <a:endParaRPr lang="en-US" sz="48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9062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73789-7E40-425D-9464-13572AE1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3A008F-89C4-421F-AF2C-AD9BDB9C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941C3-6076-4D3C-BFC5-AA4EF4CE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00" r="-1" b="14153"/>
          <a:stretch/>
        </p:blipFill>
        <p:spPr>
          <a:xfrm>
            <a:off x="2358285" y="762978"/>
            <a:ext cx="9304020" cy="5796298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1D9A4-DA30-4B4E-AA81-3AD606696901}"/>
              </a:ext>
            </a:extLst>
          </p:cNvPr>
          <p:cNvSpPr txBox="1"/>
          <p:nvPr/>
        </p:nvSpPr>
        <p:spPr>
          <a:xfrm>
            <a:off x="250723" y="2020529"/>
            <a:ext cx="2256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Indonesia </a:t>
            </a:r>
            <a:r>
              <a:rPr lang="en-US" sz="2000" dirty="0" err="1"/>
              <a:t>merupakan</a:t>
            </a:r>
            <a:r>
              <a:rPr lang="en-US" sz="2000" dirty="0"/>
              <a:t> negara </a:t>
            </a:r>
            <a:r>
              <a:rPr lang="en-US" sz="2000" dirty="0" err="1"/>
              <a:t>kepulauan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air</a:t>
            </a:r>
          </a:p>
        </p:txBody>
      </p:sp>
    </p:spTree>
    <p:extLst>
      <p:ext uri="{BB962C8B-B14F-4D97-AF65-F5344CB8AC3E}">
        <p14:creationId xmlns:p14="http://schemas.microsoft.com/office/powerpoint/2010/main" val="29110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726E3-DD26-419B-A8DC-AA9112CB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30C08-F41A-4C5B-8E0F-2364AE9F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KARAKTERISTIK INDONESIA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4D579-E2EE-4809-BD63-A9156D2A3DED}"/>
              </a:ext>
            </a:extLst>
          </p:cNvPr>
          <p:cNvSpPr txBox="1">
            <a:spLocks/>
          </p:cNvSpPr>
          <p:nvPr/>
        </p:nvSpPr>
        <p:spPr>
          <a:xfrm>
            <a:off x="574363" y="1260231"/>
            <a:ext cx="11330355" cy="495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Salah satu negara kepulauan terbesar di dunia</a:t>
            </a:r>
            <a:r>
              <a:rPr lang="en-US"/>
              <a:t>. Lebih dari 17.000 pulau, 6.000 diantaranya berpenduduk. Waktu tempuh dari sisi paling barat ke sisi paling timur memerlukan 8 jam penerbangan.</a:t>
            </a:r>
          </a:p>
          <a:p>
            <a:r>
              <a:rPr lang="en-US" b="1"/>
              <a:t>Negara berpenduduk terbanyak ke4.</a:t>
            </a:r>
            <a:r>
              <a:rPr lang="en-US"/>
              <a:t> Lebih dari 250 juta jiwa, lebih dari separuhnya tinggal di Wilayah perkotaan di Jawa, Bali dan kota-kota di pesisir Sumatera, Sulawesi dan Kalimantan.</a:t>
            </a:r>
          </a:p>
          <a:p>
            <a:r>
              <a:rPr lang="en-US" b="1"/>
              <a:t>Pulau Jawa merupakan salah satu pulau terpadat di dunia</a:t>
            </a:r>
            <a:r>
              <a:rPr lang="en-US"/>
              <a:t>. Sekitar 65% penduduk Indonesia bermukim di Pulau Jawa.</a:t>
            </a:r>
          </a:p>
          <a:p>
            <a:r>
              <a:rPr lang="en-US" b="1"/>
              <a:t>Memiliki variasi ekstrim </a:t>
            </a:r>
            <a:r>
              <a:rPr lang="en-US"/>
              <a:t>dilihat dari aspek geografis, topografis dan iklim. Sistem maritime dan pesisir, rawa gambut dan hutan pegunungan, kekayaan sumber daya alam dan keanekaragaman hayati.</a:t>
            </a:r>
          </a:p>
          <a:p>
            <a:r>
              <a:rPr lang="en-US" b="1"/>
              <a:t>Negara dengan sistem desentralisasi</a:t>
            </a:r>
            <a:r>
              <a:rPr lang="en-US"/>
              <a:t>. 34 propinsi, 416 kabupaten, 98 kota. Tanggung jawab penyediaan layanan dasar dan pengelolaan dana publik beralih ke pemerintah daerah.</a:t>
            </a:r>
          </a:p>
          <a:p>
            <a:r>
              <a:rPr lang="en-US" b="1"/>
              <a:t>Pola pemukiman yang padat</a:t>
            </a:r>
            <a:r>
              <a:rPr lang="en-US"/>
              <a:t>, arus urbanisasi cepat dan kesenjangan regional.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3D447-6B89-4612-821D-A69FC123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74AC9-D6D6-41A7-9B53-D7633EC6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D13E14-EF35-4BAA-97DA-3E802BDC1B5A}"/>
              </a:ext>
            </a:extLst>
          </p:cNvPr>
          <p:cNvSpPr txBox="1">
            <a:spLocks/>
          </p:cNvSpPr>
          <p:nvPr/>
        </p:nvSpPr>
        <p:spPr>
          <a:xfrm>
            <a:off x="3047109" y="2943404"/>
            <a:ext cx="10515600" cy="133812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marL="12700">
              <a:spcBef>
                <a:spcPts val="148"/>
              </a:spcBef>
            </a:pPr>
            <a:r>
              <a:rPr lang="en-US" sz="4000" spc="-4" noProof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TANTANGAN</a:t>
            </a:r>
            <a:endParaRPr lang="en-US" sz="4000" noProof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Picture 4" descr="Image result">
            <a:extLst>
              <a:ext uri="{FF2B5EF4-FFF2-40B4-BE49-F238E27FC236}">
                <a16:creationId xmlns:a16="http://schemas.microsoft.com/office/drawing/2014/main" id="{27172ECF-2CF5-4FE9-90D3-BFCD9D75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348">
            <a:off x="1704178" y="2360921"/>
            <a:ext cx="4255255" cy="2503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922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8440DC-1CBB-46E7-8F18-77F2ACAFC2F0}"/>
              </a:ext>
            </a:extLst>
          </p:cNvPr>
          <p:cNvSpPr txBox="1">
            <a:spLocks/>
          </p:cNvSpPr>
          <p:nvPr/>
        </p:nvSpPr>
        <p:spPr>
          <a:xfrm>
            <a:off x="5324124" y="1131976"/>
            <a:ext cx="5872661" cy="55052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Arus</a:t>
            </a:r>
            <a:r>
              <a:rPr lang="en-US" sz="2000" b="1" dirty="0"/>
              <a:t> </a:t>
            </a:r>
            <a:r>
              <a:rPr lang="en-US" sz="2000" b="1" dirty="0" err="1"/>
              <a:t>urbanisasi</a:t>
            </a:r>
            <a:r>
              <a:rPr lang="en-US" sz="2000" b="1" dirty="0"/>
              <a:t> </a:t>
            </a:r>
            <a:r>
              <a:rPr lang="en-US" sz="2000" b="1" dirty="0" err="1"/>
              <a:t>cepat</a:t>
            </a:r>
            <a:endParaRPr lang="en-US" sz="2000" dirty="0"/>
          </a:p>
          <a:p>
            <a:pPr lvl="1"/>
            <a:r>
              <a:rPr lang="en-US" sz="2000" dirty="0" err="1"/>
              <a:t>Diperkirakan</a:t>
            </a:r>
            <a:r>
              <a:rPr lang="en-US" sz="2000" dirty="0"/>
              <a:t> pada </a:t>
            </a:r>
            <a:r>
              <a:rPr lang="en-US" sz="2000" dirty="0" err="1"/>
              <a:t>tahun</a:t>
            </a:r>
            <a:r>
              <a:rPr lang="en-US" sz="2000" dirty="0"/>
              <a:t> 2025 </a:t>
            </a:r>
            <a:r>
              <a:rPr lang="en-US" sz="2000" dirty="0" err="1"/>
              <a:t>sekitar</a:t>
            </a:r>
            <a:r>
              <a:rPr lang="en-US" sz="2000" dirty="0"/>
              <a:t> 68% </a:t>
            </a:r>
            <a:r>
              <a:rPr lang="en-US" sz="2000" dirty="0" err="1"/>
              <a:t>penduduk</a:t>
            </a:r>
            <a:r>
              <a:rPr lang="en-US" sz="2000" dirty="0"/>
              <a:t> Indonesia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tinggal</a:t>
            </a:r>
            <a:r>
              <a:rPr lang="en-US" sz="2000" dirty="0"/>
              <a:t> di </a:t>
            </a:r>
            <a:r>
              <a:rPr lang="en-US" sz="2000" dirty="0" err="1"/>
              <a:t>perkotaan</a:t>
            </a:r>
            <a:endParaRPr lang="en-US" sz="2000" dirty="0"/>
          </a:p>
          <a:p>
            <a:pPr lvl="1"/>
            <a:r>
              <a:rPr lang="en-US" sz="2000" dirty="0"/>
              <a:t>Luas Kawasan </a:t>
            </a:r>
            <a:r>
              <a:rPr lang="en-US" sz="2000" dirty="0" err="1"/>
              <a:t>kumuh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38,000 Ha</a:t>
            </a:r>
          </a:p>
          <a:p>
            <a:pPr lvl="1"/>
            <a:r>
              <a:rPr lang="en-US" sz="2000" dirty="0"/>
              <a:t>Pembangunan </a:t>
            </a:r>
            <a:r>
              <a:rPr lang="en-US" sz="2000" dirty="0" err="1"/>
              <a:t>infrastruktur</a:t>
            </a:r>
            <a:r>
              <a:rPr lang="en-US" sz="2000" dirty="0"/>
              <a:t> </a:t>
            </a:r>
            <a:r>
              <a:rPr lang="en-US" sz="2000" dirty="0" err="1"/>
              <a:t>perkotaan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mengimbangi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endParaRPr lang="en-US" sz="2000" dirty="0"/>
          </a:p>
          <a:p>
            <a:r>
              <a:rPr lang="en-US" sz="2000" b="1" dirty="0" err="1"/>
              <a:t>Layanan</a:t>
            </a:r>
            <a:r>
              <a:rPr lang="en-US" sz="2000" b="1" dirty="0"/>
              <a:t> air </a:t>
            </a:r>
            <a:r>
              <a:rPr lang="en-US" sz="2000" b="1" dirty="0" err="1"/>
              <a:t>minum</a:t>
            </a:r>
            <a:r>
              <a:rPr lang="en-US" sz="2000" b="1" dirty="0"/>
              <a:t> dan </a:t>
            </a:r>
            <a:r>
              <a:rPr lang="en-US" sz="2000" b="1" dirty="0" err="1"/>
              <a:t>sanitasi</a:t>
            </a:r>
            <a:r>
              <a:rPr lang="en-US" sz="2000" b="1" dirty="0"/>
              <a:t> </a:t>
            </a:r>
            <a:r>
              <a:rPr lang="en-US" sz="2000" b="1" dirty="0" err="1"/>
              <a:t>masih</a:t>
            </a:r>
            <a:r>
              <a:rPr lang="en-US" sz="2000" b="1" dirty="0"/>
              <a:t> </a:t>
            </a:r>
            <a:r>
              <a:rPr lang="en-US" sz="2000" b="1" dirty="0" err="1"/>
              <a:t>rendah</a:t>
            </a:r>
            <a:endParaRPr lang="en-US" sz="2000" b="1" dirty="0"/>
          </a:p>
          <a:p>
            <a:pPr lvl="1"/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sepertiga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perkotaan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air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perpipaan</a:t>
            </a:r>
            <a:endParaRPr lang="en-US" sz="2000" dirty="0"/>
          </a:p>
          <a:p>
            <a:pPr lvl="1"/>
            <a:r>
              <a:rPr lang="en-US" sz="2000" dirty="0" err="1"/>
              <a:t>Sistem</a:t>
            </a:r>
            <a:r>
              <a:rPr lang="en-US" sz="2000" dirty="0"/>
              <a:t> sewerage (</a:t>
            </a:r>
            <a:r>
              <a:rPr lang="en-US" sz="2000" dirty="0" err="1"/>
              <a:t>jaringan</a:t>
            </a:r>
            <a:r>
              <a:rPr lang="en-US" sz="2000" dirty="0"/>
              <a:t> air </a:t>
            </a:r>
            <a:r>
              <a:rPr lang="en-US" sz="2000" dirty="0" err="1"/>
              <a:t>limbah</a:t>
            </a:r>
            <a:r>
              <a:rPr lang="en-US" sz="2000" dirty="0"/>
              <a:t>)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di 13 </a:t>
            </a:r>
            <a:r>
              <a:rPr lang="en-US" sz="2000" dirty="0" err="1"/>
              <a:t>kota</a:t>
            </a:r>
            <a:r>
              <a:rPr lang="en-US" sz="2000" dirty="0"/>
              <a:t> (</a:t>
            </a:r>
            <a:r>
              <a:rPr lang="en-US" sz="2000" dirty="0" err="1"/>
              <a:t>cakupan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4%)</a:t>
            </a:r>
          </a:p>
          <a:p>
            <a:pPr lvl="1"/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5% air </a:t>
            </a:r>
            <a:r>
              <a:rPr lang="en-US" sz="2000" dirty="0" err="1"/>
              <a:t>limbah</a:t>
            </a:r>
            <a:r>
              <a:rPr lang="en-US" sz="2000" dirty="0"/>
              <a:t> dan </a:t>
            </a:r>
            <a:r>
              <a:rPr lang="en-US" sz="2000" dirty="0" err="1"/>
              <a:t>lumpur</a:t>
            </a:r>
            <a:r>
              <a:rPr lang="en-US" sz="2000" dirty="0"/>
              <a:t> </a:t>
            </a:r>
            <a:r>
              <a:rPr lang="en-US" sz="2000" dirty="0" err="1"/>
              <a:t>tinja</a:t>
            </a:r>
            <a:r>
              <a:rPr lang="en-US" sz="2000" dirty="0"/>
              <a:t> di </a:t>
            </a:r>
            <a:r>
              <a:rPr lang="en-US" sz="2000" dirty="0" err="1"/>
              <a:t>perkotaan</a:t>
            </a:r>
            <a:r>
              <a:rPr lang="en-US" sz="2000" dirty="0"/>
              <a:t> </a:t>
            </a:r>
            <a:r>
              <a:rPr lang="en-US" sz="2000" dirty="0" err="1"/>
              <a:t>dikumpulkan</a:t>
            </a:r>
            <a:r>
              <a:rPr lang="en-US" sz="2000" dirty="0"/>
              <a:t> dan </a:t>
            </a:r>
            <a:r>
              <a:rPr lang="en-US" sz="2000" dirty="0" err="1"/>
              <a:t>diolah</a:t>
            </a:r>
            <a:r>
              <a:rPr lang="en-US" sz="2000" dirty="0"/>
              <a:t>,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air </a:t>
            </a:r>
            <a:r>
              <a:rPr lang="en-US" sz="2000" dirty="0" err="1"/>
              <a:t>minum</a:t>
            </a:r>
            <a:r>
              <a:rPr lang="en-US" sz="2000" dirty="0"/>
              <a:t> yang </a:t>
            </a:r>
            <a:r>
              <a:rPr lang="en-US" sz="2000" dirty="0" err="1"/>
              <a:t>semakin</a:t>
            </a:r>
            <a:r>
              <a:rPr lang="en-US" sz="2000" dirty="0"/>
              <a:t> mahal.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B6EF0-BAB1-4496-99B8-E299554CB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4343"/>
            <a:ext cx="2811759" cy="262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89665-F5A6-4149-92D1-6B524B904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11759" y="804343"/>
            <a:ext cx="1757839" cy="2624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34EA9-7054-49BE-B54B-59473DFF2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1233" y="3429000"/>
            <a:ext cx="3470011" cy="32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 (2)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E995A9-295F-4135-8D63-13D442ECA704}"/>
              </a:ext>
            </a:extLst>
          </p:cNvPr>
          <p:cNvSpPr txBox="1">
            <a:spLocks/>
          </p:cNvSpPr>
          <p:nvPr/>
        </p:nvSpPr>
        <p:spPr>
          <a:xfrm>
            <a:off x="653039" y="1315169"/>
            <a:ext cx="5723104" cy="43577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>
              <a:spcBef>
                <a:spcPts val="1350"/>
              </a:spcBef>
            </a:pPr>
            <a:r>
              <a:rPr lang="en-AU" sz="2000" dirty="0"/>
              <a:t>Pada 2030 </a:t>
            </a:r>
            <a:r>
              <a:rPr lang="en-AU" sz="2000" dirty="0" err="1"/>
              <a:t>secara</a:t>
            </a:r>
            <a:r>
              <a:rPr lang="en-AU" sz="2000" dirty="0"/>
              <a:t> </a:t>
            </a:r>
            <a:r>
              <a:rPr lang="en-AU" sz="2000" dirty="0" err="1"/>
              <a:t>makro</a:t>
            </a:r>
            <a:r>
              <a:rPr lang="en-AU" sz="2000" dirty="0"/>
              <a:t> </a:t>
            </a:r>
            <a:r>
              <a:rPr lang="en-AU" sz="2000" dirty="0" err="1"/>
              <a:t>kebutuhan</a:t>
            </a:r>
            <a:r>
              <a:rPr lang="en-AU" sz="2000" dirty="0"/>
              <a:t> air total </a:t>
            </a:r>
            <a:r>
              <a:rPr lang="en-AU" sz="2000" dirty="0" err="1"/>
              <a:t>akan</a:t>
            </a:r>
            <a:r>
              <a:rPr lang="en-AU" sz="2000" dirty="0"/>
              <a:t> </a:t>
            </a:r>
            <a:r>
              <a:rPr lang="en-AU" sz="2000" dirty="0" err="1"/>
              <a:t>melampaui</a:t>
            </a:r>
            <a:r>
              <a:rPr lang="en-AU" sz="2000" dirty="0"/>
              <a:t> </a:t>
            </a:r>
            <a:r>
              <a:rPr lang="en-AU" sz="2000" dirty="0" err="1"/>
              <a:t>potensi</a:t>
            </a:r>
            <a:r>
              <a:rPr lang="en-AU" sz="2000" dirty="0"/>
              <a:t> </a:t>
            </a:r>
            <a:r>
              <a:rPr lang="en-AU" sz="2000" dirty="0" err="1"/>
              <a:t>ketersediaan</a:t>
            </a:r>
            <a:r>
              <a:rPr lang="en-AU" sz="2000" dirty="0"/>
              <a:t> air</a:t>
            </a:r>
          </a:p>
          <a:p>
            <a:pPr marL="214313" indent="-214313" algn="just">
              <a:spcBef>
                <a:spcPts val="1350"/>
              </a:spcBef>
            </a:pP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i="1" dirty="0"/>
              <a:t>Domestic, Municipal, Industrial (</a:t>
            </a:r>
            <a:r>
              <a:rPr lang="en-US" sz="2000" dirty="0"/>
              <a:t>DMI)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ketersediaan</a:t>
            </a:r>
            <a:r>
              <a:rPr lang="en-US" sz="2000" dirty="0"/>
              <a:t> air</a:t>
            </a:r>
          </a:p>
          <a:p>
            <a:pPr marL="214313" indent="-214313" algn="just">
              <a:spcBef>
                <a:spcPts val="1350"/>
              </a:spcBef>
            </a:pPr>
            <a:r>
              <a:rPr lang="en-US" sz="2000" dirty="0"/>
              <a:t>74% </a:t>
            </a:r>
            <a:r>
              <a:rPr lang="en-US" sz="2000" dirty="0" err="1"/>
              <a:t>kebutuhan</a:t>
            </a:r>
            <a:r>
              <a:rPr lang="en-US" sz="2000" dirty="0"/>
              <a:t> air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Tangga</a:t>
            </a:r>
            <a:r>
              <a:rPr lang="en-US" sz="2000" dirty="0"/>
              <a:t> </a:t>
            </a:r>
            <a:r>
              <a:rPr lang="en-US" sz="2000" dirty="0" err="1"/>
              <a:t>dipenuhi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air </a:t>
            </a:r>
            <a:r>
              <a:rPr lang="en-US" sz="2000" dirty="0" err="1"/>
              <a:t>tanah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potensi</a:t>
            </a:r>
            <a:r>
              <a:rPr lang="en-US" sz="2000" dirty="0"/>
              <a:t> air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2.7%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air Indonesia</a:t>
            </a:r>
          </a:p>
          <a:p>
            <a:pPr marL="214313" indent="-214313" algn="just">
              <a:spcBef>
                <a:spcPts val="1350"/>
              </a:spcBef>
            </a:pPr>
            <a:r>
              <a:rPr lang="en-US" sz="2000" dirty="0"/>
              <a:t>Masih </a:t>
            </a:r>
            <a:r>
              <a:rPr lang="en-US" sz="2000" dirty="0" err="1"/>
              <a:t>mengandalkan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air </a:t>
            </a:r>
            <a:r>
              <a:rPr lang="en-US" sz="2000" dirty="0" err="1"/>
              <a:t>konvensional</a:t>
            </a:r>
            <a:r>
              <a:rPr lang="en-US" sz="2000" dirty="0"/>
              <a:t> (air </a:t>
            </a:r>
            <a:r>
              <a:rPr lang="en-US" sz="2000" dirty="0" err="1"/>
              <a:t>tanah</a:t>
            </a:r>
            <a:r>
              <a:rPr lang="en-US" sz="2000" dirty="0"/>
              <a:t> dan air </a:t>
            </a:r>
            <a:r>
              <a:rPr lang="en-US" sz="2000" dirty="0" err="1"/>
              <a:t>permukaan</a:t>
            </a:r>
            <a:r>
              <a:rPr lang="en-US" sz="2000" dirty="0"/>
              <a:t>)</a:t>
            </a:r>
          </a:p>
          <a:p>
            <a:pPr marL="214313" indent="-214313" algn="just">
              <a:spcBef>
                <a:spcPts val="1350"/>
              </a:spcBef>
            </a:pP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optimalisasi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sumber-sumber</a:t>
            </a:r>
            <a:r>
              <a:rPr lang="en-US" sz="2000" dirty="0"/>
              <a:t> air non-</a:t>
            </a:r>
            <a:r>
              <a:rPr lang="en-US" sz="2000" dirty="0" err="1"/>
              <a:t>konvensional</a:t>
            </a:r>
            <a:endParaRPr lang="en-AU" sz="2000" dirty="0"/>
          </a:p>
          <a:p>
            <a:pPr marL="214313" indent="-214313" algn="just">
              <a:spcBef>
                <a:spcPts val="1350"/>
              </a:spcBef>
            </a:pP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adanya</a:t>
            </a:r>
            <a:r>
              <a:rPr lang="en-AU" sz="2000" dirty="0"/>
              <a:t> </a:t>
            </a:r>
            <a:r>
              <a:rPr lang="en-AU" sz="2000" dirty="0" err="1"/>
              <a:t>sistem</a:t>
            </a:r>
            <a:r>
              <a:rPr lang="en-AU" sz="2000" dirty="0"/>
              <a:t> </a:t>
            </a:r>
            <a:r>
              <a:rPr lang="en-AU" sz="2000" dirty="0" err="1"/>
              <a:t>pengelolaan</a:t>
            </a:r>
            <a:r>
              <a:rPr lang="en-AU" sz="2000" dirty="0"/>
              <a:t> air yang </a:t>
            </a:r>
            <a:r>
              <a:rPr lang="en-AU" sz="2000" dirty="0" err="1"/>
              <a:t>terintegrasi</a:t>
            </a:r>
            <a:r>
              <a:rPr lang="en-AU" sz="2000" dirty="0"/>
              <a:t> yang </a:t>
            </a:r>
            <a:r>
              <a:rPr lang="en-AU" sz="2000" dirty="0" err="1"/>
              <a:t>didorong</a:t>
            </a:r>
            <a:r>
              <a:rPr lang="en-AU" sz="2000" dirty="0"/>
              <a:t> </a:t>
            </a:r>
            <a:r>
              <a:rPr lang="en-AU" sz="2000" dirty="0" err="1"/>
              <a:t>menjadi</a:t>
            </a:r>
            <a:r>
              <a:rPr lang="en-AU" sz="2000" dirty="0"/>
              <a:t> </a:t>
            </a:r>
            <a:r>
              <a:rPr lang="en-AU" sz="2000" dirty="0" err="1"/>
              <a:t>suatu</a:t>
            </a:r>
            <a:r>
              <a:rPr lang="en-AU" sz="2000" dirty="0"/>
              <a:t> </a:t>
            </a:r>
            <a:r>
              <a:rPr lang="en-AU" sz="2000" dirty="0" err="1"/>
              <a:t>kebijakan</a:t>
            </a:r>
            <a:r>
              <a:rPr lang="en-AU" sz="2000" dirty="0"/>
              <a:t> (</a:t>
            </a:r>
            <a:r>
              <a:rPr lang="en-AU" sz="2000" dirty="0" err="1"/>
              <a:t>nasional</a:t>
            </a:r>
            <a:r>
              <a:rPr lang="en-AU" sz="2000" dirty="0"/>
              <a:t>)</a:t>
            </a:r>
          </a:p>
          <a:p>
            <a:pPr algn="just">
              <a:spcBef>
                <a:spcPts val="1350"/>
              </a:spcBef>
            </a:pPr>
            <a:endParaRPr lang="en-AU" sz="2000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66F5915-219E-449B-83D6-F810A6860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124155"/>
              </p:ext>
            </p:extLst>
          </p:nvPr>
        </p:nvGraphicFramePr>
        <p:xfrm>
          <a:off x="6873101" y="3798081"/>
          <a:ext cx="4695709" cy="264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3725D2F-0FB5-4EB1-9D85-3073D8F324F0}"/>
              </a:ext>
            </a:extLst>
          </p:cNvPr>
          <p:cNvSpPr txBox="1">
            <a:spLocks/>
          </p:cNvSpPr>
          <p:nvPr/>
        </p:nvSpPr>
        <p:spPr>
          <a:xfrm>
            <a:off x="7245128" y="979452"/>
            <a:ext cx="3951657" cy="2970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altLang="id-ID" sz="11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proyeksi kebutuhan air s.d 2030</a:t>
            </a:r>
            <a:r>
              <a:rPr lang="en-US" altLang="id-ID" sz="11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id-ID" altLang="id-ID" sz="11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(10</a:t>
            </a:r>
            <a:r>
              <a:rPr lang="id-ID" altLang="id-ID" sz="1100" b="1" baseline="30000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9</a:t>
            </a:r>
            <a:r>
              <a:rPr lang="id-ID" altLang="id-ID" sz="11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m</a:t>
            </a:r>
            <a:r>
              <a:rPr lang="id-ID" altLang="id-ID" sz="1100" b="1" baseline="30000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3</a:t>
            </a:r>
            <a:r>
              <a:rPr lang="id-ID" altLang="id-ID" sz="11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/tahun)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A6080A5-0B1B-4DBB-9C36-04D0D18C3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24445"/>
              </p:ext>
            </p:extLst>
          </p:nvPr>
        </p:nvGraphicFramePr>
        <p:xfrm>
          <a:off x="7111419" y="1315169"/>
          <a:ext cx="4427542" cy="242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3">
            <a:extLst>
              <a:ext uri="{FF2B5EF4-FFF2-40B4-BE49-F238E27FC236}">
                <a16:creationId xmlns:a16="http://schemas.microsoft.com/office/drawing/2014/main" id="{B653A4AD-4222-4177-AE54-1BE71EFE8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744" y="6365336"/>
            <a:ext cx="55152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id-ID" sz="1200" i="1" dirty="0" err="1"/>
              <a:t>Sumber</a:t>
            </a:r>
            <a:r>
              <a:rPr lang="en-US" altLang="id-ID" sz="1200" i="1" dirty="0"/>
              <a:t>: </a:t>
            </a:r>
            <a:r>
              <a:rPr lang="en-US" altLang="id-ID" sz="1200" i="1" dirty="0" err="1"/>
              <a:t>Dit</a:t>
            </a:r>
            <a:r>
              <a:rPr lang="en-US" altLang="id-ID" sz="1200" i="1" dirty="0"/>
              <a:t>. </a:t>
            </a:r>
            <a:r>
              <a:rPr lang="en-US" altLang="id-ID" sz="1200" i="1" dirty="0" err="1"/>
              <a:t>Pengairan</a:t>
            </a:r>
            <a:r>
              <a:rPr lang="en-US" altLang="id-ID" sz="1200" i="1" dirty="0"/>
              <a:t> dan </a:t>
            </a:r>
            <a:r>
              <a:rPr lang="en-US" altLang="id-ID" sz="1200" i="1" dirty="0" err="1"/>
              <a:t>Irigasi</a:t>
            </a:r>
            <a:r>
              <a:rPr lang="en-US" altLang="id-ID" sz="1200" i="1" dirty="0"/>
              <a:t>, BAPPENAS (</a:t>
            </a:r>
            <a:r>
              <a:rPr lang="en-US" altLang="id-ID" sz="1200" i="1" dirty="0" err="1"/>
              <a:t>Diolah</a:t>
            </a:r>
            <a:r>
              <a:rPr lang="en-US" altLang="id-ID" sz="1200" i="1" dirty="0"/>
              <a:t> </a:t>
            </a:r>
            <a:r>
              <a:rPr lang="en-US" altLang="id-ID" sz="1200" i="1" dirty="0" err="1"/>
              <a:t>dari</a:t>
            </a:r>
            <a:r>
              <a:rPr lang="en-US" altLang="id-ID" sz="1200" i="1" dirty="0"/>
              <a:t> ICCSR BAPPENAS, 2010) </a:t>
            </a:r>
          </a:p>
        </p:txBody>
      </p:sp>
    </p:spTree>
    <p:extLst>
      <p:ext uri="{BB962C8B-B14F-4D97-AF65-F5344CB8AC3E}">
        <p14:creationId xmlns:p14="http://schemas.microsoft.com/office/powerpoint/2010/main" val="16459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 (3)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DF84B07-8402-42BD-B115-8F74F1E66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117416"/>
              </p:ext>
            </p:extLst>
          </p:nvPr>
        </p:nvGraphicFramePr>
        <p:xfrm>
          <a:off x="590121" y="2052078"/>
          <a:ext cx="5505880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Jenis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Konsumsi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Konsumsi</a:t>
                      </a:r>
                      <a:r>
                        <a:rPr lang="en-US" sz="1800" dirty="0">
                          <a:effectLst/>
                        </a:rPr>
                        <a:t> Air (%)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Produk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Akhir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Minum dan masak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4.3%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Energi</a:t>
                      </a:r>
                      <a:r>
                        <a:rPr lang="en-US" sz="1800" dirty="0">
                          <a:effectLst/>
                        </a:rPr>
                        <a:t> yang </a:t>
                      </a:r>
                      <a:r>
                        <a:rPr lang="en-US" sz="1800" dirty="0" err="1">
                          <a:effectLst/>
                        </a:rPr>
                        <a:t>berubah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Toilet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4%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Black water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Higienitas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mandi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cuci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wudhu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pel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64.8%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Grey water (</a:t>
                      </a:r>
                      <a:r>
                        <a:rPr lang="en-US" sz="1800" dirty="0" err="1">
                          <a:effectLst/>
                        </a:rPr>
                        <a:t>potensi</a:t>
                      </a:r>
                      <a:r>
                        <a:rPr lang="en-US" sz="1800" dirty="0">
                          <a:effectLst/>
                        </a:rPr>
                        <a:t> air </a:t>
                      </a:r>
                      <a:r>
                        <a:rPr lang="en-US" sz="1800" dirty="0" err="1">
                          <a:effectLst/>
                        </a:rPr>
                        <a:t>daur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ulang</a:t>
                      </a:r>
                      <a:r>
                        <a:rPr lang="en-US" sz="1800" dirty="0">
                          <a:effectLst/>
                        </a:rPr>
                        <a:t>: 78.2%)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Cuci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kendaraan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13.4%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Siram tanaman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13.5%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Water recharge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DA5DA00-EEAF-4B56-9D99-5229EEEF03CF}"/>
              </a:ext>
            </a:extLst>
          </p:cNvPr>
          <p:cNvSpPr/>
          <p:nvPr/>
        </p:nvSpPr>
        <p:spPr>
          <a:xfrm>
            <a:off x="590120" y="1313936"/>
            <a:ext cx="55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KONSUMSI AIR RUMAH TANGGA DI INDONESIA (</a:t>
            </a:r>
            <a:r>
              <a:rPr lang="en-US" b="1" dirty="0" err="1">
                <a:latin typeface="Cambria" pitchFamily="18" charset="0"/>
              </a:rPr>
              <a:t>Studi</a:t>
            </a:r>
            <a:r>
              <a:rPr lang="en-US" b="1" dirty="0">
                <a:latin typeface="Cambria" pitchFamily="18" charset="0"/>
              </a:rPr>
              <a:t> di Kota Bandung)</a:t>
            </a:r>
            <a:endParaRPr lang="en-US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D649A7C-23EF-4040-AD47-B539ABA9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21" y="5816317"/>
            <a:ext cx="3143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id-ID" sz="1200" b="1" dirty="0" err="1"/>
              <a:t>Sumber</a:t>
            </a:r>
            <a:r>
              <a:rPr lang="en-US" altLang="id-ID" sz="1200" b="1" dirty="0"/>
              <a:t>: WASPOLA </a:t>
            </a:r>
            <a:r>
              <a:rPr lang="en-US" altLang="id-ID" sz="1200" b="1" dirty="0" err="1"/>
              <a:t>dan</a:t>
            </a:r>
            <a:r>
              <a:rPr lang="en-US" altLang="id-ID" sz="1200" b="1" dirty="0"/>
              <a:t>  BAPPENAS, 2014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045338-5087-4147-8BF3-CC2561705495}"/>
              </a:ext>
            </a:extLst>
          </p:cNvPr>
          <p:cNvSpPr txBox="1">
            <a:spLocks/>
          </p:cNvSpPr>
          <p:nvPr/>
        </p:nvSpPr>
        <p:spPr>
          <a:xfrm>
            <a:off x="6656582" y="1313936"/>
            <a:ext cx="4731403" cy="3669989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504" indent="-215504" algn="just">
              <a:buFont typeface="Wingdings" panose="05000000000000000000" pitchFamily="2" charset="2"/>
              <a:buChar char="§"/>
            </a:pPr>
            <a:r>
              <a:rPr lang="en-US" sz="1800" dirty="0" err="1"/>
              <a:t>Masih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pemborosan</a:t>
            </a:r>
            <a:r>
              <a:rPr lang="en-US" sz="1800" dirty="0"/>
              <a:t> air</a:t>
            </a:r>
          </a:p>
          <a:p>
            <a:pPr marL="215504" indent="-215504" algn="just">
              <a:buFont typeface="Wingdings" panose="05000000000000000000" pitchFamily="2" charset="2"/>
              <a:buChar char="§"/>
            </a:pPr>
            <a:r>
              <a:rPr lang="en-US" sz="1800" dirty="0" err="1"/>
              <a:t>Pemakaian</a:t>
            </a:r>
            <a:r>
              <a:rPr lang="en-US" sz="1800" dirty="0"/>
              <a:t> air </a:t>
            </a:r>
            <a:r>
              <a:rPr lang="en-US" sz="1800" dirty="0" err="1"/>
              <a:t>terbesar</a:t>
            </a:r>
            <a:r>
              <a:rPr lang="en-US" sz="1800" dirty="0"/>
              <a:t> (</a:t>
            </a:r>
            <a:r>
              <a:rPr lang="en-US" sz="1800" dirty="0" err="1"/>
              <a:t>hampir</a:t>
            </a:r>
            <a:r>
              <a:rPr lang="en-US" sz="1800" dirty="0"/>
              <a:t> 80%)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higienitas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cuci</a:t>
            </a:r>
            <a:r>
              <a:rPr lang="en-US" sz="1800" dirty="0"/>
              <a:t> </a:t>
            </a:r>
            <a:r>
              <a:rPr lang="en-US" sz="1800" dirty="0" err="1"/>
              <a:t>kendaraan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potensi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daur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ulang</a:t>
            </a:r>
            <a:r>
              <a:rPr lang="en-US" sz="1800" dirty="0">
                <a:sym typeface="Wingdings" panose="05000000000000000000" pitchFamily="2" charset="2"/>
              </a:rPr>
              <a:t> air</a:t>
            </a:r>
          </a:p>
          <a:p>
            <a:pPr marL="215504" indent="-215504" algn="just">
              <a:buFont typeface="Wingdings" panose="05000000000000000000" pitchFamily="2" charset="2"/>
              <a:buChar char="§"/>
            </a:pPr>
            <a:r>
              <a:rPr lang="en-US" sz="1800" dirty="0" err="1">
                <a:sym typeface="Wingdings" panose="05000000000000000000" pitchFamily="2" charset="2"/>
              </a:rPr>
              <a:t>Kebutuhan</a:t>
            </a:r>
            <a:r>
              <a:rPr lang="en-US" sz="1800" dirty="0">
                <a:sym typeface="Wingdings" panose="05000000000000000000" pitchFamily="2" charset="2"/>
              </a:rPr>
              <a:t> air </a:t>
            </a:r>
            <a:r>
              <a:rPr lang="en-US" sz="1800" dirty="0" err="1">
                <a:sym typeface="Wingdings" panose="05000000000000000000" pitchFamily="2" charset="2"/>
              </a:rPr>
              <a:t>untuk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cuci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kendaraan</a:t>
            </a:r>
            <a:r>
              <a:rPr lang="en-US" sz="1800" dirty="0">
                <a:sym typeface="Wingdings" panose="05000000000000000000" pitchFamily="2" charset="2"/>
              </a:rPr>
              <a:t>, </a:t>
            </a:r>
            <a:r>
              <a:rPr lang="en-US" sz="1800" dirty="0" err="1">
                <a:sym typeface="Wingdings" panose="05000000000000000000" pitchFamily="2" charset="2"/>
              </a:rPr>
              <a:t>siram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tanaman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dan</a:t>
            </a:r>
            <a:r>
              <a:rPr lang="en-US" sz="1800" dirty="0">
                <a:sym typeface="Wingdings" panose="05000000000000000000" pitchFamily="2" charset="2"/>
              </a:rPr>
              <a:t> flushing toilet (31%) </a:t>
            </a:r>
            <a:r>
              <a:rPr lang="en-US" sz="1800" dirty="0" err="1">
                <a:sym typeface="Wingdings" panose="05000000000000000000" pitchFamily="2" charset="2"/>
              </a:rPr>
              <a:t>bisa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dipenuhi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dari</a:t>
            </a:r>
            <a:r>
              <a:rPr lang="en-US" sz="1800" dirty="0">
                <a:sym typeface="Wingdings" panose="05000000000000000000" pitchFamily="2" charset="2"/>
              </a:rPr>
              <a:t> air </a:t>
            </a:r>
            <a:r>
              <a:rPr lang="en-US" sz="1800" dirty="0" err="1">
                <a:sym typeface="Wingdings" panose="05000000000000000000" pitchFamily="2" charset="2"/>
              </a:rPr>
              <a:t>hasil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daur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dirty="0" err="1">
                <a:sym typeface="Wingdings" panose="05000000000000000000" pitchFamily="2" charset="2"/>
              </a:rPr>
              <a:t>ulang</a:t>
            </a:r>
            <a:endParaRPr lang="en-US" sz="1800" dirty="0">
              <a:sym typeface="Wingdings" panose="05000000000000000000" pitchFamily="2" charset="2"/>
            </a:endParaRPr>
          </a:p>
          <a:p>
            <a:pPr algn="just"/>
            <a:r>
              <a:rPr lang="en-US" sz="1800" b="1" u="sng" dirty="0" err="1">
                <a:sym typeface="Wingdings" panose="05000000000000000000" pitchFamily="2" charset="2"/>
              </a:rPr>
              <a:t>Kasus</a:t>
            </a:r>
            <a:r>
              <a:rPr lang="en-US" sz="1800" b="1" u="sng" dirty="0">
                <a:sym typeface="Wingdings" panose="05000000000000000000" pitchFamily="2" charset="2"/>
              </a:rPr>
              <a:t> Jakarta:</a:t>
            </a:r>
          </a:p>
          <a:p>
            <a:pPr marL="303610" indent="-127397" algn="just">
              <a:buFont typeface="Wingdings" panose="05000000000000000000" pitchFamily="2" charset="2"/>
              <a:buChar char="Ø"/>
            </a:pPr>
            <a:r>
              <a:rPr lang="sv-SE" sz="1800" dirty="0">
                <a:sym typeface="Wingdings" panose="05000000000000000000" pitchFamily="2" charset="2"/>
              </a:rPr>
              <a:t>Biaya produksi air minum meningkat dari Rp.8,000 per m</a:t>
            </a:r>
            <a:r>
              <a:rPr lang="sv-SE" sz="1800" baseline="30000" dirty="0">
                <a:sym typeface="Wingdings" panose="05000000000000000000" pitchFamily="2" charset="2"/>
              </a:rPr>
              <a:t>3</a:t>
            </a:r>
            <a:r>
              <a:rPr lang="sv-SE" sz="1800" dirty="0">
                <a:sym typeface="Wingdings" panose="05000000000000000000" pitchFamily="2" charset="2"/>
              </a:rPr>
              <a:t> (Bakker, 2005) pada 2005 menjadi Rp.12,000 per m</a:t>
            </a:r>
            <a:r>
              <a:rPr lang="sv-SE" sz="1800" baseline="30000" dirty="0">
                <a:sym typeface="Wingdings" panose="05000000000000000000" pitchFamily="2" charset="2"/>
              </a:rPr>
              <a:t>3</a:t>
            </a:r>
            <a:r>
              <a:rPr lang="sv-SE" sz="1800" dirty="0">
                <a:sym typeface="Wingdings" panose="05000000000000000000" pitchFamily="2" charset="2"/>
              </a:rPr>
              <a:t> pada 2015 (Nasution, 2016)</a:t>
            </a:r>
          </a:p>
          <a:p>
            <a:pPr marL="303610" indent="-127397" algn="just">
              <a:buFont typeface="Wingdings" panose="05000000000000000000" pitchFamily="2" charset="2"/>
              <a:buChar char="Ø"/>
            </a:pPr>
            <a:r>
              <a:rPr lang="sv-SE" sz="1800" dirty="0">
                <a:sym typeface="Wingdings" panose="05000000000000000000" pitchFamily="2" charset="2"/>
              </a:rPr>
              <a:t>Kejadian land subsidence menjadi salah satu contoh kasus kegagalan bauran air</a:t>
            </a:r>
          </a:p>
          <a:p>
            <a:pPr marL="0" indent="0" algn="just">
              <a:buNone/>
            </a:pPr>
            <a:endParaRPr lang="sv-SE" sz="1800" dirty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>
              <a:sym typeface="Wingdings" panose="05000000000000000000" pitchFamily="2" charset="2"/>
            </a:endParaRP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AU" sz="1800" dirty="0"/>
          </a:p>
          <a:p>
            <a:pPr algn="just"/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5342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8C823-110A-4180-9C03-6FC2C8D8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46E-8A71-4229-9321-274B093DFD02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8E35C-7B7F-41C3-9F82-9A48E419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TANTANGAN (4)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BAE1C-79F2-4953-B871-7EFAB559A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698" y="1005607"/>
            <a:ext cx="3565252" cy="2522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3AB9D-F07B-4D3A-B1CC-20A0B719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699" y="3770652"/>
            <a:ext cx="3565251" cy="23021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79D24-5171-4EDB-AC6A-832B175C9F89}"/>
              </a:ext>
            </a:extLst>
          </p:cNvPr>
          <p:cNvSpPr txBox="1">
            <a:spLocks/>
          </p:cNvSpPr>
          <p:nvPr/>
        </p:nvSpPr>
        <p:spPr>
          <a:xfrm>
            <a:off x="742050" y="1382578"/>
            <a:ext cx="5986996" cy="4701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/>
              <a:t>Pemanfaatan</a:t>
            </a:r>
            <a:r>
              <a:rPr lang="en-US" sz="2400" b="1" dirty="0"/>
              <a:t> air </a:t>
            </a:r>
            <a:r>
              <a:rPr lang="en-US" sz="2400" b="1" dirty="0" err="1"/>
              <a:t>tanah</a:t>
            </a:r>
            <a:r>
              <a:rPr lang="en-US" sz="2400" b="1" dirty="0"/>
              <a:t> </a:t>
            </a:r>
            <a:r>
              <a:rPr lang="en-US" sz="2400" b="1" dirty="0" err="1"/>
              <a:t>berlebihan</a:t>
            </a:r>
            <a:r>
              <a:rPr lang="en-US" sz="2400" b="1" dirty="0"/>
              <a:t> dan </a:t>
            </a:r>
            <a:r>
              <a:rPr lang="en-US" sz="2400" b="1" dirty="0" err="1"/>
              <a:t>penurunan</a:t>
            </a:r>
            <a:r>
              <a:rPr lang="en-US" sz="2400" b="1" dirty="0"/>
              <a:t> </a:t>
            </a:r>
            <a:r>
              <a:rPr lang="en-US" sz="2400" b="1" dirty="0" err="1"/>
              <a:t>muka</a:t>
            </a:r>
            <a:r>
              <a:rPr lang="en-US" sz="2400" b="1" dirty="0"/>
              <a:t> </a:t>
            </a:r>
            <a:r>
              <a:rPr lang="en-US" sz="2400" b="1" dirty="0" err="1"/>
              <a:t>tanah</a:t>
            </a:r>
            <a:r>
              <a:rPr lang="en-US" sz="2400" dirty="0"/>
              <a:t>. </a:t>
            </a:r>
            <a:r>
              <a:rPr lang="en-US" sz="2400" dirty="0" err="1"/>
              <a:t>Pengambilan</a:t>
            </a:r>
            <a:r>
              <a:rPr lang="en-US" sz="2400" dirty="0"/>
              <a:t> air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berlebihan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dan </a:t>
            </a:r>
            <a:r>
              <a:rPr lang="en-US" sz="2400" dirty="0" err="1"/>
              <a:t>intrusi</a:t>
            </a:r>
            <a:r>
              <a:rPr lang="en-US" sz="2400" dirty="0"/>
              <a:t> air </a:t>
            </a:r>
            <a:r>
              <a:rPr lang="en-US" sz="2400" dirty="0" err="1"/>
              <a:t>laut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di </a:t>
            </a:r>
            <a:r>
              <a:rPr lang="en-US" sz="2400" dirty="0" err="1"/>
              <a:t>kota-kota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di </a:t>
            </a:r>
            <a:r>
              <a:rPr lang="en-US" sz="2400" dirty="0" err="1"/>
              <a:t>pesisir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Kualitas</a:t>
            </a:r>
            <a:r>
              <a:rPr lang="en-US" sz="2400" b="1" dirty="0"/>
              <a:t> air </a:t>
            </a:r>
            <a:r>
              <a:rPr lang="en-US" sz="2400" b="1" dirty="0" err="1"/>
              <a:t>semakin</a:t>
            </a:r>
            <a:r>
              <a:rPr lang="en-US" sz="2400" b="1" dirty="0"/>
              <a:t> </a:t>
            </a:r>
            <a:r>
              <a:rPr lang="en-US" sz="2400" b="1" dirty="0" err="1"/>
              <a:t>menurun</a:t>
            </a:r>
            <a:r>
              <a:rPr lang="en-US" sz="2400" b="1" dirty="0"/>
              <a:t> dan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air </a:t>
            </a:r>
            <a:r>
              <a:rPr lang="en-US" sz="2400" b="1" dirty="0" err="1"/>
              <a:t>semakin</a:t>
            </a:r>
            <a:r>
              <a:rPr lang="en-US" sz="2400" b="1" dirty="0"/>
              <a:t> </a:t>
            </a:r>
            <a:r>
              <a:rPr lang="en-US" sz="2400" b="1" dirty="0" err="1"/>
              <a:t>terbatas</a:t>
            </a:r>
            <a:r>
              <a:rPr lang="en-US" sz="2400" dirty="0"/>
              <a:t>. </a:t>
            </a:r>
            <a:r>
              <a:rPr lang="en-US" sz="2400" dirty="0" err="1"/>
              <a:t>Perubahan</a:t>
            </a:r>
            <a:r>
              <a:rPr lang="en-US" sz="2400" dirty="0"/>
              <a:t> tata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di Wilayah </a:t>
            </a:r>
            <a:r>
              <a:rPr lang="en-US" sz="2400" dirty="0" err="1"/>
              <a:t>resapan</a:t>
            </a:r>
            <a:r>
              <a:rPr lang="en-US" sz="2400" dirty="0"/>
              <a:t> air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air dan </a:t>
            </a:r>
            <a:r>
              <a:rPr lang="en-US" sz="2400" dirty="0" err="1"/>
              <a:t>akuifer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ppena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36351</TotalTime>
  <Words>1461</Words>
  <Application>Microsoft Office PowerPoint</Application>
  <PresentationFormat>Widescreen</PresentationFormat>
  <Paragraphs>241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MS PGothic</vt:lpstr>
      <vt:lpstr>Arial</vt:lpstr>
      <vt:lpstr>Calibri</vt:lpstr>
      <vt:lpstr>Calibri Light</vt:lpstr>
      <vt:lpstr>Cambria</vt:lpstr>
      <vt:lpstr>Century Gothic</vt:lpstr>
      <vt:lpstr>Comic Sans MS</vt:lpstr>
      <vt:lpstr>Futura Md BT</vt:lpstr>
      <vt:lpstr>Segoe UI</vt:lpstr>
      <vt:lpstr>Tahoma</vt:lpstr>
      <vt:lpstr>Times New Roman</vt:lpstr>
      <vt:lpstr>Tw Cen MT</vt:lpstr>
      <vt:lpstr>Wingdings</vt:lpstr>
      <vt:lpstr>Office Theme</vt:lpstr>
      <vt:lpstr>1_Office Theme</vt:lpstr>
      <vt:lpstr>PENGELOLAAN AIR PERKOTAAN DI INDONESIA</vt:lpstr>
      <vt:lpstr>PowerPoint Presentation</vt:lpstr>
      <vt:lpstr>PowerPoint Presentation</vt:lpstr>
      <vt:lpstr>KARAKTERISTIK INDONESIA</vt:lpstr>
      <vt:lpstr>PowerPoint Presentation</vt:lpstr>
      <vt:lpstr>TANTANGAN</vt:lpstr>
      <vt:lpstr>TANTANGAN (2)</vt:lpstr>
      <vt:lpstr>TANTANGAN (3)</vt:lpstr>
      <vt:lpstr>TANTANGAN (4)</vt:lpstr>
      <vt:lpstr>TANTANGAN (5)</vt:lpstr>
      <vt:lpstr>TANTANGAN (6)</vt:lpstr>
      <vt:lpstr>PowerPoint Presentation</vt:lpstr>
      <vt:lpstr>PELUANG</vt:lpstr>
      <vt:lpstr>PELUANG (2)</vt:lpstr>
      <vt:lpstr>PELUANG (3)</vt:lpstr>
      <vt:lpstr>PowerPoint Presentation</vt:lpstr>
      <vt:lpstr>FRAMEWORK PENGELOLAAN AIR DARI PENGALAMAN NEGARA-NEGARA MAJU</vt:lpstr>
      <vt:lpstr>PRAKTIK EKSISTING DAN PRAKTIK KE DEPAN UNTUK PENGELOLAAN AIR PERKOTAAN</vt:lpstr>
      <vt:lpstr>CONCEPTUAL FRAMEWORK – OPTIMASI BAURAN AIR DOMESTIK (OBAD) </vt:lpstr>
      <vt:lpstr>MENGAPA OPTIMASI BAURAN AIR?  PRINSIP MANAJEMEN</vt:lpstr>
      <vt:lpstr>MENGAPA OPTIMASI BAURAN AIR?  Manfaat</vt:lpstr>
      <vt:lpstr>PLATFORM YANG KOMPREHENSIF UNTUK MENDUKUNG PEMBANGUNAN PERKOTAAN YANG BERKELANJUTAN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dwiputra</dc:creator>
  <cp:lastModifiedBy>DNAKP-STCOMPUTINDO</cp:lastModifiedBy>
  <cp:revision>1804</cp:revision>
  <cp:lastPrinted>2018-12-26T14:00:09Z</cp:lastPrinted>
  <dcterms:created xsi:type="dcterms:W3CDTF">2017-12-04T03:38:19Z</dcterms:created>
  <dcterms:modified xsi:type="dcterms:W3CDTF">2019-01-28T08:07:34Z</dcterms:modified>
</cp:coreProperties>
</file>