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8" r:id="rId1"/>
    <p:sldMasterId id="2147484101" r:id="rId2"/>
    <p:sldMasterId id="2147484143" r:id="rId3"/>
    <p:sldMasterId id="2147484170" r:id="rId4"/>
    <p:sldMasterId id="2147484216" r:id="rId5"/>
    <p:sldMasterId id="2147484227" r:id="rId6"/>
  </p:sldMasterIdLst>
  <p:notesMasterIdLst>
    <p:notesMasterId r:id="rId42"/>
  </p:notesMasterIdLst>
  <p:handoutMasterIdLst>
    <p:handoutMasterId r:id="rId43"/>
  </p:handoutMasterIdLst>
  <p:sldIdLst>
    <p:sldId id="3151" r:id="rId7"/>
    <p:sldId id="3175" r:id="rId8"/>
    <p:sldId id="3418" r:id="rId9"/>
    <p:sldId id="3420" r:id="rId10"/>
    <p:sldId id="3380" r:id="rId11"/>
    <p:sldId id="3417" r:id="rId12"/>
    <p:sldId id="3381" r:id="rId13"/>
    <p:sldId id="3382" r:id="rId14"/>
    <p:sldId id="3384" r:id="rId15"/>
    <p:sldId id="3385" r:id="rId16"/>
    <p:sldId id="3386" r:id="rId17"/>
    <p:sldId id="3391" r:id="rId18"/>
    <p:sldId id="3397" r:id="rId19"/>
    <p:sldId id="3392" r:id="rId20"/>
    <p:sldId id="3394" r:id="rId21"/>
    <p:sldId id="3398" r:id="rId22"/>
    <p:sldId id="3396" r:id="rId23"/>
    <p:sldId id="3401" r:id="rId24"/>
    <p:sldId id="3402" r:id="rId25"/>
    <p:sldId id="3403" r:id="rId26"/>
    <p:sldId id="3177" r:id="rId27"/>
    <p:sldId id="3307" r:id="rId28"/>
    <p:sldId id="3302" r:id="rId29"/>
    <p:sldId id="3303" r:id="rId30"/>
    <p:sldId id="3422" r:id="rId31"/>
    <p:sldId id="3244" r:id="rId32"/>
    <p:sldId id="3181" r:id="rId33"/>
    <p:sldId id="3247" r:id="rId34"/>
    <p:sldId id="3421" r:id="rId35"/>
    <p:sldId id="3423" r:id="rId36"/>
    <p:sldId id="3406" r:id="rId37"/>
    <p:sldId id="3407" r:id="rId38"/>
    <p:sldId id="3357" r:id="rId39"/>
    <p:sldId id="3299" r:id="rId40"/>
    <p:sldId id="3424" r:id="rId41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8" pos="5760" userDrawn="1">
          <p15:clr>
            <a:srgbClr val="A4A3A4"/>
          </p15:clr>
        </p15:guide>
        <p15:guide id="62" orient="horz" pos="4320" userDrawn="1">
          <p15:clr>
            <a:srgbClr val="A4A3A4"/>
          </p15:clr>
        </p15:guide>
        <p15:guide id="63" pos="72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772"/>
    <a:srgbClr val="027101"/>
    <a:srgbClr val="4DAA50"/>
    <a:srgbClr val="4097DB"/>
    <a:srgbClr val="CACED3"/>
    <a:srgbClr val="707070"/>
    <a:srgbClr val="7F6658"/>
    <a:srgbClr val="AA8A78"/>
    <a:srgbClr val="3B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6" autoAdjust="0"/>
    <p:restoredTop sz="84962" autoAdjust="0"/>
  </p:normalViewPr>
  <p:slideViewPr>
    <p:cSldViewPr snapToGrid="0" snapToObjects="1">
      <p:cViewPr>
        <p:scale>
          <a:sx n="33" d="100"/>
          <a:sy n="33" d="100"/>
        </p:scale>
        <p:origin x="972" y="400"/>
      </p:cViewPr>
      <p:guideLst>
        <p:guide pos="5760"/>
        <p:guide orient="horz" pos="4320"/>
        <p:guide pos="726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812"/>
    </p:cViewPr>
  </p:sorterViewPr>
  <p:notesViewPr>
    <p:cSldViewPr snapToGrid="0" snapToObjects="1" showGuides="1">
      <p:cViewPr varScale="1">
        <p:scale>
          <a:sx n="106" d="100"/>
          <a:sy n="106" d="100"/>
        </p:scale>
        <p:origin x="323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05880939348223"/>
          <c:y val="2.2104847031630164E-2"/>
          <c:w val="0.70372607832055389"/>
          <c:h val="0.678057771493376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Runoff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Existing </c:v>
                </c:pt>
                <c:pt idx="1">
                  <c:v>Developed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49.6</c:v>
                </c:pt>
                <c:pt idx="1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15-4BEC-A962-1E259A5945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Treated wastewater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Existing </c:v>
                </c:pt>
                <c:pt idx="1">
                  <c:v>Developed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</c:v>
                </c:pt>
                <c:pt idx="1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15-4BEC-A962-1E259A594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3533592"/>
        <c:axId val="-2079024776"/>
      </c:barChart>
      <c:catAx>
        <c:axId val="2073533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79024776"/>
        <c:crosses val="autoZero"/>
        <c:auto val="1"/>
        <c:lblAlgn val="ctr"/>
        <c:lblOffset val="100"/>
        <c:noMultiLvlLbl val="0"/>
      </c:catAx>
      <c:valAx>
        <c:axId val="-20790247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AU" dirty="0"/>
                  <a:t>Flow</a:t>
                </a:r>
                <a:r>
                  <a:rPr lang="en-AU" baseline="0" dirty="0"/>
                  <a:t> (GL/year)</a:t>
                </a:r>
                <a:endParaRPr lang="en-AU" dirty="0"/>
              </a:p>
            </c:rich>
          </c:tx>
          <c:layout>
            <c:manualLayout>
              <c:xMode val="edge"/>
              <c:yMode val="edge"/>
              <c:x val="1.0867630914878693E-2"/>
              <c:y val="0.23977519473297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073533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618884461878337"/>
          <c:y val="0.92930186724722819"/>
          <c:w val="0.69381121806425194"/>
          <c:h val="7.0698132752771814E-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000000"/>
          </a:solidFill>
          <a:latin typeface="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15075585561178"/>
          <c:y val="2.2104847031630164E-2"/>
          <c:w val="0.65963426188782603"/>
          <c:h val="0.678057771493376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Runoff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Existing </c:v>
                </c:pt>
                <c:pt idx="1">
                  <c:v>Developed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7300</c:v>
                </c:pt>
                <c:pt idx="1">
                  <c:v>18500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EF-4701-B505-B217980AEF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Treated wastewater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Existing </c:v>
                </c:pt>
                <c:pt idx="1">
                  <c:v>Developed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</c:v>
                </c:pt>
                <c:pt idx="1">
                  <c:v>1570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EF-4701-B505-B217980AEF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3533592"/>
        <c:axId val="-2079024776"/>
      </c:barChart>
      <c:catAx>
        <c:axId val="2073533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79024776"/>
        <c:crosses val="autoZero"/>
        <c:auto val="1"/>
        <c:lblAlgn val="ctr"/>
        <c:lblOffset val="100"/>
        <c:noMultiLvlLbl val="0"/>
      </c:catAx>
      <c:valAx>
        <c:axId val="-20790247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AU" dirty="0"/>
                  <a:t>Total Suspended Solids</a:t>
                </a:r>
                <a:r>
                  <a:rPr lang="en-AU" baseline="0" dirty="0"/>
                  <a:t> (tonnes/year)</a:t>
                </a:r>
                <a:endParaRPr lang="en-AU" dirty="0"/>
              </a:p>
            </c:rich>
          </c:tx>
          <c:layout>
            <c:manualLayout>
              <c:xMode val="edge"/>
              <c:yMode val="edge"/>
              <c:x val="0"/>
              <c:y val="0.1040178665987286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073533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000000"/>
          </a:solidFill>
          <a:latin typeface="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32297794339585"/>
          <c:y val="2.8087989277190216E-2"/>
          <c:w val="0.66234245155920313"/>
          <c:h val="0.678057771493376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Runoff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Existing </c:v>
                </c:pt>
                <c:pt idx="1">
                  <c:v>Developed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18.899999999999999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A-42E4-97B6-4FD93FBECD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Treated wastewater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Existing </c:v>
                </c:pt>
                <c:pt idx="1">
                  <c:v>Developed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</c:v>
                </c:pt>
                <c:pt idx="1">
                  <c:v>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1A-42E4-97B6-4FD93FBECD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3533592"/>
        <c:axId val="-2079024776"/>
      </c:barChart>
      <c:catAx>
        <c:axId val="2073533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79024776"/>
        <c:crosses val="autoZero"/>
        <c:auto val="1"/>
        <c:lblAlgn val="ctr"/>
        <c:lblOffset val="100"/>
        <c:noMultiLvlLbl val="0"/>
      </c:catAx>
      <c:valAx>
        <c:axId val="-20790247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AU" dirty="0"/>
                  <a:t>Total Phosphorus </a:t>
                </a:r>
              </a:p>
              <a:p>
                <a:pPr>
                  <a:defRPr/>
                </a:pPr>
                <a:r>
                  <a:rPr lang="en-AU" baseline="0" dirty="0"/>
                  <a:t>(tonnes/year)</a:t>
                </a:r>
                <a:endParaRPr lang="en-AU" dirty="0"/>
              </a:p>
            </c:rich>
          </c:tx>
          <c:layout>
            <c:manualLayout>
              <c:xMode val="edge"/>
              <c:yMode val="edge"/>
              <c:x val="3.9357370634051647E-2"/>
              <c:y val="0.166868481475696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073533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000000"/>
          </a:solidFill>
          <a:latin typeface="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005229117165356"/>
          <c:y val="2.2104847031630164E-2"/>
          <c:w val="0.6337327535310161"/>
          <c:h val="0.678057771493376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Runoff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Existing </c:v>
                </c:pt>
                <c:pt idx="1">
                  <c:v>Developed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789</c:v>
                </c:pt>
                <c:pt idx="1">
                  <c:v>2670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86-454F-8F12-721826EABC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Treated wastewater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Existing </c:v>
                </c:pt>
                <c:pt idx="1">
                  <c:v>Developed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86-454F-8F12-721826EAB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3533592"/>
        <c:axId val="-2079024776"/>
      </c:barChart>
      <c:catAx>
        <c:axId val="2073533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79024776"/>
        <c:crosses val="autoZero"/>
        <c:auto val="1"/>
        <c:lblAlgn val="ctr"/>
        <c:lblOffset val="100"/>
        <c:noMultiLvlLbl val="0"/>
      </c:catAx>
      <c:valAx>
        <c:axId val="-20790247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AU" dirty="0"/>
                  <a:t>Gross pollutants</a:t>
                </a:r>
              </a:p>
              <a:p>
                <a:pPr>
                  <a:defRPr/>
                </a:pPr>
                <a:r>
                  <a:rPr lang="en-AU" baseline="0" dirty="0"/>
                  <a:t>(tonnes/year)</a:t>
                </a:r>
                <a:endParaRPr lang="en-AU" dirty="0"/>
              </a:p>
            </c:rich>
          </c:tx>
          <c:layout>
            <c:manualLayout>
              <c:xMode val="edge"/>
              <c:yMode val="edge"/>
              <c:x val="5.4465668600629416E-2"/>
              <c:y val="0.1819526290461691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073533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000000"/>
          </a:solidFill>
          <a:latin typeface="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7D310-0C4F-4B4C-B025-B4A6F8DB9521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BD57-0140-5543-8501-12A1D3451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39713" y="798513"/>
            <a:ext cx="7094538" cy="3992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06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06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370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2791B-393C-4474-9C69-137E22885F0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808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2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16163-CA07-49C5-B1BF-B0308B2E198B}" type="slidenum"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526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858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857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074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419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="0" i="0" u="none" strike="noStrike" kern="1200" baseline="0" dirty="0" smtClean="0">
              <a:solidFill>
                <a:schemeClr val="tx1"/>
              </a:solidFill>
              <a:latin typeface="Calibri Ligh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7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CC869A-8D61-416F-BBBD-57B61B62ADA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7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169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951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812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2791B-393C-4474-9C69-137E22885F0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3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33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217" rtl="0" eaLnBrk="1" latinLnBrk="0" hangingPunct="1"/>
            <a:endParaRPr lang="en-AU" sz="1200" b="0" kern="1200" dirty="0">
              <a:solidFill>
                <a:schemeClr val="tx1"/>
              </a:solidFill>
              <a:latin typeface="Calibri Ligh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47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629" indent="-685629" defTabSz="1828343">
              <a:spcBef>
                <a:spcPts val="4797"/>
              </a:spcBef>
              <a:buFont typeface="Arial" panose="020B0604020202020204" pitchFamily="34" charset="0"/>
              <a:buChar char="•"/>
            </a:pPr>
            <a:endParaRPr lang="en-AU" sz="2400" b="0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A39DF-C271-4F21-84E2-F78E6FA9AA01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7183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A39DF-C271-4F21-84E2-F78E6FA9AA01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7562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020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150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2791B-393C-4474-9C69-137E22885F0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88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59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BF144-AA48-4011-A251-D9F557E536C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2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BF144-AA48-4011-A251-D9F557E536C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3491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BF144-AA48-4011-A251-D9F557E536C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661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217" rtl="0" eaLnBrk="1" latinLnBrk="0" hangingPunct="1"/>
            <a:endParaRPr lang="en-AU" sz="1200" b="0" kern="1200" dirty="0">
              <a:solidFill>
                <a:schemeClr val="tx1"/>
              </a:solidFill>
              <a:latin typeface="Calibri Ligh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906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217" rtl="0" eaLnBrk="1" latinLnBrk="0" hangingPunct="1"/>
            <a:r>
              <a:rPr lang="en-AU" sz="1200" b="0" kern="1200" dirty="0" err="1" smtClean="0">
                <a:solidFill>
                  <a:schemeClr val="tx1"/>
                </a:solidFill>
                <a:latin typeface="Calibri Light"/>
                <a:ea typeface="+mn-ea"/>
                <a:cs typeface="+mn-cs"/>
              </a:rPr>
              <a:t>Blance</a:t>
            </a:r>
            <a:r>
              <a:rPr lang="en-AU" sz="1200" b="0" kern="1200" baseline="0" dirty="0" smtClean="0">
                <a:solidFill>
                  <a:schemeClr val="tx1"/>
                </a:solidFill>
                <a:latin typeface="Calibri Light"/>
                <a:ea typeface="+mn-ea"/>
                <a:cs typeface="+mn-cs"/>
              </a:rPr>
              <a:t> three things</a:t>
            </a:r>
            <a:endParaRPr lang="en-AU" sz="1200" b="0" kern="1200" dirty="0">
              <a:solidFill>
                <a:schemeClr val="tx1"/>
              </a:solidFill>
              <a:latin typeface="Calibri Ligh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7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2791B-393C-4474-9C69-137E22885F0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12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374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3246"/>
            <a:endParaRPr lang="en-AU" baseline="0" dirty="0" smtClean="0">
              <a:latin typeface="Calibri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06493">
              <a:defRPr/>
            </a:pPr>
            <a:fld id="{006BE02D-20C0-F840-AFAC-BEA99C74FDC2}" type="slidenum">
              <a:rPr lang="en-US">
                <a:solidFill>
                  <a:prstClr val="black"/>
                </a:solidFill>
                <a:latin typeface="Calibri Light"/>
              </a:rPr>
              <a:pPr defTabSz="1806493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29113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baseline="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12884-859F-48D0-8A23-72C950D5F0CF}" type="slidenum">
              <a:rPr lang="en-AU" smtClean="0"/>
              <a:pPr>
                <a:defRPr/>
              </a:pPr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5211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itchFamily="34" charset="0"/>
              <a:buNone/>
            </a:pPr>
            <a:endParaRPr lang="en-AU" sz="1200" kern="1200" baseline="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012884-859F-48D0-8A23-72C950D5F0CF}" type="slidenum">
              <a:rPr lang="en-AU" smtClean="0"/>
              <a:pPr>
                <a:defRPr/>
              </a:pPr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12149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7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" y="6"/>
            <a:ext cx="12188824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5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" y="-1"/>
            <a:ext cx="24377649" cy="84464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503920" y="6858000"/>
            <a:ext cx="780953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6568114" y="6888480"/>
            <a:ext cx="780953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81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88825" y="0"/>
            <a:ext cx="121888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2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88825" y="6858000"/>
            <a:ext cx="121888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188825" y="0"/>
            <a:ext cx="1218882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17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971550"/>
            <a:ext cx="24377650" cy="771525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9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" y="0"/>
            <a:ext cx="608820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100623" y="0"/>
            <a:ext cx="608820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181379" y="0"/>
            <a:ext cx="608820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8282000" y="0"/>
            <a:ext cx="6088205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06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963550" y="0"/>
            <a:ext cx="13414102" cy="109681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27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1057424" y="0"/>
            <a:ext cx="13320228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9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2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2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531B-4867-45AE-931B-F27398A0D736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B0A5-9EC5-4BC1-B5B6-134050FDFF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4320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531B-4867-45AE-931B-F27398A0D736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B0A5-9EC5-4BC1-B5B6-134050FDFF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4950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531B-4867-45AE-931B-F27398A0D736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B0A5-9EC5-4BC1-B5B6-134050FDFF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5708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531B-4867-45AE-931B-F27398A0D736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B0A5-9EC5-4BC1-B5B6-134050FDFF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9771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531B-4867-45AE-931B-F27398A0D736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B0A5-9EC5-4BC1-B5B6-134050FDFF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1660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531B-4867-45AE-931B-F27398A0D736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B0A5-9EC5-4BC1-B5B6-134050FDFF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6311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531B-4867-45AE-931B-F27398A0D736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B0A5-9EC5-4BC1-B5B6-134050FDFF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035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531B-4867-45AE-931B-F27398A0D736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B0A5-9EC5-4BC1-B5B6-134050FDFF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304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531B-4867-45AE-931B-F27398A0D736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B0A5-9EC5-4BC1-B5B6-134050FDFF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5196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531B-4867-45AE-931B-F27398A0D736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B0A5-9EC5-4BC1-B5B6-134050FDFF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448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0160" y="12635743"/>
            <a:ext cx="7719589" cy="730250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en-US" b="1" dirty="0" smtClean="0"/>
              <a:t>© </a:t>
            </a:r>
            <a:r>
              <a:rPr lang="en-US" dirty="0" smtClean="0"/>
              <a:t>CRC for Water Sensitive Cities</a:t>
            </a:r>
          </a:p>
        </p:txBody>
      </p:sp>
    </p:spTree>
    <p:extLst>
      <p:ext uri="{BB962C8B-B14F-4D97-AF65-F5344CB8AC3E}">
        <p14:creationId xmlns:p14="http://schemas.microsoft.com/office/powerpoint/2010/main" val="2055284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531B-4867-45AE-931B-F27398A0D736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B0A5-9EC5-4BC1-B5B6-134050FDFF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44975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188825" y="7"/>
            <a:ext cx="12188825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76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49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/4 3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59906" y="360000"/>
            <a:ext cx="5758500" cy="12960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21" name="Title 2"/>
          <p:cNvSpPr>
            <a:spLocks noGrp="1"/>
          </p:cNvSpPr>
          <p:nvPr>
            <p:ph type="title" hasCustomPrompt="1"/>
          </p:nvPr>
        </p:nvSpPr>
        <p:spPr>
          <a:xfrm>
            <a:off x="359904" y="9556963"/>
            <a:ext cx="5758500" cy="3763046"/>
          </a:xfrm>
        </p:spPr>
        <p:txBody>
          <a:bodyPr wrap="square" lIns="180000">
            <a:noAutofit/>
          </a:bodyPr>
          <a:lstStyle>
            <a:lvl1pPr>
              <a:defRPr sz="8398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  <a:endParaRPr lang="en-AU" dirty="0"/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7198125" y="4320000"/>
            <a:ext cx="16550633" cy="9000000"/>
          </a:xfrm>
        </p:spPr>
        <p:txBody>
          <a:bodyPr lIns="0" tIns="180000">
            <a:noAutofit/>
          </a:bodyPr>
          <a:lstStyle>
            <a:lvl1pPr marL="888756" indent="-888756">
              <a:buFontTx/>
              <a:buBlip>
                <a:blip r:embed="rId2"/>
              </a:buBlip>
              <a:defRPr sz="4799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198620" y="360007"/>
            <a:ext cx="16550139" cy="1877362"/>
          </a:xfrm>
        </p:spPr>
        <p:txBody>
          <a:bodyPr>
            <a:noAutofit/>
          </a:bodyPr>
          <a:lstStyle>
            <a:lvl1pPr marL="0" indent="0">
              <a:buNone/>
              <a:defRPr sz="5999" spc="-2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32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pos="202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963550" y="0"/>
            <a:ext cx="13414102" cy="109681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17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9821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24377650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0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0160" y="12635753"/>
            <a:ext cx="7719589" cy="730250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en-US" b="1" dirty="0" smtClean="0"/>
              <a:t>© </a:t>
            </a:r>
            <a:r>
              <a:rPr lang="en-US" dirty="0" smtClean="0"/>
              <a:t>CRC for Water Sensitive Cities</a:t>
            </a:r>
          </a:p>
        </p:txBody>
      </p:sp>
    </p:spTree>
    <p:extLst>
      <p:ext uri="{BB962C8B-B14F-4D97-AF65-F5344CB8AC3E}">
        <p14:creationId xmlns:p14="http://schemas.microsoft.com/office/powerpoint/2010/main" val="3300090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4531B-4867-45AE-931B-F27398A0D736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2B0A5-9EC5-4BC1-B5B6-134050FDFF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1421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2007851"/>
            <a:ext cx="24377650" cy="1708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"/>
            <a:ext cx="24377650" cy="12007850"/>
          </a:xfrm>
          <a:prstGeom prst="rect">
            <a:avLst/>
          </a:prstGeom>
          <a:solidFill>
            <a:srgbClr val="01689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AU" sz="4000" smtClean="0">
              <a:solidFill>
                <a:srgbClr val="000000"/>
              </a:solidFill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231580" y="2857505"/>
            <a:ext cx="18990019" cy="2940050"/>
          </a:xfrm>
        </p:spPr>
        <p:txBody>
          <a:bodyPr/>
          <a:lstStyle>
            <a:lvl1pPr>
              <a:lnSpc>
                <a:spcPct val="90000"/>
              </a:lnSpc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lkjfdlkja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231580" y="6972302"/>
            <a:ext cx="18990019" cy="172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10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12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409" y="12377060"/>
            <a:ext cx="21910261" cy="889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480459"/>
            <a:ext cx="21939885" cy="9051926"/>
          </a:xfr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84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3"/>
            <a:ext cx="20721003" cy="2724150"/>
          </a:xfrm>
        </p:spPr>
        <p:txBody>
          <a:bodyPr/>
          <a:lstStyle>
            <a:lvl1pPr algn="l">
              <a:defRPr sz="8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8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8507" y="12377060"/>
            <a:ext cx="21910261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377979"/>
            <a:ext cx="10766795" cy="9051926"/>
          </a:xfr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000"/>
            </a:lvl3pPr>
            <a:lvl4pPr>
              <a:defRPr sz="3600" baseline="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1377979"/>
            <a:ext cx="10766795" cy="9051926"/>
          </a:xfr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62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2435116"/>
            <a:ext cx="21910261" cy="889000"/>
          </a:xfrm>
        </p:spPr>
        <p:txBody>
          <a:bodyPr/>
          <a:lstStyle>
            <a:lvl1pPr>
              <a:defRPr>
                <a:solidFill>
                  <a:srgbClr val="01689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92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4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9" y="546099"/>
            <a:ext cx="8020079" cy="2324102"/>
          </a:xfrm>
        </p:spPr>
        <p:txBody>
          <a:bodyPr anchor="b"/>
          <a:lstStyle>
            <a:lvl1pPr algn="l">
              <a:defRPr sz="4000" b="1">
                <a:solidFill>
                  <a:srgbClr val="01689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5"/>
            <a:ext cx="13627784" cy="11706226"/>
          </a:xfr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9" y="2870205"/>
            <a:ext cx="8020079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79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90" y="9601201"/>
            <a:ext cx="14626590" cy="1133478"/>
          </a:xfrm>
        </p:spPr>
        <p:txBody>
          <a:bodyPr anchor="b"/>
          <a:lstStyle>
            <a:lvl1pPr algn="l">
              <a:defRPr sz="4000" b="1">
                <a:solidFill>
                  <a:srgbClr val="01689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90" y="1225550"/>
            <a:ext cx="1462659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90" y="10734677"/>
            <a:ext cx="14626590" cy="16097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8507" y="12377058"/>
            <a:ext cx="21910261" cy="889000"/>
          </a:xfrm>
        </p:spPr>
        <p:txBody>
          <a:bodyPr/>
          <a:lstStyle>
            <a:lvl1pPr>
              <a:defRPr>
                <a:solidFill>
                  <a:srgbClr val="01689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48507" y="1683659"/>
            <a:ext cx="21939885" cy="9051926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5174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371600"/>
            <a:ext cx="21939885" cy="2286000"/>
          </a:xfrm>
        </p:spPr>
        <p:txBody>
          <a:bodyPr/>
          <a:lstStyle>
            <a:lvl1pPr>
              <a:defRPr>
                <a:solidFill>
                  <a:srgbClr val="01689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18883" y="3200413"/>
            <a:ext cx="21939885" cy="9051926"/>
          </a:xfrm>
        </p:spPr>
        <p:txBody>
          <a:bodyPr/>
          <a:lstStyle/>
          <a:p>
            <a:pPr lvl="0"/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5145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2007855"/>
            <a:ext cx="24377650" cy="1708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52394" tIns="76196" rIns="152394" bIns="76196" anchor="ctr"/>
          <a:lstStyle/>
          <a:p>
            <a:pPr algn="ctr" defTabSz="152394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400">
              <a:solidFill>
                <a:srgbClr val="000000"/>
              </a:solidFill>
              <a:ea typeface="Geneva" charset="-128"/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231580" y="2857509"/>
            <a:ext cx="18990019" cy="2940050"/>
          </a:xfrm>
        </p:spPr>
        <p:txBody>
          <a:bodyPr/>
          <a:lstStyle>
            <a:lvl1pPr>
              <a:lnSpc>
                <a:spcPct val="90000"/>
              </a:lnSpc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/>
              <a:t>lkjfdlkja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231580" y="6972302"/>
            <a:ext cx="18990019" cy="172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5"/>
            <a:ext cx="24377650" cy="12007850"/>
          </a:xfrm>
          <a:prstGeom prst="rect">
            <a:avLst/>
          </a:prstGeom>
          <a:solidFill>
            <a:srgbClr val="01689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52394" tIns="76196" rIns="152394" bIns="76196" numCol="1" rtlCol="0" anchor="ctr" anchorCtr="0" compatLnSpc="1">
            <a:prstTxWarp prst="textNoShape">
              <a:avLst/>
            </a:prstTxWarp>
          </a:bodyPr>
          <a:lstStyle/>
          <a:p>
            <a:pPr algn="ctr" defTabSz="152394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AU" sz="3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84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5" y="4260850"/>
            <a:ext cx="20721003" cy="29400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9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9A879-CF86-A64B-BBD9-8902F4758729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34E0-06AB-124D-A8C9-492890917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86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411" y="12377062"/>
            <a:ext cx="21910261" cy="889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480463"/>
            <a:ext cx="21939885" cy="9051926"/>
          </a:xfr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8510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7"/>
            <a:ext cx="20721003" cy="2724150"/>
          </a:xfrm>
        </p:spPr>
        <p:txBody>
          <a:bodyPr/>
          <a:lstStyle>
            <a:lvl1pPr algn="l">
              <a:defRPr sz="6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3400"/>
            </a:lvl1pPr>
            <a:lvl2pPr marL="761970" indent="0">
              <a:buNone/>
              <a:defRPr sz="3000"/>
            </a:lvl2pPr>
            <a:lvl3pPr marL="1523940" indent="0">
              <a:buNone/>
              <a:defRPr sz="2600"/>
            </a:lvl3pPr>
            <a:lvl4pPr marL="2285908" indent="0">
              <a:buNone/>
              <a:defRPr sz="2400"/>
            </a:lvl4pPr>
            <a:lvl5pPr marL="3047878" indent="0">
              <a:buNone/>
              <a:defRPr sz="2400"/>
            </a:lvl5pPr>
            <a:lvl6pPr marL="3809848" indent="0">
              <a:buNone/>
              <a:defRPr sz="2400"/>
            </a:lvl6pPr>
            <a:lvl7pPr marL="4571818" indent="0">
              <a:buNone/>
              <a:defRPr sz="2400"/>
            </a:lvl7pPr>
            <a:lvl8pPr marL="5333786" indent="0">
              <a:buNone/>
              <a:defRPr sz="2400"/>
            </a:lvl8pPr>
            <a:lvl9pPr marL="6095756" indent="0">
              <a:buNone/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30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8507" y="12377062"/>
            <a:ext cx="21910261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377983"/>
            <a:ext cx="10766795" cy="9051926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3400"/>
            </a:lvl3pPr>
            <a:lvl4pPr>
              <a:defRPr sz="3000" baseline="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1377983"/>
            <a:ext cx="10766795" cy="9051926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06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2435118"/>
            <a:ext cx="21910261" cy="889000"/>
          </a:xfrm>
        </p:spPr>
        <p:txBody>
          <a:bodyPr/>
          <a:lstStyle>
            <a:lvl1pPr>
              <a:defRPr>
                <a:solidFill>
                  <a:srgbClr val="01689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92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94" y="546103"/>
            <a:ext cx="8020079" cy="2324102"/>
          </a:xfrm>
        </p:spPr>
        <p:txBody>
          <a:bodyPr anchor="b"/>
          <a:lstStyle>
            <a:lvl1pPr algn="l">
              <a:defRPr sz="3400" b="1">
                <a:solidFill>
                  <a:srgbClr val="01689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9"/>
            <a:ext cx="13627784" cy="11706226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3400"/>
            </a:lvl3pPr>
            <a:lvl4pPr>
              <a:defRPr sz="30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94" y="2870209"/>
            <a:ext cx="8020079" cy="9382126"/>
          </a:xfrm>
        </p:spPr>
        <p:txBody>
          <a:bodyPr/>
          <a:lstStyle>
            <a:lvl1pPr marL="0" indent="0">
              <a:buNone/>
              <a:defRPr sz="2400"/>
            </a:lvl1pPr>
            <a:lvl2pPr marL="761970" indent="0">
              <a:buNone/>
              <a:defRPr sz="2000"/>
            </a:lvl2pPr>
            <a:lvl3pPr marL="1523940" indent="0">
              <a:buNone/>
              <a:defRPr sz="1600"/>
            </a:lvl3pPr>
            <a:lvl4pPr marL="2285908" indent="0">
              <a:buNone/>
              <a:defRPr sz="1400"/>
            </a:lvl4pPr>
            <a:lvl5pPr marL="3047878" indent="0">
              <a:buNone/>
              <a:defRPr sz="1400"/>
            </a:lvl5pPr>
            <a:lvl6pPr marL="3809848" indent="0">
              <a:buNone/>
              <a:defRPr sz="1400"/>
            </a:lvl6pPr>
            <a:lvl7pPr marL="4571818" indent="0">
              <a:buNone/>
              <a:defRPr sz="1400"/>
            </a:lvl7pPr>
            <a:lvl8pPr marL="5333786" indent="0">
              <a:buNone/>
              <a:defRPr sz="1400"/>
            </a:lvl8pPr>
            <a:lvl9pPr marL="609575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53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90" y="9601203"/>
            <a:ext cx="14626590" cy="1133478"/>
          </a:xfrm>
        </p:spPr>
        <p:txBody>
          <a:bodyPr anchor="b"/>
          <a:lstStyle>
            <a:lvl1pPr algn="l">
              <a:defRPr sz="3400" b="1">
                <a:solidFill>
                  <a:srgbClr val="01689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90" y="1225550"/>
            <a:ext cx="14626590" cy="8229600"/>
          </a:xfrm>
        </p:spPr>
        <p:txBody>
          <a:bodyPr/>
          <a:lstStyle>
            <a:lvl1pPr marL="0" indent="0">
              <a:buNone/>
              <a:defRPr sz="5400"/>
            </a:lvl1pPr>
            <a:lvl2pPr marL="761970" indent="0">
              <a:buNone/>
              <a:defRPr sz="4600"/>
            </a:lvl2pPr>
            <a:lvl3pPr marL="1523940" indent="0">
              <a:buNone/>
              <a:defRPr sz="4000"/>
            </a:lvl3pPr>
            <a:lvl4pPr marL="2285908" indent="0">
              <a:buNone/>
              <a:defRPr sz="3400"/>
            </a:lvl4pPr>
            <a:lvl5pPr marL="3047878" indent="0">
              <a:buNone/>
              <a:defRPr sz="3400"/>
            </a:lvl5pPr>
            <a:lvl6pPr marL="3809848" indent="0">
              <a:buNone/>
              <a:defRPr sz="3400"/>
            </a:lvl6pPr>
            <a:lvl7pPr marL="4571818" indent="0">
              <a:buNone/>
              <a:defRPr sz="3400"/>
            </a:lvl7pPr>
            <a:lvl8pPr marL="5333786" indent="0">
              <a:buNone/>
              <a:defRPr sz="3400"/>
            </a:lvl8pPr>
            <a:lvl9pPr marL="6095756" indent="0">
              <a:buNone/>
              <a:defRPr sz="3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90" y="10734683"/>
            <a:ext cx="14626590" cy="1609726"/>
          </a:xfrm>
        </p:spPr>
        <p:txBody>
          <a:bodyPr/>
          <a:lstStyle>
            <a:lvl1pPr marL="0" indent="0">
              <a:buNone/>
              <a:defRPr sz="2400"/>
            </a:lvl1pPr>
            <a:lvl2pPr marL="761970" indent="0">
              <a:buNone/>
              <a:defRPr sz="2000"/>
            </a:lvl2pPr>
            <a:lvl3pPr marL="1523940" indent="0">
              <a:buNone/>
              <a:defRPr sz="1600"/>
            </a:lvl3pPr>
            <a:lvl4pPr marL="2285908" indent="0">
              <a:buNone/>
              <a:defRPr sz="1400"/>
            </a:lvl4pPr>
            <a:lvl5pPr marL="3047878" indent="0">
              <a:buNone/>
              <a:defRPr sz="1400"/>
            </a:lvl5pPr>
            <a:lvl6pPr marL="3809848" indent="0">
              <a:buNone/>
              <a:defRPr sz="1400"/>
            </a:lvl6pPr>
            <a:lvl7pPr marL="4571818" indent="0">
              <a:buNone/>
              <a:defRPr sz="1400"/>
            </a:lvl7pPr>
            <a:lvl8pPr marL="5333786" indent="0">
              <a:buNone/>
              <a:defRPr sz="1400"/>
            </a:lvl8pPr>
            <a:lvl9pPr marL="609575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69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8507" y="12377060"/>
            <a:ext cx="21910261" cy="889000"/>
          </a:xfrm>
        </p:spPr>
        <p:txBody>
          <a:bodyPr/>
          <a:lstStyle>
            <a:lvl1pPr>
              <a:defRPr>
                <a:solidFill>
                  <a:srgbClr val="01689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48507" y="1683663"/>
            <a:ext cx="21939885" cy="9051926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69609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371600"/>
            <a:ext cx="21939885" cy="2286000"/>
          </a:xfrm>
        </p:spPr>
        <p:txBody>
          <a:bodyPr/>
          <a:lstStyle>
            <a:lvl1pPr>
              <a:defRPr>
                <a:solidFill>
                  <a:srgbClr val="01689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18883" y="3200413"/>
            <a:ext cx="21939885" cy="9051926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952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02855" y="390841"/>
            <a:ext cx="6429629" cy="168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7239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DA Three Column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2" hasCustomPrompt="1"/>
          </p:nvPr>
        </p:nvSpPr>
        <p:spPr>
          <a:xfrm>
            <a:off x="1256357" y="2942434"/>
            <a:ext cx="4954531" cy="91235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buFont typeface="Lucida Grande"/>
              <a:buNone/>
              <a:defRPr sz="3080" b="1" i="0">
                <a:latin typeface="Arial"/>
                <a:cs typeface="Arial"/>
              </a:defRPr>
            </a:lvl1pPr>
            <a:lvl2pPr marL="1383942" indent="-532286">
              <a:buFont typeface="Arial"/>
              <a:buChar char="•"/>
              <a:defRPr sz="2568" b="0" i="0">
                <a:latin typeface="Arial"/>
                <a:cs typeface="Arial"/>
              </a:defRPr>
            </a:lvl2pPr>
            <a:lvl3pPr marL="2129142" indent="-425830">
              <a:buFont typeface="Lucida Grande"/>
              <a:buChar char="–"/>
              <a:defRPr sz="2568" b="0" i="0">
                <a:latin typeface="Arial"/>
                <a:cs typeface="Arial"/>
              </a:defRPr>
            </a:lvl3pPr>
            <a:lvl4pPr marL="2980798" indent="-425830">
              <a:buFont typeface="Arial"/>
              <a:buChar char="•"/>
              <a:defRPr sz="2568" b="0" i="0">
                <a:latin typeface="Arial"/>
                <a:cs typeface="Arial"/>
              </a:defRPr>
            </a:lvl4pPr>
            <a:lvl5pPr>
              <a:defRPr sz="2568" b="0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Image grid 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1256358" y="8420774"/>
            <a:ext cx="7020385" cy="4284668"/>
          </a:xfrm>
        </p:spPr>
        <p:txBody>
          <a:bodyPr lIns="0" tIns="0" rIns="0" bIns="0"/>
          <a:lstStyle>
            <a:lvl1pPr marL="0" marR="0" indent="0" algn="l" defTabSz="8516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r>
              <a:rPr lang="en-US" dirty="0" smtClean="0"/>
              <a:t>Place image here</a:t>
            </a:r>
          </a:p>
          <a:p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1256358" y="3854784"/>
            <a:ext cx="7020385" cy="4284668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722080" y="3854783"/>
            <a:ext cx="7020385" cy="8850658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16140737" y="8420774"/>
            <a:ext cx="7020385" cy="4284668"/>
          </a:xfrm>
        </p:spPr>
        <p:txBody>
          <a:bodyPr lIns="0" tIns="0" rIns="0" bIns="0"/>
          <a:lstStyle>
            <a:lvl1pPr marL="0" marR="0" indent="0" algn="l" defTabSz="8516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r>
              <a:rPr lang="en-US" dirty="0" smtClean="0"/>
              <a:t>Place image here</a:t>
            </a:r>
          </a:p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6140737" y="3854784"/>
            <a:ext cx="7020385" cy="4284668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9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9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04318" y="4342747"/>
            <a:ext cx="4619565" cy="346557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0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188825" y="6"/>
            <a:ext cx="12188825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7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5" y="730253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5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5" y="12712703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fld id="{C764DE79-268F-4C1A-8933-263129D2AF90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8" y="12712703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3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RCWSC_BrandingSlideWhite16x9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64"/>
            <a:ext cx="24377650" cy="1370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1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3991" r:id="rId2"/>
    <p:sldLayoutId id="2147484156" r:id="rId3"/>
    <p:sldLayoutId id="2147484243" r:id="rId4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rgbClr val="000000"/>
          </a:solidFill>
          <a:latin typeface="Arial"/>
          <a:ea typeface="Arial"/>
          <a:cs typeface="Arial"/>
        </a:defRPr>
      </a:lvl1pPr>
    </p:titleStyle>
    <p:bodyStyle>
      <a:lvl1pPr marL="0" indent="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3600" b="1" kern="1200">
          <a:solidFill>
            <a:srgbClr val="000000"/>
          </a:solidFill>
          <a:latin typeface="Arial"/>
          <a:ea typeface="Arial"/>
          <a:cs typeface="Arial"/>
        </a:defRPr>
      </a:lvl1pPr>
      <a:lvl2pPr marL="9144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000000"/>
          </a:solidFill>
          <a:latin typeface="Arial"/>
          <a:ea typeface="Arial"/>
          <a:cs typeface="Arial"/>
        </a:defRPr>
      </a:lvl2pPr>
      <a:lvl3pPr marL="18288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1" kern="1200">
          <a:solidFill>
            <a:srgbClr val="000000"/>
          </a:solidFill>
          <a:latin typeface="Arial"/>
          <a:ea typeface="Arial"/>
          <a:cs typeface="Arial"/>
        </a:defRPr>
      </a:lvl3pPr>
      <a:lvl4pPr marL="27432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000000"/>
          </a:solidFill>
          <a:latin typeface="Arial"/>
          <a:ea typeface="Arial"/>
          <a:cs typeface="Arial"/>
        </a:defRPr>
      </a:lvl4pPr>
      <a:lvl5pPr marL="36576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000000"/>
          </a:solidFill>
          <a:latin typeface="Arial"/>
          <a:ea typeface="Arial"/>
          <a:cs typeface="Arial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4" y="549275"/>
            <a:ext cx="2193988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4" y="3200403"/>
            <a:ext cx="21939885" cy="9051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3" y="12712700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9A879-CF86-A64B-BBD9-8902F4758729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2" y="12712700"/>
            <a:ext cx="77195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0649" y="12712700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134E0-06AB-124D-A8C9-49289091796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RCWSC_BrandingSlideBlack16x9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77650" cy="1370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1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  <p:sldLayoutId id="2147484124" r:id="rId13"/>
    <p:sldLayoutId id="2147484125" r:id="rId14"/>
    <p:sldLayoutId id="2147484126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66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4531B-4867-45AE-931B-F27398A0D736}" type="datetimeFigureOut">
              <a:rPr lang="en-AU" smtClean="0"/>
              <a:t>29/01/2019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2B0A5-9EC5-4BC1-B5B6-134050FDFF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191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7" r:id="rId12"/>
    <p:sldLayoutId id="2147484164" r:id="rId13"/>
    <p:sldLayoutId id="2147484215" r:id="rId14"/>
    <p:sldLayoutId id="2147484246" r:id="rId15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15"/>
            <a:ext cx="5484971" cy="730250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fld id="{C764DE79-268F-4C1A-8933-263129D2AF90}" type="datetimeFigureOut">
              <a:rPr lang="en-US" smtClean="0"/>
              <a:pPr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15"/>
            <a:ext cx="8227457" cy="730250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15"/>
            <a:ext cx="5484971" cy="730250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CRCWSC_BrandingSlide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3" r:id="rId2"/>
    <p:sldLayoutId id="2147484174" r:id="rId3"/>
    <p:sldLayoutId id="2147484247" r:id="rId4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rgbClr val="000000"/>
          </a:solidFill>
          <a:latin typeface="Arial"/>
          <a:ea typeface="Arial"/>
          <a:cs typeface="Arial"/>
        </a:defRPr>
      </a:lvl1pPr>
    </p:titleStyle>
    <p:bodyStyle>
      <a:lvl1pPr marL="0" indent="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3600" b="1" kern="1200">
          <a:solidFill>
            <a:srgbClr val="000000"/>
          </a:solidFill>
          <a:latin typeface="Arial"/>
          <a:ea typeface="Arial"/>
          <a:cs typeface="Arial"/>
        </a:defRPr>
      </a:lvl1pPr>
      <a:lvl2pPr marL="9144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000000"/>
          </a:solidFill>
          <a:latin typeface="Arial"/>
          <a:ea typeface="Arial"/>
          <a:cs typeface="Arial"/>
        </a:defRPr>
      </a:lvl2pPr>
      <a:lvl3pPr marL="18288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1" kern="1200">
          <a:solidFill>
            <a:srgbClr val="000000"/>
          </a:solidFill>
          <a:latin typeface="Arial"/>
          <a:ea typeface="Arial"/>
          <a:cs typeface="Arial"/>
        </a:defRPr>
      </a:lvl3pPr>
      <a:lvl4pPr marL="27432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000000"/>
          </a:solidFill>
          <a:latin typeface="Arial"/>
          <a:ea typeface="Arial"/>
          <a:cs typeface="Arial"/>
        </a:defRPr>
      </a:lvl4pPr>
      <a:lvl5pPr marL="36576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000000"/>
          </a:solidFill>
          <a:latin typeface="Arial"/>
          <a:ea typeface="Arial"/>
          <a:cs typeface="Arial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8882" y="660400"/>
            <a:ext cx="2191026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8883" y="2800351"/>
            <a:ext cx="21939885" cy="905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First level</a:t>
            </a:r>
          </a:p>
          <a:p>
            <a:pPr lvl="2"/>
            <a:r>
              <a:rPr lang="en-US" smtClean="0"/>
              <a:t>Second level</a:t>
            </a:r>
          </a:p>
          <a:p>
            <a:pPr lvl="3"/>
            <a:r>
              <a:rPr lang="en-US" smtClean="0"/>
              <a:t>Third level</a:t>
            </a:r>
          </a:p>
        </p:txBody>
      </p:sp>
      <p:pic>
        <p:nvPicPr>
          <p:cNvPr id="4" name="e3207d9b-2453-4369-9ed2-a55c9013fa58" descr="9C563A35-5543-48F4-A9B4-C6ECB9A91C5C@internal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4" t="41168" r="25538" b="44311"/>
          <a:stretch/>
        </p:blipFill>
        <p:spPr bwMode="auto">
          <a:xfrm>
            <a:off x="15218281" y="12084824"/>
            <a:ext cx="8966331" cy="163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95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+mj-lt"/>
          <a:ea typeface="Geneva" charset="-128"/>
          <a:cs typeface="Genev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Arial" charset="0"/>
          <a:ea typeface="Geneva" charset="-128"/>
          <a:cs typeface="Geneva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Arial" charset="0"/>
          <a:ea typeface="Geneva" charset="-128"/>
          <a:cs typeface="Geneva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Arial" charset="0"/>
          <a:ea typeface="Geneva" charset="-128"/>
          <a:cs typeface="Geneva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Arial" charset="0"/>
          <a:ea typeface="Geneva" charset="-128"/>
          <a:cs typeface="Geneva"/>
        </a:defRPr>
      </a:lvl5pPr>
      <a:lvl6pPr marL="914400"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6pPr>
      <a:lvl7pPr marL="1828800"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7pPr>
      <a:lvl8pPr marL="2743200"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8pPr>
      <a:lvl9pPr marL="3657600" algn="l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charset="0"/>
        </a:defRPr>
      </a:lvl9pPr>
    </p:titleStyle>
    <p:bodyStyle>
      <a:lvl1pPr marL="685800" indent="-685800" algn="l" rtl="0" eaLnBrk="0" fontAlgn="base" hangingPunct="0">
        <a:lnSpc>
          <a:spcPct val="95000"/>
        </a:lnSpc>
        <a:spcBef>
          <a:spcPct val="70000"/>
        </a:spcBef>
        <a:spcAft>
          <a:spcPct val="0"/>
        </a:spcAft>
        <a:defRPr sz="4800">
          <a:solidFill>
            <a:schemeClr val="tx1"/>
          </a:solidFill>
          <a:latin typeface="+mn-lt"/>
          <a:ea typeface="Geneva" charset="-128"/>
          <a:cs typeface="Geneva"/>
        </a:defRPr>
      </a:lvl1pPr>
      <a:lvl2pPr marL="717550" indent="-717550" algn="l" rtl="0" eaLnBrk="0" fontAlgn="base" hangingPunct="0">
        <a:lnSpc>
          <a:spcPct val="95000"/>
        </a:lnSpc>
        <a:spcBef>
          <a:spcPts val="4026"/>
        </a:spcBef>
        <a:spcAft>
          <a:spcPct val="0"/>
        </a:spcAft>
        <a:buFont typeface="Arial" pitchFamily="34" charset="0"/>
        <a:buChar char="•"/>
        <a:defRPr sz="4800">
          <a:solidFill>
            <a:schemeClr val="tx1"/>
          </a:solidFill>
          <a:latin typeface="+mn-lt"/>
          <a:ea typeface="Geneva" charset="-128"/>
          <a:cs typeface="Geneva"/>
        </a:defRPr>
      </a:lvl2pPr>
      <a:lvl3pPr marL="1438276" indent="-7175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Courier New" pitchFamily="49" charset="0"/>
        <a:buChar char="-"/>
        <a:defRPr sz="4000">
          <a:solidFill>
            <a:schemeClr val="tx1"/>
          </a:solidFill>
          <a:latin typeface="+mn-lt"/>
          <a:ea typeface="Geneva" charset="-128"/>
          <a:cs typeface="Geneva"/>
        </a:defRPr>
      </a:lvl3pPr>
      <a:lvl4pPr marL="2159000" indent="-717550" algn="l" defTabSz="2155826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Geneva" charset="-128"/>
          <a:cs typeface="Geneva"/>
        </a:defRPr>
      </a:lvl4pPr>
      <a:lvl5pPr marL="4114800" indent="-4572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Geneva" charset="-128"/>
          <a:cs typeface="Geneva"/>
        </a:defRPr>
      </a:lvl5pPr>
      <a:lvl6pPr marL="5029200" indent="-4572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Geneva" charset="-128"/>
        </a:defRPr>
      </a:lvl6pPr>
      <a:lvl7pPr marL="5943600" indent="-4572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Geneva" charset="-128"/>
        </a:defRPr>
      </a:lvl7pPr>
      <a:lvl8pPr marL="6858000" indent="-4572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Geneva" charset="-128"/>
        </a:defRPr>
      </a:lvl8pPr>
      <a:lvl9pPr marL="7772400" indent="-457200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8882" y="660404"/>
            <a:ext cx="21910261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8883" y="2800355"/>
            <a:ext cx="21939885" cy="905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First level</a:t>
            </a:r>
          </a:p>
          <a:p>
            <a:pPr lvl="2"/>
            <a:r>
              <a:rPr lang="en-US" smtClean="0"/>
              <a:t>Second level</a:t>
            </a:r>
          </a:p>
          <a:p>
            <a:pPr lvl="3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5782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  <p:sldLayoutId id="214748423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+mj-lt"/>
          <a:ea typeface="Geneva" charset="-128"/>
          <a:cs typeface="Genev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Geneva" charset="-128"/>
          <a:cs typeface="Geneva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Geneva" charset="-128"/>
          <a:cs typeface="Geneva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Geneva" charset="-128"/>
          <a:cs typeface="Geneva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Geneva" charset="-128"/>
          <a:cs typeface="Geneva"/>
        </a:defRPr>
      </a:lvl5pPr>
      <a:lvl6pPr marL="76197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152394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2285908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3047878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algn="l" rtl="0" eaLnBrk="0" fontAlgn="base" hangingPunct="0">
        <a:lnSpc>
          <a:spcPct val="95000"/>
        </a:lnSpc>
        <a:spcBef>
          <a:spcPct val="70000"/>
        </a:spcBef>
        <a:spcAft>
          <a:spcPct val="0"/>
        </a:spcAft>
        <a:defRPr sz="4000">
          <a:solidFill>
            <a:schemeClr val="tx1"/>
          </a:solidFill>
          <a:latin typeface="+mn-lt"/>
          <a:ea typeface="Geneva" charset="-128"/>
          <a:cs typeface="Geneva"/>
        </a:defRPr>
      </a:lvl1pPr>
      <a:lvl2pPr marL="597934" indent="-597934" algn="l" rtl="0" eaLnBrk="0" fontAlgn="base" hangingPunct="0">
        <a:lnSpc>
          <a:spcPct val="95000"/>
        </a:lnSpc>
        <a:spcBef>
          <a:spcPts val="3354"/>
        </a:spcBef>
        <a:spcAft>
          <a:spcPct val="0"/>
        </a:spcAft>
        <a:buFont typeface="Arial" pitchFamily="34" charset="0"/>
        <a:buChar char="•"/>
        <a:defRPr sz="4000">
          <a:solidFill>
            <a:schemeClr val="tx1"/>
          </a:solidFill>
          <a:latin typeface="+mn-lt"/>
          <a:ea typeface="Geneva" charset="-128"/>
          <a:cs typeface="Geneva"/>
        </a:defRPr>
      </a:lvl2pPr>
      <a:lvl3pPr marL="1198516" indent="-597934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Courier New" pitchFamily="49" charset="0"/>
        <a:buChar char="-"/>
        <a:defRPr sz="3400">
          <a:solidFill>
            <a:schemeClr val="tx1"/>
          </a:solidFill>
          <a:latin typeface="+mn-lt"/>
          <a:ea typeface="Geneva" charset="-128"/>
          <a:cs typeface="Geneva"/>
        </a:defRPr>
      </a:lvl3pPr>
      <a:lvl4pPr marL="1799094" indent="-597934" algn="l" defTabSz="1796450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Geneva" charset="-128"/>
          <a:cs typeface="Geneva"/>
        </a:defRPr>
      </a:lvl4pPr>
      <a:lvl5pPr marL="3428862" indent="-380984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Geneva" charset="-128"/>
          <a:cs typeface="Geneva"/>
        </a:defRPr>
      </a:lvl5pPr>
      <a:lvl6pPr marL="4190832" indent="-380984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Geneva" charset="-128"/>
        </a:defRPr>
      </a:lvl6pPr>
      <a:lvl7pPr marL="4952802" indent="-380984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Geneva" charset="-128"/>
        </a:defRPr>
      </a:lvl7pPr>
      <a:lvl8pPr marL="5714772" indent="-380984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Geneva" charset="-128"/>
        </a:defRPr>
      </a:lvl8pPr>
      <a:lvl9pPr marL="6476740" indent="-380984" algn="l" rtl="0" fontAlgn="base">
        <a:lnSpc>
          <a:spcPct val="95000"/>
        </a:lnSpc>
        <a:spcBef>
          <a:spcPct val="1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7619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70" algn="l" defTabSz="7619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40" algn="l" defTabSz="7619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908" algn="l" defTabSz="7619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878" algn="l" defTabSz="7619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848" algn="l" defTabSz="7619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818" algn="l" defTabSz="7619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3786" algn="l" defTabSz="7619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756" algn="l" defTabSz="76197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hart" Target="../charts/chart1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chart" Target="../charts/chart4.xml"/><Relationship Id="rId11" Type="http://schemas.openxmlformats.org/officeDocument/2006/relationships/image" Target="../media/image29.png"/><Relationship Id="rId5" Type="http://schemas.openxmlformats.org/officeDocument/2006/relationships/chart" Target="../charts/chart3.xml"/><Relationship Id="rId10" Type="http://schemas.openxmlformats.org/officeDocument/2006/relationships/image" Target="../media/image28.png"/><Relationship Id="rId4" Type="http://schemas.openxmlformats.org/officeDocument/2006/relationships/chart" Target="../charts/chart2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7417" y="7003692"/>
            <a:ext cx="8754909" cy="243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7977"/>
            <a:r>
              <a:rPr lang="en-US" sz="7598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Cape Town delegation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7417" y="9535581"/>
            <a:ext cx="13767176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7977"/>
            <a:r>
              <a:rPr lang="en-US" sz="3999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6 March 2018</a:t>
            </a:r>
          </a:p>
        </p:txBody>
      </p:sp>
      <p:pic>
        <p:nvPicPr>
          <p:cNvPr id="1028" name="Picture 4" descr="Image result for monash sustainable development institut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890" y="11883247"/>
            <a:ext cx="10891759" cy="135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26" name="Picture 2" descr="Image result for water sensitive cit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1787"/>
            <a:ext cx="30742978" cy="165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age-3.png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914" y="95621"/>
            <a:ext cx="24389563" cy="137124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226" y="7650701"/>
            <a:ext cx="10926665" cy="360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7977"/>
            <a:r>
              <a:rPr lang="en-US" sz="7598" b="1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A water sensitive approach to more resilient cities </a:t>
            </a:r>
          </a:p>
        </p:txBody>
      </p:sp>
    </p:spTree>
    <p:extLst>
      <p:ext uri="{BB962C8B-B14F-4D97-AF65-F5344CB8AC3E}">
        <p14:creationId xmlns:p14="http://schemas.microsoft.com/office/powerpoint/2010/main" val="23601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5604930" y="6185467"/>
            <a:ext cx="12512898" cy="1403562"/>
          </a:xfrm>
        </p:spPr>
        <p:txBody>
          <a:bodyPr>
            <a:normAutofit/>
          </a:bodyPr>
          <a:lstStyle/>
          <a:p>
            <a:pPr algn="ctr"/>
            <a:r>
              <a:rPr lang="en-AU" sz="6600" b="1" dirty="0" smtClean="0">
                <a:solidFill>
                  <a:srgbClr val="006772"/>
                </a:solidFill>
                <a:latin typeface="+mn-lt"/>
                <a:ea typeface="+mn-ea"/>
                <a:cs typeface="+mn-cs"/>
              </a:rPr>
              <a:t>Nature based solutions </a:t>
            </a:r>
            <a:endParaRPr lang="en-AU" sz="6600" b="1" dirty="0">
              <a:solidFill>
                <a:srgbClr val="00677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2915" y="12289953"/>
            <a:ext cx="4560660" cy="9307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4930" y="2035079"/>
            <a:ext cx="11888740" cy="102754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548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25343" y="1389629"/>
            <a:ext cx="10018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580">
              <a:defRPr/>
            </a:pPr>
            <a:r>
              <a:rPr lang="en-US" sz="7200" b="1" dirty="0">
                <a:latin typeface="Calibri"/>
              </a:rPr>
              <a:t>Nature-based Solutions for Water</a:t>
            </a:r>
            <a:endParaRPr lang="en-AU" sz="7200" b="1" dirty="0"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5222" y="240580"/>
            <a:ext cx="7408378" cy="111692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94679" y="4238510"/>
            <a:ext cx="91440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i="1" dirty="0"/>
              <a:t>“For too long, the world has turned first to human-built, or “grey”, infrastructure to improve water management………. </a:t>
            </a:r>
          </a:p>
          <a:p>
            <a:endParaRPr lang="en-US" sz="4400" i="1" dirty="0"/>
          </a:p>
          <a:p>
            <a:r>
              <a:rPr lang="en-US" sz="4400" i="1" dirty="0"/>
              <a:t>Three years into the 2030 Agenda for Sustainable Development, it is time for us to re-examine nature-based solutions (NBS) to help achieve water management objectives.”</a:t>
            </a:r>
            <a:endParaRPr lang="en-AU" sz="4400" i="1" dirty="0"/>
          </a:p>
        </p:txBody>
      </p:sp>
      <p:sp>
        <p:nvSpPr>
          <p:cNvPr id="7" name="Rectangle 6"/>
          <p:cNvSpPr/>
          <p:nvPr/>
        </p:nvSpPr>
        <p:spPr>
          <a:xfrm>
            <a:off x="6936528" y="11040540"/>
            <a:ext cx="5541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Gilbert </a:t>
            </a:r>
            <a:r>
              <a:rPr lang="en-US" sz="2800" dirty="0" err="1"/>
              <a:t>Houngbo</a:t>
            </a:r>
            <a:r>
              <a:rPr lang="en-US" sz="2800" dirty="0"/>
              <a:t>, Chair of UN-Water 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7392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700" y="349124"/>
            <a:ext cx="5980520" cy="4482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701" y="4907444"/>
            <a:ext cx="5980520" cy="8081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14154"/>
            <a:ext cx="17882911" cy="40581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0800000" flipH="1" flipV="1">
            <a:off x="613369" y="104430"/>
            <a:ext cx="10962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/>
              <a:t>City of Amaravati, India</a:t>
            </a:r>
            <a:endParaRPr lang="en-AU" sz="7200" dirty="0"/>
          </a:p>
        </p:txBody>
      </p:sp>
      <p:sp>
        <p:nvSpPr>
          <p:cNvPr id="23" name="TextBox 22"/>
          <p:cNvSpPr txBox="1"/>
          <p:nvPr/>
        </p:nvSpPr>
        <p:spPr>
          <a:xfrm>
            <a:off x="5055840" y="9006702"/>
            <a:ext cx="82381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Five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City Objectives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pic>
        <p:nvPicPr>
          <p:cNvPr id="1026" name="Picture 2" descr="Image result for andhra pradesh amaravati m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391" y="2520445"/>
            <a:ext cx="6270439" cy="385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11" y="2625015"/>
            <a:ext cx="5118314" cy="550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7568119" y="2238614"/>
            <a:ext cx="6673174" cy="4531837"/>
          </a:xfrm>
          <a:prstGeom prst="wedgeRectCallout">
            <a:avLst>
              <a:gd name="adj1" fmla="val -115877"/>
              <a:gd name="adj2" fmla="val 371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56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EFB1ADA-5E1D-42F4-9D37-56F493FEED2C}"/>
              </a:ext>
            </a:extLst>
          </p:cNvPr>
          <p:cNvSpPr/>
          <p:nvPr/>
        </p:nvSpPr>
        <p:spPr>
          <a:xfrm>
            <a:off x="1791469" y="2207254"/>
            <a:ext cx="5917606" cy="10106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5561B7-D54C-4254-8295-F21CE15A1771}"/>
              </a:ext>
            </a:extLst>
          </p:cNvPr>
          <p:cNvSpPr/>
          <p:nvPr/>
        </p:nvSpPr>
        <p:spPr>
          <a:xfrm>
            <a:off x="16604465" y="2207254"/>
            <a:ext cx="5917606" cy="100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726137-D71D-46B6-A709-2D584F95C18E}"/>
              </a:ext>
            </a:extLst>
          </p:cNvPr>
          <p:cNvSpPr/>
          <p:nvPr/>
        </p:nvSpPr>
        <p:spPr>
          <a:xfrm>
            <a:off x="9394773" y="2207253"/>
            <a:ext cx="5486400" cy="10079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A47F1C-EA42-42FA-B5EB-EB029447D079}"/>
              </a:ext>
            </a:extLst>
          </p:cNvPr>
          <p:cNvSpPr/>
          <p:nvPr/>
        </p:nvSpPr>
        <p:spPr>
          <a:xfrm>
            <a:off x="14881173" y="2207254"/>
            <a:ext cx="1723293" cy="10079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CFEF8-B728-4C21-8DA5-CF5023D284B1}"/>
              </a:ext>
            </a:extLst>
          </p:cNvPr>
          <p:cNvSpPr/>
          <p:nvPr/>
        </p:nvSpPr>
        <p:spPr>
          <a:xfrm>
            <a:off x="7671480" y="2207252"/>
            <a:ext cx="1723293" cy="101069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4ED6D1-AA75-461B-8638-A58D4BD72228}"/>
              </a:ext>
            </a:extLst>
          </p:cNvPr>
          <p:cNvSpPr txBox="1"/>
          <p:nvPr/>
        </p:nvSpPr>
        <p:spPr>
          <a:xfrm>
            <a:off x="18307880" y="2881078"/>
            <a:ext cx="463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Treated waste water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244487-FD20-4787-BAE9-168BDE737230}"/>
              </a:ext>
            </a:extLst>
          </p:cNvPr>
          <p:cNvSpPr txBox="1"/>
          <p:nvPr/>
        </p:nvSpPr>
        <p:spPr>
          <a:xfrm>
            <a:off x="18307880" y="3758648"/>
            <a:ext cx="355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 (Arterial Road)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FA70E3-6880-4AE6-9680-91B26BC579B0}"/>
              </a:ext>
            </a:extLst>
          </p:cNvPr>
          <p:cNvSpPr txBox="1"/>
          <p:nvPr/>
        </p:nvSpPr>
        <p:spPr>
          <a:xfrm>
            <a:off x="11311520" y="12401935"/>
            <a:ext cx="2156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Zone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6B5880-54F6-48A5-8D1B-3B80D5C76A48}"/>
              </a:ext>
            </a:extLst>
          </p:cNvPr>
          <p:cNvSpPr txBox="1"/>
          <p:nvPr/>
        </p:nvSpPr>
        <p:spPr>
          <a:xfrm>
            <a:off x="14978093" y="12401935"/>
            <a:ext cx="1723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 Zone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6A3C8D-D205-42B9-84C2-3AE3780AA841}"/>
              </a:ext>
            </a:extLst>
          </p:cNvPr>
          <p:cNvSpPr txBox="1"/>
          <p:nvPr/>
        </p:nvSpPr>
        <p:spPr>
          <a:xfrm>
            <a:off x="7802041" y="12401935"/>
            <a:ext cx="199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 Zone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3072EA-B064-4989-943C-9BDD3EF7DCCC}"/>
              </a:ext>
            </a:extLst>
          </p:cNvPr>
          <p:cNvSpPr txBox="1"/>
          <p:nvPr/>
        </p:nvSpPr>
        <p:spPr>
          <a:xfrm>
            <a:off x="18307880" y="8846142"/>
            <a:ext cx="355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 (Local Road)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B85953-E611-479A-A774-195AE40EA1A2}"/>
              </a:ext>
            </a:extLst>
          </p:cNvPr>
          <p:cNvSpPr txBox="1"/>
          <p:nvPr/>
        </p:nvSpPr>
        <p:spPr>
          <a:xfrm>
            <a:off x="1077932" y="832690"/>
            <a:ext cx="21610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Existing – blue and green zones separate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073AFC1-2F61-4D10-8CB0-14591EB989A4}"/>
              </a:ext>
            </a:extLst>
          </p:cNvPr>
          <p:cNvCxnSpPr>
            <a:cxnSpLocks/>
          </p:cNvCxnSpPr>
          <p:nvPr/>
        </p:nvCxnSpPr>
        <p:spPr>
          <a:xfrm flipH="1">
            <a:off x="13636487" y="3935898"/>
            <a:ext cx="4413483" cy="0"/>
          </a:xfrm>
          <a:prstGeom prst="straightConnector1">
            <a:avLst/>
          </a:prstGeom>
          <a:ln w="139700"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C5BA466-C01C-49E7-9F3E-6357CE19F041}"/>
              </a:ext>
            </a:extLst>
          </p:cNvPr>
          <p:cNvCxnSpPr>
            <a:cxnSpLocks/>
          </p:cNvCxnSpPr>
          <p:nvPr/>
        </p:nvCxnSpPr>
        <p:spPr>
          <a:xfrm flipH="1">
            <a:off x="13636487" y="9024733"/>
            <a:ext cx="4413483" cy="0"/>
          </a:xfrm>
          <a:prstGeom prst="straightConnector1">
            <a:avLst/>
          </a:prstGeom>
          <a:ln w="88900"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CCB6632-6296-4D07-B7E1-077D8DF5DD88}"/>
              </a:ext>
            </a:extLst>
          </p:cNvPr>
          <p:cNvCxnSpPr>
            <a:cxnSpLocks/>
          </p:cNvCxnSpPr>
          <p:nvPr/>
        </p:nvCxnSpPr>
        <p:spPr>
          <a:xfrm>
            <a:off x="6003746" y="3007737"/>
            <a:ext cx="4932750" cy="0"/>
          </a:xfrm>
          <a:prstGeom prst="straightConnector1">
            <a:avLst/>
          </a:prstGeom>
          <a:ln w="139700"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87AC0A3-5016-4A3C-92A1-890F241C56F1}"/>
              </a:ext>
            </a:extLst>
          </p:cNvPr>
          <p:cNvCxnSpPr>
            <a:cxnSpLocks/>
          </p:cNvCxnSpPr>
          <p:nvPr/>
        </p:nvCxnSpPr>
        <p:spPr>
          <a:xfrm>
            <a:off x="6003746" y="7718885"/>
            <a:ext cx="4932750" cy="0"/>
          </a:xfrm>
          <a:prstGeom prst="straightConnector1">
            <a:avLst/>
          </a:prstGeom>
          <a:ln w="88900"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7CFD38F-13BA-405E-9BDC-19A4725558A8}"/>
              </a:ext>
            </a:extLst>
          </p:cNvPr>
          <p:cNvSpPr txBox="1"/>
          <p:nvPr/>
        </p:nvSpPr>
        <p:spPr>
          <a:xfrm>
            <a:off x="2631184" y="2801883"/>
            <a:ext cx="355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 (Arterial Road)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834DA25-005A-41EF-8043-EC0C59EE394E}"/>
              </a:ext>
            </a:extLst>
          </p:cNvPr>
          <p:cNvSpPr txBox="1"/>
          <p:nvPr/>
        </p:nvSpPr>
        <p:spPr>
          <a:xfrm>
            <a:off x="2770330" y="7452052"/>
            <a:ext cx="355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 (Local Road)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050E3DA-DC46-4A09-9C9E-578E7B0BD2B9}"/>
              </a:ext>
            </a:extLst>
          </p:cNvPr>
          <p:cNvCxnSpPr>
            <a:cxnSpLocks/>
          </p:cNvCxnSpPr>
          <p:nvPr/>
        </p:nvCxnSpPr>
        <p:spPr>
          <a:xfrm flipH="1">
            <a:off x="13457144" y="3081133"/>
            <a:ext cx="4571337" cy="0"/>
          </a:xfrm>
          <a:prstGeom prst="straightConnector1">
            <a:avLst/>
          </a:prstGeom>
          <a:ln w="203200">
            <a:solidFill>
              <a:schemeClr val="tx2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661075" y="1191288"/>
            <a:ext cx="129924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Flow and water quality in Vagus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47FAB57C-7A03-42A7-9331-74707C61132D}"/>
              </a:ext>
            </a:extLst>
          </p:cNvPr>
          <p:cNvGraphicFramePr/>
          <p:nvPr>
            <p:extLst/>
          </p:nvPr>
        </p:nvGraphicFramePr>
        <p:xfrm>
          <a:off x="218075" y="4175004"/>
          <a:ext cx="5393016" cy="5051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F87C3BF-E2E3-40B3-AA5B-07986BA78A28}"/>
              </a:ext>
            </a:extLst>
          </p:cNvPr>
          <p:cNvGraphicFramePr/>
          <p:nvPr>
            <p:extLst/>
          </p:nvPr>
        </p:nvGraphicFramePr>
        <p:xfrm>
          <a:off x="6140893" y="4181686"/>
          <a:ext cx="6130999" cy="5051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C112BC5-7518-4A5A-BB3F-5C6003826AB3}"/>
              </a:ext>
            </a:extLst>
          </p:cNvPr>
          <p:cNvGraphicFramePr/>
          <p:nvPr>
            <p:extLst/>
          </p:nvPr>
        </p:nvGraphicFramePr>
        <p:xfrm>
          <a:off x="18662313" y="4175003"/>
          <a:ext cx="6130999" cy="5051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1B46E32-2E0F-433A-988B-7F340C272B82}"/>
              </a:ext>
            </a:extLst>
          </p:cNvPr>
          <p:cNvGraphicFramePr/>
          <p:nvPr>
            <p:extLst/>
          </p:nvPr>
        </p:nvGraphicFramePr>
        <p:xfrm>
          <a:off x="12157302" y="4212246"/>
          <a:ext cx="6295709" cy="5051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1B815374-55CC-405F-B9CB-9BCEB06A8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343" y="9774749"/>
            <a:ext cx="2819400" cy="14573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ED15DE-6FC3-4B8D-8FB5-5F75097D89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99310" y="9694713"/>
            <a:ext cx="3123912" cy="15117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C748DA-F672-4215-B033-1C2BB92B6F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82705" y="9560981"/>
            <a:ext cx="2493172" cy="164549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776ACC-A015-4F3C-B8E5-54641D43C6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2549" y="9771311"/>
            <a:ext cx="2819400" cy="1570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2D0CA-06FE-4A1C-A9CB-D9F43CEBA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8341" y="8570179"/>
            <a:ext cx="6525305" cy="1129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040B7-2AE7-41D4-8997-57DD5A45FF93}"/>
              </a:ext>
            </a:extLst>
          </p:cNvPr>
          <p:cNvSpPr txBox="1"/>
          <p:nvPr/>
        </p:nvSpPr>
        <p:spPr>
          <a:xfrm>
            <a:off x="1780674" y="8570179"/>
            <a:ext cx="4360219" cy="9908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5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DE6A70-C706-4F4B-91F2-8C8E78ED76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t="27948" r="17627" b="11880"/>
          <a:stretch/>
        </p:blipFill>
        <p:spPr>
          <a:xfrm>
            <a:off x="1354016" y="1951892"/>
            <a:ext cx="22411328" cy="1045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5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726137-D71D-46B6-A709-2D584F95C18E}"/>
              </a:ext>
            </a:extLst>
          </p:cNvPr>
          <p:cNvSpPr/>
          <p:nvPr/>
        </p:nvSpPr>
        <p:spPr>
          <a:xfrm>
            <a:off x="9394773" y="2207253"/>
            <a:ext cx="5486400" cy="10079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DA61F9B-5464-4739-ABB7-9B70D38968E0}"/>
              </a:ext>
            </a:extLst>
          </p:cNvPr>
          <p:cNvSpPr/>
          <p:nvPr/>
        </p:nvSpPr>
        <p:spPr>
          <a:xfrm>
            <a:off x="11803065" y="3268290"/>
            <a:ext cx="1612698" cy="4094922"/>
          </a:xfrm>
          <a:custGeom>
            <a:avLst/>
            <a:gdLst>
              <a:gd name="connsiteX0" fmla="*/ 837446 w 1612698"/>
              <a:gd name="connsiteY0" fmla="*/ 198783 h 4094922"/>
              <a:gd name="connsiteX1" fmla="*/ 837446 w 1612698"/>
              <a:gd name="connsiteY1" fmla="*/ 198783 h 4094922"/>
              <a:gd name="connsiteX2" fmla="*/ 598907 w 1612698"/>
              <a:gd name="connsiteY2" fmla="*/ 0 h 4094922"/>
              <a:gd name="connsiteX3" fmla="*/ 459759 w 1612698"/>
              <a:gd name="connsiteY3" fmla="*/ 99391 h 4094922"/>
              <a:gd name="connsiteX4" fmla="*/ 360368 w 1612698"/>
              <a:gd name="connsiteY4" fmla="*/ 238539 h 4094922"/>
              <a:gd name="connsiteX5" fmla="*/ 241098 w 1612698"/>
              <a:gd name="connsiteY5" fmla="*/ 377687 h 4094922"/>
              <a:gd name="connsiteX6" fmla="*/ 161585 w 1612698"/>
              <a:gd name="connsiteY6" fmla="*/ 496957 h 4094922"/>
              <a:gd name="connsiteX7" fmla="*/ 42316 w 1612698"/>
              <a:gd name="connsiteY7" fmla="*/ 576470 h 4094922"/>
              <a:gd name="connsiteX8" fmla="*/ 2559 w 1612698"/>
              <a:gd name="connsiteY8" fmla="*/ 636104 h 4094922"/>
              <a:gd name="connsiteX9" fmla="*/ 42316 w 1612698"/>
              <a:gd name="connsiteY9" fmla="*/ 894522 h 4094922"/>
              <a:gd name="connsiteX10" fmla="*/ 101951 w 1612698"/>
              <a:gd name="connsiteY10" fmla="*/ 1292087 h 4094922"/>
              <a:gd name="connsiteX11" fmla="*/ 161585 w 1612698"/>
              <a:gd name="connsiteY11" fmla="*/ 1351722 h 4094922"/>
              <a:gd name="connsiteX12" fmla="*/ 181464 w 1612698"/>
              <a:gd name="connsiteY12" fmla="*/ 1411357 h 4094922"/>
              <a:gd name="connsiteX13" fmla="*/ 221220 w 1612698"/>
              <a:gd name="connsiteY13" fmla="*/ 1470991 h 4094922"/>
              <a:gd name="connsiteX14" fmla="*/ 241098 w 1612698"/>
              <a:gd name="connsiteY14" fmla="*/ 1630017 h 4094922"/>
              <a:gd name="connsiteX15" fmla="*/ 260977 w 1612698"/>
              <a:gd name="connsiteY15" fmla="*/ 1709531 h 4094922"/>
              <a:gd name="connsiteX16" fmla="*/ 241098 w 1612698"/>
              <a:gd name="connsiteY16" fmla="*/ 1928191 h 4094922"/>
              <a:gd name="connsiteX17" fmla="*/ 201342 w 1612698"/>
              <a:gd name="connsiteY17" fmla="*/ 1987826 h 4094922"/>
              <a:gd name="connsiteX18" fmla="*/ 181464 w 1612698"/>
              <a:gd name="connsiteY18" fmla="*/ 2047461 h 4094922"/>
              <a:gd name="connsiteX19" fmla="*/ 141707 w 1612698"/>
              <a:gd name="connsiteY19" fmla="*/ 2126974 h 4094922"/>
              <a:gd name="connsiteX20" fmla="*/ 101951 w 1612698"/>
              <a:gd name="connsiteY20" fmla="*/ 2663687 h 4094922"/>
              <a:gd name="connsiteX21" fmla="*/ 121829 w 1612698"/>
              <a:gd name="connsiteY21" fmla="*/ 3101009 h 4094922"/>
              <a:gd name="connsiteX22" fmla="*/ 141707 w 1612698"/>
              <a:gd name="connsiteY22" fmla="*/ 3160644 h 4094922"/>
              <a:gd name="connsiteX23" fmla="*/ 201342 w 1612698"/>
              <a:gd name="connsiteY23" fmla="*/ 3240157 h 4094922"/>
              <a:gd name="connsiteX24" fmla="*/ 241098 w 1612698"/>
              <a:gd name="connsiteY24" fmla="*/ 3299791 h 4094922"/>
              <a:gd name="connsiteX25" fmla="*/ 300733 w 1612698"/>
              <a:gd name="connsiteY25" fmla="*/ 3359426 h 4094922"/>
              <a:gd name="connsiteX26" fmla="*/ 400124 w 1612698"/>
              <a:gd name="connsiteY26" fmla="*/ 3478696 h 4094922"/>
              <a:gd name="connsiteX27" fmla="*/ 459759 w 1612698"/>
              <a:gd name="connsiteY27" fmla="*/ 3617844 h 4094922"/>
              <a:gd name="connsiteX28" fmla="*/ 519394 w 1612698"/>
              <a:gd name="connsiteY28" fmla="*/ 3697357 h 4094922"/>
              <a:gd name="connsiteX29" fmla="*/ 539272 w 1612698"/>
              <a:gd name="connsiteY29" fmla="*/ 3756991 h 4094922"/>
              <a:gd name="connsiteX30" fmla="*/ 579029 w 1612698"/>
              <a:gd name="connsiteY30" fmla="*/ 3816626 h 4094922"/>
              <a:gd name="connsiteX31" fmla="*/ 618785 w 1612698"/>
              <a:gd name="connsiteY31" fmla="*/ 3955774 h 4094922"/>
              <a:gd name="connsiteX32" fmla="*/ 678420 w 1612698"/>
              <a:gd name="connsiteY32" fmla="*/ 4015409 h 4094922"/>
              <a:gd name="connsiteX33" fmla="*/ 797690 w 1612698"/>
              <a:gd name="connsiteY33" fmla="*/ 4094922 h 4094922"/>
              <a:gd name="connsiteX34" fmla="*/ 857324 w 1612698"/>
              <a:gd name="connsiteY34" fmla="*/ 4035287 h 4094922"/>
              <a:gd name="connsiteX35" fmla="*/ 877203 w 1612698"/>
              <a:gd name="connsiteY35" fmla="*/ 3975652 h 4094922"/>
              <a:gd name="connsiteX36" fmla="*/ 1095864 w 1612698"/>
              <a:gd name="connsiteY36" fmla="*/ 3916017 h 4094922"/>
              <a:gd name="connsiteX37" fmla="*/ 1135620 w 1612698"/>
              <a:gd name="connsiteY37" fmla="*/ 3836504 h 4094922"/>
              <a:gd name="connsiteX38" fmla="*/ 1135620 w 1612698"/>
              <a:gd name="connsiteY38" fmla="*/ 3379304 h 4094922"/>
              <a:gd name="connsiteX39" fmla="*/ 1095864 w 1612698"/>
              <a:gd name="connsiteY39" fmla="*/ 3240157 h 4094922"/>
              <a:gd name="connsiteX40" fmla="*/ 1056107 w 1612698"/>
              <a:gd name="connsiteY40" fmla="*/ 3180522 h 4094922"/>
              <a:gd name="connsiteX41" fmla="*/ 1036229 w 1612698"/>
              <a:gd name="connsiteY41" fmla="*/ 3120887 h 4094922"/>
              <a:gd name="connsiteX42" fmla="*/ 1075985 w 1612698"/>
              <a:gd name="connsiteY42" fmla="*/ 2862470 h 4094922"/>
              <a:gd name="connsiteX43" fmla="*/ 1095864 w 1612698"/>
              <a:gd name="connsiteY43" fmla="*/ 2802835 h 4094922"/>
              <a:gd name="connsiteX44" fmla="*/ 1115742 w 1612698"/>
              <a:gd name="connsiteY44" fmla="*/ 2504661 h 4094922"/>
              <a:gd name="connsiteX45" fmla="*/ 1215133 w 1612698"/>
              <a:gd name="connsiteY45" fmla="*/ 2305878 h 4094922"/>
              <a:gd name="connsiteX46" fmla="*/ 1294646 w 1612698"/>
              <a:gd name="connsiteY46" fmla="*/ 2246244 h 4094922"/>
              <a:gd name="connsiteX47" fmla="*/ 1354281 w 1612698"/>
              <a:gd name="connsiteY47" fmla="*/ 2226365 h 4094922"/>
              <a:gd name="connsiteX48" fmla="*/ 1473551 w 1612698"/>
              <a:gd name="connsiteY48" fmla="*/ 2166731 h 4094922"/>
              <a:gd name="connsiteX49" fmla="*/ 1493429 w 1612698"/>
              <a:gd name="connsiteY49" fmla="*/ 2107096 h 4094922"/>
              <a:gd name="connsiteX50" fmla="*/ 1533185 w 1612698"/>
              <a:gd name="connsiteY50" fmla="*/ 1490870 h 4094922"/>
              <a:gd name="connsiteX51" fmla="*/ 1572942 w 1612698"/>
              <a:gd name="connsiteY51" fmla="*/ 1371600 h 4094922"/>
              <a:gd name="connsiteX52" fmla="*/ 1592820 w 1612698"/>
              <a:gd name="connsiteY52" fmla="*/ 1311965 h 4094922"/>
              <a:gd name="connsiteX53" fmla="*/ 1612698 w 1612698"/>
              <a:gd name="connsiteY53" fmla="*/ 1152939 h 4094922"/>
              <a:gd name="connsiteX54" fmla="*/ 1572942 w 1612698"/>
              <a:gd name="connsiteY54" fmla="*/ 735496 h 4094922"/>
              <a:gd name="connsiteX55" fmla="*/ 1533185 w 1612698"/>
              <a:gd name="connsiteY55" fmla="*/ 616226 h 4094922"/>
              <a:gd name="connsiteX56" fmla="*/ 1513307 w 1612698"/>
              <a:gd name="connsiteY56" fmla="*/ 556591 h 4094922"/>
              <a:gd name="connsiteX57" fmla="*/ 1473551 w 1612698"/>
              <a:gd name="connsiteY57" fmla="*/ 496957 h 4094922"/>
              <a:gd name="connsiteX58" fmla="*/ 1453672 w 1612698"/>
              <a:gd name="connsiteY58" fmla="*/ 437322 h 4094922"/>
              <a:gd name="connsiteX59" fmla="*/ 1354281 w 1612698"/>
              <a:gd name="connsiteY59" fmla="*/ 318052 h 4094922"/>
              <a:gd name="connsiteX60" fmla="*/ 1314524 w 1612698"/>
              <a:gd name="connsiteY60" fmla="*/ 258417 h 4094922"/>
              <a:gd name="connsiteX61" fmla="*/ 1135620 w 1612698"/>
              <a:gd name="connsiteY61" fmla="*/ 159026 h 4094922"/>
              <a:gd name="connsiteX62" fmla="*/ 1075985 w 1612698"/>
              <a:gd name="connsiteY62" fmla="*/ 119270 h 4094922"/>
              <a:gd name="connsiteX63" fmla="*/ 916959 w 1612698"/>
              <a:gd name="connsiteY63" fmla="*/ 139148 h 4094922"/>
              <a:gd name="connsiteX64" fmla="*/ 837446 w 1612698"/>
              <a:gd name="connsiteY64" fmla="*/ 198783 h 409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12698" h="4094922">
                <a:moveTo>
                  <a:pt x="837446" y="198783"/>
                </a:moveTo>
                <a:lnTo>
                  <a:pt x="837446" y="198783"/>
                </a:lnTo>
                <a:cubicBezTo>
                  <a:pt x="643726" y="5062"/>
                  <a:pt x="738551" y="46547"/>
                  <a:pt x="598907" y="0"/>
                </a:cubicBezTo>
                <a:cubicBezTo>
                  <a:pt x="565049" y="22572"/>
                  <a:pt x="484412" y="74738"/>
                  <a:pt x="459759" y="99391"/>
                </a:cubicBezTo>
                <a:cubicBezTo>
                  <a:pt x="427272" y="131878"/>
                  <a:pt x="388588" y="199031"/>
                  <a:pt x="360368" y="238539"/>
                </a:cubicBezTo>
                <a:cubicBezTo>
                  <a:pt x="296618" y="327789"/>
                  <a:pt x="313339" y="305446"/>
                  <a:pt x="241098" y="377687"/>
                </a:cubicBezTo>
                <a:cubicBezTo>
                  <a:pt x="217879" y="447344"/>
                  <a:pt x="228592" y="444841"/>
                  <a:pt x="161585" y="496957"/>
                </a:cubicBezTo>
                <a:cubicBezTo>
                  <a:pt x="123869" y="526292"/>
                  <a:pt x="42316" y="576470"/>
                  <a:pt x="42316" y="576470"/>
                </a:cubicBezTo>
                <a:cubicBezTo>
                  <a:pt x="29064" y="596348"/>
                  <a:pt x="4391" y="612284"/>
                  <a:pt x="2559" y="636104"/>
                </a:cubicBezTo>
                <a:cubicBezTo>
                  <a:pt x="-7050" y="761017"/>
                  <a:pt x="11315" y="801517"/>
                  <a:pt x="42316" y="894522"/>
                </a:cubicBezTo>
                <a:cubicBezTo>
                  <a:pt x="54419" y="1100278"/>
                  <a:pt x="1546" y="1171600"/>
                  <a:pt x="101951" y="1292087"/>
                </a:cubicBezTo>
                <a:cubicBezTo>
                  <a:pt x="119948" y="1313683"/>
                  <a:pt x="141707" y="1331844"/>
                  <a:pt x="161585" y="1351722"/>
                </a:cubicBezTo>
                <a:cubicBezTo>
                  <a:pt x="168211" y="1371600"/>
                  <a:pt x="172093" y="1392615"/>
                  <a:pt x="181464" y="1411357"/>
                </a:cubicBezTo>
                <a:cubicBezTo>
                  <a:pt x="192148" y="1432725"/>
                  <a:pt x="214934" y="1447942"/>
                  <a:pt x="221220" y="1470991"/>
                </a:cubicBezTo>
                <a:cubicBezTo>
                  <a:pt x="235276" y="1522530"/>
                  <a:pt x="232316" y="1577323"/>
                  <a:pt x="241098" y="1630017"/>
                </a:cubicBezTo>
                <a:cubicBezTo>
                  <a:pt x="245589" y="1656966"/>
                  <a:pt x="254351" y="1683026"/>
                  <a:pt x="260977" y="1709531"/>
                </a:cubicBezTo>
                <a:cubicBezTo>
                  <a:pt x="254351" y="1782418"/>
                  <a:pt x="256433" y="1856628"/>
                  <a:pt x="241098" y="1928191"/>
                </a:cubicBezTo>
                <a:cubicBezTo>
                  <a:pt x="236092" y="1951551"/>
                  <a:pt x="212026" y="1966457"/>
                  <a:pt x="201342" y="1987826"/>
                </a:cubicBezTo>
                <a:cubicBezTo>
                  <a:pt x="191971" y="2006568"/>
                  <a:pt x="189718" y="2028202"/>
                  <a:pt x="181464" y="2047461"/>
                </a:cubicBezTo>
                <a:cubicBezTo>
                  <a:pt x="169791" y="2074698"/>
                  <a:pt x="154959" y="2100470"/>
                  <a:pt x="141707" y="2126974"/>
                </a:cubicBezTo>
                <a:cubicBezTo>
                  <a:pt x="115805" y="2334192"/>
                  <a:pt x="101951" y="2414141"/>
                  <a:pt x="101951" y="2663687"/>
                </a:cubicBezTo>
                <a:cubicBezTo>
                  <a:pt x="101951" y="2809612"/>
                  <a:pt x="110192" y="2955549"/>
                  <a:pt x="121829" y="3101009"/>
                </a:cubicBezTo>
                <a:cubicBezTo>
                  <a:pt x="123500" y="3121896"/>
                  <a:pt x="131311" y="3142451"/>
                  <a:pt x="141707" y="3160644"/>
                </a:cubicBezTo>
                <a:cubicBezTo>
                  <a:pt x="158144" y="3189409"/>
                  <a:pt x="182085" y="3213198"/>
                  <a:pt x="201342" y="3240157"/>
                </a:cubicBezTo>
                <a:cubicBezTo>
                  <a:pt x="215228" y="3259597"/>
                  <a:pt x="225804" y="3281438"/>
                  <a:pt x="241098" y="3299791"/>
                </a:cubicBezTo>
                <a:cubicBezTo>
                  <a:pt x="259095" y="3321387"/>
                  <a:pt x="282736" y="3337830"/>
                  <a:pt x="300733" y="3359426"/>
                </a:cubicBezTo>
                <a:cubicBezTo>
                  <a:pt x="439116" y="3525485"/>
                  <a:pt x="225894" y="3304463"/>
                  <a:pt x="400124" y="3478696"/>
                </a:cubicBezTo>
                <a:cubicBezTo>
                  <a:pt x="419448" y="3536665"/>
                  <a:pt x="424670" y="3561702"/>
                  <a:pt x="459759" y="3617844"/>
                </a:cubicBezTo>
                <a:cubicBezTo>
                  <a:pt x="477318" y="3645939"/>
                  <a:pt x="499516" y="3670853"/>
                  <a:pt x="519394" y="3697357"/>
                </a:cubicBezTo>
                <a:cubicBezTo>
                  <a:pt x="526020" y="3717235"/>
                  <a:pt x="529901" y="3738250"/>
                  <a:pt x="539272" y="3756991"/>
                </a:cubicBezTo>
                <a:cubicBezTo>
                  <a:pt x="549956" y="3778360"/>
                  <a:pt x="569618" y="3794667"/>
                  <a:pt x="579029" y="3816626"/>
                </a:cubicBezTo>
                <a:cubicBezTo>
                  <a:pt x="586981" y="3835181"/>
                  <a:pt x="603312" y="3932565"/>
                  <a:pt x="618785" y="3955774"/>
                </a:cubicBezTo>
                <a:cubicBezTo>
                  <a:pt x="634379" y="3979165"/>
                  <a:pt x="656230" y="3998150"/>
                  <a:pt x="678420" y="4015409"/>
                </a:cubicBezTo>
                <a:cubicBezTo>
                  <a:pt x="716136" y="4044744"/>
                  <a:pt x="797690" y="4094922"/>
                  <a:pt x="797690" y="4094922"/>
                </a:cubicBezTo>
                <a:cubicBezTo>
                  <a:pt x="817568" y="4075044"/>
                  <a:pt x="841730" y="4058678"/>
                  <a:pt x="857324" y="4035287"/>
                </a:cubicBezTo>
                <a:cubicBezTo>
                  <a:pt x="868947" y="4017852"/>
                  <a:pt x="860152" y="3987831"/>
                  <a:pt x="877203" y="3975652"/>
                </a:cubicBezTo>
                <a:cubicBezTo>
                  <a:pt x="916433" y="3947631"/>
                  <a:pt x="1045752" y="3926040"/>
                  <a:pt x="1095864" y="3916017"/>
                </a:cubicBezTo>
                <a:cubicBezTo>
                  <a:pt x="1109116" y="3889513"/>
                  <a:pt x="1125215" y="3864250"/>
                  <a:pt x="1135620" y="3836504"/>
                </a:cubicBezTo>
                <a:cubicBezTo>
                  <a:pt x="1188377" y="3695816"/>
                  <a:pt x="1146305" y="3502182"/>
                  <a:pt x="1135620" y="3379304"/>
                </a:cubicBezTo>
                <a:cubicBezTo>
                  <a:pt x="1134279" y="3363884"/>
                  <a:pt x="1106267" y="3260962"/>
                  <a:pt x="1095864" y="3240157"/>
                </a:cubicBezTo>
                <a:cubicBezTo>
                  <a:pt x="1085180" y="3218788"/>
                  <a:pt x="1069359" y="3200400"/>
                  <a:pt x="1056107" y="3180522"/>
                </a:cubicBezTo>
                <a:cubicBezTo>
                  <a:pt x="1049481" y="3160644"/>
                  <a:pt x="1036229" y="3141841"/>
                  <a:pt x="1036229" y="3120887"/>
                </a:cubicBezTo>
                <a:cubicBezTo>
                  <a:pt x="1036229" y="3032777"/>
                  <a:pt x="1051979" y="2946489"/>
                  <a:pt x="1075985" y="2862470"/>
                </a:cubicBezTo>
                <a:cubicBezTo>
                  <a:pt x="1081741" y="2842323"/>
                  <a:pt x="1089238" y="2822713"/>
                  <a:pt x="1095864" y="2802835"/>
                </a:cubicBezTo>
                <a:cubicBezTo>
                  <a:pt x="1102490" y="2703444"/>
                  <a:pt x="1105314" y="2603726"/>
                  <a:pt x="1115742" y="2504661"/>
                </a:cubicBezTo>
                <a:cubicBezTo>
                  <a:pt x="1122790" y="2437704"/>
                  <a:pt x="1163173" y="2344848"/>
                  <a:pt x="1215133" y="2305878"/>
                </a:cubicBezTo>
                <a:cubicBezTo>
                  <a:pt x="1241637" y="2286000"/>
                  <a:pt x="1265881" y="2262681"/>
                  <a:pt x="1294646" y="2246244"/>
                </a:cubicBezTo>
                <a:cubicBezTo>
                  <a:pt x="1312839" y="2235848"/>
                  <a:pt x="1335539" y="2235736"/>
                  <a:pt x="1354281" y="2226365"/>
                </a:cubicBezTo>
                <a:cubicBezTo>
                  <a:pt x="1508412" y="2149299"/>
                  <a:pt x="1323663" y="2216693"/>
                  <a:pt x="1473551" y="2166731"/>
                </a:cubicBezTo>
                <a:cubicBezTo>
                  <a:pt x="1480177" y="2146853"/>
                  <a:pt x="1489681" y="2127712"/>
                  <a:pt x="1493429" y="2107096"/>
                </a:cubicBezTo>
                <a:cubicBezTo>
                  <a:pt x="1533825" y="1884913"/>
                  <a:pt x="1506424" y="1749561"/>
                  <a:pt x="1533185" y="1490870"/>
                </a:cubicBezTo>
                <a:cubicBezTo>
                  <a:pt x="1537497" y="1449185"/>
                  <a:pt x="1559690" y="1411357"/>
                  <a:pt x="1572942" y="1371600"/>
                </a:cubicBezTo>
                <a:lnTo>
                  <a:pt x="1592820" y="1311965"/>
                </a:lnTo>
                <a:cubicBezTo>
                  <a:pt x="1599446" y="1258956"/>
                  <a:pt x="1612698" y="1206360"/>
                  <a:pt x="1612698" y="1152939"/>
                </a:cubicBezTo>
                <a:cubicBezTo>
                  <a:pt x="1612698" y="1052444"/>
                  <a:pt x="1606659" y="859125"/>
                  <a:pt x="1572942" y="735496"/>
                </a:cubicBezTo>
                <a:cubicBezTo>
                  <a:pt x="1561915" y="695065"/>
                  <a:pt x="1546437" y="655983"/>
                  <a:pt x="1533185" y="616226"/>
                </a:cubicBezTo>
                <a:cubicBezTo>
                  <a:pt x="1526559" y="596348"/>
                  <a:pt x="1524930" y="574025"/>
                  <a:pt x="1513307" y="556591"/>
                </a:cubicBezTo>
                <a:cubicBezTo>
                  <a:pt x="1500055" y="536713"/>
                  <a:pt x="1484235" y="518325"/>
                  <a:pt x="1473551" y="496957"/>
                </a:cubicBezTo>
                <a:cubicBezTo>
                  <a:pt x="1464180" y="478215"/>
                  <a:pt x="1463043" y="456064"/>
                  <a:pt x="1453672" y="437322"/>
                </a:cubicBezTo>
                <a:cubicBezTo>
                  <a:pt x="1416655" y="363289"/>
                  <a:pt x="1409237" y="383999"/>
                  <a:pt x="1354281" y="318052"/>
                </a:cubicBezTo>
                <a:cubicBezTo>
                  <a:pt x="1338986" y="299699"/>
                  <a:pt x="1332504" y="274149"/>
                  <a:pt x="1314524" y="258417"/>
                </a:cubicBezTo>
                <a:cubicBezTo>
                  <a:pt x="1147389" y="112174"/>
                  <a:pt x="1253929" y="218180"/>
                  <a:pt x="1135620" y="159026"/>
                </a:cubicBezTo>
                <a:cubicBezTo>
                  <a:pt x="1114251" y="148342"/>
                  <a:pt x="1095863" y="132522"/>
                  <a:pt x="1075985" y="119270"/>
                </a:cubicBezTo>
                <a:cubicBezTo>
                  <a:pt x="1022976" y="125896"/>
                  <a:pt x="966559" y="119308"/>
                  <a:pt x="916959" y="139148"/>
                </a:cubicBezTo>
                <a:cubicBezTo>
                  <a:pt x="754088" y="204296"/>
                  <a:pt x="850698" y="188844"/>
                  <a:pt x="837446" y="198783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0E48C1F-BF11-437D-8CD7-C822DD82E234}"/>
              </a:ext>
            </a:extLst>
          </p:cNvPr>
          <p:cNvSpPr/>
          <p:nvPr/>
        </p:nvSpPr>
        <p:spPr>
          <a:xfrm>
            <a:off x="12066105" y="8479015"/>
            <a:ext cx="1431234" cy="3403908"/>
          </a:xfrm>
          <a:custGeom>
            <a:avLst/>
            <a:gdLst>
              <a:gd name="connsiteX0" fmla="*/ 417443 w 1431234"/>
              <a:gd name="connsiteY0" fmla="*/ 0 h 3617843"/>
              <a:gd name="connsiteX1" fmla="*/ 417443 w 1431234"/>
              <a:gd name="connsiteY1" fmla="*/ 0 h 3617843"/>
              <a:gd name="connsiteX2" fmla="*/ 576469 w 1431234"/>
              <a:gd name="connsiteY2" fmla="*/ 79513 h 3617843"/>
              <a:gd name="connsiteX3" fmla="*/ 695739 w 1431234"/>
              <a:gd name="connsiteY3" fmla="*/ 159026 h 3617843"/>
              <a:gd name="connsiteX4" fmla="*/ 894521 w 1431234"/>
              <a:gd name="connsiteY4" fmla="*/ 218661 h 3617843"/>
              <a:gd name="connsiteX5" fmla="*/ 954156 w 1431234"/>
              <a:gd name="connsiteY5" fmla="*/ 238539 h 3617843"/>
              <a:gd name="connsiteX6" fmla="*/ 1033669 w 1431234"/>
              <a:gd name="connsiteY6" fmla="*/ 278296 h 3617843"/>
              <a:gd name="connsiteX7" fmla="*/ 1152939 w 1431234"/>
              <a:gd name="connsiteY7" fmla="*/ 377687 h 3617843"/>
              <a:gd name="connsiteX8" fmla="*/ 1272208 w 1431234"/>
              <a:gd name="connsiteY8" fmla="*/ 457200 h 3617843"/>
              <a:gd name="connsiteX9" fmla="*/ 1371600 w 1431234"/>
              <a:gd name="connsiteY9" fmla="*/ 655983 h 3617843"/>
              <a:gd name="connsiteX10" fmla="*/ 1292086 w 1431234"/>
              <a:gd name="connsiteY10" fmla="*/ 894522 h 3617843"/>
              <a:gd name="connsiteX11" fmla="*/ 1272208 w 1431234"/>
              <a:gd name="connsiteY11" fmla="*/ 954157 h 3617843"/>
              <a:gd name="connsiteX12" fmla="*/ 1212573 w 1431234"/>
              <a:gd name="connsiteY12" fmla="*/ 1013791 h 3617843"/>
              <a:gd name="connsiteX13" fmla="*/ 1133060 w 1431234"/>
              <a:gd name="connsiteY13" fmla="*/ 1113183 h 3617843"/>
              <a:gd name="connsiteX14" fmla="*/ 1053547 w 1431234"/>
              <a:gd name="connsiteY14" fmla="*/ 1232452 h 3617843"/>
              <a:gd name="connsiteX15" fmla="*/ 1093304 w 1431234"/>
              <a:gd name="connsiteY15" fmla="*/ 1490870 h 3617843"/>
              <a:gd name="connsiteX16" fmla="*/ 1152939 w 1431234"/>
              <a:gd name="connsiteY16" fmla="*/ 1610139 h 3617843"/>
              <a:gd name="connsiteX17" fmla="*/ 1212573 w 1431234"/>
              <a:gd name="connsiteY17" fmla="*/ 1649896 h 3617843"/>
              <a:gd name="connsiteX18" fmla="*/ 1292086 w 1431234"/>
              <a:gd name="connsiteY18" fmla="*/ 1848678 h 3617843"/>
              <a:gd name="connsiteX19" fmla="*/ 1311965 w 1431234"/>
              <a:gd name="connsiteY19" fmla="*/ 1908313 h 3617843"/>
              <a:gd name="connsiteX20" fmla="*/ 1292086 w 1431234"/>
              <a:gd name="connsiteY20" fmla="*/ 2126974 h 3617843"/>
              <a:gd name="connsiteX21" fmla="*/ 1272208 w 1431234"/>
              <a:gd name="connsiteY21" fmla="*/ 2186609 h 3617843"/>
              <a:gd name="connsiteX22" fmla="*/ 1311965 w 1431234"/>
              <a:gd name="connsiteY22" fmla="*/ 2464904 h 3617843"/>
              <a:gd name="connsiteX23" fmla="*/ 1351721 w 1431234"/>
              <a:gd name="connsiteY23" fmla="*/ 2584174 h 3617843"/>
              <a:gd name="connsiteX24" fmla="*/ 1371600 w 1431234"/>
              <a:gd name="connsiteY24" fmla="*/ 2683565 h 3617843"/>
              <a:gd name="connsiteX25" fmla="*/ 1411356 w 1431234"/>
              <a:gd name="connsiteY25" fmla="*/ 2802835 h 3617843"/>
              <a:gd name="connsiteX26" fmla="*/ 1431234 w 1431234"/>
              <a:gd name="connsiteY26" fmla="*/ 2882348 h 3617843"/>
              <a:gd name="connsiteX27" fmla="*/ 1411356 w 1431234"/>
              <a:gd name="connsiteY27" fmla="*/ 3419061 h 3617843"/>
              <a:gd name="connsiteX28" fmla="*/ 1351721 w 1431234"/>
              <a:gd name="connsiteY28" fmla="*/ 3558209 h 3617843"/>
              <a:gd name="connsiteX29" fmla="*/ 1232452 w 1431234"/>
              <a:gd name="connsiteY29" fmla="*/ 3617843 h 3617843"/>
              <a:gd name="connsiteX30" fmla="*/ 1133060 w 1431234"/>
              <a:gd name="connsiteY30" fmla="*/ 3597965 h 3617843"/>
              <a:gd name="connsiteX31" fmla="*/ 1013791 w 1431234"/>
              <a:gd name="connsiteY31" fmla="*/ 3558209 h 3617843"/>
              <a:gd name="connsiteX32" fmla="*/ 834886 w 1431234"/>
              <a:gd name="connsiteY32" fmla="*/ 3498574 h 3617843"/>
              <a:gd name="connsiteX33" fmla="*/ 775252 w 1431234"/>
              <a:gd name="connsiteY33" fmla="*/ 3478696 h 3617843"/>
              <a:gd name="connsiteX34" fmla="*/ 596347 w 1431234"/>
              <a:gd name="connsiteY34" fmla="*/ 3458817 h 3617843"/>
              <a:gd name="connsiteX35" fmla="*/ 536713 w 1431234"/>
              <a:gd name="connsiteY35" fmla="*/ 3399183 h 3617843"/>
              <a:gd name="connsiteX36" fmla="*/ 477078 w 1431234"/>
              <a:gd name="connsiteY36" fmla="*/ 3359426 h 3617843"/>
              <a:gd name="connsiteX37" fmla="*/ 457200 w 1431234"/>
              <a:gd name="connsiteY37" fmla="*/ 3299791 h 3617843"/>
              <a:gd name="connsiteX38" fmla="*/ 417443 w 1431234"/>
              <a:gd name="connsiteY38" fmla="*/ 3240157 h 3617843"/>
              <a:gd name="connsiteX39" fmla="*/ 397565 w 1431234"/>
              <a:gd name="connsiteY39" fmla="*/ 3180522 h 3617843"/>
              <a:gd name="connsiteX40" fmla="*/ 357808 w 1431234"/>
              <a:gd name="connsiteY40" fmla="*/ 3120887 h 3617843"/>
              <a:gd name="connsiteX41" fmla="*/ 318052 w 1431234"/>
              <a:gd name="connsiteY41" fmla="*/ 3041374 h 3617843"/>
              <a:gd name="connsiteX42" fmla="*/ 298173 w 1431234"/>
              <a:gd name="connsiteY42" fmla="*/ 2822713 h 3617843"/>
              <a:gd name="connsiteX43" fmla="*/ 278295 w 1431234"/>
              <a:gd name="connsiteY43" fmla="*/ 2663687 h 3617843"/>
              <a:gd name="connsiteX44" fmla="*/ 298173 w 1431234"/>
              <a:gd name="connsiteY44" fmla="*/ 2345635 h 3617843"/>
              <a:gd name="connsiteX45" fmla="*/ 337930 w 1431234"/>
              <a:gd name="connsiteY45" fmla="*/ 2206487 h 3617843"/>
              <a:gd name="connsiteX46" fmla="*/ 318052 w 1431234"/>
              <a:gd name="connsiteY46" fmla="*/ 1749287 h 3617843"/>
              <a:gd name="connsiteX47" fmla="*/ 298173 w 1431234"/>
              <a:gd name="connsiteY47" fmla="*/ 1689652 h 3617843"/>
              <a:gd name="connsiteX48" fmla="*/ 278295 w 1431234"/>
              <a:gd name="connsiteY48" fmla="*/ 1610139 h 3617843"/>
              <a:gd name="connsiteX49" fmla="*/ 258417 w 1431234"/>
              <a:gd name="connsiteY49" fmla="*/ 1490870 h 3617843"/>
              <a:gd name="connsiteX50" fmla="*/ 178904 w 1431234"/>
              <a:gd name="connsiteY50" fmla="*/ 1371600 h 3617843"/>
              <a:gd name="connsiteX51" fmla="*/ 119269 w 1431234"/>
              <a:gd name="connsiteY51" fmla="*/ 1252330 h 3617843"/>
              <a:gd name="connsiteX52" fmla="*/ 79513 w 1431234"/>
              <a:gd name="connsiteY52" fmla="*/ 1093304 h 3617843"/>
              <a:gd name="connsiteX53" fmla="*/ 39756 w 1431234"/>
              <a:gd name="connsiteY53" fmla="*/ 974035 h 3617843"/>
              <a:gd name="connsiteX54" fmla="*/ 19878 w 1431234"/>
              <a:gd name="connsiteY54" fmla="*/ 914400 h 3617843"/>
              <a:gd name="connsiteX55" fmla="*/ 0 w 1431234"/>
              <a:gd name="connsiteY55" fmla="*/ 834887 h 3617843"/>
              <a:gd name="connsiteX56" fmla="*/ 19878 w 1431234"/>
              <a:gd name="connsiteY56" fmla="*/ 496957 h 3617843"/>
              <a:gd name="connsiteX57" fmla="*/ 39756 w 1431234"/>
              <a:gd name="connsiteY57" fmla="*/ 437322 h 3617843"/>
              <a:gd name="connsiteX58" fmla="*/ 59634 w 1431234"/>
              <a:gd name="connsiteY58" fmla="*/ 198783 h 3617843"/>
              <a:gd name="connsiteX59" fmla="*/ 218660 w 1431234"/>
              <a:gd name="connsiteY59" fmla="*/ 99391 h 3617843"/>
              <a:gd name="connsiteX60" fmla="*/ 278295 w 1431234"/>
              <a:gd name="connsiteY60" fmla="*/ 79513 h 3617843"/>
              <a:gd name="connsiteX61" fmla="*/ 298173 w 1431234"/>
              <a:gd name="connsiteY61" fmla="*/ 39757 h 3617843"/>
              <a:gd name="connsiteX62" fmla="*/ 417443 w 1431234"/>
              <a:gd name="connsiteY62" fmla="*/ 0 h 361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431234" h="3617843">
                <a:moveTo>
                  <a:pt x="417443" y="0"/>
                </a:moveTo>
                <a:lnTo>
                  <a:pt x="417443" y="0"/>
                </a:lnTo>
                <a:cubicBezTo>
                  <a:pt x="470452" y="26504"/>
                  <a:pt x="525012" y="50109"/>
                  <a:pt x="576469" y="79513"/>
                </a:cubicBezTo>
                <a:cubicBezTo>
                  <a:pt x="617955" y="103219"/>
                  <a:pt x="649384" y="147437"/>
                  <a:pt x="695739" y="159026"/>
                </a:cubicBezTo>
                <a:cubicBezTo>
                  <a:pt x="815912" y="189069"/>
                  <a:pt x="749328" y="170263"/>
                  <a:pt x="894521" y="218661"/>
                </a:cubicBezTo>
                <a:cubicBezTo>
                  <a:pt x="914399" y="225287"/>
                  <a:pt x="935415" y="229168"/>
                  <a:pt x="954156" y="238539"/>
                </a:cubicBezTo>
                <a:lnTo>
                  <a:pt x="1033669" y="278296"/>
                </a:lnTo>
                <a:cubicBezTo>
                  <a:pt x="1112047" y="395860"/>
                  <a:pt x="1024543" y="285974"/>
                  <a:pt x="1152939" y="377687"/>
                </a:cubicBezTo>
                <a:cubicBezTo>
                  <a:pt x="1283226" y="470751"/>
                  <a:pt x="1144285" y="414560"/>
                  <a:pt x="1272208" y="457200"/>
                </a:cubicBezTo>
                <a:cubicBezTo>
                  <a:pt x="1366875" y="599202"/>
                  <a:pt x="1340132" y="530115"/>
                  <a:pt x="1371600" y="655983"/>
                </a:cubicBezTo>
                <a:cubicBezTo>
                  <a:pt x="1300981" y="938457"/>
                  <a:pt x="1369119" y="714779"/>
                  <a:pt x="1292086" y="894522"/>
                </a:cubicBezTo>
                <a:cubicBezTo>
                  <a:pt x="1283832" y="913781"/>
                  <a:pt x="1283831" y="936723"/>
                  <a:pt x="1272208" y="954157"/>
                </a:cubicBezTo>
                <a:cubicBezTo>
                  <a:pt x="1256614" y="977548"/>
                  <a:pt x="1232451" y="993913"/>
                  <a:pt x="1212573" y="1013791"/>
                </a:cubicBezTo>
                <a:cubicBezTo>
                  <a:pt x="1167809" y="1148085"/>
                  <a:pt x="1229890" y="1002520"/>
                  <a:pt x="1133060" y="1113183"/>
                </a:cubicBezTo>
                <a:cubicBezTo>
                  <a:pt x="1101596" y="1149142"/>
                  <a:pt x="1053547" y="1232452"/>
                  <a:pt x="1053547" y="1232452"/>
                </a:cubicBezTo>
                <a:cubicBezTo>
                  <a:pt x="1069568" y="1376636"/>
                  <a:pt x="1062004" y="1381319"/>
                  <a:pt x="1093304" y="1490870"/>
                </a:cubicBezTo>
                <a:cubicBezTo>
                  <a:pt x="1106238" y="1536140"/>
                  <a:pt x="1118091" y="1575290"/>
                  <a:pt x="1152939" y="1610139"/>
                </a:cubicBezTo>
                <a:cubicBezTo>
                  <a:pt x="1169832" y="1627032"/>
                  <a:pt x="1192695" y="1636644"/>
                  <a:pt x="1212573" y="1649896"/>
                </a:cubicBezTo>
                <a:cubicBezTo>
                  <a:pt x="1271073" y="1766894"/>
                  <a:pt x="1242957" y="1701293"/>
                  <a:pt x="1292086" y="1848678"/>
                </a:cubicBezTo>
                <a:lnTo>
                  <a:pt x="1311965" y="1908313"/>
                </a:lnTo>
                <a:cubicBezTo>
                  <a:pt x="1305339" y="1981200"/>
                  <a:pt x="1302436" y="2054522"/>
                  <a:pt x="1292086" y="2126974"/>
                </a:cubicBezTo>
                <a:cubicBezTo>
                  <a:pt x="1289123" y="2147717"/>
                  <a:pt x="1272208" y="2165655"/>
                  <a:pt x="1272208" y="2186609"/>
                </a:cubicBezTo>
                <a:cubicBezTo>
                  <a:pt x="1272208" y="2278719"/>
                  <a:pt x="1285205" y="2375705"/>
                  <a:pt x="1311965" y="2464904"/>
                </a:cubicBezTo>
                <a:cubicBezTo>
                  <a:pt x="1324007" y="2505044"/>
                  <a:pt x="1343502" y="2543081"/>
                  <a:pt x="1351721" y="2584174"/>
                </a:cubicBezTo>
                <a:cubicBezTo>
                  <a:pt x="1358347" y="2617304"/>
                  <a:pt x="1362710" y="2650969"/>
                  <a:pt x="1371600" y="2683565"/>
                </a:cubicBezTo>
                <a:cubicBezTo>
                  <a:pt x="1382627" y="2723995"/>
                  <a:pt x="1401192" y="2762179"/>
                  <a:pt x="1411356" y="2802835"/>
                </a:cubicBezTo>
                <a:lnTo>
                  <a:pt x="1431234" y="2882348"/>
                </a:lnTo>
                <a:cubicBezTo>
                  <a:pt x="1424608" y="3061252"/>
                  <a:pt x="1422882" y="3240405"/>
                  <a:pt x="1411356" y="3419061"/>
                </a:cubicBezTo>
                <a:cubicBezTo>
                  <a:pt x="1408210" y="3467829"/>
                  <a:pt x="1386934" y="3522996"/>
                  <a:pt x="1351721" y="3558209"/>
                </a:cubicBezTo>
                <a:cubicBezTo>
                  <a:pt x="1313187" y="3596743"/>
                  <a:pt x="1280953" y="3601676"/>
                  <a:pt x="1232452" y="3617843"/>
                </a:cubicBezTo>
                <a:cubicBezTo>
                  <a:pt x="1199321" y="3611217"/>
                  <a:pt x="1165656" y="3606855"/>
                  <a:pt x="1133060" y="3597965"/>
                </a:cubicBezTo>
                <a:cubicBezTo>
                  <a:pt x="1092630" y="3586939"/>
                  <a:pt x="1013791" y="3558209"/>
                  <a:pt x="1013791" y="3558209"/>
                </a:cubicBezTo>
                <a:cubicBezTo>
                  <a:pt x="910037" y="3489039"/>
                  <a:pt x="995576" y="3534282"/>
                  <a:pt x="834886" y="3498574"/>
                </a:cubicBezTo>
                <a:cubicBezTo>
                  <a:pt x="814432" y="3494029"/>
                  <a:pt x="795920" y="3482141"/>
                  <a:pt x="775252" y="3478696"/>
                </a:cubicBezTo>
                <a:cubicBezTo>
                  <a:pt x="716066" y="3468832"/>
                  <a:pt x="655982" y="3465443"/>
                  <a:pt x="596347" y="3458817"/>
                </a:cubicBezTo>
                <a:cubicBezTo>
                  <a:pt x="576469" y="3438939"/>
                  <a:pt x="558309" y="3417180"/>
                  <a:pt x="536713" y="3399183"/>
                </a:cubicBezTo>
                <a:cubicBezTo>
                  <a:pt x="518360" y="3383888"/>
                  <a:pt x="492002" y="3378082"/>
                  <a:pt x="477078" y="3359426"/>
                </a:cubicBezTo>
                <a:cubicBezTo>
                  <a:pt x="463988" y="3343064"/>
                  <a:pt x="466571" y="3318532"/>
                  <a:pt x="457200" y="3299791"/>
                </a:cubicBezTo>
                <a:cubicBezTo>
                  <a:pt x="446516" y="3278423"/>
                  <a:pt x="430695" y="3260035"/>
                  <a:pt x="417443" y="3240157"/>
                </a:cubicBezTo>
                <a:cubicBezTo>
                  <a:pt x="410817" y="3220279"/>
                  <a:pt x="406936" y="3199263"/>
                  <a:pt x="397565" y="3180522"/>
                </a:cubicBezTo>
                <a:cubicBezTo>
                  <a:pt x="386881" y="3159153"/>
                  <a:pt x="369661" y="3141630"/>
                  <a:pt x="357808" y="3120887"/>
                </a:cubicBezTo>
                <a:cubicBezTo>
                  <a:pt x="343106" y="3095159"/>
                  <a:pt x="331304" y="3067878"/>
                  <a:pt x="318052" y="3041374"/>
                </a:cubicBezTo>
                <a:cubicBezTo>
                  <a:pt x="311426" y="2968487"/>
                  <a:pt x="305835" y="2895498"/>
                  <a:pt x="298173" y="2822713"/>
                </a:cubicBezTo>
                <a:cubicBezTo>
                  <a:pt x="292581" y="2769585"/>
                  <a:pt x="278295" y="2717108"/>
                  <a:pt x="278295" y="2663687"/>
                </a:cubicBezTo>
                <a:cubicBezTo>
                  <a:pt x="278295" y="2557463"/>
                  <a:pt x="287603" y="2451332"/>
                  <a:pt x="298173" y="2345635"/>
                </a:cubicBezTo>
                <a:cubicBezTo>
                  <a:pt x="301738" y="2309983"/>
                  <a:pt x="325823" y="2242810"/>
                  <a:pt x="337930" y="2206487"/>
                </a:cubicBezTo>
                <a:cubicBezTo>
                  <a:pt x="331304" y="2054087"/>
                  <a:pt x="329752" y="1901382"/>
                  <a:pt x="318052" y="1749287"/>
                </a:cubicBezTo>
                <a:cubicBezTo>
                  <a:pt x="316445" y="1728395"/>
                  <a:pt x="303929" y="1709799"/>
                  <a:pt x="298173" y="1689652"/>
                </a:cubicBezTo>
                <a:cubicBezTo>
                  <a:pt x="290668" y="1663383"/>
                  <a:pt x="283653" y="1636928"/>
                  <a:pt x="278295" y="1610139"/>
                </a:cubicBezTo>
                <a:cubicBezTo>
                  <a:pt x="270391" y="1570617"/>
                  <a:pt x="273919" y="1528074"/>
                  <a:pt x="258417" y="1490870"/>
                </a:cubicBezTo>
                <a:cubicBezTo>
                  <a:pt x="240040" y="1446764"/>
                  <a:pt x="194014" y="1416930"/>
                  <a:pt x="178904" y="1371600"/>
                </a:cubicBezTo>
                <a:cubicBezTo>
                  <a:pt x="151471" y="1289300"/>
                  <a:pt x="170649" y="1329399"/>
                  <a:pt x="119269" y="1252330"/>
                </a:cubicBezTo>
                <a:cubicBezTo>
                  <a:pt x="58952" y="1071378"/>
                  <a:pt x="151479" y="1357180"/>
                  <a:pt x="79513" y="1093304"/>
                </a:cubicBezTo>
                <a:cubicBezTo>
                  <a:pt x="68487" y="1052874"/>
                  <a:pt x="53008" y="1013791"/>
                  <a:pt x="39756" y="974035"/>
                </a:cubicBezTo>
                <a:cubicBezTo>
                  <a:pt x="33130" y="954157"/>
                  <a:pt x="24960" y="934728"/>
                  <a:pt x="19878" y="914400"/>
                </a:cubicBezTo>
                <a:lnTo>
                  <a:pt x="0" y="834887"/>
                </a:lnTo>
                <a:cubicBezTo>
                  <a:pt x="6626" y="722244"/>
                  <a:pt x="8650" y="609235"/>
                  <a:pt x="19878" y="496957"/>
                </a:cubicBezTo>
                <a:cubicBezTo>
                  <a:pt x="21963" y="476107"/>
                  <a:pt x="36987" y="458092"/>
                  <a:pt x="39756" y="437322"/>
                </a:cubicBezTo>
                <a:cubicBezTo>
                  <a:pt x="50301" y="358233"/>
                  <a:pt x="43986" y="277022"/>
                  <a:pt x="59634" y="198783"/>
                </a:cubicBezTo>
                <a:cubicBezTo>
                  <a:pt x="75385" y="120031"/>
                  <a:pt x="159612" y="119074"/>
                  <a:pt x="218660" y="99391"/>
                </a:cubicBezTo>
                <a:cubicBezTo>
                  <a:pt x="238538" y="92765"/>
                  <a:pt x="268924" y="98254"/>
                  <a:pt x="278295" y="79513"/>
                </a:cubicBezTo>
                <a:lnTo>
                  <a:pt x="298173" y="39757"/>
                </a:lnTo>
                <a:lnTo>
                  <a:pt x="417443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C55A22-E55A-4622-BB27-CDE1622E49C3}"/>
              </a:ext>
            </a:extLst>
          </p:cNvPr>
          <p:cNvSpPr txBox="1"/>
          <p:nvPr/>
        </p:nvSpPr>
        <p:spPr>
          <a:xfrm>
            <a:off x="10641496" y="4225061"/>
            <a:ext cx="1839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Floating wetlands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FB1ADA-5E1D-42F4-9D37-56F493FEED2C}"/>
              </a:ext>
            </a:extLst>
          </p:cNvPr>
          <p:cNvSpPr/>
          <p:nvPr/>
        </p:nvSpPr>
        <p:spPr>
          <a:xfrm>
            <a:off x="1791469" y="2207254"/>
            <a:ext cx="5917606" cy="101069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5561B7-D54C-4254-8295-F21CE15A1771}"/>
              </a:ext>
            </a:extLst>
          </p:cNvPr>
          <p:cNvSpPr/>
          <p:nvPr/>
        </p:nvSpPr>
        <p:spPr>
          <a:xfrm>
            <a:off x="16668575" y="2207254"/>
            <a:ext cx="5917606" cy="100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A47F1C-EA42-42FA-B5EB-EB029447D079}"/>
              </a:ext>
            </a:extLst>
          </p:cNvPr>
          <p:cNvSpPr/>
          <p:nvPr/>
        </p:nvSpPr>
        <p:spPr>
          <a:xfrm>
            <a:off x="14881173" y="2207254"/>
            <a:ext cx="1723293" cy="10079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CFEF8-B728-4C21-8DA5-CF5023D284B1}"/>
              </a:ext>
            </a:extLst>
          </p:cNvPr>
          <p:cNvSpPr/>
          <p:nvPr/>
        </p:nvSpPr>
        <p:spPr>
          <a:xfrm>
            <a:off x="7671480" y="2207252"/>
            <a:ext cx="1723293" cy="101069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6D210-C8E0-4AEE-8685-41CA58EDA151}"/>
              </a:ext>
            </a:extLst>
          </p:cNvPr>
          <p:cNvSpPr/>
          <p:nvPr/>
        </p:nvSpPr>
        <p:spPr>
          <a:xfrm>
            <a:off x="8681745" y="3418658"/>
            <a:ext cx="1072663" cy="32707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27EE9-E874-47AB-B291-311697CE7281}"/>
              </a:ext>
            </a:extLst>
          </p:cNvPr>
          <p:cNvSpPr/>
          <p:nvPr/>
        </p:nvSpPr>
        <p:spPr>
          <a:xfrm>
            <a:off x="8729487" y="8495626"/>
            <a:ext cx="1072663" cy="32707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7080BB-11F1-490E-B5F1-8C11591BB2BC}"/>
              </a:ext>
            </a:extLst>
          </p:cNvPr>
          <p:cNvSpPr/>
          <p:nvPr/>
        </p:nvSpPr>
        <p:spPr>
          <a:xfrm>
            <a:off x="14408950" y="4417156"/>
            <a:ext cx="1072663" cy="32707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96BB4C-B306-4C7D-B70A-715C0B916DD7}"/>
              </a:ext>
            </a:extLst>
          </p:cNvPr>
          <p:cNvSpPr/>
          <p:nvPr/>
        </p:nvSpPr>
        <p:spPr>
          <a:xfrm>
            <a:off x="14519142" y="9246252"/>
            <a:ext cx="1072663" cy="24124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4ED6D1-AA75-461B-8638-A58D4BD72228}"/>
              </a:ext>
            </a:extLst>
          </p:cNvPr>
          <p:cNvSpPr txBox="1"/>
          <p:nvPr/>
        </p:nvSpPr>
        <p:spPr>
          <a:xfrm>
            <a:off x="18307880" y="2881078"/>
            <a:ext cx="463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Treated waste water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244487-FD20-4787-BAE9-168BDE737230}"/>
              </a:ext>
            </a:extLst>
          </p:cNvPr>
          <p:cNvSpPr txBox="1"/>
          <p:nvPr/>
        </p:nvSpPr>
        <p:spPr>
          <a:xfrm>
            <a:off x="18307880" y="3758648"/>
            <a:ext cx="355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 (Arterial Road)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3072EA-B064-4989-943C-9BDD3EF7DCCC}"/>
              </a:ext>
            </a:extLst>
          </p:cNvPr>
          <p:cNvSpPr txBox="1"/>
          <p:nvPr/>
        </p:nvSpPr>
        <p:spPr>
          <a:xfrm>
            <a:off x="18307880" y="8846142"/>
            <a:ext cx="355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 (Local Road)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E32E1B5A-820E-406D-8EEC-E143AD8BFD9E}"/>
              </a:ext>
            </a:extLst>
          </p:cNvPr>
          <p:cNvCxnSpPr>
            <a:cxnSpLocks/>
          </p:cNvCxnSpPr>
          <p:nvPr/>
        </p:nvCxnSpPr>
        <p:spPr>
          <a:xfrm>
            <a:off x="6724475" y="7743588"/>
            <a:ext cx="4715927" cy="3660344"/>
          </a:xfrm>
          <a:prstGeom prst="bentConnector3">
            <a:avLst/>
          </a:prstGeom>
          <a:ln w="349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C0213CF1-11CE-415C-9D53-030E7DA1483E}"/>
              </a:ext>
            </a:extLst>
          </p:cNvPr>
          <p:cNvCxnSpPr>
            <a:cxnSpLocks/>
          </p:cNvCxnSpPr>
          <p:nvPr/>
        </p:nvCxnSpPr>
        <p:spPr>
          <a:xfrm>
            <a:off x="6003746" y="3007736"/>
            <a:ext cx="4878550" cy="3103749"/>
          </a:xfrm>
          <a:prstGeom prst="bentConnector3">
            <a:avLst>
              <a:gd name="adj1" fmla="val 63811"/>
            </a:avLst>
          </a:prstGeom>
          <a:ln w="349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3B85953-E611-479A-A774-195AE40EA1A2}"/>
              </a:ext>
            </a:extLst>
          </p:cNvPr>
          <p:cNvSpPr txBox="1"/>
          <p:nvPr/>
        </p:nvSpPr>
        <p:spPr>
          <a:xfrm>
            <a:off x="1077932" y="832690"/>
            <a:ext cx="21610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Proposed: Merging blue and green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333436-6D2E-49EC-BB5C-4DF174A02FE2}"/>
              </a:ext>
            </a:extLst>
          </p:cNvPr>
          <p:cNvSpPr txBox="1"/>
          <p:nvPr/>
        </p:nvSpPr>
        <p:spPr>
          <a:xfrm>
            <a:off x="15610396" y="6201817"/>
            <a:ext cx="2532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 treatment wetlands take low flows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073AFC1-2F61-4D10-8CB0-14591EB989A4}"/>
              </a:ext>
            </a:extLst>
          </p:cNvPr>
          <p:cNvCxnSpPr>
            <a:cxnSpLocks/>
          </p:cNvCxnSpPr>
          <p:nvPr/>
        </p:nvCxnSpPr>
        <p:spPr>
          <a:xfrm flipH="1">
            <a:off x="13636487" y="3935898"/>
            <a:ext cx="4413483" cy="0"/>
          </a:xfrm>
          <a:prstGeom prst="straightConnector1">
            <a:avLst/>
          </a:prstGeom>
          <a:ln w="139700"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C5BA466-C01C-49E7-9F3E-6357CE19F041}"/>
              </a:ext>
            </a:extLst>
          </p:cNvPr>
          <p:cNvCxnSpPr>
            <a:cxnSpLocks/>
          </p:cNvCxnSpPr>
          <p:nvPr/>
        </p:nvCxnSpPr>
        <p:spPr>
          <a:xfrm flipH="1">
            <a:off x="13636487" y="9024733"/>
            <a:ext cx="4413483" cy="0"/>
          </a:xfrm>
          <a:prstGeom prst="straightConnector1">
            <a:avLst/>
          </a:prstGeom>
          <a:ln w="88900"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CCB6632-6296-4D07-B7E1-077D8DF5DD88}"/>
              </a:ext>
            </a:extLst>
          </p:cNvPr>
          <p:cNvCxnSpPr>
            <a:cxnSpLocks/>
          </p:cNvCxnSpPr>
          <p:nvPr/>
        </p:nvCxnSpPr>
        <p:spPr>
          <a:xfrm>
            <a:off x="6003746" y="3007737"/>
            <a:ext cx="4932750" cy="0"/>
          </a:xfrm>
          <a:prstGeom prst="straightConnector1">
            <a:avLst/>
          </a:prstGeom>
          <a:ln w="139700"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87AC0A3-5016-4A3C-92A1-890F241C56F1}"/>
              </a:ext>
            </a:extLst>
          </p:cNvPr>
          <p:cNvCxnSpPr>
            <a:cxnSpLocks/>
          </p:cNvCxnSpPr>
          <p:nvPr/>
        </p:nvCxnSpPr>
        <p:spPr>
          <a:xfrm>
            <a:off x="6003746" y="7718885"/>
            <a:ext cx="4932750" cy="0"/>
          </a:xfrm>
          <a:prstGeom prst="straightConnector1">
            <a:avLst/>
          </a:prstGeom>
          <a:ln w="88900"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7CFD38F-13BA-405E-9BDC-19A4725558A8}"/>
              </a:ext>
            </a:extLst>
          </p:cNvPr>
          <p:cNvSpPr txBox="1"/>
          <p:nvPr/>
        </p:nvSpPr>
        <p:spPr>
          <a:xfrm>
            <a:off x="2631184" y="2801883"/>
            <a:ext cx="355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 (Arterial Road)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834DA25-005A-41EF-8043-EC0C59EE394E}"/>
              </a:ext>
            </a:extLst>
          </p:cNvPr>
          <p:cNvSpPr txBox="1"/>
          <p:nvPr/>
        </p:nvSpPr>
        <p:spPr>
          <a:xfrm>
            <a:off x="2770330" y="7452052"/>
            <a:ext cx="355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 (Local Road)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050E3DA-DC46-4A09-9C9E-578E7B0BD2B9}"/>
              </a:ext>
            </a:extLst>
          </p:cNvPr>
          <p:cNvCxnSpPr>
            <a:cxnSpLocks/>
          </p:cNvCxnSpPr>
          <p:nvPr/>
        </p:nvCxnSpPr>
        <p:spPr>
          <a:xfrm flipH="1">
            <a:off x="13457144" y="3081133"/>
            <a:ext cx="4571337" cy="0"/>
          </a:xfrm>
          <a:prstGeom prst="straightConnector1">
            <a:avLst/>
          </a:prstGeom>
          <a:ln w="203200">
            <a:solidFill>
              <a:schemeClr val="tx2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0DAA5DA7-740A-4A6B-A7C6-B4374487FA5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266429" y="3890901"/>
            <a:ext cx="3578087" cy="3368985"/>
          </a:xfrm>
          <a:prstGeom prst="bentConnector3">
            <a:avLst/>
          </a:prstGeom>
          <a:ln w="349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F6A615A0-B600-4D6F-9E47-1EAAEE97CC8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282367" y="9024732"/>
            <a:ext cx="3578088" cy="2331669"/>
          </a:xfrm>
          <a:prstGeom prst="bentConnector3">
            <a:avLst/>
          </a:prstGeom>
          <a:ln w="349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AF71F6-52A8-41AF-8685-802A99EB25CA}"/>
              </a:ext>
            </a:extLst>
          </p:cNvPr>
          <p:cNvCxnSpPr>
            <a:cxnSpLocks/>
          </p:cNvCxnSpPr>
          <p:nvPr/>
        </p:nvCxnSpPr>
        <p:spPr>
          <a:xfrm>
            <a:off x="15071411" y="4884821"/>
            <a:ext cx="323646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A0A0519-C4FC-44C1-BF08-8C0B44E808BB}"/>
              </a:ext>
            </a:extLst>
          </p:cNvPr>
          <p:cNvSpPr txBox="1"/>
          <p:nvPr/>
        </p:nvSpPr>
        <p:spPr>
          <a:xfrm>
            <a:off x="18373904" y="4653918"/>
            <a:ext cx="355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flow diversion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BBB431-A62A-4663-B886-C9510AAEB0BE}"/>
              </a:ext>
            </a:extLst>
          </p:cNvPr>
          <p:cNvCxnSpPr>
            <a:cxnSpLocks/>
          </p:cNvCxnSpPr>
          <p:nvPr/>
        </p:nvCxnSpPr>
        <p:spPr>
          <a:xfrm>
            <a:off x="15071411" y="10229337"/>
            <a:ext cx="319446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76FBE9A-FEDF-4D90-8E54-2BE0BFD64F29}"/>
              </a:ext>
            </a:extLst>
          </p:cNvPr>
          <p:cNvSpPr txBox="1"/>
          <p:nvPr/>
        </p:nvSpPr>
        <p:spPr>
          <a:xfrm>
            <a:off x="18331897" y="9998434"/>
            <a:ext cx="355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flow diversion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666AEDC-2FF2-4FD6-9B14-204185F39C80}"/>
              </a:ext>
            </a:extLst>
          </p:cNvPr>
          <p:cNvSpPr/>
          <p:nvPr/>
        </p:nvSpPr>
        <p:spPr>
          <a:xfrm>
            <a:off x="12382298" y="3111883"/>
            <a:ext cx="956015" cy="9621079"/>
          </a:xfrm>
          <a:custGeom>
            <a:avLst/>
            <a:gdLst>
              <a:gd name="connsiteX0" fmla="*/ 969806 w 969806"/>
              <a:gd name="connsiteY0" fmla="*/ 0 h 9660835"/>
              <a:gd name="connsiteX1" fmla="*/ 353580 w 969806"/>
              <a:gd name="connsiteY1" fmla="*/ 854765 h 9660835"/>
              <a:gd name="connsiteX2" fmla="*/ 552363 w 969806"/>
              <a:gd name="connsiteY2" fmla="*/ 1649896 h 9660835"/>
              <a:gd name="connsiteX3" fmla="*/ 651754 w 969806"/>
              <a:gd name="connsiteY3" fmla="*/ 2325757 h 9660835"/>
              <a:gd name="connsiteX4" fmla="*/ 214432 w 969806"/>
              <a:gd name="connsiteY4" fmla="*/ 3041374 h 9660835"/>
              <a:gd name="connsiteX5" fmla="*/ 15650 w 969806"/>
              <a:gd name="connsiteY5" fmla="*/ 4015409 h 9660835"/>
              <a:gd name="connsiteX6" fmla="*/ 611997 w 969806"/>
              <a:gd name="connsiteY6" fmla="*/ 4989444 h 9660835"/>
              <a:gd name="connsiteX7" fmla="*/ 532484 w 969806"/>
              <a:gd name="connsiteY7" fmla="*/ 5883965 h 9660835"/>
              <a:gd name="connsiteX8" fmla="*/ 254189 w 969806"/>
              <a:gd name="connsiteY8" fmla="*/ 6520070 h 9660835"/>
              <a:gd name="connsiteX9" fmla="*/ 691510 w 969806"/>
              <a:gd name="connsiteY9" fmla="*/ 7533861 h 9660835"/>
              <a:gd name="connsiteX10" fmla="*/ 949928 w 969806"/>
              <a:gd name="connsiteY10" fmla="*/ 8309113 h 9660835"/>
              <a:gd name="connsiteX11" fmla="*/ 771023 w 969806"/>
              <a:gd name="connsiteY11" fmla="*/ 9044609 h 9660835"/>
              <a:gd name="connsiteX12" fmla="*/ 731267 w 969806"/>
              <a:gd name="connsiteY12" fmla="*/ 9660835 h 9660835"/>
              <a:gd name="connsiteX0" fmla="*/ 758886 w 758886"/>
              <a:gd name="connsiteY0" fmla="*/ 0 h 9660835"/>
              <a:gd name="connsiteX1" fmla="*/ 142660 w 758886"/>
              <a:gd name="connsiteY1" fmla="*/ 854765 h 9660835"/>
              <a:gd name="connsiteX2" fmla="*/ 341443 w 758886"/>
              <a:gd name="connsiteY2" fmla="*/ 1649896 h 9660835"/>
              <a:gd name="connsiteX3" fmla="*/ 440834 w 758886"/>
              <a:gd name="connsiteY3" fmla="*/ 2325757 h 9660835"/>
              <a:gd name="connsiteX4" fmla="*/ 3512 w 758886"/>
              <a:gd name="connsiteY4" fmla="*/ 3041374 h 9660835"/>
              <a:gd name="connsiteX5" fmla="*/ 719130 w 758886"/>
              <a:gd name="connsiteY5" fmla="*/ 4174435 h 9660835"/>
              <a:gd name="connsiteX6" fmla="*/ 401077 w 758886"/>
              <a:gd name="connsiteY6" fmla="*/ 4989444 h 9660835"/>
              <a:gd name="connsiteX7" fmla="*/ 321564 w 758886"/>
              <a:gd name="connsiteY7" fmla="*/ 5883965 h 9660835"/>
              <a:gd name="connsiteX8" fmla="*/ 43269 w 758886"/>
              <a:gd name="connsiteY8" fmla="*/ 6520070 h 9660835"/>
              <a:gd name="connsiteX9" fmla="*/ 480590 w 758886"/>
              <a:gd name="connsiteY9" fmla="*/ 7533861 h 9660835"/>
              <a:gd name="connsiteX10" fmla="*/ 739008 w 758886"/>
              <a:gd name="connsiteY10" fmla="*/ 8309113 h 9660835"/>
              <a:gd name="connsiteX11" fmla="*/ 560103 w 758886"/>
              <a:gd name="connsiteY11" fmla="*/ 9044609 h 9660835"/>
              <a:gd name="connsiteX12" fmla="*/ 520347 w 758886"/>
              <a:gd name="connsiteY12" fmla="*/ 9660835 h 9660835"/>
              <a:gd name="connsiteX0" fmla="*/ 758886 w 758886"/>
              <a:gd name="connsiteY0" fmla="*/ 0 h 9660835"/>
              <a:gd name="connsiteX1" fmla="*/ 142660 w 758886"/>
              <a:gd name="connsiteY1" fmla="*/ 854765 h 9660835"/>
              <a:gd name="connsiteX2" fmla="*/ 341443 w 758886"/>
              <a:gd name="connsiteY2" fmla="*/ 1649896 h 9660835"/>
              <a:gd name="connsiteX3" fmla="*/ 440834 w 758886"/>
              <a:gd name="connsiteY3" fmla="*/ 2325757 h 9660835"/>
              <a:gd name="connsiteX4" fmla="*/ 3512 w 758886"/>
              <a:gd name="connsiteY4" fmla="*/ 3041374 h 9660835"/>
              <a:gd name="connsiteX5" fmla="*/ 719130 w 758886"/>
              <a:gd name="connsiteY5" fmla="*/ 4174435 h 9660835"/>
              <a:gd name="connsiteX6" fmla="*/ 281808 w 758886"/>
              <a:gd name="connsiteY6" fmla="*/ 5188227 h 9660835"/>
              <a:gd name="connsiteX7" fmla="*/ 321564 w 758886"/>
              <a:gd name="connsiteY7" fmla="*/ 5883965 h 9660835"/>
              <a:gd name="connsiteX8" fmla="*/ 43269 w 758886"/>
              <a:gd name="connsiteY8" fmla="*/ 6520070 h 9660835"/>
              <a:gd name="connsiteX9" fmla="*/ 480590 w 758886"/>
              <a:gd name="connsiteY9" fmla="*/ 7533861 h 9660835"/>
              <a:gd name="connsiteX10" fmla="*/ 739008 w 758886"/>
              <a:gd name="connsiteY10" fmla="*/ 8309113 h 9660835"/>
              <a:gd name="connsiteX11" fmla="*/ 560103 w 758886"/>
              <a:gd name="connsiteY11" fmla="*/ 9044609 h 9660835"/>
              <a:gd name="connsiteX12" fmla="*/ 520347 w 758886"/>
              <a:gd name="connsiteY12" fmla="*/ 9660835 h 9660835"/>
              <a:gd name="connsiteX0" fmla="*/ 717476 w 717476"/>
              <a:gd name="connsiteY0" fmla="*/ 0 h 9660835"/>
              <a:gd name="connsiteX1" fmla="*/ 101250 w 717476"/>
              <a:gd name="connsiteY1" fmla="*/ 854765 h 9660835"/>
              <a:gd name="connsiteX2" fmla="*/ 300033 w 717476"/>
              <a:gd name="connsiteY2" fmla="*/ 1649896 h 9660835"/>
              <a:gd name="connsiteX3" fmla="*/ 399424 w 717476"/>
              <a:gd name="connsiteY3" fmla="*/ 2325757 h 9660835"/>
              <a:gd name="connsiteX4" fmla="*/ 121128 w 717476"/>
              <a:gd name="connsiteY4" fmla="*/ 3101009 h 9660835"/>
              <a:gd name="connsiteX5" fmla="*/ 677720 w 717476"/>
              <a:gd name="connsiteY5" fmla="*/ 4174435 h 9660835"/>
              <a:gd name="connsiteX6" fmla="*/ 240398 w 717476"/>
              <a:gd name="connsiteY6" fmla="*/ 5188227 h 9660835"/>
              <a:gd name="connsiteX7" fmla="*/ 280154 w 717476"/>
              <a:gd name="connsiteY7" fmla="*/ 5883965 h 9660835"/>
              <a:gd name="connsiteX8" fmla="*/ 1859 w 717476"/>
              <a:gd name="connsiteY8" fmla="*/ 6520070 h 9660835"/>
              <a:gd name="connsiteX9" fmla="*/ 439180 w 717476"/>
              <a:gd name="connsiteY9" fmla="*/ 7533861 h 9660835"/>
              <a:gd name="connsiteX10" fmla="*/ 697598 w 717476"/>
              <a:gd name="connsiteY10" fmla="*/ 8309113 h 9660835"/>
              <a:gd name="connsiteX11" fmla="*/ 518693 w 717476"/>
              <a:gd name="connsiteY11" fmla="*/ 9044609 h 9660835"/>
              <a:gd name="connsiteX12" fmla="*/ 478937 w 717476"/>
              <a:gd name="connsiteY12" fmla="*/ 9660835 h 9660835"/>
              <a:gd name="connsiteX0" fmla="*/ 956015 w 956015"/>
              <a:gd name="connsiteY0" fmla="*/ 0 h 9621079"/>
              <a:gd name="connsiteX1" fmla="*/ 101250 w 956015"/>
              <a:gd name="connsiteY1" fmla="*/ 815009 h 9621079"/>
              <a:gd name="connsiteX2" fmla="*/ 300033 w 956015"/>
              <a:gd name="connsiteY2" fmla="*/ 1610140 h 9621079"/>
              <a:gd name="connsiteX3" fmla="*/ 399424 w 956015"/>
              <a:gd name="connsiteY3" fmla="*/ 2286001 h 9621079"/>
              <a:gd name="connsiteX4" fmla="*/ 121128 w 956015"/>
              <a:gd name="connsiteY4" fmla="*/ 3061253 h 9621079"/>
              <a:gd name="connsiteX5" fmla="*/ 677720 w 956015"/>
              <a:gd name="connsiteY5" fmla="*/ 4134679 h 9621079"/>
              <a:gd name="connsiteX6" fmla="*/ 240398 w 956015"/>
              <a:gd name="connsiteY6" fmla="*/ 5148471 h 9621079"/>
              <a:gd name="connsiteX7" fmla="*/ 280154 w 956015"/>
              <a:gd name="connsiteY7" fmla="*/ 5844209 h 9621079"/>
              <a:gd name="connsiteX8" fmla="*/ 1859 w 956015"/>
              <a:gd name="connsiteY8" fmla="*/ 6480314 h 9621079"/>
              <a:gd name="connsiteX9" fmla="*/ 439180 w 956015"/>
              <a:gd name="connsiteY9" fmla="*/ 7494105 h 9621079"/>
              <a:gd name="connsiteX10" fmla="*/ 697598 w 956015"/>
              <a:gd name="connsiteY10" fmla="*/ 8269357 h 9621079"/>
              <a:gd name="connsiteX11" fmla="*/ 518693 w 956015"/>
              <a:gd name="connsiteY11" fmla="*/ 9004853 h 9621079"/>
              <a:gd name="connsiteX12" fmla="*/ 478937 w 956015"/>
              <a:gd name="connsiteY12" fmla="*/ 9621079 h 9621079"/>
              <a:gd name="connsiteX0" fmla="*/ 956015 w 956015"/>
              <a:gd name="connsiteY0" fmla="*/ 0 h 9621079"/>
              <a:gd name="connsiteX1" fmla="*/ 101250 w 956015"/>
              <a:gd name="connsiteY1" fmla="*/ 815009 h 9621079"/>
              <a:gd name="connsiteX2" fmla="*/ 300033 w 956015"/>
              <a:gd name="connsiteY2" fmla="*/ 1610140 h 9621079"/>
              <a:gd name="connsiteX3" fmla="*/ 399424 w 956015"/>
              <a:gd name="connsiteY3" fmla="*/ 2286001 h 9621079"/>
              <a:gd name="connsiteX4" fmla="*/ 121128 w 956015"/>
              <a:gd name="connsiteY4" fmla="*/ 3061253 h 9621079"/>
              <a:gd name="connsiteX5" fmla="*/ 677720 w 956015"/>
              <a:gd name="connsiteY5" fmla="*/ 4134679 h 9621079"/>
              <a:gd name="connsiteX6" fmla="*/ 240398 w 956015"/>
              <a:gd name="connsiteY6" fmla="*/ 5148471 h 9621079"/>
              <a:gd name="connsiteX7" fmla="*/ 280154 w 956015"/>
              <a:gd name="connsiteY7" fmla="*/ 5844209 h 9621079"/>
              <a:gd name="connsiteX8" fmla="*/ 1859 w 956015"/>
              <a:gd name="connsiteY8" fmla="*/ 6480314 h 9621079"/>
              <a:gd name="connsiteX9" fmla="*/ 439180 w 956015"/>
              <a:gd name="connsiteY9" fmla="*/ 7494105 h 9621079"/>
              <a:gd name="connsiteX10" fmla="*/ 697598 w 956015"/>
              <a:gd name="connsiteY10" fmla="*/ 8269357 h 9621079"/>
              <a:gd name="connsiteX11" fmla="*/ 518693 w 956015"/>
              <a:gd name="connsiteY11" fmla="*/ 9004853 h 9621079"/>
              <a:gd name="connsiteX12" fmla="*/ 478937 w 956015"/>
              <a:gd name="connsiteY12" fmla="*/ 9621079 h 962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56015" h="9621079">
                <a:moveTo>
                  <a:pt x="956015" y="0"/>
                </a:moveTo>
                <a:cubicBezTo>
                  <a:pt x="483906" y="31474"/>
                  <a:pt x="210580" y="546652"/>
                  <a:pt x="101250" y="815009"/>
                </a:cubicBezTo>
                <a:cubicBezTo>
                  <a:pt x="-8080" y="1083366"/>
                  <a:pt x="250337" y="1364975"/>
                  <a:pt x="300033" y="1610140"/>
                </a:cubicBezTo>
                <a:cubicBezTo>
                  <a:pt x="349729" y="1855305"/>
                  <a:pt x="429242" y="2044149"/>
                  <a:pt x="399424" y="2286001"/>
                </a:cubicBezTo>
                <a:cubicBezTo>
                  <a:pt x="369607" y="2527853"/>
                  <a:pt x="74745" y="2753140"/>
                  <a:pt x="121128" y="3061253"/>
                </a:cubicBezTo>
                <a:cubicBezTo>
                  <a:pt x="167511" y="3369366"/>
                  <a:pt x="657842" y="3786809"/>
                  <a:pt x="677720" y="4134679"/>
                </a:cubicBezTo>
                <a:cubicBezTo>
                  <a:pt x="697598" y="4482549"/>
                  <a:pt x="306659" y="4863549"/>
                  <a:pt x="240398" y="5148471"/>
                </a:cubicBezTo>
                <a:cubicBezTo>
                  <a:pt x="174137" y="5433393"/>
                  <a:pt x="319910" y="5622235"/>
                  <a:pt x="280154" y="5844209"/>
                </a:cubicBezTo>
                <a:cubicBezTo>
                  <a:pt x="240398" y="6066183"/>
                  <a:pt x="-24645" y="6205331"/>
                  <a:pt x="1859" y="6480314"/>
                </a:cubicBezTo>
                <a:cubicBezTo>
                  <a:pt x="28363" y="6755297"/>
                  <a:pt x="323223" y="7195931"/>
                  <a:pt x="439180" y="7494105"/>
                </a:cubicBezTo>
                <a:cubicBezTo>
                  <a:pt x="555136" y="7792279"/>
                  <a:pt x="684346" y="8017566"/>
                  <a:pt x="697598" y="8269357"/>
                </a:cubicBezTo>
                <a:cubicBezTo>
                  <a:pt x="710850" y="8521148"/>
                  <a:pt x="555136" y="8779566"/>
                  <a:pt x="518693" y="9004853"/>
                </a:cubicBezTo>
                <a:cubicBezTo>
                  <a:pt x="482250" y="9230140"/>
                  <a:pt x="480593" y="9425609"/>
                  <a:pt x="478937" y="9621079"/>
                </a:cubicBezTo>
              </a:path>
            </a:pathLst>
          </a:custGeom>
          <a:ln w="104775">
            <a:solidFill>
              <a:schemeClr val="tx2">
                <a:lumMod val="65000"/>
                <a:lumOff val="3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51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Harry's Documents\Amaravati WSC principles and strategy\2_Design\Illustrations\DIA03-0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269" y="3032583"/>
            <a:ext cx="6631616" cy="7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2E1210-FA75-4C33-AAAA-C81BE5861E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368299" y="4457700"/>
            <a:ext cx="7277833" cy="480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4CC2BB-311F-4948-8703-DDE872AA0135}"/>
              </a:ext>
            </a:extLst>
          </p:cNvPr>
          <p:cNvSpPr txBox="1"/>
          <p:nvPr/>
        </p:nvSpPr>
        <p:spPr>
          <a:xfrm>
            <a:off x="2815389" y="2689616"/>
            <a:ext cx="3876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Plot scale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32619-E527-4333-B65A-2D31CFBE2081}"/>
              </a:ext>
            </a:extLst>
          </p:cNvPr>
          <p:cNvSpPr txBox="1"/>
          <p:nvPr/>
        </p:nvSpPr>
        <p:spPr>
          <a:xfrm>
            <a:off x="10401046" y="2689617"/>
            <a:ext cx="3876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Street scale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2E03C-824E-40CC-92AA-E54BAC169C7B}"/>
              </a:ext>
            </a:extLst>
          </p:cNvPr>
          <p:cNvSpPr txBox="1"/>
          <p:nvPr/>
        </p:nvSpPr>
        <p:spPr>
          <a:xfrm>
            <a:off x="17683889" y="2688806"/>
            <a:ext cx="2030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Vagus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6DB684-7F5B-4DAB-855D-C8E0DCD48A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26" t="28502" r="17393" b="11326"/>
          <a:stretch/>
        </p:blipFill>
        <p:spPr>
          <a:xfrm>
            <a:off x="15785430" y="4726991"/>
            <a:ext cx="7389061" cy="5778385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83F230B-3916-422B-8111-7FBE66BDCFA8}"/>
              </a:ext>
            </a:extLst>
          </p:cNvPr>
          <p:cNvSpPr/>
          <p:nvPr/>
        </p:nvSpPr>
        <p:spPr>
          <a:xfrm>
            <a:off x="4256143" y="9667254"/>
            <a:ext cx="16868274" cy="2032325"/>
          </a:xfrm>
          <a:prstGeom prst="rightArrow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Stormwater quality runoff management across scales</a:t>
            </a:r>
          </a:p>
        </p:txBody>
      </p:sp>
    </p:spTree>
    <p:extLst>
      <p:ext uri="{BB962C8B-B14F-4D97-AF65-F5344CB8AC3E}">
        <p14:creationId xmlns:p14="http://schemas.microsoft.com/office/powerpoint/2010/main" val="1902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84676" y="1115050"/>
            <a:ext cx="10974095" cy="11349666"/>
            <a:chOff x="0" y="0"/>
            <a:chExt cx="6852159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852159" cy="6858000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3440614" y="2683904"/>
              <a:ext cx="1532111" cy="2257553"/>
            </a:xfrm>
            <a:custGeom>
              <a:avLst/>
              <a:gdLst>
                <a:gd name="connsiteX0" fmla="*/ 50731 w 1532111"/>
                <a:gd name="connsiteY0" fmla="*/ 1910263 h 2257553"/>
                <a:gd name="connsiteX1" fmla="*/ 106150 w 1532111"/>
                <a:gd name="connsiteY1" fmla="*/ 1799427 h 2257553"/>
                <a:gd name="connsiteX2" fmla="*/ 283488 w 1532111"/>
                <a:gd name="connsiteY2" fmla="*/ 1666423 h 2257553"/>
                <a:gd name="connsiteX3" fmla="*/ 361073 w 1532111"/>
                <a:gd name="connsiteY3" fmla="*/ 1472460 h 2257553"/>
                <a:gd name="connsiteX4" fmla="*/ 322281 w 1532111"/>
                <a:gd name="connsiteY4" fmla="*/ 1333914 h 2257553"/>
                <a:gd name="connsiteX5" fmla="*/ 211444 w 1532111"/>
                <a:gd name="connsiteY5" fmla="*/ 1045740 h 2257553"/>
                <a:gd name="connsiteX6" fmla="*/ 133859 w 1532111"/>
                <a:gd name="connsiteY6" fmla="*/ 801900 h 2257553"/>
                <a:gd name="connsiteX7" fmla="*/ 78441 w 1532111"/>
                <a:gd name="connsiteY7" fmla="*/ 635645 h 2257553"/>
                <a:gd name="connsiteX8" fmla="*/ 72899 w 1532111"/>
                <a:gd name="connsiteY8" fmla="*/ 347471 h 2257553"/>
                <a:gd name="connsiteX9" fmla="*/ 855 w 1532111"/>
                <a:gd name="connsiteY9" fmla="*/ 20503 h 2257553"/>
                <a:gd name="connsiteX10" fmla="*/ 128317 w 1532111"/>
                <a:gd name="connsiteY10" fmla="*/ 31587 h 2257553"/>
                <a:gd name="connsiteX11" fmla="*/ 366615 w 1532111"/>
                <a:gd name="connsiteY11" fmla="*/ 9420 h 2257553"/>
                <a:gd name="connsiteX12" fmla="*/ 582746 w 1532111"/>
                <a:gd name="connsiteY12" fmla="*/ 98089 h 2257553"/>
                <a:gd name="connsiteX13" fmla="*/ 782251 w 1532111"/>
                <a:gd name="connsiteY13" fmla="*/ 114714 h 2257553"/>
                <a:gd name="connsiteX14" fmla="*/ 821044 w 1532111"/>
                <a:gd name="connsiteY14" fmla="*/ 197841 h 2257553"/>
                <a:gd name="connsiteX15" fmla="*/ 859837 w 1532111"/>
                <a:gd name="connsiteY15" fmla="*/ 303136 h 2257553"/>
                <a:gd name="connsiteX16" fmla="*/ 1015008 w 1532111"/>
                <a:gd name="connsiteY16" fmla="*/ 502641 h 2257553"/>
                <a:gd name="connsiteX17" fmla="*/ 1109219 w 1532111"/>
                <a:gd name="connsiteY17" fmla="*/ 546976 h 2257553"/>
                <a:gd name="connsiteX18" fmla="*/ 1214513 w 1532111"/>
                <a:gd name="connsiteY18" fmla="*/ 513725 h 2257553"/>
                <a:gd name="connsiteX19" fmla="*/ 1258848 w 1532111"/>
                <a:gd name="connsiteY19" fmla="*/ 729856 h 2257553"/>
                <a:gd name="connsiteX20" fmla="*/ 1330891 w 1532111"/>
                <a:gd name="connsiteY20" fmla="*/ 851776 h 2257553"/>
                <a:gd name="connsiteX21" fmla="*/ 1386310 w 1532111"/>
                <a:gd name="connsiteY21" fmla="*/ 879485 h 2257553"/>
                <a:gd name="connsiteX22" fmla="*/ 1452811 w 1532111"/>
                <a:gd name="connsiteY22" fmla="*/ 1067907 h 2257553"/>
                <a:gd name="connsiteX23" fmla="*/ 1519313 w 1532111"/>
                <a:gd name="connsiteY23" fmla="*/ 1184285 h 2257553"/>
                <a:gd name="connsiteX24" fmla="*/ 1519313 w 1532111"/>
                <a:gd name="connsiteY24" fmla="*/ 1289580 h 2257553"/>
                <a:gd name="connsiteX25" fmla="*/ 1386310 w 1532111"/>
                <a:gd name="connsiteY25" fmla="*/ 1339456 h 2257553"/>
                <a:gd name="connsiteX26" fmla="*/ 1286557 w 1532111"/>
                <a:gd name="connsiteY26" fmla="*/ 1317289 h 2257553"/>
                <a:gd name="connsiteX27" fmla="*/ 1197888 w 1532111"/>
                <a:gd name="connsiteY27" fmla="*/ 1367165 h 2257553"/>
                <a:gd name="connsiteX28" fmla="*/ 1175721 w 1532111"/>
                <a:gd name="connsiteY28" fmla="*/ 1644256 h 2257553"/>
                <a:gd name="connsiteX29" fmla="*/ 1242222 w 1532111"/>
                <a:gd name="connsiteY29" fmla="*/ 1810511 h 2257553"/>
                <a:gd name="connsiteX30" fmla="*/ 1242222 w 1532111"/>
                <a:gd name="connsiteY30" fmla="*/ 1860387 h 2257553"/>
                <a:gd name="connsiteX31" fmla="*/ 1225597 w 1532111"/>
                <a:gd name="connsiteY31" fmla="*/ 2010016 h 2257553"/>
                <a:gd name="connsiteX32" fmla="*/ 1170179 w 1532111"/>
                <a:gd name="connsiteY32" fmla="*/ 2098685 h 2257553"/>
                <a:gd name="connsiteX33" fmla="*/ 1003924 w 1532111"/>
                <a:gd name="connsiteY33" fmla="*/ 2082060 h 2257553"/>
                <a:gd name="connsiteX34" fmla="*/ 749001 w 1532111"/>
                <a:gd name="connsiteY34" fmla="*/ 2059892 h 2257553"/>
                <a:gd name="connsiteX35" fmla="*/ 538411 w 1532111"/>
                <a:gd name="connsiteY35" fmla="*/ 2082060 h 2257553"/>
                <a:gd name="connsiteX36" fmla="*/ 410950 w 1532111"/>
                <a:gd name="connsiteY36" fmla="*/ 2154103 h 2257553"/>
                <a:gd name="connsiteX37" fmla="*/ 305655 w 1532111"/>
                <a:gd name="connsiteY37" fmla="*/ 2237231 h 2257553"/>
                <a:gd name="connsiteX38" fmla="*/ 272404 w 1532111"/>
                <a:gd name="connsiteY38" fmla="*/ 2248314 h 2257553"/>
                <a:gd name="connsiteX39" fmla="*/ 200361 w 1532111"/>
                <a:gd name="connsiteY39" fmla="*/ 2120852 h 2257553"/>
                <a:gd name="connsiteX40" fmla="*/ 50731 w 1532111"/>
                <a:gd name="connsiteY40" fmla="*/ 1910263 h 225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532111" h="2257553">
                  <a:moveTo>
                    <a:pt x="50731" y="1910263"/>
                  </a:moveTo>
                  <a:cubicBezTo>
                    <a:pt x="35029" y="1856692"/>
                    <a:pt x="67357" y="1840067"/>
                    <a:pt x="106150" y="1799427"/>
                  </a:cubicBezTo>
                  <a:cubicBezTo>
                    <a:pt x="144943" y="1758787"/>
                    <a:pt x="241001" y="1720917"/>
                    <a:pt x="283488" y="1666423"/>
                  </a:cubicBezTo>
                  <a:cubicBezTo>
                    <a:pt x="325975" y="1611929"/>
                    <a:pt x="354608" y="1527878"/>
                    <a:pt x="361073" y="1472460"/>
                  </a:cubicBezTo>
                  <a:cubicBezTo>
                    <a:pt x="367538" y="1417042"/>
                    <a:pt x="347219" y="1405034"/>
                    <a:pt x="322281" y="1333914"/>
                  </a:cubicBezTo>
                  <a:cubicBezTo>
                    <a:pt x="297343" y="1262794"/>
                    <a:pt x="242848" y="1134409"/>
                    <a:pt x="211444" y="1045740"/>
                  </a:cubicBezTo>
                  <a:cubicBezTo>
                    <a:pt x="180040" y="957071"/>
                    <a:pt x="156026" y="870249"/>
                    <a:pt x="133859" y="801900"/>
                  </a:cubicBezTo>
                  <a:cubicBezTo>
                    <a:pt x="111692" y="733551"/>
                    <a:pt x="88601" y="711383"/>
                    <a:pt x="78441" y="635645"/>
                  </a:cubicBezTo>
                  <a:cubicBezTo>
                    <a:pt x="68281" y="559907"/>
                    <a:pt x="85830" y="449995"/>
                    <a:pt x="72899" y="347471"/>
                  </a:cubicBezTo>
                  <a:cubicBezTo>
                    <a:pt x="59968" y="244947"/>
                    <a:pt x="-8381" y="73150"/>
                    <a:pt x="855" y="20503"/>
                  </a:cubicBezTo>
                  <a:cubicBezTo>
                    <a:pt x="10091" y="-32144"/>
                    <a:pt x="67357" y="33434"/>
                    <a:pt x="128317" y="31587"/>
                  </a:cubicBezTo>
                  <a:cubicBezTo>
                    <a:pt x="189277" y="29740"/>
                    <a:pt x="290877" y="-1664"/>
                    <a:pt x="366615" y="9420"/>
                  </a:cubicBezTo>
                  <a:cubicBezTo>
                    <a:pt x="442353" y="20504"/>
                    <a:pt x="513473" y="80540"/>
                    <a:pt x="582746" y="98089"/>
                  </a:cubicBezTo>
                  <a:cubicBezTo>
                    <a:pt x="652019" y="115638"/>
                    <a:pt x="742535" y="98089"/>
                    <a:pt x="782251" y="114714"/>
                  </a:cubicBezTo>
                  <a:cubicBezTo>
                    <a:pt x="821967" y="131339"/>
                    <a:pt x="808113" y="166437"/>
                    <a:pt x="821044" y="197841"/>
                  </a:cubicBezTo>
                  <a:cubicBezTo>
                    <a:pt x="833975" y="229245"/>
                    <a:pt x="827510" y="252336"/>
                    <a:pt x="859837" y="303136"/>
                  </a:cubicBezTo>
                  <a:cubicBezTo>
                    <a:pt x="892164" y="353936"/>
                    <a:pt x="973444" y="462001"/>
                    <a:pt x="1015008" y="502641"/>
                  </a:cubicBezTo>
                  <a:cubicBezTo>
                    <a:pt x="1056572" y="543281"/>
                    <a:pt x="1075968" y="545129"/>
                    <a:pt x="1109219" y="546976"/>
                  </a:cubicBezTo>
                  <a:cubicBezTo>
                    <a:pt x="1142470" y="548823"/>
                    <a:pt x="1189575" y="483245"/>
                    <a:pt x="1214513" y="513725"/>
                  </a:cubicBezTo>
                  <a:cubicBezTo>
                    <a:pt x="1239451" y="544205"/>
                    <a:pt x="1239452" y="673514"/>
                    <a:pt x="1258848" y="729856"/>
                  </a:cubicBezTo>
                  <a:cubicBezTo>
                    <a:pt x="1278244" y="786198"/>
                    <a:pt x="1309647" y="826838"/>
                    <a:pt x="1330891" y="851776"/>
                  </a:cubicBezTo>
                  <a:cubicBezTo>
                    <a:pt x="1352135" y="876714"/>
                    <a:pt x="1365990" y="843463"/>
                    <a:pt x="1386310" y="879485"/>
                  </a:cubicBezTo>
                  <a:cubicBezTo>
                    <a:pt x="1406630" y="915507"/>
                    <a:pt x="1430644" y="1017107"/>
                    <a:pt x="1452811" y="1067907"/>
                  </a:cubicBezTo>
                  <a:cubicBezTo>
                    <a:pt x="1474978" y="1118707"/>
                    <a:pt x="1508229" y="1147339"/>
                    <a:pt x="1519313" y="1184285"/>
                  </a:cubicBezTo>
                  <a:cubicBezTo>
                    <a:pt x="1530397" y="1221230"/>
                    <a:pt x="1541480" y="1263718"/>
                    <a:pt x="1519313" y="1289580"/>
                  </a:cubicBezTo>
                  <a:cubicBezTo>
                    <a:pt x="1497146" y="1315442"/>
                    <a:pt x="1425103" y="1334838"/>
                    <a:pt x="1386310" y="1339456"/>
                  </a:cubicBezTo>
                  <a:cubicBezTo>
                    <a:pt x="1347517" y="1344074"/>
                    <a:pt x="1317961" y="1312671"/>
                    <a:pt x="1286557" y="1317289"/>
                  </a:cubicBezTo>
                  <a:cubicBezTo>
                    <a:pt x="1255153" y="1321907"/>
                    <a:pt x="1216361" y="1312671"/>
                    <a:pt x="1197888" y="1367165"/>
                  </a:cubicBezTo>
                  <a:cubicBezTo>
                    <a:pt x="1179415" y="1421659"/>
                    <a:pt x="1168332" y="1570365"/>
                    <a:pt x="1175721" y="1644256"/>
                  </a:cubicBezTo>
                  <a:cubicBezTo>
                    <a:pt x="1183110" y="1718147"/>
                    <a:pt x="1231139" y="1774489"/>
                    <a:pt x="1242222" y="1810511"/>
                  </a:cubicBezTo>
                  <a:cubicBezTo>
                    <a:pt x="1253305" y="1846533"/>
                    <a:pt x="1244993" y="1827136"/>
                    <a:pt x="1242222" y="1860387"/>
                  </a:cubicBezTo>
                  <a:cubicBezTo>
                    <a:pt x="1239451" y="1893638"/>
                    <a:pt x="1237604" y="1970300"/>
                    <a:pt x="1225597" y="2010016"/>
                  </a:cubicBezTo>
                  <a:cubicBezTo>
                    <a:pt x="1213590" y="2049732"/>
                    <a:pt x="1207124" y="2086678"/>
                    <a:pt x="1170179" y="2098685"/>
                  </a:cubicBezTo>
                  <a:cubicBezTo>
                    <a:pt x="1133234" y="2110692"/>
                    <a:pt x="1003924" y="2082060"/>
                    <a:pt x="1003924" y="2082060"/>
                  </a:cubicBezTo>
                  <a:cubicBezTo>
                    <a:pt x="933728" y="2075594"/>
                    <a:pt x="826586" y="2059892"/>
                    <a:pt x="749001" y="2059892"/>
                  </a:cubicBezTo>
                  <a:cubicBezTo>
                    <a:pt x="671416" y="2059892"/>
                    <a:pt x="594753" y="2066358"/>
                    <a:pt x="538411" y="2082060"/>
                  </a:cubicBezTo>
                  <a:cubicBezTo>
                    <a:pt x="482069" y="2097762"/>
                    <a:pt x="449743" y="2128241"/>
                    <a:pt x="410950" y="2154103"/>
                  </a:cubicBezTo>
                  <a:cubicBezTo>
                    <a:pt x="372157" y="2179965"/>
                    <a:pt x="328746" y="2221529"/>
                    <a:pt x="305655" y="2237231"/>
                  </a:cubicBezTo>
                  <a:cubicBezTo>
                    <a:pt x="282564" y="2252933"/>
                    <a:pt x="289953" y="2267710"/>
                    <a:pt x="272404" y="2248314"/>
                  </a:cubicBezTo>
                  <a:cubicBezTo>
                    <a:pt x="254855" y="2228918"/>
                    <a:pt x="232688" y="2177194"/>
                    <a:pt x="200361" y="2120852"/>
                  </a:cubicBezTo>
                  <a:cubicBezTo>
                    <a:pt x="168034" y="2064510"/>
                    <a:pt x="66433" y="1963834"/>
                    <a:pt x="50731" y="1910263"/>
                  </a:cubicBezTo>
                  <a:close/>
                </a:path>
              </a:pathLst>
            </a:cu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7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 descr="C:\Users\id201\Desktop\给省规划院\给省规划院\相关照片\水路相伴案例\水路相伴城市绿网——绿地大道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657" y="5124177"/>
            <a:ext cx="5379768" cy="405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8995" y="1115050"/>
            <a:ext cx="5473430" cy="36398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65037" y="134734"/>
            <a:ext cx="18287999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Kunshan city – growing  opportunities and challenges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2657" y="9440560"/>
            <a:ext cx="5379768" cy="358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3194" y="701948"/>
            <a:ext cx="18319939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Nature based solutions providing multiple benefits</a:t>
            </a:r>
          </a:p>
        </p:txBody>
      </p:sp>
      <p:sp>
        <p:nvSpPr>
          <p:cNvPr id="4" name="Rectangle 3"/>
          <p:cNvSpPr/>
          <p:nvPr/>
        </p:nvSpPr>
        <p:spPr>
          <a:xfrm>
            <a:off x="4409853" y="10102943"/>
            <a:ext cx="15978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739" marR="0" lvl="0" indent="-428739" algn="l" defTabSz="1371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“Dialysis wetland” as kidney for water cleansing</a:t>
            </a:r>
          </a:p>
          <a:p>
            <a:pPr marL="428739" marR="0" lvl="0" indent="-428739" algn="l" defTabSz="1371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storage in internal waterway for flood protection</a:t>
            </a:r>
          </a:p>
          <a:p>
            <a:pPr marL="428739" marR="0" lvl="0" indent="-428739" algn="l" defTabSz="1371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 potable water demand and support future population growth </a:t>
            </a:r>
          </a:p>
          <a:p>
            <a:pPr marL="428739" marR="0" lvl="0" indent="-428739" algn="l" defTabSz="1371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parks for water cleansing, amenity and extreme flood events</a:t>
            </a:r>
          </a:p>
        </p:txBody>
      </p:sp>
      <p:pic>
        <p:nvPicPr>
          <p:cNvPr id="282" name="Picture 2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150" y="2395821"/>
            <a:ext cx="17558518" cy="73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87019" y="897623"/>
            <a:ext cx="21558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 smtClean="0"/>
              <a:t>Cities tend to transition through a number of stages but leapfrogging is possible</a:t>
            </a:r>
            <a:endParaRPr lang="en-AU" sz="4800" b="1" dirty="0"/>
          </a:p>
          <a:p>
            <a:endParaRPr lang="en-AU" sz="48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189041" y="6914856"/>
            <a:ext cx="9592681" cy="5557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rved Up Arrow 5"/>
          <p:cNvSpPr/>
          <p:nvPr/>
        </p:nvSpPr>
        <p:spPr>
          <a:xfrm>
            <a:off x="3339548" y="7315970"/>
            <a:ext cx="13364979" cy="85476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200" y="1769026"/>
            <a:ext cx="17743505" cy="514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>
            <a:off x="4156862" y="2192207"/>
            <a:ext cx="0" cy="9121682"/>
          </a:xfrm>
          <a:prstGeom prst="straightConnector1">
            <a:avLst/>
          </a:prstGeom>
          <a:ln w="762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4156862" y="11256724"/>
            <a:ext cx="16049292" cy="0"/>
          </a:xfrm>
          <a:prstGeom prst="straightConnector1">
            <a:avLst/>
          </a:prstGeom>
          <a:ln w="762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219599" y="12528684"/>
            <a:ext cx="5339988" cy="507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Temporal scale of implementation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9766" y="961447"/>
            <a:ext cx="4974439" cy="507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Spatial scale of implementation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44526" y="222783"/>
            <a:ext cx="18287999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Action over a range of scales and timeframes  </a:t>
            </a:r>
          </a:p>
        </p:txBody>
      </p:sp>
      <p:sp>
        <p:nvSpPr>
          <p:cNvPr id="10" name="Oval 9"/>
          <p:cNvSpPr/>
          <p:nvPr/>
        </p:nvSpPr>
        <p:spPr>
          <a:xfrm>
            <a:off x="12503082" y="3464026"/>
            <a:ext cx="3799266" cy="927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Urban Planning &amp; 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4825" y="1684247"/>
            <a:ext cx="1165704" cy="507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4825" y="10805929"/>
            <a:ext cx="1146468" cy="507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Small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82761" y="11597959"/>
            <a:ext cx="954107" cy="507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56863" y="11567912"/>
            <a:ext cx="1011815" cy="507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</a:t>
            </a:r>
          </a:p>
        </p:txBody>
      </p:sp>
      <p:sp>
        <p:nvSpPr>
          <p:cNvPr id="16" name="Oval 15"/>
          <p:cNvSpPr/>
          <p:nvPr/>
        </p:nvSpPr>
        <p:spPr>
          <a:xfrm>
            <a:off x="4801613" y="8341737"/>
            <a:ext cx="3500693" cy="927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701" dirty="0">
                <a:solidFill>
                  <a:srgbClr val="FFFFFF"/>
                </a:solidFill>
                <a:latin typeface="Arial"/>
              </a:rPr>
              <a:t>Industrial Design</a:t>
            </a:r>
          </a:p>
        </p:txBody>
      </p:sp>
      <p:pic>
        <p:nvPicPr>
          <p:cNvPr id="17" name="Picture 4" descr="C:\Users\y\Desktop\1604海绵城市申报\照片\DSC_32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002" y="5372326"/>
            <a:ext cx="3519309" cy="2689192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2348" y="1365849"/>
            <a:ext cx="4786792" cy="252658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201" y="9414317"/>
            <a:ext cx="3340937" cy="2505702"/>
          </a:xfrm>
          <a:prstGeom prst="rect">
            <a:avLst/>
          </a:prstGeom>
        </p:spPr>
      </p:pic>
      <p:sp>
        <p:nvSpPr>
          <p:cNvPr id="21" name="Left-Right Arrow 20"/>
          <p:cNvSpPr/>
          <p:nvPr/>
        </p:nvSpPr>
        <p:spPr>
          <a:xfrm rot="19570181">
            <a:off x="7197259" y="6051867"/>
            <a:ext cx="6114881" cy="5185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723978" y="5753774"/>
            <a:ext cx="3500693" cy="927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Architecture &amp; Landscape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3C269B3-79B2-4B78-B39E-8CE86AAD8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901" y="2781792"/>
            <a:ext cx="4306425" cy="242236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749" y="5690912"/>
            <a:ext cx="3544208" cy="2371745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l="4268"/>
          <a:stretch/>
        </p:blipFill>
        <p:spPr>
          <a:xfrm>
            <a:off x="11144987" y="8864700"/>
            <a:ext cx="5345535" cy="43007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63299" y="8864699"/>
            <a:ext cx="1454727" cy="549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6232651" y="6845867"/>
            <a:ext cx="10633298" cy="1403562"/>
          </a:xfrm>
        </p:spPr>
        <p:txBody>
          <a:bodyPr>
            <a:noAutofit/>
          </a:bodyPr>
          <a:lstStyle/>
          <a:p>
            <a:pPr algn="ctr"/>
            <a:r>
              <a:rPr lang="en-AU" sz="6600" b="1" dirty="0">
                <a:solidFill>
                  <a:srgbClr val="006772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AU" sz="6600" b="1" dirty="0" smtClean="0">
                <a:solidFill>
                  <a:srgbClr val="006772"/>
                </a:solidFill>
                <a:latin typeface="+mn-lt"/>
                <a:ea typeface="+mn-ea"/>
                <a:cs typeface="+mn-cs"/>
              </a:rPr>
              <a:t>he city as a water supply catchment </a:t>
            </a:r>
            <a:br>
              <a:rPr lang="en-AU" sz="6600" b="1" dirty="0" smtClean="0">
                <a:solidFill>
                  <a:srgbClr val="006772"/>
                </a:solidFill>
                <a:latin typeface="+mn-lt"/>
                <a:ea typeface="+mn-ea"/>
                <a:cs typeface="+mn-cs"/>
              </a:rPr>
            </a:br>
            <a:endParaRPr lang="en-AU" sz="6600" b="1" dirty="0">
              <a:solidFill>
                <a:srgbClr val="00677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2915" y="12289953"/>
            <a:ext cx="4560660" cy="9307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04930" y="2035079"/>
            <a:ext cx="11888740" cy="102754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67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9013825" y="5635627"/>
            <a:ext cx="12319000" cy="3000374"/>
          </a:xfrm>
        </p:spPr>
        <p:txBody>
          <a:bodyPr>
            <a:noAutofit/>
          </a:bodyPr>
          <a:lstStyle/>
          <a:p>
            <a:r>
              <a:rPr lang="en-AU" sz="8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cities are water supply catchments</a:t>
            </a:r>
          </a:p>
        </p:txBody>
      </p:sp>
      <p:sp>
        <p:nvSpPr>
          <p:cNvPr id="9" name="TextBox 8"/>
          <p:cNvSpPr txBox="1"/>
          <p:nvPr/>
        </p:nvSpPr>
        <p:spPr>
          <a:xfrm rot="120000">
            <a:off x="3920859" y="9708031"/>
            <a:ext cx="6447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AU" sz="6400" b="1" dirty="0">
                <a:solidFill>
                  <a:srgbClr val="B7DDE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Water security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4824" y="1"/>
            <a:ext cx="18382282" cy="1226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44824" y="12269586"/>
            <a:ext cx="946605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1828800">
              <a:spcBef>
                <a:spcPct val="50000"/>
              </a:spcBef>
            </a:pPr>
            <a:r>
              <a:rPr lang="en-AU" sz="2200" b="1" i="1" dirty="0">
                <a:solidFill>
                  <a:srgbClr val="000000"/>
                </a:solidFill>
                <a:latin typeface="Arial"/>
              </a:rPr>
              <a:t>Source: Prime Minister Science Engineering and Innovation Council Working Group on Water for Cities (2007) </a:t>
            </a:r>
          </a:p>
        </p:txBody>
      </p:sp>
    </p:spTree>
    <p:extLst>
      <p:ext uri="{BB962C8B-B14F-4D97-AF65-F5344CB8AC3E}">
        <p14:creationId xmlns:p14="http://schemas.microsoft.com/office/powerpoint/2010/main" val="31067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12" y="0"/>
            <a:ext cx="19418638" cy="1301362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7557212" y="1090287"/>
            <a:ext cx="9802633" cy="1797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AU" sz="6398" kern="0" spc="-200" dirty="0">
              <a:solidFill>
                <a:srgbClr val="0082BB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9847604" y="12333235"/>
            <a:ext cx="4530046" cy="65672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kern="0" dirty="0">
                <a:solidFill>
                  <a:schemeClr val="accent6"/>
                </a:solidFill>
                <a:latin typeface="+mj-lt"/>
              </a:rPr>
              <a:t>Illustration not to scale</a:t>
            </a:r>
            <a:endParaRPr lang="en-AU" sz="2000" kern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789" y="8458134"/>
            <a:ext cx="5758502" cy="4667984"/>
          </a:xfrm>
          <a:prstGeom prst="rect">
            <a:avLst/>
          </a:prstGeom>
          <a:gradFill flip="none" rotWithShape="1">
            <a:gsLst>
              <a:gs pos="47000">
                <a:srgbClr val="191919">
                  <a:alpha val="32000"/>
                </a:srgbClr>
              </a:gs>
              <a:gs pos="0">
                <a:schemeClr val="bg1">
                  <a:lumMod val="10000"/>
                  <a:alpha val="57000"/>
                </a:schemeClr>
              </a:gs>
              <a:gs pos="100000">
                <a:schemeClr val="bg1">
                  <a:lumMod val="1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7198" dirty="0" smtClean="0"/>
              <a:t>Household scale</a:t>
            </a:r>
            <a:endParaRPr lang="en-AU" sz="7198" dirty="0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7557212" y="1090287"/>
            <a:ext cx="12871822" cy="1797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6398" kern="0" spc="-200" dirty="0" smtClean="0"/>
              <a:t>A new approach for property development</a:t>
            </a:r>
            <a:endParaRPr lang="en-AU" sz="6398" kern="0" spc="-200" dirty="0"/>
          </a:p>
        </p:txBody>
      </p:sp>
      <p:sp>
        <p:nvSpPr>
          <p:cNvPr id="4" name="Parallelogram 3"/>
          <p:cNvSpPr/>
          <p:nvPr/>
        </p:nvSpPr>
        <p:spPr>
          <a:xfrm rot="19761278" flipV="1">
            <a:off x="5404853" y="3295116"/>
            <a:ext cx="6608598" cy="3183418"/>
          </a:xfrm>
          <a:prstGeom prst="parallelogram">
            <a:avLst>
              <a:gd name="adj" fmla="val 522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15090">
            <a:off x="356828" y="1124795"/>
            <a:ext cx="5643345" cy="7862991"/>
          </a:xfrm>
          <a:prstGeom prst="rect">
            <a:avLst/>
          </a:prstGeom>
          <a:ln>
            <a:solidFill>
              <a:srgbClr val="00677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77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0800000">
            <a:off x="359907" y="8859883"/>
            <a:ext cx="5758502" cy="4667984"/>
          </a:xfrm>
          <a:prstGeom prst="rect">
            <a:avLst/>
          </a:prstGeom>
          <a:gradFill flip="none" rotWithShape="1">
            <a:gsLst>
              <a:gs pos="47000">
                <a:srgbClr val="191919">
                  <a:alpha val="32000"/>
                </a:srgbClr>
              </a:gs>
              <a:gs pos="0">
                <a:schemeClr val="bg1">
                  <a:lumMod val="10000"/>
                  <a:alpha val="57000"/>
                </a:schemeClr>
              </a:gs>
              <a:gs pos="100000">
                <a:schemeClr val="bg1">
                  <a:lumMod val="1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198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AU" dirty="0" smtClean="0"/>
              <a:t>Precinct scale</a:t>
            </a:r>
            <a:endParaRPr lang="en-AU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557212" y="1090287"/>
            <a:ext cx="12871822" cy="17974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6398" kern="0" spc="-200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r>
              <a:rPr lang="en-US" dirty="0"/>
              <a:t>Australia’s largest urban development </a:t>
            </a:r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0599">
            <a:off x="902280" y="1116610"/>
            <a:ext cx="5662159" cy="794091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3082" name="Picture 10" descr="Image result for fishermans bend 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10" y="2692338"/>
            <a:ext cx="581025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126" y="2257527"/>
            <a:ext cx="7697837" cy="4311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67" y="7572519"/>
            <a:ext cx="9759200" cy="5662177"/>
          </a:xfrm>
          <a:prstGeom prst="rect">
            <a:avLst/>
          </a:prstGeom>
        </p:spPr>
      </p:pic>
      <p:pic>
        <p:nvPicPr>
          <p:cNvPr id="13" name="Picture 8" descr="Image result for fishermans bend lar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944" y="7554815"/>
            <a:ext cx="8640706" cy="57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34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741292" y="389270"/>
            <a:ext cx="7780714" cy="50928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6398" kern="0" spc="-200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6398" b="0" i="0" u="none" strike="noStrike" kern="0" cap="none" spc="-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Linking ecological landscapes 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786289" y="10157671"/>
            <a:ext cx="3413178" cy="3763046"/>
          </a:xfrm>
          <a:prstGeom prst="rect">
            <a:avLst/>
          </a:prstGeom>
        </p:spPr>
        <p:txBody>
          <a:bodyPr/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AU" dirty="0" smtClean="0">
                <a:solidFill>
                  <a:schemeClr val="bg1"/>
                </a:solidFill>
              </a:rPr>
              <a:t>City scale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356" y="2975674"/>
            <a:ext cx="8455126" cy="3184613"/>
          </a:xfrm>
          <a:prstGeom prst="rect">
            <a:avLst/>
          </a:prstGeom>
        </p:spPr>
      </p:pic>
      <p:pic>
        <p:nvPicPr>
          <p:cNvPr id="9" name="Picture 8" descr="Location - image  on http://greeningthepipeline.com.au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5" y="6456567"/>
            <a:ext cx="7719925" cy="629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819" y="6456567"/>
            <a:ext cx="8650120" cy="6109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60" y="2285999"/>
            <a:ext cx="4736095" cy="68551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>
            <a:off x="359907" y="8859883"/>
            <a:ext cx="5758502" cy="4667984"/>
          </a:xfrm>
          <a:prstGeom prst="rect">
            <a:avLst/>
          </a:prstGeom>
          <a:gradFill flip="none" rotWithShape="1">
            <a:gsLst>
              <a:gs pos="47000">
                <a:srgbClr val="191919">
                  <a:alpha val="32000"/>
                </a:srgbClr>
              </a:gs>
              <a:gs pos="0">
                <a:schemeClr val="bg1">
                  <a:lumMod val="10000"/>
                  <a:alpha val="57000"/>
                </a:schemeClr>
              </a:gs>
              <a:gs pos="100000">
                <a:schemeClr val="bg1">
                  <a:lumMod val="1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198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938689" y="10310071"/>
            <a:ext cx="3413178" cy="3763046"/>
          </a:xfrm>
          <a:prstGeom prst="rect">
            <a:avLst/>
          </a:prstGeom>
        </p:spPr>
        <p:txBody>
          <a:bodyPr/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AU" dirty="0" smtClean="0">
                <a:solidFill>
                  <a:schemeClr val="bg1"/>
                </a:solidFill>
              </a:rPr>
              <a:t>City scale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65" y="1596325"/>
            <a:ext cx="7846779" cy="42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19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role water sensitive urban design (WSUD) can take in achieving climate sensitive streets, neighbourhoods and cities. Source: CRC Water Sensitive Citi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141" y="1893444"/>
            <a:ext cx="3881197" cy="548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atersensitivecities.org.au/wp-content/uploads/2017/11/Cover_Trees-for-a-Cool-City-277x3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141" y="7607835"/>
            <a:ext cx="3917660" cy="555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53853" y="179552"/>
            <a:ext cx="1528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Urban heat island effect and potential benefits of green infrastructure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49" y="4982146"/>
            <a:ext cx="6368143" cy="54048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73063" y="864394"/>
            <a:ext cx="139559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where does the water come from? </a:t>
            </a:r>
          </a:p>
        </p:txBody>
      </p:sp>
      <p:pic>
        <p:nvPicPr>
          <p:cNvPr id="12" name="Picture 11" descr="C:\Harry's Documents\Amaravati WSC principles and strategy\2_Design\Illustrations\DIA02-0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487" y="1290002"/>
            <a:ext cx="8205788" cy="1126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6" descr="Thermal image taken in a heatwave show the impact of urban heat islands in Melbourne. Source: City of Melbourn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2" y="9256801"/>
            <a:ext cx="7431997" cy="445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062" y="1187559"/>
            <a:ext cx="6202119" cy="36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76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5914351" y="5856219"/>
            <a:ext cx="10189249" cy="1403562"/>
          </a:xfrm>
        </p:spPr>
        <p:txBody>
          <a:bodyPr>
            <a:noAutofit/>
          </a:bodyPr>
          <a:lstStyle/>
          <a:p>
            <a:pPr algn="ctr"/>
            <a:r>
              <a:rPr lang="en-AU" sz="6600" b="1" dirty="0" smtClean="0">
                <a:solidFill>
                  <a:srgbClr val="006772"/>
                </a:solidFill>
                <a:latin typeface="+mn-lt"/>
                <a:ea typeface="+mn-ea"/>
                <a:cs typeface="+mn-cs"/>
              </a:rPr>
              <a:t>Implementation</a:t>
            </a:r>
            <a:endParaRPr lang="en-AU" sz="6600" b="1" dirty="0">
              <a:solidFill>
                <a:srgbClr val="00677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5604930" y="2035080"/>
            <a:ext cx="10498670" cy="94287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2915" y="12289953"/>
            <a:ext cx="4560660" cy="93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523" y="696566"/>
            <a:ext cx="15773400" cy="1570684"/>
          </a:xfrm>
        </p:spPr>
        <p:txBody>
          <a:bodyPr>
            <a:normAutofit/>
          </a:bodyPr>
          <a:lstStyle/>
          <a:p>
            <a:r>
              <a:rPr lang="en-US" dirty="0" smtClean="0"/>
              <a:t>Transitioning to water </a:t>
            </a:r>
            <a:r>
              <a:rPr lang="en-US" dirty="0"/>
              <a:t>sensitive cities</a:t>
            </a:r>
            <a:endParaRPr lang="en-AU" dirty="0"/>
          </a:p>
        </p:txBody>
      </p:sp>
      <p:grpSp>
        <p:nvGrpSpPr>
          <p:cNvPr id="4" name="Group 3"/>
          <p:cNvGrpSpPr/>
          <p:nvPr/>
        </p:nvGrpSpPr>
        <p:grpSpPr>
          <a:xfrm>
            <a:off x="3582935" y="10223044"/>
            <a:ext cx="4175604" cy="2262156"/>
            <a:chOff x="269055" y="4597172"/>
            <a:chExt cx="2087802" cy="113107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839" y="4929503"/>
              <a:ext cx="1188018" cy="797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2" descr="IMG_003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55" y="4929504"/>
              <a:ext cx="1095406" cy="798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69056" y="4597172"/>
              <a:ext cx="2087800" cy="261610"/>
            </a:xfrm>
            <a:prstGeom prst="rect">
              <a:avLst/>
            </a:prstGeom>
            <a:solidFill>
              <a:srgbClr val="E8E8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b="1" dirty="0">
                  <a:solidFill>
                    <a:srgbClr val="000000"/>
                  </a:solidFill>
                  <a:latin typeface="Arial"/>
                </a:rPr>
                <a:t>Current System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570932" y="4132511"/>
            <a:ext cx="4176002" cy="2304612"/>
            <a:chOff x="6763053" y="1551905"/>
            <a:chExt cx="2088001" cy="1152306"/>
          </a:xfrm>
        </p:grpSpPr>
        <p:pic>
          <p:nvPicPr>
            <p:cNvPr id="9" name="Picture 10" descr="EcoEng_ML_ ©shannonmcgrath_XL0L1892"/>
            <p:cNvPicPr>
              <a:picLocks noChangeAspect="1" noChangeArrowheads="1"/>
            </p:cNvPicPr>
            <p:nvPr/>
          </p:nvPicPr>
          <p:blipFill>
            <a:blip r:embed="rId4" cstate="print"/>
            <a:srcRect r="-806"/>
            <a:stretch>
              <a:fillRect/>
            </a:stretch>
          </p:blipFill>
          <p:spPr bwMode="auto">
            <a:xfrm>
              <a:off x="6763053" y="1883458"/>
              <a:ext cx="1492188" cy="820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763054" y="1551905"/>
              <a:ext cx="2088000" cy="261610"/>
            </a:xfrm>
            <a:prstGeom prst="rect">
              <a:avLst/>
            </a:prstGeom>
            <a:solidFill>
              <a:srgbClr val="CCEF9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b="1" dirty="0">
                  <a:solidFill>
                    <a:srgbClr val="000000"/>
                  </a:solidFill>
                  <a:latin typeface="Arial"/>
                </a:rPr>
                <a:t>Water Sensitive City</a:t>
              </a:r>
            </a:p>
          </p:txBody>
        </p:sp>
        <p:pic>
          <p:nvPicPr>
            <p:cNvPr id="11" name="Picture 2" descr="victoriaPark0326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8199"/>
            <a:stretch/>
          </p:blipFill>
          <p:spPr bwMode="auto">
            <a:xfrm>
              <a:off x="7889358" y="1883458"/>
              <a:ext cx="956804" cy="820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Freeform 8"/>
          <p:cNvSpPr>
            <a:spLocks/>
          </p:cNvSpPr>
          <p:nvPr/>
        </p:nvSpPr>
        <p:spPr bwMode="auto">
          <a:xfrm>
            <a:off x="9800223" y="8425706"/>
            <a:ext cx="10325928" cy="2658328"/>
          </a:xfrm>
          <a:custGeom>
            <a:avLst/>
            <a:gdLst>
              <a:gd name="T0" fmla="*/ 0 w 2041"/>
              <a:gd name="T1" fmla="*/ 2147483647 h 506"/>
              <a:gd name="T2" fmla="*/ 2147483647 w 2041"/>
              <a:gd name="T3" fmla="*/ 2147483647 h 506"/>
              <a:gd name="T4" fmla="*/ 2147483647 w 2041"/>
              <a:gd name="T5" fmla="*/ 2147483647 h 506"/>
              <a:gd name="T6" fmla="*/ 2147483647 w 2041"/>
              <a:gd name="T7" fmla="*/ 2147483647 h 506"/>
              <a:gd name="T8" fmla="*/ 2147483647 w 2041"/>
              <a:gd name="T9" fmla="*/ 2147483647 h 506"/>
              <a:gd name="T10" fmla="*/ 2147483647 w 2041"/>
              <a:gd name="T11" fmla="*/ 2147483647 h 506"/>
              <a:gd name="T12" fmla="*/ 2147483647 w 2041"/>
              <a:gd name="T13" fmla="*/ 2147483647 h 506"/>
              <a:gd name="T14" fmla="*/ 2147483647 w 2041"/>
              <a:gd name="T15" fmla="*/ 2147483647 h 506"/>
              <a:gd name="T16" fmla="*/ 2147483647 w 2041"/>
              <a:gd name="T17" fmla="*/ 2147483647 h 506"/>
              <a:gd name="T18" fmla="*/ 2147483647 w 2041"/>
              <a:gd name="T19" fmla="*/ 2147483647 h 50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41"/>
              <a:gd name="T31" fmla="*/ 0 h 506"/>
              <a:gd name="T32" fmla="*/ 2041 w 2041"/>
              <a:gd name="T33" fmla="*/ 506 h 50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41" h="506">
                <a:moveTo>
                  <a:pt x="0" y="506"/>
                </a:moveTo>
                <a:cubicBezTo>
                  <a:pt x="61" y="464"/>
                  <a:pt x="122" y="422"/>
                  <a:pt x="182" y="369"/>
                </a:cubicBezTo>
                <a:cubicBezTo>
                  <a:pt x="242" y="316"/>
                  <a:pt x="295" y="233"/>
                  <a:pt x="363" y="188"/>
                </a:cubicBezTo>
                <a:cubicBezTo>
                  <a:pt x="431" y="143"/>
                  <a:pt x="522" y="120"/>
                  <a:pt x="590" y="97"/>
                </a:cubicBezTo>
                <a:cubicBezTo>
                  <a:pt x="658" y="74"/>
                  <a:pt x="696" y="67"/>
                  <a:pt x="771" y="52"/>
                </a:cubicBezTo>
                <a:cubicBezTo>
                  <a:pt x="846" y="37"/>
                  <a:pt x="960" y="14"/>
                  <a:pt x="1043" y="7"/>
                </a:cubicBezTo>
                <a:cubicBezTo>
                  <a:pt x="1126" y="0"/>
                  <a:pt x="1179" y="7"/>
                  <a:pt x="1270" y="7"/>
                </a:cubicBezTo>
                <a:cubicBezTo>
                  <a:pt x="1361" y="7"/>
                  <a:pt x="1490" y="7"/>
                  <a:pt x="1588" y="7"/>
                </a:cubicBezTo>
                <a:cubicBezTo>
                  <a:pt x="1686" y="7"/>
                  <a:pt x="1785" y="7"/>
                  <a:pt x="1860" y="7"/>
                </a:cubicBezTo>
                <a:cubicBezTo>
                  <a:pt x="1935" y="7"/>
                  <a:pt x="1988" y="7"/>
                  <a:pt x="2041" y="7"/>
                </a:cubicBezTo>
              </a:path>
            </a:pathLst>
          </a:custGeom>
          <a:noFill/>
          <a:ln w="38100">
            <a:solidFill>
              <a:schemeClr val="accent4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>
            <a:off x="12668065" y="6997777"/>
            <a:ext cx="7086600" cy="3889930"/>
          </a:xfrm>
          <a:custGeom>
            <a:avLst/>
            <a:gdLst>
              <a:gd name="T0" fmla="*/ 0 w 1678"/>
              <a:gd name="T1" fmla="*/ 2147483647 h 1050"/>
              <a:gd name="T2" fmla="*/ 2147483647 w 1678"/>
              <a:gd name="T3" fmla="*/ 2147483647 h 1050"/>
              <a:gd name="T4" fmla="*/ 2147483647 w 1678"/>
              <a:gd name="T5" fmla="*/ 2147483647 h 1050"/>
              <a:gd name="T6" fmla="*/ 2147483647 w 1678"/>
              <a:gd name="T7" fmla="*/ 2147483647 h 1050"/>
              <a:gd name="T8" fmla="*/ 2147483647 w 1678"/>
              <a:gd name="T9" fmla="*/ 2147483647 h 1050"/>
              <a:gd name="T10" fmla="*/ 2147483647 w 1678"/>
              <a:gd name="T11" fmla="*/ 2147483647 h 1050"/>
              <a:gd name="T12" fmla="*/ 2147483647 w 1678"/>
              <a:gd name="T13" fmla="*/ 2147483647 h 1050"/>
              <a:gd name="T14" fmla="*/ 2147483647 w 1678"/>
              <a:gd name="T15" fmla="*/ 2147483647 h 1050"/>
              <a:gd name="T16" fmla="*/ 2147483647 w 1678"/>
              <a:gd name="T17" fmla="*/ 2147483647 h 1050"/>
              <a:gd name="T18" fmla="*/ 2147483647 w 1678"/>
              <a:gd name="T19" fmla="*/ 2147483647 h 1050"/>
              <a:gd name="T20" fmla="*/ 2147483647 w 1678"/>
              <a:gd name="T21" fmla="*/ 2147483647 h 1050"/>
              <a:gd name="T22" fmla="*/ 2147483647 w 1678"/>
              <a:gd name="T23" fmla="*/ 2147483647 h 1050"/>
              <a:gd name="T24" fmla="*/ 2147483647 w 1678"/>
              <a:gd name="T25" fmla="*/ 2147483647 h 1050"/>
              <a:gd name="T26" fmla="*/ 2147483647 w 1678"/>
              <a:gd name="T27" fmla="*/ 2147483647 h 10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78"/>
              <a:gd name="T43" fmla="*/ 0 h 1050"/>
              <a:gd name="T44" fmla="*/ 1678 w 1678"/>
              <a:gd name="T45" fmla="*/ 1050 h 105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78" h="1050">
                <a:moveTo>
                  <a:pt x="0" y="143"/>
                </a:moveTo>
                <a:cubicBezTo>
                  <a:pt x="33" y="109"/>
                  <a:pt x="67" y="75"/>
                  <a:pt x="90" y="52"/>
                </a:cubicBezTo>
                <a:cubicBezTo>
                  <a:pt x="113" y="29"/>
                  <a:pt x="121" y="14"/>
                  <a:pt x="136" y="7"/>
                </a:cubicBezTo>
                <a:cubicBezTo>
                  <a:pt x="151" y="0"/>
                  <a:pt x="166" y="0"/>
                  <a:pt x="181" y="7"/>
                </a:cubicBezTo>
                <a:cubicBezTo>
                  <a:pt x="196" y="14"/>
                  <a:pt x="211" y="29"/>
                  <a:pt x="226" y="52"/>
                </a:cubicBezTo>
                <a:cubicBezTo>
                  <a:pt x="241" y="75"/>
                  <a:pt x="257" y="105"/>
                  <a:pt x="272" y="143"/>
                </a:cubicBezTo>
                <a:cubicBezTo>
                  <a:pt x="287" y="181"/>
                  <a:pt x="294" y="226"/>
                  <a:pt x="317" y="279"/>
                </a:cubicBezTo>
                <a:cubicBezTo>
                  <a:pt x="340" y="332"/>
                  <a:pt x="370" y="415"/>
                  <a:pt x="408" y="460"/>
                </a:cubicBezTo>
                <a:cubicBezTo>
                  <a:pt x="446" y="505"/>
                  <a:pt x="506" y="528"/>
                  <a:pt x="544" y="551"/>
                </a:cubicBezTo>
                <a:cubicBezTo>
                  <a:pt x="582" y="574"/>
                  <a:pt x="582" y="573"/>
                  <a:pt x="635" y="596"/>
                </a:cubicBezTo>
                <a:cubicBezTo>
                  <a:pt x="688" y="619"/>
                  <a:pt x="770" y="649"/>
                  <a:pt x="861" y="687"/>
                </a:cubicBezTo>
                <a:cubicBezTo>
                  <a:pt x="952" y="725"/>
                  <a:pt x="1058" y="770"/>
                  <a:pt x="1179" y="823"/>
                </a:cubicBezTo>
                <a:cubicBezTo>
                  <a:pt x="1300" y="876"/>
                  <a:pt x="1504" y="967"/>
                  <a:pt x="1587" y="1005"/>
                </a:cubicBezTo>
                <a:cubicBezTo>
                  <a:pt x="1670" y="1043"/>
                  <a:pt x="1655" y="1035"/>
                  <a:pt x="1678" y="1050"/>
                </a:cubicBezTo>
              </a:path>
            </a:pathLst>
          </a:custGeom>
          <a:noFill/>
          <a:ln w="38100">
            <a:solidFill>
              <a:srgbClr val="70AD47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Freeform 6"/>
          <p:cNvSpPr>
            <a:spLocks/>
          </p:cNvSpPr>
          <p:nvPr/>
        </p:nvSpPr>
        <p:spPr bwMode="auto">
          <a:xfrm>
            <a:off x="9545665" y="10807354"/>
            <a:ext cx="10442832" cy="1230728"/>
          </a:xfrm>
          <a:custGeom>
            <a:avLst/>
            <a:gdLst>
              <a:gd name="T0" fmla="*/ 0 w 1996"/>
              <a:gd name="T1" fmla="*/ 2147483647 h 702"/>
              <a:gd name="T2" fmla="*/ 2147483647 w 1996"/>
              <a:gd name="T3" fmla="*/ 2147483647 h 702"/>
              <a:gd name="T4" fmla="*/ 2147483647 w 1996"/>
              <a:gd name="T5" fmla="*/ 2147483647 h 702"/>
              <a:gd name="T6" fmla="*/ 2147483647 w 1996"/>
              <a:gd name="T7" fmla="*/ 2147483647 h 702"/>
              <a:gd name="T8" fmla="*/ 2147483647 w 1996"/>
              <a:gd name="T9" fmla="*/ 2147483647 h 702"/>
              <a:gd name="T10" fmla="*/ 2147483647 w 1996"/>
              <a:gd name="T11" fmla="*/ 2147483647 h 702"/>
              <a:gd name="T12" fmla="*/ 2147483647 w 1996"/>
              <a:gd name="T13" fmla="*/ 2147483647 h 702"/>
              <a:gd name="T14" fmla="*/ 2147483647 w 1996"/>
              <a:gd name="T15" fmla="*/ 2147483647 h 702"/>
              <a:gd name="T16" fmla="*/ 2147483647 w 1996"/>
              <a:gd name="T17" fmla="*/ 2147483647 h 702"/>
              <a:gd name="T18" fmla="*/ 2147483647 w 1996"/>
              <a:gd name="T19" fmla="*/ 2147483647 h 702"/>
              <a:gd name="T20" fmla="*/ 2147483647 w 1996"/>
              <a:gd name="T21" fmla="*/ 2147483647 h 702"/>
              <a:gd name="T22" fmla="*/ 2147483647 w 1996"/>
              <a:gd name="T23" fmla="*/ 2147483647 h 702"/>
              <a:gd name="T24" fmla="*/ 2147483647 w 1996"/>
              <a:gd name="T25" fmla="*/ 2147483647 h 702"/>
              <a:gd name="T26" fmla="*/ 2147483647 w 1996"/>
              <a:gd name="T27" fmla="*/ 2147483647 h 702"/>
              <a:gd name="T28" fmla="*/ 2147483647 w 1996"/>
              <a:gd name="T29" fmla="*/ 2147483647 h 7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996"/>
              <a:gd name="T46" fmla="*/ 0 h 702"/>
              <a:gd name="T47" fmla="*/ 1996 w 1996"/>
              <a:gd name="T48" fmla="*/ 702 h 70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996" h="702">
                <a:moveTo>
                  <a:pt x="0" y="151"/>
                </a:moveTo>
                <a:cubicBezTo>
                  <a:pt x="30" y="136"/>
                  <a:pt x="60" y="121"/>
                  <a:pt x="90" y="106"/>
                </a:cubicBezTo>
                <a:cubicBezTo>
                  <a:pt x="120" y="91"/>
                  <a:pt x="143" y="75"/>
                  <a:pt x="181" y="60"/>
                </a:cubicBezTo>
                <a:cubicBezTo>
                  <a:pt x="219" y="45"/>
                  <a:pt x="264" y="22"/>
                  <a:pt x="317" y="15"/>
                </a:cubicBezTo>
                <a:cubicBezTo>
                  <a:pt x="370" y="8"/>
                  <a:pt x="446" y="15"/>
                  <a:pt x="499" y="15"/>
                </a:cubicBezTo>
                <a:cubicBezTo>
                  <a:pt x="552" y="15"/>
                  <a:pt x="575" y="0"/>
                  <a:pt x="635" y="15"/>
                </a:cubicBezTo>
                <a:cubicBezTo>
                  <a:pt x="695" y="30"/>
                  <a:pt x="802" y="76"/>
                  <a:pt x="862" y="106"/>
                </a:cubicBezTo>
                <a:cubicBezTo>
                  <a:pt x="922" y="136"/>
                  <a:pt x="960" y="166"/>
                  <a:pt x="998" y="196"/>
                </a:cubicBezTo>
                <a:cubicBezTo>
                  <a:pt x="1036" y="226"/>
                  <a:pt x="1058" y="257"/>
                  <a:pt x="1088" y="287"/>
                </a:cubicBezTo>
                <a:cubicBezTo>
                  <a:pt x="1118" y="317"/>
                  <a:pt x="1149" y="348"/>
                  <a:pt x="1179" y="378"/>
                </a:cubicBezTo>
                <a:cubicBezTo>
                  <a:pt x="1209" y="408"/>
                  <a:pt x="1232" y="438"/>
                  <a:pt x="1270" y="468"/>
                </a:cubicBezTo>
                <a:cubicBezTo>
                  <a:pt x="1308" y="498"/>
                  <a:pt x="1338" y="529"/>
                  <a:pt x="1406" y="559"/>
                </a:cubicBezTo>
                <a:cubicBezTo>
                  <a:pt x="1474" y="589"/>
                  <a:pt x="1595" y="627"/>
                  <a:pt x="1678" y="650"/>
                </a:cubicBezTo>
                <a:cubicBezTo>
                  <a:pt x="1761" y="673"/>
                  <a:pt x="1852" y="688"/>
                  <a:pt x="1905" y="695"/>
                </a:cubicBezTo>
                <a:cubicBezTo>
                  <a:pt x="1958" y="702"/>
                  <a:pt x="1977" y="698"/>
                  <a:pt x="1996" y="695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15625295" y="7648562"/>
            <a:ext cx="53074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AU" sz="3200" b="1" dirty="0">
                <a:solidFill>
                  <a:srgbClr val="4097DB"/>
                </a:solidFill>
                <a:latin typeface="Arial"/>
              </a:rPr>
              <a:t>Path-dependant lock-in</a:t>
            </a:r>
            <a:endParaRPr lang="en-US" sz="3200" b="1" dirty="0">
              <a:solidFill>
                <a:srgbClr val="4097DB"/>
              </a:solidFill>
              <a:latin typeface="Arial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18434238" y="9792042"/>
            <a:ext cx="24985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AU" sz="3200" b="1" dirty="0">
                <a:solidFill>
                  <a:srgbClr val="76AD1A"/>
                </a:solidFill>
                <a:latin typeface="Arial"/>
              </a:rPr>
              <a:t>Backlash</a:t>
            </a:r>
            <a:endParaRPr lang="en-US" sz="3200" b="1" dirty="0">
              <a:solidFill>
                <a:srgbClr val="76AD1A"/>
              </a:solidFill>
              <a:latin typeface="Arial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6082887" y="11128252"/>
            <a:ext cx="4820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AU" sz="3200" b="1" dirty="0">
                <a:solidFill>
                  <a:srgbClr val="FF0000"/>
                </a:solidFill>
                <a:latin typeface="Arial"/>
              </a:rPr>
              <a:t>System breakdown</a:t>
            </a:r>
            <a:endParaRPr lang="en-US" sz="32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476551" y="13076333"/>
            <a:ext cx="6238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"/>
              </a:spcBef>
            </a:pPr>
            <a:r>
              <a:rPr lang="en-AU" sz="2400" dirty="0">
                <a:solidFill>
                  <a:srgbClr val="000000"/>
                </a:solidFill>
                <a:latin typeface="Arial"/>
              </a:rPr>
              <a:t>Van de </a:t>
            </a:r>
            <a:r>
              <a:rPr lang="en-AU" sz="2400" dirty="0" err="1">
                <a:solidFill>
                  <a:srgbClr val="000000"/>
                </a:solidFill>
                <a:latin typeface="Arial"/>
              </a:rPr>
              <a:t>Brugge</a:t>
            </a:r>
            <a:r>
              <a:rPr lang="en-AU" sz="2400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n-AU" sz="2400" dirty="0" err="1">
                <a:solidFill>
                  <a:srgbClr val="000000"/>
                </a:solidFill>
                <a:latin typeface="Arial"/>
              </a:rPr>
              <a:t>Rotmans</a:t>
            </a:r>
            <a:r>
              <a:rPr lang="en-AU" sz="2400" dirty="0">
                <a:solidFill>
                  <a:srgbClr val="000000"/>
                </a:solidFill>
                <a:latin typeface="Arial"/>
              </a:rPr>
              <a:t> (2007)</a:t>
            </a:r>
            <a:r>
              <a:rPr lang="en-AU" sz="2400" i="1" dirty="0">
                <a:solidFill>
                  <a:srgbClr val="000000"/>
                </a:solidFill>
                <a:latin typeface="Arial"/>
              </a:rPr>
              <a:t> Futures</a:t>
            </a:r>
          </a:p>
        </p:txBody>
      </p:sp>
      <p:sp>
        <p:nvSpPr>
          <p:cNvPr id="29" name="Freeform 28"/>
          <p:cNvSpPr/>
          <p:nvPr/>
        </p:nvSpPr>
        <p:spPr>
          <a:xfrm flipH="1" flipV="1">
            <a:off x="7842939" y="11137696"/>
            <a:ext cx="1004976" cy="150660"/>
          </a:xfrm>
          <a:custGeom>
            <a:avLst/>
            <a:gdLst>
              <a:gd name="connsiteX0" fmla="*/ 514350 w 514350"/>
              <a:gd name="connsiteY0" fmla="*/ 0 h 866775"/>
              <a:gd name="connsiteX1" fmla="*/ 247650 w 514350"/>
              <a:gd name="connsiteY1" fmla="*/ 466725 h 866775"/>
              <a:gd name="connsiteX2" fmla="*/ 0 w 514350"/>
              <a:gd name="connsiteY2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" h="866775">
                <a:moveTo>
                  <a:pt x="514350" y="0"/>
                </a:moveTo>
                <a:cubicBezTo>
                  <a:pt x="423862" y="161131"/>
                  <a:pt x="333375" y="322263"/>
                  <a:pt x="247650" y="466725"/>
                </a:cubicBezTo>
                <a:cubicBezTo>
                  <a:pt x="161925" y="611187"/>
                  <a:pt x="80962" y="738981"/>
                  <a:pt x="0" y="866775"/>
                </a:cubicBezTo>
              </a:path>
            </a:pathLst>
          </a:custGeom>
          <a:noFill/>
          <a:ln w="57150">
            <a:solidFill>
              <a:schemeClr val="tx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Freeform 29"/>
          <p:cNvSpPr/>
          <p:nvPr/>
        </p:nvSpPr>
        <p:spPr>
          <a:xfrm flipH="1" flipV="1">
            <a:off x="8917489" y="10980700"/>
            <a:ext cx="1004976" cy="150660"/>
          </a:xfrm>
          <a:custGeom>
            <a:avLst/>
            <a:gdLst>
              <a:gd name="connsiteX0" fmla="*/ 514350 w 514350"/>
              <a:gd name="connsiteY0" fmla="*/ 0 h 866775"/>
              <a:gd name="connsiteX1" fmla="*/ 247650 w 514350"/>
              <a:gd name="connsiteY1" fmla="*/ 466725 h 866775"/>
              <a:gd name="connsiteX2" fmla="*/ 0 w 514350"/>
              <a:gd name="connsiteY2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" h="866775">
                <a:moveTo>
                  <a:pt x="514350" y="0"/>
                </a:moveTo>
                <a:cubicBezTo>
                  <a:pt x="423862" y="161131"/>
                  <a:pt x="333375" y="322263"/>
                  <a:pt x="247650" y="466725"/>
                </a:cubicBezTo>
                <a:cubicBezTo>
                  <a:pt x="161925" y="611187"/>
                  <a:pt x="80962" y="738981"/>
                  <a:pt x="0" y="866775"/>
                </a:cubicBezTo>
              </a:path>
            </a:pathLst>
          </a:custGeom>
          <a:noFill/>
          <a:ln w="57150">
            <a:solidFill>
              <a:schemeClr val="tx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/>
          <p:nvPr/>
        </p:nvSpPr>
        <p:spPr>
          <a:xfrm flipH="1" flipV="1">
            <a:off x="10023900" y="10364970"/>
            <a:ext cx="769750" cy="487244"/>
          </a:xfrm>
          <a:custGeom>
            <a:avLst/>
            <a:gdLst>
              <a:gd name="connsiteX0" fmla="*/ 514350 w 514350"/>
              <a:gd name="connsiteY0" fmla="*/ 0 h 866775"/>
              <a:gd name="connsiteX1" fmla="*/ 247650 w 514350"/>
              <a:gd name="connsiteY1" fmla="*/ 466725 h 866775"/>
              <a:gd name="connsiteX2" fmla="*/ 0 w 514350"/>
              <a:gd name="connsiteY2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" h="866775">
                <a:moveTo>
                  <a:pt x="514350" y="0"/>
                </a:moveTo>
                <a:cubicBezTo>
                  <a:pt x="423862" y="161131"/>
                  <a:pt x="333375" y="322263"/>
                  <a:pt x="247650" y="466725"/>
                </a:cubicBezTo>
                <a:cubicBezTo>
                  <a:pt x="161925" y="611187"/>
                  <a:pt x="80962" y="738981"/>
                  <a:pt x="0" y="866775"/>
                </a:cubicBezTo>
              </a:path>
            </a:pathLst>
          </a:custGeom>
          <a:noFill/>
          <a:ln w="57150">
            <a:solidFill>
              <a:schemeClr val="tx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Freeform 31"/>
          <p:cNvSpPr/>
          <p:nvPr/>
        </p:nvSpPr>
        <p:spPr>
          <a:xfrm rot="19460659" flipH="1" flipV="1">
            <a:off x="10687919" y="9800548"/>
            <a:ext cx="1004976" cy="150660"/>
          </a:xfrm>
          <a:custGeom>
            <a:avLst/>
            <a:gdLst>
              <a:gd name="connsiteX0" fmla="*/ 514350 w 514350"/>
              <a:gd name="connsiteY0" fmla="*/ 0 h 866775"/>
              <a:gd name="connsiteX1" fmla="*/ 247650 w 514350"/>
              <a:gd name="connsiteY1" fmla="*/ 466725 h 866775"/>
              <a:gd name="connsiteX2" fmla="*/ 0 w 514350"/>
              <a:gd name="connsiteY2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" h="866775">
                <a:moveTo>
                  <a:pt x="514350" y="0"/>
                </a:moveTo>
                <a:cubicBezTo>
                  <a:pt x="423862" y="161131"/>
                  <a:pt x="333375" y="322263"/>
                  <a:pt x="247650" y="466725"/>
                </a:cubicBezTo>
                <a:cubicBezTo>
                  <a:pt x="161925" y="611187"/>
                  <a:pt x="80962" y="738981"/>
                  <a:pt x="0" y="866775"/>
                </a:cubicBezTo>
              </a:path>
            </a:pathLst>
          </a:custGeom>
          <a:noFill/>
          <a:ln w="57150">
            <a:solidFill>
              <a:schemeClr val="tx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Freeform 32"/>
          <p:cNvSpPr/>
          <p:nvPr/>
        </p:nvSpPr>
        <p:spPr>
          <a:xfrm rot="18952247" flipH="1" flipV="1">
            <a:off x="11252401" y="8902614"/>
            <a:ext cx="1004976" cy="150660"/>
          </a:xfrm>
          <a:custGeom>
            <a:avLst/>
            <a:gdLst>
              <a:gd name="connsiteX0" fmla="*/ 514350 w 514350"/>
              <a:gd name="connsiteY0" fmla="*/ 0 h 866775"/>
              <a:gd name="connsiteX1" fmla="*/ 247650 w 514350"/>
              <a:gd name="connsiteY1" fmla="*/ 466725 h 866775"/>
              <a:gd name="connsiteX2" fmla="*/ 0 w 514350"/>
              <a:gd name="connsiteY2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" h="866775">
                <a:moveTo>
                  <a:pt x="514350" y="0"/>
                </a:moveTo>
                <a:cubicBezTo>
                  <a:pt x="423862" y="161131"/>
                  <a:pt x="333375" y="322263"/>
                  <a:pt x="247650" y="466725"/>
                </a:cubicBezTo>
                <a:cubicBezTo>
                  <a:pt x="161925" y="611187"/>
                  <a:pt x="80962" y="738981"/>
                  <a:pt x="0" y="866775"/>
                </a:cubicBezTo>
              </a:path>
            </a:pathLst>
          </a:custGeom>
          <a:noFill/>
          <a:ln w="57150">
            <a:solidFill>
              <a:schemeClr val="tx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Freeform 33"/>
          <p:cNvSpPr/>
          <p:nvPr/>
        </p:nvSpPr>
        <p:spPr>
          <a:xfrm rot="18382543" flipH="1" flipV="1">
            <a:off x="11868201" y="7979022"/>
            <a:ext cx="1004976" cy="150660"/>
          </a:xfrm>
          <a:custGeom>
            <a:avLst/>
            <a:gdLst>
              <a:gd name="connsiteX0" fmla="*/ 514350 w 514350"/>
              <a:gd name="connsiteY0" fmla="*/ 0 h 866775"/>
              <a:gd name="connsiteX1" fmla="*/ 247650 w 514350"/>
              <a:gd name="connsiteY1" fmla="*/ 466725 h 866775"/>
              <a:gd name="connsiteX2" fmla="*/ 0 w 514350"/>
              <a:gd name="connsiteY2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" h="866775">
                <a:moveTo>
                  <a:pt x="514350" y="0"/>
                </a:moveTo>
                <a:cubicBezTo>
                  <a:pt x="423862" y="161131"/>
                  <a:pt x="333375" y="322263"/>
                  <a:pt x="247650" y="466725"/>
                </a:cubicBezTo>
                <a:cubicBezTo>
                  <a:pt x="161925" y="611187"/>
                  <a:pt x="80962" y="738981"/>
                  <a:pt x="0" y="866775"/>
                </a:cubicBezTo>
              </a:path>
            </a:pathLst>
          </a:custGeom>
          <a:noFill/>
          <a:ln w="57150">
            <a:solidFill>
              <a:schemeClr val="tx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Freeform 34"/>
          <p:cNvSpPr/>
          <p:nvPr/>
        </p:nvSpPr>
        <p:spPr>
          <a:xfrm rot="18831199" flipH="1" flipV="1">
            <a:off x="12484005" y="6978464"/>
            <a:ext cx="1004976" cy="150660"/>
          </a:xfrm>
          <a:custGeom>
            <a:avLst/>
            <a:gdLst>
              <a:gd name="connsiteX0" fmla="*/ 514350 w 514350"/>
              <a:gd name="connsiteY0" fmla="*/ 0 h 866775"/>
              <a:gd name="connsiteX1" fmla="*/ 247650 w 514350"/>
              <a:gd name="connsiteY1" fmla="*/ 466725 h 866775"/>
              <a:gd name="connsiteX2" fmla="*/ 0 w 514350"/>
              <a:gd name="connsiteY2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" h="866775">
                <a:moveTo>
                  <a:pt x="514350" y="0"/>
                </a:moveTo>
                <a:cubicBezTo>
                  <a:pt x="423862" y="161131"/>
                  <a:pt x="333375" y="322263"/>
                  <a:pt x="247650" y="466725"/>
                </a:cubicBezTo>
                <a:cubicBezTo>
                  <a:pt x="161925" y="611187"/>
                  <a:pt x="80962" y="738981"/>
                  <a:pt x="0" y="866775"/>
                </a:cubicBezTo>
              </a:path>
            </a:pathLst>
          </a:custGeom>
          <a:noFill/>
          <a:ln w="57150">
            <a:solidFill>
              <a:schemeClr val="tx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Freeform 35"/>
          <p:cNvSpPr/>
          <p:nvPr/>
        </p:nvSpPr>
        <p:spPr>
          <a:xfrm rot="19356340" flipH="1" flipV="1">
            <a:off x="13125463" y="6106182"/>
            <a:ext cx="1004976" cy="150660"/>
          </a:xfrm>
          <a:custGeom>
            <a:avLst/>
            <a:gdLst>
              <a:gd name="connsiteX0" fmla="*/ 514350 w 514350"/>
              <a:gd name="connsiteY0" fmla="*/ 0 h 866775"/>
              <a:gd name="connsiteX1" fmla="*/ 247650 w 514350"/>
              <a:gd name="connsiteY1" fmla="*/ 466725 h 866775"/>
              <a:gd name="connsiteX2" fmla="*/ 0 w 514350"/>
              <a:gd name="connsiteY2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" h="866775">
                <a:moveTo>
                  <a:pt x="514350" y="0"/>
                </a:moveTo>
                <a:cubicBezTo>
                  <a:pt x="423862" y="161131"/>
                  <a:pt x="333375" y="322263"/>
                  <a:pt x="247650" y="466725"/>
                </a:cubicBezTo>
                <a:cubicBezTo>
                  <a:pt x="161925" y="611187"/>
                  <a:pt x="80962" y="738981"/>
                  <a:pt x="0" y="866775"/>
                </a:cubicBezTo>
              </a:path>
            </a:pathLst>
          </a:custGeom>
          <a:noFill/>
          <a:ln w="57150">
            <a:solidFill>
              <a:schemeClr val="tx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Freeform 36"/>
          <p:cNvSpPr/>
          <p:nvPr/>
        </p:nvSpPr>
        <p:spPr>
          <a:xfrm rot="20430112" flipH="1" flipV="1">
            <a:off x="13920871" y="5439140"/>
            <a:ext cx="1004976" cy="150660"/>
          </a:xfrm>
          <a:custGeom>
            <a:avLst/>
            <a:gdLst>
              <a:gd name="connsiteX0" fmla="*/ 514350 w 514350"/>
              <a:gd name="connsiteY0" fmla="*/ 0 h 866775"/>
              <a:gd name="connsiteX1" fmla="*/ 247650 w 514350"/>
              <a:gd name="connsiteY1" fmla="*/ 466725 h 866775"/>
              <a:gd name="connsiteX2" fmla="*/ 0 w 514350"/>
              <a:gd name="connsiteY2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" h="866775">
                <a:moveTo>
                  <a:pt x="514350" y="0"/>
                </a:moveTo>
                <a:cubicBezTo>
                  <a:pt x="423862" y="161131"/>
                  <a:pt x="333375" y="322263"/>
                  <a:pt x="247650" y="466725"/>
                </a:cubicBezTo>
                <a:cubicBezTo>
                  <a:pt x="161925" y="611187"/>
                  <a:pt x="80962" y="738981"/>
                  <a:pt x="0" y="866775"/>
                </a:cubicBezTo>
              </a:path>
            </a:pathLst>
          </a:custGeom>
          <a:noFill/>
          <a:ln w="57150">
            <a:solidFill>
              <a:schemeClr val="tx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Freeform 37"/>
          <p:cNvSpPr/>
          <p:nvPr/>
        </p:nvSpPr>
        <p:spPr>
          <a:xfrm flipH="1" flipV="1">
            <a:off x="14947205" y="5105622"/>
            <a:ext cx="1004976" cy="150660"/>
          </a:xfrm>
          <a:custGeom>
            <a:avLst/>
            <a:gdLst>
              <a:gd name="connsiteX0" fmla="*/ 514350 w 514350"/>
              <a:gd name="connsiteY0" fmla="*/ 0 h 866775"/>
              <a:gd name="connsiteX1" fmla="*/ 247650 w 514350"/>
              <a:gd name="connsiteY1" fmla="*/ 466725 h 866775"/>
              <a:gd name="connsiteX2" fmla="*/ 0 w 514350"/>
              <a:gd name="connsiteY2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" h="866775">
                <a:moveTo>
                  <a:pt x="514350" y="0"/>
                </a:moveTo>
                <a:cubicBezTo>
                  <a:pt x="423862" y="161131"/>
                  <a:pt x="333375" y="322263"/>
                  <a:pt x="247650" y="466725"/>
                </a:cubicBezTo>
                <a:cubicBezTo>
                  <a:pt x="161925" y="611187"/>
                  <a:pt x="80962" y="738981"/>
                  <a:pt x="0" y="866775"/>
                </a:cubicBezTo>
              </a:path>
            </a:pathLst>
          </a:custGeom>
          <a:noFill/>
          <a:ln w="57150">
            <a:solidFill>
              <a:schemeClr val="tx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Text Box 50"/>
          <p:cNvSpPr txBox="1">
            <a:spLocks noChangeArrowheads="1"/>
          </p:cNvSpPr>
          <p:nvPr/>
        </p:nvSpPr>
        <p:spPr bwMode="auto">
          <a:xfrm>
            <a:off x="3582936" y="8827878"/>
            <a:ext cx="41756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/>
              </a:rPr>
              <a:t>Large-scale,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centralised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, linear, universal, …</a:t>
            </a:r>
          </a:p>
        </p:txBody>
      </p:sp>
      <p:sp>
        <p:nvSpPr>
          <p:cNvPr id="40" name="Text Box 50"/>
          <p:cNvSpPr txBox="1">
            <a:spLocks noChangeArrowheads="1"/>
          </p:cNvSpPr>
          <p:nvPr/>
        </p:nvSpPr>
        <p:spPr bwMode="auto">
          <a:xfrm>
            <a:off x="16599241" y="2632868"/>
            <a:ext cx="41662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/>
              </a:rPr>
              <a:t>Flexible, integrated, distributed, closed loop, context sensitive, …</a:t>
            </a:r>
          </a:p>
        </p:txBody>
      </p:sp>
    </p:spTree>
    <p:extLst>
      <p:ext uri="{BB962C8B-B14F-4D97-AF65-F5344CB8AC3E}">
        <p14:creationId xmlns:p14="http://schemas.microsoft.com/office/powerpoint/2010/main" val="20740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09952" y="1166414"/>
            <a:ext cx="17694274" cy="11401526"/>
            <a:chOff x="182563" y="583207"/>
            <a:chExt cx="8847137" cy="5700763"/>
          </a:xfrm>
        </p:grpSpPr>
        <p:sp>
          <p:nvSpPr>
            <p:cNvPr id="55298" name="Text Box 2"/>
            <p:cNvSpPr txBox="1">
              <a:spLocks noChangeArrowheads="1"/>
            </p:cNvSpPr>
            <p:nvPr/>
          </p:nvSpPr>
          <p:spPr bwMode="auto">
            <a:xfrm>
              <a:off x="455613" y="2667595"/>
              <a:ext cx="2532062" cy="3616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71463" indent="-271463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en-AU" sz="3200">
                  <a:solidFill>
                    <a:srgbClr val="000000"/>
                  </a:solidFill>
                </a:rPr>
                <a:t>Linked to broader sustainability policies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en-AU" sz="3200">
                  <a:solidFill>
                    <a:srgbClr val="000000"/>
                  </a:solidFill>
                </a:rPr>
                <a:t>Protection of Marina Reservoir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en-AU" sz="3200">
                  <a:solidFill>
                    <a:srgbClr val="000000"/>
                  </a:solidFill>
                </a:rPr>
                <a:t>Catchment Planning Policy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en-AU" sz="3200">
                  <a:solidFill>
                    <a:srgbClr val="000000"/>
                  </a:solidFill>
                </a:rPr>
                <a:t>Precinct &amp; regional stormwater management plans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en-AU" sz="3200">
                  <a:solidFill>
                    <a:srgbClr val="000000"/>
                  </a:solidFill>
                </a:rPr>
                <a:t>Performance Targets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en-AU" sz="3200">
                  <a:solidFill>
                    <a:srgbClr val="000000"/>
                  </a:solidFill>
                </a:rPr>
                <a:t>Rating Tool &amp; Compliance Validation</a:t>
              </a:r>
            </a:p>
          </p:txBody>
        </p:sp>
        <p:sp>
          <p:nvSpPr>
            <p:cNvPr id="55299" name="Text Box 3"/>
            <p:cNvSpPr txBox="1">
              <a:spLocks noChangeArrowheads="1"/>
            </p:cNvSpPr>
            <p:nvPr/>
          </p:nvSpPr>
          <p:spPr bwMode="auto">
            <a:xfrm>
              <a:off x="3149600" y="1672232"/>
              <a:ext cx="2952750" cy="53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AU" sz="3200" b="1" dirty="0">
                  <a:solidFill>
                    <a:srgbClr val="000000"/>
                  </a:solidFill>
                </a:rPr>
                <a:t>Technology Development &amp; Implementation</a:t>
              </a:r>
            </a:p>
          </p:txBody>
        </p:sp>
        <p:sp>
          <p:nvSpPr>
            <p:cNvPr id="55300" name="Text Box 4"/>
            <p:cNvSpPr txBox="1">
              <a:spLocks noChangeArrowheads="1"/>
            </p:cNvSpPr>
            <p:nvPr/>
          </p:nvSpPr>
          <p:spPr bwMode="auto">
            <a:xfrm>
              <a:off x="6326188" y="1672232"/>
              <a:ext cx="2703512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AU" sz="3200" b="1" dirty="0">
                  <a:solidFill>
                    <a:srgbClr val="000000"/>
                  </a:solidFill>
                </a:rPr>
                <a:t>Building Industry Capacity</a:t>
              </a:r>
            </a:p>
          </p:txBody>
        </p:sp>
        <p:grpSp>
          <p:nvGrpSpPr>
            <p:cNvPr id="55304" name="Group 8"/>
            <p:cNvGrpSpPr>
              <a:grpSpLocks/>
            </p:cNvGrpSpPr>
            <p:nvPr/>
          </p:nvGrpSpPr>
          <p:grpSpPr bwMode="auto">
            <a:xfrm>
              <a:off x="3059113" y="1600795"/>
              <a:ext cx="3119437" cy="4683125"/>
              <a:chOff x="2086" y="1090"/>
              <a:chExt cx="2128" cy="2950"/>
            </a:xfrm>
          </p:grpSpPr>
          <p:sp>
            <p:nvSpPr>
              <p:cNvPr id="55330" name="Line 9"/>
              <p:cNvSpPr>
                <a:spLocks noChangeShapeType="1"/>
              </p:cNvSpPr>
              <p:nvPr/>
            </p:nvSpPr>
            <p:spPr bwMode="auto">
              <a:xfrm>
                <a:off x="2086" y="1090"/>
                <a:ext cx="0" cy="294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40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331" name="Line 10"/>
              <p:cNvSpPr>
                <a:spLocks noChangeShapeType="1"/>
              </p:cNvSpPr>
              <p:nvPr/>
            </p:nvSpPr>
            <p:spPr bwMode="auto">
              <a:xfrm>
                <a:off x="4214" y="1098"/>
                <a:ext cx="0" cy="294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4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5305" name="Text Box 11"/>
            <p:cNvSpPr txBox="1">
              <a:spLocks noChangeArrowheads="1"/>
            </p:cNvSpPr>
            <p:nvPr/>
          </p:nvSpPr>
          <p:spPr bwMode="auto">
            <a:xfrm>
              <a:off x="7504113" y="2648545"/>
              <a:ext cx="1184275" cy="53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AU" sz="3200">
                  <a:solidFill>
                    <a:srgbClr val="000000"/>
                  </a:solidFill>
                </a:rPr>
                <a:t>Technical Tours</a:t>
              </a:r>
            </a:p>
          </p:txBody>
        </p:sp>
        <p:sp>
          <p:nvSpPr>
            <p:cNvPr id="55306" name="Text Box 12"/>
            <p:cNvSpPr txBox="1">
              <a:spLocks noChangeArrowheads="1"/>
            </p:cNvSpPr>
            <p:nvPr/>
          </p:nvSpPr>
          <p:spPr bwMode="auto">
            <a:xfrm>
              <a:off x="182563" y="1672232"/>
              <a:ext cx="2782887" cy="53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AU" sz="3200" b="1" dirty="0">
                  <a:solidFill>
                    <a:srgbClr val="000000"/>
                  </a:solidFill>
                </a:rPr>
                <a:t>Regulatory and Administrative Framework</a:t>
              </a:r>
            </a:p>
          </p:txBody>
        </p:sp>
        <p:sp>
          <p:nvSpPr>
            <p:cNvPr id="55307" name="Text Box 13"/>
            <p:cNvSpPr txBox="1">
              <a:spLocks noChangeArrowheads="1"/>
            </p:cNvSpPr>
            <p:nvPr/>
          </p:nvSpPr>
          <p:spPr bwMode="auto">
            <a:xfrm>
              <a:off x="7494588" y="5710832"/>
              <a:ext cx="1389062" cy="53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AU" sz="3200">
                  <a:solidFill>
                    <a:srgbClr val="000000"/>
                  </a:solidFill>
                </a:rPr>
                <a:t>Tertiary Education</a:t>
              </a:r>
            </a:p>
          </p:txBody>
        </p:sp>
        <p:grpSp>
          <p:nvGrpSpPr>
            <p:cNvPr id="55309" name="Group 15"/>
            <p:cNvGrpSpPr>
              <a:grpSpLocks/>
            </p:cNvGrpSpPr>
            <p:nvPr/>
          </p:nvGrpSpPr>
          <p:grpSpPr bwMode="auto">
            <a:xfrm>
              <a:off x="7321550" y="3710582"/>
              <a:ext cx="1466850" cy="1828800"/>
              <a:chOff x="4997" y="2429"/>
              <a:chExt cx="1000" cy="1152"/>
            </a:xfrm>
          </p:grpSpPr>
          <p:sp>
            <p:nvSpPr>
              <p:cNvPr id="55328" name="Text Box 16"/>
              <p:cNvSpPr txBox="1">
                <a:spLocks noChangeArrowheads="1"/>
              </p:cNvSpPr>
              <p:nvPr/>
            </p:nvSpPr>
            <p:spPr bwMode="auto">
              <a:xfrm>
                <a:off x="5269" y="2892"/>
                <a:ext cx="728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AU" sz="3200">
                    <a:solidFill>
                      <a:srgbClr val="000000"/>
                    </a:solidFill>
                  </a:rPr>
                  <a:t>Training</a:t>
                </a:r>
              </a:p>
            </p:txBody>
          </p:sp>
          <p:sp>
            <p:nvSpPr>
              <p:cNvPr id="55329" name="AutoShape 17"/>
              <p:cNvSpPr>
                <a:spLocks/>
              </p:cNvSpPr>
              <p:nvPr/>
            </p:nvSpPr>
            <p:spPr bwMode="auto">
              <a:xfrm>
                <a:off x="4997" y="2429"/>
                <a:ext cx="249" cy="1152"/>
              </a:xfrm>
              <a:prstGeom prst="rightBrace">
                <a:avLst>
                  <a:gd name="adj1" fmla="val 38554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40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10" name="Group 18"/>
            <p:cNvGrpSpPr>
              <a:grpSpLocks/>
            </p:cNvGrpSpPr>
            <p:nvPr/>
          </p:nvGrpSpPr>
          <p:grpSpPr bwMode="auto">
            <a:xfrm>
              <a:off x="3255963" y="3216871"/>
              <a:ext cx="1720850" cy="2416175"/>
              <a:chOff x="2222" y="1912"/>
              <a:chExt cx="1174" cy="1522"/>
            </a:xfrm>
          </p:grpSpPr>
          <p:sp>
            <p:nvSpPr>
              <p:cNvPr id="55325" name="Text Box 19"/>
              <p:cNvSpPr txBox="1">
                <a:spLocks noChangeArrowheads="1"/>
              </p:cNvSpPr>
              <p:nvPr/>
            </p:nvSpPr>
            <p:spPr bwMode="auto">
              <a:xfrm>
                <a:off x="2228" y="1912"/>
                <a:ext cx="1164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AU" sz="3200">
                    <a:solidFill>
                      <a:srgbClr val="000000"/>
                    </a:solidFill>
                  </a:rPr>
                  <a:t>Research &amp; Development</a:t>
                </a:r>
              </a:p>
            </p:txBody>
          </p:sp>
          <p:sp>
            <p:nvSpPr>
              <p:cNvPr id="55326" name="Text Box 20"/>
              <p:cNvSpPr txBox="1">
                <a:spLocks noChangeArrowheads="1"/>
              </p:cNvSpPr>
              <p:nvPr/>
            </p:nvSpPr>
            <p:spPr bwMode="auto">
              <a:xfrm>
                <a:off x="2222" y="2479"/>
                <a:ext cx="1153" cy="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AU" sz="3200">
                    <a:solidFill>
                      <a:srgbClr val="000000"/>
                    </a:solidFill>
                  </a:rPr>
                  <a:t>Field Experiments &amp; Monitoring</a:t>
                </a:r>
              </a:p>
            </p:txBody>
          </p:sp>
          <p:sp>
            <p:nvSpPr>
              <p:cNvPr id="55327" name="Text Box 21"/>
              <p:cNvSpPr txBox="1">
                <a:spLocks noChangeArrowheads="1"/>
              </p:cNvSpPr>
              <p:nvPr/>
            </p:nvSpPr>
            <p:spPr bwMode="auto">
              <a:xfrm>
                <a:off x="2274" y="3095"/>
                <a:ext cx="1122" cy="3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AU" sz="3200">
                    <a:solidFill>
                      <a:srgbClr val="000000"/>
                    </a:solidFill>
                  </a:rPr>
                  <a:t>Local catchment characterisation</a:t>
                </a:r>
              </a:p>
            </p:txBody>
          </p:sp>
        </p:grpSp>
        <p:sp>
          <p:nvSpPr>
            <p:cNvPr id="55311" name="Line 22"/>
            <p:cNvSpPr>
              <a:spLocks noChangeShapeType="1"/>
            </p:cNvSpPr>
            <p:nvPr/>
          </p:nvSpPr>
          <p:spPr bwMode="auto">
            <a:xfrm flipV="1">
              <a:off x="250825" y="2350095"/>
              <a:ext cx="8737600" cy="25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4000">
                <a:solidFill>
                  <a:srgbClr val="000000"/>
                </a:solidFill>
              </a:endParaRPr>
            </a:p>
          </p:txBody>
        </p:sp>
        <p:grpSp>
          <p:nvGrpSpPr>
            <p:cNvPr id="55312" name="Group 23"/>
            <p:cNvGrpSpPr>
              <a:grpSpLocks/>
            </p:cNvGrpSpPr>
            <p:nvPr/>
          </p:nvGrpSpPr>
          <p:grpSpPr bwMode="auto">
            <a:xfrm>
              <a:off x="5953125" y="2758082"/>
              <a:ext cx="1455738" cy="779463"/>
              <a:chOff x="4063" y="1829"/>
              <a:chExt cx="993" cy="491"/>
            </a:xfrm>
          </p:grpSpPr>
          <p:sp>
            <p:nvSpPr>
              <p:cNvPr id="55323" name="AutoShape 24"/>
              <p:cNvSpPr>
                <a:spLocks noChangeArrowheads="1"/>
              </p:cNvSpPr>
              <p:nvPr/>
            </p:nvSpPr>
            <p:spPr bwMode="auto">
              <a:xfrm>
                <a:off x="4063" y="2172"/>
                <a:ext cx="265" cy="148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40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324" name="AutoShape 25"/>
              <p:cNvSpPr>
                <a:spLocks noChangeArrowheads="1"/>
              </p:cNvSpPr>
              <p:nvPr/>
            </p:nvSpPr>
            <p:spPr bwMode="auto">
              <a:xfrm>
                <a:off x="4760" y="1829"/>
                <a:ext cx="296" cy="218"/>
              </a:xfrm>
              <a:prstGeom prst="leftArrow">
                <a:avLst>
                  <a:gd name="adj1" fmla="val 50000"/>
                  <a:gd name="adj2" fmla="val 33945"/>
                </a:avLst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40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13" name="Group 26"/>
            <p:cNvGrpSpPr>
              <a:grpSpLocks/>
            </p:cNvGrpSpPr>
            <p:nvPr/>
          </p:nvGrpSpPr>
          <p:grpSpPr bwMode="auto">
            <a:xfrm>
              <a:off x="4876800" y="4336057"/>
              <a:ext cx="576263" cy="1022350"/>
              <a:chOff x="3328" y="2641"/>
              <a:chExt cx="393" cy="644"/>
            </a:xfrm>
          </p:grpSpPr>
          <p:sp>
            <p:nvSpPr>
              <p:cNvPr id="55321" name="AutoShape 27"/>
              <p:cNvSpPr>
                <a:spLocks noChangeArrowheads="1"/>
              </p:cNvSpPr>
              <p:nvPr/>
            </p:nvSpPr>
            <p:spPr bwMode="auto">
              <a:xfrm rot="-1962686">
                <a:off x="3472" y="3059"/>
                <a:ext cx="249" cy="226"/>
              </a:xfrm>
              <a:prstGeom prst="rightArrow">
                <a:avLst>
                  <a:gd name="adj1" fmla="val 50000"/>
                  <a:gd name="adj2" fmla="val 27544"/>
                </a:avLst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40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322" name="AutoShape 28"/>
              <p:cNvSpPr>
                <a:spLocks noChangeArrowheads="1"/>
              </p:cNvSpPr>
              <p:nvPr/>
            </p:nvSpPr>
            <p:spPr bwMode="auto">
              <a:xfrm rot="1411402">
                <a:off x="3328" y="2641"/>
                <a:ext cx="249" cy="226"/>
              </a:xfrm>
              <a:prstGeom prst="rightArrow">
                <a:avLst>
                  <a:gd name="adj1" fmla="val 50000"/>
                  <a:gd name="adj2" fmla="val 27544"/>
                </a:avLst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40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314" name="Group 29"/>
            <p:cNvGrpSpPr>
              <a:grpSpLocks/>
            </p:cNvGrpSpPr>
            <p:nvPr/>
          </p:nvGrpSpPr>
          <p:grpSpPr bwMode="auto">
            <a:xfrm>
              <a:off x="2916238" y="2608857"/>
              <a:ext cx="2519362" cy="3398838"/>
              <a:chOff x="1837" y="1244"/>
              <a:chExt cx="1587" cy="2141"/>
            </a:xfrm>
          </p:grpSpPr>
          <p:sp>
            <p:nvSpPr>
              <p:cNvPr id="55319" name="Rectangle 30"/>
              <p:cNvSpPr>
                <a:spLocks noChangeArrowheads="1"/>
              </p:cNvSpPr>
              <p:nvPr/>
            </p:nvSpPr>
            <p:spPr bwMode="auto">
              <a:xfrm>
                <a:off x="2064" y="1571"/>
                <a:ext cx="1088" cy="1814"/>
              </a:xfrm>
              <a:prstGeom prst="rect">
                <a:avLst/>
              </a:prstGeom>
              <a:solidFill>
                <a:schemeClr val="accent1">
                  <a:alpha val="4196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4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88" name="Text Box 31"/>
              <p:cNvSpPr txBox="1">
                <a:spLocks noChangeArrowheads="1"/>
              </p:cNvSpPr>
              <p:nvPr/>
            </p:nvSpPr>
            <p:spPr bwMode="auto">
              <a:xfrm>
                <a:off x="1837" y="1244"/>
                <a:ext cx="1587" cy="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AU" sz="2800" dirty="0">
                    <a:solidFill>
                      <a:srgbClr val="85E61F">
                        <a:lumMod val="50000"/>
                      </a:srgbClr>
                    </a:solidFill>
                    <a:latin typeface="Arial" charset="0"/>
                  </a:rPr>
                  <a:t>Singapore Stormwater Quality Research Initiative</a:t>
                </a:r>
              </a:p>
            </p:txBody>
          </p:sp>
        </p:grpSp>
        <p:sp>
          <p:nvSpPr>
            <p:cNvPr id="55315" name="AutoShape 32"/>
            <p:cNvSpPr>
              <a:spLocks noChangeArrowheads="1"/>
            </p:cNvSpPr>
            <p:nvPr/>
          </p:nvSpPr>
          <p:spPr bwMode="auto">
            <a:xfrm rot="8942139">
              <a:off x="4716463" y="3202582"/>
              <a:ext cx="1027112" cy="358775"/>
            </a:xfrm>
            <a:prstGeom prst="rightArrow">
              <a:avLst>
                <a:gd name="adj1" fmla="val 50000"/>
                <a:gd name="adj2" fmla="val 71571"/>
              </a:avLst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4000">
                <a:solidFill>
                  <a:srgbClr val="000000"/>
                </a:solidFill>
              </a:endParaRPr>
            </a:p>
          </p:txBody>
        </p:sp>
        <p:grpSp>
          <p:nvGrpSpPr>
            <p:cNvPr id="55316" name="Group 33"/>
            <p:cNvGrpSpPr>
              <a:grpSpLocks/>
            </p:cNvGrpSpPr>
            <p:nvPr/>
          </p:nvGrpSpPr>
          <p:grpSpPr bwMode="auto">
            <a:xfrm>
              <a:off x="809625" y="583207"/>
              <a:ext cx="7870825" cy="914400"/>
              <a:chOff x="510" y="68"/>
              <a:chExt cx="4958" cy="576"/>
            </a:xfrm>
          </p:grpSpPr>
          <p:sp>
            <p:nvSpPr>
              <p:cNvPr id="55317" name="Oval 34"/>
              <p:cNvSpPr>
                <a:spLocks noChangeArrowheads="1"/>
              </p:cNvSpPr>
              <p:nvPr/>
            </p:nvSpPr>
            <p:spPr bwMode="auto">
              <a:xfrm>
                <a:off x="510" y="68"/>
                <a:ext cx="4958" cy="57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40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318" name="Text Box 35"/>
              <p:cNvSpPr txBox="1">
                <a:spLocks noChangeArrowheads="1"/>
              </p:cNvSpPr>
              <p:nvPr/>
            </p:nvSpPr>
            <p:spPr bwMode="auto">
              <a:xfrm>
                <a:off x="1072" y="184"/>
                <a:ext cx="3834" cy="3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1pPr>
                <a:lvl2pPr marL="742950" indent="-28575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2pPr>
                <a:lvl3pPr marL="11430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3pPr>
                <a:lvl4pPr marL="16002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4pPr>
                <a:lvl5pPr marL="2057400" indent="-228600" eaLnBrk="0" hangingPunct="0"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  <a:ea typeface="Geneva"/>
                    <a:cs typeface="Geneva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AU" sz="3600" b="1">
                    <a:solidFill>
                      <a:srgbClr val="000000"/>
                    </a:solidFill>
                  </a:rPr>
                  <a:t>ABC Waters Implementation Framework for Stormwater Management in Singapore</a:t>
                </a:r>
              </a:p>
            </p:txBody>
          </p:sp>
        </p:grpSp>
        <p:sp>
          <p:nvSpPr>
            <p:cNvPr id="55301" name="Text Box 5"/>
            <p:cNvSpPr txBox="1">
              <a:spLocks noChangeArrowheads="1"/>
            </p:cNvSpPr>
            <p:nvPr/>
          </p:nvSpPr>
          <p:spPr bwMode="auto">
            <a:xfrm>
              <a:off x="5141913" y="4267795"/>
              <a:ext cx="2019300" cy="53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AU" sz="3200">
                  <a:solidFill>
                    <a:srgbClr val="000000"/>
                  </a:solidFill>
                </a:rPr>
                <a:t>Design Guidelines &amp; Standards</a:t>
              </a:r>
            </a:p>
          </p:txBody>
        </p:sp>
        <p:sp>
          <p:nvSpPr>
            <p:cNvPr id="55302" name="Text Box 6"/>
            <p:cNvSpPr txBox="1">
              <a:spLocks noChangeArrowheads="1"/>
            </p:cNvSpPr>
            <p:nvPr/>
          </p:nvSpPr>
          <p:spPr bwMode="auto">
            <a:xfrm>
              <a:off x="5405438" y="2694582"/>
              <a:ext cx="1576387" cy="53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AU" sz="3200" dirty="0">
                  <a:solidFill>
                    <a:srgbClr val="000000"/>
                  </a:solidFill>
                </a:rPr>
                <a:t>Demonstration Projects</a:t>
              </a:r>
            </a:p>
          </p:txBody>
        </p:sp>
        <p:sp>
          <p:nvSpPr>
            <p:cNvPr id="55303" name="Text Box 7"/>
            <p:cNvSpPr txBox="1">
              <a:spLocks noChangeArrowheads="1"/>
            </p:cNvSpPr>
            <p:nvPr/>
          </p:nvSpPr>
          <p:spPr bwMode="auto">
            <a:xfrm>
              <a:off x="5748338" y="4986932"/>
              <a:ext cx="1657350" cy="53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AU" sz="3200" dirty="0">
                  <a:solidFill>
                    <a:srgbClr val="000000"/>
                  </a:solidFill>
                </a:rPr>
                <a:t>Operation &amp; Maintenance</a:t>
              </a:r>
            </a:p>
          </p:txBody>
        </p:sp>
        <p:sp>
          <p:nvSpPr>
            <p:cNvPr id="55308" name="Text Box 14"/>
            <p:cNvSpPr txBox="1">
              <a:spLocks noChangeArrowheads="1"/>
            </p:cNvSpPr>
            <p:nvPr/>
          </p:nvSpPr>
          <p:spPr bwMode="auto">
            <a:xfrm>
              <a:off x="5006975" y="3520082"/>
              <a:ext cx="2303463" cy="53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AU" sz="3200">
                  <a:solidFill>
                    <a:srgbClr val="000000"/>
                  </a:solidFill>
                </a:rPr>
                <a:t>Engagement with other professionals</a:t>
              </a:r>
            </a:p>
          </p:txBody>
        </p:sp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5435600" y="5724545"/>
              <a:ext cx="1657350" cy="53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AU" sz="3200" dirty="0">
                  <a:solidFill>
                    <a:srgbClr val="000000"/>
                  </a:solidFill>
                </a:rPr>
                <a:t>ABC Waters Certification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601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ransition_Graphi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2218" y="-2838640"/>
            <a:ext cx="26595038" cy="149524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4785" y="482444"/>
            <a:ext cx="12781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 smtClean="0"/>
              <a:t>Opportunities and challenges</a:t>
            </a:r>
            <a:endParaRPr lang="en-AU" sz="4800" b="1" dirty="0"/>
          </a:p>
          <a:p>
            <a:endParaRPr lang="en-AU" sz="48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910519" y="7042827"/>
            <a:ext cx="13774366" cy="1964986"/>
          </a:xfrm>
          <a:prstGeom prst="line">
            <a:avLst/>
          </a:prstGeom>
          <a:ln>
            <a:headEnd type="triangl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10519" y="9007813"/>
            <a:ext cx="13926766" cy="1906621"/>
          </a:xfrm>
          <a:prstGeom prst="line">
            <a:avLst/>
          </a:prstGeom>
          <a:ln>
            <a:headEnd type="triangl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684869" y="8684647"/>
            <a:ext cx="2198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 smtClean="0"/>
              <a:t>Options</a:t>
            </a:r>
            <a:endParaRPr lang="en-AU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17334689" y="7853651"/>
            <a:ext cx="5586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AU" b="1" dirty="0" smtClean="0"/>
              <a:t>Speed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AU" b="1" dirty="0" smtClean="0"/>
              <a:t>Scale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AU" b="1" dirty="0" smtClean="0"/>
              <a:t>Scope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AU" b="1" dirty="0" smtClean="0"/>
              <a:t>A systems perspective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4675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378" y="0"/>
            <a:ext cx="9617297" cy="83886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6" r="21129"/>
          <a:stretch/>
        </p:blipFill>
        <p:spPr>
          <a:xfrm>
            <a:off x="15731067" y="8385369"/>
            <a:ext cx="7403420" cy="5102937"/>
          </a:xfrm>
          <a:prstGeom prst="rect">
            <a:avLst/>
          </a:prstGeom>
        </p:spPr>
      </p:pic>
      <p:pic>
        <p:nvPicPr>
          <p:cNvPr id="18" name="Picture 17" descr="Screen Shot 2017-09-27 at 9.08.03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55" y="6771685"/>
            <a:ext cx="12701866" cy="54891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8" y="1865474"/>
            <a:ext cx="14699721" cy="4657707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326092" y="421519"/>
            <a:ext cx="16459200" cy="2157481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-US" sz="5400" dirty="0" smtClean="0"/>
              <a:t>Where are you now? Where do you want to be?</a:t>
            </a:r>
          </a:p>
          <a:p>
            <a:r>
              <a:rPr lang="en-US" sz="5400" dirty="0" smtClean="0"/>
              <a:t> -  Water Sensitive Cities Index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653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725" y="1472946"/>
            <a:ext cx="15773400" cy="1485382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Once you know where you want to go how do you get there?</a:t>
            </a:r>
            <a:br>
              <a:rPr lang="en-AU" dirty="0" smtClean="0"/>
            </a:br>
            <a:r>
              <a:rPr lang="en-AU" dirty="0" smtClean="0"/>
              <a:t>- Transition stages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228" y="3462441"/>
            <a:ext cx="15078986" cy="84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877" y="730255"/>
            <a:ext cx="15773400" cy="1485382"/>
          </a:xfrm>
        </p:spPr>
        <p:txBody>
          <a:bodyPr/>
          <a:lstStyle/>
          <a:p>
            <a:r>
              <a:rPr lang="en-AU" dirty="0" smtClean="0"/>
              <a:t>Transition enablers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228" y="3462441"/>
            <a:ext cx="15078986" cy="84385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649501" y="4134053"/>
            <a:ext cx="9852776" cy="6836046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7491" y="6204184"/>
            <a:ext cx="2879996" cy="1710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AU" sz="3200" dirty="0">
                <a:solidFill>
                  <a:srgbClr val="FFFFFF"/>
                </a:solidFill>
                <a:latin typeface="Calibri"/>
                <a:cs typeface="Calibri"/>
              </a:rPr>
              <a:t>Champions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49501" y="6204184"/>
            <a:ext cx="2879996" cy="1710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AU" sz="3200" dirty="0">
                <a:solidFill>
                  <a:srgbClr val="FFFFFF"/>
                </a:solidFill>
                <a:latin typeface="Calibri"/>
                <a:cs typeface="Calibri"/>
              </a:rPr>
              <a:t>Platforms for connecting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831511" y="6204184"/>
            <a:ext cx="2879996" cy="1710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AU" sz="3200" dirty="0">
                <a:solidFill>
                  <a:srgbClr val="FFFFFF"/>
                </a:solidFill>
                <a:latin typeface="Calibri"/>
                <a:cs typeface="Calibri"/>
              </a:rPr>
              <a:t>Knowledge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013521" y="6204184"/>
            <a:ext cx="2879996" cy="1710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AU" sz="3200" dirty="0">
                <a:solidFill>
                  <a:srgbClr val="FFFFFF"/>
                </a:solidFill>
                <a:latin typeface="Calibri"/>
                <a:cs typeface="Calibri"/>
              </a:rPr>
              <a:t>Projects and applications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195529" y="6204184"/>
            <a:ext cx="2879996" cy="1710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AU" sz="3200" dirty="0">
                <a:solidFill>
                  <a:srgbClr val="FFFFFF"/>
                </a:solidFill>
                <a:latin typeface="Calibri"/>
                <a:cs typeface="Calibri"/>
              </a:rPr>
              <a:t>Tools and instruments</a:t>
            </a:r>
          </a:p>
        </p:txBody>
      </p:sp>
    </p:spTree>
    <p:extLst>
      <p:ext uri="{BB962C8B-B14F-4D97-AF65-F5344CB8AC3E}">
        <p14:creationId xmlns:p14="http://schemas.microsoft.com/office/powerpoint/2010/main" val="338110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18" y="0"/>
            <a:ext cx="17601959" cy="2651126"/>
          </a:xfrm>
        </p:spPr>
        <p:txBody>
          <a:bodyPr>
            <a:normAutofit/>
          </a:bodyPr>
          <a:lstStyle/>
          <a:p>
            <a:r>
              <a:rPr lang="en-AU" sz="4800" dirty="0" smtClean="0">
                <a:solidFill>
                  <a:schemeClr val="tx1"/>
                </a:solidFill>
              </a:rPr>
              <a:t>Process just as important as tools and reports </a:t>
            </a:r>
            <a:endParaRPr lang="en-AU" sz="4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816" y="1945280"/>
            <a:ext cx="13309346" cy="272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389" defTabSz="1371691">
              <a:spcBef>
                <a:spcPts val="450"/>
              </a:spcBef>
            </a:pPr>
            <a:r>
              <a:rPr lang="en-AU" sz="3001" dirty="0" smtClean="0">
                <a:solidFill>
                  <a:srgbClr val="000000"/>
                </a:solidFill>
                <a:latin typeface="Arial"/>
              </a:rPr>
              <a:t> </a:t>
            </a:r>
            <a:endParaRPr lang="en-AU" sz="3001" dirty="0">
              <a:solidFill>
                <a:srgbClr val="000000"/>
              </a:solidFill>
              <a:latin typeface="Arial"/>
            </a:endParaRPr>
          </a:p>
          <a:p>
            <a:pPr marL="687589" indent="-457200" defTabSz="1371691">
              <a:spcBef>
                <a:spcPts val="450"/>
              </a:spcBef>
              <a:spcAft>
                <a:spcPts val="450"/>
              </a:spcAft>
              <a:buFontTx/>
              <a:buChar char="-"/>
            </a:pPr>
            <a:r>
              <a:rPr lang="en-AU" sz="3001" dirty="0">
                <a:solidFill>
                  <a:srgbClr val="000000"/>
                </a:solidFill>
                <a:latin typeface="Arial"/>
              </a:rPr>
              <a:t>Build </a:t>
            </a:r>
            <a:r>
              <a:rPr lang="en-AU" sz="3001" dirty="0" smtClean="0">
                <a:solidFill>
                  <a:srgbClr val="000000"/>
                </a:solidFill>
                <a:latin typeface="Arial"/>
              </a:rPr>
              <a:t>shared data, experience and understanding</a:t>
            </a:r>
            <a:r>
              <a:rPr lang="en-AU" sz="3001" dirty="0">
                <a:solidFill>
                  <a:srgbClr val="000000"/>
                </a:solidFill>
                <a:latin typeface="Arial"/>
              </a:rPr>
              <a:t>, trust and commitment </a:t>
            </a:r>
            <a:r>
              <a:rPr lang="en-AU" sz="3001" dirty="0" smtClean="0">
                <a:solidFill>
                  <a:srgbClr val="000000"/>
                </a:solidFill>
                <a:latin typeface="Arial"/>
              </a:rPr>
              <a:t>to </a:t>
            </a:r>
            <a:r>
              <a:rPr lang="en-AU" sz="3001" dirty="0">
                <a:solidFill>
                  <a:srgbClr val="000000"/>
                </a:solidFill>
                <a:latin typeface="Arial"/>
              </a:rPr>
              <a:t>vision and action</a:t>
            </a:r>
          </a:p>
          <a:p>
            <a:pPr marL="687589" indent="-457200" defTabSz="1371691">
              <a:spcBef>
                <a:spcPts val="450"/>
              </a:spcBef>
              <a:spcAft>
                <a:spcPts val="450"/>
              </a:spcAft>
              <a:buFontTx/>
              <a:buChar char="-"/>
            </a:pPr>
            <a:r>
              <a:rPr lang="en-AU" sz="3001" dirty="0">
                <a:solidFill>
                  <a:srgbClr val="000000"/>
                </a:solidFill>
                <a:latin typeface="Arial"/>
              </a:rPr>
              <a:t>Collaboration in planning, accountability in delivery </a:t>
            </a:r>
          </a:p>
          <a:p>
            <a:pPr marL="744739" indent="-514350" defTabSz="1371691">
              <a:spcBef>
                <a:spcPts val="450"/>
              </a:spcBef>
              <a:spcAft>
                <a:spcPts val="450"/>
              </a:spcAft>
              <a:buAutoNum type="arabicPeriod"/>
            </a:pPr>
            <a:endParaRPr lang="en-AU" sz="300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8" y="8926846"/>
            <a:ext cx="7037614" cy="3528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8" y="4753232"/>
            <a:ext cx="7037614" cy="3958657"/>
          </a:xfrm>
          <a:prstGeom prst="rect">
            <a:avLst/>
          </a:prstGeom>
        </p:spPr>
      </p:pic>
      <p:pic>
        <p:nvPicPr>
          <p:cNvPr id="1026" name="Picture 2" descr="https://watersensitivecities.org.au/wp-content/uploads/2017/12/VTS_Adelaide_Cover-278x3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300" y="622469"/>
            <a:ext cx="26479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atersensitivecities.org.au/wp-content/uploads/2016/06/A4.2-PerthWSCReport-Final-WEBv2-278x3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300" y="4667179"/>
            <a:ext cx="26479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atersensitivecities.org.au/wp-content/uploads/2018/01/Vision-transition-strategy-278x39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300" y="8711889"/>
            <a:ext cx="26479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1732" y="5023262"/>
            <a:ext cx="10477568" cy="7377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75700" y="4667178"/>
            <a:ext cx="2647950" cy="3774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94749" y="634928"/>
            <a:ext cx="2625915" cy="3743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72714" y="8685212"/>
            <a:ext cx="2647950" cy="374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8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8626454"/>
            <a:ext cx="24377650" cy="5089546"/>
          </a:xfrm>
          <a:prstGeom prst="rect">
            <a:avLst/>
          </a:prstGeom>
          <a:solidFill>
            <a:srgbClr val="0067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1" dirty="0">
              <a:latin typeface="Arial"/>
            </a:endParaRPr>
          </a:p>
        </p:txBody>
      </p:sp>
      <p:pic>
        <p:nvPicPr>
          <p:cNvPr id="3" name="Picture 2" descr="CRCWSC_BrandingSlideALLWhite16x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51" y="125720"/>
            <a:ext cx="14090282" cy="79219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79251" y="3846810"/>
            <a:ext cx="4796139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@CRCWSC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2248" y="3297471"/>
            <a:ext cx="3634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/>
                <a:ea typeface="Arial"/>
                <a:cs typeface="Arial"/>
              </a:rPr>
              <a:t>Follow us on Twitter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79251" y="6235539"/>
            <a:ext cx="4796139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/</a:t>
            </a:r>
            <a:r>
              <a:rPr lang="en-US" sz="28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WaterSensitiveCities</a:t>
            </a:r>
            <a:endParaRPr lang="en-US" sz="28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52248" y="5686200"/>
            <a:ext cx="395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/>
                <a:ea typeface="Arial"/>
                <a:cs typeface="Arial"/>
              </a:rPr>
              <a:t>Follow us on YouTube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52248" y="10242629"/>
            <a:ext cx="14273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Thank you.</a:t>
            </a:r>
          </a:p>
        </p:txBody>
      </p:sp>
      <p:sp>
        <p:nvSpPr>
          <p:cNvPr id="19" name="Shape 2874"/>
          <p:cNvSpPr>
            <a:spLocks noChangeAspect="1"/>
          </p:cNvSpPr>
          <p:nvPr/>
        </p:nvSpPr>
        <p:spPr>
          <a:xfrm>
            <a:off x="3811205" y="5947154"/>
            <a:ext cx="1040400" cy="10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12090"/>
                </a:moveTo>
                <a:cubicBezTo>
                  <a:pt x="14020" y="12090"/>
                  <a:pt x="14020" y="12429"/>
                  <a:pt x="14020" y="12429"/>
                </a:cubicBezTo>
                <a:lnTo>
                  <a:pt x="14020" y="12863"/>
                </a:lnTo>
                <a:lnTo>
                  <a:pt x="14629" y="12863"/>
                </a:lnTo>
                <a:lnTo>
                  <a:pt x="14629" y="12429"/>
                </a:lnTo>
                <a:cubicBezTo>
                  <a:pt x="14629" y="12429"/>
                  <a:pt x="14629" y="12090"/>
                  <a:pt x="14324" y="12090"/>
                </a:cubicBezTo>
                <a:moveTo>
                  <a:pt x="15287" y="12380"/>
                </a:moveTo>
                <a:lnTo>
                  <a:pt x="15287" y="13348"/>
                </a:lnTo>
                <a:lnTo>
                  <a:pt x="14020" y="13348"/>
                </a:lnTo>
                <a:lnTo>
                  <a:pt x="14020" y="14072"/>
                </a:lnTo>
                <a:cubicBezTo>
                  <a:pt x="14020" y="14072"/>
                  <a:pt x="14020" y="14411"/>
                  <a:pt x="14324" y="14411"/>
                </a:cubicBezTo>
                <a:cubicBezTo>
                  <a:pt x="14629" y="14411"/>
                  <a:pt x="14629" y="14072"/>
                  <a:pt x="14629" y="14072"/>
                </a:cubicBezTo>
                <a:lnTo>
                  <a:pt x="14629" y="13734"/>
                </a:lnTo>
                <a:lnTo>
                  <a:pt x="15287" y="13734"/>
                </a:lnTo>
                <a:lnTo>
                  <a:pt x="15287" y="14266"/>
                </a:lnTo>
                <a:cubicBezTo>
                  <a:pt x="15287" y="14266"/>
                  <a:pt x="15186" y="14943"/>
                  <a:pt x="14375" y="14943"/>
                </a:cubicBezTo>
                <a:cubicBezTo>
                  <a:pt x="13564" y="14943"/>
                  <a:pt x="13412" y="14266"/>
                  <a:pt x="13412" y="14266"/>
                </a:cubicBezTo>
                <a:lnTo>
                  <a:pt x="13412" y="12380"/>
                </a:lnTo>
                <a:cubicBezTo>
                  <a:pt x="13412" y="12380"/>
                  <a:pt x="13412" y="11558"/>
                  <a:pt x="14375" y="11558"/>
                </a:cubicBezTo>
                <a:cubicBezTo>
                  <a:pt x="15338" y="11558"/>
                  <a:pt x="15287" y="12380"/>
                  <a:pt x="15287" y="12380"/>
                </a:cubicBezTo>
                <a:moveTo>
                  <a:pt x="12905" y="14169"/>
                </a:moveTo>
                <a:cubicBezTo>
                  <a:pt x="12905" y="14169"/>
                  <a:pt x="12905" y="14943"/>
                  <a:pt x="12347" y="14943"/>
                </a:cubicBezTo>
                <a:cubicBezTo>
                  <a:pt x="12005" y="14943"/>
                  <a:pt x="11798" y="14762"/>
                  <a:pt x="11688" y="14621"/>
                </a:cubicBezTo>
                <a:lnTo>
                  <a:pt x="11688" y="14895"/>
                </a:lnTo>
                <a:lnTo>
                  <a:pt x="11028" y="14895"/>
                </a:lnTo>
                <a:lnTo>
                  <a:pt x="11028" y="10446"/>
                </a:lnTo>
                <a:lnTo>
                  <a:pt x="11688" y="10446"/>
                </a:lnTo>
                <a:lnTo>
                  <a:pt x="11688" y="11888"/>
                </a:lnTo>
                <a:cubicBezTo>
                  <a:pt x="11788" y="11782"/>
                  <a:pt x="12037" y="11558"/>
                  <a:pt x="12347" y="11558"/>
                </a:cubicBezTo>
                <a:cubicBezTo>
                  <a:pt x="12752" y="11558"/>
                  <a:pt x="12905" y="11896"/>
                  <a:pt x="12905" y="12332"/>
                </a:cubicBezTo>
                <a:cubicBezTo>
                  <a:pt x="12905" y="12332"/>
                  <a:pt x="12905" y="14169"/>
                  <a:pt x="12905" y="14169"/>
                </a:cubicBezTo>
                <a:close/>
                <a:moveTo>
                  <a:pt x="10521" y="14895"/>
                </a:moveTo>
                <a:lnTo>
                  <a:pt x="9913" y="14895"/>
                </a:lnTo>
                <a:lnTo>
                  <a:pt x="9913" y="14605"/>
                </a:lnTo>
                <a:cubicBezTo>
                  <a:pt x="9913" y="14605"/>
                  <a:pt x="9558" y="14943"/>
                  <a:pt x="9152" y="14943"/>
                </a:cubicBezTo>
                <a:cubicBezTo>
                  <a:pt x="8747" y="14943"/>
                  <a:pt x="8696" y="14556"/>
                  <a:pt x="8696" y="14556"/>
                </a:cubicBezTo>
                <a:lnTo>
                  <a:pt x="8696" y="11558"/>
                </a:lnTo>
                <a:lnTo>
                  <a:pt x="9304" y="11558"/>
                </a:lnTo>
                <a:lnTo>
                  <a:pt x="9304" y="14362"/>
                </a:lnTo>
                <a:cubicBezTo>
                  <a:pt x="9304" y="14362"/>
                  <a:pt x="9304" y="14508"/>
                  <a:pt x="9507" y="14508"/>
                </a:cubicBezTo>
                <a:cubicBezTo>
                  <a:pt x="9710" y="14508"/>
                  <a:pt x="9913" y="14266"/>
                  <a:pt x="9913" y="14266"/>
                </a:cubicBezTo>
                <a:lnTo>
                  <a:pt x="9913" y="11558"/>
                </a:lnTo>
                <a:lnTo>
                  <a:pt x="10521" y="11558"/>
                </a:lnTo>
                <a:cubicBezTo>
                  <a:pt x="10521" y="11558"/>
                  <a:pt x="10521" y="14895"/>
                  <a:pt x="10521" y="14895"/>
                </a:cubicBezTo>
                <a:close/>
                <a:moveTo>
                  <a:pt x="8595" y="11074"/>
                </a:moveTo>
                <a:lnTo>
                  <a:pt x="7834" y="11074"/>
                </a:lnTo>
                <a:lnTo>
                  <a:pt x="7834" y="14895"/>
                </a:lnTo>
                <a:lnTo>
                  <a:pt x="7124" y="14895"/>
                </a:lnTo>
                <a:lnTo>
                  <a:pt x="7124" y="11074"/>
                </a:lnTo>
                <a:lnTo>
                  <a:pt x="6364" y="11074"/>
                </a:lnTo>
                <a:lnTo>
                  <a:pt x="6364" y="10446"/>
                </a:lnTo>
                <a:lnTo>
                  <a:pt x="8595" y="10446"/>
                </a:lnTo>
                <a:cubicBezTo>
                  <a:pt x="8595" y="10446"/>
                  <a:pt x="8595" y="11074"/>
                  <a:pt x="8595" y="11074"/>
                </a:cubicBezTo>
                <a:close/>
                <a:moveTo>
                  <a:pt x="14527" y="9430"/>
                </a:moveTo>
                <a:cubicBezTo>
                  <a:pt x="14527" y="9430"/>
                  <a:pt x="12667" y="9334"/>
                  <a:pt x="10800" y="9334"/>
                </a:cubicBezTo>
                <a:cubicBezTo>
                  <a:pt x="8941" y="9334"/>
                  <a:pt x="7074" y="9430"/>
                  <a:pt x="7074" y="9430"/>
                </a:cubicBezTo>
                <a:cubicBezTo>
                  <a:pt x="6234" y="9430"/>
                  <a:pt x="5552" y="10080"/>
                  <a:pt x="5552" y="10881"/>
                </a:cubicBezTo>
                <a:cubicBezTo>
                  <a:pt x="5552" y="10881"/>
                  <a:pt x="5400" y="11822"/>
                  <a:pt x="5400" y="12767"/>
                </a:cubicBezTo>
                <a:cubicBezTo>
                  <a:pt x="5400" y="13708"/>
                  <a:pt x="5552" y="14652"/>
                  <a:pt x="5552" y="14652"/>
                </a:cubicBezTo>
                <a:cubicBezTo>
                  <a:pt x="5552" y="15454"/>
                  <a:pt x="6234" y="16104"/>
                  <a:pt x="7074" y="16104"/>
                </a:cubicBezTo>
                <a:cubicBezTo>
                  <a:pt x="7074" y="16104"/>
                  <a:pt x="8905" y="16200"/>
                  <a:pt x="10800" y="16200"/>
                </a:cubicBezTo>
                <a:cubicBezTo>
                  <a:pt x="12631" y="16200"/>
                  <a:pt x="14527" y="16104"/>
                  <a:pt x="14527" y="16104"/>
                </a:cubicBezTo>
                <a:cubicBezTo>
                  <a:pt x="15367" y="16104"/>
                  <a:pt x="16049" y="15454"/>
                  <a:pt x="16049" y="14652"/>
                </a:cubicBezTo>
                <a:cubicBezTo>
                  <a:pt x="16049" y="14652"/>
                  <a:pt x="16200" y="13700"/>
                  <a:pt x="16200" y="12767"/>
                </a:cubicBezTo>
                <a:cubicBezTo>
                  <a:pt x="16200" y="11814"/>
                  <a:pt x="16049" y="10881"/>
                  <a:pt x="16049" y="10881"/>
                </a:cubicBezTo>
                <a:cubicBezTo>
                  <a:pt x="16049" y="10080"/>
                  <a:pt x="15367" y="9430"/>
                  <a:pt x="14527" y="9430"/>
                </a:cubicBezTo>
                <a:moveTo>
                  <a:pt x="11992" y="12090"/>
                </a:moveTo>
                <a:cubicBezTo>
                  <a:pt x="11860" y="12090"/>
                  <a:pt x="11757" y="12167"/>
                  <a:pt x="11688" y="12243"/>
                </a:cubicBezTo>
                <a:lnTo>
                  <a:pt x="11688" y="14276"/>
                </a:lnTo>
                <a:cubicBezTo>
                  <a:pt x="11751" y="14345"/>
                  <a:pt x="11848" y="14411"/>
                  <a:pt x="11992" y="14411"/>
                </a:cubicBezTo>
                <a:cubicBezTo>
                  <a:pt x="12296" y="14411"/>
                  <a:pt x="12296" y="14072"/>
                  <a:pt x="12296" y="14072"/>
                </a:cubicBezTo>
                <a:lnTo>
                  <a:pt x="12296" y="12429"/>
                </a:lnTo>
                <a:cubicBezTo>
                  <a:pt x="12296" y="12429"/>
                  <a:pt x="12245" y="12090"/>
                  <a:pt x="11992" y="12090"/>
                </a:cubicBezTo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986" y="8751"/>
                </a:moveTo>
                <a:lnTo>
                  <a:pt x="8696" y="8751"/>
                </a:lnTo>
                <a:lnTo>
                  <a:pt x="8696" y="7188"/>
                </a:lnTo>
                <a:lnTo>
                  <a:pt x="9507" y="4970"/>
                </a:lnTo>
                <a:lnTo>
                  <a:pt x="8848" y="4970"/>
                </a:lnTo>
                <a:lnTo>
                  <a:pt x="8341" y="6433"/>
                </a:lnTo>
                <a:lnTo>
                  <a:pt x="7834" y="4970"/>
                </a:lnTo>
                <a:lnTo>
                  <a:pt x="7124" y="4970"/>
                </a:lnTo>
                <a:lnTo>
                  <a:pt x="7986" y="7188"/>
                </a:lnTo>
                <a:cubicBezTo>
                  <a:pt x="7986" y="7188"/>
                  <a:pt x="7986" y="8751"/>
                  <a:pt x="7986" y="8751"/>
                </a:cubicBezTo>
                <a:close/>
                <a:moveTo>
                  <a:pt x="10166" y="6634"/>
                </a:moveTo>
                <a:cubicBezTo>
                  <a:pt x="10166" y="6467"/>
                  <a:pt x="10303" y="6332"/>
                  <a:pt x="10471" y="6332"/>
                </a:cubicBezTo>
                <a:cubicBezTo>
                  <a:pt x="10639" y="6332"/>
                  <a:pt x="10775" y="6467"/>
                  <a:pt x="10775" y="6634"/>
                </a:cubicBezTo>
                <a:lnTo>
                  <a:pt x="10775" y="8045"/>
                </a:lnTo>
                <a:cubicBezTo>
                  <a:pt x="10775" y="8212"/>
                  <a:pt x="10639" y="8348"/>
                  <a:pt x="10471" y="8348"/>
                </a:cubicBezTo>
                <a:cubicBezTo>
                  <a:pt x="10303" y="8348"/>
                  <a:pt x="10166" y="8212"/>
                  <a:pt x="10166" y="8045"/>
                </a:cubicBezTo>
                <a:cubicBezTo>
                  <a:pt x="10166" y="8045"/>
                  <a:pt x="10166" y="6634"/>
                  <a:pt x="10166" y="6634"/>
                </a:cubicBezTo>
                <a:close/>
                <a:moveTo>
                  <a:pt x="10369" y="8801"/>
                </a:moveTo>
                <a:lnTo>
                  <a:pt x="10572" y="8801"/>
                </a:lnTo>
                <a:cubicBezTo>
                  <a:pt x="11020" y="8801"/>
                  <a:pt x="11383" y="8440"/>
                  <a:pt x="11383" y="7995"/>
                </a:cubicBezTo>
                <a:lnTo>
                  <a:pt x="11383" y="6684"/>
                </a:lnTo>
                <a:cubicBezTo>
                  <a:pt x="11383" y="6239"/>
                  <a:pt x="11020" y="5877"/>
                  <a:pt x="10572" y="5877"/>
                </a:cubicBezTo>
                <a:lnTo>
                  <a:pt x="10369" y="5877"/>
                </a:lnTo>
                <a:cubicBezTo>
                  <a:pt x="9921" y="5877"/>
                  <a:pt x="9558" y="6239"/>
                  <a:pt x="9558" y="6684"/>
                </a:cubicBezTo>
                <a:lnTo>
                  <a:pt x="9558" y="7995"/>
                </a:lnTo>
                <a:cubicBezTo>
                  <a:pt x="9558" y="8440"/>
                  <a:pt x="9921" y="8801"/>
                  <a:pt x="10369" y="8801"/>
                </a:cubicBezTo>
                <a:moveTo>
                  <a:pt x="12398" y="8801"/>
                </a:moveTo>
                <a:cubicBezTo>
                  <a:pt x="12803" y="8801"/>
                  <a:pt x="13158" y="8449"/>
                  <a:pt x="13158" y="8449"/>
                </a:cubicBezTo>
                <a:lnTo>
                  <a:pt x="13158" y="8751"/>
                </a:lnTo>
                <a:lnTo>
                  <a:pt x="13767" y="8751"/>
                </a:lnTo>
                <a:lnTo>
                  <a:pt x="13767" y="5877"/>
                </a:lnTo>
                <a:lnTo>
                  <a:pt x="13158" y="5877"/>
                </a:lnTo>
                <a:lnTo>
                  <a:pt x="13158" y="8096"/>
                </a:lnTo>
                <a:cubicBezTo>
                  <a:pt x="13158" y="8096"/>
                  <a:pt x="12955" y="8348"/>
                  <a:pt x="12752" y="8348"/>
                </a:cubicBezTo>
                <a:cubicBezTo>
                  <a:pt x="12550" y="8348"/>
                  <a:pt x="12550" y="8197"/>
                  <a:pt x="12550" y="8197"/>
                </a:cubicBezTo>
                <a:lnTo>
                  <a:pt x="12550" y="5877"/>
                </a:lnTo>
                <a:lnTo>
                  <a:pt x="11941" y="5877"/>
                </a:lnTo>
                <a:lnTo>
                  <a:pt x="11941" y="8398"/>
                </a:lnTo>
                <a:cubicBezTo>
                  <a:pt x="11941" y="8398"/>
                  <a:pt x="11992" y="8801"/>
                  <a:pt x="12398" y="8801"/>
                </a:cubicBezTo>
              </a:path>
            </a:pathLst>
          </a:custGeom>
          <a:solidFill>
            <a:srgbClr val="00677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/>
          </a:p>
        </p:txBody>
      </p:sp>
      <p:sp>
        <p:nvSpPr>
          <p:cNvPr id="29" name="Shape 2872"/>
          <p:cNvSpPr>
            <a:spLocks noChangeAspect="1"/>
          </p:cNvSpPr>
          <p:nvPr/>
        </p:nvSpPr>
        <p:spPr>
          <a:xfrm>
            <a:off x="3811205" y="3450805"/>
            <a:ext cx="1040400" cy="10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rgbClr val="00677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34289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25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pic>
        <p:nvPicPr>
          <p:cNvPr id="12" name="Picture 11" descr="CRCWSC_BrandingSlideALLWhite16x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64"/>
            <a:ext cx="24377650" cy="1370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10" y="984210"/>
            <a:ext cx="23158378" cy="127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87019" y="897623"/>
            <a:ext cx="21558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 smtClean="0"/>
              <a:t>Cities tend to transition through a number of stages but leapfrogging is possible</a:t>
            </a:r>
            <a:endParaRPr lang="en-AU" sz="4800" b="1" dirty="0"/>
          </a:p>
          <a:p>
            <a:endParaRPr lang="en-AU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2445056" y="7812247"/>
            <a:ext cx="18821367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5400" dirty="0" smtClean="0">
                <a:solidFill>
                  <a:srgbClr val="000000"/>
                </a:solidFill>
              </a:rPr>
              <a:t>Key enablers of change:</a:t>
            </a:r>
          </a:p>
          <a:p>
            <a:pPr marL="7429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 sz="5400" dirty="0">
                <a:solidFill>
                  <a:srgbClr val="000000"/>
                </a:solidFill>
              </a:rPr>
              <a:t>An engaged and </a:t>
            </a:r>
            <a:r>
              <a:rPr lang="en-AU" sz="5400" dirty="0" smtClean="0">
                <a:solidFill>
                  <a:srgbClr val="000000"/>
                </a:solidFill>
              </a:rPr>
              <a:t>empowered community (culture)</a:t>
            </a:r>
            <a:endParaRPr lang="en-AU" sz="5400" dirty="0">
              <a:solidFill>
                <a:srgbClr val="00000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AU" sz="5400" dirty="0" smtClean="0">
                <a:solidFill>
                  <a:srgbClr val="000000"/>
                </a:solidFill>
              </a:rPr>
              <a:t>Better use of nature based solutions (nature)</a:t>
            </a:r>
          </a:p>
          <a:p>
            <a:pPr marL="742950" indent="-742950">
              <a:buFont typeface="+mj-lt"/>
              <a:buAutoNum type="arabicPeriod"/>
            </a:pPr>
            <a:r>
              <a:rPr lang="en-AU" sz="5400" dirty="0">
                <a:solidFill>
                  <a:srgbClr val="000000"/>
                </a:solidFill>
              </a:rPr>
              <a:t>The city as a water supply </a:t>
            </a:r>
            <a:r>
              <a:rPr lang="en-AU" sz="5400" dirty="0" smtClean="0">
                <a:solidFill>
                  <a:srgbClr val="000000"/>
                </a:solidFill>
              </a:rPr>
              <a:t>catchment (structure)</a:t>
            </a:r>
            <a:endParaRPr lang="en-AU" sz="5400" dirty="0">
              <a:solidFill>
                <a:srgbClr val="00000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AU" sz="5400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200" y="1769026"/>
            <a:ext cx="17743505" cy="514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5761951" y="5856219"/>
            <a:ext cx="10189249" cy="1403562"/>
          </a:xfrm>
        </p:spPr>
        <p:txBody>
          <a:bodyPr>
            <a:noAutofit/>
          </a:bodyPr>
          <a:lstStyle/>
          <a:p>
            <a:pPr algn="ctr"/>
            <a:r>
              <a:rPr lang="en-AU" sz="6600" b="1" dirty="0" smtClean="0">
                <a:solidFill>
                  <a:srgbClr val="006772"/>
                </a:solidFill>
                <a:latin typeface="+mn-lt"/>
                <a:ea typeface="+mn-ea"/>
                <a:cs typeface="+mn-cs"/>
              </a:rPr>
              <a:t>An engaged and empowered community </a:t>
            </a:r>
            <a:endParaRPr lang="en-AU" sz="6600" b="1" dirty="0">
              <a:solidFill>
                <a:srgbClr val="00677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5604930" y="2035080"/>
            <a:ext cx="10498670" cy="94287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2915" y="12289953"/>
            <a:ext cx="4560660" cy="93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5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94" y="3590214"/>
            <a:ext cx="11885706" cy="356571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302125" y="730257"/>
            <a:ext cx="15773400" cy="1099454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Traditional water management</a:t>
            </a:r>
            <a:endParaRPr lang="en-A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657" y="8199712"/>
            <a:ext cx="110871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0948" y="3590214"/>
            <a:ext cx="5309810" cy="35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IMG_003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13" y="8199712"/>
            <a:ext cx="5941732" cy="433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41393" y="2641752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>
                <a:solidFill>
                  <a:schemeClr val="tx2"/>
                </a:solidFill>
              </a:rPr>
              <a:t>Water supply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67049" y="7274404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>
                <a:solidFill>
                  <a:schemeClr val="tx2"/>
                </a:solidFill>
              </a:rPr>
              <a:t>Sewerage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3427" y="7274404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>
                <a:solidFill>
                  <a:schemeClr val="tx2"/>
                </a:solidFill>
              </a:rPr>
              <a:t>Drainage</a:t>
            </a:r>
          </a:p>
        </p:txBody>
      </p:sp>
    </p:spTree>
    <p:extLst>
      <p:ext uri="{BB962C8B-B14F-4D97-AF65-F5344CB8AC3E}">
        <p14:creationId xmlns:p14="http://schemas.microsoft.com/office/powerpoint/2010/main" val="26999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31" y="1786"/>
            <a:ext cx="22315347" cy="13767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4144" y="12379750"/>
            <a:ext cx="547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Source: Melbourne Water </a:t>
            </a:r>
          </a:p>
        </p:txBody>
      </p:sp>
    </p:spTree>
    <p:extLst>
      <p:ext uri="{BB962C8B-B14F-4D97-AF65-F5344CB8AC3E}">
        <p14:creationId xmlns:p14="http://schemas.microsoft.com/office/powerpoint/2010/main" val="253970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utoShape 4" descr="data:image/jpeg;base64,/9j/4AAQSkZJRgABAQAAAQABAAD/2wCEAAkGBwgHBgkIBwgKCgkLDRYPDQwMDRsUFRAWIB0iIiAdHx8kKDQsJCYxJx8fLT0tMTU3Ojo6Iys/RD84QzQ5OjcBCgoKDQwNGg8PGjclHyU3Nzc3Nzc3Nzc3Nzc3Nzc3Nzc3Nzc3Nzc3Nzc3Nzc3Nzc3Nzc3Nzc3Nzc3Nzc3Nzc3N//AABEIAKoAcgMBIgACEQEDEQH/xAAbAAEAAgMBAQAAAAAAAAAAAAAABgcBBAUDAv/EAD0QAAEDAwEGAQkGBQQDAAAAAAEAAgMEBREGEiExQVFhgQcTInGRobHB0RQjMkJS8CRDYnLhM4LS8RVTc//EABsBAAMBAQEBAQAAAAAAAAAAAAAFBgQDAgEH/8QALhEAAQQABQIDCQADAAAAAAAAAQACAwQFERIhMRNBIoGRFDJRYXGhsdHwBhXh/9oADAMBAAIRAxEAPwC8URfLnBoJJAA35KELJXMu99t9oYDWzhrzvbG3e93qCimp9bkOfR2ZwJG51TjI/wBv1UWttnr71M6YZIc7L6iYnB8eZSm3ikcIOn17JVPiJL+lWbqd9lILl5QqmQlttpWRN5Pm9J3sG4e9cGa/3yveQa6pcT+SLdjwaFK7dpO3Uoa+pBqZOsm5vs+q7DDT07NiBjWt6MGApifHHvOTcz9gvP8Arrco1WJdPyCrb/x95qd7qetkz+vaPxWDZbsz0jRVA8FY76hx/DuXmSSck71mF+UnMtC4vwquOHklV6194o97X18OOYLxhb1FrK90hwaoTt/TMwH3jBUzWtVW+kqx/EU8b+5G/wBq0x4pIw9x5rn7DLHvFIQsWnygUc5ay5wOpnn+Yz0mePMKX01TBVRNlp5WSxu3tcwggqsrhpRpBfbpcH/1yH4Fci33G56erT5lzoXg+nFIMteO4+YTypjGrZ+/5XRmIWK5DbIzHxCukLK4enNR018gJj+6qGD7yFx3juOoXaHFPmPa9uppzCdRyNkaHMOYX0iIva9rGVXGudTuqZZLZb5C2Bp2Z5Gn8Z/SO3VSTW95NptJZA7FTUHYjwd7Rzd4fEhQPSdnFzqzNO0mmhOXA/ndyCS4teELC0H6/pKL80ksgqQ8nn+/K3dM6Z+0sZWXBpEJ3xw8C7ue3xUw84yFojiaAGjAAGAEml2fQbuwOS11DPe+w7U/jsFtijips6cI37lfTnudxPgvnK1q+thoKd087sNHADi49AoVX3muucnm4y9jHHDIYs5PY43laYKzpONgsVq42I+Ldym81bSwHE1TCz+54C8m3W3uOG1tOT/9QovSaPvlU0PFIIwd+Znhp9nFbEmhL4xuRHTPP6Wzb/eAmQwiQjPI+ize023biI5ealTHtkaHRua4dQV9Kvp6W62OcGaOeldnc78p8eB9SkNi1CKxzaas2WTHc143B/0KxT0nxL3Dea52iQaSpBhadyt1PcYfNzt3/leOLStxMLI1xacwtrmtcNLhmFX0jK2wXNr2PMc0ZyyQcHD5jqFa+nLxFercypjw2QejLHn8DunzUXv1uFxonNAHnmelGe/TxXA0PdXWy9tikcWwVJEb2nk7kfbu8VTYTfOeR4PKXQONGxoPuOVuIvPLkVVkqLJVPruuNdqGWNpLmUw800d+fv8AgpbaaRtrtMNMP9XG089XHiVBLeRXahifKciSpLznnvzhWA5xe4kr8/xWQyyZHg7/AKSLDX5vlsdych/eixnJJPFCi5eo6z7Ha5S04kk+7afXz9mVgY3U4NC1yP0NL3dlFr/cX3Kv2IsuijOxG0fmPXxVh6R05FZ6Rss7A6ukGXvP5P6R+96iPk9tQrruaqQZipAHDu8/h9m8+xWmrXCqjWs6hH0WXC6/UJsycnhfIWTxWUTpO14VVNDVQPhqYmyxPGHMcMgqqNXWE2KvaYC77JLvicTvaebc9t37Ct0qMeUSBsmm5ZHAZhkY5ue5x81hvwNkiLjyEuxKs2WAu7jdcnT9ebhb2OecyxnYk7nqumopoh526tnLDT471K1BWG6ZCAuNOQyQNceUUA1FTmkvEwjJbtkSMI5Z/wAgqfqHa0AFfTnmY8e9daTiJMlnxJucGr4FWDQXqKahp5XPAc+JriO5CKroblURwxsbnZa0ALCrBiW3C5DFyBwk8clmvj2PZl1NP+HqM594U+p5o6iFk0Lw9jxkEL61ppc3ZorKINFawYLTuEo6evuq+hq7hZ53wjzkD8+lFI3dn1H4pTiWHua7byR4sPlc1wzYeCrC47goXqyvbU1jYGOHm4AQSObjx9i1qnUNyqGebdMGA7jsDB9q6+kNKTXGpjq6+Ex0TCHBrxgy9sdPis1Kg8ybblfJrDrmUMI55Ux0PbTbrBD5xuzLOTK/PHfwHswpCsBuBjksq2jYI2Bo7KhijETAwdkRFgr2uiHgoR5SrpGyiitrHAySuEjx+lo4e/4Lt6m1HT2Om9ICSpf/AKcIO89z0CrCJlZf7o58ry+WU7UrzwaP3uASrErbY2GMHfulGJ28m9CPdzl3NFUxZBPUkHD3Brc88f8Aakq8qWBlNTsgiGGMbgL1UPK/W8uXuvF0ogxFC9ZSh9zjYP5cQz4kqYzSsgifLKdljGlxKgDWTXy9hjAduplx/a3/AAAtVGMufmFjxJ/gEQ5JUgodOOmoaeUh3pxNdw6hFYsNPHFEyNgw1jQ0DsEVkMPZlwtQwqLLhe4C8Kmjp6tuzUwRTN6SMDvithEwIB5TUgEZFc+ns1tppA+nt9LE4c2RNBW+AsogNA4C+Na1vARERfV6WMqN6s1TBZY/MwYlrnD0Wcmd3fReOsNUstLDSUbg+ueOPERDqe/QKAW63VV5q3yPe4tLszTu3nPzKVXsQbCC1p3/AB/1Kbt8td0Yd3H7L5gp66+3B73vMkjzmWV/Bo/fAKbW23wW6nEMDe7nHi49SvSjo4KKnbBTs2WD2nuV7qMsWXSn5LlVqCHxO3ce6IhKieodQbe3SUD/AERufK3n2H1XKKIyOyC7TzsgZqcvPVF4FQ77FTOzG0/eOB3OPT1KR+TuxGCE3SqZiSVuIWkfhZ18fh61xtG6Wfc5GV1fGW0TTljD/NP/AB+Ks9rQ3AAwAFY4XRDAJHD6ftcaFZ80ntMvkEx2RfSJ4naIiIQiIiEIuBq2+iy27MZaaqbLYWn3uPYfRd4lU7qq4yXi/TOjy6Nj/Mwt6gHGfErFesdGLbkpfiNkwQ+H3jsFr2q3z3muc6SRxGdqaV28kn5lTulp4qWBkMDQ1jRgBeFpoW2+ijgaBtYy93V3NbihLE5ld8llqVRC3M+8eUWHODGlziA0bySeCPc1jS5xAA3knkoTf72+veYKcltKDg9ZP8dl4hhMrsuy92bLYG5nleuoL+6q2qekds0/B0nN/q7LpaQ0g6tLK26RllNxZCRgydz2+K2tH6PzsXC7R/1RUzvi76KwAABwVdh+GBoDnjy/a5VKT5ndex5BYjaGMDWgADcAF9Iiep4iIiEIiIhCIiIQudfqo0dlrqhv4o4HFvrxu96qnS8Anu8RcMiJpkPrHD3lWTrZxGmK7HNoHtcFAtFD+NqDzEYx7VO448jb5JHiHjuRM81MERCpBblF9YXFzWtoInY2xtSY6cguhoHTjZdi7VzctB/h2Hn/AFH5e1RW4udcL5K1m8yTCNnt2QrnpIGU1PFBEMMjYGNHYKtweo33j2/KXUoxasulfw3heoaAsoipE/RERCEREQhEREIRERCFy9R0bq6x1tNGPvHwnY7uG8e9VVpyubQXIGY7Mb27Dyfyq6VX+rNGSyzyVtoYHecO1LT5A38y36JTidN07dTRmlOJV5C5s0QzLV1GuDgC0gg8wtO71zKCifM9wDsYY3m48lCQ+628mI/bKfH5CHAexetJa7xeJ2+bgqZnH+ZLkNA/ud8lLMw52vJYjiD3jSxh1FbWiKJ9bqOmJBLYMyvPqG73kK3VxNKafjsVIWkh9TLgyyAe4dgu6rOlAYYsnclNMOrGCHJ3J3KIiLYt6IiIQiIiEIiIhCIiIQi5N7v9vssW1VyHzjhlkTBlzv33X3qC6ts9qnrH4LmjDG/qcdwCqilhrtQ3RxdIXzPO1JI7g0fvgEuv3hWbtyl1246IiKIZvKklT5RKkvP2a3xNZyMjyT7l9UvlEm22ist7HM5mJ5BHgfqtui0na6Zn30bqh/N0jt3gAvG5aXtc0Z+zZp5RwLDkeIKmm/5A4vyDj6DJcXVcTa3WXjP4fwUts94orxAZqGbaxuewjDmHoQuiqUp563T1322ejNEcObndI3p6irhttbFcKGCrgOY5mBw7dlUUrgsN35Xejd9oBa8ZOHK20RFuTBEREIRERCEREQhEKLBQhQbypSubSUEIzsukc4+AH1XhoOFjLXLMANqSUhx7Bb/lMpXS2mCqYM/Z5fS9Tt3xwuDoq4NbTz0DyA8u249/Ec/gpD/II3uLgPl6JO14ixTVJ3G3opTLIXk4Jx0XmgWM9FNtaGjILY95ccyovraJo+yzjAdvYfVxUn8msrpNPvYeEVQ5o9WAfmofrCtZPVR00RDhCCXEfqPL99VONAUbqTTkLngh07zN4Hh7gFWYG1wcPoltTxYg8t4y/SkqIip0+RERCEREQhEREIRCiIQterpYqylkp6hofFI0tcOoVT6h05W2KoMrduSl2sxzs/L/AHdCrgWHNa5pa4AgjeCFls1GWBvsVit0mWW77EcFU/T6pr4WBsgjmwOLhg+5fFbqWuqYyxpZA08Swbz4rsa4pKaCdxgpoYz1YwD4LY0FR0ss23LTQvcMEOdGCRuU8MPZ1+ntmkQZYdN7P1FzNLaTqbrOyorGOjoQckuyHS9h2PVWoxrWMaxgAaBgAcl9AAbgEwOioq1ZkDcmp/UqMrMybz3KyiItK1oiIhCIiIQv/9k="/>
          <p:cNvSpPr>
            <a:spLocks noChangeAspect="1" noChangeArrowheads="1"/>
          </p:cNvSpPr>
          <p:nvPr/>
        </p:nvSpPr>
        <p:spPr bwMode="auto">
          <a:xfrm>
            <a:off x="3044825" y="-2498725"/>
            <a:ext cx="3505200" cy="52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AU" sz="7200"/>
          </a:p>
        </p:txBody>
      </p:sp>
      <p:sp>
        <p:nvSpPr>
          <p:cNvPr id="46" name="AutoShape 6" descr="data:image/jpeg;base64,/9j/4AAQSkZJRgABAQAAAQABAAD/2wCEAAkGBwgHBgkIBwgKCgkLDRYPDQwMDRsUFRAWIB0iIiAdHx8kKDQsJCYxJx8fLT0tMTU3Ojo6Iys/RD84QzQ5OjcBCgoKDQwNGg8PGjclHyU3Nzc3Nzc3Nzc3Nzc3Nzc3Nzc3Nzc3Nzc3Nzc3Nzc3Nzc3Nzc3Nzc3Nzc3Nzc3Nzc3N//AABEIAKoAcgMBIgACEQEDEQH/xAAbAAEAAgMBAQAAAAAAAAAAAAAABgcBBAUDAv/EAD0QAAEDAwEGAQkGBQQDAAAAAAEAAgMEBREGEiExQVFhgQcTInGRobHB0RQjMkJS8CRDYnLhM4LS8RVTc//EABsBAAMBAQEBAQAAAAAAAAAAAAAFBgQDAgEH/8QALhEAAQQABQIDCQADAAAAAAAAAQACAwQFERIhMRNBIoGRFDJRYXGhsdHwBhXh/9oADAMBAAIRAxEAPwC8URfLnBoJJAA35KELJXMu99t9oYDWzhrzvbG3e93qCimp9bkOfR2ZwJG51TjI/wBv1UWttnr71M6YZIc7L6iYnB8eZSm3ikcIOn17JVPiJL+lWbqd9lILl5QqmQlttpWRN5Pm9J3sG4e9cGa/3yveQa6pcT+SLdjwaFK7dpO3Uoa+pBqZOsm5vs+q7DDT07NiBjWt6MGApifHHvOTcz9gvP8Arrco1WJdPyCrb/x95qd7qetkz+vaPxWDZbsz0jRVA8FY76hx/DuXmSSck71mF+UnMtC4vwquOHklV6194o97X18OOYLxhb1FrK90hwaoTt/TMwH3jBUzWtVW+kqx/EU8b+5G/wBq0x4pIw9x5rn7DLHvFIQsWnygUc5ay5wOpnn+Yz0mePMKX01TBVRNlp5WSxu3tcwggqsrhpRpBfbpcH/1yH4Fci33G56erT5lzoXg+nFIMteO4+YTypjGrZ+/5XRmIWK5DbIzHxCukLK4enNR018gJj+6qGD7yFx3juOoXaHFPmPa9uppzCdRyNkaHMOYX0iIva9rGVXGudTuqZZLZb5C2Bp2Z5Gn8Z/SO3VSTW95NptJZA7FTUHYjwd7Rzd4fEhQPSdnFzqzNO0mmhOXA/ndyCS4teELC0H6/pKL80ksgqQ8nn+/K3dM6Z+0sZWXBpEJ3xw8C7ue3xUw84yFojiaAGjAAGAEml2fQbuwOS11DPe+w7U/jsFtijips6cI37lfTnudxPgvnK1q+thoKd087sNHADi49AoVX3muucnm4y9jHHDIYs5PY43laYKzpONgsVq42I+Ldym81bSwHE1TCz+54C8m3W3uOG1tOT/9QovSaPvlU0PFIIwd+Znhp9nFbEmhL4xuRHTPP6Wzb/eAmQwiQjPI+ize023biI5ealTHtkaHRua4dQV9Kvp6W62OcGaOeldnc78p8eB9SkNi1CKxzaas2WTHc143B/0KxT0nxL3Dea52iQaSpBhadyt1PcYfNzt3/leOLStxMLI1xacwtrmtcNLhmFX0jK2wXNr2PMc0ZyyQcHD5jqFa+nLxFercypjw2QejLHn8DunzUXv1uFxonNAHnmelGe/TxXA0PdXWy9tikcWwVJEb2nk7kfbu8VTYTfOeR4PKXQONGxoPuOVuIvPLkVVkqLJVPruuNdqGWNpLmUw800d+fv8AgpbaaRtrtMNMP9XG089XHiVBLeRXahifKciSpLznnvzhWA5xe4kr8/xWQyyZHg7/AKSLDX5vlsdych/eixnJJPFCi5eo6z7Ha5S04kk+7afXz9mVgY3U4NC1yP0NL3dlFr/cX3Kv2IsuijOxG0fmPXxVh6R05FZ6Rss7A6ukGXvP5P6R+96iPk9tQrruaqQZipAHDu8/h9m8+xWmrXCqjWs6hH0WXC6/UJsycnhfIWTxWUTpO14VVNDVQPhqYmyxPGHMcMgqqNXWE2KvaYC77JLvicTvaebc9t37Ct0qMeUSBsmm5ZHAZhkY5ue5x81hvwNkiLjyEuxKs2WAu7jdcnT9ebhb2OecyxnYk7nqumopoh526tnLDT471K1BWG6ZCAuNOQyQNceUUA1FTmkvEwjJbtkSMI5Z/wAgqfqHa0AFfTnmY8e9daTiJMlnxJucGr4FWDQXqKahp5XPAc+JriO5CKroblURwxsbnZa0ALCrBiW3C5DFyBwk8clmvj2PZl1NP+HqM594U+p5o6iFk0Lw9jxkEL61ppc3ZorKINFawYLTuEo6evuq+hq7hZ53wjzkD8+lFI3dn1H4pTiWHua7byR4sPlc1wzYeCrC47goXqyvbU1jYGOHm4AQSObjx9i1qnUNyqGebdMGA7jsDB9q6+kNKTXGpjq6+Ex0TCHBrxgy9sdPis1Kg8ybblfJrDrmUMI55Ux0PbTbrBD5xuzLOTK/PHfwHswpCsBuBjksq2jYI2Bo7KhijETAwdkRFgr2uiHgoR5SrpGyiitrHAySuEjx+lo4e/4Lt6m1HT2Om9ICSpf/AKcIO89z0CrCJlZf7o58ry+WU7UrzwaP3uASrErbY2GMHfulGJ28m9CPdzl3NFUxZBPUkHD3Brc88f8Aakq8qWBlNTsgiGGMbgL1UPK/W8uXuvF0ogxFC9ZSh9zjYP5cQz4kqYzSsgifLKdljGlxKgDWTXy9hjAduplx/a3/AAAtVGMufmFjxJ/gEQ5JUgodOOmoaeUh3pxNdw6hFYsNPHFEyNgw1jQ0DsEVkMPZlwtQwqLLhe4C8Kmjp6tuzUwRTN6SMDvithEwIB5TUgEZFc+ns1tppA+nt9LE4c2RNBW+AsogNA4C+Na1vARERfV6WMqN6s1TBZY/MwYlrnD0Wcmd3fReOsNUstLDSUbg+ueOPERDqe/QKAW63VV5q3yPe4tLszTu3nPzKVXsQbCC1p3/AB/1Kbt8td0Yd3H7L5gp66+3B73vMkjzmWV/Bo/fAKbW23wW6nEMDe7nHi49SvSjo4KKnbBTs2WD2nuV7qMsWXSn5LlVqCHxO3ce6IhKieodQbe3SUD/AERufK3n2H1XKKIyOyC7TzsgZqcvPVF4FQ77FTOzG0/eOB3OPT1KR+TuxGCE3SqZiSVuIWkfhZ18fh61xtG6Wfc5GV1fGW0TTljD/NP/AB+Ks9rQ3AAwAFY4XRDAJHD6ftcaFZ80ntMvkEx2RfSJ4naIiIQiIiEIuBq2+iy27MZaaqbLYWn3uPYfRd4lU7qq4yXi/TOjy6Nj/Mwt6gHGfErFesdGLbkpfiNkwQ+H3jsFr2q3z3muc6SRxGdqaV28kn5lTulp4qWBkMDQ1jRgBeFpoW2+ijgaBtYy93V3NbihLE5ld8llqVRC3M+8eUWHODGlziA0bySeCPc1jS5xAA3knkoTf72+veYKcltKDg9ZP8dl4hhMrsuy92bLYG5nleuoL+6q2qekds0/B0nN/q7LpaQ0g6tLK26RllNxZCRgydz2+K2tH6PzsXC7R/1RUzvi76KwAABwVdh+GBoDnjy/a5VKT5ndex5BYjaGMDWgADcAF9Iiep4iIiEIiIhCIiIQudfqo0dlrqhv4o4HFvrxu96qnS8Anu8RcMiJpkPrHD3lWTrZxGmK7HNoHtcFAtFD+NqDzEYx7VO448jb5JHiHjuRM81MERCpBblF9YXFzWtoInY2xtSY6cguhoHTjZdi7VzctB/h2Hn/AFH5e1RW4udcL5K1m8yTCNnt2QrnpIGU1PFBEMMjYGNHYKtweo33j2/KXUoxasulfw3heoaAsoipE/RERCEREQhEREIRERCFy9R0bq6x1tNGPvHwnY7uG8e9VVpyubQXIGY7Mb27Dyfyq6VX+rNGSyzyVtoYHecO1LT5A38y36JTidN07dTRmlOJV5C5s0QzLV1GuDgC0gg8wtO71zKCifM9wDsYY3m48lCQ+628mI/bKfH5CHAexetJa7xeJ2+bgqZnH+ZLkNA/ud8lLMw52vJYjiD3jSxh1FbWiKJ9bqOmJBLYMyvPqG73kK3VxNKafjsVIWkh9TLgyyAe4dgu6rOlAYYsnclNMOrGCHJ3J3KIiLYt6IiIQiIiEIiIhCIiIQi5N7v9vssW1VyHzjhlkTBlzv33X3qC6ts9qnrH4LmjDG/qcdwCqilhrtQ3RxdIXzPO1JI7g0fvgEuv3hWbtyl1246IiKIZvKklT5RKkvP2a3xNZyMjyT7l9UvlEm22ist7HM5mJ5BHgfqtui0na6Zn30bqh/N0jt3gAvG5aXtc0Z+zZp5RwLDkeIKmm/5A4vyDj6DJcXVcTa3WXjP4fwUts94orxAZqGbaxuewjDmHoQuiqUp563T1322ejNEcObndI3p6irhttbFcKGCrgOY5mBw7dlUUrgsN35Xejd9oBa8ZOHK20RFuTBEREIRERCEREQhEKLBQhQbypSubSUEIzsukc4+AH1XhoOFjLXLMANqSUhx7Bb/lMpXS2mCqYM/Z5fS9Tt3xwuDoq4NbTz0DyA8u249/Ec/gpD/II3uLgPl6JO14ixTVJ3G3opTLIXk4Jx0XmgWM9FNtaGjILY95ccyovraJo+yzjAdvYfVxUn8msrpNPvYeEVQ5o9WAfmofrCtZPVR00RDhCCXEfqPL99VONAUbqTTkLngh07zN4Hh7gFWYG1wcPoltTxYg8t4y/SkqIip0+RERCEREQhEREIRCiIQterpYqylkp6hofFI0tcOoVT6h05W2KoMrduSl2sxzs/L/AHdCrgWHNa5pa4AgjeCFls1GWBvsVit0mWW77EcFU/T6pr4WBsgjmwOLhg+5fFbqWuqYyxpZA08Swbz4rsa4pKaCdxgpoYz1YwD4LY0FR0ss23LTQvcMEOdGCRuU8MPZ1+ntmkQZYdN7P1FzNLaTqbrOyorGOjoQckuyHS9h2PVWoxrWMaxgAaBgAcl9AAbgEwOioq1ZkDcmp/UqMrMybz3KyiItK1oiIhCIiIQv/9k="/>
          <p:cNvSpPr>
            <a:spLocks noChangeAspect="1" noChangeArrowheads="1"/>
          </p:cNvSpPr>
          <p:nvPr/>
        </p:nvSpPr>
        <p:spPr bwMode="auto">
          <a:xfrm>
            <a:off x="3349625" y="-2193925"/>
            <a:ext cx="3505200" cy="52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AU" sz="7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2" y="1673226"/>
            <a:ext cx="18864199" cy="10798309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58336" y="808764"/>
            <a:ext cx="20435121" cy="1339850"/>
          </a:xfrm>
          <a:prstGeom prst="rect">
            <a:avLst/>
          </a:prstGeom>
          <a:noFill/>
          <a:ln/>
        </p:spPr>
        <p:txBody>
          <a:bodyPr>
            <a:normAutofit fontScale="975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-AU" sz="4000" dirty="0" smtClean="0">
                <a:solidFill>
                  <a:schemeClr val="tx1"/>
                </a:solidFill>
              </a:rPr>
              <a:t>Community played a key role in drought response </a:t>
            </a:r>
            <a:endParaRPr lang="en-AU" sz="4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94749" y="2148614"/>
            <a:ext cx="5782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Clear </a:t>
            </a:r>
            <a:r>
              <a:rPr lang="en-AU" dirty="0" smtClean="0"/>
              <a:t>target</a:t>
            </a:r>
          </a:p>
          <a:p>
            <a:r>
              <a:rPr lang="en-AU" dirty="0" smtClean="0"/>
              <a:t>Support to succeed</a:t>
            </a:r>
          </a:p>
          <a:p>
            <a:r>
              <a:rPr lang="en-AU" dirty="0" smtClean="0"/>
              <a:t>Feedback and accountability  </a:t>
            </a:r>
          </a:p>
        </p:txBody>
      </p:sp>
    </p:spTree>
    <p:extLst>
      <p:ext uri="{BB962C8B-B14F-4D97-AF65-F5344CB8AC3E}">
        <p14:creationId xmlns:p14="http://schemas.microsoft.com/office/powerpoint/2010/main" val="36322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utoShape 4" descr="data:image/jpeg;base64,/9j/4AAQSkZJRgABAQAAAQABAAD/2wCEAAkGBwgHBgkIBwgKCgkLDRYPDQwMDRsUFRAWIB0iIiAdHx8kKDQsJCYxJx8fLT0tMTU3Ojo6Iys/RD84QzQ5OjcBCgoKDQwNGg8PGjclHyU3Nzc3Nzc3Nzc3Nzc3Nzc3Nzc3Nzc3Nzc3Nzc3Nzc3Nzc3Nzc3Nzc3Nzc3Nzc3Nzc3N//AABEIAKoAcgMBIgACEQEDEQH/xAAbAAEAAgMBAQAAAAAAAAAAAAAABgcBBAUDAv/EAD0QAAEDAwEGAQkGBQQDAAAAAAEAAgMEBREGEiExQVFhgQcTInGRobHB0RQjMkJS8CRDYnLhM4LS8RVTc//EABsBAAMBAQEBAQAAAAAAAAAAAAAFBgQDAgEH/8QALhEAAQQABQIDCQADAAAAAAAAAQACAwQFERIhMRNBIoGRFDJRYXGhsdHwBhXh/9oADAMBAAIRAxEAPwC8URfLnBoJJAA35KELJXMu99t9oYDWzhrzvbG3e93qCimp9bkOfR2ZwJG51TjI/wBv1UWttnr71M6YZIc7L6iYnB8eZSm3ikcIOn17JVPiJL+lWbqd9lILl5QqmQlttpWRN5Pm9J3sG4e9cGa/3yveQa6pcT+SLdjwaFK7dpO3Uoa+pBqZOsm5vs+q7DDT07NiBjWt6MGApifHHvOTcz9gvP8Arrco1WJdPyCrb/x95qd7qetkz+vaPxWDZbsz0jRVA8FY76hx/DuXmSSck71mF+UnMtC4vwquOHklV6194o97X18OOYLxhb1FrK90hwaoTt/TMwH3jBUzWtVW+kqx/EU8b+5G/wBq0x4pIw9x5rn7DLHvFIQsWnygUc5ay5wOpnn+Yz0mePMKX01TBVRNlp5WSxu3tcwggqsrhpRpBfbpcH/1yH4Fci33G56erT5lzoXg+nFIMteO4+YTypjGrZ+/5XRmIWK5DbIzHxCukLK4enNR018gJj+6qGD7yFx3juOoXaHFPmPa9uppzCdRyNkaHMOYX0iIva9rGVXGudTuqZZLZb5C2Bp2Z5Gn8Z/SO3VSTW95NptJZA7FTUHYjwd7Rzd4fEhQPSdnFzqzNO0mmhOXA/ndyCS4teELC0H6/pKL80ksgqQ8nn+/K3dM6Z+0sZWXBpEJ3xw8C7ue3xUw84yFojiaAGjAAGAEml2fQbuwOS11DPe+w7U/jsFtijips6cI37lfTnudxPgvnK1q+thoKd087sNHADi49AoVX3muucnm4y9jHHDIYs5PY43laYKzpONgsVq42I+Ldym81bSwHE1TCz+54C8m3W3uOG1tOT/9QovSaPvlU0PFIIwd+Znhp9nFbEmhL4xuRHTPP6Wzb/eAmQwiQjPI+ize023biI5ealTHtkaHRua4dQV9Kvp6W62OcGaOeldnc78p8eB9SkNi1CKxzaas2WTHc143B/0KxT0nxL3Dea52iQaSpBhadyt1PcYfNzt3/leOLStxMLI1xacwtrmtcNLhmFX0jK2wXNr2PMc0ZyyQcHD5jqFa+nLxFercypjw2QejLHn8DunzUXv1uFxonNAHnmelGe/TxXA0PdXWy9tikcWwVJEb2nk7kfbu8VTYTfOeR4PKXQONGxoPuOVuIvPLkVVkqLJVPruuNdqGWNpLmUw800d+fv8AgpbaaRtrtMNMP9XG089XHiVBLeRXahifKciSpLznnvzhWA5xe4kr8/xWQyyZHg7/AKSLDX5vlsdych/eixnJJPFCi5eo6z7Ha5S04kk+7afXz9mVgY3U4NC1yP0NL3dlFr/cX3Kv2IsuijOxG0fmPXxVh6R05FZ6Rss7A6ukGXvP5P6R+96iPk9tQrruaqQZipAHDu8/h9m8+xWmrXCqjWs6hH0WXC6/UJsycnhfIWTxWUTpO14VVNDVQPhqYmyxPGHMcMgqqNXWE2KvaYC77JLvicTvaebc9t37Ct0qMeUSBsmm5ZHAZhkY5ue5x81hvwNkiLjyEuxKs2WAu7jdcnT9ebhb2OecyxnYk7nqumopoh526tnLDT471K1BWG6ZCAuNOQyQNceUUA1FTmkvEwjJbtkSMI5Z/wAgqfqHa0AFfTnmY8e9daTiJMlnxJucGr4FWDQXqKahp5XPAc+JriO5CKroblURwxsbnZa0ALCrBiW3C5DFyBwk8clmvj2PZl1NP+HqM594U+p5o6iFk0Lw9jxkEL61ppc3ZorKINFawYLTuEo6evuq+hq7hZ53wjzkD8+lFI3dn1H4pTiWHua7byR4sPlc1wzYeCrC47goXqyvbU1jYGOHm4AQSObjx9i1qnUNyqGebdMGA7jsDB9q6+kNKTXGpjq6+Ex0TCHBrxgy9sdPis1Kg8ybblfJrDrmUMI55Ux0PbTbrBD5xuzLOTK/PHfwHswpCsBuBjksq2jYI2Bo7KhijETAwdkRFgr2uiHgoR5SrpGyiitrHAySuEjx+lo4e/4Lt6m1HT2Om9ICSpf/AKcIO89z0CrCJlZf7o58ry+WU7UrzwaP3uASrErbY2GMHfulGJ28m9CPdzl3NFUxZBPUkHD3Brc88f8Aakq8qWBlNTsgiGGMbgL1UPK/W8uXuvF0ogxFC9ZSh9zjYP5cQz4kqYzSsgifLKdljGlxKgDWTXy9hjAduplx/a3/AAAtVGMufmFjxJ/gEQ5JUgodOOmoaeUh3pxNdw6hFYsNPHFEyNgw1jQ0DsEVkMPZlwtQwqLLhe4C8Kmjp6tuzUwRTN6SMDvithEwIB5TUgEZFc+ns1tppA+nt9LE4c2RNBW+AsogNA4C+Na1vARERfV6WMqN6s1TBZY/MwYlrnD0Wcmd3fReOsNUstLDSUbg+ueOPERDqe/QKAW63VV5q3yPe4tLszTu3nPzKVXsQbCC1p3/AB/1Kbt8td0Yd3H7L5gp66+3B73vMkjzmWV/Bo/fAKbW23wW6nEMDe7nHi49SvSjo4KKnbBTs2WD2nuV7qMsWXSn5LlVqCHxO3ce6IhKieodQbe3SUD/AERufK3n2H1XKKIyOyC7TzsgZqcvPVF4FQ77FTOzG0/eOB3OPT1KR+TuxGCE3SqZiSVuIWkfhZ18fh61xtG6Wfc5GV1fGW0TTljD/NP/AB+Ks9rQ3AAwAFY4XRDAJHD6ftcaFZ80ntMvkEx2RfSJ4naIiIQiIiEIuBq2+iy27MZaaqbLYWn3uPYfRd4lU7qq4yXi/TOjy6Nj/Mwt6gHGfErFesdGLbkpfiNkwQ+H3jsFr2q3z3muc6SRxGdqaV28kn5lTulp4qWBkMDQ1jRgBeFpoW2+ijgaBtYy93V3NbihLE5ld8llqVRC3M+8eUWHODGlziA0bySeCPc1jS5xAA3knkoTf72+veYKcltKDg9ZP8dl4hhMrsuy92bLYG5nleuoL+6q2qekds0/B0nN/q7LpaQ0g6tLK26RllNxZCRgydz2+K2tH6PzsXC7R/1RUzvi76KwAABwVdh+GBoDnjy/a5VKT5ndex5BYjaGMDWgADcAF9Iiep4iIiEIiIhCIiIQudfqo0dlrqhv4o4HFvrxu96qnS8Anu8RcMiJpkPrHD3lWTrZxGmK7HNoHtcFAtFD+NqDzEYx7VO448jb5JHiHjuRM81MERCpBblF9YXFzWtoInY2xtSY6cguhoHTjZdi7VzctB/h2Hn/AFH5e1RW4udcL5K1m8yTCNnt2QrnpIGU1PFBEMMjYGNHYKtweo33j2/KXUoxasulfw3heoaAsoipE/RERCEREQhEREIRERCFy9R0bq6x1tNGPvHwnY7uG8e9VVpyubQXIGY7Mb27Dyfyq6VX+rNGSyzyVtoYHecO1LT5A38y36JTidN07dTRmlOJV5C5s0QzLV1GuDgC0gg8wtO71zKCifM9wDsYY3m48lCQ+628mI/bKfH5CHAexetJa7xeJ2+bgqZnH+ZLkNA/ud8lLMw52vJYjiD3jSxh1FbWiKJ9bqOmJBLYMyvPqG73kK3VxNKafjsVIWkh9TLgyyAe4dgu6rOlAYYsnclNMOrGCHJ3J3KIiLYt6IiIQiIiEIiIhCIiIQi5N7v9vssW1VyHzjhlkTBlzv33X3qC6ts9qnrH4LmjDG/qcdwCqilhrtQ3RxdIXzPO1JI7g0fvgEuv3hWbtyl1246IiKIZvKklT5RKkvP2a3xNZyMjyT7l9UvlEm22ist7HM5mJ5BHgfqtui0na6Zn30bqh/N0jt3gAvG5aXtc0Z+zZp5RwLDkeIKmm/5A4vyDj6DJcXVcTa3WXjP4fwUts94orxAZqGbaxuewjDmHoQuiqUp563T1322ejNEcObndI3p6irhttbFcKGCrgOY5mBw7dlUUrgsN35Xejd9oBa8ZOHK20RFuTBEREIRERCEREQhEKLBQhQbypSubSUEIzsukc4+AH1XhoOFjLXLMANqSUhx7Bb/lMpXS2mCqYM/Z5fS9Tt3xwuDoq4NbTz0DyA8u249/Ec/gpD/II3uLgPl6JO14ixTVJ3G3opTLIXk4Jx0XmgWM9FNtaGjILY95ccyovraJo+yzjAdvYfVxUn8msrpNPvYeEVQ5o9WAfmofrCtZPVR00RDhCCXEfqPL99VONAUbqTTkLngh07zN4Hh7gFWYG1wcPoltTxYg8t4y/SkqIip0+RERCEREQhEREIRCiIQterpYqylkp6hofFI0tcOoVT6h05W2KoMrduSl2sxzs/L/AHdCrgWHNa5pa4AgjeCFls1GWBvsVit0mWW77EcFU/T6pr4WBsgjmwOLhg+5fFbqWuqYyxpZA08Swbz4rsa4pKaCdxgpoYz1YwD4LY0FR0ss23LTQvcMEOdGCRuU8MPZ1+ntmkQZYdN7P1FzNLaTqbrOyorGOjoQckuyHS9h2PVWoxrWMaxgAaBgAcl9AAbgEwOioq1ZkDcmp/UqMrMybz3KyiItK1oiIhCIiIQv/9k="/>
          <p:cNvSpPr>
            <a:spLocks noChangeAspect="1" noChangeArrowheads="1"/>
          </p:cNvSpPr>
          <p:nvPr/>
        </p:nvSpPr>
        <p:spPr bwMode="auto">
          <a:xfrm>
            <a:off x="3044825" y="-2498725"/>
            <a:ext cx="3505200" cy="52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AU" sz="7200"/>
          </a:p>
        </p:txBody>
      </p:sp>
      <p:sp>
        <p:nvSpPr>
          <p:cNvPr id="46" name="AutoShape 6" descr="data:image/jpeg;base64,/9j/4AAQSkZJRgABAQAAAQABAAD/2wCEAAkGBwgHBgkIBwgKCgkLDRYPDQwMDRsUFRAWIB0iIiAdHx8kKDQsJCYxJx8fLT0tMTU3Ojo6Iys/RD84QzQ5OjcBCgoKDQwNGg8PGjclHyU3Nzc3Nzc3Nzc3Nzc3Nzc3Nzc3Nzc3Nzc3Nzc3Nzc3Nzc3Nzc3Nzc3Nzc3Nzc3Nzc3N//AABEIAKoAcgMBIgACEQEDEQH/xAAbAAEAAgMBAQAAAAAAAAAAAAAABgcBBAUDAv/EAD0QAAEDAwEGAQkGBQQDAAAAAAEAAgMEBREGEiExQVFhgQcTInGRobHB0RQjMkJS8CRDYnLhM4LS8RVTc//EABsBAAMBAQEBAQAAAAAAAAAAAAAFBgQDAgEH/8QALhEAAQQABQIDCQADAAAAAAAAAQACAwQFERIhMRNBIoGRFDJRYXGhsdHwBhXh/9oADAMBAAIRAxEAPwC8URfLnBoJJAA35KELJXMu99t9oYDWzhrzvbG3e93qCimp9bkOfR2ZwJG51TjI/wBv1UWttnr71M6YZIc7L6iYnB8eZSm3ikcIOn17JVPiJL+lWbqd9lILl5QqmQlttpWRN5Pm9J3sG4e9cGa/3yveQa6pcT+SLdjwaFK7dpO3Uoa+pBqZOsm5vs+q7DDT07NiBjWt6MGApifHHvOTcz9gvP8Arrco1WJdPyCrb/x95qd7qetkz+vaPxWDZbsz0jRVA8FY76hx/DuXmSSck71mF+UnMtC4vwquOHklV6194o97X18OOYLxhb1FrK90hwaoTt/TMwH3jBUzWtVW+kqx/EU8b+5G/wBq0x4pIw9x5rn7DLHvFIQsWnygUc5ay5wOpnn+Yz0mePMKX01TBVRNlp5WSxu3tcwggqsrhpRpBfbpcH/1yH4Fci33G56erT5lzoXg+nFIMteO4+YTypjGrZ+/5XRmIWK5DbIzHxCukLK4enNR018gJj+6qGD7yFx3juOoXaHFPmPa9uppzCdRyNkaHMOYX0iIva9rGVXGudTuqZZLZb5C2Bp2Z5Gn8Z/SO3VSTW95NptJZA7FTUHYjwd7Rzd4fEhQPSdnFzqzNO0mmhOXA/ndyCS4teELC0H6/pKL80ksgqQ8nn+/K3dM6Z+0sZWXBpEJ3xw8C7ue3xUw84yFojiaAGjAAGAEml2fQbuwOS11DPe+w7U/jsFtijips6cI37lfTnudxPgvnK1q+thoKd087sNHADi49AoVX3muucnm4y9jHHDIYs5PY43laYKzpONgsVq42I+Ldym81bSwHE1TCz+54C8m3W3uOG1tOT/9QovSaPvlU0PFIIwd+Znhp9nFbEmhL4xuRHTPP6Wzb/eAmQwiQjPI+ize023biI5ealTHtkaHRua4dQV9Kvp6W62OcGaOeldnc78p8eB9SkNi1CKxzaas2WTHc143B/0KxT0nxL3Dea52iQaSpBhadyt1PcYfNzt3/leOLStxMLI1xacwtrmtcNLhmFX0jK2wXNr2PMc0ZyyQcHD5jqFa+nLxFercypjw2QejLHn8DunzUXv1uFxonNAHnmelGe/TxXA0PdXWy9tikcWwVJEb2nk7kfbu8VTYTfOeR4PKXQONGxoPuOVuIvPLkVVkqLJVPruuNdqGWNpLmUw800d+fv8AgpbaaRtrtMNMP9XG089XHiVBLeRXahifKciSpLznnvzhWA5xe4kr8/xWQyyZHg7/AKSLDX5vlsdych/eixnJJPFCi5eo6z7Ha5S04kk+7afXz9mVgY3U4NC1yP0NL3dlFr/cX3Kv2IsuijOxG0fmPXxVh6R05FZ6Rss7A6ukGXvP5P6R+96iPk9tQrruaqQZipAHDu8/h9m8+xWmrXCqjWs6hH0WXC6/UJsycnhfIWTxWUTpO14VVNDVQPhqYmyxPGHMcMgqqNXWE2KvaYC77JLvicTvaebc9t37Ct0qMeUSBsmm5ZHAZhkY5ue5x81hvwNkiLjyEuxKs2WAu7jdcnT9ebhb2OecyxnYk7nqumopoh526tnLDT471K1BWG6ZCAuNOQyQNceUUA1FTmkvEwjJbtkSMI5Z/wAgqfqHa0AFfTnmY8e9daTiJMlnxJucGr4FWDQXqKahp5XPAc+JriO5CKroblURwxsbnZa0ALCrBiW3C5DFyBwk8clmvj2PZl1NP+HqM594U+p5o6iFk0Lw9jxkEL61ppc3ZorKINFawYLTuEo6evuq+hq7hZ53wjzkD8+lFI3dn1H4pTiWHua7byR4sPlc1wzYeCrC47goXqyvbU1jYGOHm4AQSObjx9i1qnUNyqGebdMGA7jsDB9q6+kNKTXGpjq6+Ex0TCHBrxgy9sdPis1Kg8ybblfJrDrmUMI55Ux0PbTbrBD5xuzLOTK/PHfwHswpCsBuBjksq2jYI2Bo7KhijETAwdkRFgr2uiHgoR5SrpGyiitrHAySuEjx+lo4e/4Lt6m1HT2Om9ICSpf/AKcIO89z0CrCJlZf7o58ry+WU7UrzwaP3uASrErbY2GMHfulGJ28m9CPdzl3NFUxZBPUkHD3Brc88f8Aakq8qWBlNTsgiGGMbgL1UPK/W8uXuvF0ogxFC9ZSh9zjYP5cQz4kqYzSsgifLKdljGlxKgDWTXy9hjAduplx/a3/AAAtVGMufmFjxJ/gEQ5JUgodOOmoaeUh3pxNdw6hFYsNPHFEyNgw1jQ0DsEVkMPZlwtQwqLLhe4C8Kmjp6tuzUwRTN6SMDvithEwIB5TUgEZFc+ns1tppA+nt9LE4c2RNBW+AsogNA4C+Na1vARERfV6WMqN6s1TBZY/MwYlrnD0Wcmd3fReOsNUstLDSUbg+ueOPERDqe/QKAW63VV5q3yPe4tLszTu3nPzKVXsQbCC1p3/AB/1Kbt8td0Yd3H7L5gp66+3B73vMkjzmWV/Bo/fAKbW23wW6nEMDe7nHi49SvSjo4KKnbBTs2WD2nuV7qMsWXSn5LlVqCHxO3ce6IhKieodQbe3SUD/AERufK3n2H1XKKIyOyC7TzsgZqcvPVF4FQ77FTOzG0/eOB3OPT1KR+TuxGCE3SqZiSVuIWkfhZ18fh61xtG6Wfc5GV1fGW0TTljD/NP/AB+Ks9rQ3AAwAFY4XRDAJHD6ftcaFZ80ntMvkEx2RfSJ4naIiIQiIiEIuBq2+iy27MZaaqbLYWn3uPYfRd4lU7qq4yXi/TOjy6Nj/Mwt6gHGfErFesdGLbkpfiNkwQ+H3jsFr2q3z3muc6SRxGdqaV28kn5lTulp4qWBkMDQ1jRgBeFpoW2+ijgaBtYy93V3NbihLE5ld8llqVRC3M+8eUWHODGlziA0bySeCPc1jS5xAA3knkoTf72+veYKcltKDg9ZP8dl4hhMrsuy92bLYG5nleuoL+6q2qekds0/B0nN/q7LpaQ0g6tLK26RllNxZCRgydz2+K2tH6PzsXC7R/1RUzvi76KwAABwVdh+GBoDnjy/a5VKT5ndex5BYjaGMDWgADcAF9Iiep4iIiEIiIhCIiIQudfqo0dlrqhv4o4HFvrxu96qnS8Anu8RcMiJpkPrHD3lWTrZxGmK7HNoHtcFAtFD+NqDzEYx7VO448jb5JHiHjuRM81MERCpBblF9YXFzWtoInY2xtSY6cguhoHTjZdi7VzctB/h2Hn/AFH5e1RW4udcL5K1m8yTCNnt2QrnpIGU1PFBEMMjYGNHYKtweo33j2/KXUoxasulfw3heoaAsoipE/RERCEREQhEREIRERCFy9R0bq6x1tNGPvHwnY7uG8e9VVpyubQXIGY7Mb27Dyfyq6VX+rNGSyzyVtoYHecO1LT5A38y36JTidN07dTRmlOJV5C5s0QzLV1GuDgC0gg8wtO71zKCifM9wDsYY3m48lCQ+628mI/bKfH5CHAexetJa7xeJ2+bgqZnH+ZLkNA/ud8lLMw52vJYjiD3jSxh1FbWiKJ9bqOmJBLYMyvPqG73kK3VxNKafjsVIWkh9TLgyyAe4dgu6rOlAYYsnclNMOrGCHJ3J3KIiLYt6IiIQiIiEIiIhCIiIQi5N7v9vssW1VyHzjhlkTBlzv33X3qC6ts9qnrH4LmjDG/qcdwCqilhrtQ3RxdIXzPO1JI7g0fvgEuv3hWbtyl1246IiKIZvKklT5RKkvP2a3xNZyMjyT7l9UvlEm22ist7HM5mJ5BHgfqtui0na6Zn30bqh/N0jt3gAvG5aXtc0Z+zZp5RwLDkeIKmm/5A4vyDj6DJcXVcTa3WXjP4fwUts94orxAZqGbaxuewjDmHoQuiqUp563T1322ejNEcObndI3p6irhttbFcKGCrgOY5mBw7dlUUrgsN35Xejd9oBa8ZOHK20RFuTBEREIRERCEREQhEKLBQhQbypSubSUEIzsukc4+AH1XhoOFjLXLMANqSUhx7Bb/lMpXS2mCqYM/Z5fS9Tt3xwuDoq4NbTz0DyA8u249/Ec/gpD/II3uLgPl6JO14ixTVJ3G3opTLIXk4Jx0XmgWM9FNtaGjILY95ccyovraJo+yzjAdvYfVxUn8msrpNPvYeEVQ5o9WAfmofrCtZPVR00RDhCCXEfqPL99VONAUbqTTkLngh07zN4Hh7gFWYG1wcPoltTxYg8t4y/SkqIip0+RERCEREQhEREIRCiIQterpYqylkp6hofFI0tcOoVT6h05W2KoMrduSl2sxzs/L/AHdCrgWHNa5pa4AgjeCFls1GWBvsVit0mWW77EcFU/T6pr4WBsgjmwOLhg+5fFbqWuqYyxpZA08Swbz4rsa4pKaCdxgpoYz1YwD4LY0FR0ss23LTQvcMEOdGCRuU8MPZ1+ntmkQZYdN7P1FzNLaTqbrOyorGOjoQckuyHS9h2PVWoxrWMaxgAaBgAcl9AAbgEwOioq1ZkDcmp/UqMrMybz3KyiItK1oiIhCIiIQv/9k="/>
          <p:cNvSpPr>
            <a:spLocks noChangeAspect="1" noChangeArrowheads="1"/>
          </p:cNvSpPr>
          <p:nvPr/>
        </p:nvSpPr>
        <p:spPr bwMode="auto">
          <a:xfrm>
            <a:off x="3349625" y="-2193925"/>
            <a:ext cx="3505200" cy="52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AU" sz="720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69230" y="333376"/>
            <a:ext cx="20435121" cy="1339850"/>
          </a:xfrm>
          <a:prstGeom prst="rect">
            <a:avLst/>
          </a:prstGeom>
          <a:noFill/>
          <a:ln/>
        </p:spPr>
        <p:txBody>
          <a:bodyPr>
            <a:normAutofit fontScale="975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-AU" sz="4800" dirty="0" smtClean="0">
                <a:solidFill>
                  <a:schemeClr val="tx1"/>
                </a:solidFill>
              </a:rPr>
              <a:t>Balancing infrastructure and community resilience</a:t>
            </a:r>
            <a:endParaRPr lang="en-AU" sz="4800" dirty="0">
              <a:solidFill>
                <a:schemeClr val="tx1"/>
              </a:solidFill>
            </a:endParaRPr>
          </a:p>
        </p:txBody>
      </p:sp>
      <p:pic>
        <p:nvPicPr>
          <p:cNvPr id="6" name="Picture 5" descr="C:\Users\bfur0001\AppData\Local\Microsoft\Windows\INetCache\Content.MSO\BE80E442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330577"/>
            <a:ext cx="11438467" cy="78443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96000" y="5840945"/>
            <a:ext cx="3014133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Infrastructure resilience 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13597467" y="7416801"/>
            <a:ext cx="3014133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Community Resilience 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8579794" y="11163080"/>
            <a:ext cx="5778230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AU" sz="4600" dirty="0" smtClean="0">
                <a:solidFill>
                  <a:schemeClr val="bg1"/>
                </a:solidFill>
              </a:rPr>
              <a:t>Plan Respond  Recover </a:t>
            </a:r>
            <a:endParaRPr lang="en-AU" sz="4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2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CWSC White BG">
  <a:themeElements>
    <a:clrScheme name="CRCWSC_2017_FINALTHEME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6772"/>
      </a:accent1>
      <a:accent2>
        <a:srgbClr val="3F5799"/>
      </a:accent2>
      <a:accent3>
        <a:srgbClr val="9ECD5E"/>
      </a:accent3>
      <a:accent4>
        <a:srgbClr val="4097DB"/>
      </a:accent4>
      <a:accent5>
        <a:srgbClr val="F6A04D"/>
      </a:accent5>
      <a:accent6>
        <a:srgbClr val="F04945"/>
      </a:accent6>
      <a:hlink>
        <a:srgbClr val="4097DB"/>
      </a:hlink>
      <a:folHlink>
        <a:srgbClr val="4097D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CWSC Black BG">
  <a:themeElements>
    <a:clrScheme name="CRCWSC2017_PP_Template_COLOURGUIDE">
      <a:dk1>
        <a:sysClr val="windowText" lastClr="000000"/>
      </a:dk1>
      <a:lt1>
        <a:sysClr val="window" lastClr="FFFFFF"/>
      </a:lt1>
      <a:dk2>
        <a:srgbClr val="FFFFFF"/>
      </a:dk2>
      <a:lt2>
        <a:srgbClr val="F0F0F0"/>
      </a:lt2>
      <a:accent1>
        <a:srgbClr val="006772"/>
      </a:accent1>
      <a:accent2>
        <a:srgbClr val="3F5799"/>
      </a:accent2>
      <a:accent3>
        <a:srgbClr val="9ECD5E"/>
      </a:accent3>
      <a:accent4>
        <a:srgbClr val="4097DB"/>
      </a:accent4>
      <a:accent5>
        <a:srgbClr val="F6A04D"/>
      </a:accent5>
      <a:accent6>
        <a:srgbClr val="F04945"/>
      </a:accent6>
      <a:hlink>
        <a:srgbClr val="4097DB"/>
      </a:hlink>
      <a:folHlink>
        <a:srgbClr val="4097D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RCWSC White BG">
  <a:themeElements>
    <a:clrScheme name="CRCWSC_2017_FINALTHEME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6772"/>
      </a:accent1>
      <a:accent2>
        <a:srgbClr val="3F5799"/>
      </a:accent2>
      <a:accent3>
        <a:srgbClr val="9ECD5E"/>
      </a:accent3>
      <a:accent4>
        <a:srgbClr val="4097DB"/>
      </a:accent4>
      <a:accent5>
        <a:srgbClr val="F6A04D"/>
      </a:accent5>
      <a:accent6>
        <a:srgbClr val="F04945"/>
      </a:accent6>
      <a:hlink>
        <a:srgbClr val="4097DB"/>
      </a:hlink>
      <a:folHlink>
        <a:srgbClr val="4097D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ack Title_Blue-Green Bkgd">
  <a:themeElements>
    <a:clrScheme name="Black Title_Blue-Green Bkgd 1">
      <a:dk1>
        <a:srgbClr val="000000"/>
      </a:dk1>
      <a:lt1>
        <a:srgbClr val="FFFFFF"/>
      </a:lt1>
      <a:dk2>
        <a:srgbClr val="000000"/>
      </a:dk2>
      <a:lt2>
        <a:srgbClr val="988F86"/>
      </a:lt2>
      <a:accent1>
        <a:srgbClr val="63C1DF"/>
      </a:accent1>
      <a:accent2>
        <a:srgbClr val="85E61F"/>
      </a:accent2>
      <a:accent3>
        <a:srgbClr val="FFFFFF"/>
      </a:accent3>
      <a:accent4>
        <a:srgbClr val="000000"/>
      </a:accent4>
      <a:accent5>
        <a:srgbClr val="B7DDEC"/>
      </a:accent5>
      <a:accent6>
        <a:srgbClr val="78D01B"/>
      </a:accent6>
      <a:hlink>
        <a:srgbClr val="FC9F1A"/>
      </a:hlink>
      <a:folHlink>
        <a:srgbClr val="9C0880"/>
      </a:folHlink>
    </a:clrScheme>
    <a:fontScheme name="Black Title_Blue-Green Bkg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ck Title_Blue-Green Bkgd 1">
        <a:dk1>
          <a:srgbClr val="000000"/>
        </a:dk1>
        <a:lt1>
          <a:srgbClr val="FFFFFF"/>
        </a:lt1>
        <a:dk2>
          <a:srgbClr val="000000"/>
        </a:dk2>
        <a:lt2>
          <a:srgbClr val="988F86"/>
        </a:lt2>
        <a:accent1>
          <a:srgbClr val="63C1DF"/>
        </a:accent1>
        <a:accent2>
          <a:srgbClr val="85E61F"/>
        </a:accent2>
        <a:accent3>
          <a:srgbClr val="FFFFFF"/>
        </a:accent3>
        <a:accent4>
          <a:srgbClr val="000000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 Title_Blue-Green Bkgd 2">
        <a:dk1>
          <a:srgbClr val="988F86"/>
        </a:dk1>
        <a:lt1>
          <a:srgbClr val="FFFFFF"/>
        </a:lt1>
        <a:dk2>
          <a:srgbClr val="000000"/>
        </a:dk2>
        <a:lt2>
          <a:srgbClr val="FFFFFF"/>
        </a:lt2>
        <a:accent1>
          <a:srgbClr val="63C1DF"/>
        </a:accent1>
        <a:accent2>
          <a:srgbClr val="85E61F"/>
        </a:accent2>
        <a:accent3>
          <a:srgbClr val="AAAAAA"/>
        </a:accent3>
        <a:accent4>
          <a:srgbClr val="DADADA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ck Title_Blue-Green Bkgd">
  <a:themeElements>
    <a:clrScheme name="Black Title_Blue-Green Bkgd 1">
      <a:dk1>
        <a:srgbClr val="000000"/>
      </a:dk1>
      <a:lt1>
        <a:srgbClr val="FFFFFF"/>
      </a:lt1>
      <a:dk2>
        <a:srgbClr val="000000"/>
      </a:dk2>
      <a:lt2>
        <a:srgbClr val="988F86"/>
      </a:lt2>
      <a:accent1>
        <a:srgbClr val="63C1DF"/>
      </a:accent1>
      <a:accent2>
        <a:srgbClr val="85E61F"/>
      </a:accent2>
      <a:accent3>
        <a:srgbClr val="FFFFFF"/>
      </a:accent3>
      <a:accent4>
        <a:srgbClr val="000000"/>
      </a:accent4>
      <a:accent5>
        <a:srgbClr val="B7DDEC"/>
      </a:accent5>
      <a:accent6>
        <a:srgbClr val="78D01B"/>
      </a:accent6>
      <a:hlink>
        <a:srgbClr val="FC9F1A"/>
      </a:hlink>
      <a:folHlink>
        <a:srgbClr val="9C0880"/>
      </a:folHlink>
    </a:clrScheme>
    <a:fontScheme name="Black Title_Blue-Green Bkg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ck Title_Blue-Green Bkgd 1">
        <a:dk1>
          <a:srgbClr val="000000"/>
        </a:dk1>
        <a:lt1>
          <a:srgbClr val="FFFFFF"/>
        </a:lt1>
        <a:dk2>
          <a:srgbClr val="000000"/>
        </a:dk2>
        <a:lt2>
          <a:srgbClr val="988F86"/>
        </a:lt2>
        <a:accent1>
          <a:srgbClr val="63C1DF"/>
        </a:accent1>
        <a:accent2>
          <a:srgbClr val="85E61F"/>
        </a:accent2>
        <a:accent3>
          <a:srgbClr val="FFFFFF"/>
        </a:accent3>
        <a:accent4>
          <a:srgbClr val="000000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ck Title_Blue-Green Bkgd 2">
        <a:dk1>
          <a:srgbClr val="988F86"/>
        </a:dk1>
        <a:lt1>
          <a:srgbClr val="FFFFFF"/>
        </a:lt1>
        <a:dk2>
          <a:srgbClr val="000000"/>
        </a:dk2>
        <a:lt2>
          <a:srgbClr val="FFFFFF"/>
        </a:lt2>
        <a:accent1>
          <a:srgbClr val="63C1DF"/>
        </a:accent1>
        <a:accent2>
          <a:srgbClr val="85E61F"/>
        </a:accent2>
        <a:accent3>
          <a:srgbClr val="AAAAAA"/>
        </a:accent3>
        <a:accent4>
          <a:srgbClr val="DADADA"/>
        </a:accent4>
        <a:accent5>
          <a:srgbClr val="B7DDEC"/>
        </a:accent5>
        <a:accent6>
          <a:srgbClr val="78D01B"/>
        </a:accent6>
        <a:hlink>
          <a:srgbClr val="FC9F1A"/>
        </a:hlink>
        <a:folHlink>
          <a:srgbClr val="9C08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43432</TotalTime>
  <Words>722</Words>
  <Application>Microsoft Office PowerPoint</Application>
  <PresentationFormat>Custom</PresentationFormat>
  <Paragraphs>176</Paragraphs>
  <Slides>35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Geneva</vt:lpstr>
      <vt:lpstr>Gill Sans</vt:lpstr>
      <vt:lpstr>Lucida Grande</vt:lpstr>
      <vt:lpstr>ＭＳ Ｐゴシック</vt:lpstr>
      <vt:lpstr>宋体</vt:lpstr>
      <vt:lpstr>Arial</vt:lpstr>
      <vt:lpstr>Calibri</vt:lpstr>
      <vt:lpstr>Calibri Light</vt:lpstr>
      <vt:lpstr>Courier New</vt:lpstr>
      <vt:lpstr>Wingdings</vt:lpstr>
      <vt:lpstr>CRCWSC White BG</vt:lpstr>
      <vt:lpstr>CRCWSC Black BG</vt:lpstr>
      <vt:lpstr>Office Theme</vt:lpstr>
      <vt:lpstr>2_CRCWSC White BG</vt:lpstr>
      <vt:lpstr>Black Title_Blue-Green Bkgd</vt:lpstr>
      <vt:lpstr>2_Black Title_Blue-Green Bkgd</vt:lpstr>
      <vt:lpstr>PowerPoint Presentation</vt:lpstr>
      <vt:lpstr>PowerPoint Presentation</vt:lpstr>
      <vt:lpstr>PowerPoint Presentation</vt:lpstr>
      <vt:lpstr>PowerPoint Presentation</vt:lpstr>
      <vt:lpstr>An engaged and empowered community </vt:lpstr>
      <vt:lpstr>Traditional water management</vt:lpstr>
      <vt:lpstr>PowerPoint Presentation</vt:lpstr>
      <vt:lpstr>PowerPoint Presentation</vt:lpstr>
      <vt:lpstr>PowerPoint Presentation</vt:lpstr>
      <vt:lpstr>Nature based solutions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city as a water supply catchment  </vt:lpstr>
      <vt:lpstr>PowerPoint Presentation</vt:lpstr>
      <vt:lpstr>PowerPoint Presentation</vt:lpstr>
      <vt:lpstr>Precinct scale</vt:lpstr>
      <vt:lpstr>PowerPoint Presentation</vt:lpstr>
      <vt:lpstr>PowerPoint Presentation</vt:lpstr>
      <vt:lpstr>Implementation</vt:lpstr>
      <vt:lpstr>Transitioning to water sensitive cities</vt:lpstr>
      <vt:lpstr>PowerPoint Presentation</vt:lpstr>
      <vt:lpstr>PowerPoint Presentation</vt:lpstr>
      <vt:lpstr>Once you know where you want to go how do you get there? - Transition stages</vt:lpstr>
      <vt:lpstr>Transition enablers</vt:lpstr>
      <vt:lpstr>Process just as important as tools and reports </vt:lpstr>
      <vt:lpstr>PowerPoint Presentation</vt:lpstr>
      <vt:lpstr>PowerPoint Presentation</vt:lpstr>
    </vt:vector>
  </TitlesOfParts>
  <Manager/>
  <Company>Louis Twelve Design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Verzus PowerPoint Template</dc:title>
  <dc:subject/>
  <dc:creator>Louis Twelve</dc:creator>
  <cp:keywords/>
  <dc:description/>
  <cp:lastModifiedBy>Ben Furmage</cp:lastModifiedBy>
  <cp:revision>7167</cp:revision>
  <dcterms:created xsi:type="dcterms:W3CDTF">2014-11-12T21:47:38Z</dcterms:created>
  <dcterms:modified xsi:type="dcterms:W3CDTF">2019-01-29T00:58:02Z</dcterms:modified>
  <cp:category/>
</cp:coreProperties>
</file>