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5" r:id="rId2"/>
    <p:sldId id="291" r:id="rId3"/>
    <p:sldId id="257" r:id="rId4"/>
    <p:sldId id="322" r:id="rId5"/>
    <p:sldId id="328" r:id="rId6"/>
    <p:sldId id="297" r:id="rId7"/>
    <p:sldId id="312" r:id="rId8"/>
    <p:sldId id="303" r:id="rId9"/>
    <p:sldId id="302" r:id="rId10"/>
    <p:sldId id="350" r:id="rId11"/>
    <p:sldId id="327" r:id="rId12"/>
    <p:sldId id="301" r:id="rId13"/>
    <p:sldId id="365" r:id="rId14"/>
    <p:sldId id="351" r:id="rId15"/>
    <p:sldId id="348" r:id="rId16"/>
    <p:sldId id="364" r:id="rId17"/>
    <p:sldId id="366" r:id="rId18"/>
    <p:sldId id="334" r:id="rId19"/>
    <p:sldId id="335" r:id="rId20"/>
    <p:sldId id="362" r:id="rId21"/>
    <p:sldId id="339" r:id="rId22"/>
  </p:sldIdLst>
  <p:sldSz cx="12192000" cy="6858000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AFA"/>
    <a:srgbClr val="FEECFF"/>
    <a:srgbClr val="FFE8FE"/>
    <a:srgbClr val="F794C0"/>
    <a:srgbClr val="FDA0CB"/>
    <a:srgbClr val="F89CC8"/>
    <a:srgbClr val="FEA1CE"/>
    <a:srgbClr val="FB9BC6"/>
    <a:srgbClr val="FFFFFF"/>
    <a:srgbClr val="FEE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60" d="100"/>
          <a:sy n="60" d="100"/>
        </p:scale>
        <p:origin x="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948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守田 優" userId="eda2cfa088a2423a" providerId="LiveId" clId="{7D635827-E448-4035-AF25-0E45CC9EF9BD}"/>
    <pc:docChg chg="undo custSel addSld delSld modSld sldOrd">
      <pc:chgData name="守田 優" userId="eda2cfa088a2423a" providerId="LiveId" clId="{7D635827-E448-4035-AF25-0E45CC9EF9BD}" dt="2019-01-19T09:22:02.079" v="242" actId="2696"/>
      <pc:docMkLst>
        <pc:docMk/>
      </pc:docMkLst>
      <pc:sldChg chg="modSp">
        <pc:chgData name="守田 優" userId="eda2cfa088a2423a" providerId="LiveId" clId="{7D635827-E448-4035-AF25-0E45CC9EF9BD}" dt="2019-01-19T09:05:06.036" v="78" actId="255"/>
        <pc:sldMkLst>
          <pc:docMk/>
          <pc:sldMk cId="1459906115" sldId="259"/>
        </pc:sldMkLst>
        <pc:spChg chg="mod">
          <ac:chgData name="守田 優" userId="eda2cfa088a2423a" providerId="LiveId" clId="{7D635827-E448-4035-AF25-0E45CC9EF9BD}" dt="2019-01-19T09:05:06.036" v="78" actId="255"/>
          <ac:spMkLst>
            <pc:docMk/>
            <pc:sldMk cId="1459906115" sldId="259"/>
            <ac:spMk id="2" creationId="{00000000-0000-0000-0000-000000000000}"/>
          </ac:spMkLst>
        </pc:spChg>
      </pc:sldChg>
      <pc:sldChg chg="modSp">
        <pc:chgData name="守田 優" userId="eda2cfa088a2423a" providerId="LiveId" clId="{7D635827-E448-4035-AF25-0E45CC9EF9BD}" dt="2019-01-19T08:53:31.895" v="6" actId="20577"/>
        <pc:sldMkLst>
          <pc:docMk/>
          <pc:sldMk cId="2810194682" sldId="285"/>
        </pc:sldMkLst>
        <pc:spChg chg="mod">
          <ac:chgData name="守田 優" userId="eda2cfa088a2423a" providerId="LiveId" clId="{7D635827-E448-4035-AF25-0E45CC9EF9BD}" dt="2019-01-19T08:53:31.895" v="6" actId="20577"/>
          <ac:spMkLst>
            <pc:docMk/>
            <pc:sldMk cId="2810194682" sldId="285"/>
            <ac:spMk id="2" creationId="{00000000-0000-0000-0000-000000000000}"/>
          </ac:spMkLst>
        </pc:spChg>
      </pc:sldChg>
      <pc:sldChg chg="del">
        <pc:chgData name="守田 優" userId="eda2cfa088a2423a" providerId="LiveId" clId="{7D635827-E448-4035-AF25-0E45CC9EF9BD}" dt="2019-01-19T09:04:19.482" v="74" actId="2696"/>
        <pc:sldMkLst>
          <pc:docMk/>
          <pc:sldMk cId="888803518" sldId="286"/>
        </pc:sldMkLst>
      </pc:sldChg>
      <pc:sldChg chg="addSp modSp add del">
        <pc:chgData name="守田 優" userId="eda2cfa088a2423a" providerId="LiveId" clId="{7D635827-E448-4035-AF25-0E45CC9EF9BD}" dt="2019-01-19T09:13:14.023" v="127" actId="164"/>
        <pc:sldMkLst>
          <pc:docMk/>
          <pc:sldMk cId="327882444" sldId="287"/>
        </pc:sldMkLst>
        <pc:spChg chg="mod">
          <ac:chgData name="守田 優" userId="eda2cfa088a2423a" providerId="LiveId" clId="{7D635827-E448-4035-AF25-0E45CC9EF9BD}" dt="2019-01-19T09:05:52.340" v="96" actId="20577"/>
          <ac:spMkLst>
            <pc:docMk/>
            <pc:sldMk cId="327882444" sldId="287"/>
            <ac:spMk id="2" creationId="{00000000-0000-0000-0000-000000000000}"/>
          </ac:spMkLst>
        </pc:spChg>
        <pc:spChg chg="add mod">
          <ac:chgData name="守田 優" userId="eda2cfa088a2423a" providerId="LiveId" clId="{7D635827-E448-4035-AF25-0E45CC9EF9BD}" dt="2019-01-19T09:11:34.185" v="111" actId="164"/>
          <ac:spMkLst>
            <pc:docMk/>
            <pc:sldMk cId="327882444" sldId="287"/>
            <ac:spMk id="4" creationId="{627AEFC2-6828-4DA2-9835-0BA9C4990EB5}"/>
          </ac:spMkLst>
        </pc:spChg>
        <pc:spChg chg="add mod">
          <ac:chgData name="守田 優" userId="eda2cfa088a2423a" providerId="LiveId" clId="{7D635827-E448-4035-AF25-0E45CC9EF9BD}" dt="2019-01-19T09:13:14.023" v="127" actId="164"/>
          <ac:spMkLst>
            <pc:docMk/>
            <pc:sldMk cId="327882444" sldId="287"/>
            <ac:spMk id="6" creationId="{23F2D3C1-E2A5-4D9D-9485-FC2483AE6378}"/>
          </ac:spMkLst>
        </pc:spChg>
        <pc:grpChg chg="add mod">
          <ac:chgData name="守田 優" userId="eda2cfa088a2423a" providerId="LiveId" clId="{7D635827-E448-4035-AF25-0E45CC9EF9BD}" dt="2019-01-19T09:13:14.023" v="127" actId="164"/>
          <ac:grpSpMkLst>
            <pc:docMk/>
            <pc:sldMk cId="327882444" sldId="287"/>
            <ac:grpSpMk id="5" creationId="{17C71B19-8641-42B6-BCA1-2695F11862B2}"/>
          </ac:grpSpMkLst>
        </pc:grpChg>
        <pc:grpChg chg="add mod">
          <ac:chgData name="守田 優" userId="eda2cfa088a2423a" providerId="LiveId" clId="{7D635827-E448-4035-AF25-0E45CC9EF9BD}" dt="2019-01-19T09:13:14.023" v="127" actId="164"/>
          <ac:grpSpMkLst>
            <pc:docMk/>
            <pc:sldMk cId="327882444" sldId="287"/>
            <ac:grpSpMk id="7" creationId="{FCD9019D-B20D-46C0-A612-ECBCF3FD2885}"/>
          </ac:grpSpMkLst>
        </pc:grpChg>
        <pc:grpChg chg="mod">
          <ac:chgData name="守田 優" userId="eda2cfa088a2423a" providerId="LiveId" clId="{7D635827-E448-4035-AF25-0E45CC9EF9BD}" dt="2019-01-19T09:11:34.185" v="111" actId="164"/>
          <ac:grpSpMkLst>
            <pc:docMk/>
            <pc:sldMk cId="327882444" sldId="287"/>
            <ac:grpSpMk id="30" creationId="{00000000-0000-0000-0000-000000000000}"/>
          </ac:grpSpMkLst>
        </pc:grpChg>
      </pc:sldChg>
      <pc:sldChg chg="del">
        <pc:chgData name="守田 優" userId="eda2cfa088a2423a" providerId="LiveId" clId="{7D635827-E448-4035-AF25-0E45CC9EF9BD}" dt="2019-01-19T09:04:34.073" v="77" actId="2696"/>
        <pc:sldMkLst>
          <pc:docMk/>
          <pc:sldMk cId="1711978495" sldId="288"/>
        </pc:sldMkLst>
      </pc:sldChg>
      <pc:sldChg chg="del">
        <pc:chgData name="守田 優" userId="eda2cfa088a2423a" providerId="LiveId" clId="{7D635827-E448-4035-AF25-0E45CC9EF9BD}" dt="2019-01-19T09:06:29.960" v="97" actId="2696"/>
        <pc:sldMkLst>
          <pc:docMk/>
          <pc:sldMk cId="1402906579" sldId="291"/>
        </pc:sldMkLst>
      </pc:sldChg>
      <pc:sldChg chg="modSp">
        <pc:chgData name="守田 優" userId="eda2cfa088a2423a" providerId="LiveId" clId="{7D635827-E448-4035-AF25-0E45CC9EF9BD}" dt="2019-01-19T09:14:42.756" v="145" actId="1076"/>
        <pc:sldMkLst>
          <pc:docMk/>
          <pc:sldMk cId="3039836703" sldId="295"/>
        </pc:sldMkLst>
        <pc:spChg chg="mod">
          <ac:chgData name="守田 優" userId="eda2cfa088a2423a" providerId="LiveId" clId="{7D635827-E448-4035-AF25-0E45CC9EF9BD}" dt="2019-01-19T09:14:42.756" v="145" actId="1076"/>
          <ac:spMkLst>
            <pc:docMk/>
            <pc:sldMk cId="3039836703" sldId="295"/>
            <ac:spMk id="2" creationId="{00000000-0000-0000-0000-000000000000}"/>
          </ac:spMkLst>
        </pc:spChg>
      </pc:sldChg>
      <pc:sldChg chg="del">
        <pc:chgData name="守田 優" userId="eda2cfa088a2423a" providerId="LiveId" clId="{7D635827-E448-4035-AF25-0E45CC9EF9BD}" dt="2019-01-19T09:15:32.919" v="146" actId="2696"/>
        <pc:sldMkLst>
          <pc:docMk/>
          <pc:sldMk cId="1298759401" sldId="296"/>
        </pc:sldMkLst>
      </pc:sldChg>
      <pc:sldChg chg="del">
        <pc:chgData name="守田 優" userId="eda2cfa088a2423a" providerId="LiveId" clId="{7D635827-E448-4035-AF25-0E45CC9EF9BD}" dt="2019-01-19T09:06:55.269" v="98" actId="2696"/>
        <pc:sldMkLst>
          <pc:docMk/>
          <pc:sldMk cId="3428394281" sldId="308"/>
        </pc:sldMkLst>
      </pc:sldChg>
      <pc:sldChg chg="modSp">
        <pc:chgData name="守田 優" userId="eda2cfa088a2423a" providerId="LiveId" clId="{7D635827-E448-4035-AF25-0E45CC9EF9BD}" dt="2019-01-19T09:20:34.205" v="240" actId="207"/>
        <pc:sldMkLst>
          <pc:docMk/>
          <pc:sldMk cId="2824309703" sldId="333"/>
        </pc:sldMkLst>
        <pc:spChg chg="mod">
          <ac:chgData name="守田 優" userId="eda2cfa088a2423a" providerId="LiveId" clId="{7D635827-E448-4035-AF25-0E45CC9EF9BD}" dt="2019-01-19T09:20:34.205" v="240" actId="207"/>
          <ac:spMkLst>
            <pc:docMk/>
            <pc:sldMk cId="2824309703" sldId="333"/>
            <ac:spMk id="3" creationId="{5EFECB16-C473-433C-8E31-15C8053EAEC5}"/>
          </ac:spMkLst>
        </pc:spChg>
      </pc:sldChg>
      <pc:sldChg chg="modSp">
        <pc:chgData name="守田 優" userId="eda2cfa088a2423a" providerId="LiveId" clId="{7D635827-E448-4035-AF25-0E45CC9EF9BD}" dt="2019-01-19T09:02:02.479" v="55" actId="207"/>
        <pc:sldMkLst>
          <pc:docMk/>
          <pc:sldMk cId="1441729798" sldId="337"/>
        </pc:sldMkLst>
        <pc:spChg chg="mod">
          <ac:chgData name="守田 優" userId="eda2cfa088a2423a" providerId="LiveId" clId="{7D635827-E448-4035-AF25-0E45CC9EF9BD}" dt="2019-01-19T09:01:50.247" v="54" actId="207"/>
          <ac:spMkLst>
            <pc:docMk/>
            <pc:sldMk cId="1441729798" sldId="337"/>
            <ac:spMk id="6" creationId="{00000000-0000-0000-0000-000000000000}"/>
          </ac:spMkLst>
        </pc:spChg>
        <pc:spChg chg="mod">
          <ac:chgData name="守田 優" userId="eda2cfa088a2423a" providerId="LiveId" clId="{7D635827-E448-4035-AF25-0E45CC9EF9BD}" dt="2019-01-19T09:02:02.479" v="55" actId="207"/>
          <ac:spMkLst>
            <pc:docMk/>
            <pc:sldMk cId="1441729798" sldId="337"/>
            <ac:spMk id="8" creationId="{00000000-0000-0000-0000-000000000000}"/>
          </ac:spMkLst>
        </pc:spChg>
      </pc:sldChg>
      <pc:sldChg chg="del">
        <pc:chgData name="守田 優" userId="eda2cfa088a2423a" providerId="LiveId" clId="{7D635827-E448-4035-AF25-0E45CC9EF9BD}" dt="2019-01-19T09:00:43.944" v="48" actId="2696"/>
        <pc:sldMkLst>
          <pc:docMk/>
          <pc:sldMk cId="128237571" sldId="338"/>
        </pc:sldMkLst>
      </pc:sldChg>
      <pc:sldChg chg="del">
        <pc:chgData name="守田 優" userId="eda2cfa088a2423a" providerId="LiveId" clId="{7D635827-E448-4035-AF25-0E45CC9EF9BD}" dt="2019-01-19T09:22:02.079" v="242" actId="2696"/>
        <pc:sldMkLst>
          <pc:docMk/>
          <pc:sldMk cId="3446410194" sldId="341"/>
        </pc:sldMkLst>
      </pc:sldChg>
      <pc:sldChg chg="del">
        <pc:chgData name="守田 優" userId="eda2cfa088a2423a" providerId="LiveId" clId="{7D635827-E448-4035-AF25-0E45CC9EF9BD}" dt="2019-01-19T09:01:11.674" v="50" actId="2696"/>
        <pc:sldMkLst>
          <pc:docMk/>
          <pc:sldMk cId="1738897524" sldId="342"/>
        </pc:sldMkLst>
      </pc:sldChg>
      <pc:sldChg chg="del">
        <pc:chgData name="守田 優" userId="eda2cfa088a2423a" providerId="LiveId" clId="{7D635827-E448-4035-AF25-0E45CC9EF9BD}" dt="2019-01-19T09:01:13.095" v="51" actId="2696"/>
        <pc:sldMkLst>
          <pc:docMk/>
          <pc:sldMk cId="965040269" sldId="343"/>
        </pc:sldMkLst>
      </pc:sldChg>
      <pc:sldChg chg="del">
        <pc:chgData name="守田 優" userId="eda2cfa088a2423a" providerId="LiveId" clId="{7D635827-E448-4035-AF25-0E45CC9EF9BD}" dt="2019-01-19T09:01:20.063" v="53" actId="2696"/>
        <pc:sldMkLst>
          <pc:docMk/>
          <pc:sldMk cId="4056729227" sldId="344"/>
        </pc:sldMkLst>
      </pc:sldChg>
      <pc:sldChg chg="addSp delSp modSp">
        <pc:chgData name="守田 優" userId="eda2cfa088a2423a" providerId="LiveId" clId="{7D635827-E448-4035-AF25-0E45CC9EF9BD}" dt="2019-01-19T08:59:27.599" v="46" actId="692"/>
        <pc:sldMkLst>
          <pc:docMk/>
          <pc:sldMk cId="237737956" sldId="348"/>
        </pc:sldMkLst>
        <pc:spChg chg="add mod">
          <ac:chgData name="守田 優" userId="eda2cfa088a2423a" providerId="LiveId" clId="{7D635827-E448-4035-AF25-0E45CC9EF9BD}" dt="2019-01-19T08:56:16.112" v="13" actId="14100"/>
          <ac:spMkLst>
            <pc:docMk/>
            <pc:sldMk cId="237737956" sldId="348"/>
            <ac:spMk id="2" creationId="{08C66F3E-77BF-4F11-B227-DE12EA19256C}"/>
          </ac:spMkLst>
        </pc:spChg>
        <pc:spChg chg="mod">
          <ac:chgData name="守田 優" userId="eda2cfa088a2423a" providerId="LiveId" clId="{7D635827-E448-4035-AF25-0E45CC9EF9BD}" dt="2019-01-19T08:56:17.315" v="14" actId="1076"/>
          <ac:spMkLst>
            <pc:docMk/>
            <pc:sldMk cId="237737956" sldId="348"/>
            <ac:spMk id="3" creationId="{00000000-0000-0000-0000-000000000000}"/>
          </ac:spMkLst>
        </pc:spChg>
        <pc:spChg chg="mod">
          <ac:chgData name="守田 優" userId="eda2cfa088a2423a" providerId="LiveId" clId="{7D635827-E448-4035-AF25-0E45CC9EF9BD}" dt="2019-01-19T08:58:02.761" v="31" actId="20577"/>
          <ac:spMkLst>
            <pc:docMk/>
            <pc:sldMk cId="237737956" sldId="348"/>
            <ac:spMk id="10" creationId="{00000000-0000-0000-0000-000000000000}"/>
          </ac:spMkLst>
        </pc:spChg>
        <pc:spChg chg="mod ord">
          <ac:chgData name="守田 優" userId="eda2cfa088a2423a" providerId="LiveId" clId="{7D635827-E448-4035-AF25-0E45CC9EF9BD}" dt="2019-01-19T08:58:21.097" v="34" actId="166"/>
          <ac:spMkLst>
            <pc:docMk/>
            <pc:sldMk cId="237737956" sldId="348"/>
            <ac:spMk id="14" creationId="{00000000-0000-0000-0000-000000000000}"/>
          </ac:spMkLst>
        </pc:spChg>
        <pc:grpChg chg="del">
          <ac:chgData name="守田 優" userId="eda2cfa088a2423a" providerId="LiveId" clId="{7D635827-E448-4035-AF25-0E45CC9EF9BD}" dt="2019-01-19T08:56:42.060" v="17" actId="478"/>
          <ac:grpSpMkLst>
            <pc:docMk/>
            <pc:sldMk cId="237737956" sldId="348"/>
            <ac:grpSpMk id="16" creationId="{00000000-0000-0000-0000-000000000000}"/>
          </ac:grpSpMkLst>
        </pc:grpChg>
        <pc:grpChg chg="mod">
          <ac:chgData name="守田 優" userId="eda2cfa088a2423a" providerId="LiveId" clId="{7D635827-E448-4035-AF25-0E45CC9EF9BD}" dt="2019-01-19T08:56:22.798" v="15" actId="1076"/>
          <ac:grpSpMkLst>
            <pc:docMk/>
            <pc:sldMk cId="237737956" sldId="348"/>
            <ac:grpSpMk id="18" creationId="{00000000-0000-0000-0000-000000000000}"/>
          </ac:grpSpMkLst>
        </pc:grpChg>
        <pc:cxnChg chg="del ord">
          <ac:chgData name="守田 優" userId="eda2cfa088a2423a" providerId="LiveId" clId="{7D635827-E448-4035-AF25-0E45CC9EF9BD}" dt="2019-01-19T08:56:42.060" v="17" actId="478"/>
          <ac:cxnSpMkLst>
            <pc:docMk/>
            <pc:sldMk cId="237737956" sldId="348"/>
            <ac:cxnSpMk id="15" creationId="{00000000-0000-0000-0000-000000000000}"/>
          </ac:cxnSpMkLst>
        </pc:cxnChg>
        <pc:cxnChg chg="add mod">
          <ac:chgData name="守田 優" userId="eda2cfa088a2423a" providerId="LiveId" clId="{7D635827-E448-4035-AF25-0E45CC9EF9BD}" dt="2019-01-19T08:57:24.005" v="26" actId="692"/>
          <ac:cxnSpMkLst>
            <pc:docMk/>
            <pc:sldMk cId="237737956" sldId="348"/>
            <ac:cxnSpMk id="20" creationId="{79E85A71-5193-4297-B3D9-D986DA514089}"/>
          </ac:cxnSpMkLst>
        </pc:cxnChg>
        <pc:cxnChg chg="add mod">
          <ac:chgData name="守田 優" userId="eda2cfa088a2423a" providerId="LiveId" clId="{7D635827-E448-4035-AF25-0E45CC9EF9BD}" dt="2019-01-19T08:59:27.599" v="46" actId="692"/>
          <ac:cxnSpMkLst>
            <pc:docMk/>
            <pc:sldMk cId="237737956" sldId="348"/>
            <ac:cxnSpMk id="21" creationId="{059400B6-42F8-4A67-A1D1-8E8F059D5BB7}"/>
          </ac:cxnSpMkLst>
        </pc:cxnChg>
      </pc:sldChg>
      <pc:sldChg chg="addSp modSp">
        <pc:chgData name="守田 優" userId="eda2cfa088a2423a" providerId="LiveId" clId="{7D635827-E448-4035-AF25-0E45CC9EF9BD}" dt="2019-01-19T09:17:50.003" v="178" actId="1076"/>
        <pc:sldMkLst>
          <pc:docMk/>
          <pc:sldMk cId="1626633419" sldId="350"/>
        </pc:sldMkLst>
        <pc:spChg chg="add mod">
          <ac:chgData name="守田 優" userId="eda2cfa088a2423a" providerId="LiveId" clId="{7D635827-E448-4035-AF25-0E45CC9EF9BD}" dt="2019-01-19T09:17:02.825" v="165" actId="1076"/>
          <ac:spMkLst>
            <pc:docMk/>
            <pc:sldMk cId="1626633419" sldId="350"/>
            <ac:spMk id="2" creationId="{8B7FE8B5-1D6F-4FE2-8C24-2D6AAEE22565}"/>
          </ac:spMkLst>
        </pc:spChg>
        <pc:spChg chg="mod">
          <ac:chgData name="守田 優" userId="eda2cfa088a2423a" providerId="LiveId" clId="{7D635827-E448-4035-AF25-0E45CC9EF9BD}" dt="2019-01-19T09:17:33.507" v="176" actId="2711"/>
          <ac:spMkLst>
            <pc:docMk/>
            <pc:sldMk cId="1626633419" sldId="350"/>
            <ac:spMk id="16" creationId="{00000000-0000-0000-0000-000000000000}"/>
          </ac:spMkLst>
        </pc:spChg>
        <pc:spChg chg="add mod">
          <ac:chgData name="守田 優" userId="eda2cfa088a2423a" providerId="LiveId" clId="{7D635827-E448-4035-AF25-0E45CC9EF9BD}" dt="2019-01-19T09:17:24.290" v="175" actId="20577"/>
          <ac:spMkLst>
            <pc:docMk/>
            <pc:sldMk cId="1626633419" sldId="350"/>
            <ac:spMk id="17" creationId="{24FBEF9E-472E-4A84-87C9-2AD31C831B34}"/>
          </ac:spMkLst>
        </pc:spChg>
        <pc:spChg chg="mod">
          <ac:chgData name="守田 優" userId="eda2cfa088a2423a" providerId="LiveId" clId="{7D635827-E448-4035-AF25-0E45CC9EF9BD}" dt="2019-01-19T09:17:50.003" v="178" actId="1076"/>
          <ac:spMkLst>
            <pc:docMk/>
            <pc:sldMk cId="1626633419" sldId="350"/>
            <ac:spMk id="18" creationId="{00000000-0000-0000-0000-000000000000}"/>
          </ac:spMkLst>
        </pc:spChg>
      </pc:sldChg>
      <pc:sldChg chg="del">
        <pc:chgData name="守田 優" userId="eda2cfa088a2423a" providerId="LiveId" clId="{7D635827-E448-4035-AF25-0E45CC9EF9BD}" dt="2019-01-19T09:00:56.113" v="49" actId="2696"/>
        <pc:sldMkLst>
          <pc:docMk/>
          <pc:sldMk cId="1155427300" sldId="352"/>
        </pc:sldMkLst>
      </pc:sldChg>
      <pc:sldChg chg="del">
        <pc:chgData name="守田 優" userId="eda2cfa088a2423a" providerId="LiveId" clId="{7D635827-E448-4035-AF25-0E45CC9EF9BD}" dt="2019-01-19T08:53:42.284" v="8" actId="2696"/>
        <pc:sldMkLst>
          <pc:docMk/>
          <pc:sldMk cId="597219358" sldId="354"/>
        </pc:sldMkLst>
      </pc:sldChg>
      <pc:sldChg chg="del">
        <pc:chgData name="守田 優" userId="eda2cfa088a2423a" providerId="LiveId" clId="{7D635827-E448-4035-AF25-0E45CC9EF9BD}" dt="2019-01-19T09:22:00.470" v="241" actId="2696"/>
        <pc:sldMkLst>
          <pc:docMk/>
          <pc:sldMk cId="1413038522" sldId="355"/>
        </pc:sldMkLst>
      </pc:sldChg>
      <pc:sldChg chg="del">
        <pc:chgData name="守田 優" userId="eda2cfa088a2423a" providerId="LiveId" clId="{7D635827-E448-4035-AF25-0E45CC9EF9BD}" dt="2019-01-19T08:59:53.188" v="47" actId="2696"/>
        <pc:sldMkLst>
          <pc:docMk/>
          <pc:sldMk cId="1462742459" sldId="357"/>
        </pc:sldMkLst>
      </pc:sldChg>
      <pc:sldChg chg="modSp">
        <pc:chgData name="守田 優" userId="eda2cfa088a2423a" providerId="LiveId" clId="{7D635827-E448-4035-AF25-0E45CC9EF9BD}" dt="2019-01-19T09:03:54.160" v="73" actId="1076"/>
        <pc:sldMkLst>
          <pc:docMk/>
          <pc:sldMk cId="3998233654" sldId="358"/>
        </pc:sldMkLst>
        <pc:spChg chg="mod">
          <ac:chgData name="守田 優" userId="eda2cfa088a2423a" providerId="LiveId" clId="{7D635827-E448-4035-AF25-0E45CC9EF9BD}" dt="2019-01-19T09:03:54.160" v="73" actId="1076"/>
          <ac:spMkLst>
            <pc:docMk/>
            <pc:sldMk cId="3998233654" sldId="358"/>
            <ac:spMk id="2" creationId="{00000000-0000-0000-0000-000000000000}"/>
          </ac:spMkLst>
        </pc:spChg>
        <pc:spChg chg="mod">
          <ac:chgData name="守田 優" userId="eda2cfa088a2423a" providerId="LiveId" clId="{7D635827-E448-4035-AF25-0E45CC9EF9BD}" dt="2019-01-19T09:03:50.317" v="72" actId="1076"/>
          <ac:spMkLst>
            <pc:docMk/>
            <pc:sldMk cId="3998233654" sldId="358"/>
            <ac:spMk id="4" creationId="{00000000-0000-0000-0000-000000000000}"/>
          </ac:spMkLst>
        </pc:spChg>
      </pc:sldChg>
      <pc:sldChg chg="del">
        <pc:chgData name="守田 優" userId="eda2cfa088a2423a" providerId="LiveId" clId="{7D635827-E448-4035-AF25-0E45CC9EF9BD}" dt="2019-01-19T08:53:40.956" v="7" actId="2696"/>
        <pc:sldMkLst>
          <pc:docMk/>
          <pc:sldMk cId="42069063" sldId="359"/>
        </pc:sldMkLst>
      </pc:sldChg>
      <pc:sldChg chg="modSp">
        <pc:chgData name="守田 優" userId="eda2cfa088a2423a" providerId="LiveId" clId="{7D635827-E448-4035-AF25-0E45CC9EF9BD}" dt="2019-01-19T09:16:11.803" v="149" actId="255"/>
        <pc:sldMkLst>
          <pc:docMk/>
          <pc:sldMk cId="1936001376" sldId="360"/>
        </pc:sldMkLst>
        <pc:spChg chg="mod">
          <ac:chgData name="守田 優" userId="eda2cfa088a2423a" providerId="LiveId" clId="{7D635827-E448-4035-AF25-0E45CC9EF9BD}" dt="2019-01-19T09:16:11.803" v="149" actId="255"/>
          <ac:spMkLst>
            <pc:docMk/>
            <pc:sldMk cId="1936001376" sldId="360"/>
            <ac:spMk id="2" creationId="{00000000-0000-0000-0000-000000000000}"/>
          </ac:spMkLst>
        </pc:spChg>
        <pc:spChg chg="mod">
          <ac:chgData name="守田 優" userId="eda2cfa088a2423a" providerId="LiveId" clId="{7D635827-E448-4035-AF25-0E45CC9EF9BD}" dt="2019-01-19T09:16:03.977" v="148" actId="255"/>
          <ac:spMkLst>
            <pc:docMk/>
            <pc:sldMk cId="1936001376" sldId="360"/>
            <ac:spMk id="3" creationId="{00000000-0000-0000-0000-000000000000}"/>
          </ac:spMkLst>
        </pc:spChg>
      </pc:sldChg>
      <pc:sldChg chg="del">
        <pc:chgData name="守田 優" userId="eda2cfa088a2423a" providerId="LiveId" clId="{7D635827-E448-4035-AF25-0E45CC9EF9BD}" dt="2019-01-19T09:01:17.766" v="52" actId="2696"/>
        <pc:sldMkLst>
          <pc:docMk/>
          <pc:sldMk cId="357986654" sldId="361"/>
        </pc:sldMkLst>
      </pc:sldChg>
      <pc:sldChg chg="modSp">
        <pc:chgData name="守田 優" userId="eda2cfa088a2423a" providerId="LiveId" clId="{7D635827-E448-4035-AF25-0E45CC9EF9BD}" dt="2019-01-19T09:08:49.013" v="107" actId="207"/>
        <pc:sldMkLst>
          <pc:docMk/>
          <pc:sldMk cId="133797013" sldId="362"/>
        </pc:sldMkLst>
        <pc:spChg chg="mod">
          <ac:chgData name="守田 優" userId="eda2cfa088a2423a" providerId="LiveId" clId="{7D635827-E448-4035-AF25-0E45CC9EF9BD}" dt="2019-01-19T09:08:49.013" v="107" actId="207"/>
          <ac:spMkLst>
            <pc:docMk/>
            <pc:sldMk cId="133797013" sldId="362"/>
            <ac:spMk id="3" creationId="{00000000-0000-0000-0000-000000000000}"/>
          </ac:spMkLst>
        </pc:spChg>
      </pc:sldChg>
      <pc:sldChg chg="ord">
        <pc:chgData name="守田 優" userId="eda2cfa088a2423a" providerId="LiveId" clId="{7D635827-E448-4035-AF25-0E45CC9EF9BD}" dt="2019-01-19T09:18:02.688" v="179"/>
        <pc:sldMkLst>
          <pc:docMk/>
          <pc:sldMk cId="2528399618" sldId="365"/>
        </pc:sldMkLst>
      </pc:sldChg>
    </pc:docChg>
  </pc:docChgLst>
  <pc:docChgLst>
    <pc:chgData name="守田 優" userId="eda2cfa088a2423a" providerId="LiveId" clId="{092A67A3-C081-437F-B2E4-E3ED1F46ACC3}"/>
    <pc:docChg chg="undo delSld modSld">
      <pc:chgData name="守田 優" userId="eda2cfa088a2423a" providerId="LiveId" clId="{092A67A3-C081-437F-B2E4-E3ED1F46ACC3}" dt="2019-01-20T05:07:13.328" v="211" actId="1076"/>
      <pc:docMkLst>
        <pc:docMk/>
      </pc:docMkLst>
      <pc:sldChg chg="modSp">
        <pc:chgData name="守田 優" userId="eda2cfa088a2423a" providerId="LiveId" clId="{092A67A3-C081-437F-B2E4-E3ED1F46ACC3}" dt="2019-01-20T05:07:13.328" v="211" actId="1076"/>
        <pc:sldMkLst>
          <pc:docMk/>
          <pc:sldMk cId="1449680506" sldId="256"/>
        </pc:sldMkLst>
        <pc:spChg chg="mod">
          <ac:chgData name="守田 優" userId="eda2cfa088a2423a" providerId="LiveId" clId="{092A67A3-C081-437F-B2E4-E3ED1F46ACC3}" dt="2019-01-20T05:07:13.328" v="211" actId="1076"/>
          <ac:spMkLst>
            <pc:docMk/>
            <pc:sldMk cId="1449680506" sldId="256"/>
            <ac:spMk id="4" creationId="{00000000-0000-0000-0000-000000000000}"/>
          </ac:spMkLst>
        </pc:spChg>
      </pc:sldChg>
      <pc:sldChg chg="modSp">
        <pc:chgData name="守田 優" userId="eda2cfa088a2423a" providerId="LiveId" clId="{092A67A3-C081-437F-B2E4-E3ED1F46ACC3}" dt="2019-01-20T05:06:35.602" v="210" actId="20577"/>
        <pc:sldMkLst>
          <pc:docMk/>
          <pc:sldMk cId="2810194682" sldId="285"/>
        </pc:sldMkLst>
        <pc:spChg chg="mod">
          <ac:chgData name="守田 優" userId="eda2cfa088a2423a" providerId="LiveId" clId="{092A67A3-C081-437F-B2E4-E3ED1F46ACC3}" dt="2019-01-20T05:05:46.693" v="207" actId="1076"/>
          <ac:spMkLst>
            <pc:docMk/>
            <pc:sldMk cId="2810194682" sldId="285"/>
            <ac:spMk id="2" creationId="{00000000-0000-0000-0000-000000000000}"/>
          </ac:spMkLst>
        </pc:spChg>
        <pc:spChg chg="mod">
          <ac:chgData name="守田 優" userId="eda2cfa088a2423a" providerId="LiveId" clId="{092A67A3-C081-437F-B2E4-E3ED1F46ACC3}" dt="2019-01-20T05:05:55.285" v="209" actId="1076"/>
          <ac:spMkLst>
            <pc:docMk/>
            <pc:sldMk cId="2810194682" sldId="285"/>
            <ac:spMk id="3" creationId="{00000000-0000-0000-0000-000000000000}"/>
          </ac:spMkLst>
        </pc:spChg>
        <pc:spChg chg="mod">
          <ac:chgData name="守田 優" userId="eda2cfa088a2423a" providerId="LiveId" clId="{092A67A3-C081-437F-B2E4-E3ED1F46ACC3}" dt="2019-01-20T05:06:35.602" v="210" actId="20577"/>
          <ac:spMkLst>
            <pc:docMk/>
            <pc:sldMk cId="2810194682" sldId="285"/>
            <ac:spMk id="4" creationId="{00000000-0000-0000-0000-000000000000}"/>
          </ac:spMkLst>
        </pc:spChg>
      </pc:sldChg>
      <pc:sldChg chg="del">
        <pc:chgData name="守田 優" userId="eda2cfa088a2423a" providerId="LiveId" clId="{092A67A3-C081-437F-B2E4-E3ED1F46ACC3}" dt="2019-01-20T04:39:24.836" v="0" actId="2696"/>
        <pc:sldMkLst>
          <pc:docMk/>
          <pc:sldMk cId="327882444" sldId="287"/>
        </pc:sldMkLst>
      </pc:sldChg>
      <pc:sldChg chg="modSp">
        <pc:chgData name="守田 優" userId="eda2cfa088a2423a" providerId="LiveId" clId="{092A67A3-C081-437F-B2E4-E3ED1F46ACC3}" dt="2019-01-20T05:00:50.412" v="180" actId="20577"/>
        <pc:sldMkLst>
          <pc:docMk/>
          <pc:sldMk cId="2623462311" sldId="299"/>
        </pc:sldMkLst>
        <pc:spChg chg="mod">
          <ac:chgData name="守田 優" userId="eda2cfa088a2423a" providerId="LiveId" clId="{092A67A3-C081-437F-B2E4-E3ED1F46ACC3}" dt="2019-01-20T05:00:50.412" v="180" actId="20577"/>
          <ac:spMkLst>
            <pc:docMk/>
            <pc:sldMk cId="2623462311" sldId="299"/>
            <ac:spMk id="2" creationId="{00000000-0000-0000-0000-000000000000}"/>
          </ac:spMkLst>
        </pc:spChg>
      </pc:sldChg>
      <pc:sldChg chg="del">
        <pc:chgData name="守田 優" userId="eda2cfa088a2423a" providerId="LiveId" clId="{092A67A3-C081-437F-B2E4-E3ED1F46ACC3}" dt="2019-01-20T04:41:28.561" v="1" actId="2696"/>
        <pc:sldMkLst>
          <pc:docMk/>
          <pc:sldMk cId="3286167324" sldId="304"/>
        </pc:sldMkLst>
      </pc:sldChg>
      <pc:sldChg chg="del">
        <pc:chgData name="守田 優" userId="eda2cfa088a2423a" providerId="LiveId" clId="{092A67A3-C081-437F-B2E4-E3ED1F46ACC3}" dt="2019-01-20T04:41:30.857" v="2" actId="2696"/>
        <pc:sldMkLst>
          <pc:docMk/>
          <pc:sldMk cId="61176191" sldId="305"/>
        </pc:sldMkLst>
      </pc:sldChg>
      <pc:sldChg chg="del">
        <pc:chgData name="守田 優" userId="eda2cfa088a2423a" providerId="LiveId" clId="{092A67A3-C081-437F-B2E4-E3ED1F46ACC3}" dt="2019-01-20T04:41:40.699" v="3" actId="2696"/>
        <pc:sldMkLst>
          <pc:docMk/>
          <pc:sldMk cId="993744621" sldId="326"/>
        </pc:sldMkLst>
      </pc:sldChg>
      <pc:sldChg chg="del">
        <pc:chgData name="守田 優" userId="eda2cfa088a2423a" providerId="LiveId" clId="{092A67A3-C081-437F-B2E4-E3ED1F46ACC3}" dt="2019-01-20T04:44:20.930" v="5" actId="2696"/>
        <pc:sldMkLst>
          <pc:docMk/>
          <pc:sldMk cId="3327751623" sldId="336"/>
        </pc:sldMkLst>
      </pc:sldChg>
      <pc:sldChg chg="del">
        <pc:chgData name="守田 優" userId="eda2cfa088a2423a" providerId="LiveId" clId="{092A67A3-C081-437F-B2E4-E3ED1F46ACC3}" dt="2019-01-20T04:44:42.534" v="6" actId="2696"/>
        <pc:sldMkLst>
          <pc:docMk/>
          <pc:sldMk cId="503934367" sldId="340"/>
        </pc:sldMkLst>
      </pc:sldChg>
      <pc:sldChg chg="modSp del">
        <pc:chgData name="守田 優" userId="eda2cfa088a2423a" providerId="LiveId" clId="{092A67A3-C081-437F-B2E4-E3ED1F46ACC3}" dt="2019-01-20T04:52:21.698" v="10" actId="2696"/>
        <pc:sldMkLst>
          <pc:docMk/>
          <pc:sldMk cId="3998233654" sldId="358"/>
        </pc:sldMkLst>
        <pc:spChg chg="mod">
          <ac:chgData name="守田 優" userId="eda2cfa088a2423a" providerId="LiveId" clId="{092A67A3-C081-437F-B2E4-E3ED1F46ACC3}" dt="2019-01-20T04:51:20.290" v="9" actId="20577"/>
          <ac:spMkLst>
            <pc:docMk/>
            <pc:sldMk cId="3998233654" sldId="358"/>
            <ac:spMk id="2" creationId="{00000000-0000-0000-0000-000000000000}"/>
          </ac:spMkLst>
        </pc:spChg>
      </pc:sldChg>
      <pc:sldChg chg="del">
        <pc:chgData name="守田 優" userId="eda2cfa088a2423a" providerId="LiveId" clId="{092A67A3-C081-437F-B2E4-E3ED1F46ACC3}" dt="2019-01-20T04:43:55.702" v="4" actId="2696"/>
        <pc:sldMkLst>
          <pc:docMk/>
          <pc:sldMk cId="2150050104" sldId="363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FED09-58B1-497B-B2FB-C35BC48E5F67}" type="datetimeFigureOut">
              <a:rPr kumimoji="1" lang="ja-JP" altLang="en-US" smtClean="0"/>
              <a:t>2019/1/26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627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A1430-E370-4B08-9FBC-53A91435F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2514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000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9977C-4B24-4D11-B3EF-3CC8EDB58FAD}" type="datetimeFigureOut">
              <a:rPr kumimoji="1" lang="ja-JP" altLang="en-US" smtClean="0"/>
              <a:t>2019/1/26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1775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7425" y="3241675"/>
            <a:ext cx="7893050" cy="2652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000" y="6397625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C2A66-B202-41FC-8481-98E69FED12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18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ー 1">
            <a:extLst>
              <a:ext uri="{FF2B5EF4-FFF2-40B4-BE49-F238E27FC236}">
                <a16:creationId xmlns:a16="http://schemas.microsoft.com/office/drawing/2014/main" id="{7C9151F5-65A4-43F9-A47D-C6A8DDA49D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ノート プレースホルダー 2">
            <a:extLst>
              <a:ext uri="{FF2B5EF4-FFF2-40B4-BE49-F238E27FC236}">
                <a16:creationId xmlns:a16="http://schemas.microsoft.com/office/drawing/2014/main" id="{8D64CE70-9CB3-4E73-BC15-BE081220C0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196" name="スライド番号プレースホルダー 3">
            <a:extLst>
              <a:ext uri="{FF2B5EF4-FFF2-40B4-BE49-F238E27FC236}">
                <a16:creationId xmlns:a16="http://schemas.microsoft.com/office/drawing/2014/main" id="{A4A75B71-71CF-4517-82BF-535DAB41C5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33425" indent="-2809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28713" indent="-2254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579563" indent="-2254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32000" indent="-2254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489200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46400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03600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60800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CCBC9F70-3160-49A0-A287-EA377980B794}" type="slidenum">
              <a:rPr lang="ja-JP" altLang="en-US" sz="1200" smtClean="0"/>
              <a:pPr/>
              <a:t>2</a:t>
            </a:fld>
            <a:endParaRPr lang="ja-JP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34A2-60DC-4A82-A6D0-848C0BF66D32}" type="datetimeFigureOut">
              <a:rPr kumimoji="1" lang="ja-JP" altLang="en-US" smtClean="0"/>
              <a:t>2019/1/26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DBD7-42B2-46DA-872D-E681CD5E66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240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34A2-60DC-4A82-A6D0-848C0BF66D32}" type="datetimeFigureOut">
              <a:rPr kumimoji="1" lang="ja-JP" altLang="en-US" smtClean="0"/>
              <a:t>2019/1/26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DBD7-42B2-46DA-872D-E681CD5E66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26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34A2-60DC-4A82-A6D0-848C0BF66D32}" type="datetimeFigureOut">
              <a:rPr kumimoji="1" lang="ja-JP" altLang="en-US" smtClean="0"/>
              <a:t>2019/1/26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DBD7-42B2-46DA-872D-E681CD5E66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161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34A2-60DC-4A82-A6D0-848C0BF66D32}" type="datetimeFigureOut">
              <a:rPr kumimoji="1" lang="ja-JP" altLang="en-US" smtClean="0"/>
              <a:t>2019/1/26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DBD7-42B2-46DA-872D-E681CD5E66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331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34A2-60DC-4A82-A6D0-848C0BF66D32}" type="datetimeFigureOut">
              <a:rPr kumimoji="1" lang="ja-JP" altLang="en-US" smtClean="0"/>
              <a:t>2019/1/26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DBD7-42B2-46DA-872D-E681CD5E66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32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34A2-60DC-4A82-A6D0-848C0BF66D32}" type="datetimeFigureOut">
              <a:rPr kumimoji="1" lang="ja-JP" altLang="en-US" smtClean="0"/>
              <a:t>2019/1/26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DBD7-42B2-46DA-872D-E681CD5E66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86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34A2-60DC-4A82-A6D0-848C0BF66D32}" type="datetimeFigureOut">
              <a:rPr kumimoji="1" lang="ja-JP" altLang="en-US" smtClean="0"/>
              <a:t>2019/1/26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DBD7-42B2-46DA-872D-E681CD5E66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65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34A2-60DC-4A82-A6D0-848C0BF66D32}" type="datetimeFigureOut">
              <a:rPr kumimoji="1" lang="ja-JP" altLang="en-US" smtClean="0"/>
              <a:t>2019/1/26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DBD7-42B2-46DA-872D-E681CD5E66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37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34A2-60DC-4A82-A6D0-848C0BF66D32}" type="datetimeFigureOut">
              <a:rPr kumimoji="1" lang="ja-JP" altLang="en-US" smtClean="0"/>
              <a:t>2019/1/26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DBD7-42B2-46DA-872D-E681CD5E66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2123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34A2-60DC-4A82-A6D0-848C0BF66D32}" type="datetimeFigureOut">
              <a:rPr kumimoji="1" lang="ja-JP" altLang="en-US" smtClean="0"/>
              <a:t>2019/1/26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DBD7-42B2-46DA-872D-E681CD5E66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0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34A2-60DC-4A82-A6D0-848C0BF66D32}" type="datetimeFigureOut">
              <a:rPr kumimoji="1" lang="ja-JP" altLang="en-US" smtClean="0"/>
              <a:t>2019/1/26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DBD7-42B2-46DA-872D-E681CD5E66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11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734A2-60DC-4A82-A6D0-848C0BF66D32}" type="datetimeFigureOut">
              <a:rPr kumimoji="1" lang="ja-JP" altLang="en-US" smtClean="0"/>
              <a:t>2019/1/26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CDBD7-42B2-46DA-872D-E681CD5E66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18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52354" y="628331"/>
            <a:ext cx="9387185" cy="8356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 of Land Subsidence in Tokyo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381863" y="4780298"/>
            <a:ext cx="7058025" cy="144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ts val="2400"/>
              </a:lnSpc>
              <a:spcBef>
                <a:spcPct val="50000"/>
              </a:spcBef>
              <a:buFontTx/>
              <a:buNone/>
            </a:pPr>
            <a:r>
              <a:rPr lang="en-US" altLang="ja-JP" sz="2800" b="1" dirty="0"/>
              <a:t>Shibaura Institute of Technology</a:t>
            </a:r>
          </a:p>
          <a:p>
            <a:pPr algn="ctr" eaLnBrk="1" hangingPunct="1">
              <a:lnSpc>
                <a:spcPts val="2400"/>
              </a:lnSpc>
              <a:spcBef>
                <a:spcPct val="50000"/>
              </a:spcBef>
              <a:buFontTx/>
              <a:buNone/>
            </a:pPr>
            <a:r>
              <a:rPr lang="en-US" altLang="ja-JP" sz="2800" b="1" dirty="0"/>
              <a:t>Vice President</a:t>
            </a:r>
            <a:r>
              <a:rPr lang="ja-JP" altLang="en-US" sz="2800" b="1" dirty="0"/>
              <a:t>　</a:t>
            </a:r>
            <a:endParaRPr lang="en-US" altLang="ja-JP" sz="2800" b="1" dirty="0"/>
          </a:p>
          <a:p>
            <a:pPr algn="ctr" eaLnBrk="1" hangingPunct="1">
              <a:lnSpc>
                <a:spcPts val="2400"/>
              </a:lnSpc>
              <a:spcBef>
                <a:spcPct val="50000"/>
              </a:spcBef>
              <a:buFontTx/>
              <a:buNone/>
            </a:pPr>
            <a:r>
              <a:rPr lang="ja-JP" altLang="en-US" sz="2800" b="1" dirty="0"/>
              <a:t>　</a:t>
            </a:r>
            <a:r>
              <a:rPr lang="en-US" altLang="ja-JP" sz="2800" b="1" dirty="0"/>
              <a:t>Masaru MORITA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812325" y="2003384"/>
            <a:ext cx="8867242" cy="256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514350" indent="-514350" eaLnBrk="1" hangingPunct="1">
              <a:lnSpc>
                <a:spcPts val="25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ja-JP" sz="2800" b="1" dirty="0">
                <a:solidFill>
                  <a:schemeClr val="accent2"/>
                </a:solidFill>
              </a:rPr>
              <a:t>Introduction</a:t>
            </a:r>
          </a:p>
          <a:p>
            <a:pPr marL="514350" indent="-514350" eaLnBrk="1" hangingPunct="1">
              <a:lnSpc>
                <a:spcPts val="25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ja-JP" sz="2800" b="1" dirty="0">
                <a:solidFill>
                  <a:schemeClr val="accent2"/>
                </a:solidFill>
              </a:rPr>
              <a:t>High Economic Growth Period and Land Subsidence</a:t>
            </a:r>
          </a:p>
          <a:p>
            <a:pPr marL="514350" indent="-514350" eaLnBrk="1" hangingPunct="1">
              <a:lnSpc>
                <a:spcPts val="25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ja-JP" sz="2800" b="1" dirty="0">
                <a:solidFill>
                  <a:schemeClr val="accent2"/>
                </a:solidFill>
              </a:rPr>
              <a:t>Environmental Problems due to Land Subsidence</a:t>
            </a:r>
          </a:p>
          <a:p>
            <a:pPr marL="514350" indent="-514350">
              <a:lnSpc>
                <a:spcPts val="25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ja-JP" sz="28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Countermeasures against Land Subsidence</a:t>
            </a:r>
          </a:p>
          <a:p>
            <a:pPr marL="514350" indent="-514350">
              <a:lnSpc>
                <a:spcPts val="25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ja-JP" sz="28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Conclusion </a:t>
            </a:r>
            <a:endParaRPr lang="ja-JP" altLang="en-US" sz="2800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テキスト ボックス 1"/>
          <p:cNvSpPr txBox="1">
            <a:spLocks noChangeArrowheads="1"/>
          </p:cNvSpPr>
          <p:nvPr/>
        </p:nvSpPr>
        <p:spPr bwMode="auto">
          <a:xfrm>
            <a:off x="11777146" y="6457950"/>
            <a:ext cx="323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/>
              <a:t>1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10194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4527816" y="4582264"/>
            <a:ext cx="144016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ja-JP" sz="2000" dirty="0"/>
              <a:t>Loam - clay</a:t>
            </a:r>
          </a:p>
          <a:p>
            <a:pPr>
              <a:lnSpc>
                <a:spcPts val="2700"/>
              </a:lnSpc>
            </a:pPr>
            <a:r>
              <a:rPr lang="en-US" altLang="ja-JP" sz="2000" dirty="0"/>
              <a:t>Sand Gravel</a:t>
            </a:r>
          </a:p>
          <a:p>
            <a:pPr>
              <a:lnSpc>
                <a:spcPts val="2700"/>
              </a:lnSpc>
            </a:pPr>
            <a:r>
              <a:rPr lang="en-US" altLang="ja-JP" sz="2000" dirty="0"/>
              <a:t>Clay</a:t>
            </a:r>
          </a:p>
          <a:p>
            <a:pPr>
              <a:lnSpc>
                <a:spcPts val="2700"/>
              </a:lnSpc>
            </a:pPr>
            <a:r>
              <a:rPr lang="en-US" altLang="ja-JP" sz="2000" dirty="0"/>
              <a:t>Mudstone</a:t>
            </a:r>
            <a:endParaRPr lang="ja-JP" altLang="en-US" sz="2000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679355" y="1488557"/>
            <a:ext cx="8054866" cy="5199321"/>
            <a:chOff x="308994" y="880144"/>
            <a:chExt cx="8523068" cy="563025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8994" y="971878"/>
              <a:ext cx="8523068" cy="5538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1835696" y="908720"/>
              <a:ext cx="105097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000" dirty="0"/>
                <a:t>Upland</a:t>
              </a:r>
              <a:endParaRPr lang="ja-JP" altLang="en-US" sz="2000" dirty="0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5797272" y="880144"/>
              <a:ext cx="122413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000" dirty="0"/>
                <a:t>Lowland</a:t>
              </a:r>
              <a:endParaRPr lang="ja-JP" altLang="en-US" sz="2000" dirty="0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3135659" y="3854166"/>
              <a:ext cx="949457" cy="8842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ja-JP" sz="2000" dirty="0"/>
                <a:t>Sand</a:t>
              </a:r>
            </a:p>
            <a:p>
              <a:pPr>
                <a:lnSpc>
                  <a:spcPts val="2700"/>
                </a:lnSpc>
              </a:pPr>
              <a:r>
                <a:rPr lang="en-US" altLang="ja-JP" sz="2000" dirty="0"/>
                <a:t>Loam</a:t>
              </a: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972736" y="4945783"/>
              <a:ext cx="1216873" cy="12743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ja-JP" sz="2000" dirty="0"/>
                <a:t>Alluvial</a:t>
              </a:r>
            </a:p>
            <a:p>
              <a:pPr>
                <a:lnSpc>
                  <a:spcPts val="2700"/>
                </a:lnSpc>
              </a:pPr>
              <a:r>
                <a:rPr lang="en-US" altLang="ja-JP" sz="2000" dirty="0" err="1"/>
                <a:t>Diluvial</a:t>
              </a:r>
              <a:endParaRPr lang="en-US" altLang="ja-JP" sz="2000" dirty="0"/>
            </a:p>
            <a:p>
              <a:pPr>
                <a:lnSpc>
                  <a:spcPts val="2700"/>
                </a:lnSpc>
              </a:pPr>
              <a:r>
                <a:rPr lang="en-US" altLang="ja-JP" sz="2000" dirty="0"/>
                <a:t>Tertiary</a:t>
              </a: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140618" y="4595793"/>
              <a:ext cx="1673909" cy="16644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ja-JP" sz="2000" dirty="0"/>
                <a:t>Loam - clay</a:t>
              </a:r>
            </a:p>
            <a:p>
              <a:pPr>
                <a:lnSpc>
                  <a:spcPts val="2700"/>
                </a:lnSpc>
              </a:pPr>
              <a:r>
                <a:rPr lang="en-US" altLang="ja-JP" sz="2000" dirty="0"/>
                <a:t>Sand Gravel</a:t>
              </a:r>
            </a:p>
            <a:p>
              <a:pPr>
                <a:lnSpc>
                  <a:spcPts val="2700"/>
                </a:lnSpc>
              </a:pPr>
              <a:r>
                <a:rPr lang="en-US" altLang="ja-JP" sz="2000" dirty="0"/>
                <a:t>Clay</a:t>
              </a:r>
            </a:p>
            <a:p>
              <a:pPr>
                <a:lnSpc>
                  <a:spcPts val="2700"/>
                </a:lnSpc>
              </a:pPr>
              <a:r>
                <a:rPr lang="en-US" altLang="ja-JP" sz="2000" dirty="0"/>
                <a:t>Mudstone</a:t>
              </a:r>
              <a:endParaRPr lang="ja-JP" altLang="en-US" sz="20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332162" y="5476208"/>
              <a:ext cx="1535806" cy="96097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ja-JP" dirty="0"/>
                <a:t>Benchmark</a:t>
              </a:r>
            </a:p>
            <a:p>
              <a:pPr>
                <a:lnSpc>
                  <a:spcPts val="2200"/>
                </a:lnSpc>
              </a:pPr>
              <a:r>
                <a:rPr lang="en-US" altLang="ja-JP" dirty="0"/>
                <a:t>Observation </a:t>
              </a:r>
            </a:p>
            <a:p>
              <a:pPr>
                <a:lnSpc>
                  <a:spcPts val="1800"/>
                </a:lnSpc>
              </a:pPr>
              <a:r>
                <a:rPr lang="en-US" altLang="ja-JP" dirty="0"/>
                <a:t>Well</a:t>
              </a:r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516406" y="312604"/>
            <a:ext cx="827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Type s of Land Subsidence</a:t>
            </a:r>
            <a:endParaRPr kumimoji="1" lang="ja-JP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8788537" y="2753833"/>
            <a:ext cx="0" cy="637953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8788537" y="3427911"/>
            <a:ext cx="0" cy="2485265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8788537" y="2841976"/>
            <a:ext cx="3664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Surface Layer Subsidence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849299" y="4516741"/>
            <a:ext cx="2958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Deep Layer Subsidence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B7FE8B5-1D6F-4FE2-8C24-2D6AAEE22565}"/>
              </a:ext>
            </a:extLst>
          </p:cNvPr>
          <p:cNvSpPr txBox="1"/>
          <p:nvPr/>
        </p:nvSpPr>
        <p:spPr>
          <a:xfrm>
            <a:off x="9766957" y="3171004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Alluvial Layer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4FBEF9E-472E-4A84-87C9-2AD31C831B34}"/>
              </a:ext>
            </a:extLst>
          </p:cNvPr>
          <p:cNvSpPr txBox="1"/>
          <p:nvPr/>
        </p:nvSpPr>
        <p:spPr>
          <a:xfrm>
            <a:off x="9773402" y="4916851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Diluvial Layer</a:t>
            </a:r>
            <a:endParaRPr kumimoji="1" lang="ja-JP" altLang="en-US" dirty="0"/>
          </a:p>
        </p:txBody>
      </p:sp>
      <p:sp>
        <p:nvSpPr>
          <p:cNvPr id="19" name="テキスト ボックス 1">
            <a:extLst>
              <a:ext uri="{FF2B5EF4-FFF2-40B4-BE49-F238E27FC236}">
                <a16:creationId xmlns:a16="http://schemas.microsoft.com/office/drawing/2014/main" id="{81C57159-C123-4C6A-9A2A-D1405E0D2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3916" y="6457950"/>
            <a:ext cx="437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/>
              <a:t>10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26633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6"/>
          <p:cNvSpPr txBox="1">
            <a:spLocks noChangeArrowheads="1"/>
          </p:cNvSpPr>
          <p:nvPr/>
        </p:nvSpPr>
        <p:spPr bwMode="auto">
          <a:xfrm>
            <a:off x="3429000" y="4114800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ja-JP" altLang="ja-JP" sz="2400"/>
          </a:p>
        </p:txBody>
      </p:sp>
      <p:grpSp>
        <p:nvGrpSpPr>
          <p:cNvPr id="18" name="グループ化 17"/>
          <p:cNvGrpSpPr/>
          <p:nvPr/>
        </p:nvGrpSpPr>
        <p:grpSpPr>
          <a:xfrm>
            <a:off x="95604" y="553228"/>
            <a:ext cx="11885188" cy="6218066"/>
            <a:chOff x="67326" y="590240"/>
            <a:chExt cx="11885188" cy="6218066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67326" y="590240"/>
              <a:ext cx="9245638" cy="6218066"/>
              <a:chOff x="67639" y="411337"/>
              <a:chExt cx="9215509" cy="6446663"/>
            </a:xfrm>
          </p:grpSpPr>
          <p:pic>
            <p:nvPicPr>
              <p:cNvPr id="25604" name="Picture 33" descr="img02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3018" y="411337"/>
                <a:ext cx="8160130" cy="6446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テキスト ボックス 2"/>
              <p:cNvSpPr txBox="1"/>
              <p:nvPr/>
            </p:nvSpPr>
            <p:spPr>
              <a:xfrm>
                <a:off x="4404165" y="587992"/>
                <a:ext cx="190831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err="1"/>
                  <a:t>Overpumping</a:t>
                </a:r>
                <a:endParaRPr kumimoji="1" lang="ja-JP" altLang="en-US" sz="2400" dirty="0"/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67639" y="1877024"/>
                <a:ext cx="1499741" cy="4786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>
                    <a:solidFill>
                      <a:srgbClr val="FF0000"/>
                    </a:solidFill>
                  </a:rPr>
                  <a:t>Shrinkage</a:t>
                </a:r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1843709" y="1057668"/>
                <a:ext cx="1585291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Protruding</a:t>
                </a:r>
                <a:endParaRPr kumimoji="1" lang="ja-JP" altLang="en-US" sz="2400" dirty="0"/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5796472" y="2471543"/>
                <a:ext cx="2257840" cy="4616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err="1"/>
                  <a:t>Aquiclude</a:t>
                </a:r>
                <a:r>
                  <a:rPr kumimoji="1" lang="en-US" altLang="ja-JP" sz="2400" dirty="0"/>
                  <a:t> (clay)</a:t>
                </a:r>
                <a:endParaRPr kumimoji="1" lang="ja-JP" altLang="en-US" sz="2400" dirty="0"/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5902489" y="5056171"/>
                <a:ext cx="2483127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Confined Aquifer</a:t>
                </a:r>
                <a:endParaRPr kumimoji="1" lang="ja-JP" altLang="en-US" sz="2400" dirty="0"/>
              </a:p>
            </p:txBody>
          </p:sp>
          <p:sp>
            <p:nvSpPr>
              <p:cNvPr id="4" name="テキスト ボックス 3"/>
              <p:cNvSpPr txBox="1"/>
              <p:nvPr/>
            </p:nvSpPr>
            <p:spPr>
              <a:xfrm>
                <a:off x="1393963" y="3727001"/>
                <a:ext cx="1242391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Squeeze</a:t>
                </a:r>
                <a:endParaRPr kumimoji="1" lang="ja-JP" altLang="en-US" sz="2400" dirty="0"/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993809" y="4841748"/>
                <a:ext cx="2435191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/>
                  <a:t>Groundwater Flow</a:t>
                </a:r>
                <a:endParaRPr kumimoji="1" lang="ja-JP" altLang="en-US" sz="2000" dirty="0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4000263" y="1206602"/>
                <a:ext cx="77738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PUMP</a:t>
                </a:r>
                <a:endParaRPr kumimoji="1" lang="ja-JP" altLang="en-US" dirty="0"/>
              </a:p>
            </p:txBody>
          </p:sp>
          <p:sp>
            <p:nvSpPr>
              <p:cNvPr id="5" name="正方形/長方形 4"/>
              <p:cNvSpPr/>
              <p:nvPr/>
            </p:nvSpPr>
            <p:spPr>
              <a:xfrm>
                <a:off x="1702737" y="2010177"/>
                <a:ext cx="331152" cy="2766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8" name="直線矢印コネクタ 7"/>
            <p:cNvCxnSpPr/>
            <p:nvPr/>
          </p:nvCxnSpPr>
          <p:spPr>
            <a:xfrm flipH="1">
              <a:off x="8921931" y="2028802"/>
              <a:ext cx="3409" cy="548590"/>
            </a:xfrm>
            <a:prstGeom prst="straightConnector1">
              <a:avLst/>
            </a:prstGeom>
            <a:ln>
              <a:headEnd type="triangle" w="lg" len="lg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テキスト ボックス 15"/>
            <p:cNvSpPr txBox="1"/>
            <p:nvPr/>
          </p:nvSpPr>
          <p:spPr>
            <a:xfrm>
              <a:off x="8988938" y="2072264"/>
              <a:ext cx="25742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>
                  <a:solidFill>
                    <a:srgbClr val="FF0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Land Subsidence</a:t>
              </a:r>
              <a:endParaRPr kumimoji="1" lang="ja-JP" altLang="en-US" sz="24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8988938" y="3022686"/>
              <a:ext cx="2963576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arenR"/>
              </a:pPr>
              <a:r>
                <a:rPr kumimoji="1" lang="en-US" altLang="ja-JP" sz="2400" dirty="0" err="1"/>
                <a:t>Overpumping</a:t>
              </a:r>
              <a:endParaRPr kumimoji="1" lang="en-US" altLang="ja-JP" sz="2400" dirty="0"/>
            </a:p>
            <a:p>
              <a:pPr marL="342900" indent="-342900">
                <a:buAutoNum type="arabicParenR"/>
              </a:pPr>
              <a:r>
                <a:rPr lang="en-US" altLang="ja-JP" sz="2400" dirty="0"/>
                <a:t>Groundwater level drop</a:t>
              </a:r>
            </a:p>
            <a:p>
              <a:pPr marL="342900" indent="-342900">
                <a:buAutoNum type="arabicParenR"/>
              </a:pPr>
              <a:r>
                <a:rPr kumimoji="1" lang="en-US" altLang="ja-JP" sz="2400" dirty="0"/>
                <a:t>Squeeze of water in </a:t>
              </a:r>
              <a:r>
                <a:rPr kumimoji="1" lang="en-US" altLang="ja-JP" sz="2400" dirty="0" err="1"/>
                <a:t>aquiclude</a:t>
              </a:r>
              <a:endParaRPr kumimoji="1" lang="en-US" altLang="ja-JP" sz="2400" dirty="0"/>
            </a:p>
            <a:p>
              <a:pPr marL="342900" indent="-342900">
                <a:buAutoNum type="arabicParenR"/>
              </a:pPr>
              <a:r>
                <a:rPr lang="en-US" altLang="ja-JP" sz="2400" dirty="0"/>
                <a:t>Shrinkage of </a:t>
              </a:r>
              <a:r>
                <a:rPr lang="en-US" altLang="ja-JP" sz="2400" dirty="0" err="1"/>
                <a:t>aquiclude</a:t>
              </a:r>
              <a:endParaRPr lang="en-US" altLang="ja-JP" sz="2400" dirty="0"/>
            </a:p>
            <a:p>
              <a:pPr marL="342900" indent="-342900">
                <a:buAutoNum type="arabicParenR"/>
              </a:pPr>
              <a:r>
                <a:rPr lang="en-US" altLang="ja-JP" sz="2400" dirty="0"/>
                <a:t>Land subsidence</a:t>
              </a:r>
              <a:endParaRPr kumimoji="1" lang="ja-JP" altLang="en-US" sz="2400" dirty="0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278429" y="113943"/>
            <a:ext cx="10805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 of Land Subsidence  (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layer subsidence)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"/>
          <p:cNvSpPr txBox="1">
            <a:spLocks noChangeArrowheads="1"/>
          </p:cNvSpPr>
          <p:nvPr/>
        </p:nvSpPr>
        <p:spPr bwMode="auto">
          <a:xfrm>
            <a:off x="11666139" y="6334856"/>
            <a:ext cx="5621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/>
              <a:t>11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5321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618162" y="1830285"/>
            <a:ext cx="5734039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Over the sunken area, old well casing has gradually risen above the ground surface.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This suggests that the sinking is caused by consolidation distributed throughout the layer penetrated by wells.</a:t>
            </a:r>
          </a:p>
        </p:txBody>
      </p:sp>
      <p:sp>
        <p:nvSpPr>
          <p:cNvPr id="3" name="Rectangle 10"/>
          <p:cNvSpPr txBox="1">
            <a:spLocks noChangeArrowheads="1"/>
          </p:cNvSpPr>
          <p:nvPr/>
        </p:nvSpPr>
        <p:spPr>
          <a:xfrm>
            <a:off x="5363833" y="0"/>
            <a:ext cx="6577795" cy="1906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“Protruding” Well as an Evidence of Surface Layer Subsidence  </a:t>
            </a:r>
            <a:endParaRPr lang="ja-JP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グループ化 1"/>
          <p:cNvGrpSpPr>
            <a:grpSpLocks/>
          </p:cNvGrpSpPr>
          <p:nvPr/>
        </p:nvGrpSpPr>
        <p:grpSpPr bwMode="auto">
          <a:xfrm>
            <a:off x="441325" y="2146300"/>
            <a:ext cx="2114550" cy="4308475"/>
            <a:chOff x="441324" y="2038132"/>
            <a:chExt cx="2114451" cy="4308554"/>
          </a:xfrm>
        </p:grpSpPr>
        <p:sp>
          <p:nvSpPr>
            <p:cNvPr id="7" name="テキスト ボックス 9"/>
            <p:cNvSpPr txBox="1">
              <a:spLocks noChangeArrowheads="1"/>
            </p:cNvSpPr>
            <p:nvPr/>
          </p:nvSpPr>
          <p:spPr bwMode="auto">
            <a:xfrm>
              <a:off x="441324" y="2038132"/>
              <a:ext cx="145891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b="1" dirty="0">
                  <a:solidFill>
                    <a:schemeClr val="bg1"/>
                  </a:solidFill>
                </a:rPr>
                <a:t>Old ground surface</a:t>
              </a:r>
              <a:endParaRPr lang="ja-JP" alt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テキスト ボックス 10"/>
            <p:cNvSpPr txBox="1">
              <a:spLocks noChangeArrowheads="1"/>
            </p:cNvSpPr>
            <p:nvPr/>
          </p:nvSpPr>
          <p:spPr bwMode="auto">
            <a:xfrm>
              <a:off x="441324" y="5638800"/>
              <a:ext cx="211445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chemeClr val="bg1"/>
                  </a:solidFill>
                </a:rPr>
                <a:t>Present ground surface</a:t>
              </a:r>
              <a:endParaRPr lang="ja-JP" altLang="en-US" sz="2000" b="1">
                <a:solidFill>
                  <a:schemeClr val="bg1"/>
                </a:solidFill>
              </a:endParaRPr>
            </a:p>
          </p:txBody>
        </p:sp>
      </p:grpSp>
      <p:cxnSp>
        <p:nvCxnSpPr>
          <p:cNvPr id="9" name="直線矢印コネクタ 8"/>
          <p:cNvCxnSpPr/>
          <p:nvPr/>
        </p:nvCxnSpPr>
        <p:spPr>
          <a:xfrm>
            <a:off x="500063" y="2808288"/>
            <a:ext cx="12938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515938" y="5738813"/>
            <a:ext cx="12938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>
            <a:off x="1042988" y="2792413"/>
            <a:ext cx="36512" cy="2914650"/>
          </a:xfrm>
          <a:prstGeom prst="straightConnector1">
            <a:avLst/>
          </a:prstGeom>
          <a:ln w="19050">
            <a:solidFill>
              <a:schemeClr val="bg1"/>
            </a:solidFill>
            <a:headEnd type="arrow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0"/>
          <p:cNvSpPr txBox="1">
            <a:spLocks noChangeArrowheads="1"/>
          </p:cNvSpPr>
          <p:nvPr/>
        </p:nvSpPr>
        <p:spPr bwMode="auto">
          <a:xfrm>
            <a:off x="382588" y="3827463"/>
            <a:ext cx="21145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chemeClr val="bg1"/>
                </a:solidFill>
              </a:rPr>
              <a:t>Shrinkage of surface layer</a:t>
            </a:r>
            <a:endParaRPr lang="ja-JP" altLang="en-US" sz="2000" b="1">
              <a:solidFill>
                <a:schemeClr val="bg1"/>
              </a:solidFill>
            </a:endParaRPr>
          </a:p>
        </p:txBody>
      </p:sp>
      <p:pic>
        <p:nvPicPr>
          <p:cNvPr id="13" name="図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92" y="543716"/>
            <a:ext cx="4460875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グループ化 1"/>
          <p:cNvGrpSpPr>
            <a:grpSpLocks/>
          </p:cNvGrpSpPr>
          <p:nvPr/>
        </p:nvGrpSpPr>
        <p:grpSpPr bwMode="auto">
          <a:xfrm>
            <a:off x="593725" y="2298700"/>
            <a:ext cx="2114550" cy="4308475"/>
            <a:chOff x="441324" y="2038132"/>
            <a:chExt cx="2114451" cy="4308554"/>
          </a:xfrm>
        </p:grpSpPr>
        <p:sp>
          <p:nvSpPr>
            <p:cNvPr id="15" name="テキスト ボックス 9"/>
            <p:cNvSpPr txBox="1">
              <a:spLocks noChangeArrowheads="1"/>
            </p:cNvSpPr>
            <p:nvPr/>
          </p:nvSpPr>
          <p:spPr bwMode="auto">
            <a:xfrm>
              <a:off x="441324" y="2038132"/>
              <a:ext cx="145891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b="1" dirty="0">
                  <a:solidFill>
                    <a:schemeClr val="bg1"/>
                  </a:solidFill>
                </a:rPr>
                <a:t>Old ground surface</a:t>
              </a:r>
              <a:endParaRPr lang="ja-JP" alt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テキスト ボックス 10"/>
            <p:cNvSpPr txBox="1">
              <a:spLocks noChangeArrowheads="1"/>
            </p:cNvSpPr>
            <p:nvPr/>
          </p:nvSpPr>
          <p:spPr bwMode="auto">
            <a:xfrm>
              <a:off x="441324" y="5638800"/>
              <a:ext cx="211445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chemeClr val="bg1"/>
                  </a:solidFill>
                </a:rPr>
                <a:t>Present ground surface</a:t>
              </a:r>
              <a:endParaRPr lang="ja-JP" altLang="en-US" sz="2000" b="1">
                <a:solidFill>
                  <a:schemeClr val="bg1"/>
                </a:solidFill>
              </a:endParaRPr>
            </a:p>
          </p:txBody>
        </p:sp>
      </p:grpSp>
      <p:cxnSp>
        <p:nvCxnSpPr>
          <p:cNvPr id="17" name="直線矢印コネクタ 16"/>
          <p:cNvCxnSpPr/>
          <p:nvPr/>
        </p:nvCxnSpPr>
        <p:spPr>
          <a:xfrm>
            <a:off x="652463" y="2960688"/>
            <a:ext cx="12938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668338" y="5891213"/>
            <a:ext cx="12938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H="1">
            <a:off x="1195388" y="2944813"/>
            <a:ext cx="36512" cy="2914650"/>
          </a:xfrm>
          <a:prstGeom prst="straightConnector1">
            <a:avLst/>
          </a:prstGeom>
          <a:ln w="19050">
            <a:solidFill>
              <a:schemeClr val="bg1"/>
            </a:solidFill>
            <a:headEnd type="arrow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0"/>
          <p:cNvSpPr txBox="1">
            <a:spLocks noChangeArrowheads="1"/>
          </p:cNvSpPr>
          <p:nvPr/>
        </p:nvSpPr>
        <p:spPr bwMode="auto">
          <a:xfrm>
            <a:off x="534988" y="3979863"/>
            <a:ext cx="21145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chemeClr val="bg1"/>
                </a:solidFill>
              </a:rPr>
              <a:t>Shrinkage of surface layer</a:t>
            </a:r>
            <a:endParaRPr lang="ja-JP" altLang="en-US" sz="2000" b="1">
              <a:solidFill>
                <a:schemeClr val="bg1"/>
              </a:solidFill>
            </a:endParaRPr>
          </a:p>
        </p:txBody>
      </p:sp>
      <p:sp>
        <p:nvSpPr>
          <p:cNvPr id="21" name="テキスト ボックス 1"/>
          <p:cNvSpPr txBox="1">
            <a:spLocks noChangeArrowheads="1"/>
          </p:cNvSpPr>
          <p:nvPr/>
        </p:nvSpPr>
        <p:spPr bwMode="auto">
          <a:xfrm>
            <a:off x="11666139" y="6334856"/>
            <a:ext cx="5621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/>
              <a:t>12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79397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87653" y="307533"/>
            <a:ext cx="10888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Damage from </a:t>
            </a:r>
            <a:r>
              <a:rPr kumimoji="1" lang="en-US" altLang="ja-JP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Layer Subsidence</a:t>
            </a:r>
            <a:endParaRPr kumimoji="1" lang="ja-JP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3619517" y="1605517"/>
            <a:ext cx="8651324" cy="5059518"/>
            <a:chOff x="3619517" y="1605517"/>
            <a:chExt cx="8651324" cy="505951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37229" y="1605517"/>
              <a:ext cx="7571880" cy="5059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8267718" y="2525794"/>
              <a:ext cx="20627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err="1"/>
                <a:t>Uprise</a:t>
              </a:r>
              <a:r>
                <a:rPr kumimoji="1" lang="en-US" altLang="ja-JP" dirty="0"/>
                <a:t> of building</a:t>
              </a:r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9056729" y="2926465"/>
              <a:ext cx="20627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Leaning of house</a:t>
              </a:r>
              <a:endParaRPr kumimoji="1" lang="ja-JP" altLang="en-US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9630001" y="3249510"/>
              <a:ext cx="206271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solidFill>
                    <a:srgbClr val="FF0000"/>
                  </a:solidFill>
                </a:rPr>
                <a:t>prone to inundation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0281684" y="4949432"/>
              <a:ext cx="198915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Settlement </a:t>
              </a:r>
            </a:p>
            <a:p>
              <a:r>
                <a:rPr kumimoji="1" lang="en-US" altLang="ja-JP" dirty="0"/>
                <a:t>of dike and levee</a:t>
              </a:r>
              <a:endParaRPr kumimoji="1" lang="ja-JP" altLang="en-US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8023169" y="4626267"/>
              <a:ext cx="225851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Collapse of </a:t>
              </a:r>
            </a:p>
            <a:p>
              <a:r>
                <a:rPr kumimoji="1" lang="en-US" altLang="ja-JP" dirty="0"/>
                <a:t>underground facilities</a:t>
              </a:r>
              <a:endParaRPr kumimoji="1" lang="ja-JP" altLang="en-US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619517" y="3555044"/>
              <a:ext cx="20627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Land subsidence</a:t>
              </a:r>
              <a:endParaRPr kumimoji="1" lang="ja-JP" altLang="en-US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217406" y="6161818"/>
              <a:ext cx="154436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Support layer</a:t>
              </a:r>
              <a:endParaRPr kumimoji="1" lang="ja-JP" altLang="en-US" dirty="0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9829213" y="3695358"/>
              <a:ext cx="792721" cy="292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387653" y="1473623"/>
            <a:ext cx="49866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Layer subsidence caused visible damages : </a:t>
            </a:r>
          </a:p>
          <a:p>
            <a:r>
              <a:rPr kumimoji="1"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Uprise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buildings</a:t>
            </a:r>
          </a:p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Leaning of house</a:t>
            </a:r>
          </a:p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Collapse of underground facilities</a:t>
            </a:r>
          </a:p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Cracks of buildings and houses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1812" y="4682467"/>
            <a:ext cx="3996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Settlement of dike and levee</a:t>
            </a:r>
          </a:p>
          <a:p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the inundation  prone area</a:t>
            </a:r>
            <a:endParaRPr kumimoji="1" lang="ja-JP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">
            <a:extLst>
              <a:ext uri="{FF2B5EF4-FFF2-40B4-BE49-F238E27FC236}">
                <a16:creationId xmlns:a16="http://schemas.microsoft.com/office/drawing/2014/main" id="{32DC54C7-B424-4F39-A718-70E9C6D91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3916" y="6457950"/>
            <a:ext cx="437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/>
              <a:t>13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28399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9441713" y="5595374"/>
            <a:ext cx="1499189" cy="619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9600597" y="3449758"/>
            <a:ext cx="999460" cy="695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985162" y="2783879"/>
            <a:ext cx="792995" cy="153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0" name="グループ化 39"/>
          <p:cNvGrpSpPr/>
          <p:nvPr/>
        </p:nvGrpSpPr>
        <p:grpSpPr>
          <a:xfrm>
            <a:off x="264254" y="172885"/>
            <a:ext cx="8315325" cy="6553745"/>
            <a:chOff x="54704" y="382772"/>
            <a:chExt cx="8315325" cy="6553745"/>
          </a:xfrm>
        </p:grpSpPr>
        <p:sp>
          <p:nvSpPr>
            <p:cNvPr id="2" name="テキスト ボックス 1"/>
            <p:cNvSpPr txBox="1"/>
            <p:nvPr/>
          </p:nvSpPr>
          <p:spPr>
            <a:xfrm>
              <a:off x="233916" y="382772"/>
              <a:ext cx="692516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From Surface Layer Subsidence</a:t>
              </a:r>
            </a:p>
            <a:p>
              <a:r>
                <a:rPr kumimoji="1" lang="en-US" altLang="ja-JP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to Deep Layer Subsidence </a:t>
              </a:r>
              <a:endParaRPr kumimoji="1" lang="ja-JP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6" name="グループ化 35"/>
            <p:cNvGrpSpPr/>
            <p:nvPr/>
          </p:nvGrpSpPr>
          <p:grpSpPr>
            <a:xfrm>
              <a:off x="54704" y="2069816"/>
              <a:ext cx="8315325" cy="4339601"/>
              <a:chOff x="350385" y="2069816"/>
              <a:chExt cx="8315325" cy="4339601"/>
            </a:xfrm>
          </p:grpSpPr>
          <p:grpSp>
            <p:nvGrpSpPr>
              <p:cNvPr id="27" name="グループ化 26"/>
              <p:cNvGrpSpPr/>
              <p:nvPr/>
            </p:nvGrpSpPr>
            <p:grpSpPr>
              <a:xfrm>
                <a:off x="350385" y="2694858"/>
                <a:ext cx="8315325" cy="3714559"/>
                <a:chOff x="286874" y="2654662"/>
                <a:chExt cx="8315325" cy="3714559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86874" y="2654662"/>
                  <a:ext cx="8315325" cy="37145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1936364" y="2909460"/>
                  <a:ext cx="680484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600" dirty="0"/>
                    <a:t>1960</a:t>
                  </a:r>
                  <a:endParaRPr kumimoji="1" lang="ja-JP" altLang="en-US" sz="1600" dirty="0"/>
                </a:p>
              </p:txBody>
            </p:sp>
            <p:sp>
              <p:nvSpPr>
                <p:cNvPr id="28" name="テキスト ボックス 27"/>
                <p:cNvSpPr txBox="1"/>
                <p:nvPr/>
              </p:nvSpPr>
              <p:spPr>
                <a:xfrm>
                  <a:off x="3726258" y="2917605"/>
                  <a:ext cx="680484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600" dirty="0"/>
                    <a:t>1970</a:t>
                  </a:r>
                  <a:endParaRPr kumimoji="1" lang="ja-JP" altLang="en-US" sz="1600" dirty="0"/>
                </a:p>
              </p:txBody>
            </p:sp>
            <p:sp>
              <p:nvSpPr>
                <p:cNvPr id="29" name="テキスト ボックス 28"/>
                <p:cNvSpPr txBox="1"/>
                <p:nvPr/>
              </p:nvSpPr>
              <p:spPr>
                <a:xfrm>
                  <a:off x="5429004" y="2910090"/>
                  <a:ext cx="680484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600" dirty="0"/>
                    <a:t>1980</a:t>
                  </a:r>
                  <a:endParaRPr kumimoji="1" lang="ja-JP" altLang="en-US" sz="1600" dirty="0"/>
                </a:p>
              </p:txBody>
            </p:sp>
            <p:sp>
              <p:nvSpPr>
                <p:cNvPr id="30" name="テキスト ボックス 29"/>
                <p:cNvSpPr txBox="1"/>
                <p:nvPr/>
              </p:nvSpPr>
              <p:spPr>
                <a:xfrm>
                  <a:off x="6381859" y="2917605"/>
                  <a:ext cx="680484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600" dirty="0"/>
                    <a:t>1985</a:t>
                  </a:r>
                  <a:endParaRPr kumimoji="1" lang="ja-JP" altLang="en-US" sz="1600" dirty="0"/>
                </a:p>
              </p:txBody>
            </p:sp>
            <p:sp>
              <p:nvSpPr>
                <p:cNvPr id="31" name="テキスト ボックス 30"/>
                <p:cNvSpPr txBox="1"/>
                <p:nvPr/>
              </p:nvSpPr>
              <p:spPr>
                <a:xfrm>
                  <a:off x="1000044" y="2894965"/>
                  <a:ext cx="819279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600" dirty="0"/>
                    <a:t>1955</a:t>
                  </a:r>
                  <a:endParaRPr kumimoji="1" lang="ja-JP" altLang="en-US" sz="1600" dirty="0"/>
                </a:p>
              </p:txBody>
            </p:sp>
            <p:sp>
              <p:nvSpPr>
                <p:cNvPr id="32" name="テキスト ボックス 31"/>
                <p:cNvSpPr txBox="1"/>
                <p:nvPr/>
              </p:nvSpPr>
              <p:spPr>
                <a:xfrm>
                  <a:off x="2811693" y="2904213"/>
                  <a:ext cx="680484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600" dirty="0"/>
                    <a:t>1965</a:t>
                  </a:r>
                  <a:endParaRPr kumimoji="1" lang="ja-JP" altLang="en-US" sz="1600" dirty="0"/>
                </a:p>
              </p:txBody>
            </p:sp>
            <p:sp>
              <p:nvSpPr>
                <p:cNvPr id="33" name="テキスト ボックス 32"/>
                <p:cNvSpPr txBox="1"/>
                <p:nvPr/>
              </p:nvSpPr>
              <p:spPr>
                <a:xfrm>
                  <a:off x="4598427" y="2916231"/>
                  <a:ext cx="680484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600" dirty="0"/>
                    <a:t>1975</a:t>
                  </a:r>
                  <a:endParaRPr kumimoji="1" lang="ja-JP" altLang="en-US" sz="1600" dirty="0"/>
                </a:p>
              </p:txBody>
            </p:sp>
          </p:grpSp>
          <p:sp>
            <p:nvSpPr>
              <p:cNvPr id="8" name="テキスト ボックス 7"/>
              <p:cNvSpPr txBox="1"/>
              <p:nvPr/>
            </p:nvSpPr>
            <p:spPr>
              <a:xfrm>
                <a:off x="4413027" y="3670223"/>
                <a:ext cx="2897525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/>
                  <a:t>Shrinkage A </a:t>
                </a:r>
              </a:p>
              <a:p>
                <a:r>
                  <a:rPr kumimoji="1" lang="en-US" altLang="ja-JP" b="1" dirty="0"/>
                  <a:t>(0m &lt; depth &lt;70m)</a:t>
                </a:r>
                <a:endParaRPr kumimoji="1" lang="ja-JP" altLang="en-US" b="1" dirty="0"/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4402028" y="4581900"/>
                <a:ext cx="2897525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/>
                  <a:t>Shrinkage B </a:t>
                </a:r>
              </a:p>
              <a:p>
                <a:r>
                  <a:rPr lang="en-US" altLang="ja-JP" b="1" dirty="0"/>
                  <a:t>(</a:t>
                </a:r>
                <a:r>
                  <a:rPr kumimoji="1" lang="en-US" altLang="ja-JP" b="1" dirty="0"/>
                  <a:t> depth &gt;70m)</a:t>
                </a:r>
                <a:endParaRPr kumimoji="1" lang="ja-JP" altLang="en-US" b="1" dirty="0"/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4429322" y="5762682"/>
                <a:ext cx="2897525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/>
                  <a:t>Shrinkage A + B </a:t>
                </a:r>
              </a:p>
              <a:p>
                <a:endParaRPr kumimoji="1" lang="ja-JP" altLang="en-US" b="1" dirty="0"/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1381659" y="2069816"/>
                <a:ext cx="3620521" cy="371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kumimoji="1" lang="ja-JP" altLang="en-US" dirty="0"/>
              </a:p>
            </p:txBody>
          </p:sp>
        </p:grpSp>
        <p:sp>
          <p:nvSpPr>
            <p:cNvPr id="39" name="テキスト ボックス 38"/>
            <p:cNvSpPr txBox="1"/>
            <p:nvPr/>
          </p:nvSpPr>
          <p:spPr>
            <a:xfrm rot="16200000">
              <a:off x="-1612316" y="4751173"/>
              <a:ext cx="40013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                  Shrinkage of layer ( cm )</a:t>
              </a:r>
              <a:endParaRPr kumimoji="1" lang="ja-JP" altLang="en-US" dirty="0"/>
            </a:p>
          </p:txBody>
        </p:sp>
      </p:grpSp>
      <p:sp>
        <p:nvSpPr>
          <p:cNvPr id="41" name="テキスト ボックス 40"/>
          <p:cNvSpPr txBox="1"/>
          <p:nvPr/>
        </p:nvSpPr>
        <p:spPr>
          <a:xfrm>
            <a:off x="340242" y="2441128"/>
            <a:ext cx="5613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Minamisuna</a:t>
            </a:r>
            <a:r>
              <a:rPr kumimoji="1" lang="en-US" altLang="ja-JP" dirty="0"/>
              <a:t> No.1 Observation Well (Koto-</a:t>
            </a:r>
            <a:r>
              <a:rPr kumimoji="1" lang="en-US" altLang="ja-JP" dirty="0" err="1"/>
              <a:t>ku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42" name="円/楕円 41"/>
          <p:cNvSpPr/>
          <p:nvPr/>
        </p:nvSpPr>
        <p:spPr>
          <a:xfrm>
            <a:off x="3367072" y="3325386"/>
            <a:ext cx="2126976" cy="204071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CEAD844D-2DE6-4CB2-A6E7-AEA2797205BB}"/>
              </a:ext>
            </a:extLst>
          </p:cNvPr>
          <p:cNvGrpSpPr/>
          <p:nvPr/>
        </p:nvGrpSpPr>
        <p:grpSpPr>
          <a:xfrm>
            <a:off x="7063643" y="520388"/>
            <a:ext cx="4563272" cy="5817224"/>
            <a:chOff x="7063643" y="520388"/>
            <a:chExt cx="4563272" cy="5817224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7063643" y="520388"/>
              <a:ext cx="4563272" cy="5817224"/>
              <a:chOff x="7214537" y="562629"/>
              <a:chExt cx="4563272" cy="5817224"/>
            </a:xfrm>
          </p:grpSpPr>
          <p:grpSp>
            <p:nvGrpSpPr>
              <p:cNvPr id="23" name="グループ化 22"/>
              <p:cNvGrpSpPr/>
              <p:nvPr/>
            </p:nvGrpSpPr>
            <p:grpSpPr>
              <a:xfrm>
                <a:off x="7214537" y="562629"/>
                <a:ext cx="4563272" cy="5817224"/>
                <a:chOff x="7159078" y="514489"/>
                <a:chExt cx="4563272" cy="5817224"/>
              </a:xfrm>
            </p:grpSpPr>
            <p:grpSp>
              <p:nvGrpSpPr>
                <p:cNvPr id="18" name="グループ化 17"/>
                <p:cNvGrpSpPr/>
                <p:nvPr/>
              </p:nvGrpSpPr>
              <p:grpSpPr>
                <a:xfrm>
                  <a:off x="7159078" y="514489"/>
                  <a:ext cx="4563272" cy="5683026"/>
                  <a:chOff x="7311478" y="516432"/>
                  <a:chExt cx="4563272" cy="5683026"/>
                </a:xfrm>
              </p:grpSpPr>
              <p:pic>
                <p:nvPicPr>
                  <p:cNvPr id="1027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7311478" y="516432"/>
                    <a:ext cx="4494206" cy="56830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" name="テキスト ボックス 2"/>
                  <p:cNvSpPr txBox="1"/>
                  <p:nvPr/>
                </p:nvSpPr>
                <p:spPr>
                  <a:xfrm>
                    <a:off x="9558581" y="2601156"/>
                    <a:ext cx="1428396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dirty="0"/>
                      <a:t>s</a:t>
                    </a:r>
                    <a:r>
                      <a:rPr kumimoji="1" lang="en-US" altLang="ja-JP" dirty="0"/>
                      <a:t>and gravel</a:t>
                    </a:r>
                    <a:endParaRPr kumimoji="1" lang="ja-JP" altLang="en-US" dirty="0"/>
                  </a:p>
                </p:txBody>
              </p:sp>
              <p:sp>
                <p:nvSpPr>
                  <p:cNvPr id="9" name="テキスト ボックス 8"/>
                  <p:cNvSpPr txBox="1"/>
                  <p:nvPr/>
                </p:nvSpPr>
                <p:spPr>
                  <a:xfrm>
                    <a:off x="9824773" y="1630709"/>
                    <a:ext cx="694750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dirty="0"/>
                      <a:t>clay</a:t>
                    </a:r>
                    <a:endParaRPr kumimoji="1" lang="ja-JP" altLang="en-US" dirty="0"/>
                  </a:p>
                </p:txBody>
              </p:sp>
              <p:sp>
                <p:nvSpPr>
                  <p:cNvPr id="10" name="テキスト ボックス 9"/>
                  <p:cNvSpPr txBox="1"/>
                  <p:nvPr/>
                </p:nvSpPr>
                <p:spPr>
                  <a:xfrm>
                    <a:off x="9874014" y="2236010"/>
                    <a:ext cx="694750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dirty="0"/>
                      <a:t>sand</a:t>
                    </a:r>
                    <a:endParaRPr kumimoji="1" lang="ja-JP" altLang="en-US" dirty="0"/>
                  </a:p>
                </p:txBody>
              </p:sp>
              <p:sp>
                <p:nvSpPr>
                  <p:cNvPr id="11" name="テキスト ボックス 10"/>
                  <p:cNvSpPr txBox="1"/>
                  <p:nvPr/>
                </p:nvSpPr>
                <p:spPr>
                  <a:xfrm>
                    <a:off x="9407091" y="3022268"/>
                    <a:ext cx="1987953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dirty="0"/>
                      <a:t>s</a:t>
                    </a:r>
                    <a:r>
                      <a:rPr kumimoji="1" lang="en-US" altLang="ja-JP" dirty="0"/>
                      <a:t>and /sand gravel</a:t>
                    </a:r>
                    <a:endParaRPr kumimoji="1" lang="ja-JP" altLang="en-US" dirty="0"/>
                  </a:p>
                </p:txBody>
              </p:sp>
              <p:sp>
                <p:nvSpPr>
                  <p:cNvPr id="12" name="テキスト ボックス 11"/>
                  <p:cNvSpPr txBox="1"/>
                  <p:nvPr/>
                </p:nvSpPr>
                <p:spPr>
                  <a:xfrm>
                    <a:off x="9802014" y="5224347"/>
                    <a:ext cx="660425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dirty="0"/>
                      <a:t>clay</a:t>
                    </a:r>
                    <a:endParaRPr kumimoji="1" lang="ja-JP" altLang="en-US" dirty="0"/>
                  </a:p>
                </p:txBody>
              </p:sp>
              <p:sp>
                <p:nvSpPr>
                  <p:cNvPr id="13" name="テキスト ボックス 12"/>
                  <p:cNvSpPr txBox="1"/>
                  <p:nvPr/>
                </p:nvSpPr>
                <p:spPr>
                  <a:xfrm>
                    <a:off x="9824773" y="4618569"/>
                    <a:ext cx="694750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dirty="0"/>
                      <a:t>sand</a:t>
                    </a:r>
                    <a:endParaRPr kumimoji="1" lang="ja-JP" altLang="en-US" dirty="0"/>
                  </a:p>
                </p:txBody>
              </p:sp>
              <p:sp>
                <p:nvSpPr>
                  <p:cNvPr id="14" name="テキスト ボックス 13"/>
                  <p:cNvSpPr txBox="1"/>
                  <p:nvPr/>
                </p:nvSpPr>
                <p:spPr>
                  <a:xfrm>
                    <a:off x="9831482" y="1127179"/>
                    <a:ext cx="694750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dirty="0"/>
                      <a:t>sand</a:t>
                    </a:r>
                    <a:endParaRPr kumimoji="1" lang="ja-JP" altLang="en-US" dirty="0"/>
                  </a:p>
                </p:txBody>
              </p:sp>
              <p:sp>
                <p:nvSpPr>
                  <p:cNvPr id="16" name="テキスト ボックス 15"/>
                  <p:cNvSpPr txBox="1"/>
                  <p:nvPr/>
                </p:nvSpPr>
                <p:spPr>
                  <a:xfrm>
                    <a:off x="9558581" y="4123286"/>
                    <a:ext cx="1428396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dirty="0"/>
                      <a:t>Sand gravel</a:t>
                    </a:r>
                    <a:endParaRPr kumimoji="1" lang="ja-JP" altLang="en-US" dirty="0"/>
                  </a:p>
                </p:txBody>
              </p:sp>
              <p:sp>
                <p:nvSpPr>
                  <p:cNvPr id="15" name="テキスト ボックス 14"/>
                  <p:cNvSpPr txBox="1"/>
                  <p:nvPr/>
                </p:nvSpPr>
                <p:spPr>
                  <a:xfrm>
                    <a:off x="10775963" y="1700454"/>
                    <a:ext cx="1098787" cy="64633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dirty="0"/>
                      <a:t>Alluvial </a:t>
                    </a:r>
                  </a:p>
                  <a:p>
                    <a:r>
                      <a:rPr kumimoji="1" lang="en-US" altLang="ja-JP" dirty="0"/>
                      <a:t>Deposit</a:t>
                    </a:r>
                    <a:endParaRPr kumimoji="1" lang="ja-JP" altLang="en-US" dirty="0"/>
                  </a:p>
                </p:txBody>
              </p:sp>
              <p:sp>
                <p:nvSpPr>
                  <p:cNvPr id="19" name="テキスト ボックス 18"/>
                  <p:cNvSpPr txBox="1"/>
                  <p:nvPr/>
                </p:nvSpPr>
                <p:spPr>
                  <a:xfrm>
                    <a:off x="10775963" y="3806444"/>
                    <a:ext cx="1098787" cy="64633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dirty="0" err="1"/>
                      <a:t>Dil</a:t>
                    </a:r>
                    <a:r>
                      <a:rPr kumimoji="1" lang="en-US" altLang="ja-JP" dirty="0" err="1"/>
                      <a:t>uvial</a:t>
                    </a:r>
                    <a:r>
                      <a:rPr kumimoji="1" lang="en-US" altLang="ja-JP" dirty="0"/>
                      <a:t> </a:t>
                    </a:r>
                  </a:p>
                  <a:p>
                    <a:r>
                      <a:rPr kumimoji="1" lang="en-US" altLang="ja-JP" dirty="0"/>
                      <a:t>Deposit</a:t>
                    </a:r>
                    <a:endParaRPr kumimoji="1" lang="ja-JP" altLang="en-US" dirty="0"/>
                  </a:p>
                </p:txBody>
              </p:sp>
              <p:sp>
                <p:nvSpPr>
                  <p:cNvPr id="17" name="テキスト ボックス 16"/>
                  <p:cNvSpPr txBox="1"/>
                  <p:nvPr/>
                </p:nvSpPr>
                <p:spPr>
                  <a:xfrm>
                    <a:off x="7396494" y="539729"/>
                    <a:ext cx="1045757" cy="33855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sz="1600" dirty="0"/>
                      <a:t>Depth (m)</a:t>
                    </a:r>
                    <a:endParaRPr kumimoji="1" lang="ja-JP" altLang="en-US" sz="1600" dirty="0"/>
                  </a:p>
                </p:txBody>
              </p:sp>
              <p:sp>
                <p:nvSpPr>
                  <p:cNvPr id="21" name="テキスト ボックス 20"/>
                  <p:cNvSpPr txBox="1"/>
                  <p:nvPr/>
                </p:nvSpPr>
                <p:spPr>
                  <a:xfrm>
                    <a:off x="9175632" y="567809"/>
                    <a:ext cx="1045757" cy="33855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sz="1600" dirty="0"/>
                      <a:t>Soil Type</a:t>
                    </a:r>
                    <a:endParaRPr kumimoji="1" lang="ja-JP" altLang="en-US" sz="1600" dirty="0"/>
                  </a:p>
                </p:txBody>
              </p:sp>
              <p:sp>
                <p:nvSpPr>
                  <p:cNvPr id="22" name="テキスト ボックス 21"/>
                  <p:cNvSpPr txBox="1"/>
                  <p:nvPr/>
                </p:nvSpPr>
                <p:spPr>
                  <a:xfrm>
                    <a:off x="7507626" y="973291"/>
                    <a:ext cx="823492" cy="33855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sz="1600" dirty="0"/>
                      <a:t>Surface</a:t>
                    </a:r>
                    <a:endParaRPr kumimoji="1" lang="ja-JP" altLang="en-US" sz="1600" dirty="0"/>
                  </a:p>
                </p:txBody>
              </p:sp>
            </p:grpSp>
            <p:sp>
              <p:nvSpPr>
                <p:cNvPr id="20" name="正方形/長方形 19"/>
                <p:cNvSpPr/>
                <p:nvPr/>
              </p:nvSpPr>
              <p:spPr>
                <a:xfrm>
                  <a:off x="9577091" y="3433540"/>
                  <a:ext cx="903768" cy="6918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正方形/長方形 24"/>
                <p:cNvSpPr/>
                <p:nvPr/>
              </p:nvSpPr>
              <p:spPr>
                <a:xfrm>
                  <a:off x="9470063" y="5639820"/>
                  <a:ext cx="1364513" cy="6918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6" name="正方形/長方形 5"/>
              <p:cNvSpPr/>
              <p:nvPr/>
            </p:nvSpPr>
            <p:spPr>
              <a:xfrm>
                <a:off x="7474512" y="1379309"/>
                <a:ext cx="197340" cy="21236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正方形/長方形 33"/>
              <p:cNvSpPr/>
              <p:nvPr/>
            </p:nvSpPr>
            <p:spPr>
              <a:xfrm>
                <a:off x="7299554" y="3585913"/>
                <a:ext cx="326794" cy="173114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51A6B034-1951-42EF-B4F3-E2CFE57BFACC}"/>
                </a:ext>
              </a:extLst>
            </p:cNvPr>
            <p:cNvCxnSpPr/>
            <p:nvPr/>
          </p:nvCxnSpPr>
          <p:spPr>
            <a:xfrm flipV="1">
              <a:off x="10930269" y="3042562"/>
              <a:ext cx="0" cy="39658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8" name="テキスト ボックス 1">
            <a:extLst>
              <a:ext uri="{FF2B5EF4-FFF2-40B4-BE49-F238E27FC236}">
                <a16:creationId xmlns:a16="http://schemas.microsoft.com/office/drawing/2014/main" id="{8D19E2DA-D053-4633-8F31-16F71FE88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3916" y="6457950"/>
            <a:ext cx="437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/>
              <a:t>14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05240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27183" y="269509"/>
            <a:ext cx="10888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Damage from Deep Layer Subsidence</a:t>
            </a:r>
            <a:endParaRPr kumimoji="1" lang="ja-JP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6643" y="1185046"/>
            <a:ext cx="6443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Layer subsidence caused invisible damages : </a:t>
            </a:r>
          </a:p>
        </p:txBody>
      </p:sp>
      <p:grpSp>
        <p:nvGrpSpPr>
          <p:cNvPr id="18" name="グループ化 17"/>
          <p:cNvGrpSpPr/>
          <p:nvPr/>
        </p:nvGrpSpPr>
        <p:grpSpPr>
          <a:xfrm>
            <a:off x="2193857" y="1716290"/>
            <a:ext cx="9842199" cy="4992854"/>
            <a:chOff x="2157888" y="1549680"/>
            <a:chExt cx="10000367" cy="5059518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2157888" y="1549680"/>
              <a:ext cx="10000367" cy="5059518"/>
              <a:chOff x="2076877" y="1605517"/>
              <a:chExt cx="10000367" cy="5059518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37229" y="1605517"/>
                <a:ext cx="7571880" cy="5059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テキスト ボックス 3"/>
              <p:cNvSpPr txBox="1"/>
              <p:nvPr/>
            </p:nvSpPr>
            <p:spPr>
              <a:xfrm>
                <a:off x="8267718" y="2525794"/>
                <a:ext cx="206271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kumimoji="1" lang="ja-JP" altLang="en-US" dirty="0"/>
              </a:p>
            </p:txBody>
          </p:sp>
          <p:sp>
            <p:nvSpPr>
              <p:cNvPr id="6" name="テキスト ボックス 5"/>
              <p:cNvSpPr txBox="1"/>
              <p:nvPr/>
            </p:nvSpPr>
            <p:spPr>
              <a:xfrm>
                <a:off x="9128485" y="3065152"/>
                <a:ext cx="206271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kumimoji="1" lang="ja-JP" altLang="en-US" dirty="0"/>
              </a:p>
            </p:txBody>
          </p:sp>
          <p:sp>
            <p:nvSpPr>
              <p:cNvPr id="7" name="テキスト ボックス 6"/>
              <p:cNvSpPr txBox="1"/>
              <p:nvPr/>
            </p:nvSpPr>
            <p:spPr>
              <a:xfrm>
                <a:off x="8507594" y="2253699"/>
                <a:ext cx="2846429" cy="8309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>
                    <a:solidFill>
                      <a:srgbClr val="FF0000"/>
                    </a:solidFill>
                  </a:rPr>
                  <a:t>prone to inundation</a:t>
                </a:r>
              </a:p>
              <a:p>
                <a:r>
                  <a:rPr lang="en-US" altLang="ja-JP" sz="2400" dirty="0">
                    <a:solidFill>
                      <a:srgbClr val="FF0000"/>
                    </a:solidFill>
                  </a:rPr>
                  <a:t>prone to storm surge</a:t>
                </a:r>
                <a:endParaRPr lang="ja-JP" alt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>
                <a:off x="10088087" y="4899671"/>
                <a:ext cx="1989157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solidFill>
                      <a:srgbClr val="FF0000"/>
                    </a:solidFill>
                  </a:rPr>
                  <a:t>Settlement </a:t>
                </a:r>
              </a:p>
              <a:p>
                <a:r>
                  <a:rPr kumimoji="1" lang="en-US" altLang="ja-JP" dirty="0">
                    <a:solidFill>
                      <a:srgbClr val="FF0000"/>
                    </a:solidFill>
                  </a:rPr>
                  <a:t>of dike and levee</a:t>
                </a:r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8023169" y="4626267"/>
                <a:ext cx="225851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kumimoji="1" lang="ja-JP" altLang="en-US" dirty="0"/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2076877" y="3689861"/>
                <a:ext cx="3146436" cy="9541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>
                    <a:solidFill>
                      <a:srgbClr val="FF0000"/>
                    </a:solidFill>
                  </a:rPr>
                  <a:t>Land subsidence</a:t>
                </a:r>
              </a:p>
              <a:p>
                <a:endParaRPr kumimoji="1" lang="en-US" altLang="ja-JP" sz="2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6217406" y="6161818"/>
                <a:ext cx="154436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Support layer</a:t>
                </a:r>
                <a:endParaRPr kumimoji="1" lang="ja-JP" altLang="en-US" dirty="0"/>
              </a:p>
            </p:txBody>
          </p:sp>
          <p:sp>
            <p:nvSpPr>
              <p:cNvPr id="5" name="正方形/長方形 4"/>
              <p:cNvSpPr/>
              <p:nvPr/>
            </p:nvSpPr>
            <p:spPr>
              <a:xfrm>
                <a:off x="9829213" y="3695358"/>
                <a:ext cx="792721" cy="2922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7" name="直線コネクタ 16"/>
            <p:cNvCxnSpPr/>
            <p:nvPr/>
          </p:nvCxnSpPr>
          <p:spPr>
            <a:xfrm>
              <a:off x="5336874" y="4233036"/>
              <a:ext cx="5041172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8C66F3E-77BF-4F11-B227-DE12EA19256C}"/>
              </a:ext>
            </a:extLst>
          </p:cNvPr>
          <p:cNvSpPr/>
          <p:nvPr/>
        </p:nvSpPr>
        <p:spPr>
          <a:xfrm>
            <a:off x="8798096" y="3257550"/>
            <a:ext cx="1148097" cy="1097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9E85A71-5193-4297-B3D9-D986DA514089}"/>
              </a:ext>
            </a:extLst>
          </p:cNvPr>
          <p:cNvCxnSpPr/>
          <p:nvPr/>
        </p:nvCxnSpPr>
        <p:spPr>
          <a:xfrm>
            <a:off x="5406242" y="4155537"/>
            <a:ext cx="5041172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427183" y="1879724"/>
            <a:ext cx="532477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the inundation  prone area</a:t>
            </a:r>
          </a:p>
          <a:p>
            <a:endParaRPr lang="en-US" altLang="ja-JP" sz="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the storm surge  prone area</a:t>
            </a:r>
            <a:endParaRPr lang="ja-JP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059400B6-42F8-4A67-A1D1-8E8F059D5BB7}"/>
              </a:ext>
            </a:extLst>
          </p:cNvPr>
          <p:cNvCxnSpPr/>
          <p:nvPr/>
        </p:nvCxnSpPr>
        <p:spPr>
          <a:xfrm>
            <a:off x="5232551" y="4132555"/>
            <a:ext cx="0" cy="323166"/>
          </a:xfrm>
          <a:prstGeom prst="straightConnector1">
            <a:avLst/>
          </a:prstGeom>
          <a:ln w="3175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93C1B9AE-7B5C-4F28-A069-8DBBEDB9D44F}"/>
              </a:ext>
            </a:extLst>
          </p:cNvPr>
          <p:cNvCxnSpPr>
            <a:cxnSpLocks/>
          </p:cNvCxnSpPr>
          <p:nvPr/>
        </p:nvCxnSpPr>
        <p:spPr>
          <a:xfrm>
            <a:off x="5458316" y="1945737"/>
            <a:ext cx="3432958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59A335B0-8D29-4275-990A-AF80C3FB6D2A}"/>
              </a:ext>
            </a:extLst>
          </p:cNvPr>
          <p:cNvCxnSpPr>
            <a:cxnSpLocks/>
          </p:cNvCxnSpPr>
          <p:nvPr/>
        </p:nvCxnSpPr>
        <p:spPr>
          <a:xfrm>
            <a:off x="5458316" y="2187867"/>
            <a:ext cx="3432958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95E0A4C7-E91E-48EB-8197-762C116D9F11}"/>
              </a:ext>
            </a:extLst>
          </p:cNvPr>
          <p:cNvCxnSpPr/>
          <p:nvPr/>
        </p:nvCxnSpPr>
        <p:spPr>
          <a:xfrm>
            <a:off x="5652079" y="1945737"/>
            <a:ext cx="0" cy="323166"/>
          </a:xfrm>
          <a:prstGeom prst="straightConnector1">
            <a:avLst/>
          </a:prstGeom>
          <a:ln w="3175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A768FF9B-0AF5-4168-83FE-E668A8F62B1C}"/>
              </a:ext>
            </a:extLst>
          </p:cNvPr>
          <p:cNvCxnSpPr/>
          <p:nvPr/>
        </p:nvCxnSpPr>
        <p:spPr>
          <a:xfrm>
            <a:off x="11217007" y="3734126"/>
            <a:ext cx="0" cy="323166"/>
          </a:xfrm>
          <a:prstGeom prst="straightConnector1">
            <a:avLst/>
          </a:prstGeom>
          <a:ln w="3175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1">
            <a:extLst>
              <a:ext uri="{FF2B5EF4-FFF2-40B4-BE49-F238E27FC236}">
                <a16:creationId xmlns:a16="http://schemas.microsoft.com/office/drawing/2014/main" id="{FDD2AC9A-A8B7-46EB-8409-8B720AED2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3916" y="6457950"/>
            <a:ext cx="437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/>
              <a:t>15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7737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381154" y="3069710"/>
            <a:ext cx="7017488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Industrial Water Law</a:t>
            </a:r>
          </a:p>
          <a:p>
            <a:pPr>
              <a:lnSpc>
                <a:spcPct val="150000"/>
              </a:lnSpc>
            </a:pPr>
            <a:r>
              <a:rPr lang="en-US" altLang="ja-JP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Alternative Source of Water Use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89792" y="2020831"/>
            <a:ext cx="10896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Countermeasures against Land Subsidence </a:t>
            </a:r>
            <a:r>
              <a:rPr lang="en-US" altLang="ja-JP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Tokyo</a:t>
            </a:r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ja-JP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1">
            <a:extLst>
              <a:ext uri="{FF2B5EF4-FFF2-40B4-BE49-F238E27FC236}">
                <a16:creationId xmlns:a16="http://schemas.microsoft.com/office/drawing/2014/main" id="{2330687A-C090-439E-B4FB-2B65C16E4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3916" y="6457950"/>
            <a:ext cx="437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/>
              <a:t>16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68108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B992410-497E-458C-AF69-2801E37D9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7" y="1257628"/>
            <a:ext cx="5695238" cy="5257143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D5ABC16-B49E-403D-8E13-F86FFB29AA84}"/>
              </a:ext>
            </a:extLst>
          </p:cNvPr>
          <p:cNvSpPr txBox="1"/>
          <p:nvPr/>
        </p:nvSpPr>
        <p:spPr>
          <a:xfrm>
            <a:off x="5220586" y="912097"/>
            <a:ext cx="6880410" cy="5059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3000"/>
              </a:lnSpc>
              <a:buAutoNum type="arabicParenR"/>
            </a:pPr>
            <a:r>
              <a:rPr kumimoji="1" lang="en-US" altLang="ja-JP" sz="2000" dirty="0">
                <a:latin typeface="Arial Unicode MS"/>
              </a:rPr>
              <a:t>Enactment of law which aims to reduce the amount of groundwater pumping</a:t>
            </a:r>
          </a:p>
          <a:p>
            <a:pPr marL="514350" indent="-514350">
              <a:lnSpc>
                <a:spcPts val="3000"/>
              </a:lnSpc>
              <a:buAutoNum type="arabicParenR"/>
            </a:pPr>
            <a:r>
              <a:rPr lang="en-US" altLang="ja-JP" sz="2000" dirty="0">
                <a:latin typeface="Arial Unicode MS"/>
              </a:rPr>
              <a:t>Designation of the areas where the permission standard of the law should be applied for the groundwater withdrawal reduction</a:t>
            </a:r>
          </a:p>
          <a:p>
            <a:pPr marL="514350" indent="-514350">
              <a:lnSpc>
                <a:spcPts val="3000"/>
              </a:lnSpc>
              <a:buAutoNum type="arabicParenR"/>
            </a:pPr>
            <a:endParaRPr lang="en-US" altLang="ja-JP" sz="2000" dirty="0">
              <a:latin typeface="Arial Unicode MS"/>
            </a:endParaRPr>
          </a:p>
          <a:p>
            <a:pPr marL="514350" indent="-514350">
              <a:lnSpc>
                <a:spcPts val="3000"/>
              </a:lnSpc>
              <a:buAutoNum type="arabicParenR"/>
            </a:pPr>
            <a:endParaRPr lang="en-US" altLang="ja-JP" sz="2000" dirty="0">
              <a:latin typeface="Arial Unicode MS"/>
            </a:endParaRPr>
          </a:p>
          <a:p>
            <a:pPr marL="514350" indent="-514350">
              <a:lnSpc>
                <a:spcPts val="3000"/>
              </a:lnSpc>
              <a:buAutoNum type="arabicParenR"/>
            </a:pPr>
            <a:r>
              <a:rPr lang="en-US" altLang="ja-JP" sz="2000" dirty="0">
                <a:latin typeface="Arial Unicode MS"/>
              </a:rPr>
              <a:t> Prohibition of groundwater exploitation with new pumping wells unsatisfactory to the standard of the law</a:t>
            </a:r>
          </a:p>
          <a:p>
            <a:pPr marL="514350" indent="-514350">
              <a:lnSpc>
                <a:spcPts val="3000"/>
              </a:lnSpc>
              <a:buAutoNum type="arabicParenR"/>
            </a:pPr>
            <a:r>
              <a:rPr lang="en-US" altLang="ja-JP" sz="2000" dirty="0">
                <a:latin typeface="Arial Unicode MS"/>
              </a:rPr>
              <a:t>Prohibition of using the existing wells unsatisfactory to the standard of the law </a:t>
            </a:r>
            <a:r>
              <a:rPr lang="en-US" altLang="ja-JP" sz="2000" dirty="0">
                <a:solidFill>
                  <a:srgbClr val="0070C0"/>
                </a:solidFill>
                <a:latin typeface="Arial Unicode MS"/>
              </a:rPr>
              <a:t>through the development of alternative water resources (e.g. treated sewage water or river water).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108A3EF-E93C-44E1-9833-141C160360F1}"/>
              </a:ext>
            </a:extLst>
          </p:cNvPr>
          <p:cNvSpPr txBox="1"/>
          <p:nvPr/>
        </p:nvSpPr>
        <p:spPr>
          <a:xfrm>
            <a:off x="7242411" y="5971880"/>
            <a:ext cx="4410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 Unicode MS"/>
              </a:rPr>
              <a:t>*standard of the Law : strainer depth and cross sectional area of discharge outlet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6EA8801-69DC-4916-A3F0-96E09F04F011}"/>
              </a:ext>
            </a:extLst>
          </p:cNvPr>
          <p:cNvSpPr txBox="1"/>
          <p:nvPr/>
        </p:nvSpPr>
        <p:spPr>
          <a:xfrm>
            <a:off x="289805" y="146144"/>
            <a:ext cx="4795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Industrial Water Law(1956) </a:t>
            </a:r>
          </a:p>
          <a:p>
            <a:r>
              <a:rPr kumimoji="1" lang="en-US" altLang="ja-JP" sz="2400" dirty="0"/>
              <a:t>for Tokyo Lowland</a:t>
            </a:r>
            <a:endParaRPr kumimoji="1" lang="ja-JP" altLang="en-US" sz="2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A66B96C-2005-454D-B27E-5E763378C0EA}"/>
              </a:ext>
            </a:extLst>
          </p:cNvPr>
          <p:cNvSpPr txBox="1"/>
          <p:nvPr/>
        </p:nvSpPr>
        <p:spPr>
          <a:xfrm>
            <a:off x="5220586" y="542765"/>
            <a:ext cx="4795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&gt;&gt; National Government</a:t>
            </a:r>
            <a:endParaRPr kumimoji="1" lang="ja-JP" altLang="en-US" sz="2000" dirty="0">
              <a:solidFill>
                <a:srgbClr val="FF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0AC271C-6585-40F2-B4FF-954E586C677B}"/>
              </a:ext>
            </a:extLst>
          </p:cNvPr>
          <p:cNvSpPr txBox="1"/>
          <p:nvPr/>
        </p:nvSpPr>
        <p:spPr>
          <a:xfrm>
            <a:off x="5220586" y="2977116"/>
            <a:ext cx="5528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&gt;&gt; Prefectural Government (local government)</a:t>
            </a:r>
            <a:endParaRPr kumimoji="1" lang="ja-JP" altLang="en-US" sz="2000" dirty="0">
              <a:solidFill>
                <a:srgbClr val="FF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8" name="テキスト ボックス 1">
            <a:extLst>
              <a:ext uri="{FF2B5EF4-FFF2-40B4-BE49-F238E27FC236}">
                <a16:creationId xmlns:a16="http://schemas.microsoft.com/office/drawing/2014/main" id="{C6FE7CBD-7799-454E-B31F-BE24D63ED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3916" y="6457950"/>
            <a:ext cx="437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/>
              <a:t>17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08516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825593" y="502804"/>
            <a:ext cx="3185160" cy="277241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Groundwater Withdrawal Regulations </a:t>
            </a:r>
            <a:b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b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Groundwater Level Rise</a:t>
            </a:r>
            <a:endParaRPr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E949AC-5D4D-44A8-A1BF-81D230A3FC32}"/>
              </a:ext>
            </a:extLst>
          </p:cNvPr>
          <p:cNvSpPr txBox="1"/>
          <p:nvPr/>
        </p:nvSpPr>
        <p:spPr>
          <a:xfrm rot="16200000">
            <a:off x="-714345" y="4006185"/>
            <a:ext cx="219456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Groundwater level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789A7A7-C510-488C-B5EF-038E9DED2DB1}"/>
              </a:ext>
            </a:extLst>
          </p:cNvPr>
          <p:cNvSpPr txBox="1"/>
          <p:nvPr/>
        </p:nvSpPr>
        <p:spPr>
          <a:xfrm>
            <a:off x="8825593" y="3538205"/>
            <a:ext cx="31329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Arial Unicode MS"/>
              </a:rPr>
              <a:t>Industrial Water Law worked effectively to raise the groundwater level owing to the development of alternative water resources.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5271B9C8-E4B9-45AF-96C4-B923995A36E1}"/>
              </a:ext>
            </a:extLst>
          </p:cNvPr>
          <p:cNvGrpSpPr/>
          <p:nvPr/>
        </p:nvGrpSpPr>
        <p:grpSpPr>
          <a:xfrm>
            <a:off x="137160" y="251460"/>
            <a:ext cx="8534400" cy="6047509"/>
            <a:chOff x="137160" y="251460"/>
            <a:chExt cx="8534400" cy="6047509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13F8BD21-637F-431F-B413-CC673730FF50}"/>
                </a:ext>
              </a:extLst>
            </p:cNvPr>
            <p:cNvGrpSpPr/>
            <p:nvPr/>
          </p:nvGrpSpPr>
          <p:grpSpPr>
            <a:xfrm>
              <a:off x="137160" y="251460"/>
              <a:ext cx="8534400" cy="6047509"/>
              <a:chOff x="137160" y="205740"/>
              <a:chExt cx="8534400" cy="6047509"/>
            </a:xfrm>
          </p:grpSpPr>
          <p:pic>
            <p:nvPicPr>
              <p:cNvPr id="23555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160" y="205740"/>
                <a:ext cx="8534400" cy="60475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2B776F3-9AE3-4579-A3AA-8CDA67D77AD6}"/>
                  </a:ext>
                </a:extLst>
              </p:cNvPr>
              <p:cNvSpPr txBox="1"/>
              <p:nvPr/>
            </p:nvSpPr>
            <p:spPr>
              <a:xfrm rot="16200000">
                <a:off x="-1270605" y="3631969"/>
                <a:ext cx="3307080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Groundwater level : m (T.P.)</a:t>
                </a:r>
                <a:endParaRPr kumimoji="1" lang="ja-JP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91CFBD2-480B-4DEC-89F0-A30325497829}"/>
                  </a:ext>
                </a:extLst>
              </p:cNvPr>
              <p:cNvSpPr txBox="1"/>
              <p:nvPr/>
            </p:nvSpPr>
            <p:spPr>
              <a:xfrm rot="16200000">
                <a:off x="6298898" y="3020362"/>
                <a:ext cx="4166205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Groundwater withdrawal : 10</a:t>
                </a:r>
                <a:r>
                  <a:rPr kumimoji="1" lang="en-US" altLang="ja-JP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kumimoji="1"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kumimoji="1" lang="en-US" altLang="ja-JP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1"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/day</a:t>
                </a:r>
                <a:endParaRPr kumimoji="1" lang="ja-JP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348E60E-868C-4EF6-BD75-D1928E430E9E}"/>
                  </a:ext>
                </a:extLst>
              </p:cNvPr>
              <p:cNvSpPr txBox="1"/>
              <p:nvPr/>
            </p:nvSpPr>
            <p:spPr>
              <a:xfrm>
                <a:off x="2685143" y="2739628"/>
                <a:ext cx="2649826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Regulation for Koto Area</a:t>
                </a:r>
                <a:endParaRPr kumimoji="1" lang="ja-JP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1CA50BC-1493-46D2-B300-33D06F31FD05}"/>
                  </a:ext>
                </a:extLst>
              </p:cNvPr>
              <p:cNvSpPr txBox="1"/>
              <p:nvPr/>
            </p:nvSpPr>
            <p:spPr>
              <a:xfrm>
                <a:off x="4767216" y="1778672"/>
                <a:ext cx="2883264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Regulation for </a:t>
                </a:r>
                <a:r>
                  <a:rPr lang="en-US" altLang="ja-JP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Johoku</a:t>
                </a:r>
                <a:r>
                  <a:rPr lang="en-US" altLang="ja-JP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Area</a:t>
                </a:r>
                <a:endParaRPr kumimoji="1" lang="ja-JP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5CEC251-8FE9-4DBB-8F68-4B285EDEC18E}"/>
                  </a:ext>
                </a:extLst>
              </p:cNvPr>
              <p:cNvSpPr txBox="1"/>
              <p:nvPr/>
            </p:nvSpPr>
            <p:spPr>
              <a:xfrm>
                <a:off x="1146387" y="4045024"/>
                <a:ext cx="716279" cy="707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Koto</a:t>
                </a:r>
              </a:p>
              <a:p>
                <a:r>
                  <a:rPr kumimoji="1"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Well</a:t>
                </a:r>
                <a:endParaRPr kumimoji="1" lang="ja-JP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59CC021-9724-4CDA-B6EF-CCA74ADEE6D4}"/>
                  </a:ext>
                </a:extLst>
              </p:cNvPr>
              <p:cNvSpPr txBox="1"/>
              <p:nvPr/>
            </p:nvSpPr>
            <p:spPr>
              <a:xfrm>
                <a:off x="1565487" y="3430426"/>
                <a:ext cx="2239311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>
                    <a:latin typeface="Arial Unicode MS"/>
                    <a:cs typeface="Times New Roman" panose="02020603050405020304" pitchFamily="18" charset="0"/>
                  </a:rPr>
                  <a:t>Groundwater Level</a:t>
                </a:r>
                <a:endParaRPr kumimoji="1" lang="ja-JP" altLang="en-US" dirty="0">
                  <a:latin typeface="Arial Unicode MS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BB60BA82-2296-4711-9994-9464401C4DF1}"/>
                  </a:ext>
                </a:extLst>
              </p:cNvPr>
              <p:cNvSpPr txBox="1"/>
              <p:nvPr/>
            </p:nvSpPr>
            <p:spPr>
              <a:xfrm>
                <a:off x="3658568" y="2089724"/>
                <a:ext cx="2649826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>
                    <a:latin typeface="Arial Unicode MS"/>
                    <a:cs typeface="Times New Roman" panose="02020603050405020304" pitchFamily="18" charset="0"/>
                  </a:rPr>
                  <a:t>Groundwater Pumping</a:t>
                </a:r>
                <a:endParaRPr kumimoji="1" lang="ja-JP" altLang="en-US" dirty="0">
                  <a:latin typeface="Arial Unicode MS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2685A9F-727E-42DB-A346-09B8086FA065}"/>
                  </a:ext>
                </a:extLst>
              </p:cNvPr>
              <p:cNvSpPr txBox="1"/>
              <p:nvPr/>
            </p:nvSpPr>
            <p:spPr>
              <a:xfrm>
                <a:off x="6233160" y="3971631"/>
                <a:ext cx="980078" cy="707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Adachi</a:t>
                </a:r>
              </a:p>
              <a:p>
                <a:r>
                  <a:rPr kumimoji="1"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Well</a:t>
                </a:r>
                <a:endParaRPr kumimoji="1" lang="ja-JP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5433C89-FCAD-464E-AE2A-21B96FA0146D}"/>
                  </a:ext>
                </a:extLst>
              </p:cNvPr>
              <p:cNvSpPr txBox="1"/>
              <p:nvPr/>
            </p:nvSpPr>
            <p:spPr>
              <a:xfrm>
                <a:off x="3958831" y="3138542"/>
                <a:ext cx="1195857" cy="707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Edogawa</a:t>
                </a:r>
              </a:p>
              <a:p>
                <a:r>
                  <a:rPr kumimoji="1"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Well</a:t>
                </a:r>
                <a:endParaRPr kumimoji="1" lang="ja-JP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46FA5D0F-0443-4136-95BB-2C39362D381B}"/>
                  </a:ext>
                </a:extLst>
              </p:cNvPr>
              <p:cNvSpPr/>
              <p:nvPr/>
            </p:nvSpPr>
            <p:spPr>
              <a:xfrm>
                <a:off x="5927394" y="4090744"/>
                <a:ext cx="381000" cy="5621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AAD2D8B7-B149-47F3-A64E-C571735F2EA7}"/>
                  </a:ext>
                </a:extLst>
              </p:cNvPr>
              <p:cNvSpPr/>
              <p:nvPr/>
            </p:nvSpPr>
            <p:spPr>
              <a:xfrm>
                <a:off x="1812167" y="4356054"/>
                <a:ext cx="296214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B9704A73-8C0F-4F49-BA0E-A84341D48773}"/>
                  </a:ext>
                </a:extLst>
              </p:cNvPr>
              <p:cNvSpPr/>
              <p:nvPr/>
            </p:nvSpPr>
            <p:spPr>
              <a:xfrm>
                <a:off x="762000" y="336551"/>
                <a:ext cx="849207" cy="2986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7C843E07-BB99-4800-89E8-06DCF9689782}"/>
                  </a:ext>
                </a:extLst>
              </p:cNvPr>
              <p:cNvSpPr/>
              <p:nvPr/>
            </p:nvSpPr>
            <p:spPr>
              <a:xfrm>
                <a:off x="7056120" y="306071"/>
                <a:ext cx="849207" cy="2986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1C96D472-F74E-467A-A113-2E7F9605962F}"/>
                </a:ext>
              </a:extLst>
            </p:cNvPr>
            <p:cNvSpPr/>
            <p:nvPr/>
          </p:nvSpPr>
          <p:spPr>
            <a:xfrm>
              <a:off x="7511203" y="569758"/>
              <a:ext cx="254847" cy="286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2" name="テキスト ボックス 21"/>
          <p:cNvSpPr txBox="1">
            <a:spLocks noChangeArrowheads="1"/>
          </p:cNvSpPr>
          <p:nvPr/>
        </p:nvSpPr>
        <p:spPr bwMode="auto">
          <a:xfrm>
            <a:off x="11752263" y="6457950"/>
            <a:ext cx="439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/>
              <a:t>18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35423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3771" y="223612"/>
            <a:ext cx="10515600" cy="592818"/>
          </a:xfrm>
        </p:spPr>
        <p:txBody>
          <a:bodyPr>
            <a:normAutofit/>
          </a:bodyPr>
          <a:lstStyle/>
          <a:p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Groundwater Withdrawal Regulations and Land 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Subsidence 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271568" y="816430"/>
            <a:ext cx="7245754" cy="5889170"/>
            <a:chOff x="271568" y="816430"/>
            <a:chExt cx="7245754" cy="5889170"/>
          </a:xfrm>
        </p:grpSpPr>
        <p:graphicFrame>
          <p:nvGraphicFramePr>
            <p:cNvPr id="3" name="オブジェクト 2"/>
            <p:cNvGraphicFramePr>
              <a:graphicFrameLocks noChangeAspect="1"/>
            </p:cNvGraphicFramePr>
            <p:nvPr>
              <p:extLst/>
            </p:nvPr>
          </p:nvGraphicFramePr>
          <p:xfrm>
            <a:off x="271568" y="816430"/>
            <a:ext cx="7245754" cy="58891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" name="KGPlot" r:id="rId3" imgW="5765760" imgH="4686120" progId="KGraph_Plot">
                    <p:embed/>
                  </p:oleObj>
                </mc:Choice>
                <mc:Fallback>
                  <p:oleObj name="KGPlot" r:id="rId3" imgW="5765760" imgH="4686120" progId="KGraph_Plot">
                    <p:embed/>
                    <p:pic>
                      <p:nvPicPr>
                        <p:cNvPr id="3" name="オブジェクト 2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71568" y="816430"/>
                          <a:ext cx="7245754" cy="58891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正方形/長方形 5"/>
            <p:cNvSpPr/>
            <p:nvPr/>
          </p:nvSpPr>
          <p:spPr>
            <a:xfrm>
              <a:off x="1341120" y="4615543"/>
              <a:ext cx="3457303" cy="2525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7611290" y="1201782"/>
            <a:ext cx="43717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Owing to the regulations of groundwater withdrawal, the groundwater levels went up clearly.</a:t>
            </a:r>
          </a:p>
          <a:p>
            <a:endParaRPr kumimoji="1" lang="en-US" altLang="ja-JP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However, the ground surface never recovered to the original level with a very slight rebound.</a:t>
            </a:r>
          </a:p>
          <a:p>
            <a:endParaRPr kumimoji="1" lang="en-US" altLang="ja-JP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ground surface sank over 4 m in Koto ward.</a:t>
            </a:r>
          </a:p>
          <a:p>
            <a:endParaRPr lang="en-US" altLang="ja-JP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We should know that the land subsidence could never recover even if we would prohibit the groundwater pumping. </a:t>
            </a: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11752263" y="6457950"/>
            <a:ext cx="439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/>
              <a:t>19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99633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3FB09D7-6B1B-44ED-B9D5-713A9360DBE6}"/>
              </a:ext>
            </a:extLst>
          </p:cNvPr>
          <p:cNvGrpSpPr/>
          <p:nvPr/>
        </p:nvGrpSpPr>
        <p:grpSpPr>
          <a:xfrm>
            <a:off x="1775640" y="870369"/>
            <a:ext cx="8899525" cy="5918200"/>
            <a:chOff x="1703389" y="982331"/>
            <a:chExt cx="8899525" cy="5918200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45130FBC-F991-4757-AC8A-574C17CA82EE}"/>
                </a:ext>
              </a:extLst>
            </p:cNvPr>
            <p:cNvGrpSpPr/>
            <p:nvPr/>
          </p:nvGrpSpPr>
          <p:grpSpPr>
            <a:xfrm>
              <a:off x="1703389" y="982331"/>
              <a:ext cx="8899525" cy="5918200"/>
              <a:chOff x="1703389" y="939800"/>
              <a:chExt cx="8899525" cy="5918200"/>
            </a:xfrm>
          </p:grpSpPr>
          <p:grpSp>
            <p:nvGrpSpPr>
              <p:cNvPr id="7171" name="グループ化 10">
                <a:extLst>
                  <a:ext uri="{FF2B5EF4-FFF2-40B4-BE49-F238E27FC236}">
                    <a16:creationId xmlns:a16="http://schemas.microsoft.com/office/drawing/2014/main" id="{DE528CBE-F372-4444-A972-41686BE0CB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3389" y="939800"/>
                <a:ext cx="8899525" cy="5918200"/>
                <a:chOff x="179512" y="939200"/>
                <a:chExt cx="8900060" cy="5918800"/>
              </a:xfrm>
            </p:grpSpPr>
            <p:pic>
              <p:nvPicPr>
                <p:cNvPr id="7179" name="Picture 3" descr="C:\Users\morita\Desktop\「東京の地下水」原図集\東京地形超粗.jpg">
                  <a:extLst>
                    <a:ext uri="{FF2B5EF4-FFF2-40B4-BE49-F238E27FC236}">
                      <a16:creationId xmlns:a16="http://schemas.microsoft.com/office/drawing/2014/main" id="{A3FDDEAD-D366-4946-AB41-83B6F07BD90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535" y="1052736"/>
                  <a:ext cx="8684037" cy="5805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5" name="直線矢印コネクタ 4">
                  <a:extLst>
                    <a:ext uri="{FF2B5EF4-FFF2-40B4-BE49-F238E27FC236}">
                      <a16:creationId xmlns:a16="http://schemas.microsoft.com/office/drawing/2014/main" id="{FFFFFAC2-3FD2-44EC-9B38-9407E233806E}"/>
                    </a:ext>
                  </a:extLst>
                </p:cNvPr>
                <p:cNvCxnSpPr/>
                <p:nvPr/>
              </p:nvCxnSpPr>
              <p:spPr>
                <a:xfrm>
                  <a:off x="4427917" y="1124957"/>
                  <a:ext cx="4176963" cy="1587"/>
                </a:xfrm>
                <a:prstGeom prst="straightConnector1">
                  <a:avLst/>
                </a:prstGeom>
                <a:ln>
                  <a:headEnd type="stealth" w="lg" len="lg"/>
                  <a:tail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直線矢印コネクタ 6">
                  <a:extLst>
                    <a:ext uri="{FF2B5EF4-FFF2-40B4-BE49-F238E27FC236}">
                      <a16:creationId xmlns:a16="http://schemas.microsoft.com/office/drawing/2014/main" id="{ABC0DEA9-97A1-4C46-9A46-E1C152D466BD}"/>
                    </a:ext>
                  </a:extLst>
                </p:cNvPr>
                <p:cNvCxnSpPr/>
                <p:nvPr/>
              </p:nvCxnSpPr>
              <p:spPr>
                <a:xfrm>
                  <a:off x="395425" y="1124957"/>
                  <a:ext cx="3888021" cy="1587"/>
                </a:xfrm>
                <a:prstGeom prst="straightConnector1">
                  <a:avLst/>
                </a:prstGeom>
                <a:ln>
                  <a:tail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182" name="テキスト ボックス 7">
                  <a:extLst>
                    <a:ext uri="{FF2B5EF4-FFF2-40B4-BE49-F238E27FC236}">
                      <a16:creationId xmlns:a16="http://schemas.microsoft.com/office/drawing/2014/main" id="{28679C90-22C8-429A-B505-D8684D7AEAB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24585" y="939200"/>
                  <a:ext cx="1512259" cy="40015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2000"/>
                    <a:t>23 ward area</a:t>
                  </a:r>
                  <a:endParaRPr lang="ja-JP" altLang="en-US" sz="2000"/>
                </a:p>
              </p:txBody>
            </p:sp>
            <p:sp>
              <p:nvSpPr>
                <p:cNvPr id="7183" name="テキスト ボックス 8">
                  <a:extLst>
                    <a:ext uri="{FF2B5EF4-FFF2-40B4-BE49-F238E27FC236}">
                      <a16:creationId xmlns:a16="http://schemas.microsoft.com/office/drawing/2014/main" id="{36F3068A-E865-444C-A712-6578F2E2A49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36440" y="961296"/>
                  <a:ext cx="1351677" cy="40015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2000"/>
                    <a:t>Tama area</a:t>
                  </a:r>
                  <a:endParaRPr lang="ja-JP" altLang="en-US" sz="2000"/>
                </a:p>
              </p:txBody>
            </p:sp>
            <p:sp>
              <p:nvSpPr>
                <p:cNvPr id="7184" name="テキスト ボックス 9">
                  <a:extLst>
                    <a:ext uri="{FF2B5EF4-FFF2-40B4-BE49-F238E27FC236}">
                      <a16:creationId xmlns:a16="http://schemas.microsoft.com/office/drawing/2014/main" id="{7F0DD9C0-F473-4520-905F-B692CA8A81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9512" y="6237312"/>
                  <a:ext cx="3168352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ja-JP" altLang="en-US" sz="1600" dirty="0"/>
                    <a:t>「東京都総合地盤図（</a:t>
                  </a:r>
                  <a:r>
                    <a:rPr lang="en-US" altLang="ja-JP" sz="1600" dirty="0"/>
                    <a:t>Ⅱ</a:t>
                  </a:r>
                  <a:r>
                    <a:rPr lang="ja-JP" altLang="en-US" sz="1600" dirty="0"/>
                    <a:t>）」に加筆</a:t>
                  </a:r>
                </a:p>
              </p:txBody>
            </p:sp>
          </p:grpSp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F6A788BD-5AC1-4AA5-B74F-C44ABDC67F00}"/>
                  </a:ext>
                </a:extLst>
              </p:cNvPr>
              <p:cNvSpPr/>
              <p:nvPr/>
            </p:nvSpPr>
            <p:spPr>
              <a:xfrm flipH="1">
                <a:off x="9700256" y="4458469"/>
                <a:ext cx="187835" cy="5600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12" name="円/楕円 11">
              <a:extLst>
                <a:ext uri="{FF2B5EF4-FFF2-40B4-BE49-F238E27FC236}">
                  <a16:creationId xmlns:a16="http://schemas.microsoft.com/office/drawing/2014/main" id="{9DE99421-8D36-435D-873E-189DB4BBDE1C}"/>
                </a:ext>
              </a:extLst>
            </p:cNvPr>
            <p:cNvSpPr/>
            <p:nvPr/>
          </p:nvSpPr>
          <p:spPr>
            <a:xfrm>
              <a:off x="8165805" y="1312841"/>
              <a:ext cx="2106796" cy="292978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</p:grpSp>
      <p:sp>
        <p:nvSpPr>
          <p:cNvPr id="7175" name="テキスト ボックス 14">
            <a:extLst>
              <a:ext uri="{FF2B5EF4-FFF2-40B4-BE49-F238E27FC236}">
                <a16:creationId xmlns:a16="http://schemas.microsoft.com/office/drawing/2014/main" id="{EB23BCDD-8230-4CD0-8B32-B3FEDB526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075" y="2708275"/>
            <a:ext cx="191293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err="1">
                <a:solidFill>
                  <a:srgbClr val="FF0000"/>
                </a:solidFill>
              </a:rPr>
              <a:t>Musashino</a:t>
            </a:r>
            <a:r>
              <a:rPr lang="en-US" altLang="ja-JP" sz="1800" dirty="0">
                <a:solidFill>
                  <a:srgbClr val="FF0000"/>
                </a:solidFill>
              </a:rPr>
              <a:t> upland</a:t>
            </a:r>
            <a:endParaRPr lang="ja-JP" altLang="en-US" sz="1800" dirty="0">
              <a:solidFill>
                <a:srgbClr val="FF0000"/>
              </a:solidFill>
            </a:endParaRPr>
          </a:p>
        </p:txBody>
      </p:sp>
      <p:sp>
        <p:nvSpPr>
          <p:cNvPr id="7176" name="テキスト ボックス 15">
            <a:extLst>
              <a:ext uri="{FF2B5EF4-FFF2-40B4-BE49-F238E27FC236}">
                <a16:creationId xmlns:a16="http://schemas.microsoft.com/office/drawing/2014/main" id="{D8560F8E-D690-4960-9121-DA8C2860D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8098" y="2960676"/>
            <a:ext cx="16557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FF0000"/>
                </a:solidFill>
              </a:rPr>
              <a:t>Tokyo lowland</a:t>
            </a:r>
            <a:endParaRPr lang="ja-JP" altLang="en-US" sz="1800" dirty="0">
              <a:solidFill>
                <a:srgbClr val="FF0000"/>
              </a:solidFill>
            </a:endParaRPr>
          </a:p>
        </p:txBody>
      </p:sp>
      <p:sp>
        <p:nvSpPr>
          <p:cNvPr id="7177" name="テキスト ボックス 15">
            <a:extLst>
              <a:ext uri="{FF2B5EF4-FFF2-40B4-BE49-F238E27FC236}">
                <a16:creationId xmlns:a16="http://schemas.microsoft.com/office/drawing/2014/main" id="{9A5E08DB-BE3B-403D-9C9D-E62B01F2B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4221164"/>
            <a:ext cx="110013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Tama hill</a:t>
            </a:r>
            <a:endParaRPr lang="ja-JP" altLang="en-US" sz="1800">
              <a:solidFill>
                <a:srgbClr val="FF0000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3EC2B30-592C-4257-97AB-C6F5D0DFF8CD}"/>
              </a:ext>
            </a:extLst>
          </p:cNvPr>
          <p:cNvSpPr/>
          <p:nvPr/>
        </p:nvSpPr>
        <p:spPr>
          <a:xfrm rot="1387229">
            <a:off x="9134282" y="4324240"/>
            <a:ext cx="180151" cy="10100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78" name="テキスト ボックス 1">
            <a:extLst>
              <a:ext uri="{FF2B5EF4-FFF2-40B4-BE49-F238E27FC236}">
                <a16:creationId xmlns:a16="http://schemas.microsoft.com/office/drawing/2014/main" id="{C8659768-C472-4ACA-BCB6-F5989FE30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6043" y="4201682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FF0000"/>
                </a:solidFill>
              </a:rPr>
              <a:t>Tokyo Bay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0" name="タイトル 9">
            <a:extLst>
              <a:ext uri="{FF2B5EF4-FFF2-40B4-BE49-F238E27FC236}">
                <a16:creationId xmlns:a16="http://schemas.microsoft.com/office/drawing/2014/main" id="{2B037E41-069C-44FF-8B29-9974BAC5D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44" y="248858"/>
            <a:ext cx="3673625" cy="564892"/>
          </a:xfrm>
        </p:spPr>
        <p:txBody>
          <a:bodyPr>
            <a:noAutofit/>
          </a:bodyPr>
          <a:lstStyle/>
          <a:p>
            <a:r>
              <a:rPr lang="en-US" altLang="ja-JP" sz="5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ja-JP" altLang="en-US" sz="5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67CCA44-83FF-4B61-A618-BF07D1FAE47E}"/>
              </a:ext>
            </a:extLst>
          </p:cNvPr>
          <p:cNvSpPr txBox="1"/>
          <p:nvPr/>
        </p:nvSpPr>
        <p:spPr>
          <a:xfrm>
            <a:off x="7846640" y="107652"/>
            <a:ext cx="4082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Tokyo Metropolis</a:t>
            </a:r>
            <a:endParaRPr kumimoji="1" lang="ja-JP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67F9618A-9E95-4A52-993A-6E0C8D84AAB8}"/>
              </a:ext>
            </a:extLst>
          </p:cNvPr>
          <p:cNvSpPr/>
          <p:nvPr/>
        </p:nvSpPr>
        <p:spPr>
          <a:xfrm>
            <a:off x="10834577" y="4329435"/>
            <a:ext cx="255181" cy="70788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450F410-6596-475B-A626-DB040EC06B2C}"/>
              </a:ext>
            </a:extLst>
          </p:cNvPr>
          <p:cNvSpPr txBox="1"/>
          <p:nvPr/>
        </p:nvSpPr>
        <p:spPr>
          <a:xfrm>
            <a:off x="10781412" y="3976577"/>
            <a:ext cx="28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N</a:t>
            </a:r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8CC05D9-5108-46E7-B8B3-9DBAB58FEEE1}"/>
              </a:ext>
            </a:extLst>
          </p:cNvPr>
          <p:cNvSpPr txBox="1"/>
          <p:nvPr/>
        </p:nvSpPr>
        <p:spPr>
          <a:xfrm>
            <a:off x="9505513" y="1903228"/>
            <a:ext cx="2046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</a:rPr>
              <a:t>Land Subsidence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95DD5DC-A85C-4DA0-8843-72427C8E7130}"/>
              </a:ext>
            </a:extLst>
          </p:cNvPr>
          <p:cNvSpPr txBox="1"/>
          <p:nvPr/>
        </p:nvSpPr>
        <p:spPr>
          <a:xfrm>
            <a:off x="7007526" y="5988592"/>
            <a:ext cx="977525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lowland</a:t>
            </a:r>
            <a:endParaRPr kumimoji="1" lang="ja-JP" altLang="en-US" sz="1400" b="1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DFA0237-8EAB-4C9E-8233-91C50DDC0C53}"/>
              </a:ext>
            </a:extLst>
          </p:cNvPr>
          <p:cNvSpPr txBox="1"/>
          <p:nvPr/>
        </p:nvSpPr>
        <p:spPr>
          <a:xfrm>
            <a:off x="6981341" y="5551652"/>
            <a:ext cx="439172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hill</a:t>
            </a:r>
            <a:endParaRPr kumimoji="1" lang="ja-JP" altLang="en-US" sz="1400" dirty="0"/>
          </a:p>
        </p:txBody>
      </p:sp>
      <p:sp>
        <p:nvSpPr>
          <p:cNvPr id="25" name="テキスト ボックス 1">
            <a:extLst>
              <a:ext uri="{FF2B5EF4-FFF2-40B4-BE49-F238E27FC236}">
                <a16:creationId xmlns:a16="http://schemas.microsoft.com/office/drawing/2014/main" id="{D9B53C13-C9C6-49B2-BE2E-0F655C1B3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7146" y="6457950"/>
            <a:ext cx="323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/>
              <a:t>2</a:t>
            </a:r>
            <a:endParaRPr lang="ja-JP" alt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97711" y="58164"/>
            <a:ext cx="104518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Why did the Tokyo Area succeed in stabilization of land subsidence?</a:t>
            </a:r>
            <a:endParaRPr kumimoji="1" lang="ja-JP" altLang="en-US" sz="4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41250" y="1419123"/>
            <a:ext cx="1112165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2400" dirty="0"/>
              <a:t>The main cause of the land subsidence was the </a:t>
            </a:r>
            <a:r>
              <a:rPr kumimoji="1" lang="en-US" altLang="ja-JP" sz="2400" dirty="0" err="1"/>
              <a:t>overwithdrawal</a:t>
            </a:r>
            <a:r>
              <a:rPr kumimoji="1" lang="en-US" altLang="ja-JP" sz="2400" dirty="0"/>
              <a:t> o</a:t>
            </a:r>
            <a:r>
              <a:rPr lang="en-US" altLang="ja-JP" sz="2400" dirty="0"/>
              <a:t>f</a:t>
            </a:r>
            <a:r>
              <a:rPr kumimoji="1" lang="en-US" altLang="ja-JP" sz="2400" b="1" dirty="0"/>
              <a:t> </a:t>
            </a:r>
            <a:r>
              <a:rPr kumimoji="1" lang="en-US" altLang="ja-JP" sz="2400" dirty="0"/>
              <a:t>groundwater for industrial water use. The industrial water was the most demanded during the high economic growth period.  </a:t>
            </a:r>
          </a:p>
          <a:p>
            <a:endParaRPr lang="en-US" altLang="ja-JP" sz="800" dirty="0"/>
          </a:p>
          <a:p>
            <a:pPr marL="342900" indent="-342900">
              <a:buAutoNum type="arabicPeriod" startAt="2"/>
            </a:pPr>
            <a:r>
              <a:rPr kumimoji="1" lang="en-US" altLang="ja-JP" sz="2400" dirty="0"/>
              <a:t>The Industrial Water Law was </a:t>
            </a:r>
            <a:r>
              <a:rPr lang="en-US" altLang="ja-JP" sz="2400" dirty="0"/>
              <a:t>efficiently applied to the factories located in the Tokyo lowland area that suffered from the land subsidence.</a:t>
            </a:r>
          </a:p>
          <a:p>
            <a:endParaRPr lang="en-US" altLang="ja-JP" sz="800" dirty="0"/>
          </a:p>
          <a:p>
            <a:r>
              <a:rPr lang="en-US" altLang="ja-JP" sz="2400" dirty="0"/>
              <a:t> </a:t>
            </a:r>
            <a:r>
              <a:rPr lang="en-US" altLang="ja-JP" sz="2400" dirty="0">
                <a:solidFill>
                  <a:srgbClr val="0070C0"/>
                </a:solidFill>
              </a:rPr>
              <a:t>It is difficult to restrict the water use for domestic and agricultural purposes. Because there are no laws to restrict domestic and agricultural water use.</a:t>
            </a:r>
          </a:p>
          <a:p>
            <a:endParaRPr lang="en-US" altLang="ja-JP" sz="800" dirty="0"/>
          </a:p>
          <a:p>
            <a:pPr marL="342900" indent="-342900">
              <a:buAutoNum type="arabicPeriod" startAt="3"/>
            </a:pPr>
            <a:r>
              <a:rPr lang="en-US" altLang="ja-JP" sz="2400" dirty="0">
                <a:solidFill>
                  <a:srgbClr val="FF0000"/>
                </a:solidFill>
              </a:rPr>
              <a:t>The alternative water sources,</a:t>
            </a:r>
            <a:r>
              <a:rPr lang="en-US" altLang="ja-JP" sz="2400" dirty="0"/>
              <a:t>  recycled water and river water, were efficiently introduced to the industrial areas.</a:t>
            </a:r>
          </a:p>
          <a:p>
            <a:pPr marL="342900" indent="-342900">
              <a:buAutoNum type="arabicPeriod" startAt="3"/>
            </a:pPr>
            <a:endParaRPr lang="en-US" altLang="ja-JP" sz="800" dirty="0"/>
          </a:p>
          <a:p>
            <a:pPr marL="457200" indent="-457200">
              <a:buAutoNum type="arabicPeriod" startAt="4"/>
            </a:pPr>
            <a:r>
              <a:rPr lang="en-US" altLang="ja-JP" sz="2400" dirty="0"/>
              <a:t>The factories were forced to move away from the industrial area owing to the three laws related to the factory location.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47DBBF4-31F1-439A-BA9B-70CB1F2C6D16}"/>
              </a:ext>
            </a:extLst>
          </p:cNvPr>
          <p:cNvSpPr txBox="1"/>
          <p:nvPr/>
        </p:nvSpPr>
        <p:spPr>
          <a:xfrm>
            <a:off x="91004" y="6158207"/>
            <a:ext cx="11812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&gt;&gt; Accumulation of the geologic data and monitoring system of groundwater level and land subsidence</a:t>
            </a:r>
            <a:endParaRPr kumimoji="1" lang="ja-JP" altLang="en-US" sz="2000" b="1" dirty="0">
              <a:solidFill>
                <a:srgbClr val="FF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5" name="テキスト ボックス 1">
            <a:extLst>
              <a:ext uri="{FF2B5EF4-FFF2-40B4-BE49-F238E27FC236}">
                <a16:creationId xmlns:a16="http://schemas.microsoft.com/office/drawing/2014/main" id="{E7AE05AD-E286-4E7D-BFC4-B7B771ED3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3916" y="6457950"/>
            <a:ext cx="437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/>
              <a:t>20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3797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F8AB546-2E37-44BC-8223-A1B97CB99513}"/>
              </a:ext>
            </a:extLst>
          </p:cNvPr>
          <p:cNvSpPr txBox="1"/>
          <p:nvPr/>
        </p:nvSpPr>
        <p:spPr>
          <a:xfrm>
            <a:off x="664026" y="435926"/>
            <a:ext cx="10548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r>
              <a:rPr kumimoji="1" lang="en-US" altLang="ja-JP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Countermeasures against Land Subsidence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11646310" y="6321316"/>
            <a:ext cx="439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/>
              <a:t>21</a:t>
            </a:r>
            <a:endParaRPr lang="ja-JP" altLang="en-US" sz="20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264131" y="1513259"/>
            <a:ext cx="2614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70C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Mitigation </a:t>
            </a:r>
            <a:endParaRPr kumimoji="1" lang="ja-JP" altLang="en-US" sz="4000" dirty="0">
              <a:solidFill>
                <a:srgbClr val="0070C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64131" y="2877493"/>
            <a:ext cx="2246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70C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Adaption</a:t>
            </a:r>
            <a:r>
              <a:rPr kumimoji="1" lang="en-US" altLang="ja-JP" sz="4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endParaRPr kumimoji="1" lang="ja-JP" altLang="en-US" sz="4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58117" y="4194532"/>
            <a:ext cx="2614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70C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Monitoring</a:t>
            </a:r>
            <a:r>
              <a:rPr kumimoji="1" lang="en-US" altLang="ja-JP" sz="4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endParaRPr kumimoji="1" lang="ja-JP" altLang="en-US" sz="4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74035" y="5676115"/>
            <a:ext cx="3150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70C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Management </a:t>
            </a:r>
            <a:endParaRPr kumimoji="1" lang="ja-JP" altLang="en-US" sz="4000" dirty="0">
              <a:solidFill>
                <a:srgbClr val="0070C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83117" y="1620980"/>
            <a:ext cx="7902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Regulations by law, ordinance, administrative guidance</a:t>
            </a:r>
          </a:p>
          <a:p>
            <a:r>
              <a:rPr kumimoji="1"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Alternative water resources development</a:t>
            </a:r>
          </a:p>
          <a:p>
            <a:r>
              <a:rPr kumimoji="1"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Effective water </a:t>
            </a:r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u</a:t>
            </a:r>
            <a:r>
              <a:rPr kumimoji="1"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se – Water supply system improvement</a:t>
            </a:r>
            <a:endParaRPr kumimoji="1" lang="ja-JP" altLang="en-US" sz="2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83117" y="2932417"/>
            <a:ext cx="6156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Raising of coastal dikes and river levee </a:t>
            </a:r>
          </a:p>
          <a:p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Raising of ground level </a:t>
            </a:r>
          </a:p>
          <a:p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Flood inundation prevention</a:t>
            </a:r>
            <a:endParaRPr kumimoji="1" lang="ja-JP" altLang="en-US" sz="2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56497" y="4304266"/>
            <a:ext cx="6156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Level survey</a:t>
            </a:r>
          </a:p>
          <a:p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Groundwater level observation</a:t>
            </a:r>
          </a:p>
          <a:p>
            <a:r>
              <a:rPr kumimoji="1"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Investigation of groundwater use</a:t>
            </a:r>
            <a:endParaRPr kumimoji="1" lang="ja-JP" altLang="en-US" sz="2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56497" y="5786607"/>
            <a:ext cx="6156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Optimal groundwater use and conservation of groundwater resources</a:t>
            </a:r>
            <a:endParaRPr kumimoji="1" lang="ja-JP" altLang="en-US" sz="2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1287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グループ化 32"/>
          <p:cNvGrpSpPr/>
          <p:nvPr/>
        </p:nvGrpSpPr>
        <p:grpSpPr>
          <a:xfrm>
            <a:off x="382081" y="190500"/>
            <a:ext cx="6688138" cy="6667500"/>
            <a:chOff x="381064" y="415195"/>
            <a:chExt cx="6688138" cy="6667500"/>
          </a:xfrm>
        </p:grpSpPr>
        <p:grpSp>
          <p:nvGrpSpPr>
            <p:cNvPr id="2" name="グループ化 37"/>
            <p:cNvGrpSpPr>
              <a:grpSpLocks/>
            </p:cNvGrpSpPr>
            <p:nvPr/>
          </p:nvGrpSpPr>
          <p:grpSpPr bwMode="auto">
            <a:xfrm>
              <a:off x="381064" y="415195"/>
              <a:ext cx="6688138" cy="6667500"/>
              <a:chOff x="28460" y="113060"/>
              <a:chExt cx="6687835" cy="6667956"/>
            </a:xfrm>
          </p:grpSpPr>
          <p:grpSp>
            <p:nvGrpSpPr>
              <p:cNvPr id="3" name="グループ化 33"/>
              <p:cNvGrpSpPr>
                <a:grpSpLocks/>
              </p:cNvGrpSpPr>
              <p:nvPr/>
            </p:nvGrpSpPr>
            <p:grpSpPr bwMode="auto">
              <a:xfrm>
                <a:off x="269773" y="113060"/>
                <a:ext cx="6049508" cy="6490593"/>
                <a:chOff x="213126" y="127286"/>
                <a:chExt cx="6049508" cy="6490593"/>
              </a:xfrm>
            </p:grpSpPr>
            <p:grpSp>
              <p:nvGrpSpPr>
                <p:cNvPr id="7" name="グループ化 32"/>
                <p:cNvGrpSpPr>
                  <a:grpSpLocks/>
                </p:cNvGrpSpPr>
                <p:nvPr/>
              </p:nvGrpSpPr>
              <p:grpSpPr bwMode="auto">
                <a:xfrm>
                  <a:off x="260287" y="127286"/>
                  <a:ext cx="6002347" cy="6490593"/>
                  <a:chOff x="150958" y="127286"/>
                  <a:chExt cx="6002347" cy="6490593"/>
                </a:xfrm>
              </p:grpSpPr>
              <p:pic>
                <p:nvPicPr>
                  <p:cNvPr id="9" name="図 5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1762" y="127286"/>
                    <a:ext cx="5736549" cy="63367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10" name="グループ化 29"/>
                  <p:cNvGrpSpPr>
                    <a:grpSpLocks/>
                  </p:cNvGrpSpPr>
                  <p:nvPr/>
                </p:nvGrpSpPr>
                <p:grpSpPr bwMode="auto">
                  <a:xfrm>
                    <a:off x="247813" y="6284883"/>
                    <a:ext cx="5905492" cy="332996"/>
                    <a:chOff x="247813" y="6284883"/>
                    <a:chExt cx="5905492" cy="332996"/>
                  </a:xfrm>
                </p:grpSpPr>
                <p:sp>
                  <p:nvSpPr>
                    <p:cNvPr id="18" name="テキスト ボックス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7813" y="6285762"/>
                      <a:ext cx="720080" cy="30777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ja-JP" sz="140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1890</a:t>
                      </a:r>
                      <a:endParaRPr lang="ja-JP" altLang="en-US" sz="140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p:txBody>
                </p:sp>
                <p:sp>
                  <p:nvSpPr>
                    <p:cNvPr id="19" name="テキスト ボックス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00201" y="6284986"/>
                      <a:ext cx="720080" cy="30777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ja-JP" sz="140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1915</a:t>
                      </a:r>
                      <a:endParaRPr lang="ja-JP" altLang="en-US" sz="140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p:txBody>
                </p:sp>
                <p:sp>
                  <p:nvSpPr>
                    <p:cNvPr id="20" name="テキスト ボックス 1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82406" y="6284883"/>
                      <a:ext cx="720080" cy="30777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ja-JP" sz="140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1940</a:t>
                      </a:r>
                      <a:endParaRPr lang="ja-JP" altLang="en-US" sz="140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p:txBody>
                </p:sp>
                <p:sp>
                  <p:nvSpPr>
                    <p:cNvPr id="21" name="テキスト ボックス 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34794" y="6292792"/>
                      <a:ext cx="720080" cy="30777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ja-JP" sz="140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1965</a:t>
                      </a:r>
                      <a:endParaRPr lang="ja-JP" altLang="en-US" sz="140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p:txBody>
                </p:sp>
                <p:sp>
                  <p:nvSpPr>
                    <p:cNvPr id="22" name="テキスト ボックス 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569387" y="6310102"/>
                      <a:ext cx="583918" cy="30777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ja-JP" sz="140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2015</a:t>
                      </a:r>
                      <a:endParaRPr lang="ja-JP" altLang="en-US" sz="140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p:txBody>
                </p:sp>
                <p:sp>
                  <p:nvSpPr>
                    <p:cNvPr id="23" name="テキスト ボックス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87182" y="6300163"/>
                      <a:ext cx="720080" cy="30777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ja-JP" sz="140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1990</a:t>
                      </a:r>
                      <a:endParaRPr lang="ja-JP" altLang="en-US" sz="140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p:txBody>
                </p:sp>
              </p:grpSp>
              <p:grpSp>
                <p:nvGrpSpPr>
                  <p:cNvPr id="11" name="グループ化 26"/>
                  <p:cNvGrpSpPr>
                    <a:grpSpLocks/>
                  </p:cNvGrpSpPr>
                  <p:nvPr/>
                </p:nvGrpSpPr>
                <p:grpSpPr bwMode="auto">
                  <a:xfrm>
                    <a:off x="150958" y="333372"/>
                    <a:ext cx="355610" cy="6043256"/>
                    <a:chOff x="160897" y="333372"/>
                    <a:chExt cx="355610" cy="6043256"/>
                  </a:xfrm>
                </p:grpSpPr>
                <p:sp>
                  <p:nvSpPr>
                    <p:cNvPr id="12" name="テキスト ボックス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8475" y="333372"/>
                      <a:ext cx="288032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ja-JP" sz="160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0</a:t>
                      </a:r>
                      <a:endParaRPr lang="ja-JP" altLang="en-US" sz="160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p:txBody>
                </p:sp>
                <p:sp>
                  <p:nvSpPr>
                    <p:cNvPr id="13" name="テキスト ボックス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0897" y="6038074"/>
                      <a:ext cx="288032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ja-JP" sz="160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5</a:t>
                      </a:r>
                      <a:endParaRPr lang="ja-JP" altLang="en-US" sz="160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p:txBody>
                </p:sp>
                <p:sp>
                  <p:nvSpPr>
                    <p:cNvPr id="14" name="テキスト ボックス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8057" y="4899373"/>
                      <a:ext cx="288032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ja-JP" sz="160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4</a:t>
                      </a:r>
                      <a:endParaRPr lang="ja-JP" altLang="en-US" sz="160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p:txBody>
                </p:sp>
                <p:sp>
                  <p:nvSpPr>
                    <p:cNvPr id="15" name="テキスト ボックス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4320" y="3772026"/>
                      <a:ext cx="288032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ja-JP" sz="160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3</a:t>
                      </a:r>
                      <a:endParaRPr lang="ja-JP" altLang="en-US" sz="160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p:txBody>
                </p:sp>
                <p:sp>
                  <p:nvSpPr>
                    <p:cNvPr id="16" name="テキスト ボックス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1701" y="2612556"/>
                      <a:ext cx="288032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ja-JP" sz="160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2</a:t>
                      </a:r>
                      <a:endParaRPr lang="ja-JP" altLang="en-US" sz="160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p:txBody>
                </p:sp>
                <p:sp>
                  <p:nvSpPr>
                    <p:cNvPr id="17" name="テキスト ボックス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8597" y="1453086"/>
                      <a:ext cx="288032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ja-JP" sz="160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1</a:t>
                      </a:r>
                      <a:endParaRPr lang="ja-JP" altLang="en-US" sz="160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p:txBody>
                </p:sp>
              </p:grpSp>
            </p:grpSp>
            <p:sp>
              <p:nvSpPr>
                <p:cNvPr id="8" name="正方形/長方形 7"/>
                <p:cNvSpPr/>
                <p:nvPr/>
              </p:nvSpPr>
              <p:spPr>
                <a:xfrm>
                  <a:off x="213102" y="2988157"/>
                  <a:ext cx="287325" cy="2794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</p:grpSp>
          <p:sp>
            <p:nvSpPr>
              <p:cNvPr id="4" name="テキスト ボックス 30"/>
              <p:cNvSpPr txBox="1">
                <a:spLocks noChangeArrowheads="1"/>
              </p:cNvSpPr>
              <p:nvPr/>
            </p:nvSpPr>
            <p:spPr bwMode="auto">
              <a:xfrm>
                <a:off x="5996215" y="6442462"/>
                <a:ext cx="7200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60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year</a:t>
                </a:r>
                <a:endParaRPr lang="ja-JP" altLang="en-US" sz="160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5" name="テキスト ボックス 34"/>
              <p:cNvSpPr txBox="1">
                <a:spLocks noChangeArrowheads="1"/>
              </p:cNvSpPr>
              <p:nvPr/>
            </p:nvSpPr>
            <p:spPr bwMode="auto">
              <a:xfrm rot="-5400000">
                <a:off x="-1252405" y="2662442"/>
                <a:ext cx="293106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80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Cumulative subsidence : m</a:t>
                </a:r>
                <a:endParaRPr lang="ja-JP" altLang="en-US" sz="180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cxnSp>
            <p:nvCxnSpPr>
              <p:cNvPr id="6" name="直線コネクタ 5"/>
              <p:cNvCxnSpPr/>
              <p:nvPr/>
            </p:nvCxnSpPr>
            <p:spPr>
              <a:xfrm>
                <a:off x="672956" y="468684"/>
                <a:ext cx="535439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6308" y="4756078"/>
              <a:ext cx="2849284" cy="1670324"/>
            </a:xfrm>
            <a:prstGeom prst="rect">
              <a:avLst/>
            </a:prstGeom>
          </p:spPr>
        </p:pic>
      </p:grpSp>
      <p:sp>
        <p:nvSpPr>
          <p:cNvPr id="46" name="テキスト ボックス 45"/>
          <p:cNvSpPr txBox="1"/>
          <p:nvPr/>
        </p:nvSpPr>
        <p:spPr>
          <a:xfrm>
            <a:off x="6738832" y="205372"/>
            <a:ext cx="37048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 Process of</a:t>
            </a:r>
          </a:p>
          <a:p>
            <a:pPr>
              <a:defRPr/>
            </a:pP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 Subsidence  </a:t>
            </a:r>
          </a:p>
          <a:p>
            <a:pPr>
              <a:defRPr/>
            </a:pP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Tokyo</a:t>
            </a:r>
            <a:endParaRPr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テキスト ボックス 1"/>
          <p:cNvSpPr txBox="1">
            <a:spLocks noChangeArrowheads="1"/>
          </p:cNvSpPr>
          <p:nvPr/>
        </p:nvSpPr>
        <p:spPr bwMode="auto">
          <a:xfrm>
            <a:off x="11777146" y="6457950"/>
            <a:ext cx="323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/>
              <a:t>3</a:t>
            </a:r>
            <a:endParaRPr lang="ja-JP" altLang="en-US" sz="2000" dirty="0"/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3333" y="1891879"/>
            <a:ext cx="5417646" cy="5188226"/>
          </a:xfrm>
          <a:prstGeom prst="rect">
            <a:avLst/>
          </a:prstGeom>
        </p:spPr>
      </p:pic>
      <p:grpSp>
        <p:nvGrpSpPr>
          <p:cNvPr id="35" name="グループ化 34"/>
          <p:cNvGrpSpPr/>
          <p:nvPr/>
        </p:nvGrpSpPr>
        <p:grpSpPr>
          <a:xfrm>
            <a:off x="2772207" y="1683625"/>
            <a:ext cx="6984918" cy="2532782"/>
            <a:chOff x="2772207" y="1683625"/>
            <a:chExt cx="6984918" cy="2532782"/>
          </a:xfrm>
        </p:grpSpPr>
        <p:sp>
          <p:nvSpPr>
            <p:cNvPr id="30" name="円/楕円 29"/>
            <p:cNvSpPr/>
            <p:nvPr/>
          </p:nvSpPr>
          <p:spPr>
            <a:xfrm>
              <a:off x="8874561" y="3320161"/>
              <a:ext cx="882564" cy="89624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2772207" y="2853582"/>
              <a:ext cx="1052436" cy="96330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2955768" y="1683625"/>
              <a:ext cx="807808" cy="72560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4314717" y="5525487"/>
            <a:ext cx="6150138" cy="677464"/>
            <a:chOff x="4314717" y="5525487"/>
            <a:chExt cx="6150138" cy="677464"/>
          </a:xfrm>
        </p:grpSpPr>
        <p:sp>
          <p:nvSpPr>
            <p:cNvPr id="29" name="円/楕円 28"/>
            <p:cNvSpPr/>
            <p:nvPr/>
          </p:nvSpPr>
          <p:spPr>
            <a:xfrm>
              <a:off x="9757125" y="5530957"/>
              <a:ext cx="707730" cy="604845"/>
            </a:xfrm>
            <a:prstGeom prst="ellipse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4314717" y="5525487"/>
              <a:ext cx="656857" cy="677464"/>
            </a:xfrm>
            <a:prstGeom prst="ellipse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6380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グループ化 2049"/>
          <p:cNvGrpSpPr/>
          <p:nvPr/>
        </p:nvGrpSpPr>
        <p:grpSpPr>
          <a:xfrm>
            <a:off x="408720" y="109333"/>
            <a:ext cx="11644132" cy="6838810"/>
            <a:chOff x="408720" y="149089"/>
            <a:chExt cx="11644132" cy="6838810"/>
          </a:xfrm>
        </p:grpSpPr>
        <p:grpSp>
          <p:nvGrpSpPr>
            <p:cNvPr id="50" name="グループ化 49"/>
            <p:cNvGrpSpPr/>
            <p:nvPr/>
          </p:nvGrpSpPr>
          <p:grpSpPr>
            <a:xfrm>
              <a:off x="408720" y="149089"/>
              <a:ext cx="11644132" cy="6838810"/>
              <a:chOff x="408720" y="159027"/>
              <a:chExt cx="11644132" cy="6838810"/>
            </a:xfrm>
          </p:grpSpPr>
          <p:pic>
            <p:nvPicPr>
              <p:cNvPr id="2" name="図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720" y="159027"/>
                <a:ext cx="6155900" cy="52894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テキスト ボックス 1"/>
              <p:cNvSpPr txBox="1">
                <a:spLocks noChangeArrowheads="1"/>
              </p:cNvSpPr>
              <p:nvPr/>
            </p:nvSpPr>
            <p:spPr bwMode="auto">
              <a:xfrm>
                <a:off x="11682630" y="6597787"/>
                <a:ext cx="32385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000" dirty="0"/>
                  <a:t>4</a:t>
                </a:r>
                <a:endParaRPr lang="ja-JP" altLang="en-US" sz="2000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F9E56F-AF4C-42BC-A96A-683793F0F658}"/>
                  </a:ext>
                </a:extLst>
              </p:cNvPr>
              <p:cNvSpPr txBox="1"/>
              <p:nvPr/>
            </p:nvSpPr>
            <p:spPr>
              <a:xfrm>
                <a:off x="881798" y="1219103"/>
                <a:ext cx="466725" cy="200055"/>
              </a:xfrm>
              <a:prstGeom prst="rect">
                <a:avLst/>
              </a:prstGeom>
              <a:solidFill>
                <a:srgbClr val="FFFFEE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650" dirty="0">
                    <a:latin typeface="Arial" panose="020B0604020202020204" pitchFamily="34" charset="0"/>
                    <a:cs typeface="Arial" panose="020B0604020202020204" pitchFamily="34" charset="0"/>
                  </a:rPr>
                  <a:t>Nerima ward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A64040-5086-4801-9547-5DB5D0E57388}"/>
                  </a:ext>
                </a:extLst>
              </p:cNvPr>
              <p:cNvSpPr txBox="1"/>
              <p:nvPr/>
            </p:nvSpPr>
            <p:spPr>
              <a:xfrm>
                <a:off x="1700948" y="1068278"/>
                <a:ext cx="457200" cy="200055"/>
              </a:xfrm>
              <a:prstGeom prst="rect">
                <a:avLst/>
              </a:prstGeom>
              <a:solidFill>
                <a:srgbClr val="FFFFEE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650" dirty="0">
                    <a:latin typeface="Arial" panose="020B0604020202020204" pitchFamily="34" charset="0"/>
                    <a:cs typeface="Arial" panose="020B0604020202020204" pitchFamily="34" charset="0"/>
                  </a:rPr>
                  <a:t>Itabashi ward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B785C2-671E-48B7-80F3-EF20F58204E2}"/>
                  </a:ext>
                </a:extLst>
              </p:cNvPr>
              <p:cNvSpPr txBox="1"/>
              <p:nvPr/>
            </p:nvSpPr>
            <p:spPr>
              <a:xfrm>
                <a:off x="2467452" y="1242393"/>
                <a:ext cx="186634" cy="153888"/>
              </a:xfrm>
              <a:prstGeom prst="rect">
                <a:avLst/>
              </a:prstGeom>
              <a:solidFill>
                <a:srgbClr val="FFFFEE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500" dirty="0">
                    <a:latin typeface="Arial" panose="020B0604020202020204" pitchFamily="34" charset="0"/>
                    <a:cs typeface="Arial" panose="020B0604020202020204" pitchFamily="34" charset="0"/>
                  </a:rPr>
                  <a:t>Kita</a:t>
                </a:r>
              </a:p>
              <a:p>
                <a:pPr algn="ctr"/>
                <a:r>
                  <a:rPr lang="en-US" sz="500" dirty="0">
                    <a:latin typeface="Arial" panose="020B0604020202020204" pitchFamily="34" charset="0"/>
                    <a:cs typeface="Arial" panose="020B0604020202020204" pitchFamily="34" charset="0"/>
                  </a:rPr>
                  <a:t> ward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1A5243-9BC1-4ED0-AE7A-E1FCD181E452}"/>
                  </a:ext>
                </a:extLst>
              </p:cNvPr>
              <p:cNvSpPr txBox="1"/>
              <p:nvPr/>
            </p:nvSpPr>
            <p:spPr>
              <a:xfrm>
                <a:off x="3415225" y="655199"/>
                <a:ext cx="457200" cy="100027"/>
              </a:xfrm>
              <a:prstGeom prst="rect">
                <a:avLst/>
              </a:prstGeom>
              <a:solidFill>
                <a:srgbClr val="FFFFEE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650" dirty="0">
                    <a:latin typeface="Arial" panose="020B0604020202020204" pitchFamily="34" charset="0"/>
                    <a:cs typeface="Arial" panose="020B0604020202020204" pitchFamily="34" charset="0"/>
                  </a:rPr>
                  <a:t>Adachi ward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265D8FB-C508-4BAD-A53D-0B26242999B0}"/>
                  </a:ext>
                </a:extLst>
              </p:cNvPr>
              <p:cNvSpPr txBox="1"/>
              <p:nvPr/>
            </p:nvSpPr>
            <p:spPr>
              <a:xfrm rot="5795248">
                <a:off x="4296286" y="850856"/>
                <a:ext cx="274320" cy="153888"/>
              </a:xfrm>
              <a:prstGeom prst="rect">
                <a:avLst/>
              </a:prstGeom>
              <a:solidFill>
                <a:srgbClr val="FFF0FF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Ayase</a:t>
                </a:r>
                <a:r>
                  <a:rPr lang="en-US" sz="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US" sz="500" dirty="0">
                    <a:latin typeface="Arial" panose="020B0604020202020204" pitchFamily="34" charset="0"/>
                    <a:cs typeface="Arial" panose="020B0604020202020204" pitchFamily="34" charset="0"/>
                  </a:rPr>
                  <a:t>River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04E7356-BF14-4F1C-88CD-E9F341A09F87}"/>
                  </a:ext>
                </a:extLst>
              </p:cNvPr>
              <p:cNvSpPr txBox="1"/>
              <p:nvPr/>
            </p:nvSpPr>
            <p:spPr>
              <a:xfrm>
                <a:off x="5694694" y="960462"/>
                <a:ext cx="719869" cy="100027"/>
              </a:xfrm>
              <a:prstGeom prst="rect">
                <a:avLst/>
              </a:prstGeom>
              <a:solidFill>
                <a:srgbClr val="FFFFEE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650" dirty="0">
                    <a:latin typeface="Arial" panose="020B0604020202020204" pitchFamily="34" charset="0"/>
                    <a:cs typeface="Arial" panose="020B0604020202020204" pitchFamily="34" charset="0"/>
                  </a:rPr>
                  <a:t>Chiba Prefecture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B1D104-909A-4300-8F7E-4DE4559C7264}"/>
                  </a:ext>
                </a:extLst>
              </p:cNvPr>
              <p:cNvSpPr txBox="1"/>
              <p:nvPr/>
            </p:nvSpPr>
            <p:spPr>
              <a:xfrm rot="2995986">
                <a:off x="5518472" y="1308640"/>
                <a:ext cx="548640" cy="183416"/>
              </a:xfrm>
              <a:prstGeom prst="wave">
                <a:avLst/>
              </a:prstGeom>
              <a:solidFill>
                <a:srgbClr val="FFFFFF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Edogawa River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6BB2D78-DD90-47ED-9265-2B3631553D35}"/>
                  </a:ext>
                </a:extLst>
              </p:cNvPr>
              <p:cNvSpPr txBox="1"/>
              <p:nvPr/>
            </p:nvSpPr>
            <p:spPr>
              <a:xfrm>
                <a:off x="4462088" y="1317578"/>
                <a:ext cx="274320" cy="153888"/>
              </a:xfrm>
              <a:prstGeom prst="rect">
                <a:avLst/>
              </a:prstGeom>
              <a:solidFill>
                <a:srgbClr val="FFF1FF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500" dirty="0">
                    <a:latin typeface="Arial" panose="020B0604020202020204" pitchFamily="34" charset="0"/>
                    <a:cs typeface="Arial" panose="020B0604020202020204" pitchFamily="34" charset="0"/>
                  </a:rPr>
                  <a:t>Katsushika ward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41AF427-FE33-4BAB-9F16-A0D87F8FACFD}"/>
                  </a:ext>
                </a:extLst>
              </p:cNvPr>
              <p:cNvSpPr txBox="1"/>
              <p:nvPr/>
            </p:nvSpPr>
            <p:spPr>
              <a:xfrm>
                <a:off x="838930" y="1502652"/>
                <a:ext cx="1463040" cy="137160"/>
              </a:xfrm>
              <a:prstGeom prst="rect">
                <a:avLst/>
              </a:prstGeom>
              <a:solidFill>
                <a:srgbClr val="FFFFEE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en-US" sz="650" dirty="0">
                    <a:latin typeface="Arial" panose="020B0604020202020204" pitchFamily="34" charset="0"/>
                    <a:cs typeface="Arial" panose="020B0604020202020204" pitchFamily="34" charset="0"/>
                  </a:rPr>
                  <a:t>Percentages of Areas by Ground Level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A45403-6767-488B-AD98-5F008F1E1D82}"/>
                  </a:ext>
                </a:extLst>
              </p:cNvPr>
              <p:cNvSpPr txBox="1"/>
              <p:nvPr/>
            </p:nvSpPr>
            <p:spPr>
              <a:xfrm>
                <a:off x="2123543" y="1658275"/>
                <a:ext cx="457200" cy="200055"/>
              </a:xfrm>
              <a:prstGeom prst="rect">
                <a:avLst/>
              </a:prstGeom>
              <a:solidFill>
                <a:srgbClr val="FFFFEE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650" dirty="0">
                    <a:latin typeface="Arial" panose="020B0604020202020204" pitchFamily="34" charset="0"/>
                    <a:cs typeface="Arial" panose="020B0604020202020204" pitchFamily="34" charset="0"/>
                  </a:rPr>
                  <a:t>Toshima ward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3247AE-7BFB-43B1-B009-32A7454AD244}"/>
                  </a:ext>
                </a:extLst>
              </p:cNvPr>
              <p:cNvSpPr txBox="1"/>
              <p:nvPr/>
            </p:nvSpPr>
            <p:spPr>
              <a:xfrm>
                <a:off x="2737905" y="1896399"/>
                <a:ext cx="457200" cy="200055"/>
              </a:xfrm>
              <a:prstGeom prst="rect">
                <a:avLst/>
              </a:prstGeom>
              <a:solidFill>
                <a:srgbClr val="FFFFEE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650" dirty="0">
                    <a:latin typeface="Arial" panose="020B0604020202020204" pitchFamily="34" charset="0"/>
                    <a:cs typeface="Arial" panose="020B0604020202020204" pitchFamily="34" charset="0"/>
                  </a:rPr>
                  <a:t>Bunkyo ward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6E772F4-FA4B-4401-BA1B-AC3FA1FCEE89}"/>
                  </a:ext>
                </a:extLst>
              </p:cNvPr>
              <p:cNvSpPr txBox="1"/>
              <p:nvPr/>
            </p:nvSpPr>
            <p:spPr>
              <a:xfrm>
                <a:off x="3586693" y="1932672"/>
                <a:ext cx="320040" cy="184666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Taito ward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CFB5705-9943-4B8F-86C3-8A7B86523F0B}"/>
                  </a:ext>
                </a:extLst>
              </p:cNvPr>
              <p:cNvSpPr txBox="1"/>
              <p:nvPr/>
            </p:nvSpPr>
            <p:spPr>
              <a:xfrm>
                <a:off x="3434415" y="1552098"/>
                <a:ext cx="365760" cy="153888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500" dirty="0">
                    <a:latin typeface="Arial" panose="020B0604020202020204" pitchFamily="34" charset="0"/>
                    <a:cs typeface="Arial" panose="020B0604020202020204" pitchFamily="34" charset="0"/>
                  </a:rPr>
                  <a:t>Arakawa ward</a:t>
                </a:r>
                <a:endParaRPr lang="en-US"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908482C-4A20-4103-97F9-0C9223A237EE}"/>
                  </a:ext>
                </a:extLst>
              </p:cNvPr>
              <p:cNvSpPr/>
              <p:nvPr/>
            </p:nvSpPr>
            <p:spPr>
              <a:xfrm>
                <a:off x="3389254" y="1618592"/>
                <a:ext cx="145256" cy="135732"/>
              </a:xfrm>
              <a:custGeom>
                <a:avLst/>
                <a:gdLst>
                  <a:gd name="connsiteX0" fmla="*/ 0 w 145256"/>
                  <a:gd name="connsiteY0" fmla="*/ 0 h 135732"/>
                  <a:gd name="connsiteX1" fmla="*/ 92868 w 145256"/>
                  <a:gd name="connsiteY1" fmla="*/ 76200 h 135732"/>
                  <a:gd name="connsiteX2" fmla="*/ 145256 w 145256"/>
                  <a:gd name="connsiteY2" fmla="*/ 135732 h 13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256" h="135732">
                    <a:moveTo>
                      <a:pt x="0" y="0"/>
                    </a:moveTo>
                    <a:lnTo>
                      <a:pt x="92868" y="76200"/>
                    </a:lnTo>
                    <a:lnTo>
                      <a:pt x="145256" y="135732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E4B43E0-005A-41F2-B4EE-99217DB6384D}"/>
                  </a:ext>
                </a:extLst>
              </p:cNvPr>
              <p:cNvSpPr txBox="1"/>
              <p:nvPr/>
            </p:nvSpPr>
            <p:spPr>
              <a:xfrm>
                <a:off x="4148869" y="1856561"/>
                <a:ext cx="365760" cy="91440"/>
              </a:xfrm>
              <a:prstGeom prst="rect">
                <a:avLst/>
              </a:prstGeom>
              <a:solidFill>
                <a:srgbClr val="FFF0FF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500" dirty="0">
                    <a:latin typeface="Arial" panose="020B0604020202020204" pitchFamily="34" charset="0"/>
                    <a:cs typeface="Arial" panose="020B0604020202020204" pitchFamily="34" charset="0"/>
                  </a:rPr>
                  <a:t>Sumida-</a:t>
                </a:r>
                <a:r>
                  <a:rPr lang="en-US" sz="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</a:t>
                </a:r>
                <a:endParaRPr lang="en-US" sz="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D84488E4-071E-47F3-99F4-8812CD8D1B44}"/>
                  </a:ext>
                </a:extLst>
              </p:cNvPr>
              <p:cNvSpPr/>
              <p:nvPr/>
            </p:nvSpPr>
            <p:spPr>
              <a:xfrm>
                <a:off x="4448909" y="1940062"/>
                <a:ext cx="114300" cy="22225"/>
              </a:xfrm>
              <a:custGeom>
                <a:avLst/>
                <a:gdLst>
                  <a:gd name="connsiteX0" fmla="*/ 0 w 114300"/>
                  <a:gd name="connsiteY0" fmla="*/ 22225 h 22225"/>
                  <a:gd name="connsiteX1" fmla="*/ 73025 w 114300"/>
                  <a:gd name="connsiteY1" fmla="*/ 3175 h 22225"/>
                  <a:gd name="connsiteX2" fmla="*/ 114300 w 114300"/>
                  <a:gd name="connsiteY2" fmla="*/ 0 h 2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300" h="22225">
                    <a:moveTo>
                      <a:pt x="0" y="22225"/>
                    </a:moveTo>
                    <a:lnTo>
                      <a:pt x="73025" y="3175"/>
                    </a:lnTo>
                    <a:lnTo>
                      <a:pt x="114300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31448A2-2026-4CA7-8513-F693C57BE0E0}"/>
                  </a:ext>
                </a:extLst>
              </p:cNvPr>
              <p:cNvSpPr txBox="1"/>
              <p:nvPr/>
            </p:nvSpPr>
            <p:spPr>
              <a:xfrm rot="4715249">
                <a:off x="5363986" y="2357982"/>
                <a:ext cx="314991" cy="153888"/>
              </a:xfrm>
              <a:prstGeom prst="rect">
                <a:avLst/>
              </a:prstGeom>
              <a:solidFill>
                <a:srgbClr val="FEE6FC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Shinnaka</a:t>
                </a:r>
                <a:r>
                  <a:rPr lang="en-US" sz="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US" sz="500" dirty="0">
                    <a:latin typeface="Arial" panose="020B0604020202020204" pitchFamily="34" charset="0"/>
                    <a:cs typeface="Arial" panose="020B0604020202020204" pitchFamily="34" charset="0"/>
                  </a:rPr>
                  <a:t>River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9CC4C11-1A29-448F-A7CD-0DE9DDB4E167}"/>
                  </a:ext>
                </a:extLst>
              </p:cNvPr>
              <p:cNvSpPr txBox="1"/>
              <p:nvPr/>
            </p:nvSpPr>
            <p:spPr>
              <a:xfrm>
                <a:off x="4419699" y="3154195"/>
                <a:ext cx="365760" cy="76944"/>
              </a:xfrm>
              <a:prstGeom prst="rect">
                <a:avLst/>
              </a:prstGeom>
              <a:solidFill>
                <a:srgbClr val="F1FCFC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500" dirty="0">
                    <a:latin typeface="Arial" panose="020B0604020202020204" pitchFamily="34" charset="0"/>
                    <a:cs typeface="Arial" panose="020B0604020202020204" pitchFamily="34" charset="0"/>
                  </a:rPr>
                  <a:t>Koto ward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F0769F3-EC9C-4692-99ED-8F563D8884DD}"/>
                  </a:ext>
                </a:extLst>
              </p:cNvPr>
              <p:cNvSpPr txBox="1"/>
              <p:nvPr/>
            </p:nvSpPr>
            <p:spPr>
              <a:xfrm rot="5400000">
                <a:off x="4476421" y="3553613"/>
                <a:ext cx="457200" cy="118872"/>
              </a:xfrm>
              <a:prstGeom prst="rect">
                <a:avLst/>
              </a:prstGeom>
              <a:solidFill>
                <a:srgbClr val="F1FCFC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500" dirty="0">
                    <a:latin typeface="Arial" panose="020B0604020202020204" pitchFamily="34" charset="0"/>
                    <a:cs typeface="Arial" panose="020B0604020202020204" pitchFamily="34" charset="0"/>
                  </a:rPr>
                  <a:t>Arakawa River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5505FEA-92B8-4D11-92E0-F483DEFEF08D}"/>
                  </a:ext>
                </a:extLst>
              </p:cNvPr>
              <p:cNvSpPr txBox="1"/>
              <p:nvPr/>
            </p:nvSpPr>
            <p:spPr>
              <a:xfrm rot="5400000">
                <a:off x="4645975" y="3495193"/>
                <a:ext cx="365760" cy="118872"/>
              </a:xfrm>
              <a:prstGeom prst="rect">
                <a:avLst/>
              </a:prstGeom>
              <a:solidFill>
                <a:srgbClr val="F1FCFC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500" dirty="0">
                    <a:latin typeface="Arial" panose="020B0604020202020204" pitchFamily="34" charset="0"/>
                    <a:cs typeface="Arial" panose="020B0604020202020204" pitchFamily="34" charset="0"/>
                  </a:rPr>
                  <a:t>Naka River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96E9403-7BA5-4630-8E73-9C363ADCAC41}"/>
                  </a:ext>
                </a:extLst>
              </p:cNvPr>
              <p:cNvSpPr txBox="1"/>
              <p:nvPr/>
            </p:nvSpPr>
            <p:spPr>
              <a:xfrm rot="5400000">
                <a:off x="4901499" y="3700010"/>
                <a:ext cx="457200" cy="118872"/>
              </a:xfrm>
              <a:prstGeom prst="rect">
                <a:avLst/>
              </a:prstGeom>
              <a:solidFill>
                <a:srgbClr val="F5FFFF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Kyuedo</a:t>
                </a:r>
                <a:r>
                  <a:rPr lang="en-US" sz="500" dirty="0">
                    <a:latin typeface="Arial" panose="020B0604020202020204" pitchFamily="34" charset="0"/>
                    <a:cs typeface="Arial" panose="020B0604020202020204" pitchFamily="34" charset="0"/>
                  </a:rPr>
                  <a:t> River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23D0FBD-6655-4B91-9156-4E76F81FC7CA}"/>
                  </a:ext>
                </a:extLst>
              </p:cNvPr>
              <p:cNvSpPr txBox="1"/>
              <p:nvPr/>
            </p:nvSpPr>
            <p:spPr>
              <a:xfrm>
                <a:off x="4960935" y="4456268"/>
                <a:ext cx="667134" cy="123111"/>
              </a:xfrm>
              <a:prstGeom prst="rect">
                <a:avLst/>
              </a:prstGeom>
              <a:solidFill>
                <a:srgbClr val="F5FFFF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en-US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LEGEND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BAD76BD-F19D-45E5-B3FE-C9F2AF7BA384}"/>
                  </a:ext>
                </a:extLst>
              </p:cNvPr>
              <p:cNvSpPr txBox="1"/>
              <p:nvPr/>
            </p:nvSpPr>
            <p:spPr>
              <a:xfrm>
                <a:off x="4828855" y="4669527"/>
                <a:ext cx="1585708" cy="210312"/>
              </a:xfrm>
              <a:prstGeom prst="rect">
                <a:avLst/>
              </a:prstGeom>
              <a:solidFill>
                <a:srgbClr val="F5FFFF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Areas above high water level, but under threat of high-tide 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2784DDC-4312-41B5-9B61-289F6627B18F}"/>
                  </a:ext>
                </a:extLst>
              </p:cNvPr>
              <p:cNvSpPr txBox="1"/>
              <p:nvPr/>
            </p:nvSpPr>
            <p:spPr>
              <a:xfrm>
                <a:off x="4828855" y="4933160"/>
                <a:ext cx="1585708" cy="182880"/>
              </a:xfrm>
              <a:prstGeom prst="rect">
                <a:avLst/>
              </a:prstGeom>
              <a:solidFill>
                <a:srgbClr val="F5FFFF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Areas below high water level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A92F86E-2467-44B9-BDF6-F6A5923E37B6}"/>
                  </a:ext>
                </a:extLst>
              </p:cNvPr>
              <p:cNvSpPr txBox="1"/>
              <p:nvPr/>
            </p:nvSpPr>
            <p:spPr>
              <a:xfrm>
                <a:off x="4828855" y="5180214"/>
                <a:ext cx="1585708" cy="182880"/>
              </a:xfrm>
              <a:prstGeom prst="rect">
                <a:avLst/>
              </a:prstGeom>
              <a:solidFill>
                <a:srgbClr val="F5FFFF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Areas below low water level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8AEE29E-63AE-4D3B-B59F-B4BAEB79AA4D}"/>
                  </a:ext>
                </a:extLst>
              </p:cNvPr>
              <p:cNvSpPr txBox="1"/>
              <p:nvPr/>
            </p:nvSpPr>
            <p:spPr>
              <a:xfrm rot="5759279">
                <a:off x="3042473" y="3438601"/>
                <a:ext cx="438912" cy="118872"/>
              </a:xfrm>
              <a:prstGeom prst="rect">
                <a:avLst/>
              </a:prstGeom>
              <a:solidFill>
                <a:srgbClr val="FCFFFF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500" dirty="0">
                    <a:latin typeface="Arial" panose="020B0604020202020204" pitchFamily="34" charset="0"/>
                    <a:cs typeface="Arial" panose="020B0604020202020204" pitchFamily="34" charset="0"/>
                  </a:rPr>
                  <a:t>Sumida River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2E9A303-D669-4EF4-B3B2-1F927BF7F542}"/>
                  </a:ext>
                </a:extLst>
              </p:cNvPr>
              <p:cNvSpPr txBox="1"/>
              <p:nvPr/>
            </p:nvSpPr>
            <p:spPr>
              <a:xfrm>
                <a:off x="3379253" y="2470893"/>
                <a:ext cx="320040" cy="184666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Minato ward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5F92AF5-1848-412A-9639-903F8F897275}"/>
                  </a:ext>
                </a:extLst>
              </p:cNvPr>
              <p:cNvSpPr txBox="1"/>
              <p:nvPr/>
            </p:nvSpPr>
            <p:spPr>
              <a:xfrm>
                <a:off x="2756957" y="2454492"/>
                <a:ext cx="457200" cy="200055"/>
              </a:xfrm>
              <a:prstGeom prst="rect">
                <a:avLst/>
              </a:prstGeom>
              <a:solidFill>
                <a:srgbClr val="FFFFEE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650" dirty="0">
                    <a:latin typeface="Arial" panose="020B0604020202020204" pitchFamily="34" charset="0"/>
                    <a:cs typeface="Arial" panose="020B0604020202020204" pitchFamily="34" charset="0"/>
                  </a:rPr>
                  <a:t>Chiyoda ward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C43272D-E6B9-499B-BB83-E91C0B07F33C}"/>
                  </a:ext>
                </a:extLst>
              </p:cNvPr>
              <p:cNvSpPr txBox="1"/>
              <p:nvPr/>
            </p:nvSpPr>
            <p:spPr>
              <a:xfrm>
                <a:off x="2531210" y="2946883"/>
                <a:ext cx="365760" cy="184666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Minato ward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31D7FBA-8A06-4D42-A31C-9395C89E2268}"/>
                  </a:ext>
                </a:extLst>
              </p:cNvPr>
              <p:cNvSpPr txBox="1"/>
              <p:nvPr/>
            </p:nvSpPr>
            <p:spPr>
              <a:xfrm>
                <a:off x="1556157" y="3798641"/>
                <a:ext cx="457200" cy="92333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Meguro ward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620D474-EAF4-4C2B-B16B-C369229260A1}"/>
                  </a:ext>
                </a:extLst>
              </p:cNvPr>
              <p:cNvSpPr txBox="1"/>
              <p:nvPr/>
            </p:nvSpPr>
            <p:spPr>
              <a:xfrm>
                <a:off x="2181440" y="3808356"/>
                <a:ext cx="548640" cy="184666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Shinagawa ward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7550DE3-4231-4225-A2E9-B94E8BE0AEE6}"/>
                  </a:ext>
                </a:extLst>
              </p:cNvPr>
              <p:cNvSpPr txBox="1"/>
              <p:nvPr/>
            </p:nvSpPr>
            <p:spPr>
              <a:xfrm>
                <a:off x="1844770" y="4416601"/>
                <a:ext cx="457200" cy="92333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Ota ward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7DB516C-5D22-45BA-88A4-4E465AAE4010}"/>
                  </a:ext>
                </a:extLst>
              </p:cNvPr>
              <p:cNvSpPr txBox="1"/>
              <p:nvPr/>
            </p:nvSpPr>
            <p:spPr>
              <a:xfrm>
                <a:off x="1068485" y="4963754"/>
                <a:ext cx="457200" cy="215444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Kanagawa Prefecture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77AB5EF-D7C0-4C4E-A8C8-E3DD2DF9FE79}"/>
                  </a:ext>
                </a:extLst>
              </p:cNvPr>
              <p:cNvSpPr txBox="1"/>
              <p:nvPr/>
            </p:nvSpPr>
            <p:spPr>
              <a:xfrm>
                <a:off x="584333" y="3613899"/>
                <a:ext cx="457200" cy="184666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Setagaya ward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F7D7A67-AD98-4877-AE60-CFA055F409FC}"/>
                  </a:ext>
                </a:extLst>
              </p:cNvPr>
              <p:cNvSpPr txBox="1"/>
              <p:nvPr/>
            </p:nvSpPr>
            <p:spPr>
              <a:xfrm>
                <a:off x="803407" y="1928574"/>
                <a:ext cx="621792" cy="200055"/>
              </a:xfrm>
              <a:prstGeom prst="rect">
                <a:avLst/>
              </a:prstGeom>
              <a:solidFill>
                <a:srgbClr val="FFFFF7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650" dirty="0">
                    <a:latin typeface="Arial" panose="020B0604020202020204" pitchFamily="34" charset="0"/>
                    <a:cs typeface="Arial" panose="020B0604020202020204" pitchFamily="34" charset="0"/>
                  </a:rPr>
                  <a:t>Equal or Lower than A.P. ± 0m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AABCF76-FB2B-4D41-9ADD-11311847AA70}"/>
                  </a:ext>
                </a:extLst>
              </p:cNvPr>
              <p:cNvSpPr txBox="1"/>
              <p:nvPr/>
            </p:nvSpPr>
            <p:spPr>
              <a:xfrm>
                <a:off x="1637704" y="2017571"/>
                <a:ext cx="543736" cy="184666"/>
              </a:xfrm>
              <a:prstGeom prst="rect">
                <a:avLst/>
              </a:prstGeom>
              <a:solidFill>
                <a:srgbClr val="FDECFC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Equal or Lower than A.P. 2m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69D6CF8-AE76-49C9-81C8-BD37A065C02A}"/>
                  </a:ext>
                </a:extLst>
              </p:cNvPr>
              <p:cNvSpPr txBox="1"/>
              <p:nvPr/>
            </p:nvSpPr>
            <p:spPr>
              <a:xfrm>
                <a:off x="610525" y="2883409"/>
                <a:ext cx="583215" cy="200055"/>
              </a:xfrm>
              <a:prstGeom prst="rect">
                <a:avLst/>
              </a:prstGeom>
              <a:solidFill>
                <a:srgbClr val="FFFFF7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650" dirty="0">
                    <a:latin typeface="Arial" panose="020B0604020202020204" pitchFamily="34" charset="0"/>
                    <a:cs typeface="Arial" panose="020B0604020202020204" pitchFamily="34" charset="0"/>
                  </a:rPr>
                  <a:t>Higher than A.P. 5m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634B5A9-A43C-475C-BBDF-B940F1FECF61}"/>
                  </a:ext>
                </a:extLst>
              </p:cNvPr>
              <p:cNvSpPr txBox="1"/>
              <p:nvPr/>
            </p:nvSpPr>
            <p:spPr>
              <a:xfrm>
                <a:off x="1777723" y="2583235"/>
                <a:ext cx="583215" cy="200055"/>
              </a:xfrm>
              <a:prstGeom prst="rect">
                <a:avLst/>
              </a:prstGeom>
              <a:solidFill>
                <a:srgbClr val="FFFFF7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650" dirty="0">
                    <a:latin typeface="Arial" panose="020B0604020202020204" pitchFamily="34" charset="0"/>
                    <a:cs typeface="Arial" panose="020B0604020202020204" pitchFamily="34" charset="0"/>
                  </a:rPr>
                  <a:t>Equal or Lower than A.P. 5m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DAD394-C3CF-4D58-82A0-7718339625E2}"/>
                  </a:ext>
                </a:extLst>
              </p:cNvPr>
              <p:cNvSpPr txBox="1"/>
              <p:nvPr/>
            </p:nvSpPr>
            <p:spPr>
              <a:xfrm>
                <a:off x="1152008" y="2466266"/>
                <a:ext cx="583215" cy="255389"/>
              </a:xfrm>
              <a:prstGeom prst="flowChartAlternateProcess">
                <a:avLst/>
              </a:prstGeom>
              <a:solidFill>
                <a:srgbClr val="FEFFD7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500" dirty="0">
                    <a:latin typeface="Arial" panose="020B0604020202020204" pitchFamily="34" charset="0"/>
                    <a:cs typeface="Arial" panose="020B0604020202020204" pitchFamily="34" charset="0"/>
                  </a:rPr>
                  <a:t>Total Area of Tokyo 23 wards: 623.0㎢ (2013)</a:t>
                </a:r>
              </a:p>
            </p:txBody>
          </p:sp>
          <p:grpSp>
            <p:nvGrpSpPr>
              <p:cNvPr id="58" name="グループ化 57"/>
              <p:cNvGrpSpPr/>
              <p:nvPr/>
            </p:nvGrpSpPr>
            <p:grpSpPr>
              <a:xfrm>
                <a:off x="6679935" y="4508934"/>
                <a:ext cx="5087299" cy="2086227"/>
                <a:chOff x="6841508" y="3492491"/>
                <a:chExt cx="4925374" cy="2064677"/>
              </a:xfrm>
            </p:grpSpPr>
            <p:pic>
              <p:nvPicPr>
                <p:cNvPr id="60" name="Picture 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841508" y="3492491"/>
                  <a:ext cx="4925374" cy="20646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61" name="正方形/長方形 60"/>
                <p:cNvSpPr/>
                <p:nvPr/>
              </p:nvSpPr>
              <p:spPr>
                <a:xfrm>
                  <a:off x="7203612" y="5223257"/>
                  <a:ext cx="422737" cy="202818"/>
                </a:xfrm>
                <a:prstGeom prst="rect">
                  <a:avLst/>
                </a:prstGeom>
                <a:solidFill>
                  <a:srgbClr val="FFF1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600" dirty="0">
                      <a:solidFill>
                        <a:schemeClr val="tx1"/>
                      </a:solidFill>
                    </a:rPr>
                    <a:t>Kita-</a:t>
                  </a:r>
                  <a:r>
                    <a:rPr lang="en-US" altLang="ja-JP" sz="600" dirty="0" err="1">
                      <a:solidFill>
                        <a:schemeClr val="tx1"/>
                      </a:solidFill>
                    </a:rPr>
                    <a:t>ku</a:t>
                  </a:r>
                  <a:endParaRPr kumimoji="1" lang="ja-JP" altLang="en-US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正方形/長方形 61"/>
                <p:cNvSpPr/>
                <p:nvPr/>
              </p:nvSpPr>
              <p:spPr>
                <a:xfrm>
                  <a:off x="7527925" y="5223257"/>
                  <a:ext cx="492165" cy="202818"/>
                </a:xfrm>
                <a:prstGeom prst="rect">
                  <a:avLst/>
                </a:prstGeom>
                <a:solidFill>
                  <a:srgbClr val="FFF1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600" dirty="0">
                      <a:solidFill>
                        <a:schemeClr val="tx1"/>
                      </a:solidFill>
                    </a:rPr>
                    <a:t>Arakawa-</a:t>
                  </a:r>
                  <a:r>
                    <a:rPr lang="en-US" altLang="ja-JP" sz="600" dirty="0" err="1">
                      <a:solidFill>
                        <a:schemeClr val="tx1"/>
                      </a:solidFill>
                    </a:rPr>
                    <a:t>ku</a:t>
                  </a:r>
                  <a:endParaRPr kumimoji="1" lang="ja-JP" altLang="en-US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正方形/長方形 62"/>
                <p:cNvSpPr/>
                <p:nvPr/>
              </p:nvSpPr>
              <p:spPr>
                <a:xfrm>
                  <a:off x="8890001" y="5223257"/>
                  <a:ext cx="523874" cy="202818"/>
                </a:xfrm>
                <a:prstGeom prst="rect">
                  <a:avLst/>
                </a:prstGeom>
                <a:solidFill>
                  <a:srgbClr val="FFF1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600" dirty="0">
                      <a:solidFill>
                        <a:schemeClr val="tx1"/>
                      </a:solidFill>
                    </a:rPr>
                    <a:t>Adachi-</a:t>
                  </a:r>
                  <a:r>
                    <a:rPr lang="en-US" altLang="ja-JP" sz="600" dirty="0" err="1">
                      <a:solidFill>
                        <a:schemeClr val="tx1"/>
                      </a:solidFill>
                    </a:rPr>
                    <a:t>ku</a:t>
                  </a:r>
                  <a:endParaRPr kumimoji="1" lang="ja-JP" altLang="en-US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正方形/長方形 63"/>
                <p:cNvSpPr/>
                <p:nvPr/>
              </p:nvSpPr>
              <p:spPr>
                <a:xfrm>
                  <a:off x="9550312" y="5223257"/>
                  <a:ext cx="539838" cy="202818"/>
                </a:xfrm>
                <a:prstGeom prst="rect">
                  <a:avLst/>
                </a:prstGeom>
                <a:solidFill>
                  <a:srgbClr val="FFF1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600" dirty="0">
                      <a:solidFill>
                        <a:schemeClr val="tx1"/>
                      </a:solidFill>
                    </a:rPr>
                    <a:t>Katsushika-</a:t>
                  </a:r>
                  <a:r>
                    <a:rPr lang="en-US" altLang="ja-JP" sz="600" dirty="0" err="1">
                      <a:solidFill>
                        <a:schemeClr val="tx1"/>
                      </a:solidFill>
                    </a:rPr>
                    <a:t>ku</a:t>
                  </a:r>
                  <a:endParaRPr kumimoji="1" lang="ja-JP" altLang="en-US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正方形/長方形 64"/>
                <p:cNvSpPr/>
                <p:nvPr/>
              </p:nvSpPr>
              <p:spPr>
                <a:xfrm>
                  <a:off x="10107589" y="5267325"/>
                  <a:ext cx="366736" cy="228599"/>
                </a:xfrm>
                <a:prstGeom prst="rect">
                  <a:avLst/>
                </a:prstGeom>
                <a:solidFill>
                  <a:srgbClr val="FFF1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500" dirty="0">
                      <a:solidFill>
                        <a:schemeClr val="tx1"/>
                      </a:solidFill>
                    </a:rPr>
                    <a:t>Misato </a:t>
                  </a:r>
                </a:p>
                <a:p>
                  <a:pPr algn="ctr"/>
                  <a:r>
                    <a:rPr lang="en-US" altLang="ja-JP" sz="500" dirty="0">
                      <a:solidFill>
                        <a:schemeClr val="tx1"/>
                      </a:solidFill>
                    </a:rPr>
                    <a:t>City</a:t>
                  </a:r>
                  <a:endParaRPr kumimoji="1" lang="ja-JP" altLang="en-US" sz="5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正方形/長方形 65"/>
                <p:cNvSpPr/>
                <p:nvPr/>
              </p:nvSpPr>
              <p:spPr>
                <a:xfrm>
                  <a:off x="10156634" y="5223257"/>
                  <a:ext cx="231775" cy="91156"/>
                </a:xfrm>
                <a:prstGeom prst="rect">
                  <a:avLst/>
                </a:prstGeom>
                <a:solidFill>
                  <a:srgbClr val="FFF1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正方形/長方形 66"/>
                <p:cNvSpPr/>
                <p:nvPr/>
              </p:nvSpPr>
              <p:spPr>
                <a:xfrm>
                  <a:off x="10753867" y="5223257"/>
                  <a:ext cx="414172" cy="228599"/>
                </a:xfrm>
                <a:prstGeom prst="rect">
                  <a:avLst/>
                </a:prstGeom>
                <a:solidFill>
                  <a:srgbClr val="FFF1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500" dirty="0">
                      <a:solidFill>
                        <a:schemeClr val="tx1"/>
                      </a:solidFill>
                    </a:rPr>
                    <a:t>Matsudo </a:t>
                  </a:r>
                </a:p>
                <a:p>
                  <a:pPr algn="ctr"/>
                  <a:r>
                    <a:rPr lang="en-US" altLang="ja-JP" sz="500" dirty="0">
                      <a:solidFill>
                        <a:schemeClr val="tx1"/>
                      </a:solidFill>
                    </a:rPr>
                    <a:t>City</a:t>
                  </a:r>
                  <a:endParaRPr kumimoji="1" lang="ja-JP" altLang="en-US" sz="500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68" name="Picture 2" descr="http://www.kensetsu.metro.tokyo.jp/content/000015031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1194" y="4440048"/>
                <a:ext cx="5441658" cy="21494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正方形/長方形 3"/>
              <p:cNvSpPr/>
              <p:nvPr/>
            </p:nvSpPr>
            <p:spPr>
              <a:xfrm>
                <a:off x="11279921" y="4491408"/>
                <a:ext cx="162467" cy="77148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r>
                  <a:rPr kumimoji="1" lang="en-US" altLang="ja-JP" sz="800" dirty="0">
                    <a:solidFill>
                      <a:schemeClr val="tx1"/>
                    </a:solidFill>
                  </a:rPr>
                  <a:t>kyu-Edogawa river</a:t>
                </a:r>
                <a:endParaRPr kumimoji="1" lang="ja-JP" altLang="en-US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正方形/長方形 68"/>
              <p:cNvSpPr/>
              <p:nvPr/>
            </p:nvSpPr>
            <p:spPr>
              <a:xfrm>
                <a:off x="10506990" y="4484209"/>
                <a:ext cx="162467" cy="77148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r>
                  <a:rPr lang="en-US" altLang="ja-JP" sz="800" dirty="0">
                    <a:solidFill>
                      <a:schemeClr val="tx1"/>
                    </a:solidFill>
                  </a:rPr>
                  <a:t>Shin-Nakagawa</a:t>
                </a:r>
                <a:r>
                  <a:rPr kumimoji="1" lang="en-US" altLang="ja-JP" sz="800" dirty="0">
                    <a:solidFill>
                      <a:schemeClr val="tx1"/>
                    </a:solidFill>
                  </a:rPr>
                  <a:t> river</a:t>
                </a:r>
                <a:endParaRPr kumimoji="1" lang="ja-JP" altLang="en-US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正方形/長方形 69"/>
              <p:cNvSpPr/>
              <p:nvPr/>
            </p:nvSpPr>
            <p:spPr>
              <a:xfrm>
                <a:off x="9785605" y="4488706"/>
                <a:ext cx="149633" cy="77148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r>
                  <a:rPr lang="en-US" altLang="ja-JP" sz="800" dirty="0">
                    <a:solidFill>
                      <a:schemeClr val="tx1"/>
                    </a:solidFill>
                  </a:rPr>
                  <a:t>Nakagawa</a:t>
                </a:r>
                <a:r>
                  <a:rPr kumimoji="1" lang="en-US" altLang="ja-JP" sz="800" dirty="0">
                    <a:solidFill>
                      <a:schemeClr val="tx1"/>
                    </a:solidFill>
                  </a:rPr>
                  <a:t> river</a:t>
                </a:r>
                <a:endParaRPr kumimoji="1" lang="ja-JP" altLang="en-US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正方形/長方形 70"/>
              <p:cNvSpPr/>
              <p:nvPr/>
            </p:nvSpPr>
            <p:spPr>
              <a:xfrm>
                <a:off x="9612981" y="4494097"/>
                <a:ext cx="163877" cy="77148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r>
                  <a:rPr lang="en-US" altLang="ja-JP" sz="800" dirty="0">
                    <a:solidFill>
                      <a:schemeClr val="tx1"/>
                    </a:solidFill>
                  </a:rPr>
                  <a:t>Arakawa</a:t>
                </a:r>
                <a:r>
                  <a:rPr kumimoji="1" lang="en-US" altLang="ja-JP" sz="800" dirty="0">
                    <a:solidFill>
                      <a:schemeClr val="tx1"/>
                    </a:solidFill>
                  </a:rPr>
                  <a:t> river</a:t>
                </a:r>
                <a:endParaRPr kumimoji="1" lang="ja-JP" altLang="en-US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正方形/長方形 71"/>
              <p:cNvSpPr/>
              <p:nvPr/>
            </p:nvSpPr>
            <p:spPr>
              <a:xfrm>
                <a:off x="9345723" y="4473304"/>
                <a:ext cx="183694" cy="77148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r>
                  <a:rPr lang="en-US" altLang="ja-JP" sz="800" dirty="0">
                    <a:solidFill>
                      <a:schemeClr val="tx1"/>
                    </a:solidFill>
                  </a:rPr>
                  <a:t>Kyu-Nakagawa</a:t>
                </a:r>
                <a:r>
                  <a:rPr kumimoji="1" lang="en-US" altLang="ja-JP" sz="800" dirty="0">
                    <a:solidFill>
                      <a:schemeClr val="tx1"/>
                    </a:solidFill>
                  </a:rPr>
                  <a:t> river</a:t>
                </a:r>
                <a:endParaRPr kumimoji="1" lang="ja-JP" altLang="en-US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正方形/長方形 72"/>
              <p:cNvSpPr/>
              <p:nvPr/>
            </p:nvSpPr>
            <p:spPr>
              <a:xfrm>
                <a:off x="8512251" y="4494934"/>
                <a:ext cx="183694" cy="77148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r>
                  <a:rPr lang="en-US" altLang="ja-JP" sz="700" dirty="0">
                    <a:solidFill>
                      <a:schemeClr val="tx1"/>
                    </a:solidFill>
                  </a:rPr>
                  <a:t>Yokojyukkengawa</a:t>
                </a:r>
                <a:r>
                  <a:rPr kumimoji="1" lang="en-US" altLang="ja-JP" sz="700" dirty="0">
                    <a:solidFill>
                      <a:schemeClr val="tx1"/>
                    </a:solidFill>
                  </a:rPr>
                  <a:t> river</a:t>
                </a:r>
                <a:endParaRPr kumimoji="1" lang="ja-JP" altLang="en-US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正方形/長方形 73"/>
              <p:cNvSpPr/>
              <p:nvPr/>
            </p:nvSpPr>
            <p:spPr>
              <a:xfrm>
                <a:off x="8194557" y="4462767"/>
                <a:ext cx="183694" cy="77148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r>
                  <a:rPr lang="en-US" altLang="ja-JP" sz="800" dirty="0">
                    <a:solidFill>
                      <a:schemeClr val="tx1"/>
                    </a:solidFill>
                  </a:rPr>
                  <a:t>Oyokogawa</a:t>
                </a:r>
                <a:r>
                  <a:rPr kumimoji="1" lang="en-US" altLang="ja-JP" sz="800" dirty="0">
                    <a:solidFill>
                      <a:schemeClr val="tx1"/>
                    </a:solidFill>
                  </a:rPr>
                  <a:t> river</a:t>
                </a:r>
                <a:endParaRPr kumimoji="1" lang="ja-JP" altLang="en-US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正方形/長方形 74"/>
              <p:cNvSpPr/>
              <p:nvPr/>
            </p:nvSpPr>
            <p:spPr>
              <a:xfrm>
                <a:off x="7643090" y="4494097"/>
                <a:ext cx="183694" cy="77148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r>
                  <a:rPr lang="en-US" altLang="ja-JP" sz="800" dirty="0">
                    <a:solidFill>
                      <a:schemeClr val="tx1"/>
                    </a:solidFill>
                  </a:rPr>
                  <a:t>Sumidagawa</a:t>
                </a:r>
                <a:r>
                  <a:rPr kumimoji="1" lang="en-US" altLang="ja-JP" sz="800" dirty="0">
                    <a:solidFill>
                      <a:schemeClr val="tx1"/>
                    </a:solidFill>
                  </a:rPr>
                  <a:t> river</a:t>
                </a:r>
                <a:endParaRPr kumimoji="1" lang="ja-JP" altLang="en-US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正方形/長方形 75"/>
              <p:cNvSpPr/>
              <p:nvPr/>
            </p:nvSpPr>
            <p:spPr>
              <a:xfrm>
                <a:off x="7089106" y="4499890"/>
                <a:ext cx="94532" cy="62596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r>
                  <a:rPr lang="en-US" altLang="ja-JP" sz="800" dirty="0">
                    <a:solidFill>
                      <a:schemeClr val="tx1"/>
                    </a:solidFill>
                  </a:rPr>
                  <a:t>Shinkansen</a:t>
                </a:r>
                <a:endParaRPr kumimoji="1" lang="ja-JP" altLang="en-US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" name="正方形/長方形 4"/>
              <p:cNvSpPr/>
              <p:nvPr/>
            </p:nvSpPr>
            <p:spPr>
              <a:xfrm>
                <a:off x="6633361" y="5152483"/>
                <a:ext cx="92693" cy="269260"/>
              </a:xfrm>
              <a:prstGeom prst="rect">
                <a:avLst/>
              </a:prstGeom>
              <a:solidFill>
                <a:srgbClr val="F6E4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正方形/長方形 76"/>
              <p:cNvSpPr/>
              <p:nvPr/>
            </p:nvSpPr>
            <p:spPr>
              <a:xfrm>
                <a:off x="6633361" y="5470737"/>
                <a:ext cx="92693" cy="269260"/>
              </a:xfrm>
              <a:prstGeom prst="rect">
                <a:avLst/>
              </a:prstGeom>
              <a:solidFill>
                <a:srgbClr val="F6E4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正方形/長方形 5"/>
              <p:cNvSpPr/>
              <p:nvPr/>
            </p:nvSpPr>
            <p:spPr>
              <a:xfrm>
                <a:off x="6638214" y="4763103"/>
                <a:ext cx="420529" cy="2565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tlCol="0" anchor="ctr"/>
              <a:lstStyle/>
              <a:p>
                <a:r>
                  <a:rPr kumimoji="1" lang="en-US" altLang="ja-JP" sz="600" dirty="0">
                    <a:solidFill>
                      <a:schemeClr val="tx1"/>
                    </a:solidFill>
                  </a:rPr>
                  <a:t>Yamanote plateau</a:t>
                </a:r>
                <a:endParaRPr kumimoji="1" lang="ja-JP" alt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正方形/長方形 17"/>
              <p:cNvSpPr/>
              <p:nvPr/>
            </p:nvSpPr>
            <p:spPr>
              <a:xfrm>
                <a:off x="7074237" y="6114478"/>
                <a:ext cx="454910" cy="83936"/>
              </a:xfrm>
              <a:prstGeom prst="rect">
                <a:avLst/>
              </a:prstGeom>
              <a:solidFill>
                <a:srgbClr val="FFFF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bIns="0" rtlCol="0" anchor="t"/>
              <a:lstStyle/>
              <a:p>
                <a:pPr algn="ctr"/>
                <a:r>
                  <a:rPr kumimoji="1" lang="en-US" altLang="ja-JP" sz="400" u="sng" dirty="0">
                    <a:solidFill>
                      <a:schemeClr val="tx1"/>
                    </a:solidFill>
                  </a:rPr>
                  <a:t>W.L.. </a:t>
                </a:r>
                <a:r>
                  <a:rPr lang="en-US" altLang="ja-JP" sz="400" u="sng" dirty="0">
                    <a:solidFill>
                      <a:schemeClr val="tx1"/>
                    </a:solidFill>
                  </a:rPr>
                  <a:t>a</a:t>
                </a:r>
                <a:r>
                  <a:rPr kumimoji="1" lang="en-US" altLang="ja-JP" sz="400" u="sng" dirty="0">
                    <a:solidFill>
                      <a:schemeClr val="tx1"/>
                    </a:solidFill>
                  </a:rPr>
                  <a:t>t  high tide</a:t>
                </a:r>
                <a:endParaRPr kumimoji="1" lang="ja-JP" altLang="en-US" sz="400" u="sng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正方形/長方形 80"/>
              <p:cNvSpPr/>
              <p:nvPr/>
            </p:nvSpPr>
            <p:spPr>
              <a:xfrm>
                <a:off x="11586930" y="5738845"/>
                <a:ext cx="405821" cy="76113"/>
              </a:xfrm>
              <a:prstGeom prst="rect">
                <a:avLst/>
              </a:prstGeom>
              <a:solidFill>
                <a:srgbClr val="FFFF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tlCol="0" anchor="t"/>
              <a:lstStyle/>
              <a:p>
                <a:endParaRPr kumimoji="1" lang="ja-JP" altLang="en-US" sz="5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正方形/長方形 81"/>
              <p:cNvSpPr/>
              <p:nvPr/>
            </p:nvSpPr>
            <p:spPr>
              <a:xfrm>
                <a:off x="11556833" y="5125857"/>
                <a:ext cx="439399" cy="106682"/>
              </a:xfrm>
              <a:prstGeom prst="rect">
                <a:avLst/>
              </a:prstGeom>
              <a:solidFill>
                <a:srgbClr val="FFFF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bIns="0" rtlCol="0" anchor="t"/>
              <a:lstStyle/>
              <a:p>
                <a:endParaRPr lang="en-US" altLang="ja-JP" sz="500" dirty="0">
                  <a:solidFill>
                    <a:schemeClr val="tx1"/>
                  </a:solidFill>
                </a:endParaRPr>
              </a:p>
              <a:p>
                <a:r>
                  <a:rPr lang="en-US" altLang="ja-JP" sz="500" dirty="0">
                    <a:solidFill>
                      <a:schemeClr val="tx1"/>
                    </a:solidFill>
                  </a:rPr>
                  <a:t>plan high-tide level</a:t>
                </a:r>
                <a:endParaRPr kumimoji="1" lang="ja-JP" altLang="en-US" sz="5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正方形/長方形 82"/>
              <p:cNvSpPr/>
              <p:nvPr/>
            </p:nvSpPr>
            <p:spPr>
              <a:xfrm>
                <a:off x="11556833" y="5520895"/>
                <a:ext cx="405821" cy="88124"/>
              </a:xfrm>
              <a:prstGeom prst="rect">
                <a:avLst/>
              </a:prstGeom>
              <a:solidFill>
                <a:srgbClr val="FFFF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tlCol="0" anchor="t"/>
              <a:lstStyle/>
              <a:p>
                <a:endParaRPr kumimoji="1" lang="ja-JP" altLang="en-US" sz="5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9" name="直線コネクタ 48"/>
              <p:cNvCxnSpPr/>
              <p:nvPr/>
            </p:nvCxnSpPr>
            <p:spPr>
              <a:xfrm>
                <a:off x="7074237" y="6206071"/>
                <a:ext cx="50482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コネクタ 77"/>
              <p:cNvCxnSpPr/>
              <p:nvPr/>
            </p:nvCxnSpPr>
            <p:spPr>
              <a:xfrm>
                <a:off x="7064712" y="6357015"/>
                <a:ext cx="50482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正方形/長方形 79"/>
              <p:cNvSpPr/>
              <p:nvPr/>
            </p:nvSpPr>
            <p:spPr>
              <a:xfrm>
                <a:off x="7078863" y="6249996"/>
                <a:ext cx="513769" cy="83936"/>
              </a:xfrm>
              <a:prstGeom prst="rect">
                <a:avLst/>
              </a:prstGeom>
              <a:solidFill>
                <a:srgbClr val="FFFF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bIns="0" rtlCol="0" anchor="t"/>
              <a:lstStyle/>
              <a:p>
                <a:pPr algn="ctr"/>
                <a:r>
                  <a:rPr kumimoji="1" lang="en-US" altLang="ja-JP" sz="400" u="sng" dirty="0">
                    <a:solidFill>
                      <a:schemeClr val="tx1"/>
                    </a:solidFill>
                  </a:rPr>
                  <a:t>W.L.. </a:t>
                </a:r>
                <a:r>
                  <a:rPr lang="en-US" altLang="ja-JP" sz="400" u="sng" dirty="0">
                    <a:solidFill>
                      <a:schemeClr val="tx1"/>
                    </a:solidFill>
                  </a:rPr>
                  <a:t>a</a:t>
                </a:r>
                <a:r>
                  <a:rPr kumimoji="1" lang="en-US" altLang="ja-JP" sz="400" u="sng" dirty="0">
                    <a:solidFill>
                      <a:schemeClr val="tx1"/>
                    </a:solidFill>
                  </a:rPr>
                  <a:t>t  </a:t>
                </a:r>
                <a:r>
                  <a:rPr lang="en-US" altLang="ja-JP" sz="400" u="sng" dirty="0">
                    <a:solidFill>
                      <a:schemeClr val="tx1"/>
                    </a:solidFill>
                  </a:rPr>
                  <a:t>normal</a:t>
                </a:r>
                <a:r>
                  <a:rPr kumimoji="1" lang="en-US" altLang="ja-JP" sz="400" u="sng" dirty="0">
                    <a:solidFill>
                      <a:schemeClr val="tx1"/>
                    </a:solidFill>
                  </a:rPr>
                  <a:t> tide</a:t>
                </a:r>
                <a:endParaRPr kumimoji="1" lang="ja-JP" altLang="en-US" sz="400" u="sng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正方形/長方形 78"/>
              <p:cNvSpPr/>
              <p:nvPr/>
            </p:nvSpPr>
            <p:spPr>
              <a:xfrm>
                <a:off x="11455952" y="5732813"/>
                <a:ext cx="596900" cy="88176"/>
              </a:xfrm>
              <a:prstGeom prst="rect">
                <a:avLst/>
              </a:prstGeom>
              <a:solidFill>
                <a:srgbClr val="FFFF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r>
                  <a:rPr lang="en-US" altLang="ja-JP" sz="500" dirty="0">
                    <a:solidFill>
                      <a:schemeClr val="tx1"/>
                    </a:solidFill>
                  </a:rPr>
                  <a:t>average high tide level</a:t>
                </a:r>
                <a:endParaRPr kumimoji="1" lang="ja-JP" altLang="en-US" sz="5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角丸四角形 2"/>
              <p:cNvSpPr/>
              <p:nvPr/>
            </p:nvSpPr>
            <p:spPr>
              <a:xfrm>
                <a:off x="4784302" y="1317578"/>
                <a:ext cx="64398" cy="153888"/>
              </a:xfrm>
              <a:prstGeom prst="roundRect">
                <a:avLst/>
              </a:prstGeom>
              <a:solidFill>
                <a:srgbClr val="FEEC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円/楕円 11"/>
              <p:cNvSpPr/>
              <p:nvPr/>
            </p:nvSpPr>
            <p:spPr>
              <a:xfrm>
                <a:off x="5758819" y="1754324"/>
                <a:ext cx="143888" cy="1420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角丸四角形 16"/>
              <p:cNvSpPr/>
              <p:nvPr/>
            </p:nvSpPr>
            <p:spPr>
              <a:xfrm>
                <a:off x="4848699" y="2883409"/>
                <a:ext cx="150173" cy="106335"/>
              </a:xfrm>
              <a:prstGeom prst="roundRect">
                <a:avLst/>
              </a:prstGeom>
              <a:solidFill>
                <a:srgbClr val="FB9B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円弧 47"/>
              <p:cNvSpPr/>
              <p:nvPr/>
            </p:nvSpPr>
            <p:spPr>
              <a:xfrm>
                <a:off x="4998872" y="2883409"/>
                <a:ext cx="45719" cy="45719"/>
              </a:xfrm>
              <a:prstGeom prst="arc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EA1CE"/>
                  </a:solidFill>
                </a:endParaRPr>
              </a:p>
            </p:txBody>
          </p:sp>
          <p:sp>
            <p:nvSpPr>
              <p:cNvPr id="51" name="円/楕円 50"/>
              <p:cNvSpPr/>
              <p:nvPr/>
            </p:nvSpPr>
            <p:spPr>
              <a:xfrm>
                <a:off x="5036407" y="2929128"/>
                <a:ext cx="108342" cy="168554"/>
              </a:xfrm>
              <a:prstGeom prst="ellipse">
                <a:avLst/>
              </a:prstGeom>
              <a:solidFill>
                <a:srgbClr val="FEE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E8FE"/>
                  </a:solidFill>
                </a:endParaRPr>
              </a:p>
            </p:txBody>
          </p:sp>
          <p:sp>
            <p:nvSpPr>
              <p:cNvPr id="52" name="フリーフォーム 51"/>
              <p:cNvSpPr/>
              <p:nvPr/>
            </p:nvSpPr>
            <p:spPr>
              <a:xfrm flipH="1">
                <a:off x="5099030" y="3039555"/>
                <a:ext cx="45719" cy="45719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TextBox 27">
                <a:extLst>
                  <a:ext uri="{FF2B5EF4-FFF2-40B4-BE49-F238E27FC236}">
                    <a16:creationId xmlns:a16="http://schemas.microsoft.com/office/drawing/2014/main" id="{A5B07093-E617-4363-BA9B-BCE793C17BD2}"/>
                  </a:ext>
                </a:extLst>
              </p:cNvPr>
              <p:cNvSpPr txBox="1"/>
              <p:nvPr/>
            </p:nvSpPr>
            <p:spPr>
              <a:xfrm>
                <a:off x="5062480" y="2879620"/>
                <a:ext cx="300137" cy="153888"/>
              </a:xfrm>
              <a:prstGeom prst="rect">
                <a:avLst/>
              </a:prstGeom>
              <a:solidFill>
                <a:srgbClr val="FDE5FB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500" dirty="0">
                    <a:latin typeface="Arial" panose="020B0604020202020204" pitchFamily="34" charset="0"/>
                    <a:cs typeface="Arial" panose="020B0604020202020204" pitchFamily="34" charset="0"/>
                  </a:rPr>
                  <a:t>Edogawa ward</a:t>
                </a:r>
              </a:p>
            </p:txBody>
          </p:sp>
        </p:grpSp>
        <p:cxnSp>
          <p:nvCxnSpPr>
            <p:cNvPr id="2049" name="直線コネクタ 2048"/>
            <p:cNvCxnSpPr/>
            <p:nvPr/>
          </p:nvCxnSpPr>
          <p:spPr>
            <a:xfrm>
              <a:off x="7183638" y="5886987"/>
              <a:ext cx="425875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1" name="テキスト ボックス 2050"/>
          <p:cNvSpPr txBox="1"/>
          <p:nvPr/>
        </p:nvSpPr>
        <p:spPr>
          <a:xfrm>
            <a:off x="6848477" y="231775"/>
            <a:ext cx="5144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1"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Tokyo Zero Meter Area”</a:t>
            </a:r>
            <a:endParaRPr kumimoji="1" lang="ja-JP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956208" y="1085816"/>
            <a:ext cx="5006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Most of the Tokyo lowland area </a:t>
            </a:r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is lower than </a:t>
            </a:r>
            <a:r>
              <a:rPr lang="en-US" altLang="ja-JP" sz="24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average high tide level.</a:t>
            </a:r>
            <a:endParaRPr kumimoji="1" lang="ja-JP" altLang="en-US" sz="2400" dirty="0">
              <a:solidFill>
                <a:srgbClr val="FF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048" name="テキスト ボックス 2047"/>
          <p:cNvSpPr txBox="1"/>
          <p:nvPr/>
        </p:nvSpPr>
        <p:spPr>
          <a:xfrm>
            <a:off x="6947987" y="2513532"/>
            <a:ext cx="4873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Tokyo zero meter area is prone to </a:t>
            </a:r>
            <a:r>
              <a:rPr lang="en-US" altLang="ja-JP" sz="24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storm surge </a:t>
            </a:r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damage and d</a:t>
            </a:r>
            <a:r>
              <a:rPr kumimoji="1"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ifficult to drain the inundation water from the area.</a:t>
            </a:r>
            <a:endParaRPr kumimoji="1" lang="ja-JP" altLang="en-US" sz="2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052" name="テキスト ボックス 2051"/>
          <p:cNvSpPr txBox="1"/>
          <p:nvPr/>
        </p:nvSpPr>
        <p:spPr>
          <a:xfrm>
            <a:off x="159027" y="5555673"/>
            <a:ext cx="6374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Once a destructive earthquake would hit the area and destroy the coastal dikes, the sea water would flow into the area and bring the huge inundation  damage.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9983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338536" y="190500"/>
            <a:ext cx="6688138" cy="6667500"/>
            <a:chOff x="381064" y="415195"/>
            <a:chExt cx="6688138" cy="6667500"/>
          </a:xfrm>
        </p:grpSpPr>
        <p:grpSp>
          <p:nvGrpSpPr>
            <p:cNvPr id="3" name="グループ化 37"/>
            <p:cNvGrpSpPr>
              <a:grpSpLocks/>
            </p:cNvGrpSpPr>
            <p:nvPr/>
          </p:nvGrpSpPr>
          <p:grpSpPr bwMode="auto">
            <a:xfrm>
              <a:off x="381064" y="415195"/>
              <a:ext cx="6688138" cy="6667500"/>
              <a:chOff x="28460" y="113060"/>
              <a:chExt cx="6687835" cy="6667956"/>
            </a:xfrm>
          </p:grpSpPr>
          <p:grpSp>
            <p:nvGrpSpPr>
              <p:cNvPr id="5" name="グループ化 33"/>
              <p:cNvGrpSpPr>
                <a:grpSpLocks/>
              </p:cNvGrpSpPr>
              <p:nvPr/>
            </p:nvGrpSpPr>
            <p:grpSpPr bwMode="auto">
              <a:xfrm>
                <a:off x="269773" y="113060"/>
                <a:ext cx="6049508" cy="6490593"/>
                <a:chOff x="213126" y="127286"/>
                <a:chExt cx="6049508" cy="6490593"/>
              </a:xfrm>
            </p:grpSpPr>
            <p:grpSp>
              <p:nvGrpSpPr>
                <p:cNvPr id="9" name="グループ化 32"/>
                <p:cNvGrpSpPr>
                  <a:grpSpLocks/>
                </p:cNvGrpSpPr>
                <p:nvPr/>
              </p:nvGrpSpPr>
              <p:grpSpPr bwMode="auto">
                <a:xfrm>
                  <a:off x="260287" y="127286"/>
                  <a:ext cx="6002347" cy="6490593"/>
                  <a:chOff x="150958" y="127286"/>
                  <a:chExt cx="6002347" cy="6490593"/>
                </a:xfrm>
              </p:grpSpPr>
              <p:pic>
                <p:nvPicPr>
                  <p:cNvPr id="11" name="図 5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1762" y="127286"/>
                    <a:ext cx="5736549" cy="63367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12" name="グループ化 29"/>
                  <p:cNvGrpSpPr>
                    <a:grpSpLocks/>
                  </p:cNvGrpSpPr>
                  <p:nvPr/>
                </p:nvGrpSpPr>
                <p:grpSpPr bwMode="auto">
                  <a:xfrm>
                    <a:off x="247813" y="6284883"/>
                    <a:ext cx="5905492" cy="332996"/>
                    <a:chOff x="247813" y="6284883"/>
                    <a:chExt cx="5905492" cy="332996"/>
                  </a:xfrm>
                </p:grpSpPr>
                <p:sp>
                  <p:nvSpPr>
                    <p:cNvPr id="20" name="テキスト ボックス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7813" y="6285762"/>
                      <a:ext cx="720080" cy="30777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ja-JP" sz="140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1890</a:t>
                      </a:r>
                      <a:endParaRPr lang="ja-JP" altLang="en-US" sz="140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p:txBody>
                </p:sp>
                <p:sp>
                  <p:nvSpPr>
                    <p:cNvPr id="21" name="テキスト ボックス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00201" y="6284986"/>
                      <a:ext cx="720080" cy="30777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ja-JP" sz="140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1915</a:t>
                      </a:r>
                      <a:endParaRPr lang="ja-JP" altLang="en-US" sz="140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p:txBody>
                </p:sp>
                <p:sp>
                  <p:nvSpPr>
                    <p:cNvPr id="22" name="テキスト ボックス 1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82406" y="6284883"/>
                      <a:ext cx="720080" cy="30777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ja-JP" sz="140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1940</a:t>
                      </a:r>
                      <a:endParaRPr lang="ja-JP" altLang="en-US" sz="140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p:txBody>
                </p:sp>
                <p:sp>
                  <p:nvSpPr>
                    <p:cNvPr id="23" name="テキスト ボックス 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34794" y="6292792"/>
                      <a:ext cx="720080" cy="30777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ja-JP" sz="140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1965</a:t>
                      </a:r>
                      <a:endParaRPr lang="ja-JP" altLang="en-US" sz="140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p:txBody>
                </p:sp>
                <p:sp>
                  <p:nvSpPr>
                    <p:cNvPr id="24" name="テキスト ボックス 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569387" y="6310102"/>
                      <a:ext cx="583918" cy="30777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ja-JP" sz="140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2015</a:t>
                      </a:r>
                      <a:endParaRPr lang="ja-JP" altLang="en-US" sz="140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p:txBody>
                </p:sp>
                <p:sp>
                  <p:nvSpPr>
                    <p:cNvPr id="25" name="テキスト ボックス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87182" y="6300163"/>
                      <a:ext cx="720080" cy="30777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ja-JP" sz="140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1990</a:t>
                      </a:r>
                      <a:endParaRPr lang="ja-JP" altLang="en-US" sz="140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p:txBody>
                </p:sp>
              </p:grpSp>
              <p:grpSp>
                <p:nvGrpSpPr>
                  <p:cNvPr id="13" name="グループ化 26"/>
                  <p:cNvGrpSpPr>
                    <a:grpSpLocks/>
                  </p:cNvGrpSpPr>
                  <p:nvPr/>
                </p:nvGrpSpPr>
                <p:grpSpPr bwMode="auto">
                  <a:xfrm>
                    <a:off x="150958" y="333372"/>
                    <a:ext cx="355610" cy="6043256"/>
                    <a:chOff x="160897" y="333372"/>
                    <a:chExt cx="355610" cy="6043256"/>
                  </a:xfrm>
                </p:grpSpPr>
                <p:sp>
                  <p:nvSpPr>
                    <p:cNvPr id="14" name="テキスト ボックス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8475" y="333372"/>
                      <a:ext cx="288032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ja-JP" sz="160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0</a:t>
                      </a:r>
                      <a:endParaRPr lang="ja-JP" altLang="en-US" sz="160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p:txBody>
                </p:sp>
                <p:sp>
                  <p:nvSpPr>
                    <p:cNvPr id="15" name="テキスト ボックス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0897" y="6038074"/>
                      <a:ext cx="288032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ja-JP" sz="160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5</a:t>
                      </a:r>
                      <a:endParaRPr lang="ja-JP" altLang="en-US" sz="160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p:txBody>
                </p:sp>
                <p:sp>
                  <p:nvSpPr>
                    <p:cNvPr id="16" name="テキスト ボックス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8057" y="4899373"/>
                      <a:ext cx="288032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ja-JP" sz="160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4</a:t>
                      </a:r>
                      <a:endParaRPr lang="ja-JP" altLang="en-US" sz="160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p:txBody>
                </p:sp>
                <p:sp>
                  <p:nvSpPr>
                    <p:cNvPr id="17" name="テキスト ボックス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4320" y="3772026"/>
                      <a:ext cx="288032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ja-JP" sz="160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3</a:t>
                      </a:r>
                      <a:endParaRPr lang="ja-JP" altLang="en-US" sz="160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p:txBody>
                </p:sp>
                <p:sp>
                  <p:nvSpPr>
                    <p:cNvPr id="18" name="テキスト ボックス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1701" y="2612556"/>
                      <a:ext cx="288032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ja-JP" sz="160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2</a:t>
                      </a:r>
                      <a:endParaRPr lang="ja-JP" altLang="en-US" sz="160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p:txBody>
                </p:sp>
                <p:sp>
                  <p:nvSpPr>
                    <p:cNvPr id="19" name="テキスト ボックス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8597" y="1453086"/>
                      <a:ext cx="288032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ja-JP" sz="160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1</a:t>
                      </a:r>
                      <a:endParaRPr lang="ja-JP" altLang="en-US" sz="160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p:txBody>
                </p:sp>
              </p:grpSp>
            </p:grpSp>
            <p:sp>
              <p:nvSpPr>
                <p:cNvPr id="10" name="正方形/長方形 9"/>
                <p:cNvSpPr/>
                <p:nvPr/>
              </p:nvSpPr>
              <p:spPr>
                <a:xfrm>
                  <a:off x="213102" y="2988157"/>
                  <a:ext cx="287325" cy="2794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</p:grpSp>
          <p:sp>
            <p:nvSpPr>
              <p:cNvPr id="6" name="テキスト ボックス 30"/>
              <p:cNvSpPr txBox="1">
                <a:spLocks noChangeArrowheads="1"/>
              </p:cNvSpPr>
              <p:nvPr/>
            </p:nvSpPr>
            <p:spPr bwMode="auto">
              <a:xfrm>
                <a:off x="5996215" y="6442462"/>
                <a:ext cx="7200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60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year</a:t>
                </a:r>
                <a:endParaRPr lang="ja-JP" altLang="en-US" sz="160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7" name="テキスト ボックス 34"/>
              <p:cNvSpPr txBox="1">
                <a:spLocks noChangeArrowheads="1"/>
              </p:cNvSpPr>
              <p:nvPr/>
            </p:nvSpPr>
            <p:spPr bwMode="auto">
              <a:xfrm rot="-5400000">
                <a:off x="-1252405" y="2662442"/>
                <a:ext cx="293106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80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Cumulative subsidence : m</a:t>
                </a:r>
                <a:endParaRPr lang="ja-JP" altLang="en-US" sz="180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cxnSp>
            <p:nvCxnSpPr>
              <p:cNvPr id="8" name="直線コネクタ 7"/>
              <p:cNvCxnSpPr/>
              <p:nvPr/>
            </p:nvCxnSpPr>
            <p:spPr>
              <a:xfrm>
                <a:off x="672956" y="468684"/>
                <a:ext cx="535439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6308" y="4756078"/>
              <a:ext cx="2849284" cy="1670324"/>
            </a:xfrm>
            <a:prstGeom prst="rect">
              <a:avLst/>
            </a:prstGeom>
          </p:spPr>
        </p:pic>
      </p:grpSp>
      <p:sp>
        <p:nvSpPr>
          <p:cNvPr id="26" name="正方形/長方形 25"/>
          <p:cNvSpPr/>
          <p:nvPr/>
        </p:nvSpPr>
        <p:spPr>
          <a:xfrm>
            <a:off x="3622230" y="546099"/>
            <a:ext cx="987726" cy="580157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705594" y="120179"/>
            <a:ext cx="5061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Economic Growth Period (1955 – 1973)</a:t>
            </a:r>
            <a:endParaRPr kumimoji="1" lang="ja-JP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665501" y="1333422"/>
            <a:ext cx="514894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After the Second World War, Japan economy had the high economic growth period.</a:t>
            </a:r>
          </a:p>
          <a:p>
            <a:r>
              <a:rPr lang="en-US" altLang="ja-JP" dirty="0"/>
              <a:t>Industry had been rapidly growing and the population had been concentrated into the major cities , especially into Tokyo area.</a:t>
            </a:r>
          </a:p>
          <a:p>
            <a:r>
              <a:rPr kumimoji="1" lang="en-US" altLang="ja-JP" dirty="0"/>
              <a:t> </a:t>
            </a:r>
          </a:p>
          <a:p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This rapid increase in the number of factory and in population naturally demanded huge amount of industrial and domestic water in urban areas.</a:t>
            </a:r>
          </a:p>
          <a:p>
            <a:endParaRPr lang="en-US" altLang="ja-JP" dirty="0">
              <a:solidFill>
                <a:srgbClr val="FF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lang="en-US" altLang="ja-JP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Private companies for industrial water and local governments for domestic water resumed their groundwater exploitations more  intensively than before.</a:t>
            </a:r>
          </a:p>
          <a:p>
            <a:endParaRPr lang="en-US" altLang="ja-JP" dirty="0">
              <a:solidFill>
                <a:srgbClr val="FF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lang="en-US" altLang="ja-JP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However they had learned  that groundwater </a:t>
            </a:r>
            <a:r>
              <a:rPr lang="en-US" altLang="ja-JP" dirty="0" err="1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overwithdrawal</a:t>
            </a:r>
            <a:r>
              <a:rPr lang="en-US" altLang="ja-JP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causes serious land subsidence.</a:t>
            </a:r>
          </a:p>
          <a:p>
            <a:endParaRPr lang="en-US" altLang="ja-JP" dirty="0">
              <a:solidFill>
                <a:srgbClr val="FF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lang="en-US" altLang="ja-JP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LAND SUBSIDENCE AGAIN !!</a:t>
            </a:r>
          </a:p>
        </p:txBody>
      </p:sp>
      <p:sp>
        <p:nvSpPr>
          <p:cNvPr id="29" name="テキスト ボックス 1"/>
          <p:cNvSpPr txBox="1">
            <a:spLocks noChangeArrowheads="1"/>
          </p:cNvSpPr>
          <p:nvPr/>
        </p:nvSpPr>
        <p:spPr bwMode="auto">
          <a:xfrm>
            <a:off x="11758553" y="6319414"/>
            <a:ext cx="3167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/>
              <a:t>5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2182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orita\Desktop\img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6" y="488951"/>
            <a:ext cx="6577070" cy="631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1"/>
          <p:cNvSpPr txBox="1">
            <a:spLocks noChangeArrowheads="1"/>
          </p:cNvSpPr>
          <p:nvPr/>
        </p:nvSpPr>
        <p:spPr bwMode="auto">
          <a:xfrm>
            <a:off x="2590877" y="0"/>
            <a:ext cx="32365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Distribution of pumping wells</a:t>
            </a:r>
            <a:endParaRPr lang="ja-JP" altLang="en-US" sz="2000"/>
          </a:p>
        </p:txBody>
      </p:sp>
      <p:sp>
        <p:nvSpPr>
          <p:cNvPr id="4" name="タイトル 6"/>
          <p:cNvSpPr txBox="1">
            <a:spLocks/>
          </p:cNvSpPr>
          <p:nvPr/>
        </p:nvSpPr>
        <p:spPr>
          <a:xfrm>
            <a:off x="7162653" y="1813965"/>
            <a:ext cx="4691890" cy="18545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 huge amount of deep wells were drilled for industrial water by the private companies in the Tokyo lowland area during the period from 1950s to 1960s.</a:t>
            </a:r>
          </a:p>
        </p:txBody>
      </p:sp>
      <p:sp>
        <p:nvSpPr>
          <p:cNvPr id="5" name="テキスト ボックス 7"/>
          <p:cNvSpPr txBox="1">
            <a:spLocks noChangeArrowheads="1"/>
          </p:cNvSpPr>
          <p:nvPr/>
        </p:nvSpPr>
        <p:spPr bwMode="auto">
          <a:xfrm>
            <a:off x="7038153" y="312132"/>
            <a:ext cx="51538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600" dirty="0">
                <a:solidFill>
                  <a:srgbClr val="0070C0"/>
                </a:solidFill>
                <a:ea typeface="Arial Unicode MS" panose="020B0604020202020204" pitchFamily="50" charset="-128"/>
                <a:cs typeface="Times New Roman" panose="02020603050405020304" pitchFamily="18" charset="0"/>
              </a:rPr>
              <a:t>Groundwater Exploitation in Tokyo lowland Area</a:t>
            </a:r>
            <a:endParaRPr lang="ja-JP" altLang="en-US" sz="3600" dirty="0">
              <a:solidFill>
                <a:srgbClr val="0070C0"/>
              </a:solidFill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9"/>
          <p:cNvSpPr txBox="1">
            <a:spLocks noChangeArrowheads="1"/>
          </p:cNvSpPr>
          <p:nvPr/>
        </p:nvSpPr>
        <p:spPr bwMode="auto">
          <a:xfrm>
            <a:off x="6763409" y="5926593"/>
            <a:ext cx="3045669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/>
              <a:t>「地盤沈下と工業用水法」</a:t>
            </a:r>
            <a:endParaRPr lang="en-US" altLang="ja-JP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/>
              <a:t>(</a:t>
            </a:r>
            <a:r>
              <a:rPr lang="ja-JP" altLang="en-US" sz="1600" dirty="0"/>
              <a:t>蔵田延男）昭和４６年</a:t>
            </a:r>
            <a:endParaRPr lang="en-US" altLang="ja-JP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/>
              <a:t>より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62653" y="3668487"/>
            <a:ext cx="4299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This groundwater exploitation brought about the groundwater level drop and serious land subsidence. </a:t>
            </a:r>
            <a:endParaRPr kumimoji="1" lang="ja-JP" altLang="en-US" sz="2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8" name="テキスト ボックス 1"/>
          <p:cNvSpPr txBox="1">
            <a:spLocks noChangeArrowheads="1"/>
          </p:cNvSpPr>
          <p:nvPr/>
        </p:nvSpPr>
        <p:spPr bwMode="auto">
          <a:xfrm>
            <a:off x="11757528" y="6345813"/>
            <a:ext cx="3699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/>
              <a:t>6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69655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727939" y="396876"/>
            <a:ext cx="4898004" cy="720725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 Subsidence </a:t>
            </a:r>
            <a:b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Tokyo Lowland Area</a:t>
            </a:r>
            <a:endParaRPr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6955971" y="1529467"/>
            <a:ext cx="38755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Arakawa downstream area </a:t>
            </a:r>
            <a:endParaRPr lang="ja-JP" altLang="en-US" sz="2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6491061" y="5862801"/>
            <a:ext cx="42095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600" dirty="0"/>
              <a:t>遠藤毅「荒川下流域における地盤沈下の展開とその社会的背景」（荒川下流誌・２００５）より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955971" y="2188029"/>
            <a:ext cx="46699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cumulative land subsidence during the period of 40 years from 1938 to 1977</a:t>
            </a:r>
          </a:p>
          <a:p>
            <a:endParaRPr lang="en-US" altLang="ja-JP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kumimoji="1"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Almost the whole area of the lowland have the subsidence over 1 m.</a:t>
            </a:r>
          </a:p>
          <a:p>
            <a:endParaRPr lang="en-US" altLang="ja-JP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kumimoji="1"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There should be serious land subsidence area in the eastern part of Koto ward with the cumulative subsidence over 3 m.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435430" y="3998"/>
            <a:ext cx="5643563" cy="6901544"/>
            <a:chOff x="435430" y="3998"/>
            <a:chExt cx="5643563" cy="6901544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435430" y="3998"/>
              <a:ext cx="5643563" cy="6860031"/>
              <a:chOff x="424544" y="-43544"/>
              <a:chExt cx="5643563" cy="6860031"/>
            </a:xfrm>
          </p:grpSpPr>
          <p:pic>
            <p:nvPicPr>
              <p:cNvPr id="28675" name="Picture 4" descr="img029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544" y="-43544"/>
                <a:ext cx="5643563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テキスト ボックス 2"/>
              <p:cNvSpPr txBox="1"/>
              <p:nvPr/>
            </p:nvSpPr>
            <p:spPr>
              <a:xfrm>
                <a:off x="1023258" y="6259211"/>
                <a:ext cx="3399518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Contour line of cumulative land subsidence</a:t>
                </a:r>
                <a:endPara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" name="テキスト ボックス 3"/>
              <p:cNvSpPr txBox="1"/>
              <p:nvPr/>
            </p:nvSpPr>
            <p:spPr>
              <a:xfrm>
                <a:off x="1643742" y="6508710"/>
                <a:ext cx="816428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Unit: cm</a:t>
                </a:r>
                <a:endPara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テキスト ボックス 5"/>
            <p:cNvSpPr txBox="1"/>
            <p:nvPr/>
          </p:nvSpPr>
          <p:spPr>
            <a:xfrm>
              <a:off x="3516087" y="6566988"/>
              <a:ext cx="130628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6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Tokyo Bay</a:t>
              </a:r>
              <a:endParaRPr kumimoji="1" lang="ja-JP" altLang="en-US" sz="16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</p:grpSp>
      <p:sp>
        <p:nvSpPr>
          <p:cNvPr id="12" name="テキスト ボックス 1"/>
          <p:cNvSpPr txBox="1">
            <a:spLocks noChangeArrowheads="1"/>
          </p:cNvSpPr>
          <p:nvPr/>
        </p:nvSpPr>
        <p:spPr bwMode="auto">
          <a:xfrm>
            <a:off x="11756570" y="6356197"/>
            <a:ext cx="3592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/>
              <a:t>7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80658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923327" y="449311"/>
            <a:ext cx="6079455" cy="8286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Damage of Land Subsidence</a:t>
            </a:r>
            <a:endParaRPr lang="ja-JP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80" y="115888"/>
            <a:ext cx="5408100" cy="364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754" y="2568766"/>
            <a:ext cx="5576599" cy="397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1"/>
          <p:cNvSpPr txBox="1">
            <a:spLocks noChangeArrowheads="1"/>
          </p:cNvSpPr>
          <p:nvPr/>
        </p:nvSpPr>
        <p:spPr bwMode="auto">
          <a:xfrm>
            <a:off x="570756" y="5477235"/>
            <a:ext cx="54524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house has leaned slightly because of land subsidence.</a:t>
            </a:r>
            <a:endParaRPr lang="ja-JP" altLang="en-US" sz="2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2080" y="3984172"/>
            <a:ext cx="5359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Ships could not go through under the bridge owing to the land subsidence.</a:t>
            </a:r>
            <a:endParaRPr kumimoji="1" lang="ja-JP" altLang="en-US" sz="2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7" name="テキスト ボックス 1"/>
          <p:cNvSpPr txBox="1">
            <a:spLocks noChangeArrowheads="1"/>
          </p:cNvSpPr>
          <p:nvPr/>
        </p:nvSpPr>
        <p:spPr bwMode="auto">
          <a:xfrm>
            <a:off x="11834460" y="6341268"/>
            <a:ext cx="3366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/>
              <a:t>8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96793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5064590" y="338791"/>
            <a:ext cx="6050364" cy="587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Damage of Land Subsidence</a:t>
            </a:r>
            <a:endParaRPr lang="ja-JP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 descr="img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84" y="4132264"/>
            <a:ext cx="3876232" cy="240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img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593" y="2008509"/>
            <a:ext cx="52197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080383" y="5602497"/>
            <a:ext cx="495891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2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ground surface is lower than the sea level.</a:t>
            </a:r>
            <a:endParaRPr lang="ja-JP" altLang="en-US" sz="28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84" y="152725"/>
            <a:ext cx="4462271" cy="3339436"/>
          </a:xfrm>
          <a:prstGeom prst="rect">
            <a:avLst/>
          </a:prstGeom>
        </p:spPr>
      </p:pic>
      <p:sp>
        <p:nvSpPr>
          <p:cNvPr id="7" name="円/楕円 6"/>
          <p:cNvSpPr/>
          <p:nvPr/>
        </p:nvSpPr>
        <p:spPr>
          <a:xfrm>
            <a:off x="2710543" y="1774370"/>
            <a:ext cx="1175657" cy="1077687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54286" y="3886200"/>
            <a:ext cx="2090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Uprise</a:t>
            </a:r>
            <a:r>
              <a:rPr kumimoji="1" lang="en-US" altLang="ja-JP" sz="2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of Building</a:t>
            </a:r>
            <a:endParaRPr kumimoji="1" lang="ja-JP" altLang="en-US" sz="28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9" name="テキスト ボックス 1"/>
          <p:cNvSpPr txBox="1">
            <a:spLocks noChangeArrowheads="1"/>
          </p:cNvSpPr>
          <p:nvPr/>
        </p:nvSpPr>
        <p:spPr bwMode="auto">
          <a:xfrm>
            <a:off x="11706725" y="6333930"/>
            <a:ext cx="3731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/>
              <a:t>9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82534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Times New Roman"/>
        <a:ea typeface="ＭＳ Ｐ明朝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1464</Words>
  <Application>Microsoft Office PowerPoint</Application>
  <PresentationFormat>ワイド画面</PresentationFormat>
  <Paragraphs>348</Paragraphs>
  <Slides>21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8" baseType="lpstr">
      <vt:lpstr>Arial Unicode MS</vt:lpstr>
      <vt:lpstr>游ゴシック</vt:lpstr>
      <vt:lpstr>Arial</vt:lpstr>
      <vt:lpstr>Calibri</vt:lpstr>
      <vt:lpstr>Times New Roman</vt:lpstr>
      <vt:lpstr>Office テーマ</vt:lpstr>
      <vt:lpstr>KGPlot</vt:lpstr>
      <vt:lpstr>PowerPoint プレゼンテーション</vt:lpstr>
      <vt:lpstr>Introduction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Land Subsidence  in Tokyo Lowland Area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Groundwater Withdrawal Regulations  and  Groundwater Level Rise</vt:lpstr>
      <vt:lpstr>Groundwater Withdrawal Regulations and Land Subsidence 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morita</dc:creator>
  <cp:lastModifiedBy>守田 優</cp:lastModifiedBy>
  <cp:revision>223</cp:revision>
  <cp:lastPrinted>2019-01-14T09:14:42Z</cp:lastPrinted>
  <dcterms:created xsi:type="dcterms:W3CDTF">2018-10-07T09:26:11Z</dcterms:created>
  <dcterms:modified xsi:type="dcterms:W3CDTF">2019-01-26T03:47:06Z</dcterms:modified>
</cp:coreProperties>
</file>