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3" r:id="rId3"/>
    <p:sldId id="257" r:id="rId4"/>
    <p:sldId id="276" r:id="rId5"/>
    <p:sldId id="277" r:id="rId6"/>
    <p:sldId id="258" r:id="rId7"/>
    <p:sldId id="270" r:id="rId8"/>
    <p:sldId id="259" r:id="rId9"/>
    <p:sldId id="264" r:id="rId10"/>
    <p:sldId id="279" r:id="rId11"/>
    <p:sldId id="278" r:id="rId12"/>
    <p:sldId id="260" r:id="rId13"/>
    <p:sldId id="261" r:id="rId14"/>
    <p:sldId id="262" r:id="rId15"/>
    <p:sldId id="266" r:id="rId16"/>
    <p:sldId id="280" r:id="rId17"/>
    <p:sldId id="267" r:id="rId18"/>
    <p:sldId id="263" r:id="rId19"/>
    <p:sldId id="272" r:id="rId20"/>
    <p:sldId id="268" r:id="rId21"/>
    <p:sldId id="269" r:id="rId22"/>
    <p:sldId id="281" r:id="rId23"/>
    <p:sldId id="275" r:id="rId24"/>
    <p:sldId id="271" r:id="rId25"/>
    <p:sldId id="27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13"/>
  </p:normalViewPr>
  <p:slideViewPr>
    <p:cSldViewPr snapToGrid="0" snapToObjects="1">
      <p:cViewPr varScale="1">
        <p:scale>
          <a:sx n="95" d="100"/>
          <a:sy n="95" d="100"/>
        </p:scale>
        <p:origin x="200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Macintosh%20HD:Users:pawansachdeva:Documents:IITKgp:course:Singapore_workings_14Jan2016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pawansachdeva:Documents:IITKgp:course:Singapore_workings_14Jan2016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explosion val="32"/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-0.104670147898866"/>
                  <c:y val="-0.22696896028415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6350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'Residential units'!$E$3:$E$6</c:f>
              <c:strCache>
                <c:ptCount val="4"/>
                <c:pt idx="0">
                  <c:v>HDB</c:v>
                </c:pt>
                <c:pt idx="1">
                  <c:v>Private Flats</c:v>
                </c:pt>
                <c:pt idx="2">
                  <c:v>Private Houses</c:v>
                </c:pt>
                <c:pt idx="3">
                  <c:v>Others</c:v>
                </c:pt>
              </c:strCache>
            </c:strRef>
          </c:cat>
          <c:val>
            <c:numRef>
              <c:f>'Residential units'!$F$3:$F$6</c:f>
              <c:numCache>
                <c:formatCode>0.00%</c:formatCode>
                <c:ptCount val="4"/>
                <c:pt idx="0">
                  <c:v>0.751</c:v>
                </c:pt>
                <c:pt idx="1">
                  <c:v>0.183</c:v>
                </c:pt>
                <c:pt idx="2">
                  <c:v>0.057</c:v>
                </c:pt>
                <c:pt idx="3">
                  <c:v>0.009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'Per Capita income'!$C$2</c:f>
              <c:strCache>
                <c:ptCount val="1"/>
                <c:pt idx="0">
                  <c:v>PCI(US$)</c:v>
                </c:pt>
              </c:strCache>
            </c:strRef>
          </c:tx>
          <c:marker>
            <c:symbol val="none"/>
          </c:marker>
          <c:dLbls>
            <c:dLbl>
              <c:idx val="6"/>
              <c:layout>
                <c:manualLayout>
                  <c:x val="-0.0137133071178813"/>
                  <c:y val="-0.044768347720641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3"/>
              <c:layout>
                <c:manualLayout>
                  <c:x val="-1.25703863105492E-16"/>
                  <c:y val="-0.038372869474835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'Per Capita income'!$B$3:$B$56</c:f>
              <c:numCache>
                <c:formatCode>General</c:formatCode>
                <c:ptCount val="54"/>
                <c:pt idx="0">
                  <c:v>1960.0</c:v>
                </c:pt>
                <c:pt idx="1">
                  <c:v>1961.0</c:v>
                </c:pt>
                <c:pt idx="2">
                  <c:v>1962.0</c:v>
                </c:pt>
                <c:pt idx="3">
                  <c:v>1963.0</c:v>
                </c:pt>
                <c:pt idx="4">
                  <c:v>1964.0</c:v>
                </c:pt>
                <c:pt idx="5">
                  <c:v>1965.0</c:v>
                </c:pt>
                <c:pt idx="6">
                  <c:v>1966.0</c:v>
                </c:pt>
                <c:pt idx="7">
                  <c:v>1967.0</c:v>
                </c:pt>
                <c:pt idx="8">
                  <c:v>1968.0</c:v>
                </c:pt>
                <c:pt idx="9">
                  <c:v>1969.0</c:v>
                </c:pt>
                <c:pt idx="10">
                  <c:v>1970.0</c:v>
                </c:pt>
                <c:pt idx="11">
                  <c:v>1971.0</c:v>
                </c:pt>
                <c:pt idx="12">
                  <c:v>1972.0</c:v>
                </c:pt>
                <c:pt idx="13">
                  <c:v>1973.0</c:v>
                </c:pt>
                <c:pt idx="14">
                  <c:v>1974.0</c:v>
                </c:pt>
                <c:pt idx="15">
                  <c:v>1975.0</c:v>
                </c:pt>
                <c:pt idx="16">
                  <c:v>1976.0</c:v>
                </c:pt>
                <c:pt idx="17">
                  <c:v>1977.0</c:v>
                </c:pt>
                <c:pt idx="18">
                  <c:v>1978.0</c:v>
                </c:pt>
                <c:pt idx="19">
                  <c:v>1979.0</c:v>
                </c:pt>
                <c:pt idx="20">
                  <c:v>1980.0</c:v>
                </c:pt>
                <c:pt idx="21">
                  <c:v>1981.0</c:v>
                </c:pt>
                <c:pt idx="22">
                  <c:v>1982.0</c:v>
                </c:pt>
                <c:pt idx="23">
                  <c:v>1983.0</c:v>
                </c:pt>
                <c:pt idx="24">
                  <c:v>1984.0</c:v>
                </c:pt>
                <c:pt idx="25">
                  <c:v>1985.0</c:v>
                </c:pt>
                <c:pt idx="26">
                  <c:v>1986.0</c:v>
                </c:pt>
                <c:pt idx="27">
                  <c:v>1987.0</c:v>
                </c:pt>
                <c:pt idx="28">
                  <c:v>1988.0</c:v>
                </c:pt>
                <c:pt idx="29">
                  <c:v>1989.0</c:v>
                </c:pt>
                <c:pt idx="30">
                  <c:v>1990.0</c:v>
                </c:pt>
                <c:pt idx="31">
                  <c:v>1991.0</c:v>
                </c:pt>
                <c:pt idx="32">
                  <c:v>1992.0</c:v>
                </c:pt>
                <c:pt idx="33">
                  <c:v>1993.0</c:v>
                </c:pt>
                <c:pt idx="34">
                  <c:v>1994.0</c:v>
                </c:pt>
                <c:pt idx="35">
                  <c:v>1995.0</c:v>
                </c:pt>
                <c:pt idx="36">
                  <c:v>1996.0</c:v>
                </c:pt>
                <c:pt idx="37">
                  <c:v>1997.0</c:v>
                </c:pt>
                <c:pt idx="38">
                  <c:v>1998.0</c:v>
                </c:pt>
                <c:pt idx="39">
                  <c:v>1999.0</c:v>
                </c:pt>
                <c:pt idx="40">
                  <c:v>2000.0</c:v>
                </c:pt>
                <c:pt idx="41">
                  <c:v>2001.0</c:v>
                </c:pt>
                <c:pt idx="42">
                  <c:v>2002.0</c:v>
                </c:pt>
                <c:pt idx="43">
                  <c:v>2003.0</c:v>
                </c:pt>
                <c:pt idx="44">
                  <c:v>2004.0</c:v>
                </c:pt>
                <c:pt idx="45">
                  <c:v>2005.0</c:v>
                </c:pt>
                <c:pt idx="46">
                  <c:v>2006.0</c:v>
                </c:pt>
                <c:pt idx="47">
                  <c:v>2007.0</c:v>
                </c:pt>
                <c:pt idx="48">
                  <c:v>2008.0</c:v>
                </c:pt>
                <c:pt idx="49">
                  <c:v>2009.0</c:v>
                </c:pt>
                <c:pt idx="50">
                  <c:v>2010.0</c:v>
                </c:pt>
                <c:pt idx="51">
                  <c:v>2011.0</c:v>
                </c:pt>
                <c:pt idx="52">
                  <c:v>2012.0</c:v>
                </c:pt>
                <c:pt idx="53">
                  <c:v>2013.0</c:v>
                </c:pt>
              </c:numCache>
            </c:numRef>
          </c:cat>
          <c:val>
            <c:numRef>
              <c:f>'Per Capita income'!$C$3:$C$56</c:f>
              <c:numCache>
                <c:formatCode>"$"#,##0_);[Red]\("$"#,##0\)</c:formatCode>
                <c:ptCount val="54"/>
                <c:pt idx="0">
                  <c:v>427.88</c:v>
                </c:pt>
                <c:pt idx="1">
                  <c:v>448.96</c:v>
                </c:pt>
                <c:pt idx="2">
                  <c:v>471.88</c:v>
                </c:pt>
                <c:pt idx="3">
                  <c:v>510.98</c:v>
                </c:pt>
                <c:pt idx="4">
                  <c:v>485.3</c:v>
                </c:pt>
                <c:pt idx="5">
                  <c:v>516.29</c:v>
                </c:pt>
                <c:pt idx="6">
                  <c:v>566.53</c:v>
                </c:pt>
                <c:pt idx="7">
                  <c:v>625.72</c:v>
                </c:pt>
                <c:pt idx="8">
                  <c:v>708.26</c:v>
                </c:pt>
                <c:pt idx="9">
                  <c:v>812.26</c:v>
                </c:pt>
                <c:pt idx="10">
                  <c:v>925.28</c:v>
                </c:pt>
                <c:pt idx="11">
                  <c:v>1074.51</c:v>
                </c:pt>
                <c:pt idx="12">
                  <c:v>1370.68</c:v>
                </c:pt>
                <c:pt idx="13">
                  <c:v>1927.76</c:v>
                </c:pt>
                <c:pt idx="14">
                  <c:v>2359.28</c:v>
                </c:pt>
                <c:pt idx="15">
                  <c:v>2558.66</c:v>
                </c:pt>
                <c:pt idx="16">
                  <c:v>2647.53</c:v>
                </c:pt>
                <c:pt idx="17">
                  <c:v>2882.52</c:v>
                </c:pt>
                <c:pt idx="18">
                  <c:v>3425.56</c:v>
                </c:pt>
                <c:pt idx="19">
                  <c:v>4077.9</c:v>
                </c:pt>
                <c:pt idx="20">
                  <c:v>5003.89</c:v>
                </c:pt>
                <c:pt idx="21">
                  <c:v>5670.82</c:v>
                </c:pt>
                <c:pt idx="22">
                  <c:v>5997.94</c:v>
                </c:pt>
                <c:pt idx="23">
                  <c:v>6714.4</c:v>
                </c:pt>
                <c:pt idx="24">
                  <c:v>7155.44</c:v>
                </c:pt>
                <c:pt idx="25">
                  <c:v>6781.82</c:v>
                </c:pt>
                <c:pt idx="26">
                  <c:v>6864.25</c:v>
                </c:pt>
                <c:pt idx="27">
                  <c:v>7786.61</c:v>
                </c:pt>
                <c:pt idx="28">
                  <c:v>9316.389999999983</c:v>
                </c:pt>
                <c:pt idx="29">
                  <c:v>10711.03</c:v>
                </c:pt>
                <c:pt idx="30">
                  <c:v>12766.19</c:v>
                </c:pt>
                <c:pt idx="31">
                  <c:v>14504.52</c:v>
                </c:pt>
                <c:pt idx="32">
                  <c:v>16144.33</c:v>
                </c:pt>
                <c:pt idx="33">
                  <c:v>18302.38</c:v>
                </c:pt>
                <c:pt idx="34">
                  <c:v>21578.14</c:v>
                </c:pt>
                <c:pt idx="35">
                  <c:v>24937.31</c:v>
                </c:pt>
                <c:pt idx="36">
                  <c:v>26262.29</c:v>
                </c:pt>
                <c:pt idx="37">
                  <c:v>26386.62</c:v>
                </c:pt>
                <c:pt idx="38">
                  <c:v>21824.09</c:v>
                </c:pt>
                <c:pt idx="39">
                  <c:v>21796.38</c:v>
                </c:pt>
                <c:pt idx="40">
                  <c:v>23793.04</c:v>
                </c:pt>
                <c:pt idx="41">
                  <c:v>21576.87</c:v>
                </c:pt>
                <c:pt idx="42">
                  <c:v>22016.71</c:v>
                </c:pt>
                <c:pt idx="43">
                  <c:v>23574.0</c:v>
                </c:pt>
                <c:pt idx="44">
                  <c:v>27404.57</c:v>
                </c:pt>
                <c:pt idx="45">
                  <c:v>29869.63</c:v>
                </c:pt>
                <c:pt idx="46">
                  <c:v>33578.89</c:v>
                </c:pt>
                <c:pt idx="47">
                  <c:v>39223.53</c:v>
                </c:pt>
                <c:pt idx="48">
                  <c:v>39722.11</c:v>
                </c:pt>
                <c:pt idx="49">
                  <c:v>38576.96</c:v>
                </c:pt>
                <c:pt idx="50">
                  <c:v>46569.69</c:v>
                </c:pt>
                <c:pt idx="51">
                  <c:v>52870.54</c:v>
                </c:pt>
                <c:pt idx="52">
                  <c:v>54007.3</c:v>
                </c:pt>
                <c:pt idx="53">
                  <c:v>55182.48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22952464"/>
        <c:axId val="1019267840"/>
      </c:lineChart>
      <c:catAx>
        <c:axId val="12229524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19267840"/>
        <c:crosses val="autoZero"/>
        <c:auto val="1"/>
        <c:lblAlgn val="ctr"/>
        <c:lblOffset val="100"/>
        <c:noMultiLvlLbl val="0"/>
      </c:catAx>
      <c:valAx>
        <c:axId val="1019267840"/>
        <c:scaling>
          <c:orientation val="minMax"/>
        </c:scaling>
        <c:delete val="0"/>
        <c:axPos val="l"/>
        <c:majorGridlines/>
        <c:numFmt formatCode="&quot;$&quot;#,##0_);[Red]\(&quot;$&quot;#,##0\)" sourceLinked="1"/>
        <c:majorTickMark val="out"/>
        <c:minorTickMark val="none"/>
        <c:tickLblPos val="nextTo"/>
        <c:crossAx val="122295246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18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2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2">
      <a:schemeClr val="dk1"/>
    </cs:effectRef>
    <cs:fontRef idx="minor">
      <a:schemeClr val="tx1"/>
    </cs:fontRef>
  </cs:dataPoint3D>
  <cs:dataPointLine>
    <cs:lnRef idx="1">
      <cs:styleClr val="auto"/>
    </cs:lnRef>
    <cs:lineWidthScale>5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2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2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2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3B83D-D35D-8644-AC59-5289762FE5F5}" type="datetimeFigureOut">
              <a:rPr lang="en-US" smtClean="0"/>
              <a:t>1/28/19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47384-DC31-E244-B9B4-62379C911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41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3B83D-D35D-8644-AC59-5289762FE5F5}" type="datetimeFigureOut">
              <a:rPr lang="en-US" smtClean="0"/>
              <a:t>1/28/19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47384-DC31-E244-B9B4-62379C911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272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3B83D-D35D-8644-AC59-5289762FE5F5}" type="datetimeFigureOut">
              <a:rPr lang="en-US" smtClean="0"/>
              <a:t>1/28/19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47384-DC31-E244-B9B4-62379C911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766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3B83D-D35D-8644-AC59-5289762FE5F5}" type="datetimeFigureOut">
              <a:rPr lang="en-US" smtClean="0"/>
              <a:t>1/28/19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47384-DC31-E244-B9B4-62379C911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911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3B83D-D35D-8644-AC59-5289762FE5F5}" type="datetimeFigureOut">
              <a:rPr lang="en-US" smtClean="0"/>
              <a:t>1/28/19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47384-DC31-E244-B9B4-62379C911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361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3B83D-D35D-8644-AC59-5289762FE5F5}" type="datetimeFigureOut">
              <a:rPr lang="en-US" smtClean="0"/>
              <a:t>1/28/19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47384-DC31-E244-B9B4-62379C911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44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3B83D-D35D-8644-AC59-5289762FE5F5}" type="datetimeFigureOut">
              <a:rPr lang="en-US" smtClean="0"/>
              <a:t>1/28/19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47384-DC31-E244-B9B4-62379C911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113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3B83D-D35D-8644-AC59-5289762FE5F5}" type="datetimeFigureOut">
              <a:rPr lang="en-US" smtClean="0"/>
              <a:t>1/28/19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47384-DC31-E244-B9B4-62379C911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694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3B83D-D35D-8644-AC59-5289762FE5F5}" type="datetimeFigureOut">
              <a:rPr lang="en-US" smtClean="0"/>
              <a:t>1/28/19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47384-DC31-E244-B9B4-62379C911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936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3B83D-D35D-8644-AC59-5289762FE5F5}" type="datetimeFigureOut">
              <a:rPr lang="en-US" smtClean="0"/>
              <a:t>1/28/19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47384-DC31-E244-B9B4-62379C911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06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3B83D-D35D-8644-AC59-5289762FE5F5}" type="datetimeFigureOut">
              <a:rPr lang="en-US" smtClean="0"/>
              <a:t>1/28/19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47384-DC31-E244-B9B4-62379C911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51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83B83D-D35D-8644-AC59-5289762FE5F5}" type="datetimeFigureOut">
              <a:rPr lang="en-US" smtClean="0"/>
              <a:t>1/28/19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47384-DC31-E244-B9B4-62379C911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078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Relationship Id="rId3" Type="http://schemas.openxmlformats.org/officeDocument/2006/relationships/image" Target="../media/image2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Relationship Id="rId3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Urban Water Challenges in Singapore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44926"/>
            <a:ext cx="9144000" cy="1655762"/>
          </a:xfrm>
        </p:spPr>
        <p:txBody>
          <a:bodyPr/>
          <a:lstStyle/>
          <a:p>
            <a:r>
              <a:rPr lang="en-US" dirty="0" smtClean="0"/>
              <a:t>Olivia Jensen PhD</a:t>
            </a:r>
          </a:p>
          <a:p>
            <a:r>
              <a:rPr lang="en-US" dirty="0" smtClean="0"/>
              <a:t>Senior Research Fellow</a:t>
            </a:r>
          </a:p>
          <a:p>
            <a:r>
              <a:rPr lang="en-US" dirty="0" smtClean="0"/>
              <a:t>Institute of Water Policy, National University of Singapore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0" y="3550621"/>
            <a:ext cx="12192000" cy="1075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19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807980" y="-1744488"/>
            <a:ext cx="4576041" cy="110285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16670" y="496154"/>
            <a:ext cx="5466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Sewerage Infrastructure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0" y="903642"/>
            <a:ext cx="12192000" cy="1075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07397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295904" y="0"/>
            <a:ext cx="360019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16670" y="496154"/>
            <a:ext cx="5466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Building support for NEWater 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0" y="903642"/>
            <a:ext cx="12192000" cy="1075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29287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843400" y="-2137717"/>
            <a:ext cx="4617890" cy="112590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16670" y="496154"/>
            <a:ext cx="5466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Desalination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0" y="903642"/>
            <a:ext cx="12192000" cy="1075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98824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6889613"/>
              </p:ext>
            </p:extLst>
          </p:nvPr>
        </p:nvGraphicFramePr>
        <p:xfrm>
          <a:off x="2153321" y="1190569"/>
          <a:ext cx="7885357" cy="52575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83728"/>
                <a:gridCol w="1173371"/>
                <a:gridCol w="2122255"/>
                <a:gridCol w="1103573"/>
                <a:gridCol w="848902"/>
                <a:gridCol w="1353528"/>
              </a:tblGrid>
              <a:tr h="5025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Project</a:t>
                      </a: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Type</a:t>
                      </a: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Consortium </a:t>
                      </a: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Concession period</a:t>
                      </a: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Capacity</a:t>
                      </a:r>
                      <a:endParaRPr lang="en-GB" sz="1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Bulk water </a:t>
                      </a:r>
                      <a:r>
                        <a:rPr lang="en-US" sz="1400" dirty="0" smtClean="0">
                          <a:effectLst/>
                        </a:rPr>
                        <a:t>tariff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 smtClean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“First year price”</a:t>
                      </a: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</a:tr>
              <a:tr h="67062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 err="1">
                          <a:effectLst/>
                        </a:rPr>
                        <a:t>Singspring</a:t>
                      </a: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Desalination</a:t>
                      </a: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 smtClean="0">
                          <a:effectLst/>
                        </a:rPr>
                        <a:t>Hyflux</a:t>
                      </a: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2005-2025</a:t>
                      </a: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30 mgd</a:t>
                      </a:r>
                      <a:endParaRPr lang="en-GB" sz="1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S$0.78 [US$0.58</a:t>
                      </a:r>
                      <a:r>
                        <a:rPr lang="en-US" sz="1400" dirty="0" smtClean="0">
                          <a:effectLst/>
                        </a:rPr>
                        <a:t>]/m</a:t>
                      </a:r>
                      <a:r>
                        <a:rPr lang="en-US" sz="1400" baseline="30000" dirty="0" smtClean="0">
                          <a:effectLst/>
                        </a:rPr>
                        <a:t>3</a:t>
                      </a: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44372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Ulu </a:t>
                      </a:r>
                      <a:r>
                        <a:rPr lang="en-US" sz="1400" dirty="0" err="1">
                          <a:effectLst/>
                        </a:rPr>
                        <a:t>Pandan</a:t>
                      </a:r>
                      <a:r>
                        <a:rPr lang="en-US" sz="1400" dirty="0">
                          <a:effectLst/>
                        </a:rPr>
                        <a:t> NEWater</a:t>
                      </a: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NEWater</a:t>
                      </a:r>
                      <a:endParaRPr lang="en-GB" sz="1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Keppel </a:t>
                      </a:r>
                      <a:r>
                        <a:rPr lang="en-US" sz="1400" dirty="0" err="1">
                          <a:effectLst/>
                        </a:rPr>
                        <a:t>Seghers</a:t>
                      </a: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2007-2027</a:t>
                      </a: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32mgd</a:t>
                      </a:r>
                      <a:endParaRPr lang="en-GB" sz="1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GB" sz="1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44372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Sembcorp NEWater</a:t>
                      </a: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NEWater</a:t>
                      </a:r>
                      <a:endParaRPr lang="en-GB" sz="1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Sembcorp</a:t>
                      </a: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2010-2035</a:t>
                      </a: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50 mgd</a:t>
                      </a:r>
                      <a:endParaRPr lang="en-GB" sz="1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GB" sz="1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67062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 err="1">
                          <a:effectLst/>
                        </a:rPr>
                        <a:t>Tuaspring</a:t>
                      </a: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Desalination</a:t>
                      </a: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 smtClean="0">
                          <a:effectLst/>
                        </a:rPr>
                        <a:t>Hyflux</a:t>
                      </a: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2013-2038</a:t>
                      </a:r>
                      <a:endParaRPr lang="en-GB" sz="1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70 mgd</a:t>
                      </a:r>
                      <a:endParaRPr lang="en-GB" sz="1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S$0.45 [US$0.33</a:t>
                      </a:r>
                      <a:r>
                        <a:rPr lang="en-US" sz="1400" dirty="0" smtClean="0">
                          <a:effectLst/>
                        </a:rPr>
                        <a:t>]/m</a:t>
                      </a:r>
                      <a:r>
                        <a:rPr lang="en-US" sz="1400" baseline="30000" dirty="0" smtClean="0">
                          <a:effectLst/>
                        </a:rPr>
                        <a:t>3</a:t>
                      </a: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67062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BEWG-UESH NEWater Plant</a:t>
                      </a: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NEWater</a:t>
                      </a:r>
                      <a:endParaRPr lang="en-GB" sz="1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Beijing Enterprises Water Group Limited </a:t>
                      </a:r>
                      <a:r>
                        <a:rPr lang="en-US" sz="1400" dirty="0" smtClean="0">
                          <a:effectLst/>
                        </a:rPr>
                        <a:t>&amp; </a:t>
                      </a:r>
                      <a:r>
                        <a:rPr lang="en-US" sz="1400" dirty="0">
                          <a:effectLst/>
                        </a:rPr>
                        <a:t>UES Holdings </a:t>
                      </a:r>
                      <a:r>
                        <a:rPr lang="en-US" sz="1400" dirty="0" err="1">
                          <a:effectLst/>
                        </a:rPr>
                        <a:t>Pte</a:t>
                      </a:r>
                      <a:r>
                        <a:rPr lang="en-US" sz="1400" dirty="0">
                          <a:effectLst/>
                        </a:rPr>
                        <a:t> Ltd</a:t>
                      </a: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2017-2042</a:t>
                      </a: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50 mgd</a:t>
                      </a:r>
                      <a:endParaRPr lang="en-GB" sz="1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S$1.26 [US$0.94/m</a:t>
                      </a:r>
                      <a:r>
                        <a:rPr lang="en-US" sz="1400" baseline="30000" dirty="0" smtClean="0">
                          <a:effectLst/>
                        </a:rPr>
                        <a:t>3</a:t>
                      </a: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89752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Marina East</a:t>
                      </a: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Desalination</a:t>
                      </a: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Keppel</a:t>
                      </a: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2020-2045</a:t>
                      </a: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30 </a:t>
                      </a:r>
                      <a:r>
                        <a:rPr lang="en-US" sz="1400" dirty="0" err="1">
                          <a:effectLst/>
                        </a:rPr>
                        <a:t>mgd</a:t>
                      </a: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S$1.08 </a:t>
                      </a:r>
                      <a:r>
                        <a:rPr lang="en-US" sz="1400" dirty="0">
                          <a:effectLst/>
                        </a:rPr>
                        <a:t>[US$0.80]/</a:t>
                      </a:r>
                      <a:r>
                        <a:rPr lang="en-US" sz="1400" dirty="0" smtClean="0">
                          <a:effectLst/>
                        </a:rPr>
                        <a:t>m</a:t>
                      </a:r>
                      <a:r>
                        <a:rPr lang="en-US" sz="1400" baseline="30000" dirty="0" smtClean="0">
                          <a:effectLst/>
                        </a:rPr>
                        <a:t>3</a:t>
                      </a: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67062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 err="1">
                          <a:effectLst/>
                        </a:rPr>
                        <a:t>Jurong</a:t>
                      </a:r>
                      <a:r>
                        <a:rPr lang="en-US" sz="1400" dirty="0">
                          <a:effectLst/>
                        </a:rPr>
                        <a:t> Island</a:t>
                      </a: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Desalination</a:t>
                      </a: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Tuas</a:t>
                      </a:r>
                      <a:r>
                        <a:rPr lang="en-US" sz="1400" dirty="0">
                          <a:effectLst/>
                        </a:rPr>
                        <a:t> Power </a:t>
                      </a:r>
                      <a:r>
                        <a:rPr lang="en-US" sz="1400" dirty="0" smtClean="0">
                          <a:effectLst/>
                        </a:rPr>
                        <a:t>&amp;</a:t>
                      </a:r>
                      <a:r>
                        <a:rPr lang="en-US" sz="1400" baseline="0" dirty="0" smtClean="0">
                          <a:effectLst/>
                        </a:rPr>
                        <a:t> </a:t>
                      </a:r>
                      <a:r>
                        <a:rPr lang="en-US" sz="1400" dirty="0" smtClean="0">
                          <a:effectLst/>
                        </a:rPr>
                        <a:t>Singapore </a:t>
                      </a:r>
                      <a:r>
                        <a:rPr lang="en-US" sz="1400" dirty="0">
                          <a:effectLst/>
                        </a:rPr>
                        <a:t>Technologies Marine Consortium</a:t>
                      </a: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2020-2045</a:t>
                      </a: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30 </a:t>
                      </a:r>
                      <a:r>
                        <a:rPr lang="en-US" sz="1400" dirty="0" err="1">
                          <a:effectLst/>
                        </a:rPr>
                        <a:t>mgd</a:t>
                      </a: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S$0.91 [US$0.68]/</a:t>
                      </a:r>
                      <a:r>
                        <a:rPr lang="en-US" sz="1400" dirty="0" smtClean="0">
                          <a:effectLst/>
                        </a:rPr>
                        <a:t>m</a:t>
                      </a:r>
                      <a:r>
                        <a:rPr lang="en-US" sz="1400" baseline="30000" dirty="0" smtClean="0">
                          <a:effectLst/>
                        </a:rPr>
                        <a:t>3</a:t>
                      </a: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416670" y="496154"/>
            <a:ext cx="5466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Public-private partnerships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0" y="903642"/>
            <a:ext cx="12192000" cy="1075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1687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535363" y="1168400"/>
            <a:ext cx="5207000" cy="5549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16670" y="496154"/>
            <a:ext cx="5466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Water demand reduction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0" y="903642"/>
            <a:ext cx="12192000" cy="1075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51793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6670" y="496154"/>
            <a:ext cx="5466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Tariffs</a:t>
            </a:r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0" y="903642"/>
            <a:ext cx="12192000" cy="1075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038600" y="-2276396"/>
            <a:ext cx="4114800" cy="114107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71047" y="952556"/>
            <a:ext cx="1882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2016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580094" y="977412"/>
            <a:ext cx="1882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2017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397253" y="1011975"/>
            <a:ext cx="1882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061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501418"/>
              </p:ext>
            </p:extLst>
          </p:nvPr>
        </p:nvGraphicFramePr>
        <p:xfrm>
          <a:off x="2474259" y="1532965"/>
          <a:ext cx="6938681" cy="3174002"/>
        </p:xfrm>
        <a:graphic>
          <a:graphicData uri="http://schemas.openxmlformats.org/drawingml/2006/table">
            <a:tbl>
              <a:tblPr firstRow="1" firstCol="1" bandCol="1">
                <a:tableStyleId>{FABFCF23-3B69-468F-B69F-88F6DE6A72F2}</a:tableStyleId>
              </a:tblPr>
              <a:tblGrid>
                <a:gridCol w="1317812"/>
                <a:gridCol w="1873623"/>
                <a:gridCol w="1873623"/>
                <a:gridCol w="1873623"/>
              </a:tblGrid>
              <a:tr h="995082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Av. HH bill based on </a:t>
                      </a:r>
                      <a:r>
                        <a:rPr lang="en-US" sz="1600" u="none" strike="noStrike" dirty="0" smtClean="0">
                          <a:effectLst/>
                          <a:latin typeface="+mn-lt"/>
                        </a:rPr>
                        <a:t>20m3/month</a:t>
                      </a:r>
                    </a:p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SG$ nominal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Av. HH bill/% of average HH expenditure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Av. HH bill/% of HH expenditure (bottom quintile)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</a:tr>
              <a:tr h="435784"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b="1" u="none" strike="noStrike" dirty="0">
                          <a:effectLst/>
                          <a:latin typeface="+mn-lt"/>
                        </a:rPr>
                        <a:t>2002</a:t>
                      </a:r>
                      <a:endParaRPr lang="is-I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u="none" strike="noStrike">
                          <a:effectLst/>
                          <a:latin typeface="+mn-lt"/>
                        </a:rPr>
                        <a:t>44.55</a:t>
                      </a:r>
                      <a:endParaRPr lang="hr-HR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latin typeface="+mn-lt"/>
                          <a:cs typeface="+mj-cs"/>
                        </a:rPr>
                        <a:t>1.3%</a:t>
                      </a:r>
                      <a:endParaRPr lang="mr-IN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+mj-c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latin typeface="+mn-lt"/>
                        </a:rPr>
                        <a:t>2.6%</a:t>
                      </a:r>
                      <a:endParaRPr lang="mr-IN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</a:tr>
              <a:tr h="435784"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b="1" u="none" strike="noStrike" dirty="0">
                          <a:effectLst/>
                          <a:latin typeface="+mn-lt"/>
                        </a:rPr>
                        <a:t>2007</a:t>
                      </a:r>
                      <a:endParaRPr lang="is-I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u="none" strike="noStrike">
                          <a:effectLst/>
                          <a:latin typeface="+mn-lt"/>
                        </a:rPr>
                        <a:t>44.55</a:t>
                      </a:r>
                      <a:endParaRPr lang="hr-HR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latin typeface="+mn-lt"/>
                          <a:cs typeface="+mj-cs"/>
                        </a:rPr>
                        <a:t>1.2%</a:t>
                      </a:r>
                      <a:endParaRPr lang="mr-IN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+mj-c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latin typeface="+mn-lt"/>
                        </a:rPr>
                        <a:t>2.5%</a:t>
                      </a:r>
                      <a:endParaRPr lang="mr-IN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</a:tr>
              <a:tr h="435784"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b="1" u="none" strike="noStrike" dirty="0">
                          <a:effectLst/>
                          <a:latin typeface="+mn-lt"/>
                        </a:rPr>
                        <a:t>2012</a:t>
                      </a:r>
                      <a:endParaRPr lang="is-I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u="none" strike="noStrike">
                          <a:effectLst/>
                          <a:latin typeface="+mn-lt"/>
                        </a:rPr>
                        <a:t>44.55</a:t>
                      </a:r>
                      <a:endParaRPr lang="hr-HR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latin typeface="+mn-lt"/>
                          <a:cs typeface="+mj-cs"/>
                        </a:rPr>
                        <a:t>0.9%</a:t>
                      </a:r>
                      <a:endParaRPr lang="mr-IN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+mj-c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latin typeface="+mn-lt"/>
                        </a:rPr>
                        <a:t>2.0%</a:t>
                      </a:r>
                      <a:endParaRPr lang="mr-IN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</a:tr>
              <a:tr h="435784"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b="1" u="none" strike="noStrike" dirty="0">
                          <a:effectLst/>
                          <a:latin typeface="+mn-lt"/>
                        </a:rPr>
                        <a:t>2017</a:t>
                      </a:r>
                      <a:endParaRPr lang="is-I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u="none" strike="noStrike">
                          <a:effectLst/>
                          <a:latin typeface="+mn-lt"/>
                        </a:rPr>
                        <a:t>47.8</a:t>
                      </a:r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latin typeface="+mn-lt"/>
                          <a:cs typeface="+mj-cs"/>
                        </a:rPr>
                        <a:t>1.0%</a:t>
                      </a:r>
                      <a:endParaRPr lang="mr-IN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+mj-c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latin typeface="+mn-lt"/>
                        </a:rPr>
                        <a:t>2.1%</a:t>
                      </a:r>
                      <a:endParaRPr lang="mr-IN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</a:tr>
              <a:tr h="435784"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b="1" u="none" strike="noStrike" dirty="0">
                          <a:effectLst/>
                          <a:latin typeface="+mn-lt"/>
                        </a:rPr>
                        <a:t>2018</a:t>
                      </a:r>
                      <a:endParaRPr lang="is-I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u="none" strike="noStrike">
                          <a:effectLst/>
                          <a:latin typeface="+mn-lt"/>
                        </a:rPr>
                        <a:t>54.8</a:t>
                      </a:r>
                      <a:endParaRPr lang="hr-HR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latin typeface="+mn-lt"/>
                          <a:cs typeface="+mj-cs"/>
                        </a:rPr>
                        <a:t>1.2%</a:t>
                      </a:r>
                      <a:endParaRPr lang="mr-IN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+mj-c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latin typeface="+mn-lt"/>
                        </a:rPr>
                        <a:t>2.5%</a:t>
                      </a:r>
                      <a:endParaRPr lang="mr-IN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7093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6670" y="496154"/>
            <a:ext cx="5466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Per capita water consumption</a:t>
            </a:r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0" y="903642"/>
            <a:ext cx="12192000" cy="1075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843149" y="-657902"/>
            <a:ext cx="4613050" cy="853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9456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524785" y="-406489"/>
            <a:ext cx="5066236" cy="82296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16670" y="496154"/>
            <a:ext cx="5466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Household water demand reduction 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0" y="903642"/>
            <a:ext cx="12192000" cy="1075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03934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2761640"/>
              </p:ext>
            </p:extLst>
          </p:nvPr>
        </p:nvGraphicFramePr>
        <p:xfrm>
          <a:off x="2170953" y="1235742"/>
          <a:ext cx="7850094" cy="54955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416670" y="496154"/>
            <a:ext cx="5466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Residential Units 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0" y="903642"/>
            <a:ext cx="12192000" cy="1075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5058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/>
          <p:cNvSpPr txBox="1">
            <a:spLocks/>
          </p:cNvSpPr>
          <p:nvPr/>
        </p:nvSpPr>
        <p:spPr>
          <a:xfrm>
            <a:off x="676656" y="2678114"/>
            <a:ext cx="3822192" cy="6397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416670" y="496154"/>
            <a:ext cx="5466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Singapore River: 1960s &amp; Today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0" y="903642"/>
            <a:ext cx="12192000" cy="1075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5646" y="1590740"/>
            <a:ext cx="5849471" cy="38284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225" y="1590740"/>
            <a:ext cx="5682775" cy="382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1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16670" y="496154"/>
            <a:ext cx="5466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Industrial water demand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0" y="903642"/>
            <a:ext cx="12192000" cy="1075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090069" y="1469932"/>
            <a:ext cx="211921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55026" y="1659568"/>
            <a:ext cx="45809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Policies for large non-domestic users (2015)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Install private water meters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Prepare a Water Efficiency Management Plan annually and submit to PUB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Certify at least 1 employee as a Water Efficiency Manager</a:t>
            </a:r>
          </a:p>
        </p:txBody>
      </p:sp>
    </p:spTree>
    <p:extLst>
      <p:ext uri="{BB962C8B-B14F-4D97-AF65-F5344CB8AC3E}">
        <p14:creationId xmlns:p14="http://schemas.microsoft.com/office/powerpoint/2010/main" val="20126707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16670" y="496154"/>
            <a:ext cx="5466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Stormwater</a:t>
            </a:r>
            <a:r>
              <a:rPr lang="en-US" dirty="0" smtClean="0"/>
              <a:t> management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0" y="903642"/>
            <a:ext cx="12192000" cy="1075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222376" y="1522163"/>
            <a:ext cx="37023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Regulations on new build (2014)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Expand drains and canals, construct diversion canals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Regulations on platform and crest levels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Increase land reclamation levels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073698" y="1164004"/>
            <a:ext cx="2151951" cy="759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6099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366694" y="-1776496"/>
            <a:ext cx="4030239" cy="107376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16670" y="496154"/>
            <a:ext cx="5466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Flood prone areas 1970s to 2010s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0" y="903642"/>
            <a:ext cx="12192000" cy="1075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7139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646106" y="669823"/>
            <a:ext cx="551835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16670" y="496154"/>
            <a:ext cx="5466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Governance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0" y="903642"/>
            <a:ext cx="12192000" cy="1075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08476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3562084"/>
              </p:ext>
            </p:extLst>
          </p:nvPr>
        </p:nvGraphicFramePr>
        <p:xfrm>
          <a:off x="871538" y="1129553"/>
          <a:ext cx="9523038" cy="49966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416670" y="496154"/>
            <a:ext cx="5466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Singapore Income per capita 1960-2013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0" y="903642"/>
            <a:ext cx="12192000" cy="1075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32753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 Imagen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459" y="0"/>
            <a:ext cx="4061011" cy="682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8590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905722" y="-1105634"/>
            <a:ext cx="4797498" cy="99195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16670" y="496154"/>
            <a:ext cx="5466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Integrated management of multiple sources </a:t>
            </a:r>
            <a:r>
              <a:rPr lang="en-US" smtClean="0"/>
              <a:t>&amp; networks</a:t>
            </a:r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0" y="903642"/>
            <a:ext cx="12192000" cy="1075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49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460758" y="-178270"/>
            <a:ext cx="4916378" cy="7696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16670" y="496154"/>
            <a:ext cx="5466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Strategic Approach: Four National Taps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0" y="903642"/>
            <a:ext cx="12192000" cy="1075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6955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084589" y="-311738"/>
            <a:ext cx="4130170" cy="80308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16670" y="496154"/>
            <a:ext cx="5466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Source Diversification Targets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0" y="903642"/>
            <a:ext cx="12192000" cy="1075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411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970534" y="-673644"/>
            <a:ext cx="4488499" cy="83201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16670" y="496154"/>
            <a:ext cx="5466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Integrated management of multiple sources </a:t>
            </a:r>
            <a:r>
              <a:rPr lang="en-US" smtClean="0"/>
              <a:t>&amp; networks</a:t>
            </a:r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0" y="903642"/>
            <a:ext cx="12192000" cy="1075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044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12215375" cy="654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48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704902" y="-732265"/>
            <a:ext cx="4729310" cy="86536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16670" y="496154"/>
            <a:ext cx="5466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NEWater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0" y="903642"/>
            <a:ext cx="12192000" cy="1075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198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892855" y="-307109"/>
            <a:ext cx="4720205" cy="80770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16670" y="496154"/>
            <a:ext cx="5466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NEWater (Water reuse)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0" y="903642"/>
            <a:ext cx="12192000" cy="1075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2582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1067</TotalTime>
  <Words>321</Words>
  <Application>Microsoft Macintosh PowerPoint</Application>
  <PresentationFormat>Widescreen</PresentationFormat>
  <Paragraphs>112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Calibri</vt:lpstr>
      <vt:lpstr>Calibri Light</vt:lpstr>
      <vt:lpstr>Mangal</vt:lpstr>
      <vt:lpstr>Times New Roman</vt:lpstr>
      <vt:lpstr>Arial</vt:lpstr>
      <vt:lpstr>Office Theme</vt:lpstr>
      <vt:lpstr>Urban Water Challenges in Singapore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Frederic Blanc-Brude</dc:creator>
  <cp:lastModifiedBy>Frederic Blanc-Brude</cp:lastModifiedBy>
  <cp:revision>24</cp:revision>
  <dcterms:created xsi:type="dcterms:W3CDTF">2019-01-28T08:10:41Z</dcterms:created>
  <dcterms:modified xsi:type="dcterms:W3CDTF">2019-01-29T01:58:30Z</dcterms:modified>
</cp:coreProperties>
</file>