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3438-C95C-41A9-A6C6-C83F4FB055B9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AE9B-4EA2-4B11-B286-5B57266B4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ellanaija.com/wp-content/uploads/2015/06/2015-06-05-11.33.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5566"/>
            <a:ext cx="3646636" cy="36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3C27D101-EA48-4516-B7CF-64EB0896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07" y="0"/>
            <a:ext cx="44535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8034" y="1628503"/>
            <a:ext cx="5286103" cy="2081349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ACTION PLAN - </a:t>
            </a:r>
            <a:r>
              <a:rPr lang="en-US" sz="3200" b="1" dirty="0" smtClean="0">
                <a:solidFill>
                  <a:srgbClr val="FF0000"/>
                </a:solidFill>
              </a:rPr>
              <a:t>G</a:t>
            </a:r>
            <a:r>
              <a:rPr lang="en-US" sz="3200" b="1" dirty="0" smtClean="0">
                <a:solidFill>
                  <a:srgbClr val="FFFF00"/>
                </a:solidFill>
              </a:rPr>
              <a:t>H</a:t>
            </a:r>
            <a:r>
              <a:rPr lang="en-US" sz="3200" b="1" dirty="0" smtClean="0"/>
              <a:t>A</a:t>
            </a:r>
            <a:r>
              <a:rPr lang="en-US" sz="3200" b="1" dirty="0" smtClean="0">
                <a:solidFill>
                  <a:srgbClr val="FFFF00"/>
                </a:solidFill>
              </a:rPr>
              <a:t>N</a:t>
            </a:r>
            <a:r>
              <a:rPr lang="en-US" sz="3200" b="1" dirty="0" smtClean="0">
                <a:solidFill>
                  <a:srgbClr val="00B050"/>
                </a:solidFill>
              </a:rPr>
              <a:t>A</a:t>
            </a:r>
          </a:p>
          <a:p>
            <a:r>
              <a:rPr lang="en-US" sz="3200" b="1" dirty="0" smtClean="0"/>
              <a:t>GREATER ACCRA RESILIENT AND INTEGRATED DEVELOPMENT PROJECT &amp; GAMA SANITATION AND WATER PROJECT</a:t>
            </a:r>
          </a:p>
          <a:p>
            <a:r>
              <a:rPr lang="en-US" sz="3200" b="1" dirty="0" smtClean="0"/>
              <a:t>(GARID + GAMA SWP)</a:t>
            </a:r>
            <a:endParaRPr lang="en-US" sz="3200" b="1" dirty="0"/>
          </a:p>
        </p:txBody>
      </p:sp>
      <p:pic>
        <p:nvPicPr>
          <p:cNvPr id="1028" name="Picture 4" descr="Resultado de imagem para jUNE 3RD 2015 FLOODS IN GHA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72"/>
          <a:stretch/>
        </p:blipFill>
        <p:spPr bwMode="auto">
          <a:xfrm>
            <a:off x="3646635" y="3631475"/>
            <a:ext cx="4092813" cy="32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623" y="0"/>
            <a:ext cx="9144000" cy="16285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INTEGRATED URBAN WATER MANAGEMENT STUDY TOUR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KEY TAKEAWAYS FROM STUDY TOUR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4" y="763176"/>
            <a:ext cx="4236721" cy="5633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governance, effective institutional arrangements &amp; strong coordination across all levels</a:t>
            </a:r>
          </a:p>
          <a:p>
            <a:pPr lvl="1"/>
            <a:r>
              <a:rPr lang="en-US" dirty="0" smtClean="0"/>
              <a:t>Federal-State-M</a:t>
            </a:r>
            <a:r>
              <a:rPr lang="en-US" dirty="0" smtClean="0">
                <a:sym typeface="Wingdings" panose="05000000000000000000" pitchFamily="2" charset="2"/>
              </a:rPr>
              <a:t>etropolis-Municipalities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Public-Private-Communities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Strong local liaison engaged on output-based contracts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Community engagement driven by collective welfare / public goods messaging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Identifiable Champions </a:t>
            </a:r>
            <a:endParaRPr lang="en-US" dirty="0" smtClean="0"/>
          </a:p>
          <a:p>
            <a:pPr lvl="1"/>
            <a:r>
              <a:rPr lang="en-US" dirty="0" smtClean="0"/>
              <a:t>Long-term horizon, multi-phase approach, dedicated agency </a:t>
            </a:r>
          </a:p>
          <a:p>
            <a:pPr lvl="1"/>
            <a:r>
              <a:rPr lang="en-US" dirty="0" smtClean="0"/>
              <a:t>Committed staff and effective project management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60517" y="754454"/>
            <a:ext cx="3999410" cy="5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Engineering as solution</a:t>
            </a:r>
          </a:p>
          <a:p>
            <a:pPr lvl="1"/>
            <a:r>
              <a:rPr lang="en-US" dirty="0" smtClean="0"/>
              <a:t>Use of nature as an asset</a:t>
            </a:r>
          </a:p>
          <a:p>
            <a:pPr lvl="1"/>
            <a:r>
              <a:rPr lang="en-US" dirty="0" smtClean="0"/>
              <a:t>The water cycle systems integration</a:t>
            </a:r>
          </a:p>
          <a:p>
            <a:pPr lvl="1"/>
            <a:r>
              <a:rPr lang="en-US" dirty="0" smtClean="0"/>
              <a:t>Integrate liquid and solid waste treatment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20890" y="763176"/>
            <a:ext cx="3899262" cy="551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Finance</a:t>
            </a:r>
          </a:p>
          <a:p>
            <a:pPr lvl="1"/>
            <a:r>
              <a:rPr lang="en-US" dirty="0" smtClean="0"/>
              <a:t>Clear mechanisms for cost recovery</a:t>
            </a:r>
          </a:p>
          <a:p>
            <a:pPr lvl="1"/>
            <a:r>
              <a:rPr lang="en-US" dirty="0" smtClean="0"/>
              <a:t>Everybody pays something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61366" cy="51444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2. CRITICAL PATH ACTIVITIES - GARID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8381" y="374464"/>
            <a:ext cx="5024846" cy="606117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Streamlining institutional framework for project implementation 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Staffing Project Coordination Unit </a:t>
            </a:r>
          </a:p>
          <a:p>
            <a:pPr lvl="2"/>
            <a:r>
              <a:rPr lang="en-US" sz="1600" i="1" dirty="0" smtClean="0"/>
              <a:t>Procurement, </a:t>
            </a:r>
          </a:p>
          <a:p>
            <a:pPr lvl="2"/>
            <a:r>
              <a:rPr lang="en-US" sz="1600" i="1" dirty="0" smtClean="0"/>
              <a:t>Safeguards, </a:t>
            </a:r>
          </a:p>
          <a:p>
            <a:pPr lvl="2"/>
            <a:r>
              <a:rPr lang="en-US" sz="1600" i="1" dirty="0" smtClean="0"/>
              <a:t>Financial Management, </a:t>
            </a:r>
          </a:p>
          <a:p>
            <a:pPr lvl="2"/>
            <a:r>
              <a:rPr lang="en-US" sz="1600" i="1" dirty="0" smtClean="0"/>
              <a:t>Project Assistant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Establishing Ministerial-level Project Steering Committee</a:t>
            </a:r>
          </a:p>
          <a:p>
            <a:pPr lvl="2"/>
            <a:r>
              <a:rPr lang="en-US" sz="1600" i="1" dirty="0" smtClean="0"/>
              <a:t>Inception Meeting (10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July)</a:t>
            </a:r>
          </a:p>
          <a:p>
            <a:pPr lvl="2"/>
            <a:r>
              <a:rPr lang="en-US" sz="1600" i="1" dirty="0" smtClean="0"/>
              <a:t>Monthly meetings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Activating local-level project coordination committee (from Act 936 &amp; Act 925) </a:t>
            </a:r>
            <a:r>
              <a:rPr lang="en-US" sz="1800" i="1" dirty="0" smtClean="0">
                <a:solidFill>
                  <a:srgbClr val="FF0000"/>
                </a:solidFill>
              </a:rPr>
              <a:t>leading to </a:t>
            </a:r>
            <a:r>
              <a:rPr lang="en-US" sz="1800" i="1" dirty="0" smtClean="0">
                <a:solidFill>
                  <a:srgbClr val="FF0000"/>
                </a:solidFill>
              </a:rPr>
              <a:t>GAMA JDPB (</a:t>
            </a:r>
            <a:r>
              <a:rPr lang="en-US" sz="1800" i="1" dirty="0" smtClean="0">
                <a:solidFill>
                  <a:srgbClr val="FF0000"/>
                </a:solidFill>
              </a:rPr>
              <a:t>LI 2232</a:t>
            </a:r>
            <a:r>
              <a:rPr lang="en-US" sz="1800" i="1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1600" i="1" dirty="0" smtClean="0"/>
              <a:t>Inception Meeting (10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July)</a:t>
            </a:r>
          </a:p>
          <a:p>
            <a:pPr lvl="2"/>
            <a:r>
              <a:rPr lang="en-US" sz="1600" i="1" dirty="0" smtClean="0"/>
              <a:t>Monthly meetings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i="1" dirty="0" smtClean="0"/>
              <a:t>Government level bi-weekly project coordination meetings (July 5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2018)</a:t>
            </a:r>
          </a:p>
          <a:p>
            <a:pPr lvl="1"/>
            <a:r>
              <a:rPr lang="en-US" sz="1800" i="1" dirty="0" smtClean="0"/>
              <a:t>Inter-project coordination </a:t>
            </a:r>
          </a:p>
          <a:p>
            <a:pPr lvl="2"/>
            <a:r>
              <a:rPr lang="en-US" sz="1100" i="1" dirty="0" smtClean="0"/>
              <a:t>GARID; GAMA-WSP; GASLIP; GIZ-Allianz; GAPTE; GAMA Urban Transport; Marine Drive Project; MWH Infill Development; Ministry of Railway Rail Project; GAMA Master Plan; 100RC; WHO Air Pollution Study; RIPS Early Warning etc</a:t>
            </a:r>
            <a:r>
              <a:rPr lang="en-US" sz="1100" i="1" dirty="0"/>
              <a:t>.</a:t>
            </a:r>
            <a:endParaRPr lang="en-US" sz="1100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9" y="514441"/>
            <a:ext cx="4171412" cy="61700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</a:t>
            </a:r>
            <a:r>
              <a:rPr lang="en-US" sz="2000" b="1" dirty="0" smtClean="0"/>
              <a:t>Fast-tracking Project activities </a:t>
            </a:r>
          </a:p>
          <a:p>
            <a:pPr lvl="1"/>
            <a:r>
              <a:rPr lang="en-US" sz="1600" i="1" dirty="0" smtClean="0">
                <a:solidFill>
                  <a:srgbClr val="FF0000"/>
                </a:solidFill>
              </a:rPr>
              <a:t>Procurement, implementation, completion, and disclosure (July 31</a:t>
            </a:r>
            <a:r>
              <a:rPr lang="en-US" sz="1600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i="1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1400" i="1" dirty="0" smtClean="0"/>
              <a:t>Waste transfer stations</a:t>
            </a:r>
          </a:p>
          <a:p>
            <a:pPr lvl="2"/>
            <a:r>
              <a:rPr lang="en-US" sz="1400" i="1" dirty="0" smtClean="0"/>
              <a:t>Capping of dumpsites</a:t>
            </a:r>
          </a:p>
          <a:p>
            <a:pPr lvl="2"/>
            <a:r>
              <a:rPr lang="en-US" sz="1400" i="1" dirty="0" smtClean="0"/>
              <a:t>Preliminary dredging</a:t>
            </a:r>
            <a:endParaRPr lang="en-US" sz="1400" i="1" dirty="0" smtClean="0"/>
          </a:p>
          <a:p>
            <a:pPr lvl="1"/>
            <a:r>
              <a:rPr lang="en-US" sz="1600" i="1" dirty="0" smtClean="0">
                <a:solidFill>
                  <a:srgbClr val="FF0000"/>
                </a:solidFill>
              </a:rPr>
              <a:t>Consultation and Procurement</a:t>
            </a:r>
          </a:p>
          <a:p>
            <a:pPr lvl="2"/>
            <a:r>
              <a:rPr lang="en-US" sz="1400" i="1" dirty="0" smtClean="0"/>
              <a:t>O&amp;M </a:t>
            </a:r>
            <a:r>
              <a:rPr lang="en-US" sz="1400" i="1" dirty="0" smtClean="0"/>
              <a:t>and Asset management Study </a:t>
            </a:r>
          </a:p>
          <a:p>
            <a:pPr lvl="2"/>
            <a:r>
              <a:rPr lang="en-US" sz="1400" i="1" dirty="0" smtClean="0"/>
              <a:t>Community-based innovative waste management</a:t>
            </a:r>
            <a:endParaRPr lang="en-US" sz="1400" i="1" dirty="0" smtClean="0"/>
          </a:p>
          <a:p>
            <a:pPr lvl="2"/>
            <a:r>
              <a:rPr lang="en-US" sz="1400" i="1" dirty="0" smtClean="0"/>
              <a:t>Visioning GAMA 2050 &amp; Land Value Capture</a:t>
            </a:r>
          </a:p>
          <a:p>
            <a:pPr lvl="1"/>
            <a:r>
              <a:rPr lang="en-US" sz="1600" i="1" dirty="0" smtClean="0">
                <a:solidFill>
                  <a:srgbClr val="FF0000"/>
                </a:solidFill>
              </a:rPr>
              <a:t>Procurement &amp; Implementation</a:t>
            </a:r>
          </a:p>
          <a:p>
            <a:pPr lvl="2"/>
            <a:r>
              <a:rPr lang="en-US" sz="1400" i="1" dirty="0" smtClean="0"/>
              <a:t>Community Profiling </a:t>
            </a:r>
          </a:p>
          <a:p>
            <a:pPr lvl="2"/>
            <a:r>
              <a:rPr lang="en-US" sz="1400" i="1" dirty="0" smtClean="0"/>
              <a:t>Community Liaison</a:t>
            </a:r>
          </a:p>
          <a:p>
            <a:pPr lvl="2"/>
            <a:r>
              <a:rPr lang="en-US" sz="1400" i="1" dirty="0" smtClean="0"/>
              <a:t>DED Transfer Stations  </a:t>
            </a:r>
          </a:p>
          <a:p>
            <a:pPr lvl="2"/>
            <a:r>
              <a:rPr lang="en-US" sz="1400" i="1" dirty="0" smtClean="0"/>
              <a:t>DED Dumpsite Capping </a:t>
            </a:r>
          </a:p>
          <a:p>
            <a:pPr lvl="2"/>
            <a:r>
              <a:rPr lang="en-US" sz="1400" i="1" dirty="0" smtClean="0"/>
              <a:t>Sanitation Policy Review and Guidelines </a:t>
            </a:r>
          </a:p>
          <a:p>
            <a:pPr lvl="1"/>
            <a:r>
              <a:rPr lang="en-US" sz="1800" i="1" dirty="0" smtClean="0">
                <a:solidFill>
                  <a:srgbClr val="FF0000"/>
                </a:solidFill>
              </a:rPr>
              <a:t>Site Information </a:t>
            </a:r>
          </a:p>
          <a:p>
            <a:pPr lvl="2"/>
            <a:r>
              <a:rPr lang="en-US" sz="1400" i="1" dirty="0" err="1" smtClean="0"/>
              <a:t>Korle</a:t>
            </a:r>
            <a:r>
              <a:rPr lang="en-US" sz="1400" i="1" dirty="0" smtClean="0"/>
              <a:t>-Bu Transfer station?</a:t>
            </a:r>
          </a:p>
          <a:p>
            <a:pPr lvl="2"/>
            <a:r>
              <a:rPr lang="en-US" sz="1400" i="1" dirty="0" smtClean="0"/>
              <a:t>Disposal of dredge materials</a:t>
            </a:r>
          </a:p>
          <a:p>
            <a:pPr lvl="2"/>
            <a:endParaRPr lang="en-US" sz="1400" i="1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020588" y="514441"/>
            <a:ext cx="4171412" cy="6170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b="1" dirty="0" smtClean="0"/>
              <a:t>Stakeholder Engagement and Project Communication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Presentations</a:t>
            </a:r>
          </a:p>
          <a:p>
            <a:pPr lvl="2"/>
            <a:r>
              <a:rPr lang="en-US" i="1" dirty="0" smtClean="0"/>
              <a:t>Ministerial level (MWH, MSWR, MICZD &amp; MLGRD)</a:t>
            </a:r>
          </a:p>
          <a:p>
            <a:pPr lvl="2"/>
            <a:r>
              <a:rPr lang="en-US" i="1" dirty="0" smtClean="0"/>
              <a:t>Economic Management Team</a:t>
            </a:r>
          </a:p>
          <a:p>
            <a:pPr lvl="2"/>
            <a:r>
              <a:rPr lang="en-US" i="1" dirty="0" smtClean="0"/>
              <a:t>Greater Accra RCC</a:t>
            </a:r>
          </a:p>
          <a:p>
            <a:pPr lvl="2"/>
            <a:r>
              <a:rPr lang="en-US" i="1" dirty="0" smtClean="0"/>
              <a:t>Public Procurement Authority </a:t>
            </a:r>
          </a:p>
          <a:p>
            <a:pPr lvl="2"/>
            <a:r>
              <a:rPr lang="en-US" i="1" dirty="0" smtClean="0"/>
              <a:t>Cabinet</a:t>
            </a:r>
          </a:p>
          <a:p>
            <a:pPr lvl="2"/>
            <a:r>
              <a:rPr lang="en-US" i="1" dirty="0" smtClean="0"/>
              <a:t>Parliamentary Select Team on Finance; Works &amp; Housing; Sanitation &amp; Water Resources; and Local Government &amp; Rural Development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Engagements</a:t>
            </a:r>
          </a:p>
          <a:p>
            <a:pPr lvl="2"/>
            <a:r>
              <a:rPr lang="en-US" i="1" dirty="0" smtClean="0"/>
              <a:t>CONIWAS-type (CSOs and NGO communities)</a:t>
            </a:r>
          </a:p>
          <a:p>
            <a:pPr lvl="2"/>
            <a:r>
              <a:rPr lang="en-US" i="1" dirty="0" smtClean="0"/>
              <a:t>Affected communities (Components 1, 2, &amp; 3)</a:t>
            </a:r>
          </a:p>
          <a:p>
            <a:pPr lvl="2"/>
            <a:r>
              <a:rPr lang="en-US" i="1" dirty="0" smtClean="0"/>
              <a:t>Research &amp; Academia (Online learning and sharing platforms)</a:t>
            </a:r>
          </a:p>
          <a:p>
            <a:pPr lvl="2"/>
            <a:r>
              <a:rPr lang="en-US" i="1" dirty="0" smtClean="0"/>
              <a:t>Built Environment Professional Groups (GIA, </a:t>
            </a:r>
            <a:r>
              <a:rPr lang="en-US" i="1" dirty="0" err="1" smtClean="0"/>
              <a:t>GhIE</a:t>
            </a:r>
            <a:r>
              <a:rPr lang="en-US" i="1" dirty="0" smtClean="0"/>
              <a:t>, GIP, &amp; </a:t>
            </a:r>
            <a:r>
              <a:rPr lang="en-US" i="1" dirty="0" err="1" smtClean="0"/>
              <a:t>GhIS</a:t>
            </a:r>
            <a:r>
              <a:rPr lang="en-US" i="1" dirty="0" smtClean="0"/>
              <a:t>)</a:t>
            </a:r>
          </a:p>
          <a:p>
            <a:pPr lvl="2"/>
            <a:r>
              <a:rPr lang="en-US" i="1" dirty="0" smtClean="0"/>
              <a:t>National Urban Platform meetings</a:t>
            </a:r>
          </a:p>
          <a:p>
            <a:pPr lvl="2"/>
            <a:r>
              <a:rPr lang="en-US" i="1" dirty="0" smtClean="0"/>
              <a:t>Ga Traditional Council / Greater Accra House of Chiefs</a:t>
            </a:r>
          </a:p>
          <a:p>
            <a:pPr lvl="2"/>
            <a:r>
              <a:rPr lang="en-US" i="1" dirty="0" smtClean="0"/>
              <a:t>Formal Launch </a:t>
            </a:r>
          </a:p>
          <a:p>
            <a:pPr lvl="2"/>
            <a:r>
              <a:rPr lang="en-US" i="1" dirty="0" smtClean="0"/>
              <a:t>Local Private Sector and interests (Insurance companies)</a:t>
            </a:r>
          </a:p>
          <a:p>
            <a:pPr lvl="2"/>
            <a:r>
              <a:rPr lang="en-US" i="1" dirty="0" smtClean="0"/>
              <a:t>Political Parties </a:t>
            </a:r>
          </a:p>
        </p:txBody>
      </p:sp>
    </p:spTree>
    <p:extLst>
      <p:ext uri="{BB962C8B-B14F-4D97-AF65-F5344CB8AC3E}">
        <p14:creationId xmlns:p14="http://schemas.microsoft.com/office/powerpoint/2010/main" val="36369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5828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3. LEARNING FROM STUDY TOUR - ADAPTABLE ACTIVITIES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9" y="12160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Connecting lowered flood plains and capped dumpsite (downstream </a:t>
            </a:r>
            <a:r>
              <a:rPr lang="en-US" dirty="0" err="1" smtClean="0"/>
              <a:t>Odaw</a:t>
            </a:r>
            <a:r>
              <a:rPr lang="en-US" dirty="0" smtClean="0"/>
              <a:t>) using as urban parks </a:t>
            </a:r>
          </a:p>
          <a:p>
            <a:r>
              <a:rPr lang="en-US" dirty="0" smtClean="0"/>
              <a:t>Think water cycle – run-off drainage, sewerage treatment, percolation, water supply, solid waste management</a:t>
            </a:r>
          </a:p>
          <a:p>
            <a:r>
              <a:rPr lang="en-US" dirty="0" smtClean="0"/>
              <a:t>Overlapping levels of difficulty + upwards linkages with hierarchies of water-based visions and city development  </a:t>
            </a:r>
          </a:p>
          <a:p>
            <a:pPr lvl="1"/>
            <a:r>
              <a:rPr lang="en-US" dirty="0" smtClean="0"/>
              <a:t>Simple </a:t>
            </a:r>
            <a:r>
              <a:rPr lang="en-US" dirty="0" smtClean="0">
                <a:sym typeface="Wingdings" panose="05000000000000000000" pitchFamily="2" charset="2"/>
              </a:rPr>
              <a:t> Complicated  Complex</a:t>
            </a:r>
            <a:endParaRPr lang="en-US" dirty="0"/>
          </a:p>
          <a:p>
            <a:r>
              <a:rPr lang="en-US" dirty="0" smtClean="0"/>
              <a:t>Champions across levels</a:t>
            </a:r>
          </a:p>
          <a:p>
            <a:pPr lvl="1"/>
            <a:r>
              <a:rPr lang="en-US" dirty="0" smtClean="0"/>
              <a:t>Community level (</a:t>
            </a:r>
          </a:p>
          <a:p>
            <a:pPr lvl="1"/>
            <a:r>
              <a:rPr lang="en-US" dirty="0" smtClean="0"/>
              <a:t>Professional level (Prof </a:t>
            </a:r>
            <a:r>
              <a:rPr lang="en-US" dirty="0" err="1" smtClean="0"/>
              <a:t>Tucci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Political level (Mayor)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072"/>
            <a:ext cx="10515600" cy="697321"/>
          </a:xfrm>
        </p:spPr>
        <p:txBody>
          <a:bodyPr/>
          <a:lstStyle/>
          <a:p>
            <a:r>
              <a:rPr lang="en-US" b="1" dirty="0" smtClean="0"/>
              <a:t>4. NEXT 12 MONTH (URGENT) STEPS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075"/>
            <a:ext cx="10515600" cy="5590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Formal Launch of GARID – ensure all key stakeholders are involved in planning (</a:t>
            </a:r>
            <a:r>
              <a:rPr lang="en-US" b="1" i="1" dirty="0" smtClean="0">
                <a:solidFill>
                  <a:srgbClr val="FF0000"/>
                </a:solidFill>
              </a:rPr>
              <a:t>Launch during National Workshop??</a:t>
            </a:r>
            <a:r>
              <a:rPr lang="en-US" dirty="0" smtClean="0"/>
              <a:t>)</a:t>
            </a:r>
          </a:p>
          <a:p>
            <a:r>
              <a:rPr lang="en-US" dirty="0" smtClean="0"/>
              <a:t>Establish Steering Committee is setup for GARID.</a:t>
            </a:r>
          </a:p>
          <a:p>
            <a:r>
              <a:rPr lang="en-US" dirty="0" smtClean="0"/>
              <a:t>GAMA Steering Committee should meet two times in a year (next meeting before 31</a:t>
            </a:r>
            <a:r>
              <a:rPr lang="en-US" baseline="30000" dirty="0" smtClean="0"/>
              <a:t>st</a:t>
            </a:r>
            <a:r>
              <a:rPr lang="en-US" dirty="0" smtClean="0"/>
              <a:t> July)</a:t>
            </a:r>
          </a:p>
          <a:p>
            <a:r>
              <a:rPr lang="en-US" dirty="0" smtClean="0"/>
              <a:t>Land acquisition for at least three retention ponds should be </a:t>
            </a:r>
            <a:r>
              <a:rPr lang="en-US" dirty="0" err="1" smtClean="0"/>
              <a:t>finalised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Finalise</a:t>
            </a:r>
            <a:r>
              <a:rPr lang="en-US" dirty="0" smtClean="0"/>
              <a:t> selection of options for flood mitigation (T-10 options; T-25 options; T-50 options)</a:t>
            </a:r>
          </a:p>
          <a:p>
            <a:r>
              <a:rPr lang="en-US" dirty="0" err="1" smtClean="0"/>
              <a:t>Finalisation</a:t>
            </a:r>
            <a:r>
              <a:rPr lang="en-US" dirty="0" smtClean="0"/>
              <a:t> of sites for Transfer Stations (ensure environmental sustainability and effective O&amp;M mechanisms)</a:t>
            </a:r>
          </a:p>
          <a:p>
            <a:r>
              <a:rPr lang="en-US" dirty="0" smtClean="0"/>
              <a:t>Launch community based solid waste management initiative &amp; public awareness initiative on Solid Waste Management  </a:t>
            </a:r>
          </a:p>
          <a:p>
            <a:r>
              <a:rPr lang="en-US" dirty="0" smtClean="0"/>
              <a:t>GAMA Household Toilet construction – meet interim target of 12,000 toilets (from 6,500 May 2018 to 12,000 June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5" y="190951"/>
            <a:ext cx="11205754" cy="6276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5. KEY STAKEHOLDERS NEEDED FOR IMPLEMENTATION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3" y="684801"/>
            <a:ext cx="7201989" cy="407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AUTHORITY FOR EXECUTION</a:t>
            </a:r>
            <a:r>
              <a:rPr lang="en-US" sz="2000" b="1" dirty="0" smtClean="0"/>
              <a:t> </a:t>
            </a:r>
          </a:p>
          <a:p>
            <a:r>
              <a:rPr lang="en-US" sz="2000" dirty="0" smtClean="0"/>
              <a:t>Office of the President </a:t>
            </a:r>
          </a:p>
          <a:p>
            <a:r>
              <a:rPr lang="en-US" sz="2000" dirty="0" smtClean="0"/>
              <a:t>Ministry of Finance </a:t>
            </a:r>
          </a:p>
          <a:p>
            <a:r>
              <a:rPr lang="en-US" sz="2000" dirty="0" smtClean="0"/>
              <a:t>Implementing Ministries (MWH, MSWR, MICZD &amp; MLGRD)</a:t>
            </a:r>
          </a:p>
          <a:p>
            <a:r>
              <a:rPr lang="en-US" sz="2000" dirty="0" smtClean="0"/>
              <a:t>Other Ministries</a:t>
            </a:r>
          </a:p>
          <a:p>
            <a:pPr lvl="1"/>
            <a:r>
              <a:rPr lang="en-US" sz="1800" dirty="0" smtClean="0"/>
              <a:t>MESTI, MRH, </a:t>
            </a:r>
            <a:r>
              <a:rPr lang="en-US" sz="1800" dirty="0" err="1" smtClean="0"/>
              <a:t>MoT</a:t>
            </a:r>
            <a:r>
              <a:rPr lang="en-US" sz="1800" dirty="0" smtClean="0"/>
              <a:t>, RCC,</a:t>
            </a:r>
          </a:p>
          <a:p>
            <a:r>
              <a:rPr lang="en-US" sz="2000" dirty="0" smtClean="0"/>
              <a:t>Agencies </a:t>
            </a:r>
          </a:p>
          <a:p>
            <a:pPr lvl="1"/>
            <a:r>
              <a:rPr lang="en-US" sz="1800" dirty="0" smtClean="0"/>
              <a:t>HSD, NADMO, WRC, GASA(?), </a:t>
            </a:r>
          </a:p>
          <a:p>
            <a:r>
              <a:rPr lang="en-US" sz="2000" dirty="0" smtClean="0"/>
              <a:t>MMDAs – AMA, </a:t>
            </a:r>
            <a:r>
              <a:rPr lang="en-US" sz="2000" dirty="0" err="1" smtClean="0"/>
              <a:t>AdMA</a:t>
            </a:r>
            <a:r>
              <a:rPr lang="en-US" sz="2000" dirty="0" smtClean="0"/>
              <a:t>, Ga East, Ga West, </a:t>
            </a:r>
            <a:r>
              <a:rPr lang="en-US" sz="2000" dirty="0" err="1" smtClean="0"/>
              <a:t>LaNMMA</a:t>
            </a:r>
            <a:r>
              <a:rPr lang="en-US" sz="2000" dirty="0" smtClean="0"/>
              <a:t>, + </a:t>
            </a:r>
          </a:p>
          <a:p>
            <a:pPr lvl="1"/>
            <a:r>
              <a:rPr lang="en-US" sz="1800" dirty="0" smtClean="0"/>
              <a:t>MCEs, Planning, Works (Drainage Maintenance Unit), Waste Management, GAMADA) 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9882" y="900340"/>
            <a:ext cx="4781006" cy="22640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900" b="1" dirty="0" smtClean="0"/>
              <a:t>TECHNICAL CAPACITY</a:t>
            </a:r>
          </a:p>
          <a:p>
            <a:r>
              <a:rPr lang="en-US" sz="4400" dirty="0" smtClean="0"/>
              <a:t>Regulatory &amp; Coordinating Authorities – </a:t>
            </a:r>
          </a:p>
          <a:p>
            <a:pPr lvl="1"/>
            <a:r>
              <a:rPr lang="en-US" sz="3600" dirty="0" smtClean="0"/>
              <a:t>EPA, NDPC, RCC, Lands Commission, </a:t>
            </a:r>
          </a:p>
          <a:p>
            <a:r>
              <a:rPr lang="en-US" sz="6000" dirty="0" smtClean="0"/>
              <a:t> </a:t>
            </a:r>
            <a:r>
              <a:rPr lang="en-US" sz="4400" dirty="0" smtClean="0"/>
              <a:t>Professional Bodies </a:t>
            </a:r>
            <a:endParaRPr lang="en-US" sz="6000" dirty="0" smtClean="0"/>
          </a:p>
          <a:p>
            <a:pPr lvl="1"/>
            <a:r>
              <a:rPr lang="en-US" sz="3600" dirty="0" err="1" smtClean="0"/>
              <a:t>GhIE</a:t>
            </a:r>
            <a:r>
              <a:rPr lang="en-US" sz="3600" dirty="0" smtClean="0"/>
              <a:t>, GIP, GIA, </a:t>
            </a:r>
            <a:r>
              <a:rPr lang="en-US" sz="3600" dirty="0" err="1" smtClean="0"/>
              <a:t>GhIS</a:t>
            </a:r>
            <a:endParaRPr lang="en-US" sz="3600" dirty="0" smtClean="0"/>
          </a:p>
          <a:p>
            <a:endParaRPr lang="en-US" sz="4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053944" y="3554273"/>
            <a:ext cx="5199016" cy="301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ACCESS ISSUES </a:t>
            </a:r>
          </a:p>
          <a:p>
            <a:r>
              <a:rPr lang="en-US" sz="2400" dirty="0" smtClean="0"/>
              <a:t>Traditional Authorities (Retention ponds, widening of channel)</a:t>
            </a:r>
          </a:p>
          <a:p>
            <a:r>
              <a:rPr lang="en-US" sz="2400" dirty="0" smtClean="0"/>
              <a:t> University of Ghana (Transfer station)</a:t>
            </a:r>
          </a:p>
          <a:p>
            <a:r>
              <a:rPr lang="en-US" sz="2400" dirty="0" smtClean="0"/>
              <a:t>Ghana Atomic Energy Commission (Transfer station, retention pond)</a:t>
            </a:r>
          </a:p>
          <a:p>
            <a:r>
              <a:rPr lang="en-US" sz="2400" dirty="0" err="1" smtClean="0"/>
              <a:t>Korle</a:t>
            </a:r>
            <a:r>
              <a:rPr lang="en-US" sz="2400" dirty="0" smtClean="0"/>
              <a:t>-Bu Teaching Hospital (Transfer station)</a:t>
            </a:r>
            <a:endParaRPr lang="en-US" sz="2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41648" y="5069569"/>
            <a:ext cx="5181600" cy="1889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COMMUNICATION ISSUES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Media </a:t>
            </a:r>
          </a:p>
          <a:p>
            <a:pPr lvl="1"/>
            <a:r>
              <a:rPr lang="en-US" dirty="0" smtClean="0"/>
              <a:t>Print, Broadcast, Online, Social Media</a:t>
            </a:r>
          </a:p>
          <a:p>
            <a:r>
              <a:rPr lang="en-US" dirty="0" smtClean="0"/>
              <a:t>Direct contact </a:t>
            </a:r>
          </a:p>
          <a:p>
            <a:pPr lvl="1"/>
            <a:r>
              <a:rPr lang="en-US" dirty="0" err="1" smtClean="0"/>
              <a:t>Neighbourhood</a:t>
            </a:r>
            <a:r>
              <a:rPr lang="en-US" dirty="0" smtClean="0"/>
              <a:t>/Youth groups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10400" y="818603"/>
            <a:ext cx="43543" cy="5947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32171" y="3257006"/>
            <a:ext cx="5064035" cy="3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7085" y="4873036"/>
            <a:ext cx="69450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819"/>
            <a:ext cx="10515600" cy="4566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TIMELINE FOR MILESTONES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702352"/>
              </p:ext>
            </p:extLst>
          </p:nvPr>
        </p:nvGraphicFramePr>
        <p:xfrm>
          <a:off x="418012" y="641251"/>
          <a:ext cx="11434353" cy="613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155">
                  <a:extLst>
                    <a:ext uri="{9D8B030D-6E8A-4147-A177-3AD203B41FA5}">
                      <a16:colId xmlns:a16="http://schemas.microsoft.com/office/drawing/2014/main" val="1569157836"/>
                    </a:ext>
                  </a:extLst>
                </a:gridCol>
                <a:gridCol w="2722599">
                  <a:extLst>
                    <a:ext uri="{9D8B030D-6E8A-4147-A177-3AD203B41FA5}">
                      <a16:colId xmlns:a16="http://schemas.microsoft.com/office/drawing/2014/main" val="2197090036"/>
                    </a:ext>
                  </a:extLst>
                </a:gridCol>
                <a:gridCol w="2722599">
                  <a:extLst>
                    <a:ext uri="{9D8B030D-6E8A-4147-A177-3AD203B41FA5}">
                      <a16:colId xmlns:a16="http://schemas.microsoft.com/office/drawing/2014/main" val="2550167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Milestones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9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Project Coordination Committee set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24,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8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 up of Steering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31, 2018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0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Station ESIA Disclosure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31,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38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Dumpsite Capping ESIA Disclosure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 31,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97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Dredging ESIA Disclosure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11,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O&amp;M Study Concluded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18,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51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PCU Set Up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30, 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Procurement,</a:t>
                      </a:r>
                      <a:r>
                        <a:rPr lang="en-US" baseline="0" dirty="0" smtClean="0"/>
                        <a:t> FM Safeguards, Com. Spec.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440360"/>
                  </a:ext>
                </a:extLst>
              </a:tr>
              <a:tr h="389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Construction of additional 3,000 toilets completed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December 31, 2018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GAMA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141975"/>
                  </a:ext>
                </a:extLst>
              </a:tr>
              <a:tr h="389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Construction of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</a:rPr>
                        <a:t>Faecal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Sludge Treatment Plant Commences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December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31, 2018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GAMA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1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Detailed Engineering Designs for Capping Dumpsite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15, 2019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9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Profiles completed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14,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Detailed Engineering Designs for Transfer Stations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28, 2019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7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Performance-Based</a:t>
                      </a:r>
                      <a:r>
                        <a:rPr lang="en-US" baseline="0" dirty="0" smtClean="0"/>
                        <a:t> Contract for Dredging signed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MoF</a:t>
                      </a:r>
                      <a:r>
                        <a:rPr lang="en-US" dirty="0" smtClean="0"/>
                        <a:t> agrees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22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65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3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3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7. OPPORTUNITIES / BARRIERS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Coordination – Inter-ministerial, metropolitan, MMDAs</a:t>
            </a:r>
          </a:p>
          <a:p>
            <a:r>
              <a:rPr lang="en-US" dirty="0" smtClean="0"/>
              <a:t>Timing for involving communities/public support for the project </a:t>
            </a:r>
          </a:p>
          <a:p>
            <a:r>
              <a:rPr lang="en-US" dirty="0" smtClean="0"/>
              <a:t>Engineering solutions depending upon availability of land in dense urban core</a:t>
            </a:r>
          </a:p>
          <a:p>
            <a:r>
              <a:rPr lang="en-US" dirty="0" smtClean="0"/>
              <a:t>Private sector involvement</a:t>
            </a:r>
          </a:p>
          <a:p>
            <a:r>
              <a:rPr lang="en-US" dirty="0"/>
              <a:t>C</a:t>
            </a:r>
            <a:r>
              <a:rPr lang="en-US" dirty="0" smtClean="0"/>
              <a:t>apacity of stakeholders Vs. timely completion of activities </a:t>
            </a:r>
          </a:p>
          <a:p>
            <a:r>
              <a:rPr lang="en-US" dirty="0" smtClean="0"/>
              <a:t>Vibrant media (traditional and social) for mobilization</a:t>
            </a:r>
          </a:p>
          <a:p>
            <a:r>
              <a:rPr lang="en-US" dirty="0" smtClean="0"/>
              <a:t>Political cycle (local and national elections)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782"/>
            <a:ext cx="10515600" cy="6189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8. CONCRETE SUPPORT / ASSISTANCE NEEDED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turnaround on STEP.</a:t>
            </a:r>
          </a:p>
          <a:p>
            <a:r>
              <a:rPr lang="en-US" dirty="0" err="1" smtClean="0"/>
              <a:t>Finalisation</a:t>
            </a:r>
            <a:r>
              <a:rPr lang="en-US" dirty="0" smtClean="0"/>
              <a:t> of Simulation Models on volumes for potential retention ponds.</a:t>
            </a:r>
          </a:p>
          <a:p>
            <a:r>
              <a:rPr lang="en-US" dirty="0" smtClean="0"/>
              <a:t>Safeguards…</a:t>
            </a:r>
          </a:p>
          <a:p>
            <a:r>
              <a:rPr lang="en-US" dirty="0" smtClean="0"/>
              <a:t>Structured capacity building.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1018</Words>
  <Application>Microsoft Office PowerPoint</Application>
  <PresentationFormat>Widescreen</PresentationFormat>
  <Paragraphs>163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INTEGRATED URBAN WATER MANAGEMENT STUDY TOUR</vt:lpstr>
      <vt:lpstr>1. KEY TAKEAWAYS FROM STUDY TOUR</vt:lpstr>
      <vt:lpstr>2. CRITICAL PATH ACTIVITIES - GARID</vt:lpstr>
      <vt:lpstr>3. LEARNING FROM STUDY TOUR - ADAPTABLE ACTIVITIES</vt:lpstr>
      <vt:lpstr>4. NEXT 12 MONTH (URGENT) STEPS </vt:lpstr>
      <vt:lpstr>5. KEY STAKEHOLDERS NEEDED FOR IMPLEMENTATION</vt:lpstr>
      <vt:lpstr>6. TIMELINE FOR MILESTONES </vt:lpstr>
      <vt:lpstr>7. OPPORTUNITIES / BARRIERS </vt:lpstr>
      <vt:lpstr>8. CONCRETE SUPPORT / ASSISTANCE NEEDED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URBAN WATER MANAGEMENT STUDY TOUR</dc:title>
  <dc:creator>Dr. Ohene Sarfoh</dc:creator>
  <cp:lastModifiedBy>Dr. Ohene Sarfoh</cp:lastModifiedBy>
  <cp:revision>40</cp:revision>
  <dcterms:created xsi:type="dcterms:W3CDTF">2018-06-25T06:30:59Z</dcterms:created>
  <dcterms:modified xsi:type="dcterms:W3CDTF">2018-06-27T14:02:11Z</dcterms:modified>
</cp:coreProperties>
</file>