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CC766-4897-4584-8E3E-ABDF2A9D529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6D60-BBAB-4133-A377-CF44E82B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369" y="722117"/>
            <a:ext cx="10772646" cy="8323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br>
              <a:rPr lang="en-US" sz="3600" b="1" dirty="0">
                <a:ln w="11430"/>
                <a:solidFill>
                  <a:srgbClr val="0000FF"/>
                </a:solidFill>
              </a:rPr>
            </a:br>
            <a:br>
              <a:rPr lang="en-US" sz="3600" b="1" dirty="0">
                <a:ln w="11430"/>
                <a:solidFill>
                  <a:srgbClr val="0000FF"/>
                </a:solidFill>
              </a:rPr>
            </a:br>
            <a:r>
              <a:rPr lang="en-US" sz="3600" b="1" dirty="0">
                <a:ln w="11430"/>
                <a:solidFill>
                  <a:srgbClr val="0000FF"/>
                </a:solidFill>
              </a:rPr>
              <a:t>INTEGRATED URBAN WATER MANAGEMENT STUDY TOUR IN BRASIL (IUWM)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0395" y="3412502"/>
            <a:ext cx="8729221" cy="18947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3200" b="1" dirty="0">
              <a:ln w="11430"/>
              <a:solidFill>
                <a:srgbClr val="FF00FF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ln w="11430"/>
                <a:solidFill>
                  <a:srgbClr val="FF00FF"/>
                </a:solidFill>
              </a:rPr>
              <a:t>Action Plan for the Next 18 Months</a:t>
            </a:r>
            <a:endParaRPr lang="ru-RU" sz="3200" b="1" dirty="0">
              <a:ln w="11430"/>
              <a:solidFill>
                <a:srgbClr val="FF00FF"/>
              </a:solidFill>
            </a:endParaRPr>
          </a:p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the Ethiopian Delegation</a:t>
            </a:r>
          </a:p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June 27, 2018</a:t>
            </a:r>
          </a:p>
          <a:p>
            <a:pPr algn="r"/>
            <a:endParaRPr lang="en-US" sz="24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flagspot.net/images/e/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692566"/>
            <a:ext cx="1914525" cy="11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world ban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4" y="5548184"/>
            <a:ext cx="1714500" cy="13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2" descr="Image result for japan flag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Image result for japan flag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6" descr="Image result for japan flag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8" descr="Image result for japan flag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0" descr="Image result for japan flag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2" descr="Image result for japan flag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4" descr="Image result for japan flag ima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6" descr="Image result for japan flag ima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547" y="1383632"/>
            <a:ext cx="6715760" cy="24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461" y="605257"/>
            <a:ext cx="8911687" cy="1280890"/>
          </a:xfrm>
        </p:spPr>
        <p:txBody>
          <a:bodyPr/>
          <a:lstStyle/>
          <a:p>
            <a:r>
              <a:rPr lang="en-US" dirty="0"/>
              <a:t>Key takeaways from </a:t>
            </a:r>
            <a:r>
              <a:rPr lang="en-US" dirty="0" err="1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7" y="1245702"/>
            <a:ext cx="11266688" cy="4685737"/>
          </a:xfrm>
        </p:spPr>
        <p:txBody>
          <a:bodyPr>
            <a:noAutofit/>
          </a:bodyPr>
          <a:lstStyle/>
          <a:p>
            <a:r>
              <a:rPr lang="en-US" sz="2400" dirty="0"/>
              <a:t>Connect the unconnected; critical to have different approach for servicing the poor(SABEPS) </a:t>
            </a:r>
          </a:p>
          <a:p>
            <a:r>
              <a:rPr lang="en-US" sz="2400" dirty="0"/>
              <a:t>Effective urban planning critical for inclusive local development (</a:t>
            </a:r>
            <a:r>
              <a:rPr lang="en-US" sz="2400" dirty="0" err="1"/>
              <a:t>e.g</a:t>
            </a:r>
            <a:r>
              <a:rPr lang="en-US" sz="2400" dirty="0"/>
              <a:t> </a:t>
            </a:r>
            <a:r>
              <a:rPr lang="en-US" sz="2400" dirty="0" err="1"/>
              <a:t>capela</a:t>
            </a:r>
            <a:r>
              <a:rPr lang="en-US" sz="2400" dirty="0"/>
              <a:t> do so </a:t>
            </a:r>
            <a:r>
              <a:rPr lang="en-US" sz="2400" dirty="0" err="1"/>
              <a:t>Corro</a:t>
            </a:r>
            <a:r>
              <a:rPr lang="en-US" sz="2400" dirty="0"/>
              <a:t> </a:t>
            </a:r>
            <a:r>
              <a:rPr lang="en-US" sz="2400" dirty="0" err="1"/>
              <a:t>neigbourhood</a:t>
            </a:r>
            <a:r>
              <a:rPr lang="en-US" sz="2400" dirty="0"/>
              <a:t> (SP); </a:t>
            </a:r>
            <a:r>
              <a:rPr lang="en-US" sz="2400" dirty="0" err="1"/>
              <a:t>Lagoas</a:t>
            </a:r>
            <a:r>
              <a:rPr lang="en-US" sz="2400" dirty="0"/>
              <a:t> do Norte (Teresina)  </a:t>
            </a:r>
          </a:p>
          <a:p>
            <a:r>
              <a:rPr lang="en-US" sz="2400" dirty="0"/>
              <a:t> Resettlement effective if it happens within existing locations and w/ active stakeholder engagement to provide viable options.</a:t>
            </a:r>
          </a:p>
          <a:p>
            <a:r>
              <a:rPr lang="en-US" sz="2400" dirty="0"/>
              <a:t>Due attention should be given to protection of water source areas and preventing water contamination through community consultation, participation.</a:t>
            </a:r>
          </a:p>
          <a:p>
            <a:r>
              <a:rPr lang="en-US" sz="2400" dirty="0"/>
              <a:t>Water supply and sanitation provision more effective when involving the private sector and presence of solid regulatory framework (SABEPS);</a:t>
            </a:r>
          </a:p>
          <a:p>
            <a:r>
              <a:rPr lang="en-US" sz="2400" dirty="0"/>
              <a:t>Integration and coordination key for effective urban water management (water supply, storm water, solid waste and land use)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957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697" y="633537"/>
            <a:ext cx="8911687" cy="1280890"/>
          </a:xfrm>
        </p:spPr>
        <p:txBody>
          <a:bodyPr/>
          <a:lstStyle/>
          <a:p>
            <a:r>
              <a:rPr lang="en-US" dirty="0"/>
              <a:t>What needs to be accomplished to address priority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5711" y="2133600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/>
              <a:t>Integrated planning and piloting to provide proof of concept and then scale up with:</a:t>
            </a:r>
          </a:p>
          <a:p>
            <a:pPr lvl="1"/>
            <a:r>
              <a:rPr lang="en-US" sz="2200" dirty="0"/>
              <a:t>Clear delineation of responsibility and acceptance of stakeholders</a:t>
            </a:r>
          </a:p>
          <a:p>
            <a:r>
              <a:rPr lang="en-US" sz="2400" dirty="0"/>
              <a:t>Implementation without having  </a:t>
            </a:r>
            <a:r>
              <a:rPr lang="en-US" sz="2400" dirty="0" err="1"/>
              <a:t>intergrated</a:t>
            </a:r>
            <a:r>
              <a:rPr lang="en-US" sz="2400" dirty="0"/>
              <a:t> and consultative planning and shared accountability should be avoided </a:t>
            </a:r>
          </a:p>
          <a:p>
            <a:r>
              <a:rPr lang="en-US" sz="2400" dirty="0"/>
              <a:t>Awareness creation and training to key stakeholders, including politicians to start thinking out of the box</a:t>
            </a:r>
          </a:p>
          <a:p>
            <a:r>
              <a:rPr lang="en-US" sz="2400" dirty="0"/>
              <a:t>Capacity building and exposure of key stakeholders in the subject matter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078" name="Picture 6" descr="Image result for addis ababa city administration and river strea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5340" r="3496" b="12135"/>
          <a:stretch/>
        </p:blipFill>
        <p:spPr bwMode="auto">
          <a:xfrm>
            <a:off x="206030" y="1225485"/>
            <a:ext cx="2656706" cy="2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ddis ababa city administration and river str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0" y="4336330"/>
            <a:ext cx="2656706" cy="24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8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061" y="181050"/>
            <a:ext cx="8911687" cy="1280890"/>
          </a:xfrm>
        </p:spPr>
        <p:txBody>
          <a:bodyPr/>
          <a:lstStyle/>
          <a:p>
            <a:r>
              <a:rPr lang="en-US" dirty="0"/>
              <a:t>What are opportunities and barriers for implementing the action plans?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88" y="1207417"/>
            <a:ext cx="10985402" cy="4930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Opportunities/Strengths:</a:t>
            </a:r>
          </a:p>
          <a:p>
            <a:r>
              <a:rPr lang="en-US" sz="2000" dirty="0"/>
              <a:t>Ongoing Institutional reorganization and restructuring in Addis Ababa city and strong political will </a:t>
            </a:r>
          </a:p>
          <a:p>
            <a:pPr lvl="1"/>
            <a:r>
              <a:rPr lang="en-US" sz="1800" dirty="0"/>
              <a:t>Newly established planning commission, ratified new integrated and flexible master plan </a:t>
            </a:r>
          </a:p>
          <a:p>
            <a:pPr lvl="1"/>
            <a:r>
              <a:rPr lang="en-US" sz="1800" dirty="0"/>
              <a:t>Agency for green development, watershed management, and flood management under process</a:t>
            </a:r>
          </a:p>
          <a:p>
            <a:r>
              <a:rPr lang="en-US" sz="2000" dirty="0"/>
              <a:t>Increased investments in expansion of water supply and sewerage services</a:t>
            </a:r>
          </a:p>
          <a:p>
            <a:r>
              <a:rPr lang="en-US" sz="2000" dirty="0"/>
              <a:t>Newly approved WB support for urban water supply and sanitation, Urban Institutions and Infrastructure Development Program </a:t>
            </a:r>
          </a:p>
          <a:p>
            <a:pPr marL="0" indent="0">
              <a:buNone/>
            </a:pPr>
            <a:r>
              <a:rPr lang="en-US" sz="2400" dirty="0"/>
              <a:t>Barriers Expected:</a:t>
            </a:r>
          </a:p>
          <a:p>
            <a:r>
              <a:rPr lang="en-US" sz="2000" dirty="0"/>
              <a:t>Institutional resistance, lack of coordinated implementation &amp; regulatory bodies</a:t>
            </a:r>
          </a:p>
          <a:p>
            <a:r>
              <a:rPr lang="en-US" sz="2000" dirty="0"/>
              <a:t>Shortage of skilled manpower and budget</a:t>
            </a:r>
          </a:p>
          <a:p>
            <a:r>
              <a:rPr lang="en-US" sz="2000" dirty="0"/>
              <a:t>Time to gain public awareness and acceptance</a:t>
            </a:r>
          </a:p>
          <a:p>
            <a:r>
              <a:rPr lang="en-US" sz="2000" dirty="0"/>
              <a:t>Limited use of larger menu of technological options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95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90477"/>
            <a:ext cx="8911687" cy="1280890"/>
          </a:xfrm>
        </p:spPr>
        <p:txBody>
          <a:bodyPr/>
          <a:lstStyle/>
          <a:p>
            <a:r>
              <a:rPr lang="en-US" dirty="0"/>
              <a:t>Actions &amp;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897" y="1036948"/>
            <a:ext cx="11158103" cy="5165889"/>
          </a:xfrm>
        </p:spPr>
        <p:txBody>
          <a:bodyPr>
            <a:noAutofit/>
          </a:bodyPr>
          <a:lstStyle/>
          <a:p>
            <a:r>
              <a:rPr lang="en-US" sz="2200" dirty="0"/>
              <a:t>Dissemination</a:t>
            </a:r>
            <a:r>
              <a:rPr lang="en-US" sz="2400" dirty="0"/>
              <a:t> and stock taking national workshop with key stakeholders in December 2018</a:t>
            </a:r>
          </a:p>
          <a:p>
            <a:r>
              <a:rPr lang="en-US" sz="2400" dirty="0"/>
              <a:t>Prepare and implement a showcase project for Addis Ababa under the River Development agency (catchment management, urban parks, access to water &amp; sanitation, drainage, solid waste, flood protection, </a:t>
            </a:r>
            <a:r>
              <a:rPr lang="en-US" sz="2400" dirty="0" err="1"/>
              <a:t>etc</a:t>
            </a:r>
            <a:r>
              <a:rPr lang="en-US" sz="2400" dirty="0"/>
              <a:t>)  - Plan prepared by end December 2018</a:t>
            </a:r>
          </a:p>
          <a:p>
            <a:r>
              <a:rPr lang="en-US" sz="2400" dirty="0"/>
              <a:t>Prepare and implement a showcase project for a secondary city ( catchment management, urban park, access to water &amp; sanitation, drainage, solid waste, flood protection, </a:t>
            </a:r>
            <a:r>
              <a:rPr lang="en-US" sz="2400" dirty="0" err="1"/>
              <a:t>etc</a:t>
            </a:r>
            <a:r>
              <a:rPr lang="en-US" sz="2400" dirty="0"/>
              <a:t>)   - plan prepared by February 2019</a:t>
            </a:r>
          </a:p>
          <a:p>
            <a:r>
              <a:rPr lang="en-US" sz="2400" dirty="0"/>
              <a:t> Training and awareness creation on IUMM to federal and city officials, and technicians in six months (with the support of IUMM) – FY 19</a:t>
            </a:r>
          </a:p>
          <a:p>
            <a:r>
              <a:rPr lang="en-US" sz="2400" dirty="0"/>
              <a:t>Short term and long term training and international expert support on developing and implementing the show cases.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52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137" y="350733"/>
            <a:ext cx="8911687" cy="1280890"/>
          </a:xfrm>
        </p:spPr>
        <p:txBody>
          <a:bodyPr/>
          <a:lstStyle/>
          <a:p>
            <a:r>
              <a:rPr lang="en-US" dirty="0"/>
              <a:t>Concrete Technical support from WB/IUWM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137" y="2028571"/>
            <a:ext cx="8911687" cy="4006222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Training and awareness creation on IUMM to federal and city officials, and technicians</a:t>
            </a:r>
          </a:p>
          <a:p>
            <a:r>
              <a:rPr lang="en-US" sz="2400" dirty="0"/>
              <a:t>Short and long term training and international expert support on WSS service delivery (and viable technologies), flood management</a:t>
            </a:r>
          </a:p>
          <a:p>
            <a:r>
              <a:rPr lang="en-US" sz="2400" dirty="0"/>
              <a:t>Support on best practices and implementation of resettlement practices &amp; social mobilization; integrating job creation and livelihood activities</a:t>
            </a:r>
          </a:p>
          <a:p>
            <a:r>
              <a:rPr lang="en-US" sz="2400" dirty="0"/>
              <a:t>Support in the development of the show cases in the two cities</a:t>
            </a:r>
          </a:p>
          <a:p>
            <a:r>
              <a:rPr lang="en-US" sz="2400" dirty="0"/>
              <a:t>Workshop on IUWM in Addis Ababa bringing together officials and technicians from different cities in Ethiopia</a:t>
            </a:r>
          </a:p>
          <a:p>
            <a:r>
              <a:rPr lang="en-US" sz="2400" dirty="0"/>
              <a:t>Exposure visits to best practice cities</a:t>
            </a:r>
          </a:p>
          <a:p>
            <a:r>
              <a:rPr lang="en-US" sz="2400" dirty="0"/>
              <a:t>Expand financing support through ongoing lending operations (for WSS and urban development)</a:t>
            </a:r>
          </a:p>
          <a:p>
            <a:endParaRPr lang="en-US" dirty="0"/>
          </a:p>
        </p:txBody>
      </p:sp>
      <p:pic>
        <p:nvPicPr>
          <p:cNvPr id="8" name="Picture 2" descr="Image result for addis ababa city administration and river st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4" y="1800520"/>
            <a:ext cx="2136423" cy="42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226"/>
            <a:ext cx="65" cy="421224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429A0-BC25-4820-9E52-E2F9117E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" y="0"/>
            <a:ext cx="12003464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18737-3274-487E-9EFA-8B9AB66480EC}"/>
              </a:ext>
            </a:extLst>
          </p:cNvPr>
          <p:cNvSpPr txBox="1"/>
          <p:nvPr/>
        </p:nvSpPr>
        <p:spPr>
          <a:xfrm>
            <a:off x="3572757" y="395925"/>
            <a:ext cx="724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</a:rPr>
              <a:t>THANK YOU!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731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538</TotalTime>
  <Words>591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Wisp</vt:lpstr>
      <vt:lpstr>  INTEGRATED URBAN WATER MANAGEMENT STUDY TOUR IN BRASIL (IUWM)</vt:lpstr>
      <vt:lpstr>Key takeaways from Brasil</vt:lpstr>
      <vt:lpstr>What needs to be accomplished to address priority challenges?</vt:lpstr>
      <vt:lpstr>What are opportunities and barriers for implementing the action plans?</vt:lpstr>
      <vt:lpstr>Actions &amp; Milestones</vt:lpstr>
      <vt:lpstr>Concrete Technical support from WB/IUWM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DEEP DIVE  ON INTEGRATED URBAN WATER MANAGEMENT (IUWM)</dc:title>
  <dc:creator>Abebaw Alemayehu</dc:creator>
  <cp:lastModifiedBy>Abebaw Alemayehu</cp:lastModifiedBy>
  <cp:revision>68</cp:revision>
  <dcterms:created xsi:type="dcterms:W3CDTF">2017-09-28T12:25:42Z</dcterms:created>
  <dcterms:modified xsi:type="dcterms:W3CDTF">2018-06-27T13:59:50Z</dcterms:modified>
</cp:coreProperties>
</file>