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72" r:id="rId3"/>
    <p:sldId id="278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D0D40-E595-4811-BC45-5113DE43C929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E2E68-9E2D-45F0-BA5A-156DE5BCCDE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49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FAF3B96-AECD-4400-9DCB-D80AA3CA7A12}" type="datetimeFigureOut">
              <a:rPr lang="en-AU" smtClean="0"/>
              <a:pPr/>
              <a:t>27/6/18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B3DE819-C8D7-41D0-9291-65D097CAD1F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340768"/>
            <a:ext cx="532859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596" y="4343782"/>
            <a:ext cx="4304444" cy="813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Sao Paulo, 27</a:t>
            </a:r>
            <a:r>
              <a:rPr lang="en-AU" baseline="30000" dirty="0" smtClean="0">
                <a:solidFill>
                  <a:schemeClr val="tx1"/>
                </a:solidFill>
              </a:rPr>
              <a:t>th</a:t>
            </a:r>
            <a:r>
              <a:rPr lang="en-AU" dirty="0" smtClean="0">
                <a:solidFill>
                  <a:schemeClr val="tx1"/>
                </a:solidFill>
              </a:rPr>
              <a:t> June 2018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584" y="1412776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INDONESIA ACTION PLAN</a:t>
            </a:r>
            <a:endParaRPr lang="id-ID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06" y="4753692"/>
            <a:ext cx="3476879" cy="2131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/>
          <a:srcRect b="6691"/>
          <a:stretch/>
        </p:blipFill>
        <p:spPr>
          <a:xfrm>
            <a:off x="5652120" y="-27384"/>
            <a:ext cx="3508564" cy="34536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4040C6C6-87B3-45C7-8521-B93073F274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806" y="3429000"/>
            <a:ext cx="3460194" cy="194693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257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8. support/assistance from world bank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38045"/>
            <a:ext cx="7632848" cy="31019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Provide technical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Bring global experience and experts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Linkage to existing and pipeline WB activities (projects, TAs and studies)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err="1" smtClean="0"/>
              <a:t>Convince</a:t>
            </a:r>
            <a:r>
              <a:rPr lang="id-ID" sz="2800" dirty="0" smtClean="0"/>
              <a:t> </a:t>
            </a:r>
            <a:r>
              <a:rPr lang="id-ID" sz="2800" dirty="0" err="1" smtClean="0"/>
              <a:t>and</a:t>
            </a:r>
            <a:r>
              <a:rPr lang="id-ID" sz="2800" dirty="0" smtClean="0"/>
              <a:t> </a:t>
            </a:r>
            <a:r>
              <a:rPr lang="id-ID" sz="2800" dirty="0" err="1" smtClean="0"/>
              <a:t>confine</a:t>
            </a:r>
            <a:r>
              <a:rPr lang="id-ID" sz="2800" dirty="0" smtClean="0"/>
              <a:t> </a:t>
            </a:r>
            <a:r>
              <a:rPr lang="id-ID" sz="2800" dirty="0" err="1" smtClean="0"/>
              <a:t>other</a:t>
            </a:r>
            <a:r>
              <a:rPr lang="id-ID" sz="2800" dirty="0" smtClean="0"/>
              <a:t> development partners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90895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OBRIGADO!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 takeaways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Things to be accomplished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and Barriers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from World Bank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7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/>
              <a:t>1</a:t>
            </a:r>
            <a:r>
              <a:rPr lang="id-ID" sz="2800" dirty="0" smtClean="0"/>
              <a:t>. </a:t>
            </a:r>
            <a:r>
              <a:rPr lang="en-US" sz="2800" dirty="0" smtClean="0"/>
              <a:t>K</a:t>
            </a:r>
            <a:r>
              <a:rPr lang="id-ID" sz="2800" dirty="0" err="1" smtClean="0"/>
              <a:t>ey</a:t>
            </a:r>
            <a:r>
              <a:rPr lang="id-ID" sz="2800" dirty="0" smtClean="0"/>
              <a:t> </a:t>
            </a:r>
            <a:r>
              <a:rPr lang="id-ID" sz="2800" dirty="0" err="1" smtClean="0"/>
              <a:t>takeaways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44624" y="2466176"/>
            <a:ext cx="714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dirty="0" smtClean="0"/>
              <a:t>Program </a:t>
            </a:r>
            <a:r>
              <a:rPr lang="id-ID" dirty="0" err="1" smtClean="0"/>
              <a:t>implementation</a:t>
            </a:r>
            <a:r>
              <a:rPr lang="id-ID" dirty="0" smtClean="0"/>
              <a:t> (area </a:t>
            </a:r>
            <a:r>
              <a:rPr lang="id-ID" dirty="0" err="1" smtClean="0"/>
              <a:t>based</a:t>
            </a:r>
            <a:r>
              <a:rPr lang="id-ID" dirty="0" smtClean="0"/>
              <a:t>) </a:t>
            </a:r>
            <a:r>
              <a:rPr lang="id-ID" dirty="0" err="1" smtClean="0"/>
              <a:t>with</a:t>
            </a:r>
            <a:r>
              <a:rPr lang="id-ID" dirty="0"/>
              <a:t> </a:t>
            </a:r>
            <a:r>
              <a:rPr lang="id-ID" dirty="0" err="1" smtClean="0"/>
              <a:t>central</a:t>
            </a:r>
            <a:r>
              <a:rPr lang="id-ID" dirty="0" smtClean="0"/>
              <a:t> </a:t>
            </a:r>
            <a:r>
              <a:rPr lang="id-ID" dirty="0" err="1" smtClean="0"/>
              <a:t>issue</a:t>
            </a:r>
            <a:r>
              <a:rPr lang="id-ID" dirty="0" smtClean="0"/>
              <a:t> </a:t>
            </a:r>
            <a:r>
              <a:rPr lang="id-ID" dirty="0" err="1" smtClean="0"/>
              <a:t>to</a:t>
            </a:r>
            <a:r>
              <a:rPr lang="id-ID" dirty="0" smtClean="0"/>
              <a:t> </a:t>
            </a:r>
            <a:r>
              <a:rPr lang="id-ID" dirty="0" err="1" smtClean="0"/>
              <a:t>integrate</a:t>
            </a:r>
            <a:r>
              <a:rPr lang="id-ID" dirty="0" smtClean="0"/>
              <a:t> </a:t>
            </a:r>
            <a:r>
              <a:rPr lang="id-ID" dirty="0" err="1" smtClean="0"/>
              <a:t>all</a:t>
            </a:r>
            <a:r>
              <a:rPr lang="id-ID" dirty="0" smtClean="0"/>
              <a:t> </a:t>
            </a:r>
            <a:r>
              <a:rPr lang="id-ID" dirty="0" err="1" smtClean="0"/>
              <a:t>efforts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All </a:t>
            </a:r>
            <a:r>
              <a:rPr lang="id-ID" dirty="0" err="1" smtClean="0"/>
              <a:t>efforts</a:t>
            </a:r>
            <a:r>
              <a:rPr lang="id-ID" dirty="0" smtClean="0"/>
              <a:t> are </a:t>
            </a:r>
            <a:r>
              <a:rPr lang="id-ID" dirty="0" err="1" smtClean="0"/>
              <a:t>conducted</a:t>
            </a:r>
            <a:r>
              <a:rPr lang="id-ID" dirty="0" smtClean="0"/>
              <a:t> in </a:t>
            </a:r>
            <a:r>
              <a:rPr lang="id-ID" dirty="0" err="1" smtClean="0"/>
              <a:t>holistic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integrated</a:t>
            </a:r>
            <a:r>
              <a:rPr lang="id-ID" dirty="0" smtClean="0"/>
              <a:t> </a:t>
            </a:r>
            <a:r>
              <a:rPr lang="id-ID" dirty="0" err="1" smtClean="0"/>
              <a:t>mannerd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In Sao Paulo: </a:t>
            </a:r>
            <a:r>
              <a:rPr lang="id-ID" dirty="0" err="1" smtClean="0"/>
              <a:t>solving</a:t>
            </a:r>
            <a:r>
              <a:rPr lang="id-ID" dirty="0" smtClean="0"/>
              <a:t> </a:t>
            </a:r>
            <a:r>
              <a:rPr lang="id-ID" dirty="0" err="1" smtClean="0"/>
              <a:t>flood</a:t>
            </a:r>
            <a:r>
              <a:rPr lang="id-ID" dirty="0" smtClean="0"/>
              <a:t> problem 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In </a:t>
            </a:r>
            <a:r>
              <a:rPr lang="id-ID" dirty="0" err="1" smtClean="0"/>
              <a:t>Teresina</a:t>
            </a:r>
            <a:r>
              <a:rPr lang="id-ID" dirty="0" smtClean="0"/>
              <a:t>: </a:t>
            </a:r>
            <a:r>
              <a:rPr lang="id-ID" dirty="0" err="1" smtClean="0"/>
              <a:t>saving</a:t>
            </a:r>
            <a:r>
              <a:rPr lang="id-ID" dirty="0" smtClean="0"/>
              <a:t> </a:t>
            </a:r>
            <a:r>
              <a:rPr lang="id-ID" dirty="0" err="1" smtClean="0"/>
              <a:t>lagoons</a:t>
            </a:r>
            <a:r>
              <a:rPr lang="id-ID" dirty="0" smtClean="0"/>
              <a:t> as </a:t>
            </a:r>
            <a:r>
              <a:rPr lang="id-ID" dirty="0" err="1" smtClean="0"/>
              <a:t>a</a:t>
            </a:r>
            <a:r>
              <a:rPr lang="id-ID" dirty="0" smtClean="0"/>
              <a:t> </a:t>
            </a:r>
            <a:r>
              <a:rPr lang="id-ID" dirty="0" err="1" smtClean="0"/>
              <a:t>mean</a:t>
            </a:r>
            <a:r>
              <a:rPr lang="id-ID" dirty="0" smtClean="0"/>
              <a:t> </a:t>
            </a:r>
            <a:r>
              <a:rPr lang="id-ID" dirty="0" err="1" smtClean="0"/>
              <a:t>for</a:t>
            </a:r>
            <a:r>
              <a:rPr lang="id-ID" dirty="0" smtClean="0"/>
              <a:t> </a:t>
            </a:r>
            <a:r>
              <a:rPr lang="id-ID" dirty="0" err="1" smtClean="0"/>
              <a:t>socioeconomic</a:t>
            </a:r>
            <a:r>
              <a:rPr lang="id-ID" dirty="0" smtClean="0"/>
              <a:t> </a:t>
            </a:r>
            <a:r>
              <a:rPr lang="id-ID" dirty="0" err="1" smtClean="0"/>
              <a:t>development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err="1" smtClean="0"/>
              <a:t>Consistent</a:t>
            </a:r>
            <a:r>
              <a:rPr lang="id-ID" dirty="0" smtClean="0"/>
              <a:t> urban </a:t>
            </a:r>
            <a:r>
              <a:rPr lang="id-ID" dirty="0" err="1" smtClean="0"/>
              <a:t>planning</a:t>
            </a:r>
            <a:r>
              <a:rPr lang="id-ID" dirty="0" smtClean="0"/>
              <a:t> </a:t>
            </a:r>
            <a:r>
              <a:rPr lang="id-ID" dirty="0" err="1" smtClean="0"/>
              <a:t>taking</a:t>
            </a:r>
            <a:r>
              <a:rPr lang="id-ID" dirty="0" smtClean="0"/>
              <a:t> </a:t>
            </a:r>
            <a:r>
              <a:rPr lang="id-ID" dirty="0" err="1" smtClean="0"/>
              <a:t>into</a:t>
            </a:r>
            <a:r>
              <a:rPr lang="id-ID" dirty="0" smtClean="0"/>
              <a:t> </a:t>
            </a:r>
            <a:r>
              <a:rPr lang="id-ID" dirty="0" err="1" smtClean="0"/>
              <a:t>account</a:t>
            </a:r>
            <a:r>
              <a:rPr lang="id-ID" dirty="0" smtClean="0"/>
              <a:t> </a:t>
            </a:r>
            <a:r>
              <a:rPr lang="id-ID" dirty="0" err="1" smtClean="0"/>
              <a:t>water</a:t>
            </a:r>
            <a:r>
              <a:rPr lang="id-ID" dirty="0" smtClean="0"/>
              <a:t> </a:t>
            </a:r>
            <a:r>
              <a:rPr lang="id-ID" dirty="0" err="1" smtClean="0"/>
              <a:t>resource</a:t>
            </a:r>
            <a:r>
              <a:rPr lang="id-ID" dirty="0" smtClean="0"/>
              <a:t> as </a:t>
            </a:r>
            <a:r>
              <a:rPr lang="id-ID" dirty="0" err="1" smtClean="0"/>
              <a:t>constraint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err="1" smtClean="0"/>
              <a:t>Other</a:t>
            </a:r>
            <a:r>
              <a:rPr lang="id-ID" dirty="0" smtClean="0"/>
              <a:t> </a:t>
            </a:r>
            <a:r>
              <a:rPr lang="id-ID" dirty="0" err="1" smtClean="0"/>
              <a:t>related</a:t>
            </a:r>
            <a:r>
              <a:rPr lang="id-ID" dirty="0" smtClean="0"/>
              <a:t> </a:t>
            </a:r>
            <a:r>
              <a:rPr lang="id-ID" dirty="0" err="1" smtClean="0"/>
              <a:t>problems</a:t>
            </a:r>
            <a:r>
              <a:rPr lang="id-ID" dirty="0" smtClean="0"/>
              <a:t> </a:t>
            </a:r>
            <a:r>
              <a:rPr lang="id-ID" dirty="0" err="1" smtClean="0"/>
              <a:t>that</a:t>
            </a:r>
            <a:r>
              <a:rPr lang="id-ID" dirty="0" smtClean="0"/>
              <a:t> </a:t>
            </a:r>
            <a:r>
              <a:rPr lang="id-ID" dirty="0" err="1" smtClean="0"/>
              <a:t>have</a:t>
            </a:r>
            <a:r>
              <a:rPr lang="id-ID" dirty="0" smtClean="0"/>
              <a:t> </a:t>
            </a:r>
            <a:r>
              <a:rPr lang="id-ID" dirty="0" err="1" smtClean="0"/>
              <a:t>to</a:t>
            </a:r>
            <a:r>
              <a:rPr lang="id-ID" dirty="0" smtClean="0"/>
              <a:t> </a:t>
            </a:r>
            <a:r>
              <a:rPr lang="id-ID" dirty="0" err="1" smtClean="0"/>
              <a:t>be</a:t>
            </a:r>
            <a:r>
              <a:rPr lang="id-ID" dirty="0" smtClean="0"/>
              <a:t> </a:t>
            </a:r>
            <a:r>
              <a:rPr lang="id-ID" dirty="0" err="1" smtClean="0"/>
              <a:t>solved</a:t>
            </a:r>
            <a:r>
              <a:rPr lang="id-ID" dirty="0" smtClean="0"/>
              <a:t> </a:t>
            </a:r>
            <a:r>
              <a:rPr lang="id-ID" dirty="0" err="1" smtClean="0"/>
              <a:t>to</a:t>
            </a:r>
            <a:r>
              <a:rPr lang="id-ID" dirty="0" smtClean="0"/>
              <a:t> </a:t>
            </a:r>
            <a:r>
              <a:rPr lang="id-ID" dirty="0" err="1" smtClean="0"/>
              <a:t>reach</a:t>
            </a:r>
            <a:r>
              <a:rPr lang="id-ID" dirty="0" smtClean="0"/>
              <a:t> </a:t>
            </a:r>
            <a:r>
              <a:rPr lang="id-ID" dirty="0" err="1" smtClean="0"/>
              <a:t>the</a:t>
            </a:r>
            <a:r>
              <a:rPr lang="id-ID" dirty="0" smtClean="0"/>
              <a:t> </a:t>
            </a:r>
            <a:r>
              <a:rPr lang="id-ID" dirty="0" err="1" smtClean="0"/>
              <a:t>objective</a:t>
            </a:r>
            <a:r>
              <a:rPr lang="id-ID" dirty="0" smtClean="0"/>
              <a:t>: </a:t>
            </a:r>
            <a:r>
              <a:rPr lang="id-ID" dirty="0" err="1" smtClean="0"/>
              <a:t>slums</a:t>
            </a:r>
            <a:r>
              <a:rPr lang="id-ID" dirty="0" smtClean="0"/>
              <a:t> </a:t>
            </a:r>
            <a:r>
              <a:rPr lang="id-ID" dirty="0" err="1" smtClean="0"/>
              <a:t>alleviation</a:t>
            </a:r>
            <a:r>
              <a:rPr lang="id-ID" dirty="0" smtClean="0"/>
              <a:t>, </a:t>
            </a:r>
            <a:r>
              <a:rPr lang="id-ID" dirty="0" err="1" smtClean="0"/>
              <a:t>housing</a:t>
            </a:r>
            <a:r>
              <a:rPr lang="id-ID" dirty="0" smtClean="0"/>
              <a:t> </a:t>
            </a:r>
            <a:r>
              <a:rPr lang="id-ID" dirty="0" err="1" smtClean="0"/>
              <a:t>provision</a:t>
            </a:r>
            <a:r>
              <a:rPr lang="id-ID" dirty="0" smtClean="0"/>
              <a:t>, </a:t>
            </a:r>
            <a:r>
              <a:rPr lang="id-ID" dirty="0" err="1" smtClean="0"/>
              <a:t>land</a:t>
            </a:r>
            <a:r>
              <a:rPr lang="id-ID" dirty="0" smtClean="0"/>
              <a:t> </a:t>
            </a:r>
            <a:r>
              <a:rPr lang="id-ID" dirty="0" err="1" smtClean="0"/>
              <a:t>tenure</a:t>
            </a:r>
            <a:r>
              <a:rPr lang="id-ID" dirty="0" smtClean="0"/>
              <a:t>, </a:t>
            </a:r>
            <a:r>
              <a:rPr lang="id-ID" dirty="0" err="1" smtClean="0"/>
              <a:t>etc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err="1" smtClean="0"/>
              <a:t>Determination</a:t>
            </a:r>
            <a:r>
              <a:rPr lang="id-ID" dirty="0" smtClean="0"/>
              <a:t> </a:t>
            </a:r>
            <a:r>
              <a:rPr lang="id-ID" dirty="0" err="1" smtClean="0"/>
              <a:t>of</a:t>
            </a:r>
            <a:r>
              <a:rPr lang="id-ID" dirty="0" smtClean="0"/>
              <a:t> </a:t>
            </a:r>
            <a:r>
              <a:rPr lang="id-ID" dirty="0" err="1" smtClean="0"/>
              <a:t>priority</a:t>
            </a:r>
            <a:r>
              <a:rPr lang="id-ID" dirty="0" smtClean="0"/>
              <a:t> </a:t>
            </a:r>
            <a:r>
              <a:rPr lang="id-ID" dirty="0" err="1" smtClean="0"/>
              <a:t>location</a:t>
            </a: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r>
              <a:rPr lang="id-ID" dirty="0" err="1" smtClean="0"/>
              <a:t>Having</a:t>
            </a:r>
            <a:r>
              <a:rPr lang="id-ID" dirty="0" smtClean="0"/>
              <a:t> </a:t>
            </a:r>
            <a:r>
              <a:rPr lang="id-ID" dirty="0" err="1" smtClean="0"/>
              <a:t>clear</a:t>
            </a:r>
            <a:r>
              <a:rPr lang="id-ID" dirty="0" smtClean="0"/>
              <a:t> </a:t>
            </a:r>
            <a:r>
              <a:rPr lang="id-ID" dirty="0" err="1" smtClean="0"/>
              <a:t>stages</a:t>
            </a:r>
            <a:r>
              <a:rPr lang="id-ID" dirty="0" smtClean="0"/>
              <a:t> </a:t>
            </a:r>
            <a:r>
              <a:rPr lang="id-ID" dirty="0" err="1" smtClean="0"/>
              <a:t>of</a:t>
            </a:r>
            <a:r>
              <a:rPr lang="id-ID" dirty="0" smtClean="0"/>
              <a:t> </a:t>
            </a:r>
            <a:r>
              <a:rPr lang="id-ID" dirty="0" err="1" smtClean="0"/>
              <a:t>development</a:t>
            </a:r>
            <a:r>
              <a:rPr lang="id-ID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Long term </a:t>
            </a:r>
            <a:r>
              <a:rPr lang="id-ID" dirty="0" err="1" smtClean="0"/>
              <a:t>financing</a:t>
            </a:r>
            <a:r>
              <a:rPr lang="id-ID" dirty="0" smtClean="0"/>
              <a:t> </a:t>
            </a:r>
            <a:r>
              <a:rPr lang="id-ID" dirty="0" err="1" smtClean="0"/>
              <a:t>scheme</a:t>
            </a:r>
            <a:r>
              <a:rPr lang="id-ID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err="1" smtClean="0"/>
              <a:t>Case</a:t>
            </a:r>
            <a:r>
              <a:rPr lang="id-ID" dirty="0" smtClean="0"/>
              <a:t> study: </a:t>
            </a:r>
            <a:r>
              <a:rPr lang="id-ID" dirty="0" err="1" smtClean="0"/>
              <a:t>saving</a:t>
            </a:r>
            <a:r>
              <a:rPr lang="id-ID" dirty="0" smtClean="0"/>
              <a:t> </a:t>
            </a:r>
            <a:r>
              <a:rPr lang="id-ID" dirty="0" err="1" smtClean="0"/>
              <a:t>the</a:t>
            </a:r>
            <a:r>
              <a:rPr lang="id-ID" dirty="0" smtClean="0"/>
              <a:t> Gulf </a:t>
            </a:r>
            <a:r>
              <a:rPr lang="id-ID" dirty="0" err="1" smtClean="0"/>
              <a:t>of</a:t>
            </a:r>
            <a:r>
              <a:rPr lang="id-ID" dirty="0" smtClean="0"/>
              <a:t> Jakarta </a:t>
            </a:r>
            <a:r>
              <a:rPr lang="id-ID" dirty="0" err="1" smtClean="0"/>
              <a:t>with</a:t>
            </a:r>
            <a:r>
              <a:rPr lang="id-ID" dirty="0" smtClean="0"/>
              <a:t> </a:t>
            </a:r>
            <a:r>
              <a:rPr lang="id-ID" dirty="0" err="1" smtClean="0"/>
              <a:t>major</a:t>
            </a:r>
            <a:r>
              <a:rPr lang="id-ID" dirty="0" smtClean="0"/>
              <a:t> </a:t>
            </a:r>
            <a:r>
              <a:rPr lang="id-ID" dirty="0" err="1" smtClean="0"/>
              <a:t>outputs</a:t>
            </a:r>
            <a:r>
              <a:rPr lang="id-ID" dirty="0" smtClean="0"/>
              <a:t> </a:t>
            </a:r>
            <a:r>
              <a:rPr lang="id-ID" dirty="0" err="1" smtClean="0"/>
              <a:t>of</a:t>
            </a:r>
            <a:r>
              <a:rPr lang="id-ID" dirty="0" smtClean="0"/>
              <a:t> </a:t>
            </a:r>
            <a:r>
              <a:rPr lang="id-ID" dirty="0" err="1" smtClean="0"/>
              <a:t>piped</a:t>
            </a:r>
            <a:r>
              <a:rPr lang="id-ID" dirty="0" smtClean="0"/>
              <a:t> </a:t>
            </a:r>
            <a:r>
              <a:rPr lang="id-ID" dirty="0" err="1" smtClean="0"/>
              <a:t>drinking</a:t>
            </a:r>
            <a:r>
              <a:rPr lang="id-ID" dirty="0" smtClean="0"/>
              <a:t> </a:t>
            </a:r>
            <a:r>
              <a:rPr lang="id-ID" dirty="0" err="1" smtClean="0"/>
              <a:t>water</a:t>
            </a:r>
            <a:r>
              <a:rPr lang="id-ID" dirty="0" smtClean="0"/>
              <a:t> </a:t>
            </a:r>
            <a:r>
              <a:rPr lang="id-ID" dirty="0" err="1" smtClean="0"/>
              <a:t>provision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wastewater</a:t>
            </a:r>
            <a:r>
              <a:rPr lang="id-ID" dirty="0" smtClean="0"/>
              <a:t> </a:t>
            </a:r>
            <a:r>
              <a:rPr lang="id-ID" dirty="0" err="1" smtClean="0"/>
              <a:t>services</a:t>
            </a:r>
            <a:r>
              <a:rPr lang="id-ID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endParaRPr lang="id-ID" dirty="0" smtClean="0"/>
          </a:p>
          <a:p>
            <a:pPr marL="342900" indent="-3429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2. THINGS to </a:t>
            </a:r>
            <a:r>
              <a:rPr lang="id-ID" sz="2800" dirty="0" err="1" smtClean="0"/>
              <a:t>be</a:t>
            </a:r>
            <a:r>
              <a:rPr lang="id-ID" sz="2800" dirty="0" smtClean="0"/>
              <a:t> </a:t>
            </a:r>
            <a:r>
              <a:rPr lang="id-ID" sz="2800" dirty="0" err="1" smtClean="0"/>
              <a:t>accomplished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8045"/>
            <a:ext cx="7416823" cy="310198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The </a:t>
            </a:r>
            <a:r>
              <a:rPr lang="id-ID" sz="2400" dirty="0" err="1" smtClean="0"/>
              <a:t>need</a:t>
            </a:r>
            <a:r>
              <a:rPr lang="id-ID" sz="2400" dirty="0" smtClean="0"/>
              <a:t> </a:t>
            </a:r>
            <a:r>
              <a:rPr lang="id-ID" sz="2400" dirty="0" err="1" smtClean="0"/>
              <a:t>for</a:t>
            </a:r>
            <a:r>
              <a:rPr lang="id-ID" sz="2400" dirty="0" smtClean="0"/>
              <a:t> </a:t>
            </a:r>
            <a:r>
              <a:rPr lang="id-ID" sz="2400" dirty="0" err="1" smtClean="0"/>
              <a:t>comprehensive</a:t>
            </a:r>
            <a:r>
              <a:rPr lang="id-ID" sz="2400" dirty="0" smtClean="0"/>
              <a:t> master plan </a:t>
            </a:r>
            <a:r>
              <a:rPr lang="id-ID" sz="2400" dirty="0" err="1" smtClean="0"/>
              <a:t>along</a:t>
            </a:r>
            <a:r>
              <a:rPr lang="id-ID" sz="2400" dirty="0" smtClean="0"/>
              <a:t> </a:t>
            </a:r>
            <a:r>
              <a:rPr lang="id-ID" sz="2400" dirty="0" err="1" smtClean="0"/>
              <a:t>with</a:t>
            </a:r>
            <a:r>
              <a:rPr lang="id-ID" sz="2400" dirty="0" smtClean="0"/>
              <a:t> </a:t>
            </a:r>
            <a:r>
              <a:rPr lang="id-ID" sz="2400" dirty="0" err="1" smtClean="0"/>
              <a:t>adequate</a:t>
            </a:r>
            <a:r>
              <a:rPr lang="id-ID" sz="2400" dirty="0" smtClean="0"/>
              <a:t> legal </a:t>
            </a:r>
            <a:r>
              <a:rPr lang="id-ID" sz="2400" dirty="0" err="1" smtClean="0"/>
              <a:t>standing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financing</a:t>
            </a:r>
            <a:r>
              <a:rPr lang="id-ID" sz="2400" dirty="0" smtClean="0"/>
              <a:t> </a:t>
            </a:r>
            <a:r>
              <a:rPr lang="id-ID" sz="2400" dirty="0" err="1" smtClean="0"/>
              <a:t>mechanism</a:t>
            </a:r>
            <a:r>
              <a:rPr lang="id-ID" sz="2400" dirty="0" smtClean="0"/>
              <a:t> (</a:t>
            </a:r>
            <a:r>
              <a:rPr lang="id-ID" sz="2400" dirty="0" err="1" smtClean="0"/>
              <a:t>synergizing</a:t>
            </a:r>
            <a:r>
              <a:rPr lang="id-ID" sz="2400" dirty="0" smtClean="0"/>
              <a:t> </a:t>
            </a:r>
            <a:r>
              <a:rPr lang="id-ID" sz="2400" dirty="0" err="1" smtClean="0"/>
              <a:t>all</a:t>
            </a:r>
            <a:r>
              <a:rPr lang="id-ID" sz="2400" dirty="0" smtClean="0"/>
              <a:t> </a:t>
            </a:r>
            <a:r>
              <a:rPr lang="id-ID" sz="2400" dirty="0" err="1" smtClean="0"/>
              <a:t>exisiting</a:t>
            </a:r>
            <a:r>
              <a:rPr lang="id-ID" sz="2400" dirty="0" smtClean="0"/>
              <a:t> master </a:t>
            </a:r>
            <a:r>
              <a:rPr lang="id-ID" sz="2400" dirty="0" err="1" smtClean="0"/>
              <a:t>plans</a:t>
            </a:r>
            <a:r>
              <a:rPr lang="id-ID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err="1" smtClean="0"/>
              <a:t>Institutional</a:t>
            </a:r>
            <a:r>
              <a:rPr lang="id-ID" sz="2400" dirty="0" smtClean="0"/>
              <a:t> </a:t>
            </a:r>
            <a:r>
              <a:rPr lang="id-ID" sz="2400" dirty="0" err="1" smtClean="0"/>
              <a:t>setting</a:t>
            </a:r>
            <a:r>
              <a:rPr lang="id-ID" sz="2400" dirty="0" smtClean="0"/>
              <a:t> (Project/Program </a:t>
            </a:r>
            <a:r>
              <a:rPr lang="id-ID" sz="2400" dirty="0" err="1" smtClean="0"/>
              <a:t>Management</a:t>
            </a:r>
            <a:r>
              <a:rPr lang="id-ID" sz="2400" dirty="0" smtClean="0"/>
              <a:t> Office, </a:t>
            </a:r>
            <a:r>
              <a:rPr lang="id-ID" sz="2400" dirty="0" err="1" smtClean="0"/>
              <a:t>Coordination</a:t>
            </a:r>
            <a:r>
              <a:rPr lang="id-ID" sz="2400" dirty="0" smtClean="0"/>
              <a:t> Team, </a:t>
            </a:r>
            <a:r>
              <a:rPr lang="id-ID" sz="2400" dirty="0" err="1" smtClean="0"/>
              <a:t>etc</a:t>
            </a:r>
            <a:r>
              <a:rPr lang="id-ID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Monitoring and evaluation</a:t>
            </a:r>
          </a:p>
          <a:p>
            <a:pPr marL="514350" indent="-514350"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>
            <a:noAutofit/>
          </a:bodyPr>
          <a:lstStyle/>
          <a:p>
            <a:r>
              <a:rPr lang="id-ID" sz="2400" dirty="0" smtClean="0"/>
              <a:t>3. </a:t>
            </a:r>
            <a:r>
              <a:rPr lang="id-ID" sz="2400" dirty="0" err="1" smtClean="0"/>
              <a:t>approaches</a:t>
            </a:r>
            <a:r>
              <a:rPr lang="id-ID" sz="2400" dirty="0" smtClean="0"/>
              <a:t>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92896"/>
            <a:ext cx="7056783" cy="310198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err="1" smtClean="0"/>
              <a:t>Integrated</a:t>
            </a:r>
            <a:r>
              <a:rPr lang="id-ID" sz="2400" dirty="0" smtClean="0"/>
              <a:t> </a:t>
            </a:r>
            <a:r>
              <a:rPr lang="id-ID" sz="2400" dirty="0" err="1" smtClean="0"/>
              <a:t>development</a:t>
            </a:r>
            <a:r>
              <a:rPr lang="id-ID" sz="2400" dirty="0" smtClean="0"/>
              <a:t> program </a:t>
            </a:r>
            <a:r>
              <a:rPr lang="id-ID" sz="2400" dirty="0" err="1" smtClean="0"/>
              <a:t>across</a:t>
            </a:r>
            <a:r>
              <a:rPr lang="id-ID" sz="2400" dirty="0" smtClean="0"/>
              <a:t> </a:t>
            </a:r>
            <a:r>
              <a:rPr lang="id-ID" sz="2400" dirty="0" err="1" smtClean="0"/>
              <a:t>all</a:t>
            </a:r>
            <a:r>
              <a:rPr lang="id-ID" sz="2400" dirty="0" smtClean="0"/>
              <a:t> </a:t>
            </a:r>
            <a:r>
              <a:rPr lang="id-ID" sz="2400" dirty="0" err="1" smtClean="0"/>
              <a:t>related</a:t>
            </a:r>
            <a:r>
              <a:rPr lang="id-ID" sz="2400" dirty="0" smtClean="0"/>
              <a:t> </a:t>
            </a:r>
            <a:r>
              <a:rPr lang="id-ID" sz="2400" dirty="0" err="1" smtClean="0"/>
              <a:t>sectors</a:t>
            </a:r>
            <a:endParaRPr lang="id-ID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400" dirty="0" err="1" smtClean="0"/>
              <a:t>Physical</a:t>
            </a:r>
            <a:r>
              <a:rPr lang="id-ID" sz="2400" dirty="0" smtClean="0"/>
              <a:t> </a:t>
            </a:r>
            <a:r>
              <a:rPr lang="id-ID" sz="2400" dirty="0" err="1" smtClean="0"/>
              <a:t>intervention</a:t>
            </a:r>
            <a:r>
              <a:rPr lang="id-ID" sz="2400" dirty="0" smtClean="0"/>
              <a:t> </a:t>
            </a:r>
            <a:r>
              <a:rPr lang="id-ID" sz="2400" dirty="0" err="1" smtClean="0"/>
              <a:t>with</a:t>
            </a:r>
            <a:r>
              <a:rPr lang="id-ID" sz="2400" dirty="0" smtClean="0"/>
              <a:t> </a:t>
            </a:r>
            <a:r>
              <a:rPr lang="id-ID" sz="2400" dirty="0" err="1" smtClean="0"/>
              <a:t>strong</a:t>
            </a:r>
            <a:r>
              <a:rPr lang="id-ID" sz="2400" dirty="0" smtClean="0"/>
              <a:t> </a:t>
            </a:r>
            <a:r>
              <a:rPr lang="id-ID" sz="2400" dirty="0" err="1" smtClean="0"/>
              <a:t>emphasis</a:t>
            </a:r>
            <a:r>
              <a:rPr lang="id-ID" sz="2400" dirty="0" smtClean="0"/>
              <a:t> </a:t>
            </a:r>
            <a:r>
              <a:rPr lang="id-ID" sz="2400" dirty="0" err="1" smtClean="0"/>
              <a:t>on</a:t>
            </a:r>
            <a:r>
              <a:rPr lang="id-ID" sz="2400" dirty="0" smtClean="0"/>
              <a:t> </a:t>
            </a:r>
            <a:r>
              <a:rPr lang="id-ID" sz="2400" dirty="0" err="1" smtClean="0"/>
              <a:t>social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economic</a:t>
            </a:r>
            <a:r>
              <a:rPr lang="id-ID" sz="2400" dirty="0" smtClean="0"/>
              <a:t> </a:t>
            </a:r>
            <a:r>
              <a:rPr lang="id-ID" sz="2400" dirty="0" err="1" smtClean="0"/>
              <a:t>aspects</a:t>
            </a:r>
            <a:r>
              <a:rPr lang="id-ID" sz="2400" dirty="0" smtClean="0"/>
              <a:t> (</a:t>
            </a:r>
            <a:r>
              <a:rPr lang="id-ID" sz="2400" dirty="0" err="1" smtClean="0"/>
              <a:t>eg</a:t>
            </a:r>
            <a:r>
              <a:rPr lang="id-ID" sz="2400" dirty="0" smtClean="0"/>
              <a:t>. </a:t>
            </a:r>
            <a:r>
              <a:rPr lang="id-ID" sz="2400" dirty="0" err="1" smtClean="0"/>
              <a:t>resettlement</a:t>
            </a:r>
            <a:r>
              <a:rPr lang="id-ID" sz="24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err="1" smtClean="0"/>
              <a:t>Establish</a:t>
            </a:r>
            <a:r>
              <a:rPr lang="id-ID" sz="2400" dirty="0" smtClean="0"/>
              <a:t> </a:t>
            </a:r>
            <a:r>
              <a:rPr lang="id-ID" sz="2400" dirty="0" err="1" smtClean="0"/>
              <a:t>strong</a:t>
            </a:r>
            <a:r>
              <a:rPr lang="id-ID" sz="2400" dirty="0" smtClean="0"/>
              <a:t> </a:t>
            </a:r>
            <a:r>
              <a:rPr lang="id-ID" sz="2400" dirty="0" err="1" smtClean="0"/>
              <a:t>leadership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commitment</a:t>
            </a:r>
            <a:r>
              <a:rPr lang="id-ID" sz="2400" dirty="0" smtClean="0"/>
              <a:t> </a:t>
            </a:r>
            <a:r>
              <a:rPr lang="id-ID" sz="2400" dirty="0" err="1" smtClean="0"/>
              <a:t>to</a:t>
            </a:r>
            <a:r>
              <a:rPr lang="id-ID" sz="2400" dirty="0" smtClean="0"/>
              <a:t> </a:t>
            </a:r>
            <a:r>
              <a:rPr lang="id-ID" sz="2400" dirty="0" err="1" smtClean="0"/>
              <a:t>mobilize</a:t>
            </a:r>
            <a:r>
              <a:rPr lang="id-ID" sz="2400" dirty="0" smtClean="0"/>
              <a:t> </a:t>
            </a:r>
            <a:r>
              <a:rPr lang="id-ID" sz="2400" dirty="0" err="1" smtClean="0"/>
              <a:t>resources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support</a:t>
            </a:r>
            <a:r>
              <a:rPr lang="id-ID" sz="2400" dirty="0" smtClean="0"/>
              <a:t> </a:t>
            </a:r>
            <a:r>
              <a:rPr lang="id-ID" sz="2400" dirty="0" err="1" smtClean="0"/>
              <a:t>from</a:t>
            </a:r>
            <a:r>
              <a:rPr lang="id-ID" sz="2400" dirty="0" smtClean="0"/>
              <a:t> </a:t>
            </a:r>
            <a:r>
              <a:rPr lang="id-ID" sz="2400" dirty="0" err="1" smtClean="0"/>
              <a:t>related</a:t>
            </a:r>
            <a:r>
              <a:rPr lang="id-ID" sz="2400" dirty="0" smtClean="0"/>
              <a:t> </a:t>
            </a:r>
            <a:r>
              <a:rPr lang="id-ID" sz="2400" dirty="0" err="1" smtClean="0"/>
              <a:t>stakeholders</a:t>
            </a:r>
            <a:endParaRPr lang="id-ID" sz="2400" dirty="0"/>
          </a:p>
          <a:p>
            <a:pPr marL="514350" indent="-514350">
              <a:buFont typeface="+mj-lt"/>
              <a:buAutoNum type="arabicPeriod"/>
            </a:pPr>
            <a:r>
              <a:rPr lang="id-ID" sz="2400" dirty="0" err="1" smtClean="0"/>
              <a:t>Develop</a:t>
            </a:r>
            <a:r>
              <a:rPr lang="id-ID" sz="2400" dirty="0" smtClean="0"/>
              <a:t> </a:t>
            </a:r>
            <a:r>
              <a:rPr lang="id-ID" sz="2400" dirty="0" err="1" smtClean="0"/>
              <a:t>a</a:t>
            </a:r>
            <a:r>
              <a:rPr lang="id-ID" sz="2400" dirty="0" smtClean="0"/>
              <a:t> </a:t>
            </a:r>
            <a:r>
              <a:rPr lang="id-ID" sz="2400" dirty="0" err="1" smtClean="0"/>
              <a:t>collaborative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participative</a:t>
            </a:r>
            <a:r>
              <a:rPr lang="id-ID" sz="2400" dirty="0" smtClean="0"/>
              <a:t> platform </a:t>
            </a:r>
          </a:p>
          <a:p>
            <a:pPr marL="514350" indent="-514350">
              <a:buFont typeface="+mj-lt"/>
              <a:buAutoNum type="arabicPeriod"/>
            </a:pPr>
            <a:endParaRPr lang="id-ID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581" y="548680"/>
            <a:ext cx="5937755" cy="1188720"/>
          </a:xfrm>
        </p:spPr>
        <p:txBody>
          <a:bodyPr>
            <a:noAutofit/>
          </a:bodyPr>
          <a:lstStyle/>
          <a:p>
            <a:r>
              <a:rPr lang="id-ID" sz="4000" dirty="0" smtClean="0"/>
              <a:t>4. </a:t>
            </a:r>
            <a:r>
              <a:rPr lang="id-ID" sz="4000" dirty="0" err="1" smtClean="0"/>
              <a:t>Action</a:t>
            </a:r>
            <a:r>
              <a:rPr lang="id-ID" sz="4000" dirty="0" smtClean="0"/>
              <a:t> </a:t>
            </a:r>
            <a:r>
              <a:rPr lang="id-ID" sz="4000" dirty="0" err="1" smtClean="0"/>
              <a:t>Steps</a:t>
            </a:r>
            <a:r>
              <a:rPr lang="id-ID" sz="4000" dirty="0" smtClean="0"/>
              <a:t> </a:t>
            </a:r>
            <a:r>
              <a:rPr lang="id-ID" sz="4000" dirty="0"/>
              <a:t>(</a:t>
            </a:r>
            <a:r>
              <a:rPr lang="id-ID" sz="4000" dirty="0" err="1" smtClean="0"/>
              <a:t>Next</a:t>
            </a:r>
            <a:r>
              <a:rPr lang="id-ID" sz="4000" dirty="0" smtClean="0"/>
              <a:t> 6-12 </a:t>
            </a:r>
            <a:r>
              <a:rPr lang="id-ID" sz="4000" dirty="0" err="1" smtClean="0"/>
              <a:t>Months</a:t>
            </a:r>
            <a:r>
              <a:rPr lang="id-ID" sz="4000" dirty="0" smtClean="0"/>
              <a:t>)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200799" cy="310198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Establish Preparation Working Group (alumni Brazil Plus)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Implement workshop  (as kick-off meeting) to agree on comitment and collaborative action (platform)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Establish Workable Collaborative Working Team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Mapping: Plannings, stakeholders, on-going and future projects (what we have, what we don’t have,  ineffective  program/projects), progress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Policy Matrix and Program Memorandum (who is doing what and when, pooling resources) for all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Prepare detailed action plan for each stakeholders/sectors</a:t>
            </a:r>
          </a:p>
        </p:txBody>
      </p:sp>
    </p:spTree>
    <p:extLst>
      <p:ext uri="{BB962C8B-B14F-4D97-AF65-F5344CB8AC3E}">
        <p14:creationId xmlns:p14="http://schemas.microsoft.com/office/powerpoint/2010/main" val="201625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476672"/>
            <a:ext cx="5937755" cy="1188720"/>
          </a:xfrm>
        </p:spPr>
        <p:txBody>
          <a:bodyPr/>
          <a:lstStyle/>
          <a:p>
            <a:r>
              <a:rPr lang="id-ID" dirty="0" smtClean="0"/>
              <a:t>5. </a:t>
            </a:r>
            <a:r>
              <a:rPr lang="en-US" dirty="0" smtClean="0"/>
              <a:t>K</a:t>
            </a:r>
            <a:r>
              <a:rPr lang="id-ID" dirty="0" err="1" smtClean="0"/>
              <a:t>ey</a:t>
            </a:r>
            <a:r>
              <a:rPr lang="id-ID" dirty="0" smtClean="0"/>
              <a:t> </a:t>
            </a:r>
            <a:r>
              <a:rPr lang="id-ID" dirty="0" err="1" smtClean="0"/>
              <a:t>Stakeholders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6912767" cy="381529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Local governments: Local governments in Greater Jakarta (provincial, municipalities and districts), water and sanitation utilities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Central government: Ministry of Public Works and Housing, Ministry of Planning, Ministy of Environment, Ministry of Home Affairs, Ministry of Maritime and Fisheries, Land and Spatial Planning Agency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Others: PJT II, Development Partners, NGOs and community associations, universities, private sector (private property developers)</a:t>
            </a:r>
          </a:p>
        </p:txBody>
      </p:sp>
    </p:spTree>
    <p:extLst>
      <p:ext uri="{BB962C8B-B14F-4D97-AF65-F5344CB8AC3E}">
        <p14:creationId xmlns:p14="http://schemas.microsoft.com/office/powerpoint/2010/main" val="211199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476672"/>
            <a:ext cx="5937755" cy="1188720"/>
          </a:xfrm>
        </p:spPr>
        <p:txBody>
          <a:bodyPr/>
          <a:lstStyle/>
          <a:p>
            <a:r>
              <a:rPr lang="id-ID" dirty="0" smtClean="0"/>
              <a:t>6. </a:t>
            </a:r>
            <a:r>
              <a:rPr lang="id-ID" dirty="0" err="1" smtClean="0"/>
              <a:t>Timeline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31019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1. July-September: Preparation and work plan development, establishment of Task Force (central collaboration management unit)</a:t>
            </a:r>
          </a:p>
          <a:p>
            <a:pPr>
              <a:buNone/>
            </a:pPr>
            <a:r>
              <a:rPr lang="id-ID" sz="2400" dirty="0" smtClean="0"/>
              <a:t>2. November: National Workshop</a:t>
            </a:r>
            <a:r>
              <a:rPr lang="id-ID" sz="2400" dirty="0" smtClean="0">
                <a:sym typeface="Wingdings" pitchFamily="2" charset="2"/>
              </a:rPr>
              <a:t> inputs for mid term development plan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3. December: Detailed Sectoral Workshop </a:t>
            </a:r>
            <a:r>
              <a:rPr lang="id-ID" sz="2400" dirty="0" smtClean="0">
                <a:sym typeface="Wingdings" pitchFamily="2" charset="2"/>
              </a:rPr>
              <a:t> inputs for mid term development plan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4. January: Mapping masterplans and existing programs</a:t>
            </a:r>
          </a:p>
          <a:p>
            <a:pPr>
              <a:buNone/>
            </a:pPr>
            <a:r>
              <a:rPr lang="id-ID" sz="2400" dirty="0" smtClean="0"/>
              <a:t>5. February : complete development of policy matrix</a:t>
            </a:r>
          </a:p>
          <a:p>
            <a:pPr>
              <a:buNone/>
            </a:pPr>
            <a:r>
              <a:rPr lang="id-ID" sz="2400" dirty="0" smtClean="0"/>
              <a:t>6. March: complete development of Program Memorandum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9610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476672"/>
            <a:ext cx="5937755" cy="1188720"/>
          </a:xfrm>
        </p:spPr>
        <p:txBody>
          <a:bodyPr/>
          <a:lstStyle/>
          <a:p>
            <a:r>
              <a:rPr lang="id-ID" dirty="0" smtClean="0"/>
              <a:t>7. Opportunities and Barriers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16832"/>
            <a:ext cx="7344816" cy="3101983"/>
          </a:xfrm>
        </p:spPr>
        <p:txBody>
          <a:bodyPr>
            <a:noAutofit/>
          </a:bodyPr>
          <a:lstStyle/>
          <a:p>
            <a:r>
              <a:rPr lang="id-ID" sz="2400" dirty="0" smtClean="0"/>
              <a:t>Opportunities: </a:t>
            </a:r>
          </a:p>
          <a:p>
            <a:pPr lvl="1"/>
            <a:r>
              <a:rPr lang="id-ID" sz="2400" dirty="0" smtClean="0"/>
              <a:t>Upcoming New Development Plan 2020-2024</a:t>
            </a:r>
          </a:p>
          <a:p>
            <a:pPr lvl="1"/>
            <a:r>
              <a:rPr lang="id-ID" sz="2400" dirty="0" smtClean="0"/>
              <a:t>On-going program from various development partners</a:t>
            </a:r>
          </a:p>
          <a:p>
            <a:pPr lvl="1"/>
            <a:r>
              <a:rPr lang="id-ID" sz="2400" dirty="0" smtClean="0"/>
              <a:t>Existing master plan,</a:t>
            </a:r>
          </a:p>
          <a:p>
            <a:r>
              <a:rPr lang="id-ID" sz="2400" dirty="0" smtClean="0"/>
              <a:t>Barriers: </a:t>
            </a:r>
          </a:p>
          <a:p>
            <a:pPr lvl="1"/>
            <a:r>
              <a:rPr lang="id-ID" sz="2400" dirty="0" smtClean="0"/>
              <a:t>Ego sectoral dan teritorial, </a:t>
            </a:r>
          </a:p>
          <a:p>
            <a:pPr lvl="1"/>
            <a:r>
              <a:rPr lang="id-ID" sz="2400" dirty="0" smtClean="0"/>
              <a:t>Conflicting regulations, </a:t>
            </a:r>
          </a:p>
          <a:p>
            <a:pPr lvl="1"/>
            <a:r>
              <a:rPr lang="id-ID" sz="2400" dirty="0" err="1" smtClean="0"/>
              <a:t>Political</a:t>
            </a:r>
            <a:r>
              <a:rPr lang="id-ID" sz="2400" dirty="0" smtClean="0"/>
              <a:t> </a:t>
            </a:r>
            <a:r>
              <a:rPr lang="id-ID" sz="2400" dirty="0" err="1" smtClean="0"/>
              <a:t>will</a:t>
            </a:r>
            <a:r>
              <a:rPr lang="id-ID" sz="2400" dirty="0" smtClean="0"/>
              <a:t> </a:t>
            </a:r>
            <a:r>
              <a:rPr lang="id-ID" sz="2400" dirty="0" err="1" smtClean="0"/>
              <a:t>and</a:t>
            </a:r>
            <a:r>
              <a:rPr lang="id-ID" sz="2400" dirty="0" smtClean="0"/>
              <a:t> </a:t>
            </a:r>
            <a:r>
              <a:rPr lang="id-ID" sz="2400" dirty="0" err="1" smtClean="0"/>
              <a:t>leadership</a:t>
            </a:r>
            <a:r>
              <a:rPr lang="id-ID" sz="2400" dirty="0" smtClean="0"/>
              <a:t>, </a:t>
            </a:r>
          </a:p>
          <a:p>
            <a:pPr lvl="1"/>
            <a:r>
              <a:rPr lang="id-ID" sz="2400" dirty="0" smtClean="0"/>
              <a:t>Inconsistency agenda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473188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134</TotalTime>
  <Words>547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Wingdings</vt:lpstr>
      <vt:lpstr>Arial</vt:lpstr>
      <vt:lpstr>Parcel</vt:lpstr>
      <vt:lpstr>PowerPoint Presentation</vt:lpstr>
      <vt:lpstr>OUTLINE</vt:lpstr>
      <vt:lpstr>1. Key takeaways</vt:lpstr>
      <vt:lpstr>2. THINGS to be accomplished</vt:lpstr>
      <vt:lpstr>3. approaches </vt:lpstr>
      <vt:lpstr>4. Action Steps (Next 6-12 Months)</vt:lpstr>
      <vt:lpstr>5. Key Stakeholders</vt:lpstr>
      <vt:lpstr>6. Timeline</vt:lpstr>
      <vt:lpstr>7. Opportunities and Barriers</vt:lpstr>
      <vt:lpstr>8. support/assistance from world bank</vt:lpstr>
      <vt:lpstr>OBRIGADO!</vt:lpstr>
    </vt:vector>
  </TitlesOfParts>
  <Company>Hewlett-Packard Company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URBAN  DEVELOPMENT PROGRAM (NUDP)</dc:title>
  <dc:creator>StandBag</dc:creator>
  <cp:lastModifiedBy>Microsoft Office User</cp:lastModifiedBy>
  <cp:revision>26</cp:revision>
  <dcterms:created xsi:type="dcterms:W3CDTF">2017-07-14T05:39:57Z</dcterms:created>
  <dcterms:modified xsi:type="dcterms:W3CDTF">2018-06-27T14:27:51Z</dcterms:modified>
</cp:coreProperties>
</file>