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5" r:id="rId3"/>
    <p:sldMasterId id="2147483698" r:id="rId4"/>
    <p:sldMasterId id="2147483667" r:id="rId5"/>
    <p:sldMasterId id="2147483674" r:id="rId6"/>
    <p:sldMasterId id="2147483677" r:id="rId7"/>
    <p:sldMasterId id="2147483685" r:id="rId8"/>
  </p:sldMasterIdLst>
  <p:notesMasterIdLst>
    <p:notesMasterId r:id="rId30"/>
  </p:notesMasterIdLst>
  <p:handoutMasterIdLst>
    <p:handoutMasterId r:id="rId31"/>
  </p:handoutMasterIdLst>
  <p:sldIdLst>
    <p:sldId id="317" r:id="rId9"/>
    <p:sldId id="316" r:id="rId10"/>
    <p:sldId id="314" r:id="rId11"/>
    <p:sldId id="307" r:id="rId12"/>
    <p:sldId id="293" r:id="rId13"/>
    <p:sldId id="309" r:id="rId14"/>
    <p:sldId id="319" r:id="rId15"/>
    <p:sldId id="318" r:id="rId16"/>
    <p:sldId id="330" r:id="rId17"/>
    <p:sldId id="336" r:id="rId18"/>
    <p:sldId id="333" r:id="rId19"/>
    <p:sldId id="320" r:id="rId20"/>
    <p:sldId id="322" r:id="rId21"/>
    <p:sldId id="326" r:id="rId22"/>
    <p:sldId id="328" r:id="rId23"/>
    <p:sldId id="323" r:id="rId24"/>
    <p:sldId id="324" r:id="rId25"/>
    <p:sldId id="331" r:id="rId26"/>
    <p:sldId id="329" r:id="rId27"/>
    <p:sldId id="334" r:id="rId28"/>
    <p:sldId id="335"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orient="horz" pos="4156">
          <p15:clr>
            <a:srgbClr val="A4A3A4"/>
          </p15:clr>
        </p15:guide>
        <p15:guide id="3" orient="horz" pos="1480">
          <p15:clr>
            <a:srgbClr val="A4A3A4"/>
          </p15:clr>
        </p15:guide>
        <p15:guide id="4" orient="horz" pos="3249">
          <p15:clr>
            <a:srgbClr val="A4A3A4"/>
          </p15:clr>
        </p15:guide>
        <p15:guide id="5" orient="horz" pos="1071">
          <p15:clr>
            <a:srgbClr val="A4A3A4"/>
          </p15:clr>
        </p15:guide>
        <p15:guide id="6" orient="horz" pos="3974">
          <p15:clr>
            <a:srgbClr val="A4A3A4"/>
          </p15:clr>
        </p15:guide>
        <p15:guide id="7" orient="horz" pos="3929">
          <p15:clr>
            <a:srgbClr val="A4A3A4"/>
          </p15:clr>
        </p15:guide>
        <p15:guide id="8" orient="horz" pos="391">
          <p15:clr>
            <a:srgbClr val="A4A3A4"/>
          </p15:clr>
        </p15:guide>
        <p15:guide id="9" orient="horz" pos="981">
          <p15:clr>
            <a:srgbClr val="A4A3A4"/>
          </p15:clr>
        </p15:guide>
        <p15:guide id="10" orient="horz" pos="3566">
          <p15:clr>
            <a:srgbClr val="A4A3A4"/>
          </p15:clr>
        </p15:guide>
        <p15:guide id="11" orient="horz" pos="2830">
          <p15:clr>
            <a:srgbClr val="A4A3A4"/>
          </p15:clr>
        </p15:guide>
        <p15:guide id="12" orient="horz" pos="164">
          <p15:clr>
            <a:srgbClr val="A4A3A4"/>
          </p15:clr>
        </p15:guide>
        <p15:guide id="13" orient="horz" pos="2976">
          <p15:clr>
            <a:srgbClr val="A4A3A4"/>
          </p15:clr>
        </p15:guide>
        <p15:guide id="14" pos="204">
          <p15:clr>
            <a:srgbClr val="A4A3A4"/>
          </p15:clr>
        </p15:guide>
        <p15:guide id="15" pos="158">
          <p15:clr>
            <a:srgbClr val="A4A3A4"/>
          </p15:clr>
        </p15:guide>
        <p15:guide id="16" pos="5602">
          <p15:clr>
            <a:srgbClr val="A4A3A4"/>
          </p15:clr>
        </p15:guide>
        <p15:guide id="17" pos="5556">
          <p15:clr>
            <a:srgbClr val="A4A3A4"/>
          </p15:clr>
        </p15:guide>
        <p15:guide id="18" pos="2880">
          <p15:clr>
            <a:srgbClr val="A4A3A4"/>
          </p15:clr>
        </p15:guide>
        <p15:guide id="19" pos="431">
          <p15:clr>
            <a:srgbClr val="A4A3A4"/>
          </p15:clr>
        </p15:guide>
        <p15:guide id="20" pos="5012">
          <p15:clr>
            <a:srgbClr val="A4A3A4"/>
          </p15:clr>
        </p15:guide>
        <p15:guide id="21" pos="4174">
          <p15:clr>
            <a:srgbClr val="A4A3A4"/>
          </p15:clr>
        </p15:guide>
        <p15:guide id="22" pos="233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çoise Bichai" initials="FB" lastIdx="5" clrIdx="0">
    <p:extLst>
      <p:ext uri="{19B8F6BF-5375-455C-9EA6-DF929625EA0E}">
        <p15:presenceInfo xmlns:p15="http://schemas.microsoft.com/office/powerpoint/2012/main" userId="S-1-5-21-633286589-1002725333-91453608-263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5058"/>
    <a:srgbClr val="FFFFFF"/>
    <a:srgbClr val="FF3300"/>
    <a:srgbClr val="7A7D81"/>
    <a:srgbClr val="0053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40" autoAdjust="0"/>
    <p:restoredTop sz="74638" autoAdjust="0"/>
  </p:normalViewPr>
  <p:slideViewPr>
    <p:cSldViewPr>
      <p:cViewPr varScale="1">
        <p:scale>
          <a:sx n="48" d="100"/>
          <a:sy n="48" d="100"/>
        </p:scale>
        <p:origin x="1784" y="40"/>
      </p:cViewPr>
      <p:guideLst>
        <p:guide orient="horz" pos="2160"/>
        <p:guide orient="horz" pos="4156"/>
        <p:guide orient="horz" pos="1480"/>
        <p:guide orient="horz" pos="3249"/>
        <p:guide orient="horz" pos="1071"/>
        <p:guide orient="horz" pos="3974"/>
        <p:guide orient="horz" pos="3929"/>
        <p:guide orient="horz" pos="391"/>
        <p:guide orient="horz" pos="981"/>
        <p:guide orient="horz" pos="3566"/>
        <p:guide orient="horz" pos="2830"/>
        <p:guide orient="horz" pos="164"/>
        <p:guide orient="horz" pos="2976"/>
        <p:guide pos="204"/>
        <p:guide pos="158"/>
        <p:guide pos="5602"/>
        <p:guide pos="5556"/>
        <p:guide pos="2880"/>
        <p:guide pos="431"/>
        <p:guide pos="5012"/>
        <p:guide pos="4174"/>
        <p:guide pos="2336"/>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65" d="100"/>
          <a:sy n="65" d="100"/>
        </p:scale>
        <p:origin x="3082"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078D801-D27A-4550-AD55-FD650F7DEACB}" type="datetimeFigureOut">
              <a:rPr lang="en-US" smtClean="0"/>
              <a:pPr/>
              <a:t>6/9/2017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A5DD3EA-7550-4184-B7E0-076E15B58383}" type="slidenum">
              <a:rPr lang="en-US" smtClean="0"/>
              <a:pPr/>
              <a:t>‹#›</a:t>
            </a:fld>
            <a:endParaRPr lang="en-US"/>
          </a:p>
        </p:txBody>
      </p:sp>
    </p:spTree>
    <p:extLst>
      <p:ext uri="{BB962C8B-B14F-4D97-AF65-F5344CB8AC3E}">
        <p14:creationId xmlns:p14="http://schemas.microsoft.com/office/powerpoint/2010/main" val="2804045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8CD1139-7673-48B2-A7C7-DCF84588E3F0}" type="datetimeFigureOut">
              <a:rPr lang="en-US" smtClean="0"/>
              <a:pPr/>
              <a:t>6/9/2017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42146DC-3309-4B2B-BDA6-12EE910C05E4}" type="slidenum">
              <a:rPr lang="en-US" smtClean="0"/>
              <a:pPr/>
              <a:t>‹#›</a:t>
            </a:fld>
            <a:endParaRPr lang="en-US"/>
          </a:p>
        </p:txBody>
      </p:sp>
    </p:spTree>
    <p:extLst>
      <p:ext uri="{BB962C8B-B14F-4D97-AF65-F5344CB8AC3E}">
        <p14:creationId xmlns:p14="http://schemas.microsoft.com/office/powerpoint/2010/main" val="1577666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146DC-3309-4B2B-BDA6-12EE910C05E4}"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87494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noProof="0" dirty="0"/>
              <a:t>Facilitator 2:</a:t>
            </a:r>
          </a:p>
          <a:p>
            <a:pPr marL="174708" indent="-174708">
              <a:buFontTx/>
              <a:buChar char="-"/>
            </a:pPr>
            <a:r>
              <a:rPr lang="en-US" baseline="0" noProof="0" dirty="0"/>
              <a:t>Continuation of lessons learned</a:t>
            </a:r>
          </a:p>
          <a:p>
            <a:pPr marL="174708" indent="-174708">
              <a:buFontTx/>
              <a:buChar char="-"/>
            </a:pPr>
            <a:r>
              <a:rPr lang="en-US" baseline="0" noProof="0" dirty="0"/>
              <a:t>Hands back to the </a:t>
            </a:r>
            <a:r>
              <a:rPr lang="en-US" i="1" baseline="0" noProof="0" dirty="0"/>
              <a:t>Facilitator 1 </a:t>
            </a:r>
            <a:r>
              <a:rPr lang="en-US" i="0" baseline="0" noProof="0" dirty="0"/>
              <a:t>for Round 2</a:t>
            </a:r>
            <a:endParaRPr lang="en-US" i="1" baseline="0" noProof="0" dirty="0"/>
          </a:p>
          <a:p>
            <a:r>
              <a:rPr lang="en-US" i="1" baseline="0" noProof="0" dirty="0"/>
              <a:t>Next slide: </a:t>
            </a:r>
            <a:r>
              <a:rPr lang="en-US" i="0" baseline="0" noProof="0" dirty="0"/>
              <a:t>Start Round 2</a:t>
            </a:r>
          </a:p>
        </p:txBody>
      </p:sp>
      <p:sp>
        <p:nvSpPr>
          <p:cNvPr id="4" name="Slide Number Placeholder 3"/>
          <p:cNvSpPr>
            <a:spLocks noGrp="1"/>
          </p:cNvSpPr>
          <p:nvPr>
            <p:ph type="sldNum" sz="quarter" idx="10"/>
          </p:nvPr>
        </p:nvSpPr>
        <p:spPr/>
        <p:txBody>
          <a:bodyPr/>
          <a:lstStyle/>
          <a:p>
            <a:fld id="{642146DC-3309-4B2B-BDA6-12EE910C05E4}" type="slidenum">
              <a:rPr lang="en-US" smtClean="0"/>
              <a:pPr/>
              <a:t>10</a:t>
            </a:fld>
            <a:endParaRPr lang="en-US"/>
          </a:p>
        </p:txBody>
      </p:sp>
    </p:spTree>
    <p:extLst>
      <p:ext uri="{BB962C8B-B14F-4D97-AF65-F5344CB8AC3E}">
        <p14:creationId xmlns:p14="http://schemas.microsoft.com/office/powerpoint/2010/main" val="1612961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146DC-3309-4B2B-BDA6-12EE910C05E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649402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i="1" noProof="0" dirty="0">
                <a:solidFill>
                  <a:srgbClr val="FF0000"/>
                </a:solidFill>
              </a:rPr>
              <a:t>Facilitator 1</a:t>
            </a:r>
          </a:p>
          <a:p>
            <a:pPr marL="174708" indent="-174708">
              <a:lnSpc>
                <a:spcPct val="150000"/>
              </a:lnSpc>
              <a:buFontTx/>
              <a:buChar char="-"/>
            </a:pPr>
            <a:r>
              <a:rPr lang="en-US" noProof="0" dirty="0"/>
              <a:t>Is back ‘in his role’. </a:t>
            </a:r>
          </a:p>
          <a:p>
            <a:pPr marL="174708" indent="-174708">
              <a:lnSpc>
                <a:spcPct val="150000"/>
              </a:lnSpc>
              <a:buFontTx/>
              <a:buChar char="-"/>
            </a:pPr>
            <a:r>
              <a:rPr lang="en-US" b="1" noProof="0" dirty="0"/>
              <a:t>Welcomes </a:t>
            </a:r>
            <a:r>
              <a:rPr lang="en-US" noProof="0" dirty="0"/>
              <a:t>the participants as his team again for the </a:t>
            </a:r>
            <a:r>
              <a:rPr lang="en-US" b="1" noProof="0" dirty="0"/>
              <a:t>2nd expert session </a:t>
            </a:r>
            <a:r>
              <a:rPr lang="en-US" noProof="0" dirty="0"/>
              <a:t>for the Water Management Investment Program</a:t>
            </a:r>
          </a:p>
          <a:p>
            <a:pPr marL="174708" indent="-174708">
              <a:lnSpc>
                <a:spcPct val="150000"/>
              </a:lnSpc>
              <a:buFontTx/>
              <a:buChar char="-"/>
            </a:pPr>
            <a:endParaRPr lang="en-US" noProof="0" dirty="0"/>
          </a:p>
          <a:p>
            <a:pPr marL="174708" indent="-174708">
              <a:lnSpc>
                <a:spcPct val="150000"/>
              </a:lnSpc>
              <a:buFontTx/>
              <a:buChar char="-"/>
            </a:pPr>
            <a:r>
              <a:rPr lang="en-US" sz="1200" kern="1200" noProof="0" dirty="0">
                <a:solidFill>
                  <a:schemeClr val="tx1"/>
                </a:solidFill>
                <a:effectLst/>
                <a:latin typeface="+mn-lt"/>
                <a:ea typeface="+mn-ea"/>
                <a:cs typeface="+mn-cs"/>
              </a:rPr>
              <a:t>The Mayor participated in an international conference and was inspired by a session on IUWM. </a:t>
            </a:r>
          </a:p>
          <a:p>
            <a:pPr marL="174708" indent="-174708">
              <a:lnSpc>
                <a:spcPct val="150000"/>
              </a:lnSpc>
              <a:buFontTx/>
              <a:buChar char="-"/>
            </a:pPr>
            <a:r>
              <a:rPr lang="en-US" sz="1200" kern="1200" noProof="0" dirty="0">
                <a:solidFill>
                  <a:schemeClr val="tx1"/>
                </a:solidFill>
                <a:effectLst/>
                <a:latin typeface="+mn-lt"/>
                <a:ea typeface="+mn-ea"/>
                <a:cs typeface="+mn-cs"/>
              </a:rPr>
              <a:t>After commissioning a quick diagnostic in his city and a stakeholder mapping exercise (concluding that the problems in his town were affecting different sub-sectors and stakeholders), he called for a meeting with different stakeholders. </a:t>
            </a:r>
          </a:p>
          <a:p>
            <a:pPr marL="174708" indent="-174708">
              <a:lnSpc>
                <a:spcPct val="150000"/>
              </a:lnSpc>
              <a:buFontTx/>
              <a:buChar char="-"/>
            </a:pPr>
            <a:r>
              <a:rPr lang="en-US" sz="1200" kern="1200" noProof="0" dirty="0">
                <a:solidFill>
                  <a:schemeClr val="tx1"/>
                </a:solidFill>
                <a:effectLst/>
                <a:latin typeface="+mn-lt"/>
                <a:ea typeface="+mn-ea"/>
                <a:cs typeface="+mn-cs"/>
              </a:rPr>
              <a:t>The Mayor already instructed to have the policy on groundwater recharge adjusted, to protect water quality.</a:t>
            </a:r>
            <a:endParaRPr lang="en-US" noProof="0" dirty="0"/>
          </a:p>
        </p:txBody>
      </p:sp>
      <p:sp>
        <p:nvSpPr>
          <p:cNvPr id="4" name="Slide Number Placeholder 3"/>
          <p:cNvSpPr>
            <a:spLocks noGrp="1"/>
          </p:cNvSpPr>
          <p:nvPr>
            <p:ph type="sldNum" sz="quarter" idx="10"/>
          </p:nvPr>
        </p:nvSpPr>
        <p:spPr/>
        <p:txBody>
          <a:bodyPr/>
          <a:lstStyle/>
          <a:p>
            <a:fld id="{642146DC-3309-4B2B-BDA6-12EE910C05E4}" type="slidenum">
              <a:rPr lang="en-US" smtClean="0"/>
              <a:pPr/>
              <a:t>12</a:t>
            </a:fld>
            <a:endParaRPr lang="en-US"/>
          </a:p>
        </p:txBody>
      </p:sp>
    </p:spTree>
    <p:extLst>
      <p:ext uri="{BB962C8B-B14F-4D97-AF65-F5344CB8AC3E}">
        <p14:creationId xmlns:p14="http://schemas.microsoft.com/office/powerpoint/2010/main" val="1861548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i="1">
                <a:latin typeface="+mn-lt"/>
              </a:rPr>
              <a:t>Facilitator 1</a:t>
            </a:r>
          </a:p>
          <a:p>
            <a:pPr marL="174708" indent="-174708">
              <a:buFontTx/>
              <a:buChar char="-"/>
            </a:pPr>
            <a:r>
              <a:rPr lang="nl-NL" b="1" i="0" u="none">
                <a:latin typeface="+mn-lt"/>
              </a:rPr>
              <a:t>Re-introduces the problem </a:t>
            </a:r>
            <a:r>
              <a:rPr lang="nl-NL" i="0" u="none">
                <a:latin typeface="+mn-lt"/>
              </a:rPr>
              <a:t>of Round</a:t>
            </a:r>
            <a:r>
              <a:rPr lang="nl-NL" i="0" u="none" baseline="0">
                <a:latin typeface="+mn-lt"/>
              </a:rPr>
              <a:t> 1 (same slide)</a:t>
            </a:r>
          </a:p>
          <a:p>
            <a:pPr marL="757066" lvl="1" indent="-291179">
              <a:buFont typeface="Arial" panose="020B0604020202020204" pitchFamily="34" charset="0"/>
              <a:buChar char="•"/>
            </a:pPr>
            <a:endParaRPr lang="en-US">
              <a:latin typeface="+mn-lt"/>
            </a:endParaRPr>
          </a:p>
          <a:p>
            <a:r>
              <a:rPr lang="nl-NL" i="1">
                <a:latin typeface="+mn-lt"/>
              </a:rPr>
              <a:t>- Next</a:t>
            </a:r>
            <a:r>
              <a:rPr lang="nl-NL" i="1" baseline="0">
                <a:latin typeface="+mn-lt"/>
              </a:rPr>
              <a:t> slide</a:t>
            </a:r>
            <a:r>
              <a:rPr lang="nl-NL" baseline="0">
                <a:latin typeface="+mn-lt"/>
              </a:rPr>
              <a:t>: additional problem: groundwater</a:t>
            </a:r>
            <a:endParaRPr lang="en-US">
              <a:latin typeface="+mn-lt"/>
            </a:endParaRPr>
          </a:p>
        </p:txBody>
      </p:sp>
      <p:sp>
        <p:nvSpPr>
          <p:cNvPr id="4" name="Slide Number Placeholder 3"/>
          <p:cNvSpPr>
            <a:spLocks noGrp="1"/>
          </p:cNvSpPr>
          <p:nvPr>
            <p:ph type="sldNum" sz="quarter" idx="10"/>
          </p:nvPr>
        </p:nvSpPr>
        <p:spPr/>
        <p:txBody>
          <a:bodyPr/>
          <a:lstStyle/>
          <a:p>
            <a:fld id="{642146DC-3309-4B2B-BDA6-12EE910C05E4}" type="slidenum">
              <a:rPr lang="en-US" smtClean="0"/>
              <a:pPr/>
              <a:t>13</a:t>
            </a:fld>
            <a:endParaRPr lang="en-US"/>
          </a:p>
        </p:txBody>
      </p:sp>
    </p:spTree>
    <p:extLst>
      <p:ext uri="{BB962C8B-B14F-4D97-AF65-F5344CB8AC3E}">
        <p14:creationId xmlns:p14="http://schemas.microsoft.com/office/powerpoint/2010/main" val="4035950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i="1">
                <a:latin typeface="+mn-lt"/>
              </a:rPr>
              <a:t>Facilitator 1:</a:t>
            </a:r>
          </a:p>
          <a:p>
            <a:pPr marL="174708" indent="-174708">
              <a:buFontTx/>
              <a:buChar char="-"/>
            </a:pPr>
            <a:r>
              <a:rPr lang="nl-NL" i="0" u="none" baseline="0">
                <a:latin typeface="+mn-lt"/>
              </a:rPr>
              <a:t>Goes through the flow chart</a:t>
            </a:r>
          </a:p>
          <a:p>
            <a:pPr marL="640594" lvl="1" indent="-174708">
              <a:buFontTx/>
              <a:buChar char="-"/>
            </a:pPr>
            <a:r>
              <a:rPr lang="en-US" i="0" u="none" baseline="0">
                <a:latin typeface="+mn-lt"/>
              </a:rPr>
              <a:t>Intensified </a:t>
            </a:r>
            <a:r>
              <a:rPr lang="en-US" b="1" i="0" u="none" baseline="0">
                <a:latin typeface="+mn-lt"/>
              </a:rPr>
              <a:t>urbanization</a:t>
            </a:r>
            <a:r>
              <a:rPr lang="en-US" i="0" u="none" baseline="0">
                <a:latin typeface="+mn-lt"/>
              </a:rPr>
              <a:t> is causing significant </a:t>
            </a:r>
            <a:r>
              <a:rPr lang="en-US" b="1" i="0" u="none" baseline="0">
                <a:latin typeface="+mn-lt"/>
              </a:rPr>
              <a:t>increases in water demand</a:t>
            </a:r>
            <a:r>
              <a:rPr lang="en-US" i="0" u="none" baseline="0">
                <a:latin typeface="+mn-lt"/>
              </a:rPr>
              <a:t>…</a:t>
            </a:r>
          </a:p>
          <a:p>
            <a:pPr marL="640594" lvl="1" indent="-174708">
              <a:buFontTx/>
              <a:buChar char="-"/>
            </a:pPr>
            <a:r>
              <a:rPr lang="en-US" i="0" u="none" baseline="0">
                <a:latin typeface="+mn-lt"/>
              </a:rPr>
              <a:t>…leading to </a:t>
            </a:r>
            <a:r>
              <a:rPr lang="en-US" b="1" i="0" u="none" baseline="0">
                <a:latin typeface="+mn-lt"/>
              </a:rPr>
              <a:t>over-abstraction of groundwater </a:t>
            </a:r>
            <a:r>
              <a:rPr lang="en-US" i="0" u="none" baseline="0">
                <a:latin typeface="+mn-lt"/>
              </a:rPr>
              <a:t>and the lowering of the groundwater table. </a:t>
            </a:r>
          </a:p>
          <a:p>
            <a:pPr marL="640594" lvl="1" indent="-174708">
              <a:buFontTx/>
              <a:buChar char="-"/>
            </a:pPr>
            <a:r>
              <a:rPr lang="en-US" i="0" u="none" baseline="0">
                <a:latin typeface="+mn-lt"/>
              </a:rPr>
              <a:t>This </a:t>
            </a:r>
            <a:r>
              <a:rPr lang="en-US" b="1" i="0" u="none" baseline="0">
                <a:latin typeface="+mn-lt"/>
              </a:rPr>
              <a:t>depletion of groundwater </a:t>
            </a:r>
            <a:r>
              <a:rPr lang="en-US" i="0" u="none" baseline="0">
                <a:latin typeface="+mn-lt"/>
              </a:rPr>
              <a:t>plus reduced river flows cause salt water intrusion…</a:t>
            </a:r>
          </a:p>
          <a:p>
            <a:pPr marL="640594" lvl="1" indent="-174708">
              <a:buFontTx/>
              <a:buChar char="-"/>
            </a:pPr>
            <a:r>
              <a:rPr lang="en-US" b="1" i="0" u="none" baseline="0">
                <a:latin typeface="+mn-lt"/>
              </a:rPr>
              <a:t>Degrading groundwater quality </a:t>
            </a:r>
            <a:r>
              <a:rPr lang="en-US" i="0" u="none" baseline="0">
                <a:latin typeface="+mn-lt"/>
              </a:rPr>
              <a:t>in the coastal aquifer. </a:t>
            </a:r>
          </a:p>
          <a:p>
            <a:pPr marL="640594" lvl="1" indent="-174708">
              <a:buFontTx/>
              <a:buChar char="-"/>
            </a:pPr>
            <a:r>
              <a:rPr lang="en-US" i="0" u="none" baseline="0">
                <a:latin typeface="+mn-lt"/>
              </a:rPr>
              <a:t>The lower groundwater levels + poorer quality </a:t>
            </a:r>
            <a:r>
              <a:rPr lang="en-US" b="1" i="0" u="none" baseline="0">
                <a:latin typeface="+mn-lt"/>
              </a:rPr>
              <a:t>increases costs </a:t>
            </a:r>
            <a:r>
              <a:rPr lang="en-US" i="0" u="none" baseline="0">
                <a:latin typeface="+mn-lt"/>
              </a:rPr>
              <a:t>of pumping and treatment for </a:t>
            </a:r>
            <a:r>
              <a:rPr lang="en-US" b="1" i="0" u="none" baseline="0">
                <a:latin typeface="+mn-lt"/>
              </a:rPr>
              <a:t>water supply</a:t>
            </a:r>
            <a:r>
              <a:rPr lang="en-US" i="0" u="none" baseline="0">
                <a:latin typeface="+mn-lt"/>
              </a:rPr>
              <a:t>. </a:t>
            </a:r>
          </a:p>
          <a:p>
            <a:pPr marL="640594" lvl="1" indent="-174708">
              <a:buFontTx/>
              <a:buChar char="-"/>
            </a:pPr>
            <a:r>
              <a:rPr lang="en-US" i="0" u="none" baseline="0">
                <a:latin typeface="+mn-lt"/>
              </a:rPr>
              <a:t>In addition, </a:t>
            </a:r>
            <a:r>
              <a:rPr lang="en-US" b="1" i="0" u="none" baseline="0">
                <a:latin typeface="+mn-lt"/>
              </a:rPr>
              <a:t>land subsidence </a:t>
            </a:r>
            <a:r>
              <a:rPr lang="en-US" i="0" u="none" baseline="0">
                <a:latin typeface="+mn-lt"/>
              </a:rPr>
              <a:t>due to lower groundwater levels causes </a:t>
            </a:r>
            <a:r>
              <a:rPr lang="en-US" b="1" i="0" u="none" baseline="0">
                <a:latin typeface="+mn-lt"/>
              </a:rPr>
              <a:t>damages to properties</a:t>
            </a:r>
            <a:r>
              <a:rPr lang="en-US" i="0" u="none" baseline="0">
                <a:latin typeface="+mn-lt"/>
              </a:rPr>
              <a:t>, increases </a:t>
            </a:r>
            <a:r>
              <a:rPr lang="en-US" b="1" i="0" u="none" baseline="0">
                <a:latin typeface="+mn-lt"/>
              </a:rPr>
              <a:t>flood damages</a:t>
            </a:r>
            <a:r>
              <a:rPr lang="en-US" i="0" u="none" baseline="0">
                <a:latin typeface="+mn-lt"/>
              </a:rPr>
              <a:t>, thereby </a:t>
            </a:r>
            <a:r>
              <a:rPr lang="en-US" b="1" i="0" u="none" baseline="0">
                <a:latin typeface="+mn-lt"/>
              </a:rPr>
              <a:t>reducing property values</a:t>
            </a:r>
            <a:r>
              <a:rPr lang="en-US" i="0" u="none" baseline="0">
                <a:latin typeface="+mn-lt"/>
              </a:rPr>
              <a:t>.</a:t>
            </a:r>
          </a:p>
          <a:p>
            <a:pPr marL="465887" lvl="1"/>
            <a:endParaRPr lang="en-US" i="0" u="none" baseline="0">
              <a:latin typeface="+mn-lt"/>
            </a:endParaRPr>
          </a:p>
          <a:p>
            <a:pPr marL="465887" lvl="1"/>
            <a:r>
              <a:rPr lang="en-US" i="1" u="none" baseline="0">
                <a:latin typeface="+mn-lt"/>
              </a:rPr>
              <a:t>N</a:t>
            </a:r>
            <a:r>
              <a:rPr lang="nl-NL" i="1">
                <a:latin typeface="+mn-lt"/>
              </a:rPr>
              <a:t>ext</a:t>
            </a:r>
            <a:r>
              <a:rPr lang="nl-NL" i="1" baseline="0">
                <a:latin typeface="+mn-lt"/>
              </a:rPr>
              <a:t> slide</a:t>
            </a:r>
            <a:r>
              <a:rPr lang="nl-NL" baseline="0">
                <a:latin typeface="+mn-lt"/>
              </a:rPr>
              <a:t>: additional problem: stormwater</a:t>
            </a:r>
            <a:endParaRPr lang="en-US">
              <a:latin typeface="+mn-lt"/>
            </a:endParaRPr>
          </a:p>
          <a:p>
            <a:pPr marL="291179" indent="-291179">
              <a:buFont typeface="Arial" panose="020B0604020202020204" pitchFamily="34" charset="0"/>
              <a:buChar char="•"/>
            </a:pPr>
            <a:endParaRPr lang="en-US">
              <a:latin typeface="+mn-lt"/>
            </a:endParaRPr>
          </a:p>
        </p:txBody>
      </p:sp>
      <p:sp>
        <p:nvSpPr>
          <p:cNvPr id="4" name="Slide Number Placeholder 3"/>
          <p:cNvSpPr>
            <a:spLocks noGrp="1"/>
          </p:cNvSpPr>
          <p:nvPr>
            <p:ph type="sldNum" sz="quarter" idx="10"/>
          </p:nvPr>
        </p:nvSpPr>
        <p:spPr/>
        <p:txBody>
          <a:bodyPr/>
          <a:lstStyle/>
          <a:p>
            <a:fld id="{642146DC-3309-4B2B-BDA6-12EE910C05E4}" type="slidenum">
              <a:rPr lang="en-US" smtClean="0"/>
              <a:pPr/>
              <a:t>14</a:t>
            </a:fld>
            <a:endParaRPr lang="en-US"/>
          </a:p>
        </p:txBody>
      </p:sp>
    </p:spTree>
    <p:extLst>
      <p:ext uri="{BB962C8B-B14F-4D97-AF65-F5344CB8AC3E}">
        <p14:creationId xmlns:p14="http://schemas.microsoft.com/office/powerpoint/2010/main" val="1772604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i="1" dirty="0">
                <a:latin typeface="+mn-lt"/>
              </a:rPr>
              <a:t>Facilitator 1:</a:t>
            </a:r>
          </a:p>
          <a:p>
            <a:pPr marL="174708" indent="-174708">
              <a:buFontTx/>
              <a:buChar char="-"/>
            </a:pPr>
            <a:r>
              <a:rPr lang="nl-NL" i="0" u="none" baseline="0" dirty="0">
                <a:latin typeface="+mn-lt"/>
              </a:rPr>
              <a:t>Goes </a:t>
            </a:r>
            <a:r>
              <a:rPr lang="nl-NL" i="0" u="none" baseline="0" dirty="0" err="1">
                <a:latin typeface="+mn-lt"/>
              </a:rPr>
              <a:t>through</a:t>
            </a:r>
            <a:r>
              <a:rPr lang="nl-NL" i="0" u="none" baseline="0" dirty="0">
                <a:latin typeface="+mn-lt"/>
              </a:rPr>
              <a:t> </a:t>
            </a:r>
            <a:r>
              <a:rPr lang="nl-NL" i="0" u="none" baseline="0" dirty="0" err="1">
                <a:latin typeface="+mn-lt"/>
              </a:rPr>
              <a:t>the</a:t>
            </a:r>
            <a:r>
              <a:rPr lang="nl-NL" i="0" u="none" baseline="0" dirty="0">
                <a:latin typeface="+mn-lt"/>
              </a:rPr>
              <a:t> flow </a:t>
            </a:r>
            <a:r>
              <a:rPr lang="nl-NL" i="0" u="none" baseline="0" dirty="0" err="1">
                <a:latin typeface="+mn-lt"/>
              </a:rPr>
              <a:t>chart</a:t>
            </a:r>
            <a:endParaRPr lang="nl-NL" i="0" u="none" baseline="0" dirty="0">
              <a:latin typeface="+mn-lt"/>
            </a:endParaRPr>
          </a:p>
          <a:p>
            <a:pPr marL="640594" lvl="1" indent="-174708">
              <a:buFontTx/>
              <a:buChar char="-"/>
            </a:pPr>
            <a:r>
              <a:rPr lang="en-US" i="0" u="none" baseline="0" dirty="0">
                <a:latin typeface="+mn-lt"/>
              </a:rPr>
              <a:t>The current combined sewerage system in the city collects and transports untreated storm water to the WWTP. In the event of major storms the system discharges into freshwater streams (rivers, lakes) surrounding the city, which eventually reach the bay. </a:t>
            </a:r>
          </a:p>
          <a:p>
            <a:pPr marL="640594" lvl="1" indent="-174708">
              <a:buFontTx/>
              <a:buChar char="-"/>
            </a:pPr>
            <a:r>
              <a:rPr lang="en-US" b="1" i="0" u="none" baseline="0" dirty="0">
                <a:latin typeface="+mn-lt"/>
              </a:rPr>
              <a:t>Untreated sewerage system discharges </a:t>
            </a:r>
            <a:r>
              <a:rPr lang="en-US" i="0" u="none" baseline="0" dirty="0">
                <a:latin typeface="+mn-lt"/>
              </a:rPr>
              <a:t>leads to </a:t>
            </a:r>
            <a:r>
              <a:rPr lang="en-US" b="1" i="0" u="none" baseline="0" dirty="0">
                <a:latin typeface="+mn-lt"/>
              </a:rPr>
              <a:t>pollution</a:t>
            </a:r>
            <a:r>
              <a:rPr lang="en-US" i="0" u="none" baseline="0" dirty="0">
                <a:latin typeface="+mn-lt"/>
              </a:rPr>
              <a:t> issues in rivers and lakes </a:t>
            </a:r>
          </a:p>
          <a:p>
            <a:pPr marL="640594" lvl="1" indent="-174708">
              <a:buFontTx/>
              <a:buChar char="-"/>
            </a:pPr>
            <a:r>
              <a:rPr lang="en-US" i="0" u="none" baseline="0" dirty="0">
                <a:latin typeface="+mn-lt"/>
              </a:rPr>
              <a:t>which have traditionally been used for </a:t>
            </a:r>
            <a:r>
              <a:rPr lang="en-US" b="1" i="0" u="none" baseline="0" dirty="0">
                <a:latin typeface="+mn-lt"/>
              </a:rPr>
              <a:t>recreational and tourism activities</a:t>
            </a:r>
            <a:r>
              <a:rPr lang="en-US" i="0" u="none" baseline="0" dirty="0">
                <a:latin typeface="+mn-lt"/>
              </a:rPr>
              <a:t>. </a:t>
            </a:r>
          </a:p>
          <a:p>
            <a:pPr marL="640594" lvl="1" indent="-174708">
              <a:buFontTx/>
              <a:buChar char="-"/>
            </a:pPr>
            <a:r>
              <a:rPr lang="en-US" i="0" u="none" baseline="0" dirty="0">
                <a:latin typeface="+mn-lt"/>
              </a:rPr>
              <a:t>The pollution is a potential </a:t>
            </a:r>
            <a:r>
              <a:rPr lang="en-US" b="1" i="0" u="none" baseline="0" dirty="0">
                <a:latin typeface="+mn-lt"/>
              </a:rPr>
              <a:t>public health risks</a:t>
            </a:r>
            <a:r>
              <a:rPr lang="en-US" i="0" u="none" baseline="0" dirty="0">
                <a:latin typeface="+mn-lt"/>
              </a:rPr>
              <a:t>. </a:t>
            </a:r>
          </a:p>
          <a:p>
            <a:pPr marL="640594" lvl="1" indent="-174708">
              <a:buFontTx/>
              <a:buChar char="-"/>
            </a:pPr>
            <a:r>
              <a:rPr lang="en-US" i="0" u="none" baseline="0" dirty="0">
                <a:latin typeface="+mn-lt"/>
              </a:rPr>
              <a:t>In addition, the current </a:t>
            </a:r>
            <a:r>
              <a:rPr lang="en-US" b="1" i="0" u="none" baseline="0" dirty="0">
                <a:latin typeface="+mn-lt"/>
              </a:rPr>
              <a:t>capacity</a:t>
            </a:r>
            <a:r>
              <a:rPr lang="en-US" i="0" u="none" baseline="0" dirty="0">
                <a:latin typeface="+mn-lt"/>
              </a:rPr>
              <a:t> and design of the drainage system is </a:t>
            </a:r>
            <a:r>
              <a:rPr lang="en-US" b="1" i="0" u="none" baseline="0" dirty="0">
                <a:latin typeface="+mn-lt"/>
              </a:rPr>
              <a:t>insufficient</a:t>
            </a:r>
            <a:r>
              <a:rPr lang="en-US" i="0" u="none" baseline="0" dirty="0">
                <a:latin typeface="+mn-lt"/>
              </a:rPr>
              <a:t> to efficiently convey storm water during heavy rainfall events to near-by streams. </a:t>
            </a:r>
          </a:p>
          <a:p>
            <a:pPr marL="640594" lvl="1" indent="-174708">
              <a:buFontTx/>
              <a:buChar char="-"/>
            </a:pPr>
            <a:r>
              <a:rPr lang="en-US" i="0" u="none" baseline="0" dirty="0">
                <a:latin typeface="+mn-lt"/>
              </a:rPr>
              <a:t>This causes </a:t>
            </a:r>
            <a:r>
              <a:rPr lang="en-US" b="1" i="0" u="none" baseline="0" dirty="0">
                <a:latin typeface="+mn-lt"/>
              </a:rPr>
              <a:t>frequent urban flooding </a:t>
            </a:r>
            <a:r>
              <a:rPr lang="en-US" i="0" u="none" baseline="0" dirty="0">
                <a:latin typeface="+mn-lt"/>
              </a:rPr>
              <a:t>problems and is likely to aggravate in the future due to </a:t>
            </a:r>
            <a:r>
              <a:rPr lang="en-US" b="1" i="0" u="none" baseline="0" dirty="0">
                <a:latin typeface="+mn-lt"/>
              </a:rPr>
              <a:t>climate change</a:t>
            </a:r>
            <a:r>
              <a:rPr lang="en-US" i="0" u="none" baseline="0" dirty="0">
                <a:latin typeface="+mn-lt"/>
              </a:rPr>
              <a:t>.</a:t>
            </a:r>
          </a:p>
          <a:p>
            <a:pPr defTabSz="931774">
              <a:defRPr/>
            </a:pPr>
            <a:endParaRPr lang="nl-NL" i="1" dirty="0">
              <a:solidFill>
                <a:prstClr val="black"/>
              </a:solidFill>
            </a:endParaRPr>
          </a:p>
          <a:p>
            <a:pPr defTabSz="931774">
              <a:defRPr/>
            </a:pPr>
            <a:r>
              <a:rPr lang="nl-NL" i="1" dirty="0">
                <a:solidFill>
                  <a:prstClr val="black"/>
                </a:solidFill>
              </a:rPr>
              <a:t>Next slide: </a:t>
            </a:r>
            <a:r>
              <a:rPr lang="nl-NL" dirty="0" err="1">
                <a:solidFill>
                  <a:prstClr val="black"/>
                </a:solidFill>
              </a:rPr>
              <a:t>your</a:t>
            </a:r>
            <a:r>
              <a:rPr lang="nl-NL" dirty="0">
                <a:solidFill>
                  <a:prstClr val="black"/>
                </a:solidFill>
              </a:rPr>
              <a:t> </a:t>
            </a:r>
            <a:r>
              <a:rPr lang="nl-NL" dirty="0" err="1">
                <a:solidFill>
                  <a:prstClr val="black"/>
                </a:solidFill>
              </a:rPr>
              <a:t>task</a:t>
            </a:r>
            <a:r>
              <a:rPr lang="nl-NL" dirty="0">
                <a:solidFill>
                  <a:prstClr val="black"/>
                </a:solidFill>
              </a:rPr>
              <a:t> and budget</a:t>
            </a:r>
            <a:endParaRPr lang="nl-NL" i="1" dirty="0">
              <a:solidFill>
                <a:prstClr val="black"/>
              </a:solidFill>
            </a:endParaRPr>
          </a:p>
          <a:p>
            <a:pPr marL="465887" lvl="1"/>
            <a:endParaRPr lang="en-US" i="0" u="none" baseline="0" dirty="0">
              <a:latin typeface="+mn-lt"/>
            </a:endParaRPr>
          </a:p>
        </p:txBody>
      </p:sp>
      <p:sp>
        <p:nvSpPr>
          <p:cNvPr id="4" name="Slide Number Placeholder 3"/>
          <p:cNvSpPr>
            <a:spLocks noGrp="1"/>
          </p:cNvSpPr>
          <p:nvPr>
            <p:ph type="sldNum" sz="quarter" idx="10"/>
          </p:nvPr>
        </p:nvSpPr>
        <p:spPr/>
        <p:txBody>
          <a:bodyPr/>
          <a:lstStyle/>
          <a:p>
            <a:fld id="{642146DC-3309-4B2B-BDA6-12EE910C05E4}" type="slidenum">
              <a:rPr lang="en-US" smtClean="0"/>
              <a:pPr/>
              <a:t>15</a:t>
            </a:fld>
            <a:endParaRPr lang="en-US"/>
          </a:p>
        </p:txBody>
      </p:sp>
    </p:spTree>
    <p:extLst>
      <p:ext uri="{BB962C8B-B14F-4D97-AF65-F5344CB8AC3E}">
        <p14:creationId xmlns:p14="http://schemas.microsoft.com/office/powerpoint/2010/main" val="1758466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noProof="0" dirty="0">
                <a:latin typeface="+mn-lt"/>
              </a:rPr>
              <a:t>Facilitator 1:</a:t>
            </a:r>
          </a:p>
          <a:p>
            <a:pPr defTabSz="931774">
              <a:defRPr/>
            </a:pPr>
            <a:r>
              <a:rPr lang="en-US" noProof="0" dirty="0">
                <a:latin typeface="+mn-lt"/>
              </a:rPr>
              <a:t>- Explains the </a:t>
            </a:r>
            <a:r>
              <a:rPr lang="en-US" b="1" noProof="0" dirty="0">
                <a:latin typeface="+mn-lt"/>
              </a:rPr>
              <a:t>task</a:t>
            </a:r>
            <a:r>
              <a:rPr lang="en-US" b="1" baseline="0" noProof="0" dirty="0">
                <a:latin typeface="+mn-lt"/>
              </a:rPr>
              <a:t> and budget</a:t>
            </a:r>
            <a:r>
              <a:rPr lang="en-US" baseline="0" noProof="0" dirty="0">
                <a:latin typeface="+mn-lt"/>
              </a:rPr>
              <a:t>: </a:t>
            </a:r>
            <a:endParaRPr lang="en-US" noProof="0" dirty="0">
              <a:latin typeface="+mn-lt"/>
            </a:endParaRPr>
          </a:p>
          <a:p>
            <a:pPr marL="291179" indent="-291179" defTabSz="931774">
              <a:buFont typeface="Arial" panose="020B0604020202020204" pitchFamily="34" charset="0"/>
              <a:buChar char="•"/>
              <a:defRPr/>
            </a:pPr>
            <a:r>
              <a:rPr lang="en-US" noProof="0" dirty="0">
                <a:latin typeface="+mn-lt"/>
              </a:rPr>
              <a:t>Responsibility,</a:t>
            </a:r>
            <a:r>
              <a:rPr lang="en-US" baseline="0" noProof="0" dirty="0">
                <a:latin typeface="+mn-lt"/>
              </a:rPr>
              <a:t> task, budget are the same as in expert session 1 / round 1. </a:t>
            </a:r>
          </a:p>
          <a:p>
            <a:pPr marL="291179" indent="-291179" defTabSz="931774">
              <a:buFont typeface="Arial" panose="020B0604020202020204" pitchFamily="34" charset="0"/>
              <a:buChar char="•"/>
              <a:defRPr/>
            </a:pPr>
            <a:r>
              <a:rPr lang="en-US" noProof="0" dirty="0">
                <a:latin typeface="+mn-lt"/>
              </a:rPr>
              <a:t>New approach: </a:t>
            </a:r>
          </a:p>
          <a:p>
            <a:pPr marL="757066" lvl="1" indent="-291179" defTabSz="931774">
              <a:buFont typeface="Arial" panose="020B0604020202020204" pitchFamily="34" charset="0"/>
              <a:buChar char="•"/>
              <a:defRPr/>
            </a:pPr>
            <a:r>
              <a:rPr lang="en-US" noProof="0" dirty="0">
                <a:latin typeface="+mn-lt"/>
              </a:rPr>
              <a:t>The city has been embracing</a:t>
            </a:r>
            <a:r>
              <a:rPr lang="en-US" baseline="0" noProof="0" dirty="0">
                <a:latin typeface="+mn-lt"/>
              </a:rPr>
              <a:t> an </a:t>
            </a:r>
            <a:r>
              <a:rPr lang="en-US" b="1" baseline="0" noProof="0" dirty="0">
                <a:latin typeface="+mn-lt"/>
              </a:rPr>
              <a:t>integrated approach </a:t>
            </a:r>
            <a:r>
              <a:rPr lang="en-US" baseline="0" noProof="0" dirty="0">
                <a:latin typeface="+mn-lt"/>
              </a:rPr>
              <a:t>to urban water management</a:t>
            </a:r>
          </a:p>
          <a:p>
            <a:pPr marL="757066" lvl="1" indent="-291179" defTabSz="931774">
              <a:buFont typeface="Arial" panose="020B0604020202020204" pitchFamily="34" charset="0"/>
              <a:buChar char="•"/>
              <a:defRPr/>
            </a:pPr>
            <a:r>
              <a:rPr lang="en-US" baseline="0" noProof="0" dirty="0">
                <a:latin typeface="+mn-lt"/>
              </a:rPr>
              <a:t>This includes analyzing urban water challenges in parallel</a:t>
            </a:r>
          </a:p>
          <a:p>
            <a:pPr marL="757066" lvl="1" indent="-291179" defTabSz="931774">
              <a:buFont typeface="Arial" panose="020B0604020202020204" pitchFamily="34" charset="0"/>
              <a:buChar char="•"/>
              <a:defRPr/>
            </a:pPr>
            <a:r>
              <a:rPr lang="en-US" baseline="0" noProof="0" dirty="0">
                <a:latin typeface="+mn-lt"/>
              </a:rPr>
              <a:t>And also considering other challenges and opportunities in the urban context</a:t>
            </a:r>
          </a:p>
          <a:p>
            <a:pPr marL="757066" lvl="1" indent="-291179" defTabSz="931774">
              <a:buFont typeface="Arial" panose="020B0604020202020204" pitchFamily="34" charset="0"/>
              <a:buChar char="•"/>
              <a:defRPr/>
            </a:pPr>
            <a:r>
              <a:rPr lang="en-US" baseline="0" noProof="0" dirty="0">
                <a:latin typeface="+mn-lt"/>
              </a:rPr>
              <a:t>An important element: </a:t>
            </a:r>
            <a:r>
              <a:rPr lang="en-US" b="1" baseline="0" noProof="0" dirty="0">
                <a:latin typeface="+mn-lt"/>
              </a:rPr>
              <a:t>stakeholders</a:t>
            </a:r>
            <a:r>
              <a:rPr lang="en-US" baseline="0" noProof="0" dirty="0">
                <a:latin typeface="+mn-lt"/>
              </a:rPr>
              <a:t> engagement</a:t>
            </a:r>
            <a:endParaRPr lang="en-US" noProof="0" dirty="0">
              <a:latin typeface="+mn-lt"/>
            </a:endParaRPr>
          </a:p>
          <a:p>
            <a:pPr marL="291179" indent="-291179">
              <a:buFont typeface="Arial" panose="020B0604020202020204" pitchFamily="34" charset="0"/>
              <a:buChar char="•"/>
            </a:pPr>
            <a:endParaRPr lang="en-US" baseline="0" noProof="0" dirty="0">
              <a:latin typeface="+mn-lt"/>
            </a:endParaRPr>
          </a:p>
          <a:p>
            <a:r>
              <a:rPr lang="en-US" i="1" baseline="0" noProof="0" dirty="0">
                <a:latin typeface="+mn-lt"/>
              </a:rPr>
              <a:t>Next slide: </a:t>
            </a:r>
            <a:r>
              <a:rPr lang="en-US" baseline="0" noProof="0" dirty="0">
                <a:latin typeface="+mn-lt"/>
              </a:rPr>
              <a:t>… stakeholders for Round 2</a:t>
            </a:r>
            <a:endParaRPr lang="en-US" noProof="0" dirty="0"/>
          </a:p>
          <a:p>
            <a:endParaRPr lang="en-US" noProof="0" dirty="0"/>
          </a:p>
        </p:txBody>
      </p:sp>
      <p:sp>
        <p:nvSpPr>
          <p:cNvPr id="4" name="Slide Number Placeholder 3"/>
          <p:cNvSpPr>
            <a:spLocks noGrp="1"/>
          </p:cNvSpPr>
          <p:nvPr>
            <p:ph type="sldNum" sz="quarter" idx="10"/>
          </p:nvPr>
        </p:nvSpPr>
        <p:spPr/>
        <p:txBody>
          <a:bodyPr/>
          <a:lstStyle/>
          <a:p>
            <a:fld id="{642146DC-3309-4B2B-BDA6-12EE910C05E4}" type="slidenum">
              <a:rPr lang="en-US" smtClean="0"/>
              <a:pPr/>
              <a:t>16</a:t>
            </a:fld>
            <a:endParaRPr lang="en-US"/>
          </a:p>
        </p:txBody>
      </p:sp>
    </p:spTree>
    <p:extLst>
      <p:ext uri="{BB962C8B-B14F-4D97-AF65-F5344CB8AC3E}">
        <p14:creationId xmlns:p14="http://schemas.microsoft.com/office/powerpoint/2010/main" val="1463766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noProof="0" dirty="0">
                <a:latin typeface="+mn-lt"/>
              </a:rPr>
              <a:t>Facilitator 1:</a:t>
            </a:r>
          </a:p>
          <a:p>
            <a:pPr marL="174708" indent="-174708">
              <a:buFontTx/>
              <a:buChar char="-"/>
            </a:pPr>
            <a:r>
              <a:rPr lang="en-US" sz="1200" noProof="0" dirty="0">
                <a:latin typeface="+mn-lt"/>
              </a:rPr>
              <a:t>Introduces the</a:t>
            </a:r>
            <a:r>
              <a:rPr lang="en-US" sz="1200" baseline="0" noProof="0" dirty="0">
                <a:latin typeface="+mn-lt"/>
              </a:rPr>
              <a:t> three </a:t>
            </a:r>
            <a:r>
              <a:rPr lang="en-US" sz="1200" b="1" baseline="0" noProof="0" dirty="0">
                <a:latin typeface="+mn-lt"/>
              </a:rPr>
              <a:t>stakeholders</a:t>
            </a:r>
            <a:r>
              <a:rPr lang="en-US" sz="1200" baseline="0" noProof="0" dirty="0">
                <a:latin typeface="+mn-lt"/>
              </a:rPr>
              <a:t> the teams should ‘talk to’: </a:t>
            </a:r>
          </a:p>
          <a:p>
            <a:pPr marL="174708" indent="-174708">
              <a:buFontTx/>
              <a:buChar char="-"/>
            </a:pPr>
            <a:r>
              <a:rPr lang="en-US" sz="1200" baseline="0" noProof="0" dirty="0">
                <a:latin typeface="+mn-lt"/>
              </a:rPr>
              <a:t>The mayor has asked your team to reach out to the following stakeholders in order to explore opportunities to work together on several of these challenges and to seriously consider any proposals they may bring forward: </a:t>
            </a:r>
          </a:p>
          <a:p>
            <a:pPr marL="640594" lvl="1" indent="-174708">
              <a:buFontTx/>
              <a:buChar char="-"/>
            </a:pPr>
            <a:r>
              <a:rPr lang="en-US" sz="1200" baseline="0" noProof="0" dirty="0">
                <a:latin typeface="+mn-lt"/>
              </a:rPr>
              <a:t>the </a:t>
            </a:r>
            <a:r>
              <a:rPr lang="en-US" sz="1200" b="1" baseline="0" noProof="0" dirty="0">
                <a:latin typeface="+mn-lt"/>
              </a:rPr>
              <a:t>Bay City water utility</a:t>
            </a:r>
            <a:r>
              <a:rPr lang="en-US" sz="1200" baseline="0" noProof="0" dirty="0">
                <a:latin typeface="+mn-lt"/>
              </a:rPr>
              <a:t>, </a:t>
            </a:r>
          </a:p>
          <a:p>
            <a:pPr marL="640594" lvl="1" indent="-174708">
              <a:buFontTx/>
              <a:buChar char="-"/>
            </a:pPr>
            <a:r>
              <a:rPr lang="en-US" sz="1200" baseline="0" noProof="0" dirty="0">
                <a:latin typeface="+mn-lt"/>
              </a:rPr>
              <a:t>the </a:t>
            </a:r>
            <a:r>
              <a:rPr lang="en-US" sz="1200" b="1" baseline="0" noProof="0" dirty="0">
                <a:latin typeface="+mn-lt"/>
              </a:rPr>
              <a:t>regional blue-green infrastructure program,</a:t>
            </a:r>
            <a:r>
              <a:rPr lang="en-US" sz="1200" b="0" baseline="0" noProof="0" dirty="0">
                <a:latin typeface="+mn-lt"/>
              </a:rPr>
              <a:t> and</a:t>
            </a:r>
          </a:p>
          <a:p>
            <a:pPr marL="640594" marR="0" lvl="1" indent="-174708" algn="l" defTabSz="914400" rtl="0" eaLnBrk="1" fontAlgn="auto" latinLnBrk="0" hangingPunct="1">
              <a:lnSpc>
                <a:spcPct val="100000"/>
              </a:lnSpc>
              <a:spcBef>
                <a:spcPts val="0"/>
              </a:spcBef>
              <a:spcAft>
                <a:spcPts val="0"/>
              </a:spcAft>
              <a:buClrTx/>
              <a:buSzTx/>
              <a:buFontTx/>
              <a:buChar char="-"/>
              <a:tabLst/>
              <a:defRPr/>
            </a:pPr>
            <a:r>
              <a:rPr lang="en-US" sz="1200" baseline="0" noProof="0" dirty="0">
                <a:latin typeface="+mn-lt"/>
              </a:rPr>
              <a:t>ABCD, a </a:t>
            </a:r>
            <a:r>
              <a:rPr lang="en-US" sz="1200" b="1" baseline="0" noProof="0" dirty="0">
                <a:latin typeface="+mn-lt"/>
              </a:rPr>
              <a:t>major developer </a:t>
            </a:r>
            <a:r>
              <a:rPr lang="en-US" sz="1200" baseline="0" noProof="0" dirty="0">
                <a:latin typeface="+mn-lt"/>
              </a:rPr>
              <a:t>in the region.</a:t>
            </a:r>
          </a:p>
          <a:p>
            <a:pPr marL="174708" indent="-174708">
              <a:buFontTx/>
              <a:buChar char="-"/>
            </a:pPr>
            <a:r>
              <a:rPr lang="en-US" sz="1200" baseline="0" noProof="0" dirty="0">
                <a:latin typeface="+mn-lt"/>
              </a:rPr>
              <a:t>Please be aware that working together with stakeholders and exploring alternative and integrated solutions will take time and will therefore result in </a:t>
            </a:r>
            <a:r>
              <a:rPr lang="en-US" sz="1200" b="1" baseline="0" noProof="0" dirty="0">
                <a:latin typeface="+mn-lt"/>
              </a:rPr>
              <a:t>transactions costs</a:t>
            </a:r>
            <a:r>
              <a:rPr lang="en-US" sz="1200" baseline="0" noProof="0" dirty="0">
                <a:latin typeface="+mn-lt"/>
              </a:rPr>
              <a:t>. At the same time, they can lead to better and more integrated water management strategies, resulting in </a:t>
            </a:r>
            <a:r>
              <a:rPr lang="en-US" sz="1200" b="1" baseline="0" noProof="0" dirty="0">
                <a:latin typeface="+mn-lt"/>
              </a:rPr>
              <a:t>more benefits and potentially additional funding</a:t>
            </a:r>
            <a:r>
              <a:rPr lang="en-US" sz="1200" baseline="0" noProof="0" dirty="0">
                <a:latin typeface="+mn-lt"/>
              </a:rPr>
              <a:t>.</a:t>
            </a:r>
          </a:p>
          <a:p>
            <a:pPr marL="174708" indent="-174708">
              <a:buFontTx/>
              <a:buChar char="-"/>
            </a:pPr>
            <a:r>
              <a:rPr lang="en-US" sz="1200" baseline="0" noProof="0" dirty="0">
                <a:latin typeface="+mn-lt"/>
              </a:rPr>
              <a:t>Hands over to </a:t>
            </a:r>
            <a:r>
              <a:rPr lang="en-US" sz="1200" i="1" baseline="0" noProof="0" dirty="0">
                <a:latin typeface="+mn-lt"/>
              </a:rPr>
              <a:t>Facilitator 2</a:t>
            </a:r>
          </a:p>
          <a:p>
            <a:endParaRPr lang="en-US" sz="1200" i="1" baseline="0" noProof="0" dirty="0">
              <a:latin typeface="+mn-lt"/>
            </a:endParaRPr>
          </a:p>
          <a:p>
            <a:r>
              <a:rPr lang="en-US" sz="1200" i="1" baseline="0" noProof="0" dirty="0">
                <a:latin typeface="+mn-lt"/>
              </a:rPr>
              <a:t>Facilitator 2:</a:t>
            </a:r>
          </a:p>
          <a:p>
            <a:pPr marL="291179" lvl="1" indent="-291179">
              <a:buFont typeface="Arial" panose="020B0604020202020204" pitchFamily="34" charset="0"/>
              <a:buChar char="•"/>
            </a:pPr>
            <a:r>
              <a:rPr lang="en-US" sz="1200" noProof="0" dirty="0">
                <a:latin typeface="+mn-lt"/>
              </a:rPr>
              <a:t>Read the </a:t>
            </a:r>
            <a:r>
              <a:rPr lang="en-US" sz="1200" b="1" noProof="0" dirty="0">
                <a:latin typeface="+mn-lt"/>
              </a:rPr>
              <a:t>case description</a:t>
            </a:r>
          </a:p>
          <a:p>
            <a:pPr marL="291179" lvl="1" indent="-291179">
              <a:buFont typeface="Arial" panose="020B0604020202020204" pitchFamily="34" charset="0"/>
              <a:buChar char="•"/>
            </a:pPr>
            <a:r>
              <a:rPr lang="en-US" sz="1200" noProof="0" dirty="0">
                <a:latin typeface="+mn-lt"/>
              </a:rPr>
              <a:t>(Decide if you want to) talk to </a:t>
            </a:r>
            <a:r>
              <a:rPr lang="en-US" sz="1200" b="1" noProof="0" dirty="0">
                <a:latin typeface="+mn-lt"/>
              </a:rPr>
              <a:t>stakeholders </a:t>
            </a:r>
            <a:r>
              <a:rPr lang="en-US" sz="1200" noProof="0" dirty="0">
                <a:latin typeface="+mn-lt"/>
              </a:rPr>
              <a:t>(‘request the information’)</a:t>
            </a:r>
            <a:endParaRPr lang="en-US" sz="1200" b="1" noProof="0" dirty="0">
              <a:latin typeface="+mn-lt"/>
            </a:endParaRPr>
          </a:p>
          <a:p>
            <a:pPr marL="291179" lvl="1" indent="-291179">
              <a:buFont typeface="Arial" panose="020B0604020202020204" pitchFamily="34" charset="0"/>
              <a:buChar char="•"/>
            </a:pPr>
            <a:r>
              <a:rPr lang="en-US" sz="1200" noProof="0" dirty="0">
                <a:latin typeface="+mn-lt"/>
              </a:rPr>
              <a:t>Use the </a:t>
            </a:r>
            <a:r>
              <a:rPr lang="en-US" sz="1200" b="1" noProof="0" dirty="0">
                <a:latin typeface="+mn-lt"/>
              </a:rPr>
              <a:t>tool </a:t>
            </a:r>
            <a:r>
              <a:rPr lang="en-US" sz="1200" noProof="0" dirty="0">
                <a:latin typeface="+mn-lt"/>
              </a:rPr>
              <a:t>for the assessment</a:t>
            </a:r>
          </a:p>
          <a:p>
            <a:pPr marL="291179" lvl="1" indent="-291179">
              <a:buFont typeface="Arial" panose="020B0604020202020204" pitchFamily="34" charset="0"/>
              <a:buChar char="•"/>
            </a:pPr>
            <a:r>
              <a:rPr lang="en-US" sz="1200" noProof="0" dirty="0">
                <a:latin typeface="+mn-lt"/>
              </a:rPr>
              <a:t>Use the </a:t>
            </a:r>
            <a:r>
              <a:rPr lang="en-US" sz="1200" b="1" noProof="0" dirty="0">
                <a:latin typeface="+mn-lt"/>
              </a:rPr>
              <a:t>score sheet </a:t>
            </a:r>
            <a:r>
              <a:rPr lang="en-US" sz="1200" noProof="0" dirty="0">
                <a:latin typeface="+mn-lt"/>
              </a:rPr>
              <a:t>to summarize the results of your analysis</a:t>
            </a:r>
          </a:p>
          <a:p>
            <a:pPr marL="291179" lvl="1" indent="-291179">
              <a:buFont typeface="Arial" panose="020B0604020202020204" pitchFamily="34" charset="0"/>
              <a:buChar char="•"/>
            </a:pPr>
            <a:r>
              <a:rPr lang="en-US" sz="1200" b="1" noProof="0" dirty="0">
                <a:latin typeface="+mn-lt"/>
              </a:rPr>
              <a:t>Choose the best alternative </a:t>
            </a:r>
            <a:r>
              <a:rPr lang="en-US" sz="1200" noProof="0" dirty="0">
                <a:latin typeface="+mn-lt"/>
              </a:rPr>
              <a:t>and present it to the other experts </a:t>
            </a:r>
          </a:p>
          <a:p>
            <a:pPr marL="291179" lvl="1" indent="-291179">
              <a:buFont typeface="Arial" panose="020B0604020202020204" pitchFamily="34" charset="0"/>
              <a:buChar char="•"/>
            </a:pPr>
            <a:r>
              <a:rPr lang="en-US" sz="1200" noProof="0" dirty="0">
                <a:latin typeface="+mn-lt"/>
              </a:rPr>
              <a:t>Time: </a:t>
            </a:r>
            <a:r>
              <a:rPr lang="en-US" sz="1200" b="1" noProof="0" dirty="0">
                <a:latin typeface="+mn-lt"/>
              </a:rPr>
              <a:t>30 minutes</a:t>
            </a:r>
            <a:endParaRPr lang="en-US" sz="1200" b="1" i="1" baseline="0" noProof="0" dirty="0">
              <a:latin typeface="+mn-lt"/>
            </a:endParaRPr>
          </a:p>
        </p:txBody>
      </p:sp>
      <p:sp>
        <p:nvSpPr>
          <p:cNvPr id="4" name="Slide Number Placeholder 3"/>
          <p:cNvSpPr>
            <a:spLocks noGrp="1"/>
          </p:cNvSpPr>
          <p:nvPr>
            <p:ph type="sldNum" sz="quarter" idx="10"/>
          </p:nvPr>
        </p:nvSpPr>
        <p:spPr/>
        <p:txBody>
          <a:bodyPr/>
          <a:lstStyle/>
          <a:p>
            <a:fld id="{642146DC-3309-4B2B-BDA6-12EE910C05E4}" type="slidenum">
              <a:rPr lang="en-US" smtClean="0"/>
              <a:pPr/>
              <a:t>17</a:t>
            </a:fld>
            <a:endParaRPr lang="en-US"/>
          </a:p>
        </p:txBody>
      </p:sp>
    </p:spTree>
    <p:extLst>
      <p:ext uri="{BB962C8B-B14F-4D97-AF65-F5344CB8AC3E}">
        <p14:creationId xmlns:p14="http://schemas.microsoft.com/office/powerpoint/2010/main" val="2500547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146DC-3309-4B2B-BDA6-12EE910C05E4}"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497896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i="1"/>
              <a:t>Facilitator</a:t>
            </a:r>
            <a:r>
              <a:rPr lang="nl-NL" i="1" baseline="0"/>
              <a:t> 1</a:t>
            </a:r>
            <a:r>
              <a:rPr lang="nl-NL" i="1"/>
              <a:t>: </a:t>
            </a:r>
          </a:p>
          <a:p>
            <a:pPr marL="174708" indent="-174708">
              <a:buFontTx/>
              <a:buChar char="-"/>
            </a:pPr>
            <a:r>
              <a:rPr lang="nl-NL" b="1" i="0"/>
              <a:t>Thanks</a:t>
            </a:r>
            <a:r>
              <a:rPr lang="nl-NL" b="1" i="0" baseline="0"/>
              <a:t> the experts </a:t>
            </a:r>
            <a:r>
              <a:rPr lang="nl-NL" i="0" baseline="0"/>
              <a:t>for their assessments and choices</a:t>
            </a:r>
          </a:p>
          <a:p>
            <a:pPr marL="174708" indent="-174708">
              <a:buFontTx/>
              <a:buChar char="-"/>
            </a:pPr>
            <a:r>
              <a:rPr lang="nl-NL" b="1" i="0" baseline="0"/>
              <a:t>Hands over </a:t>
            </a:r>
            <a:r>
              <a:rPr lang="nl-NL" i="0" baseline="0"/>
              <a:t>to </a:t>
            </a:r>
            <a:r>
              <a:rPr lang="nl-NL" i="1" baseline="0"/>
              <a:t>Facilitator 2 </a:t>
            </a:r>
            <a:r>
              <a:rPr lang="nl-NL" i="0" baseline="0"/>
              <a:t>who will be summarizing the scores of the second round and wraps up with the lessons learned</a:t>
            </a:r>
            <a:endParaRPr lang="nl-NL" i="0"/>
          </a:p>
          <a:p>
            <a:r>
              <a:rPr lang="nl-NL" i="1"/>
              <a:t>Facilitator</a:t>
            </a:r>
            <a:r>
              <a:rPr lang="nl-NL" i="1" baseline="0"/>
              <a:t> 2</a:t>
            </a:r>
            <a:r>
              <a:rPr lang="nl-NL" i="1"/>
              <a:t>:</a:t>
            </a:r>
          </a:p>
          <a:p>
            <a:pPr marL="174708" indent="-174708">
              <a:buFontTx/>
              <a:buChar char="-"/>
            </a:pPr>
            <a:r>
              <a:rPr lang="nl-NL"/>
              <a:t>Explain the</a:t>
            </a:r>
            <a:r>
              <a:rPr lang="nl-NL" baseline="0"/>
              <a:t> </a:t>
            </a:r>
            <a:r>
              <a:rPr lang="nl-NL" b="1" baseline="0"/>
              <a:t>scores</a:t>
            </a:r>
            <a:r>
              <a:rPr lang="nl-NL" baseline="0"/>
              <a:t> of the different alternatives</a:t>
            </a:r>
          </a:p>
          <a:p>
            <a:pPr marL="640594" lvl="1" indent="-174708">
              <a:buFontTx/>
              <a:buChar char="-"/>
            </a:pPr>
            <a:r>
              <a:rPr lang="nl-NL" baseline="0"/>
              <a:t>First showing the original 3 outcomes</a:t>
            </a:r>
          </a:p>
          <a:p>
            <a:pPr marL="640594" lvl="1" indent="-174708">
              <a:buFontTx/>
              <a:buChar char="-"/>
            </a:pPr>
            <a:r>
              <a:rPr lang="nl-NL" baseline="0"/>
              <a:t>Then the new Alternative 3</a:t>
            </a:r>
          </a:p>
          <a:p>
            <a:pPr marL="640594" lvl="1" indent="-174708">
              <a:buFontTx/>
              <a:buChar char="-"/>
            </a:pPr>
            <a:r>
              <a:rPr lang="nl-NL" baseline="0"/>
              <a:t>Then all others</a:t>
            </a:r>
          </a:p>
          <a:p>
            <a:pPr marL="640594" lvl="1" indent="-174708">
              <a:buFontTx/>
              <a:buChar char="-"/>
            </a:pPr>
            <a:endParaRPr lang="nl-NL" baseline="0"/>
          </a:p>
          <a:p>
            <a:r>
              <a:rPr lang="nl-NL" i="1" baseline="0"/>
              <a:t>Next slide: </a:t>
            </a:r>
            <a:r>
              <a:rPr lang="nl-NL" i="0" baseline="0"/>
              <a:t>Lessons learned</a:t>
            </a:r>
          </a:p>
          <a:p>
            <a:endParaRPr lang="nl-NL" baseline="0"/>
          </a:p>
        </p:txBody>
      </p:sp>
      <p:sp>
        <p:nvSpPr>
          <p:cNvPr id="4" name="Slide Number Placeholder 3"/>
          <p:cNvSpPr>
            <a:spLocks noGrp="1"/>
          </p:cNvSpPr>
          <p:nvPr>
            <p:ph type="sldNum" sz="quarter" idx="10"/>
          </p:nvPr>
        </p:nvSpPr>
        <p:spPr/>
        <p:txBody>
          <a:bodyPr/>
          <a:lstStyle/>
          <a:p>
            <a:fld id="{642146DC-3309-4B2B-BDA6-12EE910C05E4}" type="slidenum">
              <a:rPr lang="en-US" smtClean="0"/>
              <a:pPr/>
              <a:t>19</a:t>
            </a:fld>
            <a:endParaRPr lang="en-US"/>
          </a:p>
        </p:txBody>
      </p:sp>
    </p:spTree>
    <p:extLst>
      <p:ext uri="{BB962C8B-B14F-4D97-AF65-F5344CB8AC3E}">
        <p14:creationId xmlns:p14="http://schemas.microsoft.com/office/powerpoint/2010/main" val="2820577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i="1">
                <a:solidFill>
                  <a:srgbClr val="FF0000"/>
                </a:solidFill>
              </a:rPr>
              <a:t>Facilitator 1:</a:t>
            </a:r>
          </a:p>
          <a:p>
            <a:pPr>
              <a:lnSpc>
                <a:spcPct val="150000"/>
              </a:lnSpc>
            </a:pPr>
            <a:r>
              <a:rPr lang="nl-NL"/>
              <a:t>- Introduces himself as the head of the water management investment program of Bay City</a:t>
            </a:r>
          </a:p>
          <a:p>
            <a:pPr marL="174708" indent="-174708">
              <a:lnSpc>
                <a:spcPct val="150000"/>
              </a:lnSpc>
              <a:buFontTx/>
              <a:buChar char="-"/>
            </a:pPr>
            <a:r>
              <a:rPr lang="nl-NL"/>
              <a:t>Welcomes the participants as ‘his’ team </a:t>
            </a:r>
          </a:p>
          <a:p>
            <a:pPr marL="174708" indent="-174708">
              <a:lnSpc>
                <a:spcPct val="150000"/>
              </a:lnSpc>
              <a:buFontTx/>
              <a:buChar char="-"/>
            </a:pPr>
            <a:r>
              <a:rPr lang="nl-NL"/>
              <a:t>Starts introducing the case</a:t>
            </a:r>
          </a:p>
          <a:p>
            <a:pPr marL="174708" indent="-174708">
              <a:lnSpc>
                <a:spcPct val="150000"/>
              </a:lnSpc>
              <a:buFontTx/>
              <a:buChar char="-"/>
            </a:pPr>
            <a:endParaRPr lang="nl-NL"/>
          </a:p>
          <a:p>
            <a:pPr>
              <a:lnSpc>
                <a:spcPct val="150000"/>
              </a:lnSpc>
            </a:pPr>
            <a:r>
              <a:rPr lang="nl-NL" i="1"/>
              <a:t>Next slide:</a:t>
            </a:r>
            <a:r>
              <a:rPr lang="nl-NL"/>
              <a:t> Introducing Bay Case</a:t>
            </a:r>
            <a:endParaRPr lang="en-US"/>
          </a:p>
          <a:p>
            <a:endParaRPr lang="nl-NL"/>
          </a:p>
        </p:txBody>
      </p:sp>
      <p:sp>
        <p:nvSpPr>
          <p:cNvPr id="4" name="Slide Number Placeholder 3"/>
          <p:cNvSpPr>
            <a:spLocks noGrp="1"/>
          </p:cNvSpPr>
          <p:nvPr>
            <p:ph type="sldNum" sz="quarter" idx="10"/>
          </p:nvPr>
        </p:nvSpPr>
        <p:spPr/>
        <p:txBody>
          <a:bodyPr/>
          <a:lstStyle/>
          <a:p>
            <a:fld id="{642146DC-3309-4B2B-BDA6-12EE910C05E4}" type="slidenum">
              <a:rPr lang="en-US" smtClean="0"/>
              <a:pPr/>
              <a:t>2</a:t>
            </a:fld>
            <a:endParaRPr lang="en-US"/>
          </a:p>
        </p:txBody>
      </p:sp>
    </p:spTree>
    <p:extLst>
      <p:ext uri="{BB962C8B-B14F-4D97-AF65-F5344CB8AC3E}">
        <p14:creationId xmlns:p14="http://schemas.microsoft.com/office/powerpoint/2010/main" val="1301559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noProof="0" dirty="0"/>
              <a:t>Facilitator 2:</a:t>
            </a:r>
          </a:p>
          <a:p>
            <a:pPr marL="174708" indent="-174708">
              <a:buFontTx/>
              <a:buChar char="-"/>
            </a:pPr>
            <a:r>
              <a:rPr lang="en-US" noProof="0" dirty="0"/>
              <a:t>First posts</a:t>
            </a:r>
            <a:r>
              <a:rPr lang="en-US" baseline="0" noProof="0" dirty="0"/>
              <a:t> open question to the group</a:t>
            </a:r>
          </a:p>
          <a:p>
            <a:pPr marL="174708" indent="-174708">
              <a:buFontTx/>
              <a:buChar char="-"/>
            </a:pPr>
            <a:r>
              <a:rPr lang="en-US" baseline="0" noProof="0" dirty="0"/>
              <a:t>Then summarizes the </a:t>
            </a:r>
            <a:r>
              <a:rPr lang="en-US" b="1" baseline="0" noProof="0" dirty="0"/>
              <a:t>main lessons learned.</a:t>
            </a:r>
          </a:p>
        </p:txBody>
      </p:sp>
      <p:sp>
        <p:nvSpPr>
          <p:cNvPr id="4" name="Slide Number Placeholder 3"/>
          <p:cNvSpPr>
            <a:spLocks noGrp="1"/>
          </p:cNvSpPr>
          <p:nvPr>
            <p:ph type="sldNum" sz="quarter" idx="10"/>
          </p:nvPr>
        </p:nvSpPr>
        <p:spPr/>
        <p:txBody>
          <a:bodyPr/>
          <a:lstStyle/>
          <a:p>
            <a:fld id="{642146DC-3309-4B2B-BDA6-12EE910C05E4}" type="slidenum">
              <a:rPr lang="en-US" smtClean="0"/>
              <a:pPr/>
              <a:t>20</a:t>
            </a:fld>
            <a:endParaRPr lang="en-US"/>
          </a:p>
        </p:txBody>
      </p:sp>
    </p:spTree>
    <p:extLst>
      <p:ext uri="{BB962C8B-B14F-4D97-AF65-F5344CB8AC3E}">
        <p14:creationId xmlns:p14="http://schemas.microsoft.com/office/powerpoint/2010/main" val="21523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noProof="0" dirty="0"/>
              <a:t>Facilitator 2:</a:t>
            </a:r>
          </a:p>
          <a:p>
            <a:pPr marL="174708" indent="-174708">
              <a:buFontTx/>
              <a:buChar char="-"/>
            </a:pPr>
            <a:r>
              <a:rPr lang="en-US" b="0" baseline="0" noProof="0" dirty="0"/>
              <a:t>Let the group brainstorm about these key questions. </a:t>
            </a:r>
          </a:p>
          <a:p>
            <a:pPr marL="174708" indent="-174708">
              <a:buFontTx/>
              <a:buChar char="-"/>
            </a:pPr>
            <a:r>
              <a:rPr lang="en-US" b="0" baseline="0" noProof="0" dirty="0"/>
              <a:t>Include example of </a:t>
            </a:r>
            <a:r>
              <a:rPr lang="en-US" b="1" baseline="0" noProof="0" dirty="0"/>
              <a:t>nutrient recovery or energy generation </a:t>
            </a:r>
            <a:r>
              <a:rPr lang="en-US" b="0" baseline="0" noProof="0" dirty="0"/>
              <a:t>from wastewater.</a:t>
            </a:r>
          </a:p>
          <a:p>
            <a:pPr marL="174708" indent="-174708">
              <a:buFontTx/>
              <a:buChar char="-"/>
            </a:pPr>
            <a:r>
              <a:rPr lang="en-US" b="0" baseline="0" noProof="0" dirty="0"/>
              <a:t>Add a small discussion on transaction costs (time/ effort/ complexity, etc.)</a:t>
            </a:r>
          </a:p>
          <a:p>
            <a:pPr marL="174708" indent="-174708">
              <a:buFontTx/>
              <a:buChar char="-"/>
            </a:pPr>
            <a:endParaRPr lang="en-US" baseline="0" noProof="0" dirty="0"/>
          </a:p>
          <a:p>
            <a:pPr marL="174708" indent="-174708">
              <a:buFontTx/>
              <a:buChar char="-"/>
            </a:pPr>
            <a:r>
              <a:rPr lang="en-US" baseline="0" noProof="0" dirty="0"/>
              <a:t>Indicates the </a:t>
            </a:r>
            <a:r>
              <a:rPr lang="en-US" b="1" baseline="0" noProof="0" dirty="0"/>
              <a:t>end of the game and thanks all the participants</a:t>
            </a:r>
          </a:p>
        </p:txBody>
      </p:sp>
      <p:sp>
        <p:nvSpPr>
          <p:cNvPr id="4" name="Slide Number Placeholder 3"/>
          <p:cNvSpPr>
            <a:spLocks noGrp="1"/>
          </p:cNvSpPr>
          <p:nvPr>
            <p:ph type="sldNum" sz="quarter" idx="10"/>
          </p:nvPr>
        </p:nvSpPr>
        <p:spPr/>
        <p:txBody>
          <a:bodyPr/>
          <a:lstStyle/>
          <a:p>
            <a:fld id="{642146DC-3309-4B2B-BDA6-12EE910C05E4}" type="slidenum">
              <a:rPr lang="en-US" smtClean="0"/>
              <a:pPr/>
              <a:t>21</a:t>
            </a:fld>
            <a:endParaRPr lang="en-US"/>
          </a:p>
        </p:txBody>
      </p:sp>
    </p:spTree>
    <p:extLst>
      <p:ext uri="{BB962C8B-B14F-4D97-AF65-F5344CB8AC3E}">
        <p14:creationId xmlns:p14="http://schemas.microsoft.com/office/powerpoint/2010/main" val="4008281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nl-NL" i="1" dirty="0"/>
              <a:t>Facilitator 1:</a:t>
            </a:r>
            <a:endParaRPr lang="nl-NL" dirty="0"/>
          </a:p>
          <a:p>
            <a:pPr>
              <a:lnSpc>
                <a:spcPct val="150000"/>
              </a:lnSpc>
            </a:pPr>
            <a:r>
              <a:rPr lang="nl-NL" dirty="0"/>
              <a:t>- </a:t>
            </a:r>
            <a:r>
              <a:rPr lang="nl-NL" dirty="0" err="1"/>
              <a:t>Introduces</a:t>
            </a:r>
            <a:r>
              <a:rPr lang="nl-NL" dirty="0"/>
              <a:t> </a:t>
            </a:r>
            <a:r>
              <a:rPr lang="nl-NL" dirty="0" err="1"/>
              <a:t>the</a:t>
            </a:r>
            <a:r>
              <a:rPr lang="nl-NL" dirty="0"/>
              <a:t> case – first, </a:t>
            </a:r>
            <a:r>
              <a:rPr lang="nl-NL" dirty="0" err="1"/>
              <a:t>the</a:t>
            </a:r>
            <a:r>
              <a:rPr lang="nl-NL" dirty="0"/>
              <a:t> </a:t>
            </a:r>
            <a:r>
              <a:rPr lang="nl-NL" dirty="0" err="1"/>
              <a:t>location</a:t>
            </a:r>
            <a:r>
              <a:rPr lang="nl-NL" dirty="0"/>
              <a:t>:</a:t>
            </a:r>
            <a:endParaRPr lang="en-US" dirty="0"/>
          </a:p>
          <a:p>
            <a:pPr marL="174708" indent="-174708">
              <a:lnSpc>
                <a:spcPct val="150000"/>
              </a:lnSpc>
              <a:buFont typeface="Arial" panose="020B0604020202020204" pitchFamily="34" charset="0"/>
              <a:buChar char="•"/>
            </a:pPr>
            <a:r>
              <a:rPr lang="en-US" b="1" dirty="0"/>
              <a:t>Bay City </a:t>
            </a:r>
            <a:r>
              <a:rPr lang="en-US" dirty="0"/>
              <a:t>is located in a </a:t>
            </a:r>
            <a:r>
              <a:rPr lang="en-US" u="sng" dirty="0"/>
              <a:t>delta area</a:t>
            </a:r>
            <a:r>
              <a:rPr lang="en-US" dirty="0"/>
              <a:t>. </a:t>
            </a:r>
          </a:p>
          <a:p>
            <a:pPr marL="174708" indent="-174708">
              <a:lnSpc>
                <a:spcPct val="150000"/>
              </a:lnSpc>
              <a:buFont typeface="Arial" panose="020B0604020202020204" pitchFamily="34" charset="0"/>
              <a:buChar char="•"/>
            </a:pPr>
            <a:r>
              <a:rPr lang="en-US" dirty="0"/>
              <a:t>The natural water system of Bay City consists of one </a:t>
            </a:r>
            <a:r>
              <a:rPr lang="en-US" u="sng" dirty="0"/>
              <a:t>main river </a:t>
            </a:r>
            <a:r>
              <a:rPr lang="en-US" dirty="0"/>
              <a:t>with some lakes and ponds, which </a:t>
            </a:r>
            <a:r>
              <a:rPr lang="en-US" u="sng" dirty="0"/>
              <a:t>discharge into a bay that is linked with the wider ocean</a:t>
            </a:r>
            <a:r>
              <a:rPr lang="en-US" dirty="0"/>
              <a:t>. </a:t>
            </a:r>
          </a:p>
          <a:p>
            <a:pPr marL="174708" indent="-174708">
              <a:lnSpc>
                <a:spcPct val="150000"/>
              </a:lnSpc>
              <a:buFont typeface="Arial" panose="020B0604020202020204" pitchFamily="34" charset="0"/>
              <a:buChar char="•"/>
            </a:pPr>
            <a:r>
              <a:rPr lang="en-US" dirty="0"/>
              <a:t>A </a:t>
            </a:r>
            <a:r>
              <a:rPr lang="en-US" b="1" dirty="0"/>
              <a:t>wastewater treatment plan </a:t>
            </a:r>
            <a:r>
              <a:rPr lang="en-US" dirty="0"/>
              <a:t>is located </a:t>
            </a:r>
            <a:r>
              <a:rPr lang="en-US" u="sng" dirty="0"/>
              <a:t>downstream</a:t>
            </a:r>
            <a:r>
              <a:rPr lang="en-US" dirty="0"/>
              <a:t> along the river at the bay, which collects sewage from the city and conducts </a:t>
            </a:r>
            <a:r>
              <a:rPr lang="en-US" u="sng" dirty="0"/>
              <a:t>primary treatment </a:t>
            </a:r>
            <a:r>
              <a:rPr lang="en-US" dirty="0"/>
              <a:t>of sewage before </a:t>
            </a:r>
            <a:r>
              <a:rPr lang="en-US" u="sng" dirty="0"/>
              <a:t>discharging it directly into the bay</a:t>
            </a:r>
            <a:r>
              <a:rPr lang="en-US" dirty="0"/>
              <a:t>.</a:t>
            </a:r>
          </a:p>
          <a:p>
            <a:pPr>
              <a:lnSpc>
                <a:spcPct val="150000"/>
              </a:lnSpc>
            </a:pPr>
            <a:endParaRPr lang="en-US" dirty="0"/>
          </a:p>
          <a:p>
            <a:pPr>
              <a:lnSpc>
                <a:spcPct val="150000"/>
              </a:lnSpc>
            </a:pPr>
            <a:r>
              <a:rPr lang="nl-NL" i="1" dirty="0"/>
              <a:t>Next slide</a:t>
            </a:r>
            <a:r>
              <a:rPr lang="nl-NL" dirty="0"/>
              <a:t>: The </a:t>
            </a:r>
            <a:r>
              <a:rPr lang="nl-NL" dirty="0" err="1"/>
              <a:t>wastewater</a:t>
            </a:r>
            <a:r>
              <a:rPr lang="nl-NL" dirty="0"/>
              <a:t> </a:t>
            </a:r>
            <a:r>
              <a:rPr lang="nl-NL" dirty="0" err="1"/>
              <a:t>problem</a:t>
            </a:r>
            <a:r>
              <a:rPr lang="nl-NL" dirty="0"/>
              <a:t> </a:t>
            </a:r>
            <a:r>
              <a:rPr lang="nl-NL" dirty="0" err="1"/>
              <a:t>explained</a:t>
            </a:r>
            <a:r>
              <a:rPr lang="nl-NL" dirty="0"/>
              <a:t> in more detail</a:t>
            </a:r>
            <a:endParaRPr lang="en-US" dirty="0"/>
          </a:p>
        </p:txBody>
      </p:sp>
      <p:sp>
        <p:nvSpPr>
          <p:cNvPr id="4" name="Slide Number Placeholder 3"/>
          <p:cNvSpPr>
            <a:spLocks noGrp="1"/>
          </p:cNvSpPr>
          <p:nvPr>
            <p:ph type="sldNum" sz="quarter" idx="10"/>
          </p:nvPr>
        </p:nvSpPr>
        <p:spPr/>
        <p:txBody>
          <a:bodyPr/>
          <a:lstStyle/>
          <a:p>
            <a:fld id="{642146DC-3309-4B2B-BDA6-12EE910C05E4}" type="slidenum">
              <a:rPr lang="en-US" smtClean="0"/>
              <a:pPr/>
              <a:t>3</a:t>
            </a:fld>
            <a:endParaRPr lang="en-US"/>
          </a:p>
        </p:txBody>
      </p:sp>
    </p:spTree>
    <p:extLst>
      <p:ext uri="{BB962C8B-B14F-4D97-AF65-F5344CB8AC3E}">
        <p14:creationId xmlns:p14="http://schemas.microsoft.com/office/powerpoint/2010/main" val="2515513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noProof="0" dirty="0">
                <a:latin typeface="+mn-lt"/>
              </a:rPr>
              <a:t>Facilitator 1:</a:t>
            </a:r>
          </a:p>
          <a:p>
            <a:pPr marL="174708" indent="-174708">
              <a:buFontTx/>
              <a:buChar char="-"/>
            </a:pPr>
            <a:r>
              <a:rPr lang="en-US" i="0" u="none" noProof="0" dirty="0">
                <a:latin typeface="+mn-lt"/>
              </a:rPr>
              <a:t>Introduces the case – second, th</a:t>
            </a:r>
            <a:r>
              <a:rPr lang="en-US" i="0" u="none" baseline="0" noProof="0" dirty="0">
                <a:latin typeface="+mn-lt"/>
              </a:rPr>
              <a:t>e </a:t>
            </a:r>
            <a:r>
              <a:rPr lang="en-US" b="1" i="0" u="none" baseline="0" noProof="0" dirty="0">
                <a:latin typeface="+mn-lt"/>
              </a:rPr>
              <a:t>problem </a:t>
            </a:r>
            <a:r>
              <a:rPr lang="en-US" b="0" i="0" u="none" baseline="0" noProof="0" dirty="0">
                <a:latin typeface="+mn-lt"/>
              </a:rPr>
              <a:t>that needs to be solved.</a:t>
            </a:r>
          </a:p>
          <a:p>
            <a:pPr marL="174708" indent="-174708">
              <a:buFontTx/>
              <a:buChar char="-"/>
            </a:pPr>
            <a:r>
              <a:rPr lang="en-US" b="0" i="0" u="none" baseline="0" noProof="0" dirty="0">
                <a:latin typeface="+mn-lt"/>
              </a:rPr>
              <a:t>Start with </a:t>
            </a:r>
            <a:r>
              <a:rPr lang="en-US" b="0" i="0" u="sng" baseline="0" noProof="0" dirty="0">
                <a:latin typeface="+mn-lt"/>
              </a:rPr>
              <a:t>current</a:t>
            </a:r>
            <a:r>
              <a:rPr lang="en-US" b="0" i="0" u="none" baseline="0" noProof="0" dirty="0">
                <a:latin typeface="+mn-lt"/>
              </a:rPr>
              <a:t> </a:t>
            </a:r>
            <a:r>
              <a:rPr lang="en-US" b="0" i="0" u="sng" baseline="0" noProof="0" dirty="0">
                <a:latin typeface="+mn-lt"/>
              </a:rPr>
              <a:t>situation</a:t>
            </a:r>
            <a:endParaRPr lang="en-US" b="1" i="0" u="sng" noProof="0" dirty="0">
              <a:latin typeface="+mn-lt"/>
            </a:endParaRPr>
          </a:p>
          <a:p>
            <a:pPr marL="757066" lvl="1" indent="-291179">
              <a:buFont typeface="Arial" panose="020B0604020202020204" pitchFamily="34" charset="0"/>
              <a:buChar char="•"/>
            </a:pPr>
            <a:r>
              <a:rPr lang="en-US" noProof="0" dirty="0">
                <a:latin typeface="+mn-lt"/>
              </a:rPr>
              <a:t>The </a:t>
            </a:r>
            <a:r>
              <a:rPr lang="en-US" b="1" noProof="0" dirty="0">
                <a:latin typeface="+mn-lt"/>
              </a:rPr>
              <a:t>discharged wastewater</a:t>
            </a:r>
            <a:r>
              <a:rPr lang="en-US" noProof="0" dirty="0">
                <a:latin typeface="+mn-lt"/>
              </a:rPr>
              <a:t> increasingly causes </a:t>
            </a:r>
            <a:r>
              <a:rPr lang="en-US" b="1" noProof="0" dirty="0">
                <a:latin typeface="+mn-lt"/>
              </a:rPr>
              <a:t>water quality degradation </a:t>
            </a:r>
            <a:r>
              <a:rPr lang="en-US" noProof="0" dirty="0">
                <a:latin typeface="+mn-lt"/>
              </a:rPr>
              <a:t>and </a:t>
            </a:r>
            <a:r>
              <a:rPr lang="en-US" b="1" noProof="0" dirty="0">
                <a:latin typeface="+mn-lt"/>
              </a:rPr>
              <a:t>ecosystem damages </a:t>
            </a:r>
            <a:r>
              <a:rPr lang="en-US" noProof="0" dirty="0">
                <a:latin typeface="+mn-lt"/>
              </a:rPr>
              <a:t>in the bay. </a:t>
            </a:r>
            <a:br>
              <a:rPr lang="en-US" noProof="0" dirty="0">
                <a:latin typeface="+mn-lt"/>
              </a:rPr>
            </a:br>
            <a:r>
              <a:rPr lang="en-US" noProof="0" dirty="0">
                <a:latin typeface="+mn-lt"/>
              </a:rPr>
              <a:t>This has significant </a:t>
            </a:r>
            <a:r>
              <a:rPr lang="en-US" b="1" noProof="0" dirty="0">
                <a:latin typeface="+mn-lt"/>
              </a:rPr>
              <a:t>negative effects on recreation and tourism </a:t>
            </a:r>
            <a:r>
              <a:rPr lang="en-US" noProof="0" dirty="0">
                <a:latin typeface="+mn-lt"/>
              </a:rPr>
              <a:t>activities and surrounding </a:t>
            </a:r>
            <a:r>
              <a:rPr lang="en-US" b="1" noProof="0" dirty="0">
                <a:latin typeface="+mn-lt"/>
              </a:rPr>
              <a:t>property values</a:t>
            </a:r>
            <a:r>
              <a:rPr lang="en-US" noProof="0" dirty="0">
                <a:latin typeface="+mn-lt"/>
              </a:rPr>
              <a:t>.</a:t>
            </a:r>
          </a:p>
          <a:p>
            <a:r>
              <a:rPr lang="en-US" noProof="0" dirty="0">
                <a:latin typeface="+mn-lt"/>
              </a:rPr>
              <a:t>-</a:t>
            </a:r>
            <a:r>
              <a:rPr lang="en-US" baseline="0" noProof="0" dirty="0">
                <a:latin typeface="+mn-lt"/>
              </a:rPr>
              <a:t> Then the </a:t>
            </a:r>
            <a:r>
              <a:rPr lang="en-US" u="sng" baseline="0" noProof="0" dirty="0">
                <a:latin typeface="+mn-lt"/>
              </a:rPr>
              <a:t>external development </a:t>
            </a:r>
            <a:r>
              <a:rPr lang="en-US" baseline="0" noProof="0" dirty="0">
                <a:latin typeface="+mn-lt"/>
              </a:rPr>
              <a:t>that aggravates the situation:</a:t>
            </a:r>
            <a:endParaRPr lang="en-US" noProof="0" dirty="0">
              <a:latin typeface="+mn-lt"/>
            </a:endParaRPr>
          </a:p>
          <a:p>
            <a:pPr marL="757066" lvl="1" indent="-291179">
              <a:buFont typeface="Arial" panose="020B0604020202020204" pitchFamily="34" charset="0"/>
              <a:buChar char="•"/>
            </a:pPr>
            <a:r>
              <a:rPr lang="en-US" noProof="0" dirty="0">
                <a:latin typeface="+mn-lt"/>
              </a:rPr>
              <a:t>With increasing </a:t>
            </a:r>
            <a:r>
              <a:rPr lang="en-US" b="1" noProof="0" dirty="0">
                <a:latin typeface="+mn-lt"/>
              </a:rPr>
              <a:t>urbanization and population growth </a:t>
            </a:r>
            <a:r>
              <a:rPr lang="en-US" noProof="0" dirty="0">
                <a:latin typeface="+mn-lt"/>
              </a:rPr>
              <a:t>in the city, the </a:t>
            </a:r>
            <a:r>
              <a:rPr lang="en-US" b="1" noProof="0" dirty="0">
                <a:latin typeface="+mn-lt"/>
              </a:rPr>
              <a:t>capacity</a:t>
            </a:r>
            <a:r>
              <a:rPr lang="en-US" noProof="0" dirty="0">
                <a:latin typeface="+mn-lt"/>
              </a:rPr>
              <a:t> of the wastewater treatment plant is </a:t>
            </a:r>
            <a:r>
              <a:rPr lang="en-US" b="1" noProof="0" dirty="0">
                <a:latin typeface="+mn-lt"/>
              </a:rPr>
              <a:t>no longer sufficient</a:t>
            </a:r>
            <a:r>
              <a:rPr lang="en-US" noProof="0" dirty="0">
                <a:latin typeface="+mn-lt"/>
              </a:rPr>
              <a:t>. </a:t>
            </a:r>
            <a:br>
              <a:rPr lang="en-US" noProof="0" dirty="0">
                <a:latin typeface="+mn-lt"/>
              </a:rPr>
            </a:br>
            <a:r>
              <a:rPr lang="en-US" noProof="0" dirty="0">
                <a:latin typeface="+mn-lt"/>
              </a:rPr>
              <a:t>Therefore, enhancing the capacity of the plant is necessary.</a:t>
            </a:r>
          </a:p>
          <a:p>
            <a:pPr marL="757066" lvl="1" indent="-291179">
              <a:buFont typeface="Arial" panose="020B0604020202020204" pitchFamily="34" charset="0"/>
              <a:buChar char="•"/>
            </a:pPr>
            <a:endParaRPr lang="en-US" noProof="0" dirty="0">
              <a:latin typeface="+mn-lt"/>
            </a:endParaRPr>
          </a:p>
          <a:p>
            <a:r>
              <a:rPr lang="en-US" i="1" noProof="0" dirty="0">
                <a:latin typeface="+mn-lt"/>
              </a:rPr>
              <a:t>- Next</a:t>
            </a:r>
            <a:r>
              <a:rPr lang="en-US" i="1" baseline="0" noProof="0" dirty="0">
                <a:latin typeface="+mn-lt"/>
              </a:rPr>
              <a:t> slide</a:t>
            </a:r>
            <a:r>
              <a:rPr lang="en-US" baseline="0" noProof="0" dirty="0">
                <a:latin typeface="+mn-lt"/>
              </a:rPr>
              <a:t>: YOU (the participants) are responsible for this expansion</a:t>
            </a:r>
            <a:endParaRPr lang="en-US" noProof="0" dirty="0">
              <a:latin typeface="+mn-lt"/>
            </a:endParaRPr>
          </a:p>
          <a:p>
            <a:pPr marL="291179" indent="-291179">
              <a:buFont typeface="Arial" panose="020B0604020202020204" pitchFamily="34" charset="0"/>
              <a:buChar char="•"/>
            </a:pPr>
            <a:endParaRPr lang="en-US" noProof="0" dirty="0">
              <a:latin typeface="+mn-lt"/>
            </a:endParaRPr>
          </a:p>
        </p:txBody>
      </p:sp>
      <p:sp>
        <p:nvSpPr>
          <p:cNvPr id="4" name="Slide Number Placeholder 3"/>
          <p:cNvSpPr>
            <a:spLocks noGrp="1"/>
          </p:cNvSpPr>
          <p:nvPr>
            <p:ph type="sldNum" sz="quarter" idx="10"/>
          </p:nvPr>
        </p:nvSpPr>
        <p:spPr/>
        <p:txBody>
          <a:bodyPr/>
          <a:lstStyle/>
          <a:p>
            <a:fld id="{642146DC-3309-4B2B-BDA6-12EE910C05E4}" type="slidenum">
              <a:rPr lang="en-US" smtClean="0"/>
              <a:pPr/>
              <a:t>4</a:t>
            </a:fld>
            <a:endParaRPr lang="en-US"/>
          </a:p>
        </p:txBody>
      </p:sp>
    </p:spTree>
    <p:extLst>
      <p:ext uri="{BB962C8B-B14F-4D97-AF65-F5344CB8AC3E}">
        <p14:creationId xmlns:p14="http://schemas.microsoft.com/office/powerpoint/2010/main" val="3026788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noProof="0" dirty="0">
                <a:latin typeface="+mn-lt"/>
              </a:rPr>
              <a:t>Facilitator 1:</a:t>
            </a:r>
          </a:p>
          <a:p>
            <a:pPr defTabSz="931774">
              <a:defRPr/>
            </a:pPr>
            <a:r>
              <a:rPr lang="en-US" noProof="0" dirty="0">
                <a:latin typeface="+mn-lt"/>
              </a:rPr>
              <a:t>- Explains the </a:t>
            </a:r>
            <a:r>
              <a:rPr lang="en-US" b="1" noProof="0" dirty="0">
                <a:latin typeface="+mn-lt"/>
              </a:rPr>
              <a:t>task</a:t>
            </a:r>
            <a:r>
              <a:rPr lang="en-US" b="1" baseline="0" noProof="0" dirty="0">
                <a:latin typeface="+mn-lt"/>
              </a:rPr>
              <a:t> and budget</a:t>
            </a:r>
            <a:r>
              <a:rPr lang="en-US" baseline="0" noProof="0" dirty="0">
                <a:latin typeface="+mn-lt"/>
              </a:rPr>
              <a:t>: </a:t>
            </a:r>
            <a:endParaRPr lang="en-US" noProof="0" dirty="0">
              <a:latin typeface="+mn-lt"/>
            </a:endParaRPr>
          </a:p>
          <a:p>
            <a:pPr marL="291179" indent="-291179" defTabSz="931774">
              <a:buFont typeface="Arial" panose="020B0604020202020204" pitchFamily="34" charset="0"/>
              <a:buChar char="•"/>
              <a:defRPr/>
            </a:pPr>
            <a:r>
              <a:rPr lang="en-US" noProof="0" dirty="0">
                <a:latin typeface="+mn-lt"/>
              </a:rPr>
              <a:t>You are the Bay City officials responsible for the </a:t>
            </a:r>
            <a:r>
              <a:rPr lang="en-US" b="1" noProof="0" dirty="0">
                <a:latin typeface="+mn-lt"/>
              </a:rPr>
              <a:t>water management investment program</a:t>
            </a:r>
            <a:r>
              <a:rPr lang="en-US" noProof="0" dirty="0">
                <a:latin typeface="+mn-lt"/>
              </a:rPr>
              <a:t>.</a:t>
            </a:r>
          </a:p>
          <a:p>
            <a:pPr marL="291179" indent="-291179">
              <a:buFont typeface="Arial" panose="020B0604020202020204" pitchFamily="34" charset="0"/>
              <a:buChar char="•"/>
            </a:pPr>
            <a:r>
              <a:rPr lang="en-US" noProof="0" dirty="0">
                <a:latin typeface="+mn-lt"/>
              </a:rPr>
              <a:t>The city is expecting to have an annual revenue stream </a:t>
            </a:r>
            <a:r>
              <a:rPr lang="en-US" b="1" noProof="0" dirty="0">
                <a:latin typeface="+mn-lt"/>
              </a:rPr>
              <a:t>of $1,000,000 in</a:t>
            </a:r>
            <a:r>
              <a:rPr lang="en-US" b="1" baseline="0" noProof="0" dirty="0">
                <a:latin typeface="+mn-lt"/>
              </a:rPr>
              <a:t> earmarked tax revenues </a:t>
            </a:r>
            <a:r>
              <a:rPr lang="en-US" b="1" noProof="0" dirty="0">
                <a:latin typeface="+mn-lt"/>
              </a:rPr>
              <a:t>available </a:t>
            </a:r>
            <a:r>
              <a:rPr lang="en-US" noProof="0" dirty="0">
                <a:latin typeface="+mn-lt"/>
              </a:rPr>
              <a:t>for the investments in capacity expansion over the coming 30 years. </a:t>
            </a:r>
          </a:p>
          <a:p>
            <a:pPr marL="291179" indent="-291179">
              <a:buFont typeface="Arial" panose="020B0604020202020204" pitchFamily="34" charset="0"/>
              <a:buChar char="•"/>
            </a:pPr>
            <a:r>
              <a:rPr lang="en-US" noProof="0" dirty="0">
                <a:latin typeface="+mn-lt"/>
              </a:rPr>
              <a:t>The</a:t>
            </a:r>
            <a:r>
              <a:rPr lang="en-US" baseline="0" noProof="0" dirty="0">
                <a:latin typeface="+mn-lt"/>
              </a:rPr>
              <a:t> participants </a:t>
            </a:r>
            <a:r>
              <a:rPr lang="en-US" b="1" baseline="0" noProof="0" dirty="0">
                <a:latin typeface="+mn-lt"/>
              </a:rPr>
              <a:t>need to choose 1 solution </a:t>
            </a:r>
            <a:r>
              <a:rPr lang="en-US" baseline="0" noProof="0" dirty="0">
                <a:latin typeface="+mn-lt"/>
              </a:rPr>
              <a:t>for the problem….</a:t>
            </a:r>
          </a:p>
          <a:p>
            <a:pPr marL="291179" indent="-291179">
              <a:buFont typeface="Arial" panose="020B0604020202020204" pitchFamily="34" charset="0"/>
              <a:buChar char="•"/>
            </a:pPr>
            <a:endParaRPr lang="en-US" baseline="0" noProof="0" dirty="0">
              <a:latin typeface="+mn-lt"/>
            </a:endParaRPr>
          </a:p>
          <a:p>
            <a:r>
              <a:rPr lang="en-US" i="1" baseline="0" noProof="0" dirty="0">
                <a:latin typeface="+mn-lt"/>
              </a:rPr>
              <a:t>Next slide: </a:t>
            </a:r>
            <a:r>
              <a:rPr lang="en-US" baseline="0" noProof="0" dirty="0">
                <a:latin typeface="+mn-lt"/>
              </a:rPr>
              <a:t>… from an economic/financial perspective out of 3 alternatives</a:t>
            </a:r>
            <a:endParaRPr lang="en-US" noProof="0" dirty="0"/>
          </a:p>
          <a:p>
            <a:endParaRPr lang="en-US" noProof="0" dirty="0"/>
          </a:p>
        </p:txBody>
      </p:sp>
      <p:sp>
        <p:nvSpPr>
          <p:cNvPr id="4" name="Slide Number Placeholder 3"/>
          <p:cNvSpPr>
            <a:spLocks noGrp="1"/>
          </p:cNvSpPr>
          <p:nvPr>
            <p:ph type="sldNum" sz="quarter" idx="10"/>
          </p:nvPr>
        </p:nvSpPr>
        <p:spPr/>
        <p:txBody>
          <a:bodyPr/>
          <a:lstStyle/>
          <a:p>
            <a:fld id="{642146DC-3309-4B2B-BDA6-12EE910C05E4}" type="slidenum">
              <a:rPr lang="en-US" smtClean="0"/>
              <a:pPr/>
              <a:t>5</a:t>
            </a:fld>
            <a:endParaRPr lang="en-US"/>
          </a:p>
        </p:txBody>
      </p:sp>
    </p:spTree>
    <p:extLst>
      <p:ext uri="{BB962C8B-B14F-4D97-AF65-F5344CB8AC3E}">
        <p14:creationId xmlns:p14="http://schemas.microsoft.com/office/powerpoint/2010/main" val="1495591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i="1"/>
              <a:t>Facilitator</a:t>
            </a:r>
            <a:r>
              <a:rPr lang="nl-NL" i="1" baseline="0"/>
              <a:t> 1</a:t>
            </a:r>
            <a:r>
              <a:rPr lang="nl-NL" i="1"/>
              <a:t>:</a:t>
            </a:r>
          </a:p>
          <a:p>
            <a:pPr marL="174708" indent="-174708">
              <a:buFontTx/>
              <a:buChar char="-"/>
            </a:pPr>
            <a:r>
              <a:rPr lang="nl-NL"/>
              <a:t>Introduces the</a:t>
            </a:r>
            <a:r>
              <a:rPr lang="nl-NL" baseline="0"/>
              <a:t> starting point for the task: </a:t>
            </a:r>
          </a:p>
          <a:p>
            <a:pPr marL="174708" indent="-174708">
              <a:buFont typeface="Arial" panose="020B0604020202020204" pitchFamily="34" charset="0"/>
              <a:buChar char="•"/>
            </a:pPr>
            <a:r>
              <a:rPr lang="nl-NL"/>
              <a:t>In</a:t>
            </a:r>
            <a:r>
              <a:rPr lang="nl-NL" baseline="0"/>
              <a:t> a multidisciplinary approach, </a:t>
            </a:r>
            <a:r>
              <a:rPr lang="nl-NL" b="1" baseline="0"/>
              <a:t>t</a:t>
            </a:r>
            <a:r>
              <a:rPr lang="nl-NL" b="1"/>
              <a:t>hree alternatives</a:t>
            </a:r>
            <a:r>
              <a:rPr lang="nl-NL" b="1" baseline="0"/>
              <a:t> </a:t>
            </a:r>
            <a:r>
              <a:rPr lang="nl-NL" baseline="0"/>
              <a:t>have been developed that are technically feasbile</a:t>
            </a:r>
          </a:p>
          <a:p>
            <a:pPr marL="174708" indent="-174708">
              <a:buFont typeface="Arial" panose="020B0604020202020204" pitchFamily="34" charset="0"/>
              <a:buChar char="•"/>
            </a:pPr>
            <a:r>
              <a:rPr lang="nl-NL" baseline="0"/>
              <a:t>Now </a:t>
            </a:r>
            <a:r>
              <a:rPr lang="nl-NL" b="1" baseline="0"/>
              <a:t>one</a:t>
            </a:r>
            <a:r>
              <a:rPr lang="nl-NL" baseline="0"/>
              <a:t> </a:t>
            </a:r>
            <a:r>
              <a:rPr lang="nl-NL" b="1" baseline="0"/>
              <a:t>solution</a:t>
            </a:r>
            <a:r>
              <a:rPr lang="nl-NL" baseline="0"/>
              <a:t> needs to be </a:t>
            </a:r>
            <a:r>
              <a:rPr lang="nl-NL" b="0" baseline="0"/>
              <a:t>chosen</a:t>
            </a:r>
            <a:r>
              <a:rPr lang="nl-NL" baseline="0"/>
              <a:t> – </a:t>
            </a:r>
            <a:r>
              <a:rPr lang="nl-NL" b="1" baseline="0"/>
              <a:t>based on economic and financial arguments</a:t>
            </a:r>
            <a:r>
              <a:rPr lang="nl-NL" baseline="0"/>
              <a:t>. </a:t>
            </a:r>
          </a:p>
          <a:p>
            <a:pPr marL="174708" indent="-174708">
              <a:buFont typeface="Arial" panose="020B0604020202020204" pitchFamily="34" charset="0"/>
              <a:buChar char="•"/>
            </a:pPr>
            <a:r>
              <a:rPr lang="nl-NL" baseline="0"/>
              <a:t>We want you to perform an assessment – and make a choice.</a:t>
            </a:r>
          </a:p>
          <a:p>
            <a:pPr marL="174708" indent="-174708">
              <a:buFont typeface="Arial" panose="020B0604020202020204" pitchFamily="34" charset="0"/>
              <a:buChar char="•"/>
            </a:pPr>
            <a:r>
              <a:rPr lang="nl-NL" baseline="0"/>
              <a:t>The ‘how to’ of this assessment is explained by ‘my colleague’ (= Facilitator 2)</a:t>
            </a:r>
          </a:p>
          <a:p>
            <a:pPr marL="174708" indent="-174708">
              <a:buFont typeface="Arial" panose="020B0604020202020204" pitchFamily="34" charset="0"/>
              <a:buChar char="•"/>
            </a:pPr>
            <a:endParaRPr lang="nl-NL" baseline="0"/>
          </a:p>
          <a:p>
            <a:r>
              <a:rPr lang="nl-NL" i="1" baseline="0"/>
              <a:t>Facilitator 2: </a:t>
            </a:r>
          </a:p>
          <a:p>
            <a:pPr marL="174708" indent="-174708">
              <a:buFontTx/>
              <a:buChar char="-"/>
            </a:pPr>
            <a:r>
              <a:rPr lang="nl-NL" baseline="0"/>
              <a:t>Explain the ‘how to’: </a:t>
            </a:r>
          </a:p>
          <a:p>
            <a:pPr marL="291179" lvl="1" indent="-291179">
              <a:buFont typeface="Arial" panose="020B0604020202020204" pitchFamily="34" charset="0"/>
              <a:buChar char="•"/>
            </a:pPr>
            <a:r>
              <a:rPr lang="nl-NL" sz="2400"/>
              <a:t>Use the </a:t>
            </a:r>
            <a:r>
              <a:rPr lang="nl-NL" sz="2400" b="1"/>
              <a:t>score sheet </a:t>
            </a:r>
            <a:r>
              <a:rPr lang="nl-NL" sz="2400"/>
              <a:t>to summarize the results of your analysis</a:t>
            </a:r>
          </a:p>
          <a:p>
            <a:pPr marL="291179" lvl="1" indent="-291179">
              <a:buFont typeface="Arial" panose="020B0604020202020204" pitchFamily="34" charset="0"/>
              <a:buChar char="•"/>
            </a:pPr>
            <a:r>
              <a:rPr lang="nl-NL" sz="2400" b="1"/>
              <a:t>Choose the best alternative </a:t>
            </a:r>
            <a:r>
              <a:rPr lang="nl-NL" sz="2400"/>
              <a:t>and present it to the other experts </a:t>
            </a:r>
          </a:p>
          <a:p>
            <a:pPr marL="291179" lvl="1" indent="-291179">
              <a:buFont typeface="Arial" panose="020B0604020202020204" pitchFamily="34" charset="0"/>
              <a:buChar char="•"/>
            </a:pPr>
            <a:r>
              <a:rPr lang="nl-NL" sz="2400"/>
              <a:t>Time: </a:t>
            </a:r>
            <a:r>
              <a:rPr lang="nl-NL" sz="2400" b="1"/>
              <a:t>40 minutes</a:t>
            </a:r>
            <a:endParaRPr lang="en-US" sz="2400" b="1"/>
          </a:p>
          <a:p>
            <a:pPr marL="174708" indent="-174708">
              <a:buFont typeface="Arial" panose="020B0604020202020204" pitchFamily="34" charset="0"/>
              <a:buChar char="•"/>
            </a:pPr>
            <a:r>
              <a:rPr lang="nl-NL" baseline="0"/>
              <a:t>   The following </a:t>
            </a:r>
            <a:r>
              <a:rPr lang="nl-NL" b="1" baseline="0"/>
              <a:t>materials/tools</a:t>
            </a:r>
            <a:r>
              <a:rPr lang="nl-NL" baseline="0"/>
              <a:t> will be at your disposal:</a:t>
            </a:r>
          </a:p>
          <a:p>
            <a:pPr marL="640594" lvl="1" indent="-174708">
              <a:buFont typeface="Arial" panose="020B0604020202020204" pitchFamily="34" charset="0"/>
              <a:buChar char="•"/>
            </a:pPr>
            <a:r>
              <a:rPr lang="nl-NL" baseline="0"/>
              <a:t>A financial-economic assessment tool on your laptop</a:t>
            </a:r>
          </a:p>
          <a:p>
            <a:pPr marL="640594" lvl="1" indent="-174708">
              <a:buFont typeface="Arial" panose="020B0604020202020204" pitchFamily="34" charset="0"/>
              <a:buChar char="•"/>
            </a:pPr>
            <a:r>
              <a:rPr lang="nl-NL" baseline="0"/>
              <a:t>Handouts with the most important information</a:t>
            </a:r>
          </a:p>
          <a:p>
            <a:pPr marL="640594" lvl="1" indent="-174708">
              <a:buFont typeface="Arial" panose="020B0604020202020204" pitchFamily="34" charset="0"/>
              <a:buChar char="•"/>
            </a:pPr>
            <a:r>
              <a:rPr lang="nl-NL" baseline="0"/>
              <a:t>A scoring sheet to summarize the results </a:t>
            </a:r>
          </a:p>
          <a:p>
            <a:endParaRPr lang="nl-NL" baseline="0"/>
          </a:p>
        </p:txBody>
      </p:sp>
      <p:sp>
        <p:nvSpPr>
          <p:cNvPr id="4" name="Slide Number Placeholder 3"/>
          <p:cNvSpPr>
            <a:spLocks noGrp="1"/>
          </p:cNvSpPr>
          <p:nvPr>
            <p:ph type="sldNum" sz="quarter" idx="10"/>
          </p:nvPr>
        </p:nvSpPr>
        <p:spPr/>
        <p:txBody>
          <a:bodyPr/>
          <a:lstStyle/>
          <a:p>
            <a:fld id="{642146DC-3309-4B2B-BDA6-12EE910C05E4}" type="slidenum">
              <a:rPr lang="en-US" smtClean="0"/>
              <a:pPr/>
              <a:t>6</a:t>
            </a:fld>
            <a:endParaRPr lang="en-US"/>
          </a:p>
        </p:txBody>
      </p:sp>
    </p:spTree>
    <p:extLst>
      <p:ext uri="{BB962C8B-B14F-4D97-AF65-F5344CB8AC3E}">
        <p14:creationId xmlns:p14="http://schemas.microsoft.com/office/powerpoint/2010/main" val="2646011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146DC-3309-4B2B-BDA6-12EE910C05E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209920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noProof="0" dirty="0"/>
              <a:t>Facilitator 1: </a:t>
            </a:r>
          </a:p>
          <a:p>
            <a:pPr marL="174708" indent="-174708">
              <a:buFontTx/>
              <a:buChar char="-"/>
            </a:pPr>
            <a:r>
              <a:rPr lang="en-US" i="0" noProof="0" dirty="0"/>
              <a:t>Gathers results</a:t>
            </a:r>
            <a:r>
              <a:rPr lang="en-US" i="0" baseline="0" noProof="0" dirty="0"/>
              <a:t> from experts, as his/her team members.</a:t>
            </a:r>
          </a:p>
          <a:p>
            <a:pPr marL="174708" indent="-174708">
              <a:buFontTx/>
              <a:buChar char="-"/>
            </a:pPr>
            <a:r>
              <a:rPr lang="en-US" i="0" noProof="0" dirty="0"/>
              <a:t>Thanks</a:t>
            </a:r>
            <a:r>
              <a:rPr lang="en-US" i="0" baseline="0" noProof="0" dirty="0"/>
              <a:t> the experts for their assessments and choices</a:t>
            </a:r>
          </a:p>
          <a:p>
            <a:endParaRPr lang="en-US" i="1" noProof="0" dirty="0"/>
          </a:p>
          <a:p>
            <a:r>
              <a:rPr lang="en-US" i="1" noProof="0" dirty="0"/>
              <a:t>Facilitator 2:</a:t>
            </a:r>
          </a:p>
          <a:p>
            <a:pPr marL="174708" indent="-174708">
              <a:buFontTx/>
              <a:buChar char="-"/>
            </a:pPr>
            <a:r>
              <a:rPr lang="en-US" noProof="0" dirty="0"/>
              <a:t>Explain the</a:t>
            </a:r>
            <a:r>
              <a:rPr lang="en-US" baseline="0" noProof="0" dirty="0"/>
              <a:t> scores of the different alternatives</a:t>
            </a:r>
          </a:p>
          <a:p>
            <a:r>
              <a:rPr lang="en-US" i="1" baseline="0" noProof="0" dirty="0"/>
              <a:t>Next slide</a:t>
            </a:r>
            <a:r>
              <a:rPr lang="en-US" baseline="0" noProof="0" dirty="0"/>
              <a:t>: Lessons learned</a:t>
            </a:r>
          </a:p>
          <a:p>
            <a:endParaRPr lang="en-US" baseline="0" noProof="0" dirty="0"/>
          </a:p>
          <a:p>
            <a:endParaRPr lang="en-US" baseline="0" noProof="0" dirty="0"/>
          </a:p>
        </p:txBody>
      </p:sp>
      <p:sp>
        <p:nvSpPr>
          <p:cNvPr id="4" name="Slide Number Placeholder 3"/>
          <p:cNvSpPr>
            <a:spLocks noGrp="1"/>
          </p:cNvSpPr>
          <p:nvPr>
            <p:ph type="sldNum" sz="quarter" idx="10"/>
          </p:nvPr>
        </p:nvSpPr>
        <p:spPr/>
        <p:txBody>
          <a:bodyPr/>
          <a:lstStyle/>
          <a:p>
            <a:fld id="{642146DC-3309-4B2B-BDA6-12EE910C05E4}" type="slidenum">
              <a:rPr lang="en-US" smtClean="0"/>
              <a:pPr/>
              <a:t>8</a:t>
            </a:fld>
            <a:endParaRPr lang="en-US"/>
          </a:p>
        </p:txBody>
      </p:sp>
    </p:spTree>
    <p:extLst>
      <p:ext uri="{BB962C8B-B14F-4D97-AF65-F5344CB8AC3E}">
        <p14:creationId xmlns:p14="http://schemas.microsoft.com/office/powerpoint/2010/main" val="4246277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noProof="0" dirty="0"/>
              <a:t>Facilitator 2:</a:t>
            </a:r>
          </a:p>
          <a:p>
            <a:pPr marL="174708" indent="-174708">
              <a:buFontTx/>
              <a:buChar char="-"/>
            </a:pPr>
            <a:r>
              <a:rPr lang="en-US" noProof="0" dirty="0"/>
              <a:t>First posts</a:t>
            </a:r>
            <a:r>
              <a:rPr lang="en-US" baseline="0" noProof="0" dirty="0"/>
              <a:t> open question to the group</a:t>
            </a:r>
          </a:p>
          <a:p>
            <a:pPr marL="174708" indent="-174708">
              <a:buFontTx/>
              <a:buChar char="-"/>
            </a:pPr>
            <a:r>
              <a:rPr lang="en-US" baseline="0" noProof="0" dirty="0"/>
              <a:t>Then summarizes the prepared lessons learned</a:t>
            </a:r>
          </a:p>
        </p:txBody>
      </p:sp>
      <p:sp>
        <p:nvSpPr>
          <p:cNvPr id="4" name="Slide Number Placeholder 3"/>
          <p:cNvSpPr>
            <a:spLocks noGrp="1"/>
          </p:cNvSpPr>
          <p:nvPr>
            <p:ph type="sldNum" sz="quarter" idx="10"/>
          </p:nvPr>
        </p:nvSpPr>
        <p:spPr/>
        <p:txBody>
          <a:bodyPr/>
          <a:lstStyle/>
          <a:p>
            <a:fld id="{642146DC-3309-4B2B-BDA6-12EE910C05E4}" type="slidenum">
              <a:rPr lang="en-US" smtClean="0"/>
              <a:pPr/>
              <a:t>9</a:t>
            </a:fld>
            <a:endParaRPr lang="en-US"/>
          </a:p>
        </p:txBody>
      </p:sp>
    </p:spTree>
    <p:extLst>
      <p:ext uri="{BB962C8B-B14F-4D97-AF65-F5344CB8AC3E}">
        <p14:creationId xmlns:p14="http://schemas.microsoft.com/office/powerpoint/2010/main" val="3387547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 cov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50825" y="4104000"/>
            <a:ext cx="4321175" cy="720080"/>
          </a:xfrm>
          <a:prstGeom prst="rect">
            <a:avLst/>
          </a:prstGeom>
        </p:spPr>
        <p:txBody>
          <a:bodyPr/>
          <a:lstStyle>
            <a:lvl1pPr algn="l">
              <a:defRPr sz="2000" baseline="0">
                <a:solidFill>
                  <a:schemeClr val="bg1"/>
                </a:solidFill>
                <a:latin typeface="Corbel" panose="020B0503020204020204" pitchFamily="34" charset="0"/>
              </a:defRPr>
            </a:lvl1pPr>
          </a:lstStyle>
          <a:p>
            <a:r>
              <a:rPr lang="en-US" dirty="0"/>
              <a:t>Title here</a:t>
            </a:r>
            <a:br>
              <a:rPr lang="en-US" dirty="0"/>
            </a:br>
            <a:r>
              <a:rPr lang="en-US" dirty="0"/>
              <a:t>18 </a:t>
            </a:r>
            <a:r>
              <a:rPr lang="en-US" dirty="0" err="1"/>
              <a:t>februari</a:t>
            </a:r>
            <a:r>
              <a:rPr lang="en-US" dirty="0"/>
              <a:t> 2015</a:t>
            </a:r>
          </a:p>
        </p:txBody>
      </p:sp>
    </p:spTree>
    <p:extLst>
      <p:ext uri="{BB962C8B-B14F-4D97-AF65-F5344CB8AC3E}">
        <p14:creationId xmlns:p14="http://schemas.microsoft.com/office/powerpoint/2010/main" val="4083226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Two column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84213" y="1557338"/>
            <a:ext cx="35640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4213" y="2204864"/>
            <a:ext cx="3564000" cy="3456161"/>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389541" y="1557338"/>
            <a:ext cx="3564000" cy="63100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387196" y="2204864"/>
            <a:ext cx="3564000" cy="3456161"/>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7540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mpty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501933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cover">
    <p:spTree>
      <p:nvGrpSpPr>
        <p:cNvPr id="1" name=""/>
        <p:cNvGrpSpPr/>
        <p:nvPr/>
      </p:nvGrpSpPr>
      <p:grpSpPr>
        <a:xfrm>
          <a:off x="0" y="0"/>
          <a:ext cx="0" cy="0"/>
          <a:chOff x="0" y="0"/>
          <a:chExt cx="0" cy="0"/>
        </a:xfrm>
      </p:grpSpPr>
      <p:pic>
        <p:nvPicPr>
          <p:cNvPr id="11" name="Picture 10"/>
          <p:cNvPicPr/>
          <p:nvPr userDrawn="1"/>
        </p:nvPicPr>
        <p:blipFill rotWithShape="1">
          <a:blip r:embed="rId2" cstate="print">
            <a:extLst>
              <a:ext uri="{28A0092B-C50C-407E-A947-70E740481C1C}">
                <a14:useLocalDpi xmlns:a14="http://schemas.microsoft.com/office/drawing/2010/main" val="0"/>
              </a:ext>
            </a:extLst>
          </a:blip>
          <a:srcRect t="12686" b="6121"/>
          <a:stretch/>
        </p:blipFill>
        <p:spPr>
          <a:xfrm>
            <a:off x="0" y="-27383"/>
            <a:ext cx="1871520" cy="6912768"/>
          </a:xfrm>
          <a:prstGeom prst="rect">
            <a:avLst/>
          </a:prstGeom>
        </p:spPr>
      </p:pic>
      <p:sp>
        <p:nvSpPr>
          <p:cNvPr id="19" name="Text Placeholder 5"/>
          <p:cNvSpPr>
            <a:spLocks noGrp="1"/>
          </p:cNvSpPr>
          <p:nvPr>
            <p:ph type="body" sz="quarter" idx="11" hasCustomPrompt="1"/>
          </p:nvPr>
        </p:nvSpPr>
        <p:spPr>
          <a:xfrm>
            <a:off x="6732240" y="6226645"/>
            <a:ext cx="2217600" cy="360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marL="0" indent="0">
              <a:buNone/>
              <a:defRPr baseline="0"/>
            </a:lvl1pPr>
          </a:lstStyle>
          <a:p>
            <a:pPr lvl="0"/>
            <a:r>
              <a:rPr lang="nl-NL" dirty="0"/>
              <a:t> </a:t>
            </a:r>
            <a:endParaRPr lang="en-US" dirty="0"/>
          </a:p>
        </p:txBody>
      </p:sp>
    </p:spTree>
    <p:extLst>
      <p:ext uri="{BB962C8B-B14F-4D97-AF65-F5344CB8AC3E}">
        <p14:creationId xmlns:p14="http://schemas.microsoft.com/office/powerpoint/2010/main" val="2065349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for Presen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Autofit/>
          </a:bodyPr>
          <a:lstStyle>
            <a:lvl1pPr>
              <a:defRPr sz="2800"/>
            </a:lvl1pPr>
            <a:lvl2pPr>
              <a:defRPr sz="1800"/>
            </a:lvl2pPr>
            <a:lvl3pPr>
              <a:defRPr sz="16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2185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for Pri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Title here (for print)</a:t>
            </a:r>
          </a:p>
        </p:txBody>
      </p:sp>
      <p:sp>
        <p:nvSpPr>
          <p:cNvPr id="3" name="Content Placeholder 2"/>
          <p:cNvSpPr>
            <a:spLocks noGrp="1"/>
          </p:cNvSpPr>
          <p:nvPr>
            <p:ph idx="1"/>
          </p:nvPr>
        </p:nvSpPr>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1062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lumns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84213" y="1557338"/>
            <a:ext cx="3564000" cy="4103687"/>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92376" y="1557338"/>
            <a:ext cx="3564000" cy="4103687"/>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2787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Two column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84213" y="1557338"/>
            <a:ext cx="35640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4213" y="2204864"/>
            <a:ext cx="3564000" cy="3456161"/>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389541" y="1557338"/>
            <a:ext cx="3564000" cy="63100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387196" y="2204864"/>
            <a:ext cx="3564000" cy="3456161"/>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8751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mpty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707622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minent reference top">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3999"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p>
            <a:endParaRPr lang="en-US"/>
          </a:p>
        </p:txBody>
      </p:sp>
      <p:sp>
        <p:nvSpPr>
          <p:cNvPr id="4" name="TextBox 3"/>
          <p:cNvSpPr txBox="1"/>
          <p:nvPr userDrawn="1"/>
        </p:nvSpPr>
        <p:spPr>
          <a:xfrm>
            <a:off x="18336" y="6462628"/>
            <a:ext cx="1008112" cy="369332"/>
          </a:xfrm>
          <a:prstGeom prst="rect">
            <a:avLst/>
          </a:prstGeom>
          <a:noFill/>
        </p:spPr>
        <p:txBody>
          <a:bodyPr wrap="square" rtlCol="0">
            <a:spAutoFit/>
          </a:bodyPr>
          <a:lstStyle/>
          <a:p>
            <a:fld id="{52208444-F404-4DAF-BB9B-9838E451590A}" type="slidenum">
              <a:rPr lang="en-US" smtClean="0">
                <a:solidFill>
                  <a:srgbClr val="F65058"/>
                </a:solidFill>
                <a:latin typeface="Corbel" panose="020B0503020204020204" pitchFamily="34" charset="0"/>
              </a:rPr>
              <a:pPr/>
              <a:t>‹#›</a:t>
            </a:fld>
            <a:endParaRPr lang="en-US" dirty="0">
              <a:solidFill>
                <a:srgbClr val="F65058"/>
              </a:solidFill>
              <a:latin typeface="Corbel" panose="020B0503020204020204" pitchFamily="34" charset="0"/>
            </a:endParaRPr>
          </a:p>
        </p:txBody>
      </p:sp>
      <p:sp>
        <p:nvSpPr>
          <p:cNvPr id="5" name="Text Placeholder 2"/>
          <p:cNvSpPr>
            <a:spLocks noGrp="1"/>
          </p:cNvSpPr>
          <p:nvPr>
            <p:ph idx="1" hasCustomPrompt="1"/>
          </p:nvPr>
        </p:nvSpPr>
        <p:spPr>
          <a:xfrm>
            <a:off x="684213" y="620713"/>
            <a:ext cx="3671763" cy="3456384"/>
          </a:xfrm>
          <a:prstGeom prst="rect">
            <a:avLst/>
          </a:prstGeom>
        </p:spPr>
        <p:txBody>
          <a:bodyPr vert="horz" lIns="91440" tIns="45720" rIns="91440" bIns="45720" rtlCol="0">
            <a:noAutofit/>
          </a:bodyPr>
          <a:lstStyle>
            <a:lvl1pPr>
              <a:defRPr sz="2000" b="1" baseline="0">
                <a:solidFill>
                  <a:schemeClr val="bg1"/>
                </a:solidFill>
                <a:latin typeface="Corbel" panose="020B0503020204020204" pitchFamily="34" charset="0"/>
              </a:defRPr>
            </a:lvl1pPr>
          </a:lstStyle>
          <a:p>
            <a:pPr lvl="0"/>
            <a:r>
              <a:rPr lang="en-US" dirty="0"/>
              <a:t>“Reference or vision to be accentuated.”</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7530788" y="1189712"/>
            <a:ext cx="2218725" cy="360000"/>
          </a:xfrm>
          <a:prstGeom prst="rect">
            <a:avLst/>
          </a:prstGeom>
        </p:spPr>
      </p:pic>
    </p:spTree>
    <p:extLst>
      <p:ext uri="{BB962C8B-B14F-4D97-AF65-F5344CB8AC3E}">
        <p14:creationId xmlns:p14="http://schemas.microsoft.com/office/powerpoint/2010/main" val="1820172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minent reference bottom">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p>
            <a:endParaRPr lang="en-US"/>
          </a:p>
        </p:txBody>
      </p:sp>
      <p:sp>
        <p:nvSpPr>
          <p:cNvPr id="3" name="TextBox 2"/>
          <p:cNvSpPr txBox="1"/>
          <p:nvPr userDrawn="1"/>
        </p:nvSpPr>
        <p:spPr>
          <a:xfrm>
            <a:off x="18336" y="6462628"/>
            <a:ext cx="1008112" cy="369332"/>
          </a:xfrm>
          <a:prstGeom prst="rect">
            <a:avLst/>
          </a:prstGeom>
          <a:noFill/>
        </p:spPr>
        <p:txBody>
          <a:bodyPr wrap="square" rtlCol="0">
            <a:spAutoFit/>
          </a:bodyPr>
          <a:lstStyle/>
          <a:p>
            <a:fld id="{52208444-F404-4DAF-BB9B-9838E451590A}" type="slidenum">
              <a:rPr lang="en-US" smtClean="0">
                <a:solidFill>
                  <a:srgbClr val="F65058"/>
                </a:solidFill>
                <a:latin typeface="Corbel" panose="020B0503020204020204" pitchFamily="34" charset="0"/>
              </a:rPr>
              <a:pPr/>
              <a:t>‹#›</a:t>
            </a:fld>
            <a:endParaRPr lang="en-US" dirty="0">
              <a:solidFill>
                <a:srgbClr val="F65058"/>
              </a:solidFill>
              <a:latin typeface="Corbel" panose="020B0503020204020204" pitchFamily="34" charset="0"/>
            </a:endParaRPr>
          </a:p>
        </p:txBody>
      </p:sp>
      <p:sp>
        <p:nvSpPr>
          <p:cNvPr id="5" name="Text Placeholder 2"/>
          <p:cNvSpPr>
            <a:spLocks noGrp="1"/>
          </p:cNvSpPr>
          <p:nvPr>
            <p:ph idx="1" hasCustomPrompt="1"/>
          </p:nvPr>
        </p:nvSpPr>
        <p:spPr>
          <a:xfrm>
            <a:off x="2627784" y="4221088"/>
            <a:ext cx="5688632" cy="2241540"/>
          </a:xfrm>
          <a:prstGeom prst="rect">
            <a:avLst/>
          </a:prstGeom>
        </p:spPr>
        <p:txBody>
          <a:bodyPr vert="horz" lIns="91440" tIns="45720" rIns="91440" bIns="45720" rtlCol="0">
            <a:noAutofit/>
          </a:bodyPr>
          <a:lstStyle>
            <a:lvl1pPr>
              <a:defRPr b="1" baseline="0"/>
            </a:lvl1pPr>
          </a:lstStyle>
          <a:p>
            <a:pPr lvl="0"/>
            <a:r>
              <a:rPr lang="en-US" dirty="0"/>
              <a:t>“Reference or vision to be accentuated.”</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7530788" y="1189712"/>
            <a:ext cx="2218725" cy="360000"/>
          </a:xfrm>
          <a:prstGeom prst="rect">
            <a:avLst/>
          </a:prstGeom>
        </p:spPr>
      </p:pic>
    </p:spTree>
    <p:extLst>
      <p:ext uri="{BB962C8B-B14F-4D97-AF65-F5344CB8AC3E}">
        <p14:creationId xmlns:p14="http://schemas.microsoft.com/office/powerpoint/2010/main" val="2489591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cover">
    <p:spTree>
      <p:nvGrpSpPr>
        <p:cNvPr id="1" name=""/>
        <p:cNvGrpSpPr/>
        <p:nvPr/>
      </p:nvGrpSpPr>
      <p:grpSpPr>
        <a:xfrm>
          <a:off x="0" y="0"/>
          <a:ext cx="0" cy="0"/>
          <a:chOff x="0" y="0"/>
          <a:chExt cx="0" cy="0"/>
        </a:xfrm>
      </p:grpSpPr>
      <p:pic>
        <p:nvPicPr>
          <p:cNvPr id="11" name="Picture 10"/>
          <p:cNvPicPr/>
          <p:nvPr userDrawn="1"/>
        </p:nvPicPr>
        <p:blipFill rotWithShape="1">
          <a:blip r:embed="rId2" cstate="print">
            <a:extLst>
              <a:ext uri="{28A0092B-C50C-407E-A947-70E740481C1C}">
                <a14:useLocalDpi xmlns:a14="http://schemas.microsoft.com/office/drawing/2010/main" val="0"/>
              </a:ext>
            </a:extLst>
          </a:blip>
          <a:srcRect t="12686" b="6121"/>
          <a:stretch/>
        </p:blipFill>
        <p:spPr>
          <a:xfrm>
            <a:off x="0" y="-27383"/>
            <a:ext cx="1871520" cy="6912768"/>
          </a:xfrm>
          <a:prstGeom prst="rect">
            <a:avLst/>
          </a:prstGeom>
        </p:spPr>
      </p:pic>
      <p:sp>
        <p:nvSpPr>
          <p:cNvPr id="19" name="Text Placeholder 5"/>
          <p:cNvSpPr>
            <a:spLocks noGrp="1"/>
          </p:cNvSpPr>
          <p:nvPr>
            <p:ph type="body" sz="quarter" idx="11" hasCustomPrompt="1"/>
          </p:nvPr>
        </p:nvSpPr>
        <p:spPr>
          <a:xfrm>
            <a:off x="6732240" y="6226645"/>
            <a:ext cx="2217600" cy="360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marL="0" indent="0">
              <a:buNone/>
              <a:defRPr baseline="0"/>
            </a:lvl1pPr>
          </a:lstStyle>
          <a:p>
            <a:pPr lvl="0"/>
            <a:r>
              <a:rPr lang="nl-NL" dirty="0"/>
              <a:t> </a:t>
            </a:r>
            <a:endParaRPr lang="en-US" dirty="0"/>
          </a:p>
        </p:txBody>
      </p:sp>
    </p:spTree>
    <p:extLst>
      <p:ext uri="{BB962C8B-B14F-4D97-AF65-F5344CB8AC3E}">
        <p14:creationId xmlns:p14="http://schemas.microsoft.com/office/powerpoint/2010/main" val="2156495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ference list">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250825" y="232076"/>
            <a:ext cx="719683" cy="388637"/>
          </a:xfrm>
          <a:prstGeom prst="rect">
            <a:avLst/>
          </a:prstGeom>
        </p:spPr>
        <p:txBody>
          <a:bodyPr/>
          <a:lstStyle>
            <a:lvl1pPr marL="0" indent="0">
              <a:defRPr b="1" baseline="0">
                <a:solidFill>
                  <a:srgbClr val="F65058"/>
                </a:solidFill>
              </a:defRPr>
            </a:lvl1pPr>
          </a:lstStyle>
          <a:p>
            <a:pPr lvl="0"/>
            <a:r>
              <a:rPr lang="nl-NL" dirty="0"/>
              <a:t>NL –</a:t>
            </a:r>
            <a:endParaRPr lang="en-US" dirty="0"/>
          </a:p>
        </p:txBody>
      </p:sp>
      <p:sp>
        <p:nvSpPr>
          <p:cNvPr id="7" name="Text Placeholder 5"/>
          <p:cNvSpPr>
            <a:spLocks noGrp="1"/>
          </p:cNvSpPr>
          <p:nvPr>
            <p:ph type="body" sz="quarter" idx="12" hasCustomPrompt="1"/>
          </p:nvPr>
        </p:nvSpPr>
        <p:spPr>
          <a:xfrm>
            <a:off x="250825" y="2365375"/>
            <a:ext cx="719683" cy="388637"/>
          </a:xfrm>
          <a:prstGeom prst="rect">
            <a:avLst/>
          </a:prstGeom>
        </p:spPr>
        <p:txBody>
          <a:bodyPr/>
          <a:lstStyle>
            <a:lvl1pPr marL="0" indent="0">
              <a:defRPr b="1" baseline="0">
                <a:solidFill>
                  <a:srgbClr val="F65058"/>
                </a:solidFill>
              </a:defRPr>
            </a:lvl1pPr>
          </a:lstStyle>
          <a:p>
            <a:pPr lvl="0"/>
            <a:r>
              <a:rPr lang="nl-NL" dirty="0"/>
              <a:t>BE –</a:t>
            </a:r>
            <a:endParaRPr lang="en-US" dirty="0"/>
          </a:p>
        </p:txBody>
      </p:sp>
      <p:sp>
        <p:nvSpPr>
          <p:cNvPr id="8" name="Text Placeholder 5"/>
          <p:cNvSpPr>
            <a:spLocks noGrp="1"/>
          </p:cNvSpPr>
          <p:nvPr>
            <p:ph type="body" sz="quarter" idx="13" hasCustomPrompt="1"/>
          </p:nvPr>
        </p:nvSpPr>
        <p:spPr>
          <a:xfrm>
            <a:off x="250825" y="4492625"/>
            <a:ext cx="719683" cy="388637"/>
          </a:xfrm>
          <a:prstGeom prst="rect">
            <a:avLst/>
          </a:prstGeom>
        </p:spPr>
        <p:txBody>
          <a:bodyPr/>
          <a:lstStyle>
            <a:lvl1pPr marL="0" indent="0">
              <a:defRPr b="1" baseline="0">
                <a:solidFill>
                  <a:srgbClr val="F65058"/>
                </a:solidFill>
              </a:defRPr>
            </a:lvl1pPr>
          </a:lstStyle>
          <a:p>
            <a:pPr lvl="0"/>
            <a:r>
              <a:rPr lang="nl-NL" dirty="0"/>
              <a:t>UK –</a:t>
            </a:r>
            <a:endParaRPr lang="en-US" dirty="0"/>
          </a:p>
        </p:txBody>
      </p:sp>
      <p:sp>
        <p:nvSpPr>
          <p:cNvPr id="9" name="Text Placeholder 5"/>
          <p:cNvSpPr>
            <a:spLocks noGrp="1"/>
          </p:cNvSpPr>
          <p:nvPr>
            <p:ph type="body" sz="quarter" idx="14" hasCustomPrompt="1"/>
          </p:nvPr>
        </p:nvSpPr>
        <p:spPr>
          <a:xfrm>
            <a:off x="827584" y="232076"/>
            <a:ext cx="5798641" cy="388637"/>
          </a:xfrm>
          <a:prstGeom prst="rect">
            <a:avLst/>
          </a:prstGeom>
        </p:spPr>
        <p:txBody>
          <a:bodyPr/>
          <a:lstStyle>
            <a:lvl1pPr marL="0" indent="0">
              <a:defRPr b="0" baseline="0">
                <a:solidFill>
                  <a:srgbClr val="F65058"/>
                </a:solidFill>
              </a:defRPr>
            </a:lvl1pPr>
          </a:lstStyle>
          <a:p>
            <a:pPr lvl="0"/>
            <a:r>
              <a:rPr lang="nl-NL" dirty="0"/>
              <a:t>Reference </a:t>
            </a:r>
            <a:r>
              <a:rPr lang="nl-NL" dirty="0" err="1"/>
              <a:t>title</a:t>
            </a:r>
            <a:r>
              <a:rPr lang="nl-NL" dirty="0"/>
              <a:t> </a:t>
            </a:r>
            <a:r>
              <a:rPr lang="nl-NL" dirty="0" err="1"/>
              <a:t>here</a:t>
            </a:r>
            <a:endParaRPr lang="en-US" dirty="0"/>
          </a:p>
        </p:txBody>
      </p:sp>
      <p:sp>
        <p:nvSpPr>
          <p:cNvPr id="10" name="Text Placeholder 5"/>
          <p:cNvSpPr>
            <a:spLocks noGrp="1"/>
          </p:cNvSpPr>
          <p:nvPr>
            <p:ph type="body" sz="quarter" idx="15" hasCustomPrompt="1"/>
          </p:nvPr>
        </p:nvSpPr>
        <p:spPr>
          <a:xfrm>
            <a:off x="827584" y="2365375"/>
            <a:ext cx="5798641" cy="388637"/>
          </a:xfrm>
          <a:prstGeom prst="rect">
            <a:avLst/>
          </a:prstGeom>
        </p:spPr>
        <p:txBody>
          <a:bodyPr/>
          <a:lstStyle>
            <a:lvl1pPr marL="0" indent="0">
              <a:defRPr b="0" baseline="0">
                <a:solidFill>
                  <a:srgbClr val="F65058"/>
                </a:solidFill>
              </a:defRPr>
            </a:lvl1pPr>
          </a:lstStyle>
          <a:p>
            <a:pPr lvl="0"/>
            <a:r>
              <a:rPr lang="nl-NL" dirty="0" err="1"/>
              <a:t>Insert</a:t>
            </a:r>
            <a:r>
              <a:rPr lang="nl-NL" dirty="0"/>
              <a:t> </a:t>
            </a:r>
            <a:r>
              <a:rPr lang="nl-NL" dirty="0" err="1"/>
              <a:t>reference</a:t>
            </a:r>
            <a:r>
              <a:rPr lang="nl-NL" dirty="0"/>
              <a:t> </a:t>
            </a:r>
            <a:r>
              <a:rPr lang="nl-NL" dirty="0" err="1"/>
              <a:t>title</a:t>
            </a:r>
            <a:endParaRPr lang="en-US" dirty="0"/>
          </a:p>
        </p:txBody>
      </p:sp>
      <p:sp>
        <p:nvSpPr>
          <p:cNvPr id="11" name="Text Placeholder 5"/>
          <p:cNvSpPr>
            <a:spLocks noGrp="1"/>
          </p:cNvSpPr>
          <p:nvPr>
            <p:ph type="body" sz="quarter" idx="16" hasCustomPrompt="1"/>
          </p:nvPr>
        </p:nvSpPr>
        <p:spPr>
          <a:xfrm>
            <a:off x="827584" y="4492625"/>
            <a:ext cx="5798641" cy="388637"/>
          </a:xfrm>
          <a:prstGeom prst="rect">
            <a:avLst/>
          </a:prstGeom>
        </p:spPr>
        <p:txBody>
          <a:bodyPr/>
          <a:lstStyle>
            <a:lvl1pPr marL="0" indent="0">
              <a:defRPr b="0" baseline="0">
                <a:solidFill>
                  <a:srgbClr val="F65058"/>
                </a:solidFill>
              </a:defRPr>
            </a:lvl1pPr>
          </a:lstStyle>
          <a:p>
            <a:pPr lvl="0"/>
            <a:r>
              <a:rPr lang="nl-NL" dirty="0"/>
              <a:t>Reference </a:t>
            </a:r>
            <a:r>
              <a:rPr lang="nl-NL" dirty="0" err="1"/>
              <a:t>title</a:t>
            </a:r>
            <a:r>
              <a:rPr lang="nl-NL" dirty="0"/>
              <a:t>, </a:t>
            </a:r>
            <a:r>
              <a:rPr lang="nl-NL" dirty="0" err="1"/>
              <a:t>you</a:t>
            </a:r>
            <a:r>
              <a:rPr lang="nl-NL" dirty="0"/>
              <a:t> </a:t>
            </a:r>
            <a:r>
              <a:rPr lang="nl-NL" dirty="0" err="1"/>
              <a:t>know</a:t>
            </a:r>
            <a:r>
              <a:rPr lang="nl-NL" dirty="0"/>
              <a:t> the </a:t>
            </a:r>
            <a:r>
              <a:rPr lang="nl-NL" dirty="0" err="1"/>
              <a:t>drill</a:t>
            </a:r>
            <a:endParaRPr lang="en-US" dirty="0"/>
          </a:p>
        </p:txBody>
      </p:sp>
      <p:sp>
        <p:nvSpPr>
          <p:cNvPr id="12" name="Text Placeholder 5"/>
          <p:cNvSpPr>
            <a:spLocks noGrp="1"/>
          </p:cNvSpPr>
          <p:nvPr>
            <p:ph type="body" sz="quarter" idx="17" hasCustomPrompt="1"/>
          </p:nvPr>
        </p:nvSpPr>
        <p:spPr>
          <a:xfrm>
            <a:off x="250825" y="620713"/>
            <a:ext cx="6375399" cy="1744662"/>
          </a:xfrm>
          <a:prstGeom prst="rect">
            <a:avLst/>
          </a:prstGeom>
        </p:spPr>
        <p:txBody>
          <a:bodyPr/>
          <a:lstStyle>
            <a:lvl1pPr marL="0" indent="0">
              <a:defRPr sz="1600" b="0" baseline="0">
                <a:solidFill>
                  <a:schemeClr val="tx1"/>
                </a:solidFill>
              </a:defRPr>
            </a:lvl1pPr>
          </a:lstStyle>
          <a:p>
            <a:pPr lvl="0"/>
            <a:r>
              <a:rPr lang="nl-NL" dirty="0"/>
              <a:t>Reference body. </a:t>
            </a:r>
            <a:r>
              <a:rPr lang="nl-NL" dirty="0" err="1"/>
              <a:t>Not</a:t>
            </a:r>
            <a:r>
              <a:rPr lang="nl-NL" dirty="0"/>
              <a:t> </a:t>
            </a:r>
            <a:r>
              <a:rPr lang="nl-NL" dirty="0" err="1"/>
              <a:t>to</a:t>
            </a:r>
            <a:r>
              <a:rPr lang="nl-NL" dirty="0"/>
              <a:t> long, </a:t>
            </a:r>
            <a:r>
              <a:rPr lang="nl-NL" dirty="0" err="1"/>
              <a:t>not</a:t>
            </a:r>
            <a:r>
              <a:rPr lang="nl-NL" dirty="0"/>
              <a:t> </a:t>
            </a:r>
            <a:r>
              <a:rPr lang="nl-NL" dirty="0" err="1"/>
              <a:t>to</a:t>
            </a:r>
            <a:r>
              <a:rPr lang="nl-NL" dirty="0"/>
              <a:t> short. </a:t>
            </a:r>
            <a:r>
              <a:rPr lang="nl-NL" dirty="0" err="1"/>
              <a:t>Exactly</a:t>
            </a:r>
            <a:r>
              <a:rPr lang="nl-NL" dirty="0"/>
              <a:t> right.</a:t>
            </a:r>
          </a:p>
        </p:txBody>
      </p:sp>
      <p:sp>
        <p:nvSpPr>
          <p:cNvPr id="13" name="Text Placeholder 5"/>
          <p:cNvSpPr>
            <a:spLocks noGrp="1"/>
          </p:cNvSpPr>
          <p:nvPr>
            <p:ph type="body" sz="quarter" idx="18" hasCustomPrompt="1"/>
          </p:nvPr>
        </p:nvSpPr>
        <p:spPr>
          <a:xfrm>
            <a:off x="250826" y="2770295"/>
            <a:ext cx="6375399" cy="1722330"/>
          </a:xfrm>
          <a:prstGeom prst="rect">
            <a:avLst/>
          </a:prstGeom>
        </p:spPr>
        <p:txBody>
          <a:bodyPr/>
          <a:lstStyle>
            <a:lvl1pPr marL="0" indent="0">
              <a:defRPr sz="1600" b="0" baseline="0">
                <a:solidFill>
                  <a:schemeClr val="tx1"/>
                </a:solidFill>
              </a:defRPr>
            </a:lvl1pPr>
          </a:lstStyle>
          <a:p>
            <a:pPr lvl="0"/>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r>
              <a:rPr lang="nl-NL" dirty="0"/>
              <a:t>, </a:t>
            </a:r>
            <a:r>
              <a:rPr lang="nl-NL" dirty="0" err="1"/>
              <a:t>consectetur</a:t>
            </a:r>
            <a:r>
              <a:rPr lang="nl-NL" dirty="0"/>
              <a:t> </a:t>
            </a:r>
            <a:r>
              <a:rPr lang="nl-NL" dirty="0" err="1"/>
              <a:t>adipiscing</a:t>
            </a:r>
            <a:r>
              <a:rPr lang="nl-NL" dirty="0"/>
              <a:t> </a:t>
            </a:r>
            <a:r>
              <a:rPr lang="nl-NL" dirty="0" err="1"/>
              <a:t>elit</a:t>
            </a:r>
            <a:r>
              <a:rPr lang="nl-NL" dirty="0"/>
              <a:t>, </a:t>
            </a:r>
            <a:r>
              <a:rPr lang="nl-NL" dirty="0" err="1"/>
              <a:t>sed</a:t>
            </a:r>
            <a:r>
              <a:rPr lang="nl-NL" dirty="0"/>
              <a:t> do </a:t>
            </a:r>
            <a:r>
              <a:rPr lang="nl-NL" dirty="0" err="1"/>
              <a:t>eiusmod</a:t>
            </a:r>
            <a:r>
              <a:rPr lang="nl-NL" dirty="0"/>
              <a:t> </a:t>
            </a:r>
            <a:r>
              <a:rPr lang="nl-NL" dirty="0" err="1"/>
              <a:t>tempor</a:t>
            </a:r>
            <a:r>
              <a:rPr lang="nl-NL" dirty="0"/>
              <a:t> </a:t>
            </a:r>
            <a:r>
              <a:rPr lang="nl-NL" dirty="0" err="1"/>
              <a:t>incididunt</a:t>
            </a:r>
            <a:r>
              <a:rPr lang="nl-NL" dirty="0"/>
              <a:t> ut </a:t>
            </a:r>
            <a:r>
              <a:rPr lang="nl-NL" dirty="0" err="1"/>
              <a:t>labore</a:t>
            </a:r>
            <a:r>
              <a:rPr lang="nl-NL" dirty="0"/>
              <a:t> et </a:t>
            </a:r>
            <a:r>
              <a:rPr lang="nl-NL" dirty="0" err="1"/>
              <a:t>dolore</a:t>
            </a:r>
            <a:r>
              <a:rPr lang="nl-NL" dirty="0"/>
              <a:t> magna </a:t>
            </a:r>
            <a:r>
              <a:rPr lang="nl-NL" dirty="0" err="1"/>
              <a:t>aliqua</a:t>
            </a:r>
            <a:r>
              <a:rPr lang="nl-NL" dirty="0"/>
              <a:t>. Ut </a:t>
            </a:r>
            <a:r>
              <a:rPr lang="nl-NL" dirty="0" err="1"/>
              <a:t>enim</a:t>
            </a:r>
            <a:r>
              <a:rPr lang="nl-NL" dirty="0"/>
              <a:t> ad </a:t>
            </a:r>
            <a:r>
              <a:rPr lang="nl-NL" dirty="0" err="1"/>
              <a:t>minim</a:t>
            </a:r>
            <a:r>
              <a:rPr lang="nl-NL" dirty="0"/>
              <a:t> </a:t>
            </a:r>
            <a:r>
              <a:rPr lang="nl-NL" dirty="0" err="1"/>
              <a:t>veniam</a:t>
            </a:r>
            <a:r>
              <a:rPr lang="nl-NL" dirty="0"/>
              <a:t>, </a:t>
            </a:r>
            <a:r>
              <a:rPr lang="nl-NL" dirty="0" err="1"/>
              <a:t>quis</a:t>
            </a:r>
            <a:r>
              <a:rPr lang="nl-NL" dirty="0"/>
              <a:t> </a:t>
            </a:r>
            <a:r>
              <a:rPr lang="nl-NL" dirty="0" err="1"/>
              <a:t>nostrud</a:t>
            </a:r>
            <a:r>
              <a:rPr lang="nl-NL" dirty="0"/>
              <a:t> </a:t>
            </a:r>
            <a:r>
              <a:rPr lang="nl-NL" dirty="0" err="1"/>
              <a:t>exercitation</a:t>
            </a:r>
            <a:r>
              <a:rPr lang="nl-NL" dirty="0"/>
              <a:t> </a:t>
            </a:r>
            <a:r>
              <a:rPr lang="nl-NL" dirty="0" err="1"/>
              <a:t>ullamco</a:t>
            </a:r>
            <a:r>
              <a:rPr lang="nl-NL" dirty="0"/>
              <a:t> </a:t>
            </a:r>
            <a:r>
              <a:rPr lang="nl-NL" dirty="0" err="1"/>
              <a:t>laboris</a:t>
            </a:r>
            <a:r>
              <a:rPr lang="nl-NL" dirty="0"/>
              <a:t> </a:t>
            </a:r>
            <a:r>
              <a:rPr lang="nl-NL" dirty="0" err="1"/>
              <a:t>nisi</a:t>
            </a:r>
            <a:r>
              <a:rPr lang="nl-NL" dirty="0"/>
              <a:t> ut </a:t>
            </a:r>
            <a:r>
              <a:rPr lang="nl-NL" dirty="0" err="1"/>
              <a:t>aliquip</a:t>
            </a:r>
            <a:r>
              <a:rPr lang="nl-NL" dirty="0"/>
              <a:t> ex </a:t>
            </a:r>
            <a:r>
              <a:rPr lang="nl-NL" dirty="0" err="1"/>
              <a:t>ea</a:t>
            </a:r>
            <a:r>
              <a:rPr lang="nl-NL" dirty="0"/>
              <a:t> commodo </a:t>
            </a:r>
            <a:r>
              <a:rPr lang="nl-NL" dirty="0" err="1"/>
              <a:t>consequat</a:t>
            </a:r>
            <a:r>
              <a:rPr lang="nl-NL" dirty="0"/>
              <a:t>. </a:t>
            </a:r>
            <a:r>
              <a:rPr lang="nl-NL" dirty="0" err="1"/>
              <a:t>Duis</a:t>
            </a:r>
            <a:r>
              <a:rPr lang="nl-NL" dirty="0"/>
              <a:t> </a:t>
            </a:r>
            <a:r>
              <a:rPr lang="nl-NL" dirty="0" err="1"/>
              <a:t>aute</a:t>
            </a:r>
            <a:r>
              <a:rPr lang="nl-NL" dirty="0"/>
              <a:t> </a:t>
            </a:r>
            <a:r>
              <a:rPr lang="nl-NL" dirty="0" err="1"/>
              <a:t>irure</a:t>
            </a:r>
            <a:r>
              <a:rPr lang="nl-NL" dirty="0"/>
              <a:t> </a:t>
            </a:r>
            <a:r>
              <a:rPr lang="nl-NL" dirty="0" err="1"/>
              <a:t>dolor</a:t>
            </a:r>
            <a:r>
              <a:rPr lang="nl-NL" dirty="0"/>
              <a:t> in </a:t>
            </a:r>
            <a:r>
              <a:rPr lang="nl-NL" dirty="0" err="1"/>
              <a:t>reprehenderit</a:t>
            </a:r>
            <a:r>
              <a:rPr lang="nl-NL" dirty="0"/>
              <a:t> in </a:t>
            </a:r>
            <a:r>
              <a:rPr lang="nl-NL" dirty="0" err="1"/>
              <a:t>voluptate</a:t>
            </a:r>
            <a:r>
              <a:rPr lang="nl-NL" dirty="0"/>
              <a:t> </a:t>
            </a:r>
            <a:r>
              <a:rPr lang="nl-NL" dirty="0" err="1"/>
              <a:t>velit</a:t>
            </a:r>
            <a:r>
              <a:rPr lang="nl-NL" dirty="0"/>
              <a:t> </a:t>
            </a:r>
            <a:r>
              <a:rPr lang="nl-NL" dirty="0" err="1"/>
              <a:t>esse</a:t>
            </a:r>
            <a:r>
              <a:rPr lang="nl-NL" dirty="0"/>
              <a:t> </a:t>
            </a:r>
            <a:r>
              <a:rPr lang="nl-NL" dirty="0" err="1"/>
              <a:t>cillum</a:t>
            </a:r>
            <a:r>
              <a:rPr lang="nl-NL" dirty="0"/>
              <a:t> </a:t>
            </a:r>
            <a:r>
              <a:rPr lang="nl-NL" dirty="0" err="1"/>
              <a:t>dolore</a:t>
            </a:r>
            <a:r>
              <a:rPr lang="nl-NL" dirty="0"/>
              <a:t> </a:t>
            </a:r>
            <a:r>
              <a:rPr lang="nl-NL" dirty="0" err="1"/>
              <a:t>eu</a:t>
            </a:r>
            <a:r>
              <a:rPr lang="nl-NL" dirty="0"/>
              <a:t> </a:t>
            </a:r>
            <a:r>
              <a:rPr lang="nl-NL" dirty="0" err="1"/>
              <a:t>fugiat</a:t>
            </a:r>
            <a:r>
              <a:rPr lang="nl-NL" dirty="0"/>
              <a:t> </a:t>
            </a:r>
            <a:r>
              <a:rPr lang="nl-NL" dirty="0" err="1"/>
              <a:t>nulla</a:t>
            </a:r>
            <a:r>
              <a:rPr lang="nl-NL" dirty="0"/>
              <a:t> </a:t>
            </a:r>
            <a:r>
              <a:rPr lang="nl-NL" dirty="0" err="1"/>
              <a:t>pariatur</a:t>
            </a:r>
            <a:r>
              <a:rPr lang="nl-NL" dirty="0"/>
              <a:t>.</a:t>
            </a:r>
          </a:p>
        </p:txBody>
      </p:sp>
      <p:sp>
        <p:nvSpPr>
          <p:cNvPr id="14" name="Text Placeholder 5"/>
          <p:cNvSpPr>
            <a:spLocks noGrp="1"/>
          </p:cNvSpPr>
          <p:nvPr>
            <p:ph type="body" sz="quarter" idx="19" hasCustomPrompt="1"/>
          </p:nvPr>
        </p:nvSpPr>
        <p:spPr>
          <a:xfrm>
            <a:off x="250826" y="4882028"/>
            <a:ext cx="6375399" cy="1715622"/>
          </a:xfrm>
          <a:prstGeom prst="rect">
            <a:avLst/>
          </a:prstGeom>
        </p:spPr>
        <p:txBody>
          <a:bodyPr/>
          <a:lstStyle>
            <a:lvl1pPr marL="0" indent="0">
              <a:defRPr sz="1600" b="0" baseline="0">
                <a:solidFill>
                  <a:schemeClr val="tx1"/>
                </a:solidFill>
              </a:defRPr>
            </a:lvl1pPr>
          </a:lstStyle>
          <a:p>
            <a:pPr lvl="0"/>
            <a:r>
              <a:rPr lang="nl-NL" dirty="0"/>
              <a:t>Ut </a:t>
            </a:r>
            <a:r>
              <a:rPr lang="nl-NL" dirty="0" err="1"/>
              <a:t>enim</a:t>
            </a:r>
            <a:r>
              <a:rPr lang="nl-NL" dirty="0"/>
              <a:t> ad </a:t>
            </a:r>
            <a:r>
              <a:rPr lang="nl-NL" dirty="0" err="1"/>
              <a:t>minim</a:t>
            </a:r>
            <a:r>
              <a:rPr lang="nl-NL" dirty="0"/>
              <a:t> </a:t>
            </a:r>
            <a:r>
              <a:rPr lang="nl-NL" dirty="0" err="1"/>
              <a:t>veniam</a:t>
            </a:r>
            <a:r>
              <a:rPr lang="nl-NL" dirty="0"/>
              <a:t>, </a:t>
            </a:r>
            <a:r>
              <a:rPr lang="nl-NL" dirty="0" err="1"/>
              <a:t>quis</a:t>
            </a:r>
            <a:r>
              <a:rPr lang="nl-NL" dirty="0"/>
              <a:t> </a:t>
            </a:r>
            <a:r>
              <a:rPr lang="nl-NL" dirty="0" err="1"/>
              <a:t>nostrud</a:t>
            </a:r>
            <a:r>
              <a:rPr lang="nl-NL" dirty="0"/>
              <a:t> </a:t>
            </a:r>
            <a:r>
              <a:rPr lang="nl-NL" dirty="0" err="1"/>
              <a:t>exercitation</a:t>
            </a:r>
            <a:r>
              <a:rPr lang="nl-NL" dirty="0"/>
              <a:t> </a:t>
            </a:r>
            <a:r>
              <a:rPr lang="nl-NL" dirty="0" err="1"/>
              <a:t>ullamco</a:t>
            </a:r>
            <a:r>
              <a:rPr lang="nl-NL" dirty="0"/>
              <a:t> </a:t>
            </a:r>
            <a:r>
              <a:rPr lang="nl-NL" dirty="0" err="1"/>
              <a:t>laboris</a:t>
            </a:r>
            <a:r>
              <a:rPr lang="nl-NL" dirty="0"/>
              <a:t> </a:t>
            </a:r>
            <a:r>
              <a:rPr lang="nl-NL" dirty="0" err="1"/>
              <a:t>nisi</a:t>
            </a:r>
            <a:r>
              <a:rPr lang="nl-NL" dirty="0"/>
              <a:t> ut </a:t>
            </a:r>
            <a:r>
              <a:rPr lang="nl-NL" dirty="0" err="1"/>
              <a:t>aliquip</a:t>
            </a:r>
            <a:r>
              <a:rPr lang="nl-NL" dirty="0"/>
              <a:t> ex </a:t>
            </a:r>
            <a:r>
              <a:rPr lang="nl-NL" dirty="0" err="1"/>
              <a:t>ea</a:t>
            </a:r>
            <a:r>
              <a:rPr lang="nl-NL" dirty="0"/>
              <a:t> commodo </a:t>
            </a:r>
            <a:r>
              <a:rPr lang="nl-NL" dirty="0" err="1"/>
              <a:t>consequat</a:t>
            </a:r>
            <a:r>
              <a:rPr lang="nl-NL" dirty="0"/>
              <a:t>. </a:t>
            </a:r>
            <a:r>
              <a:rPr lang="nl-NL" dirty="0" err="1"/>
              <a:t>Duis</a:t>
            </a:r>
            <a:r>
              <a:rPr lang="nl-NL" dirty="0"/>
              <a:t> </a:t>
            </a:r>
            <a:r>
              <a:rPr lang="nl-NL" dirty="0" err="1"/>
              <a:t>aute</a:t>
            </a:r>
            <a:r>
              <a:rPr lang="nl-NL" dirty="0"/>
              <a:t> </a:t>
            </a:r>
            <a:r>
              <a:rPr lang="nl-NL" dirty="0" err="1"/>
              <a:t>irure</a:t>
            </a:r>
            <a:r>
              <a:rPr lang="nl-NL" dirty="0"/>
              <a:t> </a:t>
            </a:r>
            <a:r>
              <a:rPr lang="nl-NL" dirty="0" err="1"/>
              <a:t>dolor</a:t>
            </a:r>
            <a:r>
              <a:rPr lang="nl-NL" dirty="0"/>
              <a:t> in </a:t>
            </a:r>
            <a:r>
              <a:rPr lang="nl-NL" dirty="0" err="1"/>
              <a:t>reprehenderit</a:t>
            </a:r>
            <a:r>
              <a:rPr lang="nl-NL" dirty="0"/>
              <a:t> in </a:t>
            </a:r>
            <a:r>
              <a:rPr lang="nl-NL" dirty="0" err="1"/>
              <a:t>voluptate</a:t>
            </a:r>
            <a:r>
              <a:rPr lang="nl-NL" dirty="0"/>
              <a:t> </a:t>
            </a:r>
            <a:r>
              <a:rPr lang="nl-NL" dirty="0" err="1"/>
              <a:t>velit</a:t>
            </a:r>
            <a:r>
              <a:rPr lang="nl-NL" dirty="0"/>
              <a:t> </a:t>
            </a:r>
            <a:r>
              <a:rPr lang="nl-NL" dirty="0" err="1"/>
              <a:t>esse</a:t>
            </a:r>
            <a:r>
              <a:rPr lang="nl-NL" dirty="0"/>
              <a:t> </a:t>
            </a:r>
            <a:r>
              <a:rPr lang="nl-NL" dirty="0" err="1"/>
              <a:t>cillum</a:t>
            </a:r>
            <a:r>
              <a:rPr lang="nl-NL" dirty="0"/>
              <a:t> </a:t>
            </a:r>
            <a:r>
              <a:rPr lang="nl-NL" dirty="0" err="1"/>
              <a:t>dolore</a:t>
            </a:r>
            <a:r>
              <a:rPr lang="nl-NL" dirty="0"/>
              <a:t> </a:t>
            </a:r>
            <a:r>
              <a:rPr lang="nl-NL" dirty="0" err="1"/>
              <a:t>eu</a:t>
            </a:r>
            <a:r>
              <a:rPr lang="nl-NL" dirty="0"/>
              <a:t> </a:t>
            </a:r>
            <a:r>
              <a:rPr lang="nl-NL" dirty="0" err="1"/>
              <a:t>fugiat</a:t>
            </a:r>
            <a:r>
              <a:rPr lang="nl-NL" dirty="0"/>
              <a:t> </a:t>
            </a:r>
            <a:r>
              <a:rPr lang="nl-NL" dirty="0" err="1"/>
              <a:t>nulla</a:t>
            </a:r>
            <a:r>
              <a:rPr lang="nl-NL" dirty="0"/>
              <a:t> </a:t>
            </a:r>
            <a:r>
              <a:rPr lang="nl-NL" dirty="0" err="1"/>
              <a:t>pariatur</a:t>
            </a:r>
            <a:r>
              <a:rPr lang="nl-NL" dirty="0"/>
              <a:t>. </a:t>
            </a:r>
            <a:r>
              <a:rPr lang="nl-NL" dirty="0" err="1"/>
              <a:t>Excepteur</a:t>
            </a:r>
            <a:r>
              <a:rPr lang="nl-NL" dirty="0"/>
              <a:t> sint </a:t>
            </a:r>
            <a:r>
              <a:rPr lang="nl-NL" dirty="0" err="1"/>
              <a:t>occaecat</a:t>
            </a:r>
            <a:r>
              <a:rPr lang="nl-NL" dirty="0"/>
              <a:t> </a:t>
            </a:r>
            <a:r>
              <a:rPr lang="nl-NL" dirty="0" err="1"/>
              <a:t>cupidatat</a:t>
            </a:r>
            <a:r>
              <a:rPr lang="nl-NL" dirty="0"/>
              <a:t> non </a:t>
            </a:r>
            <a:r>
              <a:rPr lang="nl-NL" dirty="0" err="1"/>
              <a:t>proident</a:t>
            </a:r>
            <a:r>
              <a:rPr lang="nl-NL" dirty="0"/>
              <a:t>, </a:t>
            </a:r>
            <a:r>
              <a:rPr lang="nl-NL" dirty="0" err="1"/>
              <a:t>sunt</a:t>
            </a:r>
            <a:r>
              <a:rPr lang="nl-NL" dirty="0"/>
              <a:t> in culpa </a:t>
            </a:r>
            <a:r>
              <a:rPr lang="nl-NL" dirty="0" err="1"/>
              <a:t>qui</a:t>
            </a:r>
            <a:r>
              <a:rPr lang="nl-NL" dirty="0"/>
              <a:t> officia </a:t>
            </a:r>
            <a:r>
              <a:rPr lang="nl-NL" dirty="0" err="1"/>
              <a:t>deserunt</a:t>
            </a:r>
            <a:r>
              <a:rPr lang="nl-NL" dirty="0"/>
              <a:t> </a:t>
            </a:r>
            <a:r>
              <a:rPr lang="nl-NL" dirty="0" err="1"/>
              <a:t>mollit</a:t>
            </a:r>
            <a:r>
              <a:rPr lang="nl-NL" dirty="0"/>
              <a:t> </a:t>
            </a:r>
            <a:r>
              <a:rPr lang="nl-NL" dirty="0" err="1"/>
              <a:t>anim</a:t>
            </a:r>
            <a:r>
              <a:rPr lang="nl-NL" dirty="0"/>
              <a:t> </a:t>
            </a:r>
            <a:r>
              <a:rPr lang="nl-NL" dirty="0" err="1"/>
              <a:t>id</a:t>
            </a:r>
            <a:r>
              <a:rPr lang="nl-NL" dirty="0"/>
              <a:t> </a:t>
            </a:r>
            <a:r>
              <a:rPr lang="nl-NL" dirty="0" err="1"/>
              <a:t>est</a:t>
            </a:r>
            <a:r>
              <a:rPr lang="nl-NL" dirty="0"/>
              <a:t> </a:t>
            </a:r>
            <a:r>
              <a:rPr lang="nl-NL" dirty="0" err="1"/>
              <a:t>laborum</a:t>
            </a:r>
            <a:r>
              <a:rPr lang="nl-NL" dirty="0"/>
              <a:t>.</a:t>
            </a:r>
          </a:p>
        </p:txBody>
      </p:sp>
      <p:sp>
        <p:nvSpPr>
          <p:cNvPr id="16" name="Picture Placeholder 3"/>
          <p:cNvSpPr>
            <a:spLocks noGrp="1"/>
          </p:cNvSpPr>
          <p:nvPr>
            <p:ph type="pic" sz="quarter" idx="10"/>
          </p:nvPr>
        </p:nvSpPr>
        <p:spPr>
          <a:xfrm>
            <a:off x="6858000" y="0"/>
            <a:ext cx="2286000" cy="6862515"/>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p>
            <a:endParaRPr lang="en-US"/>
          </a:p>
        </p:txBody>
      </p:sp>
      <p:sp>
        <p:nvSpPr>
          <p:cNvPr id="17" name="Text Placeholder 5"/>
          <p:cNvSpPr>
            <a:spLocks noGrp="1"/>
          </p:cNvSpPr>
          <p:nvPr>
            <p:ph type="body" sz="quarter" idx="20" hasCustomPrompt="1"/>
          </p:nvPr>
        </p:nvSpPr>
        <p:spPr>
          <a:xfrm rot="16200000">
            <a:off x="7531350" y="1189150"/>
            <a:ext cx="2217600" cy="360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marL="0" indent="0">
              <a:buNone/>
              <a:defRPr baseline="0"/>
            </a:lvl1pPr>
          </a:lstStyle>
          <a:p>
            <a:pPr lvl="0"/>
            <a:r>
              <a:rPr lang="nl-NL" dirty="0"/>
              <a:t> </a:t>
            </a:r>
            <a:endParaRPr lang="en-US" dirty="0"/>
          </a:p>
        </p:txBody>
      </p:sp>
    </p:spTree>
    <p:extLst>
      <p:ext uri="{BB962C8B-B14F-4D97-AF65-F5344CB8AC3E}">
        <p14:creationId xmlns:p14="http://schemas.microsoft.com/office/powerpoint/2010/main" val="1206553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llustrated reference list">
    <p:spTree>
      <p:nvGrpSpPr>
        <p:cNvPr id="1" name=""/>
        <p:cNvGrpSpPr/>
        <p:nvPr/>
      </p:nvGrpSpPr>
      <p:grpSpPr>
        <a:xfrm>
          <a:off x="0" y="0"/>
          <a:ext cx="0" cy="0"/>
          <a:chOff x="0" y="0"/>
          <a:chExt cx="0" cy="0"/>
        </a:xfrm>
      </p:grpSpPr>
      <p:sp>
        <p:nvSpPr>
          <p:cNvPr id="9" name="Text Placeholder 5"/>
          <p:cNvSpPr>
            <a:spLocks noGrp="1"/>
          </p:cNvSpPr>
          <p:nvPr>
            <p:ph type="body" sz="quarter" idx="14" hasCustomPrompt="1"/>
          </p:nvPr>
        </p:nvSpPr>
        <p:spPr>
          <a:xfrm>
            <a:off x="2051720" y="232076"/>
            <a:ext cx="4574505" cy="388637"/>
          </a:xfrm>
          <a:prstGeom prst="rect">
            <a:avLst/>
          </a:prstGeom>
        </p:spPr>
        <p:txBody>
          <a:bodyPr/>
          <a:lstStyle>
            <a:lvl1pPr marL="0" indent="0">
              <a:defRPr b="0" baseline="0">
                <a:solidFill>
                  <a:srgbClr val="F65058"/>
                </a:solidFill>
              </a:defRPr>
            </a:lvl1pPr>
          </a:lstStyle>
          <a:p>
            <a:pPr lvl="0"/>
            <a:r>
              <a:rPr lang="nl-NL" dirty="0"/>
              <a:t>Reference </a:t>
            </a:r>
            <a:r>
              <a:rPr lang="nl-NL" dirty="0" err="1"/>
              <a:t>title</a:t>
            </a:r>
            <a:r>
              <a:rPr lang="nl-NL" dirty="0"/>
              <a:t> </a:t>
            </a:r>
            <a:r>
              <a:rPr lang="nl-NL" dirty="0" err="1"/>
              <a:t>here</a:t>
            </a:r>
            <a:endParaRPr lang="en-US" dirty="0"/>
          </a:p>
        </p:txBody>
      </p:sp>
      <p:sp>
        <p:nvSpPr>
          <p:cNvPr id="10" name="Text Placeholder 5"/>
          <p:cNvSpPr>
            <a:spLocks noGrp="1"/>
          </p:cNvSpPr>
          <p:nvPr>
            <p:ph type="body" sz="quarter" idx="15" hasCustomPrompt="1"/>
          </p:nvPr>
        </p:nvSpPr>
        <p:spPr>
          <a:xfrm>
            <a:off x="2051720" y="2365375"/>
            <a:ext cx="4574505" cy="388637"/>
          </a:xfrm>
          <a:prstGeom prst="rect">
            <a:avLst/>
          </a:prstGeom>
        </p:spPr>
        <p:txBody>
          <a:bodyPr/>
          <a:lstStyle>
            <a:lvl1pPr marL="0" indent="0">
              <a:defRPr b="0" baseline="0">
                <a:solidFill>
                  <a:srgbClr val="F65058"/>
                </a:solidFill>
              </a:defRPr>
            </a:lvl1pPr>
          </a:lstStyle>
          <a:p>
            <a:pPr lvl="0"/>
            <a:r>
              <a:rPr lang="nl-NL" dirty="0" err="1"/>
              <a:t>Insert</a:t>
            </a:r>
            <a:r>
              <a:rPr lang="nl-NL" dirty="0"/>
              <a:t> </a:t>
            </a:r>
            <a:r>
              <a:rPr lang="nl-NL" dirty="0" err="1"/>
              <a:t>reference</a:t>
            </a:r>
            <a:r>
              <a:rPr lang="nl-NL" dirty="0"/>
              <a:t> </a:t>
            </a:r>
            <a:r>
              <a:rPr lang="nl-NL" dirty="0" err="1"/>
              <a:t>title</a:t>
            </a:r>
            <a:endParaRPr lang="en-US" dirty="0"/>
          </a:p>
        </p:txBody>
      </p:sp>
      <p:sp>
        <p:nvSpPr>
          <p:cNvPr id="11" name="Text Placeholder 5"/>
          <p:cNvSpPr>
            <a:spLocks noGrp="1"/>
          </p:cNvSpPr>
          <p:nvPr>
            <p:ph type="body" sz="quarter" idx="16" hasCustomPrompt="1"/>
          </p:nvPr>
        </p:nvSpPr>
        <p:spPr>
          <a:xfrm>
            <a:off x="2051720" y="4492625"/>
            <a:ext cx="4574505" cy="388637"/>
          </a:xfrm>
          <a:prstGeom prst="rect">
            <a:avLst/>
          </a:prstGeom>
        </p:spPr>
        <p:txBody>
          <a:bodyPr/>
          <a:lstStyle>
            <a:lvl1pPr marL="0" indent="0">
              <a:defRPr b="0" baseline="0">
                <a:solidFill>
                  <a:srgbClr val="F65058"/>
                </a:solidFill>
              </a:defRPr>
            </a:lvl1pPr>
          </a:lstStyle>
          <a:p>
            <a:pPr lvl="0"/>
            <a:r>
              <a:rPr lang="nl-NL" dirty="0"/>
              <a:t>Reference </a:t>
            </a:r>
            <a:r>
              <a:rPr lang="nl-NL" dirty="0" err="1"/>
              <a:t>title</a:t>
            </a:r>
            <a:r>
              <a:rPr lang="nl-NL" dirty="0"/>
              <a:t>, </a:t>
            </a:r>
            <a:r>
              <a:rPr lang="nl-NL" dirty="0" err="1"/>
              <a:t>you</a:t>
            </a:r>
            <a:r>
              <a:rPr lang="nl-NL" dirty="0"/>
              <a:t> </a:t>
            </a:r>
            <a:r>
              <a:rPr lang="nl-NL" dirty="0" err="1"/>
              <a:t>know</a:t>
            </a:r>
            <a:r>
              <a:rPr lang="nl-NL" dirty="0"/>
              <a:t> the </a:t>
            </a:r>
            <a:r>
              <a:rPr lang="nl-NL" dirty="0" err="1"/>
              <a:t>drill</a:t>
            </a:r>
            <a:endParaRPr lang="en-US" dirty="0"/>
          </a:p>
        </p:txBody>
      </p:sp>
      <p:sp>
        <p:nvSpPr>
          <p:cNvPr id="12" name="Text Placeholder 5"/>
          <p:cNvSpPr>
            <a:spLocks noGrp="1"/>
          </p:cNvSpPr>
          <p:nvPr>
            <p:ph type="body" sz="quarter" idx="17" hasCustomPrompt="1"/>
          </p:nvPr>
        </p:nvSpPr>
        <p:spPr>
          <a:xfrm>
            <a:off x="2051720" y="620713"/>
            <a:ext cx="4574504" cy="1744662"/>
          </a:xfrm>
          <a:prstGeom prst="rect">
            <a:avLst/>
          </a:prstGeom>
        </p:spPr>
        <p:txBody>
          <a:bodyPr/>
          <a:lstStyle>
            <a:lvl1pPr marL="0" indent="0">
              <a:defRPr sz="1600" b="0" baseline="0">
                <a:solidFill>
                  <a:schemeClr val="tx1"/>
                </a:solidFill>
              </a:defRPr>
            </a:lvl1pPr>
          </a:lstStyle>
          <a:p>
            <a:pPr lvl="0"/>
            <a:r>
              <a:rPr lang="en-US" dirty="0"/>
              <a:t>Reference body. Not to long, not to short. Exactly right.</a:t>
            </a:r>
          </a:p>
        </p:txBody>
      </p:sp>
      <p:sp>
        <p:nvSpPr>
          <p:cNvPr id="13" name="Text Placeholder 5"/>
          <p:cNvSpPr>
            <a:spLocks noGrp="1"/>
          </p:cNvSpPr>
          <p:nvPr>
            <p:ph type="body" sz="quarter" idx="18" hasCustomPrompt="1"/>
          </p:nvPr>
        </p:nvSpPr>
        <p:spPr>
          <a:xfrm>
            <a:off x="2051720" y="2770295"/>
            <a:ext cx="4574505" cy="1722330"/>
          </a:xfrm>
          <a:prstGeom prst="rect">
            <a:avLst/>
          </a:prstGeom>
        </p:spPr>
        <p:txBody>
          <a:bodyPr/>
          <a:lstStyle>
            <a:lvl1pPr marL="0" indent="0">
              <a:defRPr sz="1600" b="0" baseline="0">
                <a:solidFill>
                  <a:schemeClr val="tx1"/>
                </a:solidFill>
              </a:defRPr>
            </a:lvl1pPr>
          </a:lstStyle>
          <a:p>
            <a:pPr lvl="0"/>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r>
              <a:rPr lang="nl-NL" dirty="0"/>
              <a:t>, </a:t>
            </a:r>
            <a:r>
              <a:rPr lang="nl-NL" dirty="0" err="1"/>
              <a:t>consectetur</a:t>
            </a:r>
            <a:r>
              <a:rPr lang="nl-NL" dirty="0"/>
              <a:t> </a:t>
            </a:r>
            <a:r>
              <a:rPr lang="nl-NL" dirty="0" err="1"/>
              <a:t>adipiscing</a:t>
            </a:r>
            <a:r>
              <a:rPr lang="nl-NL" dirty="0"/>
              <a:t> </a:t>
            </a:r>
            <a:r>
              <a:rPr lang="nl-NL" dirty="0" err="1"/>
              <a:t>elit</a:t>
            </a:r>
            <a:r>
              <a:rPr lang="nl-NL" dirty="0"/>
              <a:t>, </a:t>
            </a:r>
            <a:r>
              <a:rPr lang="nl-NL" dirty="0" err="1"/>
              <a:t>sed</a:t>
            </a:r>
            <a:r>
              <a:rPr lang="nl-NL" dirty="0"/>
              <a:t> do </a:t>
            </a:r>
            <a:r>
              <a:rPr lang="nl-NL" dirty="0" err="1"/>
              <a:t>eiusmod</a:t>
            </a:r>
            <a:r>
              <a:rPr lang="nl-NL" dirty="0"/>
              <a:t> </a:t>
            </a:r>
            <a:r>
              <a:rPr lang="nl-NL" dirty="0" err="1"/>
              <a:t>tempor</a:t>
            </a:r>
            <a:r>
              <a:rPr lang="nl-NL" dirty="0"/>
              <a:t> </a:t>
            </a:r>
            <a:r>
              <a:rPr lang="nl-NL" dirty="0" err="1"/>
              <a:t>incididunt</a:t>
            </a:r>
            <a:r>
              <a:rPr lang="nl-NL" dirty="0"/>
              <a:t> ut </a:t>
            </a:r>
            <a:r>
              <a:rPr lang="nl-NL" dirty="0" err="1"/>
              <a:t>labore</a:t>
            </a:r>
            <a:r>
              <a:rPr lang="nl-NL" dirty="0"/>
              <a:t> et </a:t>
            </a:r>
            <a:r>
              <a:rPr lang="nl-NL" dirty="0" err="1"/>
              <a:t>dolore</a:t>
            </a:r>
            <a:r>
              <a:rPr lang="nl-NL" dirty="0"/>
              <a:t> magna </a:t>
            </a:r>
            <a:r>
              <a:rPr lang="nl-NL" dirty="0" err="1"/>
              <a:t>aliqua</a:t>
            </a:r>
            <a:r>
              <a:rPr lang="nl-NL" dirty="0"/>
              <a:t>. Ut </a:t>
            </a:r>
            <a:r>
              <a:rPr lang="nl-NL" dirty="0" err="1"/>
              <a:t>enim</a:t>
            </a:r>
            <a:r>
              <a:rPr lang="nl-NL" dirty="0"/>
              <a:t> ad </a:t>
            </a:r>
            <a:r>
              <a:rPr lang="nl-NL" dirty="0" err="1"/>
              <a:t>minim</a:t>
            </a:r>
            <a:r>
              <a:rPr lang="nl-NL" dirty="0"/>
              <a:t> </a:t>
            </a:r>
            <a:r>
              <a:rPr lang="nl-NL" dirty="0" err="1"/>
              <a:t>veniam</a:t>
            </a:r>
            <a:r>
              <a:rPr lang="nl-NL" dirty="0"/>
              <a:t>, </a:t>
            </a:r>
            <a:r>
              <a:rPr lang="nl-NL" dirty="0" err="1"/>
              <a:t>quis</a:t>
            </a:r>
            <a:r>
              <a:rPr lang="nl-NL" dirty="0"/>
              <a:t> </a:t>
            </a:r>
            <a:r>
              <a:rPr lang="nl-NL" dirty="0" err="1"/>
              <a:t>nostrud</a:t>
            </a:r>
            <a:r>
              <a:rPr lang="nl-NL" dirty="0"/>
              <a:t> </a:t>
            </a:r>
            <a:r>
              <a:rPr lang="nl-NL" dirty="0" err="1"/>
              <a:t>exercitation</a:t>
            </a:r>
            <a:r>
              <a:rPr lang="nl-NL" dirty="0"/>
              <a:t> </a:t>
            </a:r>
            <a:r>
              <a:rPr lang="nl-NL" dirty="0" err="1"/>
              <a:t>ullamco</a:t>
            </a:r>
            <a:r>
              <a:rPr lang="nl-NL" dirty="0"/>
              <a:t> </a:t>
            </a:r>
            <a:r>
              <a:rPr lang="nl-NL" dirty="0" err="1"/>
              <a:t>laboris</a:t>
            </a:r>
            <a:r>
              <a:rPr lang="nl-NL" dirty="0"/>
              <a:t> </a:t>
            </a:r>
            <a:r>
              <a:rPr lang="nl-NL" dirty="0" err="1"/>
              <a:t>nisi</a:t>
            </a:r>
            <a:r>
              <a:rPr lang="nl-NL" dirty="0"/>
              <a:t> ut </a:t>
            </a:r>
            <a:r>
              <a:rPr lang="nl-NL" dirty="0" err="1"/>
              <a:t>aliquip</a:t>
            </a:r>
            <a:r>
              <a:rPr lang="nl-NL" dirty="0"/>
              <a:t> ex </a:t>
            </a:r>
            <a:r>
              <a:rPr lang="nl-NL" dirty="0" err="1"/>
              <a:t>ea</a:t>
            </a:r>
            <a:r>
              <a:rPr lang="nl-NL" dirty="0"/>
              <a:t> commodo </a:t>
            </a:r>
            <a:r>
              <a:rPr lang="nl-NL" dirty="0" err="1"/>
              <a:t>consequat</a:t>
            </a:r>
            <a:r>
              <a:rPr lang="nl-NL" dirty="0"/>
              <a:t>. </a:t>
            </a:r>
            <a:r>
              <a:rPr lang="nl-NL" dirty="0" err="1"/>
              <a:t>Duis</a:t>
            </a:r>
            <a:r>
              <a:rPr lang="nl-NL" dirty="0"/>
              <a:t> </a:t>
            </a:r>
            <a:r>
              <a:rPr lang="nl-NL" dirty="0" err="1"/>
              <a:t>aute</a:t>
            </a:r>
            <a:r>
              <a:rPr lang="nl-NL" dirty="0"/>
              <a:t> </a:t>
            </a:r>
            <a:r>
              <a:rPr lang="nl-NL" dirty="0" err="1"/>
              <a:t>irure</a:t>
            </a:r>
            <a:r>
              <a:rPr lang="nl-NL" dirty="0"/>
              <a:t> </a:t>
            </a:r>
            <a:r>
              <a:rPr lang="nl-NL" dirty="0" err="1"/>
              <a:t>dolor</a:t>
            </a:r>
            <a:r>
              <a:rPr lang="nl-NL" dirty="0"/>
              <a:t> in </a:t>
            </a:r>
            <a:r>
              <a:rPr lang="nl-NL" dirty="0" err="1"/>
              <a:t>reprehenderit</a:t>
            </a:r>
            <a:r>
              <a:rPr lang="nl-NL" dirty="0"/>
              <a:t> in </a:t>
            </a:r>
            <a:r>
              <a:rPr lang="nl-NL" dirty="0" err="1"/>
              <a:t>voluptate</a:t>
            </a:r>
            <a:r>
              <a:rPr lang="nl-NL" dirty="0"/>
              <a:t> </a:t>
            </a:r>
            <a:r>
              <a:rPr lang="nl-NL" dirty="0" err="1"/>
              <a:t>velit</a:t>
            </a:r>
            <a:r>
              <a:rPr lang="nl-NL" dirty="0"/>
              <a:t> </a:t>
            </a:r>
            <a:r>
              <a:rPr lang="nl-NL" dirty="0" err="1"/>
              <a:t>esse</a:t>
            </a:r>
            <a:r>
              <a:rPr lang="nl-NL" dirty="0"/>
              <a:t> </a:t>
            </a:r>
            <a:r>
              <a:rPr lang="nl-NL" dirty="0" err="1"/>
              <a:t>cillum</a:t>
            </a:r>
            <a:r>
              <a:rPr lang="nl-NL" dirty="0"/>
              <a:t> </a:t>
            </a:r>
            <a:r>
              <a:rPr lang="nl-NL" dirty="0" err="1"/>
              <a:t>dolore</a:t>
            </a:r>
            <a:r>
              <a:rPr lang="nl-NL" dirty="0"/>
              <a:t> </a:t>
            </a:r>
            <a:r>
              <a:rPr lang="nl-NL" dirty="0" err="1"/>
              <a:t>eu</a:t>
            </a:r>
            <a:r>
              <a:rPr lang="nl-NL" dirty="0"/>
              <a:t> </a:t>
            </a:r>
            <a:r>
              <a:rPr lang="nl-NL" dirty="0" err="1"/>
              <a:t>fugiat</a:t>
            </a:r>
            <a:r>
              <a:rPr lang="nl-NL" dirty="0"/>
              <a:t> </a:t>
            </a:r>
            <a:r>
              <a:rPr lang="nl-NL" dirty="0" err="1"/>
              <a:t>nulla</a:t>
            </a:r>
            <a:r>
              <a:rPr lang="nl-NL" dirty="0"/>
              <a:t> </a:t>
            </a:r>
            <a:r>
              <a:rPr lang="nl-NL" dirty="0" err="1"/>
              <a:t>pariatur</a:t>
            </a:r>
            <a:r>
              <a:rPr lang="nl-NL" dirty="0"/>
              <a:t>.</a:t>
            </a:r>
          </a:p>
        </p:txBody>
      </p:sp>
      <p:sp>
        <p:nvSpPr>
          <p:cNvPr id="14" name="Text Placeholder 5"/>
          <p:cNvSpPr>
            <a:spLocks noGrp="1"/>
          </p:cNvSpPr>
          <p:nvPr>
            <p:ph type="body" sz="quarter" idx="19" hasCustomPrompt="1"/>
          </p:nvPr>
        </p:nvSpPr>
        <p:spPr>
          <a:xfrm>
            <a:off x="2051720" y="4882028"/>
            <a:ext cx="4574505" cy="1715622"/>
          </a:xfrm>
          <a:prstGeom prst="rect">
            <a:avLst/>
          </a:prstGeom>
        </p:spPr>
        <p:txBody>
          <a:bodyPr/>
          <a:lstStyle>
            <a:lvl1pPr marL="0" indent="0">
              <a:defRPr sz="1600" b="0" baseline="0">
                <a:solidFill>
                  <a:schemeClr val="tx1"/>
                </a:solidFill>
              </a:defRPr>
            </a:lvl1pPr>
          </a:lstStyle>
          <a:p>
            <a:pPr lvl="0"/>
            <a:r>
              <a:rPr lang="nl-NL" dirty="0"/>
              <a:t>Ut </a:t>
            </a:r>
            <a:r>
              <a:rPr lang="nl-NL" dirty="0" err="1"/>
              <a:t>enim</a:t>
            </a:r>
            <a:r>
              <a:rPr lang="nl-NL" dirty="0"/>
              <a:t> ad </a:t>
            </a:r>
            <a:r>
              <a:rPr lang="nl-NL" dirty="0" err="1"/>
              <a:t>minim</a:t>
            </a:r>
            <a:r>
              <a:rPr lang="nl-NL" dirty="0"/>
              <a:t> </a:t>
            </a:r>
            <a:r>
              <a:rPr lang="nl-NL" dirty="0" err="1"/>
              <a:t>veniam</a:t>
            </a:r>
            <a:r>
              <a:rPr lang="nl-NL" dirty="0"/>
              <a:t>, </a:t>
            </a:r>
            <a:r>
              <a:rPr lang="nl-NL" dirty="0" err="1"/>
              <a:t>quis</a:t>
            </a:r>
            <a:r>
              <a:rPr lang="nl-NL" dirty="0"/>
              <a:t> </a:t>
            </a:r>
            <a:r>
              <a:rPr lang="nl-NL" dirty="0" err="1"/>
              <a:t>nostrud</a:t>
            </a:r>
            <a:r>
              <a:rPr lang="nl-NL" dirty="0"/>
              <a:t> </a:t>
            </a:r>
            <a:r>
              <a:rPr lang="nl-NL" dirty="0" err="1"/>
              <a:t>exercitation</a:t>
            </a:r>
            <a:r>
              <a:rPr lang="nl-NL" dirty="0"/>
              <a:t> </a:t>
            </a:r>
            <a:r>
              <a:rPr lang="nl-NL" dirty="0" err="1"/>
              <a:t>ullamco</a:t>
            </a:r>
            <a:r>
              <a:rPr lang="nl-NL" dirty="0"/>
              <a:t> </a:t>
            </a:r>
            <a:r>
              <a:rPr lang="nl-NL" dirty="0" err="1"/>
              <a:t>laboris</a:t>
            </a:r>
            <a:r>
              <a:rPr lang="nl-NL" dirty="0"/>
              <a:t> </a:t>
            </a:r>
            <a:r>
              <a:rPr lang="nl-NL" dirty="0" err="1"/>
              <a:t>nisi</a:t>
            </a:r>
            <a:r>
              <a:rPr lang="nl-NL" dirty="0"/>
              <a:t> ut </a:t>
            </a:r>
            <a:r>
              <a:rPr lang="nl-NL" dirty="0" err="1"/>
              <a:t>aliquip</a:t>
            </a:r>
            <a:r>
              <a:rPr lang="nl-NL" dirty="0"/>
              <a:t> ex </a:t>
            </a:r>
            <a:r>
              <a:rPr lang="nl-NL" dirty="0" err="1"/>
              <a:t>ea</a:t>
            </a:r>
            <a:r>
              <a:rPr lang="nl-NL" dirty="0"/>
              <a:t> commodo </a:t>
            </a:r>
            <a:r>
              <a:rPr lang="nl-NL" dirty="0" err="1"/>
              <a:t>consequat</a:t>
            </a:r>
            <a:r>
              <a:rPr lang="nl-NL" dirty="0"/>
              <a:t>. </a:t>
            </a:r>
            <a:r>
              <a:rPr lang="nl-NL" dirty="0" err="1"/>
              <a:t>Duis</a:t>
            </a:r>
            <a:r>
              <a:rPr lang="nl-NL" dirty="0"/>
              <a:t> </a:t>
            </a:r>
            <a:r>
              <a:rPr lang="nl-NL" dirty="0" err="1"/>
              <a:t>aute</a:t>
            </a:r>
            <a:r>
              <a:rPr lang="nl-NL" dirty="0"/>
              <a:t> </a:t>
            </a:r>
            <a:r>
              <a:rPr lang="nl-NL" dirty="0" err="1"/>
              <a:t>irure</a:t>
            </a:r>
            <a:r>
              <a:rPr lang="nl-NL" dirty="0"/>
              <a:t> </a:t>
            </a:r>
            <a:r>
              <a:rPr lang="nl-NL" dirty="0" err="1"/>
              <a:t>dolor</a:t>
            </a:r>
            <a:r>
              <a:rPr lang="nl-NL" dirty="0"/>
              <a:t> in </a:t>
            </a:r>
            <a:r>
              <a:rPr lang="nl-NL" dirty="0" err="1"/>
              <a:t>reprehenderit</a:t>
            </a:r>
            <a:r>
              <a:rPr lang="nl-NL" dirty="0"/>
              <a:t> in </a:t>
            </a:r>
            <a:r>
              <a:rPr lang="nl-NL" dirty="0" err="1"/>
              <a:t>voluptate</a:t>
            </a:r>
            <a:r>
              <a:rPr lang="nl-NL" dirty="0"/>
              <a:t> </a:t>
            </a:r>
            <a:r>
              <a:rPr lang="nl-NL" dirty="0" err="1"/>
              <a:t>velit</a:t>
            </a:r>
            <a:r>
              <a:rPr lang="nl-NL" dirty="0"/>
              <a:t> </a:t>
            </a:r>
            <a:r>
              <a:rPr lang="nl-NL" dirty="0" err="1"/>
              <a:t>esse</a:t>
            </a:r>
            <a:r>
              <a:rPr lang="nl-NL" dirty="0"/>
              <a:t> </a:t>
            </a:r>
            <a:r>
              <a:rPr lang="nl-NL" dirty="0" err="1"/>
              <a:t>cillum</a:t>
            </a:r>
            <a:r>
              <a:rPr lang="nl-NL" dirty="0"/>
              <a:t> </a:t>
            </a:r>
            <a:r>
              <a:rPr lang="nl-NL" dirty="0" err="1"/>
              <a:t>dolore</a:t>
            </a:r>
            <a:r>
              <a:rPr lang="nl-NL" dirty="0"/>
              <a:t> </a:t>
            </a:r>
            <a:r>
              <a:rPr lang="nl-NL" dirty="0" err="1"/>
              <a:t>eu</a:t>
            </a:r>
            <a:r>
              <a:rPr lang="nl-NL" dirty="0"/>
              <a:t> </a:t>
            </a:r>
            <a:r>
              <a:rPr lang="nl-NL" dirty="0" err="1"/>
              <a:t>fugiat</a:t>
            </a:r>
            <a:r>
              <a:rPr lang="nl-NL" dirty="0"/>
              <a:t> </a:t>
            </a:r>
            <a:r>
              <a:rPr lang="nl-NL" dirty="0" err="1"/>
              <a:t>nulla</a:t>
            </a:r>
            <a:r>
              <a:rPr lang="nl-NL" dirty="0"/>
              <a:t> </a:t>
            </a:r>
            <a:r>
              <a:rPr lang="nl-NL" dirty="0" err="1"/>
              <a:t>pariatur</a:t>
            </a:r>
            <a:r>
              <a:rPr lang="nl-NL" dirty="0"/>
              <a:t>. </a:t>
            </a:r>
            <a:r>
              <a:rPr lang="nl-NL" dirty="0" err="1"/>
              <a:t>Excepteur</a:t>
            </a:r>
            <a:r>
              <a:rPr lang="nl-NL" dirty="0"/>
              <a:t> sint </a:t>
            </a:r>
            <a:r>
              <a:rPr lang="nl-NL" dirty="0" err="1"/>
              <a:t>occaecat</a:t>
            </a:r>
            <a:r>
              <a:rPr lang="nl-NL" dirty="0"/>
              <a:t> </a:t>
            </a:r>
            <a:r>
              <a:rPr lang="nl-NL" dirty="0" err="1"/>
              <a:t>cupidatat</a:t>
            </a:r>
            <a:r>
              <a:rPr lang="nl-NL" dirty="0"/>
              <a:t> non </a:t>
            </a:r>
            <a:r>
              <a:rPr lang="nl-NL" dirty="0" err="1"/>
              <a:t>proident</a:t>
            </a:r>
            <a:r>
              <a:rPr lang="nl-NL" dirty="0"/>
              <a:t>, </a:t>
            </a:r>
            <a:r>
              <a:rPr lang="nl-NL" dirty="0" err="1"/>
              <a:t>sunt</a:t>
            </a:r>
            <a:r>
              <a:rPr lang="nl-NL" dirty="0"/>
              <a:t> in culpa </a:t>
            </a:r>
            <a:r>
              <a:rPr lang="nl-NL" dirty="0" err="1"/>
              <a:t>qui</a:t>
            </a:r>
            <a:r>
              <a:rPr lang="nl-NL" dirty="0"/>
              <a:t> officia </a:t>
            </a:r>
            <a:r>
              <a:rPr lang="nl-NL" dirty="0" err="1"/>
              <a:t>deserunt</a:t>
            </a:r>
            <a:r>
              <a:rPr lang="nl-NL" dirty="0"/>
              <a:t> </a:t>
            </a:r>
            <a:r>
              <a:rPr lang="nl-NL" dirty="0" err="1"/>
              <a:t>mollit</a:t>
            </a:r>
            <a:r>
              <a:rPr lang="nl-NL" dirty="0"/>
              <a:t> </a:t>
            </a:r>
            <a:r>
              <a:rPr lang="nl-NL" dirty="0" err="1"/>
              <a:t>anim</a:t>
            </a:r>
            <a:r>
              <a:rPr lang="nl-NL" dirty="0"/>
              <a:t> </a:t>
            </a:r>
            <a:r>
              <a:rPr lang="nl-NL" dirty="0" err="1"/>
              <a:t>id</a:t>
            </a:r>
            <a:r>
              <a:rPr lang="nl-NL" dirty="0"/>
              <a:t> </a:t>
            </a:r>
            <a:r>
              <a:rPr lang="nl-NL" dirty="0" err="1"/>
              <a:t>est</a:t>
            </a:r>
            <a:r>
              <a:rPr lang="nl-NL" dirty="0"/>
              <a:t> </a:t>
            </a:r>
            <a:r>
              <a:rPr lang="nl-NL" dirty="0" err="1"/>
              <a:t>laborum</a:t>
            </a:r>
            <a:r>
              <a:rPr lang="nl-NL" dirty="0"/>
              <a:t>.</a:t>
            </a:r>
          </a:p>
        </p:txBody>
      </p:sp>
      <p:sp>
        <p:nvSpPr>
          <p:cNvPr id="3" name="Picture Placeholder 2"/>
          <p:cNvSpPr>
            <a:spLocks noGrp="1"/>
          </p:cNvSpPr>
          <p:nvPr>
            <p:ph type="pic" sz="quarter" idx="20"/>
          </p:nvPr>
        </p:nvSpPr>
        <p:spPr>
          <a:xfrm>
            <a:off x="250825" y="260350"/>
            <a:ext cx="1584000" cy="1584000"/>
          </a:xfrm>
          <a:prstGeom prst="rect">
            <a:avLst/>
          </a:prstGeom>
        </p:spPr>
        <p:txBody>
          <a:bodyPr/>
          <a:lstStyle>
            <a:lvl1pPr>
              <a:defRPr>
                <a:solidFill>
                  <a:schemeClr val="tx1"/>
                </a:solidFill>
              </a:defRPr>
            </a:lvl1pPr>
          </a:lstStyle>
          <a:p>
            <a:endParaRPr lang="en-US" dirty="0"/>
          </a:p>
        </p:txBody>
      </p:sp>
      <p:sp>
        <p:nvSpPr>
          <p:cNvPr id="15" name="Picture Placeholder 2"/>
          <p:cNvSpPr>
            <a:spLocks noGrp="1"/>
          </p:cNvSpPr>
          <p:nvPr>
            <p:ph type="pic" sz="quarter" idx="21"/>
          </p:nvPr>
        </p:nvSpPr>
        <p:spPr>
          <a:xfrm>
            <a:off x="250825" y="2344662"/>
            <a:ext cx="1584000" cy="1584000"/>
          </a:xfrm>
          <a:prstGeom prst="rect">
            <a:avLst/>
          </a:prstGeom>
        </p:spPr>
        <p:txBody>
          <a:bodyPr/>
          <a:lstStyle>
            <a:lvl1pPr>
              <a:defRPr>
                <a:solidFill>
                  <a:schemeClr val="tx1"/>
                </a:solidFill>
              </a:defRPr>
            </a:lvl1pPr>
          </a:lstStyle>
          <a:p>
            <a:endParaRPr lang="en-US" dirty="0"/>
          </a:p>
        </p:txBody>
      </p:sp>
      <p:sp>
        <p:nvSpPr>
          <p:cNvPr id="16" name="Picture Placeholder 2"/>
          <p:cNvSpPr>
            <a:spLocks noGrp="1"/>
          </p:cNvSpPr>
          <p:nvPr>
            <p:ph type="pic" sz="quarter" idx="22"/>
          </p:nvPr>
        </p:nvSpPr>
        <p:spPr>
          <a:xfrm>
            <a:off x="250825" y="4492625"/>
            <a:ext cx="1584000" cy="1584000"/>
          </a:xfrm>
          <a:prstGeom prst="rect">
            <a:avLst/>
          </a:prstGeom>
        </p:spPr>
        <p:txBody>
          <a:bodyPr/>
          <a:lstStyle>
            <a:lvl1pPr>
              <a:defRPr>
                <a:solidFill>
                  <a:schemeClr val="tx1"/>
                </a:solidFill>
              </a:defRPr>
            </a:lvl1pPr>
          </a:lstStyle>
          <a:p>
            <a:endParaRPr lang="en-US" dirty="0"/>
          </a:p>
        </p:txBody>
      </p:sp>
      <p:sp>
        <p:nvSpPr>
          <p:cNvPr id="17" name="Rectangle 16"/>
          <p:cNvSpPr/>
          <p:nvPr userDrawn="1"/>
        </p:nvSpPr>
        <p:spPr>
          <a:xfrm>
            <a:off x="-2592536" y="3384376"/>
            <a:ext cx="2340000" cy="3573016"/>
          </a:xfrm>
          <a:prstGeom prst="rect">
            <a:avLst/>
          </a:prstGeom>
          <a:solidFill>
            <a:srgbClr val="005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sng" strike="noStrike" kern="1200" cap="none" spc="0" normalizeH="0" baseline="0" noProof="0" dirty="0">
                <a:ln>
                  <a:noFill/>
                </a:ln>
                <a:solidFill>
                  <a:prstClr val="white"/>
                </a:solidFill>
                <a:effectLst/>
                <a:uLnTx/>
                <a:uFillTx/>
                <a:latin typeface="Corbel" panose="020B0503020204020204" pitchFamily="34" charset="0"/>
                <a:ea typeface="+mn-ea"/>
                <a:cs typeface="Arial" charset="0"/>
              </a:rPr>
              <a:t>Images: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6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charset="0"/>
              </a:rPr>
              <a:t>Click </a:t>
            </a:r>
            <a:r>
              <a:rPr kumimoji="0" lang="nl-NL" sz="1600" b="0" i="0" u="none" strike="noStrike" kern="1200" cap="none" spc="0" normalizeH="0" baseline="0" noProof="0" dirty="0" err="1">
                <a:ln>
                  <a:noFill/>
                </a:ln>
                <a:solidFill>
                  <a:prstClr val="white"/>
                </a:solidFill>
                <a:effectLst/>
                <a:uLnTx/>
                <a:uFillTx/>
                <a:latin typeface="Corbel" panose="020B0503020204020204" pitchFamily="34" charset="0"/>
                <a:ea typeface="+mn-ea"/>
                <a:cs typeface="Arial" charset="0"/>
              </a:rPr>
              <a:t>icons</a:t>
            </a:r>
            <a:r>
              <a:rPr kumimoji="0" lang="nl-NL" sz="16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charset="0"/>
              </a:rPr>
              <a:t> </a:t>
            </a:r>
            <a:r>
              <a:rPr kumimoji="0" lang="nl-NL" sz="1600" b="0" i="0" u="none" strike="noStrike" kern="1200" cap="none" spc="0" normalizeH="0" baseline="0" noProof="0" dirty="0" err="1">
                <a:ln>
                  <a:noFill/>
                </a:ln>
                <a:solidFill>
                  <a:prstClr val="white"/>
                </a:solidFill>
                <a:effectLst/>
                <a:uLnTx/>
                <a:uFillTx/>
                <a:latin typeface="Corbel" panose="020B0503020204020204" pitchFamily="34" charset="0"/>
                <a:ea typeface="+mn-ea"/>
                <a:cs typeface="Arial" charset="0"/>
              </a:rPr>
              <a:t>to</a:t>
            </a:r>
            <a:r>
              <a:rPr kumimoji="0" lang="nl-NL" sz="16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charset="0"/>
              </a:rPr>
              <a:t> </a:t>
            </a:r>
            <a:r>
              <a:rPr kumimoji="0" lang="nl-NL" sz="1600" b="0" i="0" u="none" strike="noStrike" kern="1200" cap="none" spc="0" normalizeH="0" baseline="0" noProof="0" dirty="0" err="1">
                <a:ln>
                  <a:noFill/>
                </a:ln>
                <a:solidFill>
                  <a:prstClr val="white"/>
                </a:solidFill>
                <a:effectLst/>
                <a:uLnTx/>
                <a:uFillTx/>
                <a:latin typeface="Corbel" panose="020B0503020204020204" pitchFamily="34" charset="0"/>
                <a:ea typeface="+mn-ea"/>
                <a:cs typeface="Arial" charset="0"/>
              </a:rPr>
              <a:t>add</a:t>
            </a:r>
            <a:r>
              <a:rPr kumimoji="0" lang="nl-NL" sz="16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charset="0"/>
              </a:rPr>
              <a:t> images. </a:t>
            </a:r>
            <a:r>
              <a:rPr kumimoji="0" lang="nl-NL" sz="1600" b="0" i="0" u="none" strike="noStrike" kern="1200" cap="none" spc="0" normalizeH="0" baseline="0" noProof="0" dirty="0" err="1">
                <a:ln>
                  <a:noFill/>
                </a:ln>
                <a:solidFill>
                  <a:prstClr val="white"/>
                </a:solidFill>
                <a:effectLst/>
                <a:uLnTx/>
                <a:uFillTx/>
                <a:latin typeface="Corbel" panose="020B0503020204020204" pitchFamily="34" charset="0"/>
                <a:ea typeface="+mn-ea"/>
                <a:cs typeface="Arial" charset="0"/>
              </a:rPr>
              <a:t>To</a:t>
            </a:r>
            <a:r>
              <a:rPr kumimoji="0" lang="nl-NL" sz="16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charset="0"/>
              </a:rPr>
              <a:t> ‘</a:t>
            </a:r>
            <a:r>
              <a:rPr kumimoji="0" lang="nl-NL" sz="1600" b="0" i="0" u="none" strike="noStrike" kern="1200" cap="none" spc="0" normalizeH="0" baseline="0" noProof="0" dirty="0" err="1">
                <a:ln>
                  <a:noFill/>
                </a:ln>
                <a:solidFill>
                  <a:prstClr val="white"/>
                </a:solidFill>
                <a:effectLst/>
                <a:uLnTx/>
                <a:uFillTx/>
                <a:latin typeface="Corbel" panose="020B0503020204020204" pitchFamily="34" charset="0"/>
                <a:ea typeface="+mn-ea"/>
                <a:cs typeface="Arial" charset="0"/>
              </a:rPr>
              <a:t>grey</a:t>
            </a:r>
            <a:r>
              <a:rPr kumimoji="0" lang="nl-NL" sz="16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charset="0"/>
              </a:rPr>
              <a:t>’ </a:t>
            </a:r>
            <a:r>
              <a:rPr kumimoji="0" lang="nl-NL" sz="1600" b="0" i="0" u="none" strike="noStrike" kern="1200" cap="none" spc="0" normalizeH="0" baseline="0" noProof="0" dirty="0" err="1">
                <a:ln>
                  <a:noFill/>
                </a:ln>
                <a:solidFill>
                  <a:prstClr val="white"/>
                </a:solidFill>
                <a:effectLst/>
                <a:uLnTx/>
                <a:uFillTx/>
                <a:latin typeface="Corbel" panose="020B0503020204020204" pitchFamily="34" charset="0"/>
                <a:ea typeface="+mn-ea"/>
                <a:cs typeface="Arial" charset="0"/>
              </a:rPr>
              <a:t>an</a:t>
            </a:r>
            <a:r>
              <a:rPr kumimoji="0" lang="nl-NL" sz="16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charset="0"/>
              </a:rPr>
              <a:t> image in Rebel </a:t>
            </a:r>
            <a:r>
              <a:rPr kumimoji="0" lang="nl-NL" sz="1600" b="0" i="0" u="none" strike="noStrike" kern="1200" cap="none" spc="0" normalizeH="0" baseline="0" noProof="0" dirty="0" err="1">
                <a:ln>
                  <a:noFill/>
                </a:ln>
                <a:solidFill>
                  <a:prstClr val="white"/>
                </a:solidFill>
                <a:effectLst/>
                <a:uLnTx/>
                <a:uFillTx/>
                <a:latin typeface="Corbel" panose="020B0503020204020204" pitchFamily="34" charset="0"/>
                <a:ea typeface="+mn-ea"/>
                <a:cs typeface="Arial" charset="0"/>
              </a:rPr>
              <a:t>style</a:t>
            </a:r>
            <a:r>
              <a:rPr kumimoji="0" lang="nl-NL" sz="16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charset="0"/>
              </a:rPr>
              <a:t>:</a:t>
            </a:r>
          </a:p>
          <a:p>
            <a:pPr marL="271463" marR="0" lvl="0" indent="-271463" algn="l" defTabSz="914400" rtl="0" eaLnBrk="1" fontAlgn="base" latinLnBrk="0" hangingPunct="1">
              <a:lnSpc>
                <a:spcPct val="100000"/>
              </a:lnSpc>
              <a:spcBef>
                <a:spcPct val="0"/>
              </a:spcBef>
              <a:spcAft>
                <a:spcPct val="0"/>
              </a:spcAft>
              <a:buClrTx/>
              <a:buSzTx/>
              <a:buFontTx/>
              <a:buAutoNum type="arabicParenR"/>
              <a:tabLst/>
              <a:defRPr/>
            </a:pPr>
            <a:r>
              <a:rPr kumimoji="0" lang="nl-NL" sz="16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charset="0"/>
              </a:rPr>
              <a:t>put image in </a:t>
            </a:r>
            <a:r>
              <a:rPr kumimoji="0" lang="nl-NL" sz="1600" b="0" i="0" u="none" strike="noStrike" kern="1200" cap="none" spc="0" normalizeH="0" baseline="0" noProof="0" dirty="0" err="1">
                <a:ln>
                  <a:noFill/>
                </a:ln>
                <a:solidFill>
                  <a:prstClr val="white"/>
                </a:solidFill>
                <a:effectLst/>
                <a:uLnTx/>
                <a:uFillTx/>
                <a:latin typeface="Corbel" panose="020B0503020204020204" pitchFamily="34" charset="0"/>
                <a:ea typeface="+mn-ea"/>
                <a:cs typeface="Arial" charset="0"/>
              </a:rPr>
              <a:t>greyscale</a:t>
            </a:r>
            <a:r>
              <a:rPr kumimoji="0" lang="nl-NL" sz="16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charset="0"/>
              </a:rPr>
              <a:t> (format-&gt;picture </a:t>
            </a:r>
            <a:r>
              <a:rPr kumimoji="0" lang="nl-NL" sz="1600" b="0" i="0" u="none" strike="noStrike" kern="1200" cap="none" spc="0" normalizeH="0" baseline="0" noProof="0" dirty="0" err="1">
                <a:ln>
                  <a:noFill/>
                </a:ln>
                <a:solidFill>
                  <a:prstClr val="white"/>
                </a:solidFill>
                <a:effectLst/>
                <a:uLnTx/>
                <a:uFillTx/>
                <a:latin typeface="Corbel" panose="020B0503020204020204" pitchFamily="34" charset="0"/>
                <a:ea typeface="+mn-ea"/>
                <a:cs typeface="Arial" charset="0"/>
              </a:rPr>
              <a:t>color</a:t>
            </a:r>
            <a:r>
              <a:rPr kumimoji="0" lang="nl-NL" sz="16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charset="0"/>
              </a:rPr>
              <a:t>-&gt;</a:t>
            </a:r>
            <a:r>
              <a:rPr kumimoji="0" lang="nl-NL" sz="1600" b="0" i="0" u="none" strike="noStrike" kern="1200" cap="none" spc="0" normalizeH="0" baseline="0" noProof="0" dirty="0" err="1">
                <a:ln>
                  <a:noFill/>
                </a:ln>
                <a:solidFill>
                  <a:prstClr val="white"/>
                </a:solidFill>
                <a:effectLst/>
                <a:uLnTx/>
                <a:uFillTx/>
                <a:latin typeface="Corbel" panose="020B0503020204020204" pitchFamily="34" charset="0"/>
                <a:ea typeface="+mn-ea"/>
                <a:cs typeface="Arial" charset="0"/>
              </a:rPr>
              <a:t>saturation</a:t>
            </a:r>
            <a:r>
              <a:rPr kumimoji="0" lang="nl-NL" sz="16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charset="0"/>
              </a:rPr>
              <a:t> 0%)</a:t>
            </a:r>
          </a:p>
          <a:p>
            <a:pPr marL="271463" marR="0" lvl="0" indent="-271463" algn="l" defTabSz="914400" rtl="0" eaLnBrk="1" fontAlgn="base" latinLnBrk="0" hangingPunct="1">
              <a:lnSpc>
                <a:spcPct val="100000"/>
              </a:lnSpc>
              <a:spcBef>
                <a:spcPct val="0"/>
              </a:spcBef>
              <a:spcAft>
                <a:spcPct val="0"/>
              </a:spcAft>
              <a:buClrTx/>
              <a:buSzTx/>
              <a:buFontTx/>
              <a:buAutoNum type="arabicParenR"/>
              <a:tabLst/>
              <a:defRPr/>
            </a:pPr>
            <a:r>
              <a:rPr kumimoji="0" lang="nl-NL" sz="1600" b="0" i="0" u="none" strike="noStrike" kern="1200" cap="none" spc="0" normalizeH="0" baseline="0" noProof="0" dirty="0" err="1">
                <a:ln>
                  <a:noFill/>
                </a:ln>
                <a:solidFill>
                  <a:prstClr val="white"/>
                </a:solidFill>
                <a:effectLst/>
                <a:uLnTx/>
                <a:uFillTx/>
                <a:latin typeface="Corbel" panose="020B0503020204020204" pitchFamily="34" charset="0"/>
                <a:ea typeface="+mn-ea"/>
                <a:cs typeface="Arial" charset="0"/>
              </a:rPr>
              <a:t>overlay</a:t>
            </a:r>
            <a:r>
              <a:rPr kumimoji="0" lang="nl-NL" sz="16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charset="0"/>
              </a:rPr>
              <a:t> </a:t>
            </a:r>
            <a:r>
              <a:rPr kumimoji="0" lang="nl-NL" sz="1600" b="0" i="0" u="none" strike="noStrike" kern="1200" cap="none" spc="0" normalizeH="0" baseline="0" noProof="0" dirty="0" err="1">
                <a:ln>
                  <a:noFill/>
                </a:ln>
                <a:solidFill>
                  <a:prstClr val="white"/>
                </a:solidFill>
                <a:effectLst/>
                <a:uLnTx/>
                <a:uFillTx/>
                <a:latin typeface="Corbel" panose="020B0503020204020204" pitchFamily="34" charset="0"/>
                <a:ea typeface="+mn-ea"/>
                <a:cs typeface="Arial" charset="0"/>
              </a:rPr>
              <a:t>with</a:t>
            </a:r>
            <a:r>
              <a:rPr kumimoji="0" lang="nl-NL" sz="16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charset="0"/>
              </a:rPr>
              <a:t> a </a:t>
            </a:r>
            <a:r>
              <a:rPr kumimoji="0" lang="nl-NL" sz="1600" b="0" i="0" u="none" strike="noStrike" kern="1200" cap="none" spc="0" normalizeH="0" baseline="0" noProof="0" dirty="0" err="1">
                <a:ln>
                  <a:noFill/>
                </a:ln>
                <a:solidFill>
                  <a:prstClr val="white"/>
                </a:solidFill>
                <a:effectLst/>
                <a:uLnTx/>
                <a:uFillTx/>
                <a:latin typeface="Corbel" panose="020B0503020204020204" pitchFamily="34" charset="0"/>
                <a:ea typeface="+mn-ea"/>
                <a:cs typeface="Arial" charset="0"/>
              </a:rPr>
              <a:t>rectangle</a:t>
            </a:r>
            <a:r>
              <a:rPr kumimoji="0" lang="nl-NL" sz="16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charset="0"/>
              </a:rPr>
              <a:t>; </a:t>
            </a:r>
            <a:r>
              <a:rPr kumimoji="0" lang="nl-NL" sz="1600" b="0" i="0" u="none" strike="noStrike" kern="1200" cap="none" spc="0" normalizeH="0" baseline="0" noProof="0" dirty="0" err="1">
                <a:ln>
                  <a:noFill/>
                </a:ln>
                <a:solidFill>
                  <a:prstClr val="white"/>
                </a:solidFill>
                <a:effectLst/>
                <a:uLnTx/>
                <a:uFillTx/>
                <a:latin typeface="Corbel" panose="020B0503020204020204" pitchFamily="34" charset="0"/>
                <a:ea typeface="+mn-ea"/>
                <a:cs typeface="Arial" charset="0"/>
              </a:rPr>
              <a:t>and</a:t>
            </a:r>
            <a:endParaRPr kumimoji="0" lang="nl-NL" sz="16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charset="0"/>
            </a:endParaRPr>
          </a:p>
          <a:p>
            <a:pPr marL="271463" marR="0" lvl="0" indent="-271463" algn="l" defTabSz="914400" rtl="0" eaLnBrk="1" fontAlgn="base" latinLnBrk="0" hangingPunct="1">
              <a:lnSpc>
                <a:spcPct val="100000"/>
              </a:lnSpc>
              <a:spcBef>
                <a:spcPct val="0"/>
              </a:spcBef>
              <a:spcAft>
                <a:spcPct val="0"/>
              </a:spcAft>
              <a:buClrTx/>
              <a:buSzTx/>
              <a:buFontTx/>
              <a:buAutoNum type="arabicParenR"/>
              <a:tabLst/>
              <a:defRPr/>
            </a:pPr>
            <a:r>
              <a:rPr kumimoji="0" lang="nl-NL" sz="1600" b="0" i="0" u="none" strike="noStrike" kern="1200" cap="none" spc="0" normalizeH="0" baseline="0" noProof="0" dirty="0" err="1">
                <a:ln>
                  <a:noFill/>
                </a:ln>
                <a:solidFill>
                  <a:prstClr val="white"/>
                </a:solidFill>
                <a:effectLst/>
                <a:uLnTx/>
                <a:uFillTx/>
                <a:latin typeface="Corbel" panose="020B0503020204020204" pitchFamily="34" charset="0"/>
                <a:ea typeface="+mn-ea"/>
                <a:cs typeface="Arial" charset="0"/>
              </a:rPr>
              <a:t>fill</a:t>
            </a:r>
            <a:r>
              <a:rPr kumimoji="0" lang="nl-NL" sz="16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charset="0"/>
              </a:rPr>
              <a:t> </a:t>
            </a:r>
            <a:r>
              <a:rPr kumimoji="0" lang="nl-NL" sz="1600" b="0" i="0" u="none" strike="noStrike" kern="1200" cap="none" spc="0" normalizeH="0" baseline="0" noProof="0" dirty="0" err="1">
                <a:ln>
                  <a:noFill/>
                </a:ln>
                <a:solidFill>
                  <a:prstClr val="white"/>
                </a:solidFill>
                <a:effectLst/>
                <a:uLnTx/>
                <a:uFillTx/>
                <a:latin typeface="Corbel" panose="020B0503020204020204" pitchFamily="34" charset="0"/>
                <a:ea typeface="+mn-ea"/>
                <a:cs typeface="Arial" charset="0"/>
              </a:rPr>
              <a:t>rectangle</a:t>
            </a:r>
            <a:r>
              <a:rPr kumimoji="0" lang="nl-NL" sz="16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charset="0"/>
              </a:rPr>
              <a:t> </a:t>
            </a:r>
            <a:r>
              <a:rPr kumimoji="0" lang="nl-NL" sz="1600" b="0" i="0" u="none" strike="noStrike" kern="1200" cap="none" spc="0" normalizeH="0" baseline="0" noProof="0" dirty="0" err="1">
                <a:ln>
                  <a:noFill/>
                </a:ln>
                <a:solidFill>
                  <a:prstClr val="white"/>
                </a:solidFill>
                <a:effectLst/>
                <a:uLnTx/>
                <a:uFillTx/>
                <a:latin typeface="Corbel" panose="020B0503020204020204" pitchFamily="34" charset="0"/>
                <a:ea typeface="+mn-ea"/>
                <a:cs typeface="Arial" charset="0"/>
              </a:rPr>
              <a:t>with</a:t>
            </a:r>
            <a:r>
              <a:rPr kumimoji="0" lang="nl-NL" sz="16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charset="0"/>
              </a:rPr>
              <a:t> </a:t>
            </a:r>
            <a:r>
              <a:rPr kumimoji="0" lang="nl-NL" sz="1600" b="0" i="0" u="none" strike="noStrike" kern="1200" cap="none" spc="0" normalizeH="0" baseline="0" noProof="0" dirty="0" err="1">
                <a:ln>
                  <a:noFill/>
                </a:ln>
                <a:solidFill>
                  <a:prstClr val="white"/>
                </a:solidFill>
                <a:effectLst/>
                <a:uLnTx/>
                <a:uFillTx/>
                <a:latin typeface="Corbel" panose="020B0503020204020204" pitchFamily="34" charset="0"/>
                <a:ea typeface="+mn-ea"/>
                <a:cs typeface="Arial" charset="0"/>
              </a:rPr>
              <a:t>grey</a:t>
            </a:r>
            <a:r>
              <a:rPr kumimoji="0" lang="nl-NL" sz="16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charset="0"/>
              </a:rPr>
              <a:t> + 50 % transparant</a:t>
            </a:r>
          </a:p>
          <a:p>
            <a:pPr marL="271463" marR="0" lvl="0" indent="-271463" algn="l" defTabSz="914400" rtl="0" eaLnBrk="1" fontAlgn="base" latinLnBrk="0" hangingPunct="1">
              <a:lnSpc>
                <a:spcPct val="100000"/>
              </a:lnSpc>
              <a:spcBef>
                <a:spcPct val="0"/>
              </a:spcBef>
              <a:spcAft>
                <a:spcPct val="0"/>
              </a:spcAft>
              <a:buClrTx/>
              <a:buSzTx/>
              <a:buFontTx/>
              <a:buAutoNum type="arabicParenR"/>
              <a:tabLst/>
              <a:defRPr/>
            </a:pPr>
            <a:r>
              <a:rPr kumimoji="0" lang="nl-NL" sz="16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charset="0"/>
              </a:rPr>
              <a:t>Or </a:t>
            </a:r>
            <a:r>
              <a:rPr kumimoji="0" lang="nl-NL" sz="1600" b="0" i="0" u="none" strike="noStrike" kern="1200" cap="none" spc="0" normalizeH="0" baseline="0" noProof="0" dirty="0" err="1">
                <a:ln>
                  <a:noFill/>
                </a:ln>
                <a:solidFill>
                  <a:prstClr val="white"/>
                </a:solidFill>
                <a:effectLst/>
                <a:uLnTx/>
                <a:uFillTx/>
                <a:latin typeface="Corbel" panose="020B0503020204020204" pitchFamily="34" charset="0"/>
                <a:ea typeface="+mn-ea"/>
                <a:cs typeface="Arial" charset="0"/>
              </a:rPr>
              <a:t>resize</a:t>
            </a:r>
            <a:r>
              <a:rPr kumimoji="0" lang="nl-NL" sz="16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charset="0"/>
              </a:rPr>
              <a:t> </a:t>
            </a:r>
            <a:r>
              <a:rPr kumimoji="0" lang="nl-NL" sz="1600" b="0" i="0" u="none" strike="noStrike" kern="1200" cap="none" spc="0" normalizeH="0" baseline="0" noProof="0" dirty="0" err="1">
                <a:ln>
                  <a:noFill/>
                </a:ln>
                <a:solidFill>
                  <a:prstClr val="white"/>
                </a:solidFill>
                <a:effectLst/>
                <a:uLnTx/>
                <a:uFillTx/>
                <a:latin typeface="Corbel" panose="020B0503020204020204" pitchFamily="34" charset="0"/>
                <a:ea typeface="+mn-ea"/>
                <a:cs typeface="Arial" charset="0"/>
              </a:rPr>
              <a:t>and</a:t>
            </a:r>
            <a:r>
              <a:rPr kumimoji="0" lang="nl-NL" sz="16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charset="0"/>
              </a:rPr>
              <a:t> </a:t>
            </a:r>
            <a:r>
              <a:rPr kumimoji="0" lang="nl-NL" sz="1600" b="0" i="0" u="none" strike="noStrike" kern="1200" cap="none" spc="0" normalizeH="0" baseline="0" noProof="0" dirty="0" err="1">
                <a:ln>
                  <a:noFill/>
                </a:ln>
                <a:solidFill>
                  <a:prstClr val="white"/>
                </a:solidFill>
                <a:effectLst/>
                <a:uLnTx/>
                <a:uFillTx/>
                <a:latin typeface="Corbel" panose="020B0503020204020204" pitchFamily="34" charset="0"/>
                <a:ea typeface="+mn-ea"/>
                <a:cs typeface="Arial" charset="0"/>
              </a:rPr>
              <a:t>overlay</a:t>
            </a:r>
            <a:r>
              <a:rPr kumimoji="0" lang="nl-NL" sz="16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charset="0"/>
              </a:rPr>
              <a:t> </a:t>
            </a:r>
            <a:r>
              <a:rPr kumimoji="0" lang="nl-NL" sz="1600" b="0" i="0" u="none" strike="noStrike" kern="1200" cap="none" spc="0" normalizeH="0" baseline="0" noProof="0" dirty="0" err="1">
                <a:ln>
                  <a:noFill/>
                </a:ln>
                <a:solidFill>
                  <a:prstClr val="white"/>
                </a:solidFill>
                <a:effectLst/>
                <a:uLnTx/>
                <a:uFillTx/>
                <a:latin typeface="Corbel" panose="020B0503020204020204" pitchFamily="34" charset="0"/>
                <a:ea typeface="+mn-ea"/>
                <a:cs typeface="Arial" charset="0"/>
              </a:rPr>
              <a:t>with</a:t>
            </a:r>
            <a:r>
              <a:rPr kumimoji="0" lang="nl-NL" sz="16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charset="0"/>
              </a:rPr>
              <a:t> </a:t>
            </a:r>
            <a:r>
              <a:rPr kumimoji="0" lang="nl-NL" sz="1600" b="0" i="0" u="none" strike="noStrike" kern="1200" cap="none" spc="0" normalizeH="0" baseline="0" noProof="0" dirty="0" err="1">
                <a:ln>
                  <a:noFill/>
                </a:ln>
                <a:solidFill>
                  <a:prstClr val="white"/>
                </a:solidFill>
                <a:effectLst/>
                <a:uLnTx/>
                <a:uFillTx/>
                <a:latin typeface="Corbel" panose="020B0503020204020204" pitchFamily="34" charset="0"/>
                <a:ea typeface="+mn-ea"/>
                <a:cs typeface="Arial" charset="0"/>
              </a:rPr>
              <a:t>this</a:t>
            </a:r>
            <a:r>
              <a:rPr kumimoji="0" lang="nl-NL" sz="16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charset="0"/>
              </a:rPr>
              <a:t> box </a:t>
            </a:r>
            <a:r>
              <a:rPr kumimoji="0" lang="nl-NL" sz="1600" b="0" i="0" u="none" strike="noStrike" kern="1200" cap="none" spc="0" normalizeH="0" baseline="0" noProof="0" dirty="0" err="1">
                <a:ln>
                  <a:noFill/>
                </a:ln>
                <a:solidFill>
                  <a:prstClr val="white"/>
                </a:solidFill>
                <a:effectLst/>
                <a:uLnTx/>
                <a:uFillTx/>
                <a:latin typeface="Corbel" panose="020B0503020204020204" pitchFamily="34" charset="0"/>
                <a:ea typeface="+mn-ea"/>
                <a:cs typeface="Arial" charset="0"/>
              </a:rPr>
              <a:t>for</a:t>
            </a:r>
            <a:r>
              <a:rPr kumimoji="0" lang="nl-NL" sz="16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charset="0"/>
              </a:rPr>
              <a:t> step 2 &amp; 3--&gt;</a:t>
            </a:r>
            <a:endParaRPr kumimoji="0" lang="en-US" sz="16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charset="0"/>
            </a:endParaRPr>
          </a:p>
        </p:txBody>
      </p:sp>
      <p:sp>
        <p:nvSpPr>
          <p:cNvPr id="6" name="Text Placeholder 5"/>
          <p:cNvSpPr>
            <a:spLocks noGrp="1"/>
          </p:cNvSpPr>
          <p:nvPr>
            <p:ph type="body" sz="quarter" idx="23" hasCustomPrompt="1"/>
          </p:nvPr>
        </p:nvSpPr>
        <p:spPr>
          <a:xfrm>
            <a:off x="-1422536" y="6669359"/>
            <a:ext cx="1025984" cy="171401"/>
          </a:xfrm>
          <a:prstGeom prst="rect">
            <a:avLst/>
          </a:prstGeom>
          <a:solidFill>
            <a:srgbClr val="7A7D81">
              <a:alpha val="50000"/>
            </a:srgbClr>
          </a:solidFill>
        </p:spPr>
        <p:txBody>
          <a:bodyPr/>
          <a:lstStyle>
            <a:lvl1pPr>
              <a:defRPr baseline="0"/>
            </a:lvl1pPr>
          </a:lstStyle>
          <a:p>
            <a:pPr lvl="0"/>
            <a:r>
              <a:rPr lang="nl-NL" dirty="0"/>
              <a:t> </a:t>
            </a:r>
            <a:endParaRPr lang="en-US" dirty="0"/>
          </a:p>
        </p:txBody>
      </p:sp>
      <p:sp>
        <p:nvSpPr>
          <p:cNvPr id="19" name="Picture Placeholder 3"/>
          <p:cNvSpPr>
            <a:spLocks noGrp="1"/>
          </p:cNvSpPr>
          <p:nvPr>
            <p:ph type="pic" sz="quarter" idx="10"/>
          </p:nvPr>
        </p:nvSpPr>
        <p:spPr>
          <a:xfrm>
            <a:off x="6858000" y="0"/>
            <a:ext cx="2286000" cy="6862515"/>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p>
            <a:endParaRPr lang="en-US"/>
          </a:p>
        </p:txBody>
      </p:sp>
      <p:sp>
        <p:nvSpPr>
          <p:cNvPr id="20" name="Text Placeholder 5"/>
          <p:cNvSpPr>
            <a:spLocks noGrp="1"/>
          </p:cNvSpPr>
          <p:nvPr>
            <p:ph type="body" sz="quarter" idx="24" hasCustomPrompt="1"/>
          </p:nvPr>
        </p:nvSpPr>
        <p:spPr>
          <a:xfrm rot="16200000">
            <a:off x="7531350" y="1189150"/>
            <a:ext cx="2217600" cy="360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marL="0" indent="0">
              <a:buNone/>
              <a:defRPr baseline="0"/>
            </a:lvl1pPr>
          </a:lstStyle>
          <a:p>
            <a:pPr lvl="0"/>
            <a:r>
              <a:rPr lang="nl-NL" dirty="0"/>
              <a:t> </a:t>
            </a:r>
            <a:endParaRPr lang="en-US" dirty="0"/>
          </a:p>
        </p:txBody>
      </p:sp>
    </p:spTree>
    <p:extLst>
      <p:ext uri="{BB962C8B-B14F-4D97-AF65-F5344CB8AC3E}">
        <p14:creationId xmlns:p14="http://schemas.microsoft.com/office/powerpoint/2010/main" val="122009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details Rotterdam">
    <p:spTree>
      <p:nvGrpSpPr>
        <p:cNvPr id="1" name=""/>
        <p:cNvGrpSpPr/>
        <p:nvPr/>
      </p:nvGrpSpPr>
      <p:grpSpPr>
        <a:xfrm>
          <a:off x="0" y="0"/>
          <a:ext cx="0" cy="0"/>
          <a:chOff x="0" y="0"/>
          <a:chExt cx="0" cy="0"/>
        </a:xfrm>
      </p:grpSpPr>
      <p:sp>
        <p:nvSpPr>
          <p:cNvPr id="7" name="TextBox 6"/>
          <p:cNvSpPr txBox="1"/>
          <p:nvPr userDrawn="1"/>
        </p:nvSpPr>
        <p:spPr>
          <a:xfrm>
            <a:off x="250825" y="4716934"/>
            <a:ext cx="2953023" cy="1323439"/>
          </a:xfrm>
          <a:prstGeom prst="rect">
            <a:avLst/>
          </a:prstGeom>
          <a:noFill/>
        </p:spPr>
        <p:txBody>
          <a:bodyPr wrap="square" rtlCol="0">
            <a:spAutoFit/>
          </a:bodyPr>
          <a:lstStyle/>
          <a:p>
            <a:r>
              <a:rPr lang="nl-NL" sz="2000" dirty="0">
                <a:latin typeface="Corbel" panose="020B0503020204020204" pitchFamily="34" charset="0"/>
              </a:rPr>
              <a:t>Rebel</a:t>
            </a:r>
          </a:p>
          <a:p>
            <a:r>
              <a:rPr lang="nl-NL" sz="2000" dirty="0">
                <a:latin typeface="Corbel" panose="020B0503020204020204" pitchFamily="34" charset="0"/>
              </a:rPr>
              <a:t>Wijnhaven 23</a:t>
            </a:r>
          </a:p>
          <a:p>
            <a:r>
              <a:rPr lang="nl-NL" sz="2000" dirty="0">
                <a:latin typeface="Corbel" panose="020B0503020204020204" pitchFamily="34" charset="0"/>
              </a:rPr>
              <a:t>3011 WH  Rotterdam</a:t>
            </a:r>
          </a:p>
          <a:p>
            <a:r>
              <a:rPr lang="nl-NL" sz="2000" dirty="0">
                <a:latin typeface="Corbel" panose="020B0503020204020204" pitchFamily="34" charset="0"/>
              </a:rPr>
              <a:t>Nederland</a:t>
            </a:r>
            <a:endParaRPr lang="en-US" sz="2000" dirty="0">
              <a:latin typeface="Corbel" panose="020B0503020204020204" pitchFamily="34" charset="0"/>
            </a:endParaRPr>
          </a:p>
        </p:txBody>
      </p:sp>
      <p:sp>
        <p:nvSpPr>
          <p:cNvPr id="3" name="Text Placeholder 2"/>
          <p:cNvSpPr>
            <a:spLocks noGrp="1"/>
          </p:cNvSpPr>
          <p:nvPr>
            <p:ph type="body" sz="quarter" idx="10" hasCustomPrompt="1"/>
          </p:nvPr>
        </p:nvSpPr>
        <p:spPr>
          <a:xfrm>
            <a:off x="3708400" y="4716934"/>
            <a:ext cx="4248150" cy="1376362"/>
          </a:xfrm>
          <a:prstGeom prst="rect">
            <a:avLst/>
          </a:prstGeom>
        </p:spPr>
        <p:txBody>
          <a:bodyPr/>
          <a:lstStyle>
            <a:lvl1pPr marL="0" indent="0">
              <a:buNone/>
              <a:defRPr sz="2000" baseline="0">
                <a:latin typeface="Corbel" panose="020B0503020204020204" pitchFamily="34" charset="0"/>
              </a:defRPr>
            </a:lvl1pPr>
          </a:lstStyle>
          <a:p>
            <a:r>
              <a:rPr lang="nl-NL" sz="2000" dirty="0"/>
              <a:t>Contact details consultant</a:t>
            </a:r>
            <a:endParaRPr lang="en-US" dirty="0"/>
          </a:p>
        </p:txBody>
      </p:sp>
    </p:spTree>
    <p:extLst>
      <p:ext uri="{BB962C8B-B14F-4D97-AF65-F5344CB8AC3E}">
        <p14:creationId xmlns:p14="http://schemas.microsoft.com/office/powerpoint/2010/main" val="1123277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details Antwerpen">
    <p:spTree>
      <p:nvGrpSpPr>
        <p:cNvPr id="1" name=""/>
        <p:cNvGrpSpPr/>
        <p:nvPr/>
      </p:nvGrpSpPr>
      <p:grpSpPr>
        <a:xfrm>
          <a:off x="0" y="0"/>
          <a:ext cx="0" cy="0"/>
          <a:chOff x="0" y="0"/>
          <a:chExt cx="0" cy="0"/>
        </a:xfrm>
      </p:grpSpPr>
      <p:sp>
        <p:nvSpPr>
          <p:cNvPr id="7" name="TextBox 6"/>
          <p:cNvSpPr txBox="1"/>
          <p:nvPr userDrawn="1"/>
        </p:nvSpPr>
        <p:spPr>
          <a:xfrm>
            <a:off x="250825" y="4716934"/>
            <a:ext cx="2953023" cy="1323439"/>
          </a:xfrm>
          <a:prstGeom prst="rect">
            <a:avLst/>
          </a:prstGeom>
          <a:noFill/>
        </p:spPr>
        <p:txBody>
          <a:bodyPr wrap="square" rtlCol="0">
            <a:spAutoFit/>
          </a:bodyPr>
          <a:lstStyle/>
          <a:p>
            <a:r>
              <a:rPr lang="nl-NL" sz="2000" dirty="0">
                <a:latin typeface="Corbel" panose="020B0503020204020204" pitchFamily="34" charset="0"/>
              </a:rPr>
              <a:t>Rebel</a:t>
            </a:r>
          </a:p>
          <a:p>
            <a:r>
              <a:rPr lang="nl-NL" sz="2000" dirty="0">
                <a:latin typeface="Corbel" panose="020B0503020204020204" pitchFamily="34" charset="0"/>
              </a:rPr>
              <a:t>Maria-Theresialei 7</a:t>
            </a:r>
          </a:p>
          <a:p>
            <a:r>
              <a:rPr lang="nl-NL" sz="2000" dirty="0">
                <a:latin typeface="Corbel" panose="020B0503020204020204" pitchFamily="34" charset="0"/>
              </a:rPr>
              <a:t>2018 Antwerpen</a:t>
            </a:r>
          </a:p>
          <a:p>
            <a:r>
              <a:rPr lang="nl-NL" sz="2000" dirty="0">
                <a:latin typeface="Corbel" panose="020B0503020204020204" pitchFamily="34" charset="0"/>
              </a:rPr>
              <a:t>België</a:t>
            </a:r>
          </a:p>
        </p:txBody>
      </p:sp>
      <p:sp>
        <p:nvSpPr>
          <p:cNvPr id="3" name="Text Placeholder 2"/>
          <p:cNvSpPr>
            <a:spLocks noGrp="1"/>
          </p:cNvSpPr>
          <p:nvPr>
            <p:ph type="body" sz="quarter" idx="10" hasCustomPrompt="1"/>
          </p:nvPr>
        </p:nvSpPr>
        <p:spPr>
          <a:xfrm>
            <a:off x="3708400" y="4716934"/>
            <a:ext cx="4248150" cy="1376362"/>
          </a:xfrm>
          <a:prstGeom prst="rect">
            <a:avLst/>
          </a:prstGeom>
        </p:spPr>
        <p:txBody>
          <a:bodyPr/>
          <a:lstStyle>
            <a:lvl1pPr marL="0" indent="0">
              <a:buNone/>
              <a:defRPr sz="2000" baseline="0">
                <a:latin typeface="Corbel" panose="020B0503020204020204" pitchFamily="34" charset="0"/>
              </a:defRPr>
            </a:lvl1pPr>
          </a:lstStyle>
          <a:p>
            <a:r>
              <a:rPr lang="nl-NL" sz="2000" dirty="0"/>
              <a:t>Contact details consultant</a:t>
            </a:r>
            <a:endParaRPr lang="en-US" dirty="0"/>
          </a:p>
        </p:txBody>
      </p:sp>
    </p:spTree>
    <p:extLst>
      <p:ext uri="{BB962C8B-B14F-4D97-AF65-F5344CB8AC3E}">
        <p14:creationId xmlns:p14="http://schemas.microsoft.com/office/powerpoint/2010/main" val="3779754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act details Washington">
    <p:spTree>
      <p:nvGrpSpPr>
        <p:cNvPr id="1" name=""/>
        <p:cNvGrpSpPr/>
        <p:nvPr/>
      </p:nvGrpSpPr>
      <p:grpSpPr>
        <a:xfrm>
          <a:off x="0" y="0"/>
          <a:ext cx="0" cy="0"/>
          <a:chOff x="0" y="0"/>
          <a:chExt cx="0" cy="0"/>
        </a:xfrm>
      </p:grpSpPr>
      <p:sp>
        <p:nvSpPr>
          <p:cNvPr id="7" name="TextBox 6"/>
          <p:cNvSpPr txBox="1"/>
          <p:nvPr userDrawn="1"/>
        </p:nvSpPr>
        <p:spPr>
          <a:xfrm>
            <a:off x="250825" y="4716934"/>
            <a:ext cx="2953023" cy="1323439"/>
          </a:xfrm>
          <a:prstGeom prst="rect">
            <a:avLst/>
          </a:prstGeom>
          <a:noFill/>
        </p:spPr>
        <p:txBody>
          <a:bodyPr wrap="square" rtlCol="0">
            <a:spAutoFit/>
          </a:bodyPr>
          <a:lstStyle/>
          <a:p>
            <a:r>
              <a:rPr lang="en-US" sz="2000" dirty="0">
                <a:latin typeface="Corbel" panose="020B0503020204020204" pitchFamily="34" charset="0"/>
              </a:rPr>
              <a:t>IMG Rebel</a:t>
            </a:r>
          </a:p>
          <a:p>
            <a:r>
              <a:rPr lang="en-US" sz="2000" dirty="0">
                <a:latin typeface="Corbel" panose="020B0503020204020204" pitchFamily="34" charset="0"/>
              </a:rPr>
              <a:t>4350 East West Highway, Suite 950</a:t>
            </a:r>
          </a:p>
          <a:p>
            <a:r>
              <a:rPr lang="en-US" sz="2000" dirty="0">
                <a:latin typeface="Corbel" panose="020B0503020204020204" pitchFamily="34" charset="0"/>
              </a:rPr>
              <a:t>Bethesda, MD 20814</a:t>
            </a:r>
          </a:p>
        </p:txBody>
      </p:sp>
      <p:sp>
        <p:nvSpPr>
          <p:cNvPr id="3" name="Text Placeholder 2"/>
          <p:cNvSpPr>
            <a:spLocks noGrp="1"/>
          </p:cNvSpPr>
          <p:nvPr>
            <p:ph type="body" sz="quarter" idx="10" hasCustomPrompt="1"/>
          </p:nvPr>
        </p:nvSpPr>
        <p:spPr>
          <a:xfrm>
            <a:off x="3708400" y="4716934"/>
            <a:ext cx="4248150" cy="1376362"/>
          </a:xfrm>
          <a:prstGeom prst="rect">
            <a:avLst/>
          </a:prstGeom>
        </p:spPr>
        <p:txBody>
          <a:bodyPr/>
          <a:lstStyle>
            <a:lvl1pPr marL="0" indent="0">
              <a:buNone/>
              <a:defRPr sz="2000" baseline="0">
                <a:latin typeface="Corbel" panose="020B0503020204020204" pitchFamily="34" charset="0"/>
              </a:defRPr>
            </a:lvl1pPr>
          </a:lstStyle>
          <a:p>
            <a:r>
              <a:rPr lang="nl-NL" sz="2000" dirty="0"/>
              <a:t>Contact details consultant</a:t>
            </a:r>
            <a:endParaRPr lang="en-US" dirty="0"/>
          </a:p>
        </p:txBody>
      </p:sp>
    </p:spTree>
    <p:extLst>
      <p:ext uri="{BB962C8B-B14F-4D97-AF65-F5344CB8AC3E}">
        <p14:creationId xmlns:p14="http://schemas.microsoft.com/office/powerpoint/2010/main" val="26077614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contact detail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50825" y="4716000"/>
            <a:ext cx="2952000" cy="1377296"/>
          </a:xfrm>
          <a:prstGeom prst="rect">
            <a:avLst/>
          </a:prstGeom>
        </p:spPr>
        <p:txBody>
          <a:bodyPr/>
          <a:lstStyle>
            <a:lvl1pPr marL="0" indent="0">
              <a:buNone/>
              <a:defRPr sz="2000">
                <a:latin typeface="Corbel" panose="020B0503020204020204" pitchFamily="34" charset="0"/>
              </a:defRPr>
            </a:lvl1pPr>
          </a:lstStyle>
          <a:p>
            <a:pPr lvl="0"/>
            <a:r>
              <a:rPr lang="nl-NL" dirty="0"/>
              <a:t>Venture </a:t>
            </a:r>
            <a:r>
              <a:rPr lang="nl-NL" dirty="0" err="1"/>
              <a:t>and</a:t>
            </a:r>
            <a:r>
              <a:rPr lang="nl-NL" dirty="0"/>
              <a:t> </a:t>
            </a:r>
            <a:r>
              <a:rPr lang="nl-NL" dirty="0" err="1"/>
              <a:t>Address</a:t>
            </a:r>
            <a:endParaRPr lang="en-US" dirty="0"/>
          </a:p>
        </p:txBody>
      </p:sp>
      <p:sp>
        <p:nvSpPr>
          <p:cNvPr id="4" name="Text Placeholder 2"/>
          <p:cNvSpPr>
            <a:spLocks noGrp="1"/>
          </p:cNvSpPr>
          <p:nvPr>
            <p:ph type="body" sz="quarter" idx="11" hasCustomPrompt="1"/>
          </p:nvPr>
        </p:nvSpPr>
        <p:spPr>
          <a:xfrm>
            <a:off x="3708000" y="4716000"/>
            <a:ext cx="4248550" cy="1377296"/>
          </a:xfrm>
          <a:prstGeom prst="rect">
            <a:avLst/>
          </a:prstGeom>
        </p:spPr>
        <p:txBody>
          <a:bodyPr/>
          <a:lstStyle>
            <a:lvl1pPr marL="0" indent="0">
              <a:buNone/>
              <a:defRPr sz="2000">
                <a:latin typeface="Corbel" panose="020B0503020204020204" pitchFamily="34" charset="0"/>
              </a:defRPr>
            </a:lvl1pPr>
          </a:lstStyle>
          <a:p>
            <a:pPr lvl="0"/>
            <a:r>
              <a:rPr lang="nl-NL" dirty="0"/>
              <a:t>Contact details consultant</a:t>
            </a:r>
            <a:endParaRPr lang="en-US" dirty="0"/>
          </a:p>
        </p:txBody>
      </p:sp>
    </p:spTree>
    <p:extLst>
      <p:ext uri="{BB962C8B-B14F-4D97-AF65-F5344CB8AC3E}">
        <p14:creationId xmlns:p14="http://schemas.microsoft.com/office/powerpoint/2010/main" val="193479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1/2">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250825" y="260350"/>
            <a:ext cx="6372225"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nl-NL" altLang="en-US" sz="2000" dirty="0">
                <a:solidFill>
                  <a:srgbClr val="F65058"/>
                </a:solidFill>
                <a:latin typeface="Corbel" pitchFamily="34" charset="0"/>
              </a:rPr>
              <a:t>Platform van </a:t>
            </a:r>
            <a:r>
              <a:rPr lang="nl-NL" altLang="en-US" sz="4000" b="1" dirty="0">
                <a:solidFill>
                  <a:srgbClr val="F65058"/>
                </a:solidFill>
                <a:latin typeface="Corbel" pitchFamily="34" charset="0"/>
              </a:rPr>
              <a:t>maatschappelijke</a:t>
            </a:r>
            <a:r>
              <a:rPr lang="nl-NL" altLang="en-US" sz="2600" dirty="0">
                <a:solidFill>
                  <a:srgbClr val="F65058"/>
                </a:solidFill>
                <a:latin typeface="Corbel" pitchFamily="34" charset="0"/>
              </a:rPr>
              <a:t> </a:t>
            </a:r>
            <a:r>
              <a:rPr lang="nl-NL" altLang="en-US" sz="3200" dirty="0">
                <a:solidFill>
                  <a:srgbClr val="F65058"/>
                </a:solidFill>
                <a:latin typeface="Corbel" pitchFamily="34" charset="0"/>
              </a:rPr>
              <a:t>ondernemers</a:t>
            </a:r>
            <a:endParaRPr lang="en-US" altLang="en-US" sz="3200" dirty="0">
              <a:solidFill>
                <a:srgbClr val="F65058"/>
              </a:solidFill>
              <a:latin typeface="Corbel" pitchFamily="34" charset="0"/>
            </a:endParaRPr>
          </a:p>
          <a:p>
            <a:pPr eaLnBrk="1" hangingPunct="1"/>
            <a:r>
              <a:rPr lang="nl-NL" altLang="en-US" sz="1600" dirty="0">
                <a:latin typeface="Corbel" pitchFamily="34" charset="0"/>
              </a:rPr>
              <a:t>Rebel is een platform van ondernemers met een gedeeld ideaal: samen een betere wereld scheppen. Hoogdravend? Jazeker, maar we vinden dat veel dingen beter kunnen. En, als we het dan zo goed weten, dan moeten we ook onze nek durven uitsteken en risico nemen. Daarom geven we niet alleen financieel advies: we ontwikkelen en investeren mee. We kijken altijd verder dan het geld en zoeken naar de toegevoegde maatschappelijke waarde.</a:t>
            </a:r>
          </a:p>
          <a:p>
            <a:pPr eaLnBrk="1" hangingPunct="1"/>
            <a:endParaRPr lang="nl-NL" altLang="en-US" sz="1600" dirty="0">
              <a:latin typeface="Corbel" pitchFamily="34" charset="0"/>
            </a:endParaRPr>
          </a:p>
          <a:p>
            <a:pPr eaLnBrk="1" hangingPunct="1"/>
            <a:endParaRPr lang="nl-NL" altLang="en-US" sz="1600" dirty="0">
              <a:latin typeface="Corbel" pitchFamily="34" charset="0"/>
            </a:endParaRPr>
          </a:p>
          <a:p>
            <a:pPr eaLnBrk="1" hangingPunct="1"/>
            <a:r>
              <a:rPr lang="nl-NL" altLang="en-US" sz="2000" dirty="0">
                <a:solidFill>
                  <a:srgbClr val="F65058"/>
                </a:solidFill>
                <a:latin typeface="Corbel" pitchFamily="34" charset="0"/>
              </a:rPr>
              <a:t>Rebels</a:t>
            </a:r>
            <a:r>
              <a:rPr lang="nl-NL" altLang="en-US" sz="2600" dirty="0">
                <a:solidFill>
                  <a:srgbClr val="F65058"/>
                </a:solidFill>
                <a:latin typeface="Corbel" pitchFamily="34" charset="0"/>
              </a:rPr>
              <a:t> </a:t>
            </a:r>
            <a:r>
              <a:rPr lang="nl-NL" altLang="en-US" sz="4000" b="1" dirty="0">
                <a:solidFill>
                  <a:srgbClr val="F65058"/>
                </a:solidFill>
                <a:latin typeface="Corbel" pitchFamily="34" charset="0"/>
              </a:rPr>
              <a:t>verfrissende blik</a:t>
            </a:r>
            <a:r>
              <a:rPr lang="nl-NL" altLang="en-US" sz="3200" b="1" dirty="0">
                <a:solidFill>
                  <a:srgbClr val="F65058"/>
                </a:solidFill>
                <a:latin typeface="Corbel" pitchFamily="34" charset="0"/>
              </a:rPr>
              <a:t> </a:t>
            </a:r>
            <a:r>
              <a:rPr lang="nl-NL" altLang="en-US" sz="3200" dirty="0">
                <a:solidFill>
                  <a:srgbClr val="F65058"/>
                </a:solidFill>
                <a:latin typeface="Corbel" pitchFamily="34" charset="0"/>
              </a:rPr>
              <a:t>op diverse terreinen</a:t>
            </a:r>
            <a:br>
              <a:rPr lang="nl-NL" altLang="en-US" sz="1600" dirty="0">
                <a:latin typeface="Corbel" pitchFamily="34" charset="0"/>
              </a:rPr>
            </a:br>
            <a:r>
              <a:rPr lang="nl-NL" altLang="en-US" sz="1600" dirty="0">
                <a:latin typeface="Corbel" pitchFamily="34" charset="0"/>
              </a:rPr>
              <a:t>Naast infrastructuur, mobiliteit, havens en gebiedsontwikkeling doen we de laatste jaren meer op het gebied van energie, water en afval. Ook de zorg en wonen hebben onze toenemende aandacht, uitdagend vanwege de verzakelijking en een overheid die zoekende is naar een nieuwe rol. Op deze terreinen willen we vanuit duurzaamheidsperspectief onderscheidend bijdragen, zowel in binnen- als buitenland.</a:t>
            </a:r>
          </a:p>
        </p:txBody>
      </p:sp>
      <p:sp>
        <p:nvSpPr>
          <p:cNvPr id="4" name="Picture Placeholder 3"/>
          <p:cNvSpPr>
            <a:spLocks noGrp="1"/>
          </p:cNvSpPr>
          <p:nvPr>
            <p:ph type="pic" sz="quarter" idx="10"/>
          </p:nvPr>
        </p:nvSpPr>
        <p:spPr>
          <a:xfrm>
            <a:off x="6858000" y="0"/>
            <a:ext cx="2286000" cy="6862515"/>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p>
            <a:endParaRPr lang="en-US"/>
          </a:p>
        </p:txBody>
      </p:sp>
      <p:sp>
        <p:nvSpPr>
          <p:cNvPr id="6" name="Text Placeholder 5"/>
          <p:cNvSpPr>
            <a:spLocks noGrp="1"/>
          </p:cNvSpPr>
          <p:nvPr>
            <p:ph type="body" sz="quarter" idx="11" hasCustomPrompt="1"/>
          </p:nvPr>
        </p:nvSpPr>
        <p:spPr>
          <a:xfrm rot="16200000">
            <a:off x="7531350" y="1189150"/>
            <a:ext cx="2217600" cy="360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marL="0" indent="0">
              <a:buNone/>
              <a:defRPr baseline="0"/>
            </a:lvl1pPr>
          </a:lstStyle>
          <a:p>
            <a:pPr lvl="0"/>
            <a:r>
              <a:rPr lang="nl-NL" dirty="0"/>
              <a:t> </a:t>
            </a:r>
            <a:endParaRPr lang="en-US" dirty="0"/>
          </a:p>
        </p:txBody>
      </p:sp>
    </p:spTree>
    <p:extLst>
      <p:ext uri="{BB962C8B-B14F-4D97-AF65-F5344CB8AC3E}">
        <p14:creationId xmlns:p14="http://schemas.microsoft.com/office/powerpoint/2010/main" val="1312565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2/2">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250825" y="260350"/>
            <a:ext cx="6372225"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0"/>
              </a:spcBef>
              <a:buFontTx/>
              <a:buNone/>
            </a:pPr>
            <a:r>
              <a:rPr lang="nl-NL" altLang="en-US" sz="2000" dirty="0">
                <a:solidFill>
                  <a:srgbClr val="F65058"/>
                </a:solidFill>
                <a:latin typeface="Corbel" pitchFamily="34" charset="0"/>
              </a:rPr>
              <a:t>Een unieke </a:t>
            </a:r>
            <a:r>
              <a:rPr lang="nl-NL" altLang="en-US" sz="4000" b="1" dirty="0">
                <a:solidFill>
                  <a:srgbClr val="F65058"/>
                </a:solidFill>
                <a:latin typeface="Corbel" pitchFamily="34" charset="0"/>
              </a:rPr>
              <a:t>bedrijfsstructuur</a:t>
            </a:r>
            <a:r>
              <a:rPr lang="nl-NL" altLang="en-US" sz="2000" dirty="0">
                <a:solidFill>
                  <a:srgbClr val="F65058"/>
                </a:solidFill>
                <a:latin typeface="Corbel" pitchFamily="34" charset="0"/>
              </a:rPr>
              <a:t> die de </a:t>
            </a:r>
            <a:r>
              <a:rPr lang="nl-NL" altLang="en-US" sz="3200" dirty="0">
                <a:solidFill>
                  <a:srgbClr val="F65058"/>
                </a:solidFill>
                <a:latin typeface="Corbel" pitchFamily="34" charset="0"/>
              </a:rPr>
              <a:t>ondernemersgeest</a:t>
            </a:r>
            <a:r>
              <a:rPr lang="nl-NL" altLang="en-US" sz="2000" dirty="0">
                <a:solidFill>
                  <a:srgbClr val="F65058"/>
                </a:solidFill>
                <a:latin typeface="Corbel" pitchFamily="34" charset="0"/>
              </a:rPr>
              <a:t> prikkelt</a:t>
            </a:r>
            <a:endParaRPr lang="en-US" altLang="en-US" sz="2000" dirty="0">
              <a:solidFill>
                <a:srgbClr val="F65058"/>
              </a:solidFill>
              <a:latin typeface="Corbel" pitchFamily="34" charset="0"/>
            </a:endParaRPr>
          </a:p>
          <a:p>
            <a:pPr eaLnBrk="1" hangingPunct="1">
              <a:spcBef>
                <a:spcPct val="0"/>
              </a:spcBef>
              <a:buFontTx/>
              <a:buNone/>
            </a:pPr>
            <a:r>
              <a:rPr lang="nl-NL" altLang="en-US" sz="1600" dirty="0">
                <a:latin typeface="Corbel" pitchFamily="34" charset="0"/>
              </a:rPr>
              <a:t>We werken daarbij vanuit verschillende expertises in ventures onder een gezamenlijke Rebelparaplu. Bij Rebel is dus iedereen eigenaar van het bedrijf en wint de kracht van het argument, ook als die van de jongste medewerker komt. Hierdoor wordt onze ondernemersgeest continu aangesproken en denken we altijd in mogelijkheden en kansen.</a:t>
            </a:r>
            <a:endParaRPr lang="en-US" altLang="en-US" sz="1600" dirty="0">
              <a:latin typeface="Corbel" pitchFamily="34" charset="0"/>
            </a:endParaRPr>
          </a:p>
          <a:p>
            <a:pPr eaLnBrk="1" hangingPunct="1">
              <a:spcBef>
                <a:spcPct val="0"/>
              </a:spcBef>
              <a:buFontTx/>
              <a:buNone/>
            </a:pPr>
            <a:br>
              <a:rPr lang="en-US" altLang="en-US" sz="1600" dirty="0">
                <a:latin typeface="Corbel" pitchFamily="34" charset="0"/>
              </a:rPr>
            </a:br>
            <a:endParaRPr lang="en-US" altLang="en-US" sz="1600" dirty="0">
              <a:latin typeface="Corbel" pitchFamily="34" charset="0"/>
            </a:endParaRPr>
          </a:p>
          <a:p>
            <a:pPr eaLnBrk="1" hangingPunct="1">
              <a:spcBef>
                <a:spcPct val="0"/>
              </a:spcBef>
              <a:buFontTx/>
              <a:buNone/>
            </a:pPr>
            <a:r>
              <a:rPr lang="nl-NL" altLang="en-US" sz="2000" dirty="0">
                <a:solidFill>
                  <a:srgbClr val="F65058"/>
                </a:solidFill>
                <a:latin typeface="Corbel" pitchFamily="34" charset="0"/>
              </a:rPr>
              <a:t>Waarvoor kunt u </a:t>
            </a:r>
            <a:r>
              <a:rPr lang="nl-NL" altLang="en-US" sz="4000" b="1" dirty="0">
                <a:solidFill>
                  <a:srgbClr val="F65058"/>
                </a:solidFill>
                <a:latin typeface="Corbel" pitchFamily="34" charset="0"/>
              </a:rPr>
              <a:t>ons benaderen?</a:t>
            </a:r>
            <a:endParaRPr lang="en-US" altLang="en-US" sz="4000" b="1" dirty="0">
              <a:solidFill>
                <a:srgbClr val="F65058"/>
              </a:solidFill>
              <a:latin typeface="Corbel" pitchFamily="34" charset="0"/>
            </a:endParaRPr>
          </a:p>
          <a:p>
            <a:pPr eaLnBrk="1" hangingPunct="1">
              <a:spcBef>
                <a:spcPct val="0"/>
              </a:spcBef>
              <a:buFontTx/>
              <a:buNone/>
            </a:pPr>
            <a:r>
              <a:rPr lang="nl-NL" altLang="en-US" sz="1600" dirty="0">
                <a:latin typeface="Corbel" pitchFamily="34" charset="0"/>
              </a:rPr>
              <a:t>Of we nu een zonnepaneelcoöperatie helpen opzetten voor mensen zonder eigen dak in Rotterdam Blaak, of bijdragen aan een nieuw PPS-beleid in Vietnam: we willen betrokken zijn en positief bijdragen. Zo zetten we de term ‘no change without a Rebel’ om in actie.</a:t>
            </a:r>
          </a:p>
          <a:p>
            <a:pPr eaLnBrk="1" hangingPunct="1">
              <a:spcBef>
                <a:spcPct val="0"/>
              </a:spcBef>
              <a:buFontTx/>
              <a:buNone/>
            </a:pPr>
            <a:br>
              <a:rPr lang="nl-NL" altLang="en-US" sz="1600" dirty="0">
                <a:latin typeface="Corbel" pitchFamily="34" charset="0"/>
              </a:rPr>
            </a:br>
            <a:endParaRPr lang="nl-NL" altLang="en-US" sz="1600" dirty="0">
              <a:latin typeface="Corbel" pitchFamily="34" charset="0"/>
            </a:endParaRPr>
          </a:p>
          <a:p>
            <a:pPr algn="ctr" eaLnBrk="1" hangingPunct="1">
              <a:spcBef>
                <a:spcPct val="0"/>
              </a:spcBef>
              <a:buFontTx/>
              <a:buNone/>
            </a:pPr>
            <a:endParaRPr lang="nl-NL" altLang="en-US" sz="1600" b="1" dirty="0">
              <a:solidFill>
                <a:srgbClr val="FF0000"/>
              </a:solidFill>
              <a:latin typeface="Corbel" pitchFamily="34" charset="0"/>
            </a:endParaRPr>
          </a:p>
          <a:p>
            <a:pPr algn="ctr" eaLnBrk="1" hangingPunct="1">
              <a:spcBef>
                <a:spcPct val="0"/>
              </a:spcBef>
              <a:buFontTx/>
              <a:buNone/>
            </a:pPr>
            <a:endParaRPr lang="nl-NL" altLang="en-US" sz="1600" b="1" dirty="0">
              <a:solidFill>
                <a:srgbClr val="FF0000"/>
              </a:solidFill>
              <a:latin typeface="Corbel" pitchFamily="34" charset="0"/>
            </a:endParaRPr>
          </a:p>
          <a:p>
            <a:pPr algn="ctr" eaLnBrk="1" hangingPunct="1">
              <a:spcBef>
                <a:spcPct val="0"/>
              </a:spcBef>
              <a:buFontTx/>
              <a:buNone/>
            </a:pPr>
            <a:endParaRPr lang="nl-NL" altLang="en-US" sz="1600" b="1" dirty="0">
              <a:solidFill>
                <a:srgbClr val="FF0000"/>
              </a:solidFill>
              <a:latin typeface="Corbel" pitchFamily="34" charset="0"/>
            </a:endParaRPr>
          </a:p>
          <a:p>
            <a:pPr algn="ctr" eaLnBrk="1" hangingPunct="1">
              <a:spcBef>
                <a:spcPct val="0"/>
              </a:spcBef>
              <a:buFontTx/>
              <a:buNone/>
            </a:pPr>
            <a:r>
              <a:rPr lang="nl-NL" altLang="en-US" sz="1600" b="1" dirty="0">
                <a:solidFill>
                  <a:srgbClr val="F65058"/>
                </a:solidFill>
                <a:latin typeface="Corbel" pitchFamily="34" charset="0"/>
              </a:rPr>
              <a:t>REBELGROUP.COM</a:t>
            </a:r>
            <a:endParaRPr lang="en-US" altLang="en-US" sz="1600" b="1" dirty="0">
              <a:solidFill>
                <a:srgbClr val="F65058"/>
              </a:solidFill>
              <a:latin typeface="Corbel" pitchFamily="34" charset="0"/>
            </a:endParaRPr>
          </a:p>
        </p:txBody>
      </p:sp>
      <p:sp>
        <p:nvSpPr>
          <p:cNvPr id="4" name="Picture Placeholder 3"/>
          <p:cNvSpPr>
            <a:spLocks noGrp="1"/>
          </p:cNvSpPr>
          <p:nvPr>
            <p:ph type="pic" sz="quarter" idx="10"/>
          </p:nvPr>
        </p:nvSpPr>
        <p:spPr>
          <a:xfrm>
            <a:off x="6858000" y="0"/>
            <a:ext cx="2286000" cy="6862515"/>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p>
            <a:endParaRPr lang="en-US" dirty="0"/>
          </a:p>
        </p:txBody>
      </p:sp>
      <p:sp>
        <p:nvSpPr>
          <p:cNvPr id="6" name="Text Placeholder 5"/>
          <p:cNvSpPr>
            <a:spLocks noGrp="1"/>
          </p:cNvSpPr>
          <p:nvPr>
            <p:ph type="body" sz="quarter" idx="11" hasCustomPrompt="1"/>
          </p:nvPr>
        </p:nvSpPr>
        <p:spPr>
          <a:xfrm rot="16200000">
            <a:off x="7521073" y="1189150"/>
            <a:ext cx="2217600" cy="360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marL="0" indent="0">
              <a:buNone/>
              <a:defRPr baseline="0"/>
            </a:lvl1pPr>
          </a:lstStyle>
          <a:p>
            <a:pPr lvl="0"/>
            <a:r>
              <a:rPr lang="nl-NL" dirty="0"/>
              <a:t> </a:t>
            </a:r>
            <a:endParaRPr lang="en-US" dirty="0"/>
          </a:p>
        </p:txBody>
      </p:sp>
    </p:spTree>
    <p:extLst>
      <p:ext uri="{BB962C8B-B14F-4D97-AF65-F5344CB8AC3E}">
        <p14:creationId xmlns:p14="http://schemas.microsoft.com/office/powerpoint/2010/main" val="759165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introduction">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858000" y="0"/>
            <a:ext cx="2286000" cy="6862515"/>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p>
            <a:endParaRPr lang="en-US" dirty="0"/>
          </a:p>
        </p:txBody>
      </p:sp>
      <p:sp>
        <p:nvSpPr>
          <p:cNvPr id="6" name="Text Placeholder 5"/>
          <p:cNvSpPr>
            <a:spLocks noGrp="1"/>
          </p:cNvSpPr>
          <p:nvPr>
            <p:ph type="body" sz="quarter" idx="11" hasCustomPrompt="1"/>
          </p:nvPr>
        </p:nvSpPr>
        <p:spPr>
          <a:xfrm rot="16200000">
            <a:off x="7525265" y="1189150"/>
            <a:ext cx="2217600" cy="360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marL="0" indent="0">
              <a:buNone/>
              <a:defRPr baseline="0"/>
            </a:lvl1pPr>
          </a:lstStyle>
          <a:p>
            <a:pPr lvl="0"/>
            <a:r>
              <a:rPr lang="nl-NL" dirty="0"/>
              <a:t> </a:t>
            </a:r>
            <a:endParaRPr lang="en-US" dirty="0"/>
          </a:p>
        </p:txBody>
      </p:sp>
      <p:sp>
        <p:nvSpPr>
          <p:cNvPr id="5" name="Text Placeholder 4"/>
          <p:cNvSpPr>
            <a:spLocks noGrp="1"/>
          </p:cNvSpPr>
          <p:nvPr>
            <p:ph type="body" sz="quarter" idx="12" hasCustomPrompt="1"/>
          </p:nvPr>
        </p:nvSpPr>
        <p:spPr>
          <a:xfrm>
            <a:off x="250824" y="260350"/>
            <a:ext cx="6372225" cy="6337300"/>
          </a:xfrm>
          <a:prstGeom prst="rect">
            <a:avLst/>
          </a:prstGeom>
        </p:spPr>
        <p:txBody>
          <a:bodyPr/>
          <a:lstStyle>
            <a:lvl1pPr marL="0" indent="0">
              <a:buNone/>
              <a:defRPr sz="3200" baseline="0">
                <a:solidFill>
                  <a:srgbClr val="F65058"/>
                </a:solidFill>
                <a:latin typeface="+mn-lt"/>
              </a:defRPr>
            </a:lvl1pPr>
            <a:lvl2pPr marL="457200" indent="0">
              <a:buNone/>
              <a:defRPr sz="1600" baseline="0"/>
            </a:lvl2pPr>
            <a:lvl3pPr>
              <a:defRPr sz="1600">
                <a:solidFill>
                  <a:schemeClr val="tx1"/>
                </a:solidFill>
              </a:defRPr>
            </a:lvl3pPr>
          </a:lstStyle>
          <a:p>
            <a:pPr lvl="0"/>
            <a:r>
              <a:rPr lang="en-US" dirty="0"/>
              <a:t>Don’t forget the </a:t>
            </a:r>
            <a:r>
              <a:rPr lang="en-US" dirty="0" err="1"/>
              <a:t>playfull</a:t>
            </a:r>
            <a:r>
              <a:rPr lang="en-US" dirty="0"/>
              <a:t> heading!</a:t>
            </a:r>
          </a:p>
          <a:p>
            <a:pPr lvl="1"/>
            <a:r>
              <a:rPr lang="nl-NL" dirty="0" err="1"/>
              <a:t>Here</a:t>
            </a:r>
            <a:r>
              <a:rPr lang="nl-NL" dirty="0"/>
              <a:t> the body of </a:t>
            </a:r>
            <a:r>
              <a:rPr lang="nl-NL" dirty="0" err="1"/>
              <a:t>text</a:t>
            </a:r>
            <a:endParaRPr lang="en-US" dirty="0"/>
          </a:p>
        </p:txBody>
      </p:sp>
    </p:spTree>
    <p:extLst>
      <p:ext uri="{BB962C8B-B14F-4D97-AF65-F5344CB8AC3E}">
        <p14:creationId xmlns:p14="http://schemas.microsoft.com/office/powerpoint/2010/main" val="3685868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headin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23850" y="5733256"/>
            <a:ext cx="8496300" cy="504032"/>
          </a:xfrm>
          <a:prstGeom prst="rect">
            <a:avLst/>
          </a:prstGeom>
        </p:spPr>
        <p:txBody>
          <a:bodyPr/>
          <a:lstStyle>
            <a:lvl1pPr marL="0" indent="0">
              <a:buNone/>
              <a:defRPr sz="3200" b="1">
                <a:solidFill>
                  <a:srgbClr val="F65058"/>
                </a:solidFill>
                <a:latin typeface="Corbel" panose="020B0503020204020204" pitchFamily="34" charset="0"/>
              </a:defRPr>
            </a:lvl1pPr>
            <a:lvl2pPr>
              <a:defRPr>
                <a:solidFill>
                  <a:srgbClr val="F65058"/>
                </a:solidFill>
                <a:latin typeface="Corbel" panose="020B0503020204020204" pitchFamily="34" charset="0"/>
              </a:defRPr>
            </a:lvl2pPr>
            <a:lvl3pPr>
              <a:defRPr>
                <a:solidFill>
                  <a:srgbClr val="F65058"/>
                </a:solidFill>
                <a:latin typeface="Corbel" panose="020B0503020204020204" pitchFamily="34" charset="0"/>
              </a:defRPr>
            </a:lvl3pPr>
            <a:lvl4pPr>
              <a:defRPr>
                <a:solidFill>
                  <a:srgbClr val="F65058"/>
                </a:solidFill>
                <a:latin typeface="Corbel" panose="020B0503020204020204" pitchFamily="34" charset="0"/>
              </a:defRPr>
            </a:lvl4pPr>
            <a:lvl5pPr>
              <a:defRPr>
                <a:solidFill>
                  <a:srgbClr val="F65058"/>
                </a:solidFill>
                <a:latin typeface="Corbel" panose="020B0503020204020204" pitchFamily="34" charset="0"/>
              </a:defRPr>
            </a:lvl5pPr>
          </a:lstStyle>
          <a:p>
            <a:pPr lvl="0"/>
            <a:r>
              <a:rPr lang="en-US" dirty="0"/>
              <a:t>Chapter title</a:t>
            </a:r>
          </a:p>
        </p:txBody>
      </p:sp>
    </p:spTree>
    <p:extLst>
      <p:ext uri="{BB962C8B-B14F-4D97-AF65-F5344CB8AC3E}">
        <p14:creationId xmlns:p14="http://schemas.microsoft.com/office/powerpoint/2010/main" val="1729014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ntent for Presen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Autofit/>
          </a:bodyPr>
          <a:lstStyle>
            <a:lvl1pPr>
              <a:defRPr sz="2800"/>
            </a:lvl1pPr>
            <a:lvl2pPr>
              <a:defRPr sz="1800"/>
            </a:lvl2pPr>
            <a:lvl3pPr>
              <a:defRPr sz="16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9084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for Pri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Title here (for print)</a:t>
            </a:r>
          </a:p>
        </p:txBody>
      </p:sp>
      <p:sp>
        <p:nvSpPr>
          <p:cNvPr id="3" name="Content Placeholder 2"/>
          <p:cNvSpPr>
            <a:spLocks noGrp="1"/>
          </p:cNvSpPr>
          <p:nvPr>
            <p:ph idx="1"/>
          </p:nvPr>
        </p:nvSpPr>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4759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lumns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84213" y="1557338"/>
            <a:ext cx="3564000" cy="4103687"/>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92376" y="1557338"/>
            <a:ext cx="3564000" cy="4103687"/>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00659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5.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0.jpeg"/><Relationship Id="rId5" Type="http://schemas.openxmlformats.org/officeDocument/2006/relationships/theme" Target="../theme/theme8.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83898"/>
      </p:ext>
    </p:extLst>
  </p:cSld>
  <p:clrMap bg1="lt1" tx1="dk1" bg2="lt2" tx2="dk2" accent1="accent1" accent2="accent2" accent3="accent3" accent4="accent4" accent5="accent5" accent6="accent6" hlink="hlink" folHlink="folHlink"/>
  <p:sldLayoutIdLst>
    <p:sldLayoutId id="2147483661" r:id="rId1"/>
    <p:sldLayoutId id="214748368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Box 7"/>
          <p:cNvSpPr txBox="1"/>
          <p:nvPr userDrawn="1"/>
        </p:nvSpPr>
        <p:spPr>
          <a:xfrm>
            <a:off x="18336" y="6462628"/>
            <a:ext cx="1008112" cy="369332"/>
          </a:xfrm>
          <a:prstGeom prst="rect">
            <a:avLst/>
          </a:prstGeom>
          <a:noFill/>
        </p:spPr>
        <p:txBody>
          <a:bodyPr wrap="square" rtlCol="0">
            <a:spAutoFit/>
          </a:bodyPr>
          <a:lstStyle/>
          <a:p>
            <a:fld id="{52208444-F404-4DAF-BB9B-9838E451590A}" type="slidenum">
              <a:rPr lang="en-US" smtClean="0">
                <a:solidFill>
                  <a:srgbClr val="F65058"/>
                </a:solidFill>
                <a:latin typeface="Corbel" panose="020B0503020204020204" pitchFamily="34" charset="0"/>
              </a:rPr>
              <a:pPr/>
              <a:t>‹#›</a:t>
            </a:fld>
            <a:endParaRPr lang="en-US" dirty="0">
              <a:solidFill>
                <a:srgbClr val="F65058"/>
              </a:solidFill>
              <a:latin typeface="Corbel" panose="020B0503020204020204" pitchFamily="34" charset="0"/>
            </a:endParaRPr>
          </a:p>
        </p:txBody>
      </p:sp>
    </p:spTree>
    <p:extLst>
      <p:ext uri="{BB962C8B-B14F-4D97-AF65-F5344CB8AC3E}">
        <p14:creationId xmlns:p14="http://schemas.microsoft.com/office/powerpoint/2010/main" val="3799659118"/>
      </p:ext>
    </p:extLst>
  </p:cSld>
  <p:clrMap bg1="lt1" tx1="dk1" bg2="lt2" tx2="dk2" accent1="accent1" accent2="accent2" accent3="accent3" accent4="accent4" accent5="accent5" accent6="accent6" hlink="hlink" folHlink="folHlink"/>
  <p:sldLayoutIdLst>
    <p:sldLayoutId id="2147483663" r:id="rId1"/>
    <p:sldLayoutId id="2147483681" r:id="rId2"/>
    <p:sldLayoutId id="2147483682"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5995166"/>
      </p:ext>
    </p:extLst>
  </p:cSld>
  <p:clrMap bg1="lt1" tx1="dk1" bg2="lt2" tx2="dk2" accent1="accent1" accent2="accent2" accent3="accent3" accent4="accent4" accent5="accent5" accent6="accent6" hlink="hlink" folHlink="folHlink"/>
  <p:sldLayoutIdLst>
    <p:sldLayoutId id="214748366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4213" y="620713"/>
            <a:ext cx="7272337" cy="432048"/>
          </a:xfrm>
          <a:prstGeom prst="rect">
            <a:avLst/>
          </a:prstGeom>
        </p:spPr>
        <p:txBody>
          <a:bodyPr vert="horz" lIns="91440" tIns="45720" rIns="91440" bIns="45720" rtlCol="0" anchor="t" anchorCtr="0">
            <a:noAutofit/>
          </a:bodyPr>
          <a:lstStyle/>
          <a:p>
            <a:r>
              <a:rPr lang="nl-NL" dirty="0" err="1"/>
              <a:t>Title</a:t>
            </a:r>
            <a:r>
              <a:rPr lang="nl-NL" dirty="0"/>
              <a:t> </a:t>
            </a:r>
            <a:r>
              <a:rPr lang="nl-NL" dirty="0" err="1"/>
              <a:t>here</a:t>
            </a:r>
            <a:r>
              <a:rPr lang="nl-NL" dirty="0"/>
              <a:t> (</a:t>
            </a:r>
            <a:r>
              <a:rPr lang="nl-NL" dirty="0" err="1"/>
              <a:t>for</a:t>
            </a:r>
            <a:r>
              <a:rPr lang="nl-NL" dirty="0"/>
              <a:t> </a:t>
            </a:r>
            <a:r>
              <a:rPr lang="nl-NL" dirty="0" err="1"/>
              <a:t>presentation</a:t>
            </a:r>
            <a:r>
              <a:rPr lang="nl-NL" dirty="0"/>
              <a:t>)</a:t>
            </a:r>
            <a:endParaRPr lang="en-US" dirty="0"/>
          </a:p>
        </p:txBody>
      </p:sp>
      <p:sp>
        <p:nvSpPr>
          <p:cNvPr id="3" name="Text Placeholder 2"/>
          <p:cNvSpPr>
            <a:spLocks noGrp="1"/>
          </p:cNvSpPr>
          <p:nvPr>
            <p:ph type="body" idx="1"/>
          </p:nvPr>
        </p:nvSpPr>
        <p:spPr>
          <a:xfrm>
            <a:off x="684212" y="1557338"/>
            <a:ext cx="7272337" cy="410368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18336" y="6462628"/>
            <a:ext cx="1008112" cy="369332"/>
          </a:xfrm>
          <a:prstGeom prst="rect">
            <a:avLst/>
          </a:prstGeom>
          <a:noFill/>
        </p:spPr>
        <p:txBody>
          <a:bodyPr wrap="square" rtlCol="0">
            <a:spAutoFit/>
          </a:bodyPr>
          <a:lstStyle/>
          <a:p>
            <a:fld id="{52208444-F404-4DAF-BB9B-9838E451590A}" type="slidenum">
              <a:rPr lang="en-US" smtClean="0">
                <a:solidFill>
                  <a:srgbClr val="F65058"/>
                </a:solidFill>
                <a:latin typeface="Corbel" panose="020B0503020204020204" pitchFamily="34" charset="0"/>
              </a:rPr>
              <a:pPr/>
              <a:t>‹#›</a:t>
            </a:fld>
            <a:endParaRPr lang="en-US" dirty="0">
              <a:solidFill>
                <a:srgbClr val="F65058"/>
              </a:solidFill>
              <a:latin typeface="Corbel" panose="020B0503020204020204" pitchFamily="34" charset="0"/>
            </a:endParaRPr>
          </a:p>
        </p:txBody>
      </p:sp>
      <p:cxnSp>
        <p:nvCxnSpPr>
          <p:cNvPr id="6" name="Straight Connector 5"/>
          <p:cNvCxnSpPr/>
          <p:nvPr userDrawn="1"/>
        </p:nvCxnSpPr>
        <p:spPr>
          <a:xfrm>
            <a:off x="323851" y="6308725"/>
            <a:ext cx="8496300" cy="0"/>
          </a:xfrm>
          <a:prstGeom prst="line">
            <a:avLst/>
          </a:prstGeom>
          <a:ln w="19050">
            <a:solidFill>
              <a:srgbClr val="F650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11461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6" r:id="rId6"/>
  </p:sldLayoutIdLst>
  <p:txStyles>
    <p:titleStyle>
      <a:lvl1pPr algn="l" defTabSz="914400" rtl="0" eaLnBrk="1" latinLnBrk="0" hangingPunct="1">
        <a:spcBef>
          <a:spcPct val="0"/>
        </a:spcBef>
        <a:buNone/>
        <a:defRPr sz="3200" kern="1200" baseline="0">
          <a:solidFill>
            <a:srgbClr val="F65058"/>
          </a:solidFill>
          <a:latin typeface="Corbel" panose="020B0503020204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Corbel" panose="020B0503020204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4213" y="620713"/>
            <a:ext cx="7272337" cy="432048"/>
          </a:xfrm>
          <a:prstGeom prst="rect">
            <a:avLst/>
          </a:prstGeom>
        </p:spPr>
        <p:txBody>
          <a:bodyPr vert="horz" lIns="91440" tIns="45720" rIns="91440" bIns="45720" rtlCol="0" anchor="t" anchorCtr="0">
            <a:noAutofit/>
          </a:bodyPr>
          <a:lstStyle/>
          <a:p>
            <a:r>
              <a:rPr lang="nl-NL" dirty="0" err="1"/>
              <a:t>Title</a:t>
            </a:r>
            <a:r>
              <a:rPr lang="nl-NL" dirty="0"/>
              <a:t> </a:t>
            </a:r>
            <a:r>
              <a:rPr lang="nl-NL" dirty="0" err="1"/>
              <a:t>here</a:t>
            </a:r>
            <a:r>
              <a:rPr lang="nl-NL" dirty="0"/>
              <a:t> (</a:t>
            </a:r>
            <a:r>
              <a:rPr lang="nl-NL" dirty="0" err="1"/>
              <a:t>for</a:t>
            </a:r>
            <a:r>
              <a:rPr lang="nl-NL" dirty="0"/>
              <a:t> </a:t>
            </a:r>
            <a:r>
              <a:rPr lang="nl-NL" dirty="0" err="1"/>
              <a:t>presentation</a:t>
            </a:r>
            <a:r>
              <a:rPr lang="nl-NL" dirty="0"/>
              <a:t>)</a:t>
            </a:r>
            <a:endParaRPr lang="en-US" dirty="0"/>
          </a:p>
        </p:txBody>
      </p:sp>
      <p:sp>
        <p:nvSpPr>
          <p:cNvPr id="3" name="Text Placeholder 2"/>
          <p:cNvSpPr>
            <a:spLocks noGrp="1"/>
          </p:cNvSpPr>
          <p:nvPr>
            <p:ph type="body" idx="1"/>
          </p:nvPr>
        </p:nvSpPr>
        <p:spPr>
          <a:xfrm>
            <a:off x="684212" y="1557338"/>
            <a:ext cx="7272337" cy="410368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18336" y="6462628"/>
            <a:ext cx="1008112" cy="369332"/>
          </a:xfrm>
          <a:prstGeom prst="rect">
            <a:avLst/>
          </a:prstGeom>
          <a:noFill/>
        </p:spPr>
        <p:txBody>
          <a:bodyPr wrap="square" rtlCol="0">
            <a:spAutoFit/>
          </a:bodyPr>
          <a:lstStyle/>
          <a:p>
            <a:fld id="{52208444-F404-4DAF-BB9B-9838E451590A}" type="slidenum">
              <a:rPr lang="en-US" smtClean="0">
                <a:solidFill>
                  <a:srgbClr val="F65058"/>
                </a:solidFill>
                <a:latin typeface="Corbel" panose="020B0503020204020204" pitchFamily="34" charset="0"/>
              </a:rPr>
              <a:pPr/>
              <a:t>‹#›</a:t>
            </a:fld>
            <a:endParaRPr lang="en-US" dirty="0">
              <a:solidFill>
                <a:srgbClr val="F65058"/>
              </a:solidFill>
              <a:latin typeface="Corbel" panose="020B0503020204020204" pitchFamily="34" charset="0"/>
            </a:endParaRPr>
          </a:p>
        </p:txBody>
      </p:sp>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7530788" y="1189712"/>
            <a:ext cx="2218725" cy="360000"/>
          </a:xfrm>
          <a:prstGeom prst="rect">
            <a:avLst/>
          </a:prstGeom>
        </p:spPr>
      </p:pic>
      <p:cxnSp>
        <p:nvCxnSpPr>
          <p:cNvPr id="6" name="Straight Connector 5"/>
          <p:cNvCxnSpPr/>
          <p:nvPr userDrawn="1"/>
        </p:nvCxnSpPr>
        <p:spPr>
          <a:xfrm>
            <a:off x="323851" y="6308725"/>
            <a:ext cx="8496300" cy="0"/>
          </a:xfrm>
          <a:prstGeom prst="line">
            <a:avLst/>
          </a:prstGeom>
          <a:ln w="19050">
            <a:solidFill>
              <a:srgbClr val="F650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007970"/>
      </p:ext>
    </p:extLst>
  </p:cSld>
  <p:clrMap bg1="lt1" tx1="dk1" bg2="lt2" tx2="dk2" accent1="accent1" accent2="accent2" accent3="accent3" accent4="accent4" accent5="accent5" accent6="accent6" hlink="hlink" folHlink="folHlink"/>
  <p:sldLayoutIdLst>
    <p:sldLayoutId id="2147483669" r:id="rId1"/>
    <p:sldLayoutId id="2147483683" r:id="rId2"/>
    <p:sldLayoutId id="2147483671" r:id="rId3"/>
    <p:sldLayoutId id="2147483672" r:id="rId4"/>
    <p:sldLayoutId id="2147483673" r:id="rId5"/>
  </p:sldLayoutIdLst>
  <p:txStyles>
    <p:titleStyle>
      <a:lvl1pPr algn="l" defTabSz="914400" rtl="0" eaLnBrk="1" latinLnBrk="0" hangingPunct="1">
        <a:spcBef>
          <a:spcPct val="0"/>
        </a:spcBef>
        <a:buNone/>
        <a:defRPr sz="3200" kern="1200" baseline="0">
          <a:solidFill>
            <a:srgbClr val="F65058"/>
          </a:solidFill>
          <a:latin typeface="Corbel" panose="020B0503020204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Corbel" panose="020B0503020204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8336" y="6462628"/>
            <a:ext cx="1008112" cy="369332"/>
          </a:xfrm>
          <a:prstGeom prst="rect">
            <a:avLst/>
          </a:prstGeom>
          <a:noFill/>
        </p:spPr>
        <p:txBody>
          <a:bodyPr wrap="square" rtlCol="0">
            <a:spAutoFit/>
          </a:bodyPr>
          <a:lstStyle/>
          <a:p>
            <a:fld id="{52208444-F404-4DAF-BB9B-9838E451590A}" type="slidenum">
              <a:rPr lang="en-US" smtClean="0">
                <a:solidFill>
                  <a:srgbClr val="F65058"/>
                </a:solidFill>
                <a:latin typeface="Corbel" panose="020B0503020204020204" pitchFamily="34" charset="0"/>
              </a:rPr>
              <a:pPr/>
              <a:t>‹#›</a:t>
            </a:fld>
            <a:endParaRPr lang="en-US" dirty="0">
              <a:solidFill>
                <a:srgbClr val="F65058"/>
              </a:solidFill>
              <a:latin typeface="Corbel" panose="020B0503020204020204" pitchFamily="34" charset="0"/>
            </a:endParaRPr>
          </a:p>
        </p:txBody>
      </p:sp>
    </p:spTree>
    <p:extLst>
      <p:ext uri="{BB962C8B-B14F-4D97-AF65-F5344CB8AC3E}">
        <p14:creationId xmlns:p14="http://schemas.microsoft.com/office/powerpoint/2010/main" val="3700502345"/>
      </p:ext>
    </p:extLst>
  </p:cSld>
  <p:clrMap bg1="lt1" tx1="dk1" bg2="lt2" tx2="dk2" accent1="accent1" accent2="accent2" accent3="accent3" accent4="accent4" accent5="accent5" accent6="accent6" hlink="hlink" folHlink="folHlink"/>
  <p:sldLayoutIdLst>
    <p:sldLayoutId id="2147483675" r:id="rId1"/>
    <p:sldLayoutId id="214748367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baseline="0">
          <a:solidFill>
            <a:schemeClr val="bg1"/>
          </a:solidFill>
          <a:latin typeface="Corbel" panose="020B0503020204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Box 7"/>
          <p:cNvSpPr txBox="1"/>
          <p:nvPr userDrawn="1"/>
        </p:nvSpPr>
        <p:spPr>
          <a:xfrm>
            <a:off x="18336" y="6462628"/>
            <a:ext cx="1008112" cy="369332"/>
          </a:xfrm>
          <a:prstGeom prst="rect">
            <a:avLst/>
          </a:prstGeom>
          <a:noFill/>
        </p:spPr>
        <p:txBody>
          <a:bodyPr wrap="square" rtlCol="0">
            <a:spAutoFit/>
          </a:bodyPr>
          <a:lstStyle/>
          <a:p>
            <a:fld id="{52208444-F404-4DAF-BB9B-9838E451590A}" type="slidenum">
              <a:rPr lang="en-US" smtClean="0">
                <a:solidFill>
                  <a:srgbClr val="F65058"/>
                </a:solidFill>
                <a:latin typeface="Corbel" panose="020B0503020204020204" pitchFamily="34" charset="0"/>
              </a:rPr>
              <a:pPr/>
              <a:t>‹#›</a:t>
            </a:fld>
            <a:endParaRPr lang="en-US" dirty="0">
              <a:solidFill>
                <a:srgbClr val="F65058"/>
              </a:solidFill>
              <a:latin typeface="Corbel" panose="020B0503020204020204" pitchFamily="34" charset="0"/>
            </a:endParaRPr>
          </a:p>
        </p:txBody>
      </p:sp>
    </p:spTree>
    <p:extLst>
      <p:ext uri="{BB962C8B-B14F-4D97-AF65-F5344CB8AC3E}">
        <p14:creationId xmlns:p14="http://schemas.microsoft.com/office/powerpoint/2010/main" val="2991209527"/>
      </p:ext>
    </p:extLst>
  </p:cSld>
  <p:clrMap bg1="lt1" tx1="dk1" bg2="lt2" tx2="dk2" accent1="accent1" accent2="accent2" accent3="accent3" accent4="accent4" accent5="accent5" accent6="accent6" hlink="hlink" folHlink="folHlink"/>
  <p:sldLayoutIdLst>
    <p:sldLayoutId id="2147483678" r:id="rId1"/>
    <p:sldLayoutId id="2147483684" r:id="rId2"/>
  </p:sldLayoutIdLst>
  <p:txStyles>
    <p:titleStyle>
      <a:lvl1pPr algn="ctr" defTabSz="914400" rtl="0" eaLnBrk="1" latinLnBrk="0" hangingPunct="1">
        <a:spcBef>
          <a:spcPct val="0"/>
        </a:spcBef>
        <a:buNone/>
        <a:defRPr sz="4400" kern="1200" baseline="0">
          <a:solidFill>
            <a:schemeClr val="bg1"/>
          </a:solidFill>
          <a:latin typeface="+mj-lt"/>
          <a:ea typeface="+mj-ea"/>
          <a:cs typeface="+mj-cs"/>
        </a:defRPr>
      </a:lvl1pPr>
    </p:titleStyle>
    <p:bodyStyle>
      <a:lvl1pPr marL="0" indent="361950" algn="l" defTabSz="914400" rtl="0" eaLnBrk="1" latinLnBrk="0" hangingPunct="1">
        <a:spcBef>
          <a:spcPct val="20000"/>
        </a:spcBef>
        <a:buFont typeface="Arial" panose="020B0604020202020204" pitchFamily="34" charset="0"/>
        <a:buNone/>
        <a:defRPr sz="2000" kern="1200">
          <a:solidFill>
            <a:srgbClr val="F65058"/>
          </a:solidFill>
          <a:latin typeface="Corbel" panose="020B0503020204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4467138"/>
          </a:xfrm>
          <a:prstGeom prst="rect">
            <a:avLst/>
          </a:prstGeom>
        </p:spPr>
      </p:pic>
      <p:sp>
        <p:nvSpPr>
          <p:cNvPr id="10" name="TextBox 9"/>
          <p:cNvSpPr txBox="1"/>
          <p:nvPr userDrawn="1"/>
        </p:nvSpPr>
        <p:spPr>
          <a:xfrm>
            <a:off x="250825" y="6197540"/>
            <a:ext cx="2520280" cy="400110"/>
          </a:xfrm>
          <a:prstGeom prst="rect">
            <a:avLst/>
          </a:prstGeom>
          <a:noFill/>
        </p:spPr>
        <p:txBody>
          <a:bodyPr wrap="square" rtlCol="0">
            <a:noAutofit/>
          </a:bodyPr>
          <a:lstStyle/>
          <a:p>
            <a:r>
              <a:rPr lang="nl-NL" sz="2000" b="1" dirty="0">
                <a:solidFill>
                  <a:srgbClr val="F65058"/>
                </a:solidFill>
                <a:latin typeface="Corbel" panose="020B0503020204020204" pitchFamily="34" charset="0"/>
              </a:rPr>
              <a:t>REBELGROUP.COM</a:t>
            </a:r>
            <a:endParaRPr lang="en-US" sz="2000" b="1" dirty="0">
              <a:solidFill>
                <a:srgbClr val="F65058"/>
              </a:solidFill>
              <a:latin typeface="Corbel" panose="020B0503020204020204" pitchFamily="34" charset="0"/>
            </a:endParaRP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7723639" y="5487871"/>
            <a:ext cx="1885916" cy="306000"/>
          </a:xfrm>
          <a:prstGeom prst="rect">
            <a:avLst/>
          </a:prstGeom>
        </p:spPr>
      </p:pic>
    </p:spTree>
    <p:extLst>
      <p:ext uri="{BB962C8B-B14F-4D97-AF65-F5344CB8AC3E}">
        <p14:creationId xmlns:p14="http://schemas.microsoft.com/office/powerpoint/2010/main" val="3107529803"/>
      </p:ext>
    </p:extLst>
  </p:cSld>
  <p:clrMap bg1="lt1" tx1="dk1" bg2="lt2" tx2="dk2" accent1="accent1" accent2="accent2" accent3="accent3" accent4="accent4" accent5="accent5" accent6="accent6" hlink="hlink" folHlink="folHlink"/>
  <p:sldLayoutIdLst>
    <p:sldLayoutId id="2147483696" r:id="rId1"/>
    <p:sldLayoutId id="2147483704" r:id="rId2"/>
    <p:sldLayoutId id="2147483705" r:id="rId3"/>
    <p:sldLayoutId id="2147483697"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2699792" y="2564904"/>
            <a:ext cx="5832648" cy="194421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2000" b="1" dirty="0">
                <a:solidFill>
                  <a:srgbClr val="F65058"/>
                </a:solidFill>
              </a:rPr>
              <a:t>IUWM Financial + Economic Module</a:t>
            </a:r>
            <a:br>
              <a:rPr lang="en-US" sz="2000" b="1" dirty="0">
                <a:solidFill>
                  <a:srgbClr val="F65058"/>
                </a:solidFill>
              </a:rPr>
            </a:br>
            <a:endParaRPr lang="en-US" sz="2000" b="1" dirty="0">
              <a:solidFill>
                <a:srgbClr val="F65058"/>
              </a:solidFill>
            </a:endParaRPr>
          </a:p>
          <a:p>
            <a:pPr marL="0" indent="0" fontAlgn="auto">
              <a:spcAft>
                <a:spcPts val="0"/>
              </a:spcAft>
              <a:buNone/>
            </a:pPr>
            <a:r>
              <a:rPr lang="en-US" sz="2800" b="1" dirty="0">
                <a:solidFill>
                  <a:srgbClr val="F65058"/>
                </a:solidFill>
              </a:rPr>
              <a:t>Simulation Game</a:t>
            </a:r>
          </a:p>
          <a:p>
            <a:pPr marL="0" indent="0" fontAlgn="auto">
              <a:spcAft>
                <a:spcPts val="0"/>
              </a:spcAft>
              <a:buNone/>
            </a:pPr>
            <a:r>
              <a:rPr lang="nl-NL" sz="2800" b="1">
                <a:solidFill>
                  <a:srgbClr val="F65058"/>
                </a:solidFill>
              </a:rPr>
              <a:t> </a:t>
            </a:r>
          </a:p>
          <a:p>
            <a:pPr marL="0" indent="0" fontAlgn="auto">
              <a:spcAft>
                <a:spcPts val="0"/>
              </a:spcAft>
              <a:buNone/>
            </a:pPr>
            <a:r>
              <a:rPr lang="en-US" sz="2800" b="1" dirty="0">
                <a:solidFill>
                  <a:srgbClr val="F65058"/>
                </a:solidFill>
              </a:rPr>
              <a:t>Introduction Round 1</a:t>
            </a:r>
            <a:endParaRPr lang="en-US" sz="2800" dirty="0"/>
          </a:p>
          <a:p>
            <a:pPr marL="0" indent="0" fontAlgn="auto">
              <a:spcAft>
                <a:spcPts val="0"/>
              </a:spcAft>
              <a:buFont typeface="Arial" panose="020B0604020202020204" pitchFamily="34" charset="0"/>
              <a:buNone/>
            </a:pPr>
            <a:endParaRPr lang="nl-NL" sz="2800" b="1" dirty="0">
              <a:solidFill>
                <a:srgbClr val="F65058"/>
              </a:solidFill>
            </a:endParaRPr>
          </a:p>
        </p:txBody>
      </p:sp>
    </p:spTree>
    <p:extLst>
      <p:ext uri="{BB962C8B-B14F-4D97-AF65-F5344CB8AC3E}">
        <p14:creationId xmlns:p14="http://schemas.microsoft.com/office/powerpoint/2010/main" val="2802821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In real life…</a:t>
            </a:r>
            <a:endParaRPr lang="en-US" dirty="0"/>
          </a:p>
        </p:txBody>
      </p:sp>
      <p:sp>
        <p:nvSpPr>
          <p:cNvPr id="5" name="TextBox 4"/>
          <p:cNvSpPr txBox="1"/>
          <p:nvPr/>
        </p:nvSpPr>
        <p:spPr>
          <a:xfrm>
            <a:off x="684213" y="1956896"/>
            <a:ext cx="7560840" cy="3416320"/>
          </a:xfrm>
          <a:prstGeom prst="rect">
            <a:avLst/>
          </a:prstGeom>
          <a:noFill/>
        </p:spPr>
        <p:txBody>
          <a:bodyPr wrap="square" rtlCol="0">
            <a:spAutoFit/>
          </a:bodyPr>
          <a:lstStyle/>
          <a:p>
            <a:pPr marL="342900" lvl="1" indent="-342900">
              <a:buClr>
                <a:srgbClr val="F65058"/>
              </a:buClr>
              <a:buFont typeface="Wingdings" panose="05000000000000000000" pitchFamily="2" charset="2"/>
              <a:buChar char="ü"/>
            </a:pPr>
            <a:r>
              <a:rPr lang="en-US" sz="2400" dirty="0">
                <a:latin typeface="+mn-lt"/>
              </a:rPr>
              <a:t>…there is uncertainty about pretty much all parameters in financial and economic feasibility analyses.</a:t>
            </a:r>
          </a:p>
          <a:p>
            <a:pPr marL="342900" lvl="1" indent="-342900">
              <a:buClr>
                <a:srgbClr val="F65058"/>
              </a:buClr>
              <a:buFont typeface="Wingdings" panose="05000000000000000000" pitchFamily="2" charset="2"/>
              <a:buChar char="ü"/>
            </a:pPr>
            <a:endParaRPr lang="en-US" sz="2400" dirty="0">
              <a:latin typeface="+mn-lt"/>
            </a:endParaRPr>
          </a:p>
          <a:p>
            <a:pPr marL="342900" lvl="1" indent="-342900">
              <a:buClr>
                <a:srgbClr val="F65058"/>
              </a:buClr>
              <a:buFont typeface="Wingdings" panose="05000000000000000000" pitchFamily="2" charset="2"/>
              <a:buChar char="ü"/>
            </a:pPr>
            <a:r>
              <a:rPr lang="en-US" sz="2400" dirty="0">
                <a:latin typeface="+mn-lt"/>
              </a:rPr>
              <a:t>…several factors – especially benefits – cannot be quantified or monetized, but are still relevant in decision making.</a:t>
            </a:r>
          </a:p>
          <a:p>
            <a:pPr marL="342900" lvl="1" indent="-342900">
              <a:buClr>
                <a:srgbClr val="F65058"/>
              </a:buClr>
              <a:buFont typeface="Wingdings" panose="05000000000000000000" pitchFamily="2" charset="2"/>
              <a:buChar char="ü"/>
            </a:pPr>
            <a:endParaRPr lang="en-US" sz="2400" dirty="0">
              <a:latin typeface="+mn-lt"/>
            </a:endParaRPr>
          </a:p>
          <a:p>
            <a:pPr marL="342900" lvl="1" indent="-342900">
              <a:buClr>
                <a:srgbClr val="F65058"/>
              </a:buClr>
              <a:buFont typeface="Wingdings" panose="05000000000000000000" pitchFamily="2" charset="2"/>
              <a:buChar char="ü"/>
            </a:pPr>
            <a:r>
              <a:rPr lang="en-US" sz="2400" dirty="0">
                <a:latin typeface="+mn-lt"/>
              </a:rPr>
              <a:t>…this typically leads to ranges of monetized outcomes and qualitative discussions of additional considerations.</a:t>
            </a:r>
          </a:p>
        </p:txBody>
      </p:sp>
    </p:spTree>
    <p:extLst>
      <p:ext uri="{BB962C8B-B14F-4D97-AF65-F5344CB8AC3E}">
        <p14:creationId xmlns:p14="http://schemas.microsoft.com/office/powerpoint/2010/main" val="297066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2699792" y="2564904"/>
            <a:ext cx="5832648" cy="28083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2000" b="1" dirty="0">
                <a:solidFill>
                  <a:srgbClr val="F65058"/>
                </a:solidFill>
              </a:rPr>
              <a:t>IUWM Financial + Economic Module</a:t>
            </a:r>
            <a:br>
              <a:rPr lang="en-US" sz="2000" b="1" dirty="0">
                <a:solidFill>
                  <a:srgbClr val="F65058"/>
                </a:solidFill>
              </a:rPr>
            </a:br>
            <a:endParaRPr lang="en-US" sz="2000" b="1" dirty="0">
              <a:solidFill>
                <a:srgbClr val="F65058"/>
              </a:solidFill>
            </a:endParaRPr>
          </a:p>
          <a:p>
            <a:pPr marL="0" indent="0" fontAlgn="auto">
              <a:spcAft>
                <a:spcPts val="0"/>
              </a:spcAft>
              <a:buNone/>
            </a:pPr>
            <a:r>
              <a:rPr lang="en-US" sz="2800" b="1">
                <a:solidFill>
                  <a:srgbClr val="F65058"/>
                </a:solidFill>
              </a:rPr>
              <a:t>Simulation Game</a:t>
            </a:r>
          </a:p>
          <a:p>
            <a:pPr marL="0" indent="0" fontAlgn="auto">
              <a:spcAft>
                <a:spcPts val="0"/>
              </a:spcAft>
              <a:buNone/>
            </a:pPr>
            <a:endParaRPr lang="nl-NL" sz="2800" b="1">
              <a:solidFill>
                <a:srgbClr val="F65058"/>
              </a:solidFill>
            </a:endParaRPr>
          </a:p>
          <a:p>
            <a:pPr marL="0" indent="0" fontAlgn="auto">
              <a:spcAft>
                <a:spcPts val="0"/>
              </a:spcAft>
              <a:buNone/>
            </a:pPr>
            <a:r>
              <a:rPr lang="nl-NL" sz="2800" b="1">
                <a:solidFill>
                  <a:srgbClr val="F65058"/>
                </a:solidFill>
              </a:rPr>
              <a:t>Introduction Round 2</a:t>
            </a:r>
            <a:endParaRPr lang="en-US" sz="2800"/>
          </a:p>
          <a:p>
            <a:pPr marL="0" indent="0" fontAlgn="auto">
              <a:spcAft>
                <a:spcPts val="0"/>
              </a:spcAft>
              <a:buFont typeface="Arial" panose="020B0604020202020204" pitchFamily="34" charset="0"/>
              <a:buNone/>
            </a:pPr>
            <a:endParaRPr lang="nl-NL" sz="2800" b="1" dirty="0">
              <a:solidFill>
                <a:srgbClr val="F65058"/>
              </a:solidFill>
            </a:endParaRPr>
          </a:p>
        </p:txBody>
      </p:sp>
    </p:spTree>
    <p:extLst>
      <p:ext uri="{BB962C8B-B14F-4D97-AF65-F5344CB8AC3E}">
        <p14:creationId xmlns:p14="http://schemas.microsoft.com/office/powerpoint/2010/main" val="3042513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ormrecovery.ny.gov/sites/default/files/crp/community/documents/Interboro_Team_Room_for_River%20copy_small.jpg"/>
          <p:cNvPicPr>
            <a:picLocks noChangeAspect="1" noChangeArrowheads="1"/>
          </p:cNvPicPr>
          <p:nvPr/>
        </p:nvPicPr>
        <p:blipFill rotWithShape="1">
          <a:blip r:embed="rId3">
            <a:extLst>
              <a:ext uri="{28A0092B-C50C-407E-A947-70E740481C1C}">
                <a14:useLocalDpi xmlns:a14="http://schemas.microsoft.com/office/drawing/2010/main" val="0"/>
              </a:ext>
            </a:extLst>
          </a:blip>
          <a:srcRect l="11034" t="12585" r="18336" b="62"/>
          <a:stretch/>
        </p:blipFill>
        <p:spPr bwMode="auto">
          <a:xfrm>
            <a:off x="-36512" y="-27383"/>
            <a:ext cx="9217024" cy="69127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512" y="-27384"/>
            <a:ext cx="9238881" cy="6912768"/>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684213" y="620712"/>
            <a:ext cx="7272337" cy="432045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nl-NL" sz="4000" b="1">
                <a:solidFill>
                  <a:srgbClr val="FF0000"/>
                </a:solidFill>
              </a:rPr>
              <a:t>Welcome!</a:t>
            </a:r>
            <a:br>
              <a:rPr lang="nl-NL" sz="4000" b="1">
                <a:solidFill>
                  <a:srgbClr val="FF0000"/>
                </a:solidFill>
              </a:rPr>
            </a:br>
            <a:endParaRPr lang="nl-NL" sz="4000" b="1">
              <a:solidFill>
                <a:srgbClr val="FF0000"/>
              </a:solidFill>
            </a:endParaRPr>
          </a:p>
          <a:p>
            <a:pPr fontAlgn="auto">
              <a:spcAft>
                <a:spcPts val="0"/>
              </a:spcAft>
            </a:pPr>
            <a:br>
              <a:rPr lang="nl-NL" sz="4000" b="1">
                <a:solidFill>
                  <a:srgbClr val="FF0000"/>
                </a:solidFill>
              </a:rPr>
            </a:br>
            <a:r>
              <a:rPr lang="nl-NL" sz="3600" b="1">
                <a:solidFill>
                  <a:srgbClr val="FF0000"/>
                </a:solidFill>
              </a:rPr>
              <a:t>…to the 2</a:t>
            </a:r>
            <a:r>
              <a:rPr lang="nl-NL" sz="3600" b="1" baseline="30000">
                <a:solidFill>
                  <a:srgbClr val="FF0000"/>
                </a:solidFill>
              </a:rPr>
              <a:t>nd </a:t>
            </a:r>
            <a:r>
              <a:rPr lang="nl-NL" sz="3600" b="1">
                <a:solidFill>
                  <a:srgbClr val="FF0000"/>
                </a:solidFill>
              </a:rPr>
              <a:t>expert session of </a:t>
            </a:r>
            <a:br>
              <a:rPr lang="nl-NL" sz="3600" b="1">
                <a:solidFill>
                  <a:srgbClr val="FF0000"/>
                </a:solidFill>
              </a:rPr>
            </a:br>
            <a:r>
              <a:rPr lang="nl-NL" sz="3600" b="1">
                <a:solidFill>
                  <a:srgbClr val="FF0000"/>
                </a:solidFill>
              </a:rPr>
              <a:t>Bay City’s </a:t>
            </a:r>
            <a:br>
              <a:rPr lang="nl-NL" sz="3600" b="1">
                <a:solidFill>
                  <a:srgbClr val="FF0000"/>
                </a:solidFill>
              </a:rPr>
            </a:br>
            <a:r>
              <a:rPr lang="nl-NL" sz="3600" b="1">
                <a:solidFill>
                  <a:srgbClr val="FF0000"/>
                </a:solidFill>
              </a:rPr>
              <a:t>Water Management Investment Program</a:t>
            </a:r>
            <a:endParaRPr lang="en-US" sz="3600" b="1" dirty="0">
              <a:solidFill>
                <a:srgbClr val="FF0000"/>
              </a:solidFill>
            </a:endParaRPr>
          </a:p>
        </p:txBody>
      </p:sp>
    </p:spTree>
    <p:extLst>
      <p:ext uri="{BB962C8B-B14F-4D97-AF65-F5344CB8AC3E}">
        <p14:creationId xmlns:p14="http://schemas.microsoft.com/office/powerpoint/2010/main" val="1185874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20713"/>
            <a:ext cx="7837075" cy="432048"/>
          </a:xfrm>
        </p:spPr>
        <p:txBody>
          <a:bodyPr/>
          <a:lstStyle/>
          <a:p>
            <a:r>
              <a:rPr lang="nl-NL" dirty="0"/>
              <a:t>Bay City is </a:t>
            </a:r>
            <a:r>
              <a:rPr lang="nl-NL" dirty="0" err="1"/>
              <a:t>facing</a:t>
            </a:r>
            <a:r>
              <a:rPr lang="nl-NL" dirty="0"/>
              <a:t> </a:t>
            </a:r>
            <a:r>
              <a:rPr lang="nl-NL" dirty="0" err="1"/>
              <a:t>problems</a:t>
            </a:r>
            <a:r>
              <a:rPr lang="nl-NL" dirty="0"/>
              <a:t> </a:t>
            </a:r>
            <a:r>
              <a:rPr lang="nl-NL" dirty="0" err="1"/>
              <a:t>with</a:t>
            </a:r>
            <a:r>
              <a:rPr lang="nl-NL" dirty="0"/>
              <a:t> </a:t>
            </a:r>
            <a:r>
              <a:rPr lang="nl-NL" dirty="0" err="1"/>
              <a:t>regard</a:t>
            </a:r>
            <a:r>
              <a:rPr lang="nl-NL" dirty="0"/>
              <a:t> </a:t>
            </a:r>
            <a:r>
              <a:rPr lang="nl-NL" dirty="0" err="1"/>
              <a:t>to</a:t>
            </a:r>
            <a:r>
              <a:rPr lang="nl-NL" dirty="0"/>
              <a:t> </a:t>
            </a:r>
            <a:r>
              <a:rPr lang="nl-NL" dirty="0" err="1"/>
              <a:t>urban</a:t>
            </a:r>
            <a:r>
              <a:rPr lang="nl-NL" dirty="0"/>
              <a:t> development and </a:t>
            </a:r>
            <a:r>
              <a:rPr lang="nl-NL" dirty="0" err="1"/>
              <a:t>wastewater</a:t>
            </a:r>
            <a:endParaRPr lang="en-US" dirty="0"/>
          </a:p>
        </p:txBody>
      </p:sp>
      <p:sp>
        <p:nvSpPr>
          <p:cNvPr id="6" name="Rounded Rectangle 5"/>
          <p:cNvSpPr/>
          <p:nvPr/>
        </p:nvSpPr>
        <p:spPr>
          <a:xfrm>
            <a:off x="2356173" y="3250188"/>
            <a:ext cx="1511523" cy="914400"/>
          </a:xfrm>
          <a:prstGeom prst="roundRect">
            <a:avLst/>
          </a:prstGeom>
          <a:solidFill>
            <a:schemeClr val="bg1"/>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b="1" dirty="0" err="1">
                <a:solidFill>
                  <a:schemeClr val="tx1"/>
                </a:solidFill>
              </a:rPr>
              <a:t>wastewater</a:t>
            </a:r>
            <a:r>
              <a:rPr lang="nl-NL" b="1" dirty="0">
                <a:solidFill>
                  <a:schemeClr val="tx1"/>
                </a:solidFill>
              </a:rPr>
              <a:t> discharge </a:t>
            </a:r>
            <a:r>
              <a:rPr lang="nl-NL" b="1" dirty="0" err="1">
                <a:solidFill>
                  <a:schemeClr val="tx1"/>
                </a:solidFill>
              </a:rPr>
              <a:t>into</a:t>
            </a:r>
            <a:r>
              <a:rPr lang="nl-NL" b="1" dirty="0">
                <a:solidFill>
                  <a:schemeClr val="tx1"/>
                </a:solidFill>
              </a:rPr>
              <a:t> </a:t>
            </a:r>
            <a:r>
              <a:rPr lang="nl-NL" b="1" dirty="0" err="1">
                <a:solidFill>
                  <a:schemeClr val="tx1"/>
                </a:solidFill>
              </a:rPr>
              <a:t>bay</a:t>
            </a:r>
            <a:endParaRPr lang="en-US" b="1" dirty="0">
              <a:solidFill>
                <a:schemeClr val="tx1"/>
              </a:solidFill>
            </a:endParaRPr>
          </a:p>
        </p:txBody>
      </p:sp>
      <p:sp>
        <p:nvSpPr>
          <p:cNvPr id="7" name="Rounded Rectangle 6"/>
          <p:cNvSpPr/>
          <p:nvPr/>
        </p:nvSpPr>
        <p:spPr>
          <a:xfrm>
            <a:off x="4371753" y="4020981"/>
            <a:ext cx="1511523" cy="914400"/>
          </a:xfrm>
          <a:prstGeom prst="roundRect">
            <a:avLst/>
          </a:prstGeom>
          <a:solidFill>
            <a:schemeClr val="bg1"/>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a:solidFill>
                  <a:schemeClr val="tx1"/>
                </a:solidFill>
              </a:rPr>
              <a:t>Ecosystem damages</a:t>
            </a:r>
            <a:endParaRPr lang="en-US">
              <a:solidFill>
                <a:schemeClr val="tx1"/>
              </a:solidFill>
            </a:endParaRPr>
          </a:p>
        </p:txBody>
      </p:sp>
      <p:sp>
        <p:nvSpPr>
          <p:cNvPr id="8" name="Rounded Rectangle 7"/>
          <p:cNvSpPr/>
          <p:nvPr/>
        </p:nvSpPr>
        <p:spPr>
          <a:xfrm>
            <a:off x="4371753" y="2602525"/>
            <a:ext cx="1511523" cy="914400"/>
          </a:xfrm>
          <a:prstGeom prst="roundRect">
            <a:avLst/>
          </a:prstGeom>
          <a:solidFill>
            <a:schemeClr val="bg1"/>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a:solidFill>
                  <a:schemeClr val="tx1"/>
                </a:solidFill>
              </a:rPr>
              <a:t>Water quality degradation</a:t>
            </a:r>
            <a:endParaRPr lang="en-US">
              <a:solidFill>
                <a:schemeClr val="tx1"/>
              </a:solidFill>
            </a:endParaRPr>
          </a:p>
        </p:txBody>
      </p:sp>
      <p:sp>
        <p:nvSpPr>
          <p:cNvPr id="9" name="Rounded Rectangle 8"/>
          <p:cNvSpPr/>
          <p:nvPr/>
        </p:nvSpPr>
        <p:spPr>
          <a:xfrm>
            <a:off x="6820670" y="3250188"/>
            <a:ext cx="1511523" cy="914400"/>
          </a:xfrm>
          <a:prstGeom prst="roundRect">
            <a:avLst/>
          </a:prstGeom>
          <a:solidFill>
            <a:schemeClr val="bg1"/>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a:solidFill>
                  <a:schemeClr val="tx1"/>
                </a:solidFill>
              </a:rPr>
              <a:t>Tourism</a:t>
            </a:r>
            <a:endParaRPr lang="en-US">
              <a:solidFill>
                <a:schemeClr val="tx1"/>
              </a:solidFill>
            </a:endParaRPr>
          </a:p>
        </p:txBody>
      </p:sp>
      <p:sp>
        <p:nvSpPr>
          <p:cNvPr id="10" name="Rounded Rectangle 9"/>
          <p:cNvSpPr/>
          <p:nvPr/>
        </p:nvSpPr>
        <p:spPr>
          <a:xfrm>
            <a:off x="6820670" y="2180920"/>
            <a:ext cx="1511523" cy="914400"/>
          </a:xfrm>
          <a:prstGeom prst="roundRect">
            <a:avLst/>
          </a:prstGeom>
          <a:solidFill>
            <a:schemeClr val="bg1"/>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a:solidFill>
                  <a:schemeClr val="tx1"/>
                </a:solidFill>
              </a:rPr>
              <a:t>Recreation</a:t>
            </a:r>
            <a:endParaRPr lang="en-US">
              <a:solidFill>
                <a:schemeClr val="tx1"/>
              </a:solidFill>
            </a:endParaRPr>
          </a:p>
        </p:txBody>
      </p:sp>
      <p:sp>
        <p:nvSpPr>
          <p:cNvPr id="11" name="Rounded Rectangle 10"/>
          <p:cNvSpPr/>
          <p:nvPr/>
        </p:nvSpPr>
        <p:spPr>
          <a:xfrm>
            <a:off x="6820670" y="4309013"/>
            <a:ext cx="1511523" cy="914400"/>
          </a:xfrm>
          <a:prstGeom prst="roundRect">
            <a:avLst/>
          </a:prstGeom>
          <a:solidFill>
            <a:schemeClr val="bg1"/>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a:solidFill>
                  <a:schemeClr val="tx1"/>
                </a:solidFill>
              </a:rPr>
              <a:t>Property value</a:t>
            </a:r>
            <a:endParaRPr lang="en-US">
              <a:solidFill>
                <a:schemeClr val="tx1"/>
              </a:solidFill>
            </a:endParaRPr>
          </a:p>
        </p:txBody>
      </p:sp>
      <p:sp>
        <p:nvSpPr>
          <p:cNvPr id="12" name="Right Arrow 11"/>
          <p:cNvSpPr/>
          <p:nvPr/>
        </p:nvSpPr>
        <p:spPr>
          <a:xfrm rot="16200000">
            <a:off x="3719109" y="3532475"/>
            <a:ext cx="308798" cy="277698"/>
          </a:xfrm>
          <a:prstGeom prst="rightArrow">
            <a:avLst/>
          </a:prstGeom>
          <a:solidFill>
            <a:srgbClr val="F65058"/>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cxnSp>
        <p:nvCxnSpPr>
          <p:cNvPr id="19" name="Elbow Connector 18"/>
          <p:cNvCxnSpPr>
            <a:stCxn id="6" idx="0"/>
            <a:endCxn id="8" idx="1"/>
          </p:cNvCxnSpPr>
          <p:nvPr/>
        </p:nvCxnSpPr>
        <p:spPr>
          <a:xfrm rot="5400000" flipH="1" flipV="1">
            <a:off x="3646613" y="2525048"/>
            <a:ext cx="190463" cy="1259818"/>
          </a:xfrm>
          <a:prstGeom prst="bentConnector2">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6" idx="2"/>
            <a:endCxn id="7" idx="1"/>
          </p:cNvCxnSpPr>
          <p:nvPr/>
        </p:nvCxnSpPr>
        <p:spPr>
          <a:xfrm rot="16200000" flipH="1">
            <a:off x="3585048" y="3691475"/>
            <a:ext cx="313593" cy="1259818"/>
          </a:xfrm>
          <a:prstGeom prst="bentConnector2">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8" idx="3"/>
            <a:endCxn id="10" idx="1"/>
          </p:cNvCxnSpPr>
          <p:nvPr/>
        </p:nvCxnSpPr>
        <p:spPr>
          <a:xfrm flipV="1">
            <a:off x="5883276" y="2638120"/>
            <a:ext cx="937394" cy="421605"/>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8" idx="3"/>
            <a:endCxn id="9" idx="1"/>
          </p:cNvCxnSpPr>
          <p:nvPr/>
        </p:nvCxnSpPr>
        <p:spPr>
          <a:xfrm>
            <a:off x="5883276" y="3059725"/>
            <a:ext cx="937394" cy="647663"/>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8" idx="3"/>
            <a:endCxn id="11" idx="1"/>
          </p:cNvCxnSpPr>
          <p:nvPr/>
        </p:nvCxnSpPr>
        <p:spPr>
          <a:xfrm>
            <a:off x="5883276" y="3059725"/>
            <a:ext cx="937394" cy="1706488"/>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7" idx="3"/>
            <a:endCxn id="11" idx="1"/>
          </p:cNvCxnSpPr>
          <p:nvPr/>
        </p:nvCxnSpPr>
        <p:spPr>
          <a:xfrm>
            <a:off x="5883276" y="4478181"/>
            <a:ext cx="937394" cy="288032"/>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Right Arrow 49"/>
          <p:cNvSpPr/>
          <p:nvPr/>
        </p:nvSpPr>
        <p:spPr>
          <a:xfrm rot="16200000">
            <a:off x="5728878" y="2888541"/>
            <a:ext cx="308798" cy="277698"/>
          </a:xfrm>
          <a:prstGeom prst="rightArrow">
            <a:avLst/>
          </a:prstGeom>
          <a:solidFill>
            <a:srgbClr val="F65058"/>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sp>
        <p:nvSpPr>
          <p:cNvPr id="52" name="Right Arrow 51"/>
          <p:cNvSpPr/>
          <p:nvPr/>
        </p:nvSpPr>
        <p:spPr>
          <a:xfrm rot="5400000">
            <a:off x="8172453" y="2520034"/>
            <a:ext cx="308798" cy="277698"/>
          </a:xfrm>
          <a:prstGeom prst="rightArrow">
            <a:avLst/>
          </a:prstGeom>
          <a:solidFill>
            <a:srgbClr val="F65058"/>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sp>
        <p:nvSpPr>
          <p:cNvPr id="53" name="Right Arrow 52"/>
          <p:cNvSpPr/>
          <p:nvPr/>
        </p:nvSpPr>
        <p:spPr>
          <a:xfrm rot="5400000">
            <a:off x="8172453" y="3583979"/>
            <a:ext cx="308798" cy="277698"/>
          </a:xfrm>
          <a:prstGeom prst="rightArrow">
            <a:avLst/>
          </a:prstGeom>
          <a:solidFill>
            <a:srgbClr val="F65058"/>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sp>
        <p:nvSpPr>
          <p:cNvPr id="54" name="Right Arrow 53"/>
          <p:cNvSpPr/>
          <p:nvPr/>
        </p:nvSpPr>
        <p:spPr>
          <a:xfrm rot="5400000">
            <a:off x="8172453" y="4667476"/>
            <a:ext cx="308798" cy="277698"/>
          </a:xfrm>
          <a:prstGeom prst="rightArrow">
            <a:avLst/>
          </a:prstGeom>
          <a:solidFill>
            <a:srgbClr val="F65058"/>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sp>
        <p:nvSpPr>
          <p:cNvPr id="56" name="Rounded Rectangle 55"/>
          <p:cNvSpPr/>
          <p:nvPr/>
        </p:nvSpPr>
        <p:spPr>
          <a:xfrm>
            <a:off x="395536" y="2060848"/>
            <a:ext cx="1511523" cy="914400"/>
          </a:xfrm>
          <a:prstGeom prst="roundRect">
            <a:avLst/>
          </a:prstGeom>
          <a:solidFill>
            <a:schemeClr val="bg1"/>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a:solidFill>
                  <a:schemeClr val="tx1"/>
                </a:solidFill>
              </a:rPr>
              <a:t>Increasing urbanization</a:t>
            </a:r>
            <a:endParaRPr lang="en-US">
              <a:solidFill>
                <a:schemeClr val="tx1"/>
              </a:solidFill>
            </a:endParaRPr>
          </a:p>
        </p:txBody>
      </p:sp>
      <p:sp>
        <p:nvSpPr>
          <p:cNvPr id="57" name="Rounded Rectangle 56"/>
          <p:cNvSpPr/>
          <p:nvPr/>
        </p:nvSpPr>
        <p:spPr>
          <a:xfrm>
            <a:off x="395536" y="4425583"/>
            <a:ext cx="1511523" cy="914400"/>
          </a:xfrm>
          <a:prstGeom prst="roundRect">
            <a:avLst/>
          </a:prstGeom>
          <a:solidFill>
            <a:schemeClr val="bg1"/>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a:solidFill>
                  <a:schemeClr val="tx1"/>
                </a:solidFill>
              </a:rPr>
              <a:t>Population growth</a:t>
            </a:r>
            <a:endParaRPr lang="en-US">
              <a:solidFill>
                <a:schemeClr val="tx1"/>
              </a:solidFill>
            </a:endParaRPr>
          </a:p>
        </p:txBody>
      </p:sp>
      <p:sp>
        <p:nvSpPr>
          <p:cNvPr id="58" name="Rounded Rectangle 57"/>
          <p:cNvSpPr/>
          <p:nvPr/>
        </p:nvSpPr>
        <p:spPr>
          <a:xfrm>
            <a:off x="395536" y="3250188"/>
            <a:ext cx="1511523" cy="914400"/>
          </a:xfrm>
          <a:prstGeom prst="roundRect">
            <a:avLst/>
          </a:prstGeom>
          <a:solidFill>
            <a:schemeClr val="bg1"/>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b="1">
                <a:solidFill>
                  <a:schemeClr val="tx1"/>
                </a:solidFill>
              </a:rPr>
              <a:t>Under-capacity of WWTP</a:t>
            </a:r>
            <a:endParaRPr lang="en-US" b="1">
              <a:solidFill>
                <a:schemeClr val="tx1"/>
              </a:solidFill>
            </a:endParaRPr>
          </a:p>
        </p:txBody>
      </p:sp>
      <p:cxnSp>
        <p:nvCxnSpPr>
          <p:cNvPr id="72" name="Straight Arrow Connector 71"/>
          <p:cNvCxnSpPr>
            <a:stCxn id="56" idx="2"/>
            <a:endCxn id="58" idx="0"/>
          </p:cNvCxnSpPr>
          <p:nvPr/>
        </p:nvCxnSpPr>
        <p:spPr>
          <a:xfrm>
            <a:off x="1151298" y="2975248"/>
            <a:ext cx="0" cy="27494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57" idx="0"/>
            <a:endCxn id="58" idx="2"/>
          </p:cNvCxnSpPr>
          <p:nvPr/>
        </p:nvCxnSpPr>
        <p:spPr>
          <a:xfrm flipV="1">
            <a:off x="1151298" y="4164588"/>
            <a:ext cx="0" cy="260995"/>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58" idx="3"/>
            <a:endCxn id="6" idx="1"/>
          </p:cNvCxnSpPr>
          <p:nvPr/>
        </p:nvCxnSpPr>
        <p:spPr>
          <a:xfrm>
            <a:off x="1907059" y="3707388"/>
            <a:ext cx="449114"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a:stCxn id="7" idx="3"/>
            <a:endCxn id="10" idx="1"/>
          </p:cNvCxnSpPr>
          <p:nvPr/>
        </p:nvCxnSpPr>
        <p:spPr>
          <a:xfrm flipV="1">
            <a:off x="5883276" y="2638120"/>
            <a:ext cx="937394" cy="1840061"/>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Right Arrow 50"/>
          <p:cNvSpPr/>
          <p:nvPr/>
        </p:nvSpPr>
        <p:spPr>
          <a:xfrm rot="16200000">
            <a:off x="5750149" y="4310635"/>
            <a:ext cx="308798" cy="277698"/>
          </a:xfrm>
          <a:prstGeom prst="rightArrow">
            <a:avLst/>
          </a:prstGeom>
          <a:solidFill>
            <a:srgbClr val="F65058"/>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spTree>
    <p:extLst>
      <p:ext uri="{BB962C8B-B14F-4D97-AF65-F5344CB8AC3E}">
        <p14:creationId xmlns:p14="http://schemas.microsoft.com/office/powerpoint/2010/main" val="2853899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20713"/>
            <a:ext cx="7837075" cy="432048"/>
          </a:xfrm>
        </p:spPr>
        <p:txBody>
          <a:bodyPr/>
          <a:lstStyle/>
          <a:p>
            <a:r>
              <a:rPr lang="nl-NL"/>
              <a:t>Bay City is also facing problems with regard to </a:t>
            </a:r>
            <a:r>
              <a:rPr lang="nl-NL" b="1"/>
              <a:t>groundwater</a:t>
            </a:r>
            <a:endParaRPr lang="en-US" b="1" dirty="0"/>
          </a:p>
        </p:txBody>
      </p:sp>
      <p:sp>
        <p:nvSpPr>
          <p:cNvPr id="6" name="Rounded Rectangle 5"/>
          <p:cNvSpPr/>
          <p:nvPr/>
        </p:nvSpPr>
        <p:spPr>
          <a:xfrm>
            <a:off x="2051720" y="3571453"/>
            <a:ext cx="1511523" cy="914400"/>
          </a:xfrm>
          <a:prstGeom prst="roundRect">
            <a:avLst/>
          </a:prstGeom>
          <a:solidFill>
            <a:schemeClr val="bg1"/>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a:solidFill>
                  <a:schemeClr val="tx1"/>
                </a:solidFill>
              </a:rPr>
              <a:t>Over-abstraction groundwater</a:t>
            </a:r>
            <a:endParaRPr lang="en-US">
              <a:solidFill>
                <a:schemeClr val="tx1"/>
              </a:solidFill>
            </a:endParaRPr>
          </a:p>
        </p:txBody>
      </p:sp>
      <p:sp>
        <p:nvSpPr>
          <p:cNvPr id="9" name="Rounded Rectangle 8"/>
          <p:cNvSpPr/>
          <p:nvPr/>
        </p:nvSpPr>
        <p:spPr>
          <a:xfrm>
            <a:off x="7164288" y="2788263"/>
            <a:ext cx="1511523" cy="914400"/>
          </a:xfrm>
          <a:prstGeom prst="roundRect">
            <a:avLst/>
          </a:prstGeom>
          <a:solidFill>
            <a:schemeClr val="bg1"/>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b="1">
                <a:solidFill>
                  <a:schemeClr val="tx1"/>
                </a:solidFill>
              </a:rPr>
              <a:t>Water supply cost</a:t>
            </a:r>
            <a:endParaRPr lang="en-US" b="1">
              <a:solidFill>
                <a:schemeClr val="tx1"/>
              </a:solidFill>
            </a:endParaRPr>
          </a:p>
        </p:txBody>
      </p:sp>
      <p:sp>
        <p:nvSpPr>
          <p:cNvPr id="10" name="Rounded Rectangle 9"/>
          <p:cNvSpPr/>
          <p:nvPr/>
        </p:nvSpPr>
        <p:spPr>
          <a:xfrm>
            <a:off x="5491038" y="2780928"/>
            <a:ext cx="1511523" cy="914400"/>
          </a:xfrm>
          <a:prstGeom prst="roundRect">
            <a:avLst/>
          </a:prstGeom>
          <a:solidFill>
            <a:schemeClr val="bg1"/>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a:solidFill>
                  <a:schemeClr val="tx1"/>
                </a:solidFill>
              </a:rPr>
              <a:t>Ground water quality (salty)</a:t>
            </a:r>
            <a:endParaRPr lang="en-US">
              <a:solidFill>
                <a:schemeClr val="tx1"/>
              </a:solidFill>
            </a:endParaRPr>
          </a:p>
        </p:txBody>
      </p:sp>
      <p:sp>
        <p:nvSpPr>
          <p:cNvPr id="11" name="Rounded Rectangle 10"/>
          <p:cNvSpPr/>
          <p:nvPr/>
        </p:nvSpPr>
        <p:spPr>
          <a:xfrm>
            <a:off x="7164288" y="4525962"/>
            <a:ext cx="1511523" cy="914400"/>
          </a:xfrm>
          <a:prstGeom prst="roundRect">
            <a:avLst/>
          </a:prstGeom>
          <a:solidFill>
            <a:schemeClr val="bg1"/>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b="1">
                <a:solidFill>
                  <a:schemeClr val="tx1"/>
                </a:solidFill>
              </a:rPr>
              <a:t>Property value</a:t>
            </a:r>
            <a:endParaRPr lang="en-US" b="1">
              <a:solidFill>
                <a:schemeClr val="tx1"/>
              </a:solidFill>
            </a:endParaRPr>
          </a:p>
        </p:txBody>
      </p:sp>
      <p:sp>
        <p:nvSpPr>
          <p:cNvPr id="12" name="Right Arrow 11"/>
          <p:cNvSpPr/>
          <p:nvPr/>
        </p:nvSpPr>
        <p:spPr>
          <a:xfrm rot="16200000">
            <a:off x="8521412" y="3099279"/>
            <a:ext cx="308798" cy="277698"/>
          </a:xfrm>
          <a:prstGeom prst="rightArrow">
            <a:avLst/>
          </a:prstGeom>
          <a:solidFill>
            <a:srgbClr val="F65058"/>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cxnSp>
        <p:nvCxnSpPr>
          <p:cNvPr id="34" name="Elbow Connector 33"/>
          <p:cNvCxnSpPr>
            <a:stCxn id="43" idx="3"/>
            <a:endCxn id="10" idx="0"/>
          </p:cNvCxnSpPr>
          <p:nvPr/>
        </p:nvCxnSpPr>
        <p:spPr>
          <a:xfrm>
            <a:off x="5219427" y="2518048"/>
            <a:ext cx="1027373" cy="262880"/>
          </a:xfrm>
          <a:prstGeom prst="bentConnector2">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38" idx="3"/>
            <a:endCxn id="10" idx="1"/>
          </p:cNvCxnSpPr>
          <p:nvPr/>
        </p:nvCxnSpPr>
        <p:spPr>
          <a:xfrm flipV="1">
            <a:off x="5219427" y="3238128"/>
            <a:ext cx="271611" cy="790525"/>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Right Arrow 53"/>
          <p:cNvSpPr/>
          <p:nvPr/>
        </p:nvSpPr>
        <p:spPr>
          <a:xfrm rot="5400000">
            <a:off x="8523394" y="4844313"/>
            <a:ext cx="308798" cy="277698"/>
          </a:xfrm>
          <a:prstGeom prst="rightArrow">
            <a:avLst/>
          </a:prstGeom>
          <a:solidFill>
            <a:srgbClr val="F65058"/>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sp>
        <p:nvSpPr>
          <p:cNvPr id="56" name="Rounded Rectangle 55"/>
          <p:cNvSpPr/>
          <p:nvPr/>
        </p:nvSpPr>
        <p:spPr>
          <a:xfrm>
            <a:off x="395536" y="2072377"/>
            <a:ext cx="1511523" cy="914400"/>
          </a:xfrm>
          <a:prstGeom prst="roundRect">
            <a:avLst/>
          </a:prstGeom>
          <a:solidFill>
            <a:schemeClr val="bg1"/>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a:solidFill>
                  <a:schemeClr val="tx1"/>
                </a:solidFill>
              </a:rPr>
              <a:t>Increasing urbanization</a:t>
            </a:r>
            <a:endParaRPr lang="en-US">
              <a:solidFill>
                <a:schemeClr val="tx1"/>
              </a:solidFill>
            </a:endParaRPr>
          </a:p>
        </p:txBody>
      </p:sp>
      <p:sp>
        <p:nvSpPr>
          <p:cNvPr id="57" name="Rounded Rectangle 56"/>
          <p:cNvSpPr/>
          <p:nvPr/>
        </p:nvSpPr>
        <p:spPr>
          <a:xfrm>
            <a:off x="395536" y="5085184"/>
            <a:ext cx="1511523" cy="914400"/>
          </a:xfrm>
          <a:prstGeom prst="roundRect">
            <a:avLst/>
          </a:prstGeom>
          <a:solidFill>
            <a:schemeClr val="bg1"/>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a:solidFill>
                  <a:schemeClr val="tx1"/>
                </a:solidFill>
              </a:rPr>
              <a:t>Population growth</a:t>
            </a:r>
            <a:endParaRPr lang="en-US">
              <a:solidFill>
                <a:schemeClr val="tx1"/>
              </a:solidFill>
            </a:endParaRPr>
          </a:p>
        </p:txBody>
      </p:sp>
      <p:sp>
        <p:nvSpPr>
          <p:cNvPr id="58" name="Rounded Rectangle 57"/>
          <p:cNvSpPr/>
          <p:nvPr/>
        </p:nvSpPr>
        <p:spPr>
          <a:xfrm>
            <a:off x="395536" y="3571453"/>
            <a:ext cx="1511523" cy="914400"/>
          </a:xfrm>
          <a:prstGeom prst="roundRect">
            <a:avLst/>
          </a:prstGeom>
          <a:solidFill>
            <a:schemeClr val="bg1"/>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b="1">
                <a:solidFill>
                  <a:schemeClr val="tx1"/>
                </a:solidFill>
              </a:rPr>
              <a:t>Increasing water demand</a:t>
            </a:r>
            <a:endParaRPr lang="en-US" b="1">
              <a:solidFill>
                <a:schemeClr val="tx1"/>
              </a:solidFill>
            </a:endParaRPr>
          </a:p>
        </p:txBody>
      </p:sp>
      <p:cxnSp>
        <p:nvCxnSpPr>
          <p:cNvPr id="72" name="Straight Arrow Connector 71"/>
          <p:cNvCxnSpPr>
            <a:stCxn id="56" idx="2"/>
            <a:endCxn id="58" idx="0"/>
          </p:cNvCxnSpPr>
          <p:nvPr/>
        </p:nvCxnSpPr>
        <p:spPr>
          <a:xfrm>
            <a:off x="1151298" y="2986777"/>
            <a:ext cx="0" cy="584676"/>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57" idx="0"/>
            <a:endCxn id="58" idx="2"/>
          </p:cNvCxnSpPr>
          <p:nvPr/>
        </p:nvCxnSpPr>
        <p:spPr>
          <a:xfrm flipV="1">
            <a:off x="1151298" y="4485853"/>
            <a:ext cx="0" cy="59933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58" idx="3"/>
            <a:endCxn id="6" idx="1"/>
          </p:cNvCxnSpPr>
          <p:nvPr/>
        </p:nvCxnSpPr>
        <p:spPr>
          <a:xfrm>
            <a:off x="1907059" y="4028653"/>
            <a:ext cx="144661"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3707904" y="3571453"/>
            <a:ext cx="1511523" cy="914400"/>
          </a:xfrm>
          <a:prstGeom prst="roundRect">
            <a:avLst/>
          </a:prstGeom>
          <a:solidFill>
            <a:schemeClr val="bg1"/>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b="1">
                <a:solidFill>
                  <a:schemeClr val="tx1"/>
                </a:solidFill>
              </a:rPr>
              <a:t>Lowering groundwater table</a:t>
            </a:r>
            <a:endParaRPr lang="en-US" b="1">
              <a:solidFill>
                <a:schemeClr val="tx1"/>
              </a:solidFill>
            </a:endParaRPr>
          </a:p>
        </p:txBody>
      </p:sp>
      <p:cxnSp>
        <p:nvCxnSpPr>
          <p:cNvPr id="39" name="Straight Arrow Connector 38"/>
          <p:cNvCxnSpPr>
            <a:stCxn id="6" idx="3"/>
            <a:endCxn id="38" idx="1"/>
          </p:cNvCxnSpPr>
          <p:nvPr/>
        </p:nvCxnSpPr>
        <p:spPr>
          <a:xfrm>
            <a:off x="3563243" y="4028653"/>
            <a:ext cx="144661"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Rounded Rectangle 42"/>
          <p:cNvSpPr/>
          <p:nvPr/>
        </p:nvSpPr>
        <p:spPr>
          <a:xfrm>
            <a:off x="3707904" y="2060848"/>
            <a:ext cx="1511523" cy="914400"/>
          </a:xfrm>
          <a:prstGeom prst="roundRect">
            <a:avLst/>
          </a:prstGeom>
          <a:solidFill>
            <a:schemeClr val="bg1"/>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a:solidFill>
                  <a:schemeClr val="tx1"/>
                </a:solidFill>
              </a:rPr>
              <a:t>Reduced river flows (climate change)</a:t>
            </a:r>
            <a:endParaRPr lang="en-US">
              <a:solidFill>
                <a:schemeClr val="tx1"/>
              </a:solidFill>
            </a:endParaRPr>
          </a:p>
        </p:txBody>
      </p:sp>
      <p:cxnSp>
        <p:nvCxnSpPr>
          <p:cNvPr id="55" name="Straight Arrow Connector 54"/>
          <p:cNvCxnSpPr>
            <a:stCxn id="43" idx="2"/>
            <a:endCxn id="38" idx="0"/>
          </p:cNvCxnSpPr>
          <p:nvPr/>
        </p:nvCxnSpPr>
        <p:spPr>
          <a:xfrm>
            <a:off x="4463666" y="2975248"/>
            <a:ext cx="0" cy="596205"/>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38" idx="3"/>
            <a:endCxn id="66" idx="1"/>
          </p:cNvCxnSpPr>
          <p:nvPr/>
        </p:nvCxnSpPr>
        <p:spPr>
          <a:xfrm>
            <a:off x="5219427" y="4028653"/>
            <a:ext cx="271611" cy="959371"/>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Rounded Rectangle 65"/>
          <p:cNvSpPr/>
          <p:nvPr/>
        </p:nvSpPr>
        <p:spPr>
          <a:xfrm>
            <a:off x="5491038" y="4530824"/>
            <a:ext cx="1511523" cy="914400"/>
          </a:xfrm>
          <a:prstGeom prst="roundRect">
            <a:avLst/>
          </a:prstGeom>
          <a:solidFill>
            <a:schemeClr val="bg1"/>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a:solidFill>
                  <a:schemeClr val="tx1"/>
                </a:solidFill>
              </a:rPr>
              <a:t>Land subsidence + flood damage</a:t>
            </a:r>
            <a:endParaRPr lang="en-US">
              <a:solidFill>
                <a:schemeClr val="tx1"/>
              </a:solidFill>
            </a:endParaRPr>
          </a:p>
        </p:txBody>
      </p:sp>
      <p:cxnSp>
        <p:nvCxnSpPr>
          <p:cNvPr id="76" name="Straight Arrow Connector 75"/>
          <p:cNvCxnSpPr>
            <a:stCxn id="10" idx="3"/>
            <a:endCxn id="9" idx="1"/>
          </p:cNvCxnSpPr>
          <p:nvPr/>
        </p:nvCxnSpPr>
        <p:spPr>
          <a:xfrm>
            <a:off x="7002561" y="3238128"/>
            <a:ext cx="161727" cy="7335"/>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66" idx="3"/>
            <a:endCxn id="11" idx="1"/>
          </p:cNvCxnSpPr>
          <p:nvPr/>
        </p:nvCxnSpPr>
        <p:spPr>
          <a:xfrm flipV="1">
            <a:off x="7002561" y="4983162"/>
            <a:ext cx="161727" cy="4862"/>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24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54" grpId="0" animBg="1"/>
      <p:bldP spid="58" grpId="0" animBg="1"/>
      <p:bldP spid="38" grpId="0" animBg="1"/>
      <p:bldP spid="43" grpId="0" animBg="1"/>
      <p:bldP spid="6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20713"/>
            <a:ext cx="7837075" cy="432048"/>
          </a:xfrm>
        </p:spPr>
        <p:txBody>
          <a:bodyPr/>
          <a:lstStyle/>
          <a:p>
            <a:r>
              <a:rPr lang="nl-NL"/>
              <a:t>Bay City is also facing problems with regard to </a:t>
            </a:r>
            <a:r>
              <a:rPr lang="nl-NL" b="1"/>
              <a:t>stormwater</a:t>
            </a:r>
            <a:endParaRPr lang="en-US" b="1" dirty="0"/>
          </a:p>
        </p:txBody>
      </p:sp>
      <p:sp>
        <p:nvSpPr>
          <p:cNvPr id="6" name="Rounded Rectangle 5"/>
          <p:cNvSpPr/>
          <p:nvPr/>
        </p:nvSpPr>
        <p:spPr>
          <a:xfrm>
            <a:off x="2267099" y="2469629"/>
            <a:ext cx="1511523" cy="914400"/>
          </a:xfrm>
          <a:prstGeom prst="roundRect">
            <a:avLst/>
          </a:prstGeom>
          <a:solidFill>
            <a:schemeClr val="bg1"/>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dirty="0">
                <a:solidFill>
                  <a:schemeClr val="tx1"/>
                </a:solidFill>
              </a:rPr>
              <a:t>System overflow discharge</a:t>
            </a:r>
            <a:endParaRPr lang="en-US" dirty="0">
              <a:solidFill>
                <a:schemeClr val="tx1"/>
              </a:solidFill>
            </a:endParaRPr>
          </a:p>
        </p:txBody>
      </p:sp>
      <p:sp>
        <p:nvSpPr>
          <p:cNvPr id="10" name="Rounded Rectangle 9"/>
          <p:cNvSpPr/>
          <p:nvPr/>
        </p:nvSpPr>
        <p:spPr>
          <a:xfrm>
            <a:off x="6660232" y="1700808"/>
            <a:ext cx="1511523" cy="914400"/>
          </a:xfrm>
          <a:prstGeom prst="roundRect">
            <a:avLst/>
          </a:prstGeom>
          <a:solidFill>
            <a:schemeClr val="bg1"/>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b="1">
                <a:solidFill>
                  <a:schemeClr val="tx1"/>
                </a:solidFill>
              </a:rPr>
              <a:t>Tourism + recreation</a:t>
            </a:r>
            <a:endParaRPr lang="en-US" b="1">
              <a:solidFill>
                <a:schemeClr val="tx1"/>
              </a:solidFill>
            </a:endParaRPr>
          </a:p>
        </p:txBody>
      </p:sp>
      <p:cxnSp>
        <p:nvCxnSpPr>
          <p:cNvPr id="37" name="Elbow Connector 36"/>
          <p:cNvCxnSpPr>
            <a:stCxn id="38" idx="3"/>
            <a:endCxn id="10" idx="1"/>
          </p:cNvCxnSpPr>
          <p:nvPr/>
        </p:nvCxnSpPr>
        <p:spPr>
          <a:xfrm flipV="1">
            <a:off x="5796136" y="2158008"/>
            <a:ext cx="864096" cy="768821"/>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Right Arrow 53"/>
          <p:cNvSpPr/>
          <p:nvPr/>
        </p:nvSpPr>
        <p:spPr>
          <a:xfrm rot="5400000">
            <a:off x="8032519" y="2019159"/>
            <a:ext cx="308798" cy="277698"/>
          </a:xfrm>
          <a:prstGeom prst="rightArrow">
            <a:avLst/>
          </a:prstGeom>
          <a:solidFill>
            <a:srgbClr val="F65058"/>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sp>
        <p:nvSpPr>
          <p:cNvPr id="38" name="Rounded Rectangle 37"/>
          <p:cNvSpPr/>
          <p:nvPr/>
        </p:nvSpPr>
        <p:spPr>
          <a:xfrm>
            <a:off x="4284613" y="2469629"/>
            <a:ext cx="1511523" cy="914400"/>
          </a:xfrm>
          <a:prstGeom prst="roundRect">
            <a:avLst/>
          </a:prstGeom>
          <a:solidFill>
            <a:schemeClr val="bg1"/>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b="1">
                <a:solidFill>
                  <a:schemeClr val="tx1"/>
                </a:solidFill>
              </a:rPr>
              <a:t>Pollution of rivers and lakes</a:t>
            </a:r>
            <a:endParaRPr lang="en-US" b="1">
              <a:solidFill>
                <a:schemeClr val="tx1"/>
              </a:solidFill>
            </a:endParaRPr>
          </a:p>
        </p:txBody>
      </p:sp>
      <p:cxnSp>
        <p:nvCxnSpPr>
          <p:cNvPr id="39" name="Straight Arrow Connector 38"/>
          <p:cNvCxnSpPr>
            <a:stCxn id="6" idx="3"/>
            <a:endCxn id="38" idx="1"/>
          </p:cNvCxnSpPr>
          <p:nvPr/>
        </p:nvCxnSpPr>
        <p:spPr>
          <a:xfrm>
            <a:off x="3778622" y="2926829"/>
            <a:ext cx="505991"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38" idx="3"/>
            <a:endCxn id="66" idx="1"/>
          </p:cNvCxnSpPr>
          <p:nvPr/>
        </p:nvCxnSpPr>
        <p:spPr>
          <a:xfrm>
            <a:off x="5796136" y="2926829"/>
            <a:ext cx="864096" cy="693043"/>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Rounded Rectangle 65"/>
          <p:cNvSpPr/>
          <p:nvPr/>
        </p:nvSpPr>
        <p:spPr>
          <a:xfrm>
            <a:off x="6660232" y="3162672"/>
            <a:ext cx="1511523" cy="914400"/>
          </a:xfrm>
          <a:prstGeom prst="roundRect">
            <a:avLst/>
          </a:prstGeom>
          <a:solidFill>
            <a:schemeClr val="bg1"/>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b="1">
                <a:solidFill>
                  <a:schemeClr val="tx1"/>
                </a:solidFill>
              </a:rPr>
              <a:t>Public health risk</a:t>
            </a:r>
            <a:endParaRPr lang="en-US" b="1">
              <a:solidFill>
                <a:schemeClr val="tx1"/>
              </a:solidFill>
            </a:endParaRPr>
          </a:p>
        </p:txBody>
      </p:sp>
      <p:sp>
        <p:nvSpPr>
          <p:cNvPr id="12" name="Right Arrow 11"/>
          <p:cNvSpPr/>
          <p:nvPr/>
        </p:nvSpPr>
        <p:spPr>
          <a:xfrm rot="16200000">
            <a:off x="8028857" y="3481023"/>
            <a:ext cx="308798" cy="277698"/>
          </a:xfrm>
          <a:prstGeom prst="rightArrow">
            <a:avLst/>
          </a:prstGeom>
          <a:solidFill>
            <a:srgbClr val="F65058"/>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sp>
        <p:nvSpPr>
          <p:cNvPr id="27" name="Rounded Rectangle 26"/>
          <p:cNvSpPr/>
          <p:nvPr/>
        </p:nvSpPr>
        <p:spPr>
          <a:xfrm>
            <a:off x="612205" y="3882752"/>
            <a:ext cx="1511523" cy="914400"/>
          </a:xfrm>
          <a:prstGeom prst="roundRect">
            <a:avLst/>
          </a:prstGeom>
          <a:solidFill>
            <a:schemeClr val="bg1"/>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a:solidFill>
                  <a:schemeClr val="tx1"/>
                </a:solidFill>
              </a:rPr>
              <a:t>Climate change-heavy rainfalls</a:t>
            </a:r>
            <a:endParaRPr lang="en-US">
              <a:solidFill>
                <a:schemeClr val="tx1"/>
              </a:solidFill>
            </a:endParaRPr>
          </a:p>
        </p:txBody>
      </p:sp>
      <p:cxnSp>
        <p:nvCxnSpPr>
          <p:cNvPr id="28" name="Elbow Connector 27"/>
          <p:cNvCxnSpPr>
            <a:stCxn id="27" idx="0"/>
            <a:endCxn id="6" idx="1"/>
          </p:cNvCxnSpPr>
          <p:nvPr/>
        </p:nvCxnSpPr>
        <p:spPr>
          <a:xfrm rot="5400000" flipH="1" flipV="1">
            <a:off x="1339572" y="2955225"/>
            <a:ext cx="955923" cy="899132"/>
          </a:xfrm>
          <a:prstGeom prst="bentConnector2">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6660877" y="4653136"/>
            <a:ext cx="1511523" cy="914400"/>
          </a:xfrm>
          <a:prstGeom prst="roundRect">
            <a:avLst/>
          </a:prstGeom>
          <a:solidFill>
            <a:schemeClr val="bg1"/>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b="1">
                <a:solidFill>
                  <a:schemeClr val="tx1"/>
                </a:solidFill>
              </a:rPr>
              <a:t>Urban flooding</a:t>
            </a:r>
            <a:endParaRPr lang="en-US" b="1">
              <a:solidFill>
                <a:schemeClr val="tx1"/>
              </a:solidFill>
            </a:endParaRPr>
          </a:p>
        </p:txBody>
      </p:sp>
      <p:cxnSp>
        <p:nvCxnSpPr>
          <p:cNvPr id="35" name="Elbow Connector 34"/>
          <p:cNvCxnSpPr>
            <a:stCxn id="27" idx="3"/>
            <a:endCxn id="33" idx="1"/>
          </p:cNvCxnSpPr>
          <p:nvPr/>
        </p:nvCxnSpPr>
        <p:spPr>
          <a:xfrm>
            <a:off x="2123728" y="4339952"/>
            <a:ext cx="4537149" cy="770384"/>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612205" y="5250904"/>
            <a:ext cx="1511523" cy="914400"/>
          </a:xfrm>
          <a:prstGeom prst="roundRect">
            <a:avLst/>
          </a:prstGeom>
          <a:solidFill>
            <a:schemeClr val="bg1"/>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a:solidFill>
                  <a:schemeClr val="tx1"/>
                </a:solidFill>
              </a:rPr>
              <a:t>Insufficient drainage system</a:t>
            </a:r>
            <a:endParaRPr lang="en-US">
              <a:solidFill>
                <a:schemeClr val="tx1"/>
              </a:solidFill>
            </a:endParaRPr>
          </a:p>
        </p:txBody>
      </p:sp>
      <p:cxnSp>
        <p:nvCxnSpPr>
          <p:cNvPr id="44" name="Elbow Connector 43"/>
          <p:cNvCxnSpPr>
            <a:stCxn id="41" idx="3"/>
            <a:endCxn id="33" idx="1"/>
          </p:cNvCxnSpPr>
          <p:nvPr/>
        </p:nvCxnSpPr>
        <p:spPr>
          <a:xfrm flipV="1">
            <a:off x="2123728" y="5110336"/>
            <a:ext cx="4537149" cy="597768"/>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Right Arrow 45"/>
          <p:cNvSpPr/>
          <p:nvPr/>
        </p:nvSpPr>
        <p:spPr>
          <a:xfrm rot="16200000">
            <a:off x="8028857" y="4971487"/>
            <a:ext cx="308798" cy="277698"/>
          </a:xfrm>
          <a:prstGeom prst="rightArrow">
            <a:avLst/>
          </a:prstGeom>
          <a:solidFill>
            <a:srgbClr val="F65058"/>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spTree>
    <p:extLst>
      <p:ext uri="{BB962C8B-B14F-4D97-AF65-F5344CB8AC3E}">
        <p14:creationId xmlns:p14="http://schemas.microsoft.com/office/powerpoint/2010/main" val="197565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4" grpId="0" animBg="1"/>
      <p:bldP spid="38" grpId="0" animBg="1"/>
      <p:bldP spid="66" grpId="0" animBg="1"/>
      <p:bldP spid="12" grpId="0" animBg="1"/>
      <p:bldP spid="27" grpId="0" animBg="1"/>
      <p:bldP spid="33" grpId="0" animBg="1"/>
      <p:bldP spid="41" grpId="0" animBg="1"/>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task and your budget</a:t>
            </a:r>
          </a:p>
        </p:txBody>
      </p:sp>
      <p:sp>
        <p:nvSpPr>
          <p:cNvPr id="3" name="TextBox 2"/>
          <p:cNvSpPr txBox="1"/>
          <p:nvPr/>
        </p:nvSpPr>
        <p:spPr>
          <a:xfrm>
            <a:off x="539552" y="1412776"/>
            <a:ext cx="7848227"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mn-lt"/>
              </a:rPr>
              <a:t>Your </a:t>
            </a:r>
            <a:r>
              <a:rPr lang="en-US" sz="2400" b="1" dirty="0">
                <a:latin typeface="+mn-lt"/>
              </a:rPr>
              <a:t>task</a:t>
            </a:r>
            <a:r>
              <a:rPr lang="en-US" sz="2400" dirty="0">
                <a:latin typeface="+mn-lt"/>
              </a:rPr>
              <a:t>, again:</a:t>
            </a:r>
            <a:br>
              <a:rPr lang="en-US" sz="2400" dirty="0">
                <a:latin typeface="+mn-lt"/>
              </a:rPr>
            </a:br>
            <a:r>
              <a:rPr lang="en-US" sz="2400" dirty="0">
                <a:latin typeface="+mn-lt"/>
              </a:rPr>
              <a:t>Determine the optimal solution for </a:t>
            </a:r>
            <a:r>
              <a:rPr lang="en-US" sz="2400">
                <a:latin typeface="+mn-lt"/>
              </a:rPr>
              <a:t>the wastewater </a:t>
            </a:r>
            <a:r>
              <a:rPr lang="en-US" sz="2400" dirty="0">
                <a:latin typeface="+mn-lt"/>
              </a:rPr>
              <a:t>problem but now also integrating </a:t>
            </a:r>
            <a:r>
              <a:rPr lang="en-US" sz="2400" dirty="0" err="1">
                <a:latin typeface="+mn-lt"/>
              </a:rPr>
              <a:t>stormwater</a:t>
            </a:r>
            <a:r>
              <a:rPr lang="en-US" sz="2400" dirty="0">
                <a:latin typeface="+mn-lt"/>
              </a:rPr>
              <a:t> and groundwater issues</a:t>
            </a:r>
          </a:p>
          <a:p>
            <a:pPr marL="285750" indent="-285750">
              <a:buFont typeface="Arial" panose="020B0604020202020204" pitchFamily="34" charset="0"/>
              <a:buChar char="•"/>
            </a:pPr>
            <a:endParaRPr lang="en-US" sz="2400" dirty="0">
              <a:latin typeface="+mn-lt"/>
            </a:endParaRPr>
          </a:p>
          <a:p>
            <a:pPr marL="285750" indent="-285750">
              <a:buFont typeface="Arial" panose="020B0604020202020204" pitchFamily="34" charset="0"/>
              <a:buChar char="•"/>
            </a:pPr>
            <a:r>
              <a:rPr lang="en-US" sz="2400" dirty="0"/>
              <a:t>Your </a:t>
            </a:r>
            <a:r>
              <a:rPr lang="en-US" sz="2400" b="1" dirty="0"/>
              <a:t>budget</a:t>
            </a:r>
            <a:r>
              <a:rPr lang="en-US" sz="2400" dirty="0"/>
              <a:t>, again:</a:t>
            </a:r>
            <a:br>
              <a:rPr lang="en-US" sz="2400" dirty="0"/>
            </a:br>
            <a:r>
              <a:rPr lang="en-US" sz="2400" dirty="0"/>
              <a:t>Annual revenue stream of $ 1 million over the coming 30 years (from levies/ taxes)</a:t>
            </a:r>
          </a:p>
          <a:p>
            <a:pPr marL="285750" indent="-285750">
              <a:buFont typeface="Arial" panose="020B0604020202020204" pitchFamily="34" charset="0"/>
              <a:buChar char="•"/>
            </a:pPr>
            <a:endParaRPr lang="en-US" sz="2400" dirty="0">
              <a:latin typeface="+mn-lt"/>
            </a:endParaRPr>
          </a:p>
          <a:p>
            <a:pPr marL="285750" indent="-285750">
              <a:buFont typeface="Arial" panose="020B0604020202020204" pitchFamily="34" charset="0"/>
              <a:buChar char="•"/>
            </a:pPr>
            <a:r>
              <a:rPr lang="en-US" sz="2400" b="1" dirty="0">
                <a:latin typeface="+mn-lt"/>
              </a:rPr>
              <a:t>New approach</a:t>
            </a:r>
            <a:r>
              <a:rPr lang="en-US" sz="2400" dirty="0">
                <a:latin typeface="+mn-lt"/>
              </a:rPr>
              <a:t>: pursue an </a:t>
            </a:r>
            <a:r>
              <a:rPr lang="en-US" sz="2400" b="1" dirty="0">
                <a:latin typeface="+mn-lt"/>
              </a:rPr>
              <a:t>integrated</a:t>
            </a:r>
            <a:r>
              <a:rPr lang="en-US" sz="2400" dirty="0">
                <a:latin typeface="+mn-lt"/>
              </a:rPr>
              <a:t> </a:t>
            </a:r>
            <a:r>
              <a:rPr lang="en-US" sz="2400" b="1" dirty="0">
                <a:latin typeface="+mn-lt"/>
              </a:rPr>
              <a:t>approach</a:t>
            </a:r>
            <a:r>
              <a:rPr lang="en-US" sz="2400" dirty="0">
                <a:latin typeface="+mn-lt"/>
              </a:rPr>
              <a:t> by:</a:t>
            </a:r>
          </a:p>
          <a:p>
            <a:pPr marL="742950" lvl="1" indent="-285750">
              <a:buFont typeface="Arial" panose="020B0604020202020204" pitchFamily="34" charset="0"/>
              <a:buChar char="•"/>
            </a:pPr>
            <a:r>
              <a:rPr lang="en-US" sz="2400" dirty="0">
                <a:latin typeface="+mn-lt"/>
              </a:rPr>
              <a:t>Considering other urban water challenges</a:t>
            </a:r>
          </a:p>
          <a:p>
            <a:pPr marL="742950" lvl="1" indent="-285750">
              <a:buFont typeface="Arial" panose="020B0604020202020204" pitchFamily="34" charset="0"/>
              <a:buChar char="•"/>
            </a:pPr>
            <a:r>
              <a:rPr lang="en-US" sz="2400" dirty="0">
                <a:latin typeface="+mn-lt"/>
              </a:rPr>
              <a:t>Seeking input from stakeholders!</a:t>
            </a:r>
          </a:p>
        </p:txBody>
      </p:sp>
    </p:spTree>
    <p:extLst>
      <p:ext uri="{BB962C8B-B14F-4D97-AF65-F5344CB8AC3E}">
        <p14:creationId xmlns:p14="http://schemas.microsoft.com/office/powerpoint/2010/main" val="224511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Stakeholders</a:t>
            </a:r>
          </a:p>
        </p:txBody>
      </p:sp>
      <p:sp>
        <p:nvSpPr>
          <p:cNvPr id="5" name="TextBox 4"/>
          <p:cNvSpPr txBox="1"/>
          <p:nvPr/>
        </p:nvSpPr>
        <p:spPr>
          <a:xfrm>
            <a:off x="684213" y="1412776"/>
            <a:ext cx="7560840" cy="4524315"/>
          </a:xfrm>
          <a:prstGeom prst="rect">
            <a:avLst/>
          </a:prstGeom>
          <a:noFill/>
        </p:spPr>
        <p:txBody>
          <a:bodyPr wrap="square" rtlCol="0">
            <a:spAutoFit/>
          </a:bodyPr>
          <a:lstStyle/>
          <a:p>
            <a:pPr marL="0" lvl="1"/>
            <a:r>
              <a:rPr lang="en-US" sz="2400" dirty="0">
                <a:latin typeface="+mn-lt"/>
              </a:rPr>
              <a:t>Three main </a:t>
            </a:r>
            <a:r>
              <a:rPr lang="en-US" sz="2400" b="1" dirty="0">
                <a:latin typeface="+mn-lt"/>
              </a:rPr>
              <a:t>stakeholders</a:t>
            </a:r>
            <a:r>
              <a:rPr lang="en-US" sz="2400" dirty="0">
                <a:latin typeface="+mn-lt"/>
              </a:rPr>
              <a:t> were identified:</a:t>
            </a:r>
          </a:p>
          <a:p>
            <a:pPr lvl="1" indent="-457200">
              <a:buFont typeface="+mj-lt"/>
              <a:buAutoNum type="arabicPeriod"/>
            </a:pPr>
            <a:r>
              <a:rPr lang="en-US" sz="2400" dirty="0">
                <a:latin typeface="+mn-lt"/>
              </a:rPr>
              <a:t>the Bay City water utility, </a:t>
            </a:r>
          </a:p>
          <a:p>
            <a:pPr lvl="1" indent="-457200">
              <a:buFont typeface="+mj-lt"/>
              <a:buAutoNum type="arabicPeriod"/>
            </a:pPr>
            <a:r>
              <a:rPr lang="en-US" sz="2400" dirty="0">
                <a:latin typeface="+mn-lt"/>
              </a:rPr>
              <a:t>the regional blue-green infrastructure program, and</a:t>
            </a:r>
          </a:p>
          <a:p>
            <a:pPr lvl="1" indent="-457200">
              <a:buFont typeface="+mj-lt"/>
              <a:buAutoNum type="arabicPeriod"/>
            </a:pPr>
            <a:r>
              <a:rPr lang="en-US" sz="2400" dirty="0"/>
              <a:t>ABCD, a major developer in the region.</a:t>
            </a:r>
          </a:p>
          <a:p>
            <a:pPr lvl="1" indent="-457200">
              <a:buFont typeface="+mj-lt"/>
              <a:buAutoNum type="arabicPeriod"/>
            </a:pPr>
            <a:endParaRPr lang="en-US" sz="2400" dirty="0">
              <a:latin typeface="+mn-lt"/>
            </a:endParaRPr>
          </a:p>
          <a:p>
            <a:pPr marL="0" lvl="1"/>
            <a:r>
              <a:rPr lang="en-US" sz="2400" dirty="0">
                <a:latin typeface="+mn-lt"/>
              </a:rPr>
              <a:t>Potential </a:t>
            </a:r>
            <a:r>
              <a:rPr lang="en-US" sz="2400" u="sng" dirty="0">
                <a:latin typeface="+mn-lt"/>
              </a:rPr>
              <a:t>advantages</a:t>
            </a:r>
            <a:r>
              <a:rPr lang="en-US" sz="2400" dirty="0">
                <a:latin typeface="+mn-lt"/>
              </a:rPr>
              <a:t> of stakeholder engagement:</a:t>
            </a:r>
          </a:p>
          <a:p>
            <a:pPr marL="342900" lvl="1" indent="-342900">
              <a:buFontTx/>
              <a:buChar char="-"/>
            </a:pPr>
            <a:r>
              <a:rPr lang="en-US" sz="2400" dirty="0">
                <a:latin typeface="+mn-lt"/>
              </a:rPr>
              <a:t>New alternatives / solutions</a:t>
            </a:r>
          </a:p>
          <a:p>
            <a:pPr marL="342900" lvl="1" indent="-342900">
              <a:buFontTx/>
              <a:buChar char="-"/>
            </a:pPr>
            <a:r>
              <a:rPr lang="en-US" sz="2400" dirty="0">
                <a:latin typeface="+mn-lt"/>
              </a:rPr>
              <a:t>Better solutions due to integrated approach</a:t>
            </a:r>
          </a:p>
          <a:p>
            <a:pPr marL="342900" lvl="1" indent="-342900">
              <a:buFontTx/>
              <a:buChar char="-"/>
            </a:pPr>
            <a:r>
              <a:rPr lang="en-US" sz="2400" dirty="0">
                <a:latin typeface="+mn-lt"/>
              </a:rPr>
              <a:t>Additional funding</a:t>
            </a:r>
          </a:p>
          <a:p>
            <a:pPr marL="342900" lvl="1" indent="-342900">
              <a:buFontTx/>
              <a:buChar char="-"/>
            </a:pPr>
            <a:endParaRPr lang="en-US" sz="2400" dirty="0">
              <a:latin typeface="+mn-lt"/>
            </a:endParaRPr>
          </a:p>
          <a:p>
            <a:pPr marL="0" lvl="1"/>
            <a:r>
              <a:rPr lang="en-US" sz="2400" dirty="0">
                <a:latin typeface="+mn-lt"/>
              </a:rPr>
              <a:t>Potential </a:t>
            </a:r>
            <a:r>
              <a:rPr lang="en-US" sz="2400" u="sng" dirty="0">
                <a:latin typeface="+mn-lt"/>
              </a:rPr>
              <a:t>disadvantage</a:t>
            </a:r>
            <a:r>
              <a:rPr lang="en-US" sz="2400" dirty="0">
                <a:latin typeface="+mn-lt"/>
              </a:rPr>
              <a:t> of stakeholder engagement:</a:t>
            </a:r>
          </a:p>
          <a:p>
            <a:pPr marL="342900" lvl="1" indent="-342900">
              <a:buFontTx/>
              <a:buChar char="-"/>
            </a:pPr>
            <a:r>
              <a:rPr lang="en-US" sz="2400" dirty="0">
                <a:latin typeface="+mn-lt"/>
              </a:rPr>
              <a:t>More effort/ time required: transaction costs</a:t>
            </a:r>
          </a:p>
        </p:txBody>
      </p:sp>
    </p:spTree>
    <p:extLst>
      <p:ext uri="{BB962C8B-B14F-4D97-AF65-F5344CB8AC3E}">
        <p14:creationId xmlns:p14="http://schemas.microsoft.com/office/powerpoint/2010/main" val="3614357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2699792" y="2564904"/>
            <a:ext cx="5832648" cy="273630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2000" b="1" dirty="0">
                <a:solidFill>
                  <a:srgbClr val="F65058"/>
                </a:solidFill>
              </a:rPr>
              <a:t>IUWM Financial + Economic Module</a:t>
            </a:r>
            <a:br>
              <a:rPr lang="en-US" sz="2000" b="1" dirty="0">
                <a:solidFill>
                  <a:srgbClr val="F65058"/>
                </a:solidFill>
              </a:rPr>
            </a:br>
            <a:endParaRPr lang="en-US" sz="2000" b="1" dirty="0">
              <a:solidFill>
                <a:srgbClr val="F65058"/>
              </a:solidFill>
            </a:endParaRPr>
          </a:p>
          <a:p>
            <a:pPr marL="0" indent="0" fontAlgn="auto">
              <a:spcAft>
                <a:spcPts val="0"/>
              </a:spcAft>
              <a:buNone/>
            </a:pPr>
            <a:r>
              <a:rPr lang="en-US" sz="2800" b="1">
                <a:solidFill>
                  <a:srgbClr val="F65058"/>
                </a:solidFill>
              </a:rPr>
              <a:t>Simulation Game</a:t>
            </a:r>
          </a:p>
          <a:p>
            <a:pPr marL="0" indent="0" fontAlgn="auto">
              <a:spcAft>
                <a:spcPts val="0"/>
              </a:spcAft>
              <a:buNone/>
            </a:pPr>
            <a:endParaRPr lang="nl-NL" sz="2800" b="1">
              <a:solidFill>
                <a:srgbClr val="F65058"/>
              </a:solidFill>
            </a:endParaRPr>
          </a:p>
          <a:p>
            <a:pPr marL="0" indent="0" fontAlgn="auto">
              <a:spcAft>
                <a:spcPts val="0"/>
              </a:spcAft>
              <a:buNone/>
            </a:pPr>
            <a:r>
              <a:rPr lang="nl-NL" sz="2800" b="1">
                <a:solidFill>
                  <a:srgbClr val="F65058"/>
                </a:solidFill>
              </a:rPr>
              <a:t>Round 2 – Results</a:t>
            </a:r>
          </a:p>
        </p:txBody>
      </p:sp>
    </p:spTree>
    <p:extLst>
      <p:ext uri="{BB962C8B-B14F-4D97-AF65-F5344CB8AC3E}">
        <p14:creationId xmlns:p14="http://schemas.microsoft.com/office/powerpoint/2010/main" val="3600728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Results</a:t>
            </a:r>
            <a:endParaRPr lang="en-US" dirty="0"/>
          </a:p>
        </p:txBody>
      </p:sp>
      <p:cxnSp>
        <p:nvCxnSpPr>
          <p:cNvPr id="4" name="Straight Connector 3"/>
          <p:cNvCxnSpPr/>
          <p:nvPr/>
        </p:nvCxnSpPr>
        <p:spPr>
          <a:xfrm>
            <a:off x="2016581" y="4184656"/>
            <a:ext cx="5364000" cy="0"/>
          </a:xfrm>
          <a:prstGeom prst="line">
            <a:avLst/>
          </a:prstGeom>
          <a:ln>
            <a:solidFill>
              <a:schemeClr val="tx1"/>
            </a:solidFill>
            <a:headEnd type="arrow" w="med" len="med"/>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311880" y="1556792"/>
            <a:ext cx="0" cy="4104000"/>
          </a:xfrm>
          <a:prstGeom prst="line">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09918" y="1565478"/>
            <a:ext cx="603050" cy="369332"/>
          </a:xfrm>
          <a:prstGeom prst="rect">
            <a:avLst/>
          </a:prstGeom>
          <a:noFill/>
        </p:spPr>
        <p:txBody>
          <a:bodyPr wrap="none" rtlCol="0">
            <a:spAutoFit/>
          </a:bodyPr>
          <a:lstStyle/>
          <a:p>
            <a:r>
              <a:rPr lang="nl-NL" i="1">
                <a:latin typeface="+mn-lt"/>
              </a:rPr>
              <a:t>NPV</a:t>
            </a:r>
            <a:endParaRPr lang="en-US" i="1">
              <a:latin typeface="+mn-lt"/>
            </a:endParaRPr>
          </a:p>
        </p:txBody>
      </p:sp>
      <p:sp>
        <p:nvSpPr>
          <p:cNvPr id="11" name="TextBox 10"/>
          <p:cNvSpPr txBox="1"/>
          <p:nvPr/>
        </p:nvSpPr>
        <p:spPr>
          <a:xfrm>
            <a:off x="6612422" y="4242408"/>
            <a:ext cx="708848" cy="369332"/>
          </a:xfrm>
          <a:prstGeom prst="rect">
            <a:avLst/>
          </a:prstGeom>
          <a:noFill/>
        </p:spPr>
        <p:txBody>
          <a:bodyPr wrap="none" rtlCol="0">
            <a:spAutoFit/>
          </a:bodyPr>
          <a:lstStyle/>
          <a:p>
            <a:r>
              <a:rPr lang="nl-NL" i="1">
                <a:latin typeface="+mn-lt"/>
              </a:rPr>
              <a:t>eNPV</a:t>
            </a:r>
            <a:endParaRPr lang="en-US" i="1">
              <a:latin typeface="+mn-lt"/>
            </a:endParaRPr>
          </a:p>
        </p:txBody>
      </p:sp>
      <p:cxnSp>
        <p:nvCxnSpPr>
          <p:cNvPr id="12" name="Straight Connector 11"/>
          <p:cNvCxnSpPr/>
          <p:nvPr/>
        </p:nvCxnSpPr>
        <p:spPr>
          <a:xfrm>
            <a:off x="3239872" y="1934810"/>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39872" y="2506380"/>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39872" y="3077950"/>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39872" y="3649520"/>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39872" y="4797152"/>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239872" y="5301208"/>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851856" y="4113096"/>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427856" y="4113096"/>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5003856" y="4113096"/>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5580112" y="4113096"/>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6156176" y="4113096"/>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2699792" y="4113096"/>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2123728" y="4113096"/>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Isosceles Triangle 51"/>
          <p:cNvSpPr/>
          <p:nvPr/>
        </p:nvSpPr>
        <p:spPr>
          <a:xfrm>
            <a:off x="3971472" y="4302339"/>
            <a:ext cx="456512" cy="393545"/>
          </a:xfrm>
          <a:prstGeom prst="triangle">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t>1</a:t>
            </a:r>
            <a:endParaRPr lang="en-US" sz="2000"/>
          </a:p>
        </p:txBody>
      </p:sp>
      <p:sp>
        <p:nvSpPr>
          <p:cNvPr id="53" name="Oval 52"/>
          <p:cNvSpPr/>
          <p:nvPr/>
        </p:nvSpPr>
        <p:spPr>
          <a:xfrm>
            <a:off x="3890423" y="2969222"/>
            <a:ext cx="393545" cy="393545"/>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solidFill>
                  <a:schemeClr val="bg1"/>
                </a:solidFill>
              </a:rPr>
              <a:t>2</a:t>
            </a:r>
            <a:endParaRPr lang="en-US" sz="2000">
              <a:solidFill>
                <a:schemeClr val="bg1"/>
              </a:solidFill>
            </a:endParaRPr>
          </a:p>
        </p:txBody>
      </p:sp>
      <p:sp>
        <p:nvSpPr>
          <p:cNvPr id="54" name="Rectangle 53"/>
          <p:cNvSpPr/>
          <p:nvPr/>
        </p:nvSpPr>
        <p:spPr>
          <a:xfrm>
            <a:off x="3133099" y="2027343"/>
            <a:ext cx="393545" cy="393545"/>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solidFill>
                  <a:schemeClr val="bg1"/>
                </a:solidFill>
              </a:rPr>
              <a:t>0</a:t>
            </a:r>
            <a:endParaRPr lang="en-US" sz="2000">
              <a:solidFill>
                <a:schemeClr val="bg1"/>
              </a:solidFill>
            </a:endParaRPr>
          </a:p>
        </p:txBody>
      </p:sp>
      <p:sp>
        <p:nvSpPr>
          <p:cNvPr id="55" name="TextBox 54"/>
          <p:cNvSpPr txBox="1"/>
          <p:nvPr/>
        </p:nvSpPr>
        <p:spPr>
          <a:xfrm>
            <a:off x="4474432" y="4221088"/>
            <a:ext cx="1609736" cy="1015663"/>
          </a:xfrm>
          <a:prstGeom prst="rect">
            <a:avLst/>
          </a:prstGeom>
          <a:noFill/>
        </p:spPr>
        <p:txBody>
          <a:bodyPr wrap="none" rtlCol="0">
            <a:spAutoFit/>
          </a:bodyPr>
          <a:lstStyle/>
          <a:p>
            <a:r>
              <a:rPr lang="nl-NL" sz="2000" b="1">
                <a:solidFill>
                  <a:schemeClr val="accent6"/>
                </a:solidFill>
                <a:latin typeface="+mn-lt"/>
              </a:rPr>
              <a:t>Alternative 1</a:t>
            </a:r>
          </a:p>
          <a:p>
            <a:r>
              <a:rPr lang="nl-NL" sz="2000">
                <a:solidFill>
                  <a:schemeClr val="accent6"/>
                </a:solidFill>
                <a:latin typeface="+mn-lt"/>
              </a:rPr>
              <a:t>NPV: -345</a:t>
            </a:r>
          </a:p>
          <a:p>
            <a:r>
              <a:rPr lang="nl-NL" sz="2000">
                <a:solidFill>
                  <a:schemeClr val="accent6"/>
                </a:solidFill>
                <a:latin typeface="+mn-lt"/>
              </a:rPr>
              <a:t>eNPV: 1.542</a:t>
            </a:r>
            <a:endParaRPr lang="en-US" sz="2000">
              <a:solidFill>
                <a:schemeClr val="accent6"/>
              </a:solidFill>
              <a:latin typeface="+mn-lt"/>
            </a:endParaRPr>
          </a:p>
        </p:txBody>
      </p:sp>
      <p:sp>
        <p:nvSpPr>
          <p:cNvPr id="56" name="TextBox 55"/>
          <p:cNvSpPr txBox="1"/>
          <p:nvPr/>
        </p:nvSpPr>
        <p:spPr>
          <a:xfrm>
            <a:off x="3510793" y="1765265"/>
            <a:ext cx="1614545" cy="1015663"/>
          </a:xfrm>
          <a:prstGeom prst="rect">
            <a:avLst/>
          </a:prstGeom>
          <a:noFill/>
        </p:spPr>
        <p:txBody>
          <a:bodyPr wrap="none" rtlCol="0">
            <a:spAutoFit/>
          </a:bodyPr>
          <a:lstStyle/>
          <a:p>
            <a:r>
              <a:rPr lang="nl-NL" sz="2000" b="1">
                <a:solidFill>
                  <a:schemeClr val="accent3"/>
                </a:solidFill>
                <a:latin typeface="+mn-lt"/>
              </a:rPr>
              <a:t>Alternative 0</a:t>
            </a:r>
          </a:p>
          <a:p>
            <a:r>
              <a:rPr lang="nl-NL" sz="2000">
                <a:solidFill>
                  <a:schemeClr val="accent3"/>
                </a:solidFill>
                <a:latin typeface="+mn-lt"/>
              </a:rPr>
              <a:t>NPV: 4.569</a:t>
            </a:r>
          </a:p>
          <a:p>
            <a:r>
              <a:rPr lang="nl-NL" sz="2000">
                <a:solidFill>
                  <a:schemeClr val="accent3"/>
                </a:solidFill>
                <a:latin typeface="+mn-lt"/>
              </a:rPr>
              <a:t>eNPV: 0</a:t>
            </a:r>
            <a:endParaRPr lang="en-US" sz="2000">
              <a:solidFill>
                <a:schemeClr val="accent3"/>
              </a:solidFill>
              <a:latin typeface="+mn-lt"/>
            </a:endParaRPr>
          </a:p>
        </p:txBody>
      </p:sp>
      <p:sp>
        <p:nvSpPr>
          <p:cNvPr id="57" name="TextBox 56"/>
          <p:cNvSpPr txBox="1"/>
          <p:nvPr/>
        </p:nvSpPr>
        <p:spPr>
          <a:xfrm>
            <a:off x="4328813" y="2852936"/>
            <a:ext cx="1611339" cy="1015663"/>
          </a:xfrm>
          <a:prstGeom prst="rect">
            <a:avLst/>
          </a:prstGeom>
          <a:noFill/>
        </p:spPr>
        <p:txBody>
          <a:bodyPr wrap="none" rtlCol="0">
            <a:spAutoFit/>
          </a:bodyPr>
          <a:lstStyle/>
          <a:p>
            <a:r>
              <a:rPr lang="nl-NL" sz="2000" b="1">
                <a:solidFill>
                  <a:schemeClr val="accent1"/>
                </a:solidFill>
                <a:latin typeface="+mn-lt"/>
              </a:rPr>
              <a:t>Alternative 2</a:t>
            </a:r>
          </a:p>
          <a:p>
            <a:r>
              <a:rPr lang="nl-NL" sz="2000">
                <a:solidFill>
                  <a:schemeClr val="accent1"/>
                </a:solidFill>
                <a:latin typeface="+mn-lt"/>
              </a:rPr>
              <a:t>NPV: 1.894</a:t>
            </a:r>
          </a:p>
          <a:p>
            <a:r>
              <a:rPr lang="nl-NL" sz="2000">
                <a:solidFill>
                  <a:schemeClr val="accent1"/>
                </a:solidFill>
                <a:latin typeface="+mn-lt"/>
              </a:rPr>
              <a:t>eNPV: 1.304</a:t>
            </a:r>
            <a:endParaRPr lang="en-US" sz="2000">
              <a:solidFill>
                <a:schemeClr val="accent1"/>
              </a:solidFill>
              <a:latin typeface="+mn-lt"/>
            </a:endParaRPr>
          </a:p>
        </p:txBody>
      </p:sp>
      <p:sp>
        <p:nvSpPr>
          <p:cNvPr id="59" name="TextBox 58"/>
          <p:cNvSpPr txBox="1"/>
          <p:nvPr/>
        </p:nvSpPr>
        <p:spPr>
          <a:xfrm>
            <a:off x="2733338" y="3495631"/>
            <a:ext cx="575799" cy="307777"/>
          </a:xfrm>
          <a:prstGeom prst="rect">
            <a:avLst/>
          </a:prstGeom>
          <a:noFill/>
        </p:spPr>
        <p:txBody>
          <a:bodyPr wrap="none" rtlCol="0" anchor="ctr">
            <a:spAutoFit/>
          </a:bodyPr>
          <a:lstStyle/>
          <a:p>
            <a:r>
              <a:rPr lang="nl-NL" sz="1400" i="1">
                <a:latin typeface="+mn-lt"/>
              </a:rPr>
              <a:t> 1000</a:t>
            </a:r>
            <a:endParaRPr lang="en-US" sz="1400" i="1">
              <a:latin typeface="+mn-lt"/>
            </a:endParaRPr>
          </a:p>
        </p:txBody>
      </p:sp>
      <p:sp>
        <p:nvSpPr>
          <p:cNvPr id="60" name="TextBox 59"/>
          <p:cNvSpPr txBox="1"/>
          <p:nvPr/>
        </p:nvSpPr>
        <p:spPr>
          <a:xfrm>
            <a:off x="2733338" y="4611740"/>
            <a:ext cx="598241" cy="307777"/>
          </a:xfrm>
          <a:prstGeom prst="rect">
            <a:avLst/>
          </a:prstGeom>
          <a:noFill/>
        </p:spPr>
        <p:txBody>
          <a:bodyPr wrap="none" rtlCol="0" anchor="ctr">
            <a:spAutoFit/>
          </a:bodyPr>
          <a:lstStyle/>
          <a:p>
            <a:r>
              <a:rPr lang="nl-NL" sz="1400" i="1">
                <a:latin typeface="+mn-lt"/>
              </a:rPr>
              <a:t>-1000</a:t>
            </a:r>
            <a:endParaRPr lang="en-US" sz="1400" i="1">
              <a:latin typeface="+mn-lt"/>
            </a:endParaRPr>
          </a:p>
        </p:txBody>
      </p:sp>
      <p:sp>
        <p:nvSpPr>
          <p:cNvPr id="61" name="TextBox 60"/>
          <p:cNvSpPr txBox="1"/>
          <p:nvPr/>
        </p:nvSpPr>
        <p:spPr>
          <a:xfrm>
            <a:off x="2364583" y="4201343"/>
            <a:ext cx="598241" cy="307777"/>
          </a:xfrm>
          <a:prstGeom prst="rect">
            <a:avLst/>
          </a:prstGeom>
          <a:noFill/>
        </p:spPr>
        <p:txBody>
          <a:bodyPr wrap="none" rtlCol="0" anchor="ctr">
            <a:spAutoFit/>
          </a:bodyPr>
          <a:lstStyle/>
          <a:p>
            <a:r>
              <a:rPr lang="nl-NL" sz="1400" i="1">
                <a:latin typeface="+mn-lt"/>
              </a:rPr>
              <a:t>-1000</a:t>
            </a:r>
            <a:endParaRPr lang="en-US" sz="1400" i="1">
              <a:latin typeface="+mn-lt"/>
            </a:endParaRPr>
          </a:p>
        </p:txBody>
      </p:sp>
      <p:sp>
        <p:nvSpPr>
          <p:cNvPr id="62" name="TextBox 61"/>
          <p:cNvSpPr txBox="1"/>
          <p:nvPr/>
        </p:nvSpPr>
        <p:spPr>
          <a:xfrm>
            <a:off x="3527411" y="4201343"/>
            <a:ext cx="575799" cy="307777"/>
          </a:xfrm>
          <a:prstGeom prst="rect">
            <a:avLst/>
          </a:prstGeom>
          <a:noFill/>
        </p:spPr>
        <p:txBody>
          <a:bodyPr wrap="none" rtlCol="0" anchor="ctr">
            <a:spAutoFit/>
          </a:bodyPr>
          <a:lstStyle/>
          <a:p>
            <a:r>
              <a:rPr lang="nl-NL" sz="1400" i="1">
                <a:latin typeface="+mn-lt"/>
              </a:rPr>
              <a:t> 1000</a:t>
            </a:r>
            <a:endParaRPr lang="en-US" sz="1400" i="1">
              <a:latin typeface="+mn-lt"/>
            </a:endParaRPr>
          </a:p>
        </p:txBody>
      </p:sp>
      <p:sp>
        <p:nvSpPr>
          <p:cNvPr id="3" name="Regular Pentagon 2"/>
          <p:cNvSpPr/>
          <p:nvPr/>
        </p:nvSpPr>
        <p:spPr>
          <a:xfrm>
            <a:off x="4905827" y="3535232"/>
            <a:ext cx="457310" cy="435533"/>
          </a:xfrm>
          <a:prstGeom prst="pentagon">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solidFill>
                  <a:schemeClr val="bg1"/>
                </a:solidFill>
              </a:rPr>
              <a:t>3</a:t>
            </a:r>
            <a:endParaRPr lang="en-US" sz="2000">
              <a:solidFill>
                <a:schemeClr val="bg1"/>
              </a:solidFill>
            </a:endParaRPr>
          </a:p>
        </p:txBody>
      </p:sp>
      <p:sp>
        <p:nvSpPr>
          <p:cNvPr id="31" name="TextBox 30"/>
          <p:cNvSpPr txBox="1"/>
          <p:nvPr/>
        </p:nvSpPr>
        <p:spPr>
          <a:xfrm>
            <a:off x="5397392" y="3140968"/>
            <a:ext cx="1613775" cy="1015663"/>
          </a:xfrm>
          <a:prstGeom prst="rect">
            <a:avLst/>
          </a:prstGeom>
          <a:noFill/>
        </p:spPr>
        <p:txBody>
          <a:bodyPr wrap="none" rtlCol="0">
            <a:spAutoFit/>
          </a:bodyPr>
          <a:lstStyle/>
          <a:p>
            <a:r>
              <a:rPr lang="nl-NL" sz="2000" b="1">
                <a:solidFill>
                  <a:schemeClr val="accent2"/>
                </a:solidFill>
                <a:latin typeface="+mn-lt"/>
              </a:rPr>
              <a:t>Alternative 3</a:t>
            </a:r>
          </a:p>
          <a:p>
            <a:r>
              <a:rPr lang="nl-NL" sz="2000">
                <a:solidFill>
                  <a:schemeClr val="accent2"/>
                </a:solidFill>
                <a:latin typeface="+mn-lt"/>
              </a:rPr>
              <a:t>NPV: 920</a:t>
            </a:r>
          </a:p>
          <a:p>
            <a:r>
              <a:rPr lang="nl-NL" sz="2000">
                <a:solidFill>
                  <a:schemeClr val="accent2"/>
                </a:solidFill>
                <a:latin typeface="+mn-lt"/>
              </a:rPr>
              <a:t>eNPV: 3.287</a:t>
            </a:r>
            <a:endParaRPr lang="en-US" sz="2000">
              <a:solidFill>
                <a:schemeClr val="accent2"/>
              </a:solidFill>
              <a:latin typeface="+mn-lt"/>
            </a:endParaRPr>
          </a:p>
        </p:txBody>
      </p:sp>
      <p:sp>
        <p:nvSpPr>
          <p:cNvPr id="32" name="Oval 31"/>
          <p:cNvSpPr/>
          <p:nvPr/>
        </p:nvSpPr>
        <p:spPr>
          <a:xfrm>
            <a:off x="3419872" y="3068960"/>
            <a:ext cx="393545" cy="393545"/>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solidFill>
                  <a:schemeClr val="bg1"/>
                </a:solidFill>
              </a:rPr>
              <a:t>2</a:t>
            </a:r>
            <a:endParaRPr lang="en-US" sz="2000">
              <a:solidFill>
                <a:schemeClr val="bg1"/>
              </a:solidFill>
            </a:endParaRPr>
          </a:p>
        </p:txBody>
      </p:sp>
      <p:sp>
        <p:nvSpPr>
          <p:cNvPr id="33" name="Oval 32"/>
          <p:cNvSpPr/>
          <p:nvPr/>
        </p:nvSpPr>
        <p:spPr>
          <a:xfrm>
            <a:off x="5004048" y="3323487"/>
            <a:ext cx="393545" cy="393545"/>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solidFill>
                  <a:schemeClr val="bg1"/>
                </a:solidFill>
              </a:rPr>
              <a:t>2</a:t>
            </a:r>
            <a:endParaRPr lang="en-US" sz="2000">
              <a:solidFill>
                <a:schemeClr val="bg1"/>
              </a:solidFill>
            </a:endParaRPr>
          </a:p>
        </p:txBody>
      </p:sp>
      <p:sp>
        <p:nvSpPr>
          <p:cNvPr id="5" name="8-Point Star 4"/>
          <p:cNvSpPr/>
          <p:nvPr/>
        </p:nvSpPr>
        <p:spPr>
          <a:xfrm>
            <a:off x="3564650" y="2918354"/>
            <a:ext cx="337643" cy="337643"/>
          </a:xfrm>
          <a:prstGeom prst="star8">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a:solidFill>
                  <a:schemeClr val="accent1"/>
                </a:solidFill>
              </a:rPr>
              <a:t>1</a:t>
            </a:r>
            <a:endParaRPr lang="en-US" sz="2000" b="1">
              <a:solidFill>
                <a:schemeClr val="accent1"/>
              </a:solidFill>
            </a:endParaRPr>
          </a:p>
        </p:txBody>
      </p:sp>
      <p:sp>
        <p:nvSpPr>
          <p:cNvPr id="37" name="8-Point Star 36"/>
          <p:cNvSpPr/>
          <p:nvPr/>
        </p:nvSpPr>
        <p:spPr>
          <a:xfrm>
            <a:off x="5263026" y="3284984"/>
            <a:ext cx="337643" cy="337643"/>
          </a:xfrm>
          <a:prstGeom prst="star8">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a:solidFill>
                  <a:schemeClr val="accent1"/>
                </a:solidFill>
              </a:rPr>
              <a:t>2</a:t>
            </a:r>
            <a:endParaRPr lang="en-US" sz="2000" b="1">
              <a:solidFill>
                <a:schemeClr val="accent1"/>
              </a:solidFill>
            </a:endParaRPr>
          </a:p>
        </p:txBody>
      </p:sp>
      <p:sp>
        <p:nvSpPr>
          <p:cNvPr id="38" name="Isosceles Triangle 37"/>
          <p:cNvSpPr/>
          <p:nvPr/>
        </p:nvSpPr>
        <p:spPr>
          <a:xfrm>
            <a:off x="3403321" y="4215608"/>
            <a:ext cx="456512" cy="393545"/>
          </a:xfrm>
          <a:prstGeom prst="triangle">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t>1</a:t>
            </a:r>
            <a:endParaRPr lang="en-US" sz="2000"/>
          </a:p>
        </p:txBody>
      </p:sp>
      <p:sp>
        <p:nvSpPr>
          <p:cNvPr id="39" name="8-Point Star 38"/>
          <p:cNvSpPr/>
          <p:nvPr/>
        </p:nvSpPr>
        <p:spPr>
          <a:xfrm>
            <a:off x="3573595" y="4124274"/>
            <a:ext cx="337643" cy="337643"/>
          </a:xfrm>
          <a:prstGeom prst="star8">
            <a:avLst/>
          </a:prstGeom>
          <a:solidFill>
            <a:schemeClr val="bg1">
              <a:lumMod val="9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a:solidFill>
                  <a:schemeClr val="accent6"/>
                </a:solidFill>
              </a:rPr>
              <a:t>1</a:t>
            </a:r>
            <a:endParaRPr lang="en-US" sz="2000" b="1">
              <a:solidFill>
                <a:schemeClr val="accent6"/>
              </a:solidFill>
            </a:endParaRPr>
          </a:p>
        </p:txBody>
      </p:sp>
      <p:sp>
        <p:nvSpPr>
          <p:cNvPr id="40" name="Isosceles Triangle 39"/>
          <p:cNvSpPr/>
          <p:nvPr/>
        </p:nvSpPr>
        <p:spPr>
          <a:xfrm>
            <a:off x="4941456" y="4553251"/>
            <a:ext cx="456512" cy="393545"/>
          </a:xfrm>
          <a:prstGeom prst="triangle">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t>1</a:t>
            </a:r>
            <a:endParaRPr lang="en-US" sz="2000"/>
          </a:p>
        </p:txBody>
      </p:sp>
      <p:sp>
        <p:nvSpPr>
          <p:cNvPr id="41" name="8-Point Star 40"/>
          <p:cNvSpPr/>
          <p:nvPr/>
        </p:nvSpPr>
        <p:spPr>
          <a:xfrm>
            <a:off x="5106773" y="4480931"/>
            <a:ext cx="337643" cy="337643"/>
          </a:xfrm>
          <a:prstGeom prst="star8">
            <a:avLst/>
          </a:prstGeom>
          <a:solidFill>
            <a:schemeClr val="bg1">
              <a:lumMod val="9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a:solidFill>
                  <a:schemeClr val="accent6"/>
                </a:solidFill>
              </a:rPr>
              <a:t>2</a:t>
            </a:r>
            <a:endParaRPr lang="en-US" sz="2000" b="1">
              <a:solidFill>
                <a:schemeClr val="accent6"/>
              </a:solidFill>
            </a:endParaRPr>
          </a:p>
        </p:txBody>
      </p:sp>
      <p:sp>
        <p:nvSpPr>
          <p:cNvPr id="43" name="Regular Pentagon 42"/>
          <p:cNvSpPr/>
          <p:nvPr/>
        </p:nvSpPr>
        <p:spPr>
          <a:xfrm>
            <a:off x="4355976" y="3641539"/>
            <a:ext cx="457310" cy="435533"/>
          </a:xfrm>
          <a:prstGeom prst="pentagon">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solidFill>
                  <a:schemeClr val="bg1"/>
                </a:solidFill>
              </a:rPr>
              <a:t>3</a:t>
            </a:r>
            <a:endParaRPr lang="en-US" sz="2000">
              <a:solidFill>
                <a:schemeClr val="bg1"/>
              </a:solidFill>
            </a:endParaRPr>
          </a:p>
        </p:txBody>
      </p:sp>
      <p:sp>
        <p:nvSpPr>
          <p:cNvPr id="45" name="8-Point Star 44"/>
          <p:cNvSpPr/>
          <p:nvPr/>
        </p:nvSpPr>
        <p:spPr>
          <a:xfrm>
            <a:off x="4601258" y="3633998"/>
            <a:ext cx="337643" cy="337643"/>
          </a:xfrm>
          <a:prstGeom prst="star8">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a:solidFill>
                  <a:schemeClr val="accent2"/>
                </a:solidFill>
              </a:rPr>
              <a:t>1</a:t>
            </a:r>
            <a:endParaRPr lang="en-US" sz="2000" b="1">
              <a:solidFill>
                <a:schemeClr val="accent2"/>
              </a:solidFill>
            </a:endParaRPr>
          </a:p>
        </p:txBody>
      </p:sp>
      <p:sp>
        <p:nvSpPr>
          <p:cNvPr id="47" name="Regular Pentagon 46"/>
          <p:cNvSpPr/>
          <p:nvPr/>
        </p:nvSpPr>
        <p:spPr>
          <a:xfrm>
            <a:off x="5910894" y="3868589"/>
            <a:ext cx="457310" cy="435533"/>
          </a:xfrm>
          <a:prstGeom prst="pentagon">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solidFill>
                  <a:schemeClr val="bg1"/>
                </a:solidFill>
              </a:rPr>
              <a:t>3</a:t>
            </a:r>
            <a:endParaRPr lang="en-US" sz="2000">
              <a:solidFill>
                <a:schemeClr val="bg1"/>
              </a:solidFill>
            </a:endParaRPr>
          </a:p>
        </p:txBody>
      </p:sp>
      <p:sp>
        <p:nvSpPr>
          <p:cNvPr id="48" name="8-Point Star 47"/>
          <p:cNvSpPr/>
          <p:nvPr/>
        </p:nvSpPr>
        <p:spPr>
          <a:xfrm>
            <a:off x="6156176" y="3861048"/>
            <a:ext cx="337643" cy="337643"/>
          </a:xfrm>
          <a:prstGeom prst="star8">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a:solidFill>
                  <a:schemeClr val="accent2"/>
                </a:solidFill>
              </a:rPr>
              <a:t>2</a:t>
            </a:r>
            <a:endParaRPr lang="en-US" sz="2000" b="1">
              <a:solidFill>
                <a:schemeClr val="accent2"/>
              </a:solidFill>
            </a:endParaRPr>
          </a:p>
        </p:txBody>
      </p:sp>
    </p:spTree>
    <p:extLst>
      <p:ext uri="{BB962C8B-B14F-4D97-AF65-F5344CB8AC3E}">
        <p14:creationId xmlns:p14="http://schemas.microsoft.com/office/powerpoint/2010/main" val="273235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6"/>
                                        </p:tgtEl>
                                      </p:cBhvr>
                                    </p:animEffect>
                                    <p:set>
                                      <p:cBhvr>
                                        <p:cTn id="21" dur="1" fill="hold">
                                          <p:stCondLst>
                                            <p:cond delay="499"/>
                                          </p:stCondLst>
                                        </p:cTn>
                                        <p:tgtEl>
                                          <p:spTgt spid="56"/>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55"/>
                                        </p:tgtEl>
                                      </p:cBhvr>
                                    </p:animEffect>
                                    <p:set>
                                      <p:cBhvr>
                                        <p:cTn id="24" dur="1" fill="hold">
                                          <p:stCondLst>
                                            <p:cond delay="499"/>
                                          </p:stCondLst>
                                        </p:cTn>
                                        <p:tgtEl>
                                          <p:spTgt spid="55"/>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57"/>
                                        </p:tgtEl>
                                      </p:cBhvr>
                                    </p:animEffect>
                                    <p:set>
                                      <p:cBhvr>
                                        <p:cTn id="27" dur="1" fill="hold">
                                          <p:stCondLst>
                                            <p:cond delay="499"/>
                                          </p:stCondLst>
                                        </p:cTn>
                                        <p:tgtEl>
                                          <p:spTgt spid="5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3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2"/>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7"/>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43"/>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47"/>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p:bldP spid="55" grpId="1"/>
      <p:bldP spid="56" grpId="0"/>
      <p:bldP spid="56" grpId="1"/>
      <p:bldP spid="57" grpId="0"/>
      <p:bldP spid="57" grpId="1"/>
      <p:bldP spid="3" grpId="0" animBg="1"/>
      <p:bldP spid="31" grpId="0"/>
      <p:bldP spid="31" grpId="1"/>
      <p:bldP spid="32" grpId="0" animBg="1"/>
      <p:bldP spid="33" grpId="0" animBg="1"/>
      <p:bldP spid="5" grpId="0" animBg="1"/>
      <p:bldP spid="37" grpId="0" animBg="1"/>
      <p:bldP spid="38" grpId="0" animBg="1"/>
      <p:bldP spid="39" grpId="0" animBg="1"/>
      <p:bldP spid="40" grpId="0" animBg="1"/>
      <p:bldP spid="41" grpId="0" animBg="1"/>
      <p:bldP spid="43" grpId="0" animBg="1"/>
      <p:bldP spid="45" grpId="0" animBg="1"/>
      <p:bldP spid="47" grpId="0" animBg="1"/>
      <p:bldP spid="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ormrecovery.ny.gov/sites/default/files/crp/community/documents/Interboro_Team_Room_for_River%20copy_small.jpg"/>
          <p:cNvPicPr>
            <a:picLocks noChangeAspect="1" noChangeArrowheads="1"/>
          </p:cNvPicPr>
          <p:nvPr/>
        </p:nvPicPr>
        <p:blipFill rotWithShape="1">
          <a:blip r:embed="rId3">
            <a:extLst>
              <a:ext uri="{28A0092B-C50C-407E-A947-70E740481C1C}">
                <a14:useLocalDpi xmlns:a14="http://schemas.microsoft.com/office/drawing/2010/main" val="0"/>
              </a:ext>
            </a:extLst>
          </a:blip>
          <a:srcRect l="11034" t="12585" r="18336" b="62"/>
          <a:stretch/>
        </p:blipFill>
        <p:spPr bwMode="auto">
          <a:xfrm>
            <a:off x="-36512" y="-27383"/>
            <a:ext cx="9217024" cy="69127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512" y="-27384"/>
            <a:ext cx="9238881" cy="6912768"/>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684213" y="620712"/>
            <a:ext cx="7272337" cy="432045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nl-NL" sz="4000" b="1">
                <a:solidFill>
                  <a:srgbClr val="FF0000"/>
                </a:solidFill>
              </a:rPr>
              <a:t>Welcome!</a:t>
            </a:r>
            <a:br>
              <a:rPr lang="nl-NL" sz="4000" b="1">
                <a:solidFill>
                  <a:srgbClr val="FF0000"/>
                </a:solidFill>
              </a:rPr>
            </a:br>
            <a:endParaRPr lang="nl-NL" sz="4000" b="1">
              <a:solidFill>
                <a:srgbClr val="FF0000"/>
              </a:solidFill>
            </a:endParaRPr>
          </a:p>
          <a:p>
            <a:pPr fontAlgn="auto">
              <a:spcAft>
                <a:spcPts val="0"/>
              </a:spcAft>
            </a:pPr>
            <a:br>
              <a:rPr lang="nl-NL" sz="4000" b="1">
                <a:solidFill>
                  <a:srgbClr val="FF0000"/>
                </a:solidFill>
              </a:rPr>
            </a:br>
            <a:r>
              <a:rPr lang="nl-NL" sz="3600" b="1">
                <a:solidFill>
                  <a:srgbClr val="FF0000"/>
                </a:solidFill>
              </a:rPr>
              <a:t>…to the expert session of </a:t>
            </a:r>
            <a:br>
              <a:rPr lang="nl-NL" sz="3600" b="1">
                <a:solidFill>
                  <a:srgbClr val="FF0000"/>
                </a:solidFill>
              </a:rPr>
            </a:br>
            <a:r>
              <a:rPr lang="nl-NL" sz="3600" b="1">
                <a:solidFill>
                  <a:srgbClr val="FF0000"/>
                </a:solidFill>
              </a:rPr>
              <a:t>Bay City’s </a:t>
            </a:r>
            <a:br>
              <a:rPr lang="nl-NL" sz="3600" b="1">
                <a:solidFill>
                  <a:srgbClr val="FF0000"/>
                </a:solidFill>
              </a:rPr>
            </a:br>
            <a:r>
              <a:rPr lang="nl-NL" sz="3600" b="1">
                <a:solidFill>
                  <a:srgbClr val="FF0000"/>
                </a:solidFill>
              </a:rPr>
              <a:t>Water Management Investment Program</a:t>
            </a:r>
            <a:endParaRPr lang="en-US" sz="3600" b="1" dirty="0">
              <a:solidFill>
                <a:srgbClr val="FF0000"/>
              </a:solidFill>
            </a:endParaRPr>
          </a:p>
        </p:txBody>
      </p:sp>
    </p:spTree>
    <p:extLst>
      <p:ext uri="{BB962C8B-B14F-4D97-AF65-F5344CB8AC3E}">
        <p14:creationId xmlns:p14="http://schemas.microsoft.com/office/powerpoint/2010/main" val="3065962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Lessons learned</a:t>
            </a:r>
            <a:endParaRPr lang="en-US" dirty="0"/>
          </a:p>
        </p:txBody>
      </p:sp>
      <p:sp>
        <p:nvSpPr>
          <p:cNvPr id="5" name="TextBox 4"/>
          <p:cNvSpPr txBox="1"/>
          <p:nvPr/>
        </p:nvSpPr>
        <p:spPr>
          <a:xfrm>
            <a:off x="684213" y="1412776"/>
            <a:ext cx="7920235" cy="3970318"/>
          </a:xfrm>
          <a:prstGeom prst="rect">
            <a:avLst/>
          </a:prstGeom>
          <a:noFill/>
        </p:spPr>
        <p:txBody>
          <a:bodyPr wrap="square" rtlCol="0">
            <a:spAutoFit/>
          </a:bodyPr>
          <a:lstStyle/>
          <a:p>
            <a:pPr marL="342900" lvl="1" indent="-342900">
              <a:buClr>
                <a:srgbClr val="F65058"/>
              </a:buClr>
              <a:buFont typeface="Wingdings" panose="05000000000000000000" pitchFamily="2" charset="2"/>
              <a:buChar char="ü"/>
            </a:pPr>
            <a:r>
              <a:rPr lang="en-US" sz="2400" dirty="0">
                <a:latin typeface="+mn-lt"/>
              </a:rPr>
              <a:t>Understanding the water system is crucial in understanding the true benefits and costs of urban water investments</a:t>
            </a:r>
          </a:p>
          <a:p>
            <a:pPr marL="800100" lvl="2" indent="-342900">
              <a:buClr>
                <a:srgbClr val="F65058"/>
              </a:buClr>
              <a:buFont typeface="Wingdings" panose="05000000000000000000" pitchFamily="2" charset="2"/>
              <a:buChar char="ü"/>
            </a:pPr>
            <a:r>
              <a:rPr lang="en-US" sz="2000" dirty="0">
                <a:latin typeface="+mn-lt"/>
              </a:rPr>
              <a:t>Understanding the cause-effect relations of the problem</a:t>
            </a:r>
          </a:p>
          <a:p>
            <a:pPr marL="800100" lvl="2" indent="-342900">
              <a:buClr>
                <a:srgbClr val="F65058"/>
              </a:buClr>
              <a:buFont typeface="Wingdings" panose="05000000000000000000" pitchFamily="2" charset="2"/>
              <a:buChar char="ü"/>
            </a:pPr>
            <a:r>
              <a:rPr lang="en-US" sz="2000" dirty="0">
                <a:latin typeface="+mn-lt"/>
              </a:rPr>
              <a:t>Understanding the effect of the intervention(s)</a:t>
            </a:r>
          </a:p>
          <a:p>
            <a:pPr marL="457200" lvl="2">
              <a:buClr>
                <a:srgbClr val="F65058"/>
              </a:buClr>
            </a:pPr>
            <a:endParaRPr lang="en-US" sz="2000" dirty="0">
              <a:latin typeface="+mn-lt"/>
            </a:endParaRPr>
          </a:p>
          <a:p>
            <a:pPr marL="342900" lvl="1" indent="-342900">
              <a:buClr>
                <a:srgbClr val="F65058"/>
              </a:buClr>
              <a:buFont typeface="Wingdings" panose="05000000000000000000" pitchFamily="2" charset="2"/>
              <a:buChar char="ü"/>
            </a:pPr>
            <a:r>
              <a:rPr lang="en-US" sz="2400" dirty="0">
                <a:latin typeface="+mn-lt"/>
              </a:rPr>
              <a:t>Understanding and engaging stakeholders/beneficiaries can help in the identification of different funding sources</a:t>
            </a:r>
          </a:p>
          <a:p>
            <a:pPr marL="342900" lvl="1" indent="-342900">
              <a:buClr>
                <a:srgbClr val="F65058"/>
              </a:buClr>
              <a:buFont typeface="Wingdings" panose="05000000000000000000" pitchFamily="2" charset="2"/>
              <a:buChar char="à"/>
            </a:pPr>
            <a:endParaRPr lang="en-US" sz="2400" dirty="0">
              <a:latin typeface="+mn-lt"/>
            </a:endParaRPr>
          </a:p>
          <a:p>
            <a:pPr marL="342900" lvl="1" indent="-342900">
              <a:buClr>
                <a:srgbClr val="F65058"/>
              </a:buClr>
              <a:buFont typeface="Wingdings" panose="05000000000000000000" pitchFamily="2" charset="2"/>
              <a:buChar char="ü"/>
            </a:pPr>
            <a:r>
              <a:rPr lang="en-US" sz="2400" dirty="0">
                <a:latin typeface="+mn-lt"/>
              </a:rPr>
              <a:t>Starting from one urban water challenge and widening the scope to others is an effective approach to IUWM</a:t>
            </a:r>
          </a:p>
        </p:txBody>
      </p:sp>
    </p:spTree>
    <p:extLst>
      <p:ext uri="{BB962C8B-B14F-4D97-AF65-F5344CB8AC3E}">
        <p14:creationId xmlns:p14="http://schemas.microsoft.com/office/powerpoint/2010/main" val="359990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depth discussion</a:t>
            </a:r>
          </a:p>
        </p:txBody>
      </p:sp>
      <p:sp>
        <p:nvSpPr>
          <p:cNvPr id="5" name="TextBox 4"/>
          <p:cNvSpPr txBox="1"/>
          <p:nvPr/>
        </p:nvSpPr>
        <p:spPr>
          <a:xfrm>
            <a:off x="684213" y="1412776"/>
            <a:ext cx="8064251" cy="4467057"/>
          </a:xfrm>
          <a:prstGeom prst="rect">
            <a:avLst/>
          </a:prstGeom>
          <a:noFill/>
        </p:spPr>
        <p:txBody>
          <a:bodyPr wrap="square" rtlCol="0">
            <a:spAutoFit/>
          </a:bodyPr>
          <a:lstStyle/>
          <a:p>
            <a:pPr marL="342900" lvl="1" indent="-342900">
              <a:lnSpc>
                <a:spcPct val="150000"/>
              </a:lnSpc>
              <a:buClr>
                <a:srgbClr val="F65058"/>
              </a:buClr>
              <a:buFont typeface="Wingdings" panose="05000000000000000000" pitchFamily="2" charset="2"/>
              <a:buChar char="ü"/>
            </a:pPr>
            <a:r>
              <a:rPr lang="en-US" sz="2400" dirty="0">
                <a:latin typeface="+mn-lt"/>
              </a:rPr>
              <a:t>Why would real life be even more complicated?</a:t>
            </a:r>
          </a:p>
          <a:p>
            <a:pPr marL="342900" lvl="1" indent="-342900">
              <a:lnSpc>
                <a:spcPct val="150000"/>
              </a:lnSpc>
              <a:buClr>
                <a:srgbClr val="F65058"/>
              </a:buClr>
              <a:buFont typeface="Wingdings" panose="05000000000000000000" pitchFamily="2" charset="2"/>
              <a:buChar char="ü"/>
            </a:pPr>
            <a:r>
              <a:rPr lang="en-US" sz="2400" dirty="0">
                <a:latin typeface="+mn-lt"/>
              </a:rPr>
              <a:t>What is your experience with ‘transaction costs’?</a:t>
            </a:r>
          </a:p>
          <a:p>
            <a:pPr marL="342900" lvl="1" indent="-342900">
              <a:lnSpc>
                <a:spcPct val="150000"/>
              </a:lnSpc>
              <a:buClr>
                <a:srgbClr val="F65058"/>
              </a:buClr>
              <a:buFont typeface="Wingdings" panose="05000000000000000000" pitchFamily="2" charset="2"/>
              <a:buChar char="ü"/>
            </a:pPr>
            <a:r>
              <a:rPr lang="en-US" sz="2400" dirty="0">
                <a:latin typeface="+mn-lt"/>
              </a:rPr>
              <a:t>What could have been other integrated solutions?</a:t>
            </a:r>
          </a:p>
          <a:p>
            <a:pPr marL="342900" lvl="1" indent="-342900">
              <a:lnSpc>
                <a:spcPct val="150000"/>
              </a:lnSpc>
              <a:buClr>
                <a:srgbClr val="F65058"/>
              </a:buClr>
              <a:buFont typeface="Wingdings" panose="05000000000000000000" pitchFamily="2" charset="2"/>
              <a:buChar char="ü"/>
            </a:pPr>
            <a:r>
              <a:rPr lang="en-US" sz="2400" dirty="0">
                <a:latin typeface="+mn-lt"/>
              </a:rPr>
              <a:t>What demand management solutions, behavioral interventions and other non-hard-infrastructure measures contribute to overcoming water management challenges?</a:t>
            </a:r>
          </a:p>
          <a:p>
            <a:pPr marL="342900" lvl="1" indent="-342900">
              <a:lnSpc>
                <a:spcPct val="150000"/>
              </a:lnSpc>
              <a:buClr>
                <a:srgbClr val="F65058"/>
              </a:buClr>
              <a:buFont typeface="Wingdings" panose="05000000000000000000" pitchFamily="2" charset="2"/>
              <a:buChar char="ü"/>
            </a:pPr>
            <a:r>
              <a:rPr lang="en-US" sz="2400" dirty="0">
                <a:latin typeface="+mn-lt"/>
              </a:rPr>
              <a:t>What other stakeholder groups would be relevant?</a:t>
            </a:r>
          </a:p>
          <a:p>
            <a:pPr marL="342900" lvl="1" indent="-342900">
              <a:lnSpc>
                <a:spcPct val="150000"/>
              </a:lnSpc>
              <a:buClr>
                <a:srgbClr val="F65058"/>
              </a:buClr>
              <a:buFont typeface="Wingdings" panose="05000000000000000000" pitchFamily="2" charset="2"/>
              <a:buChar char="ü"/>
            </a:pPr>
            <a:r>
              <a:rPr lang="en-US" sz="2400" dirty="0">
                <a:latin typeface="+mn-lt"/>
              </a:rPr>
              <a:t>How can economic benefits be turned in financial revenues?</a:t>
            </a:r>
          </a:p>
        </p:txBody>
      </p:sp>
    </p:spTree>
    <p:extLst>
      <p:ext uri="{BB962C8B-B14F-4D97-AF65-F5344CB8AC3E}">
        <p14:creationId xmlns:p14="http://schemas.microsoft.com/office/powerpoint/2010/main" val="325977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Bay City – a growing city in the delta</a:t>
            </a:r>
            <a:endParaRPr lang="en-US" dirty="0"/>
          </a:p>
        </p:txBody>
      </p:sp>
      <p:pic>
        <p:nvPicPr>
          <p:cNvPr id="1026" name="Picture 2" descr="http://stormrecovery.ny.gov/sites/default/files/crp/community/documents/Interboro_Team_Room_for_River%20copy_small.jpg"/>
          <p:cNvPicPr>
            <a:picLocks noChangeAspect="1" noChangeArrowheads="1"/>
          </p:cNvPicPr>
          <p:nvPr/>
        </p:nvPicPr>
        <p:blipFill rotWithShape="1">
          <a:blip r:embed="rId3">
            <a:extLst>
              <a:ext uri="{28A0092B-C50C-407E-A947-70E740481C1C}">
                <a14:useLocalDpi xmlns:a14="http://schemas.microsoft.com/office/drawing/2010/main" val="0"/>
              </a:ext>
            </a:extLst>
          </a:blip>
          <a:srcRect t="13341"/>
          <a:stretch/>
        </p:blipFill>
        <p:spPr bwMode="auto">
          <a:xfrm>
            <a:off x="971600" y="1772816"/>
            <a:ext cx="7188388" cy="377763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H="1">
            <a:off x="1187624" y="3717032"/>
            <a:ext cx="2844726" cy="2108470"/>
          </a:xfrm>
          <a:prstGeom prst="line">
            <a:avLst/>
          </a:prstGeom>
          <a:ln>
            <a:solidFill>
              <a:srgbClr val="FF3300"/>
            </a:solidFill>
            <a:headEnd type="oval"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10432" y="5857527"/>
            <a:ext cx="2897472" cy="369332"/>
          </a:xfrm>
          <a:prstGeom prst="rect">
            <a:avLst/>
          </a:prstGeom>
          <a:noFill/>
        </p:spPr>
        <p:txBody>
          <a:bodyPr wrap="square" rtlCol="0">
            <a:spAutoFit/>
          </a:bodyPr>
          <a:lstStyle/>
          <a:p>
            <a:r>
              <a:rPr lang="nl-NL" dirty="0" err="1">
                <a:latin typeface="+mj-lt"/>
              </a:rPr>
              <a:t>wastewater</a:t>
            </a:r>
            <a:r>
              <a:rPr lang="nl-NL" dirty="0">
                <a:latin typeface="+mj-lt"/>
              </a:rPr>
              <a:t> treatment plan</a:t>
            </a:r>
            <a:endParaRPr lang="en-US" dirty="0">
              <a:latin typeface="+mj-lt"/>
            </a:endParaRPr>
          </a:p>
        </p:txBody>
      </p:sp>
      <p:cxnSp>
        <p:nvCxnSpPr>
          <p:cNvPr id="9" name="Straight Connector 8"/>
          <p:cNvCxnSpPr/>
          <p:nvPr/>
        </p:nvCxnSpPr>
        <p:spPr>
          <a:xfrm>
            <a:off x="6552630" y="4365104"/>
            <a:ext cx="755674" cy="1412809"/>
          </a:xfrm>
          <a:prstGeom prst="line">
            <a:avLst/>
          </a:prstGeom>
          <a:ln>
            <a:solidFill>
              <a:srgbClr val="FF3300"/>
            </a:solidFill>
            <a:headEnd type="oval"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660232" y="5857527"/>
            <a:ext cx="1799555" cy="369332"/>
          </a:xfrm>
          <a:prstGeom prst="rect">
            <a:avLst/>
          </a:prstGeom>
          <a:noFill/>
        </p:spPr>
        <p:txBody>
          <a:bodyPr wrap="square" rtlCol="0">
            <a:spAutoFit/>
          </a:bodyPr>
          <a:lstStyle/>
          <a:p>
            <a:r>
              <a:rPr lang="nl-NL" dirty="0">
                <a:latin typeface="+mj-lt"/>
              </a:rPr>
              <a:t>Bay &amp; </a:t>
            </a:r>
            <a:r>
              <a:rPr lang="nl-NL" dirty="0" err="1">
                <a:latin typeface="+mj-lt"/>
              </a:rPr>
              <a:t>Marshes</a:t>
            </a:r>
            <a:endParaRPr lang="en-US" dirty="0">
              <a:latin typeface="+mj-lt"/>
            </a:endParaRPr>
          </a:p>
        </p:txBody>
      </p:sp>
      <p:cxnSp>
        <p:nvCxnSpPr>
          <p:cNvPr id="12" name="Straight Connector 11"/>
          <p:cNvCxnSpPr/>
          <p:nvPr/>
        </p:nvCxnSpPr>
        <p:spPr>
          <a:xfrm flipV="1">
            <a:off x="1872110" y="1526022"/>
            <a:ext cx="395634" cy="534827"/>
          </a:xfrm>
          <a:prstGeom prst="line">
            <a:avLst/>
          </a:prstGeom>
          <a:ln>
            <a:solidFill>
              <a:srgbClr val="FF3300"/>
            </a:solidFill>
            <a:headEnd type="oval"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979712" y="1242473"/>
            <a:ext cx="2052638" cy="369332"/>
          </a:xfrm>
          <a:prstGeom prst="rect">
            <a:avLst/>
          </a:prstGeom>
          <a:noFill/>
        </p:spPr>
        <p:txBody>
          <a:bodyPr wrap="square" rtlCol="0">
            <a:spAutoFit/>
          </a:bodyPr>
          <a:lstStyle/>
          <a:p>
            <a:r>
              <a:rPr lang="nl-NL" dirty="0">
                <a:latin typeface="+mj-lt"/>
              </a:rPr>
              <a:t>Lake &amp; </a:t>
            </a:r>
            <a:r>
              <a:rPr lang="nl-NL" dirty="0" err="1">
                <a:latin typeface="+mj-lt"/>
              </a:rPr>
              <a:t>Ponds</a:t>
            </a:r>
            <a:endParaRPr lang="en-US" dirty="0">
              <a:latin typeface="+mj-lt"/>
            </a:endParaRPr>
          </a:p>
        </p:txBody>
      </p:sp>
      <p:cxnSp>
        <p:nvCxnSpPr>
          <p:cNvPr id="16" name="Straight Connector 15"/>
          <p:cNvCxnSpPr/>
          <p:nvPr/>
        </p:nvCxnSpPr>
        <p:spPr>
          <a:xfrm flipV="1">
            <a:off x="3707904" y="1545350"/>
            <a:ext cx="1296144" cy="1579381"/>
          </a:xfrm>
          <a:prstGeom prst="line">
            <a:avLst/>
          </a:prstGeom>
          <a:ln>
            <a:solidFill>
              <a:srgbClr val="FF3300"/>
            </a:solidFill>
            <a:headEnd type="oval"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815060" y="1242473"/>
            <a:ext cx="728246" cy="369332"/>
          </a:xfrm>
          <a:prstGeom prst="rect">
            <a:avLst/>
          </a:prstGeom>
          <a:noFill/>
        </p:spPr>
        <p:txBody>
          <a:bodyPr wrap="square" rtlCol="0">
            <a:spAutoFit/>
          </a:bodyPr>
          <a:lstStyle/>
          <a:p>
            <a:r>
              <a:rPr lang="nl-NL" dirty="0">
                <a:latin typeface="+mj-lt"/>
              </a:rPr>
              <a:t>River</a:t>
            </a:r>
            <a:endParaRPr lang="en-US" dirty="0">
              <a:latin typeface="+mj-lt"/>
            </a:endParaRPr>
          </a:p>
        </p:txBody>
      </p:sp>
    </p:spTree>
    <p:extLst>
      <p:ext uri="{BB962C8B-B14F-4D97-AF65-F5344CB8AC3E}">
        <p14:creationId xmlns:p14="http://schemas.microsoft.com/office/powerpoint/2010/main" val="350894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20713"/>
            <a:ext cx="7837075" cy="432048"/>
          </a:xfrm>
        </p:spPr>
        <p:txBody>
          <a:bodyPr/>
          <a:lstStyle/>
          <a:p>
            <a:r>
              <a:rPr lang="nl-NL" dirty="0"/>
              <a:t>Bay City is </a:t>
            </a:r>
            <a:r>
              <a:rPr lang="nl-NL" dirty="0" err="1"/>
              <a:t>facing</a:t>
            </a:r>
            <a:r>
              <a:rPr lang="nl-NL" dirty="0"/>
              <a:t> </a:t>
            </a:r>
            <a:r>
              <a:rPr lang="nl-NL" dirty="0" err="1"/>
              <a:t>problems</a:t>
            </a:r>
            <a:r>
              <a:rPr lang="nl-NL" dirty="0"/>
              <a:t> </a:t>
            </a:r>
            <a:r>
              <a:rPr lang="nl-NL" dirty="0" err="1"/>
              <a:t>with</a:t>
            </a:r>
            <a:r>
              <a:rPr lang="nl-NL" dirty="0"/>
              <a:t> </a:t>
            </a:r>
            <a:r>
              <a:rPr lang="nl-NL" dirty="0" err="1"/>
              <a:t>regard</a:t>
            </a:r>
            <a:r>
              <a:rPr lang="nl-NL" dirty="0"/>
              <a:t> </a:t>
            </a:r>
            <a:r>
              <a:rPr lang="nl-NL" dirty="0" err="1"/>
              <a:t>to</a:t>
            </a:r>
            <a:r>
              <a:rPr lang="nl-NL" dirty="0"/>
              <a:t> </a:t>
            </a:r>
            <a:r>
              <a:rPr lang="nl-NL" dirty="0" err="1"/>
              <a:t>urban</a:t>
            </a:r>
            <a:r>
              <a:rPr lang="nl-NL" dirty="0"/>
              <a:t> development and </a:t>
            </a:r>
            <a:r>
              <a:rPr lang="nl-NL" dirty="0" err="1"/>
              <a:t>wastewater</a:t>
            </a:r>
            <a:endParaRPr lang="en-US" dirty="0"/>
          </a:p>
        </p:txBody>
      </p:sp>
      <p:sp>
        <p:nvSpPr>
          <p:cNvPr id="6" name="Rounded Rectangle 5"/>
          <p:cNvSpPr/>
          <p:nvPr/>
        </p:nvSpPr>
        <p:spPr>
          <a:xfrm>
            <a:off x="2356173" y="3250188"/>
            <a:ext cx="1511523" cy="914400"/>
          </a:xfrm>
          <a:prstGeom prst="roundRect">
            <a:avLst/>
          </a:prstGeom>
          <a:solidFill>
            <a:schemeClr val="bg1"/>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b="1" dirty="0" err="1">
                <a:solidFill>
                  <a:schemeClr val="tx1"/>
                </a:solidFill>
              </a:rPr>
              <a:t>wastewater</a:t>
            </a:r>
            <a:r>
              <a:rPr lang="nl-NL" b="1" dirty="0">
                <a:solidFill>
                  <a:schemeClr val="tx1"/>
                </a:solidFill>
              </a:rPr>
              <a:t> discharge </a:t>
            </a:r>
            <a:r>
              <a:rPr lang="nl-NL" b="1" dirty="0" err="1">
                <a:solidFill>
                  <a:schemeClr val="tx1"/>
                </a:solidFill>
              </a:rPr>
              <a:t>into</a:t>
            </a:r>
            <a:r>
              <a:rPr lang="nl-NL" b="1" dirty="0">
                <a:solidFill>
                  <a:schemeClr val="tx1"/>
                </a:solidFill>
              </a:rPr>
              <a:t> </a:t>
            </a:r>
            <a:r>
              <a:rPr lang="nl-NL" b="1" dirty="0" err="1">
                <a:solidFill>
                  <a:schemeClr val="tx1"/>
                </a:solidFill>
              </a:rPr>
              <a:t>bay</a:t>
            </a:r>
            <a:endParaRPr lang="en-US" b="1" dirty="0">
              <a:solidFill>
                <a:schemeClr val="tx1"/>
              </a:solidFill>
            </a:endParaRPr>
          </a:p>
        </p:txBody>
      </p:sp>
      <p:sp>
        <p:nvSpPr>
          <p:cNvPr id="7" name="Rounded Rectangle 6"/>
          <p:cNvSpPr/>
          <p:nvPr/>
        </p:nvSpPr>
        <p:spPr>
          <a:xfrm>
            <a:off x="4371753" y="4020981"/>
            <a:ext cx="1511523" cy="914400"/>
          </a:xfrm>
          <a:prstGeom prst="roundRect">
            <a:avLst/>
          </a:prstGeom>
          <a:solidFill>
            <a:schemeClr val="bg1"/>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a:solidFill>
                  <a:schemeClr val="tx1"/>
                </a:solidFill>
              </a:rPr>
              <a:t>Ecosystem damages</a:t>
            </a:r>
            <a:endParaRPr lang="en-US">
              <a:solidFill>
                <a:schemeClr val="tx1"/>
              </a:solidFill>
            </a:endParaRPr>
          </a:p>
        </p:txBody>
      </p:sp>
      <p:sp>
        <p:nvSpPr>
          <p:cNvPr id="8" name="Rounded Rectangle 7"/>
          <p:cNvSpPr/>
          <p:nvPr/>
        </p:nvSpPr>
        <p:spPr>
          <a:xfrm>
            <a:off x="4371753" y="2602525"/>
            <a:ext cx="1511523" cy="914400"/>
          </a:xfrm>
          <a:prstGeom prst="roundRect">
            <a:avLst/>
          </a:prstGeom>
          <a:solidFill>
            <a:schemeClr val="bg1"/>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a:solidFill>
                  <a:schemeClr val="tx1"/>
                </a:solidFill>
              </a:rPr>
              <a:t>Water quality degradation</a:t>
            </a:r>
            <a:endParaRPr lang="en-US">
              <a:solidFill>
                <a:schemeClr val="tx1"/>
              </a:solidFill>
            </a:endParaRPr>
          </a:p>
        </p:txBody>
      </p:sp>
      <p:sp>
        <p:nvSpPr>
          <p:cNvPr id="9" name="Rounded Rectangle 8"/>
          <p:cNvSpPr/>
          <p:nvPr/>
        </p:nvSpPr>
        <p:spPr>
          <a:xfrm>
            <a:off x="6820670" y="3250188"/>
            <a:ext cx="1511523" cy="914400"/>
          </a:xfrm>
          <a:prstGeom prst="roundRect">
            <a:avLst/>
          </a:prstGeom>
          <a:solidFill>
            <a:schemeClr val="bg1"/>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a:solidFill>
                  <a:schemeClr val="tx1"/>
                </a:solidFill>
              </a:rPr>
              <a:t>Tourism</a:t>
            </a:r>
            <a:endParaRPr lang="en-US">
              <a:solidFill>
                <a:schemeClr val="tx1"/>
              </a:solidFill>
            </a:endParaRPr>
          </a:p>
        </p:txBody>
      </p:sp>
      <p:sp>
        <p:nvSpPr>
          <p:cNvPr id="10" name="Rounded Rectangle 9"/>
          <p:cNvSpPr/>
          <p:nvPr/>
        </p:nvSpPr>
        <p:spPr>
          <a:xfrm>
            <a:off x="6820670" y="2180920"/>
            <a:ext cx="1511523" cy="914400"/>
          </a:xfrm>
          <a:prstGeom prst="roundRect">
            <a:avLst/>
          </a:prstGeom>
          <a:solidFill>
            <a:schemeClr val="bg1"/>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a:solidFill>
                  <a:schemeClr val="tx1"/>
                </a:solidFill>
              </a:rPr>
              <a:t>Recreation</a:t>
            </a:r>
            <a:endParaRPr lang="en-US">
              <a:solidFill>
                <a:schemeClr val="tx1"/>
              </a:solidFill>
            </a:endParaRPr>
          </a:p>
        </p:txBody>
      </p:sp>
      <p:sp>
        <p:nvSpPr>
          <p:cNvPr id="11" name="Rounded Rectangle 10"/>
          <p:cNvSpPr/>
          <p:nvPr/>
        </p:nvSpPr>
        <p:spPr>
          <a:xfrm>
            <a:off x="6820670" y="4309013"/>
            <a:ext cx="1511523" cy="914400"/>
          </a:xfrm>
          <a:prstGeom prst="roundRect">
            <a:avLst/>
          </a:prstGeom>
          <a:solidFill>
            <a:schemeClr val="bg1"/>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a:solidFill>
                  <a:schemeClr val="tx1"/>
                </a:solidFill>
              </a:rPr>
              <a:t>Property value</a:t>
            </a:r>
            <a:endParaRPr lang="en-US">
              <a:solidFill>
                <a:schemeClr val="tx1"/>
              </a:solidFill>
            </a:endParaRPr>
          </a:p>
        </p:txBody>
      </p:sp>
      <p:sp>
        <p:nvSpPr>
          <p:cNvPr id="12" name="Right Arrow 11"/>
          <p:cNvSpPr/>
          <p:nvPr/>
        </p:nvSpPr>
        <p:spPr>
          <a:xfrm rot="16200000">
            <a:off x="3719109" y="3532475"/>
            <a:ext cx="308798" cy="277698"/>
          </a:xfrm>
          <a:prstGeom prst="rightArrow">
            <a:avLst/>
          </a:prstGeom>
          <a:solidFill>
            <a:srgbClr val="F65058"/>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cxnSp>
        <p:nvCxnSpPr>
          <p:cNvPr id="19" name="Elbow Connector 18"/>
          <p:cNvCxnSpPr>
            <a:stCxn id="6" idx="0"/>
            <a:endCxn id="8" idx="1"/>
          </p:cNvCxnSpPr>
          <p:nvPr/>
        </p:nvCxnSpPr>
        <p:spPr>
          <a:xfrm rot="5400000" flipH="1" flipV="1">
            <a:off x="3646613" y="2525048"/>
            <a:ext cx="190463" cy="1259818"/>
          </a:xfrm>
          <a:prstGeom prst="bentConnector2">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6" idx="2"/>
            <a:endCxn id="7" idx="1"/>
          </p:cNvCxnSpPr>
          <p:nvPr/>
        </p:nvCxnSpPr>
        <p:spPr>
          <a:xfrm rot="16200000" flipH="1">
            <a:off x="3585048" y="3691475"/>
            <a:ext cx="313593" cy="1259818"/>
          </a:xfrm>
          <a:prstGeom prst="bentConnector2">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8" idx="3"/>
            <a:endCxn id="10" idx="1"/>
          </p:cNvCxnSpPr>
          <p:nvPr/>
        </p:nvCxnSpPr>
        <p:spPr>
          <a:xfrm flipV="1">
            <a:off x="5883276" y="2638120"/>
            <a:ext cx="937394" cy="421605"/>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8" idx="3"/>
            <a:endCxn id="9" idx="1"/>
          </p:cNvCxnSpPr>
          <p:nvPr/>
        </p:nvCxnSpPr>
        <p:spPr>
          <a:xfrm>
            <a:off x="5883276" y="3059725"/>
            <a:ext cx="937394" cy="647663"/>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8" idx="3"/>
            <a:endCxn id="11" idx="1"/>
          </p:cNvCxnSpPr>
          <p:nvPr/>
        </p:nvCxnSpPr>
        <p:spPr>
          <a:xfrm>
            <a:off x="5883276" y="3059725"/>
            <a:ext cx="937394" cy="1706488"/>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7" idx="3"/>
            <a:endCxn id="11" idx="1"/>
          </p:cNvCxnSpPr>
          <p:nvPr/>
        </p:nvCxnSpPr>
        <p:spPr>
          <a:xfrm>
            <a:off x="5883276" y="4478181"/>
            <a:ext cx="937394" cy="288032"/>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Right Arrow 49"/>
          <p:cNvSpPr/>
          <p:nvPr/>
        </p:nvSpPr>
        <p:spPr>
          <a:xfrm rot="16200000">
            <a:off x="5728878" y="2888541"/>
            <a:ext cx="308798" cy="277698"/>
          </a:xfrm>
          <a:prstGeom prst="rightArrow">
            <a:avLst/>
          </a:prstGeom>
          <a:solidFill>
            <a:srgbClr val="F65058"/>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sp>
        <p:nvSpPr>
          <p:cNvPr id="52" name="Right Arrow 51"/>
          <p:cNvSpPr/>
          <p:nvPr/>
        </p:nvSpPr>
        <p:spPr>
          <a:xfrm rot="5400000">
            <a:off x="8172453" y="2520034"/>
            <a:ext cx="308798" cy="277698"/>
          </a:xfrm>
          <a:prstGeom prst="rightArrow">
            <a:avLst/>
          </a:prstGeom>
          <a:solidFill>
            <a:srgbClr val="F65058"/>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sp>
        <p:nvSpPr>
          <p:cNvPr id="53" name="Right Arrow 52"/>
          <p:cNvSpPr/>
          <p:nvPr/>
        </p:nvSpPr>
        <p:spPr>
          <a:xfrm rot="5400000">
            <a:off x="8172453" y="3583979"/>
            <a:ext cx="308798" cy="277698"/>
          </a:xfrm>
          <a:prstGeom prst="rightArrow">
            <a:avLst/>
          </a:prstGeom>
          <a:solidFill>
            <a:srgbClr val="F65058"/>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sp>
        <p:nvSpPr>
          <p:cNvPr id="54" name="Right Arrow 53"/>
          <p:cNvSpPr/>
          <p:nvPr/>
        </p:nvSpPr>
        <p:spPr>
          <a:xfrm rot="5400000">
            <a:off x="8172453" y="4667476"/>
            <a:ext cx="308798" cy="277698"/>
          </a:xfrm>
          <a:prstGeom prst="rightArrow">
            <a:avLst/>
          </a:prstGeom>
          <a:solidFill>
            <a:srgbClr val="F65058"/>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sp>
        <p:nvSpPr>
          <p:cNvPr id="56" name="Rounded Rectangle 55"/>
          <p:cNvSpPr/>
          <p:nvPr/>
        </p:nvSpPr>
        <p:spPr>
          <a:xfrm>
            <a:off x="395536" y="2060848"/>
            <a:ext cx="1511523" cy="914400"/>
          </a:xfrm>
          <a:prstGeom prst="roundRect">
            <a:avLst/>
          </a:prstGeom>
          <a:solidFill>
            <a:schemeClr val="bg1"/>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a:solidFill>
                  <a:schemeClr val="tx1"/>
                </a:solidFill>
              </a:rPr>
              <a:t>Increasing urbanization</a:t>
            </a:r>
            <a:endParaRPr lang="en-US">
              <a:solidFill>
                <a:schemeClr val="tx1"/>
              </a:solidFill>
            </a:endParaRPr>
          </a:p>
        </p:txBody>
      </p:sp>
      <p:sp>
        <p:nvSpPr>
          <p:cNvPr id="57" name="Rounded Rectangle 56"/>
          <p:cNvSpPr/>
          <p:nvPr/>
        </p:nvSpPr>
        <p:spPr>
          <a:xfrm>
            <a:off x="395536" y="4425583"/>
            <a:ext cx="1511523" cy="914400"/>
          </a:xfrm>
          <a:prstGeom prst="roundRect">
            <a:avLst/>
          </a:prstGeom>
          <a:solidFill>
            <a:schemeClr val="bg1"/>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a:solidFill>
                  <a:schemeClr val="tx1"/>
                </a:solidFill>
              </a:rPr>
              <a:t>Population growth</a:t>
            </a:r>
            <a:endParaRPr lang="en-US">
              <a:solidFill>
                <a:schemeClr val="tx1"/>
              </a:solidFill>
            </a:endParaRPr>
          </a:p>
        </p:txBody>
      </p:sp>
      <p:sp>
        <p:nvSpPr>
          <p:cNvPr id="58" name="Rounded Rectangle 57"/>
          <p:cNvSpPr/>
          <p:nvPr/>
        </p:nvSpPr>
        <p:spPr>
          <a:xfrm>
            <a:off x="395536" y="3250188"/>
            <a:ext cx="1511523" cy="914400"/>
          </a:xfrm>
          <a:prstGeom prst="roundRect">
            <a:avLst/>
          </a:prstGeom>
          <a:solidFill>
            <a:schemeClr val="bg1"/>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b="1">
                <a:solidFill>
                  <a:schemeClr val="tx1"/>
                </a:solidFill>
              </a:rPr>
              <a:t>Under-capacity of WWTP</a:t>
            </a:r>
            <a:endParaRPr lang="en-US" b="1">
              <a:solidFill>
                <a:schemeClr val="tx1"/>
              </a:solidFill>
            </a:endParaRPr>
          </a:p>
        </p:txBody>
      </p:sp>
      <p:cxnSp>
        <p:nvCxnSpPr>
          <p:cNvPr id="72" name="Straight Arrow Connector 71"/>
          <p:cNvCxnSpPr>
            <a:stCxn id="56" idx="2"/>
            <a:endCxn id="58" idx="0"/>
          </p:cNvCxnSpPr>
          <p:nvPr/>
        </p:nvCxnSpPr>
        <p:spPr>
          <a:xfrm>
            <a:off x="1151298" y="2975248"/>
            <a:ext cx="0" cy="27494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57" idx="0"/>
            <a:endCxn id="58" idx="2"/>
          </p:cNvCxnSpPr>
          <p:nvPr/>
        </p:nvCxnSpPr>
        <p:spPr>
          <a:xfrm flipV="1">
            <a:off x="1151298" y="4164588"/>
            <a:ext cx="0" cy="260995"/>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58" idx="3"/>
            <a:endCxn id="6" idx="1"/>
          </p:cNvCxnSpPr>
          <p:nvPr/>
        </p:nvCxnSpPr>
        <p:spPr>
          <a:xfrm>
            <a:off x="1907059" y="3707388"/>
            <a:ext cx="449114"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a:stCxn id="7" idx="3"/>
            <a:endCxn id="10" idx="1"/>
          </p:cNvCxnSpPr>
          <p:nvPr/>
        </p:nvCxnSpPr>
        <p:spPr>
          <a:xfrm flipV="1">
            <a:off x="5883276" y="2638120"/>
            <a:ext cx="937394" cy="1840061"/>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Right Arrow 50"/>
          <p:cNvSpPr/>
          <p:nvPr/>
        </p:nvSpPr>
        <p:spPr>
          <a:xfrm rot="16200000">
            <a:off x="5750149" y="4310635"/>
            <a:ext cx="308798" cy="277698"/>
          </a:xfrm>
          <a:prstGeom prst="rightArrow">
            <a:avLst/>
          </a:prstGeom>
          <a:solidFill>
            <a:srgbClr val="F65058"/>
          </a:solidFill>
          <a:ln>
            <a:solidFill>
              <a:srgbClr val="F65058"/>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spTree>
    <p:extLst>
      <p:ext uri="{BB962C8B-B14F-4D97-AF65-F5344CB8AC3E}">
        <p14:creationId xmlns:p14="http://schemas.microsoft.com/office/powerpoint/2010/main" val="311338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8"/>
                                        </p:tgtEl>
                                        <p:attrNameLst>
                                          <p:attrName>style.visibility</p:attrName>
                                        </p:attrNameLst>
                                      </p:cBhvr>
                                      <p:to>
                                        <p:strVal val="visible"/>
                                      </p:to>
                                    </p:set>
                                  </p:childTnLst>
                                </p:cTn>
                              </p:par>
                              <p:par>
                                <p:cTn id="69" presetID="24" presetClass="emph" presetSubtype="0" fill="hold" grpId="1" nodeType="withEffect">
                                  <p:stCondLst>
                                    <p:cond delay="0"/>
                                  </p:stCondLst>
                                  <p:childTnLst>
                                    <p:animClr clrSpc="hsl" dir="cw">
                                      <p:cBhvr override="childStyle">
                                        <p:cTn id="70" dur="500" fill="hold"/>
                                        <p:tgtEl>
                                          <p:spTgt spid="12"/>
                                        </p:tgtEl>
                                        <p:attrNameLst>
                                          <p:attrName>style.color</p:attrName>
                                        </p:attrNameLst>
                                      </p:cBhvr>
                                      <p:by>
                                        <p:hsl h="0" s="-12549" l="-25098"/>
                                      </p:by>
                                    </p:animClr>
                                    <p:animClr clrSpc="hsl" dir="cw">
                                      <p:cBhvr>
                                        <p:cTn id="71" dur="500" fill="hold"/>
                                        <p:tgtEl>
                                          <p:spTgt spid="12"/>
                                        </p:tgtEl>
                                        <p:attrNameLst>
                                          <p:attrName>fillcolor</p:attrName>
                                        </p:attrNameLst>
                                      </p:cBhvr>
                                      <p:by>
                                        <p:hsl h="0" s="-12549" l="-25098"/>
                                      </p:by>
                                    </p:animClr>
                                    <p:animClr clrSpc="hsl" dir="cw">
                                      <p:cBhvr>
                                        <p:cTn id="72" dur="500" fill="hold"/>
                                        <p:tgtEl>
                                          <p:spTgt spid="12"/>
                                        </p:tgtEl>
                                        <p:attrNameLst>
                                          <p:attrName>stroke.color</p:attrName>
                                        </p:attrNameLst>
                                      </p:cBhvr>
                                      <p:by>
                                        <p:hsl h="0" s="-12549" l="-25098"/>
                                      </p:by>
                                    </p:animClr>
                                    <p:set>
                                      <p:cBhvr>
                                        <p:cTn id="73" dur="500" fill="hold"/>
                                        <p:tgtEl>
                                          <p:spTgt spid="12"/>
                                        </p:tgtEl>
                                        <p:attrNameLst>
                                          <p:attrName>fill.type</p:attrName>
                                        </p:attrNameLst>
                                      </p:cBhvr>
                                      <p:to>
                                        <p:strVal val="solid"/>
                                      </p:to>
                                    </p:set>
                                  </p:childTnLst>
                                </p:cTn>
                              </p:par>
                              <p:par>
                                <p:cTn id="74" presetID="24" presetClass="emph" presetSubtype="0" fill="hold" grpId="1" nodeType="withEffect">
                                  <p:stCondLst>
                                    <p:cond delay="0"/>
                                  </p:stCondLst>
                                  <p:childTnLst>
                                    <p:animClr clrSpc="hsl" dir="cw">
                                      <p:cBhvr override="childStyle">
                                        <p:cTn id="75" dur="500" fill="hold"/>
                                        <p:tgtEl>
                                          <p:spTgt spid="50"/>
                                        </p:tgtEl>
                                        <p:attrNameLst>
                                          <p:attrName>style.color</p:attrName>
                                        </p:attrNameLst>
                                      </p:cBhvr>
                                      <p:by>
                                        <p:hsl h="0" s="-12549" l="-25098"/>
                                      </p:by>
                                    </p:animClr>
                                    <p:animClr clrSpc="hsl" dir="cw">
                                      <p:cBhvr>
                                        <p:cTn id="76" dur="500" fill="hold"/>
                                        <p:tgtEl>
                                          <p:spTgt spid="50"/>
                                        </p:tgtEl>
                                        <p:attrNameLst>
                                          <p:attrName>fillcolor</p:attrName>
                                        </p:attrNameLst>
                                      </p:cBhvr>
                                      <p:by>
                                        <p:hsl h="0" s="-12549" l="-25098"/>
                                      </p:by>
                                    </p:animClr>
                                    <p:animClr clrSpc="hsl" dir="cw">
                                      <p:cBhvr>
                                        <p:cTn id="77" dur="500" fill="hold"/>
                                        <p:tgtEl>
                                          <p:spTgt spid="50"/>
                                        </p:tgtEl>
                                        <p:attrNameLst>
                                          <p:attrName>stroke.color</p:attrName>
                                        </p:attrNameLst>
                                      </p:cBhvr>
                                      <p:by>
                                        <p:hsl h="0" s="-12549" l="-25098"/>
                                      </p:by>
                                    </p:animClr>
                                    <p:set>
                                      <p:cBhvr>
                                        <p:cTn id="78" dur="500" fill="hold"/>
                                        <p:tgtEl>
                                          <p:spTgt spid="50"/>
                                        </p:tgtEl>
                                        <p:attrNameLst>
                                          <p:attrName>fill.type</p:attrName>
                                        </p:attrNameLst>
                                      </p:cBhvr>
                                      <p:to>
                                        <p:strVal val="solid"/>
                                      </p:to>
                                    </p:set>
                                  </p:childTnLst>
                                </p:cTn>
                              </p:par>
                              <p:par>
                                <p:cTn id="79" presetID="24" presetClass="emph" presetSubtype="0" fill="hold" grpId="1" nodeType="withEffect">
                                  <p:stCondLst>
                                    <p:cond delay="0"/>
                                  </p:stCondLst>
                                  <p:childTnLst>
                                    <p:animClr clrSpc="hsl" dir="cw">
                                      <p:cBhvr override="childStyle">
                                        <p:cTn id="80" dur="500" fill="hold"/>
                                        <p:tgtEl>
                                          <p:spTgt spid="51"/>
                                        </p:tgtEl>
                                        <p:attrNameLst>
                                          <p:attrName>style.color</p:attrName>
                                        </p:attrNameLst>
                                      </p:cBhvr>
                                      <p:by>
                                        <p:hsl h="0" s="-12549" l="-25098"/>
                                      </p:by>
                                    </p:animClr>
                                    <p:animClr clrSpc="hsl" dir="cw">
                                      <p:cBhvr>
                                        <p:cTn id="81" dur="500" fill="hold"/>
                                        <p:tgtEl>
                                          <p:spTgt spid="51"/>
                                        </p:tgtEl>
                                        <p:attrNameLst>
                                          <p:attrName>fillcolor</p:attrName>
                                        </p:attrNameLst>
                                      </p:cBhvr>
                                      <p:by>
                                        <p:hsl h="0" s="-12549" l="-25098"/>
                                      </p:by>
                                    </p:animClr>
                                    <p:animClr clrSpc="hsl" dir="cw">
                                      <p:cBhvr>
                                        <p:cTn id="82" dur="500" fill="hold"/>
                                        <p:tgtEl>
                                          <p:spTgt spid="51"/>
                                        </p:tgtEl>
                                        <p:attrNameLst>
                                          <p:attrName>stroke.color</p:attrName>
                                        </p:attrNameLst>
                                      </p:cBhvr>
                                      <p:by>
                                        <p:hsl h="0" s="-12549" l="-25098"/>
                                      </p:by>
                                    </p:animClr>
                                    <p:set>
                                      <p:cBhvr>
                                        <p:cTn id="83" dur="500" fill="hold"/>
                                        <p:tgtEl>
                                          <p:spTgt spid="51"/>
                                        </p:tgtEl>
                                        <p:attrNameLst>
                                          <p:attrName>fill.type</p:attrName>
                                        </p:attrNameLst>
                                      </p:cBhvr>
                                      <p:to>
                                        <p:strVal val="solid"/>
                                      </p:to>
                                    </p:set>
                                  </p:childTnLst>
                                </p:cTn>
                              </p:par>
                              <p:par>
                                <p:cTn id="84" presetID="24" presetClass="emph" presetSubtype="0" fill="hold" grpId="1" nodeType="withEffect">
                                  <p:stCondLst>
                                    <p:cond delay="0"/>
                                  </p:stCondLst>
                                  <p:childTnLst>
                                    <p:animClr clrSpc="hsl" dir="cw">
                                      <p:cBhvr override="childStyle">
                                        <p:cTn id="85" dur="500" fill="hold"/>
                                        <p:tgtEl>
                                          <p:spTgt spid="52"/>
                                        </p:tgtEl>
                                        <p:attrNameLst>
                                          <p:attrName>style.color</p:attrName>
                                        </p:attrNameLst>
                                      </p:cBhvr>
                                      <p:by>
                                        <p:hsl h="0" s="-12549" l="-25098"/>
                                      </p:by>
                                    </p:animClr>
                                    <p:animClr clrSpc="hsl" dir="cw">
                                      <p:cBhvr>
                                        <p:cTn id="86" dur="500" fill="hold"/>
                                        <p:tgtEl>
                                          <p:spTgt spid="52"/>
                                        </p:tgtEl>
                                        <p:attrNameLst>
                                          <p:attrName>fillcolor</p:attrName>
                                        </p:attrNameLst>
                                      </p:cBhvr>
                                      <p:by>
                                        <p:hsl h="0" s="-12549" l="-25098"/>
                                      </p:by>
                                    </p:animClr>
                                    <p:animClr clrSpc="hsl" dir="cw">
                                      <p:cBhvr>
                                        <p:cTn id="87" dur="500" fill="hold"/>
                                        <p:tgtEl>
                                          <p:spTgt spid="52"/>
                                        </p:tgtEl>
                                        <p:attrNameLst>
                                          <p:attrName>stroke.color</p:attrName>
                                        </p:attrNameLst>
                                      </p:cBhvr>
                                      <p:by>
                                        <p:hsl h="0" s="-12549" l="-25098"/>
                                      </p:by>
                                    </p:animClr>
                                    <p:set>
                                      <p:cBhvr>
                                        <p:cTn id="88" dur="500" fill="hold"/>
                                        <p:tgtEl>
                                          <p:spTgt spid="52"/>
                                        </p:tgtEl>
                                        <p:attrNameLst>
                                          <p:attrName>fill.type</p:attrName>
                                        </p:attrNameLst>
                                      </p:cBhvr>
                                      <p:to>
                                        <p:strVal val="solid"/>
                                      </p:to>
                                    </p:set>
                                  </p:childTnLst>
                                </p:cTn>
                              </p:par>
                              <p:par>
                                <p:cTn id="89" presetID="24" presetClass="emph" presetSubtype="0" fill="hold" grpId="1" nodeType="withEffect">
                                  <p:stCondLst>
                                    <p:cond delay="0"/>
                                  </p:stCondLst>
                                  <p:childTnLst>
                                    <p:animClr clrSpc="hsl" dir="cw">
                                      <p:cBhvr override="childStyle">
                                        <p:cTn id="90" dur="500" fill="hold"/>
                                        <p:tgtEl>
                                          <p:spTgt spid="53"/>
                                        </p:tgtEl>
                                        <p:attrNameLst>
                                          <p:attrName>style.color</p:attrName>
                                        </p:attrNameLst>
                                      </p:cBhvr>
                                      <p:by>
                                        <p:hsl h="0" s="-12549" l="-25098"/>
                                      </p:by>
                                    </p:animClr>
                                    <p:animClr clrSpc="hsl" dir="cw">
                                      <p:cBhvr>
                                        <p:cTn id="91" dur="500" fill="hold"/>
                                        <p:tgtEl>
                                          <p:spTgt spid="53"/>
                                        </p:tgtEl>
                                        <p:attrNameLst>
                                          <p:attrName>fillcolor</p:attrName>
                                        </p:attrNameLst>
                                      </p:cBhvr>
                                      <p:by>
                                        <p:hsl h="0" s="-12549" l="-25098"/>
                                      </p:by>
                                    </p:animClr>
                                    <p:animClr clrSpc="hsl" dir="cw">
                                      <p:cBhvr>
                                        <p:cTn id="92" dur="500" fill="hold"/>
                                        <p:tgtEl>
                                          <p:spTgt spid="53"/>
                                        </p:tgtEl>
                                        <p:attrNameLst>
                                          <p:attrName>stroke.color</p:attrName>
                                        </p:attrNameLst>
                                      </p:cBhvr>
                                      <p:by>
                                        <p:hsl h="0" s="-12549" l="-25098"/>
                                      </p:by>
                                    </p:animClr>
                                    <p:set>
                                      <p:cBhvr>
                                        <p:cTn id="93" dur="500" fill="hold"/>
                                        <p:tgtEl>
                                          <p:spTgt spid="53"/>
                                        </p:tgtEl>
                                        <p:attrNameLst>
                                          <p:attrName>fill.type</p:attrName>
                                        </p:attrNameLst>
                                      </p:cBhvr>
                                      <p:to>
                                        <p:strVal val="solid"/>
                                      </p:to>
                                    </p:set>
                                  </p:childTnLst>
                                </p:cTn>
                              </p:par>
                              <p:par>
                                <p:cTn id="94" presetID="24" presetClass="emph" presetSubtype="0" fill="hold" grpId="1" nodeType="withEffect">
                                  <p:stCondLst>
                                    <p:cond delay="0"/>
                                  </p:stCondLst>
                                  <p:childTnLst>
                                    <p:animClr clrSpc="hsl" dir="cw">
                                      <p:cBhvr override="childStyle">
                                        <p:cTn id="95" dur="500" fill="hold"/>
                                        <p:tgtEl>
                                          <p:spTgt spid="54"/>
                                        </p:tgtEl>
                                        <p:attrNameLst>
                                          <p:attrName>style.color</p:attrName>
                                        </p:attrNameLst>
                                      </p:cBhvr>
                                      <p:by>
                                        <p:hsl h="0" s="-12549" l="-25098"/>
                                      </p:by>
                                    </p:animClr>
                                    <p:animClr clrSpc="hsl" dir="cw">
                                      <p:cBhvr>
                                        <p:cTn id="96" dur="500" fill="hold"/>
                                        <p:tgtEl>
                                          <p:spTgt spid="54"/>
                                        </p:tgtEl>
                                        <p:attrNameLst>
                                          <p:attrName>fillcolor</p:attrName>
                                        </p:attrNameLst>
                                      </p:cBhvr>
                                      <p:by>
                                        <p:hsl h="0" s="-12549" l="-25098"/>
                                      </p:by>
                                    </p:animClr>
                                    <p:animClr clrSpc="hsl" dir="cw">
                                      <p:cBhvr>
                                        <p:cTn id="97" dur="500" fill="hold"/>
                                        <p:tgtEl>
                                          <p:spTgt spid="54"/>
                                        </p:tgtEl>
                                        <p:attrNameLst>
                                          <p:attrName>stroke.color</p:attrName>
                                        </p:attrNameLst>
                                      </p:cBhvr>
                                      <p:by>
                                        <p:hsl h="0" s="-12549" l="-25098"/>
                                      </p:by>
                                    </p:animClr>
                                    <p:set>
                                      <p:cBhvr>
                                        <p:cTn id="98" dur="500" fill="hold"/>
                                        <p:tgtEl>
                                          <p:spTgt spid="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2" grpId="1" animBg="1"/>
      <p:bldP spid="50" grpId="0" animBg="1"/>
      <p:bldP spid="50" grpId="1" animBg="1"/>
      <p:bldP spid="52" grpId="0" animBg="1"/>
      <p:bldP spid="52" grpId="1" animBg="1"/>
      <p:bldP spid="53" grpId="0" animBg="1"/>
      <p:bldP spid="53" grpId="1" animBg="1"/>
      <p:bldP spid="54" grpId="0" animBg="1"/>
      <p:bldP spid="54" grpId="1" animBg="1"/>
      <p:bldP spid="56" grpId="0" animBg="1"/>
      <p:bldP spid="57" grpId="0" animBg="1"/>
      <p:bldP spid="58" grpId="0" animBg="1"/>
      <p:bldP spid="51" grpId="0" animBg="1"/>
      <p:bldP spid="5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task and your budget</a:t>
            </a:r>
          </a:p>
        </p:txBody>
      </p:sp>
      <p:sp>
        <p:nvSpPr>
          <p:cNvPr id="3" name="TextBox 2"/>
          <p:cNvSpPr txBox="1"/>
          <p:nvPr/>
        </p:nvSpPr>
        <p:spPr>
          <a:xfrm>
            <a:off x="539552" y="1412776"/>
            <a:ext cx="7848227"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mn-lt"/>
              </a:rPr>
              <a:t>Your responsibility: </a:t>
            </a:r>
            <a:br>
              <a:rPr lang="en-US" sz="2400" dirty="0">
                <a:latin typeface="+mn-lt"/>
              </a:rPr>
            </a:br>
            <a:r>
              <a:rPr lang="en-US" sz="2400" dirty="0">
                <a:latin typeface="+mn-lt"/>
              </a:rPr>
              <a:t>the water management investment program</a:t>
            </a:r>
          </a:p>
          <a:p>
            <a:pPr marL="285750" indent="-285750">
              <a:buFont typeface="Arial" panose="020B0604020202020204" pitchFamily="34" charset="0"/>
              <a:buChar char="•"/>
            </a:pPr>
            <a:endParaRPr lang="en-US" sz="2400" dirty="0">
              <a:latin typeface="+mn-lt"/>
            </a:endParaRPr>
          </a:p>
          <a:p>
            <a:pPr marL="285750" indent="-285750">
              <a:buFont typeface="Arial" panose="020B0604020202020204" pitchFamily="34" charset="0"/>
              <a:buChar char="•"/>
            </a:pPr>
            <a:r>
              <a:rPr lang="en-US" sz="2400" dirty="0">
                <a:latin typeface="+mn-lt"/>
              </a:rPr>
              <a:t>Your budget (based on results of a revenue study):</a:t>
            </a:r>
          </a:p>
          <a:p>
            <a:pPr marL="742950" lvl="1" indent="-285750">
              <a:buFont typeface="Arial" panose="020B0604020202020204" pitchFamily="34" charset="0"/>
              <a:buChar char="•"/>
            </a:pPr>
            <a:r>
              <a:rPr lang="en-US" sz="2400" dirty="0">
                <a:latin typeface="+mn-lt"/>
              </a:rPr>
              <a:t>Annual revenue stream of $ 1 million over the coming 30 years (from levies/ taxes)</a:t>
            </a:r>
          </a:p>
          <a:p>
            <a:pPr marL="742950" lvl="1" indent="-285750">
              <a:buFont typeface="Arial" panose="020B0604020202020204" pitchFamily="34" charset="0"/>
              <a:buChar char="•"/>
            </a:pPr>
            <a:r>
              <a:rPr lang="en-US" sz="2400" dirty="0">
                <a:latin typeface="+mn-lt"/>
              </a:rPr>
              <a:t>Available for investments in capacity expansion of the WWTP</a:t>
            </a:r>
          </a:p>
          <a:p>
            <a:pPr lvl="1"/>
            <a:endParaRPr lang="en-US" sz="2400" dirty="0">
              <a:latin typeface="+mn-lt"/>
            </a:endParaRPr>
          </a:p>
          <a:p>
            <a:pPr marL="285750" indent="-285750">
              <a:buFont typeface="Arial" panose="020B0604020202020204" pitchFamily="34" charset="0"/>
              <a:buChar char="•"/>
            </a:pPr>
            <a:r>
              <a:rPr lang="en-US" sz="2400" dirty="0">
                <a:latin typeface="+mn-lt"/>
              </a:rPr>
              <a:t>Your task:</a:t>
            </a:r>
            <a:br>
              <a:rPr lang="en-US" sz="2400" dirty="0">
                <a:latin typeface="+mn-lt"/>
              </a:rPr>
            </a:br>
            <a:r>
              <a:rPr lang="en-US" sz="2400" dirty="0">
                <a:latin typeface="+mn-lt"/>
              </a:rPr>
              <a:t>Determine the optimal solution for the wastewater problem</a:t>
            </a:r>
          </a:p>
        </p:txBody>
      </p:sp>
    </p:spTree>
    <p:extLst>
      <p:ext uri="{BB962C8B-B14F-4D97-AF65-F5344CB8AC3E}">
        <p14:creationId xmlns:p14="http://schemas.microsoft.com/office/powerpoint/2010/main" val="9439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Alternatives and choices</a:t>
            </a:r>
            <a:endParaRPr lang="en-US" dirty="0"/>
          </a:p>
        </p:txBody>
      </p:sp>
      <p:sp>
        <p:nvSpPr>
          <p:cNvPr id="5" name="TextBox 4"/>
          <p:cNvSpPr txBox="1"/>
          <p:nvPr/>
        </p:nvSpPr>
        <p:spPr>
          <a:xfrm>
            <a:off x="684213" y="1412776"/>
            <a:ext cx="7560840" cy="2308324"/>
          </a:xfrm>
          <a:prstGeom prst="rect">
            <a:avLst/>
          </a:prstGeom>
          <a:noFill/>
        </p:spPr>
        <p:txBody>
          <a:bodyPr wrap="square" rtlCol="0">
            <a:spAutoFit/>
          </a:bodyPr>
          <a:lstStyle/>
          <a:p>
            <a:pPr marL="285750" lvl="1" indent="-285750">
              <a:buFont typeface="Arial" panose="020B0604020202020204" pitchFamily="34" charset="0"/>
              <a:buChar char="•"/>
            </a:pPr>
            <a:r>
              <a:rPr lang="en-US" sz="2400">
                <a:latin typeface="+mn-lt"/>
              </a:rPr>
              <a:t>The working group responsible for developing alternative technical investment programs came up with </a:t>
            </a:r>
            <a:r>
              <a:rPr lang="en-US" sz="2400" i="1">
                <a:latin typeface="+mn-lt"/>
              </a:rPr>
              <a:t>three technically feasible alternatives</a:t>
            </a:r>
          </a:p>
          <a:p>
            <a:pPr marL="0" lvl="1"/>
            <a:endParaRPr lang="en-US" sz="2400">
              <a:latin typeface="+mn-lt"/>
            </a:endParaRPr>
          </a:p>
          <a:p>
            <a:pPr marL="285750" lvl="1" indent="-285750">
              <a:buFont typeface="Arial" panose="020B0604020202020204" pitchFamily="34" charset="0"/>
              <a:buChar char="•"/>
            </a:pPr>
            <a:r>
              <a:rPr lang="en-US" sz="2400">
                <a:latin typeface="+mn-lt"/>
              </a:rPr>
              <a:t>We now need an assessment of these alternatives from an </a:t>
            </a:r>
            <a:r>
              <a:rPr lang="en-US" sz="2400" b="1" u="sng">
                <a:latin typeface="+mn-lt"/>
              </a:rPr>
              <a:t>economic and financial perspective</a:t>
            </a:r>
            <a:endParaRPr lang="nl-NL" sz="2400">
              <a:latin typeface="+mn-lt"/>
            </a:endParaRPr>
          </a:p>
        </p:txBody>
      </p:sp>
    </p:spTree>
    <p:extLst>
      <p:ext uri="{BB962C8B-B14F-4D97-AF65-F5344CB8AC3E}">
        <p14:creationId xmlns:p14="http://schemas.microsoft.com/office/powerpoint/2010/main" val="9439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2699792" y="2564904"/>
            <a:ext cx="5832648" cy="28083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2000" b="1" dirty="0">
                <a:solidFill>
                  <a:srgbClr val="F65058"/>
                </a:solidFill>
              </a:rPr>
              <a:t>IUWM Financial + Economic Module</a:t>
            </a:r>
            <a:br>
              <a:rPr lang="en-US" sz="2000" b="1" dirty="0">
                <a:solidFill>
                  <a:srgbClr val="F65058"/>
                </a:solidFill>
              </a:rPr>
            </a:br>
            <a:endParaRPr lang="en-US" sz="2000" b="1" dirty="0">
              <a:solidFill>
                <a:srgbClr val="F65058"/>
              </a:solidFill>
            </a:endParaRPr>
          </a:p>
          <a:p>
            <a:pPr marL="0" indent="0" fontAlgn="auto">
              <a:spcAft>
                <a:spcPts val="0"/>
              </a:spcAft>
              <a:buNone/>
            </a:pPr>
            <a:r>
              <a:rPr lang="en-US" sz="2800" b="1">
                <a:solidFill>
                  <a:srgbClr val="F65058"/>
                </a:solidFill>
              </a:rPr>
              <a:t>Simulation Game</a:t>
            </a:r>
          </a:p>
          <a:p>
            <a:pPr marL="0" indent="0" fontAlgn="auto">
              <a:spcAft>
                <a:spcPts val="0"/>
              </a:spcAft>
              <a:buNone/>
            </a:pPr>
            <a:endParaRPr lang="nl-NL" sz="2800" b="1">
              <a:solidFill>
                <a:srgbClr val="F65058"/>
              </a:solidFill>
            </a:endParaRPr>
          </a:p>
          <a:p>
            <a:pPr marL="0" indent="0" fontAlgn="auto">
              <a:spcAft>
                <a:spcPts val="0"/>
              </a:spcAft>
              <a:buNone/>
            </a:pPr>
            <a:r>
              <a:rPr lang="en-US" sz="2800" b="1">
                <a:solidFill>
                  <a:srgbClr val="F65058"/>
                </a:solidFill>
              </a:rPr>
              <a:t>Round 1 – Results</a:t>
            </a:r>
          </a:p>
        </p:txBody>
      </p:sp>
    </p:spTree>
    <p:extLst>
      <p:ext uri="{BB962C8B-B14F-4D97-AF65-F5344CB8AC3E}">
        <p14:creationId xmlns:p14="http://schemas.microsoft.com/office/powerpoint/2010/main" val="797745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Results</a:t>
            </a:r>
            <a:endParaRPr lang="en-US" dirty="0"/>
          </a:p>
        </p:txBody>
      </p:sp>
      <p:cxnSp>
        <p:nvCxnSpPr>
          <p:cNvPr id="4" name="Straight Connector 3"/>
          <p:cNvCxnSpPr/>
          <p:nvPr/>
        </p:nvCxnSpPr>
        <p:spPr>
          <a:xfrm>
            <a:off x="2016581" y="4184656"/>
            <a:ext cx="5364000" cy="0"/>
          </a:xfrm>
          <a:prstGeom prst="line">
            <a:avLst/>
          </a:prstGeom>
          <a:ln>
            <a:solidFill>
              <a:schemeClr val="tx1"/>
            </a:solidFill>
            <a:headEnd type="arrow" w="med" len="med"/>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311880" y="1556792"/>
            <a:ext cx="0" cy="4104000"/>
          </a:xfrm>
          <a:prstGeom prst="line">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09918" y="1565478"/>
            <a:ext cx="603050" cy="369332"/>
          </a:xfrm>
          <a:prstGeom prst="rect">
            <a:avLst/>
          </a:prstGeom>
          <a:noFill/>
        </p:spPr>
        <p:txBody>
          <a:bodyPr wrap="none" rtlCol="0">
            <a:spAutoFit/>
          </a:bodyPr>
          <a:lstStyle/>
          <a:p>
            <a:r>
              <a:rPr lang="nl-NL" i="1">
                <a:latin typeface="+mn-lt"/>
              </a:rPr>
              <a:t>NPV</a:t>
            </a:r>
            <a:endParaRPr lang="en-US" i="1">
              <a:latin typeface="+mn-lt"/>
            </a:endParaRPr>
          </a:p>
        </p:txBody>
      </p:sp>
      <p:sp>
        <p:nvSpPr>
          <p:cNvPr id="11" name="TextBox 10"/>
          <p:cNvSpPr txBox="1"/>
          <p:nvPr/>
        </p:nvSpPr>
        <p:spPr>
          <a:xfrm>
            <a:off x="6612422" y="4242408"/>
            <a:ext cx="708848" cy="369332"/>
          </a:xfrm>
          <a:prstGeom prst="rect">
            <a:avLst/>
          </a:prstGeom>
          <a:noFill/>
        </p:spPr>
        <p:txBody>
          <a:bodyPr wrap="none" rtlCol="0">
            <a:spAutoFit/>
          </a:bodyPr>
          <a:lstStyle/>
          <a:p>
            <a:r>
              <a:rPr lang="nl-NL" i="1">
                <a:latin typeface="+mn-lt"/>
              </a:rPr>
              <a:t>eNPV</a:t>
            </a:r>
            <a:endParaRPr lang="en-US" i="1">
              <a:latin typeface="+mn-lt"/>
            </a:endParaRPr>
          </a:p>
        </p:txBody>
      </p:sp>
      <p:cxnSp>
        <p:nvCxnSpPr>
          <p:cNvPr id="12" name="Straight Connector 11"/>
          <p:cNvCxnSpPr/>
          <p:nvPr/>
        </p:nvCxnSpPr>
        <p:spPr>
          <a:xfrm>
            <a:off x="3239872" y="1934810"/>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39872" y="2506380"/>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39872" y="3077950"/>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39872" y="3649520"/>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39872" y="4797152"/>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239872" y="5301208"/>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851856" y="4113096"/>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427856" y="4113096"/>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5003856" y="4113096"/>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5580112" y="4113096"/>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6156176" y="4113096"/>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2699792" y="4113096"/>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2123728" y="4113096"/>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Isosceles Triangle 51"/>
          <p:cNvSpPr/>
          <p:nvPr/>
        </p:nvSpPr>
        <p:spPr>
          <a:xfrm>
            <a:off x="3971472" y="4302339"/>
            <a:ext cx="456512" cy="393545"/>
          </a:xfrm>
          <a:prstGeom prst="triangle">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3" name="Oval 52"/>
          <p:cNvSpPr/>
          <p:nvPr/>
        </p:nvSpPr>
        <p:spPr>
          <a:xfrm>
            <a:off x="3890423" y="2969222"/>
            <a:ext cx="393545" cy="393545"/>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4" name="Rectangle 53"/>
          <p:cNvSpPr/>
          <p:nvPr/>
        </p:nvSpPr>
        <p:spPr>
          <a:xfrm>
            <a:off x="3133099" y="2027343"/>
            <a:ext cx="393545" cy="393545"/>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5" name="TextBox 54"/>
          <p:cNvSpPr txBox="1"/>
          <p:nvPr/>
        </p:nvSpPr>
        <p:spPr>
          <a:xfrm>
            <a:off x="4474432" y="4221088"/>
            <a:ext cx="1609736" cy="1015663"/>
          </a:xfrm>
          <a:prstGeom prst="rect">
            <a:avLst/>
          </a:prstGeom>
          <a:noFill/>
        </p:spPr>
        <p:txBody>
          <a:bodyPr wrap="none" rtlCol="0">
            <a:spAutoFit/>
          </a:bodyPr>
          <a:lstStyle/>
          <a:p>
            <a:r>
              <a:rPr lang="nl-NL" sz="2000" b="1">
                <a:solidFill>
                  <a:schemeClr val="accent6"/>
                </a:solidFill>
                <a:latin typeface="+mn-lt"/>
              </a:rPr>
              <a:t>Alternative 1</a:t>
            </a:r>
          </a:p>
          <a:p>
            <a:r>
              <a:rPr lang="nl-NL" sz="2000">
                <a:solidFill>
                  <a:schemeClr val="accent6"/>
                </a:solidFill>
                <a:latin typeface="+mn-lt"/>
              </a:rPr>
              <a:t>NPV: -345</a:t>
            </a:r>
          </a:p>
          <a:p>
            <a:r>
              <a:rPr lang="nl-NL" sz="2000">
                <a:solidFill>
                  <a:schemeClr val="accent6"/>
                </a:solidFill>
                <a:latin typeface="+mn-lt"/>
              </a:rPr>
              <a:t>eNPV: 1.542</a:t>
            </a:r>
            <a:endParaRPr lang="en-US" sz="2000">
              <a:solidFill>
                <a:schemeClr val="accent6"/>
              </a:solidFill>
              <a:latin typeface="+mn-lt"/>
            </a:endParaRPr>
          </a:p>
        </p:txBody>
      </p:sp>
      <p:sp>
        <p:nvSpPr>
          <p:cNvPr id="56" name="TextBox 55"/>
          <p:cNvSpPr txBox="1"/>
          <p:nvPr/>
        </p:nvSpPr>
        <p:spPr>
          <a:xfrm>
            <a:off x="3510793" y="1765265"/>
            <a:ext cx="1614545" cy="1015663"/>
          </a:xfrm>
          <a:prstGeom prst="rect">
            <a:avLst/>
          </a:prstGeom>
          <a:noFill/>
        </p:spPr>
        <p:txBody>
          <a:bodyPr wrap="none" rtlCol="0">
            <a:spAutoFit/>
          </a:bodyPr>
          <a:lstStyle/>
          <a:p>
            <a:r>
              <a:rPr lang="nl-NL" sz="2000" b="1">
                <a:solidFill>
                  <a:schemeClr val="accent3"/>
                </a:solidFill>
                <a:latin typeface="+mn-lt"/>
              </a:rPr>
              <a:t>Alternative 0</a:t>
            </a:r>
          </a:p>
          <a:p>
            <a:r>
              <a:rPr lang="nl-NL" sz="2000">
                <a:solidFill>
                  <a:schemeClr val="accent3"/>
                </a:solidFill>
                <a:latin typeface="+mn-lt"/>
              </a:rPr>
              <a:t>NPV: 4.569</a:t>
            </a:r>
          </a:p>
          <a:p>
            <a:r>
              <a:rPr lang="nl-NL" sz="2000">
                <a:solidFill>
                  <a:schemeClr val="accent3"/>
                </a:solidFill>
                <a:latin typeface="+mn-lt"/>
              </a:rPr>
              <a:t>eNPV: 0</a:t>
            </a:r>
            <a:endParaRPr lang="en-US" sz="2000">
              <a:solidFill>
                <a:schemeClr val="accent3"/>
              </a:solidFill>
              <a:latin typeface="+mn-lt"/>
            </a:endParaRPr>
          </a:p>
        </p:txBody>
      </p:sp>
      <p:sp>
        <p:nvSpPr>
          <p:cNvPr id="57" name="TextBox 56"/>
          <p:cNvSpPr txBox="1"/>
          <p:nvPr/>
        </p:nvSpPr>
        <p:spPr>
          <a:xfrm>
            <a:off x="4328813" y="2852936"/>
            <a:ext cx="1611339" cy="1015663"/>
          </a:xfrm>
          <a:prstGeom prst="rect">
            <a:avLst/>
          </a:prstGeom>
          <a:noFill/>
        </p:spPr>
        <p:txBody>
          <a:bodyPr wrap="none" rtlCol="0">
            <a:spAutoFit/>
          </a:bodyPr>
          <a:lstStyle/>
          <a:p>
            <a:r>
              <a:rPr lang="nl-NL" sz="2000" b="1">
                <a:solidFill>
                  <a:schemeClr val="accent1"/>
                </a:solidFill>
                <a:latin typeface="+mn-lt"/>
              </a:rPr>
              <a:t>Alternative 2</a:t>
            </a:r>
          </a:p>
          <a:p>
            <a:r>
              <a:rPr lang="nl-NL" sz="2000">
                <a:solidFill>
                  <a:schemeClr val="accent1"/>
                </a:solidFill>
                <a:latin typeface="+mn-lt"/>
              </a:rPr>
              <a:t>NPV: 1.894</a:t>
            </a:r>
          </a:p>
          <a:p>
            <a:r>
              <a:rPr lang="nl-NL" sz="2000">
                <a:solidFill>
                  <a:schemeClr val="accent1"/>
                </a:solidFill>
                <a:latin typeface="+mn-lt"/>
              </a:rPr>
              <a:t>eNPV: 1.304</a:t>
            </a:r>
            <a:endParaRPr lang="en-US" sz="2000">
              <a:solidFill>
                <a:schemeClr val="accent1"/>
              </a:solidFill>
              <a:latin typeface="+mn-lt"/>
            </a:endParaRPr>
          </a:p>
        </p:txBody>
      </p:sp>
      <p:sp>
        <p:nvSpPr>
          <p:cNvPr id="59" name="TextBox 58"/>
          <p:cNvSpPr txBox="1"/>
          <p:nvPr/>
        </p:nvSpPr>
        <p:spPr>
          <a:xfrm>
            <a:off x="2733338" y="3495631"/>
            <a:ext cx="575799" cy="307777"/>
          </a:xfrm>
          <a:prstGeom prst="rect">
            <a:avLst/>
          </a:prstGeom>
          <a:noFill/>
        </p:spPr>
        <p:txBody>
          <a:bodyPr wrap="none" rtlCol="0" anchor="ctr">
            <a:spAutoFit/>
          </a:bodyPr>
          <a:lstStyle/>
          <a:p>
            <a:r>
              <a:rPr lang="nl-NL" sz="1400" i="1">
                <a:latin typeface="+mn-lt"/>
              </a:rPr>
              <a:t> 1000</a:t>
            </a:r>
            <a:endParaRPr lang="en-US" sz="1400" i="1">
              <a:latin typeface="+mn-lt"/>
            </a:endParaRPr>
          </a:p>
        </p:txBody>
      </p:sp>
      <p:sp>
        <p:nvSpPr>
          <p:cNvPr id="60" name="TextBox 59"/>
          <p:cNvSpPr txBox="1"/>
          <p:nvPr/>
        </p:nvSpPr>
        <p:spPr>
          <a:xfrm>
            <a:off x="2733338" y="4611740"/>
            <a:ext cx="598241" cy="307777"/>
          </a:xfrm>
          <a:prstGeom prst="rect">
            <a:avLst/>
          </a:prstGeom>
          <a:noFill/>
        </p:spPr>
        <p:txBody>
          <a:bodyPr wrap="none" rtlCol="0" anchor="ctr">
            <a:spAutoFit/>
          </a:bodyPr>
          <a:lstStyle/>
          <a:p>
            <a:r>
              <a:rPr lang="nl-NL" sz="1400" i="1">
                <a:latin typeface="+mn-lt"/>
              </a:rPr>
              <a:t>-1000</a:t>
            </a:r>
            <a:endParaRPr lang="en-US" sz="1400" i="1">
              <a:latin typeface="+mn-lt"/>
            </a:endParaRPr>
          </a:p>
        </p:txBody>
      </p:sp>
      <p:sp>
        <p:nvSpPr>
          <p:cNvPr id="61" name="TextBox 60"/>
          <p:cNvSpPr txBox="1"/>
          <p:nvPr/>
        </p:nvSpPr>
        <p:spPr>
          <a:xfrm>
            <a:off x="2364583" y="4201343"/>
            <a:ext cx="598241" cy="307777"/>
          </a:xfrm>
          <a:prstGeom prst="rect">
            <a:avLst/>
          </a:prstGeom>
          <a:noFill/>
        </p:spPr>
        <p:txBody>
          <a:bodyPr wrap="none" rtlCol="0" anchor="ctr">
            <a:spAutoFit/>
          </a:bodyPr>
          <a:lstStyle/>
          <a:p>
            <a:r>
              <a:rPr lang="nl-NL" sz="1400" i="1">
                <a:latin typeface="+mn-lt"/>
              </a:rPr>
              <a:t>-1000</a:t>
            </a:r>
            <a:endParaRPr lang="en-US" sz="1400" i="1">
              <a:latin typeface="+mn-lt"/>
            </a:endParaRPr>
          </a:p>
        </p:txBody>
      </p:sp>
      <p:sp>
        <p:nvSpPr>
          <p:cNvPr id="62" name="TextBox 61"/>
          <p:cNvSpPr txBox="1"/>
          <p:nvPr/>
        </p:nvSpPr>
        <p:spPr>
          <a:xfrm>
            <a:off x="3527411" y="4201343"/>
            <a:ext cx="575799" cy="307777"/>
          </a:xfrm>
          <a:prstGeom prst="rect">
            <a:avLst/>
          </a:prstGeom>
          <a:noFill/>
        </p:spPr>
        <p:txBody>
          <a:bodyPr wrap="none" rtlCol="0" anchor="ctr">
            <a:spAutoFit/>
          </a:bodyPr>
          <a:lstStyle/>
          <a:p>
            <a:r>
              <a:rPr lang="nl-NL" sz="1400" i="1">
                <a:latin typeface="+mn-lt"/>
              </a:rPr>
              <a:t> 1000</a:t>
            </a:r>
            <a:endParaRPr lang="en-US" sz="1400" i="1">
              <a:latin typeface="+mn-lt"/>
            </a:endParaRPr>
          </a:p>
        </p:txBody>
      </p:sp>
    </p:spTree>
    <p:extLst>
      <p:ext uri="{BB962C8B-B14F-4D97-AF65-F5344CB8AC3E}">
        <p14:creationId xmlns:p14="http://schemas.microsoft.com/office/powerpoint/2010/main" val="181793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p:bldP spid="56"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Lessons learned</a:t>
            </a:r>
            <a:endParaRPr lang="en-US" dirty="0"/>
          </a:p>
        </p:txBody>
      </p:sp>
      <p:sp>
        <p:nvSpPr>
          <p:cNvPr id="5" name="TextBox 4"/>
          <p:cNvSpPr txBox="1"/>
          <p:nvPr/>
        </p:nvSpPr>
        <p:spPr>
          <a:xfrm>
            <a:off x="684213" y="1412776"/>
            <a:ext cx="7560840" cy="4154984"/>
          </a:xfrm>
          <a:prstGeom prst="rect">
            <a:avLst/>
          </a:prstGeom>
          <a:noFill/>
        </p:spPr>
        <p:txBody>
          <a:bodyPr wrap="square" rtlCol="0">
            <a:spAutoFit/>
          </a:bodyPr>
          <a:lstStyle/>
          <a:p>
            <a:pPr marL="342900" lvl="1" indent="-342900">
              <a:buClr>
                <a:srgbClr val="F65058"/>
              </a:buClr>
              <a:buFont typeface="Wingdings" panose="05000000000000000000" pitchFamily="2" charset="2"/>
              <a:buChar char="ü"/>
            </a:pPr>
            <a:r>
              <a:rPr lang="en-US" sz="2400" dirty="0">
                <a:latin typeface="+mn-lt"/>
              </a:rPr>
              <a:t>Financial feasibility is not just about investment costs, but also about life cycle costs, as well as revenues.</a:t>
            </a:r>
          </a:p>
          <a:p>
            <a:pPr marL="342900" lvl="1" indent="-342900">
              <a:buClr>
                <a:srgbClr val="F65058"/>
              </a:buClr>
              <a:buFont typeface="Wingdings" panose="05000000000000000000" pitchFamily="2" charset="2"/>
              <a:buChar char="ü"/>
            </a:pPr>
            <a:endParaRPr lang="en-US" sz="2400" dirty="0">
              <a:latin typeface="+mn-lt"/>
            </a:endParaRPr>
          </a:p>
          <a:p>
            <a:pPr marL="342900" lvl="1" indent="-342900">
              <a:buClr>
                <a:srgbClr val="F65058"/>
              </a:buClr>
              <a:buFont typeface="Wingdings" panose="05000000000000000000" pitchFamily="2" charset="2"/>
              <a:buChar char="ü"/>
            </a:pPr>
            <a:r>
              <a:rPr lang="en-US" sz="2400" dirty="0">
                <a:latin typeface="+mn-lt"/>
              </a:rPr>
              <a:t>The “without project” alternative is not just “doing nothing”, often some action is required in a situation with autonomous growth (population, economy)</a:t>
            </a:r>
          </a:p>
          <a:p>
            <a:pPr marL="0" lvl="1">
              <a:buClr>
                <a:srgbClr val="F65058"/>
              </a:buClr>
            </a:pPr>
            <a:endParaRPr lang="en-US" sz="2400" dirty="0">
              <a:latin typeface="+mn-lt"/>
            </a:endParaRPr>
          </a:p>
          <a:p>
            <a:pPr marL="342900" lvl="1" indent="-342900">
              <a:buClr>
                <a:srgbClr val="F65058"/>
              </a:buClr>
              <a:buFont typeface="Wingdings" panose="05000000000000000000" pitchFamily="2" charset="2"/>
              <a:buChar char="ü"/>
            </a:pPr>
            <a:r>
              <a:rPr lang="en-US" sz="2400" dirty="0">
                <a:latin typeface="+mn-lt"/>
              </a:rPr>
              <a:t>The economically optimal solution is not always the same as the financially optimal solution, but economic result can be a justification for government contribution, which then improves financial feasibility.</a:t>
            </a:r>
          </a:p>
        </p:txBody>
      </p:sp>
    </p:spTree>
    <p:extLst>
      <p:ext uri="{BB962C8B-B14F-4D97-AF65-F5344CB8AC3E}">
        <p14:creationId xmlns:p14="http://schemas.microsoft.com/office/powerpoint/2010/main" val="333181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bel presentation">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bel introdu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bel presentation">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apt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bel presentation">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a:spAutoFit/>
      </a:bodyPr>
      <a:lstStyle>
        <a:defPPr eaLnBrk="1" hangingPunct="1">
          <a:defRPr sz="3200" dirty="0" smtClean="0">
            <a:solidFill>
              <a:srgbClr val="F65058"/>
            </a:solidFill>
          </a:defRPr>
        </a:defPPr>
      </a:lstStyle>
    </a:txDef>
  </a:objectDefaults>
  <a:extraClrSchemeLst/>
</a:theme>
</file>

<file path=ppt/theme/theme4.xml><?xml version="1.0" encoding="utf-8"?>
<a:theme xmlns:a="http://schemas.openxmlformats.org/drawingml/2006/main" name="Subject matter (round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bel presentation">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mtClean="0">
            <a:latin typeface="+mn-lt"/>
          </a:defRPr>
        </a:defPPr>
      </a:lstStyle>
    </a:txDef>
  </a:objectDefaults>
  <a:extraClrSchemeLst/>
</a:theme>
</file>

<file path=ppt/theme/theme5.xml><?xml version="1.0" encoding="utf-8"?>
<a:theme xmlns:a="http://schemas.openxmlformats.org/drawingml/2006/main" name="Subject matter (text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bel presentation">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Prominent referenc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bel presentation">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Referenc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bel presentation">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ontact detail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9586</TotalTime>
  <Words>1886</Words>
  <Application>Microsoft Office PowerPoint</Application>
  <PresentationFormat>On-screen Show (4:3)</PresentationFormat>
  <Paragraphs>330</Paragraphs>
  <Slides>21</Slides>
  <Notes>21</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21</vt:i4>
      </vt:variant>
    </vt:vector>
  </HeadingPairs>
  <TitlesOfParts>
    <vt:vector size="33" baseType="lpstr">
      <vt:lpstr>Arial</vt:lpstr>
      <vt:lpstr>Calibri</vt:lpstr>
      <vt:lpstr>Corbel</vt:lpstr>
      <vt:lpstr>Wingdings</vt:lpstr>
      <vt:lpstr>Cover</vt:lpstr>
      <vt:lpstr>Rebel introduction</vt:lpstr>
      <vt:lpstr>Chapters</vt:lpstr>
      <vt:lpstr>Subject matter (round logo)</vt:lpstr>
      <vt:lpstr>Subject matter (text logo)</vt:lpstr>
      <vt:lpstr>Prominent references</vt:lpstr>
      <vt:lpstr>References</vt:lpstr>
      <vt:lpstr>Contact details</vt:lpstr>
      <vt:lpstr>PowerPoint Presentation</vt:lpstr>
      <vt:lpstr>PowerPoint Presentation</vt:lpstr>
      <vt:lpstr>Bay City – a growing city in the delta</vt:lpstr>
      <vt:lpstr>Bay City is facing problems with regard to urban development and wastewater</vt:lpstr>
      <vt:lpstr>Your task and your budget</vt:lpstr>
      <vt:lpstr>Alternatives and choices</vt:lpstr>
      <vt:lpstr>PowerPoint Presentation</vt:lpstr>
      <vt:lpstr>Results</vt:lpstr>
      <vt:lpstr>Lessons learned</vt:lpstr>
      <vt:lpstr>In real life…</vt:lpstr>
      <vt:lpstr>PowerPoint Presentation</vt:lpstr>
      <vt:lpstr>PowerPoint Presentation</vt:lpstr>
      <vt:lpstr>Bay City is facing problems with regard to urban development and wastewater</vt:lpstr>
      <vt:lpstr>Bay City is also facing problems with regard to groundwater</vt:lpstr>
      <vt:lpstr>Bay City is also facing problems with regard to stormwater</vt:lpstr>
      <vt:lpstr>Your task and your budget</vt:lpstr>
      <vt:lpstr>Stakeholders</vt:lpstr>
      <vt:lpstr>PowerPoint Presentation</vt:lpstr>
      <vt:lpstr>Results</vt:lpstr>
      <vt:lpstr>Lessons learned</vt:lpstr>
      <vt:lpstr>In depth discussion</vt:lpstr>
    </vt:vector>
  </TitlesOfParts>
  <Company>RebelGroup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Rebel</dc:creator>
  <cp:lastModifiedBy>Matthijs Christiaan Schuring</cp:lastModifiedBy>
  <cp:revision>594</cp:revision>
  <cp:lastPrinted>2016-10-18T16:23:35Z</cp:lastPrinted>
  <dcterms:created xsi:type="dcterms:W3CDTF">2015-02-17T16:11:42Z</dcterms:created>
  <dcterms:modified xsi:type="dcterms:W3CDTF">2017-06-09T16:48:26Z</dcterms:modified>
</cp:coreProperties>
</file>