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69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4E6ACA-82DB-451B-82C2-3B73AB256B9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E2B42182-DDDB-4446-9E58-299EEECEC7C3}">
      <dgm:prSet custT="1"/>
      <dgm:spPr/>
      <dgm:t>
        <a:bodyPr/>
        <a:lstStyle/>
        <a:p>
          <a:r>
            <a:rPr lang="en-US" sz="1600" b="1" dirty="0"/>
            <a:t>Long Term Strategic Planning</a:t>
          </a:r>
          <a:r>
            <a:rPr lang="en-US" sz="1600" dirty="0"/>
            <a:t>: Based on a 20 or more year goals which can guaranty an efficient and sustainable process, while leading short and medium term goals.</a:t>
          </a:r>
        </a:p>
      </dgm:t>
    </dgm:pt>
    <dgm:pt modelId="{E5F15364-F69D-44F5-8F0F-4CAEF5FF0261}" type="parTrans" cxnId="{CEA3F0DA-7897-4599-BF91-7037DABEF24F}">
      <dgm:prSet/>
      <dgm:spPr/>
      <dgm:t>
        <a:bodyPr/>
        <a:lstStyle/>
        <a:p>
          <a:endParaRPr lang="en-US" sz="2400"/>
        </a:p>
      </dgm:t>
    </dgm:pt>
    <dgm:pt modelId="{E794A89B-619E-4596-BD38-F2B75A2140D5}" type="sibTrans" cxnId="{CEA3F0DA-7897-4599-BF91-7037DABEF24F}">
      <dgm:prSet phldrT="1" phldr="0" custT="1"/>
      <dgm:spPr/>
      <dgm:t>
        <a:bodyPr/>
        <a:lstStyle/>
        <a:p>
          <a:r>
            <a:rPr lang="en-US" sz="6000"/>
            <a:t>1</a:t>
          </a:r>
        </a:p>
      </dgm:t>
    </dgm:pt>
    <dgm:pt modelId="{36EA5317-16F9-42A3-99EF-DDA371785E46}">
      <dgm:prSet custT="1"/>
      <dgm:spPr/>
      <dgm:t>
        <a:bodyPr/>
        <a:lstStyle/>
        <a:p>
          <a:r>
            <a:rPr lang="en-US" sz="1600" b="1" dirty="0"/>
            <a:t>Multisector Approach</a:t>
          </a:r>
          <a:r>
            <a:rPr lang="en-US" sz="1600" dirty="0"/>
            <a:t>: To promote integral solutions which can optimize resources (Risk Management, Urban Resilience and Integrated Urban Water Management)</a:t>
          </a:r>
        </a:p>
      </dgm:t>
    </dgm:pt>
    <dgm:pt modelId="{220B54A0-DB87-4D1A-A742-F33F958E9491}" type="parTrans" cxnId="{F001B919-8E5D-4BB8-9540-528ABA6219A4}">
      <dgm:prSet/>
      <dgm:spPr/>
      <dgm:t>
        <a:bodyPr/>
        <a:lstStyle/>
        <a:p>
          <a:endParaRPr lang="en-US" sz="2400"/>
        </a:p>
      </dgm:t>
    </dgm:pt>
    <dgm:pt modelId="{7360C3DE-3425-4657-871A-31B0E2E9BB12}" type="sibTrans" cxnId="{F001B919-8E5D-4BB8-9540-528ABA6219A4}">
      <dgm:prSet phldrT="2" phldr="0" custT="1"/>
      <dgm:spPr/>
      <dgm:t>
        <a:bodyPr/>
        <a:lstStyle/>
        <a:p>
          <a:r>
            <a:rPr lang="en-US" sz="6000"/>
            <a:t>2</a:t>
          </a:r>
        </a:p>
      </dgm:t>
    </dgm:pt>
    <dgm:pt modelId="{4124C83E-09A0-49C0-8ACC-00166FB16C76}">
      <dgm:prSet custT="1"/>
      <dgm:spPr/>
      <dgm:t>
        <a:bodyPr/>
        <a:lstStyle/>
        <a:p>
          <a:r>
            <a:rPr lang="en-US" sz="1600" b="1" dirty="0"/>
            <a:t>Consultation, Coordination and Follow Up</a:t>
          </a:r>
          <a:r>
            <a:rPr lang="en-US" sz="1600" dirty="0"/>
            <a:t>: Considering different points of view and needs; and “honoring” agreements is the key for an effective coordination and follow up</a:t>
          </a:r>
        </a:p>
      </dgm:t>
    </dgm:pt>
    <dgm:pt modelId="{A41B8E68-AF67-4A85-B4BE-A304E848B62C}" type="parTrans" cxnId="{349E75FF-F001-4B2E-9754-371B17165B33}">
      <dgm:prSet/>
      <dgm:spPr/>
      <dgm:t>
        <a:bodyPr/>
        <a:lstStyle/>
        <a:p>
          <a:endParaRPr lang="en-US" sz="2400"/>
        </a:p>
      </dgm:t>
    </dgm:pt>
    <dgm:pt modelId="{545B8DD0-F7EC-426C-A8C8-94A80AAEFD86}" type="sibTrans" cxnId="{349E75FF-F001-4B2E-9754-371B17165B33}">
      <dgm:prSet phldrT="3" phldr="0" custT="1"/>
      <dgm:spPr/>
      <dgm:t>
        <a:bodyPr/>
        <a:lstStyle/>
        <a:p>
          <a:r>
            <a:rPr lang="en-US" sz="6000" dirty="0"/>
            <a:t>3</a:t>
          </a:r>
        </a:p>
      </dgm:t>
    </dgm:pt>
    <dgm:pt modelId="{5AB230AE-56D3-481C-992B-D8D3E96FEFB0}" type="pres">
      <dgm:prSet presAssocID="{574E6ACA-82DB-451B-82C2-3B73AB256B99}" presName="Name0" presStyleCnt="0">
        <dgm:presLayoutVars>
          <dgm:animLvl val="lvl"/>
          <dgm:resizeHandles val="exact"/>
        </dgm:presLayoutVars>
      </dgm:prSet>
      <dgm:spPr/>
    </dgm:pt>
    <dgm:pt modelId="{49B02A7A-2740-44E4-9B00-DFBB20958175}" type="pres">
      <dgm:prSet presAssocID="{E2B42182-DDDB-4446-9E58-299EEECEC7C3}" presName="compositeNode" presStyleCnt="0">
        <dgm:presLayoutVars>
          <dgm:bulletEnabled val="1"/>
        </dgm:presLayoutVars>
      </dgm:prSet>
      <dgm:spPr/>
    </dgm:pt>
    <dgm:pt modelId="{76C6C77E-8886-42F2-A5BD-DC40920B979F}" type="pres">
      <dgm:prSet presAssocID="{E2B42182-DDDB-4446-9E58-299EEECEC7C3}" presName="bgRect" presStyleLbl="bgAccFollowNode1" presStyleIdx="0" presStyleCnt="3" custScaleY="124188"/>
      <dgm:spPr/>
    </dgm:pt>
    <dgm:pt modelId="{37144DF1-02F3-4D18-BD6F-0283C0D26115}" type="pres">
      <dgm:prSet presAssocID="{E794A89B-619E-4596-BD38-F2B75A2140D5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3774FA5D-3F25-4983-A4A9-2BF36BD69F25}" type="pres">
      <dgm:prSet presAssocID="{E2B42182-DDDB-4446-9E58-299EEECEC7C3}" presName="bottomLine" presStyleLbl="alignNode1" presStyleIdx="1" presStyleCnt="6">
        <dgm:presLayoutVars/>
      </dgm:prSet>
      <dgm:spPr/>
    </dgm:pt>
    <dgm:pt modelId="{C860E361-DD29-47F2-9D96-B757181A5D74}" type="pres">
      <dgm:prSet presAssocID="{E2B42182-DDDB-4446-9E58-299EEECEC7C3}" presName="nodeText" presStyleLbl="bgAccFollowNode1" presStyleIdx="0" presStyleCnt="3">
        <dgm:presLayoutVars>
          <dgm:bulletEnabled val="1"/>
        </dgm:presLayoutVars>
      </dgm:prSet>
      <dgm:spPr/>
    </dgm:pt>
    <dgm:pt modelId="{69B14452-E7C4-4881-A9DF-76C649945918}" type="pres">
      <dgm:prSet presAssocID="{E794A89B-619E-4596-BD38-F2B75A2140D5}" presName="sibTrans" presStyleCnt="0"/>
      <dgm:spPr/>
    </dgm:pt>
    <dgm:pt modelId="{1D26DE53-CF84-4BA9-A793-CC8EE2934DAC}" type="pres">
      <dgm:prSet presAssocID="{36EA5317-16F9-42A3-99EF-DDA371785E46}" presName="compositeNode" presStyleCnt="0">
        <dgm:presLayoutVars>
          <dgm:bulletEnabled val="1"/>
        </dgm:presLayoutVars>
      </dgm:prSet>
      <dgm:spPr/>
    </dgm:pt>
    <dgm:pt modelId="{A691E60B-869E-49B7-8305-AFA6C7682399}" type="pres">
      <dgm:prSet presAssocID="{36EA5317-16F9-42A3-99EF-DDA371785E46}" presName="bgRect" presStyleLbl="bgAccFollowNode1" presStyleIdx="1" presStyleCnt="3" custScaleY="122226"/>
      <dgm:spPr/>
    </dgm:pt>
    <dgm:pt modelId="{6E733E2F-5CB6-47E0-A6A0-F2E7EA6C238D}" type="pres">
      <dgm:prSet presAssocID="{7360C3DE-3425-4657-871A-31B0E2E9BB12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ED1BB52D-8820-4C2E-9302-BAA5BF99C651}" type="pres">
      <dgm:prSet presAssocID="{36EA5317-16F9-42A3-99EF-DDA371785E46}" presName="bottomLine" presStyleLbl="alignNode1" presStyleIdx="3" presStyleCnt="6">
        <dgm:presLayoutVars/>
      </dgm:prSet>
      <dgm:spPr/>
    </dgm:pt>
    <dgm:pt modelId="{2ED816AF-4A7D-4A90-8BC8-804BDF6ABE0D}" type="pres">
      <dgm:prSet presAssocID="{36EA5317-16F9-42A3-99EF-DDA371785E46}" presName="nodeText" presStyleLbl="bgAccFollowNode1" presStyleIdx="1" presStyleCnt="3">
        <dgm:presLayoutVars>
          <dgm:bulletEnabled val="1"/>
        </dgm:presLayoutVars>
      </dgm:prSet>
      <dgm:spPr/>
    </dgm:pt>
    <dgm:pt modelId="{B4DA3FE9-4A36-4E19-ADFC-64D5DBEFC925}" type="pres">
      <dgm:prSet presAssocID="{7360C3DE-3425-4657-871A-31B0E2E9BB12}" presName="sibTrans" presStyleCnt="0"/>
      <dgm:spPr/>
    </dgm:pt>
    <dgm:pt modelId="{02227B59-1A31-4D83-A464-9C69A7D63C64}" type="pres">
      <dgm:prSet presAssocID="{4124C83E-09A0-49C0-8ACC-00166FB16C76}" presName="compositeNode" presStyleCnt="0">
        <dgm:presLayoutVars>
          <dgm:bulletEnabled val="1"/>
        </dgm:presLayoutVars>
      </dgm:prSet>
      <dgm:spPr/>
    </dgm:pt>
    <dgm:pt modelId="{DD9E3E7D-A9AD-4887-BFB1-9A25775FCE3A}" type="pres">
      <dgm:prSet presAssocID="{4124C83E-09A0-49C0-8ACC-00166FB16C76}" presName="bgRect" presStyleLbl="bgAccFollowNode1" presStyleIdx="2" presStyleCnt="3" custScaleY="124036"/>
      <dgm:spPr/>
    </dgm:pt>
    <dgm:pt modelId="{7C108887-BF87-472D-8C3A-37DCF70D7B72}" type="pres">
      <dgm:prSet presAssocID="{545B8DD0-F7EC-426C-A8C8-94A80AAEFD86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08B5B518-ABDF-4406-8C61-449C2DF97237}" type="pres">
      <dgm:prSet presAssocID="{4124C83E-09A0-49C0-8ACC-00166FB16C76}" presName="bottomLine" presStyleLbl="alignNode1" presStyleIdx="5" presStyleCnt="6">
        <dgm:presLayoutVars/>
      </dgm:prSet>
      <dgm:spPr/>
    </dgm:pt>
    <dgm:pt modelId="{E6C5EC91-50B9-4F9D-93E4-39A2772A7A2C}" type="pres">
      <dgm:prSet presAssocID="{4124C83E-09A0-49C0-8ACC-00166FB16C76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C25F0D04-DCC4-4EF3-BC2B-7DA45A84F573}" type="presOf" srcId="{7360C3DE-3425-4657-871A-31B0E2E9BB12}" destId="{6E733E2F-5CB6-47E0-A6A0-F2E7EA6C238D}" srcOrd="0" destOrd="0" presId="urn:microsoft.com/office/officeart/2016/7/layout/BasicLinearProcessNumbered"/>
    <dgm:cxn modelId="{56224A17-1E28-4093-B060-705180E35A89}" type="presOf" srcId="{36EA5317-16F9-42A3-99EF-DDA371785E46}" destId="{2ED816AF-4A7D-4A90-8BC8-804BDF6ABE0D}" srcOrd="1" destOrd="0" presId="urn:microsoft.com/office/officeart/2016/7/layout/BasicLinearProcessNumbered"/>
    <dgm:cxn modelId="{F001B919-8E5D-4BB8-9540-528ABA6219A4}" srcId="{574E6ACA-82DB-451B-82C2-3B73AB256B99}" destId="{36EA5317-16F9-42A3-99EF-DDA371785E46}" srcOrd="1" destOrd="0" parTransId="{220B54A0-DB87-4D1A-A742-F33F958E9491}" sibTransId="{7360C3DE-3425-4657-871A-31B0E2E9BB12}"/>
    <dgm:cxn modelId="{163AC01A-BA56-4318-86A0-651B1C61E005}" type="presOf" srcId="{E2B42182-DDDB-4446-9E58-299EEECEC7C3}" destId="{C860E361-DD29-47F2-9D96-B757181A5D74}" srcOrd="1" destOrd="0" presId="urn:microsoft.com/office/officeart/2016/7/layout/BasicLinearProcessNumbered"/>
    <dgm:cxn modelId="{81BDD43C-6678-4BF2-9A02-D2B2C28CDF6F}" type="presOf" srcId="{E794A89B-619E-4596-BD38-F2B75A2140D5}" destId="{37144DF1-02F3-4D18-BD6F-0283C0D26115}" srcOrd="0" destOrd="0" presId="urn:microsoft.com/office/officeart/2016/7/layout/BasicLinearProcessNumbered"/>
    <dgm:cxn modelId="{3D2D6743-E897-48B1-9AB7-97FC9307DC8A}" type="presOf" srcId="{4124C83E-09A0-49C0-8ACC-00166FB16C76}" destId="{DD9E3E7D-A9AD-4887-BFB1-9A25775FCE3A}" srcOrd="0" destOrd="0" presId="urn:microsoft.com/office/officeart/2016/7/layout/BasicLinearProcessNumbered"/>
    <dgm:cxn modelId="{BF0A9946-21CF-43D1-B16E-E356ACCCB534}" type="presOf" srcId="{545B8DD0-F7EC-426C-A8C8-94A80AAEFD86}" destId="{7C108887-BF87-472D-8C3A-37DCF70D7B72}" srcOrd="0" destOrd="0" presId="urn:microsoft.com/office/officeart/2016/7/layout/BasicLinearProcessNumbered"/>
    <dgm:cxn modelId="{9BC2B274-AE2E-4ACA-B61C-EC652561856C}" type="presOf" srcId="{E2B42182-DDDB-4446-9E58-299EEECEC7C3}" destId="{76C6C77E-8886-42F2-A5BD-DC40920B979F}" srcOrd="0" destOrd="0" presId="urn:microsoft.com/office/officeart/2016/7/layout/BasicLinearProcessNumbered"/>
    <dgm:cxn modelId="{BB4CB47E-007A-4403-B5BB-0823894F0B34}" type="presOf" srcId="{4124C83E-09A0-49C0-8ACC-00166FB16C76}" destId="{E6C5EC91-50B9-4F9D-93E4-39A2772A7A2C}" srcOrd="1" destOrd="0" presId="urn:microsoft.com/office/officeart/2016/7/layout/BasicLinearProcessNumbered"/>
    <dgm:cxn modelId="{A97EA681-3354-44FB-90A0-CE99D5077C45}" type="presOf" srcId="{36EA5317-16F9-42A3-99EF-DDA371785E46}" destId="{A691E60B-869E-49B7-8305-AFA6C7682399}" srcOrd="0" destOrd="0" presId="urn:microsoft.com/office/officeart/2016/7/layout/BasicLinearProcessNumbered"/>
    <dgm:cxn modelId="{73061A95-39CC-4DED-A44E-409E6CB70619}" type="presOf" srcId="{574E6ACA-82DB-451B-82C2-3B73AB256B99}" destId="{5AB230AE-56D3-481C-992B-D8D3E96FEFB0}" srcOrd="0" destOrd="0" presId="urn:microsoft.com/office/officeart/2016/7/layout/BasicLinearProcessNumbered"/>
    <dgm:cxn modelId="{CEA3F0DA-7897-4599-BF91-7037DABEF24F}" srcId="{574E6ACA-82DB-451B-82C2-3B73AB256B99}" destId="{E2B42182-DDDB-4446-9E58-299EEECEC7C3}" srcOrd="0" destOrd="0" parTransId="{E5F15364-F69D-44F5-8F0F-4CAEF5FF0261}" sibTransId="{E794A89B-619E-4596-BD38-F2B75A2140D5}"/>
    <dgm:cxn modelId="{349E75FF-F001-4B2E-9754-371B17165B33}" srcId="{574E6ACA-82DB-451B-82C2-3B73AB256B99}" destId="{4124C83E-09A0-49C0-8ACC-00166FB16C76}" srcOrd="2" destOrd="0" parTransId="{A41B8E68-AF67-4A85-B4BE-A304E848B62C}" sibTransId="{545B8DD0-F7EC-426C-A8C8-94A80AAEFD86}"/>
    <dgm:cxn modelId="{444A3C99-A114-460A-B8B5-1A1CBABDBD75}" type="presParOf" srcId="{5AB230AE-56D3-481C-992B-D8D3E96FEFB0}" destId="{49B02A7A-2740-44E4-9B00-DFBB20958175}" srcOrd="0" destOrd="0" presId="urn:microsoft.com/office/officeart/2016/7/layout/BasicLinearProcessNumbered"/>
    <dgm:cxn modelId="{438F5CF7-6D90-49B1-95E3-CE3B4B375B0E}" type="presParOf" srcId="{49B02A7A-2740-44E4-9B00-DFBB20958175}" destId="{76C6C77E-8886-42F2-A5BD-DC40920B979F}" srcOrd="0" destOrd="0" presId="urn:microsoft.com/office/officeart/2016/7/layout/BasicLinearProcessNumbered"/>
    <dgm:cxn modelId="{BCD0550C-C409-432D-9A9C-797B31753DE4}" type="presParOf" srcId="{49B02A7A-2740-44E4-9B00-DFBB20958175}" destId="{37144DF1-02F3-4D18-BD6F-0283C0D26115}" srcOrd="1" destOrd="0" presId="urn:microsoft.com/office/officeart/2016/7/layout/BasicLinearProcessNumbered"/>
    <dgm:cxn modelId="{CCE4539A-1370-4072-A97D-FCE9ABAF5B25}" type="presParOf" srcId="{49B02A7A-2740-44E4-9B00-DFBB20958175}" destId="{3774FA5D-3F25-4983-A4A9-2BF36BD69F25}" srcOrd="2" destOrd="0" presId="urn:microsoft.com/office/officeart/2016/7/layout/BasicLinearProcessNumbered"/>
    <dgm:cxn modelId="{ED59B75D-6E3E-4B95-911D-286AEC72A158}" type="presParOf" srcId="{49B02A7A-2740-44E4-9B00-DFBB20958175}" destId="{C860E361-DD29-47F2-9D96-B757181A5D74}" srcOrd="3" destOrd="0" presId="urn:microsoft.com/office/officeart/2016/7/layout/BasicLinearProcessNumbered"/>
    <dgm:cxn modelId="{85F6DE47-E61F-4AC0-BA23-FF56DF869511}" type="presParOf" srcId="{5AB230AE-56D3-481C-992B-D8D3E96FEFB0}" destId="{69B14452-E7C4-4881-A9DF-76C649945918}" srcOrd="1" destOrd="0" presId="urn:microsoft.com/office/officeart/2016/7/layout/BasicLinearProcessNumbered"/>
    <dgm:cxn modelId="{FD79A4ED-4F68-4098-A77D-7CABC50F76B5}" type="presParOf" srcId="{5AB230AE-56D3-481C-992B-D8D3E96FEFB0}" destId="{1D26DE53-CF84-4BA9-A793-CC8EE2934DAC}" srcOrd="2" destOrd="0" presId="urn:microsoft.com/office/officeart/2016/7/layout/BasicLinearProcessNumbered"/>
    <dgm:cxn modelId="{C5DA9333-3E5E-4089-81FA-C5C03B1941D9}" type="presParOf" srcId="{1D26DE53-CF84-4BA9-A793-CC8EE2934DAC}" destId="{A691E60B-869E-49B7-8305-AFA6C7682399}" srcOrd="0" destOrd="0" presId="urn:microsoft.com/office/officeart/2016/7/layout/BasicLinearProcessNumbered"/>
    <dgm:cxn modelId="{AF596775-C5E6-4589-846F-1187D6C63617}" type="presParOf" srcId="{1D26DE53-CF84-4BA9-A793-CC8EE2934DAC}" destId="{6E733E2F-5CB6-47E0-A6A0-F2E7EA6C238D}" srcOrd="1" destOrd="0" presId="urn:microsoft.com/office/officeart/2016/7/layout/BasicLinearProcessNumbered"/>
    <dgm:cxn modelId="{E392997A-2761-4B59-BA19-6D161979DAE0}" type="presParOf" srcId="{1D26DE53-CF84-4BA9-A793-CC8EE2934DAC}" destId="{ED1BB52D-8820-4C2E-9302-BAA5BF99C651}" srcOrd="2" destOrd="0" presId="urn:microsoft.com/office/officeart/2016/7/layout/BasicLinearProcessNumbered"/>
    <dgm:cxn modelId="{94238BDD-FBB6-4610-BECA-4A17183EC7D8}" type="presParOf" srcId="{1D26DE53-CF84-4BA9-A793-CC8EE2934DAC}" destId="{2ED816AF-4A7D-4A90-8BC8-804BDF6ABE0D}" srcOrd="3" destOrd="0" presId="urn:microsoft.com/office/officeart/2016/7/layout/BasicLinearProcessNumbered"/>
    <dgm:cxn modelId="{F76991AE-4D48-4FAC-9B49-6186E62C7A2C}" type="presParOf" srcId="{5AB230AE-56D3-481C-992B-D8D3E96FEFB0}" destId="{B4DA3FE9-4A36-4E19-ADFC-64D5DBEFC925}" srcOrd="3" destOrd="0" presId="urn:microsoft.com/office/officeart/2016/7/layout/BasicLinearProcessNumbered"/>
    <dgm:cxn modelId="{4A36CA10-2A31-4E3F-B904-2BE34E70D317}" type="presParOf" srcId="{5AB230AE-56D3-481C-992B-D8D3E96FEFB0}" destId="{02227B59-1A31-4D83-A464-9C69A7D63C64}" srcOrd="4" destOrd="0" presId="urn:microsoft.com/office/officeart/2016/7/layout/BasicLinearProcessNumbered"/>
    <dgm:cxn modelId="{169AE7E0-7697-4C73-ACEE-BADEC16E105E}" type="presParOf" srcId="{02227B59-1A31-4D83-A464-9C69A7D63C64}" destId="{DD9E3E7D-A9AD-4887-BFB1-9A25775FCE3A}" srcOrd="0" destOrd="0" presId="urn:microsoft.com/office/officeart/2016/7/layout/BasicLinearProcessNumbered"/>
    <dgm:cxn modelId="{C711B72B-62A3-41E8-B036-BD6732B47737}" type="presParOf" srcId="{02227B59-1A31-4D83-A464-9C69A7D63C64}" destId="{7C108887-BF87-472D-8C3A-37DCF70D7B72}" srcOrd="1" destOrd="0" presId="urn:microsoft.com/office/officeart/2016/7/layout/BasicLinearProcessNumbered"/>
    <dgm:cxn modelId="{51CE1E58-F010-497D-88A6-19DA6940BB49}" type="presParOf" srcId="{02227B59-1A31-4D83-A464-9C69A7D63C64}" destId="{08B5B518-ABDF-4406-8C61-449C2DF97237}" srcOrd="2" destOrd="0" presId="urn:microsoft.com/office/officeart/2016/7/layout/BasicLinearProcessNumbered"/>
    <dgm:cxn modelId="{55B36ED8-E491-409E-B31F-BFD3463DAFDF}" type="presParOf" srcId="{02227B59-1A31-4D83-A464-9C69A7D63C64}" destId="{E6C5EC91-50B9-4F9D-93E4-39A2772A7A2C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1EE082-2905-43E3-A89D-ACC201FB8BA7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F6CE123-EE3A-4EEE-A5D3-A4496EA20447}">
      <dgm:prSet/>
      <dgm:spPr/>
      <dgm:t>
        <a:bodyPr/>
        <a:lstStyle/>
        <a:p>
          <a:r>
            <a:rPr lang="en-US" b="1"/>
            <a:t>Identify Key Stakeholders: </a:t>
          </a:r>
          <a:r>
            <a:rPr lang="en-US"/>
            <a:t>To maximize the return of the investments</a:t>
          </a:r>
        </a:p>
      </dgm:t>
    </dgm:pt>
    <dgm:pt modelId="{D7846A28-97A4-444F-A7E0-3FC977F6D50F}" type="parTrans" cxnId="{A4366B63-7CA2-4B97-9D94-A55BBF80EA18}">
      <dgm:prSet/>
      <dgm:spPr/>
      <dgm:t>
        <a:bodyPr/>
        <a:lstStyle/>
        <a:p>
          <a:endParaRPr lang="en-US"/>
        </a:p>
      </dgm:t>
    </dgm:pt>
    <dgm:pt modelId="{9479E513-8529-435B-86E1-D9B8080C913A}" type="sibTrans" cxnId="{A4366B63-7CA2-4B97-9D94-A55BBF80EA18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A8F9E228-029F-496E-B37B-165532CC371C}">
      <dgm:prSet/>
      <dgm:spPr/>
      <dgm:t>
        <a:bodyPr/>
        <a:lstStyle/>
        <a:p>
          <a:r>
            <a:rPr lang="en-US" b="1" dirty="0"/>
            <a:t>Inclusive Consultation process: </a:t>
          </a:r>
          <a:r>
            <a:rPr lang="en-US" dirty="0"/>
            <a:t>Identification of needs, challenges and information gaps as well as the expected results.</a:t>
          </a:r>
        </a:p>
      </dgm:t>
    </dgm:pt>
    <dgm:pt modelId="{C4D7315B-BE1E-4347-9CDB-F0C19116E20E}" type="parTrans" cxnId="{E5D69FE7-2DF3-4E94-89C6-274DEA2E72E7}">
      <dgm:prSet/>
      <dgm:spPr/>
      <dgm:t>
        <a:bodyPr/>
        <a:lstStyle/>
        <a:p>
          <a:endParaRPr lang="en-US"/>
        </a:p>
      </dgm:t>
    </dgm:pt>
    <dgm:pt modelId="{6EE15953-BCE7-4028-A3F1-2A33EC11456B}" type="sibTrans" cxnId="{E5D69FE7-2DF3-4E94-89C6-274DEA2E72E7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B97A5879-8265-4BD2-884C-E7FD16C26D3D}">
      <dgm:prSet/>
      <dgm:spPr/>
      <dgm:t>
        <a:bodyPr/>
        <a:lstStyle/>
        <a:p>
          <a:r>
            <a:rPr lang="en-US" b="1"/>
            <a:t>Define the Strategic Plan (vision) and Specific Projects: </a:t>
          </a:r>
          <a:r>
            <a:rPr lang="en-US"/>
            <a:t>Once the needs are on the table, prioritize and prepare a work plan. </a:t>
          </a:r>
        </a:p>
      </dgm:t>
    </dgm:pt>
    <dgm:pt modelId="{50EBC786-56BD-48A2-972E-3DD65729D949}" type="parTrans" cxnId="{FEC7012E-74C3-4D3F-82C9-688362C557B6}">
      <dgm:prSet/>
      <dgm:spPr/>
      <dgm:t>
        <a:bodyPr/>
        <a:lstStyle/>
        <a:p>
          <a:endParaRPr lang="en-US"/>
        </a:p>
      </dgm:t>
    </dgm:pt>
    <dgm:pt modelId="{B86CD0BD-1730-4187-ADFC-D19DB4B21385}" type="sibTrans" cxnId="{FEC7012E-74C3-4D3F-82C9-688362C557B6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56CC990B-B47A-4A46-A48D-301EC2444D5B}">
      <dgm:prSet/>
      <dgm:spPr/>
      <dgm:t>
        <a:bodyPr/>
        <a:lstStyle/>
        <a:p>
          <a:r>
            <a:rPr lang="en-US" b="1"/>
            <a:t>Financing and sustainability: </a:t>
          </a:r>
          <a:r>
            <a:rPr lang="en-US"/>
            <a:t>including different sources, considering local contributions</a:t>
          </a:r>
        </a:p>
      </dgm:t>
    </dgm:pt>
    <dgm:pt modelId="{0561061F-81E9-4CA6-8196-6475158942AB}" type="parTrans" cxnId="{03931198-83E8-4419-BFC2-893EFC524E39}">
      <dgm:prSet/>
      <dgm:spPr/>
      <dgm:t>
        <a:bodyPr/>
        <a:lstStyle/>
        <a:p>
          <a:endParaRPr lang="en-US"/>
        </a:p>
      </dgm:t>
    </dgm:pt>
    <dgm:pt modelId="{796096EA-4C74-49DE-A73E-3B5561F209EF}" type="sibTrans" cxnId="{03931198-83E8-4419-BFC2-893EFC524E39}">
      <dgm:prSet phldrT="04" phldr="0"/>
      <dgm:spPr/>
    </dgm:pt>
    <dgm:pt modelId="{2EA83055-2FF0-4D7D-9E35-665250DAE384}" type="pres">
      <dgm:prSet presAssocID="{EE1EE082-2905-43E3-A89D-ACC201FB8BA7}" presName="Name0" presStyleCnt="0">
        <dgm:presLayoutVars>
          <dgm:dir/>
          <dgm:resizeHandles val="exact"/>
        </dgm:presLayoutVars>
      </dgm:prSet>
      <dgm:spPr/>
    </dgm:pt>
    <dgm:pt modelId="{D31DC014-2323-4A26-8E01-3396C77F3CE5}" type="pres">
      <dgm:prSet presAssocID="{7F6CE123-EE3A-4EEE-A5D3-A4496EA20447}" presName="node" presStyleLbl="node1" presStyleIdx="0" presStyleCnt="4" custScaleY="150232" custLinFactNeighborX="5531">
        <dgm:presLayoutVars>
          <dgm:bulletEnabled val="1"/>
        </dgm:presLayoutVars>
      </dgm:prSet>
      <dgm:spPr/>
    </dgm:pt>
    <dgm:pt modelId="{BE5F2A11-DB17-4AD1-9157-C95E644BDBD5}" type="pres">
      <dgm:prSet presAssocID="{9479E513-8529-435B-86E1-D9B8080C913A}" presName="sibTrans" presStyleLbl="sibTrans2D1" presStyleIdx="0" presStyleCnt="3"/>
      <dgm:spPr/>
    </dgm:pt>
    <dgm:pt modelId="{83CC2D6D-41FE-4DA0-A281-C8B3E283722D}" type="pres">
      <dgm:prSet presAssocID="{9479E513-8529-435B-86E1-D9B8080C913A}" presName="connectorText" presStyleLbl="sibTrans2D1" presStyleIdx="0" presStyleCnt="3"/>
      <dgm:spPr/>
    </dgm:pt>
    <dgm:pt modelId="{BD3EF609-0B07-495B-92FD-48543F8B41BE}" type="pres">
      <dgm:prSet presAssocID="{A8F9E228-029F-496E-B37B-165532CC371C}" presName="node" presStyleLbl="node1" presStyleIdx="1" presStyleCnt="4" custScaleY="150232" custLinFactNeighborX="5531">
        <dgm:presLayoutVars>
          <dgm:bulletEnabled val="1"/>
        </dgm:presLayoutVars>
      </dgm:prSet>
      <dgm:spPr/>
    </dgm:pt>
    <dgm:pt modelId="{AE01C323-8A29-4C41-BEED-13A0E46B089E}" type="pres">
      <dgm:prSet presAssocID="{6EE15953-BCE7-4028-A3F1-2A33EC11456B}" presName="sibTrans" presStyleLbl="sibTrans2D1" presStyleIdx="1" presStyleCnt="3"/>
      <dgm:spPr/>
    </dgm:pt>
    <dgm:pt modelId="{93CFB9C4-0F4F-4BF3-BBE8-CBCB95EF4AA8}" type="pres">
      <dgm:prSet presAssocID="{6EE15953-BCE7-4028-A3F1-2A33EC11456B}" presName="connectorText" presStyleLbl="sibTrans2D1" presStyleIdx="1" presStyleCnt="3"/>
      <dgm:spPr/>
    </dgm:pt>
    <dgm:pt modelId="{58B8070D-1500-4748-AC7B-15C118B68C03}" type="pres">
      <dgm:prSet presAssocID="{B97A5879-8265-4BD2-884C-E7FD16C26D3D}" presName="node" presStyleLbl="node1" presStyleIdx="2" presStyleCnt="4" custScaleY="150232" custLinFactNeighborX="5531">
        <dgm:presLayoutVars>
          <dgm:bulletEnabled val="1"/>
        </dgm:presLayoutVars>
      </dgm:prSet>
      <dgm:spPr/>
    </dgm:pt>
    <dgm:pt modelId="{28DEA5DB-760D-470F-9F2F-D4B46FE94610}" type="pres">
      <dgm:prSet presAssocID="{B86CD0BD-1730-4187-ADFC-D19DB4B21385}" presName="sibTrans" presStyleLbl="sibTrans2D1" presStyleIdx="2" presStyleCnt="3"/>
      <dgm:spPr/>
    </dgm:pt>
    <dgm:pt modelId="{AC331CD4-24ED-46A6-9D68-14509E070E78}" type="pres">
      <dgm:prSet presAssocID="{B86CD0BD-1730-4187-ADFC-D19DB4B21385}" presName="connectorText" presStyleLbl="sibTrans2D1" presStyleIdx="2" presStyleCnt="3"/>
      <dgm:spPr/>
    </dgm:pt>
    <dgm:pt modelId="{26BED156-1D0E-4478-BCE8-095ECC7A520A}" type="pres">
      <dgm:prSet presAssocID="{56CC990B-B47A-4A46-A48D-301EC2444D5B}" presName="node" presStyleLbl="node1" presStyleIdx="3" presStyleCnt="4" custScaleY="150232">
        <dgm:presLayoutVars>
          <dgm:bulletEnabled val="1"/>
        </dgm:presLayoutVars>
      </dgm:prSet>
      <dgm:spPr/>
    </dgm:pt>
  </dgm:ptLst>
  <dgm:cxnLst>
    <dgm:cxn modelId="{85225D10-6C48-465F-80DA-CC57713F97C6}" type="presOf" srcId="{EE1EE082-2905-43E3-A89D-ACC201FB8BA7}" destId="{2EA83055-2FF0-4D7D-9E35-665250DAE384}" srcOrd="0" destOrd="0" presId="urn:microsoft.com/office/officeart/2005/8/layout/process1"/>
    <dgm:cxn modelId="{6ED9BA17-D91A-479B-9B5D-0A3D1C6F1F4B}" type="presOf" srcId="{6EE15953-BCE7-4028-A3F1-2A33EC11456B}" destId="{AE01C323-8A29-4C41-BEED-13A0E46B089E}" srcOrd="0" destOrd="0" presId="urn:microsoft.com/office/officeart/2005/8/layout/process1"/>
    <dgm:cxn modelId="{FEC7012E-74C3-4D3F-82C9-688362C557B6}" srcId="{EE1EE082-2905-43E3-A89D-ACC201FB8BA7}" destId="{B97A5879-8265-4BD2-884C-E7FD16C26D3D}" srcOrd="2" destOrd="0" parTransId="{50EBC786-56BD-48A2-972E-3DD65729D949}" sibTransId="{B86CD0BD-1730-4187-ADFC-D19DB4B21385}"/>
    <dgm:cxn modelId="{F779E02F-4D0D-4E4C-8764-AE4BCFEE1322}" type="presOf" srcId="{B97A5879-8265-4BD2-884C-E7FD16C26D3D}" destId="{58B8070D-1500-4748-AC7B-15C118B68C03}" srcOrd="0" destOrd="0" presId="urn:microsoft.com/office/officeart/2005/8/layout/process1"/>
    <dgm:cxn modelId="{B453315C-3C76-4AC2-86A0-B91ABFF039A8}" type="presOf" srcId="{7F6CE123-EE3A-4EEE-A5D3-A4496EA20447}" destId="{D31DC014-2323-4A26-8E01-3396C77F3CE5}" srcOrd="0" destOrd="0" presId="urn:microsoft.com/office/officeart/2005/8/layout/process1"/>
    <dgm:cxn modelId="{A4366B63-7CA2-4B97-9D94-A55BBF80EA18}" srcId="{EE1EE082-2905-43E3-A89D-ACC201FB8BA7}" destId="{7F6CE123-EE3A-4EEE-A5D3-A4496EA20447}" srcOrd="0" destOrd="0" parTransId="{D7846A28-97A4-444F-A7E0-3FC977F6D50F}" sibTransId="{9479E513-8529-435B-86E1-D9B8080C913A}"/>
    <dgm:cxn modelId="{6C571148-EDBD-48AF-BE0C-8D5022A3EC57}" type="presOf" srcId="{A8F9E228-029F-496E-B37B-165532CC371C}" destId="{BD3EF609-0B07-495B-92FD-48543F8B41BE}" srcOrd="0" destOrd="0" presId="urn:microsoft.com/office/officeart/2005/8/layout/process1"/>
    <dgm:cxn modelId="{E2FC2F4C-41C0-4D2E-B1AD-AAB847BD1DA4}" type="presOf" srcId="{9479E513-8529-435B-86E1-D9B8080C913A}" destId="{83CC2D6D-41FE-4DA0-A281-C8B3E283722D}" srcOrd="1" destOrd="0" presId="urn:microsoft.com/office/officeart/2005/8/layout/process1"/>
    <dgm:cxn modelId="{03931198-83E8-4419-BFC2-893EFC524E39}" srcId="{EE1EE082-2905-43E3-A89D-ACC201FB8BA7}" destId="{56CC990B-B47A-4A46-A48D-301EC2444D5B}" srcOrd="3" destOrd="0" parTransId="{0561061F-81E9-4CA6-8196-6475158942AB}" sibTransId="{796096EA-4C74-49DE-A73E-3B5561F209EF}"/>
    <dgm:cxn modelId="{E056FCA1-398C-43DE-98E1-F2ED03A57704}" type="presOf" srcId="{B86CD0BD-1730-4187-ADFC-D19DB4B21385}" destId="{AC331CD4-24ED-46A6-9D68-14509E070E78}" srcOrd="1" destOrd="0" presId="urn:microsoft.com/office/officeart/2005/8/layout/process1"/>
    <dgm:cxn modelId="{9FABEDCC-588A-405B-9E0F-E3C56AE7D222}" type="presOf" srcId="{6EE15953-BCE7-4028-A3F1-2A33EC11456B}" destId="{93CFB9C4-0F4F-4BF3-BBE8-CBCB95EF4AA8}" srcOrd="1" destOrd="0" presId="urn:microsoft.com/office/officeart/2005/8/layout/process1"/>
    <dgm:cxn modelId="{A22CC7D0-1BB6-460E-8A77-E5A096431A25}" type="presOf" srcId="{9479E513-8529-435B-86E1-D9B8080C913A}" destId="{BE5F2A11-DB17-4AD1-9157-C95E644BDBD5}" srcOrd="0" destOrd="0" presId="urn:microsoft.com/office/officeart/2005/8/layout/process1"/>
    <dgm:cxn modelId="{E5D69FE7-2DF3-4E94-89C6-274DEA2E72E7}" srcId="{EE1EE082-2905-43E3-A89D-ACC201FB8BA7}" destId="{A8F9E228-029F-496E-B37B-165532CC371C}" srcOrd="1" destOrd="0" parTransId="{C4D7315B-BE1E-4347-9CDB-F0C19116E20E}" sibTransId="{6EE15953-BCE7-4028-A3F1-2A33EC11456B}"/>
    <dgm:cxn modelId="{4E9038F5-85D0-44B2-B25E-754245CD5462}" type="presOf" srcId="{B86CD0BD-1730-4187-ADFC-D19DB4B21385}" destId="{28DEA5DB-760D-470F-9F2F-D4B46FE94610}" srcOrd="0" destOrd="0" presId="urn:microsoft.com/office/officeart/2005/8/layout/process1"/>
    <dgm:cxn modelId="{FCD24DF6-EF7E-439F-BEA0-A7596DD83C58}" type="presOf" srcId="{56CC990B-B47A-4A46-A48D-301EC2444D5B}" destId="{26BED156-1D0E-4478-BCE8-095ECC7A520A}" srcOrd="0" destOrd="0" presId="urn:microsoft.com/office/officeart/2005/8/layout/process1"/>
    <dgm:cxn modelId="{1A70E8C2-8F7D-4058-90D3-1E9CC83588EF}" type="presParOf" srcId="{2EA83055-2FF0-4D7D-9E35-665250DAE384}" destId="{D31DC014-2323-4A26-8E01-3396C77F3CE5}" srcOrd="0" destOrd="0" presId="urn:microsoft.com/office/officeart/2005/8/layout/process1"/>
    <dgm:cxn modelId="{59533423-0935-4E51-8913-3FED13624369}" type="presParOf" srcId="{2EA83055-2FF0-4D7D-9E35-665250DAE384}" destId="{BE5F2A11-DB17-4AD1-9157-C95E644BDBD5}" srcOrd="1" destOrd="0" presId="urn:microsoft.com/office/officeart/2005/8/layout/process1"/>
    <dgm:cxn modelId="{1D557322-58BB-4BC0-9825-EF5DBE0AD6E4}" type="presParOf" srcId="{BE5F2A11-DB17-4AD1-9157-C95E644BDBD5}" destId="{83CC2D6D-41FE-4DA0-A281-C8B3E283722D}" srcOrd="0" destOrd="0" presId="urn:microsoft.com/office/officeart/2005/8/layout/process1"/>
    <dgm:cxn modelId="{B7ABD5ED-5935-4EE6-8C30-F0BC62F9613E}" type="presParOf" srcId="{2EA83055-2FF0-4D7D-9E35-665250DAE384}" destId="{BD3EF609-0B07-495B-92FD-48543F8B41BE}" srcOrd="2" destOrd="0" presId="urn:microsoft.com/office/officeart/2005/8/layout/process1"/>
    <dgm:cxn modelId="{264434CF-A3C6-49FF-8684-F0364B086951}" type="presParOf" srcId="{2EA83055-2FF0-4D7D-9E35-665250DAE384}" destId="{AE01C323-8A29-4C41-BEED-13A0E46B089E}" srcOrd="3" destOrd="0" presId="urn:microsoft.com/office/officeart/2005/8/layout/process1"/>
    <dgm:cxn modelId="{5918FFD7-53AE-470F-B0B6-206C6D23D123}" type="presParOf" srcId="{AE01C323-8A29-4C41-BEED-13A0E46B089E}" destId="{93CFB9C4-0F4F-4BF3-BBE8-CBCB95EF4AA8}" srcOrd="0" destOrd="0" presId="urn:microsoft.com/office/officeart/2005/8/layout/process1"/>
    <dgm:cxn modelId="{A082A0B8-2FE6-4686-AFC2-D822923B48C5}" type="presParOf" srcId="{2EA83055-2FF0-4D7D-9E35-665250DAE384}" destId="{58B8070D-1500-4748-AC7B-15C118B68C03}" srcOrd="4" destOrd="0" presId="urn:microsoft.com/office/officeart/2005/8/layout/process1"/>
    <dgm:cxn modelId="{C02DB839-15AC-4B66-B4C1-B9BF501B2589}" type="presParOf" srcId="{2EA83055-2FF0-4D7D-9E35-665250DAE384}" destId="{28DEA5DB-760D-470F-9F2F-D4B46FE94610}" srcOrd="5" destOrd="0" presId="urn:microsoft.com/office/officeart/2005/8/layout/process1"/>
    <dgm:cxn modelId="{BF850A4B-8044-4A8A-BC31-DC2EBC4F7A1B}" type="presParOf" srcId="{28DEA5DB-760D-470F-9F2F-D4B46FE94610}" destId="{AC331CD4-24ED-46A6-9D68-14509E070E78}" srcOrd="0" destOrd="0" presId="urn:microsoft.com/office/officeart/2005/8/layout/process1"/>
    <dgm:cxn modelId="{875BFEE6-7E8D-42A8-99F3-8B69558322EE}" type="presParOf" srcId="{2EA83055-2FF0-4D7D-9E35-665250DAE384}" destId="{26BED156-1D0E-4478-BCE8-095ECC7A520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9071B9-511B-4158-81F9-2AD2DA118B28}" type="doc">
      <dgm:prSet loTypeId="urn:microsoft.com/office/officeart/2005/8/layout/chevron1" loCatId="Inbo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FF43397-CD64-46CC-ACFC-CA77F5FE24DE}">
      <dgm:prSet custT="1"/>
      <dgm:spPr/>
      <dgm:t>
        <a:bodyPr/>
        <a:lstStyle/>
        <a:p>
          <a:r>
            <a:rPr lang="en-US" sz="2000" b="1" dirty="0"/>
            <a:t>Knowledge exchange </a:t>
          </a:r>
          <a:r>
            <a:rPr lang="en-US" sz="2000" dirty="0"/>
            <a:t>with Japan: Enhancing Integrated Water Management + Urban development + DRM through Technical assistance</a:t>
          </a:r>
        </a:p>
      </dgm:t>
    </dgm:pt>
    <dgm:pt modelId="{82B24D41-71F0-4EA9-AC95-DE2803D3BC7C}" type="parTrans" cxnId="{6F129922-2CD8-4B9B-9102-6F0556F81708}">
      <dgm:prSet/>
      <dgm:spPr/>
      <dgm:t>
        <a:bodyPr/>
        <a:lstStyle/>
        <a:p>
          <a:endParaRPr lang="en-US" sz="2000"/>
        </a:p>
      </dgm:t>
    </dgm:pt>
    <dgm:pt modelId="{BD1A786B-AF1F-4EC0-A94E-2A55E833A66D}" type="sibTrans" cxnId="{6F129922-2CD8-4B9B-9102-6F0556F81708}">
      <dgm:prSet/>
      <dgm:spPr/>
      <dgm:t>
        <a:bodyPr/>
        <a:lstStyle/>
        <a:p>
          <a:endParaRPr lang="en-US" sz="2000"/>
        </a:p>
      </dgm:t>
    </dgm:pt>
    <dgm:pt modelId="{4E6AC9D2-87A4-4B99-A4A7-43602EA94FCA}">
      <dgm:prSet custT="1"/>
      <dgm:spPr/>
      <dgm:t>
        <a:bodyPr/>
        <a:lstStyle/>
        <a:p>
          <a:r>
            <a:rPr lang="en-US" sz="2000" b="1" dirty="0"/>
            <a:t>Follow up Regional TDDs</a:t>
          </a:r>
          <a:r>
            <a:rPr lang="en-US" sz="2000" dirty="0"/>
            <a:t>: Focused on similar cases to build baselines and benchmarks </a:t>
          </a:r>
        </a:p>
      </dgm:t>
    </dgm:pt>
    <dgm:pt modelId="{090E245F-A910-4497-AB3F-F1F73A235C1B}" type="parTrans" cxnId="{14DA9F7F-F5FA-4435-AE64-C5C7AD27C988}">
      <dgm:prSet/>
      <dgm:spPr/>
      <dgm:t>
        <a:bodyPr/>
        <a:lstStyle/>
        <a:p>
          <a:endParaRPr lang="en-US" sz="2000"/>
        </a:p>
      </dgm:t>
    </dgm:pt>
    <dgm:pt modelId="{C865870B-A830-49CB-83CC-667BB7C2252C}" type="sibTrans" cxnId="{14DA9F7F-F5FA-4435-AE64-C5C7AD27C988}">
      <dgm:prSet/>
      <dgm:spPr/>
      <dgm:t>
        <a:bodyPr/>
        <a:lstStyle/>
        <a:p>
          <a:endParaRPr lang="en-US" sz="2000"/>
        </a:p>
      </dgm:t>
    </dgm:pt>
    <dgm:pt modelId="{15B67CF8-1B7A-4AEB-8AA6-B918650F2E82}" type="pres">
      <dgm:prSet presAssocID="{199071B9-511B-4158-81F9-2AD2DA118B28}" presName="Name0" presStyleCnt="0">
        <dgm:presLayoutVars>
          <dgm:dir/>
          <dgm:animLvl val="lvl"/>
          <dgm:resizeHandles val="exact"/>
        </dgm:presLayoutVars>
      </dgm:prSet>
      <dgm:spPr/>
    </dgm:pt>
    <dgm:pt modelId="{063B9AB9-EA9F-47E3-AFAC-8A3454949DE6}" type="pres">
      <dgm:prSet presAssocID="{6FF43397-CD64-46CC-ACFC-CA77F5FE24DE}" presName="parTxOnly" presStyleLbl="node1" presStyleIdx="0" presStyleCnt="2" custScaleY="117959">
        <dgm:presLayoutVars>
          <dgm:chMax val="0"/>
          <dgm:chPref val="0"/>
          <dgm:bulletEnabled val="1"/>
        </dgm:presLayoutVars>
      </dgm:prSet>
      <dgm:spPr/>
    </dgm:pt>
    <dgm:pt modelId="{AD3C71D1-0298-415B-BB76-66AEB866849E}" type="pres">
      <dgm:prSet presAssocID="{BD1A786B-AF1F-4EC0-A94E-2A55E833A66D}" presName="parTxOnlySpace" presStyleCnt="0"/>
      <dgm:spPr/>
    </dgm:pt>
    <dgm:pt modelId="{419999C4-7517-4CB2-88A3-D569E0EF4667}" type="pres">
      <dgm:prSet presAssocID="{4E6AC9D2-87A4-4B99-A4A7-43602EA94FCA}" presName="parTxOnly" presStyleLbl="node1" presStyleIdx="1" presStyleCnt="2" custScaleY="113961">
        <dgm:presLayoutVars>
          <dgm:chMax val="0"/>
          <dgm:chPref val="0"/>
          <dgm:bulletEnabled val="1"/>
        </dgm:presLayoutVars>
      </dgm:prSet>
      <dgm:spPr/>
    </dgm:pt>
  </dgm:ptLst>
  <dgm:cxnLst>
    <dgm:cxn modelId="{6F129922-2CD8-4B9B-9102-6F0556F81708}" srcId="{199071B9-511B-4158-81F9-2AD2DA118B28}" destId="{6FF43397-CD64-46CC-ACFC-CA77F5FE24DE}" srcOrd="0" destOrd="0" parTransId="{82B24D41-71F0-4EA9-AC95-DE2803D3BC7C}" sibTransId="{BD1A786B-AF1F-4EC0-A94E-2A55E833A66D}"/>
    <dgm:cxn modelId="{0E0D3850-DF7B-432E-BDF4-7E78B2D5597F}" type="presOf" srcId="{4E6AC9D2-87A4-4B99-A4A7-43602EA94FCA}" destId="{419999C4-7517-4CB2-88A3-D569E0EF4667}" srcOrd="0" destOrd="0" presId="urn:microsoft.com/office/officeart/2005/8/layout/chevron1"/>
    <dgm:cxn modelId="{14DA9F7F-F5FA-4435-AE64-C5C7AD27C988}" srcId="{199071B9-511B-4158-81F9-2AD2DA118B28}" destId="{4E6AC9D2-87A4-4B99-A4A7-43602EA94FCA}" srcOrd="1" destOrd="0" parTransId="{090E245F-A910-4497-AB3F-F1F73A235C1B}" sibTransId="{C865870B-A830-49CB-83CC-667BB7C2252C}"/>
    <dgm:cxn modelId="{86C72CA9-8E2A-458C-AE29-3019297FB0B3}" type="presOf" srcId="{199071B9-511B-4158-81F9-2AD2DA118B28}" destId="{15B67CF8-1B7A-4AEB-8AA6-B918650F2E82}" srcOrd="0" destOrd="0" presId="urn:microsoft.com/office/officeart/2005/8/layout/chevron1"/>
    <dgm:cxn modelId="{52730AF7-B7C7-4FE8-9D83-7C7F5E588EB4}" type="presOf" srcId="{6FF43397-CD64-46CC-ACFC-CA77F5FE24DE}" destId="{063B9AB9-EA9F-47E3-AFAC-8A3454949DE6}" srcOrd="0" destOrd="0" presId="urn:microsoft.com/office/officeart/2005/8/layout/chevron1"/>
    <dgm:cxn modelId="{E2BFDB7C-FFBB-400D-8D0E-EA0F3B6C1CA9}" type="presParOf" srcId="{15B67CF8-1B7A-4AEB-8AA6-B918650F2E82}" destId="{063B9AB9-EA9F-47E3-AFAC-8A3454949DE6}" srcOrd="0" destOrd="0" presId="urn:microsoft.com/office/officeart/2005/8/layout/chevron1"/>
    <dgm:cxn modelId="{558AAFC5-7F86-4311-B6F7-0E889126DAD1}" type="presParOf" srcId="{15B67CF8-1B7A-4AEB-8AA6-B918650F2E82}" destId="{AD3C71D1-0298-415B-BB76-66AEB866849E}" srcOrd="1" destOrd="0" presId="urn:microsoft.com/office/officeart/2005/8/layout/chevron1"/>
    <dgm:cxn modelId="{95F3A254-5144-4F4A-B135-49300EB16A77}" type="presParOf" srcId="{15B67CF8-1B7A-4AEB-8AA6-B918650F2E82}" destId="{419999C4-7517-4CB2-88A3-D569E0EF4667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6C77E-8886-42F2-A5BD-DC40920B979F}">
      <dsp:nvSpPr>
        <dsp:cNvPr id="0" name=""/>
        <dsp:cNvSpPr/>
      </dsp:nvSpPr>
      <dsp:spPr>
        <a:xfrm>
          <a:off x="0" y="295569"/>
          <a:ext cx="2689910" cy="4676764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716" tIns="330200" rIns="209716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Long Term Strategic Planning</a:t>
          </a:r>
          <a:r>
            <a:rPr lang="en-US" sz="1600" kern="1200" dirty="0"/>
            <a:t>: Based on a 20 or more year goals which can guaranty an efficient and sustainable process, while leading short and medium term goals.</a:t>
          </a:r>
        </a:p>
      </dsp:txBody>
      <dsp:txXfrm>
        <a:off x="0" y="2072739"/>
        <a:ext cx="2689910" cy="2806058"/>
      </dsp:txXfrm>
    </dsp:sp>
    <dsp:sp modelId="{37144DF1-02F3-4D18-BD6F-0283C0D26115}">
      <dsp:nvSpPr>
        <dsp:cNvPr id="0" name=""/>
        <dsp:cNvSpPr/>
      </dsp:nvSpPr>
      <dsp:spPr>
        <a:xfrm>
          <a:off x="780074" y="1127601"/>
          <a:ext cx="1129762" cy="1129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81" tIns="12700" rIns="88081" bIns="127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1</a:t>
          </a:r>
        </a:p>
      </dsp:txBody>
      <dsp:txXfrm>
        <a:off x="945524" y="1293051"/>
        <a:ext cx="798862" cy="798862"/>
      </dsp:txXfrm>
    </dsp:sp>
    <dsp:sp modelId="{3774FA5D-3F25-4983-A4A9-2BF36BD69F25}">
      <dsp:nvSpPr>
        <dsp:cNvPr id="0" name=""/>
        <dsp:cNvSpPr/>
      </dsp:nvSpPr>
      <dsp:spPr>
        <a:xfrm>
          <a:off x="0" y="4516816"/>
          <a:ext cx="2689910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1E60B-869E-49B7-8305-AFA6C7682399}">
      <dsp:nvSpPr>
        <dsp:cNvPr id="0" name=""/>
        <dsp:cNvSpPr/>
      </dsp:nvSpPr>
      <dsp:spPr>
        <a:xfrm>
          <a:off x="2958901" y="295569"/>
          <a:ext cx="2689910" cy="4602878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716" tIns="330200" rIns="209716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Multisector Approach</a:t>
          </a:r>
          <a:r>
            <a:rPr lang="en-US" sz="1600" kern="1200" dirty="0"/>
            <a:t>: To promote integral solutions which can optimize resources (Risk Management, Urban Resilience and Integrated Urban Water Management)</a:t>
          </a:r>
        </a:p>
      </dsp:txBody>
      <dsp:txXfrm>
        <a:off x="2958901" y="2044662"/>
        <a:ext cx="2689910" cy="2761726"/>
      </dsp:txXfrm>
    </dsp:sp>
    <dsp:sp modelId="{6E733E2F-5CB6-47E0-A6A0-F2E7EA6C238D}">
      <dsp:nvSpPr>
        <dsp:cNvPr id="0" name=""/>
        <dsp:cNvSpPr/>
      </dsp:nvSpPr>
      <dsp:spPr>
        <a:xfrm>
          <a:off x="3738975" y="1090658"/>
          <a:ext cx="1129762" cy="1129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81" tIns="12700" rIns="88081" bIns="127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2</a:t>
          </a:r>
        </a:p>
      </dsp:txBody>
      <dsp:txXfrm>
        <a:off x="3904425" y="1256108"/>
        <a:ext cx="798862" cy="798862"/>
      </dsp:txXfrm>
    </dsp:sp>
    <dsp:sp modelId="{ED1BB52D-8820-4C2E-9302-BAA5BF99C651}">
      <dsp:nvSpPr>
        <dsp:cNvPr id="0" name=""/>
        <dsp:cNvSpPr/>
      </dsp:nvSpPr>
      <dsp:spPr>
        <a:xfrm>
          <a:off x="2958901" y="4479873"/>
          <a:ext cx="2689910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E3E7D-A9AD-4887-BFB1-9A25775FCE3A}">
      <dsp:nvSpPr>
        <dsp:cNvPr id="0" name=""/>
        <dsp:cNvSpPr/>
      </dsp:nvSpPr>
      <dsp:spPr>
        <a:xfrm>
          <a:off x="5917803" y="295569"/>
          <a:ext cx="2689910" cy="4671040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716" tIns="330200" rIns="209716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Consultation, Coordination and Follow Up</a:t>
          </a:r>
          <a:r>
            <a:rPr lang="en-US" sz="1600" kern="1200" dirty="0"/>
            <a:t>: Considering different points of view and needs; and “honoring” agreements is the key for an effective coordination and follow up</a:t>
          </a:r>
        </a:p>
      </dsp:txBody>
      <dsp:txXfrm>
        <a:off x="5917803" y="2070564"/>
        <a:ext cx="2689910" cy="2802624"/>
      </dsp:txXfrm>
    </dsp:sp>
    <dsp:sp modelId="{7C108887-BF87-472D-8C3A-37DCF70D7B72}">
      <dsp:nvSpPr>
        <dsp:cNvPr id="0" name=""/>
        <dsp:cNvSpPr/>
      </dsp:nvSpPr>
      <dsp:spPr>
        <a:xfrm>
          <a:off x="6697877" y="1124739"/>
          <a:ext cx="1129762" cy="1129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81" tIns="12700" rIns="88081" bIns="127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3</a:t>
          </a:r>
        </a:p>
      </dsp:txBody>
      <dsp:txXfrm>
        <a:off x="6863327" y="1290189"/>
        <a:ext cx="798862" cy="798862"/>
      </dsp:txXfrm>
    </dsp:sp>
    <dsp:sp modelId="{08B5B518-ABDF-4406-8C61-449C2DF97237}">
      <dsp:nvSpPr>
        <dsp:cNvPr id="0" name=""/>
        <dsp:cNvSpPr/>
      </dsp:nvSpPr>
      <dsp:spPr>
        <a:xfrm>
          <a:off x="5917803" y="4513954"/>
          <a:ext cx="2689910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DC014-2323-4A26-8E01-3396C77F3CE5}">
      <dsp:nvSpPr>
        <dsp:cNvPr id="0" name=""/>
        <dsp:cNvSpPr/>
      </dsp:nvSpPr>
      <dsp:spPr>
        <a:xfrm>
          <a:off x="40765" y="576852"/>
          <a:ext cx="1669957" cy="3763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Identify Key Stakeholders: </a:t>
          </a:r>
          <a:r>
            <a:rPr lang="en-US" sz="1600" kern="1200"/>
            <a:t>To maximize the return of the investments</a:t>
          </a:r>
        </a:p>
      </dsp:txBody>
      <dsp:txXfrm>
        <a:off x="89676" y="625763"/>
        <a:ext cx="1572135" cy="3665393"/>
      </dsp:txXfrm>
    </dsp:sp>
    <dsp:sp modelId="{BE5F2A11-DB17-4AD1-9157-C95E644BDBD5}">
      <dsp:nvSpPr>
        <dsp:cNvPr id="0" name=""/>
        <dsp:cNvSpPr/>
      </dsp:nvSpPr>
      <dsp:spPr>
        <a:xfrm>
          <a:off x="1877718" y="2251385"/>
          <a:ext cx="354030" cy="414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01</a:t>
          </a:r>
        </a:p>
      </dsp:txBody>
      <dsp:txXfrm>
        <a:off x="1877718" y="2334215"/>
        <a:ext cx="247821" cy="248489"/>
      </dsp:txXfrm>
    </dsp:sp>
    <dsp:sp modelId="{BD3EF609-0B07-495B-92FD-48543F8B41BE}">
      <dsp:nvSpPr>
        <dsp:cNvPr id="0" name=""/>
        <dsp:cNvSpPr/>
      </dsp:nvSpPr>
      <dsp:spPr>
        <a:xfrm>
          <a:off x="2378706" y="576852"/>
          <a:ext cx="1669957" cy="3763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Inclusive Consultation process: </a:t>
          </a:r>
          <a:r>
            <a:rPr lang="en-US" sz="1600" kern="1200" dirty="0"/>
            <a:t>Identification of needs, challenges and information gaps as well as the expected results.</a:t>
          </a:r>
        </a:p>
      </dsp:txBody>
      <dsp:txXfrm>
        <a:off x="2427617" y="625763"/>
        <a:ext cx="1572135" cy="3665393"/>
      </dsp:txXfrm>
    </dsp:sp>
    <dsp:sp modelId="{AE01C323-8A29-4C41-BEED-13A0E46B089E}">
      <dsp:nvSpPr>
        <dsp:cNvPr id="0" name=""/>
        <dsp:cNvSpPr/>
      </dsp:nvSpPr>
      <dsp:spPr>
        <a:xfrm>
          <a:off x="4215659" y="2251385"/>
          <a:ext cx="354030" cy="414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02</a:t>
          </a:r>
        </a:p>
      </dsp:txBody>
      <dsp:txXfrm>
        <a:off x="4215659" y="2334215"/>
        <a:ext cx="247821" cy="248489"/>
      </dsp:txXfrm>
    </dsp:sp>
    <dsp:sp modelId="{58B8070D-1500-4748-AC7B-15C118B68C03}">
      <dsp:nvSpPr>
        <dsp:cNvPr id="0" name=""/>
        <dsp:cNvSpPr/>
      </dsp:nvSpPr>
      <dsp:spPr>
        <a:xfrm>
          <a:off x="4716646" y="576852"/>
          <a:ext cx="1669957" cy="3763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Define the Strategic Plan (vision) and Specific Projects: </a:t>
          </a:r>
          <a:r>
            <a:rPr lang="en-US" sz="1600" kern="1200"/>
            <a:t>Once the needs are on the table, prioritize and prepare a work plan. </a:t>
          </a:r>
        </a:p>
      </dsp:txBody>
      <dsp:txXfrm>
        <a:off x="4765557" y="625763"/>
        <a:ext cx="1572135" cy="3665393"/>
      </dsp:txXfrm>
    </dsp:sp>
    <dsp:sp modelId="{28DEA5DB-760D-470F-9F2F-D4B46FE94610}">
      <dsp:nvSpPr>
        <dsp:cNvPr id="0" name=""/>
        <dsp:cNvSpPr/>
      </dsp:nvSpPr>
      <dsp:spPr>
        <a:xfrm>
          <a:off x="6544363" y="2251385"/>
          <a:ext cx="334449" cy="414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03</a:t>
          </a:r>
        </a:p>
      </dsp:txBody>
      <dsp:txXfrm>
        <a:off x="6544363" y="2334215"/>
        <a:ext cx="234114" cy="248489"/>
      </dsp:txXfrm>
    </dsp:sp>
    <dsp:sp modelId="{26BED156-1D0E-4478-BCE8-095ECC7A520A}">
      <dsp:nvSpPr>
        <dsp:cNvPr id="0" name=""/>
        <dsp:cNvSpPr/>
      </dsp:nvSpPr>
      <dsp:spPr>
        <a:xfrm>
          <a:off x="7017641" y="576852"/>
          <a:ext cx="1669957" cy="3763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Financing and sustainability: </a:t>
          </a:r>
          <a:r>
            <a:rPr lang="en-US" sz="1600" kern="1200"/>
            <a:t>including different sources, considering local contributions</a:t>
          </a:r>
        </a:p>
      </dsp:txBody>
      <dsp:txXfrm>
        <a:off x="7066552" y="625763"/>
        <a:ext cx="1572135" cy="3665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B9AB9-EA9F-47E3-AFAC-8A3454949DE6}">
      <dsp:nvSpPr>
        <dsp:cNvPr id="0" name=""/>
        <dsp:cNvSpPr/>
      </dsp:nvSpPr>
      <dsp:spPr>
        <a:xfrm>
          <a:off x="7728" y="1330040"/>
          <a:ext cx="4619769" cy="217977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Knowledge exchange </a:t>
          </a:r>
          <a:r>
            <a:rPr lang="en-US" sz="2000" kern="1200" dirty="0"/>
            <a:t>with Japan: Enhancing Integrated Water Management + Urban development + DRM through Technical assistance</a:t>
          </a:r>
        </a:p>
      </dsp:txBody>
      <dsp:txXfrm>
        <a:off x="1097615" y="1330040"/>
        <a:ext cx="2439996" cy="2179773"/>
      </dsp:txXfrm>
    </dsp:sp>
    <dsp:sp modelId="{419999C4-7517-4CB2-88A3-D569E0EF4667}">
      <dsp:nvSpPr>
        <dsp:cNvPr id="0" name=""/>
        <dsp:cNvSpPr/>
      </dsp:nvSpPr>
      <dsp:spPr>
        <a:xfrm>
          <a:off x="4165520" y="1366979"/>
          <a:ext cx="4619769" cy="210589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Follow up Regional TDDs</a:t>
          </a:r>
          <a:r>
            <a:rPr lang="en-US" sz="2000" kern="1200" dirty="0"/>
            <a:t>: Focused on similar cases to build baselines and benchmarks </a:t>
          </a:r>
        </a:p>
      </dsp:txBody>
      <dsp:txXfrm>
        <a:off x="5218467" y="1366979"/>
        <a:ext cx="2513875" cy="2105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3CFE-7B6C-4F4A-93CB-5D26857262EE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D9-EDE1-4D13-889F-FF22F936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9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3CFE-7B6C-4F4A-93CB-5D26857262EE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D9-EDE1-4D13-889F-FF22F936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2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3CFE-7B6C-4F4A-93CB-5D26857262EE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D9-EDE1-4D13-889F-FF22F936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9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3CFE-7B6C-4F4A-93CB-5D26857262EE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D9-EDE1-4D13-889F-FF22F936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5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3CFE-7B6C-4F4A-93CB-5D26857262EE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D9-EDE1-4D13-889F-FF22F936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7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3CFE-7B6C-4F4A-93CB-5D26857262EE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D9-EDE1-4D13-889F-FF22F936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1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3CFE-7B6C-4F4A-93CB-5D26857262EE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D9-EDE1-4D13-889F-FF22F936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3CFE-7B6C-4F4A-93CB-5D26857262EE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D9-EDE1-4D13-889F-FF22F936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0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3CFE-7B6C-4F4A-93CB-5D26857262EE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D9-EDE1-4D13-889F-FF22F936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7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3CFE-7B6C-4F4A-93CB-5D26857262EE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D9-EDE1-4D13-889F-FF22F936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9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3CFE-7B6C-4F4A-93CB-5D26857262EE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D9-EDE1-4D13-889F-FF22F936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4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13CFE-7B6C-4F4A-93CB-5D26857262EE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D9-EDE1-4D13-889F-FF22F936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0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426AB7-D619-4515-962A-BC83909EC01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47DF98-723F-4AAC-ABCF-CACBC438F7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29FC7C-9308-4FDE-8DCA-405668055B0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51" r="16293" b="-1"/>
          <a:stretch/>
        </p:blipFill>
        <p:spPr>
          <a:xfrm>
            <a:off x="182880" y="256540"/>
            <a:ext cx="8778240" cy="3764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7140" y="4277356"/>
            <a:ext cx="7475220" cy="868512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accent1"/>
                </a:solidFill>
              </a:rPr>
              <a:t>Tegucigalpa, Honduras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057" y="5768204"/>
            <a:ext cx="6575895" cy="70648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Strategic Plan for DRM and Urban Resilience along the Choluteca River.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55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Opportunities/Barriers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Opportunities:</a:t>
            </a:r>
          </a:p>
          <a:p>
            <a:pPr lvl="1"/>
            <a:r>
              <a:rPr lang="en-US" dirty="0"/>
              <a:t>High priority in the </a:t>
            </a:r>
            <a:r>
              <a:rPr lang="en-US" b="1" dirty="0"/>
              <a:t>political agenda </a:t>
            </a:r>
            <a:r>
              <a:rPr lang="en-US" dirty="0"/>
              <a:t>(municipal level)</a:t>
            </a:r>
          </a:p>
          <a:p>
            <a:pPr lvl="1"/>
            <a:r>
              <a:rPr lang="en-US" b="1" dirty="0"/>
              <a:t>Networking with other countries/cities </a:t>
            </a:r>
            <a:r>
              <a:rPr lang="en-US" dirty="0"/>
              <a:t>with similar challenges (partnership)</a:t>
            </a:r>
          </a:p>
          <a:p>
            <a:pPr lvl="1"/>
            <a:r>
              <a:rPr lang="en-US" dirty="0"/>
              <a:t>Development partners already working with the city, </a:t>
            </a:r>
            <a:r>
              <a:rPr lang="en-US" b="1" dirty="0"/>
              <a:t>opportunity to enhance synergy and coordination</a:t>
            </a:r>
          </a:p>
          <a:p>
            <a:r>
              <a:rPr lang="en-US" b="1" dirty="0"/>
              <a:t>Barriers</a:t>
            </a:r>
            <a:r>
              <a:rPr lang="en-US" dirty="0"/>
              <a:t>: </a:t>
            </a:r>
          </a:p>
          <a:p>
            <a:pPr lvl="1"/>
            <a:r>
              <a:rPr lang="en-US" b="1" dirty="0"/>
              <a:t>Economic constraints </a:t>
            </a:r>
            <a:r>
              <a:rPr lang="en-US" dirty="0"/>
              <a:t>which needed to be tackled</a:t>
            </a:r>
          </a:p>
          <a:p>
            <a:pPr lvl="1"/>
            <a:r>
              <a:rPr lang="en-US" dirty="0"/>
              <a:t>Lack of </a:t>
            </a:r>
            <a:r>
              <a:rPr lang="en-US" b="1" dirty="0"/>
              <a:t>technical expertise</a:t>
            </a:r>
          </a:p>
        </p:txBody>
      </p:sp>
    </p:spTree>
    <p:extLst>
      <p:ext uri="{BB962C8B-B14F-4D97-AF65-F5344CB8AC3E}">
        <p14:creationId xmlns:p14="http://schemas.microsoft.com/office/powerpoint/2010/main" val="251178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Concrete Support/Assistance from TDLC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722704"/>
              </p:ext>
            </p:extLst>
          </p:nvPr>
        </p:nvGraphicFramePr>
        <p:xfrm>
          <a:off x="184727" y="1819564"/>
          <a:ext cx="8793018" cy="4839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9397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596" y="2711162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0940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43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hurricane mitch tegucigalp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" r="1" b="1"/>
          <a:stretch/>
        </p:blipFill>
        <p:spPr bwMode="auto">
          <a:xfrm>
            <a:off x="482600" y="643467"/>
            <a:ext cx="81787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2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54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hurricane mitch tegucigalpa brid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4" b="1"/>
          <a:stretch/>
        </p:blipFill>
        <p:spPr bwMode="auto">
          <a:xfrm>
            <a:off x="482600" y="643467"/>
            <a:ext cx="81787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52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_clfj3FfKfYo/SfY_l3PZBkI/AAAAAAAAAA0/SxZvQ6Bb7UU/s320/1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5" y="1366983"/>
            <a:ext cx="4377458" cy="32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7129"/>
          </a:xfrm>
        </p:spPr>
        <p:txBody>
          <a:bodyPr/>
          <a:lstStyle/>
          <a:p>
            <a:pPr algn="ctr"/>
            <a:r>
              <a:rPr lang="en-US" b="1" dirty="0"/>
              <a:t>Tegucigalpa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436" y="1366983"/>
            <a:ext cx="4202546" cy="353752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18% of all risk events registered in the country</a:t>
            </a:r>
          </a:p>
          <a:p>
            <a:r>
              <a:rPr lang="en-US" dirty="0"/>
              <a:t>Average annual losses sum US$ 105 million (4% of Honduras’ GDP).</a:t>
            </a:r>
          </a:p>
          <a:p>
            <a:r>
              <a:rPr lang="en-US" dirty="0"/>
              <a:t>32% of its housing stock and 23% of the basic services infrastructure are located in areas exposed to floods and landslides</a:t>
            </a:r>
          </a:p>
          <a:p>
            <a:r>
              <a:rPr lang="en-US" dirty="0"/>
              <a:t>1.5 million inhabitants (25% of the country’s urban population).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9343" y="5310909"/>
            <a:ext cx="78226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40% of the city's residents without access to piped water supply, 68% for sewerage coverage, 80% for solid waste, and only 17% for wastewater treatment.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7003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2796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Key Takeaways</a:t>
            </a:r>
          </a:p>
        </p:txBody>
      </p:sp>
      <p:graphicFrame>
        <p:nvGraphicFramePr>
          <p:cNvPr id="7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176507"/>
              </p:ext>
            </p:extLst>
          </p:nvPr>
        </p:nvGraphicFramePr>
        <p:xfrm>
          <a:off x="194541" y="1225260"/>
          <a:ext cx="8607714" cy="5267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2200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What Needs to be Accomplished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329429"/>
              </p:ext>
            </p:extLst>
          </p:nvPr>
        </p:nvGraphicFramePr>
        <p:xfrm>
          <a:off x="203200" y="1825625"/>
          <a:ext cx="8691418" cy="491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35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b="1"/>
              <a:t>Approaches applicable to Tegucigalpa’s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Due to both formal and informal city growth: </a:t>
            </a:r>
            <a:r>
              <a:rPr lang="en-US" b="1" dirty="0"/>
              <a:t>We need to integrate the water and sanitation programs as part of a multi-sectoral approach</a:t>
            </a:r>
            <a:r>
              <a:rPr lang="en-US" dirty="0"/>
              <a:t>, considering urban resilience and disaster risk in order to maximize the impact in a multi-hazard context.</a:t>
            </a:r>
          </a:p>
          <a:p>
            <a:r>
              <a:rPr lang="en-US" b="1" dirty="0"/>
              <a:t>Focus on a Green Policy</a:t>
            </a:r>
            <a:r>
              <a:rPr lang="en-US" dirty="0"/>
              <a:t>: One that provides a sustainable and healthy environment for future generations.</a:t>
            </a:r>
          </a:p>
          <a:p>
            <a:r>
              <a:rPr lang="en-US" b="1" dirty="0"/>
              <a:t>Medium/Long term vision</a:t>
            </a:r>
            <a:r>
              <a:rPr lang="en-US" dirty="0"/>
              <a:t>: the benefits of large investments in infrastructure will be captured in the medium/Long term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51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286" y="92363"/>
            <a:ext cx="7886700" cy="1099562"/>
          </a:xfrm>
        </p:spPr>
        <p:txBody>
          <a:bodyPr/>
          <a:lstStyle/>
          <a:p>
            <a:pPr algn="ctr"/>
            <a:r>
              <a:rPr lang="en-US" b="1" dirty="0"/>
              <a:t>Some Action Steps/Timeline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6" y="1373043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Up to 6 months: Develop the </a:t>
            </a:r>
            <a:r>
              <a:rPr lang="en-US" b="1" dirty="0"/>
              <a:t>Strategic Plan/</a:t>
            </a:r>
            <a:r>
              <a:rPr lang="en-US" dirty="0"/>
              <a:t> through a broad consultation process:</a:t>
            </a:r>
          </a:p>
          <a:p>
            <a:pPr lvl="1"/>
            <a:r>
              <a:rPr lang="en-US" dirty="0"/>
              <a:t>Inter-institutional consultation and coordination:</a:t>
            </a:r>
          </a:p>
          <a:p>
            <a:pPr lvl="1"/>
            <a:r>
              <a:rPr lang="en-US" dirty="0"/>
              <a:t>Across teams at the municipal level + national entities</a:t>
            </a:r>
          </a:p>
          <a:p>
            <a:pPr lvl="1"/>
            <a:r>
              <a:rPr lang="en-US" dirty="0"/>
              <a:t>Building indicators to monitor the strategic plan</a:t>
            </a:r>
          </a:p>
          <a:p>
            <a:r>
              <a:rPr lang="en-US" dirty="0"/>
              <a:t>Up to 9 months: Establishing </a:t>
            </a:r>
            <a:r>
              <a:rPr lang="en-US" b="1" dirty="0"/>
              <a:t>financing strategy</a:t>
            </a:r>
          </a:p>
          <a:p>
            <a:pPr lvl="1"/>
            <a:r>
              <a:rPr lang="en-US" dirty="0"/>
              <a:t>Approval, public presentation and dissemination</a:t>
            </a:r>
          </a:p>
          <a:p>
            <a:pPr lvl="1"/>
            <a:r>
              <a:rPr lang="en-US" dirty="0"/>
              <a:t>Find </a:t>
            </a:r>
            <a:r>
              <a:rPr lang="en-US" b="1" dirty="0"/>
              <a:t>sources of financing </a:t>
            </a:r>
            <a:r>
              <a:rPr lang="en-US" dirty="0"/>
              <a:t>+ endorsement from Ministry of Finance</a:t>
            </a:r>
          </a:p>
          <a:p>
            <a:r>
              <a:rPr lang="en-US" dirty="0"/>
              <a:t>Up to 12 months: </a:t>
            </a:r>
            <a:r>
              <a:rPr lang="en-US" b="1" dirty="0"/>
              <a:t>feasibility studies</a:t>
            </a:r>
          </a:p>
          <a:p>
            <a:pPr lvl="1"/>
            <a:r>
              <a:rPr lang="en-US" dirty="0"/>
              <a:t>Detailed design of projects to be implemented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22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Key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Exposed communities</a:t>
            </a:r>
          </a:p>
          <a:p>
            <a:r>
              <a:rPr lang="en-US" dirty="0"/>
              <a:t>Social organizations and NGO</a:t>
            </a:r>
          </a:p>
          <a:p>
            <a:r>
              <a:rPr lang="en-US" dirty="0"/>
              <a:t>Universities</a:t>
            </a:r>
          </a:p>
          <a:p>
            <a:r>
              <a:rPr lang="en-US" dirty="0"/>
              <a:t>Public entities:</a:t>
            </a:r>
          </a:p>
          <a:p>
            <a:pPr lvl="1"/>
            <a:r>
              <a:rPr lang="en-US" dirty="0"/>
              <a:t>Municipality</a:t>
            </a:r>
          </a:p>
          <a:p>
            <a:pPr lvl="1"/>
            <a:r>
              <a:rPr lang="es-ES" dirty="0"/>
              <a:t>SANAA (Servicio Autónomo Nacional de Acueductos y Alcantarillados)</a:t>
            </a:r>
          </a:p>
          <a:p>
            <a:pPr lvl="1"/>
            <a:r>
              <a:rPr lang="es-ES" dirty="0"/>
              <a:t>Secretaría Técnica de Planificación y de Cooperación Externa (STPC, </a:t>
            </a:r>
            <a:r>
              <a:rPr lang="es-ES" dirty="0" err="1"/>
              <a:t>National</a:t>
            </a:r>
            <a:r>
              <a:rPr lang="es-ES" dirty="0"/>
              <a:t> </a:t>
            </a:r>
            <a:r>
              <a:rPr lang="es-ES" dirty="0" err="1"/>
              <a:t>Planning</a:t>
            </a:r>
            <a:r>
              <a:rPr lang="es-ES" dirty="0"/>
              <a:t> Agency)</a:t>
            </a:r>
          </a:p>
          <a:p>
            <a:pPr lvl="1"/>
            <a:r>
              <a:rPr lang="en-US" dirty="0"/>
              <a:t>Ministry of Energy, Natural Resources, Environment and Mining</a:t>
            </a:r>
          </a:p>
          <a:p>
            <a:pPr lvl="1"/>
            <a:r>
              <a:rPr lang="en-US" dirty="0"/>
              <a:t>Ministry of Finance</a:t>
            </a:r>
          </a:p>
          <a:p>
            <a:pPr lvl="1"/>
            <a:r>
              <a:rPr lang="en-US" dirty="0"/>
              <a:t>Disaster Risk Management Agency (COPECO)</a:t>
            </a:r>
          </a:p>
          <a:p>
            <a:pPr lvl="1"/>
            <a:r>
              <a:rPr lang="en-US" dirty="0"/>
              <a:t>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54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204</TotalTime>
  <Words>592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Tegucigalpa, Honduras</vt:lpstr>
      <vt:lpstr>PowerPoint Presentation</vt:lpstr>
      <vt:lpstr>PowerPoint Presentation</vt:lpstr>
      <vt:lpstr>Tegucigalpa</vt:lpstr>
      <vt:lpstr>Key Takeaways</vt:lpstr>
      <vt:lpstr>What Needs to be Accomplished</vt:lpstr>
      <vt:lpstr>Approaches applicable to Tegucigalpa’s context</vt:lpstr>
      <vt:lpstr>Some Action Steps/Timeline</vt:lpstr>
      <vt:lpstr>Key Stakeholders</vt:lpstr>
      <vt:lpstr>Opportunities/Barriers</vt:lpstr>
      <vt:lpstr>Concrete Support/Assistance from TDLC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Tegucigalpa, Honduas</dc:title>
  <dc:creator>Lizardo Narvaez Marulanda</dc:creator>
  <cp:lastModifiedBy>Lizardo Narvaez Marulanda</cp:lastModifiedBy>
  <cp:revision>20</cp:revision>
  <dcterms:created xsi:type="dcterms:W3CDTF">2017-09-29T01:19:22Z</dcterms:created>
  <dcterms:modified xsi:type="dcterms:W3CDTF">2017-09-29T04:44:20Z</dcterms:modified>
</cp:coreProperties>
</file>