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3">
  <p:sldMasterIdLst>
    <p:sldMasterId id="2147485197" r:id="rId1"/>
    <p:sldMasterId id="2147485265" r:id="rId2"/>
    <p:sldMasterId id="2147485424" r:id="rId3"/>
    <p:sldMasterId id="2147485446" r:id="rId4"/>
    <p:sldMasterId id="2147485456" r:id="rId5"/>
    <p:sldMasterId id="2147485490" r:id="rId6"/>
  </p:sldMasterIdLst>
  <p:notesMasterIdLst>
    <p:notesMasterId r:id="rId16"/>
  </p:notesMasterIdLst>
  <p:handoutMasterIdLst>
    <p:handoutMasterId r:id="rId17"/>
  </p:handoutMasterIdLst>
  <p:sldIdLst>
    <p:sldId id="323" r:id="rId7"/>
    <p:sldId id="445" r:id="rId8"/>
    <p:sldId id="443" r:id="rId9"/>
    <p:sldId id="450" r:id="rId10"/>
    <p:sldId id="448" r:id="rId11"/>
    <p:sldId id="444" r:id="rId12"/>
    <p:sldId id="451" r:id="rId13"/>
    <p:sldId id="452" r:id="rId14"/>
    <p:sldId id="453" r:id="rId15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har Grigorian" initials="G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55" autoAdjust="0"/>
    <p:restoredTop sz="93995" autoAdjust="0"/>
  </p:normalViewPr>
  <p:slideViewPr>
    <p:cSldViewPr snapToGrid="0" snapToObjects="1">
      <p:cViewPr varScale="1">
        <p:scale>
          <a:sx n="79" d="100"/>
          <a:sy n="79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18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2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63A73407-9E61-424A-B0F2-5A623095F2BC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6928F1E-31BD-4991-8F9D-46CA2C5413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177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98" y="2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F77F1B4-B009-41BF-A2EA-B40E14E8E4BB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188" y="4687174"/>
            <a:ext cx="5387390" cy="4439503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0976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98" y="9370976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FC9B17A6-8FF8-405B-9CCE-AE6A392A6C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97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60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49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49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8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37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91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15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10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9530-4A64-4105-A1E8-CABB2337AF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425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A78-F478-433C-9E59-0B99A236725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8907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339-787B-4FA5-BA6F-6DD1A6C410C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4139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C24-2B60-41F0-B4BA-A13B63CE90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5166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9FAE-2543-4C2F-86C6-48133180FDE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345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07-B8AC-4C63-9281-5A1A261B800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8047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DC4-23C0-4930-B378-56268E43DA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50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444-5176-4FE8-9DF3-D38BA5FEBCF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5107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399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DE8-3597-41AC-809C-E0BB48BD712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3490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65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23E-17C8-4CF9-B18C-F5323ECA63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9852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E0BD-A46D-4328-8618-7626A83F28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2803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082-81EE-41F2-87E7-0B7C845FF3A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3648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6900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9EB-A5F6-43DF-98A9-403A8AAA635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0702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66F7-FEBA-3B46-9CA5-8AE60F5AD3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179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b247868\Desktop\New POWERPOINT TEMPLATES\Template 1\images\images\template2_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32"/>
          <a:stretch/>
        </p:blipFill>
        <p:spPr bwMode="auto">
          <a:xfrm flipV="1">
            <a:off x="0" y="0"/>
            <a:ext cx="9168169" cy="22225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667500"/>
            <a:ext cx="2743199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2590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750764-EB7A-40E0-9262-039BC724AE8A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WBG-SURR-Horizontal-RGB-high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492874"/>
            <a:ext cx="2057400" cy="3651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353698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12" y="1589"/>
          <a:ext cx="1511" cy="1587"/>
        </p:xfrm>
        <a:graphic>
          <a:graphicData uri="http://schemas.openxmlformats.org/presentationml/2006/ole">
            <p:oleObj spid="_x0000_s1236" name="think-cell Slide" r:id="rId4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60351"/>
            <a:ext cx="8496300" cy="5762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3851" y="852040"/>
            <a:ext cx="8496300" cy="274320"/>
          </a:xfrm>
          <a:noFill/>
          <a:ln>
            <a:noFill/>
          </a:ln>
          <a:effectLst/>
        </p:spPr>
        <p:txBody>
          <a:bodyPr vert="horz" wrap="square" lIns="0" tIns="0" rIns="0" bIns="18000" numCol="1" anchor="t" anchorCtr="0" compatLnSpc="1">
            <a:prstTxWarp prst="textNoShape">
              <a:avLst/>
            </a:prstTxWarp>
            <a:normAutofit/>
          </a:bodyPr>
          <a:lstStyle>
            <a:lvl1pPr algn="l" defTabSz="435437" rtl="0" eaLnBrk="1" latinLnBrk="0" hangingPunct="1">
              <a:spcBef>
                <a:spcPct val="0"/>
              </a:spcBef>
              <a:buFontTx/>
              <a:buNone/>
              <a:defRPr lang="de-DE" sz="1714" b="0" kern="1200" noProof="0" dirty="0">
                <a:solidFill>
                  <a:schemeClr val="tx2"/>
                </a:solidFill>
                <a:latin typeface="+mj-lt"/>
                <a:ea typeface="+mj-ea"/>
                <a:cs typeface="Arial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8441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FF758475-CBAC-4C17-93A0-2B15C7C3AF5F}" type="datetimeFigureOut">
              <a:rPr kumimoji="1" lang="ja-JP" altLang="en-US" smtClean="0"/>
              <a:pPr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E024-831B-42B7-AA81-51BE908FDC68}" type="slidenum">
              <a:rPr kumimoji="1" lang="ja-JP" altLang="en-US" smtClean="0"/>
              <a:pPr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45770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obs Full Page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t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159329"/>
            <a:ext cx="8477250" cy="50530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E18969D-16CF-4DFE-AEF6-C766460D6883}" type="slidenum">
              <a:rPr lang="en-US" altLang="en-US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1550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69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7174023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33A1-7D54-4980-B6AE-E0A6A8B6D590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459038" y="215919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77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7051174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5E21-0814-4E53-8E0F-037F2094EB7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304308" y="353502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14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7153475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432051" y="13049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55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811658"/>
            <a:ext cx="3010890" cy="51111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811658"/>
            <a:ext cx="5207000" cy="507652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9530-4A64-4105-A1E8-CABB2337AF9E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459038" y="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95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288636"/>
            <a:ext cx="7204846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A78-F478-433C-9E59-0B99A236725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561779" y="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7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7129153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339-787B-4FA5-BA6F-6DD1A6C410C8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481448" y="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90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7174023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C24-2B60-41F0-B4BA-A13B63CE906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459038" y="376531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01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9FAE-2543-4C2F-86C6-48133180FDEC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8131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07-B8AC-4C63-9281-5A1A261B800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0690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DC4-23C0-4930-B378-56268E43DAA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20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28350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5" y="301625"/>
            <a:ext cx="7102104" cy="667338"/>
          </a:xfrm>
        </p:spPr>
        <p:txBody>
          <a:bodyPr/>
          <a:lstStyle>
            <a:lvl1pPr>
              <a:defRPr sz="2800" b="1" i="0" cap="none" baseline="0">
                <a:solidFill>
                  <a:srgbClr val="021F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845422"/>
            <a:ext cx="8440305" cy="4215941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204562"/>
            <a:ext cx="8435473" cy="64086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373422" y="6356350"/>
            <a:ext cx="42829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459038" y="151890"/>
            <a:ext cx="1448656" cy="928119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14497" y="6283220"/>
            <a:ext cx="1558925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158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444-5176-4FE8-9DF3-D38BA5FEBCF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0942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063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DE8-3597-41AC-809C-E0BB48BD712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1017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23E-17C8-4CF9-B18C-F5323ECA639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2196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E0BD-A46D-4328-8618-7626A83F28A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5196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082-81EE-41F2-87E7-0B7C845FF3A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7832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9725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9EB-A5F6-43DF-98A9-403A8AAA635D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2897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7AFB-31DA-4FA7-A970-3C966B6E658D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49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36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10056" y="6356350"/>
            <a:ext cx="41463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04D3-1B41-4ACF-B3E7-625E10603CE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66" name="Picture 6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14497" y="6283220"/>
            <a:ext cx="1558925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lang="en-US" sz="2800" b="1" i="0" cap="none" baseline="0" dirty="0" smtClean="0">
                <a:solidFill>
                  <a:srgbClr val="021F43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97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139AF0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70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64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srgbClr val="021F43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95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825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33A1-7D54-4980-B6AE-E0A6A8B6D590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4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5E21-0814-4E53-8E0F-037F2094EB7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42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89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9530-4A64-4105-A1E8-CABB2337AF9E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9609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A78-F478-433C-9E59-0B99A236725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4238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339-787B-4FA5-BA6F-6DD1A6C410C8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7294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373422" y="6356350"/>
            <a:ext cx="42829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320B-B2EE-4B14-85B0-118247296CE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14497" y="6283220"/>
            <a:ext cx="1558925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758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C24-2B60-41F0-B4BA-A13B63CE906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0379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9FAE-2543-4C2F-86C6-48133180FDEC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6127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07-B8AC-4C63-9281-5A1A261B800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3769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DC4-23C0-4930-B378-56268E43DAA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47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444-5176-4FE8-9DF3-D38BA5FEBCF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5860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15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DE8-3597-41AC-809C-E0BB48BD712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6541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23E-17C8-4CF9-B18C-F5323ECA639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322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E0BD-A46D-4328-8618-7626A83F28A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8538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082-81EE-41F2-87E7-0B7C845FF3A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0768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373422" y="6356350"/>
            <a:ext cx="42829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320B-B2EE-4B14-85B0-118247296CE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14497" y="6283220"/>
            <a:ext cx="1558925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555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1812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9EB-A5F6-43DF-98A9-403A8AAA635D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1579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7AFB-31DA-4FA7-A970-3C966B6E658D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22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07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33A1-7D54-4980-B6AE-E0A6A8B6D59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56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7208105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5E21-0814-4E53-8E0F-037F2094EB7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489825" y="353502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96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28350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5" y="301625"/>
            <a:ext cx="7102104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845422"/>
            <a:ext cx="8440305" cy="4215941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204562"/>
            <a:ext cx="8435473" cy="64086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459038" y="15189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62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9530-4A64-4105-A1E8-CABB2337AF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8296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A78-F478-433C-9E59-0B99A236725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5480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339-787B-4FA5-BA6F-6DD1A6C410C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4531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04D3-1B41-4ACF-B3E7-625E10603CE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66" name="Picture 6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41924" y="6287452"/>
            <a:ext cx="1558925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lang="en-US" sz="2800" b="1" i="0" cap="none" baseline="0" dirty="0" smtClean="0">
                <a:solidFill>
                  <a:srgbClr val="021F43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17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C24-2B60-41F0-B4BA-A13B63CE90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2283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9FAE-2543-4C2F-86C6-48133180FDE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8457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07-B8AC-4C63-9281-5A1A261B800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0667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DC4-23C0-4930-B378-56268E43DA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199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444-5176-4FE8-9DF3-D38BA5FEBCF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916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973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DE8-3597-41AC-809C-E0BB48BD712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5520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23E-17C8-4CF9-B18C-F5323ECA63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6355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E0BD-A46D-4328-8618-7626A83F28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3867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082-81EE-41F2-87E7-0B7C845FF3A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5265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28350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5" y="301625"/>
            <a:ext cx="7102104" cy="667338"/>
          </a:xfrm>
        </p:spPr>
        <p:txBody>
          <a:bodyPr/>
          <a:lstStyle>
            <a:lvl1pPr>
              <a:defRPr sz="2800" b="1" i="0" cap="none" baseline="0">
                <a:solidFill>
                  <a:srgbClr val="021F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845422"/>
            <a:ext cx="8440305" cy="4215941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204562"/>
            <a:ext cx="8435473" cy="64086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5" r="25515" b="48479"/>
          <a:stretch/>
        </p:blipFill>
        <p:spPr>
          <a:xfrm>
            <a:off x="7459038" y="151890"/>
            <a:ext cx="1448656" cy="928119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41924" y="6287452"/>
            <a:ext cx="1558925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113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713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9EB-A5F6-43DF-98A9-403A8AAA635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3260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66F7-FEBA-3B46-9CA5-8AE60F5AD3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780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b247868\Desktop\New POWERPOINT TEMPLATES\Template 1\images\images\template2_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32"/>
          <a:stretch/>
        </p:blipFill>
        <p:spPr bwMode="auto">
          <a:xfrm flipV="1">
            <a:off x="0" y="0"/>
            <a:ext cx="9168169" cy="22225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667500"/>
            <a:ext cx="2743199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2590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750764-EB7A-40E0-9262-039BC724AE8A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WBG-SURR-Horizontal-RGB-high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492874"/>
            <a:ext cx="2057400" cy="3651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40384144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12" y="1589"/>
          <a:ext cx="1511" cy="1587"/>
        </p:xfrm>
        <a:graphic>
          <a:graphicData uri="http://schemas.openxmlformats.org/presentationml/2006/ole">
            <p:oleObj spid="_x0000_s2129" name="think-cell Slide" r:id="rId4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60351"/>
            <a:ext cx="8496300" cy="5762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3851" y="852040"/>
            <a:ext cx="8496300" cy="274320"/>
          </a:xfrm>
          <a:noFill/>
          <a:ln>
            <a:noFill/>
          </a:ln>
          <a:effectLst/>
        </p:spPr>
        <p:txBody>
          <a:bodyPr vert="horz" wrap="square" lIns="0" tIns="0" rIns="0" bIns="18000" numCol="1" anchor="t" anchorCtr="0" compatLnSpc="1">
            <a:prstTxWarp prst="textNoShape">
              <a:avLst/>
            </a:prstTxWarp>
            <a:normAutofit/>
          </a:bodyPr>
          <a:lstStyle>
            <a:lvl1pPr algn="l" defTabSz="435437" rtl="0" eaLnBrk="1" latinLnBrk="0" hangingPunct="1">
              <a:spcBef>
                <a:spcPct val="0"/>
              </a:spcBef>
              <a:buFontTx/>
              <a:buNone/>
              <a:defRPr lang="de-DE" sz="1714" b="0" kern="1200" noProof="0" dirty="0">
                <a:solidFill>
                  <a:schemeClr val="tx2"/>
                </a:solidFill>
                <a:latin typeface="+mj-lt"/>
                <a:ea typeface="+mj-ea"/>
                <a:cs typeface="Arial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79501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FF758475-CBAC-4C17-93A0-2B15C7C3AF5F}" type="datetimeFigureOut">
              <a:rPr kumimoji="1" lang="ja-JP" altLang="en-US" smtClean="0"/>
              <a:pPr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E024-831B-42B7-AA81-51BE908FDC68}" type="slidenum">
              <a:rPr kumimoji="1" lang="ja-JP" altLang="en-US" smtClean="0"/>
              <a:pPr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327055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obs Full Page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t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159329"/>
            <a:ext cx="8477250" cy="50530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E18969D-16CF-4DFE-AEF6-C766460D6883}" type="slidenum">
              <a:rPr lang="en-US" altLang="en-US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9915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86" r:id="rId4"/>
    <p:sldLayoutId id="2147485487" r:id="rId5"/>
    <p:sldLayoutId id="2147485488" r:id="rId6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11387302 w 638"/>
              <a:gd name="T3" fmla="*/ 22083672 h 1194"/>
              <a:gd name="T4" fmla="*/ 23373474 w 638"/>
              <a:gd name="T5" fmla="*/ 43364415 h 1194"/>
              <a:gd name="T6" fmla="*/ 31764233 w 638"/>
              <a:gd name="T7" fmla="*/ 61031084 h 1194"/>
              <a:gd name="T8" fmla="*/ 40753862 w 638"/>
              <a:gd name="T9" fmla="*/ 79902594 h 1194"/>
              <a:gd name="T10" fmla="*/ 49144621 w 638"/>
              <a:gd name="T11" fmla="*/ 101584801 h 1194"/>
              <a:gd name="T12" fmla="*/ 61730211 w 638"/>
              <a:gd name="T13" fmla="*/ 134910817 h 1194"/>
              <a:gd name="T14" fmla="*/ 70720388 w 638"/>
              <a:gd name="T15" fmla="*/ 158198882 h 1194"/>
              <a:gd name="T16" fmla="*/ 81508272 w 638"/>
              <a:gd name="T17" fmla="*/ 198752599 h 1194"/>
              <a:gd name="T18" fmla="*/ 85703103 w 638"/>
              <a:gd name="T19" fmla="*/ 218025573 h 1194"/>
              <a:gd name="T20" fmla="*/ 90497901 w 638"/>
              <a:gd name="T21" fmla="*/ 239707781 h 1194"/>
              <a:gd name="T22" fmla="*/ 191184267 w 638"/>
              <a:gd name="T23" fmla="*/ 239707781 h 1194"/>
              <a:gd name="T24" fmla="*/ 186988888 w 638"/>
              <a:gd name="T25" fmla="*/ 229268365 h 1194"/>
              <a:gd name="T26" fmla="*/ 179197547 w 638"/>
              <a:gd name="T27" fmla="*/ 212806089 h 1194"/>
              <a:gd name="T28" fmla="*/ 171406754 w 638"/>
              <a:gd name="T29" fmla="*/ 196745278 h 1194"/>
              <a:gd name="T30" fmla="*/ 164214832 w 638"/>
              <a:gd name="T31" fmla="*/ 183093252 h 1194"/>
              <a:gd name="T32" fmla="*/ 148032733 w 638"/>
              <a:gd name="T33" fmla="*/ 157395953 h 1194"/>
              <a:gd name="T34" fmla="*/ 136645978 w 638"/>
              <a:gd name="T35" fmla="*/ 140130749 h 1194"/>
              <a:gd name="T36" fmla="*/ 127056384 w 638"/>
              <a:gd name="T37" fmla="*/ 125675795 h 1194"/>
              <a:gd name="T38" fmla="*/ 113271957 w 638"/>
              <a:gd name="T39" fmla="*/ 106804285 h 1194"/>
              <a:gd name="T40" fmla="*/ 101885203 w 638"/>
              <a:gd name="T41" fmla="*/ 94357548 h 1194"/>
              <a:gd name="T42" fmla="*/ 91696737 w 638"/>
              <a:gd name="T43" fmla="*/ 83114756 h 1194"/>
              <a:gd name="T44" fmla="*/ 80309435 w 638"/>
              <a:gd name="T45" fmla="*/ 68659801 h 1194"/>
              <a:gd name="T46" fmla="*/ 68322716 w 638"/>
              <a:gd name="T47" fmla="*/ 57417457 h 1194"/>
              <a:gd name="T48" fmla="*/ 52141164 w 638"/>
              <a:gd name="T49" fmla="*/ 42159574 h 1194"/>
              <a:gd name="T50" fmla="*/ 36558483 w 638"/>
              <a:gd name="T51" fmla="*/ 28106532 h 1194"/>
              <a:gd name="T52" fmla="*/ 17380388 w 638"/>
              <a:gd name="T53" fmla="*/ 10439416 h 1194"/>
              <a:gd name="T54" fmla="*/ 8989629 w 638"/>
              <a:gd name="T55" fmla="*/ 401509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135148455 w 448"/>
              <a:gd name="T1" fmla="*/ 73274220 h 372"/>
              <a:gd name="T2" fmla="*/ 117048068 w 448"/>
              <a:gd name="T3" fmla="*/ 59486151 h 372"/>
              <a:gd name="T4" fmla="*/ 84467922 w 448"/>
              <a:gd name="T5" fmla="*/ 40970541 h 372"/>
              <a:gd name="T6" fmla="*/ 63351079 w 448"/>
              <a:gd name="T7" fmla="*/ 27970248 h 372"/>
              <a:gd name="T8" fmla="*/ 42233686 w 448"/>
              <a:gd name="T9" fmla="*/ 18515610 h 372"/>
              <a:gd name="T10" fmla="*/ 19307079 w 448"/>
              <a:gd name="T11" fmla="*/ 8666862 h 372"/>
              <a:gd name="T12" fmla="*/ 0 w 448"/>
              <a:gd name="T13" fmla="*/ 0 h 372"/>
              <a:gd name="T14" fmla="*/ 84467922 w 448"/>
              <a:gd name="T15" fmla="*/ 0 h 372"/>
              <a:gd name="T16" fmla="*/ 90501384 w 448"/>
              <a:gd name="T17" fmla="*/ 7090867 h 372"/>
              <a:gd name="T18" fmla="*/ 97741539 w 448"/>
              <a:gd name="T19" fmla="*/ 16151840 h 372"/>
              <a:gd name="T20" fmla="*/ 104378072 w 448"/>
              <a:gd name="T21" fmla="*/ 26394697 h 372"/>
              <a:gd name="T22" fmla="*/ 114031612 w 448"/>
              <a:gd name="T23" fmla="*/ 40576432 h 372"/>
              <a:gd name="T24" fmla="*/ 123081531 w 448"/>
              <a:gd name="T25" fmla="*/ 52001174 h 372"/>
              <a:gd name="T26" fmla="*/ 130925306 w 448"/>
              <a:gd name="T27" fmla="*/ 65789243 h 372"/>
              <a:gd name="T28" fmla="*/ 135148455 w 448"/>
              <a:gd name="T29" fmla="*/ 7327422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78FDC0-69C8-4E1A-B751-B4BF4EA2AB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39" y="6350407"/>
            <a:ext cx="1968024" cy="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  <p:sldLayoutId id="2147485407" r:id="rId3"/>
    <p:sldLayoutId id="2147485390" r:id="rId4"/>
    <p:sldLayoutId id="2147485391" r:id="rId5"/>
    <p:sldLayoutId id="2147485392" r:id="rId6"/>
    <p:sldLayoutId id="2147485393" r:id="rId7"/>
    <p:sldLayoutId id="2147485394" r:id="rId8"/>
    <p:sldLayoutId id="2147485395" r:id="rId9"/>
    <p:sldLayoutId id="2147485408" r:id="rId10"/>
    <p:sldLayoutId id="2147485396" r:id="rId11"/>
    <p:sldLayoutId id="2147485409" r:id="rId12"/>
    <p:sldLayoutId id="2147485397" r:id="rId13"/>
    <p:sldLayoutId id="2147485398" r:id="rId14"/>
    <p:sldLayoutId id="2147485399" r:id="rId15"/>
    <p:sldLayoutId id="2147485400" r:id="rId16"/>
    <p:sldLayoutId id="2147485410" r:id="rId17"/>
    <p:sldLayoutId id="2147485401" r:id="rId18"/>
    <p:sldLayoutId id="2147485480" r:id="rId19"/>
    <p:sldLayoutId id="2147485481" r:id="rId20"/>
    <p:sldLayoutId id="2147485482" r:id="rId21"/>
    <p:sldLayoutId id="2147485483" r:id="rId22"/>
    <p:sldLayoutId id="2147485484" r:id="rId23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11387302 w 638"/>
              <a:gd name="T3" fmla="*/ 22083672 h 1194"/>
              <a:gd name="T4" fmla="*/ 23373474 w 638"/>
              <a:gd name="T5" fmla="*/ 43364415 h 1194"/>
              <a:gd name="T6" fmla="*/ 31764233 w 638"/>
              <a:gd name="T7" fmla="*/ 61031084 h 1194"/>
              <a:gd name="T8" fmla="*/ 40753862 w 638"/>
              <a:gd name="T9" fmla="*/ 79902594 h 1194"/>
              <a:gd name="T10" fmla="*/ 49144621 w 638"/>
              <a:gd name="T11" fmla="*/ 101584801 h 1194"/>
              <a:gd name="T12" fmla="*/ 61730211 w 638"/>
              <a:gd name="T13" fmla="*/ 134910817 h 1194"/>
              <a:gd name="T14" fmla="*/ 70720388 w 638"/>
              <a:gd name="T15" fmla="*/ 158198882 h 1194"/>
              <a:gd name="T16" fmla="*/ 81508272 w 638"/>
              <a:gd name="T17" fmla="*/ 198752599 h 1194"/>
              <a:gd name="T18" fmla="*/ 85703103 w 638"/>
              <a:gd name="T19" fmla="*/ 218025573 h 1194"/>
              <a:gd name="T20" fmla="*/ 90497901 w 638"/>
              <a:gd name="T21" fmla="*/ 239707781 h 1194"/>
              <a:gd name="T22" fmla="*/ 191184267 w 638"/>
              <a:gd name="T23" fmla="*/ 239707781 h 1194"/>
              <a:gd name="T24" fmla="*/ 186988888 w 638"/>
              <a:gd name="T25" fmla="*/ 229268365 h 1194"/>
              <a:gd name="T26" fmla="*/ 179197547 w 638"/>
              <a:gd name="T27" fmla="*/ 212806089 h 1194"/>
              <a:gd name="T28" fmla="*/ 171406754 w 638"/>
              <a:gd name="T29" fmla="*/ 196745278 h 1194"/>
              <a:gd name="T30" fmla="*/ 164214832 w 638"/>
              <a:gd name="T31" fmla="*/ 183093252 h 1194"/>
              <a:gd name="T32" fmla="*/ 148032733 w 638"/>
              <a:gd name="T33" fmla="*/ 157395953 h 1194"/>
              <a:gd name="T34" fmla="*/ 136645978 w 638"/>
              <a:gd name="T35" fmla="*/ 140130749 h 1194"/>
              <a:gd name="T36" fmla="*/ 127056384 w 638"/>
              <a:gd name="T37" fmla="*/ 125675795 h 1194"/>
              <a:gd name="T38" fmla="*/ 113271957 w 638"/>
              <a:gd name="T39" fmla="*/ 106804285 h 1194"/>
              <a:gd name="T40" fmla="*/ 101885203 w 638"/>
              <a:gd name="T41" fmla="*/ 94357548 h 1194"/>
              <a:gd name="T42" fmla="*/ 91696737 w 638"/>
              <a:gd name="T43" fmla="*/ 83114756 h 1194"/>
              <a:gd name="T44" fmla="*/ 80309435 w 638"/>
              <a:gd name="T45" fmla="*/ 68659801 h 1194"/>
              <a:gd name="T46" fmla="*/ 68322716 w 638"/>
              <a:gd name="T47" fmla="*/ 57417457 h 1194"/>
              <a:gd name="T48" fmla="*/ 52141164 w 638"/>
              <a:gd name="T49" fmla="*/ 42159574 h 1194"/>
              <a:gd name="T50" fmla="*/ 36558483 w 638"/>
              <a:gd name="T51" fmla="*/ 28106532 h 1194"/>
              <a:gd name="T52" fmla="*/ 17380388 w 638"/>
              <a:gd name="T53" fmla="*/ 10439416 h 1194"/>
              <a:gd name="T54" fmla="*/ 8989629 w 638"/>
              <a:gd name="T55" fmla="*/ 401509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135148455 w 448"/>
              <a:gd name="T1" fmla="*/ 73274220 h 372"/>
              <a:gd name="T2" fmla="*/ 117048068 w 448"/>
              <a:gd name="T3" fmla="*/ 59486151 h 372"/>
              <a:gd name="T4" fmla="*/ 84467922 w 448"/>
              <a:gd name="T5" fmla="*/ 40970541 h 372"/>
              <a:gd name="T6" fmla="*/ 63351079 w 448"/>
              <a:gd name="T7" fmla="*/ 27970248 h 372"/>
              <a:gd name="T8" fmla="*/ 42233686 w 448"/>
              <a:gd name="T9" fmla="*/ 18515610 h 372"/>
              <a:gd name="T10" fmla="*/ 19307079 w 448"/>
              <a:gd name="T11" fmla="*/ 8666862 h 372"/>
              <a:gd name="T12" fmla="*/ 0 w 448"/>
              <a:gd name="T13" fmla="*/ 0 h 372"/>
              <a:gd name="T14" fmla="*/ 84467922 w 448"/>
              <a:gd name="T15" fmla="*/ 0 h 372"/>
              <a:gd name="T16" fmla="*/ 90501384 w 448"/>
              <a:gd name="T17" fmla="*/ 7090867 h 372"/>
              <a:gd name="T18" fmla="*/ 97741539 w 448"/>
              <a:gd name="T19" fmla="*/ 16151840 h 372"/>
              <a:gd name="T20" fmla="*/ 104378072 w 448"/>
              <a:gd name="T21" fmla="*/ 26394697 h 372"/>
              <a:gd name="T22" fmla="*/ 114031612 w 448"/>
              <a:gd name="T23" fmla="*/ 40576432 h 372"/>
              <a:gd name="T24" fmla="*/ 123081531 w 448"/>
              <a:gd name="T25" fmla="*/ 52001174 h 372"/>
              <a:gd name="T26" fmla="*/ 130925306 w 448"/>
              <a:gd name="T27" fmla="*/ 65789243 h 372"/>
              <a:gd name="T28" fmla="*/ 135148455 w 448"/>
              <a:gd name="T29" fmla="*/ 7327422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21F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78FDC0-69C8-4E1A-B751-B4BF4EA2AB12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39" y="6350407"/>
            <a:ext cx="1968024" cy="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941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7" r:id="rId13"/>
    <p:sldLayoutId id="2147485438" r:id="rId14"/>
    <p:sldLayoutId id="2147485439" r:id="rId15"/>
    <p:sldLayoutId id="2147485440" r:id="rId16"/>
    <p:sldLayoutId id="2147485441" r:id="rId17"/>
    <p:sldLayoutId id="2147485442" r:id="rId18"/>
    <p:sldLayoutId id="2147485443" r:id="rId19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21F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61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7" r:id="rId1"/>
    <p:sldLayoutId id="2147485448" r:id="rId2"/>
    <p:sldLayoutId id="2147485449" r:id="rId3"/>
    <p:sldLayoutId id="2147485451" r:id="rId4"/>
    <p:sldLayoutId id="2147485454" r:id="rId5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11387302 w 638"/>
              <a:gd name="T3" fmla="*/ 22083672 h 1194"/>
              <a:gd name="T4" fmla="*/ 23373474 w 638"/>
              <a:gd name="T5" fmla="*/ 43364415 h 1194"/>
              <a:gd name="T6" fmla="*/ 31764233 w 638"/>
              <a:gd name="T7" fmla="*/ 61031084 h 1194"/>
              <a:gd name="T8" fmla="*/ 40753862 w 638"/>
              <a:gd name="T9" fmla="*/ 79902594 h 1194"/>
              <a:gd name="T10" fmla="*/ 49144621 w 638"/>
              <a:gd name="T11" fmla="*/ 101584801 h 1194"/>
              <a:gd name="T12" fmla="*/ 61730211 w 638"/>
              <a:gd name="T13" fmla="*/ 134910817 h 1194"/>
              <a:gd name="T14" fmla="*/ 70720388 w 638"/>
              <a:gd name="T15" fmla="*/ 158198882 h 1194"/>
              <a:gd name="T16" fmla="*/ 81508272 w 638"/>
              <a:gd name="T17" fmla="*/ 198752599 h 1194"/>
              <a:gd name="T18" fmla="*/ 85703103 w 638"/>
              <a:gd name="T19" fmla="*/ 218025573 h 1194"/>
              <a:gd name="T20" fmla="*/ 90497901 w 638"/>
              <a:gd name="T21" fmla="*/ 239707781 h 1194"/>
              <a:gd name="T22" fmla="*/ 191184267 w 638"/>
              <a:gd name="T23" fmla="*/ 239707781 h 1194"/>
              <a:gd name="T24" fmla="*/ 186988888 w 638"/>
              <a:gd name="T25" fmla="*/ 229268365 h 1194"/>
              <a:gd name="T26" fmla="*/ 179197547 w 638"/>
              <a:gd name="T27" fmla="*/ 212806089 h 1194"/>
              <a:gd name="T28" fmla="*/ 171406754 w 638"/>
              <a:gd name="T29" fmla="*/ 196745278 h 1194"/>
              <a:gd name="T30" fmla="*/ 164214832 w 638"/>
              <a:gd name="T31" fmla="*/ 183093252 h 1194"/>
              <a:gd name="T32" fmla="*/ 148032733 w 638"/>
              <a:gd name="T33" fmla="*/ 157395953 h 1194"/>
              <a:gd name="T34" fmla="*/ 136645978 w 638"/>
              <a:gd name="T35" fmla="*/ 140130749 h 1194"/>
              <a:gd name="T36" fmla="*/ 127056384 w 638"/>
              <a:gd name="T37" fmla="*/ 125675795 h 1194"/>
              <a:gd name="T38" fmla="*/ 113271957 w 638"/>
              <a:gd name="T39" fmla="*/ 106804285 h 1194"/>
              <a:gd name="T40" fmla="*/ 101885203 w 638"/>
              <a:gd name="T41" fmla="*/ 94357548 h 1194"/>
              <a:gd name="T42" fmla="*/ 91696737 w 638"/>
              <a:gd name="T43" fmla="*/ 83114756 h 1194"/>
              <a:gd name="T44" fmla="*/ 80309435 w 638"/>
              <a:gd name="T45" fmla="*/ 68659801 h 1194"/>
              <a:gd name="T46" fmla="*/ 68322716 w 638"/>
              <a:gd name="T47" fmla="*/ 57417457 h 1194"/>
              <a:gd name="T48" fmla="*/ 52141164 w 638"/>
              <a:gd name="T49" fmla="*/ 42159574 h 1194"/>
              <a:gd name="T50" fmla="*/ 36558483 w 638"/>
              <a:gd name="T51" fmla="*/ 28106532 h 1194"/>
              <a:gd name="T52" fmla="*/ 17380388 w 638"/>
              <a:gd name="T53" fmla="*/ 10439416 h 1194"/>
              <a:gd name="T54" fmla="*/ 8989629 w 638"/>
              <a:gd name="T55" fmla="*/ 401509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135148455 w 448"/>
              <a:gd name="T1" fmla="*/ 73274220 h 372"/>
              <a:gd name="T2" fmla="*/ 117048068 w 448"/>
              <a:gd name="T3" fmla="*/ 59486151 h 372"/>
              <a:gd name="T4" fmla="*/ 84467922 w 448"/>
              <a:gd name="T5" fmla="*/ 40970541 h 372"/>
              <a:gd name="T6" fmla="*/ 63351079 w 448"/>
              <a:gd name="T7" fmla="*/ 27970248 h 372"/>
              <a:gd name="T8" fmla="*/ 42233686 w 448"/>
              <a:gd name="T9" fmla="*/ 18515610 h 372"/>
              <a:gd name="T10" fmla="*/ 19307079 w 448"/>
              <a:gd name="T11" fmla="*/ 8666862 h 372"/>
              <a:gd name="T12" fmla="*/ 0 w 448"/>
              <a:gd name="T13" fmla="*/ 0 h 372"/>
              <a:gd name="T14" fmla="*/ 84467922 w 448"/>
              <a:gd name="T15" fmla="*/ 0 h 372"/>
              <a:gd name="T16" fmla="*/ 90501384 w 448"/>
              <a:gd name="T17" fmla="*/ 7090867 h 372"/>
              <a:gd name="T18" fmla="*/ 97741539 w 448"/>
              <a:gd name="T19" fmla="*/ 16151840 h 372"/>
              <a:gd name="T20" fmla="*/ 104378072 w 448"/>
              <a:gd name="T21" fmla="*/ 26394697 h 372"/>
              <a:gd name="T22" fmla="*/ 114031612 w 448"/>
              <a:gd name="T23" fmla="*/ 40576432 h 372"/>
              <a:gd name="T24" fmla="*/ 123081531 w 448"/>
              <a:gd name="T25" fmla="*/ 52001174 h 372"/>
              <a:gd name="T26" fmla="*/ 130925306 w 448"/>
              <a:gd name="T27" fmla="*/ 65789243 h 372"/>
              <a:gd name="T28" fmla="*/ 135148455 w 448"/>
              <a:gd name="T29" fmla="*/ 7327422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21F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78FDC0-69C8-4E1A-B751-B4BF4EA2AB12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39" y="6350407"/>
            <a:ext cx="1968024" cy="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6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  <p:sldLayoutId id="2147485458" r:id="rId2"/>
    <p:sldLayoutId id="2147485459" r:id="rId3"/>
    <p:sldLayoutId id="2147485460" r:id="rId4"/>
    <p:sldLayoutId id="2147485461" r:id="rId5"/>
    <p:sldLayoutId id="2147485462" r:id="rId6"/>
    <p:sldLayoutId id="2147485463" r:id="rId7"/>
    <p:sldLayoutId id="2147485464" r:id="rId8"/>
    <p:sldLayoutId id="2147485465" r:id="rId9"/>
    <p:sldLayoutId id="2147485466" r:id="rId10"/>
    <p:sldLayoutId id="2147485467" r:id="rId11"/>
    <p:sldLayoutId id="2147485468" r:id="rId12"/>
    <p:sldLayoutId id="2147485469" r:id="rId13"/>
    <p:sldLayoutId id="2147485470" r:id="rId14"/>
    <p:sldLayoutId id="2147485471" r:id="rId15"/>
    <p:sldLayoutId id="2147485472" r:id="rId16"/>
    <p:sldLayoutId id="2147485473" r:id="rId17"/>
    <p:sldLayoutId id="2147485474" r:id="rId18"/>
    <p:sldLayoutId id="2147485475" r:id="rId19"/>
    <p:sldLayoutId id="2147485476" r:id="rId20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11387302 w 638"/>
              <a:gd name="T3" fmla="*/ 22083672 h 1194"/>
              <a:gd name="T4" fmla="*/ 23373474 w 638"/>
              <a:gd name="T5" fmla="*/ 43364415 h 1194"/>
              <a:gd name="T6" fmla="*/ 31764233 w 638"/>
              <a:gd name="T7" fmla="*/ 61031084 h 1194"/>
              <a:gd name="T8" fmla="*/ 40753862 w 638"/>
              <a:gd name="T9" fmla="*/ 79902594 h 1194"/>
              <a:gd name="T10" fmla="*/ 49144621 w 638"/>
              <a:gd name="T11" fmla="*/ 101584801 h 1194"/>
              <a:gd name="T12" fmla="*/ 61730211 w 638"/>
              <a:gd name="T13" fmla="*/ 134910817 h 1194"/>
              <a:gd name="T14" fmla="*/ 70720388 w 638"/>
              <a:gd name="T15" fmla="*/ 158198882 h 1194"/>
              <a:gd name="T16" fmla="*/ 81508272 w 638"/>
              <a:gd name="T17" fmla="*/ 198752599 h 1194"/>
              <a:gd name="T18" fmla="*/ 85703103 w 638"/>
              <a:gd name="T19" fmla="*/ 218025573 h 1194"/>
              <a:gd name="T20" fmla="*/ 90497901 w 638"/>
              <a:gd name="T21" fmla="*/ 239707781 h 1194"/>
              <a:gd name="T22" fmla="*/ 191184267 w 638"/>
              <a:gd name="T23" fmla="*/ 239707781 h 1194"/>
              <a:gd name="T24" fmla="*/ 186988888 w 638"/>
              <a:gd name="T25" fmla="*/ 229268365 h 1194"/>
              <a:gd name="T26" fmla="*/ 179197547 w 638"/>
              <a:gd name="T27" fmla="*/ 212806089 h 1194"/>
              <a:gd name="T28" fmla="*/ 171406754 w 638"/>
              <a:gd name="T29" fmla="*/ 196745278 h 1194"/>
              <a:gd name="T30" fmla="*/ 164214832 w 638"/>
              <a:gd name="T31" fmla="*/ 183093252 h 1194"/>
              <a:gd name="T32" fmla="*/ 148032733 w 638"/>
              <a:gd name="T33" fmla="*/ 157395953 h 1194"/>
              <a:gd name="T34" fmla="*/ 136645978 w 638"/>
              <a:gd name="T35" fmla="*/ 140130749 h 1194"/>
              <a:gd name="T36" fmla="*/ 127056384 w 638"/>
              <a:gd name="T37" fmla="*/ 125675795 h 1194"/>
              <a:gd name="T38" fmla="*/ 113271957 w 638"/>
              <a:gd name="T39" fmla="*/ 106804285 h 1194"/>
              <a:gd name="T40" fmla="*/ 101885203 w 638"/>
              <a:gd name="T41" fmla="*/ 94357548 h 1194"/>
              <a:gd name="T42" fmla="*/ 91696737 w 638"/>
              <a:gd name="T43" fmla="*/ 83114756 h 1194"/>
              <a:gd name="T44" fmla="*/ 80309435 w 638"/>
              <a:gd name="T45" fmla="*/ 68659801 h 1194"/>
              <a:gd name="T46" fmla="*/ 68322716 w 638"/>
              <a:gd name="T47" fmla="*/ 57417457 h 1194"/>
              <a:gd name="T48" fmla="*/ 52141164 w 638"/>
              <a:gd name="T49" fmla="*/ 42159574 h 1194"/>
              <a:gd name="T50" fmla="*/ 36558483 w 638"/>
              <a:gd name="T51" fmla="*/ 28106532 h 1194"/>
              <a:gd name="T52" fmla="*/ 17380388 w 638"/>
              <a:gd name="T53" fmla="*/ 10439416 h 1194"/>
              <a:gd name="T54" fmla="*/ 8989629 w 638"/>
              <a:gd name="T55" fmla="*/ 401509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135148455 w 448"/>
              <a:gd name="T1" fmla="*/ 73274220 h 372"/>
              <a:gd name="T2" fmla="*/ 117048068 w 448"/>
              <a:gd name="T3" fmla="*/ 59486151 h 372"/>
              <a:gd name="T4" fmla="*/ 84467922 w 448"/>
              <a:gd name="T5" fmla="*/ 40970541 h 372"/>
              <a:gd name="T6" fmla="*/ 63351079 w 448"/>
              <a:gd name="T7" fmla="*/ 27970248 h 372"/>
              <a:gd name="T8" fmla="*/ 42233686 w 448"/>
              <a:gd name="T9" fmla="*/ 18515610 h 372"/>
              <a:gd name="T10" fmla="*/ 19307079 w 448"/>
              <a:gd name="T11" fmla="*/ 8666862 h 372"/>
              <a:gd name="T12" fmla="*/ 0 w 448"/>
              <a:gd name="T13" fmla="*/ 0 h 372"/>
              <a:gd name="T14" fmla="*/ 84467922 w 448"/>
              <a:gd name="T15" fmla="*/ 0 h 372"/>
              <a:gd name="T16" fmla="*/ 90501384 w 448"/>
              <a:gd name="T17" fmla="*/ 7090867 h 372"/>
              <a:gd name="T18" fmla="*/ 97741539 w 448"/>
              <a:gd name="T19" fmla="*/ 16151840 h 372"/>
              <a:gd name="T20" fmla="*/ 104378072 w 448"/>
              <a:gd name="T21" fmla="*/ 26394697 h 372"/>
              <a:gd name="T22" fmla="*/ 114031612 w 448"/>
              <a:gd name="T23" fmla="*/ 40576432 h 372"/>
              <a:gd name="T24" fmla="*/ 123081531 w 448"/>
              <a:gd name="T25" fmla="*/ 52001174 h 372"/>
              <a:gd name="T26" fmla="*/ 130925306 w 448"/>
              <a:gd name="T27" fmla="*/ 65789243 h 372"/>
              <a:gd name="T28" fmla="*/ 135148455 w 448"/>
              <a:gd name="T29" fmla="*/ 7327422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78FDC0-69C8-4E1A-B751-B4BF4EA2AB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39" y="6350407"/>
            <a:ext cx="1968024" cy="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19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1" r:id="rId1"/>
    <p:sldLayoutId id="2147485492" r:id="rId2"/>
    <p:sldLayoutId id="2147485493" r:id="rId3"/>
    <p:sldLayoutId id="2147485494" r:id="rId4"/>
    <p:sldLayoutId id="2147485495" r:id="rId5"/>
    <p:sldLayoutId id="2147485496" r:id="rId6"/>
    <p:sldLayoutId id="2147485497" r:id="rId7"/>
    <p:sldLayoutId id="2147485498" r:id="rId8"/>
    <p:sldLayoutId id="2147485499" r:id="rId9"/>
    <p:sldLayoutId id="2147485500" r:id="rId10"/>
    <p:sldLayoutId id="2147485501" r:id="rId11"/>
    <p:sldLayoutId id="2147485502" r:id="rId12"/>
    <p:sldLayoutId id="2147485503" r:id="rId13"/>
    <p:sldLayoutId id="2147485504" r:id="rId14"/>
    <p:sldLayoutId id="2147485505" r:id="rId15"/>
    <p:sldLayoutId id="2147485506" r:id="rId16"/>
    <p:sldLayoutId id="2147485507" r:id="rId17"/>
    <p:sldLayoutId id="2147485508" r:id="rId18"/>
    <p:sldLayoutId id="2147485509" r:id="rId19"/>
    <p:sldLayoutId id="2147485510" r:id="rId20"/>
    <p:sldLayoutId id="2147485511" r:id="rId21"/>
    <p:sldLayoutId id="2147485512" r:id="rId22"/>
    <p:sldLayoutId id="2147485513" r:id="rId23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pana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87" y="0"/>
            <a:ext cx="9145666" cy="436024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138" y="6090471"/>
            <a:ext cx="2210432" cy="43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07" r="26016" b="50350"/>
          <a:stretch/>
        </p:blipFill>
        <p:spPr>
          <a:xfrm>
            <a:off x="7415101" y="162734"/>
            <a:ext cx="1571513" cy="98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04019" y="6080902"/>
            <a:ext cx="1403436" cy="4527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683209" y="3253396"/>
            <a:ext cx="7449070" cy="430887"/>
          </a:xfrm>
          <a:prstGeom prst="rect">
            <a:avLst/>
          </a:prstGeom>
          <a:solidFill>
            <a:schemeClr val="bg1">
              <a:alpha val="9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</a:rPr>
              <a:t>29</a:t>
            </a:r>
            <a:r>
              <a:rPr lang="en-US" sz="2200" baseline="30000" dirty="0">
                <a:latin typeface="Calibri" panose="020F0502020204030204" pitchFamily="34" charset="0"/>
              </a:rPr>
              <a:t>th</a:t>
            </a:r>
            <a:r>
              <a:rPr lang="en-US" sz="2200" dirty="0">
                <a:latin typeface="Calibri" panose="020F0502020204030204" pitchFamily="34" charset="0"/>
              </a:rPr>
              <a:t> September,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268511"/>
            <a:ext cx="9132278" cy="1077218"/>
          </a:xfrm>
          <a:prstGeom prst="rect">
            <a:avLst/>
          </a:prstGeom>
          <a:solidFill>
            <a:srgbClr val="021F4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Calibri" panose="020F0502020204030204" pitchFamily="34" charset="0"/>
              </a:rPr>
              <a:t>IUWM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TDD Action Planning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Panama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2729" y="4696630"/>
            <a:ext cx="520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Haydee</a:t>
            </a:r>
            <a:r>
              <a:rPr lang="en-US" dirty="0" smtClean="0"/>
              <a:t> Osorio, </a:t>
            </a:r>
            <a:r>
              <a:rPr lang="en-US" dirty="0" err="1" smtClean="0"/>
              <a:t>Municipio</a:t>
            </a:r>
            <a:r>
              <a:rPr lang="en-US" dirty="0" smtClean="0"/>
              <a:t> de Panamá</a:t>
            </a:r>
            <a:endParaRPr lang="en-US" dirty="0"/>
          </a:p>
          <a:p>
            <a:r>
              <a:rPr lang="en-US" dirty="0" err="1" smtClean="0"/>
              <a:t>Frida</a:t>
            </a:r>
            <a:r>
              <a:rPr lang="en-US" dirty="0" smtClean="0"/>
              <a:t> </a:t>
            </a:r>
            <a:r>
              <a:rPr lang="en-US" dirty="0" err="1" smtClean="0"/>
              <a:t>Archibold</a:t>
            </a:r>
            <a:r>
              <a:rPr lang="en-US" dirty="0" smtClean="0"/>
              <a:t>,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Saneamiento</a:t>
            </a:r>
            <a:r>
              <a:rPr lang="en-US" dirty="0" smtClean="0"/>
              <a:t> de Panamá</a:t>
            </a:r>
            <a:endParaRPr lang="en-US" dirty="0"/>
          </a:p>
          <a:p>
            <a:r>
              <a:rPr lang="en-US" dirty="0" smtClean="0"/>
              <a:t>Miguel Vargas, TTL WB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255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1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 lang="en-US" altLang="ja-JP" dirty="0"/>
              <a:t>1</a:t>
            </a:r>
            <a:r>
              <a:rPr lang="en-US" dirty="0"/>
              <a:t>. Key takeaways from IUWM TDD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6" y="1393534"/>
            <a:ext cx="8683832" cy="318142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Engage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stakeholders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to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maximize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participation</a:t>
            </a:r>
            <a:endParaRPr kumimoji="1" lang="en-US" altLang="ja-JP" sz="24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Develop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integrate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data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to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visualize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 place in a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holistic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manner</a:t>
            </a:r>
            <a:endParaRPr kumimoji="1" lang="en-US" altLang="ja-JP" sz="24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Start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small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aim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for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doable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project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Do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not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expect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quick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wins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IUWM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is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slow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 gradual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process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Re-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brand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projects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to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make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them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more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marketable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for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politicians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communities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(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not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only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technical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or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scientific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perspectives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Importance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of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having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plans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ready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for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when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there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is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window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of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opportunity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Planning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implementation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must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include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citizen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participaciton</a:t>
            </a:r>
            <a:endParaRPr kumimoji="1" lang="en-US" altLang="ja-JP" sz="2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30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 lang="en-US" altLang="ja-JP" dirty="0"/>
              <a:t>2</a:t>
            </a:r>
            <a:r>
              <a:rPr lang="en-US" dirty="0"/>
              <a:t>. What needs to be accomplished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6" y="1509037"/>
            <a:ext cx="8799336" cy="318142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Get stakeholders together and find common ground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Prioritize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microbasin</a:t>
            </a:r>
            <a:endParaRPr kumimoji="1" lang="en-US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Structure a platform or method for data sharing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Maximize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institutional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resources</a:t>
            </a:r>
            <a:r>
              <a:rPr kumimoji="1" lang="es-PA" altLang="ja-JP" sz="2400" smtClean="0">
                <a:solidFill>
                  <a:srgbClr val="00B0F0"/>
                </a:solidFill>
                <a:latin typeface="Calibri" panose="020F0502020204030204" pitchFamily="34" charset="0"/>
              </a:rPr>
              <a:t> for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implementing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IUWM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project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in a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microbasin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Develop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non-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structural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measures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such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as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urban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drainage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regulations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endParaRPr kumimoji="1" lang="en-US" altLang="ja-JP" sz="2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14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Coordinate a first meeting among stakeholders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Determine a </a:t>
            </a:r>
            <a:r>
              <a:rPr kumimoji="1" lang="es-PA" altLang="ja-JP" sz="2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microbasin</a:t>
            </a:r>
            <a:r>
              <a:rPr kumimoji="1" lang="es-PA" altLang="ja-JP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to</a:t>
            </a:r>
            <a:r>
              <a:rPr kumimoji="1" lang="es-PA" altLang="ja-JP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act</a:t>
            </a:r>
            <a:r>
              <a:rPr kumimoji="1" lang="es-PA" altLang="ja-JP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upon</a:t>
            </a:r>
            <a:endParaRPr kumimoji="1" lang="es-PA" altLang="ja-JP" sz="28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Develop</a:t>
            </a:r>
            <a:r>
              <a:rPr kumimoji="1" lang="es-PA" altLang="ja-JP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data </a:t>
            </a:r>
            <a:r>
              <a:rPr kumimoji="1" lang="es-PA" altLang="ja-JP" sz="2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products</a:t>
            </a:r>
            <a:r>
              <a:rPr kumimoji="1" lang="es-PA" altLang="ja-JP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 </a:t>
            </a:r>
            <a:r>
              <a:rPr kumimoji="1" lang="es-PA" altLang="ja-JP" sz="2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indicators</a:t>
            </a:r>
            <a:endParaRPr kumimoji="1" lang="es-PA" altLang="ja-JP" sz="28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Structure</a:t>
            </a:r>
            <a:r>
              <a:rPr kumimoji="1" lang="es-PA" altLang="ja-JP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 data </a:t>
            </a:r>
            <a:r>
              <a:rPr kumimoji="1" lang="es-PA" altLang="ja-JP" sz="2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sharing</a:t>
            </a:r>
            <a:r>
              <a:rPr kumimoji="1" lang="es-PA" altLang="ja-JP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platform</a:t>
            </a:r>
            <a:r>
              <a:rPr kumimoji="1" lang="es-PA" altLang="ja-JP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and/</a:t>
            </a:r>
            <a:r>
              <a:rPr kumimoji="1" lang="es-PA" altLang="ja-JP" sz="2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or</a:t>
            </a:r>
            <a:r>
              <a:rPr kumimoji="1" lang="es-PA" altLang="ja-JP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mechanism</a:t>
            </a:r>
            <a:endParaRPr kumimoji="1" lang="en-US" altLang="ja-JP" sz="28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C04D3-1B41-4ACF-B3E7-625E10603C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805" y="306369"/>
            <a:ext cx="7194572" cy="756707"/>
          </a:xfrm>
        </p:spPr>
        <p:txBody>
          <a:bodyPr/>
          <a:lstStyle/>
          <a:p>
            <a:r>
              <a:rPr/>
              <a:t>3</a:t>
            </a:r>
            <a:r>
              <a:rPr lang="en-US" dirty="0" smtClean="0"/>
              <a:t>.</a:t>
            </a:r>
            <a:r>
              <a:rPr lang="ja-JP" altLang="en-US" smtClean="0"/>
              <a:t> </a:t>
            </a:r>
            <a:r>
              <a:rPr lang="en-US" dirty="0" smtClean="0"/>
              <a:t> </a:t>
            </a:r>
            <a:r>
              <a:rPr lang="en-US" dirty="0"/>
              <a:t>Action Steps in the f</a:t>
            </a:r>
            <a:r>
              <a:rPr lang="en-US" altLang="ja-JP" dirty="0"/>
              <a:t>irst 6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950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4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/>
              <a:t>4</a:t>
            </a:r>
            <a:r>
              <a:rPr lang="en-US" dirty="0" smtClean="0"/>
              <a:t>. </a:t>
            </a:r>
            <a:r>
              <a:rPr lang="en-US" dirty="0"/>
              <a:t>Key stakeholders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5" y="1393534"/>
            <a:ext cx="8837837" cy="4237245"/>
          </a:xfrm>
        </p:spPr>
        <p:txBody>
          <a:bodyPr numCol="2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Panama</a:t>
            </a:r>
            <a:r>
              <a:rPr kumimoji="1" lang="es-PA" altLang="ja-JP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City </a:t>
            </a:r>
            <a:r>
              <a:rPr kumimoji="1" lang="es-PA" altLang="ja-JP" sz="24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Municipality</a:t>
            </a:r>
            <a:endParaRPr kumimoji="1" lang="es-PA" altLang="ja-JP" sz="24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Sanitation</a:t>
            </a:r>
            <a:r>
              <a:rPr kumimoji="1" lang="es-PA" altLang="ja-JP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Program</a:t>
            </a:r>
            <a:endParaRPr kumimoji="1" lang="es-PA" altLang="ja-JP" sz="24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Arraijan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City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Municipality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(TBD)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Mninistry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of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Public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Works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National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Water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Authority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Ministry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of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Environment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Ministry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of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Housing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Territorial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Development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National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Solid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Waste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Management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Authority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Garbage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Collection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Companies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National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Civil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Protection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Agency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Developers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smtClean="0">
                <a:solidFill>
                  <a:srgbClr val="00B0F0"/>
                </a:solidFill>
                <a:latin typeface="Calibri" panose="020F0502020204030204" pitchFamily="34" charset="0"/>
              </a:rPr>
              <a:t>Universities</a:t>
            </a: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Multilateral Agencies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s-PA" altLang="ja-JP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ja-JP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2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/>
              <a:t>5</a:t>
            </a:r>
            <a:r>
              <a:rPr lang="en-US" dirty="0" smtClean="0"/>
              <a:t>. </a:t>
            </a:r>
            <a:r>
              <a:rPr lang="en-US" dirty="0"/>
              <a:t>The </a:t>
            </a:r>
            <a:r>
              <a:rPr lang="en-US" dirty="0" smtClean="0"/>
              <a:t>timeline (18 months)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Flecha: a la derecha 4"/>
          <p:cNvSpPr/>
          <p:nvPr/>
        </p:nvSpPr>
        <p:spPr>
          <a:xfrm>
            <a:off x="225425" y="3128963"/>
            <a:ext cx="8668319" cy="1027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7" name="Elipse 16"/>
          <p:cNvSpPr/>
          <p:nvPr/>
        </p:nvSpPr>
        <p:spPr>
          <a:xfrm>
            <a:off x="579375" y="3211513"/>
            <a:ext cx="928688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9" name="Elipse 18"/>
          <p:cNvSpPr/>
          <p:nvPr/>
        </p:nvSpPr>
        <p:spPr>
          <a:xfrm>
            <a:off x="2519300" y="3201988"/>
            <a:ext cx="927100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smtClean="0"/>
              <a:t>3</a:t>
            </a:r>
            <a:endParaRPr lang="es-MX" b="1" dirty="0"/>
          </a:p>
        </p:txBody>
      </p:sp>
      <p:sp>
        <p:nvSpPr>
          <p:cNvPr id="10" name="Elipse 19"/>
          <p:cNvSpPr/>
          <p:nvPr/>
        </p:nvSpPr>
        <p:spPr>
          <a:xfrm>
            <a:off x="6805550" y="3201988"/>
            <a:ext cx="928688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/>
              <a:t>18</a:t>
            </a:r>
            <a:endParaRPr lang="es-MX" b="1" dirty="0"/>
          </a:p>
        </p:txBody>
      </p:sp>
      <p:sp>
        <p:nvSpPr>
          <p:cNvPr id="11" name="Elipse 20"/>
          <p:cNvSpPr/>
          <p:nvPr/>
        </p:nvSpPr>
        <p:spPr>
          <a:xfrm>
            <a:off x="4214750" y="3213100"/>
            <a:ext cx="928688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smtClean="0"/>
              <a:t>6</a:t>
            </a:r>
            <a:endParaRPr lang="es-MX" b="1" dirty="0"/>
          </a:p>
        </p:txBody>
      </p:sp>
      <p:sp>
        <p:nvSpPr>
          <p:cNvPr id="12" name="Elipse 21"/>
          <p:cNvSpPr/>
          <p:nvPr/>
        </p:nvSpPr>
        <p:spPr>
          <a:xfrm>
            <a:off x="5578413" y="3238500"/>
            <a:ext cx="928687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/>
              <a:t>9</a:t>
            </a:r>
            <a:endParaRPr lang="es-MX" b="1" dirty="0"/>
          </a:p>
        </p:txBody>
      </p:sp>
      <p:cxnSp>
        <p:nvCxnSpPr>
          <p:cNvPr id="13" name="Conector recto de flecha 27"/>
          <p:cNvCxnSpPr>
            <a:cxnSpLocks/>
            <a:stCxn id="7" idx="1"/>
          </p:cNvCxnSpPr>
          <p:nvPr/>
        </p:nvCxnSpPr>
        <p:spPr>
          <a:xfrm rot="5400000" flipH="1" flipV="1">
            <a:off x="355887" y="2962992"/>
            <a:ext cx="728904" cy="992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onector recto de flecha 33"/>
          <p:cNvCxnSpPr>
            <a:cxnSpLocks/>
            <a:stCxn id="9" idx="3"/>
          </p:cNvCxnSpPr>
          <p:nvPr/>
        </p:nvCxnSpPr>
        <p:spPr>
          <a:xfrm rot="16200000" flipH="1">
            <a:off x="2290515" y="4271151"/>
            <a:ext cx="729113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CuadroTexto 6"/>
          <p:cNvSpPr txBox="1">
            <a:spLocks noChangeArrowheads="1"/>
          </p:cNvSpPr>
          <p:nvPr/>
        </p:nvSpPr>
        <p:spPr bwMode="auto">
          <a:xfrm>
            <a:off x="541475" y="1614513"/>
            <a:ext cx="2471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First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workshop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Identify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microbasin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and a data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sharing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method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MX" alt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CuadroTexto 6"/>
          <p:cNvSpPr txBox="1">
            <a:spLocks noChangeArrowheads="1"/>
          </p:cNvSpPr>
          <p:nvPr/>
        </p:nvSpPr>
        <p:spPr bwMode="auto">
          <a:xfrm>
            <a:off x="1896177" y="4716403"/>
            <a:ext cx="23185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Second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workshop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Integrate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data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products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visualization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microbasin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MX" alt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CuadroTexto 6"/>
          <p:cNvSpPr txBox="1">
            <a:spLocks noChangeArrowheads="1"/>
          </p:cNvSpPr>
          <p:nvPr/>
        </p:nvSpPr>
        <p:spPr bwMode="auto">
          <a:xfrm>
            <a:off x="4093206" y="1630938"/>
            <a:ext cx="21774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Third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workshop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Devvelop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a Plan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to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implement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small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pilot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project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MX" alt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CuadroTexto 6"/>
          <p:cNvSpPr txBox="1">
            <a:spLocks noChangeArrowheads="1"/>
          </p:cNvSpPr>
          <p:nvPr/>
        </p:nvSpPr>
        <p:spPr bwMode="auto">
          <a:xfrm>
            <a:off x="5239688" y="4808736"/>
            <a:ext cx="284553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Develop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marketing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strategy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materials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engaging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other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stakeholders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related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communities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MX" alt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CuadroTexto 6"/>
          <p:cNvSpPr txBox="1">
            <a:spLocks noChangeArrowheads="1"/>
          </p:cNvSpPr>
          <p:nvPr/>
        </p:nvSpPr>
        <p:spPr bwMode="auto">
          <a:xfrm>
            <a:off x="6693631" y="1952844"/>
            <a:ext cx="2081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Implement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pilot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altLang="es-MX" dirty="0" err="1" smtClean="0">
                <a:solidFill>
                  <a:schemeClr val="bg2">
                    <a:lumMod val="25000"/>
                  </a:schemeClr>
                </a:solidFill>
              </a:rPr>
              <a:t>project</a:t>
            </a:r>
            <a:r>
              <a:rPr lang="es-PA" altLang="es-MX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MX" alt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2" name="Conector recto de flecha 36"/>
          <p:cNvCxnSpPr>
            <a:cxnSpLocks/>
            <a:stCxn id="11" idx="1"/>
          </p:cNvCxnSpPr>
          <p:nvPr/>
        </p:nvCxnSpPr>
        <p:spPr>
          <a:xfrm rot="16200000" flipV="1">
            <a:off x="4074021" y="3057260"/>
            <a:ext cx="553332" cy="13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Conector recto de flecha 37"/>
          <p:cNvCxnSpPr>
            <a:cxnSpLocks/>
            <a:stCxn id="12" idx="3"/>
          </p:cNvCxnSpPr>
          <p:nvPr/>
        </p:nvCxnSpPr>
        <p:spPr>
          <a:xfrm rot="16200000" flipH="1">
            <a:off x="5327768" y="4329755"/>
            <a:ext cx="773297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ector recto de flecha 36"/>
          <p:cNvCxnSpPr>
            <a:cxnSpLocks/>
            <a:stCxn id="10" idx="1"/>
          </p:cNvCxnSpPr>
          <p:nvPr/>
        </p:nvCxnSpPr>
        <p:spPr>
          <a:xfrm rot="5400000" flipH="1" flipV="1">
            <a:off x="6581864" y="2963191"/>
            <a:ext cx="719379" cy="15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394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3"/>
          <p:cNvGrpSpPr>
            <a:grpSpLocks noChangeAspect="1"/>
          </p:cNvGrpSpPr>
          <p:nvPr/>
        </p:nvGrpSpPr>
        <p:grpSpPr bwMode="auto">
          <a:xfrm>
            <a:off x="5579639" y="3310246"/>
            <a:ext cx="3554730" cy="2164080"/>
            <a:chOff x="2479432" y="2024215"/>
            <a:chExt cx="6524380" cy="4613489"/>
          </a:xfrm>
        </p:grpSpPr>
        <p:pic>
          <p:nvPicPr>
            <p:cNvPr id="9" name="Imagen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9432" y="2024215"/>
              <a:ext cx="6524380" cy="4613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orma libre 16">
              <a:extLst>
                <a:ext uri="{FF2B5EF4-FFF2-40B4-BE49-F238E27FC236}">
                  <a16:creationId xmlns:a16="http://schemas.microsoft.com/office/drawing/2014/main" xmlns="" id="{D6747842-2320-46D6-B97F-52A50AF922B7}"/>
                </a:ext>
              </a:extLst>
            </p:cNvPr>
            <p:cNvSpPr/>
            <p:nvPr/>
          </p:nvSpPr>
          <p:spPr>
            <a:xfrm>
              <a:off x="3360538" y="2527800"/>
              <a:ext cx="2304163" cy="3768766"/>
            </a:xfrm>
            <a:custGeom>
              <a:avLst/>
              <a:gdLst>
                <a:gd name="connsiteX0" fmla="*/ 2184400 w 2305050"/>
                <a:gd name="connsiteY0" fmla="*/ 0 h 3765550"/>
                <a:gd name="connsiteX1" fmla="*/ 2305050 w 2305050"/>
                <a:gd name="connsiteY1" fmla="*/ 209550 h 3765550"/>
                <a:gd name="connsiteX2" fmla="*/ 2292350 w 2305050"/>
                <a:gd name="connsiteY2" fmla="*/ 406400 h 3765550"/>
                <a:gd name="connsiteX3" fmla="*/ 2228850 w 2305050"/>
                <a:gd name="connsiteY3" fmla="*/ 539750 h 3765550"/>
                <a:gd name="connsiteX4" fmla="*/ 2209800 w 2305050"/>
                <a:gd name="connsiteY4" fmla="*/ 660400 h 3765550"/>
                <a:gd name="connsiteX5" fmla="*/ 2120900 w 2305050"/>
                <a:gd name="connsiteY5" fmla="*/ 768350 h 3765550"/>
                <a:gd name="connsiteX6" fmla="*/ 2063750 w 2305050"/>
                <a:gd name="connsiteY6" fmla="*/ 787400 h 3765550"/>
                <a:gd name="connsiteX7" fmla="*/ 2063750 w 2305050"/>
                <a:gd name="connsiteY7" fmla="*/ 787400 h 3765550"/>
                <a:gd name="connsiteX8" fmla="*/ 1981200 w 2305050"/>
                <a:gd name="connsiteY8" fmla="*/ 831850 h 3765550"/>
                <a:gd name="connsiteX9" fmla="*/ 1943100 w 2305050"/>
                <a:gd name="connsiteY9" fmla="*/ 933450 h 3765550"/>
                <a:gd name="connsiteX10" fmla="*/ 1885950 w 2305050"/>
                <a:gd name="connsiteY10" fmla="*/ 984250 h 3765550"/>
                <a:gd name="connsiteX11" fmla="*/ 1822450 w 2305050"/>
                <a:gd name="connsiteY11" fmla="*/ 1009650 h 3765550"/>
                <a:gd name="connsiteX12" fmla="*/ 1765300 w 2305050"/>
                <a:gd name="connsiteY12" fmla="*/ 1060450 h 3765550"/>
                <a:gd name="connsiteX13" fmla="*/ 1720850 w 2305050"/>
                <a:gd name="connsiteY13" fmla="*/ 1123950 h 3765550"/>
                <a:gd name="connsiteX14" fmla="*/ 1644650 w 2305050"/>
                <a:gd name="connsiteY14" fmla="*/ 1117600 h 3765550"/>
                <a:gd name="connsiteX15" fmla="*/ 1549400 w 2305050"/>
                <a:gd name="connsiteY15" fmla="*/ 1022350 h 3765550"/>
                <a:gd name="connsiteX16" fmla="*/ 1644650 w 2305050"/>
                <a:gd name="connsiteY16" fmla="*/ 914400 h 3765550"/>
                <a:gd name="connsiteX17" fmla="*/ 1663700 w 2305050"/>
                <a:gd name="connsiteY17" fmla="*/ 781050 h 3765550"/>
                <a:gd name="connsiteX18" fmla="*/ 1625600 w 2305050"/>
                <a:gd name="connsiteY18" fmla="*/ 704850 h 3765550"/>
                <a:gd name="connsiteX19" fmla="*/ 1517650 w 2305050"/>
                <a:gd name="connsiteY19" fmla="*/ 704850 h 3765550"/>
                <a:gd name="connsiteX20" fmla="*/ 1435100 w 2305050"/>
                <a:gd name="connsiteY20" fmla="*/ 749300 h 3765550"/>
                <a:gd name="connsiteX21" fmla="*/ 1358900 w 2305050"/>
                <a:gd name="connsiteY21" fmla="*/ 831850 h 3765550"/>
                <a:gd name="connsiteX22" fmla="*/ 1289050 w 2305050"/>
                <a:gd name="connsiteY22" fmla="*/ 901700 h 3765550"/>
                <a:gd name="connsiteX23" fmla="*/ 1212850 w 2305050"/>
                <a:gd name="connsiteY23" fmla="*/ 920750 h 3765550"/>
                <a:gd name="connsiteX24" fmla="*/ 1092200 w 2305050"/>
                <a:gd name="connsiteY24" fmla="*/ 908050 h 3765550"/>
                <a:gd name="connsiteX25" fmla="*/ 1092200 w 2305050"/>
                <a:gd name="connsiteY25" fmla="*/ 908050 h 3765550"/>
                <a:gd name="connsiteX26" fmla="*/ 1022350 w 2305050"/>
                <a:gd name="connsiteY26" fmla="*/ 933450 h 3765550"/>
                <a:gd name="connsiteX27" fmla="*/ 990600 w 2305050"/>
                <a:gd name="connsiteY27" fmla="*/ 901700 h 3765550"/>
                <a:gd name="connsiteX28" fmla="*/ 977900 w 2305050"/>
                <a:gd name="connsiteY28" fmla="*/ 882650 h 3765550"/>
                <a:gd name="connsiteX29" fmla="*/ 927100 w 2305050"/>
                <a:gd name="connsiteY29" fmla="*/ 901700 h 3765550"/>
                <a:gd name="connsiteX30" fmla="*/ 876300 w 2305050"/>
                <a:gd name="connsiteY30" fmla="*/ 933450 h 3765550"/>
                <a:gd name="connsiteX31" fmla="*/ 838200 w 2305050"/>
                <a:gd name="connsiteY31" fmla="*/ 939800 h 3765550"/>
                <a:gd name="connsiteX32" fmla="*/ 774700 w 2305050"/>
                <a:gd name="connsiteY32" fmla="*/ 927100 h 3765550"/>
                <a:gd name="connsiteX33" fmla="*/ 666750 w 2305050"/>
                <a:gd name="connsiteY33" fmla="*/ 952500 h 3765550"/>
                <a:gd name="connsiteX34" fmla="*/ 596900 w 2305050"/>
                <a:gd name="connsiteY34" fmla="*/ 977900 h 3765550"/>
                <a:gd name="connsiteX35" fmla="*/ 508000 w 2305050"/>
                <a:gd name="connsiteY35" fmla="*/ 977900 h 3765550"/>
                <a:gd name="connsiteX36" fmla="*/ 374650 w 2305050"/>
                <a:gd name="connsiteY36" fmla="*/ 977900 h 3765550"/>
                <a:gd name="connsiteX37" fmla="*/ 279400 w 2305050"/>
                <a:gd name="connsiteY37" fmla="*/ 984250 h 3765550"/>
                <a:gd name="connsiteX38" fmla="*/ 196850 w 2305050"/>
                <a:gd name="connsiteY38" fmla="*/ 1022350 h 3765550"/>
                <a:gd name="connsiteX39" fmla="*/ 114300 w 2305050"/>
                <a:gd name="connsiteY39" fmla="*/ 1092200 h 3765550"/>
                <a:gd name="connsiteX40" fmla="*/ 127000 w 2305050"/>
                <a:gd name="connsiteY40" fmla="*/ 1168400 h 3765550"/>
                <a:gd name="connsiteX41" fmla="*/ 146050 w 2305050"/>
                <a:gd name="connsiteY41" fmla="*/ 1263650 h 3765550"/>
                <a:gd name="connsiteX42" fmla="*/ 184150 w 2305050"/>
                <a:gd name="connsiteY42" fmla="*/ 1358900 h 3765550"/>
                <a:gd name="connsiteX43" fmla="*/ 215900 w 2305050"/>
                <a:gd name="connsiteY43" fmla="*/ 1473200 h 3765550"/>
                <a:gd name="connsiteX44" fmla="*/ 158750 w 2305050"/>
                <a:gd name="connsiteY44" fmla="*/ 1543050 h 3765550"/>
                <a:gd name="connsiteX45" fmla="*/ 114300 w 2305050"/>
                <a:gd name="connsiteY45" fmla="*/ 1600200 h 3765550"/>
                <a:gd name="connsiteX46" fmla="*/ 50800 w 2305050"/>
                <a:gd name="connsiteY46" fmla="*/ 1631950 h 3765550"/>
                <a:gd name="connsiteX47" fmla="*/ 38100 w 2305050"/>
                <a:gd name="connsiteY47" fmla="*/ 1682750 h 3765550"/>
                <a:gd name="connsiteX48" fmla="*/ 95250 w 2305050"/>
                <a:gd name="connsiteY48" fmla="*/ 1746250 h 3765550"/>
                <a:gd name="connsiteX49" fmla="*/ 152400 w 2305050"/>
                <a:gd name="connsiteY49" fmla="*/ 1733550 h 3765550"/>
                <a:gd name="connsiteX50" fmla="*/ 152400 w 2305050"/>
                <a:gd name="connsiteY50" fmla="*/ 1733550 h 3765550"/>
                <a:gd name="connsiteX51" fmla="*/ 215900 w 2305050"/>
                <a:gd name="connsiteY51" fmla="*/ 1790700 h 3765550"/>
                <a:gd name="connsiteX52" fmla="*/ 260350 w 2305050"/>
                <a:gd name="connsiteY52" fmla="*/ 1771650 h 3765550"/>
                <a:gd name="connsiteX53" fmla="*/ 304800 w 2305050"/>
                <a:gd name="connsiteY53" fmla="*/ 1720850 h 3765550"/>
                <a:gd name="connsiteX54" fmla="*/ 342900 w 2305050"/>
                <a:gd name="connsiteY54" fmla="*/ 1720850 h 3765550"/>
                <a:gd name="connsiteX55" fmla="*/ 400050 w 2305050"/>
                <a:gd name="connsiteY55" fmla="*/ 1765300 h 3765550"/>
                <a:gd name="connsiteX56" fmla="*/ 438150 w 2305050"/>
                <a:gd name="connsiteY56" fmla="*/ 1816100 h 3765550"/>
                <a:gd name="connsiteX57" fmla="*/ 508000 w 2305050"/>
                <a:gd name="connsiteY57" fmla="*/ 1797050 h 3765550"/>
                <a:gd name="connsiteX58" fmla="*/ 558800 w 2305050"/>
                <a:gd name="connsiteY58" fmla="*/ 1739900 h 3765550"/>
                <a:gd name="connsiteX59" fmla="*/ 603250 w 2305050"/>
                <a:gd name="connsiteY59" fmla="*/ 1714500 h 3765550"/>
                <a:gd name="connsiteX60" fmla="*/ 647700 w 2305050"/>
                <a:gd name="connsiteY60" fmla="*/ 1752600 h 3765550"/>
                <a:gd name="connsiteX61" fmla="*/ 666750 w 2305050"/>
                <a:gd name="connsiteY61" fmla="*/ 1828800 h 3765550"/>
                <a:gd name="connsiteX62" fmla="*/ 660400 w 2305050"/>
                <a:gd name="connsiteY62" fmla="*/ 1949450 h 3765550"/>
                <a:gd name="connsiteX63" fmla="*/ 628650 w 2305050"/>
                <a:gd name="connsiteY63" fmla="*/ 2006600 h 3765550"/>
                <a:gd name="connsiteX64" fmla="*/ 673100 w 2305050"/>
                <a:gd name="connsiteY64" fmla="*/ 2076450 h 3765550"/>
                <a:gd name="connsiteX65" fmla="*/ 698500 w 2305050"/>
                <a:gd name="connsiteY65" fmla="*/ 2114550 h 3765550"/>
                <a:gd name="connsiteX66" fmla="*/ 685800 w 2305050"/>
                <a:gd name="connsiteY66" fmla="*/ 2190750 h 3765550"/>
                <a:gd name="connsiteX67" fmla="*/ 622300 w 2305050"/>
                <a:gd name="connsiteY67" fmla="*/ 2203450 h 3765550"/>
                <a:gd name="connsiteX68" fmla="*/ 565150 w 2305050"/>
                <a:gd name="connsiteY68" fmla="*/ 2152650 h 3765550"/>
                <a:gd name="connsiteX69" fmla="*/ 539750 w 2305050"/>
                <a:gd name="connsiteY69" fmla="*/ 2057400 h 3765550"/>
                <a:gd name="connsiteX70" fmla="*/ 482600 w 2305050"/>
                <a:gd name="connsiteY70" fmla="*/ 2051050 h 3765550"/>
                <a:gd name="connsiteX71" fmla="*/ 400050 w 2305050"/>
                <a:gd name="connsiteY71" fmla="*/ 2012950 h 3765550"/>
                <a:gd name="connsiteX72" fmla="*/ 330200 w 2305050"/>
                <a:gd name="connsiteY72" fmla="*/ 2025650 h 3765550"/>
                <a:gd name="connsiteX73" fmla="*/ 298450 w 2305050"/>
                <a:gd name="connsiteY73" fmla="*/ 2095500 h 3765550"/>
                <a:gd name="connsiteX74" fmla="*/ 273050 w 2305050"/>
                <a:gd name="connsiteY74" fmla="*/ 2133600 h 3765550"/>
                <a:gd name="connsiteX75" fmla="*/ 222250 w 2305050"/>
                <a:gd name="connsiteY75" fmla="*/ 2120900 h 3765550"/>
                <a:gd name="connsiteX76" fmla="*/ 190500 w 2305050"/>
                <a:gd name="connsiteY76" fmla="*/ 2038350 h 3765550"/>
                <a:gd name="connsiteX77" fmla="*/ 196850 w 2305050"/>
                <a:gd name="connsiteY77" fmla="*/ 1987550 h 3765550"/>
                <a:gd name="connsiteX78" fmla="*/ 190500 w 2305050"/>
                <a:gd name="connsiteY78" fmla="*/ 1917700 h 3765550"/>
                <a:gd name="connsiteX79" fmla="*/ 120650 w 2305050"/>
                <a:gd name="connsiteY79" fmla="*/ 1917700 h 3765550"/>
                <a:gd name="connsiteX80" fmla="*/ 44450 w 2305050"/>
                <a:gd name="connsiteY80" fmla="*/ 2006600 h 3765550"/>
                <a:gd name="connsiteX81" fmla="*/ 0 w 2305050"/>
                <a:gd name="connsiteY81" fmla="*/ 2070100 h 3765550"/>
                <a:gd name="connsiteX82" fmla="*/ 6350 w 2305050"/>
                <a:gd name="connsiteY82" fmla="*/ 2171700 h 3765550"/>
                <a:gd name="connsiteX83" fmla="*/ 69850 w 2305050"/>
                <a:gd name="connsiteY83" fmla="*/ 2241550 h 3765550"/>
                <a:gd name="connsiteX84" fmla="*/ 158750 w 2305050"/>
                <a:gd name="connsiteY84" fmla="*/ 2330450 h 3765550"/>
                <a:gd name="connsiteX85" fmla="*/ 241300 w 2305050"/>
                <a:gd name="connsiteY85" fmla="*/ 2393950 h 3765550"/>
                <a:gd name="connsiteX86" fmla="*/ 285750 w 2305050"/>
                <a:gd name="connsiteY86" fmla="*/ 2444750 h 3765550"/>
                <a:gd name="connsiteX87" fmla="*/ 393700 w 2305050"/>
                <a:gd name="connsiteY87" fmla="*/ 2546350 h 3765550"/>
                <a:gd name="connsiteX88" fmla="*/ 457200 w 2305050"/>
                <a:gd name="connsiteY88" fmla="*/ 2622550 h 3765550"/>
                <a:gd name="connsiteX89" fmla="*/ 457200 w 2305050"/>
                <a:gd name="connsiteY89" fmla="*/ 2622550 h 3765550"/>
                <a:gd name="connsiteX90" fmla="*/ 514350 w 2305050"/>
                <a:gd name="connsiteY90" fmla="*/ 2724150 h 3765550"/>
                <a:gd name="connsiteX91" fmla="*/ 527050 w 2305050"/>
                <a:gd name="connsiteY91" fmla="*/ 2825750 h 3765550"/>
                <a:gd name="connsiteX92" fmla="*/ 571500 w 2305050"/>
                <a:gd name="connsiteY92" fmla="*/ 2933700 h 3765550"/>
                <a:gd name="connsiteX93" fmla="*/ 615950 w 2305050"/>
                <a:gd name="connsiteY93" fmla="*/ 3009900 h 3765550"/>
                <a:gd name="connsiteX94" fmla="*/ 673100 w 2305050"/>
                <a:gd name="connsiteY94" fmla="*/ 3054350 h 3765550"/>
                <a:gd name="connsiteX95" fmla="*/ 723900 w 2305050"/>
                <a:gd name="connsiteY95" fmla="*/ 3117850 h 3765550"/>
                <a:gd name="connsiteX96" fmla="*/ 749300 w 2305050"/>
                <a:gd name="connsiteY96" fmla="*/ 3187700 h 3765550"/>
                <a:gd name="connsiteX97" fmla="*/ 812800 w 2305050"/>
                <a:gd name="connsiteY97" fmla="*/ 3232150 h 3765550"/>
                <a:gd name="connsiteX98" fmla="*/ 914400 w 2305050"/>
                <a:gd name="connsiteY98" fmla="*/ 3257550 h 3765550"/>
                <a:gd name="connsiteX99" fmla="*/ 990600 w 2305050"/>
                <a:gd name="connsiteY99" fmla="*/ 3302000 h 3765550"/>
                <a:gd name="connsiteX100" fmla="*/ 1028700 w 2305050"/>
                <a:gd name="connsiteY100" fmla="*/ 3352800 h 3765550"/>
                <a:gd name="connsiteX101" fmla="*/ 1079500 w 2305050"/>
                <a:gd name="connsiteY101" fmla="*/ 3416300 h 3765550"/>
                <a:gd name="connsiteX102" fmla="*/ 1143000 w 2305050"/>
                <a:gd name="connsiteY102" fmla="*/ 3416300 h 3765550"/>
                <a:gd name="connsiteX103" fmla="*/ 1225550 w 2305050"/>
                <a:gd name="connsiteY103" fmla="*/ 3409950 h 3765550"/>
                <a:gd name="connsiteX104" fmla="*/ 1346200 w 2305050"/>
                <a:gd name="connsiteY104" fmla="*/ 3454400 h 3765550"/>
                <a:gd name="connsiteX105" fmla="*/ 1435100 w 2305050"/>
                <a:gd name="connsiteY105" fmla="*/ 3530600 h 3765550"/>
                <a:gd name="connsiteX106" fmla="*/ 1485900 w 2305050"/>
                <a:gd name="connsiteY106" fmla="*/ 3625850 h 3765550"/>
                <a:gd name="connsiteX107" fmla="*/ 1536700 w 2305050"/>
                <a:gd name="connsiteY107" fmla="*/ 3644900 h 3765550"/>
                <a:gd name="connsiteX108" fmla="*/ 1600200 w 2305050"/>
                <a:gd name="connsiteY108" fmla="*/ 3619500 h 3765550"/>
                <a:gd name="connsiteX109" fmla="*/ 1682750 w 2305050"/>
                <a:gd name="connsiteY109" fmla="*/ 3530600 h 3765550"/>
                <a:gd name="connsiteX110" fmla="*/ 1758950 w 2305050"/>
                <a:gd name="connsiteY110" fmla="*/ 3479800 h 3765550"/>
                <a:gd name="connsiteX111" fmla="*/ 1828800 w 2305050"/>
                <a:gd name="connsiteY111" fmla="*/ 3486150 h 3765550"/>
                <a:gd name="connsiteX112" fmla="*/ 1905000 w 2305050"/>
                <a:gd name="connsiteY112" fmla="*/ 3530600 h 3765550"/>
                <a:gd name="connsiteX113" fmla="*/ 1905000 w 2305050"/>
                <a:gd name="connsiteY113" fmla="*/ 3530600 h 3765550"/>
                <a:gd name="connsiteX114" fmla="*/ 1905000 w 2305050"/>
                <a:gd name="connsiteY114" fmla="*/ 3530600 h 3765550"/>
                <a:gd name="connsiteX115" fmla="*/ 1898650 w 2305050"/>
                <a:gd name="connsiteY115" fmla="*/ 3594100 h 3765550"/>
                <a:gd name="connsiteX116" fmla="*/ 1860550 w 2305050"/>
                <a:gd name="connsiteY116" fmla="*/ 3632200 h 3765550"/>
                <a:gd name="connsiteX117" fmla="*/ 1847850 w 2305050"/>
                <a:gd name="connsiteY117" fmla="*/ 3676650 h 3765550"/>
                <a:gd name="connsiteX118" fmla="*/ 1866900 w 2305050"/>
                <a:gd name="connsiteY118" fmla="*/ 3746500 h 3765550"/>
                <a:gd name="connsiteX119" fmla="*/ 1873250 w 2305050"/>
                <a:gd name="connsiteY119" fmla="*/ 3765550 h 376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305050" h="3765550">
                  <a:moveTo>
                    <a:pt x="2184400" y="0"/>
                  </a:moveTo>
                  <a:lnTo>
                    <a:pt x="2305050" y="209550"/>
                  </a:lnTo>
                  <a:lnTo>
                    <a:pt x="2292350" y="406400"/>
                  </a:lnTo>
                  <a:lnTo>
                    <a:pt x="2228850" y="539750"/>
                  </a:lnTo>
                  <a:lnTo>
                    <a:pt x="2209800" y="660400"/>
                  </a:lnTo>
                  <a:lnTo>
                    <a:pt x="2120900" y="768350"/>
                  </a:lnTo>
                  <a:lnTo>
                    <a:pt x="2063750" y="787400"/>
                  </a:lnTo>
                  <a:lnTo>
                    <a:pt x="2063750" y="787400"/>
                  </a:lnTo>
                  <a:lnTo>
                    <a:pt x="1981200" y="831850"/>
                  </a:lnTo>
                  <a:lnTo>
                    <a:pt x="1943100" y="933450"/>
                  </a:lnTo>
                  <a:lnTo>
                    <a:pt x="1885950" y="984250"/>
                  </a:lnTo>
                  <a:lnTo>
                    <a:pt x="1822450" y="1009650"/>
                  </a:lnTo>
                  <a:lnTo>
                    <a:pt x="1765300" y="1060450"/>
                  </a:lnTo>
                  <a:lnTo>
                    <a:pt x="1720850" y="1123950"/>
                  </a:lnTo>
                  <a:lnTo>
                    <a:pt x="1644650" y="1117600"/>
                  </a:lnTo>
                  <a:lnTo>
                    <a:pt x="1549400" y="1022350"/>
                  </a:lnTo>
                  <a:lnTo>
                    <a:pt x="1644650" y="914400"/>
                  </a:lnTo>
                  <a:lnTo>
                    <a:pt x="1663700" y="781050"/>
                  </a:lnTo>
                  <a:lnTo>
                    <a:pt x="1625600" y="704850"/>
                  </a:lnTo>
                  <a:lnTo>
                    <a:pt x="1517650" y="704850"/>
                  </a:lnTo>
                  <a:lnTo>
                    <a:pt x="1435100" y="749300"/>
                  </a:lnTo>
                  <a:lnTo>
                    <a:pt x="1358900" y="831850"/>
                  </a:lnTo>
                  <a:lnTo>
                    <a:pt x="1289050" y="901700"/>
                  </a:lnTo>
                  <a:lnTo>
                    <a:pt x="1212850" y="920750"/>
                  </a:lnTo>
                  <a:lnTo>
                    <a:pt x="1092200" y="908050"/>
                  </a:lnTo>
                  <a:lnTo>
                    <a:pt x="1092200" y="908050"/>
                  </a:lnTo>
                  <a:lnTo>
                    <a:pt x="1022350" y="933450"/>
                  </a:lnTo>
                  <a:lnTo>
                    <a:pt x="990600" y="901700"/>
                  </a:lnTo>
                  <a:lnTo>
                    <a:pt x="977900" y="882650"/>
                  </a:lnTo>
                  <a:lnTo>
                    <a:pt x="927100" y="901700"/>
                  </a:lnTo>
                  <a:lnTo>
                    <a:pt x="876300" y="933450"/>
                  </a:lnTo>
                  <a:lnTo>
                    <a:pt x="838200" y="939800"/>
                  </a:lnTo>
                  <a:lnTo>
                    <a:pt x="774700" y="927100"/>
                  </a:lnTo>
                  <a:lnTo>
                    <a:pt x="666750" y="952500"/>
                  </a:lnTo>
                  <a:lnTo>
                    <a:pt x="596900" y="977900"/>
                  </a:lnTo>
                  <a:lnTo>
                    <a:pt x="508000" y="977900"/>
                  </a:lnTo>
                  <a:lnTo>
                    <a:pt x="374650" y="977900"/>
                  </a:lnTo>
                  <a:lnTo>
                    <a:pt x="279400" y="984250"/>
                  </a:lnTo>
                  <a:lnTo>
                    <a:pt x="196850" y="1022350"/>
                  </a:lnTo>
                  <a:lnTo>
                    <a:pt x="114300" y="1092200"/>
                  </a:lnTo>
                  <a:lnTo>
                    <a:pt x="127000" y="1168400"/>
                  </a:lnTo>
                  <a:lnTo>
                    <a:pt x="146050" y="1263650"/>
                  </a:lnTo>
                  <a:lnTo>
                    <a:pt x="184150" y="1358900"/>
                  </a:lnTo>
                  <a:lnTo>
                    <a:pt x="215900" y="1473200"/>
                  </a:lnTo>
                  <a:lnTo>
                    <a:pt x="158750" y="1543050"/>
                  </a:lnTo>
                  <a:lnTo>
                    <a:pt x="114300" y="1600200"/>
                  </a:lnTo>
                  <a:lnTo>
                    <a:pt x="50800" y="1631950"/>
                  </a:lnTo>
                  <a:lnTo>
                    <a:pt x="38100" y="1682750"/>
                  </a:lnTo>
                  <a:lnTo>
                    <a:pt x="95250" y="1746250"/>
                  </a:lnTo>
                  <a:lnTo>
                    <a:pt x="152400" y="1733550"/>
                  </a:lnTo>
                  <a:lnTo>
                    <a:pt x="152400" y="1733550"/>
                  </a:lnTo>
                  <a:lnTo>
                    <a:pt x="215900" y="1790700"/>
                  </a:lnTo>
                  <a:lnTo>
                    <a:pt x="260350" y="1771650"/>
                  </a:lnTo>
                  <a:lnTo>
                    <a:pt x="304800" y="1720850"/>
                  </a:lnTo>
                  <a:lnTo>
                    <a:pt x="342900" y="1720850"/>
                  </a:lnTo>
                  <a:lnTo>
                    <a:pt x="400050" y="1765300"/>
                  </a:lnTo>
                  <a:lnTo>
                    <a:pt x="438150" y="1816100"/>
                  </a:lnTo>
                  <a:lnTo>
                    <a:pt x="508000" y="1797050"/>
                  </a:lnTo>
                  <a:lnTo>
                    <a:pt x="558800" y="1739900"/>
                  </a:lnTo>
                  <a:lnTo>
                    <a:pt x="603250" y="1714500"/>
                  </a:lnTo>
                  <a:lnTo>
                    <a:pt x="647700" y="1752600"/>
                  </a:lnTo>
                  <a:lnTo>
                    <a:pt x="666750" y="1828800"/>
                  </a:lnTo>
                  <a:lnTo>
                    <a:pt x="660400" y="1949450"/>
                  </a:lnTo>
                  <a:lnTo>
                    <a:pt x="628650" y="2006600"/>
                  </a:lnTo>
                  <a:lnTo>
                    <a:pt x="673100" y="2076450"/>
                  </a:lnTo>
                  <a:lnTo>
                    <a:pt x="698500" y="2114550"/>
                  </a:lnTo>
                  <a:lnTo>
                    <a:pt x="685800" y="2190750"/>
                  </a:lnTo>
                  <a:lnTo>
                    <a:pt x="622300" y="2203450"/>
                  </a:lnTo>
                  <a:lnTo>
                    <a:pt x="565150" y="2152650"/>
                  </a:lnTo>
                  <a:lnTo>
                    <a:pt x="539750" y="2057400"/>
                  </a:lnTo>
                  <a:lnTo>
                    <a:pt x="482600" y="2051050"/>
                  </a:lnTo>
                  <a:lnTo>
                    <a:pt x="400050" y="2012950"/>
                  </a:lnTo>
                  <a:lnTo>
                    <a:pt x="330200" y="2025650"/>
                  </a:lnTo>
                  <a:lnTo>
                    <a:pt x="298450" y="2095500"/>
                  </a:lnTo>
                  <a:lnTo>
                    <a:pt x="273050" y="2133600"/>
                  </a:lnTo>
                  <a:lnTo>
                    <a:pt x="222250" y="2120900"/>
                  </a:lnTo>
                  <a:lnTo>
                    <a:pt x="190500" y="2038350"/>
                  </a:lnTo>
                  <a:lnTo>
                    <a:pt x="196850" y="1987550"/>
                  </a:lnTo>
                  <a:lnTo>
                    <a:pt x="190500" y="1917700"/>
                  </a:lnTo>
                  <a:lnTo>
                    <a:pt x="120650" y="1917700"/>
                  </a:lnTo>
                  <a:lnTo>
                    <a:pt x="44450" y="2006600"/>
                  </a:lnTo>
                  <a:lnTo>
                    <a:pt x="0" y="2070100"/>
                  </a:lnTo>
                  <a:lnTo>
                    <a:pt x="6350" y="2171700"/>
                  </a:lnTo>
                  <a:lnTo>
                    <a:pt x="69850" y="2241550"/>
                  </a:lnTo>
                  <a:lnTo>
                    <a:pt x="158750" y="2330450"/>
                  </a:lnTo>
                  <a:lnTo>
                    <a:pt x="241300" y="2393950"/>
                  </a:lnTo>
                  <a:lnTo>
                    <a:pt x="285750" y="2444750"/>
                  </a:lnTo>
                  <a:lnTo>
                    <a:pt x="393700" y="2546350"/>
                  </a:lnTo>
                  <a:lnTo>
                    <a:pt x="457200" y="2622550"/>
                  </a:lnTo>
                  <a:lnTo>
                    <a:pt x="457200" y="2622550"/>
                  </a:lnTo>
                  <a:lnTo>
                    <a:pt x="514350" y="2724150"/>
                  </a:lnTo>
                  <a:lnTo>
                    <a:pt x="527050" y="2825750"/>
                  </a:lnTo>
                  <a:lnTo>
                    <a:pt x="571500" y="2933700"/>
                  </a:lnTo>
                  <a:lnTo>
                    <a:pt x="615950" y="3009900"/>
                  </a:lnTo>
                  <a:lnTo>
                    <a:pt x="673100" y="3054350"/>
                  </a:lnTo>
                  <a:lnTo>
                    <a:pt x="723900" y="3117850"/>
                  </a:lnTo>
                  <a:lnTo>
                    <a:pt x="749300" y="3187700"/>
                  </a:lnTo>
                  <a:lnTo>
                    <a:pt x="812800" y="3232150"/>
                  </a:lnTo>
                  <a:lnTo>
                    <a:pt x="914400" y="3257550"/>
                  </a:lnTo>
                  <a:lnTo>
                    <a:pt x="990600" y="3302000"/>
                  </a:lnTo>
                  <a:lnTo>
                    <a:pt x="1028700" y="3352800"/>
                  </a:lnTo>
                  <a:lnTo>
                    <a:pt x="1079500" y="3416300"/>
                  </a:lnTo>
                  <a:lnTo>
                    <a:pt x="1143000" y="3416300"/>
                  </a:lnTo>
                  <a:lnTo>
                    <a:pt x="1225550" y="3409950"/>
                  </a:lnTo>
                  <a:lnTo>
                    <a:pt x="1346200" y="3454400"/>
                  </a:lnTo>
                  <a:lnTo>
                    <a:pt x="1435100" y="3530600"/>
                  </a:lnTo>
                  <a:lnTo>
                    <a:pt x="1485900" y="3625850"/>
                  </a:lnTo>
                  <a:lnTo>
                    <a:pt x="1536700" y="3644900"/>
                  </a:lnTo>
                  <a:lnTo>
                    <a:pt x="1600200" y="3619500"/>
                  </a:lnTo>
                  <a:lnTo>
                    <a:pt x="1682750" y="3530600"/>
                  </a:lnTo>
                  <a:lnTo>
                    <a:pt x="1758950" y="3479800"/>
                  </a:lnTo>
                  <a:lnTo>
                    <a:pt x="1828800" y="3486150"/>
                  </a:lnTo>
                  <a:lnTo>
                    <a:pt x="1905000" y="3530600"/>
                  </a:lnTo>
                  <a:lnTo>
                    <a:pt x="1905000" y="3530600"/>
                  </a:lnTo>
                  <a:lnTo>
                    <a:pt x="1905000" y="3530600"/>
                  </a:lnTo>
                  <a:lnTo>
                    <a:pt x="1898650" y="3594100"/>
                  </a:lnTo>
                  <a:lnTo>
                    <a:pt x="1860550" y="3632200"/>
                  </a:lnTo>
                  <a:lnTo>
                    <a:pt x="1847850" y="3676650"/>
                  </a:lnTo>
                  <a:lnTo>
                    <a:pt x="1866900" y="3746500"/>
                  </a:lnTo>
                  <a:lnTo>
                    <a:pt x="1873250" y="376555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2" name="Marcador de contenido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3024" y="3271746"/>
            <a:ext cx="3265488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6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/>
              <a:t>6</a:t>
            </a:r>
            <a:r>
              <a:rPr lang="en-US" dirty="0" smtClean="0"/>
              <a:t>. </a:t>
            </a:r>
            <a:r>
              <a:rPr lang="en-US" dirty="0"/>
              <a:t>Opportunities and Barriers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6" y="1472665"/>
            <a:ext cx="8712708" cy="1665172"/>
          </a:xfrm>
        </p:spPr>
        <p:txBody>
          <a:bodyPr numCol="2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Opportunities: </a:t>
            </a:r>
            <a:br>
              <a:rPr kumimoji="1" lang="en-US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kumimoji="1" lang="en-US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	- Existing Diagnostics and Data      </a:t>
            </a:r>
            <a:br>
              <a:rPr kumimoji="1" lang="en-US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kumimoji="1" lang="en-US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	- Available funding resources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s-PA" altLang="ja-JP" sz="20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s-PA" altLang="ja-JP" sz="20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ja-JP" sz="20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Barriers:</a:t>
            </a:r>
          </a:p>
          <a:p>
            <a:pPr marL="1139825" lvl="4">
              <a:lnSpc>
                <a:spcPct val="100000"/>
              </a:lnSpc>
              <a:buNone/>
            </a:pPr>
            <a:r>
              <a:rPr kumimoji="1" lang="es-PA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- </a:t>
            </a:r>
            <a:r>
              <a:rPr kumimoji="1" lang="es-PA" altLang="ja-JP" sz="20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Differing</a:t>
            </a:r>
            <a:r>
              <a:rPr kumimoji="1" lang="es-PA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0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Political</a:t>
            </a:r>
            <a:r>
              <a:rPr kumimoji="1" lang="es-PA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0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Interests</a:t>
            </a:r>
            <a:endParaRPr kumimoji="1" lang="es-PA" altLang="ja-JP" sz="20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1139825" lvl="4">
              <a:lnSpc>
                <a:spcPct val="100000"/>
              </a:lnSpc>
              <a:buNone/>
            </a:pPr>
            <a:r>
              <a:rPr kumimoji="1" lang="es-PA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- Silo </a:t>
            </a:r>
            <a:r>
              <a:rPr kumimoji="1" lang="es-PA" altLang="ja-JP" sz="20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mentality</a:t>
            </a:r>
            <a:endParaRPr kumimoji="1" lang="es-PA" altLang="ja-JP" sz="20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1139825" lvl="4">
              <a:lnSpc>
                <a:spcPct val="100000"/>
              </a:lnSpc>
              <a:buNone/>
            </a:pPr>
            <a:r>
              <a:rPr kumimoji="1" lang="es-PA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- </a:t>
            </a:r>
            <a:r>
              <a:rPr kumimoji="1" lang="es-PA" altLang="ja-JP" sz="20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High</a:t>
            </a:r>
            <a:r>
              <a:rPr kumimoji="1" lang="es-PA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0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technical</a:t>
            </a:r>
            <a:r>
              <a:rPr kumimoji="1" lang="es-PA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 </a:t>
            </a:r>
            <a:r>
              <a:rPr kumimoji="1" lang="es-PA" altLang="ja-JP" sz="20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political</a:t>
            </a:r>
            <a:r>
              <a:rPr kumimoji="1" lang="es-PA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0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officials</a:t>
            </a:r>
            <a:r>
              <a:rPr kumimoji="1" lang="es-PA" altLang="ja-JP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0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turnover</a:t>
            </a:r>
            <a:endParaRPr kumimoji="1" lang="en-US" altLang="ja-JP" sz="20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endParaRPr kumimoji="1" lang="en-US" altLang="ja-JP" sz="16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Imagen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2" y="5210700"/>
            <a:ext cx="266065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99133"/>
            <a:ext cx="305911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3288" y="4986346"/>
            <a:ext cx="3410712" cy="188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1" descr="23442836443_cc5e0701fd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3339120"/>
            <a:ext cx="2853066" cy="16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931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/>
              <a:t>7</a:t>
            </a:r>
            <a:r>
              <a:rPr lang="en-US" dirty="0" smtClean="0"/>
              <a:t>. </a:t>
            </a:r>
            <a:r>
              <a:rPr lang="en-US" dirty="0"/>
              <a:t>Needs for </a:t>
            </a:r>
            <a:r>
              <a:rPr lang="en-US" dirty="0" err="1"/>
              <a:t>assitance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6" y="1393534"/>
            <a:ext cx="8712708" cy="318142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</a:pPr>
            <a:endParaRPr kumimoji="1" lang="en-US" altLang="ja-JP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Assesment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on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non-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structural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measures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particularly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on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urban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drainage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policy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regulations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Technical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assistance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for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workshop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tranining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organizing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with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the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objective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of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implementing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an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IUWM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pilot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project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Experts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visits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for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knowledge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sharing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and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platforms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for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working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bilaterally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with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kumimoji="1" lang="es-PA" altLang="ja-JP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countries</a:t>
            </a:r>
            <a:r>
              <a:rPr kumimoji="1" lang="es-PA" altLang="ja-JP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s-PA" altLang="ja-JP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s-PA" altLang="ja-JP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ja-JP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83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n 4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8450" y="2603850"/>
            <a:ext cx="50355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343401" y="1337912"/>
            <a:ext cx="8440305" cy="4723451"/>
          </a:xfrm>
        </p:spPr>
        <p:txBody>
          <a:bodyPr/>
          <a:lstStyle/>
          <a:p>
            <a:r>
              <a:rPr lang="es-PA" dirty="0" err="1" smtClean="0"/>
              <a:t>Panama</a:t>
            </a:r>
            <a:r>
              <a:rPr lang="es-PA" dirty="0" smtClean="0"/>
              <a:t> </a:t>
            </a:r>
            <a:r>
              <a:rPr lang="es-PA" dirty="0" err="1" smtClean="0"/>
              <a:t>Sanitation</a:t>
            </a:r>
            <a:r>
              <a:rPr lang="es-PA" dirty="0" smtClean="0"/>
              <a:t> </a:t>
            </a:r>
            <a:r>
              <a:rPr lang="es-PA" dirty="0" err="1" smtClean="0"/>
              <a:t>Program</a:t>
            </a:r>
            <a:r>
              <a:rPr lang="es-PA" dirty="0" smtClean="0"/>
              <a:t> can </a:t>
            </a:r>
            <a:r>
              <a:rPr lang="es-PA" dirty="0" err="1" smtClean="0"/>
              <a:t>be</a:t>
            </a:r>
            <a:r>
              <a:rPr lang="es-PA" dirty="0" smtClean="0"/>
              <a:t> a </a:t>
            </a:r>
            <a:r>
              <a:rPr lang="es-PA" dirty="0" err="1" smtClean="0"/>
              <a:t>model</a:t>
            </a:r>
            <a:r>
              <a:rPr lang="es-PA" dirty="0" smtClean="0"/>
              <a:t> </a:t>
            </a:r>
            <a:r>
              <a:rPr lang="es-PA" dirty="0" err="1" smtClean="0"/>
              <a:t>for</a:t>
            </a:r>
            <a:r>
              <a:rPr lang="es-PA" dirty="0" smtClean="0"/>
              <a:t> </a:t>
            </a:r>
            <a:r>
              <a:rPr lang="es-PA" dirty="0" err="1" smtClean="0"/>
              <a:t>other</a:t>
            </a:r>
            <a:r>
              <a:rPr lang="es-PA" dirty="0" smtClean="0"/>
              <a:t> central </a:t>
            </a:r>
            <a:r>
              <a:rPr lang="es-PA" dirty="0" err="1" smtClean="0"/>
              <a:t>american</a:t>
            </a:r>
            <a:r>
              <a:rPr lang="es-PA" dirty="0" smtClean="0"/>
              <a:t> </a:t>
            </a:r>
            <a:r>
              <a:rPr lang="es-PA" dirty="0" err="1" smtClean="0"/>
              <a:t>countries</a:t>
            </a:r>
            <a:r>
              <a:rPr lang="es-PA" dirty="0" smtClean="0"/>
              <a:t> at </a:t>
            </a:r>
            <a:r>
              <a:rPr lang="es-PA" dirty="0" err="1" smtClean="0"/>
              <a:t>the</a:t>
            </a:r>
            <a:r>
              <a:rPr lang="es-PA" dirty="0" smtClean="0"/>
              <a:t> </a:t>
            </a:r>
            <a:r>
              <a:rPr lang="es-PA" dirty="0" err="1" smtClean="0"/>
              <a:t>starting</a:t>
            </a:r>
            <a:r>
              <a:rPr lang="es-PA" dirty="0" smtClean="0"/>
              <a:t> </a:t>
            </a:r>
            <a:r>
              <a:rPr lang="es-PA" dirty="0" err="1" smtClean="0"/>
              <a:t>stage</a:t>
            </a:r>
            <a:r>
              <a:rPr lang="es-PA" dirty="0" smtClean="0"/>
              <a:t> of </a:t>
            </a:r>
            <a:r>
              <a:rPr lang="es-PA" dirty="0" err="1" smtClean="0"/>
              <a:t>developing</a:t>
            </a:r>
            <a:r>
              <a:rPr lang="es-PA" dirty="0" smtClean="0"/>
              <a:t> a </a:t>
            </a:r>
            <a:r>
              <a:rPr lang="es-PA" dirty="0" err="1" smtClean="0"/>
              <a:t>sanitation</a:t>
            </a:r>
            <a:r>
              <a:rPr lang="es-PA" dirty="0" smtClean="0"/>
              <a:t> </a:t>
            </a:r>
            <a:r>
              <a:rPr lang="es-PA" dirty="0" err="1" smtClean="0"/>
              <a:t>program</a:t>
            </a:r>
            <a:r>
              <a:rPr lang="es-PA" dirty="0" smtClean="0"/>
              <a:t> </a:t>
            </a:r>
            <a:r>
              <a:rPr lang="es-PA" dirty="0" err="1" smtClean="0"/>
              <a:t>for</a:t>
            </a:r>
            <a:r>
              <a:rPr lang="es-PA" dirty="0" smtClean="0"/>
              <a:t> </a:t>
            </a:r>
            <a:r>
              <a:rPr lang="es-PA" dirty="0" err="1" smtClean="0"/>
              <a:t>their</a:t>
            </a:r>
            <a:r>
              <a:rPr lang="es-PA" dirty="0" smtClean="0"/>
              <a:t> </a:t>
            </a:r>
            <a:r>
              <a:rPr lang="es-PA" dirty="0" err="1" smtClean="0"/>
              <a:t>cities</a:t>
            </a:r>
            <a:r>
              <a:rPr lang="es-PA" dirty="0" smtClean="0"/>
              <a:t>.</a:t>
            </a:r>
          </a:p>
          <a:p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C04D3-1B41-4ACF-B3E7-625E10603CE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Panama</a:t>
            </a:r>
            <a:r>
              <a:rPr lang="es-PA" dirty="0" smtClean="0"/>
              <a:t> </a:t>
            </a:r>
            <a:r>
              <a:rPr lang="es-PA" dirty="0" err="1" smtClean="0"/>
              <a:t>Sanitation</a:t>
            </a:r>
            <a:r>
              <a:rPr lang="es-PA" dirty="0" smtClean="0"/>
              <a:t> </a:t>
            </a:r>
            <a:r>
              <a:rPr lang="es-PA" dirty="0" err="1" smtClean="0"/>
              <a:t>Experience</a:t>
            </a:r>
            <a:endParaRPr lang="en-US" dirty="0"/>
          </a:p>
        </p:txBody>
      </p:sp>
      <p:pic>
        <p:nvPicPr>
          <p:cNvPr id="5" name="Pictur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2700" y="3265038"/>
            <a:ext cx="4984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225" y="3260275"/>
            <a:ext cx="495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075" y="3268213"/>
            <a:ext cx="4873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613" y="3268213"/>
            <a:ext cx="498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575" y="3268213"/>
            <a:ext cx="498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038" y="3268213"/>
            <a:ext cx="487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438" y="2349050"/>
            <a:ext cx="2819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613" y="2118863"/>
            <a:ext cx="2817812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1613" y="3219000"/>
            <a:ext cx="281781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87288" y="3680963"/>
            <a:ext cx="9366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53838" y="3680963"/>
            <a:ext cx="95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2300" y="3682550"/>
            <a:ext cx="952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onut 28"/>
          <p:cNvSpPr/>
          <p:nvPr/>
        </p:nvSpPr>
        <p:spPr>
          <a:xfrm>
            <a:off x="506075" y="4290563"/>
            <a:ext cx="639763" cy="639762"/>
          </a:xfrm>
          <a:prstGeom prst="donut">
            <a:avLst>
              <a:gd name="adj" fmla="val 14719"/>
            </a:avLst>
          </a:prstGeom>
          <a:solidFill>
            <a:srgbClr val="142C39"/>
          </a:solidFill>
          <a:ln>
            <a:noFill/>
          </a:ln>
          <a:effectLst>
            <a:outerShdw dist="50800" dir="468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30"/>
          <p:cNvSpPr/>
          <p:nvPr/>
        </p:nvSpPr>
        <p:spPr>
          <a:xfrm>
            <a:off x="1372850" y="4290563"/>
            <a:ext cx="639763" cy="639762"/>
          </a:xfrm>
          <a:prstGeom prst="donut">
            <a:avLst>
              <a:gd name="adj" fmla="val 13479"/>
            </a:avLst>
          </a:prstGeom>
          <a:solidFill>
            <a:srgbClr val="142C39"/>
          </a:solidFill>
          <a:ln>
            <a:noFill/>
          </a:ln>
          <a:effectLst>
            <a:outerShdw dist="50800" dir="468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31"/>
          <p:cNvSpPr/>
          <p:nvPr/>
        </p:nvSpPr>
        <p:spPr>
          <a:xfrm>
            <a:off x="2299950" y="4288975"/>
            <a:ext cx="639763" cy="639763"/>
          </a:xfrm>
          <a:prstGeom prst="donut">
            <a:avLst>
              <a:gd name="adj" fmla="val 13503"/>
            </a:avLst>
          </a:prstGeom>
          <a:solidFill>
            <a:srgbClr val="142C39"/>
          </a:solidFill>
          <a:ln>
            <a:noFill/>
          </a:ln>
          <a:effectLst>
            <a:outerShdw dist="50800" dir="4680000" sx="1000" sy="1000" algn="ctr" rotWithShape="0">
              <a:srgbClr val="00206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4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2563" y="4943025"/>
            <a:ext cx="1714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4200" y="4943025"/>
            <a:ext cx="1698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49188" y="4943025"/>
            <a:ext cx="16986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onut 46"/>
          <p:cNvSpPr/>
          <p:nvPr/>
        </p:nvSpPr>
        <p:spPr>
          <a:xfrm>
            <a:off x="471150" y="5438325"/>
            <a:ext cx="709613" cy="708025"/>
          </a:xfrm>
          <a:prstGeom prst="donut">
            <a:avLst>
              <a:gd name="adj" fmla="val 11280"/>
            </a:avLst>
          </a:prstGeom>
          <a:solidFill>
            <a:srgbClr val="0E1B9F"/>
          </a:solidFill>
          <a:ln>
            <a:noFill/>
          </a:ln>
          <a:effectLst>
            <a:outerShdw dist="50800" dir="468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47"/>
          <p:cNvSpPr/>
          <p:nvPr/>
        </p:nvSpPr>
        <p:spPr>
          <a:xfrm>
            <a:off x="1350625" y="5438325"/>
            <a:ext cx="708025" cy="708025"/>
          </a:xfrm>
          <a:prstGeom prst="donut">
            <a:avLst>
              <a:gd name="adj" fmla="val 12027"/>
            </a:avLst>
          </a:prstGeom>
          <a:solidFill>
            <a:srgbClr val="0E1B9F"/>
          </a:solidFill>
          <a:ln>
            <a:noFill/>
          </a:ln>
          <a:effectLst>
            <a:outerShdw dist="50800" dir="468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48"/>
          <p:cNvSpPr/>
          <p:nvPr/>
        </p:nvSpPr>
        <p:spPr>
          <a:xfrm>
            <a:off x="2279313" y="5438325"/>
            <a:ext cx="709612" cy="709613"/>
          </a:xfrm>
          <a:prstGeom prst="donut">
            <a:avLst>
              <a:gd name="adj" fmla="val 11866"/>
            </a:avLst>
          </a:prstGeom>
          <a:solidFill>
            <a:srgbClr val="0E1B9F"/>
          </a:solidFill>
          <a:ln>
            <a:noFill/>
          </a:ln>
          <a:effectLst>
            <a:outerShdw dist="50800" dir="468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5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4200" y="6146350"/>
            <a:ext cx="10398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30025" y="6146350"/>
            <a:ext cx="1000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4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39550" y="6146350"/>
            <a:ext cx="10795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58"/>
          <p:cNvSpPr txBox="1">
            <a:spLocks noChangeArrowheads="1"/>
          </p:cNvSpPr>
          <p:nvPr/>
        </p:nvSpPr>
        <p:spPr bwMode="auto">
          <a:xfrm>
            <a:off x="979150" y="4927150"/>
            <a:ext cx="393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s-MX" sz="3200">
                <a:solidFill>
                  <a:srgbClr val="0E1B9F"/>
                </a:solidFill>
                <a:latin typeface="Impact" pitchFamily="34" charset="0"/>
                <a:ea typeface="Impact" pitchFamily="34" charset="0"/>
                <a:cs typeface="Impact" pitchFamily="34" charset="0"/>
              </a:rPr>
              <a:t>2</a:t>
            </a:r>
          </a:p>
        </p:txBody>
      </p:sp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606088" y="4330250"/>
            <a:ext cx="660400" cy="590550"/>
            <a:chOff x="1097524" y="3762465"/>
            <a:chExt cx="659109" cy="589897"/>
          </a:xfrm>
        </p:grpSpPr>
        <p:sp>
          <p:nvSpPr>
            <p:cNvPr id="31" name="TextBox 14"/>
            <p:cNvSpPr txBox="1"/>
            <p:nvPr/>
          </p:nvSpPr>
          <p:spPr>
            <a:xfrm>
              <a:off x="1097524" y="3762465"/>
              <a:ext cx="567214" cy="4614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pc="-300" dirty="0">
                  <a:latin typeface="+mn-lt"/>
                </a:rPr>
                <a:t>LLI</a:t>
              </a:r>
            </a:p>
          </p:txBody>
        </p:sp>
        <p:sp>
          <p:nvSpPr>
            <p:cNvPr id="32" name="TextBox 67"/>
            <p:cNvSpPr txBox="1"/>
            <p:nvPr/>
          </p:nvSpPr>
          <p:spPr>
            <a:xfrm>
              <a:off x="1189419" y="3890911"/>
              <a:ext cx="567214" cy="4614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pc="-300">
                  <a:latin typeface="+mn-lt"/>
                </a:rPr>
                <a:t>I</a:t>
              </a:r>
              <a:endParaRPr lang="en-US" sz="2400" spc="-300" dirty="0">
                <a:latin typeface="+mn-lt"/>
              </a:endParaRPr>
            </a:p>
          </p:txBody>
        </p:sp>
      </p:grp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1471275" y="4327075"/>
            <a:ext cx="660400" cy="588963"/>
            <a:chOff x="1097524" y="3762465"/>
            <a:chExt cx="659109" cy="589897"/>
          </a:xfrm>
        </p:grpSpPr>
        <p:sp>
          <p:nvSpPr>
            <p:cNvPr id="34" name="TextBox 14"/>
            <p:cNvSpPr txBox="1"/>
            <p:nvPr/>
          </p:nvSpPr>
          <p:spPr>
            <a:xfrm>
              <a:off x="1097524" y="3762465"/>
              <a:ext cx="567214" cy="461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pc="-300" dirty="0">
                  <a:latin typeface="+mn-lt"/>
                </a:rPr>
                <a:t>LLI</a:t>
              </a:r>
            </a:p>
          </p:txBody>
        </p:sp>
        <p:sp>
          <p:nvSpPr>
            <p:cNvPr id="35" name="TextBox 67"/>
            <p:cNvSpPr txBox="1"/>
            <p:nvPr/>
          </p:nvSpPr>
          <p:spPr>
            <a:xfrm>
              <a:off x="1189419" y="3891257"/>
              <a:ext cx="567214" cy="461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pc="-300">
                  <a:latin typeface="+mn-lt"/>
                </a:rPr>
                <a:t>I</a:t>
              </a:r>
              <a:endParaRPr lang="en-US" sz="2400" spc="-300" dirty="0">
                <a:latin typeface="+mn-lt"/>
              </a:endParaRPr>
            </a:p>
          </p:txBody>
        </p:sp>
      </p:grpSp>
      <p:grpSp>
        <p:nvGrpSpPr>
          <p:cNvPr id="36" name="Group 16"/>
          <p:cNvGrpSpPr>
            <a:grpSpLocks/>
          </p:cNvGrpSpPr>
          <p:nvPr/>
        </p:nvGrpSpPr>
        <p:grpSpPr bwMode="auto">
          <a:xfrm>
            <a:off x="2404725" y="4327075"/>
            <a:ext cx="658813" cy="588963"/>
            <a:chOff x="1097524" y="3762465"/>
            <a:chExt cx="659109" cy="589897"/>
          </a:xfrm>
        </p:grpSpPr>
        <p:sp>
          <p:nvSpPr>
            <p:cNvPr id="37" name="TextBox 14"/>
            <p:cNvSpPr txBox="1"/>
            <p:nvPr/>
          </p:nvSpPr>
          <p:spPr>
            <a:xfrm>
              <a:off x="1097524" y="3762465"/>
              <a:ext cx="566993" cy="461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pc="-300" dirty="0">
                  <a:latin typeface="+mn-lt"/>
                </a:rPr>
                <a:t>LLI</a:t>
              </a:r>
            </a:p>
          </p:txBody>
        </p:sp>
        <p:sp>
          <p:nvSpPr>
            <p:cNvPr id="38" name="TextBox 67"/>
            <p:cNvSpPr txBox="1"/>
            <p:nvPr/>
          </p:nvSpPr>
          <p:spPr>
            <a:xfrm>
              <a:off x="1189640" y="3891257"/>
              <a:ext cx="566993" cy="461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pc="-300" dirty="0">
                  <a:latin typeface="+mn-lt"/>
                </a:rPr>
                <a:t>I</a:t>
              </a:r>
            </a:p>
          </p:txBody>
        </p:sp>
      </p:grpSp>
      <p:sp>
        <p:nvSpPr>
          <p:cNvPr id="39" name="TextBox 56"/>
          <p:cNvSpPr txBox="1">
            <a:spLocks noChangeArrowheads="1"/>
          </p:cNvSpPr>
          <p:nvPr/>
        </p:nvSpPr>
        <p:spPr bwMode="auto">
          <a:xfrm>
            <a:off x="1101388" y="3796850"/>
            <a:ext cx="3413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s-MX" sz="3200">
                <a:solidFill>
                  <a:srgbClr val="142C39"/>
                </a:solidFill>
                <a:latin typeface="Impact" pitchFamily="34" charset="0"/>
                <a:ea typeface="Impact" pitchFamily="34" charset="0"/>
                <a:cs typeface="Impact" pitchFamily="34" charset="0"/>
              </a:rPr>
              <a:t>1</a:t>
            </a:r>
          </a:p>
        </p:txBody>
      </p:sp>
      <p:sp>
        <p:nvSpPr>
          <p:cNvPr id="40" name="TextBox 56"/>
          <p:cNvSpPr txBox="1">
            <a:spLocks noChangeArrowheads="1"/>
          </p:cNvSpPr>
          <p:nvPr/>
        </p:nvSpPr>
        <p:spPr bwMode="auto">
          <a:xfrm>
            <a:off x="2012613" y="3796850"/>
            <a:ext cx="3413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s-MX" sz="3200">
                <a:solidFill>
                  <a:srgbClr val="142C39"/>
                </a:solidFill>
                <a:latin typeface="Impact" pitchFamily="34" charset="0"/>
                <a:ea typeface="Impact" pitchFamily="34" charset="0"/>
                <a:cs typeface="Impact" pitchFamily="34" charset="0"/>
              </a:rPr>
              <a:t>1</a:t>
            </a:r>
          </a:p>
        </p:txBody>
      </p:sp>
      <p:sp>
        <p:nvSpPr>
          <p:cNvPr id="41" name="TextBox 58"/>
          <p:cNvSpPr txBox="1">
            <a:spLocks noChangeArrowheads="1"/>
          </p:cNvSpPr>
          <p:nvPr/>
        </p:nvSpPr>
        <p:spPr bwMode="auto">
          <a:xfrm>
            <a:off x="2023725" y="4925563"/>
            <a:ext cx="392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s-MX" sz="3200">
                <a:solidFill>
                  <a:srgbClr val="0E1B9F"/>
                </a:solidFill>
                <a:latin typeface="Impact" pitchFamily="34" charset="0"/>
                <a:ea typeface="Impact" pitchFamily="34" charset="0"/>
                <a:cs typeface="Impact" pitchFamily="34" charset="0"/>
              </a:rPr>
              <a:t>2</a:t>
            </a:r>
          </a:p>
        </p:txBody>
      </p:sp>
      <p:grpSp>
        <p:nvGrpSpPr>
          <p:cNvPr id="42" name="Group 83"/>
          <p:cNvGrpSpPr>
            <a:grpSpLocks/>
          </p:cNvGrpSpPr>
          <p:nvPr/>
        </p:nvGrpSpPr>
        <p:grpSpPr bwMode="auto">
          <a:xfrm>
            <a:off x="1466513" y="5636763"/>
            <a:ext cx="479425" cy="263525"/>
            <a:chOff x="2892363" y="5036783"/>
            <a:chExt cx="422796" cy="324027"/>
          </a:xfrm>
        </p:grpSpPr>
        <p:pic>
          <p:nvPicPr>
            <p:cNvPr id="43" name="Picture 8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98762" y="5036783"/>
              <a:ext cx="316397" cy="322074"/>
            </a:xfrm>
            <a:prstGeom prst="rect">
              <a:avLst/>
            </a:prstGeom>
            <a:effectLst>
              <a:outerShdw blurRad="50800" dist="76200" dir="8100000" sx="82000" sy="82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8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flipH="1">
              <a:off x="2892363" y="5038734"/>
              <a:ext cx="317797" cy="322076"/>
            </a:xfrm>
            <a:prstGeom prst="rect">
              <a:avLst/>
            </a:prstGeom>
            <a:effectLst>
              <a:outerShdw blurRad="50800" dist="76200" dir="8100000" sx="82000" sy="82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Group 83"/>
          <p:cNvGrpSpPr>
            <a:grpSpLocks/>
          </p:cNvGrpSpPr>
          <p:nvPr/>
        </p:nvGrpSpPr>
        <p:grpSpPr bwMode="auto">
          <a:xfrm>
            <a:off x="2395200" y="5633588"/>
            <a:ext cx="481013" cy="263525"/>
            <a:chOff x="2892363" y="5036783"/>
            <a:chExt cx="422796" cy="324027"/>
          </a:xfrm>
        </p:grpSpPr>
        <p:pic>
          <p:nvPicPr>
            <p:cNvPr id="46" name="Picture 8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99807" y="5036783"/>
              <a:ext cx="315352" cy="322074"/>
            </a:xfrm>
            <a:prstGeom prst="rect">
              <a:avLst/>
            </a:prstGeom>
            <a:effectLst>
              <a:outerShdw blurRad="50800" dist="76200" dir="8100000" sx="82000" sy="82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8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flipH="1">
              <a:off x="2892363" y="5038734"/>
              <a:ext cx="318143" cy="322076"/>
            </a:xfrm>
            <a:prstGeom prst="rect">
              <a:avLst/>
            </a:prstGeom>
            <a:effectLst>
              <a:outerShdw blurRad="50800" dist="76200" dir="8100000" sx="82000" sy="82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Group 83"/>
          <p:cNvGrpSpPr>
            <a:grpSpLocks/>
          </p:cNvGrpSpPr>
          <p:nvPr/>
        </p:nvGrpSpPr>
        <p:grpSpPr bwMode="auto">
          <a:xfrm>
            <a:off x="593388" y="5598663"/>
            <a:ext cx="481012" cy="263525"/>
            <a:chOff x="2892363" y="5036783"/>
            <a:chExt cx="422796" cy="324027"/>
          </a:xfrm>
        </p:grpSpPr>
        <p:pic>
          <p:nvPicPr>
            <p:cNvPr id="49" name="Picture 8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99806" y="5036783"/>
              <a:ext cx="315353" cy="322074"/>
            </a:xfrm>
            <a:prstGeom prst="rect">
              <a:avLst/>
            </a:prstGeom>
            <a:effectLst>
              <a:outerShdw blurRad="50800" dist="76200" dir="8100000" sx="82000" sy="82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Picture 8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flipH="1">
              <a:off x="2892363" y="5038734"/>
              <a:ext cx="318144" cy="322076"/>
            </a:xfrm>
            <a:prstGeom prst="rect">
              <a:avLst/>
            </a:prstGeom>
            <a:effectLst>
              <a:outerShdw blurRad="50800" dist="76200" dir="8100000" sx="82000" sy="82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Group 64"/>
          <p:cNvGrpSpPr>
            <a:grpSpLocks/>
          </p:cNvGrpSpPr>
          <p:nvPr/>
        </p:nvGrpSpPr>
        <p:grpSpPr bwMode="auto">
          <a:xfrm>
            <a:off x="2519025" y="5746300"/>
            <a:ext cx="215900" cy="84138"/>
            <a:chOff x="3017144" y="5185496"/>
            <a:chExt cx="216403" cy="83404"/>
          </a:xfrm>
        </p:grpSpPr>
        <p:pic>
          <p:nvPicPr>
            <p:cNvPr id="52" name="Picture 65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17144" y="5185496"/>
              <a:ext cx="21164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79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21906" y="5223181"/>
              <a:ext cx="21164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Group 80"/>
          <p:cNvGrpSpPr>
            <a:grpSpLocks/>
          </p:cNvGrpSpPr>
          <p:nvPr/>
        </p:nvGrpSpPr>
        <p:grpSpPr bwMode="auto">
          <a:xfrm>
            <a:off x="1603038" y="5741538"/>
            <a:ext cx="217487" cy="84137"/>
            <a:chOff x="3017144" y="5185496"/>
            <a:chExt cx="216403" cy="83404"/>
          </a:xfrm>
        </p:grpSpPr>
        <p:pic>
          <p:nvPicPr>
            <p:cNvPr id="55" name="Picture 81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17144" y="5185496"/>
              <a:ext cx="21164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92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21906" y="5223181"/>
              <a:ext cx="21164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oup 93"/>
          <p:cNvGrpSpPr>
            <a:grpSpLocks/>
          </p:cNvGrpSpPr>
          <p:nvPr/>
        </p:nvGrpSpPr>
        <p:grpSpPr bwMode="auto">
          <a:xfrm>
            <a:off x="721975" y="5717725"/>
            <a:ext cx="215900" cy="84138"/>
            <a:chOff x="3017144" y="5185496"/>
            <a:chExt cx="216403" cy="83404"/>
          </a:xfrm>
        </p:grpSpPr>
        <p:pic>
          <p:nvPicPr>
            <p:cNvPr id="58" name="Picture 94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17144" y="5185496"/>
              <a:ext cx="21164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95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21906" y="5223181"/>
              <a:ext cx="211641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21"/>
          <p:cNvGrpSpPr>
            <a:grpSpLocks/>
          </p:cNvGrpSpPr>
          <p:nvPr/>
        </p:nvGrpSpPr>
        <p:grpSpPr bwMode="auto">
          <a:xfrm>
            <a:off x="3268280" y="2569395"/>
            <a:ext cx="3129280" cy="3890010"/>
            <a:chOff x="147569" y="1299148"/>
            <a:chExt cx="3911497" cy="4861384"/>
          </a:xfrm>
        </p:grpSpPr>
        <p:pic>
          <p:nvPicPr>
            <p:cNvPr id="61" name="Picture 26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970529" y="4072128"/>
              <a:ext cx="294854" cy="2088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2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-5400000">
              <a:off x="1107139" y="1860174"/>
              <a:ext cx="298469" cy="822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Oval 23"/>
            <p:cNvSpPr/>
            <p:nvPr/>
          </p:nvSpPr>
          <p:spPr>
            <a:xfrm>
              <a:off x="801598" y="6077320"/>
              <a:ext cx="617896" cy="82385"/>
            </a:xfrm>
            <a:prstGeom prst="ellipse">
              <a:avLst/>
            </a:prstGeom>
            <a:solidFill>
              <a:schemeClr val="tx1"/>
            </a:solidFill>
            <a:effectLst>
              <a:outerShdw blurRad="152400" dist="25400" dir="5400000" sx="170000" sy="170000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4" name="Group 24"/>
            <p:cNvGrpSpPr>
              <a:grpSpLocks/>
            </p:cNvGrpSpPr>
            <p:nvPr/>
          </p:nvGrpSpPr>
          <p:grpSpPr bwMode="auto">
            <a:xfrm>
              <a:off x="147569" y="1335007"/>
              <a:ext cx="3911496" cy="4427151"/>
              <a:chOff x="87472" y="1503223"/>
              <a:chExt cx="5427595" cy="6143124"/>
            </a:xfrm>
          </p:grpSpPr>
          <p:pic>
            <p:nvPicPr>
              <p:cNvPr id="78" name="Picture 41"/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 rot="5400000">
                <a:off x="3549530" y="1861571"/>
                <a:ext cx="451706" cy="1889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Oval 42"/>
              <p:cNvSpPr/>
              <p:nvPr/>
            </p:nvSpPr>
            <p:spPr>
              <a:xfrm>
                <a:off x="4657674" y="1503223"/>
                <a:ext cx="857393" cy="114317"/>
              </a:xfrm>
              <a:prstGeom prst="ellipse">
                <a:avLst/>
              </a:prstGeom>
              <a:solidFill>
                <a:schemeClr val="tx1"/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80" name="Picture 43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844168" y="1513214"/>
                <a:ext cx="508818" cy="1026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" name="Donut 44"/>
              <p:cNvSpPr/>
              <p:nvPr/>
            </p:nvSpPr>
            <p:spPr>
              <a:xfrm>
                <a:off x="367222" y="5534337"/>
                <a:ext cx="2112445" cy="2112010"/>
              </a:xfrm>
              <a:prstGeom prst="donut">
                <a:avLst>
                  <a:gd name="adj" fmla="val 14128"/>
                </a:avLst>
              </a:prstGeom>
              <a:solidFill>
                <a:srgbClr val="00A1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82" name="Picture 45"/>
              <p:cNvPicPr>
                <a:picLocks noChangeAspect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 flipV="1">
                <a:off x="4630780" y="2336697"/>
                <a:ext cx="729916" cy="711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46"/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391682" y="3233323"/>
                <a:ext cx="486948" cy="132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47"/>
              <p:cNvPicPr>
                <a:picLocks noChangeAspect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 rot="10800000" flipV="1">
                <a:off x="371360" y="2622838"/>
                <a:ext cx="729917" cy="711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48"/>
              <p:cNvPicPr>
                <a:picLocks noChangeAspect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 rot="5400000" flipV="1">
                <a:off x="390526" y="4382488"/>
                <a:ext cx="729916" cy="711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" name="TextBox 51"/>
              <p:cNvSpPr txBox="1">
                <a:spLocks noChangeArrowheads="1"/>
              </p:cNvSpPr>
              <p:nvPr/>
            </p:nvSpPr>
            <p:spPr bwMode="auto">
              <a:xfrm>
                <a:off x="87472" y="5084887"/>
                <a:ext cx="538701" cy="98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s-MX" sz="4000">
                    <a:solidFill>
                      <a:srgbClr val="00A1B8"/>
                    </a:solidFill>
                    <a:latin typeface="Impact" pitchFamily="34" charset="0"/>
                    <a:ea typeface="Impact" pitchFamily="34" charset="0"/>
                    <a:cs typeface="Impact" pitchFamily="34" charset="0"/>
                  </a:rPr>
                  <a:t>3</a:t>
                </a:r>
              </a:p>
            </p:txBody>
          </p:sp>
        </p:grpSp>
        <p:pic>
          <p:nvPicPr>
            <p:cNvPr id="65" name="Picture 25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10800000" flipH="1" flipV="1">
              <a:off x="822169" y="3554109"/>
              <a:ext cx="456214" cy="570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2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5400000">
              <a:off x="723108" y="4829682"/>
              <a:ext cx="830069" cy="387340"/>
            </a:xfrm>
            <a:prstGeom prst="rect">
              <a:avLst/>
            </a:prstGeom>
            <a:effectLst>
              <a:outerShdw blurRad="50800" dist="76200" dir="8100000" sx="91000" sy="91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7" name="Group 28"/>
            <p:cNvGrpSpPr>
              <a:grpSpLocks/>
            </p:cNvGrpSpPr>
            <p:nvPr/>
          </p:nvGrpSpPr>
          <p:grpSpPr bwMode="auto">
            <a:xfrm rot="5400000">
              <a:off x="879354" y="4902730"/>
              <a:ext cx="537281" cy="214328"/>
              <a:chOff x="1799401" y="2232454"/>
              <a:chExt cx="581816" cy="214328"/>
            </a:xfrm>
          </p:grpSpPr>
          <p:pic>
            <p:nvPicPr>
              <p:cNvPr id="76" name="Picture 39"/>
              <p:cNvPicPr>
                <a:picLocks noChangeAspect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1799401" y="2232454"/>
                <a:ext cx="561224" cy="119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40"/>
              <p:cNvPicPr>
                <a:picLocks noChangeAspect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1819993" y="2327188"/>
                <a:ext cx="561224" cy="119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8" name="Picture 29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5400000" flipV="1">
              <a:off x="373178" y="1981098"/>
              <a:ext cx="473458" cy="51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9" name="Group 30"/>
            <p:cNvGrpSpPr>
              <a:grpSpLocks/>
            </p:cNvGrpSpPr>
            <p:nvPr/>
          </p:nvGrpSpPr>
          <p:grpSpPr bwMode="auto">
            <a:xfrm>
              <a:off x="1605826" y="1949721"/>
              <a:ext cx="650042" cy="512862"/>
              <a:chOff x="7737685" y="1640439"/>
              <a:chExt cx="650042" cy="512862"/>
            </a:xfrm>
          </p:grpSpPr>
          <p:pic>
            <p:nvPicPr>
              <p:cNvPr id="74" name="Picture 35"/>
              <p:cNvPicPr>
                <a:picLocks noChangeAspect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 rot="5400000" flipV="1">
                <a:off x="7894567" y="1649404"/>
                <a:ext cx="473458" cy="512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38"/>
              <p:cNvPicPr>
                <a:picLocks noChangeAspect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 flipV="1">
                <a:off x="7737685" y="1640439"/>
                <a:ext cx="473458" cy="512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0" name="Oval 31"/>
            <p:cNvSpPr/>
            <p:nvPr/>
          </p:nvSpPr>
          <p:spPr>
            <a:xfrm>
              <a:off x="1576511" y="1299148"/>
              <a:ext cx="617896" cy="82385"/>
            </a:xfrm>
            <a:prstGeom prst="ellipse">
              <a:avLst/>
            </a:prstGeom>
            <a:solidFill>
              <a:schemeClr val="tx1"/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Oval 32"/>
            <p:cNvSpPr/>
            <p:nvPr/>
          </p:nvSpPr>
          <p:spPr>
            <a:xfrm>
              <a:off x="209393" y="1317078"/>
              <a:ext cx="617896" cy="82385"/>
            </a:xfrm>
            <a:prstGeom prst="ellipse">
              <a:avLst/>
            </a:prstGeom>
            <a:solidFill>
              <a:schemeClr val="tx1"/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2" name="Picture 33"/>
            <p:cNvPicPr>
              <a:picLocks noChangeAspect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733415" y="1317812"/>
              <a:ext cx="351417" cy="657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34"/>
            <p:cNvPicPr>
              <a:picLocks noChangeAspect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52851" y="1331260"/>
              <a:ext cx="342093" cy="70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BG-Any_Logo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ull Page Interior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WBG-Any_Logo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Full Page Interior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19948</TotalTime>
  <Words>413</Words>
  <Application>Microsoft Office PowerPoint</Application>
  <PresentationFormat>Presentación en pantalla (4:3)</PresentationFormat>
  <Paragraphs>93</Paragraphs>
  <Slides>9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WBG-Any_Logo</vt:lpstr>
      <vt:lpstr>Full Page Interior</vt:lpstr>
      <vt:lpstr>1_Full Page Interior</vt:lpstr>
      <vt:lpstr>1_WBG-Any_Logo</vt:lpstr>
      <vt:lpstr>2_Full Page Interior</vt:lpstr>
      <vt:lpstr>3_Full Page Interior</vt:lpstr>
      <vt:lpstr>think-cell Slide</vt:lpstr>
      <vt:lpstr>Diapositiva 0</vt:lpstr>
      <vt:lpstr>1. Key takeaways from IUWM TDD</vt:lpstr>
      <vt:lpstr>2. What needs to be accomplished</vt:lpstr>
      <vt:lpstr>3.  Action Steps in the first 6 months</vt:lpstr>
      <vt:lpstr>4. Key stakeholders</vt:lpstr>
      <vt:lpstr>5. The timeline (18 months)</vt:lpstr>
      <vt:lpstr>6. Opportunities and Barriers</vt:lpstr>
      <vt:lpstr>7. Needs for assitance</vt:lpstr>
      <vt:lpstr>Panama Sanitation Experience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ISA2016 World Bank TDLC</dc:title>
  <dc:creator>Daniel Levine</dc:creator>
  <cp:lastModifiedBy>fridanaid</cp:lastModifiedBy>
  <cp:revision>417</cp:revision>
  <cp:lastPrinted>2016-07-12T00:19:38Z</cp:lastPrinted>
  <dcterms:created xsi:type="dcterms:W3CDTF">2014-09-04T17:37:55Z</dcterms:created>
  <dcterms:modified xsi:type="dcterms:W3CDTF">2017-09-29T03:50:04Z</dcterms:modified>
</cp:coreProperties>
</file>