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4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5" r:id="rId10"/>
    <p:sldId id="263" r:id="rId11"/>
    <p:sldId id="266" r:id="rId12"/>
  </p:sldIdLst>
  <p:sldSz cx="96837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3"/>
  </p:normalViewPr>
  <p:slideViewPr>
    <p:cSldViewPr snapToGrid="0" snapToObjects="1">
      <p:cViewPr>
        <p:scale>
          <a:sx n="70" d="100"/>
          <a:sy n="70" d="100"/>
        </p:scale>
        <p:origin x="992" y="-60"/>
      </p:cViewPr>
      <p:guideLst>
        <p:guide orient="horz" pos="2160"/>
        <p:guide pos="30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281" y="1122363"/>
            <a:ext cx="82311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0469" y="3602038"/>
            <a:ext cx="72628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382B-3881-2941-AD5A-2A23A775964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C7B-F398-7742-97B5-E05C75B44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382B-3881-2941-AD5A-2A23A775964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C7B-F398-7742-97B5-E05C75B44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934" y="365125"/>
            <a:ext cx="208805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5758" y="365125"/>
            <a:ext cx="614312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382B-3881-2941-AD5A-2A23A775964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C7B-F398-7742-97B5-E05C75B44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382B-3881-2941-AD5A-2A23A775964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C7B-F398-7742-97B5-E05C75B44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15" y="1709740"/>
            <a:ext cx="835223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715" y="4589465"/>
            <a:ext cx="835223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382B-3881-2941-AD5A-2A23A775964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C7B-F398-7742-97B5-E05C75B44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758" y="1825625"/>
            <a:ext cx="411559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2398" y="1825625"/>
            <a:ext cx="411559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382B-3881-2941-AD5A-2A23A775964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C7B-F398-7742-97B5-E05C75B44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19" y="365127"/>
            <a:ext cx="835223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020" y="1681163"/>
            <a:ext cx="40966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020" y="2505075"/>
            <a:ext cx="409668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2399" y="1681163"/>
            <a:ext cx="41168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2399" y="2505075"/>
            <a:ext cx="411685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382B-3881-2941-AD5A-2A23A775964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C7B-F398-7742-97B5-E05C75B44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382B-3881-2941-AD5A-2A23A775964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C7B-F398-7742-97B5-E05C75B44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382B-3881-2941-AD5A-2A23A775964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C7B-F398-7742-97B5-E05C75B44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19" y="457200"/>
            <a:ext cx="312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6855" y="987427"/>
            <a:ext cx="490239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019" y="2057400"/>
            <a:ext cx="312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382B-3881-2941-AD5A-2A23A775964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C7B-F398-7742-97B5-E05C75B44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19" y="457200"/>
            <a:ext cx="312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6855" y="987427"/>
            <a:ext cx="4902398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019" y="2057400"/>
            <a:ext cx="312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382B-3881-2941-AD5A-2A23A775964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C7B-F398-7742-97B5-E05C75B44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758" y="365127"/>
            <a:ext cx="8352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758" y="1825625"/>
            <a:ext cx="83522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758" y="6356352"/>
            <a:ext cx="2178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382B-3881-2941-AD5A-2A23A775964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7742" y="6356352"/>
            <a:ext cx="3268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9148" y="6356352"/>
            <a:ext cx="2178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4C7B-F398-7742-97B5-E05C75B44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6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58"/>
            <a:ext cx="9683750" cy="68459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9818" y="2925597"/>
            <a:ext cx="74398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3864"/>
                </a:solidFill>
                <a:latin typeface="Proxima Nova Alt Condensed Extrabold" charset="0"/>
                <a:ea typeface="Proxima Nova Alt Condensed Extrabold" charset="0"/>
                <a:cs typeface="Proxima Nova Alt Condensed Extrabold" charset="0"/>
              </a:rPr>
              <a:t>WATER &amp; WASTEWATER</a:t>
            </a:r>
          </a:p>
          <a:p>
            <a:pPr algn="ctr"/>
            <a:r>
              <a:rPr lang="en-US" sz="3200" b="1" dirty="0">
                <a:solidFill>
                  <a:srgbClr val="203864"/>
                </a:solidFill>
                <a:latin typeface="Proxima Nova Alt Condensed Extrabold" charset="0"/>
                <a:ea typeface="Proxima Nova Alt Condensed Extrabold" charset="0"/>
                <a:cs typeface="Proxima Nova Alt Condensed Extrabold" charset="0"/>
              </a:rPr>
              <a:t>PUNJAB, PAKISTAN</a:t>
            </a:r>
          </a:p>
          <a:p>
            <a:pPr algn="ctr"/>
            <a:endParaRPr lang="en-US" sz="2400" b="1" dirty="0">
              <a:solidFill>
                <a:srgbClr val="203864"/>
              </a:solidFill>
              <a:latin typeface="Proxima Nova Alt Condensed Extrabold" charset="0"/>
              <a:ea typeface="Proxima Nova Alt Condensed Extrabold" charset="0"/>
              <a:cs typeface="Proxima Nova Alt Condensed Extrabold" charset="0"/>
            </a:endParaRPr>
          </a:p>
          <a:p>
            <a:pPr algn="ctr"/>
            <a:endParaRPr lang="en-US" sz="2400" b="1" dirty="0">
              <a:solidFill>
                <a:srgbClr val="203864"/>
              </a:solidFill>
              <a:latin typeface="Proxima Nova Alt Condensed Extrabold" charset="0"/>
              <a:ea typeface="Proxima Nova Alt Condensed Extrabold" charset="0"/>
              <a:cs typeface="Proxima Nova Alt Condensed Extrabold" charset="0"/>
            </a:endParaRPr>
          </a:p>
          <a:p>
            <a:pPr algn="ctr"/>
            <a:r>
              <a:rPr lang="en-US" sz="2400" dirty="0">
                <a:solidFill>
                  <a:srgbClr val="203864"/>
                </a:solidFill>
                <a:latin typeface="Proxima Nova Alt Condensed Extrabold" charset="0"/>
                <a:ea typeface="Proxima Nova Alt Condensed Extrabold" charset="0"/>
                <a:cs typeface="Proxima Nova Alt Condensed Extrabold" charset="0"/>
              </a:rPr>
              <a:t>Pakistan Delegation</a:t>
            </a:r>
          </a:p>
          <a:p>
            <a:pPr algn="ctr"/>
            <a:r>
              <a:rPr lang="en-US" sz="2400" dirty="0">
                <a:solidFill>
                  <a:srgbClr val="203864"/>
                </a:solidFill>
                <a:latin typeface="Proxima Nova Alt Condensed Extrabold" charset="0"/>
                <a:ea typeface="Proxima Nova Alt Condensed Extrabold" charset="0"/>
                <a:cs typeface="Proxima Nova Alt Condensed Extrabold" charset="0"/>
              </a:rPr>
              <a:t>IUWM TDD, Tokyo, Japan</a:t>
            </a:r>
          </a:p>
          <a:p>
            <a:pPr algn="ctr"/>
            <a:endParaRPr lang="en-US" dirty="0">
              <a:solidFill>
                <a:srgbClr val="203864"/>
              </a:solidFill>
              <a:latin typeface="Proxima Nova Alt Condensed Extrabold" charset="0"/>
              <a:ea typeface="Proxima Nova Alt Condensed Extrabold" charset="0"/>
              <a:cs typeface="Proxima Nova Alt Condensed Extrabold" charset="0"/>
            </a:endParaRPr>
          </a:p>
          <a:p>
            <a:pPr algn="ctr"/>
            <a:r>
              <a:rPr lang="en-US" dirty="0">
                <a:solidFill>
                  <a:srgbClr val="203864"/>
                </a:solidFill>
                <a:latin typeface="Proxima Nova Alt Condensed Extrabold" charset="0"/>
                <a:ea typeface="Proxima Nova Alt Condensed Extrabold" charset="0"/>
                <a:cs typeface="Proxima Nova Alt Condensed Extrabold" charset="0"/>
              </a:rPr>
              <a:t>25-29 September, 2017 </a:t>
            </a:r>
          </a:p>
        </p:txBody>
      </p:sp>
    </p:spTree>
    <p:extLst>
      <p:ext uri="{BB962C8B-B14F-4D97-AF65-F5344CB8AC3E}">
        <p14:creationId xmlns:p14="http://schemas.microsoft.com/office/powerpoint/2010/main" val="80289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3750" cy="6845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308" y="3422990"/>
            <a:ext cx="3557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Working Well in Pakistan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906" y="4253987"/>
            <a:ext cx="5957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Tapping of springs in Northern Punjab and supply of water by gravity.</a:t>
            </a:r>
          </a:p>
          <a:p>
            <a:pPr marL="342900" indent="-342900">
              <a:buFont typeface="Arial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Tapping of subsoil flows in the hill torrent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beds for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supply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of water.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Supply of water is 24/7 in both these  installations</a:t>
            </a:r>
          </a:p>
          <a:p>
            <a:pPr marL="342900" indent="-342900">
              <a:buFont typeface="Arial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Operation maintenance cost is very low</a:t>
            </a:r>
          </a:p>
        </p:txBody>
      </p:sp>
    </p:spTree>
    <p:extLst>
      <p:ext uri="{BB962C8B-B14F-4D97-AF65-F5344CB8AC3E}">
        <p14:creationId xmlns:p14="http://schemas.microsoft.com/office/powerpoint/2010/main" val="188234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09"/>
            <a:ext cx="9683750" cy="6845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2826" y="1758483"/>
            <a:ext cx="489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Relevant Bank Portfolio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5423" y="2410165"/>
            <a:ext cx="69610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Active Projects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Punjab Cities Governance Improvement Project (PCGIP)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- US $ 150 million 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166688" indent="-166688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   </a:t>
            </a:r>
            <a:r>
              <a:rPr lang="en-US" sz="1400" dirty="0"/>
              <a:t>To support the  cities in strengthening systems for improved planning, resource management, and accountability, and to improve capacity to respond promptly and effectively to an Eligible Crisis or Emergency</a:t>
            </a:r>
            <a:endParaRPr lang="en-US" sz="1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5423" y="3761565"/>
            <a:ext cx="6961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tabLst>
                <a:tab pos="119063" algn="l"/>
              </a:tabLs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Lending Pipeline</a:t>
            </a:r>
          </a:p>
          <a:p>
            <a:pPr>
              <a:tabLst>
                <a:tab pos="119063" algn="l"/>
              </a:tabLs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Punjab Cities project (PCP)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– US $ 200 million</a:t>
            </a:r>
          </a:p>
          <a:p>
            <a:pPr marL="166688" indent="-166688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  </a:t>
            </a:r>
            <a:r>
              <a:rPr lang="en-US" sz="1400" dirty="0"/>
              <a:t> To improve governance, management, and service delivery in the selected cities of Punjab</a:t>
            </a:r>
            <a:endParaRPr lang="en-US" sz="14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5423" y="4738255"/>
            <a:ext cx="67829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tabLst>
                <a:tab pos="119063" algn="l"/>
              </a:tabLs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Relevant Analytical Activities</a:t>
            </a:r>
          </a:p>
          <a:p>
            <a:pPr>
              <a:tabLst>
                <a:tab pos="119063" algn="l"/>
              </a:tabLst>
            </a:pPr>
            <a:r>
              <a:rPr lang="en-US" sz="1400" b="1" dirty="0"/>
              <a:t>Water Supply and Sanitation ESW  </a:t>
            </a:r>
            <a:r>
              <a:rPr lang="en-US" sz="1400" dirty="0"/>
              <a:t>-  USD $ 500,000</a:t>
            </a:r>
          </a:p>
          <a:p>
            <a:pPr marL="225425" indent="-225425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    </a:t>
            </a:r>
            <a:r>
              <a:rPr lang="en-US" sz="1400" dirty="0"/>
              <a:t>To provide a comprehensive assessment of </a:t>
            </a:r>
            <a:r>
              <a:rPr lang="en-US" sz="1400" dirty="0" err="1"/>
              <a:t>sectoral</a:t>
            </a:r>
            <a:r>
              <a:rPr lang="en-US" sz="1400" dirty="0"/>
              <a:t> issues for the Government and the Bank, to forge an agreement on policy reforms and investment priorities in the sector based on the findings, diagnostics, and recommendations of the Report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9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9"/>
            <a:ext cx="9683750" cy="6845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4519" y="3861263"/>
            <a:ext cx="734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IRAN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1578181"/>
            <a:ext cx="210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AFGHANISTAN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9491" y="4821382"/>
            <a:ext cx="116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INDIA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107" y="218890"/>
            <a:ext cx="46948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Punjab</a:t>
            </a:r>
          </a:p>
          <a:p>
            <a:r>
              <a:rPr lang="en-US" sz="1400" dirty="0">
                <a:latin typeface="Tahoma" charset="0"/>
                <a:ea typeface="Tahoma" charset="0"/>
                <a:cs typeface="Tahoma" charset="0"/>
              </a:rPr>
              <a:t>Most  populous province of Pakistan</a:t>
            </a:r>
          </a:p>
          <a:p>
            <a:r>
              <a:rPr lang="en-US" sz="1400" dirty="0">
                <a:latin typeface="Tahoma" charset="0"/>
                <a:ea typeface="Tahoma" charset="0"/>
                <a:cs typeface="Tahoma" charset="0"/>
              </a:rPr>
              <a:t>Population = 110 million</a:t>
            </a:r>
          </a:p>
          <a:p>
            <a:r>
              <a:rPr lang="en-US" sz="1400" dirty="0">
                <a:latin typeface="Tahoma" charset="0"/>
                <a:ea typeface="Tahoma" charset="0"/>
                <a:cs typeface="Tahoma" charset="0"/>
              </a:rPr>
              <a:t>Administrative Structure: 9 Divisions, 36 Districts</a:t>
            </a:r>
          </a:p>
          <a:p>
            <a:endParaRPr lang="en-US" sz="1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en-US" sz="1400" b="1" dirty="0">
                <a:latin typeface="Tahoma" charset="0"/>
                <a:ea typeface="Tahoma" charset="0"/>
                <a:cs typeface="Tahoma" charset="0"/>
              </a:rPr>
              <a:t>Local Governments comprising of: </a:t>
            </a:r>
          </a:p>
          <a:p>
            <a:r>
              <a:rPr lang="en-US" sz="1400" dirty="0">
                <a:latin typeface="Tahoma" charset="0"/>
                <a:ea typeface="Tahoma" charset="0"/>
                <a:cs typeface="Tahoma" charset="0"/>
              </a:rPr>
              <a:t>1- Metropolitan Corporation</a:t>
            </a:r>
          </a:p>
          <a:p>
            <a:r>
              <a:rPr lang="en-US" sz="1400" dirty="0">
                <a:latin typeface="Tahoma" charset="0"/>
                <a:ea typeface="Tahoma" charset="0"/>
                <a:cs typeface="Tahoma" charset="0"/>
              </a:rPr>
              <a:t>11- Municipal Corporations</a:t>
            </a:r>
          </a:p>
          <a:p>
            <a:r>
              <a:rPr lang="en-US" sz="1400" dirty="0">
                <a:latin typeface="Tahoma" charset="0"/>
                <a:ea typeface="Tahoma" charset="0"/>
                <a:cs typeface="Tahoma" charset="0"/>
              </a:rPr>
              <a:t>182- Municipal Committees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ahoma" charset="0"/>
                <a:ea typeface="Tahoma" charset="0"/>
                <a:cs typeface="Tahoma" charset="0"/>
              </a:rPr>
              <a:t>35- Rural district Governments</a:t>
            </a:r>
          </a:p>
          <a:p>
            <a:endParaRPr lang="en-US" dirty="0">
              <a:solidFill>
                <a:srgbClr val="203864"/>
              </a:solidFill>
              <a:latin typeface="Tahoma" charset="0"/>
              <a:ea typeface="Tahoma" charset="0"/>
              <a:cs typeface="Tahoma" charset="0"/>
            </a:endParaRPr>
          </a:p>
          <a:p>
            <a:r>
              <a:rPr lang="en-US" sz="44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2563091" y="1978291"/>
            <a:ext cx="45719" cy="55709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3091" y="2003993"/>
            <a:ext cx="3075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194 Urban Local Governments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1672" y="781946"/>
            <a:ext cx="116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80289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3750" cy="6845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289" y="4456253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Challenge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887" y="4837158"/>
            <a:ext cx="425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Depletion of fresh water    </a:t>
            </a:r>
          </a:p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Deterioration of ground water quality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289" y="5337140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Current Status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887" y="5674650"/>
            <a:ext cx="439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Lining of water courses completed to save fresh water</a:t>
            </a:r>
          </a:p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Lining of canals in progress</a:t>
            </a:r>
          </a:p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Water conservation by consumer metering initiated in public water supplies of five largest cities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6794" y="4456253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Expected Change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9392" y="4837158"/>
            <a:ext cx="425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Preservation of  fresh water reserves   </a:t>
            </a:r>
          </a:p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Water balance in fresh water aquifers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6794" y="5337140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Lessons Learnt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9392" y="5674650"/>
            <a:ext cx="464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More needs to be done</a:t>
            </a:r>
          </a:p>
        </p:txBody>
      </p:sp>
    </p:spTree>
    <p:extLst>
      <p:ext uri="{BB962C8B-B14F-4D97-AF65-F5344CB8AC3E}">
        <p14:creationId xmlns:p14="http://schemas.microsoft.com/office/powerpoint/2010/main" val="184479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3750" cy="6845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2826" y="1377574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Challenge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5424" y="1758479"/>
            <a:ext cx="425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Water wastage</a:t>
            </a:r>
          </a:p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Unequal distribution of water to consumers</a:t>
            </a:r>
          </a:p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Water shortage in some areas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2826" y="2351060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Current Status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423" y="2688570"/>
            <a:ext cx="528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Provincial Government live to metering consumer connections</a:t>
            </a:r>
          </a:p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Consumer metering already in process in five largest cities.</a:t>
            </a:r>
          </a:p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Water conservation campaign being initiated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2826" y="3342285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Expected Change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5424" y="3723190"/>
            <a:ext cx="4259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More equitable distribution of water to consumers</a:t>
            </a:r>
          </a:p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Conservation of fresh water.</a:t>
            </a:r>
          </a:p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Balancing in fresh water ground aquifers</a:t>
            </a:r>
          </a:p>
          <a:p>
            <a:pPr marL="228600" indent="-173038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Reduction in operation &amp; maintenance cost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2826" y="4678737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Lessons Learnt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5424" y="5069339"/>
            <a:ext cx="464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2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Need adoption of all tools and methods to conserve fresh water and reduce O&amp;M cost of water &amp; waste water services</a:t>
            </a:r>
          </a:p>
        </p:txBody>
      </p:sp>
    </p:spTree>
    <p:extLst>
      <p:ext uri="{BB962C8B-B14F-4D97-AF65-F5344CB8AC3E}">
        <p14:creationId xmlns:p14="http://schemas.microsoft.com/office/powerpoint/2010/main" val="207082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3750" cy="6845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2826" y="1643792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Challenge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5424" y="2024697"/>
            <a:ext cx="425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Water theft</a:t>
            </a:r>
          </a:p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Low revenues and high subsidies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2826" y="2617278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Current Status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424" y="2954788"/>
            <a:ext cx="392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Both being addressed in this FY’s provincial development plans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2826" y="3562203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Expected change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5424" y="3943108"/>
            <a:ext cx="425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Reduced need of water production and fresh water conservation</a:t>
            </a:r>
          </a:p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Enhanced revenue &amp; reduced subsidies.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2826" y="4684895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Lessons learnt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5424" y="5082578"/>
            <a:ext cx="425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Urban Local Governments unable to provide optimal service to consumers unless water theft is eliminated and is tariff commensurate with water production cost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835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3750" cy="6845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2826" y="1671502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Challenge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5424" y="2024697"/>
            <a:ext cx="425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Poor water quality in urban areas</a:t>
            </a:r>
          </a:p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Sub-standard consumer connections key cause of contamination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2826" y="2838893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Current Status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424" y="3233112"/>
            <a:ext cx="392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Over 590 nos. ultra filtration &amp; RO plants installed in 14 cities of Punjab (all cities of Punjab to be covered)</a:t>
            </a:r>
          </a:p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Substandard consumer connections being replaced</a:t>
            </a:r>
          </a:p>
          <a:p>
            <a:pPr marL="166688" indent="-166688">
              <a:buFont typeface="Arial" charset="0"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826" y="4284965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Expected Change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5424" y="4694785"/>
            <a:ext cx="425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Supply of potable drinking water to the consumers.</a:t>
            </a:r>
          </a:p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Reduction of water borne diseases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5424" y="5269859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Lessons Learnt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5424" y="5583382"/>
            <a:ext cx="425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Difficult to supply potable drinking water through existing networks, hence the need for introduction of ultra filtration </a:t>
            </a:r>
          </a:p>
        </p:txBody>
      </p:sp>
    </p:spTree>
    <p:extLst>
      <p:ext uri="{BB962C8B-B14F-4D97-AF65-F5344CB8AC3E}">
        <p14:creationId xmlns:p14="http://schemas.microsoft.com/office/powerpoint/2010/main" val="30444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3750" cy="6845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308" y="4129365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Challenge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906" y="4499921"/>
            <a:ext cx="425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Outlived sewers; frequent crown failures</a:t>
            </a:r>
          </a:p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Absence of waste water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308" y="5137576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Current Status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906" y="5475086"/>
            <a:ext cx="392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Outlived sewers being replaced</a:t>
            </a:r>
          </a:p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Waste stabilization ponds being developed for cities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9792" y="4129365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Expected Change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2390" y="4510270"/>
            <a:ext cx="425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Improved liquid waste management </a:t>
            </a:r>
          </a:p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Positive effects on human and animal health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9792" y="5117831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Lessons Learnt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2390" y="5451722"/>
            <a:ext cx="425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Untreated waste water polluting water bodies, ground water, and environment and needs immediate treatment at least at primary level in the first stage</a:t>
            </a:r>
          </a:p>
        </p:txBody>
      </p:sp>
    </p:spTree>
    <p:extLst>
      <p:ext uri="{BB962C8B-B14F-4D97-AF65-F5344CB8AC3E}">
        <p14:creationId xmlns:p14="http://schemas.microsoft.com/office/powerpoint/2010/main" val="5731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3750" cy="6845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308" y="4129365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Challenge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906" y="4510270"/>
            <a:ext cx="366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High energy consumption on production of water that is wasted and its disposal</a:t>
            </a:r>
          </a:p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Energy wastage due to inefficient installations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308" y="5257319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Current Status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906" y="5594829"/>
            <a:ext cx="392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Energy audit completed in five largest cities and being planned for secondary cities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9792" y="4129365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Expected Change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2390" y="4510270"/>
            <a:ext cx="425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Energy Conservation</a:t>
            </a:r>
          </a:p>
          <a:p>
            <a:pPr marL="227013" indent="-169863">
              <a:buFont typeface="Arial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Reduced operation &amp; maintenance costs of water production and waste water disposal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9792" y="5265929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Lessons Learnt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2390" y="5606910"/>
            <a:ext cx="425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Energy audit be introduced in management of all water  &amp; waste water  facilities in all urban areas of the Province</a:t>
            </a:r>
          </a:p>
        </p:txBody>
      </p:sp>
    </p:spTree>
    <p:extLst>
      <p:ext uri="{BB962C8B-B14F-4D97-AF65-F5344CB8AC3E}">
        <p14:creationId xmlns:p14="http://schemas.microsoft.com/office/powerpoint/2010/main" val="188678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09"/>
            <a:ext cx="9683750" cy="6845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2826" y="1502225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Challenge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575" y="2738825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Current Status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2826" y="4527414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Expected change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5176" y="4910355"/>
            <a:ext cx="259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64"/>
                </a:solidFill>
                <a:latin typeface="Tahoma" charset="0"/>
                <a:ea typeface="Tahoma" charset="0"/>
                <a:cs typeface="Tahoma" charset="0"/>
              </a:rPr>
              <a:t>Lessons learnt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5424" y="1840779"/>
            <a:ext cx="425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Weak capacity of the Urban Local Governments (ULGs) in;</a:t>
            </a:r>
          </a:p>
          <a:p>
            <a:pPr marL="227013" indent="-169863">
              <a:buFont typeface="Arial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Water &amp; waste water management</a:t>
            </a:r>
          </a:p>
          <a:p>
            <a:pPr marL="227013" indent="-169863">
              <a:buFont typeface="Arial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Billing and collection of water revenues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9798" y="2540397"/>
            <a:ext cx="4817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166688" indent="-166688">
              <a:buFont typeface="Arial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GIS mapping of municipal services and assets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Computerized Billing &amp; Collection System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Introduction of Operation &amp; Maintenance Framework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Performance Management System of municipal service delivery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Complaint Tracking System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On-job-trainings of ULB staff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5425" y="3105311"/>
            <a:ext cx="289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 indent="-55563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Interventions under way on Institutional Development and Capacity Building of ULBs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2826" y="4865968"/>
            <a:ext cx="2339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  <a:tabLst>
                <a:tab pos="1190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Better management of water and waste water facilities.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Increase in water revenues and reduction in water subsidies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55563" indent="-55563">
              <a:buFont typeface="Arial" pitchFamily="34" charset="0"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7048" y="4278928"/>
            <a:ext cx="3398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  <a:tabLst>
                <a:tab pos="1190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The ULGs top men and the key officers need to be sensitized and trained for better management of water and waste water facilities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Management  and technical capacity of the supervisory and field staff is required to be  improved for satisfactory service delivery level 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55563" indent="-55563">
              <a:buFont typeface="Arial" pitchFamily="34" charset="0"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3814351" y="2684690"/>
            <a:ext cx="155448" cy="10964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5411036" y="4289896"/>
            <a:ext cx="155448" cy="1569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91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</TotalTime>
  <Words>809</Words>
  <Application>Microsoft Office PowerPoint</Application>
  <PresentationFormat>Custom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Proxima Nova Alt Condensed Extrabold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Shahnaz Arshad</cp:lastModifiedBy>
  <cp:revision>57</cp:revision>
  <dcterms:created xsi:type="dcterms:W3CDTF">2017-09-18T23:14:15Z</dcterms:created>
  <dcterms:modified xsi:type="dcterms:W3CDTF">2017-09-25T14:08:13Z</dcterms:modified>
</cp:coreProperties>
</file>