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3">
  <p:sldMasterIdLst>
    <p:sldMasterId id="2147485197" r:id="rId1"/>
    <p:sldMasterId id="2147485265" r:id="rId2"/>
    <p:sldMasterId id="2147485516" r:id="rId3"/>
    <p:sldMasterId id="2147485424" r:id="rId4"/>
  </p:sldMasterIdLst>
  <p:notesMasterIdLst>
    <p:notesMasterId r:id="rId12"/>
  </p:notesMasterIdLst>
  <p:handoutMasterIdLst>
    <p:handoutMasterId r:id="rId13"/>
  </p:handoutMasterIdLst>
  <p:sldIdLst>
    <p:sldId id="500" r:id="rId5"/>
    <p:sldId id="501" r:id="rId6"/>
    <p:sldId id="508" r:id="rId7"/>
    <p:sldId id="505" r:id="rId8"/>
    <p:sldId id="509" r:id="rId9"/>
    <p:sldId id="506" r:id="rId10"/>
    <p:sldId id="507" r:id="rId1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har Grigorian" initials="G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67669" autoAdjust="0"/>
  </p:normalViewPr>
  <p:slideViewPr>
    <p:cSldViewPr snapToGrid="0" snapToObjects="1">
      <p:cViewPr varScale="1">
        <p:scale>
          <a:sx n="83" d="100"/>
          <a:sy n="83" d="100"/>
        </p:scale>
        <p:origin x="14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3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63A73407-9E61-424A-B0F2-5A623095F2BC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D6928F1E-31BD-4991-8F9D-46CA2C54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98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5F77F1B4-B009-41BF-A2EA-B40E14E8E4BB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188" y="4687174"/>
            <a:ext cx="5387390" cy="4439503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98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FC9B17A6-8FF8-405B-9CCE-AE6A392A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9B17A6-8FF8-405B-9CCE-AE6A392A6C03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864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0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306742"/>
            <a:ext cx="3010890" cy="561607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295615"/>
            <a:ext cx="5207000" cy="5592567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425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890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413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5166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34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8047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5107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9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3490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9852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280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364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90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1070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/>
          <a:p>
            <a:fld id="{371166F7-FEBA-3B46-9CA5-8AE60F5A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9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b247868\Desktop\New POWERPOINT TEMPLATES\Template 1\images\images\template2_0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32"/>
          <a:stretch/>
        </p:blipFill>
        <p:spPr bwMode="auto">
          <a:xfrm flipV="1">
            <a:off x="0" y="0"/>
            <a:ext cx="9168169" cy="2222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667500"/>
            <a:ext cx="2743199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2590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750764-EB7A-40E0-9262-039BC724AE8A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WBG-SURR-Horizontal-RGB-high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92874"/>
            <a:ext cx="2057400" cy="3651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53698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12" y="1589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3" name="Object 1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" y="1589"/>
                        <a:ext cx="1511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260351"/>
            <a:ext cx="8496300" cy="5762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3851" y="852040"/>
            <a:ext cx="8496300" cy="274320"/>
          </a:xfrm>
          <a:noFill/>
          <a:ln>
            <a:noFill/>
          </a:ln>
          <a:effectLst/>
        </p:spPr>
        <p:txBody>
          <a:bodyPr vert="horz" wrap="square" lIns="0" tIns="0" rIns="0" bIns="18000" numCol="1" anchor="t" anchorCtr="0" compatLnSpc="1">
            <a:prstTxWarp prst="textNoShape">
              <a:avLst/>
            </a:prstTxWarp>
            <a:normAutofit/>
          </a:bodyPr>
          <a:lstStyle>
            <a:lvl1pPr algn="l" defTabSz="435437" rtl="0" eaLnBrk="1" latinLnBrk="0" hangingPunct="1">
              <a:spcBef>
                <a:spcPct val="0"/>
              </a:spcBef>
              <a:buFontTx/>
              <a:buNone/>
              <a:defRPr lang="de-DE" sz="1714" b="0" kern="1200" noProof="0" dirty="0">
                <a:solidFill>
                  <a:schemeClr val="tx2"/>
                </a:solidFill>
                <a:latin typeface="+mj-lt"/>
                <a:ea typeface="+mj-ea"/>
                <a:cs typeface="Arial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441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FF758475-CBAC-4C17-93A0-2B15C7C3AF5F}" type="datetimeFigureOut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/>
          <a:p>
            <a:fld id="{B091E024-831B-42B7-AA81-51BE908FD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7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obs Full Page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t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159329"/>
            <a:ext cx="8477250" cy="50530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18969D-16CF-4DFE-AEF6-C766460D688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55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716588" y="6116638"/>
            <a:ext cx="2719387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95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5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90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601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7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2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862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6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3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5" y="301625"/>
            <a:ext cx="7102104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845422"/>
            <a:ext cx="8440305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204562"/>
            <a:ext cx="8435473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15189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58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63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541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7174023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33A1-7D54-4980-B6AE-E0A6A8B6D590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7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7051174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5E21-0814-4E53-8E0F-037F2094EB7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65" name="Picture 6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304308" y="353502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7153475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32051" y="13049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811658"/>
            <a:ext cx="3010890" cy="5111160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811658"/>
            <a:ext cx="5207000" cy="507652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5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288636"/>
            <a:ext cx="7204846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61779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7129153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81448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7174023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376531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58131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320B-B2EE-4B14-85B0-118247296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8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069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0942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3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1017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219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519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7832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289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1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7AFB-31DA-4FA7-A970-3C966B6E658D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9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5320B-B2EE-4B14-85B0-118247296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360362" y="6356350"/>
            <a:ext cx="72675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9118-7A22-4BC9-B902-C4F9EC943E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5163" y="6502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17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5" y="301625"/>
            <a:ext cx="7102104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845422"/>
            <a:ext cx="8440305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204562"/>
            <a:ext cx="8435473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15189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9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Relationship Id="rId27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4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47975" y="6356350"/>
            <a:ext cx="56007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2" r:id="rId1"/>
    <p:sldLayoutId id="2147485403" r:id="rId2"/>
    <p:sldLayoutId id="2147485404" r:id="rId3"/>
    <p:sldLayoutId id="2147485486" r:id="rId4"/>
    <p:sldLayoutId id="2147485488" r:id="rId5"/>
    <p:sldLayoutId id="2147485514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9660D9-7752-489B-BDF8-9A9060DE1D4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921746" y="6207125"/>
            <a:ext cx="2853954" cy="548640"/>
            <a:chOff x="378954" y="5699153"/>
            <a:chExt cx="4794996" cy="9217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652F06F5-5C03-436A-8D4A-6B06BB9F17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952" y="5947058"/>
              <a:ext cx="1984545" cy="389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B61CE06-7769-408C-B86C-7C321E853F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07" r="26016" b="50350"/>
            <a:stretch/>
          </p:blipFill>
          <p:spPr>
            <a:xfrm>
              <a:off x="3944835" y="5760759"/>
              <a:ext cx="1229115" cy="7723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BD4770F-3544-4585-900C-FC11BDC67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378954" y="5699153"/>
              <a:ext cx="1133544" cy="921783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406" r:id="rId2"/>
    <p:sldLayoutId id="2147485407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408" r:id="rId10"/>
    <p:sldLayoutId id="2147485396" r:id="rId11"/>
    <p:sldLayoutId id="2147485409" r:id="rId12"/>
    <p:sldLayoutId id="2147485397" r:id="rId13"/>
    <p:sldLayoutId id="2147485398" r:id="rId14"/>
    <p:sldLayoutId id="2147485399" r:id="rId15"/>
    <p:sldLayoutId id="2147485400" r:id="rId16"/>
    <p:sldLayoutId id="2147485410" r:id="rId17"/>
    <p:sldLayoutId id="2147485401" r:id="rId18"/>
    <p:sldLayoutId id="2147485480" r:id="rId19"/>
    <p:sldLayoutId id="2147485481" r:id="rId20"/>
    <p:sldLayoutId id="2147485482" r:id="rId21"/>
    <p:sldLayoutId id="2147485483" r:id="rId22"/>
    <p:sldLayoutId id="2147485484" r:id="rId23"/>
    <p:sldLayoutId id="2147485515" r:id="rId24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CE96-045B-40ED-8D02-354C03B54DA5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7" r:id="rId1"/>
    <p:sldLayoutId id="2147485518" r:id="rId2"/>
    <p:sldLayoutId id="2147485519" r:id="rId3"/>
    <p:sldLayoutId id="2147485520" r:id="rId4"/>
    <p:sldLayoutId id="2147485521" r:id="rId5"/>
    <p:sldLayoutId id="2147485522" r:id="rId6"/>
    <p:sldLayoutId id="2147485523" r:id="rId7"/>
    <p:sldLayoutId id="2147485524" r:id="rId8"/>
    <p:sldLayoutId id="2147485525" r:id="rId9"/>
    <p:sldLayoutId id="2147485526" r:id="rId10"/>
    <p:sldLayoutId id="21474855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rgbClr val="021F4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1278FDC0-69C8-4E1A-B751-B4BF4EA2AB12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39" y="6350407"/>
            <a:ext cx="1968024" cy="38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4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5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  <p:sldLayoutId id="2147485437" r:id="rId13"/>
    <p:sldLayoutId id="2147485438" r:id="rId14"/>
    <p:sldLayoutId id="2147485439" r:id="rId15"/>
    <p:sldLayoutId id="2147485440" r:id="rId16"/>
    <p:sldLayoutId id="2147485441" r:id="rId17"/>
    <p:sldLayoutId id="2147485442" r:id="rId18"/>
    <p:sldLayoutId id="2147485443" r:id="rId19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43891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1961" y="4642409"/>
            <a:ext cx="8544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0" kern="0" noProof="0" dirty="0">
                <a:solidFill>
                  <a:srgbClr val="002060"/>
                </a:solidFill>
                <a:latin typeface="Calibri" panose="020F0502020204030204" pitchFamily="34" charset="0"/>
              </a:rPr>
              <a:t>Technical Deep Dive on Urban Regeneration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February</a:t>
            </a:r>
            <a:r>
              <a:rPr kumimoji="0" lang="en-US" altLang="ja-JP" sz="2400" b="0" i="0" u="none" strike="noStrike" kern="0" cap="none" spc="0" normalizeH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 13-17, 2018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0" kern="0" baseline="0" noProof="0" dirty="0">
                <a:solidFill>
                  <a:srgbClr val="002060"/>
                </a:solidFill>
                <a:latin typeface="Calibri" panose="020F0502020204030204" pitchFamily="34" charset="0"/>
              </a:rPr>
              <a:t>Tokyo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7" r="26016" b="50350"/>
          <a:stretch/>
        </p:blipFill>
        <p:spPr>
          <a:xfrm>
            <a:off x="7415101" y="162734"/>
            <a:ext cx="1571513" cy="9874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1722" y="3424359"/>
            <a:ext cx="7502261" cy="830997"/>
          </a:xfrm>
          <a:prstGeom prst="rect">
            <a:avLst/>
          </a:prstGeom>
          <a:solidFill>
            <a:srgbClr val="021F43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0" dirty="0">
                <a:solidFill>
                  <a:schemeClr val="bg1"/>
                </a:solidFill>
                <a:latin typeface="Calibri" panose="020F0502020204030204" pitchFamily="34" charset="0"/>
              </a:rPr>
              <a:t>&lt;Country Name&gt; Action Plan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Key Takeaways from TDD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7392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Accomplishments Needed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392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Actions to be Taken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Short-term: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Medium-term: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Long-term: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4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Action Plan for Implementation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b="1" u="sng" dirty="0">
                <a:latin typeface="+mn-lt"/>
              </a:rPr>
              <a:t>Technical Assistance Work Planned</a:t>
            </a:r>
            <a:r>
              <a:rPr lang="en-US" b="1" u="sng" dirty="0">
                <a:latin typeface="+mn-lt"/>
              </a:rPr>
              <a:t>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&lt;TA component&gt; &lt;Cost Estimates&gt;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&lt;TA component&gt; &lt;Cost Estimates&gt;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&lt;TA component&gt; &lt;Cost Estimates&gt;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Investment Work Planned: 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&lt;Goods/ Works/ Services&gt; &lt;Cost Estimates&gt;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&lt;Goods/ Works/ Services&gt; &lt;Cost Estimates&gt;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&lt;Goods/ Works/ Services&gt; &lt;Cost Estimates&gt;</a:t>
            </a:r>
          </a:p>
        </p:txBody>
      </p:sp>
    </p:spTree>
    <p:extLst>
      <p:ext uri="{BB962C8B-B14F-4D97-AF65-F5344CB8AC3E}">
        <p14:creationId xmlns:p14="http://schemas.microsoft.com/office/powerpoint/2010/main" val="158070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Barrier/Challenge of Implementation of Plan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462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Support Needed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417835"/>
            <a:ext cx="8440305" cy="4742920"/>
          </a:xfrm>
        </p:spPr>
        <p:txBody>
          <a:bodyPr>
            <a:norm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World Bank: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TDLC Program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Knowledge Products (Case Studies,  Policy Notes, etc.)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1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BG-Any_Logo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WBG-Any_Logo</Template>
  <TotalTime>26060</TotalTime>
  <Words>339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ＭＳ Ｐゴシック</vt:lpstr>
      <vt:lpstr>ＭＳ Ｐゴシック</vt:lpstr>
      <vt:lpstr>Andes ExtraLight</vt:lpstr>
      <vt:lpstr>Arial</vt:lpstr>
      <vt:lpstr>Arial Bold</vt:lpstr>
      <vt:lpstr>Calibri</vt:lpstr>
      <vt:lpstr>Calibri Light</vt:lpstr>
      <vt:lpstr>Times New Roman</vt:lpstr>
      <vt:lpstr>Trebuchet MS</vt:lpstr>
      <vt:lpstr>Wingdings</vt:lpstr>
      <vt:lpstr>WBG-Any_Logo</vt:lpstr>
      <vt:lpstr>Full Page Interior</vt:lpstr>
      <vt:lpstr>Custom Design</vt:lpstr>
      <vt:lpstr>1_Full Page Interior</vt:lpstr>
      <vt:lpstr>think-cell Slide</vt:lpstr>
      <vt:lpstr>PowerPoint Presentation</vt:lpstr>
      <vt:lpstr>&lt;Country&gt; Key Takeaways from TDD</vt:lpstr>
      <vt:lpstr>&lt;Country&gt; Accomplishments Needed</vt:lpstr>
      <vt:lpstr>&lt;Country&gt; Actions to be Taken</vt:lpstr>
      <vt:lpstr>&lt;Country&gt; Action Plan for Implementation</vt:lpstr>
      <vt:lpstr>Barrier/Challenge of Implementation of Plan</vt:lpstr>
      <vt:lpstr>&lt;Country&gt; Support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FY2016 TDLC Steering Committee</dc:title>
  <dc:creator>Daniel Levine</dc:creator>
  <cp:lastModifiedBy>Yuko Okazawa</cp:lastModifiedBy>
  <cp:revision>468</cp:revision>
  <cp:lastPrinted>2017-06-13T05:50:10Z</cp:lastPrinted>
  <dcterms:created xsi:type="dcterms:W3CDTF">2014-09-04T17:37:55Z</dcterms:created>
  <dcterms:modified xsi:type="dcterms:W3CDTF">2018-03-07T00:48:01Z</dcterms:modified>
</cp:coreProperties>
</file>