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496" r:id="rId3"/>
    <p:sldId id="546" r:id="rId4"/>
    <p:sldId id="568" r:id="rId5"/>
    <p:sldId id="569" r:id="rId6"/>
    <p:sldId id="547" r:id="rId7"/>
    <p:sldId id="548" r:id="rId8"/>
    <p:sldId id="558" r:id="rId9"/>
    <p:sldId id="544" r:id="rId10"/>
    <p:sldId id="545" r:id="rId11"/>
    <p:sldId id="538" r:id="rId12"/>
    <p:sldId id="539" r:id="rId13"/>
    <p:sldId id="540" r:id="rId14"/>
    <p:sldId id="541" r:id="rId15"/>
    <p:sldId id="559" r:id="rId16"/>
    <p:sldId id="502" r:id="rId17"/>
    <p:sldId id="505" r:id="rId18"/>
    <p:sldId id="500" r:id="rId19"/>
    <p:sldId id="504" r:id="rId20"/>
    <p:sldId id="466" r:id="rId21"/>
    <p:sldId id="469" r:id="rId22"/>
    <p:sldId id="467" r:id="rId23"/>
    <p:sldId id="47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3597" autoAdjust="0"/>
  </p:normalViewPr>
  <p:slideViewPr>
    <p:cSldViewPr>
      <p:cViewPr varScale="1">
        <p:scale>
          <a:sx n="71" d="100"/>
          <a:sy n="71" d="100"/>
        </p:scale>
        <p:origin x="13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CE28F64-CFA7-4BC1-B16C-C0723D6CAFC9}" type="datetimeFigureOut">
              <a:rPr lang="en-US" smtClean="0"/>
              <a:t>2/11/2016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3BE6381-1431-4719-988A-161DFD88A4F6}" type="slidenum">
              <a:rPr lang="en-US" smtClean="0"/>
              <a:t>‹#›</a:t>
            </a:fld>
            <a:endParaRPr lang="en-US"/>
          </a:p>
        </p:txBody>
      </p:sp>
    </p:spTree>
    <p:extLst>
      <p:ext uri="{BB962C8B-B14F-4D97-AF65-F5344CB8AC3E}">
        <p14:creationId xmlns:p14="http://schemas.microsoft.com/office/powerpoint/2010/main" val="4280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a:t>
            </a:fld>
            <a:endParaRPr lang="en-US"/>
          </a:p>
        </p:txBody>
      </p:sp>
    </p:spTree>
    <p:extLst>
      <p:ext uri="{BB962C8B-B14F-4D97-AF65-F5344CB8AC3E}">
        <p14:creationId xmlns:p14="http://schemas.microsoft.com/office/powerpoint/2010/main" val="312110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addition to being a green an open city it is also multi-modal.  Song-do enjoys subways, buses, and 20miles of bike paths.  Cars are accommodated throughout the city as well with numerous charging stations for electric vehicle options</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12</a:t>
            </a:fld>
            <a:endParaRPr lang="en-US"/>
          </a:p>
        </p:txBody>
      </p:sp>
    </p:spTree>
    <p:extLst>
      <p:ext uri="{BB962C8B-B14F-4D97-AF65-F5344CB8AC3E}">
        <p14:creationId xmlns:p14="http://schemas.microsoft.com/office/powerpoint/2010/main" val="375032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city is immensely sustainable from a trash perspective.  Systems of pipes are connected to all of </a:t>
            </a:r>
            <a:r>
              <a:rPr lang="en-US" sz="1200" b="0" i="0" kern="1200" dirty="0" err="1" smtClean="0">
                <a:solidFill>
                  <a:schemeClr val="tx1"/>
                </a:solidFill>
                <a:effectLst/>
                <a:latin typeface="+mn-lt"/>
                <a:ea typeface="+mn-ea"/>
                <a:cs typeface="+mn-cs"/>
              </a:rPr>
              <a:t>theapartment</a:t>
            </a:r>
            <a:r>
              <a:rPr lang="en-US" sz="1200" b="0" i="0" kern="1200" dirty="0" smtClean="0">
                <a:solidFill>
                  <a:schemeClr val="tx1"/>
                </a:solidFill>
                <a:effectLst/>
                <a:latin typeface="+mn-lt"/>
                <a:ea typeface="+mn-ea"/>
                <a:cs typeface="+mn-cs"/>
              </a:rPr>
              <a:t> and office buildings.  All of the trash is sucked into the underground pipes and </a:t>
            </a:r>
            <a:r>
              <a:rPr lang="en-US" sz="1200" b="0" i="0" kern="1200" dirty="0" err="1" smtClean="0">
                <a:solidFill>
                  <a:schemeClr val="tx1"/>
                </a:solidFill>
                <a:effectLst/>
                <a:latin typeface="+mn-lt"/>
                <a:ea typeface="+mn-ea"/>
                <a:cs typeface="+mn-cs"/>
              </a:rPr>
              <a:t>automaticallysorted</a:t>
            </a:r>
            <a:r>
              <a:rPr lang="en-US" sz="1200" b="0" i="0" kern="1200" dirty="0" smtClean="0">
                <a:solidFill>
                  <a:schemeClr val="tx1"/>
                </a:solidFill>
                <a:effectLst/>
                <a:latin typeface="+mn-lt"/>
                <a:ea typeface="+mn-ea"/>
                <a:cs typeface="+mn-cs"/>
              </a:rPr>
              <a:t>, recycled, buried, or burned for fuel.  Since this system is in place there are no need street </a:t>
            </a:r>
            <a:r>
              <a:rPr lang="en-US" sz="1200" b="0" i="0" kern="1200" dirty="0" err="1" smtClean="0">
                <a:solidFill>
                  <a:schemeClr val="tx1"/>
                </a:solidFill>
                <a:effectLst/>
                <a:latin typeface="+mn-lt"/>
                <a:ea typeface="+mn-ea"/>
                <a:cs typeface="+mn-cs"/>
              </a:rPr>
              <a:t>cornertrash</a:t>
            </a:r>
            <a:r>
              <a:rPr lang="en-US" sz="1200" b="0" i="0" kern="1200" dirty="0" smtClean="0">
                <a:solidFill>
                  <a:schemeClr val="tx1"/>
                </a:solidFill>
                <a:effectLst/>
                <a:latin typeface="+mn-lt"/>
                <a:ea typeface="+mn-ea"/>
                <a:cs typeface="+mn-cs"/>
              </a:rPr>
              <a:t> cans or garbage trucks.  It only takes 7 employees in the entire city to run the system.  </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13</a:t>
            </a:fld>
            <a:endParaRPr lang="en-US"/>
          </a:p>
        </p:txBody>
      </p:sp>
    </p:spTree>
    <p:extLst>
      <p:ext uri="{BB962C8B-B14F-4D97-AF65-F5344CB8AC3E}">
        <p14:creationId xmlns:p14="http://schemas.microsoft.com/office/powerpoint/2010/main" val="73836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Futuristic technology, building design, and eco-friendly practices are found everywhere you look.  The telepresence is remarkable. All of the schools, homes, and businesses are connected to a network that enables regulation of electricity and water use in all of the city’s buildings.  Even the escalators are controlled by sensors.  They only go up and down when people are riding them.  All of this sensing technology has enabled the city to run on 30% less energy reduction.  </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14</a:t>
            </a:fld>
            <a:endParaRPr lang="en-US"/>
          </a:p>
        </p:txBody>
      </p:sp>
    </p:spTree>
    <p:extLst>
      <p:ext uri="{BB962C8B-B14F-4D97-AF65-F5344CB8AC3E}">
        <p14:creationId xmlns:p14="http://schemas.microsoft.com/office/powerpoint/2010/main" val="301585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sz="1200" b="0" i="0" kern="1200" dirty="0" smtClean="0">
                <a:solidFill>
                  <a:schemeClr val="tx1"/>
                </a:solidFill>
                <a:effectLst/>
                <a:latin typeface="+mn-lt"/>
                <a:ea typeface="+mn-ea"/>
                <a:cs typeface="+mn-cs"/>
              </a:rPr>
              <a:t>With an estimated 130 unregulated </a:t>
            </a:r>
            <a:r>
              <a:rPr lang="en-US" sz="1200" b="0" i="0" kern="1200" dirty="0" err="1" smtClean="0">
                <a:solidFill>
                  <a:schemeClr val="tx1"/>
                </a:solidFill>
                <a:effectLst/>
                <a:latin typeface="+mn-lt"/>
                <a:ea typeface="+mn-ea"/>
                <a:cs typeface="+mn-cs"/>
              </a:rPr>
              <a:t>matatu</a:t>
            </a:r>
            <a:r>
              <a:rPr lang="en-US" sz="1200" b="0" i="0" kern="1200" dirty="0" smtClean="0">
                <a:solidFill>
                  <a:schemeClr val="tx1"/>
                </a:solidFill>
                <a:effectLst/>
                <a:latin typeface="+mn-lt"/>
                <a:ea typeface="+mn-ea"/>
                <a:cs typeface="+mn-cs"/>
              </a:rPr>
              <a:t> lines in metro Nairobi, a transit system has emerged in </a:t>
            </a:r>
            <a:r>
              <a:rPr lang="en-US" sz="1200" b="0" i="0" kern="1200" dirty="0" err="1" smtClean="0">
                <a:solidFill>
                  <a:schemeClr val="tx1"/>
                </a:solidFill>
                <a:effectLst/>
                <a:latin typeface="+mn-lt"/>
                <a:ea typeface="+mn-ea"/>
                <a:cs typeface="+mn-cs"/>
              </a:rPr>
              <a:t>theabsence</a:t>
            </a:r>
            <a:r>
              <a:rPr lang="en-US" sz="1200" b="0" i="0" kern="1200" dirty="0" smtClean="0">
                <a:solidFill>
                  <a:schemeClr val="tx1"/>
                </a:solidFill>
                <a:effectLst/>
                <a:latin typeface="+mn-lt"/>
                <a:ea typeface="+mn-ea"/>
                <a:cs typeface="+mn-cs"/>
              </a:rPr>
              <a:t> of a formal public transit and people have created it by themselves.  For the first time </a:t>
            </a:r>
            <a:r>
              <a:rPr lang="en-US" sz="1200" b="0" i="0" kern="1200" dirty="0" err="1" smtClean="0">
                <a:solidFill>
                  <a:schemeClr val="tx1"/>
                </a:solidFill>
                <a:effectLst/>
                <a:latin typeface="+mn-lt"/>
                <a:ea typeface="+mn-ea"/>
                <a:cs typeface="+mn-cs"/>
              </a:rPr>
              <a:t>thesystem</a:t>
            </a:r>
            <a:r>
              <a:rPr lang="en-US" sz="1200" b="0" i="0" kern="1200" dirty="0" smtClean="0">
                <a:solidFill>
                  <a:schemeClr val="tx1"/>
                </a:solidFill>
                <a:effectLst/>
                <a:latin typeface="+mn-lt"/>
                <a:ea typeface="+mn-ea"/>
                <a:cs typeface="+mn-cs"/>
              </a:rPr>
              <a:t> has been fully mapped.</a:t>
            </a:r>
          </a:p>
          <a:p>
            <a:pPr defTabSz="966526"/>
            <a:endParaRPr lang="en-US" dirty="0" smtClean="0"/>
          </a:p>
          <a:p>
            <a:pPr defTabSz="966526"/>
            <a:r>
              <a:rPr lang="en-US" dirty="0" err="1" smtClean="0"/>
              <a:t>Shareabouts</a:t>
            </a:r>
            <a:r>
              <a:rPr lang="en-US" dirty="0"/>
              <a:t>: The Folks at open plans are turning their ideas for public engagement into mobile apps. For example, a current project is </a:t>
            </a:r>
            <a:r>
              <a:rPr lang="en-US" dirty="0" err="1"/>
              <a:t>Shareabouts</a:t>
            </a:r>
            <a:r>
              <a:rPr lang="en-US" dirty="0"/>
              <a:t>  an app that allows users to suggest a location, add a comments and support others suggestions. An app like this would allow the public to interact in a planning process sharing their own ideas about what they’d like to see in their neighborhood, park or city. I’m sure you can imagine other apps that you could use in your own work.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16</a:t>
            </a:fld>
            <a:endParaRPr lang="en-US"/>
          </a:p>
        </p:txBody>
      </p:sp>
    </p:spTree>
    <p:extLst>
      <p:ext uri="{BB962C8B-B14F-4D97-AF65-F5344CB8AC3E}">
        <p14:creationId xmlns:p14="http://schemas.microsoft.com/office/powerpoint/2010/main" val="226151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sz="1200" b="0" i="0" kern="1200" dirty="0" smtClean="0">
                <a:solidFill>
                  <a:schemeClr val="tx1"/>
                </a:solidFill>
                <a:effectLst/>
                <a:latin typeface="+mn-lt"/>
                <a:ea typeface="+mn-ea"/>
                <a:cs typeface="+mn-cs"/>
              </a:rPr>
              <a:t>Researchers and students at the University of Nairobi, the Center for Sustainable Urban Development at</a:t>
            </a:r>
            <a:r>
              <a:rPr lang="en-US" dirty="0" smtClean="0"/>
              <a:t/>
            </a:r>
            <a:br>
              <a:rPr lang="en-US" dirty="0" smtClean="0"/>
            </a:br>
            <a:r>
              <a:rPr lang="en-US" sz="1200" b="0" i="0" kern="1200" dirty="0" smtClean="0">
                <a:solidFill>
                  <a:schemeClr val="tx1"/>
                </a:solidFill>
                <a:effectLst/>
                <a:latin typeface="+mn-lt"/>
                <a:ea typeface="+mn-ea"/>
                <a:cs typeface="+mn-cs"/>
              </a:rPr>
              <a:t>Columbia University, and the Civic Data Design lab at MIT produced the map –and underlying </a:t>
            </a:r>
            <a:r>
              <a:rPr lang="en-US" sz="1200" b="0" i="0" kern="1200" dirty="0" err="1" smtClean="0">
                <a:solidFill>
                  <a:schemeClr val="tx1"/>
                </a:solidFill>
                <a:effectLst/>
                <a:latin typeface="+mn-lt"/>
                <a:ea typeface="+mn-ea"/>
                <a:cs typeface="+mn-cs"/>
              </a:rPr>
              <a:t>databehind</a:t>
            </a:r>
            <a:r>
              <a:rPr lang="en-US" sz="1200" b="0" i="0" kern="1200" dirty="0" smtClean="0">
                <a:solidFill>
                  <a:schemeClr val="tx1"/>
                </a:solidFill>
                <a:effectLst/>
                <a:latin typeface="+mn-lt"/>
                <a:ea typeface="+mn-ea"/>
                <a:cs typeface="+mn-cs"/>
              </a:rPr>
              <a:t> it—by carrying their cell phones and GPS devices along every route in the network.  The </a:t>
            </a:r>
            <a:r>
              <a:rPr lang="en-US" sz="1200" b="0" i="0" kern="1200" dirty="0" err="1" smtClean="0">
                <a:solidFill>
                  <a:schemeClr val="tx1"/>
                </a:solidFill>
                <a:effectLst/>
                <a:latin typeface="+mn-lt"/>
                <a:ea typeface="+mn-ea"/>
                <a:cs typeface="+mn-cs"/>
              </a:rPr>
              <a:t>informalstation</a:t>
            </a:r>
            <a:r>
              <a:rPr lang="en-US" sz="1200" b="0" i="0" kern="1200" dirty="0" smtClean="0">
                <a:solidFill>
                  <a:schemeClr val="tx1"/>
                </a:solidFill>
                <a:effectLst/>
                <a:latin typeface="+mn-lt"/>
                <a:ea typeface="+mn-ea"/>
                <a:cs typeface="+mn-cs"/>
              </a:rPr>
              <a:t> list was created by using cell phone and GPS data.  Until now the “official” stops had never </a:t>
            </a:r>
            <a:r>
              <a:rPr lang="en-US" sz="1200" b="0" i="0" kern="1200" dirty="0" err="1" smtClean="0">
                <a:solidFill>
                  <a:schemeClr val="tx1"/>
                </a:solidFill>
                <a:effectLst/>
                <a:latin typeface="+mn-lt"/>
                <a:ea typeface="+mn-ea"/>
                <a:cs typeface="+mn-cs"/>
              </a:rPr>
              <a:t>beenlisted</a:t>
            </a:r>
            <a:r>
              <a:rPr lang="en-US" sz="1200" b="0" i="0" kern="1200" dirty="0" smtClean="0">
                <a:solidFill>
                  <a:schemeClr val="tx1"/>
                </a:solidFill>
                <a:effectLst/>
                <a:latin typeface="+mn-lt"/>
                <a:ea typeface="+mn-ea"/>
                <a:cs typeface="+mn-cs"/>
              </a:rPr>
              <a:t> or mapped out.  For the first time ever “</a:t>
            </a:r>
            <a:r>
              <a:rPr lang="en-US" sz="1200" b="0" i="0" kern="1200" dirty="0" err="1" smtClean="0">
                <a:solidFill>
                  <a:schemeClr val="tx1"/>
                </a:solidFill>
                <a:effectLst/>
                <a:latin typeface="+mn-lt"/>
                <a:ea typeface="+mn-ea"/>
                <a:cs typeface="+mn-cs"/>
              </a:rPr>
              <a:t>Matatu</a:t>
            </a:r>
            <a:r>
              <a:rPr lang="en-US" sz="1200" b="0" i="0" kern="1200" dirty="0" smtClean="0">
                <a:solidFill>
                  <a:schemeClr val="tx1"/>
                </a:solidFill>
                <a:effectLst/>
                <a:latin typeface="+mn-lt"/>
                <a:ea typeface="+mn-ea"/>
                <a:cs typeface="+mn-cs"/>
              </a:rPr>
              <a:t>” can be visualized.</a:t>
            </a:r>
          </a:p>
          <a:p>
            <a:pPr defTabSz="966526"/>
            <a:endParaRPr lang="en-US" dirty="0" smtClean="0"/>
          </a:p>
          <a:p>
            <a:pPr defTabSz="966526"/>
            <a:r>
              <a:rPr lang="en-US" dirty="0" err="1" smtClean="0"/>
              <a:t>ParkCirca</a:t>
            </a:r>
            <a:r>
              <a:rPr lang="en-US" dirty="0"/>
              <a:t>: Now finding an open parking space is great in congested places, but what if you could rent a parking space? Two residents of San Francisco talked about how irritating it is to endlessly circle the block waiting for a public parking space when they saw lots of empty driveways they weren’t allowed to park in. They then thought what if they could just knock on the door and ask to park in </a:t>
            </a:r>
            <a:r>
              <a:rPr lang="en-US" dirty="0" err="1"/>
              <a:t>someones</a:t>
            </a:r>
            <a:r>
              <a:rPr lang="en-US" dirty="0"/>
              <a:t> driveway for $20 for a few hours. From this idea they built an app. The </a:t>
            </a:r>
            <a:r>
              <a:rPr lang="en-US" dirty="0" err="1"/>
              <a:t>ParkCirca</a:t>
            </a:r>
            <a:r>
              <a:rPr lang="en-US" dirty="0"/>
              <a:t> app allows people who own a parking space to be able to rent it when it is unused. A parking space owner can list times that the space is available. The parkers then search for available spaces and then simply “check in” via the </a:t>
            </a:r>
            <a:r>
              <a:rPr lang="en-US" dirty="0" err="1"/>
              <a:t>ParkCirca</a:t>
            </a:r>
            <a:r>
              <a:rPr lang="en-US" dirty="0"/>
              <a:t> app. The check in process starts a time and when they return to their car and “check out” of the space money is then transferred to the parking space owner. This app is being used in San Francisco, Los Angeles, New York, Cleveland, </a:t>
            </a:r>
            <a:r>
              <a:rPr lang="en-US" dirty="0" err="1"/>
              <a:t>Tornonto</a:t>
            </a:r>
            <a:r>
              <a:rPr lang="en-US" dirty="0"/>
              <a:t> and a number of other </a:t>
            </a:r>
            <a:r>
              <a:rPr lang="en-US" dirty="0" err="1"/>
              <a:t>cities.Perhaps</a:t>
            </a:r>
            <a:r>
              <a:rPr lang="en-US" dirty="0"/>
              <a:t> you are thinking that parking isn’t such a big issue in your community. Being a professor I see all the time people standing outside offering the ability to park for a football game for $20. Wouldn’t it be better if I could just rent my parking space in my driveway without having to stand outside for example.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17</a:t>
            </a:fld>
            <a:endParaRPr lang="en-US"/>
          </a:p>
        </p:txBody>
      </p:sp>
    </p:spTree>
    <p:extLst>
      <p:ext uri="{BB962C8B-B14F-4D97-AF65-F5344CB8AC3E}">
        <p14:creationId xmlns:p14="http://schemas.microsoft.com/office/powerpoint/2010/main" val="181995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sz="1200" b="0" i="0" kern="1200" dirty="0" smtClean="0">
                <a:solidFill>
                  <a:schemeClr val="tx1"/>
                </a:solidFill>
                <a:effectLst/>
                <a:latin typeface="+mn-lt"/>
                <a:ea typeface="+mn-ea"/>
                <a:cs typeface="+mn-cs"/>
              </a:rPr>
              <a:t>If the system is was going to ever see improvement people needed to be able to see it and visualize it.</a:t>
            </a:r>
            <a:r>
              <a:rPr lang="en-US" dirty="0" smtClean="0"/>
              <a:t/>
            </a:r>
            <a:br>
              <a:rPr lang="en-US" dirty="0" smtClean="0"/>
            </a:br>
            <a:r>
              <a:rPr lang="en-US" sz="1200" b="0" i="0" kern="1200" dirty="0" smtClean="0">
                <a:solidFill>
                  <a:schemeClr val="tx1"/>
                </a:solidFill>
                <a:effectLst/>
                <a:latin typeface="+mn-lt"/>
                <a:ea typeface="+mn-ea"/>
                <a:cs typeface="+mn-cs"/>
              </a:rPr>
              <a:t>Not only would this allow for people to speak to each other about areas for improvement, riders </a:t>
            </a:r>
            <a:r>
              <a:rPr lang="en-US" sz="1200" b="0" i="0" kern="1200" dirty="0" err="1" smtClean="0">
                <a:solidFill>
                  <a:schemeClr val="tx1"/>
                </a:solidFill>
                <a:effectLst/>
                <a:latin typeface="+mn-lt"/>
                <a:ea typeface="+mn-ea"/>
                <a:cs typeface="+mn-cs"/>
              </a:rPr>
              <a:t>anddrivers</a:t>
            </a:r>
            <a:r>
              <a:rPr lang="en-US" sz="1200" b="0" i="0" kern="1200" dirty="0" smtClean="0">
                <a:solidFill>
                  <a:schemeClr val="tx1"/>
                </a:solidFill>
                <a:effectLst/>
                <a:latin typeface="+mn-lt"/>
                <a:ea typeface="+mn-ea"/>
                <a:cs typeface="+mn-cs"/>
              </a:rPr>
              <a:t> would be able to learn the entirety of the system.  For the first time riders can look at the </a:t>
            </a:r>
            <a:r>
              <a:rPr lang="en-US" sz="1200" b="0" i="0" kern="1200" dirty="0" err="1" smtClean="0">
                <a:solidFill>
                  <a:schemeClr val="tx1"/>
                </a:solidFill>
                <a:effectLst/>
                <a:latin typeface="+mn-lt"/>
                <a:ea typeface="+mn-ea"/>
                <a:cs typeface="+mn-cs"/>
              </a:rPr>
              <a:t>mapand</a:t>
            </a:r>
            <a:r>
              <a:rPr lang="en-US" sz="1200" b="0" i="0" kern="1200" dirty="0" smtClean="0">
                <a:solidFill>
                  <a:schemeClr val="tx1"/>
                </a:solidFill>
                <a:effectLst/>
                <a:latin typeface="+mn-lt"/>
                <a:ea typeface="+mn-ea"/>
                <a:cs typeface="+mn-cs"/>
              </a:rPr>
              <a:t> realize they can travel cross town by a better route.  Anyone looking at the map can notice </a:t>
            </a:r>
            <a:r>
              <a:rPr lang="en-US" sz="1200" b="0" i="0" kern="1200" dirty="0" err="1" smtClean="0">
                <a:solidFill>
                  <a:schemeClr val="tx1"/>
                </a:solidFill>
                <a:effectLst/>
                <a:latin typeface="+mn-lt"/>
                <a:ea typeface="+mn-ea"/>
                <a:cs typeface="+mn-cs"/>
              </a:rPr>
              <a:t>thepattern</a:t>
            </a:r>
            <a:r>
              <a:rPr lang="en-US" sz="1200" b="0" i="0" kern="1200" dirty="0" smtClean="0">
                <a:solidFill>
                  <a:schemeClr val="tx1"/>
                </a:solidFill>
                <a:effectLst/>
                <a:latin typeface="+mn-lt"/>
                <a:ea typeface="+mn-ea"/>
                <a:cs typeface="+mn-cs"/>
              </a:rPr>
              <a:t> of heavy traffic in the downtown core.  This undoubtedly contributes to congestion in the </a:t>
            </a:r>
            <a:r>
              <a:rPr lang="en-US" sz="1200" b="0" i="0" kern="1200" dirty="0" err="1" smtClean="0">
                <a:solidFill>
                  <a:schemeClr val="tx1"/>
                </a:solidFill>
                <a:effectLst/>
                <a:latin typeface="+mn-lt"/>
                <a:ea typeface="+mn-ea"/>
                <a:cs typeface="+mn-cs"/>
              </a:rPr>
              <a:t>citycenter</a:t>
            </a:r>
            <a:r>
              <a:rPr lang="en-US" sz="1200" b="0" i="0" kern="1200" dirty="0" smtClean="0">
                <a:solidFill>
                  <a:schemeClr val="tx1"/>
                </a:solidFill>
                <a:effectLst/>
                <a:latin typeface="+mn-lt"/>
                <a:ea typeface="+mn-ea"/>
                <a:cs typeface="+mn-cs"/>
              </a:rPr>
              <a:t> but now the data is available to improve it.  The largest beneficiary to mapping out the </a:t>
            </a:r>
            <a:r>
              <a:rPr lang="en-US" sz="1200" b="0" i="0" kern="1200" dirty="0" err="1" smtClean="0">
                <a:solidFill>
                  <a:schemeClr val="tx1"/>
                </a:solidFill>
                <a:effectLst/>
                <a:latin typeface="+mn-lt"/>
                <a:ea typeface="+mn-ea"/>
                <a:cs typeface="+mn-cs"/>
              </a:rPr>
              <a:t>systemmay</a:t>
            </a:r>
            <a:r>
              <a:rPr lang="en-US" sz="1200" b="0" i="0" kern="1200" dirty="0" smtClean="0">
                <a:solidFill>
                  <a:schemeClr val="tx1"/>
                </a:solidFill>
                <a:effectLst/>
                <a:latin typeface="+mn-lt"/>
                <a:ea typeface="+mn-ea"/>
                <a:cs typeface="+mn-cs"/>
              </a:rPr>
              <a:t> be government officials who distribute </a:t>
            </a:r>
            <a:r>
              <a:rPr lang="en-US" sz="1200" b="0" i="0" kern="1200" dirty="0" err="1" smtClean="0">
                <a:solidFill>
                  <a:schemeClr val="tx1"/>
                </a:solidFill>
                <a:effectLst/>
                <a:latin typeface="+mn-lt"/>
                <a:ea typeface="+mn-ea"/>
                <a:cs typeface="+mn-cs"/>
              </a:rPr>
              <a:t>matatu</a:t>
            </a:r>
            <a:r>
              <a:rPr lang="en-US" sz="1200" b="0" i="0" kern="1200" dirty="0" smtClean="0">
                <a:solidFill>
                  <a:schemeClr val="tx1"/>
                </a:solidFill>
                <a:effectLst/>
                <a:latin typeface="+mn-lt"/>
                <a:ea typeface="+mn-ea"/>
                <a:cs typeface="+mn-cs"/>
              </a:rPr>
              <a:t> licenses for specific routes but have given up </a:t>
            </a:r>
            <a:r>
              <a:rPr lang="en-US" sz="1200" b="0" i="0" kern="1200" dirty="0" err="1" smtClean="0">
                <a:solidFill>
                  <a:schemeClr val="tx1"/>
                </a:solidFill>
                <a:effectLst/>
                <a:latin typeface="+mn-lt"/>
                <a:ea typeface="+mn-ea"/>
                <a:cs typeface="+mn-cs"/>
              </a:rPr>
              <a:t>tryingto</a:t>
            </a:r>
            <a:r>
              <a:rPr lang="en-US" sz="1200" b="0" i="0" kern="1200" dirty="0" smtClean="0">
                <a:solidFill>
                  <a:schemeClr val="tx1"/>
                </a:solidFill>
                <a:effectLst/>
                <a:latin typeface="+mn-lt"/>
                <a:ea typeface="+mn-ea"/>
                <a:cs typeface="+mn-cs"/>
              </a:rPr>
              <a:t> plan the system.  </a:t>
            </a:r>
            <a:endParaRPr lang="en-US" dirty="0" smtClean="0"/>
          </a:p>
          <a:p>
            <a:pPr defTabSz="966526"/>
            <a:r>
              <a:rPr lang="en-US" dirty="0" err="1" smtClean="0"/>
              <a:t>ParkCirca</a:t>
            </a:r>
            <a:r>
              <a:rPr lang="en-US" dirty="0"/>
              <a:t>: Now finding an open parking space is great in congested places, but what if you could rent a parking space? Two residents of San Francisco talked about how irritating it is to endlessly circle the block waiting for a public parking space when they saw lots of empty driveways they weren’t allowed to park in. They then thought what if they could just knock on the door and ask to park in </a:t>
            </a:r>
            <a:r>
              <a:rPr lang="en-US" dirty="0" err="1"/>
              <a:t>someones</a:t>
            </a:r>
            <a:r>
              <a:rPr lang="en-US" dirty="0"/>
              <a:t> driveway for $20 for a few hours. From this idea they built an app. The </a:t>
            </a:r>
            <a:r>
              <a:rPr lang="en-US" dirty="0" err="1"/>
              <a:t>ParkCirca</a:t>
            </a:r>
            <a:r>
              <a:rPr lang="en-US" dirty="0"/>
              <a:t> app allows people who own a parking space to be able to rent it when it is unused. A parking space owner can list times that the space is available. The parkers then search for available spaces and then simply “check in” via the </a:t>
            </a:r>
            <a:r>
              <a:rPr lang="en-US" dirty="0" err="1"/>
              <a:t>ParkCirca</a:t>
            </a:r>
            <a:r>
              <a:rPr lang="en-US" dirty="0"/>
              <a:t> app. The check in process starts a time and when they return to their car and “check out” of the space money is then transferred to the parking space owner. This app is being used in San Francisco, Los Angeles, New York, Cleveland, </a:t>
            </a:r>
            <a:r>
              <a:rPr lang="en-US" dirty="0" err="1"/>
              <a:t>Tornonto</a:t>
            </a:r>
            <a:r>
              <a:rPr lang="en-US" dirty="0"/>
              <a:t> and a number of other </a:t>
            </a:r>
            <a:r>
              <a:rPr lang="en-US" dirty="0" err="1"/>
              <a:t>cities.Perhaps</a:t>
            </a:r>
            <a:r>
              <a:rPr lang="en-US" dirty="0"/>
              <a:t> you are thinking that parking isn’t such a big issue in your community. Being a professor I see all the time people standing outside offering the ability to park for a football game for $20. Wouldn’t it be better if I could just rent my parking space in my driveway without having to stand outside for example.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18</a:t>
            </a:fld>
            <a:endParaRPr lang="en-US"/>
          </a:p>
        </p:txBody>
      </p:sp>
    </p:spTree>
    <p:extLst>
      <p:ext uri="{BB962C8B-B14F-4D97-AF65-F5344CB8AC3E}">
        <p14:creationId xmlns:p14="http://schemas.microsoft.com/office/powerpoint/2010/main" val="181995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Pittsburgh: Cities across the country have begun to provide real-time parking availability information. For example, the Park PGH app provides real-time parking availability for Pittsburgh’s Cultural District. This allows users to see which garages have spaces, where the closest parking is to the user’s destination and the cost of the parking</a:t>
            </a:r>
          </a:p>
        </p:txBody>
      </p:sp>
      <p:sp>
        <p:nvSpPr>
          <p:cNvPr id="4" name="Slide Number Placeholder 3"/>
          <p:cNvSpPr>
            <a:spLocks noGrp="1"/>
          </p:cNvSpPr>
          <p:nvPr>
            <p:ph type="sldNum" sz="quarter" idx="10"/>
          </p:nvPr>
        </p:nvSpPr>
        <p:spPr/>
        <p:txBody>
          <a:bodyPr/>
          <a:lstStyle/>
          <a:p>
            <a:fld id="{13BE6381-1431-4719-988A-161DFD88A4F6}" type="slidenum">
              <a:rPr lang="en-US" smtClean="0"/>
              <a:t>19</a:t>
            </a:fld>
            <a:endParaRPr lang="en-US"/>
          </a:p>
        </p:txBody>
      </p:sp>
    </p:spTree>
    <p:extLst>
      <p:ext uri="{BB962C8B-B14F-4D97-AF65-F5344CB8AC3E}">
        <p14:creationId xmlns:p14="http://schemas.microsoft.com/office/powerpoint/2010/main" val="252979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dirty="0"/>
              <a:t>Toronto: Other apps such as Hit the Pothole use </a:t>
            </a:r>
            <a:r>
              <a:rPr lang="en-US" dirty="0" err="1"/>
              <a:t>crowdsource</a:t>
            </a:r>
            <a:r>
              <a:rPr lang="en-US" dirty="0"/>
              <a:t> potholes. All the jolts experienced are recorded and the data then instantly shows up on the map. The Pothole Radar allows the user to be warned of immanent danger both with an audio and vibration alert. For those who like to listen to music while riding, the alerts mix into the current music that is playing. The popularity of this app has grown and now users in other communities can use this as well.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20</a:t>
            </a:fld>
            <a:endParaRPr lang="en-US"/>
          </a:p>
        </p:txBody>
      </p:sp>
    </p:spTree>
    <p:extLst>
      <p:ext uri="{BB962C8B-B14F-4D97-AF65-F5344CB8AC3E}">
        <p14:creationId xmlns:p14="http://schemas.microsoft.com/office/powerpoint/2010/main" val="199696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dirty="0" err="1"/>
              <a:t>Shareabouts</a:t>
            </a:r>
            <a:r>
              <a:rPr lang="en-US" dirty="0"/>
              <a:t>: The Folks at open plans are turning their ideas for public engagement into mobile apps. For example, a current project is </a:t>
            </a:r>
            <a:r>
              <a:rPr lang="en-US" dirty="0" err="1"/>
              <a:t>Shareabouts</a:t>
            </a:r>
            <a:r>
              <a:rPr lang="en-US" dirty="0"/>
              <a:t>  an app that allows users to suggest a location, add a comments and support others suggestions. An app like this would allow the public to interact in a planning process sharing their own ideas about what they’d like to see in their neighborhood, park or city. I’m sure you can imagine other apps that you could use in your own work.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21</a:t>
            </a:fld>
            <a:endParaRPr lang="en-US"/>
          </a:p>
        </p:txBody>
      </p:sp>
    </p:spTree>
    <p:extLst>
      <p:ext uri="{BB962C8B-B14F-4D97-AF65-F5344CB8AC3E}">
        <p14:creationId xmlns:p14="http://schemas.microsoft.com/office/powerpoint/2010/main" val="226151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dirty="0" err="1"/>
              <a:t>ParkCirca</a:t>
            </a:r>
            <a:r>
              <a:rPr lang="en-US" dirty="0"/>
              <a:t>: Now finding an open parking space is great in congested places, but what if you could rent a parking space? Two residents of San Francisco talked about how irritating it is to endlessly circle the block waiting for a public parking space when they saw lots of empty driveways they weren’t allowed to park in. They then thought what if they could just knock on the door and ask to park in </a:t>
            </a:r>
            <a:r>
              <a:rPr lang="en-US" dirty="0" err="1"/>
              <a:t>someones</a:t>
            </a:r>
            <a:r>
              <a:rPr lang="en-US" dirty="0"/>
              <a:t> driveway for $20 for a few hours. From this idea they built an app. The </a:t>
            </a:r>
            <a:r>
              <a:rPr lang="en-US" dirty="0" err="1"/>
              <a:t>ParkCirca</a:t>
            </a:r>
            <a:r>
              <a:rPr lang="en-US" dirty="0"/>
              <a:t> app allows people who own a parking space to be able to rent it when it is unused. A parking space owner can list times that the space is available. The parkers then search for available spaces and then simply “check in” via the </a:t>
            </a:r>
            <a:r>
              <a:rPr lang="en-US" dirty="0" err="1"/>
              <a:t>ParkCirca</a:t>
            </a:r>
            <a:r>
              <a:rPr lang="en-US" dirty="0"/>
              <a:t> app. The check in process starts a time and when they return to their car and “check out” of the space money is then transferred to the parking space owner. This app is being used in San Francisco, Los Angeles, New York, Cleveland, </a:t>
            </a:r>
            <a:r>
              <a:rPr lang="en-US" dirty="0" err="1"/>
              <a:t>Tornonto</a:t>
            </a:r>
            <a:r>
              <a:rPr lang="en-US" dirty="0"/>
              <a:t> and a number of other </a:t>
            </a:r>
            <a:r>
              <a:rPr lang="en-US" dirty="0" err="1"/>
              <a:t>cities.Perhaps</a:t>
            </a:r>
            <a:r>
              <a:rPr lang="en-US" dirty="0"/>
              <a:t> you are thinking that parking isn’t such a big issue in your community. Being a professor I see all the time people standing outside offering the ability to park for a football game for $20. Wouldn’t it be better if I could just rent my parking space in my driveway without having to stand outside for example.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22</a:t>
            </a:fld>
            <a:endParaRPr lang="en-US"/>
          </a:p>
        </p:txBody>
      </p:sp>
    </p:spTree>
    <p:extLst>
      <p:ext uri="{BB962C8B-B14F-4D97-AF65-F5344CB8AC3E}">
        <p14:creationId xmlns:p14="http://schemas.microsoft.com/office/powerpoint/2010/main" val="181995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dirty="0"/>
              <a:t>Boston: I’m sure we have all had a bad pothole experience that led to your drink to slosh, your car to be knocked out of alignment, or a bicycle tire to poop.  The City of Boston created an Office of New Urban Mechanics that is charged with solving city problems through technology. The City released a free app that detects potholes called Street Bump. The goal of Street Bump is to allow residents to improve their neighborhood streets. As the person drives, the mobile app collects data about the smoothness of the ride. The City uses this real-time information to fix potholes and to plan for capital improvements. The app uses the phone’s accelerometer and its GPS. Likely potholes are reported via the city’s Open311 system so that they will be investigated and fixed. The City patches 19,000 potholes per year. The City hope that this will help prevent massive potholes and save public works crews time. The creators of Street Bump are planning to role this out in Austin, London, and New York as well.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2</a:t>
            </a:fld>
            <a:endParaRPr lang="en-US"/>
          </a:p>
        </p:txBody>
      </p:sp>
    </p:spTree>
    <p:extLst>
      <p:ext uri="{BB962C8B-B14F-4D97-AF65-F5344CB8AC3E}">
        <p14:creationId xmlns:p14="http://schemas.microsoft.com/office/powerpoint/2010/main" val="398794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535E6-7773-4D42-88B7-C79EF29FA37B}" type="slidenum">
              <a:rPr lang="en-US" smtClean="0"/>
              <a:t>23</a:t>
            </a:fld>
            <a:endParaRPr lang="en-US"/>
          </a:p>
        </p:txBody>
      </p:sp>
    </p:spTree>
    <p:extLst>
      <p:ext uri="{BB962C8B-B14F-4D97-AF65-F5344CB8AC3E}">
        <p14:creationId xmlns:p14="http://schemas.microsoft.com/office/powerpoint/2010/main" val="192144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Peru’s University of Engineering and Technology has designed a billboard that creates clean drinking water from atmospheric humidity.  Lima, Peru, a city on the edge of a desert, has 700,000 residents with no access to clean water for drinking or bathing.   Luckily Lima’s Pacific coast locations experience humidity of more than 90 % on summer days from December to February.  Facing a slump in enrollment and a water shortages throughout the city; the University of Technology and Engineering wanted a way to attract more engineering students to the university.  An ad-campaign partnered with engineers from the school provided a visible demonstration of the university’s engineering projects and the water-collecting billboard was born.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4</a:t>
            </a:fld>
            <a:endParaRPr lang="en-US"/>
          </a:p>
        </p:txBody>
      </p:sp>
    </p:spTree>
    <p:extLst>
      <p:ext uri="{BB962C8B-B14F-4D97-AF65-F5344CB8AC3E}">
        <p14:creationId xmlns:p14="http://schemas.microsoft.com/office/powerpoint/2010/main" val="16203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billboard works similarly to the way condensers in your home air conditioner work.  Like the condenser in your home air conditioner, the ones in the build board are cooler than the air outside.  When air contracts the cooled surfaces of the condensers, the air also cools, and the water vapor in the air condenses into liquid water.  After reverse-osmosis purification, the water flows down into a 20-liter storage tank at the base of the billboard.   The billboard generates about 96 liters of water each day, and a simple faucet gives local residents access to the water.  The billboard only cost about $1200</a:t>
            </a:r>
            <a:r>
              <a:rPr lang="en-US" sz="1200" u="sng" kern="1200" dirty="0" smtClean="0">
                <a:solidFill>
                  <a:schemeClr val="tx1"/>
                </a:solidFill>
                <a:effectLst/>
                <a:latin typeface="+mn-lt"/>
                <a:ea typeface="+mn-ea"/>
                <a:cs typeface="+mn-cs"/>
              </a:rPr>
              <a:t> to install. </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5</a:t>
            </a:fld>
            <a:endParaRPr lang="en-US"/>
          </a:p>
        </p:txBody>
      </p:sp>
    </p:spTree>
    <p:extLst>
      <p:ext uri="{BB962C8B-B14F-4D97-AF65-F5344CB8AC3E}">
        <p14:creationId xmlns:p14="http://schemas.microsoft.com/office/powerpoint/2010/main" val="183297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Plenty of green buildings around the world cut down on pollution and energy usage through design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features, but a hospital in Mexico City on the other hand actually eats smog!  The Torre de </a:t>
            </a:r>
            <a:r>
              <a:rPr lang="en-US" sz="1200" b="0" i="0" kern="1200" dirty="0" err="1" smtClean="0">
                <a:solidFill>
                  <a:schemeClr val="tx1"/>
                </a:solidFill>
                <a:effectLst/>
                <a:latin typeface="+mn-lt"/>
                <a:ea typeface="+mn-ea"/>
                <a:cs typeface="+mn-cs"/>
              </a:rPr>
              <a:t>Especialidades</a:t>
            </a:r>
            <a:r>
              <a:rPr lang="en-US" sz="1200" b="0" i="0" kern="1200" dirty="0" smtClean="0">
                <a:solidFill>
                  <a:schemeClr val="tx1"/>
                </a:solidFill>
                <a:effectLst/>
                <a:latin typeface="+mn-lt"/>
                <a:ea typeface="+mn-ea"/>
                <a:cs typeface="+mn-cs"/>
              </a:rPr>
              <a:t> façade is shielded with a new type of tile called Prosolve370e.  The shape and </a:t>
            </a:r>
            <a:r>
              <a:rPr lang="en-US" sz="1200" b="0" i="0" kern="1200" dirty="0" err="1" smtClean="0">
                <a:solidFill>
                  <a:schemeClr val="tx1"/>
                </a:solidFill>
                <a:effectLst/>
                <a:latin typeface="+mn-lt"/>
                <a:ea typeface="+mn-ea"/>
                <a:cs typeface="+mn-cs"/>
              </a:rPr>
              <a:t>chemicalcoating</a:t>
            </a:r>
            <a:r>
              <a:rPr lang="en-US" sz="1200" b="0" i="0" kern="1200" dirty="0" smtClean="0">
                <a:solidFill>
                  <a:schemeClr val="tx1"/>
                </a:solidFill>
                <a:effectLst/>
                <a:latin typeface="+mn-lt"/>
                <a:ea typeface="+mn-ea"/>
                <a:cs typeface="+mn-cs"/>
              </a:rPr>
              <a:t> can help to neutralize the chemicals that compose smog by a large amount.  Equivalent to 1,000cars each day.   The smog eating process is twofold.  The paint applied on the tiles is made from titanium dioxide—a dye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used to make things like sunblock white but it also doubles as a facilitator in certain chemical reactions.  When ultraviolet light cuts through smoggy air and hits the titanium dioxide paint on the tiles, </a:t>
            </a:r>
            <a:r>
              <a:rPr lang="en-US" sz="1200" b="0" i="0" kern="1200" dirty="0" err="1" smtClean="0">
                <a:solidFill>
                  <a:schemeClr val="tx1"/>
                </a:solidFill>
                <a:effectLst/>
                <a:latin typeface="+mn-lt"/>
                <a:ea typeface="+mn-ea"/>
                <a:cs typeface="+mn-cs"/>
              </a:rPr>
              <a:t>achemical</a:t>
            </a:r>
            <a:r>
              <a:rPr lang="en-US" sz="1200" b="0" i="0" kern="1200" dirty="0" smtClean="0">
                <a:solidFill>
                  <a:schemeClr val="tx1"/>
                </a:solidFill>
                <a:effectLst/>
                <a:latin typeface="+mn-lt"/>
                <a:ea typeface="+mn-ea"/>
                <a:cs typeface="+mn-cs"/>
              </a:rPr>
              <a:t> reaction occurs between the tiles and chemicals in the smog. Throughout the chemical </a:t>
            </a:r>
            <a:r>
              <a:rPr lang="en-US" sz="1200" b="0" i="0" kern="1200" dirty="0" err="1" smtClean="0">
                <a:solidFill>
                  <a:schemeClr val="tx1"/>
                </a:solidFill>
                <a:effectLst/>
                <a:latin typeface="+mn-lt"/>
                <a:ea typeface="+mn-ea"/>
                <a:cs typeface="+mn-cs"/>
              </a:rPr>
              <a:t>processthe</a:t>
            </a:r>
            <a:r>
              <a:rPr lang="en-US" sz="1200" b="0" i="0" kern="1200" dirty="0" smtClean="0">
                <a:solidFill>
                  <a:schemeClr val="tx1"/>
                </a:solidFill>
                <a:effectLst/>
                <a:latin typeface="+mn-lt"/>
                <a:ea typeface="+mn-ea"/>
                <a:cs typeface="+mn-cs"/>
              </a:rPr>
              <a:t> result of the reaction is that the smog is broken down into small amounts of less noxious </a:t>
            </a:r>
            <a:r>
              <a:rPr lang="en-US" sz="1200" b="0" i="0" kern="1200" dirty="0" err="1" smtClean="0">
                <a:solidFill>
                  <a:schemeClr val="tx1"/>
                </a:solidFill>
                <a:effectLst/>
                <a:latin typeface="+mn-lt"/>
                <a:ea typeface="+mn-ea"/>
                <a:cs typeface="+mn-cs"/>
              </a:rPr>
              <a:t>chemicals,including</a:t>
            </a:r>
            <a:r>
              <a:rPr lang="en-US" sz="1200" b="0" i="0" kern="1200" dirty="0" smtClean="0">
                <a:solidFill>
                  <a:schemeClr val="tx1"/>
                </a:solidFill>
                <a:effectLst/>
                <a:latin typeface="+mn-lt"/>
                <a:ea typeface="+mn-ea"/>
                <a:cs typeface="+mn-cs"/>
              </a:rPr>
              <a:t> calcium nitrate (salt fertilizer), carbon dioxide, and water</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6</a:t>
            </a:fld>
            <a:endParaRPr lang="en-US"/>
          </a:p>
        </p:txBody>
      </p:sp>
    </p:spTree>
    <p:extLst>
      <p:ext uri="{BB962C8B-B14F-4D97-AF65-F5344CB8AC3E}">
        <p14:creationId xmlns:p14="http://schemas.microsoft.com/office/powerpoint/2010/main" val="201164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titanium dioxide is not the only variable that makes the reaction work.  The shape of the tiles, a</a:t>
            </a:r>
            <a:r>
              <a:rPr lang="en-US" dirty="0" smtClean="0"/>
              <a:t/>
            </a:r>
            <a:br>
              <a:rPr lang="en-US" dirty="0" smtClean="0"/>
            </a:b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quasicrystalline</a:t>
            </a:r>
            <a:r>
              <a:rPr lang="en-US" sz="1200" b="0" i="0" kern="1200" dirty="0" smtClean="0">
                <a:solidFill>
                  <a:schemeClr val="tx1"/>
                </a:solidFill>
                <a:effectLst/>
                <a:latin typeface="+mn-lt"/>
                <a:ea typeface="+mn-ea"/>
                <a:cs typeface="+mn-cs"/>
              </a:rPr>
              <a:t> grid, creates an Omni-directional, and surface enlargement, which enhances the </a:t>
            </a:r>
            <a:r>
              <a:rPr lang="en-US" sz="1200" b="0" i="0" kern="1200" dirty="0" err="1" smtClean="0">
                <a:solidFill>
                  <a:schemeClr val="tx1"/>
                </a:solidFill>
                <a:effectLst/>
                <a:latin typeface="+mn-lt"/>
                <a:ea typeface="+mn-ea"/>
                <a:cs typeface="+mn-cs"/>
              </a:rPr>
              <a:t>abilityto</a:t>
            </a:r>
            <a:r>
              <a:rPr lang="en-US" sz="1200" b="0" i="0" kern="1200" dirty="0" smtClean="0">
                <a:solidFill>
                  <a:schemeClr val="tx1"/>
                </a:solidFill>
                <a:effectLst/>
                <a:latin typeface="+mn-lt"/>
                <a:ea typeface="+mn-ea"/>
                <a:cs typeface="+mn-cs"/>
              </a:rPr>
              <a:t> receive and scatter ultraviolet light.”  The shapes slow wind speeds and create turbulence for </a:t>
            </a:r>
            <a:r>
              <a:rPr lang="en-US" sz="1200" b="0" i="0" kern="1200" dirty="0" err="1" smtClean="0">
                <a:solidFill>
                  <a:schemeClr val="tx1"/>
                </a:solidFill>
                <a:effectLst/>
                <a:latin typeface="+mn-lt"/>
                <a:ea typeface="+mn-ea"/>
                <a:cs typeface="+mn-cs"/>
              </a:rPr>
              <a:t>betterdistribution</a:t>
            </a:r>
            <a:r>
              <a:rPr lang="en-US" sz="1200" b="0" i="0" kern="1200" dirty="0" smtClean="0">
                <a:solidFill>
                  <a:schemeClr val="tx1"/>
                </a:solidFill>
                <a:effectLst/>
                <a:latin typeface="+mn-lt"/>
                <a:ea typeface="+mn-ea"/>
                <a:cs typeface="+mn-cs"/>
              </a:rPr>
              <a:t> of pollutants across the buildings surfaces.  The </a:t>
            </a:r>
            <a:r>
              <a:rPr lang="en-US" sz="1200" b="0" i="0" kern="1200" dirty="0" err="1" smtClean="0">
                <a:solidFill>
                  <a:schemeClr val="tx1"/>
                </a:solidFill>
                <a:effectLst/>
                <a:latin typeface="+mn-lt"/>
                <a:ea typeface="+mn-ea"/>
                <a:cs typeface="+mn-cs"/>
              </a:rPr>
              <a:t>quasicrystalline</a:t>
            </a:r>
            <a:r>
              <a:rPr lang="en-US" sz="1200" b="0" i="0" kern="1200" dirty="0" smtClean="0">
                <a:solidFill>
                  <a:schemeClr val="tx1"/>
                </a:solidFill>
                <a:effectLst/>
                <a:latin typeface="+mn-lt"/>
                <a:ea typeface="+mn-ea"/>
                <a:cs typeface="+mn-cs"/>
              </a:rPr>
              <a:t> geometry is chiefly fit </a:t>
            </a:r>
            <a:r>
              <a:rPr lang="en-US" sz="1200" b="0" i="0" kern="1200" dirty="0" err="1" smtClean="0">
                <a:solidFill>
                  <a:schemeClr val="tx1"/>
                </a:solidFill>
                <a:effectLst/>
                <a:latin typeface="+mn-lt"/>
                <a:ea typeface="+mn-ea"/>
                <a:cs typeface="+mn-cs"/>
              </a:rPr>
              <a:t>tocatch</a:t>
            </a:r>
            <a:r>
              <a:rPr lang="en-US" sz="1200" b="0" i="0" kern="1200" dirty="0" smtClean="0">
                <a:solidFill>
                  <a:schemeClr val="tx1"/>
                </a:solidFill>
                <a:effectLst/>
                <a:latin typeface="+mn-lt"/>
                <a:ea typeface="+mn-ea"/>
                <a:cs typeface="+mn-cs"/>
              </a:rPr>
              <a:t> things from all directions.  The shape of the tiles distributes more light and accumulates </a:t>
            </a:r>
            <a:r>
              <a:rPr lang="en-US" sz="1200" b="0" i="0" kern="1200" dirty="0" err="1" smtClean="0">
                <a:solidFill>
                  <a:schemeClr val="tx1"/>
                </a:solidFill>
                <a:effectLst/>
                <a:latin typeface="+mn-lt"/>
                <a:ea typeface="+mn-ea"/>
                <a:cs typeface="+mn-cs"/>
              </a:rPr>
              <a:t>morepollutants</a:t>
            </a:r>
            <a:r>
              <a:rPr lang="en-US" sz="1200" b="0" i="0" kern="1200" dirty="0" smtClean="0">
                <a:solidFill>
                  <a:schemeClr val="tx1"/>
                </a:solidFill>
                <a:effectLst/>
                <a:latin typeface="+mn-lt"/>
                <a:ea typeface="+mn-ea"/>
                <a:cs typeface="+mn-cs"/>
              </a:rPr>
              <a:t>, which means more smog eating chemical reactions.  In addition to brilliant smog intake </a:t>
            </a:r>
            <a:r>
              <a:rPr lang="en-US" sz="1200" b="0" i="0" kern="1200" dirty="0" err="1" smtClean="0">
                <a:solidFill>
                  <a:schemeClr val="tx1"/>
                </a:solidFill>
                <a:effectLst/>
                <a:latin typeface="+mn-lt"/>
                <a:ea typeface="+mn-ea"/>
                <a:cs typeface="+mn-cs"/>
              </a:rPr>
              <a:t>thebuilding</a:t>
            </a:r>
            <a:r>
              <a:rPr lang="en-US" sz="1200" b="0" i="0" kern="1200" dirty="0" smtClean="0">
                <a:solidFill>
                  <a:schemeClr val="tx1"/>
                </a:solidFill>
                <a:effectLst/>
                <a:latin typeface="+mn-lt"/>
                <a:ea typeface="+mn-ea"/>
                <a:cs typeface="+mn-cs"/>
              </a:rPr>
              <a:t> is designed to be aesthetically pleasing and ties the general public to solutions of </a:t>
            </a:r>
            <a:r>
              <a:rPr lang="en-US" sz="1200" b="0" i="0" kern="1200" dirty="0" err="1" smtClean="0">
                <a:solidFill>
                  <a:schemeClr val="tx1"/>
                </a:solidFill>
                <a:effectLst/>
                <a:latin typeface="+mn-lt"/>
                <a:ea typeface="+mn-ea"/>
                <a:cs typeface="+mn-cs"/>
              </a:rPr>
              <a:t>hazardouspollution</a:t>
            </a:r>
            <a:r>
              <a:rPr lang="en-US" sz="1200" b="0" i="0" kern="1200" dirty="0" smtClean="0">
                <a:solidFill>
                  <a:schemeClr val="tx1"/>
                </a:solidFill>
                <a:effectLst/>
                <a:latin typeface="+mn-lt"/>
                <a:ea typeface="+mn-ea"/>
                <a:cs typeface="+mn-cs"/>
              </a:rPr>
              <a:t> that is visible in Mexico City</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7</a:t>
            </a:fld>
            <a:endParaRPr lang="en-US"/>
          </a:p>
        </p:txBody>
      </p:sp>
    </p:spTree>
    <p:extLst>
      <p:ext uri="{BB962C8B-B14F-4D97-AF65-F5344CB8AC3E}">
        <p14:creationId xmlns:p14="http://schemas.microsoft.com/office/powerpoint/2010/main" val="296309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sz="1200" b="0" i="0" kern="1200" dirty="0" smtClean="0">
                <a:solidFill>
                  <a:schemeClr val="tx1"/>
                </a:solidFill>
                <a:effectLst/>
                <a:latin typeface="+mn-lt"/>
                <a:ea typeface="+mn-ea"/>
                <a:cs typeface="+mn-cs"/>
              </a:rPr>
              <a:t>In 2000 the location of city was a marshy expanse of tidal flats, but in 2003 the Korean government </a:t>
            </a:r>
            <a:r>
              <a:rPr lang="en-US" sz="1200" b="0" i="0" kern="1200" dirty="0" err="1" smtClean="0">
                <a:solidFill>
                  <a:schemeClr val="tx1"/>
                </a:solidFill>
                <a:effectLst/>
                <a:latin typeface="+mn-lt"/>
                <a:ea typeface="+mn-ea"/>
                <a:cs typeface="+mn-cs"/>
              </a:rPr>
              <a:t>filledthe</a:t>
            </a:r>
            <a:r>
              <a:rPr lang="en-US" sz="1200" b="0" i="0" kern="1200" dirty="0" smtClean="0">
                <a:solidFill>
                  <a:schemeClr val="tx1"/>
                </a:solidFill>
                <a:effectLst/>
                <a:latin typeface="+mn-lt"/>
                <a:ea typeface="+mn-ea"/>
                <a:cs typeface="+mn-cs"/>
              </a:rPr>
              <a:t> area with 500 million tons of sand in an effort to construct a business district near the </a:t>
            </a:r>
            <a:r>
              <a:rPr lang="en-US" sz="1200" b="0" i="0" kern="1200" dirty="0" err="1" smtClean="0">
                <a:solidFill>
                  <a:schemeClr val="tx1"/>
                </a:solidFill>
                <a:effectLst/>
                <a:latin typeface="+mn-lt"/>
                <a:ea typeface="+mn-ea"/>
                <a:cs typeface="+mn-cs"/>
              </a:rPr>
              <a:t>airport.Dubbed</a:t>
            </a:r>
            <a:r>
              <a:rPr lang="en-US" sz="1200" b="0" i="0" kern="1200" dirty="0" smtClean="0">
                <a:solidFill>
                  <a:schemeClr val="tx1"/>
                </a:solidFill>
                <a:effectLst/>
                <a:latin typeface="+mn-lt"/>
                <a:ea typeface="+mn-ea"/>
                <a:cs typeface="+mn-cs"/>
              </a:rPr>
              <a:t> an “</a:t>
            </a:r>
            <a:r>
              <a:rPr lang="en-US" sz="1200" b="0" i="0" kern="1200" dirty="0" err="1" smtClean="0">
                <a:solidFill>
                  <a:schemeClr val="tx1"/>
                </a:solidFill>
                <a:effectLst/>
                <a:latin typeface="+mn-lt"/>
                <a:ea typeface="+mn-ea"/>
                <a:cs typeface="+mn-cs"/>
              </a:rPr>
              <a:t>aerotroplis</a:t>
            </a:r>
            <a:r>
              <a:rPr lang="en-US" sz="1200" b="0" i="0" kern="1200" dirty="0" smtClean="0">
                <a:solidFill>
                  <a:schemeClr val="tx1"/>
                </a:solidFill>
                <a:effectLst/>
                <a:latin typeface="+mn-lt"/>
                <a:ea typeface="+mn-ea"/>
                <a:cs typeface="+mn-cs"/>
              </a:rPr>
              <a:t>” because of its proximity to an airport the city is an hour away from Seoul </a:t>
            </a:r>
            <a:r>
              <a:rPr lang="en-US" sz="1200" b="0" i="0" kern="1200" dirty="0" err="1" smtClean="0">
                <a:solidFill>
                  <a:schemeClr val="tx1"/>
                </a:solidFill>
                <a:effectLst/>
                <a:latin typeface="+mn-lt"/>
                <a:ea typeface="+mn-ea"/>
                <a:cs typeface="+mn-cs"/>
              </a:rPr>
              <a:t>bybus</a:t>
            </a:r>
            <a:r>
              <a:rPr lang="en-US" sz="1200" b="0" i="0" kern="1200" dirty="0" smtClean="0">
                <a:solidFill>
                  <a:schemeClr val="tx1"/>
                </a:solidFill>
                <a:effectLst/>
                <a:latin typeface="+mn-lt"/>
                <a:ea typeface="+mn-ea"/>
                <a:cs typeface="+mn-cs"/>
              </a:rPr>
              <a:t> and a short flight from one third of the world’s population.   You might recognize the city from </a:t>
            </a:r>
            <a:r>
              <a:rPr lang="en-US" sz="1200" b="0" i="0" kern="1200" dirty="0" err="1" smtClean="0">
                <a:solidFill>
                  <a:schemeClr val="tx1"/>
                </a:solidFill>
                <a:effectLst/>
                <a:latin typeface="+mn-lt"/>
                <a:ea typeface="+mn-ea"/>
                <a:cs typeface="+mn-cs"/>
              </a:rPr>
              <a:t>the“Gangnam</a:t>
            </a:r>
            <a:r>
              <a:rPr lang="en-US" sz="1200" b="0" i="0" kern="1200" dirty="0" smtClean="0">
                <a:solidFill>
                  <a:schemeClr val="tx1"/>
                </a:solidFill>
                <a:effectLst/>
                <a:latin typeface="+mn-lt"/>
                <a:ea typeface="+mn-ea"/>
                <a:cs typeface="+mn-cs"/>
              </a:rPr>
              <a:t> Style” music video filmed on location.</a:t>
            </a:r>
            <a:endParaRPr lang="en-US" dirty="0" smtClean="0"/>
          </a:p>
          <a:p>
            <a:pPr defTabSz="966526"/>
            <a:r>
              <a:rPr lang="en-US" dirty="0" err="1" smtClean="0"/>
              <a:t>ParkCirca</a:t>
            </a:r>
            <a:r>
              <a:rPr lang="en-US" dirty="0"/>
              <a:t>: Now finding an open parking space is great in congested places, but what if you could rent a parking space? Two residents of San Francisco talked about how irritating it is to endlessly circle the block waiting for a public parking space when they saw lots of empty driveways they weren’t allowed to park in. They then thought what if they could just knock on the door and ask to park in </a:t>
            </a:r>
            <a:r>
              <a:rPr lang="en-US" dirty="0" err="1"/>
              <a:t>someones</a:t>
            </a:r>
            <a:r>
              <a:rPr lang="en-US" dirty="0"/>
              <a:t> driveway for $20 for a few hours. From this idea they built an app. The </a:t>
            </a:r>
            <a:r>
              <a:rPr lang="en-US" dirty="0" err="1"/>
              <a:t>ParkCirca</a:t>
            </a:r>
            <a:r>
              <a:rPr lang="en-US" dirty="0"/>
              <a:t> app allows people who own a parking space to be able to rent it when it is unused. A parking space owner can list times that the space is available. The parkers then search for available spaces and then simply “check in” via the </a:t>
            </a:r>
            <a:r>
              <a:rPr lang="en-US" dirty="0" err="1"/>
              <a:t>ParkCirca</a:t>
            </a:r>
            <a:r>
              <a:rPr lang="en-US" dirty="0"/>
              <a:t> app. The check in process starts a time and when they return to their car and “check out” of the space money is then transferred to the parking space owner. This app is being used in San Francisco, Los Angeles, New York, Cleveland, </a:t>
            </a:r>
            <a:r>
              <a:rPr lang="en-US" dirty="0" err="1"/>
              <a:t>Tornonto</a:t>
            </a:r>
            <a:r>
              <a:rPr lang="en-US" dirty="0"/>
              <a:t> and a number of other </a:t>
            </a:r>
            <a:r>
              <a:rPr lang="en-US" dirty="0" err="1"/>
              <a:t>cities.Perhaps</a:t>
            </a:r>
            <a:r>
              <a:rPr lang="en-US" dirty="0"/>
              <a:t> you are thinking that parking isn’t such a big issue in your community. Being a professor I see all the time people standing outside offering the ability to park for a football game for $20. Wouldn’t it be better if I could just rent my parking space in my driveway without having to stand outside for example.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9</a:t>
            </a:fld>
            <a:endParaRPr lang="en-US"/>
          </a:p>
        </p:txBody>
      </p:sp>
    </p:spTree>
    <p:extLst>
      <p:ext uri="{BB962C8B-B14F-4D97-AF65-F5344CB8AC3E}">
        <p14:creationId xmlns:p14="http://schemas.microsoft.com/office/powerpoint/2010/main" val="181995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r>
              <a:rPr lang="en-US" dirty="0" err="1"/>
              <a:t>ParkCirca</a:t>
            </a:r>
            <a:r>
              <a:rPr lang="en-US" dirty="0"/>
              <a:t>: Now finding an open parking space is great in congested places, but what if you could rent a parking space? Two residents of San Francisco talked about how irritating it is to endlessly circle the block waiting for a public parking space when they saw lots of empty driveways they weren’t allowed to park in. They then thought what if they could just knock on the door and ask to park in </a:t>
            </a:r>
            <a:r>
              <a:rPr lang="en-US" dirty="0" err="1"/>
              <a:t>someones</a:t>
            </a:r>
            <a:r>
              <a:rPr lang="en-US" dirty="0"/>
              <a:t> driveway for $20 for a few hours. From this idea they built an app. The </a:t>
            </a:r>
            <a:r>
              <a:rPr lang="en-US" dirty="0" err="1"/>
              <a:t>ParkCirca</a:t>
            </a:r>
            <a:r>
              <a:rPr lang="en-US" dirty="0"/>
              <a:t> app allows people who own a parking space to be able to rent it when it is unused. A parking space owner can list times that the space is available. The parkers then search for available spaces and then simply “check in” via the </a:t>
            </a:r>
            <a:r>
              <a:rPr lang="en-US" dirty="0" err="1"/>
              <a:t>ParkCirca</a:t>
            </a:r>
            <a:r>
              <a:rPr lang="en-US" dirty="0"/>
              <a:t> app. The check in process starts a time and when they return to their car and “check out” of the space money is then transferred to the parking space owner. This app is being used in San Francisco, Los Angeles, New York, Cleveland, </a:t>
            </a:r>
            <a:r>
              <a:rPr lang="en-US" dirty="0" err="1"/>
              <a:t>Tornonto</a:t>
            </a:r>
            <a:r>
              <a:rPr lang="en-US" dirty="0"/>
              <a:t> and a number of other </a:t>
            </a:r>
            <a:r>
              <a:rPr lang="en-US" dirty="0" err="1"/>
              <a:t>cities.Perhaps</a:t>
            </a:r>
            <a:r>
              <a:rPr lang="en-US" dirty="0"/>
              <a:t> you are thinking that parking isn’t such a big issue in your community. Being a professor I see all the time people standing outside offering the ability to park for a football game for $20. Wouldn’t it be better if I could just rent my parking space in my driveway without having to stand outside for example. </a:t>
            </a:r>
          </a:p>
          <a:p>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10</a:t>
            </a:fld>
            <a:endParaRPr lang="en-US"/>
          </a:p>
        </p:txBody>
      </p:sp>
    </p:spTree>
    <p:extLst>
      <p:ext uri="{BB962C8B-B14F-4D97-AF65-F5344CB8AC3E}">
        <p14:creationId xmlns:p14="http://schemas.microsoft.com/office/powerpoint/2010/main" val="181995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11 years and $35 billion dollars later 60% of the city’s planned infrastructure and buildings have </a:t>
            </a:r>
            <a:r>
              <a:rPr lang="en-US" sz="1200" b="0" i="0" kern="1200" dirty="0" err="1" smtClean="0">
                <a:solidFill>
                  <a:schemeClr val="tx1"/>
                </a:solidFill>
                <a:effectLst/>
                <a:latin typeface="+mn-lt"/>
                <a:ea typeface="+mn-ea"/>
                <a:cs typeface="+mn-cs"/>
              </a:rPr>
              <a:t>beenbuilt</a:t>
            </a:r>
            <a:r>
              <a:rPr lang="en-US" sz="1200" b="0" i="0" kern="1200" dirty="0" smtClean="0">
                <a:solidFill>
                  <a:schemeClr val="tx1"/>
                </a:solidFill>
                <a:effectLst/>
                <a:latin typeface="+mn-lt"/>
                <a:ea typeface="+mn-ea"/>
                <a:cs typeface="+mn-cs"/>
              </a:rPr>
              <a:t>. The city is home to around 70,000; about one third of the anticipated population. The city’s area </a:t>
            </a:r>
            <a:r>
              <a:rPr lang="en-US" sz="1200" b="0" i="0" kern="1200" dirty="0" err="1" smtClean="0">
                <a:solidFill>
                  <a:schemeClr val="tx1"/>
                </a:solidFill>
                <a:effectLst/>
                <a:latin typeface="+mn-lt"/>
                <a:ea typeface="+mn-ea"/>
                <a:cs typeface="+mn-cs"/>
              </a:rPr>
              <a:t>isabout</a:t>
            </a:r>
            <a:r>
              <a:rPr lang="en-US" sz="1200" b="0" i="0" kern="1200" dirty="0" smtClean="0">
                <a:solidFill>
                  <a:schemeClr val="tx1"/>
                </a:solidFill>
                <a:effectLst/>
                <a:latin typeface="+mn-lt"/>
                <a:ea typeface="+mn-ea"/>
                <a:cs typeface="+mn-cs"/>
              </a:rPr>
              <a:t> half the size of Boston proper and enjoys 40% open space.  Included in this open space is a 101acre central park.  Plenty of pedestrian thoroughfares and urban farms are found throughout the city.   </a:t>
            </a:r>
            <a:endParaRPr lang="en-US" dirty="0"/>
          </a:p>
        </p:txBody>
      </p:sp>
      <p:sp>
        <p:nvSpPr>
          <p:cNvPr id="4" name="Slide Number Placeholder 3"/>
          <p:cNvSpPr>
            <a:spLocks noGrp="1"/>
          </p:cNvSpPr>
          <p:nvPr>
            <p:ph type="sldNum" sz="quarter" idx="10"/>
          </p:nvPr>
        </p:nvSpPr>
        <p:spPr/>
        <p:txBody>
          <a:bodyPr/>
          <a:lstStyle/>
          <a:p>
            <a:fld id="{13BE6381-1431-4719-988A-161DFD88A4F6}" type="slidenum">
              <a:rPr lang="en-US" smtClean="0"/>
              <a:t>11</a:t>
            </a:fld>
            <a:endParaRPr lang="en-US"/>
          </a:p>
        </p:txBody>
      </p:sp>
    </p:spTree>
    <p:extLst>
      <p:ext uri="{BB962C8B-B14F-4D97-AF65-F5344CB8AC3E}">
        <p14:creationId xmlns:p14="http://schemas.microsoft.com/office/powerpoint/2010/main" val="193918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7A2C8-DC6F-47FA-BD7A-C6881324644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424639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7A2C8-DC6F-47FA-BD7A-C6881324644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339031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7A2C8-DC6F-47FA-BD7A-C6881324644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313088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7A2C8-DC6F-47FA-BD7A-C6881324644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239577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7A2C8-DC6F-47FA-BD7A-C68813246440}"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101640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bas Neue"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Bebas Neue" pitchFamily="34" charset="0"/>
              </a:defRPr>
            </a:lvl1pPr>
            <a:lvl2pPr>
              <a:defRPr sz="2400">
                <a:latin typeface="Bebas Neue" pitchFamily="34" charset="0"/>
              </a:defRPr>
            </a:lvl2pPr>
            <a:lvl3pPr>
              <a:defRPr sz="2000">
                <a:latin typeface="Bebas Neue" pitchFamily="34" charset="0"/>
              </a:defRPr>
            </a:lvl3pPr>
            <a:lvl4pPr>
              <a:defRPr sz="1800">
                <a:latin typeface="Bebas Neue" pitchFamily="34" charset="0"/>
              </a:defRPr>
            </a:lvl4pPr>
            <a:lvl5pPr>
              <a:defRPr sz="1800">
                <a:latin typeface="Bebas Neue"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Bebas Neue" pitchFamily="34" charset="0"/>
              </a:defRPr>
            </a:lvl1pPr>
            <a:lvl2pPr>
              <a:defRPr sz="2400">
                <a:latin typeface="Bebas Neue" pitchFamily="34" charset="0"/>
              </a:defRPr>
            </a:lvl2pPr>
            <a:lvl3pPr>
              <a:defRPr sz="2000">
                <a:latin typeface="Bebas Neue" pitchFamily="34" charset="0"/>
              </a:defRPr>
            </a:lvl3pPr>
            <a:lvl4pPr>
              <a:defRPr sz="1800">
                <a:latin typeface="Bebas Neue" pitchFamily="34" charset="0"/>
              </a:defRPr>
            </a:lvl4pPr>
            <a:lvl5pPr>
              <a:defRPr sz="1800">
                <a:latin typeface="Bebas Neue"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3C7A2C8-DC6F-47FA-BD7A-C6881324644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11273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7A2C8-DC6F-47FA-BD7A-C68813246440}" type="datetimeFigureOut">
              <a:rPr lang="en-US" smtClean="0"/>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74350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7A2C8-DC6F-47FA-BD7A-C68813246440}" type="datetimeFigureOut">
              <a:rPr lang="en-US" smtClean="0"/>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288941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7A2C8-DC6F-47FA-BD7A-C68813246440}" type="datetimeFigureOut">
              <a:rPr lang="en-US" smtClean="0"/>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265312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7A2C8-DC6F-47FA-BD7A-C6881324644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74584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7A2C8-DC6F-47FA-BD7A-C68813246440}"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79240-84B5-4818-BD8A-A88B1FADA0F7}" type="slidenum">
              <a:rPr lang="en-US" smtClean="0"/>
              <a:t>‹#›</a:t>
            </a:fld>
            <a:endParaRPr lang="en-US"/>
          </a:p>
        </p:txBody>
      </p:sp>
    </p:spTree>
    <p:extLst>
      <p:ext uri="{BB962C8B-B14F-4D97-AF65-F5344CB8AC3E}">
        <p14:creationId xmlns:p14="http://schemas.microsoft.com/office/powerpoint/2010/main" val="351198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7A2C8-DC6F-47FA-BD7A-C68813246440}" type="datetimeFigureOut">
              <a:rPr lang="en-US" smtClean="0"/>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79240-84B5-4818-BD8A-A88B1FADA0F7}" type="slidenum">
              <a:rPr lang="en-US" smtClean="0"/>
              <a:t>‹#›</a:t>
            </a:fld>
            <a:endParaRPr lang="en-US"/>
          </a:p>
        </p:txBody>
      </p:sp>
    </p:spTree>
    <p:extLst>
      <p:ext uri="{BB962C8B-B14F-4D97-AF65-F5344CB8AC3E}">
        <p14:creationId xmlns:p14="http://schemas.microsoft.com/office/powerpoint/2010/main" val="104990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676400" y="4343400"/>
            <a:ext cx="5943600" cy="830997"/>
          </a:xfrm>
          <a:prstGeom prst="rect">
            <a:avLst/>
          </a:prstGeom>
          <a:noFill/>
        </p:spPr>
        <p:txBody>
          <a:bodyPr wrap="square" rtlCol="0">
            <a:spAutoFit/>
          </a:bodyPr>
          <a:lstStyle/>
          <a:p>
            <a:pPr algn="ctr"/>
            <a:r>
              <a:rPr lang="en-US" sz="2400" dirty="0" smtClean="0">
                <a:latin typeface="Arial Black" pitchFamily="34" charset="0"/>
              </a:rPr>
              <a:t>Jennifer Evans-</a:t>
            </a:r>
            <a:r>
              <a:rPr lang="en-US" sz="2400" dirty="0">
                <a:latin typeface="Arial Black" pitchFamily="34" charset="0"/>
              </a:rPr>
              <a:t>C</a:t>
            </a:r>
            <a:r>
              <a:rPr lang="en-US" sz="2400" dirty="0" smtClean="0">
                <a:latin typeface="Arial Black" pitchFamily="34" charset="0"/>
              </a:rPr>
              <a:t>owley, PhD, AICP</a:t>
            </a:r>
          </a:p>
          <a:p>
            <a:pPr algn="ctr"/>
            <a:r>
              <a:rPr lang="en-US" sz="2400" dirty="0" smtClean="0">
                <a:latin typeface="Arial Black" pitchFamily="34" charset="0"/>
              </a:rPr>
              <a:t>@</a:t>
            </a:r>
            <a:r>
              <a:rPr lang="en-US" sz="2400" dirty="0" err="1" smtClean="0">
                <a:latin typeface="Arial Black" pitchFamily="34" charset="0"/>
              </a:rPr>
              <a:t>evanscowley</a:t>
            </a:r>
            <a:endParaRPr lang="en-US" sz="2400" dirty="0" smtClean="0">
              <a:latin typeface="Arial Black" pitchFamily="34" charset="0"/>
            </a:endParaRPr>
          </a:p>
        </p:txBody>
      </p:sp>
      <p:sp>
        <p:nvSpPr>
          <p:cNvPr id="5" name="TextBox 4"/>
          <p:cNvSpPr txBox="1"/>
          <p:nvPr/>
        </p:nvSpPr>
        <p:spPr>
          <a:xfrm>
            <a:off x="2209800" y="685800"/>
            <a:ext cx="4953000" cy="2769989"/>
          </a:xfrm>
          <a:prstGeom prst="rect">
            <a:avLst/>
          </a:prstGeom>
          <a:solidFill>
            <a:schemeClr val="bg1"/>
          </a:solidFill>
        </p:spPr>
        <p:txBody>
          <a:bodyPr wrap="square" rtlCol="0">
            <a:spAutoFit/>
          </a:bodyPr>
          <a:lstStyle/>
          <a:p>
            <a:pPr algn="ctr"/>
            <a:r>
              <a:rPr lang="en-US" sz="5800" dirty="0" smtClean="0">
                <a:latin typeface="Arial Black" pitchFamily="34" charset="0"/>
                <a:cs typeface="Aharoni" pitchFamily="2" charset="-79"/>
              </a:rPr>
              <a:t>The </a:t>
            </a:r>
            <a:endParaRPr lang="en-US" sz="5800" dirty="0" smtClean="0">
              <a:latin typeface="Arial Black" pitchFamily="34" charset="0"/>
              <a:cs typeface="Aharoni" pitchFamily="2" charset="-79"/>
            </a:endParaRPr>
          </a:p>
          <a:p>
            <a:pPr algn="ctr"/>
            <a:r>
              <a:rPr lang="en-US" sz="5800" dirty="0" smtClean="0">
                <a:latin typeface="Arial Black" pitchFamily="34" charset="0"/>
                <a:cs typeface="Aharoni" pitchFamily="2" charset="-79"/>
              </a:rPr>
              <a:t>Smart</a:t>
            </a:r>
          </a:p>
          <a:p>
            <a:pPr algn="ctr"/>
            <a:r>
              <a:rPr lang="en-US" sz="5800" dirty="0" smtClean="0">
                <a:latin typeface="Arial Black" pitchFamily="34" charset="0"/>
                <a:cs typeface="Aharoni" pitchFamily="2" charset="-79"/>
              </a:rPr>
              <a:t>City</a:t>
            </a:r>
            <a:endParaRPr lang="en-US" sz="5800" dirty="0">
              <a:latin typeface="Arial Black" pitchFamily="34" charset="0"/>
              <a:cs typeface="Aharoni" pitchFamily="2" charset="-79"/>
            </a:endParaRPr>
          </a:p>
        </p:txBody>
      </p:sp>
    </p:spTree>
    <p:extLst>
      <p:ext uri="{BB962C8B-B14F-4D97-AF65-F5344CB8AC3E}">
        <p14:creationId xmlns:p14="http://schemas.microsoft.com/office/powerpoint/2010/main" val="66570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143000"/>
            <a:ext cx="3124200" cy="3816430"/>
          </a:xfrm>
          <a:prstGeom prst="rect">
            <a:avLst/>
          </a:prstGeom>
          <a:noFill/>
        </p:spPr>
        <p:txBody>
          <a:bodyPr wrap="square" rtlCol="0">
            <a:spAutoFit/>
          </a:bodyPr>
          <a:lstStyle/>
          <a:p>
            <a:pPr marL="457200" indent="-457200">
              <a:buFont typeface="Arial"/>
              <a:buChar char="•"/>
            </a:pPr>
            <a:r>
              <a:rPr lang="en-US" sz="2800" dirty="0" smtClean="0">
                <a:solidFill>
                  <a:srgbClr val="000000"/>
                </a:solidFill>
                <a:latin typeface="Arial" charset="0"/>
              </a:rPr>
              <a:t>Built on filled tidal flats</a:t>
            </a:r>
          </a:p>
          <a:p>
            <a:pPr marL="457200" indent="-457200">
              <a:buFont typeface="Arial"/>
              <a:buChar char="•"/>
            </a:pPr>
            <a:r>
              <a:rPr lang="en-US" sz="2800" dirty="0" smtClean="0">
                <a:solidFill>
                  <a:srgbClr val="000000"/>
                </a:solidFill>
                <a:latin typeface="Arial" charset="0"/>
              </a:rPr>
              <a:t>Planned for 200,000</a:t>
            </a:r>
          </a:p>
          <a:p>
            <a:pPr marL="457200" indent="-457200">
              <a:buFont typeface="Arial"/>
              <a:buChar char="•"/>
            </a:pPr>
            <a:r>
              <a:rPr lang="en-US" sz="2800" dirty="0" smtClean="0">
                <a:solidFill>
                  <a:srgbClr val="000000"/>
                </a:solidFill>
                <a:latin typeface="Arial" charset="0"/>
              </a:rPr>
              <a:t>40% open space</a:t>
            </a:r>
          </a:p>
          <a:p>
            <a:pPr marL="457200" indent="-457200">
              <a:buFont typeface="Arial"/>
              <a:buChar char="•"/>
            </a:pPr>
            <a:r>
              <a:rPr lang="en-US" sz="2800" dirty="0" smtClean="0">
                <a:solidFill>
                  <a:srgbClr val="000000"/>
                </a:solidFill>
                <a:latin typeface="Arial" charset="0"/>
              </a:rPr>
              <a:t>Currently 60% complete</a:t>
            </a:r>
            <a:endParaRPr lang="en-US" sz="2800" dirty="0">
              <a:solidFill>
                <a:srgbClr val="000000"/>
              </a:solidFill>
              <a:latin typeface="Arial" charset="0"/>
            </a:endParaRPr>
          </a:p>
          <a:p>
            <a:endParaRPr lang="en-US" dirty="0"/>
          </a:p>
        </p:txBody>
      </p:sp>
      <p:sp>
        <p:nvSpPr>
          <p:cNvPr id="6" name="TextBox 5"/>
          <p:cNvSpPr txBox="1"/>
          <p:nvPr/>
        </p:nvSpPr>
        <p:spPr>
          <a:xfrm>
            <a:off x="1371600" y="175736"/>
            <a:ext cx="7010400" cy="738664"/>
          </a:xfrm>
          <a:prstGeom prst="rect">
            <a:avLst/>
          </a:prstGeom>
          <a:noFill/>
        </p:spPr>
        <p:txBody>
          <a:bodyPr wrap="square" rtlCol="0">
            <a:spAutoFit/>
          </a:bodyPr>
          <a:lstStyle/>
          <a:p>
            <a:r>
              <a:rPr lang="en-US" sz="4200" b="1" dirty="0" smtClean="0">
                <a:solidFill>
                  <a:schemeClr val="bg1"/>
                </a:solidFill>
              </a:rPr>
              <a:t>New </a:t>
            </a:r>
            <a:r>
              <a:rPr lang="en-US" sz="4200" b="1" dirty="0" err="1" smtClean="0">
                <a:solidFill>
                  <a:schemeClr val="bg1"/>
                </a:solidFill>
              </a:rPr>
              <a:t>Songdo</a:t>
            </a:r>
            <a:r>
              <a:rPr lang="en-US" sz="4200" b="1" dirty="0" smtClean="0">
                <a:solidFill>
                  <a:schemeClr val="bg1"/>
                </a:solidFill>
              </a:rPr>
              <a:t>, South Korea</a:t>
            </a:r>
            <a:endParaRPr lang="en-US" sz="4200" b="1" dirty="0">
              <a:solidFill>
                <a:schemeClr val="bg1"/>
              </a:solidFill>
            </a:endParaRPr>
          </a:p>
        </p:txBody>
      </p:sp>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143000"/>
            <a:ext cx="5257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15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en-US">
              <a:latin typeface="Franklin Gothic Book" charset="0"/>
            </a:endParaRPr>
          </a:p>
        </p:txBody>
      </p:sp>
      <p:pic>
        <p:nvPicPr>
          <p:cNvPr id="6451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372979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a:latin typeface="Franklin Gothic Book" charset="0"/>
            </a:endParaRPr>
          </a:p>
        </p:txBody>
      </p:sp>
      <p:pic>
        <p:nvPicPr>
          <p:cNvPr id="655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66225" cy="6858000"/>
          </a:xfrm>
        </p:spPr>
      </p:pic>
    </p:spTree>
    <p:extLst>
      <p:ext uri="{BB962C8B-B14F-4D97-AF65-F5344CB8AC3E}">
        <p14:creationId xmlns:p14="http://schemas.microsoft.com/office/powerpoint/2010/main" val="229136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atin typeface="Franklin Gothic Book" charset="0"/>
            </a:endParaRPr>
          </a:p>
        </p:txBody>
      </p:sp>
      <p:pic>
        <p:nvPicPr>
          <p:cNvPr id="6656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36063" cy="6858000"/>
          </a:xfrm>
        </p:spPr>
      </p:pic>
    </p:spTree>
    <p:extLst>
      <p:ext uri="{BB962C8B-B14F-4D97-AF65-F5344CB8AC3E}">
        <p14:creationId xmlns:p14="http://schemas.microsoft.com/office/powerpoint/2010/main" val="3921791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a:latin typeface="Franklin Gothic Book" charset="0"/>
            </a:endParaRPr>
          </a:p>
        </p:txBody>
      </p:sp>
      <p:pic>
        <p:nvPicPr>
          <p:cNvPr id="6758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0"/>
            <a:ext cx="9448800" cy="6858000"/>
          </a:xfrm>
        </p:spPr>
      </p:pic>
    </p:spTree>
    <p:extLst>
      <p:ext uri="{BB962C8B-B14F-4D97-AF65-F5344CB8AC3E}">
        <p14:creationId xmlns:p14="http://schemas.microsoft.com/office/powerpoint/2010/main" val="1759797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38188" y="2833038"/>
            <a:ext cx="7377212" cy="646331"/>
          </a:xfrm>
          <a:prstGeom prst="rect">
            <a:avLst/>
          </a:prstGeom>
          <a:noFill/>
        </p:spPr>
        <p:txBody>
          <a:bodyPr wrap="none" rtlCol="0">
            <a:spAutoFit/>
          </a:bodyPr>
          <a:lstStyle/>
          <a:p>
            <a:r>
              <a:rPr lang="en-US" sz="3600" dirty="0" smtClean="0">
                <a:latin typeface="Arial Black" panose="020B0A04020102020204" pitchFamily="34" charset="0"/>
              </a:rPr>
              <a:t>Mobility and Transportation</a:t>
            </a:r>
            <a:endParaRPr lang="en-US" sz="3600" dirty="0">
              <a:latin typeface="Arial Black" panose="020B0A04020102020204" pitchFamily="34" charset="0"/>
            </a:endParaRPr>
          </a:p>
        </p:txBody>
      </p:sp>
    </p:spTree>
    <p:extLst>
      <p:ext uri="{BB962C8B-B14F-4D97-AF65-F5344CB8AC3E}">
        <p14:creationId xmlns:p14="http://schemas.microsoft.com/office/powerpoint/2010/main" val="234719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0" y="-23702"/>
            <a:ext cx="9144000" cy="6858000"/>
          </a:xfrm>
          <a:prstGeom prst="rect">
            <a:avLst/>
          </a:prstGeom>
        </p:spPr>
      </p:pic>
      <p:sp>
        <p:nvSpPr>
          <p:cNvPr id="2" name="TextBox 1"/>
          <p:cNvSpPr txBox="1"/>
          <p:nvPr/>
        </p:nvSpPr>
        <p:spPr>
          <a:xfrm>
            <a:off x="1524000" y="990600"/>
            <a:ext cx="7162800" cy="2123658"/>
          </a:xfrm>
          <a:prstGeom prst="rect">
            <a:avLst/>
          </a:prstGeom>
          <a:noFill/>
        </p:spPr>
        <p:txBody>
          <a:bodyPr wrap="square" rtlCol="0">
            <a:spAutoFit/>
          </a:bodyPr>
          <a:lstStyle/>
          <a:p>
            <a:pPr marL="457200" indent="-457200">
              <a:buFont typeface="Arial"/>
              <a:buChar char="•"/>
            </a:pPr>
            <a:r>
              <a:rPr lang="en-US" sz="3200" dirty="0">
                <a:solidFill>
                  <a:srgbClr val="000000"/>
                </a:solidFill>
                <a:latin typeface="Arial" charset="0"/>
              </a:rPr>
              <a:t>130 unregulated lines</a:t>
            </a:r>
          </a:p>
          <a:p>
            <a:pPr marL="457200" indent="-457200">
              <a:buFont typeface="Arial"/>
              <a:buChar char="•"/>
            </a:pPr>
            <a:r>
              <a:rPr lang="en-US" sz="3200" dirty="0">
                <a:solidFill>
                  <a:srgbClr val="000000"/>
                </a:solidFill>
                <a:latin typeface="Arial" charset="0"/>
              </a:rPr>
              <a:t>30,000 privately owned </a:t>
            </a:r>
            <a:r>
              <a:rPr lang="en-US" sz="3200" dirty="0" smtClean="0">
                <a:solidFill>
                  <a:srgbClr val="000000"/>
                </a:solidFill>
                <a:latin typeface="Arial" charset="0"/>
              </a:rPr>
              <a:t>minibuses</a:t>
            </a:r>
          </a:p>
          <a:p>
            <a:endParaRPr lang="en-US" sz="3200" dirty="0" smtClean="0">
              <a:solidFill>
                <a:srgbClr val="000000"/>
              </a:solidFill>
              <a:latin typeface="Arial" charset="0"/>
            </a:endParaRPr>
          </a:p>
          <a:p>
            <a:endParaRPr lang="en-US" dirty="0">
              <a:solidFill>
                <a:srgbClr val="000000"/>
              </a:solidFill>
              <a:latin typeface="Arial" charset="0"/>
            </a:endParaRPr>
          </a:p>
          <a:p>
            <a:endParaRPr lang="en-US" dirty="0"/>
          </a:p>
        </p:txBody>
      </p:sp>
      <p:sp>
        <p:nvSpPr>
          <p:cNvPr id="3" name="TextBox 2"/>
          <p:cNvSpPr txBox="1"/>
          <p:nvPr/>
        </p:nvSpPr>
        <p:spPr>
          <a:xfrm>
            <a:off x="1371600" y="152400"/>
            <a:ext cx="5029200" cy="738664"/>
          </a:xfrm>
          <a:prstGeom prst="rect">
            <a:avLst/>
          </a:prstGeom>
          <a:noFill/>
        </p:spPr>
        <p:txBody>
          <a:bodyPr wrap="square" rtlCol="0">
            <a:spAutoFit/>
          </a:bodyPr>
          <a:lstStyle/>
          <a:p>
            <a:r>
              <a:rPr lang="en-US" sz="4200" b="1" dirty="0" smtClean="0"/>
              <a:t>Nairobi’s </a:t>
            </a:r>
            <a:r>
              <a:rPr lang="en-US" sz="4200" b="1" dirty="0" err="1" smtClean="0"/>
              <a:t>Matatus</a:t>
            </a:r>
            <a:endParaRPr lang="en-US" sz="4200" b="1" dirty="0"/>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6232" y="2438400"/>
            <a:ext cx="795776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3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143000"/>
            <a:ext cx="8229600" cy="2092881"/>
          </a:xfrm>
          <a:prstGeom prst="rect">
            <a:avLst/>
          </a:prstGeom>
          <a:noFill/>
        </p:spPr>
        <p:txBody>
          <a:bodyPr wrap="square" rtlCol="0">
            <a:spAutoFit/>
          </a:bodyPr>
          <a:lstStyle/>
          <a:p>
            <a:pPr marL="457200" indent="-457200">
              <a:buFont typeface="Arial"/>
              <a:buChar char="•"/>
            </a:pPr>
            <a:r>
              <a:rPr lang="en-US" sz="2800" dirty="0">
                <a:solidFill>
                  <a:srgbClr val="000000"/>
                </a:solidFill>
                <a:latin typeface="Arial" charset="0"/>
              </a:rPr>
              <a:t>Researchers at University of Nairobi, The Center for Sustainable Development at Columbia University, and the Civic Data Design lab at MIT produced </a:t>
            </a:r>
            <a:r>
              <a:rPr lang="en-US" sz="2800" dirty="0" smtClean="0">
                <a:solidFill>
                  <a:srgbClr val="000000"/>
                </a:solidFill>
                <a:latin typeface="Arial" charset="0"/>
              </a:rPr>
              <a:t>map</a:t>
            </a:r>
            <a:endParaRPr lang="en-US" sz="2800" dirty="0">
              <a:solidFill>
                <a:srgbClr val="000000"/>
              </a:solidFill>
              <a:latin typeface="Arial" charset="0"/>
            </a:endParaRPr>
          </a:p>
          <a:p>
            <a:endParaRPr lang="en-US" dirty="0"/>
          </a:p>
        </p:txBody>
      </p:sp>
      <p:sp>
        <p:nvSpPr>
          <p:cNvPr id="6" name="TextBox 5"/>
          <p:cNvSpPr txBox="1"/>
          <p:nvPr/>
        </p:nvSpPr>
        <p:spPr>
          <a:xfrm>
            <a:off x="1371600" y="175736"/>
            <a:ext cx="5029200" cy="738664"/>
          </a:xfrm>
          <a:prstGeom prst="rect">
            <a:avLst/>
          </a:prstGeom>
          <a:noFill/>
        </p:spPr>
        <p:txBody>
          <a:bodyPr wrap="square" rtlCol="0">
            <a:spAutoFit/>
          </a:bodyPr>
          <a:lstStyle/>
          <a:p>
            <a:r>
              <a:rPr lang="en-US" sz="4200" b="1" dirty="0" smtClean="0">
                <a:solidFill>
                  <a:schemeClr val="bg1"/>
                </a:solidFill>
              </a:rPr>
              <a:t>Nairobi’s </a:t>
            </a:r>
            <a:r>
              <a:rPr lang="en-US" sz="4200" b="1" dirty="0" err="1" smtClean="0">
                <a:solidFill>
                  <a:schemeClr val="bg1"/>
                </a:solidFill>
              </a:rPr>
              <a:t>Matatus</a:t>
            </a:r>
            <a:endParaRPr lang="en-US" sz="4200" b="1" dirty="0">
              <a:solidFill>
                <a:schemeClr val="bg1"/>
              </a:solidFill>
            </a:endParaRPr>
          </a:p>
        </p:txBody>
      </p:sp>
      <p:pic>
        <p:nvPicPr>
          <p:cNvPr id="2" name="Picture 1" descr="Screen Shot 2015-03-26 at 7.45.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70941"/>
            <a:ext cx="9144000" cy="3494711"/>
          </a:xfrm>
          <a:prstGeom prst="rect">
            <a:avLst/>
          </a:prstGeom>
        </p:spPr>
      </p:pic>
    </p:spTree>
    <p:extLst>
      <p:ext uri="{BB962C8B-B14F-4D97-AF65-F5344CB8AC3E}">
        <p14:creationId xmlns:p14="http://schemas.microsoft.com/office/powerpoint/2010/main" val="314845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143000"/>
            <a:ext cx="8229600" cy="2523768"/>
          </a:xfrm>
          <a:prstGeom prst="rect">
            <a:avLst/>
          </a:prstGeom>
          <a:noFill/>
        </p:spPr>
        <p:txBody>
          <a:bodyPr wrap="square" rtlCol="0">
            <a:spAutoFit/>
          </a:bodyPr>
          <a:lstStyle/>
          <a:p>
            <a:pPr marL="457200" indent="-457200">
              <a:buFont typeface="Arial"/>
              <a:buChar char="•"/>
            </a:pPr>
            <a:r>
              <a:rPr lang="en-US" sz="2800" dirty="0">
                <a:solidFill>
                  <a:srgbClr val="000000"/>
                </a:solidFill>
                <a:latin typeface="Arial" charset="0"/>
              </a:rPr>
              <a:t>First time users were able to visualize map</a:t>
            </a:r>
          </a:p>
          <a:p>
            <a:pPr marL="457200" indent="-457200">
              <a:buFont typeface="Arial"/>
              <a:buChar char="•"/>
            </a:pPr>
            <a:r>
              <a:rPr lang="en-US" sz="2800" dirty="0">
                <a:solidFill>
                  <a:srgbClr val="000000"/>
                </a:solidFill>
                <a:latin typeface="Arial" charset="0"/>
              </a:rPr>
              <a:t>Riders and drivers were able to learn entire system</a:t>
            </a:r>
          </a:p>
          <a:p>
            <a:pPr marL="457200" indent="-457200">
              <a:buFont typeface="Arial"/>
              <a:buChar char="•"/>
            </a:pPr>
            <a:r>
              <a:rPr lang="en-US" sz="2800" dirty="0">
                <a:solidFill>
                  <a:srgbClr val="000000"/>
                </a:solidFill>
                <a:latin typeface="Arial" charset="0"/>
              </a:rPr>
              <a:t>Users realized they can use better routes for cross town travels</a:t>
            </a:r>
          </a:p>
          <a:p>
            <a:endParaRPr lang="en-US" dirty="0"/>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71600" y="175736"/>
            <a:ext cx="5029200" cy="738664"/>
          </a:xfrm>
          <a:prstGeom prst="rect">
            <a:avLst/>
          </a:prstGeom>
          <a:noFill/>
        </p:spPr>
        <p:txBody>
          <a:bodyPr wrap="square" rtlCol="0">
            <a:spAutoFit/>
          </a:bodyPr>
          <a:lstStyle/>
          <a:p>
            <a:r>
              <a:rPr lang="en-US" sz="4200" b="1" dirty="0" smtClean="0">
                <a:solidFill>
                  <a:schemeClr val="bg1"/>
                </a:solidFill>
              </a:rPr>
              <a:t>Nairobi’s </a:t>
            </a:r>
            <a:r>
              <a:rPr lang="en-US" sz="4200" b="1" dirty="0" err="1" smtClean="0">
                <a:solidFill>
                  <a:schemeClr val="bg1"/>
                </a:solidFill>
              </a:rPr>
              <a:t>Matatus</a:t>
            </a:r>
            <a:endParaRPr lang="en-US" sz="4200" b="1" dirty="0">
              <a:solidFill>
                <a:schemeClr val="bg1"/>
              </a:solidFill>
            </a:endParaRPr>
          </a:p>
        </p:txBody>
      </p:sp>
    </p:spTree>
    <p:extLst>
      <p:ext uri="{BB962C8B-B14F-4D97-AF65-F5344CB8AC3E}">
        <p14:creationId xmlns:p14="http://schemas.microsoft.com/office/powerpoint/2010/main" val="397860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381000" y="4191000"/>
            <a:ext cx="2133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err="1" smtClean="0">
                <a:latin typeface="Arial Black" pitchFamily="34" charset="0"/>
              </a:rPr>
              <a:t>TransitWand</a:t>
            </a:r>
            <a:endParaRPr lang="en-US" sz="3600" dirty="0">
              <a:latin typeface="Arial Black" pitchFamily="34" charset="0"/>
            </a:endParaRPr>
          </a:p>
        </p:txBody>
      </p:sp>
      <p:pic>
        <p:nvPicPr>
          <p:cNvPr id="3" name="Picture 2" descr="Screen Shot 2015-03-26 at 7.38.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28800"/>
            <a:ext cx="2282982" cy="2260600"/>
          </a:xfrm>
          <a:prstGeom prst="rect">
            <a:avLst/>
          </a:prstGeom>
        </p:spPr>
      </p:pic>
      <p:pic>
        <p:nvPicPr>
          <p:cNvPr id="7" name="Picture 6" descr="Screen Shot 2015-03-26 at 7.38.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219200"/>
            <a:ext cx="5787728" cy="4508500"/>
          </a:xfrm>
          <a:prstGeom prst="rect">
            <a:avLst/>
          </a:prstGeom>
        </p:spPr>
      </p:pic>
    </p:spTree>
    <p:extLst>
      <p:ext uri="{BB962C8B-B14F-4D97-AF65-F5344CB8AC3E}">
        <p14:creationId xmlns:p14="http://schemas.microsoft.com/office/powerpoint/2010/main" val="4003009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600200" y="914400"/>
            <a:ext cx="7162800" cy="5355312"/>
          </a:xfrm>
          <a:prstGeom prst="rect">
            <a:avLst/>
          </a:prstGeom>
          <a:noFill/>
        </p:spPr>
        <p:txBody>
          <a:bodyPr wrap="square" rtlCol="0">
            <a:spAutoFit/>
          </a:bodyPr>
          <a:lstStyle/>
          <a:p>
            <a:pPr algn="ctr"/>
            <a:r>
              <a:rPr lang="en-US" sz="3600" dirty="0"/>
              <a:t>“The technology-enabled city is an untapped source of sustainable growth and represents a powerful approach for tackling unprecedented environmental and economic challenges.</a:t>
            </a:r>
            <a:r>
              <a:rPr lang="en-US" sz="3600" dirty="0" smtClean="0"/>
              <a:t>”</a:t>
            </a:r>
          </a:p>
          <a:p>
            <a:pPr algn="ctr"/>
            <a:r>
              <a:rPr lang="en-US" sz="3600" dirty="0" smtClean="0"/>
              <a:t> </a:t>
            </a:r>
            <a:endParaRPr lang="en-US" sz="3600" dirty="0"/>
          </a:p>
          <a:p>
            <a:pPr algn="ctr"/>
            <a:r>
              <a:rPr lang="en-US" sz="2400" dirty="0">
                <a:solidFill>
                  <a:srgbClr val="FF0000"/>
                </a:solidFill>
              </a:rPr>
              <a:t>Information Marketplaces: The new economics of cities, Arup, The Climate Group, Accenture and the University of Nottingham, 2011</a:t>
            </a:r>
          </a:p>
          <a:p>
            <a:endParaRPr lang="en-US" dirty="0"/>
          </a:p>
        </p:txBody>
      </p:sp>
    </p:spTree>
    <p:extLst>
      <p:ext uri="{BB962C8B-B14F-4D97-AF65-F5344CB8AC3E}">
        <p14:creationId xmlns:p14="http://schemas.microsoft.com/office/powerpoint/2010/main" val="156489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8" y="-11381"/>
            <a:ext cx="9144000" cy="6858000"/>
          </a:xfrm>
          <a:prstGeom prst="rect">
            <a:avLst/>
          </a:prstGeom>
        </p:spPr>
      </p:pic>
      <p:sp>
        <p:nvSpPr>
          <p:cNvPr id="6" name="Title 1"/>
          <p:cNvSpPr txBox="1">
            <a:spLocks/>
          </p:cNvSpPr>
          <p:nvPr/>
        </p:nvSpPr>
        <p:spPr>
          <a:xfrm>
            <a:off x="381000" y="4191000"/>
            <a:ext cx="2133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Black" pitchFamily="34" charset="0"/>
              </a:rPr>
              <a:t>Cycle</a:t>
            </a:r>
          </a:p>
          <a:p>
            <a:pPr algn="l"/>
            <a:r>
              <a:rPr lang="en-US" dirty="0" smtClean="0">
                <a:latin typeface="Arial Black" pitchFamily="34" charset="0"/>
              </a:rPr>
              <a:t>Tracks</a:t>
            </a:r>
            <a:endParaRPr lang="en-US" dirty="0">
              <a:latin typeface="Arial Black" pitchFamily="34" charset="0"/>
            </a:endParaRPr>
          </a:p>
        </p:txBody>
      </p:sp>
      <p:pic>
        <p:nvPicPr>
          <p:cNvPr id="2" name="Picture 1" descr="Screen Shot 2015-03-25 at 5.34.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76400"/>
            <a:ext cx="2425700" cy="2374900"/>
          </a:xfrm>
          <a:prstGeom prst="rect">
            <a:avLst/>
          </a:prstGeom>
        </p:spPr>
      </p:pic>
      <p:pic>
        <p:nvPicPr>
          <p:cNvPr id="3" name="Picture 2" descr="Screen Shot 2015-03-25 at 5.35.4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762000"/>
            <a:ext cx="6285785" cy="5410200"/>
          </a:xfrm>
          <a:prstGeom prst="rect">
            <a:avLst/>
          </a:prstGeom>
        </p:spPr>
      </p:pic>
    </p:spTree>
    <p:extLst>
      <p:ext uri="{BB962C8B-B14F-4D97-AF65-F5344CB8AC3E}">
        <p14:creationId xmlns:p14="http://schemas.microsoft.com/office/powerpoint/2010/main" val="2382727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ontent Placeholder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609600"/>
            <a:ext cx="5257800" cy="5602574"/>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4321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Content Placeholder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76800" y="1143000"/>
            <a:ext cx="4267200" cy="5741988"/>
          </a:xfrm>
          <a:prstGeom prst="rect">
            <a:avLst/>
          </a:prstGeom>
          <a:effectLst>
            <a:outerShdw blurRad="254000" algn="bl" rotWithShape="0">
              <a:srgbClr val="000000">
                <a:alpha val="42999"/>
              </a:srgbClr>
            </a:outerShdw>
          </a:effectLst>
          <a:extLst>
            <a:ext uri="{91240B29-F687-4F45-9708-019B960494DF}">
              <a14:hiddenLine xmlns:a14="http://schemas.microsoft.com/office/drawing/2010/main" w="57150" cap="sq">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4933950" cy="5715000"/>
          </a:xfrm>
          <a:prstGeom prst="rect">
            <a:avLst/>
          </a:prstGeom>
          <a:noFill/>
          <a:ln>
            <a:noFill/>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rgbClr val="000000"/>
                </a:solidFill>
                <a:miter lim="800000"/>
                <a:headEnd/>
                <a:tailEnd/>
              </a14:hiddenLine>
            </a:ext>
          </a:extLst>
        </p:spPr>
      </p:pic>
    </p:spTree>
    <p:extLst>
      <p:ext uri="{BB962C8B-B14F-4D97-AF65-F5344CB8AC3E}">
        <p14:creationId xmlns:p14="http://schemas.microsoft.com/office/powerpoint/2010/main" val="3946509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ime_Pujol\Dropbox\COWLEY COVER\slides folder\FIBIHSED SLIDES\FRO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193800"/>
            <a:ext cx="508000" cy="406400"/>
          </a:xfrm>
          <a:prstGeom prst="rect">
            <a:avLst/>
          </a:prstGeom>
        </p:spPr>
      </p:pic>
      <p:pic>
        <p:nvPicPr>
          <p:cNvPr id="4" name="Picture 3"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066800"/>
            <a:ext cx="508000" cy="406400"/>
          </a:xfrm>
          <a:prstGeom prst="rect">
            <a:avLst/>
          </a:prstGeom>
        </p:spPr>
      </p:pic>
      <p:pic>
        <p:nvPicPr>
          <p:cNvPr id="5" name="Picture 4"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400" y="965200"/>
            <a:ext cx="508000" cy="406400"/>
          </a:xfrm>
          <a:prstGeom prst="rect">
            <a:avLst/>
          </a:prstGeom>
        </p:spPr>
      </p:pic>
      <p:pic>
        <p:nvPicPr>
          <p:cNvPr id="6" name="Picture 5"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812800"/>
            <a:ext cx="508000" cy="406400"/>
          </a:xfrm>
          <a:prstGeom prst="rect">
            <a:avLst/>
          </a:prstGeom>
        </p:spPr>
      </p:pic>
      <p:pic>
        <p:nvPicPr>
          <p:cNvPr id="7" name="Picture 6"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09600"/>
            <a:ext cx="508000" cy="457200"/>
          </a:xfrm>
          <a:prstGeom prst="rect">
            <a:avLst/>
          </a:prstGeom>
        </p:spPr>
      </p:pic>
      <p:pic>
        <p:nvPicPr>
          <p:cNvPr id="8" name="Picture 7"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762000"/>
            <a:ext cx="508000" cy="685800"/>
          </a:xfrm>
          <a:prstGeom prst="rect">
            <a:avLst/>
          </a:prstGeom>
        </p:spPr>
      </p:pic>
      <p:pic>
        <p:nvPicPr>
          <p:cNvPr id="9" name="Picture 8"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0" y="1066800"/>
            <a:ext cx="508000" cy="406400"/>
          </a:xfrm>
          <a:prstGeom prst="rect">
            <a:avLst/>
          </a:prstGeom>
        </p:spPr>
      </p:pic>
      <p:pic>
        <p:nvPicPr>
          <p:cNvPr id="10" name="Picture 9"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609600"/>
            <a:ext cx="508000" cy="406400"/>
          </a:xfrm>
          <a:prstGeom prst="rect">
            <a:avLst/>
          </a:prstGeom>
        </p:spPr>
      </p:pic>
      <p:pic>
        <p:nvPicPr>
          <p:cNvPr id="12" name="Picture 11"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219200"/>
            <a:ext cx="508000" cy="406400"/>
          </a:xfrm>
          <a:prstGeom prst="rect">
            <a:avLst/>
          </a:prstGeom>
        </p:spPr>
      </p:pic>
      <p:sp>
        <p:nvSpPr>
          <p:cNvPr id="13" name="TextBox 12"/>
          <p:cNvSpPr txBox="1"/>
          <p:nvPr/>
        </p:nvSpPr>
        <p:spPr>
          <a:xfrm>
            <a:off x="3200400" y="2971800"/>
            <a:ext cx="3480440" cy="3046988"/>
          </a:xfrm>
          <a:prstGeom prst="rect">
            <a:avLst/>
          </a:prstGeom>
          <a:noFill/>
        </p:spPr>
        <p:txBody>
          <a:bodyPr wrap="none" rtlCol="0">
            <a:spAutoFit/>
          </a:bodyPr>
          <a:lstStyle/>
          <a:p>
            <a:pPr algn="ctr"/>
            <a:r>
              <a:rPr lang="en-US" sz="3200" b="1" dirty="0" smtClean="0">
                <a:latin typeface="Arial Black" pitchFamily="34" charset="0"/>
              </a:rPr>
              <a:t>Questions?</a:t>
            </a:r>
          </a:p>
          <a:p>
            <a:pPr algn="ctr"/>
            <a:endParaRPr lang="en-US" sz="3200" b="1" dirty="0">
              <a:latin typeface="Arial Black" pitchFamily="34" charset="0"/>
            </a:endParaRPr>
          </a:p>
          <a:p>
            <a:pPr algn="ctr"/>
            <a:endParaRPr lang="en-US" sz="3200" b="1" dirty="0">
              <a:latin typeface="Arial Black" pitchFamily="34" charset="0"/>
            </a:endParaRPr>
          </a:p>
          <a:p>
            <a:pPr algn="ctr"/>
            <a:endParaRPr lang="en-US" sz="3200" b="1" dirty="0" smtClean="0">
              <a:latin typeface="Arial Black" pitchFamily="34" charset="0"/>
            </a:endParaRPr>
          </a:p>
          <a:p>
            <a:pPr algn="ctr"/>
            <a:endParaRPr lang="en-US" sz="3200" b="1" dirty="0" smtClean="0">
              <a:latin typeface="Arial Black" pitchFamily="34" charset="0"/>
            </a:endParaRPr>
          </a:p>
          <a:p>
            <a:pPr algn="ctr"/>
            <a:r>
              <a:rPr lang="en-US" sz="3200" b="1" dirty="0" smtClean="0">
                <a:latin typeface="Arial Black" pitchFamily="34" charset="0"/>
              </a:rPr>
              <a:t>@</a:t>
            </a:r>
            <a:r>
              <a:rPr lang="en-US" sz="3200" b="1" dirty="0" err="1" smtClean="0">
                <a:latin typeface="Arial Black" pitchFamily="34" charset="0"/>
              </a:rPr>
              <a:t>EvansCowley</a:t>
            </a:r>
            <a:endParaRPr lang="en-US" sz="3200" b="1" dirty="0">
              <a:latin typeface="Arial Black" pitchFamily="34" charset="0"/>
            </a:endParaRPr>
          </a:p>
        </p:txBody>
      </p:sp>
      <p:pic>
        <p:nvPicPr>
          <p:cNvPr id="14" name="Picture 13"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0" y="685800"/>
            <a:ext cx="508000" cy="457200"/>
          </a:xfrm>
          <a:prstGeom prst="rect">
            <a:avLst/>
          </a:prstGeom>
        </p:spPr>
      </p:pic>
      <p:pic>
        <p:nvPicPr>
          <p:cNvPr id="15" name="Picture 14"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143000"/>
            <a:ext cx="508000" cy="457200"/>
          </a:xfrm>
          <a:prstGeom prst="rect">
            <a:avLst/>
          </a:prstGeom>
        </p:spPr>
      </p:pic>
      <p:pic>
        <p:nvPicPr>
          <p:cNvPr id="16" name="Picture 15"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838200"/>
            <a:ext cx="508000" cy="457200"/>
          </a:xfrm>
          <a:prstGeom prst="rect">
            <a:avLst/>
          </a:prstGeom>
        </p:spPr>
      </p:pic>
      <p:pic>
        <p:nvPicPr>
          <p:cNvPr id="17" name="Picture 16"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685800"/>
            <a:ext cx="508000" cy="457200"/>
          </a:xfrm>
          <a:prstGeom prst="rect">
            <a:avLst/>
          </a:prstGeom>
        </p:spPr>
      </p:pic>
      <p:pic>
        <p:nvPicPr>
          <p:cNvPr id="18" name="Picture 17"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990600"/>
            <a:ext cx="508000" cy="457200"/>
          </a:xfrm>
          <a:prstGeom prst="rect">
            <a:avLst/>
          </a:prstGeom>
        </p:spPr>
      </p:pic>
      <p:pic>
        <p:nvPicPr>
          <p:cNvPr id="19" name="Picture 18" descr="Screen Shot 2015-03-25 at 5.59.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219200"/>
            <a:ext cx="508000" cy="457200"/>
          </a:xfrm>
          <a:prstGeom prst="rect">
            <a:avLst/>
          </a:prstGeom>
        </p:spPr>
      </p:pic>
    </p:spTree>
    <p:extLst>
      <p:ext uri="{BB962C8B-B14F-4D97-AF65-F5344CB8AC3E}">
        <p14:creationId xmlns:p14="http://schemas.microsoft.com/office/powerpoint/2010/main" val="168644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66800" y="2505670"/>
            <a:ext cx="7889724" cy="523220"/>
          </a:xfrm>
          <a:prstGeom prst="rect">
            <a:avLst/>
          </a:prstGeom>
          <a:noFill/>
        </p:spPr>
        <p:txBody>
          <a:bodyPr wrap="none" rtlCol="0">
            <a:spAutoFit/>
          </a:bodyPr>
          <a:lstStyle/>
          <a:p>
            <a:r>
              <a:rPr lang="en-US" sz="2800" dirty="0" smtClean="0">
                <a:latin typeface="Arial Black" panose="020B0A04020102020204" pitchFamily="34" charset="0"/>
              </a:rPr>
              <a:t>Smart Environments and Infrastructure</a:t>
            </a:r>
            <a:endParaRPr lang="en-US" sz="2800" dirty="0">
              <a:latin typeface="Arial Black" panose="020B0A04020102020204" pitchFamily="34" charset="0"/>
            </a:endParaRPr>
          </a:p>
        </p:txBody>
      </p:sp>
    </p:spTree>
    <p:extLst>
      <p:ext uri="{BB962C8B-B14F-4D97-AF65-F5344CB8AC3E}">
        <p14:creationId xmlns:p14="http://schemas.microsoft.com/office/powerpoint/2010/main" val="386546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399"/>
            <a:ext cx="9448799" cy="70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30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399"/>
            <a:ext cx="94488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87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6"/>
            <a:ext cx="9144000" cy="685800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1600200"/>
            <a:ext cx="6400800" cy="4572000"/>
          </a:xfrm>
        </p:spPr>
      </p:pic>
      <p:sp>
        <p:nvSpPr>
          <p:cNvPr id="6" name="TextBox 5"/>
          <p:cNvSpPr txBox="1"/>
          <p:nvPr/>
        </p:nvSpPr>
        <p:spPr>
          <a:xfrm>
            <a:off x="2209800" y="850612"/>
            <a:ext cx="5746317" cy="584775"/>
          </a:xfrm>
          <a:prstGeom prst="rect">
            <a:avLst/>
          </a:prstGeom>
          <a:noFill/>
        </p:spPr>
        <p:txBody>
          <a:bodyPr wrap="none" rtlCol="0">
            <a:spAutoFit/>
          </a:bodyPr>
          <a:lstStyle/>
          <a:p>
            <a:r>
              <a:rPr lang="en-US" sz="3200" dirty="0">
                <a:latin typeface="Arial Black" panose="020B0A04020102020204" pitchFamily="34" charset="0"/>
              </a:rPr>
              <a:t>Torre de </a:t>
            </a:r>
            <a:r>
              <a:rPr lang="en-US" sz="3200" dirty="0" err="1">
                <a:latin typeface="Arial Black" panose="020B0A04020102020204" pitchFamily="34" charset="0"/>
              </a:rPr>
              <a:t>Especialidades</a:t>
            </a:r>
            <a:r>
              <a:rPr lang="en-US" sz="3200" dirty="0">
                <a:latin typeface="Arial Black" panose="020B0A04020102020204" pitchFamily="34" charset="0"/>
              </a:rPr>
              <a:t> </a:t>
            </a:r>
          </a:p>
        </p:txBody>
      </p:sp>
    </p:spTree>
    <p:extLst>
      <p:ext uri="{BB962C8B-B14F-4D97-AF65-F5344CB8AC3E}">
        <p14:creationId xmlns:p14="http://schemas.microsoft.com/office/powerpoint/2010/main" val="7717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1448635"/>
            <a:ext cx="6400800" cy="4525963"/>
          </a:xfrm>
        </p:spPr>
      </p:pic>
    </p:spTree>
    <p:extLst>
      <p:ext uri="{BB962C8B-B14F-4D97-AF65-F5344CB8AC3E}">
        <p14:creationId xmlns:p14="http://schemas.microsoft.com/office/powerpoint/2010/main" val="300358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73"/>
            <a:ext cx="9144000" cy="6858000"/>
          </a:xfrm>
          <a:prstGeom prst="rect">
            <a:avLst/>
          </a:prstGeom>
        </p:spPr>
      </p:pic>
      <p:sp>
        <p:nvSpPr>
          <p:cNvPr id="5" name="TextBox 4"/>
          <p:cNvSpPr txBox="1"/>
          <p:nvPr/>
        </p:nvSpPr>
        <p:spPr>
          <a:xfrm>
            <a:off x="1757146" y="2743200"/>
            <a:ext cx="6929654" cy="461665"/>
          </a:xfrm>
          <a:prstGeom prst="rect">
            <a:avLst/>
          </a:prstGeom>
          <a:noFill/>
        </p:spPr>
        <p:txBody>
          <a:bodyPr wrap="none" rtlCol="0">
            <a:spAutoFit/>
          </a:bodyPr>
          <a:lstStyle/>
          <a:p>
            <a:r>
              <a:rPr lang="en-US" sz="2400" dirty="0" smtClean="0">
                <a:latin typeface="Arial Black" panose="020B0A04020102020204" pitchFamily="34" charset="0"/>
              </a:rPr>
              <a:t>Energy and Intelligent use of Resources</a:t>
            </a:r>
            <a:endParaRPr lang="en-US" sz="2400" dirty="0">
              <a:latin typeface="Arial Black" panose="020B0A04020102020204" pitchFamily="34" charset="0"/>
            </a:endParaRPr>
          </a:p>
        </p:txBody>
      </p:sp>
    </p:spTree>
    <p:extLst>
      <p:ext uri="{BB962C8B-B14F-4D97-AF65-F5344CB8AC3E}">
        <p14:creationId xmlns:p14="http://schemas.microsoft.com/office/powerpoint/2010/main" val="60735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143000"/>
            <a:ext cx="8229600" cy="2523768"/>
          </a:xfrm>
          <a:prstGeom prst="rect">
            <a:avLst/>
          </a:prstGeom>
          <a:noFill/>
        </p:spPr>
        <p:txBody>
          <a:bodyPr wrap="square" rtlCol="0">
            <a:spAutoFit/>
          </a:bodyPr>
          <a:lstStyle/>
          <a:p>
            <a:pPr marL="457200" indent="-457200">
              <a:buFont typeface="Arial"/>
              <a:buChar char="•"/>
            </a:pPr>
            <a:r>
              <a:rPr lang="en-US" sz="2800" dirty="0">
                <a:solidFill>
                  <a:srgbClr val="000000"/>
                </a:solidFill>
                <a:latin typeface="Arial" charset="0"/>
              </a:rPr>
              <a:t>First time users were able to visualize map</a:t>
            </a:r>
          </a:p>
          <a:p>
            <a:pPr marL="457200" indent="-457200">
              <a:buFont typeface="Arial"/>
              <a:buChar char="•"/>
            </a:pPr>
            <a:r>
              <a:rPr lang="en-US" sz="2800" dirty="0">
                <a:solidFill>
                  <a:srgbClr val="000000"/>
                </a:solidFill>
                <a:latin typeface="Arial" charset="0"/>
              </a:rPr>
              <a:t>Riders and drivers were able to learn entire system</a:t>
            </a:r>
          </a:p>
          <a:p>
            <a:pPr marL="457200" indent="-457200">
              <a:buFont typeface="Arial"/>
              <a:buChar char="•"/>
            </a:pPr>
            <a:r>
              <a:rPr lang="en-US" sz="2800" dirty="0">
                <a:solidFill>
                  <a:srgbClr val="000000"/>
                </a:solidFill>
                <a:latin typeface="Arial" charset="0"/>
              </a:rPr>
              <a:t>Users realized they can use better routes for cross town travels</a:t>
            </a:r>
          </a:p>
          <a:p>
            <a:endParaRPr lang="en-US" dirty="0"/>
          </a:p>
        </p:txBody>
      </p:sp>
      <p:sp>
        <p:nvSpPr>
          <p:cNvPr id="6" name="TextBox 5"/>
          <p:cNvSpPr txBox="1"/>
          <p:nvPr/>
        </p:nvSpPr>
        <p:spPr>
          <a:xfrm>
            <a:off x="1371600" y="175736"/>
            <a:ext cx="7010400" cy="738664"/>
          </a:xfrm>
          <a:prstGeom prst="rect">
            <a:avLst/>
          </a:prstGeom>
          <a:noFill/>
        </p:spPr>
        <p:txBody>
          <a:bodyPr wrap="square" rtlCol="0">
            <a:spAutoFit/>
          </a:bodyPr>
          <a:lstStyle/>
          <a:p>
            <a:r>
              <a:rPr lang="en-US" sz="4200" b="1" dirty="0" smtClean="0">
                <a:solidFill>
                  <a:schemeClr val="bg1"/>
                </a:solidFill>
              </a:rPr>
              <a:t>New </a:t>
            </a:r>
            <a:r>
              <a:rPr lang="en-US" sz="4200" b="1" dirty="0" err="1" smtClean="0">
                <a:solidFill>
                  <a:schemeClr val="bg1"/>
                </a:solidFill>
              </a:rPr>
              <a:t>Songdo</a:t>
            </a:r>
            <a:r>
              <a:rPr lang="en-US" sz="4200" b="1" dirty="0" smtClean="0">
                <a:solidFill>
                  <a:schemeClr val="bg1"/>
                </a:solidFill>
              </a:rPr>
              <a:t>, South Korea</a:t>
            </a:r>
            <a:endParaRPr lang="en-US" sz="4200" b="1" dirty="0">
              <a:solidFill>
                <a:schemeClr val="bg1"/>
              </a:solidFill>
            </a:endParaRPr>
          </a:p>
        </p:txBody>
      </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1228725"/>
            <a:ext cx="9144000" cy="5629275"/>
          </a:xfrm>
          <a:prstGeom prst="rect">
            <a:avLst/>
          </a:prstGeom>
          <a:ln>
            <a:solidFill>
              <a:schemeClr val="accent1"/>
            </a:solidFill>
            <a:miter lim="800000"/>
            <a:headEnd/>
            <a:tailEnd/>
          </a:ln>
        </p:spPr>
      </p:pic>
    </p:spTree>
    <p:extLst>
      <p:ext uri="{BB962C8B-B14F-4D97-AF65-F5344CB8AC3E}">
        <p14:creationId xmlns:p14="http://schemas.microsoft.com/office/powerpoint/2010/main" val="2204090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18542</TotalTime>
  <Words>1701</Words>
  <Application>Microsoft Office PowerPoint</Application>
  <PresentationFormat>On-screen Show (4:3)</PresentationFormat>
  <Paragraphs>85</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Arial Black</vt:lpstr>
      <vt:lpstr>Bebas Neue</vt:lpstr>
      <vt:lpstr>Calibri</vt:lpstr>
      <vt:lpstr>Franklin Gothic Book</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Pujol</dc:creator>
  <cp:lastModifiedBy>Cowley, Jennifer E.</cp:lastModifiedBy>
  <cp:revision>107</cp:revision>
  <dcterms:created xsi:type="dcterms:W3CDTF">2012-04-04T18:36:30Z</dcterms:created>
  <dcterms:modified xsi:type="dcterms:W3CDTF">2016-02-11T17:03:18Z</dcterms:modified>
</cp:coreProperties>
</file>