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266" r:id="rId5"/>
    <p:sldId id="268" r:id="rId6"/>
    <p:sldId id="284" r:id="rId7"/>
    <p:sldId id="1444" r:id="rId8"/>
    <p:sldId id="1445" r:id="rId9"/>
    <p:sldId id="1446" r:id="rId10"/>
    <p:sldId id="1447" r:id="rId11"/>
    <p:sldId id="276" r:id="rId12"/>
    <p:sldId id="277" r:id="rId13"/>
    <p:sldId id="1448" r:id="rId14"/>
    <p:sldId id="281" r:id="rId15"/>
    <p:sldId id="1449" r:id="rId16"/>
    <p:sldId id="1099" r:id="rId17"/>
    <p:sldId id="1450" r:id="rId18"/>
    <p:sldId id="1149" r:id="rId19"/>
    <p:sldId id="1150" r:id="rId20"/>
    <p:sldId id="1151" r:id="rId21"/>
    <p:sldId id="1451" r:id="rId22"/>
    <p:sldId id="286" r:id="rId23"/>
    <p:sldId id="274" r:id="rId24"/>
    <p:sldId id="275" r:id="rId25"/>
    <p:sldId id="280" r:id="rId26"/>
    <p:sldId id="290" r:id="rId27"/>
    <p:sldId id="257" r:id="rId28"/>
    <p:sldId id="271" r:id="rId29"/>
    <p:sldId id="1405" r:id="rId30"/>
    <p:sldId id="1443" r:id="rId31"/>
    <p:sldId id="1408" r:id="rId32"/>
    <p:sldId id="1417" r:id="rId33"/>
    <p:sldId id="1442" r:id="rId34"/>
    <p:sldId id="287" r:id="rId35"/>
    <p:sldId id="1452" r:id="rId36"/>
    <p:sldId id="145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9E66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517520-9FA7-416E-80A0-19C2E7B81318}" v="19" dt="2022-02-18T01:03:30.529"/>
    <p1510:client id="{687E35FE-3EBC-7457-8CC7-B6D28BAFF520}" v="81" dt="2022-02-22T18:55:15.025"/>
    <p1510:client id="{A745B37F-F654-4F37-BD11-3D987D91B73A}" v="53" dt="2022-02-17T20:26:50.911"/>
    <p1510:client id="{C1E84B7F-BD72-4FEF-8DA3-474617A685C3}" v="104" dt="2022-02-18T01:01:29.944"/>
    <p1510:client id="{C742406C-133B-3837-7EFD-0A05D998AD0F}" v="2" dt="2022-02-18T01:05:10.6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20" d="100"/>
          <a:sy n="120" d="100"/>
        </p:scale>
        <p:origin x="96"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ey Sookyung Yeo" userId="S::syeo2@worldbank.org::4e706b2b-0fd1-4ce3-a5e0-133f0f0cbaea" providerId="AD" clId="Web-{C1E84B7F-BD72-4FEF-8DA3-474617A685C3}"/>
    <pc:docChg chg="modSld">
      <pc:chgData name="Haley Sookyung Yeo" userId="S::syeo2@worldbank.org::4e706b2b-0fd1-4ce3-a5e0-133f0f0cbaea" providerId="AD" clId="Web-{C1E84B7F-BD72-4FEF-8DA3-474617A685C3}" dt="2022-02-18T01:01:29.944" v="5"/>
      <pc:docMkLst>
        <pc:docMk/>
      </pc:docMkLst>
      <pc:sldChg chg="addSp delSp modSp">
        <pc:chgData name="Haley Sookyung Yeo" userId="S::syeo2@worldbank.org::4e706b2b-0fd1-4ce3-a5e0-133f0f0cbaea" providerId="AD" clId="Web-{C1E84B7F-BD72-4FEF-8DA3-474617A685C3}" dt="2022-02-18T01:01:29.944" v="5"/>
        <pc:sldMkLst>
          <pc:docMk/>
          <pc:sldMk cId="1032260163" sldId="266"/>
        </pc:sldMkLst>
        <pc:picChg chg="add del mod">
          <ac:chgData name="Haley Sookyung Yeo" userId="S::syeo2@worldbank.org::4e706b2b-0fd1-4ce3-a5e0-133f0f0cbaea" providerId="AD" clId="Web-{C1E84B7F-BD72-4FEF-8DA3-474617A685C3}" dt="2022-02-18T01:01:10.412" v="1"/>
          <ac:picMkLst>
            <pc:docMk/>
            <pc:sldMk cId="1032260163" sldId="266"/>
            <ac:picMk id="3" creationId="{693A258A-797C-4761-8DA6-BA81E6FAC11E}"/>
          </ac:picMkLst>
        </pc:picChg>
        <pc:picChg chg="add del mod">
          <ac:chgData name="Haley Sookyung Yeo" userId="S::syeo2@worldbank.org::4e706b2b-0fd1-4ce3-a5e0-133f0f0cbaea" providerId="AD" clId="Web-{C1E84B7F-BD72-4FEF-8DA3-474617A685C3}" dt="2022-02-18T01:01:29.944" v="5"/>
          <ac:picMkLst>
            <pc:docMk/>
            <pc:sldMk cId="1032260163" sldId="266"/>
            <ac:picMk id="4" creationId="{A3CE2DA3-762A-485A-B76F-95A7FA808342}"/>
          </ac:picMkLst>
        </pc:picChg>
      </pc:sldChg>
    </pc:docChg>
  </pc:docChgLst>
  <pc:docChgLst>
    <pc:chgData name="Haley Sookyung Yeo" userId="S::syeo2@worldbank.org::4e706b2b-0fd1-4ce3-a5e0-133f0f0cbaea" providerId="AD" clId="Web-{687E35FE-3EBC-7457-8CC7-B6D28BAFF520}"/>
    <pc:docChg chg="modSld">
      <pc:chgData name="Haley Sookyung Yeo" userId="S::syeo2@worldbank.org::4e706b2b-0fd1-4ce3-a5e0-133f0f0cbaea" providerId="AD" clId="Web-{687E35FE-3EBC-7457-8CC7-B6D28BAFF520}" dt="2022-02-22T18:55:14.009" v="59"/>
      <pc:docMkLst>
        <pc:docMk/>
      </pc:docMkLst>
      <pc:sldChg chg="modSp">
        <pc:chgData name="Haley Sookyung Yeo" userId="S::syeo2@worldbank.org::4e706b2b-0fd1-4ce3-a5e0-133f0f0cbaea" providerId="AD" clId="Web-{687E35FE-3EBC-7457-8CC7-B6D28BAFF520}" dt="2022-02-22T18:54:58.993" v="57"/>
        <pc:sldMkLst>
          <pc:docMk/>
          <pc:sldMk cId="3112480520" sldId="268"/>
        </pc:sldMkLst>
        <pc:graphicFrameChg chg="mod modGraphic">
          <ac:chgData name="Haley Sookyung Yeo" userId="S::syeo2@worldbank.org::4e706b2b-0fd1-4ce3-a5e0-133f0f0cbaea" providerId="AD" clId="Web-{687E35FE-3EBC-7457-8CC7-B6D28BAFF520}" dt="2022-02-22T18:54:58.993" v="57"/>
          <ac:graphicFrameMkLst>
            <pc:docMk/>
            <pc:sldMk cId="3112480520" sldId="268"/>
            <ac:graphicFrameMk id="8" creationId="{048CDB9C-894B-424D-B3B1-3F5F5FDDB48E}"/>
          </ac:graphicFrameMkLst>
        </pc:graphicFrameChg>
      </pc:sldChg>
      <pc:sldChg chg="addSp delSp modSp">
        <pc:chgData name="Haley Sookyung Yeo" userId="S::syeo2@worldbank.org::4e706b2b-0fd1-4ce3-a5e0-133f0f0cbaea" providerId="AD" clId="Web-{687E35FE-3EBC-7457-8CC7-B6D28BAFF520}" dt="2022-02-22T18:55:14.009" v="59"/>
        <pc:sldMkLst>
          <pc:docMk/>
          <pc:sldMk cId="113760343" sldId="284"/>
        </pc:sldMkLst>
        <pc:spChg chg="mod">
          <ac:chgData name="Haley Sookyung Yeo" userId="S::syeo2@worldbank.org::4e706b2b-0fd1-4ce3-a5e0-133f0f0cbaea" providerId="AD" clId="Web-{687E35FE-3EBC-7457-8CC7-B6D28BAFF520}" dt="2022-02-22T18:54:42.290" v="15" actId="20577"/>
          <ac:spMkLst>
            <pc:docMk/>
            <pc:sldMk cId="113760343" sldId="284"/>
            <ac:spMk id="2" creationId="{10F3746A-7E42-47E4-ABEB-4EF4129CB079}"/>
          </ac:spMkLst>
        </pc:spChg>
        <pc:spChg chg="mod">
          <ac:chgData name="Haley Sookyung Yeo" userId="S::syeo2@worldbank.org::4e706b2b-0fd1-4ce3-a5e0-133f0f0cbaea" providerId="AD" clId="Web-{687E35FE-3EBC-7457-8CC7-B6D28BAFF520}" dt="2022-02-22T18:54:24.258" v="1" actId="20577"/>
          <ac:spMkLst>
            <pc:docMk/>
            <pc:sldMk cId="113760343" sldId="284"/>
            <ac:spMk id="3" creationId="{E1EB873F-1F93-4B74-A0E1-8E89D5E83C32}"/>
          </ac:spMkLst>
        </pc:spChg>
        <pc:picChg chg="add del mod">
          <ac:chgData name="Haley Sookyung Yeo" userId="S::syeo2@worldbank.org::4e706b2b-0fd1-4ce3-a5e0-133f0f0cbaea" providerId="AD" clId="Web-{687E35FE-3EBC-7457-8CC7-B6D28BAFF520}" dt="2022-02-22T18:55:14.009" v="59"/>
          <ac:picMkLst>
            <pc:docMk/>
            <pc:sldMk cId="113760343" sldId="284"/>
            <ac:picMk id="4" creationId="{38238963-9A72-49A3-8F9E-BB78E876264F}"/>
          </ac:picMkLst>
        </pc:picChg>
      </pc:sldChg>
    </pc:docChg>
  </pc:docChgLst>
  <pc:docChgLst>
    <pc:chgData name="Haley Sookyung Yeo" userId="S::syeo2@worldbank.org::4e706b2b-0fd1-4ce3-a5e0-133f0f0cbaea" providerId="AD" clId="Web-{57517520-9FA7-416E-80A0-19C2E7B81318}"/>
    <pc:docChg chg="modSld">
      <pc:chgData name="Haley Sookyung Yeo" userId="S::syeo2@worldbank.org::4e706b2b-0fd1-4ce3-a5e0-133f0f0cbaea" providerId="AD" clId="Web-{57517520-9FA7-416E-80A0-19C2E7B81318}" dt="2022-02-18T01:03:27.029" v="1"/>
      <pc:docMkLst>
        <pc:docMk/>
      </pc:docMkLst>
      <pc:sldChg chg="addSp delSp modSp">
        <pc:chgData name="Haley Sookyung Yeo" userId="S::syeo2@worldbank.org::4e706b2b-0fd1-4ce3-a5e0-133f0f0cbaea" providerId="AD" clId="Web-{57517520-9FA7-416E-80A0-19C2E7B81318}" dt="2022-02-18T01:03:27.029" v="1"/>
        <pc:sldMkLst>
          <pc:docMk/>
          <pc:sldMk cId="1032260163" sldId="266"/>
        </pc:sldMkLst>
        <pc:picChg chg="add del mod">
          <ac:chgData name="Haley Sookyung Yeo" userId="S::syeo2@worldbank.org::4e706b2b-0fd1-4ce3-a5e0-133f0f0cbaea" providerId="AD" clId="Web-{57517520-9FA7-416E-80A0-19C2E7B81318}" dt="2022-02-18T01:03:27.029" v="1"/>
          <ac:picMkLst>
            <pc:docMk/>
            <pc:sldMk cId="1032260163" sldId="266"/>
            <ac:picMk id="3" creationId="{E3A75203-CB92-4426-A1EE-F409B1B7144B}"/>
          </ac:picMkLst>
        </pc:picChg>
      </pc:sldChg>
    </pc:docChg>
  </pc:docChgLst>
  <pc:docChgLst>
    <pc:chgData name="Haley Sookyung Yeo" userId="S::syeo2@worldbank.org::4e706b2b-0fd1-4ce3-a5e0-133f0f0cbaea" providerId="AD" clId="Web-{C742406C-133B-3837-7EFD-0A05D998AD0F}"/>
    <pc:docChg chg="addSld delSld">
      <pc:chgData name="Haley Sookyung Yeo" userId="S::syeo2@worldbank.org::4e706b2b-0fd1-4ce3-a5e0-133f0f0cbaea" providerId="AD" clId="Web-{C742406C-133B-3837-7EFD-0A05D998AD0F}" dt="2022-02-18T01:05:10.676" v="1"/>
      <pc:docMkLst>
        <pc:docMk/>
      </pc:docMkLst>
      <pc:sldChg chg="new del">
        <pc:chgData name="Haley Sookyung Yeo" userId="S::syeo2@worldbank.org::4e706b2b-0fd1-4ce3-a5e0-133f0f0cbaea" providerId="AD" clId="Web-{C742406C-133B-3837-7EFD-0A05D998AD0F}" dt="2022-02-18T01:05:10.676" v="1"/>
        <pc:sldMkLst>
          <pc:docMk/>
          <pc:sldMk cId="3684214303" sldId="1444"/>
        </pc:sldMkLst>
      </pc:sldChg>
    </pc:docChg>
  </pc:docChgLst>
  <pc:docChgLst>
    <pc:chgData name="Haley Sookyung Yeo" userId="4e706b2b-0fd1-4ce3-a5e0-133f0f0cbaea" providerId="ADAL" clId="{A745B37F-F654-4F37-BD11-3D987D91B73A}"/>
    <pc:docChg chg="undo custSel addSld delSld modSld sldOrd">
      <pc:chgData name="Haley Sookyung Yeo" userId="4e706b2b-0fd1-4ce3-a5e0-133f0f0cbaea" providerId="ADAL" clId="{A745B37F-F654-4F37-BD11-3D987D91B73A}" dt="2022-02-17T20:37:09.711" v="1201" actId="20577"/>
      <pc:docMkLst>
        <pc:docMk/>
      </pc:docMkLst>
      <pc:sldChg chg="del">
        <pc:chgData name="Haley Sookyung Yeo" userId="4e706b2b-0fd1-4ce3-a5e0-133f0f0cbaea" providerId="ADAL" clId="{A745B37F-F654-4F37-BD11-3D987D91B73A}" dt="2022-02-17T20:25:13.505" v="1159" actId="47"/>
        <pc:sldMkLst>
          <pc:docMk/>
          <pc:sldMk cId="1421762627" sldId="256"/>
        </pc:sldMkLst>
      </pc:sldChg>
      <pc:sldChg chg="addSp delSp modSp add del">
        <pc:chgData name="Haley Sookyung Yeo" userId="4e706b2b-0fd1-4ce3-a5e0-133f0f0cbaea" providerId="ADAL" clId="{A745B37F-F654-4F37-BD11-3D987D91B73A}" dt="2022-02-17T20:26:50.908" v="1168"/>
        <pc:sldMkLst>
          <pc:docMk/>
          <pc:sldMk cId="854215147" sldId="257"/>
        </pc:sldMkLst>
        <pc:picChg chg="add del">
          <ac:chgData name="Haley Sookyung Yeo" userId="4e706b2b-0fd1-4ce3-a5e0-133f0f0cbaea" providerId="ADAL" clId="{A745B37F-F654-4F37-BD11-3D987D91B73A}" dt="2022-02-17T15:40:02.567" v="902"/>
          <ac:picMkLst>
            <pc:docMk/>
            <pc:sldMk cId="854215147" sldId="257"/>
            <ac:picMk id="2050" creationId="{C52298B3-DA92-4DC7-81E3-B57E8A56B681}"/>
          </ac:picMkLst>
        </pc:picChg>
        <pc:picChg chg="add del mod">
          <ac:chgData name="Haley Sookyung Yeo" userId="4e706b2b-0fd1-4ce3-a5e0-133f0f0cbaea" providerId="ADAL" clId="{A745B37F-F654-4F37-BD11-3D987D91B73A}" dt="2022-02-17T15:40:50.338" v="906" actId="21"/>
          <ac:picMkLst>
            <pc:docMk/>
            <pc:sldMk cId="854215147" sldId="257"/>
            <ac:picMk id="2052" creationId="{8892CFBC-0DAA-4288-8038-E0C967EFC106}"/>
          </ac:picMkLst>
        </pc:picChg>
        <pc:picChg chg="add del mod">
          <ac:chgData name="Haley Sookyung Yeo" userId="4e706b2b-0fd1-4ce3-a5e0-133f0f0cbaea" providerId="ADAL" clId="{A745B37F-F654-4F37-BD11-3D987D91B73A}" dt="2022-02-17T20:15:17.472" v="912"/>
          <ac:picMkLst>
            <pc:docMk/>
            <pc:sldMk cId="854215147" sldId="257"/>
            <ac:picMk id="2054" creationId="{0841E953-0C8C-464A-9136-DCC4B8755E0E}"/>
          </ac:picMkLst>
        </pc:picChg>
      </pc:sldChg>
      <pc:sldChg chg="del">
        <pc:chgData name="Haley Sookyung Yeo" userId="4e706b2b-0fd1-4ce3-a5e0-133f0f0cbaea" providerId="ADAL" clId="{A745B37F-F654-4F37-BD11-3D987D91B73A}" dt="2022-02-17T20:25:13.505" v="1159" actId="47"/>
        <pc:sldMkLst>
          <pc:docMk/>
          <pc:sldMk cId="4085319896" sldId="258"/>
        </pc:sldMkLst>
      </pc:sldChg>
      <pc:sldChg chg="del">
        <pc:chgData name="Haley Sookyung Yeo" userId="4e706b2b-0fd1-4ce3-a5e0-133f0f0cbaea" providerId="ADAL" clId="{A745B37F-F654-4F37-BD11-3D987D91B73A}" dt="2022-02-17T20:25:13.505" v="1159" actId="47"/>
        <pc:sldMkLst>
          <pc:docMk/>
          <pc:sldMk cId="4285522425" sldId="259"/>
        </pc:sldMkLst>
      </pc:sldChg>
      <pc:sldChg chg="del">
        <pc:chgData name="Haley Sookyung Yeo" userId="4e706b2b-0fd1-4ce3-a5e0-133f0f0cbaea" providerId="ADAL" clId="{A745B37F-F654-4F37-BD11-3D987D91B73A}" dt="2022-02-17T20:25:13.505" v="1159" actId="47"/>
        <pc:sldMkLst>
          <pc:docMk/>
          <pc:sldMk cId="0" sldId="260"/>
        </pc:sldMkLst>
      </pc:sldChg>
      <pc:sldChg chg="del">
        <pc:chgData name="Haley Sookyung Yeo" userId="4e706b2b-0fd1-4ce3-a5e0-133f0f0cbaea" providerId="ADAL" clId="{A745B37F-F654-4F37-BD11-3D987D91B73A}" dt="2022-02-17T20:25:13.505" v="1159" actId="47"/>
        <pc:sldMkLst>
          <pc:docMk/>
          <pc:sldMk cId="0" sldId="262"/>
        </pc:sldMkLst>
      </pc:sldChg>
      <pc:sldChg chg="del">
        <pc:chgData name="Haley Sookyung Yeo" userId="4e706b2b-0fd1-4ce3-a5e0-133f0f0cbaea" providerId="ADAL" clId="{A745B37F-F654-4F37-BD11-3D987D91B73A}" dt="2022-02-17T20:25:13.505" v="1159" actId="47"/>
        <pc:sldMkLst>
          <pc:docMk/>
          <pc:sldMk cId="0" sldId="263"/>
        </pc:sldMkLst>
      </pc:sldChg>
      <pc:sldChg chg="addSp modSp mod">
        <pc:chgData name="Haley Sookyung Yeo" userId="4e706b2b-0fd1-4ce3-a5e0-133f0f0cbaea" providerId="ADAL" clId="{A745B37F-F654-4F37-BD11-3D987D91B73A}" dt="2022-02-17T13:18:48.361" v="858" actId="2711"/>
        <pc:sldMkLst>
          <pc:docMk/>
          <pc:sldMk cId="1032260163" sldId="266"/>
        </pc:sldMkLst>
        <pc:spChg chg="mod">
          <ac:chgData name="Haley Sookyung Yeo" userId="4e706b2b-0fd1-4ce3-a5e0-133f0f0cbaea" providerId="ADAL" clId="{A745B37F-F654-4F37-BD11-3D987D91B73A}" dt="2022-02-17T13:18:48.361" v="858" actId="2711"/>
          <ac:spMkLst>
            <pc:docMk/>
            <pc:sldMk cId="1032260163" sldId="266"/>
            <ac:spMk id="2" creationId="{407F7F59-20F7-944E-912C-4444B0D0FD59}"/>
          </ac:spMkLst>
        </pc:spChg>
        <pc:picChg chg="mod">
          <ac:chgData name="Haley Sookyung Yeo" userId="4e706b2b-0fd1-4ce3-a5e0-133f0f0cbaea" providerId="ADAL" clId="{A745B37F-F654-4F37-BD11-3D987D91B73A}" dt="2022-02-17T12:56:00.753" v="18" actId="1076"/>
          <ac:picMkLst>
            <pc:docMk/>
            <pc:sldMk cId="1032260163" sldId="266"/>
            <ac:picMk id="7" creationId="{2344721F-A08F-3F44-B0E3-0D4E110E42BF}"/>
          </ac:picMkLst>
        </pc:picChg>
        <pc:picChg chg="add mod">
          <ac:chgData name="Haley Sookyung Yeo" userId="4e706b2b-0fd1-4ce3-a5e0-133f0f0cbaea" providerId="ADAL" clId="{A745B37F-F654-4F37-BD11-3D987D91B73A}" dt="2022-02-17T12:55:39.228" v="14" actId="1076"/>
          <ac:picMkLst>
            <pc:docMk/>
            <pc:sldMk cId="1032260163" sldId="266"/>
            <ac:picMk id="8" creationId="{454C4BED-DDE4-46F7-AF36-338541F5B10C}"/>
          </ac:picMkLst>
        </pc:picChg>
        <pc:picChg chg="mod">
          <ac:chgData name="Haley Sookyung Yeo" userId="4e706b2b-0fd1-4ce3-a5e0-133f0f0cbaea" providerId="ADAL" clId="{A745B37F-F654-4F37-BD11-3D987D91B73A}" dt="2022-02-17T12:55:46.066" v="15" actId="1076"/>
          <ac:picMkLst>
            <pc:docMk/>
            <pc:sldMk cId="1032260163" sldId="266"/>
            <ac:picMk id="9" creationId="{19B905F9-A22C-CB46-B20A-E5EBB26C1026}"/>
          </ac:picMkLst>
        </pc:picChg>
        <pc:picChg chg="add mod">
          <ac:chgData name="Haley Sookyung Yeo" userId="4e706b2b-0fd1-4ce3-a5e0-133f0f0cbaea" providerId="ADAL" clId="{A745B37F-F654-4F37-BD11-3D987D91B73A}" dt="2022-02-17T12:55:55.736" v="17" actId="1076"/>
          <ac:picMkLst>
            <pc:docMk/>
            <pc:sldMk cId="1032260163" sldId="266"/>
            <ac:picMk id="10" creationId="{427644B8-76ED-4E0C-85EB-C7B6869DA485}"/>
          </ac:picMkLst>
        </pc:picChg>
        <pc:picChg chg="mod">
          <ac:chgData name="Haley Sookyung Yeo" userId="4e706b2b-0fd1-4ce3-a5e0-133f0f0cbaea" providerId="ADAL" clId="{A745B37F-F654-4F37-BD11-3D987D91B73A}" dt="2022-02-17T12:55:50.765" v="16" actId="1076"/>
          <ac:picMkLst>
            <pc:docMk/>
            <pc:sldMk cId="1032260163" sldId="266"/>
            <ac:picMk id="11" creationId="{727D1018-A74F-3F48-B741-2E3646AB37FF}"/>
          </ac:picMkLst>
        </pc:picChg>
      </pc:sldChg>
      <pc:sldChg chg="addSp delSp modSp mod ord">
        <pc:chgData name="Haley Sookyung Yeo" userId="4e706b2b-0fd1-4ce3-a5e0-133f0f0cbaea" providerId="ADAL" clId="{A745B37F-F654-4F37-BD11-3D987D91B73A}" dt="2022-02-17T20:16:02.188" v="913"/>
        <pc:sldMkLst>
          <pc:docMk/>
          <pc:sldMk cId="3112480520" sldId="268"/>
        </pc:sldMkLst>
        <pc:spChg chg="mod">
          <ac:chgData name="Haley Sookyung Yeo" userId="4e706b2b-0fd1-4ce3-a5e0-133f0f0cbaea" providerId="ADAL" clId="{A745B37F-F654-4F37-BD11-3D987D91B73A}" dt="2022-02-17T13:17:18.233" v="856" actId="207"/>
          <ac:spMkLst>
            <pc:docMk/>
            <pc:sldMk cId="3112480520" sldId="268"/>
            <ac:spMk id="3" creationId="{A87670FD-F614-0E49-B211-266D1700793D}"/>
          </ac:spMkLst>
        </pc:spChg>
        <pc:spChg chg="mod">
          <ac:chgData name="Haley Sookyung Yeo" userId="4e706b2b-0fd1-4ce3-a5e0-133f0f0cbaea" providerId="ADAL" clId="{A745B37F-F654-4F37-BD11-3D987D91B73A}" dt="2022-02-17T13:19:31.299" v="867" actId="20577"/>
          <ac:spMkLst>
            <pc:docMk/>
            <pc:sldMk cId="3112480520" sldId="268"/>
            <ac:spMk id="5" creationId="{0E7A10D7-B454-D44D-ADA7-E7B0C14E73A6}"/>
          </ac:spMkLst>
        </pc:spChg>
        <pc:spChg chg="add del mod">
          <ac:chgData name="Haley Sookyung Yeo" userId="4e706b2b-0fd1-4ce3-a5e0-133f0f0cbaea" providerId="ADAL" clId="{A745B37F-F654-4F37-BD11-3D987D91B73A}" dt="2022-02-17T13:13:52.235" v="755" actId="21"/>
          <ac:spMkLst>
            <pc:docMk/>
            <pc:sldMk cId="3112480520" sldId="268"/>
            <ac:spMk id="6" creationId="{D0C52A21-91CF-41C0-88DF-96CB81734EFB}"/>
          </ac:spMkLst>
        </pc:spChg>
        <pc:graphicFrameChg chg="add mod modGraphic">
          <ac:chgData name="Haley Sookyung Yeo" userId="4e706b2b-0fd1-4ce3-a5e0-133f0f0cbaea" providerId="ADAL" clId="{A745B37F-F654-4F37-BD11-3D987D91B73A}" dt="2022-02-17T13:20:01.091" v="896" actId="20577"/>
          <ac:graphicFrameMkLst>
            <pc:docMk/>
            <pc:sldMk cId="3112480520" sldId="268"/>
            <ac:graphicFrameMk id="8" creationId="{048CDB9C-894B-424D-B3B1-3F5F5FDDB48E}"/>
          </ac:graphicFrameMkLst>
        </pc:graphicFrameChg>
        <pc:picChg chg="add del">
          <ac:chgData name="Haley Sookyung Yeo" userId="4e706b2b-0fd1-4ce3-a5e0-133f0f0cbaea" providerId="ADAL" clId="{A745B37F-F654-4F37-BD11-3D987D91B73A}" dt="2022-02-17T15:39:55.259" v="898"/>
          <ac:picMkLst>
            <pc:docMk/>
            <pc:sldMk cId="3112480520" sldId="268"/>
            <ac:picMk id="1026" creationId="{BA84ADDA-4257-4EFF-B0FC-02EFFD32933B}"/>
          </ac:picMkLst>
        </pc:picChg>
        <pc:picChg chg="add del">
          <ac:chgData name="Haley Sookyung Yeo" userId="4e706b2b-0fd1-4ce3-a5e0-133f0f0cbaea" providerId="ADAL" clId="{A745B37F-F654-4F37-BD11-3D987D91B73A}" dt="2022-02-17T15:39:58.856" v="900"/>
          <ac:picMkLst>
            <pc:docMk/>
            <pc:sldMk cId="3112480520" sldId="268"/>
            <ac:picMk id="1028" creationId="{C8D5D456-9091-4E24-BF39-A8578030DA1F}"/>
          </ac:picMkLst>
        </pc:picChg>
        <pc:picChg chg="del">
          <ac:chgData name="Haley Sookyung Yeo" userId="4e706b2b-0fd1-4ce3-a5e0-133f0f0cbaea" providerId="ADAL" clId="{A745B37F-F654-4F37-BD11-3D987D91B73A}" dt="2022-02-17T20:16:02.188" v="913"/>
          <ac:picMkLst>
            <pc:docMk/>
            <pc:sldMk cId="3112480520" sldId="268"/>
            <ac:picMk id="1030" creationId="{21531247-7770-4F43-A472-47825CA77D0E}"/>
          </ac:picMkLst>
        </pc:picChg>
      </pc:sldChg>
      <pc:sldChg chg="del">
        <pc:chgData name="Haley Sookyung Yeo" userId="4e706b2b-0fd1-4ce3-a5e0-133f0f0cbaea" providerId="ADAL" clId="{A745B37F-F654-4F37-BD11-3D987D91B73A}" dt="2022-02-17T20:25:13.505" v="1159" actId="47"/>
        <pc:sldMkLst>
          <pc:docMk/>
          <pc:sldMk cId="2177520214" sldId="269"/>
        </pc:sldMkLst>
      </pc:sldChg>
      <pc:sldChg chg="del">
        <pc:chgData name="Haley Sookyung Yeo" userId="4e706b2b-0fd1-4ce3-a5e0-133f0f0cbaea" providerId="ADAL" clId="{A745B37F-F654-4F37-BD11-3D987D91B73A}" dt="2022-02-17T20:25:13.505" v="1159" actId="47"/>
        <pc:sldMkLst>
          <pc:docMk/>
          <pc:sldMk cId="3995717483" sldId="270"/>
        </pc:sldMkLst>
      </pc:sldChg>
      <pc:sldChg chg="add">
        <pc:chgData name="Haley Sookyung Yeo" userId="4e706b2b-0fd1-4ce3-a5e0-133f0f0cbaea" providerId="ADAL" clId="{A745B37F-F654-4F37-BD11-3D987D91B73A}" dt="2022-02-17T20:26:50.908" v="1168"/>
        <pc:sldMkLst>
          <pc:docMk/>
          <pc:sldMk cId="2324113715" sldId="271"/>
        </pc:sldMkLst>
      </pc:sldChg>
      <pc:sldChg chg="addSp modSp del mod">
        <pc:chgData name="Haley Sookyung Yeo" userId="4e706b2b-0fd1-4ce3-a5e0-133f0f0cbaea" providerId="ADAL" clId="{A745B37F-F654-4F37-BD11-3D987D91B73A}" dt="2022-02-17T20:25:13.505" v="1159" actId="47"/>
        <pc:sldMkLst>
          <pc:docMk/>
          <pc:sldMk cId="2508021197" sldId="271"/>
        </pc:sldMkLst>
        <pc:spChg chg="add mod">
          <ac:chgData name="Haley Sookyung Yeo" userId="4e706b2b-0fd1-4ce3-a5e0-133f0f0cbaea" providerId="ADAL" clId="{A745B37F-F654-4F37-BD11-3D987D91B73A}" dt="2022-02-17T16:38:13.987" v="908"/>
          <ac:spMkLst>
            <pc:docMk/>
            <pc:sldMk cId="2508021197" sldId="271"/>
            <ac:spMk id="18" creationId="{B638F738-FBA6-41CF-8FE5-144D46C083A6}"/>
          </ac:spMkLst>
        </pc:spChg>
      </pc:sldChg>
      <pc:sldChg chg="addSp delSp modSp new del">
        <pc:chgData name="Haley Sookyung Yeo" userId="4e706b2b-0fd1-4ce3-a5e0-133f0f0cbaea" providerId="ADAL" clId="{A745B37F-F654-4F37-BD11-3D987D91B73A}" dt="2022-02-17T20:16:26.430" v="921" actId="680"/>
        <pc:sldMkLst>
          <pc:docMk/>
          <pc:sldMk cId="3531645894" sldId="272"/>
        </pc:sldMkLst>
        <pc:picChg chg="add del mod">
          <ac:chgData name="Haley Sookyung Yeo" userId="4e706b2b-0fd1-4ce3-a5e0-133f0f0cbaea" providerId="ADAL" clId="{A745B37F-F654-4F37-BD11-3D987D91B73A}" dt="2022-02-17T20:16:23.910" v="920"/>
          <ac:picMkLst>
            <pc:docMk/>
            <pc:sldMk cId="3531645894" sldId="272"/>
            <ac:picMk id="3074" creationId="{746184A7-EDA8-464F-80F0-B45E7656D785}"/>
          </ac:picMkLst>
        </pc:picChg>
      </pc:sldChg>
      <pc:sldChg chg="add del">
        <pc:chgData name="Haley Sookyung Yeo" userId="4e706b2b-0fd1-4ce3-a5e0-133f0f0cbaea" providerId="ADAL" clId="{A745B37F-F654-4F37-BD11-3D987D91B73A}" dt="2022-02-17T20:25:20.738" v="1160" actId="2696"/>
        <pc:sldMkLst>
          <pc:docMk/>
          <pc:sldMk cId="3471417262" sldId="273"/>
        </pc:sldMkLst>
      </pc:sldChg>
      <pc:sldChg chg="add ord modNotesTx">
        <pc:chgData name="Haley Sookyung Yeo" userId="4e706b2b-0fd1-4ce3-a5e0-133f0f0cbaea" providerId="ADAL" clId="{A745B37F-F654-4F37-BD11-3D987D91B73A}" dt="2022-02-17T20:36:53.115" v="1198" actId="20577"/>
        <pc:sldMkLst>
          <pc:docMk/>
          <pc:sldMk cId="1679982752" sldId="274"/>
        </pc:sldMkLst>
      </pc:sldChg>
      <pc:sldChg chg="add ord modNotesTx">
        <pc:chgData name="Haley Sookyung Yeo" userId="4e706b2b-0fd1-4ce3-a5e0-133f0f0cbaea" providerId="ADAL" clId="{A745B37F-F654-4F37-BD11-3D987D91B73A}" dt="2022-02-17T20:36:55.683" v="1199" actId="20577"/>
        <pc:sldMkLst>
          <pc:docMk/>
          <pc:sldMk cId="2551842262" sldId="275"/>
        </pc:sldMkLst>
      </pc:sldChg>
      <pc:sldChg chg="add ord">
        <pc:chgData name="Haley Sookyung Yeo" userId="4e706b2b-0fd1-4ce3-a5e0-133f0f0cbaea" providerId="ADAL" clId="{A745B37F-F654-4F37-BD11-3D987D91B73A}" dt="2022-02-17T20:19:59.330" v="927"/>
        <pc:sldMkLst>
          <pc:docMk/>
          <pc:sldMk cId="3056741845" sldId="280"/>
        </pc:sldMkLst>
      </pc:sldChg>
      <pc:sldChg chg="add modNotesTx">
        <pc:chgData name="Haley Sookyung Yeo" userId="4e706b2b-0fd1-4ce3-a5e0-133f0f0cbaea" providerId="ADAL" clId="{A745B37F-F654-4F37-BD11-3D987D91B73A}" dt="2022-02-17T20:36:41.203" v="1194" actId="20577"/>
        <pc:sldMkLst>
          <pc:docMk/>
          <pc:sldMk cId="2543997320" sldId="281"/>
        </pc:sldMkLst>
      </pc:sldChg>
      <pc:sldChg chg="add modNotesTx">
        <pc:chgData name="Haley Sookyung Yeo" userId="4e706b2b-0fd1-4ce3-a5e0-133f0f0cbaea" providerId="ADAL" clId="{A745B37F-F654-4F37-BD11-3D987D91B73A}" dt="2022-02-17T20:36:43.428" v="1195" actId="20577"/>
        <pc:sldMkLst>
          <pc:docMk/>
          <pc:sldMk cId="2273339641" sldId="282"/>
        </pc:sldMkLst>
      </pc:sldChg>
      <pc:sldChg chg="add modNotesTx">
        <pc:chgData name="Haley Sookyung Yeo" userId="4e706b2b-0fd1-4ce3-a5e0-133f0f0cbaea" providerId="ADAL" clId="{A745B37F-F654-4F37-BD11-3D987D91B73A}" dt="2022-02-17T20:36:46.313" v="1196" actId="20577"/>
        <pc:sldMkLst>
          <pc:docMk/>
          <pc:sldMk cId="3316343646" sldId="283"/>
        </pc:sldMkLst>
      </pc:sldChg>
      <pc:sldChg chg="modSp add mod modNotesTx">
        <pc:chgData name="Haley Sookyung Yeo" userId="4e706b2b-0fd1-4ce3-a5e0-133f0f0cbaea" providerId="ADAL" clId="{A745B37F-F654-4F37-BD11-3D987D91B73A}" dt="2022-02-17T20:36:35.168" v="1192" actId="20577"/>
        <pc:sldMkLst>
          <pc:docMk/>
          <pc:sldMk cId="113760343" sldId="284"/>
        </pc:sldMkLst>
        <pc:spChg chg="mod">
          <ac:chgData name="Haley Sookyung Yeo" userId="4e706b2b-0fd1-4ce3-a5e0-133f0f0cbaea" providerId="ADAL" clId="{A745B37F-F654-4F37-BD11-3D987D91B73A}" dt="2022-02-17T20:22:21.842" v="952" actId="2711"/>
          <ac:spMkLst>
            <pc:docMk/>
            <pc:sldMk cId="113760343" sldId="284"/>
            <ac:spMk id="2" creationId="{10F3746A-7E42-47E4-ABEB-4EF4129CB079}"/>
          </ac:spMkLst>
        </pc:spChg>
        <pc:spChg chg="mod">
          <ac:chgData name="Haley Sookyung Yeo" userId="4e706b2b-0fd1-4ce3-a5e0-133f0f0cbaea" providerId="ADAL" clId="{A745B37F-F654-4F37-BD11-3D987D91B73A}" dt="2022-02-17T20:22:28.906" v="962" actId="20577"/>
          <ac:spMkLst>
            <pc:docMk/>
            <pc:sldMk cId="113760343" sldId="284"/>
            <ac:spMk id="3" creationId="{E1EB873F-1F93-4B74-A0E1-8E89D5E83C32}"/>
          </ac:spMkLst>
        </pc:spChg>
      </pc:sldChg>
      <pc:sldChg chg="modSp add mod modNotesTx">
        <pc:chgData name="Haley Sookyung Yeo" userId="4e706b2b-0fd1-4ce3-a5e0-133f0f0cbaea" providerId="ADAL" clId="{A745B37F-F654-4F37-BD11-3D987D91B73A}" dt="2022-02-17T20:36:39.204" v="1193" actId="20577"/>
        <pc:sldMkLst>
          <pc:docMk/>
          <pc:sldMk cId="4187590163" sldId="285"/>
        </pc:sldMkLst>
        <pc:spChg chg="mod">
          <ac:chgData name="Haley Sookyung Yeo" userId="4e706b2b-0fd1-4ce3-a5e0-133f0f0cbaea" providerId="ADAL" clId="{A745B37F-F654-4F37-BD11-3D987D91B73A}" dt="2022-02-17T20:22:55.046" v="1023" actId="20577"/>
          <ac:spMkLst>
            <pc:docMk/>
            <pc:sldMk cId="4187590163" sldId="285"/>
            <ac:spMk id="2" creationId="{10F3746A-7E42-47E4-ABEB-4EF4129CB079}"/>
          </ac:spMkLst>
        </pc:spChg>
        <pc:spChg chg="mod">
          <ac:chgData name="Haley Sookyung Yeo" userId="4e706b2b-0fd1-4ce3-a5e0-133f0f0cbaea" providerId="ADAL" clId="{A745B37F-F654-4F37-BD11-3D987D91B73A}" dt="2022-02-17T20:23:13.350" v="1059" actId="20577"/>
          <ac:spMkLst>
            <pc:docMk/>
            <pc:sldMk cId="4187590163" sldId="285"/>
            <ac:spMk id="3" creationId="{E1EB873F-1F93-4B74-A0E1-8E89D5E83C32}"/>
          </ac:spMkLst>
        </pc:spChg>
      </pc:sldChg>
      <pc:sldChg chg="modSp add mod modNotesTx">
        <pc:chgData name="Haley Sookyung Yeo" userId="4e706b2b-0fd1-4ce3-a5e0-133f0f0cbaea" providerId="ADAL" clId="{A745B37F-F654-4F37-BD11-3D987D91B73A}" dt="2022-02-17T20:36:48.980" v="1197" actId="20577"/>
        <pc:sldMkLst>
          <pc:docMk/>
          <pc:sldMk cId="4007422651" sldId="286"/>
        </pc:sldMkLst>
        <pc:spChg chg="mod">
          <ac:chgData name="Haley Sookyung Yeo" userId="4e706b2b-0fd1-4ce3-a5e0-133f0f0cbaea" providerId="ADAL" clId="{A745B37F-F654-4F37-BD11-3D987D91B73A}" dt="2022-02-17T20:23:50.789" v="1102" actId="20577"/>
          <ac:spMkLst>
            <pc:docMk/>
            <pc:sldMk cId="4007422651" sldId="286"/>
            <ac:spMk id="2" creationId="{10F3746A-7E42-47E4-ABEB-4EF4129CB079}"/>
          </ac:spMkLst>
        </pc:spChg>
        <pc:spChg chg="mod">
          <ac:chgData name="Haley Sookyung Yeo" userId="4e706b2b-0fd1-4ce3-a5e0-133f0f0cbaea" providerId="ADAL" clId="{A745B37F-F654-4F37-BD11-3D987D91B73A}" dt="2022-02-17T20:25:35.376" v="1163" actId="20577"/>
          <ac:spMkLst>
            <pc:docMk/>
            <pc:sldMk cId="4007422651" sldId="286"/>
            <ac:spMk id="3" creationId="{E1EB873F-1F93-4B74-A0E1-8E89D5E83C32}"/>
          </ac:spMkLst>
        </pc:spChg>
      </pc:sldChg>
      <pc:sldChg chg="add del">
        <pc:chgData name="Haley Sookyung Yeo" userId="4e706b2b-0fd1-4ce3-a5e0-133f0f0cbaea" providerId="ADAL" clId="{A745B37F-F654-4F37-BD11-3D987D91B73A}" dt="2022-02-17T20:25:00.992" v="1157"/>
        <pc:sldMkLst>
          <pc:docMk/>
          <pc:sldMk cId="2523782387" sldId="287"/>
        </pc:sldMkLst>
      </pc:sldChg>
      <pc:sldChg chg="modSp add mod">
        <pc:chgData name="Haley Sookyung Yeo" userId="4e706b2b-0fd1-4ce3-a5e0-133f0f0cbaea" providerId="ADAL" clId="{A745B37F-F654-4F37-BD11-3D987D91B73A}" dt="2022-02-17T20:25:44.120" v="1167" actId="20577"/>
        <pc:sldMkLst>
          <pc:docMk/>
          <pc:sldMk cId="4152581263" sldId="287"/>
        </pc:sldMkLst>
        <pc:spChg chg="mod">
          <ac:chgData name="Haley Sookyung Yeo" userId="4e706b2b-0fd1-4ce3-a5e0-133f0f0cbaea" providerId="ADAL" clId="{A745B37F-F654-4F37-BD11-3D987D91B73A}" dt="2022-02-17T20:25:44.120" v="1167" actId="20577"/>
          <ac:spMkLst>
            <pc:docMk/>
            <pc:sldMk cId="4152581263" sldId="287"/>
            <ac:spMk id="3" creationId="{E1EB873F-1F93-4B74-A0E1-8E89D5E83C32}"/>
          </ac:spMkLst>
        </pc:spChg>
      </pc:sldChg>
      <pc:sldChg chg="add modNotesTx">
        <pc:chgData name="Haley Sookyung Yeo" userId="4e706b2b-0fd1-4ce3-a5e0-133f0f0cbaea" providerId="ADAL" clId="{A745B37F-F654-4F37-BD11-3D987D91B73A}" dt="2022-02-17T20:37:08.008" v="1200" actId="20577"/>
        <pc:sldMkLst>
          <pc:docMk/>
          <pc:sldMk cId="4213971001" sldId="288"/>
        </pc:sldMkLst>
      </pc:sldChg>
      <pc:sldChg chg="add modNotesTx">
        <pc:chgData name="Haley Sookyung Yeo" userId="4e706b2b-0fd1-4ce3-a5e0-133f0f0cbaea" providerId="ADAL" clId="{A745B37F-F654-4F37-BD11-3D987D91B73A}" dt="2022-02-17T20:37:09.711" v="1201" actId="20577"/>
        <pc:sldMkLst>
          <pc:docMk/>
          <pc:sldMk cId="4148187861" sldId="289"/>
        </pc:sldMkLst>
      </pc:sldChg>
      <pc:sldChg chg="modSp add mod">
        <pc:chgData name="Haley Sookyung Yeo" userId="4e706b2b-0fd1-4ce3-a5e0-133f0f0cbaea" providerId="ADAL" clId="{A745B37F-F654-4F37-BD11-3D987D91B73A}" dt="2022-02-17T20:36:16.837" v="1191" actId="20577"/>
        <pc:sldMkLst>
          <pc:docMk/>
          <pc:sldMk cId="3002915311" sldId="290"/>
        </pc:sldMkLst>
        <pc:spChg chg="mod">
          <ac:chgData name="Haley Sookyung Yeo" userId="4e706b2b-0fd1-4ce3-a5e0-133f0f0cbaea" providerId="ADAL" clId="{A745B37F-F654-4F37-BD11-3D987D91B73A}" dt="2022-02-17T20:36:16.837" v="1191" actId="20577"/>
          <ac:spMkLst>
            <pc:docMk/>
            <pc:sldMk cId="3002915311" sldId="290"/>
            <ac:spMk id="3" creationId="{E1EB873F-1F93-4B74-A0E1-8E89D5E83C32}"/>
          </ac:spMkLst>
        </pc:spChg>
      </pc:sldChg>
      <pc:sldChg chg="add">
        <pc:chgData name="Haley Sookyung Yeo" userId="4e706b2b-0fd1-4ce3-a5e0-133f0f0cbaea" providerId="ADAL" clId="{A745B37F-F654-4F37-BD11-3D987D91B73A}" dt="2022-02-17T20:26:50.908" v="1168"/>
        <pc:sldMkLst>
          <pc:docMk/>
          <pc:sldMk cId="654944151" sldId="1405"/>
        </pc:sldMkLst>
      </pc:sldChg>
      <pc:sldChg chg="add">
        <pc:chgData name="Haley Sookyung Yeo" userId="4e706b2b-0fd1-4ce3-a5e0-133f0f0cbaea" providerId="ADAL" clId="{A745B37F-F654-4F37-BD11-3D987D91B73A}" dt="2022-02-17T20:26:50.908" v="1168"/>
        <pc:sldMkLst>
          <pc:docMk/>
          <pc:sldMk cId="1509475246" sldId="1408"/>
        </pc:sldMkLst>
      </pc:sldChg>
      <pc:sldChg chg="add">
        <pc:chgData name="Haley Sookyung Yeo" userId="4e706b2b-0fd1-4ce3-a5e0-133f0f0cbaea" providerId="ADAL" clId="{A745B37F-F654-4F37-BD11-3D987D91B73A}" dt="2022-02-17T20:26:50.908" v="1168"/>
        <pc:sldMkLst>
          <pc:docMk/>
          <pc:sldMk cId="1083810334" sldId="1417"/>
        </pc:sldMkLst>
      </pc:sldChg>
      <pc:sldChg chg="add">
        <pc:chgData name="Haley Sookyung Yeo" userId="4e706b2b-0fd1-4ce3-a5e0-133f0f0cbaea" providerId="ADAL" clId="{A745B37F-F654-4F37-BD11-3D987D91B73A}" dt="2022-02-17T20:26:50.908" v="1168"/>
        <pc:sldMkLst>
          <pc:docMk/>
          <pc:sldMk cId="2321419421" sldId="1442"/>
        </pc:sldMkLst>
      </pc:sldChg>
      <pc:sldChg chg="add">
        <pc:chgData name="Haley Sookyung Yeo" userId="4e706b2b-0fd1-4ce3-a5e0-133f0f0cbaea" providerId="ADAL" clId="{A745B37F-F654-4F37-BD11-3D987D91B73A}" dt="2022-02-17T20:26:50.908" v="1168"/>
        <pc:sldMkLst>
          <pc:docMk/>
          <pc:sldMk cId="253017534" sldId="144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15ECE7-44C1-4FE7-995F-B86B77CD7B4E}"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US"/>
        </a:p>
      </dgm:t>
    </dgm:pt>
    <dgm:pt modelId="{9FE6F2F9-EA6D-417A-A4E3-44F845491DF2}">
      <dgm:prSet phldrT="[Text]" custT="1"/>
      <dgm:spPr>
        <a:solidFill>
          <a:srgbClr val="FBB040"/>
        </a:solidFill>
      </dgm:spPr>
      <dgm:t>
        <a:bodyPr/>
        <a:lstStyle/>
        <a:p>
          <a:r>
            <a:rPr lang="en-US" sz="1600"/>
            <a:t>World Bank </a:t>
          </a:r>
        </a:p>
        <a:p>
          <a:r>
            <a:rPr lang="en-US" sz="1600"/>
            <a:t>RAS</a:t>
          </a:r>
        </a:p>
      </dgm:t>
    </dgm:pt>
    <dgm:pt modelId="{01B3BD7B-EA2E-4A53-89E7-82D5271C0050}" type="parTrans" cxnId="{27140709-4A39-4657-846B-8F41A067E9D9}">
      <dgm:prSet/>
      <dgm:spPr/>
      <dgm:t>
        <a:bodyPr/>
        <a:lstStyle/>
        <a:p>
          <a:endParaRPr lang="en-US" sz="1000"/>
        </a:p>
      </dgm:t>
    </dgm:pt>
    <dgm:pt modelId="{438C3888-7A7C-42AE-B3E5-33C96EBA10A4}" type="sibTrans" cxnId="{27140709-4A39-4657-846B-8F41A067E9D9}">
      <dgm:prSet/>
      <dgm:spPr/>
      <dgm:t>
        <a:bodyPr/>
        <a:lstStyle/>
        <a:p>
          <a:endParaRPr lang="en-US" sz="1000"/>
        </a:p>
      </dgm:t>
    </dgm:pt>
    <dgm:pt modelId="{97A66449-0AB8-48EE-9F70-4C809875D062}">
      <dgm:prSet phldrT="[Text]" custT="1"/>
      <dgm:spPr>
        <a:solidFill>
          <a:srgbClr val="D34727"/>
        </a:solidFill>
      </dgm:spPr>
      <dgm:t>
        <a:bodyPr/>
        <a:lstStyle/>
        <a:p>
          <a:r>
            <a:rPr lang="en-US" sz="1400"/>
            <a:t>SDG’s</a:t>
          </a:r>
        </a:p>
        <a:p>
          <a:r>
            <a:rPr lang="en-US" sz="1000"/>
            <a:t>(Financing Ops)</a:t>
          </a:r>
        </a:p>
      </dgm:t>
    </dgm:pt>
    <dgm:pt modelId="{381C4909-4A9D-497B-AC26-6510A95DB1A8}" type="parTrans" cxnId="{59F1B039-1AA0-4624-9F8A-50E4B7922A5B}">
      <dgm:prSet/>
      <dgm:spPr/>
      <dgm:t>
        <a:bodyPr/>
        <a:lstStyle/>
        <a:p>
          <a:endParaRPr lang="en-US" sz="1000"/>
        </a:p>
      </dgm:t>
    </dgm:pt>
    <dgm:pt modelId="{1A87F790-9FB7-4AB5-92D4-9EDCAE77A1F1}" type="sibTrans" cxnId="{59F1B039-1AA0-4624-9F8A-50E4B7922A5B}">
      <dgm:prSet/>
      <dgm:spPr/>
      <dgm:t>
        <a:bodyPr/>
        <a:lstStyle/>
        <a:p>
          <a:endParaRPr lang="en-US" sz="1000"/>
        </a:p>
      </dgm:t>
    </dgm:pt>
    <dgm:pt modelId="{233024DC-6A74-4079-81C3-8C46218DD773}">
      <dgm:prSet phldrT="[Text]" custT="1"/>
      <dgm:spPr/>
      <dgm:t>
        <a:bodyPr/>
        <a:lstStyle/>
        <a:p>
          <a:r>
            <a:rPr lang="en-US" sz="1400"/>
            <a:t>Smart Cities</a:t>
          </a:r>
        </a:p>
        <a:p>
          <a:r>
            <a:rPr lang="en-US" sz="1000"/>
            <a:t>(Metros)</a:t>
          </a:r>
        </a:p>
      </dgm:t>
    </dgm:pt>
    <dgm:pt modelId="{DC9551B7-3DEE-4273-9D55-4BCD93F7A371}" type="parTrans" cxnId="{4AAFE9CB-45E6-48C8-80AC-590743D4735D}">
      <dgm:prSet/>
      <dgm:spPr/>
      <dgm:t>
        <a:bodyPr/>
        <a:lstStyle/>
        <a:p>
          <a:endParaRPr lang="en-US" sz="1000"/>
        </a:p>
      </dgm:t>
    </dgm:pt>
    <dgm:pt modelId="{6DA2FAB3-0849-4CC6-B419-DFB37BA07F88}" type="sibTrans" cxnId="{4AAFE9CB-45E6-48C8-80AC-590743D4735D}">
      <dgm:prSet/>
      <dgm:spPr/>
      <dgm:t>
        <a:bodyPr/>
        <a:lstStyle/>
        <a:p>
          <a:endParaRPr lang="en-US" sz="1000"/>
        </a:p>
      </dgm:t>
    </dgm:pt>
    <dgm:pt modelId="{12476A96-F6D5-44B1-9DB1-CEB48A4D12F6}">
      <dgm:prSet phldrT="[Text]" custT="1"/>
      <dgm:spPr>
        <a:solidFill>
          <a:srgbClr val="D34727"/>
        </a:solidFill>
      </dgm:spPr>
      <dgm:t>
        <a:bodyPr/>
        <a:lstStyle/>
        <a:p>
          <a:r>
            <a:rPr lang="en-US" sz="1400"/>
            <a:t>Urban Transport</a:t>
          </a:r>
        </a:p>
        <a:p>
          <a:r>
            <a:rPr lang="en-US" sz="1000"/>
            <a:t>(Transport &amp; Logistics)</a:t>
          </a:r>
        </a:p>
      </dgm:t>
    </dgm:pt>
    <dgm:pt modelId="{D4B8F8F0-8118-4FD5-BE64-F353184C59A1}" type="parTrans" cxnId="{EB11E77E-03C7-406E-872F-EECAA4D2E708}">
      <dgm:prSet/>
      <dgm:spPr/>
      <dgm:t>
        <a:bodyPr/>
        <a:lstStyle/>
        <a:p>
          <a:endParaRPr lang="en-US" sz="1000"/>
        </a:p>
      </dgm:t>
    </dgm:pt>
    <dgm:pt modelId="{D46DD7C4-79A6-4EC6-A2D9-0A0D598F4D58}" type="sibTrans" cxnId="{EB11E77E-03C7-406E-872F-EECAA4D2E708}">
      <dgm:prSet/>
      <dgm:spPr/>
      <dgm:t>
        <a:bodyPr/>
        <a:lstStyle/>
        <a:p>
          <a:endParaRPr lang="en-US" sz="1000"/>
        </a:p>
      </dgm:t>
    </dgm:pt>
    <dgm:pt modelId="{C23EEED1-E59E-F942-91ED-9590885B2098}" type="pres">
      <dgm:prSet presAssocID="{B515ECE7-44C1-4FE7-995F-B86B77CD7B4E}" presName="hierChild1" presStyleCnt="0">
        <dgm:presLayoutVars>
          <dgm:orgChart val="1"/>
          <dgm:chPref val="1"/>
          <dgm:dir/>
          <dgm:animOne val="branch"/>
          <dgm:animLvl val="lvl"/>
          <dgm:resizeHandles/>
        </dgm:presLayoutVars>
      </dgm:prSet>
      <dgm:spPr/>
    </dgm:pt>
    <dgm:pt modelId="{BD8B9524-274F-E443-A921-E5F73C9A5FC5}" type="pres">
      <dgm:prSet presAssocID="{9FE6F2F9-EA6D-417A-A4E3-44F845491DF2}" presName="hierRoot1" presStyleCnt="0">
        <dgm:presLayoutVars>
          <dgm:hierBranch val="init"/>
        </dgm:presLayoutVars>
      </dgm:prSet>
      <dgm:spPr/>
    </dgm:pt>
    <dgm:pt modelId="{66596D22-6CE6-3D40-9254-11DD4C7F41FF}" type="pres">
      <dgm:prSet presAssocID="{9FE6F2F9-EA6D-417A-A4E3-44F845491DF2}" presName="rootComposite1" presStyleCnt="0"/>
      <dgm:spPr/>
    </dgm:pt>
    <dgm:pt modelId="{1FA64EFD-9A68-CF4B-BC84-C7FDA73AA185}" type="pres">
      <dgm:prSet presAssocID="{9FE6F2F9-EA6D-417A-A4E3-44F845491DF2}" presName="rootText1" presStyleLbl="node0" presStyleIdx="0" presStyleCnt="1" custLinFactNeighborY="8843">
        <dgm:presLayoutVars>
          <dgm:chPref val="3"/>
        </dgm:presLayoutVars>
      </dgm:prSet>
      <dgm:spPr/>
    </dgm:pt>
    <dgm:pt modelId="{1722D804-B9E7-8741-AE52-41BCECA09D57}" type="pres">
      <dgm:prSet presAssocID="{9FE6F2F9-EA6D-417A-A4E3-44F845491DF2}" presName="rootConnector1" presStyleLbl="node1" presStyleIdx="0" presStyleCnt="0"/>
      <dgm:spPr/>
    </dgm:pt>
    <dgm:pt modelId="{714AE315-8F5B-6840-A93E-5089253AF4F5}" type="pres">
      <dgm:prSet presAssocID="{9FE6F2F9-EA6D-417A-A4E3-44F845491DF2}" presName="hierChild2" presStyleCnt="0"/>
      <dgm:spPr/>
    </dgm:pt>
    <dgm:pt modelId="{4EDED0F2-0EE9-284E-91C0-0653D2E77DCF}" type="pres">
      <dgm:prSet presAssocID="{381C4909-4A9D-497B-AC26-6510A95DB1A8}" presName="Name64" presStyleLbl="parChTrans1D2" presStyleIdx="0" presStyleCnt="3"/>
      <dgm:spPr/>
    </dgm:pt>
    <dgm:pt modelId="{A8E94B28-44BD-D949-99EF-7EF8834454A1}" type="pres">
      <dgm:prSet presAssocID="{97A66449-0AB8-48EE-9F70-4C809875D062}" presName="hierRoot2" presStyleCnt="0">
        <dgm:presLayoutVars>
          <dgm:hierBranch val="init"/>
        </dgm:presLayoutVars>
      </dgm:prSet>
      <dgm:spPr/>
    </dgm:pt>
    <dgm:pt modelId="{2E136C37-E1F6-5540-BB93-B433A2850650}" type="pres">
      <dgm:prSet presAssocID="{97A66449-0AB8-48EE-9F70-4C809875D062}" presName="rootComposite" presStyleCnt="0"/>
      <dgm:spPr/>
    </dgm:pt>
    <dgm:pt modelId="{83FD1DF4-298D-DD48-8E78-80D811DD0FE0}" type="pres">
      <dgm:prSet presAssocID="{97A66449-0AB8-48EE-9F70-4C809875D062}" presName="rootText" presStyleLbl="node2" presStyleIdx="0" presStyleCnt="3">
        <dgm:presLayoutVars>
          <dgm:chPref val="3"/>
        </dgm:presLayoutVars>
      </dgm:prSet>
      <dgm:spPr/>
    </dgm:pt>
    <dgm:pt modelId="{032638B5-6EFF-E14F-BE4E-914BC4328B91}" type="pres">
      <dgm:prSet presAssocID="{97A66449-0AB8-48EE-9F70-4C809875D062}" presName="rootConnector" presStyleLbl="node2" presStyleIdx="0" presStyleCnt="3"/>
      <dgm:spPr/>
    </dgm:pt>
    <dgm:pt modelId="{2D8A1D97-AAD1-944D-B686-F805B12152F6}" type="pres">
      <dgm:prSet presAssocID="{97A66449-0AB8-48EE-9F70-4C809875D062}" presName="hierChild4" presStyleCnt="0"/>
      <dgm:spPr/>
    </dgm:pt>
    <dgm:pt modelId="{7232F501-D03F-AB49-A30E-8B1C6C10515F}" type="pres">
      <dgm:prSet presAssocID="{97A66449-0AB8-48EE-9F70-4C809875D062}" presName="hierChild5" presStyleCnt="0"/>
      <dgm:spPr/>
    </dgm:pt>
    <dgm:pt modelId="{9903256A-62B5-D542-94CE-33F2D2785466}" type="pres">
      <dgm:prSet presAssocID="{DC9551B7-3DEE-4273-9D55-4BCD93F7A371}" presName="Name64" presStyleLbl="parChTrans1D2" presStyleIdx="1" presStyleCnt="3"/>
      <dgm:spPr/>
    </dgm:pt>
    <dgm:pt modelId="{67886BAD-6A61-D14D-9E9A-E888E06F9759}" type="pres">
      <dgm:prSet presAssocID="{233024DC-6A74-4079-81C3-8C46218DD773}" presName="hierRoot2" presStyleCnt="0">
        <dgm:presLayoutVars>
          <dgm:hierBranch val="init"/>
        </dgm:presLayoutVars>
      </dgm:prSet>
      <dgm:spPr/>
    </dgm:pt>
    <dgm:pt modelId="{AD5F4C5B-9A68-A345-BA7D-138797F4F730}" type="pres">
      <dgm:prSet presAssocID="{233024DC-6A74-4079-81C3-8C46218DD773}" presName="rootComposite" presStyleCnt="0"/>
      <dgm:spPr/>
    </dgm:pt>
    <dgm:pt modelId="{66D2DE6A-349D-BF4D-B0C0-06EC592D9343}" type="pres">
      <dgm:prSet presAssocID="{233024DC-6A74-4079-81C3-8C46218DD773}" presName="rootText" presStyleLbl="node2" presStyleIdx="1" presStyleCnt="3">
        <dgm:presLayoutVars>
          <dgm:chPref val="3"/>
        </dgm:presLayoutVars>
      </dgm:prSet>
      <dgm:spPr/>
    </dgm:pt>
    <dgm:pt modelId="{E21AB623-398E-C34B-841A-99FFF0C8BE09}" type="pres">
      <dgm:prSet presAssocID="{233024DC-6A74-4079-81C3-8C46218DD773}" presName="rootConnector" presStyleLbl="node2" presStyleIdx="1" presStyleCnt="3"/>
      <dgm:spPr/>
    </dgm:pt>
    <dgm:pt modelId="{262E4F6D-5F73-9145-8851-5DE1F7C8B4C6}" type="pres">
      <dgm:prSet presAssocID="{233024DC-6A74-4079-81C3-8C46218DD773}" presName="hierChild4" presStyleCnt="0"/>
      <dgm:spPr/>
    </dgm:pt>
    <dgm:pt modelId="{8806C93F-380A-A741-8D51-9B60EDF5DC06}" type="pres">
      <dgm:prSet presAssocID="{233024DC-6A74-4079-81C3-8C46218DD773}" presName="hierChild5" presStyleCnt="0"/>
      <dgm:spPr/>
    </dgm:pt>
    <dgm:pt modelId="{C1B7996F-85C8-0046-B555-E662E1D84AE6}" type="pres">
      <dgm:prSet presAssocID="{D4B8F8F0-8118-4FD5-BE64-F353184C59A1}" presName="Name64" presStyleLbl="parChTrans1D2" presStyleIdx="2" presStyleCnt="3"/>
      <dgm:spPr/>
    </dgm:pt>
    <dgm:pt modelId="{7D0407AE-7266-9046-8856-73CCFE71A0F0}" type="pres">
      <dgm:prSet presAssocID="{12476A96-F6D5-44B1-9DB1-CEB48A4D12F6}" presName="hierRoot2" presStyleCnt="0">
        <dgm:presLayoutVars>
          <dgm:hierBranch val="init"/>
        </dgm:presLayoutVars>
      </dgm:prSet>
      <dgm:spPr/>
    </dgm:pt>
    <dgm:pt modelId="{F205C565-D436-6640-BD5C-B1B214C79B24}" type="pres">
      <dgm:prSet presAssocID="{12476A96-F6D5-44B1-9DB1-CEB48A4D12F6}" presName="rootComposite" presStyleCnt="0"/>
      <dgm:spPr/>
    </dgm:pt>
    <dgm:pt modelId="{D9A752F1-868A-674B-9737-B2B842F58698}" type="pres">
      <dgm:prSet presAssocID="{12476A96-F6D5-44B1-9DB1-CEB48A4D12F6}" presName="rootText" presStyleLbl="node2" presStyleIdx="2" presStyleCnt="3">
        <dgm:presLayoutVars>
          <dgm:chPref val="3"/>
        </dgm:presLayoutVars>
      </dgm:prSet>
      <dgm:spPr/>
    </dgm:pt>
    <dgm:pt modelId="{A53808F3-59AB-F045-BB52-557BBC2A89B3}" type="pres">
      <dgm:prSet presAssocID="{12476A96-F6D5-44B1-9DB1-CEB48A4D12F6}" presName="rootConnector" presStyleLbl="node2" presStyleIdx="2" presStyleCnt="3"/>
      <dgm:spPr/>
    </dgm:pt>
    <dgm:pt modelId="{B4AD2928-99DE-144F-BF92-02E1F1FBA044}" type="pres">
      <dgm:prSet presAssocID="{12476A96-F6D5-44B1-9DB1-CEB48A4D12F6}" presName="hierChild4" presStyleCnt="0"/>
      <dgm:spPr/>
    </dgm:pt>
    <dgm:pt modelId="{22BB21E0-4C7F-E249-97CD-94AE221068DD}" type="pres">
      <dgm:prSet presAssocID="{12476A96-F6D5-44B1-9DB1-CEB48A4D12F6}" presName="hierChild5" presStyleCnt="0"/>
      <dgm:spPr/>
    </dgm:pt>
    <dgm:pt modelId="{BEC02905-755D-BF46-808C-78091AE99626}" type="pres">
      <dgm:prSet presAssocID="{9FE6F2F9-EA6D-417A-A4E3-44F845491DF2}" presName="hierChild3" presStyleCnt="0"/>
      <dgm:spPr/>
    </dgm:pt>
  </dgm:ptLst>
  <dgm:cxnLst>
    <dgm:cxn modelId="{27140709-4A39-4657-846B-8F41A067E9D9}" srcId="{B515ECE7-44C1-4FE7-995F-B86B77CD7B4E}" destId="{9FE6F2F9-EA6D-417A-A4E3-44F845491DF2}" srcOrd="0" destOrd="0" parTransId="{01B3BD7B-EA2E-4A53-89E7-82D5271C0050}" sibTransId="{438C3888-7A7C-42AE-B3E5-33C96EBA10A4}"/>
    <dgm:cxn modelId="{7C63AD0C-7F6C-1E40-A9A0-EA3BD234F558}" type="presOf" srcId="{381C4909-4A9D-497B-AC26-6510A95DB1A8}" destId="{4EDED0F2-0EE9-284E-91C0-0653D2E77DCF}" srcOrd="0" destOrd="0" presId="urn:microsoft.com/office/officeart/2009/3/layout/HorizontalOrganizationChart"/>
    <dgm:cxn modelId="{14D38D17-DE94-9840-B2F7-7B3688696005}" type="presOf" srcId="{DC9551B7-3DEE-4273-9D55-4BCD93F7A371}" destId="{9903256A-62B5-D542-94CE-33F2D2785466}" srcOrd="0" destOrd="0" presId="urn:microsoft.com/office/officeart/2009/3/layout/HorizontalOrganizationChart"/>
    <dgm:cxn modelId="{159F2936-3238-7345-B71C-BBD7B5490378}" type="presOf" srcId="{12476A96-F6D5-44B1-9DB1-CEB48A4D12F6}" destId="{D9A752F1-868A-674B-9737-B2B842F58698}" srcOrd="0" destOrd="0" presId="urn:microsoft.com/office/officeart/2009/3/layout/HorizontalOrganizationChart"/>
    <dgm:cxn modelId="{59F1B039-1AA0-4624-9F8A-50E4B7922A5B}" srcId="{9FE6F2F9-EA6D-417A-A4E3-44F845491DF2}" destId="{97A66449-0AB8-48EE-9F70-4C809875D062}" srcOrd="0" destOrd="0" parTransId="{381C4909-4A9D-497B-AC26-6510A95DB1A8}" sibTransId="{1A87F790-9FB7-4AB5-92D4-9EDCAE77A1F1}"/>
    <dgm:cxn modelId="{D77F643F-DD33-B548-AC9C-2D3163BA8219}" type="presOf" srcId="{233024DC-6A74-4079-81C3-8C46218DD773}" destId="{E21AB623-398E-C34B-841A-99FFF0C8BE09}" srcOrd="1" destOrd="0" presId="urn:microsoft.com/office/officeart/2009/3/layout/HorizontalOrganizationChart"/>
    <dgm:cxn modelId="{AC1B4B6B-A7D3-4D40-84CD-805F6CA7B5FB}" type="presOf" srcId="{97A66449-0AB8-48EE-9F70-4C809875D062}" destId="{83FD1DF4-298D-DD48-8E78-80D811DD0FE0}" srcOrd="0" destOrd="0" presId="urn:microsoft.com/office/officeart/2009/3/layout/HorizontalOrganizationChart"/>
    <dgm:cxn modelId="{54BE9553-AFC3-4E4A-94C6-D5286620B872}" type="presOf" srcId="{9FE6F2F9-EA6D-417A-A4E3-44F845491DF2}" destId="{1FA64EFD-9A68-CF4B-BC84-C7FDA73AA185}" srcOrd="0" destOrd="0" presId="urn:microsoft.com/office/officeart/2009/3/layout/HorizontalOrganizationChart"/>
    <dgm:cxn modelId="{EB11E77E-03C7-406E-872F-EECAA4D2E708}" srcId="{9FE6F2F9-EA6D-417A-A4E3-44F845491DF2}" destId="{12476A96-F6D5-44B1-9DB1-CEB48A4D12F6}" srcOrd="2" destOrd="0" parTransId="{D4B8F8F0-8118-4FD5-BE64-F353184C59A1}" sibTransId="{D46DD7C4-79A6-4EC6-A2D9-0A0D598F4D58}"/>
    <dgm:cxn modelId="{A6CFE4B1-35EB-BE46-B2B6-69F9B5D36AA6}" type="presOf" srcId="{97A66449-0AB8-48EE-9F70-4C809875D062}" destId="{032638B5-6EFF-E14F-BE4E-914BC4328B91}" srcOrd="1" destOrd="0" presId="urn:microsoft.com/office/officeart/2009/3/layout/HorizontalOrganizationChart"/>
    <dgm:cxn modelId="{10B43CB9-E18F-BF48-A34B-B030F43712B8}" type="presOf" srcId="{12476A96-F6D5-44B1-9DB1-CEB48A4D12F6}" destId="{A53808F3-59AB-F045-BB52-557BBC2A89B3}" srcOrd="1" destOrd="0" presId="urn:microsoft.com/office/officeart/2009/3/layout/HorizontalOrganizationChart"/>
    <dgm:cxn modelId="{FDE209C8-460B-5349-8674-2A26254EF29B}" type="presOf" srcId="{B515ECE7-44C1-4FE7-995F-B86B77CD7B4E}" destId="{C23EEED1-E59E-F942-91ED-9590885B2098}" srcOrd="0" destOrd="0" presId="urn:microsoft.com/office/officeart/2009/3/layout/HorizontalOrganizationChart"/>
    <dgm:cxn modelId="{4AAFE9CB-45E6-48C8-80AC-590743D4735D}" srcId="{9FE6F2F9-EA6D-417A-A4E3-44F845491DF2}" destId="{233024DC-6A74-4079-81C3-8C46218DD773}" srcOrd="1" destOrd="0" parTransId="{DC9551B7-3DEE-4273-9D55-4BCD93F7A371}" sibTransId="{6DA2FAB3-0849-4CC6-B419-DFB37BA07F88}"/>
    <dgm:cxn modelId="{DC2134E2-5EEF-8C47-99D3-F1824A8EB1A6}" type="presOf" srcId="{9FE6F2F9-EA6D-417A-A4E3-44F845491DF2}" destId="{1722D804-B9E7-8741-AE52-41BCECA09D57}" srcOrd="1" destOrd="0" presId="urn:microsoft.com/office/officeart/2009/3/layout/HorizontalOrganizationChart"/>
    <dgm:cxn modelId="{926850E4-73B1-EA46-A72E-C1B7A5AF9255}" type="presOf" srcId="{D4B8F8F0-8118-4FD5-BE64-F353184C59A1}" destId="{C1B7996F-85C8-0046-B555-E662E1D84AE6}" srcOrd="0" destOrd="0" presId="urn:microsoft.com/office/officeart/2009/3/layout/HorizontalOrganizationChart"/>
    <dgm:cxn modelId="{4CF74DE7-29C9-3042-8203-AA1E6E802C51}" type="presOf" srcId="{233024DC-6A74-4079-81C3-8C46218DD773}" destId="{66D2DE6A-349D-BF4D-B0C0-06EC592D9343}" srcOrd="0" destOrd="0" presId="urn:microsoft.com/office/officeart/2009/3/layout/HorizontalOrganizationChart"/>
    <dgm:cxn modelId="{E34047BF-0C44-E44C-B2BE-F12AE205E552}" type="presParOf" srcId="{C23EEED1-E59E-F942-91ED-9590885B2098}" destId="{BD8B9524-274F-E443-A921-E5F73C9A5FC5}" srcOrd="0" destOrd="0" presId="urn:microsoft.com/office/officeart/2009/3/layout/HorizontalOrganizationChart"/>
    <dgm:cxn modelId="{80108C1A-5AB9-F948-ACE8-208B879F4CF6}" type="presParOf" srcId="{BD8B9524-274F-E443-A921-E5F73C9A5FC5}" destId="{66596D22-6CE6-3D40-9254-11DD4C7F41FF}" srcOrd="0" destOrd="0" presId="urn:microsoft.com/office/officeart/2009/3/layout/HorizontalOrganizationChart"/>
    <dgm:cxn modelId="{316AD5EB-687B-784E-90F0-8821917C9C71}" type="presParOf" srcId="{66596D22-6CE6-3D40-9254-11DD4C7F41FF}" destId="{1FA64EFD-9A68-CF4B-BC84-C7FDA73AA185}" srcOrd="0" destOrd="0" presId="urn:microsoft.com/office/officeart/2009/3/layout/HorizontalOrganizationChart"/>
    <dgm:cxn modelId="{FD313A81-13F2-204F-8672-AE9ECC45747B}" type="presParOf" srcId="{66596D22-6CE6-3D40-9254-11DD4C7F41FF}" destId="{1722D804-B9E7-8741-AE52-41BCECA09D57}" srcOrd="1" destOrd="0" presId="urn:microsoft.com/office/officeart/2009/3/layout/HorizontalOrganizationChart"/>
    <dgm:cxn modelId="{EE25F64F-C4D5-654F-BA3A-ED29CFFC7A04}" type="presParOf" srcId="{BD8B9524-274F-E443-A921-E5F73C9A5FC5}" destId="{714AE315-8F5B-6840-A93E-5089253AF4F5}" srcOrd="1" destOrd="0" presId="urn:microsoft.com/office/officeart/2009/3/layout/HorizontalOrganizationChart"/>
    <dgm:cxn modelId="{EBF8CE67-805F-2E4E-BEB0-7F00AAC16E3A}" type="presParOf" srcId="{714AE315-8F5B-6840-A93E-5089253AF4F5}" destId="{4EDED0F2-0EE9-284E-91C0-0653D2E77DCF}" srcOrd="0" destOrd="0" presId="urn:microsoft.com/office/officeart/2009/3/layout/HorizontalOrganizationChart"/>
    <dgm:cxn modelId="{04BC1FD6-3269-0F42-89BE-76B7DBDED170}" type="presParOf" srcId="{714AE315-8F5B-6840-A93E-5089253AF4F5}" destId="{A8E94B28-44BD-D949-99EF-7EF8834454A1}" srcOrd="1" destOrd="0" presId="urn:microsoft.com/office/officeart/2009/3/layout/HorizontalOrganizationChart"/>
    <dgm:cxn modelId="{8FFBC6A7-C572-9641-9746-0E93268727FE}" type="presParOf" srcId="{A8E94B28-44BD-D949-99EF-7EF8834454A1}" destId="{2E136C37-E1F6-5540-BB93-B433A2850650}" srcOrd="0" destOrd="0" presId="urn:microsoft.com/office/officeart/2009/3/layout/HorizontalOrganizationChart"/>
    <dgm:cxn modelId="{7CC81FB6-0F6E-4F49-B2A9-FB796809C8CE}" type="presParOf" srcId="{2E136C37-E1F6-5540-BB93-B433A2850650}" destId="{83FD1DF4-298D-DD48-8E78-80D811DD0FE0}" srcOrd="0" destOrd="0" presId="urn:microsoft.com/office/officeart/2009/3/layout/HorizontalOrganizationChart"/>
    <dgm:cxn modelId="{A1353A48-62FA-5949-82C6-EB35DE2024FE}" type="presParOf" srcId="{2E136C37-E1F6-5540-BB93-B433A2850650}" destId="{032638B5-6EFF-E14F-BE4E-914BC4328B91}" srcOrd="1" destOrd="0" presId="urn:microsoft.com/office/officeart/2009/3/layout/HorizontalOrganizationChart"/>
    <dgm:cxn modelId="{14ECF511-503D-4749-B3D3-A7F60FE5ACAF}" type="presParOf" srcId="{A8E94B28-44BD-D949-99EF-7EF8834454A1}" destId="{2D8A1D97-AAD1-944D-B686-F805B12152F6}" srcOrd="1" destOrd="0" presId="urn:microsoft.com/office/officeart/2009/3/layout/HorizontalOrganizationChart"/>
    <dgm:cxn modelId="{2D421B3E-7F7C-C24C-8FBF-5EBAEFDBFF80}" type="presParOf" srcId="{A8E94B28-44BD-D949-99EF-7EF8834454A1}" destId="{7232F501-D03F-AB49-A30E-8B1C6C10515F}" srcOrd="2" destOrd="0" presId="urn:microsoft.com/office/officeart/2009/3/layout/HorizontalOrganizationChart"/>
    <dgm:cxn modelId="{F81F5277-B76A-8542-93BE-AC95BC32C3F3}" type="presParOf" srcId="{714AE315-8F5B-6840-A93E-5089253AF4F5}" destId="{9903256A-62B5-D542-94CE-33F2D2785466}" srcOrd="2" destOrd="0" presId="urn:microsoft.com/office/officeart/2009/3/layout/HorizontalOrganizationChart"/>
    <dgm:cxn modelId="{3F767182-31F6-B44E-8564-7EEE475337CF}" type="presParOf" srcId="{714AE315-8F5B-6840-A93E-5089253AF4F5}" destId="{67886BAD-6A61-D14D-9E9A-E888E06F9759}" srcOrd="3" destOrd="0" presId="urn:microsoft.com/office/officeart/2009/3/layout/HorizontalOrganizationChart"/>
    <dgm:cxn modelId="{E9D5F381-A2DD-8A42-B2C5-AD6E1FB0C36B}" type="presParOf" srcId="{67886BAD-6A61-D14D-9E9A-E888E06F9759}" destId="{AD5F4C5B-9A68-A345-BA7D-138797F4F730}" srcOrd="0" destOrd="0" presId="urn:microsoft.com/office/officeart/2009/3/layout/HorizontalOrganizationChart"/>
    <dgm:cxn modelId="{8CF69460-0468-1645-A809-4F5722ED25A0}" type="presParOf" srcId="{AD5F4C5B-9A68-A345-BA7D-138797F4F730}" destId="{66D2DE6A-349D-BF4D-B0C0-06EC592D9343}" srcOrd="0" destOrd="0" presId="urn:microsoft.com/office/officeart/2009/3/layout/HorizontalOrganizationChart"/>
    <dgm:cxn modelId="{0DC52B53-0EEA-5B45-83F3-794750BAFB32}" type="presParOf" srcId="{AD5F4C5B-9A68-A345-BA7D-138797F4F730}" destId="{E21AB623-398E-C34B-841A-99FFF0C8BE09}" srcOrd="1" destOrd="0" presId="urn:microsoft.com/office/officeart/2009/3/layout/HorizontalOrganizationChart"/>
    <dgm:cxn modelId="{092FC5F6-CC81-0447-81EE-08BABB54C1B5}" type="presParOf" srcId="{67886BAD-6A61-D14D-9E9A-E888E06F9759}" destId="{262E4F6D-5F73-9145-8851-5DE1F7C8B4C6}" srcOrd="1" destOrd="0" presId="urn:microsoft.com/office/officeart/2009/3/layout/HorizontalOrganizationChart"/>
    <dgm:cxn modelId="{8949263F-6028-0D42-8DCD-71F6B21ABAE4}" type="presParOf" srcId="{67886BAD-6A61-D14D-9E9A-E888E06F9759}" destId="{8806C93F-380A-A741-8D51-9B60EDF5DC06}" srcOrd="2" destOrd="0" presId="urn:microsoft.com/office/officeart/2009/3/layout/HorizontalOrganizationChart"/>
    <dgm:cxn modelId="{5F33BBF3-FC29-F742-8072-FAF16E729252}" type="presParOf" srcId="{714AE315-8F5B-6840-A93E-5089253AF4F5}" destId="{C1B7996F-85C8-0046-B555-E662E1D84AE6}" srcOrd="4" destOrd="0" presId="urn:microsoft.com/office/officeart/2009/3/layout/HorizontalOrganizationChart"/>
    <dgm:cxn modelId="{513D1504-FC19-FC46-BCF8-BEE500B5E902}" type="presParOf" srcId="{714AE315-8F5B-6840-A93E-5089253AF4F5}" destId="{7D0407AE-7266-9046-8856-73CCFE71A0F0}" srcOrd="5" destOrd="0" presId="urn:microsoft.com/office/officeart/2009/3/layout/HorizontalOrganizationChart"/>
    <dgm:cxn modelId="{DCBE0E29-0DCC-EF4D-B8BC-025372DBFFE4}" type="presParOf" srcId="{7D0407AE-7266-9046-8856-73CCFE71A0F0}" destId="{F205C565-D436-6640-BD5C-B1B214C79B24}" srcOrd="0" destOrd="0" presId="urn:microsoft.com/office/officeart/2009/3/layout/HorizontalOrganizationChart"/>
    <dgm:cxn modelId="{EF4493EE-5B4E-9440-86B3-E83F161B4202}" type="presParOf" srcId="{F205C565-D436-6640-BD5C-B1B214C79B24}" destId="{D9A752F1-868A-674B-9737-B2B842F58698}" srcOrd="0" destOrd="0" presId="urn:microsoft.com/office/officeart/2009/3/layout/HorizontalOrganizationChart"/>
    <dgm:cxn modelId="{87C6516C-7D19-BB47-B408-D2893A3A7221}" type="presParOf" srcId="{F205C565-D436-6640-BD5C-B1B214C79B24}" destId="{A53808F3-59AB-F045-BB52-557BBC2A89B3}" srcOrd="1" destOrd="0" presId="urn:microsoft.com/office/officeart/2009/3/layout/HorizontalOrganizationChart"/>
    <dgm:cxn modelId="{3C17C841-AB85-9D47-8821-CF47179F5375}" type="presParOf" srcId="{7D0407AE-7266-9046-8856-73CCFE71A0F0}" destId="{B4AD2928-99DE-144F-BF92-02E1F1FBA044}" srcOrd="1" destOrd="0" presId="urn:microsoft.com/office/officeart/2009/3/layout/HorizontalOrganizationChart"/>
    <dgm:cxn modelId="{70AE83B4-9E80-D441-A0BA-FED9AE77298F}" type="presParOf" srcId="{7D0407AE-7266-9046-8856-73CCFE71A0F0}" destId="{22BB21E0-4C7F-E249-97CD-94AE221068DD}" srcOrd="2" destOrd="0" presId="urn:microsoft.com/office/officeart/2009/3/layout/HorizontalOrganizationChart"/>
    <dgm:cxn modelId="{AD1B5CC2-18C6-8F4E-8A12-3EC99BDB2B1D}" type="presParOf" srcId="{BD8B9524-274F-E443-A921-E5F73C9A5FC5}" destId="{BEC02905-755D-BF46-808C-78091AE99626}" srcOrd="2" destOrd="0" presId="urn:microsoft.com/office/officeart/2009/3/layout/HorizontalOrganizationChar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7996F-85C8-0046-B555-E662E1D84AE6}">
      <dsp:nvSpPr>
        <dsp:cNvPr id="0" name=""/>
        <dsp:cNvSpPr/>
      </dsp:nvSpPr>
      <dsp:spPr>
        <a:xfrm>
          <a:off x="1635598" y="1648383"/>
          <a:ext cx="326768" cy="658485"/>
        </a:xfrm>
        <a:custGeom>
          <a:avLst/>
          <a:gdLst/>
          <a:ahLst/>
          <a:cxnLst/>
          <a:rect l="0" t="0" r="0" b="0"/>
          <a:pathLst>
            <a:path>
              <a:moveTo>
                <a:pt x="0" y="0"/>
              </a:moveTo>
              <a:lnTo>
                <a:pt x="163384" y="0"/>
              </a:lnTo>
              <a:lnTo>
                <a:pt x="163384" y="658485"/>
              </a:lnTo>
              <a:lnTo>
                <a:pt x="326768" y="6584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03256A-62B5-D542-94CE-33F2D2785466}">
      <dsp:nvSpPr>
        <dsp:cNvPr id="0" name=""/>
        <dsp:cNvSpPr/>
      </dsp:nvSpPr>
      <dsp:spPr>
        <a:xfrm>
          <a:off x="1635598" y="1558596"/>
          <a:ext cx="326768" cy="91440"/>
        </a:xfrm>
        <a:custGeom>
          <a:avLst/>
          <a:gdLst/>
          <a:ahLst/>
          <a:cxnLst/>
          <a:rect l="0" t="0" r="0" b="0"/>
          <a:pathLst>
            <a:path>
              <a:moveTo>
                <a:pt x="0" y="89786"/>
              </a:moveTo>
              <a:lnTo>
                <a:pt x="163384" y="89786"/>
              </a:lnTo>
              <a:lnTo>
                <a:pt x="163384" y="45720"/>
              </a:lnTo>
              <a:lnTo>
                <a:pt x="326768"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DED0F2-0EE9-284E-91C0-0653D2E77DCF}">
      <dsp:nvSpPr>
        <dsp:cNvPr id="0" name=""/>
        <dsp:cNvSpPr/>
      </dsp:nvSpPr>
      <dsp:spPr>
        <a:xfrm>
          <a:off x="1635598" y="901764"/>
          <a:ext cx="326768" cy="746618"/>
        </a:xfrm>
        <a:custGeom>
          <a:avLst/>
          <a:gdLst/>
          <a:ahLst/>
          <a:cxnLst/>
          <a:rect l="0" t="0" r="0" b="0"/>
          <a:pathLst>
            <a:path>
              <a:moveTo>
                <a:pt x="0" y="746618"/>
              </a:moveTo>
              <a:lnTo>
                <a:pt x="163384" y="746618"/>
              </a:lnTo>
              <a:lnTo>
                <a:pt x="163384" y="0"/>
              </a:lnTo>
              <a:lnTo>
                <a:pt x="32676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A64EFD-9A68-CF4B-BC84-C7FDA73AA185}">
      <dsp:nvSpPr>
        <dsp:cNvPr id="0" name=""/>
        <dsp:cNvSpPr/>
      </dsp:nvSpPr>
      <dsp:spPr>
        <a:xfrm>
          <a:off x="1756" y="1399222"/>
          <a:ext cx="1633841" cy="498321"/>
        </a:xfrm>
        <a:prstGeom prst="rect">
          <a:avLst/>
        </a:prstGeom>
        <a:solidFill>
          <a:srgbClr val="FBB0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World Bank </a:t>
          </a:r>
        </a:p>
        <a:p>
          <a:pPr marL="0" lvl="0" indent="0" algn="ctr" defTabSz="711200">
            <a:lnSpc>
              <a:spcPct val="90000"/>
            </a:lnSpc>
            <a:spcBef>
              <a:spcPct val="0"/>
            </a:spcBef>
            <a:spcAft>
              <a:spcPct val="35000"/>
            </a:spcAft>
            <a:buNone/>
          </a:pPr>
          <a:r>
            <a:rPr lang="en-US" sz="1600" kern="1200"/>
            <a:t>RAS</a:t>
          </a:r>
        </a:p>
      </dsp:txBody>
      <dsp:txXfrm>
        <a:off x="1756" y="1399222"/>
        <a:ext cx="1633841" cy="498321"/>
      </dsp:txXfrm>
    </dsp:sp>
    <dsp:sp modelId="{83FD1DF4-298D-DD48-8E78-80D811DD0FE0}">
      <dsp:nvSpPr>
        <dsp:cNvPr id="0" name=""/>
        <dsp:cNvSpPr/>
      </dsp:nvSpPr>
      <dsp:spPr>
        <a:xfrm>
          <a:off x="1962366" y="652603"/>
          <a:ext cx="1633841" cy="498321"/>
        </a:xfrm>
        <a:prstGeom prst="rect">
          <a:avLst/>
        </a:prstGeom>
        <a:solidFill>
          <a:srgbClr val="D347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SDG’s</a:t>
          </a:r>
        </a:p>
        <a:p>
          <a:pPr marL="0" lvl="0" indent="0" algn="ctr" defTabSz="622300">
            <a:lnSpc>
              <a:spcPct val="90000"/>
            </a:lnSpc>
            <a:spcBef>
              <a:spcPct val="0"/>
            </a:spcBef>
            <a:spcAft>
              <a:spcPct val="35000"/>
            </a:spcAft>
            <a:buNone/>
          </a:pPr>
          <a:r>
            <a:rPr lang="en-US" sz="1000" kern="1200"/>
            <a:t>(Financing Ops)</a:t>
          </a:r>
        </a:p>
      </dsp:txBody>
      <dsp:txXfrm>
        <a:off x="1962366" y="652603"/>
        <a:ext cx="1633841" cy="498321"/>
      </dsp:txXfrm>
    </dsp:sp>
    <dsp:sp modelId="{66D2DE6A-349D-BF4D-B0C0-06EC592D9343}">
      <dsp:nvSpPr>
        <dsp:cNvPr id="0" name=""/>
        <dsp:cNvSpPr/>
      </dsp:nvSpPr>
      <dsp:spPr>
        <a:xfrm>
          <a:off x="1962366" y="1355155"/>
          <a:ext cx="1633841" cy="4983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Smart Cities</a:t>
          </a:r>
        </a:p>
        <a:p>
          <a:pPr marL="0" lvl="0" indent="0" algn="ctr" defTabSz="622300">
            <a:lnSpc>
              <a:spcPct val="90000"/>
            </a:lnSpc>
            <a:spcBef>
              <a:spcPct val="0"/>
            </a:spcBef>
            <a:spcAft>
              <a:spcPct val="35000"/>
            </a:spcAft>
            <a:buNone/>
          </a:pPr>
          <a:r>
            <a:rPr lang="en-US" sz="1000" kern="1200"/>
            <a:t>(Metros)</a:t>
          </a:r>
        </a:p>
      </dsp:txBody>
      <dsp:txXfrm>
        <a:off x="1962366" y="1355155"/>
        <a:ext cx="1633841" cy="498321"/>
      </dsp:txXfrm>
    </dsp:sp>
    <dsp:sp modelId="{D9A752F1-868A-674B-9737-B2B842F58698}">
      <dsp:nvSpPr>
        <dsp:cNvPr id="0" name=""/>
        <dsp:cNvSpPr/>
      </dsp:nvSpPr>
      <dsp:spPr>
        <a:xfrm>
          <a:off x="1962366" y="2057707"/>
          <a:ext cx="1633841" cy="498321"/>
        </a:xfrm>
        <a:prstGeom prst="rect">
          <a:avLst/>
        </a:prstGeom>
        <a:solidFill>
          <a:srgbClr val="D3472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Urban Transport</a:t>
          </a:r>
        </a:p>
        <a:p>
          <a:pPr marL="0" lvl="0" indent="0" algn="ctr" defTabSz="622300">
            <a:lnSpc>
              <a:spcPct val="90000"/>
            </a:lnSpc>
            <a:spcBef>
              <a:spcPct val="0"/>
            </a:spcBef>
            <a:spcAft>
              <a:spcPct val="35000"/>
            </a:spcAft>
            <a:buNone/>
          </a:pPr>
          <a:r>
            <a:rPr lang="en-US" sz="1000" kern="1200"/>
            <a:t>(Transport &amp; Logistics)</a:t>
          </a:r>
        </a:p>
      </dsp:txBody>
      <dsp:txXfrm>
        <a:off x="1962366" y="2057707"/>
        <a:ext cx="1633841" cy="498321"/>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07BA83-E9EE-4687-9D2F-75E4F8ECCB0A}" type="datetimeFigureOut">
              <a:rPr lang="en-US" smtClean="0"/>
              <a:t>2/22/2022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EA1ED3-6C1B-4E5B-9719-E95D5BF47565}" type="slidenum">
              <a:rPr lang="en-US" smtClean="0"/>
              <a:t>‹#›</a:t>
            </a:fld>
            <a:endParaRPr lang="en-US"/>
          </a:p>
        </p:txBody>
      </p:sp>
    </p:spTree>
    <p:extLst>
      <p:ext uri="{BB962C8B-B14F-4D97-AF65-F5344CB8AC3E}">
        <p14:creationId xmlns:p14="http://schemas.microsoft.com/office/powerpoint/2010/main" val="2577480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EA1ED3-6C1B-4E5B-9719-E95D5BF47565}" type="slidenum">
              <a:rPr lang="en-US" smtClean="0"/>
              <a:t>1</a:t>
            </a:fld>
            <a:endParaRPr lang="en-US"/>
          </a:p>
        </p:txBody>
      </p:sp>
    </p:spTree>
    <p:extLst>
      <p:ext uri="{BB962C8B-B14F-4D97-AF65-F5344CB8AC3E}">
        <p14:creationId xmlns:p14="http://schemas.microsoft.com/office/powerpoint/2010/main" val="2502747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B30A00-9807-4475-8D04-915858B72EE0}" type="slidenum">
              <a:rPr lang="en-US" smtClean="0"/>
              <a:t>3</a:t>
            </a:fld>
            <a:endParaRPr lang="en-US"/>
          </a:p>
        </p:txBody>
      </p:sp>
    </p:spTree>
    <p:extLst>
      <p:ext uri="{BB962C8B-B14F-4D97-AF65-F5344CB8AC3E}">
        <p14:creationId xmlns:p14="http://schemas.microsoft.com/office/powerpoint/2010/main" val="135977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442BE-FBCA-4BEF-A415-F44363EE6781}" type="slidenum">
              <a:rPr lang="en-US" smtClean="0"/>
              <a:t>4</a:t>
            </a:fld>
            <a:endParaRPr lang="en-US"/>
          </a:p>
        </p:txBody>
      </p:sp>
    </p:spTree>
    <p:extLst>
      <p:ext uri="{BB962C8B-B14F-4D97-AF65-F5344CB8AC3E}">
        <p14:creationId xmlns:p14="http://schemas.microsoft.com/office/powerpoint/2010/main" val="1103904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403349-5662-4175-B5CE-D6F00ECDD7A4}" type="slidenum">
              <a:rPr lang="en-US" smtClean="0"/>
              <a:t>7</a:t>
            </a:fld>
            <a:endParaRPr lang="en-US"/>
          </a:p>
        </p:txBody>
      </p:sp>
    </p:spTree>
    <p:extLst>
      <p:ext uri="{BB962C8B-B14F-4D97-AF65-F5344CB8AC3E}">
        <p14:creationId xmlns:p14="http://schemas.microsoft.com/office/powerpoint/2010/main" val="927625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B30A00-9807-4475-8D04-915858B72EE0}" type="slidenum">
              <a:rPr lang="en-US" smtClean="0"/>
              <a:t>11</a:t>
            </a:fld>
            <a:endParaRPr lang="en-US"/>
          </a:p>
        </p:txBody>
      </p:sp>
    </p:spTree>
    <p:extLst>
      <p:ext uri="{BB962C8B-B14F-4D97-AF65-F5344CB8AC3E}">
        <p14:creationId xmlns:p14="http://schemas.microsoft.com/office/powerpoint/2010/main" val="1744835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B30A00-9807-4475-8D04-915858B72EE0}" type="slidenum">
              <a:rPr lang="en-US" smtClean="0"/>
              <a:t>19</a:t>
            </a:fld>
            <a:endParaRPr lang="en-US"/>
          </a:p>
        </p:txBody>
      </p:sp>
    </p:spTree>
    <p:extLst>
      <p:ext uri="{BB962C8B-B14F-4D97-AF65-F5344CB8AC3E}">
        <p14:creationId xmlns:p14="http://schemas.microsoft.com/office/powerpoint/2010/main" val="1223599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25E728D9-4C5C-574A-B7DA-6D3B0F10461D}" type="slidenum">
              <a:rPr lang="en-NL" smtClean="0"/>
              <a:t>20</a:t>
            </a:fld>
            <a:endParaRPr lang="en-NL"/>
          </a:p>
        </p:txBody>
      </p:sp>
    </p:spTree>
    <p:extLst>
      <p:ext uri="{BB962C8B-B14F-4D97-AF65-F5344CB8AC3E}">
        <p14:creationId xmlns:p14="http://schemas.microsoft.com/office/powerpoint/2010/main" val="2442604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E728D9-4C5C-574A-B7DA-6D3B0F10461D}" type="slidenum">
              <a:rPr lang="en-NL" smtClean="0"/>
              <a:t>21</a:t>
            </a:fld>
            <a:endParaRPr lang="en-NL"/>
          </a:p>
        </p:txBody>
      </p:sp>
    </p:spTree>
    <p:extLst>
      <p:ext uri="{BB962C8B-B14F-4D97-AF65-F5344CB8AC3E}">
        <p14:creationId xmlns:p14="http://schemas.microsoft.com/office/powerpoint/2010/main" val="342762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0672F-9FF8-4DD9-B5FE-88677FCCC6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7B944A-E120-443E-84A0-D08A036A39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815F58-C978-4067-A055-7B3F6A8C0DAC}"/>
              </a:ext>
            </a:extLst>
          </p:cNvPr>
          <p:cNvSpPr>
            <a:spLocks noGrp="1"/>
          </p:cNvSpPr>
          <p:nvPr>
            <p:ph type="dt" sz="half" idx="10"/>
          </p:nvPr>
        </p:nvSpPr>
        <p:spPr/>
        <p:txBody>
          <a:bodyPr/>
          <a:lstStyle/>
          <a:p>
            <a:fld id="{DDB57D9D-A41E-4DD2-AB34-175B096B3E12}" type="datetimeFigureOut">
              <a:rPr lang="en-US" smtClean="0"/>
              <a:t>2/22/2022</a:t>
            </a:fld>
            <a:endParaRPr lang="en-US"/>
          </a:p>
        </p:txBody>
      </p:sp>
      <p:sp>
        <p:nvSpPr>
          <p:cNvPr id="5" name="Footer Placeholder 4">
            <a:extLst>
              <a:ext uri="{FF2B5EF4-FFF2-40B4-BE49-F238E27FC236}">
                <a16:creationId xmlns:a16="http://schemas.microsoft.com/office/drawing/2014/main" id="{D7F2E244-12C5-4557-8D8C-B2E1DAFFA7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757CAA-698D-4E18-93FA-963D74E0A2CD}"/>
              </a:ext>
            </a:extLst>
          </p:cNvPr>
          <p:cNvSpPr>
            <a:spLocks noGrp="1"/>
          </p:cNvSpPr>
          <p:nvPr>
            <p:ph type="sldNum" sz="quarter" idx="12"/>
          </p:nvPr>
        </p:nvSpPr>
        <p:spPr/>
        <p:txBody>
          <a:bodyPr/>
          <a:lstStyle/>
          <a:p>
            <a:fld id="{B83FBABD-4D7A-4F92-8617-F85B15577B7E}" type="slidenum">
              <a:rPr lang="en-US" smtClean="0"/>
              <a:t>‹#›</a:t>
            </a:fld>
            <a:endParaRPr lang="en-US"/>
          </a:p>
        </p:txBody>
      </p:sp>
    </p:spTree>
    <p:extLst>
      <p:ext uri="{BB962C8B-B14F-4D97-AF65-F5344CB8AC3E}">
        <p14:creationId xmlns:p14="http://schemas.microsoft.com/office/powerpoint/2010/main" val="1053911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2BABC-8D2F-45C3-A73D-5AC9755476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CFC283-B67E-4CAB-A1A6-47E422F45C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D9CE6B-4FCD-463B-B2A5-4B2AC4881A1C}"/>
              </a:ext>
            </a:extLst>
          </p:cNvPr>
          <p:cNvSpPr>
            <a:spLocks noGrp="1"/>
          </p:cNvSpPr>
          <p:nvPr>
            <p:ph type="dt" sz="half" idx="10"/>
          </p:nvPr>
        </p:nvSpPr>
        <p:spPr/>
        <p:txBody>
          <a:bodyPr/>
          <a:lstStyle/>
          <a:p>
            <a:fld id="{DDB57D9D-A41E-4DD2-AB34-175B096B3E12}" type="datetimeFigureOut">
              <a:rPr lang="en-US" smtClean="0"/>
              <a:t>2/22/2022</a:t>
            </a:fld>
            <a:endParaRPr lang="en-US"/>
          </a:p>
        </p:txBody>
      </p:sp>
      <p:sp>
        <p:nvSpPr>
          <p:cNvPr id="5" name="Footer Placeholder 4">
            <a:extLst>
              <a:ext uri="{FF2B5EF4-FFF2-40B4-BE49-F238E27FC236}">
                <a16:creationId xmlns:a16="http://schemas.microsoft.com/office/drawing/2014/main" id="{17CAD97A-6CF7-4B56-B0A9-1D9A00995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DF4850-4A16-4D8C-9719-097E0C09463B}"/>
              </a:ext>
            </a:extLst>
          </p:cNvPr>
          <p:cNvSpPr>
            <a:spLocks noGrp="1"/>
          </p:cNvSpPr>
          <p:nvPr>
            <p:ph type="sldNum" sz="quarter" idx="12"/>
          </p:nvPr>
        </p:nvSpPr>
        <p:spPr/>
        <p:txBody>
          <a:bodyPr/>
          <a:lstStyle/>
          <a:p>
            <a:fld id="{B83FBABD-4D7A-4F92-8617-F85B15577B7E}" type="slidenum">
              <a:rPr lang="en-US" smtClean="0"/>
              <a:t>‹#›</a:t>
            </a:fld>
            <a:endParaRPr lang="en-US"/>
          </a:p>
        </p:txBody>
      </p:sp>
    </p:spTree>
    <p:extLst>
      <p:ext uri="{BB962C8B-B14F-4D97-AF65-F5344CB8AC3E}">
        <p14:creationId xmlns:p14="http://schemas.microsoft.com/office/powerpoint/2010/main" val="2186377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21F921-59F7-47BF-A2C3-646AD40E62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DFA97A-27DE-4CF8-B5EF-527EFDA878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9CD561-983A-4BC0-8FE4-EAB87A24C5F8}"/>
              </a:ext>
            </a:extLst>
          </p:cNvPr>
          <p:cNvSpPr>
            <a:spLocks noGrp="1"/>
          </p:cNvSpPr>
          <p:nvPr>
            <p:ph type="dt" sz="half" idx="10"/>
          </p:nvPr>
        </p:nvSpPr>
        <p:spPr/>
        <p:txBody>
          <a:bodyPr/>
          <a:lstStyle/>
          <a:p>
            <a:fld id="{DDB57D9D-A41E-4DD2-AB34-175B096B3E12}" type="datetimeFigureOut">
              <a:rPr lang="en-US" smtClean="0"/>
              <a:t>2/22/2022</a:t>
            </a:fld>
            <a:endParaRPr lang="en-US"/>
          </a:p>
        </p:txBody>
      </p:sp>
      <p:sp>
        <p:nvSpPr>
          <p:cNvPr id="5" name="Footer Placeholder 4">
            <a:extLst>
              <a:ext uri="{FF2B5EF4-FFF2-40B4-BE49-F238E27FC236}">
                <a16:creationId xmlns:a16="http://schemas.microsoft.com/office/drawing/2014/main" id="{EF09DC36-3FCB-4876-A05E-F49D81D9D7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9F8F2-ABEE-4CCC-9086-ACEA584A633A}"/>
              </a:ext>
            </a:extLst>
          </p:cNvPr>
          <p:cNvSpPr>
            <a:spLocks noGrp="1"/>
          </p:cNvSpPr>
          <p:nvPr>
            <p:ph type="sldNum" sz="quarter" idx="12"/>
          </p:nvPr>
        </p:nvSpPr>
        <p:spPr/>
        <p:txBody>
          <a:bodyPr/>
          <a:lstStyle/>
          <a:p>
            <a:fld id="{B83FBABD-4D7A-4F92-8617-F85B15577B7E}" type="slidenum">
              <a:rPr lang="en-US" smtClean="0"/>
              <a:t>‹#›</a:t>
            </a:fld>
            <a:endParaRPr lang="en-US"/>
          </a:p>
        </p:txBody>
      </p:sp>
    </p:spTree>
    <p:extLst>
      <p:ext uri="{BB962C8B-B14F-4D97-AF65-F5344CB8AC3E}">
        <p14:creationId xmlns:p14="http://schemas.microsoft.com/office/powerpoint/2010/main" val="2001316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6F4B6-A1F1-4A10-B6DC-6AC4728BA2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0DC4CB-77F6-478E-9169-847F34E908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5D02D-E248-4819-9E76-5A9D2A34ABDC}"/>
              </a:ext>
            </a:extLst>
          </p:cNvPr>
          <p:cNvSpPr>
            <a:spLocks noGrp="1"/>
          </p:cNvSpPr>
          <p:nvPr>
            <p:ph type="dt" sz="half" idx="10"/>
          </p:nvPr>
        </p:nvSpPr>
        <p:spPr/>
        <p:txBody>
          <a:bodyPr/>
          <a:lstStyle/>
          <a:p>
            <a:fld id="{DDB57D9D-A41E-4DD2-AB34-175B096B3E12}" type="datetimeFigureOut">
              <a:rPr lang="en-US" smtClean="0"/>
              <a:t>2/22/2022</a:t>
            </a:fld>
            <a:endParaRPr lang="en-US"/>
          </a:p>
        </p:txBody>
      </p:sp>
      <p:sp>
        <p:nvSpPr>
          <p:cNvPr id="5" name="Footer Placeholder 4">
            <a:extLst>
              <a:ext uri="{FF2B5EF4-FFF2-40B4-BE49-F238E27FC236}">
                <a16:creationId xmlns:a16="http://schemas.microsoft.com/office/drawing/2014/main" id="{114FBD53-2898-4DCA-8ED8-34E5EEC564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2A260-112F-4750-8EE4-F02C2EA412F8}"/>
              </a:ext>
            </a:extLst>
          </p:cNvPr>
          <p:cNvSpPr>
            <a:spLocks noGrp="1"/>
          </p:cNvSpPr>
          <p:nvPr>
            <p:ph type="sldNum" sz="quarter" idx="12"/>
          </p:nvPr>
        </p:nvSpPr>
        <p:spPr/>
        <p:txBody>
          <a:bodyPr/>
          <a:lstStyle/>
          <a:p>
            <a:fld id="{B83FBABD-4D7A-4F92-8617-F85B15577B7E}" type="slidenum">
              <a:rPr lang="en-US" smtClean="0"/>
              <a:t>‹#›</a:t>
            </a:fld>
            <a:endParaRPr lang="en-US"/>
          </a:p>
        </p:txBody>
      </p:sp>
    </p:spTree>
    <p:extLst>
      <p:ext uri="{BB962C8B-B14F-4D97-AF65-F5344CB8AC3E}">
        <p14:creationId xmlns:p14="http://schemas.microsoft.com/office/powerpoint/2010/main" val="1249130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C1100-B2C2-4276-A7CC-E36B4E5509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34D111-7ED7-41E0-94C4-921057D854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C39827-55AB-4B0E-9B01-75C101E970B5}"/>
              </a:ext>
            </a:extLst>
          </p:cNvPr>
          <p:cNvSpPr>
            <a:spLocks noGrp="1"/>
          </p:cNvSpPr>
          <p:nvPr>
            <p:ph type="dt" sz="half" idx="10"/>
          </p:nvPr>
        </p:nvSpPr>
        <p:spPr/>
        <p:txBody>
          <a:bodyPr/>
          <a:lstStyle/>
          <a:p>
            <a:fld id="{DDB57D9D-A41E-4DD2-AB34-175B096B3E12}" type="datetimeFigureOut">
              <a:rPr lang="en-US" smtClean="0"/>
              <a:t>2/22/2022</a:t>
            </a:fld>
            <a:endParaRPr lang="en-US"/>
          </a:p>
        </p:txBody>
      </p:sp>
      <p:sp>
        <p:nvSpPr>
          <p:cNvPr id="5" name="Footer Placeholder 4">
            <a:extLst>
              <a:ext uri="{FF2B5EF4-FFF2-40B4-BE49-F238E27FC236}">
                <a16:creationId xmlns:a16="http://schemas.microsoft.com/office/drawing/2014/main" id="{C1D2FF7C-EBDC-4FA5-9E4D-E5B235ADA2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CE4CE9-FB9F-4909-B35F-389BA7DC4E5E}"/>
              </a:ext>
            </a:extLst>
          </p:cNvPr>
          <p:cNvSpPr>
            <a:spLocks noGrp="1"/>
          </p:cNvSpPr>
          <p:nvPr>
            <p:ph type="sldNum" sz="quarter" idx="12"/>
          </p:nvPr>
        </p:nvSpPr>
        <p:spPr/>
        <p:txBody>
          <a:bodyPr/>
          <a:lstStyle/>
          <a:p>
            <a:fld id="{B83FBABD-4D7A-4F92-8617-F85B15577B7E}" type="slidenum">
              <a:rPr lang="en-US" smtClean="0"/>
              <a:t>‹#›</a:t>
            </a:fld>
            <a:endParaRPr lang="en-US"/>
          </a:p>
        </p:txBody>
      </p:sp>
    </p:spTree>
    <p:extLst>
      <p:ext uri="{BB962C8B-B14F-4D97-AF65-F5344CB8AC3E}">
        <p14:creationId xmlns:p14="http://schemas.microsoft.com/office/powerpoint/2010/main" val="1309540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27EB-2F53-4406-8EC6-FECC9F445F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170EA3-6422-4507-A264-2551A49B5F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C902B-9568-47CE-A981-2C1CFE51A3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82528A-BAB4-45D3-B60F-BDD0DAEC6897}"/>
              </a:ext>
            </a:extLst>
          </p:cNvPr>
          <p:cNvSpPr>
            <a:spLocks noGrp="1"/>
          </p:cNvSpPr>
          <p:nvPr>
            <p:ph type="dt" sz="half" idx="10"/>
          </p:nvPr>
        </p:nvSpPr>
        <p:spPr/>
        <p:txBody>
          <a:bodyPr/>
          <a:lstStyle/>
          <a:p>
            <a:fld id="{DDB57D9D-A41E-4DD2-AB34-175B096B3E12}" type="datetimeFigureOut">
              <a:rPr lang="en-US" smtClean="0"/>
              <a:t>2/22/2022</a:t>
            </a:fld>
            <a:endParaRPr lang="en-US"/>
          </a:p>
        </p:txBody>
      </p:sp>
      <p:sp>
        <p:nvSpPr>
          <p:cNvPr id="6" name="Footer Placeholder 5">
            <a:extLst>
              <a:ext uri="{FF2B5EF4-FFF2-40B4-BE49-F238E27FC236}">
                <a16:creationId xmlns:a16="http://schemas.microsoft.com/office/drawing/2014/main" id="{764F54CE-33E6-4047-AA94-612E7EA95E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D1FA10-A0C2-46DA-8180-D53F19FBEEB8}"/>
              </a:ext>
            </a:extLst>
          </p:cNvPr>
          <p:cNvSpPr>
            <a:spLocks noGrp="1"/>
          </p:cNvSpPr>
          <p:nvPr>
            <p:ph type="sldNum" sz="quarter" idx="12"/>
          </p:nvPr>
        </p:nvSpPr>
        <p:spPr/>
        <p:txBody>
          <a:bodyPr/>
          <a:lstStyle/>
          <a:p>
            <a:fld id="{B83FBABD-4D7A-4F92-8617-F85B15577B7E}" type="slidenum">
              <a:rPr lang="en-US" smtClean="0"/>
              <a:t>‹#›</a:t>
            </a:fld>
            <a:endParaRPr lang="en-US"/>
          </a:p>
        </p:txBody>
      </p:sp>
    </p:spTree>
    <p:extLst>
      <p:ext uri="{BB962C8B-B14F-4D97-AF65-F5344CB8AC3E}">
        <p14:creationId xmlns:p14="http://schemas.microsoft.com/office/powerpoint/2010/main" val="397644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99C95-FD04-4E10-89B3-6D48E18491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27D88D-1DB8-4A35-8268-30732CB52B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8CE72D-ABE7-46A7-8F7C-24FDA9FD7A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B6F6B4-15B9-4482-B0D6-B4B1E04417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757FEC-3D8E-4C3C-8E96-443C2DBD3C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5C77FE-398F-4108-A9BD-49C2D1260DBD}"/>
              </a:ext>
            </a:extLst>
          </p:cNvPr>
          <p:cNvSpPr>
            <a:spLocks noGrp="1"/>
          </p:cNvSpPr>
          <p:nvPr>
            <p:ph type="dt" sz="half" idx="10"/>
          </p:nvPr>
        </p:nvSpPr>
        <p:spPr/>
        <p:txBody>
          <a:bodyPr/>
          <a:lstStyle/>
          <a:p>
            <a:fld id="{DDB57D9D-A41E-4DD2-AB34-175B096B3E12}" type="datetimeFigureOut">
              <a:rPr lang="en-US" smtClean="0"/>
              <a:t>2/22/2022</a:t>
            </a:fld>
            <a:endParaRPr lang="en-US"/>
          </a:p>
        </p:txBody>
      </p:sp>
      <p:sp>
        <p:nvSpPr>
          <p:cNvPr id="8" name="Footer Placeholder 7">
            <a:extLst>
              <a:ext uri="{FF2B5EF4-FFF2-40B4-BE49-F238E27FC236}">
                <a16:creationId xmlns:a16="http://schemas.microsoft.com/office/drawing/2014/main" id="{BEBA827B-2CB1-4454-B9B3-DDCC5C102B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524228-4636-42C3-919B-E10F2DAE3893}"/>
              </a:ext>
            </a:extLst>
          </p:cNvPr>
          <p:cNvSpPr>
            <a:spLocks noGrp="1"/>
          </p:cNvSpPr>
          <p:nvPr>
            <p:ph type="sldNum" sz="quarter" idx="12"/>
          </p:nvPr>
        </p:nvSpPr>
        <p:spPr/>
        <p:txBody>
          <a:bodyPr/>
          <a:lstStyle/>
          <a:p>
            <a:fld id="{B83FBABD-4D7A-4F92-8617-F85B15577B7E}" type="slidenum">
              <a:rPr lang="en-US" smtClean="0"/>
              <a:t>‹#›</a:t>
            </a:fld>
            <a:endParaRPr lang="en-US"/>
          </a:p>
        </p:txBody>
      </p:sp>
    </p:spTree>
    <p:extLst>
      <p:ext uri="{BB962C8B-B14F-4D97-AF65-F5344CB8AC3E}">
        <p14:creationId xmlns:p14="http://schemas.microsoft.com/office/powerpoint/2010/main" val="1631001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87C91-C86C-44C3-B7C0-A7A2CE970C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D36659-1F50-4C57-9A4D-391A42B25A5D}"/>
              </a:ext>
            </a:extLst>
          </p:cNvPr>
          <p:cNvSpPr>
            <a:spLocks noGrp="1"/>
          </p:cNvSpPr>
          <p:nvPr>
            <p:ph type="dt" sz="half" idx="10"/>
          </p:nvPr>
        </p:nvSpPr>
        <p:spPr/>
        <p:txBody>
          <a:bodyPr/>
          <a:lstStyle/>
          <a:p>
            <a:fld id="{DDB57D9D-A41E-4DD2-AB34-175B096B3E12}" type="datetimeFigureOut">
              <a:rPr lang="en-US" smtClean="0"/>
              <a:t>2/22/2022</a:t>
            </a:fld>
            <a:endParaRPr lang="en-US"/>
          </a:p>
        </p:txBody>
      </p:sp>
      <p:sp>
        <p:nvSpPr>
          <p:cNvPr id="4" name="Footer Placeholder 3">
            <a:extLst>
              <a:ext uri="{FF2B5EF4-FFF2-40B4-BE49-F238E27FC236}">
                <a16:creationId xmlns:a16="http://schemas.microsoft.com/office/drawing/2014/main" id="{60E4AE0E-80E9-40BB-B706-C32D9F8DD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5F6272-A09D-4608-8E58-81FED3E6D27F}"/>
              </a:ext>
            </a:extLst>
          </p:cNvPr>
          <p:cNvSpPr>
            <a:spLocks noGrp="1"/>
          </p:cNvSpPr>
          <p:nvPr>
            <p:ph type="sldNum" sz="quarter" idx="12"/>
          </p:nvPr>
        </p:nvSpPr>
        <p:spPr/>
        <p:txBody>
          <a:bodyPr/>
          <a:lstStyle/>
          <a:p>
            <a:fld id="{B83FBABD-4D7A-4F92-8617-F85B15577B7E}" type="slidenum">
              <a:rPr lang="en-US" smtClean="0"/>
              <a:t>‹#›</a:t>
            </a:fld>
            <a:endParaRPr lang="en-US"/>
          </a:p>
        </p:txBody>
      </p:sp>
    </p:spTree>
    <p:extLst>
      <p:ext uri="{BB962C8B-B14F-4D97-AF65-F5344CB8AC3E}">
        <p14:creationId xmlns:p14="http://schemas.microsoft.com/office/powerpoint/2010/main" val="2408555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644CFE-D8D8-4D9A-9615-71FBFAFB240B}"/>
              </a:ext>
            </a:extLst>
          </p:cNvPr>
          <p:cNvSpPr>
            <a:spLocks noGrp="1"/>
          </p:cNvSpPr>
          <p:nvPr>
            <p:ph type="dt" sz="half" idx="10"/>
          </p:nvPr>
        </p:nvSpPr>
        <p:spPr/>
        <p:txBody>
          <a:bodyPr/>
          <a:lstStyle/>
          <a:p>
            <a:fld id="{DDB57D9D-A41E-4DD2-AB34-175B096B3E12}" type="datetimeFigureOut">
              <a:rPr lang="en-US" smtClean="0"/>
              <a:t>2/22/2022</a:t>
            </a:fld>
            <a:endParaRPr lang="en-US"/>
          </a:p>
        </p:txBody>
      </p:sp>
      <p:sp>
        <p:nvSpPr>
          <p:cNvPr id="3" name="Footer Placeholder 2">
            <a:extLst>
              <a:ext uri="{FF2B5EF4-FFF2-40B4-BE49-F238E27FC236}">
                <a16:creationId xmlns:a16="http://schemas.microsoft.com/office/drawing/2014/main" id="{9360D88B-7B63-496F-A9C9-217876332E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FC66B5-B6EB-4A13-A467-2F72E1191DD9}"/>
              </a:ext>
            </a:extLst>
          </p:cNvPr>
          <p:cNvSpPr>
            <a:spLocks noGrp="1"/>
          </p:cNvSpPr>
          <p:nvPr>
            <p:ph type="sldNum" sz="quarter" idx="12"/>
          </p:nvPr>
        </p:nvSpPr>
        <p:spPr/>
        <p:txBody>
          <a:bodyPr/>
          <a:lstStyle/>
          <a:p>
            <a:fld id="{B83FBABD-4D7A-4F92-8617-F85B15577B7E}" type="slidenum">
              <a:rPr lang="en-US" smtClean="0"/>
              <a:t>‹#›</a:t>
            </a:fld>
            <a:endParaRPr lang="en-US"/>
          </a:p>
        </p:txBody>
      </p:sp>
    </p:spTree>
    <p:extLst>
      <p:ext uri="{BB962C8B-B14F-4D97-AF65-F5344CB8AC3E}">
        <p14:creationId xmlns:p14="http://schemas.microsoft.com/office/powerpoint/2010/main" val="4025059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6718F-718A-4FF7-83AA-EBCBA984FB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7037F9-B26B-4365-A008-37049B75AC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7787C1-8383-4760-8B53-90EEDC40DC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4F7ED3-366E-43B4-9D8D-71EDB5715376}"/>
              </a:ext>
            </a:extLst>
          </p:cNvPr>
          <p:cNvSpPr>
            <a:spLocks noGrp="1"/>
          </p:cNvSpPr>
          <p:nvPr>
            <p:ph type="dt" sz="half" idx="10"/>
          </p:nvPr>
        </p:nvSpPr>
        <p:spPr/>
        <p:txBody>
          <a:bodyPr/>
          <a:lstStyle/>
          <a:p>
            <a:fld id="{DDB57D9D-A41E-4DD2-AB34-175B096B3E12}" type="datetimeFigureOut">
              <a:rPr lang="en-US" smtClean="0"/>
              <a:t>2/22/2022</a:t>
            </a:fld>
            <a:endParaRPr lang="en-US"/>
          </a:p>
        </p:txBody>
      </p:sp>
      <p:sp>
        <p:nvSpPr>
          <p:cNvPr id="6" name="Footer Placeholder 5">
            <a:extLst>
              <a:ext uri="{FF2B5EF4-FFF2-40B4-BE49-F238E27FC236}">
                <a16:creationId xmlns:a16="http://schemas.microsoft.com/office/drawing/2014/main" id="{B6919D07-D977-4E1D-A29E-CE4D4ED9BD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722A10-BF1A-403F-A8CE-28A8E580E87E}"/>
              </a:ext>
            </a:extLst>
          </p:cNvPr>
          <p:cNvSpPr>
            <a:spLocks noGrp="1"/>
          </p:cNvSpPr>
          <p:nvPr>
            <p:ph type="sldNum" sz="quarter" idx="12"/>
          </p:nvPr>
        </p:nvSpPr>
        <p:spPr/>
        <p:txBody>
          <a:bodyPr/>
          <a:lstStyle/>
          <a:p>
            <a:fld id="{B83FBABD-4D7A-4F92-8617-F85B15577B7E}" type="slidenum">
              <a:rPr lang="en-US" smtClean="0"/>
              <a:t>‹#›</a:t>
            </a:fld>
            <a:endParaRPr lang="en-US"/>
          </a:p>
        </p:txBody>
      </p:sp>
    </p:spTree>
    <p:extLst>
      <p:ext uri="{BB962C8B-B14F-4D97-AF65-F5344CB8AC3E}">
        <p14:creationId xmlns:p14="http://schemas.microsoft.com/office/powerpoint/2010/main" val="1118532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9CB62-B494-460B-A124-EA1406E8C7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9C5465-6B01-4026-AAE2-60BEDD893E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C5F476-1F9F-4524-9FEA-2A42186DE0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C4D3E4-952A-4509-B6C4-7C770CF5E6A4}"/>
              </a:ext>
            </a:extLst>
          </p:cNvPr>
          <p:cNvSpPr>
            <a:spLocks noGrp="1"/>
          </p:cNvSpPr>
          <p:nvPr>
            <p:ph type="dt" sz="half" idx="10"/>
          </p:nvPr>
        </p:nvSpPr>
        <p:spPr/>
        <p:txBody>
          <a:bodyPr/>
          <a:lstStyle/>
          <a:p>
            <a:fld id="{DDB57D9D-A41E-4DD2-AB34-175B096B3E12}" type="datetimeFigureOut">
              <a:rPr lang="en-US" smtClean="0"/>
              <a:t>2/22/2022</a:t>
            </a:fld>
            <a:endParaRPr lang="en-US"/>
          </a:p>
        </p:txBody>
      </p:sp>
      <p:sp>
        <p:nvSpPr>
          <p:cNvPr id="6" name="Footer Placeholder 5">
            <a:extLst>
              <a:ext uri="{FF2B5EF4-FFF2-40B4-BE49-F238E27FC236}">
                <a16:creationId xmlns:a16="http://schemas.microsoft.com/office/drawing/2014/main" id="{19D81FBB-08E5-4714-9086-7A736FE77E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7B52C9-15EA-459B-B177-2937E2F2A6C8}"/>
              </a:ext>
            </a:extLst>
          </p:cNvPr>
          <p:cNvSpPr>
            <a:spLocks noGrp="1"/>
          </p:cNvSpPr>
          <p:nvPr>
            <p:ph type="sldNum" sz="quarter" idx="12"/>
          </p:nvPr>
        </p:nvSpPr>
        <p:spPr/>
        <p:txBody>
          <a:bodyPr/>
          <a:lstStyle/>
          <a:p>
            <a:fld id="{B83FBABD-4D7A-4F92-8617-F85B15577B7E}" type="slidenum">
              <a:rPr lang="en-US" smtClean="0"/>
              <a:t>‹#›</a:t>
            </a:fld>
            <a:endParaRPr lang="en-US"/>
          </a:p>
        </p:txBody>
      </p:sp>
    </p:spTree>
    <p:extLst>
      <p:ext uri="{BB962C8B-B14F-4D97-AF65-F5344CB8AC3E}">
        <p14:creationId xmlns:p14="http://schemas.microsoft.com/office/powerpoint/2010/main" val="2346449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21598C-3D0D-4C9C-B4DB-78532AAEFB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F48100-B975-464A-9F0A-A7AC58BDD1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0544EF-084E-46A3-B967-85456073C1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B57D9D-A41E-4DD2-AB34-175B096B3E12}" type="datetimeFigureOut">
              <a:rPr lang="en-US" smtClean="0"/>
              <a:t>2/22/2022</a:t>
            </a:fld>
            <a:endParaRPr lang="en-US"/>
          </a:p>
        </p:txBody>
      </p:sp>
      <p:sp>
        <p:nvSpPr>
          <p:cNvPr id="5" name="Footer Placeholder 4">
            <a:extLst>
              <a:ext uri="{FF2B5EF4-FFF2-40B4-BE49-F238E27FC236}">
                <a16:creationId xmlns:a16="http://schemas.microsoft.com/office/drawing/2014/main" id="{55434C08-85E5-4AF7-AA71-884AF6996C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9AEDF8-0BC6-42CF-A5B4-9C6D5E5995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3FBABD-4D7A-4F92-8617-F85B15577B7E}" type="slidenum">
              <a:rPr lang="en-US" smtClean="0"/>
              <a:t>‹#›</a:t>
            </a:fld>
            <a:endParaRPr lang="en-US"/>
          </a:p>
        </p:txBody>
      </p:sp>
    </p:spTree>
    <p:extLst>
      <p:ext uri="{BB962C8B-B14F-4D97-AF65-F5344CB8AC3E}">
        <p14:creationId xmlns:p14="http://schemas.microsoft.com/office/powerpoint/2010/main" val="1946659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diagramQuickStyle" Target="../diagrams/quickStyle1.xml"/><Relationship Id="rId12"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Layout" Target="../diagrams/layout1.xml"/><Relationship Id="rId11" Type="http://schemas.openxmlformats.org/officeDocument/2006/relationships/image" Target="../media/image32.jpeg"/><Relationship Id="rId5" Type="http://schemas.openxmlformats.org/officeDocument/2006/relationships/diagramData" Target="../diagrams/data1.xml"/><Relationship Id="rId10" Type="http://schemas.openxmlformats.org/officeDocument/2006/relationships/image" Target="../media/image31.png"/><Relationship Id="rId4" Type="http://schemas.openxmlformats.org/officeDocument/2006/relationships/image" Target="../media/image30.png"/><Relationship Id="rId9" Type="http://schemas.microsoft.com/office/2007/relationships/diagramDrawing" Target="../diagrams/drawing1.xml"/><Relationship Id="rId1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6.jpe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0.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harbor&#10;&#10;Description automatically generated">
            <a:extLst>
              <a:ext uri="{FF2B5EF4-FFF2-40B4-BE49-F238E27FC236}">
                <a16:creationId xmlns:a16="http://schemas.microsoft.com/office/drawing/2014/main" id="{C964D86F-332D-6743-9436-D899D47AE347}"/>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07F7F59-20F7-944E-912C-4444B0D0FD59}"/>
              </a:ext>
            </a:extLst>
          </p:cNvPr>
          <p:cNvSpPr>
            <a:spLocks noGrp="1"/>
          </p:cNvSpPr>
          <p:nvPr>
            <p:ph type="ctrTitle"/>
          </p:nvPr>
        </p:nvSpPr>
        <p:spPr>
          <a:xfrm>
            <a:off x="723557" y="1079843"/>
            <a:ext cx="10890422" cy="1490319"/>
          </a:xfrm>
        </p:spPr>
        <p:txBody>
          <a:bodyPr anchor="t" anchorCtr="0">
            <a:normAutofit fontScale="90000"/>
          </a:bodyPr>
          <a:lstStyle/>
          <a:p>
            <a:r>
              <a:rPr lang="en-US" sz="3100" i="1">
                <a:solidFill>
                  <a:schemeClr val="bg1"/>
                </a:solidFill>
                <a:effectLst>
                  <a:outerShdw blurRad="38100" dist="38100" dir="2700000" algn="tl">
                    <a:srgbClr val="000000">
                      <a:alpha val="43137"/>
                    </a:srgbClr>
                  </a:outerShdw>
                </a:effectLst>
              </a:rPr>
              <a:t>Virtual Knowledge Exchange World Bank – The Netherlands</a:t>
            </a:r>
            <a:br>
              <a:rPr lang="en-US" sz="4000" b="1" i="1">
                <a:solidFill>
                  <a:schemeClr val="bg1"/>
                </a:solidFill>
                <a:effectLst>
                  <a:outerShdw blurRad="38100" dist="38100" dir="2700000" algn="tl">
                    <a:srgbClr val="000000">
                      <a:alpha val="43137"/>
                    </a:srgbClr>
                  </a:outerShdw>
                </a:effectLst>
              </a:rPr>
            </a:br>
            <a:r>
              <a:rPr lang="en-US" sz="4900" b="1" i="1">
                <a:solidFill>
                  <a:schemeClr val="bg1"/>
                </a:solidFill>
                <a:effectLst>
                  <a:outerShdw blurRad="38100" dist="38100" dir="2700000" algn="tl">
                    <a:srgbClr val="000000">
                      <a:alpha val="43137"/>
                    </a:srgbClr>
                  </a:outerShdw>
                </a:effectLst>
                <a:latin typeface="Andes Bold" panose="02000000000000000000" pitchFamily="50" charset="0"/>
              </a:rPr>
              <a:t>Smart Cities for Climate Resilience </a:t>
            </a:r>
            <a:br>
              <a:rPr lang="en-US" sz="4000" b="1" i="1">
                <a:solidFill>
                  <a:schemeClr val="bg1"/>
                </a:solidFill>
                <a:effectLst>
                  <a:outerShdw blurRad="38100" dist="38100" dir="2700000" algn="tl">
                    <a:srgbClr val="000000">
                      <a:alpha val="43137"/>
                    </a:srgbClr>
                  </a:outerShdw>
                </a:effectLst>
              </a:rPr>
            </a:br>
            <a:r>
              <a:rPr lang="en-US" sz="3600" b="1" i="1">
                <a:solidFill>
                  <a:schemeClr val="bg1"/>
                </a:solidFill>
                <a:effectLst>
                  <a:outerShdw blurRad="38100" dist="38100" dir="2700000" algn="tl">
                    <a:srgbClr val="000000">
                      <a:alpha val="43137"/>
                    </a:srgbClr>
                  </a:outerShdw>
                </a:effectLst>
              </a:rPr>
              <a:t>- Participating Project Pitch –</a:t>
            </a:r>
            <a:br>
              <a:rPr lang="en-US" sz="4000" b="1" i="1">
                <a:solidFill>
                  <a:schemeClr val="bg1"/>
                </a:solidFill>
                <a:effectLst>
                  <a:outerShdw blurRad="38100" dist="38100" dir="2700000" algn="tl">
                    <a:srgbClr val="000000">
                      <a:alpha val="43137"/>
                    </a:srgbClr>
                  </a:outerShdw>
                </a:effectLst>
              </a:rPr>
            </a:br>
            <a:r>
              <a:rPr lang="en-US" sz="2700" b="1" i="1">
                <a:solidFill>
                  <a:schemeClr val="bg1"/>
                </a:solidFill>
                <a:effectLst>
                  <a:outerShdw blurRad="38100" dist="38100" dir="2700000" algn="tl">
                    <a:srgbClr val="000000">
                      <a:alpha val="43137"/>
                    </a:srgbClr>
                  </a:outerShdw>
                </a:effectLst>
              </a:rPr>
              <a:t>February 23-24, 2022</a:t>
            </a:r>
            <a:endParaRPr lang="en-US" sz="1800" b="0">
              <a:solidFill>
                <a:schemeClr val="bg1"/>
              </a:solidFill>
              <a:latin typeface="ANDESEXTRALIGHT" panose="02000000000000000000" pitchFamily="2" charset="0"/>
            </a:endParaRPr>
          </a:p>
        </p:txBody>
      </p:sp>
      <p:pic>
        <p:nvPicPr>
          <p:cNvPr id="7" name="Picture 6" descr="Graphical user interface, text&#10;&#10;Description automatically generated">
            <a:extLst>
              <a:ext uri="{FF2B5EF4-FFF2-40B4-BE49-F238E27FC236}">
                <a16:creationId xmlns:a16="http://schemas.microsoft.com/office/drawing/2014/main" id="{2344721F-A08F-3F44-B0E3-0D4E110E42BF}"/>
              </a:ext>
            </a:extLst>
          </p:cNvPr>
          <p:cNvPicPr>
            <a:picLocks noChangeAspect="1"/>
          </p:cNvPicPr>
          <p:nvPr/>
        </p:nvPicPr>
        <p:blipFill rotWithShape="1">
          <a:blip r:embed="rId4"/>
          <a:srcRect l="52978" b="-11005"/>
          <a:stretch/>
        </p:blipFill>
        <p:spPr>
          <a:xfrm>
            <a:off x="38443" y="6203046"/>
            <a:ext cx="2037551" cy="650012"/>
          </a:xfrm>
          <a:prstGeom prst="rect">
            <a:avLst/>
          </a:prstGeom>
        </p:spPr>
      </p:pic>
      <p:pic>
        <p:nvPicPr>
          <p:cNvPr id="9" name="Picture 8" descr="Text&#10;&#10;Description automatically generated">
            <a:extLst>
              <a:ext uri="{FF2B5EF4-FFF2-40B4-BE49-F238E27FC236}">
                <a16:creationId xmlns:a16="http://schemas.microsoft.com/office/drawing/2014/main" id="{19B905F9-A22C-CB46-B20A-E5EBB26C1026}"/>
              </a:ext>
            </a:extLst>
          </p:cNvPr>
          <p:cNvPicPr>
            <a:picLocks noChangeAspect="1"/>
          </p:cNvPicPr>
          <p:nvPr/>
        </p:nvPicPr>
        <p:blipFill>
          <a:blip r:embed="rId5"/>
          <a:stretch>
            <a:fillRect/>
          </a:stretch>
        </p:blipFill>
        <p:spPr>
          <a:xfrm>
            <a:off x="9257592" y="186212"/>
            <a:ext cx="1181100" cy="368300"/>
          </a:xfrm>
          <a:prstGeom prst="rect">
            <a:avLst/>
          </a:prstGeom>
        </p:spPr>
      </p:pic>
      <p:pic>
        <p:nvPicPr>
          <p:cNvPr id="11" name="Picture 10" descr="Text&#10;&#10;Description automatically generated">
            <a:extLst>
              <a:ext uri="{FF2B5EF4-FFF2-40B4-BE49-F238E27FC236}">
                <a16:creationId xmlns:a16="http://schemas.microsoft.com/office/drawing/2014/main" id="{727D1018-A74F-3F48-B741-2E3646AB37FF}"/>
              </a:ext>
            </a:extLst>
          </p:cNvPr>
          <p:cNvPicPr>
            <a:picLocks noChangeAspect="1"/>
          </p:cNvPicPr>
          <p:nvPr/>
        </p:nvPicPr>
        <p:blipFill>
          <a:blip r:embed="rId6"/>
          <a:stretch>
            <a:fillRect/>
          </a:stretch>
        </p:blipFill>
        <p:spPr>
          <a:xfrm>
            <a:off x="7405023" y="181212"/>
            <a:ext cx="1663700" cy="317500"/>
          </a:xfrm>
          <a:prstGeom prst="rect">
            <a:avLst/>
          </a:prstGeom>
        </p:spPr>
      </p:pic>
      <p:pic>
        <p:nvPicPr>
          <p:cNvPr id="10" name="Picture 9" descr="Graphical user interface, text&#10;&#10;Description automatically generated">
            <a:extLst>
              <a:ext uri="{FF2B5EF4-FFF2-40B4-BE49-F238E27FC236}">
                <a16:creationId xmlns:a16="http://schemas.microsoft.com/office/drawing/2014/main" id="{427644B8-76ED-4E0C-85EB-C7B6869DA485}"/>
              </a:ext>
            </a:extLst>
          </p:cNvPr>
          <p:cNvPicPr>
            <a:picLocks noChangeAspect="1"/>
          </p:cNvPicPr>
          <p:nvPr/>
        </p:nvPicPr>
        <p:blipFill rotWithShape="1">
          <a:blip r:embed="rId4"/>
          <a:srcRect r="50146" b="464"/>
          <a:stretch/>
        </p:blipFill>
        <p:spPr>
          <a:xfrm>
            <a:off x="5205787" y="78932"/>
            <a:ext cx="2160320" cy="582859"/>
          </a:xfrm>
          <a:prstGeom prst="rect">
            <a:avLst/>
          </a:prstGeom>
        </p:spPr>
      </p:pic>
      <p:pic>
        <p:nvPicPr>
          <p:cNvPr id="4" name="Picture 3" descr="Graphical user interface, text&#10;&#10;Description automatically generated">
            <a:extLst>
              <a:ext uri="{FF2B5EF4-FFF2-40B4-BE49-F238E27FC236}">
                <a16:creationId xmlns:a16="http://schemas.microsoft.com/office/drawing/2014/main" id="{4BF9F28F-B7CF-4A9A-AB8E-952855B626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62040" y="181211"/>
            <a:ext cx="1768876" cy="600457"/>
          </a:xfrm>
          <a:prstGeom prst="rect">
            <a:avLst/>
          </a:prstGeom>
        </p:spPr>
      </p:pic>
    </p:spTree>
    <p:extLst>
      <p:ext uri="{BB962C8B-B14F-4D97-AF65-F5344CB8AC3E}">
        <p14:creationId xmlns:p14="http://schemas.microsoft.com/office/powerpoint/2010/main" val="1032260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99765-A3B6-43D2-AEA0-C3B1532FC0CB}"/>
              </a:ext>
            </a:extLst>
          </p:cNvPr>
          <p:cNvSpPr>
            <a:spLocks noGrp="1"/>
          </p:cNvSpPr>
          <p:nvPr>
            <p:ph type="title"/>
          </p:nvPr>
        </p:nvSpPr>
        <p:spPr/>
        <p:txBody>
          <a:bodyPr vert="horz" lIns="91440" tIns="45720" rIns="91440" bIns="45720" rtlCol="0" anchor="ctr">
            <a:normAutofit/>
          </a:bodyPr>
          <a:lstStyle/>
          <a:p>
            <a:r>
              <a:rPr lang="en-US" sz="4000" b="1">
                <a:solidFill>
                  <a:schemeClr val="accent1">
                    <a:lumMod val="50000"/>
                  </a:schemeClr>
                </a:solidFill>
                <a:latin typeface="Andes Bold" panose="02000000000000000000" pitchFamily="50" charset="0"/>
              </a:rPr>
              <a:t>What we seek from this TDD</a:t>
            </a:r>
          </a:p>
        </p:txBody>
      </p:sp>
      <p:sp>
        <p:nvSpPr>
          <p:cNvPr id="3" name="Content Placeholder 2">
            <a:extLst>
              <a:ext uri="{FF2B5EF4-FFF2-40B4-BE49-F238E27FC236}">
                <a16:creationId xmlns:a16="http://schemas.microsoft.com/office/drawing/2014/main" id="{0AAB5678-C614-4DDB-A7B7-1B61E0FD397F}"/>
              </a:ext>
            </a:extLst>
          </p:cNvPr>
          <p:cNvSpPr>
            <a:spLocks noGrp="1"/>
          </p:cNvSpPr>
          <p:nvPr>
            <p:ph idx="1"/>
          </p:nvPr>
        </p:nvSpPr>
        <p:spPr/>
        <p:txBody>
          <a:bodyPr vert="horz" lIns="91440" tIns="45720" rIns="91440" bIns="45720" rtlCol="0" anchor="t">
            <a:normAutofit lnSpcReduction="10000"/>
          </a:bodyPr>
          <a:lstStyle/>
          <a:p>
            <a:r>
              <a:rPr lang="en-US" dirty="0"/>
              <a:t>What Urban Planning standards are effective in achieving  and promoting  walkability ?</a:t>
            </a:r>
          </a:p>
          <a:p>
            <a:r>
              <a:rPr lang="en-US" dirty="0"/>
              <a:t>What are the best practices to community engagement, Segmentation in the planning process ?</a:t>
            </a:r>
          </a:p>
          <a:p>
            <a:r>
              <a:rPr lang="en-US" dirty="0"/>
              <a:t>How we can overcome lack of budgeting and topography issues to achieve walkable city ?</a:t>
            </a:r>
          </a:p>
          <a:p>
            <a:r>
              <a:rPr lang="en-US" dirty="0"/>
              <a:t>How we can communicate with public to raise awareness and increase the desire to use public transportation and increase walking in the city and reduce the use of private vehicles? </a:t>
            </a:r>
          </a:p>
          <a:p>
            <a:pPr marL="0" indent="0">
              <a:buNone/>
            </a:pPr>
            <a:r>
              <a:rPr lang="en-US" dirty="0"/>
              <a:t> </a:t>
            </a:r>
          </a:p>
          <a:p>
            <a:endParaRPr lang="en-US" dirty="0"/>
          </a:p>
        </p:txBody>
      </p:sp>
    </p:spTree>
    <p:extLst>
      <p:ext uri="{BB962C8B-B14F-4D97-AF65-F5344CB8AC3E}">
        <p14:creationId xmlns:p14="http://schemas.microsoft.com/office/powerpoint/2010/main" val="3902801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3746A-7E42-47E4-ABEB-4EF4129CB079}"/>
              </a:ext>
            </a:extLst>
          </p:cNvPr>
          <p:cNvSpPr>
            <a:spLocks noGrp="1"/>
          </p:cNvSpPr>
          <p:nvPr>
            <p:ph type="ctrTitle"/>
          </p:nvPr>
        </p:nvSpPr>
        <p:spPr/>
        <p:txBody>
          <a:bodyPr anchor="ctr">
            <a:normAutofit/>
          </a:bodyPr>
          <a:lstStyle/>
          <a:p>
            <a:r>
              <a:rPr lang="en-US" dirty="0"/>
              <a:t>Ulaanbaatar Sustainable Urban Transport Project</a:t>
            </a:r>
          </a:p>
        </p:txBody>
      </p:sp>
      <p:sp>
        <p:nvSpPr>
          <p:cNvPr id="3" name="Subtitle 2">
            <a:extLst>
              <a:ext uri="{FF2B5EF4-FFF2-40B4-BE49-F238E27FC236}">
                <a16:creationId xmlns:a16="http://schemas.microsoft.com/office/drawing/2014/main" id="{E1EB873F-1F93-4B74-A0E1-8E89D5E83C32}"/>
              </a:ext>
            </a:extLst>
          </p:cNvPr>
          <p:cNvSpPr>
            <a:spLocks noGrp="1"/>
          </p:cNvSpPr>
          <p:nvPr>
            <p:ph type="subTitle" idx="1"/>
          </p:nvPr>
        </p:nvSpPr>
        <p:spPr/>
        <p:txBody>
          <a:bodyPr anchor="ctr"/>
          <a:lstStyle/>
          <a:p>
            <a:r>
              <a:rPr lang="en-US"/>
              <a:t>[Ulaanbaatar, Mongolia]</a:t>
            </a:r>
          </a:p>
        </p:txBody>
      </p:sp>
    </p:spTree>
    <p:extLst>
      <p:ext uri="{BB962C8B-B14F-4D97-AF65-F5344CB8AC3E}">
        <p14:creationId xmlns:p14="http://schemas.microsoft.com/office/powerpoint/2010/main" val="2543997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99765-A3B6-43D2-AEA0-C3B1532FC0CB}"/>
              </a:ext>
            </a:extLst>
          </p:cNvPr>
          <p:cNvSpPr>
            <a:spLocks noGrp="1"/>
          </p:cNvSpPr>
          <p:nvPr>
            <p:ph type="title"/>
          </p:nvPr>
        </p:nvSpPr>
        <p:spPr>
          <a:xfrm>
            <a:off x="462716" y="63547"/>
            <a:ext cx="4840709" cy="592372"/>
          </a:xfrm>
        </p:spPr>
        <p:txBody>
          <a:bodyPr vert="horz" lIns="91440" tIns="45720" rIns="91440" bIns="45720" rtlCol="0" anchor="ctr">
            <a:normAutofit/>
          </a:bodyPr>
          <a:lstStyle/>
          <a:p>
            <a:r>
              <a:rPr lang="en-US" sz="3200" b="1" dirty="0">
                <a:solidFill>
                  <a:schemeClr val="accent1">
                    <a:lumMod val="50000"/>
                  </a:schemeClr>
                </a:solidFill>
                <a:latin typeface="Andes Bold" panose="02000000000000000000" pitchFamily="50" charset="0"/>
              </a:rPr>
              <a:t>Who we are </a:t>
            </a:r>
          </a:p>
        </p:txBody>
      </p:sp>
      <p:pic>
        <p:nvPicPr>
          <p:cNvPr id="5" name="Picture 4">
            <a:extLst>
              <a:ext uri="{FF2B5EF4-FFF2-40B4-BE49-F238E27FC236}">
                <a16:creationId xmlns:a16="http://schemas.microsoft.com/office/drawing/2014/main" id="{EEAEC5FC-9071-4EAB-87CC-F2AD7C01DB97}"/>
              </a:ext>
            </a:extLst>
          </p:cNvPr>
          <p:cNvPicPr>
            <a:picLocks noChangeAspect="1"/>
          </p:cNvPicPr>
          <p:nvPr/>
        </p:nvPicPr>
        <p:blipFill>
          <a:blip r:embed="rId2"/>
          <a:stretch>
            <a:fillRect/>
          </a:stretch>
        </p:blipFill>
        <p:spPr>
          <a:xfrm>
            <a:off x="462716" y="718223"/>
            <a:ext cx="5758569" cy="5606220"/>
          </a:xfrm>
          <a:prstGeom prst="rect">
            <a:avLst/>
          </a:prstGeom>
        </p:spPr>
      </p:pic>
      <p:sp>
        <p:nvSpPr>
          <p:cNvPr id="6" name="TextBox 5">
            <a:extLst>
              <a:ext uri="{FF2B5EF4-FFF2-40B4-BE49-F238E27FC236}">
                <a16:creationId xmlns:a16="http://schemas.microsoft.com/office/drawing/2014/main" id="{15B1C4A7-1735-4DE6-9B90-6F69BA09EE83}"/>
              </a:ext>
            </a:extLst>
          </p:cNvPr>
          <p:cNvSpPr txBox="1"/>
          <p:nvPr/>
        </p:nvSpPr>
        <p:spPr>
          <a:xfrm>
            <a:off x="4315017" y="6324443"/>
            <a:ext cx="1976816" cy="369332"/>
          </a:xfrm>
          <a:prstGeom prst="rect">
            <a:avLst/>
          </a:prstGeom>
          <a:noFill/>
        </p:spPr>
        <p:txBody>
          <a:bodyPr wrap="square" rtlCol="0">
            <a:spAutoFit/>
          </a:bodyPr>
          <a:lstStyle/>
          <a:p>
            <a:r>
              <a:rPr lang="en-US" dirty="0"/>
              <a:t>Source: Britannica</a:t>
            </a:r>
          </a:p>
        </p:txBody>
      </p:sp>
      <p:sp>
        <p:nvSpPr>
          <p:cNvPr id="7" name="TextBox 6">
            <a:extLst>
              <a:ext uri="{FF2B5EF4-FFF2-40B4-BE49-F238E27FC236}">
                <a16:creationId xmlns:a16="http://schemas.microsoft.com/office/drawing/2014/main" id="{7A24975A-3283-47BC-ABF5-8DD47E0C8FED}"/>
              </a:ext>
            </a:extLst>
          </p:cNvPr>
          <p:cNvSpPr txBox="1"/>
          <p:nvPr/>
        </p:nvSpPr>
        <p:spPr>
          <a:xfrm>
            <a:off x="6433817" y="2169459"/>
            <a:ext cx="4919809" cy="4154984"/>
          </a:xfrm>
          <a:prstGeom prst="rect">
            <a:avLst/>
          </a:prstGeom>
          <a:noFill/>
        </p:spPr>
        <p:txBody>
          <a:bodyPr wrap="square" rtlCol="0">
            <a:spAutoFit/>
          </a:bodyPr>
          <a:lstStyle/>
          <a:p>
            <a:r>
              <a:rPr lang="en-US" sz="2400" dirty="0"/>
              <a:t>Location: Central Asia (Between Russia and China)</a:t>
            </a:r>
          </a:p>
          <a:p>
            <a:r>
              <a:rPr lang="en-US" sz="2400" dirty="0"/>
              <a:t>Time zone: UTC +8, +9</a:t>
            </a:r>
          </a:p>
          <a:p>
            <a:r>
              <a:rPr lang="en-US" sz="2400" dirty="0"/>
              <a:t>Land area: 1.5 million km</a:t>
            </a:r>
            <a:r>
              <a:rPr lang="en-US" sz="2400" baseline="30000" dirty="0"/>
              <a:t>2</a:t>
            </a:r>
          </a:p>
          <a:p>
            <a:r>
              <a:rPr lang="en-US" sz="2400" dirty="0"/>
              <a:t>Climate: Extreme climate condition (summer +30C, winter -30C)</a:t>
            </a:r>
          </a:p>
          <a:p>
            <a:r>
              <a:rPr lang="en-US" sz="2400" dirty="0"/>
              <a:t>Population:  3.3 million</a:t>
            </a:r>
          </a:p>
          <a:p>
            <a:r>
              <a:rPr lang="en-US" sz="2400" dirty="0"/>
              <a:t>Density: 2.07/km</a:t>
            </a:r>
            <a:r>
              <a:rPr lang="en-US" sz="2400" baseline="30000" dirty="0"/>
              <a:t>2</a:t>
            </a:r>
          </a:p>
          <a:p>
            <a:r>
              <a:rPr lang="en-US" sz="2400" dirty="0"/>
              <a:t>Capital city: Ulaanbaatar</a:t>
            </a:r>
          </a:p>
          <a:p>
            <a:r>
              <a:rPr lang="en-US" sz="2400" dirty="0"/>
              <a:t>Population of Ulaanbaatar city: 1.6 million  </a:t>
            </a:r>
          </a:p>
        </p:txBody>
      </p:sp>
      <p:pic>
        <p:nvPicPr>
          <p:cNvPr id="8" name="Picture 7">
            <a:extLst>
              <a:ext uri="{FF2B5EF4-FFF2-40B4-BE49-F238E27FC236}">
                <a16:creationId xmlns:a16="http://schemas.microsoft.com/office/drawing/2014/main" id="{80B5ECB7-2A27-4A8F-8A40-2DEF650685B2}"/>
              </a:ext>
            </a:extLst>
          </p:cNvPr>
          <p:cNvPicPr>
            <a:picLocks noChangeAspect="1"/>
          </p:cNvPicPr>
          <p:nvPr/>
        </p:nvPicPr>
        <p:blipFill>
          <a:blip r:embed="rId3"/>
          <a:stretch>
            <a:fillRect/>
          </a:stretch>
        </p:blipFill>
        <p:spPr>
          <a:xfrm>
            <a:off x="6513893" y="693331"/>
            <a:ext cx="3066831" cy="1362480"/>
          </a:xfrm>
          <a:prstGeom prst="rect">
            <a:avLst/>
          </a:prstGeom>
        </p:spPr>
      </p:pic>
    </p:spTree>
    <p:extLst>
      <p:ext uri="{BB962C8B-B14F-4D97-AF65-F5344CB8AC3E}">
        <p14:creationId xmlns:p14="http://schemas.microsoft.com/office/powerpoint/2010/main" val="3731287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7833B62-3394-4559-8158-01E66686DC75}" type="slidenum">
              <a:rPr lang="en-US" smtClean="0"/>
              <a:t>13</a:t>
            </a:fld>
            <a:endParaRPr lang="en-US"/>
          </a:p>
        </p:txBody>
      </p:sp>
      <p:grpSp>
        <p:nvGrpSpPr>
          <p:cNvPr id="4" name="Group 3"/>
          <p:cNvGrpSpPr/>
          <p:nvPr/>
        </p:nvGrpSpPr>
        <p:grpSpPr>
          <a:xfrm>
            <a:off x="-38522" y="0"/>
            <a:ext cx="300982" cy="6858000"/>
            <a:chOff x="-38522" y="0"/>
            <a:chExt cx="300982" cy="6858000"/>
          </a:xfrm>
        </p:grpSpPr>
        <p:sp>
          <p:nvSpPr>
            <p:cNvPr id="5" name="Rectangle 4">
              <a:extLst>
                <a:ext uri="{FF2B5EF4-FFF2-40B4-BE49-F238E27FC236}">
                  <a16:creationId xmlns:a16="http://schemas.microsoft.com/office/drawing/2014/main" id="{AE2F76D9-8A6A-424F-985E-5AE71BAFA014}"/>
                </a:ext>
              </a:extLst>
            </p:cNvPr>
            <p:cNvSpPr/>
            <p:nvPr/>
          </p:nvSpPr>
          <p:spPr>
            <a:xfrm flipV="1">
              <a:off x="-38522" y="0"/>
              <a:ext cx="143297" cy="6858000"/>
            </a:xfrm>
            <a:prstGeom prst="rect">
              <a:avLst/>
            </a:prstGeom>
            <a:solidFill>
              <a:srgbClr val="F9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rot="5400000">
              <a:off x="-131361" y="499997"/>
              <a:ext cx="619125" cy="168517"/>
            </a:xfrm>
            <a:prstGeom prst="triangle">
              <a:avLst/>
            </a:prstGeom>
            <a:solidFill>
              <a:srgbClr val="F9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grpSp>
      <p:sp>
        <p:nvSpPr>
          <p:cNvPr id="25" name="TextBox 24">
            <a:extLst>
              <a:ext uri="{FF2B5EF4-FFF2-40B4-BE49-F238E27FC236}">
                <a16:creationId xmlns:a16="http://schemas.microsoft.com/office/drawing/2014/main" id="{297A0394-9971-440A-A736-6FF9C85BA2A4}"/>
              </a:ext>
            </a:extLst>
          </p:cNvPr>
          <p:cNvSpPr txBox="1"/>
          <p:nvPr/>
        </p:nvSpPr>
        <p:spPr>
          <a:xfrm>
            <a:off x="300516" y="673765"/>
            <a:ext cx="11797541" cy="400110"/>
          </a:xfrm>
          <a:prstGeom prst="rect">
            <a:avLst/>
          </a:prstGeom>
          <a:solidFill>
            <a:schemeClr val="accent1">
              <a:lumMod val="20000"/>
              <a:lumOff val="80000"/>
            </a:schemeClr>
          </a:solidFill>
        </p:spPr>
        <p:txBody>
          <a:bodyPr wrap="square">
            <a:spAutoFit/>
          </a:bodyPr>
          <a:lstStyle/>
          <a:p>
            <a:r>
              <a:rPr lang="en-US" sz="2000" b="1" dirty="0">
                <a:solidFill>
                  <a:srgbClr val="002060"/>
                </a:solidFill>
                <a:latin typeface="Arial" panose="020B0604020202020204" pitchFamily="34" charset="0"/>
                <a:cs typeface="Arial" panose="020B0604020202020204" pitchFamily="34" charset="0"/>
              </a:rPr>
              <a:t>TRAFFIC CONGESTION PRESENT SITUATION</a:t>
            </a:r>
            <a:r>
              <a:rPr lang="mn-MN" sz="2000" b="1" dirty="0">
                <a:solidFill>
                  <a:srgbClr val="002060"/>
                </a:solidFill>
                <a:latin typeface="Arial" panose="020B0604020202020204" pitchFamily="34" charset="0"/>
                <a:cs typeface="Arial" panose="020B0604020202020204" pitchFamily="34" charset="0"/>
              </a:rPr>
              <a:t>						</a:t>
            </a:r>
          </a:p>
        </p:txBody>
      </p:sp>
      <p:pic>
        <p:nvPicPr>
          <p:cNvPr id="26" name="Picture 25">
            <a:extLst>
              <a:ext uri="{FF2B5EF4-FFF2-40B4-BE49-F238E27FC236}">
                <a16:creationId xmlns:a16="http://schemas.microsoft.com/office/drawing/2014/main" id="{E229EE44-7B7E-4A2D-AF4F-52297C914C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047" y="1254642"/>
            <a:ext cx="8419080" cy="5464015"/>
          </a:xfrm>
          <a:prstGeom prst="rect">
            <a:avLst/>
          </a:prstGeom>
        </p:spPr>
      </p:pic>
      <p:sp>
        <p:nvSpPr>
          <p:cNvPr id="27" name="TextBox 26">
            <a:extLst>
              <a:ext uri="{FF2B5EF4-FFF2-40B4-BE49-F238E27FC236}">
                <a16:creationId xmlns:a16="http://schemas.microsoft.com/office/drawing/2014/main" id="{468B9D1E-8463-411C-B87E-21AAC316724D}"/>
              </a:ext>
            </a:extLst>
          </p:cNvPr>
          <p:cNvSpPr txBox="1"/>
          <p:nvPr/>
        </p:nvSpPr>
        <p:spPr>
          <a:xfrm>
            <a:off x="8956868" y="1355335"/>
            <a:ext cx="2780445" cy="984885"/>
          </a:xfrm>
          <a:prstGeom prst="rect">
            <a:avLst/>
          </a:prstGeom>
          <a:noFill/>
        </p:spPr>
        <p:txBody>
          <a:bodyPr wrap="square" rtlCol="0" anchor="b">
            <a:spAutoFit/>
          </a:bodyPr>
          <a:lstStyle/>
          <a:p>
            <a:pPr algn="ctr"/>
            <a:r>
              <a:rPr lang="en-US" b="1" dirty="0">
                <a:latin typeface="Arial" panose="020B0604020202020204" pitchFamily="34" charset="0"/>
                <a:cs typeface="Arial" panose="020B0604020202020204" pitchFamily="34" charset="0"/>
              </a:rPr>
              <a:t>Ulaanbaatar city road network of</a:t>
            </a:r>
            <a:r>
              <a:rPr lang="mn-MN" b="1" dirty="0">
                <a:latin typeface="Arial" panose="020B0604020202020204" pitchFamily="34" charset="0"/>
                <a:cs typeface="Arial" panose="020B0604020202020204" pitchFamily="34" charset="0"/>
              </a:rPr>
              <a:t> </a:t>
            </a:r>
            <a:r>
              <a:rPr lang="mn-MN" sz="2000" b="1" dirty="0">
                <a:solidFill>
                  <a:srgbClr val="FF0000"/>
                </a:solidFill>
                <a:latin typeface="Arial" panose="020B0604020202020204" pitchFamily="34" charset="0"/>
                <a:cs typeface="Arial" panose="020B0604020202020204" pitchFamily="34" charset="0"/>
              </a:rPr>
              <a:t>78%</a:t>
            </a:r>
            <a:r>
              <a:rPr lang="en-US" sz="2000" b="1" dirty="0">
                <a:solidFill>
                  <a:srgbClr val="FF0000"/>
                </a:solidFill>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is congested</a:t>
            </a:r>
            <a:endParaRPr lang="mn-MN" b="1"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C5DD6AA4-A46F-4FE7-A060-D44A0FF6E48C}"/>
              </a:ext>
            </a:extLst>
          </p:cNvPr>
          <p:cNvSpPr txBox="1"/>
          <p:nvPr/>
        </p:nvSpPr>
        <p:spPr>
          <a:xfrm>
            <a:off x="9037509" y="2413088"/>
            <a:ext cx="2780445" cy="1138773"/>
          </a:xfrm>
          <a:prstGeom prst="rect">
            <a:avLst/>
          </a:prstGeom>
          <a:noFill/>
        </p:spPr>
        <p:txBody>
          <a:bodyPr wrap="square" rtlCol="0" anchor="ctr">
            <a:spAutoFit/>
          </a:bodyPr>
          <a:lstStyle/>
          <a:p>
            <a:pPr algn="ctr"/>
            <a:r>
              <a:rPr lang="en-US" b="1" dirty="0">
                <a:latin typeface="Arial" panose="020B0604020202020204" pitchFamily="34" charset="0"/>
                <a:cs typeface="Arial" panose="020B0604020202020204" pitchFamily="34" charset="0"/>
              </a:rPr>
              <a:t>Average travel time of 1 km road trip:</a:t>
            </a:r>
            <a:br>
              <a:rPr lang="en-US" b="1" dirty="0">
                <a:solidFill>
                  <a:srgbClr val="FF0000"/>
                </a:solidFill>
                <a:latin typeface="Arial" panose="020B0604020202020204" pitchFamily="34" charset="0"/>
                <a:cs typeface="Arial" panose="020B0604020202020204" pitchFamily="34" charset="0"/>
              </a:rPr>
            </a:br>
            <a:r>
              <a:rPr lang="mn-MN" sz="3200" b="1" baseline="30000" dirty="0">
                <a:solidFill>
                  <a:srgbClr val="FF0000"/>
                </a:solidFill>
                <a:latin typeface="Arial" panose="020B0604020202020204" pitchFamily="34" charset="0"/>
                <a:cs typeface="Arial" panose="020B0604020202020204" pitchFamily="34" charset="0"/>
              </a:rPr>
              <a:t>10 </a:t>
            </a:r>
            <a:r>
              <a:rPr lang="en-US" sz="3200" b="1" baseline="30000" dirty="0">
                <a:solidFill>
                  <a:srgbClr val="FF0000"/>
                </a:solidFill>
                <a:latin typeface="Arial" panose="020B0604020202020204" pitchFamily="34" charset="0"/>
                <a:cs typeface="Arial" panose="020B0604020202020204" pitchFamily="34" charset="0"/>
              </a:rPr>
              <a:t>min</a:t>
            </a:r>
            <a:endParaRPr lang="mn-MN" b="1" dirty="0">
              <a:solidFill>
                <a:srgbClr val="FF00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EAA9068-7C4B-4D3F-BC82-1249D518FA6B}"/>
              </a:ext>
            </a:extLst>
          </p:cNvPr>
          <p:cNvPicPr>
            <a:picLocks noChangeAspect="1"/>
          </p:cNvPicPr>
          <p:nvPr/>
        </p:nvPicPr>
        <p:blipFill>
          <a:blip r:embed="rId3"/>
          <a:stretch>
            <a:fillRect/>
          </a:stretch>
        </p:blipFill>
        <p:spPr>
          <a:xfrm>
            <a:off x="8956868" y="3624729"/>
            <a:ext cx="3103133" cy="3023878"/>
          </a:xfrm>
          <a:prstGeom prst="rect">
            <a:avLst/>
          </a:prstGeom>
        </p:spPr>
      </p:pic>
      <p:sp>
        <p:nvSpPr>
          <p:cNvPr id="11" name="Title 1">
            <a:extLst>
              <a:ext uri="{FF2B5EF4-FFF2-40B4-BE49-F238E27FC236}">
                <a16:creationId xmlns:a16="http://schemas.microsoft.com/office/drawing/2014/main" id="{D2C5DC29-AD85-4D91-8F43-F3AA1101BF77}"/>
              </a:ext>
            </a:extLst>
          </p:cNvPr>
          <p:cNvSpPr txBox="1">
            <a:spLocks/>
          </p:cNvSpPr>
          <p:nvPr/>
        </p:nvSpPr>
        <p:spPr>
          <a:xfrm>
            <a:off x="300516" y="-43649"/>
            <a:ext cx="4840709" cy="7679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1">
                    <a:lumMod val="50000"/>
                  </a:schemeClr>
                </a:solidFill>
                <a:latin typeface="Andes Bold" panose="02000000000000000000" pitchFamily="50" charset="0"/>
              </a:rPr>
              <a:t>Smart city needs</a:t>
            </a:r>
          </a:p>
        </p:txBody>
      </p:sp>
    </p:spTree>
    <p:extLst>
      <p:ext uri="{BB962C8B-B14F-4D97-AF65-F5344CB8AC3E}">
        <p14:creationId xmlns:p14="http://schemas.microsoft.com/office/powerpoint/2010/main" val="882392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99765-A3B6-43D2-AEA0-C3B1532FC0CB}"/>
              </a:ext>
            </a:extLst>
          </p:cNvPr>
          <p:cNvSpPr>
            <a:spLocks noGrp="1"/>
          </p:cNvSpPr>
          <p:nvPr>
            <p:ph type="title"/>
          </p:nvPr>
        </p:nvSpPr>
        <p:spPr>
          <a:xfrm>
            <a:off x="396950" y="125851"/>
            <a:ext cx="7162800" cy="512102"/>
          </a:xfrm>
        </p:spPr>
        <p:txBody>
          <a:bodyPr vert="horz" lIns="91440" tIns="45720" rIns="91440" bIns="45720" rtlCol="0" anchor="ctr">
            <a:normAutofit/>
          </a:bodyPr>
          <a:lstStyle/>
          <a:p>
            <a:r>
              <a:rPr lang="en-US" sz="2800" b="1" dirty="0">
                <a:solidFill>
                  <a:schemeClr val="accent1">
                    <a:lumMod val="50000"/>
                  </a:schemeClr>
                </a:solidFill>
                <a:latin typeface="Andes Bold" panose="02000000000000000000" pitchFamily="50" charset="0"/>
              </a:rPr>
              <a:t>Smart city solution</a:t>
            </a:r>
          </a:p>
        </p:txBody>
      </p:sp>
      <p:sp>
        <p:nvSpPr>
          <p:cNvPr id="9" name="TextBox 8">
            <a:extLst>
              <a:ext uri="{FF2B5EF4-FFF2-40B4-BE49-F238E27FC236}">
                <a16:creationId xmlns:a16="http://schemas.microsoft.com/office/drawing/2014/main" id="{4E20B87F-3868-4FBC-801D-CED6880DB30A}"/>
              </a:ext>
            </a:extLst>
          </p:cNvPr>
          <p:cNvSpPr txBox="1"/>
          <p:nvPr/>
        </p:nvSpPr>
        <p:spPr>
          <a:xfrm>
            <a:off x="396950" y="750112"/>
            <a:ext cx="5229695" cy="5015540"/>
          </a:xfrm>
          <a:prstGeom prst="rect">
            <a:avLst/>
          </a:prstGeom>
          <a:noFill/>
        </p:spPr>
        <p:txBody>
          <a:bodyPr wrap="square">
            <a:spAutoFit/>
          </a:bodyPr>
          <a:lstStyle/>
          <a:p>
            <a:pPr marL="0" marR="0" algn="just">
              <a:lnSpc>
                <a:spcPct val="107000"/>
              </a:lnSpc>
              <a:spcBef>
                <a:spcPts val="0"/>
              </a:spcBef>
              <a:spcAft>
                <a:spcPts val="800"/>
              </a:spcAft>
            </a:pPr>
            <a:r>
              <a:rPr lang="en-US" sz="2000" b="1"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“Vision-2050”</a:t>
            </a:r>
            <a:r>
              <a:rPr lang="en-US" sz="2000" dirty="0">
                <a:effectLst/>
                <a:latin typeface="Arial" panose="020B0604020202020204" pitchFamily="34" charset="0"/>
                <a:ea typeface="Calibri" panose="020F0502020204030204" pitchFamily="34" charset="0"/>
                <a:cs typeface="Times New Roman" panose="02020603050405020304" pitchFamily="18" charset="0"/>
              </a:rPr>
              <a:t>, Mongolia’s long-term development policy; Mongolia’s five-year development guidelines for 2020-2025; Action program for 2020-2024 of Government of Mongolia, Five-year guidelines for the development of the Capital city for 2021-2024; Action plan of the Governor of Capital city and Mayor of Ulaanbaatar, city administration shall implement the “Smart City” project. </a:t>
            </a:r>
            <a:r>
              <a:rPr lang="en-US" sz="2000" b="1"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The primary goals of the project are to reduce traffic congestion by developing integrated intelligent transportation system</a:t>
            </a:r>
            <a:r>
              <a:rPr lang="en-US" sz="2000" dirty="0">
                <a:effectLst/>
                <a:latin typeface="Arial" panose="020B0604020202020204" pitchFamily="34" charset="0"/>
                <a:ea typeface="Calibri" panose="020F0502020204030204" pitchFamily="34" charset="0"/>
                <a:cs typeface="Times New Roman" panose="02020603050405020304" pitchFamily="18" charset="0"/>
              </a:rPr>
              <a:t> with its relevant infrastructure and necessary information systems.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5B80399C-4E7D-4DCB-B948-69D2BDAEAF9B}"/>
              </a:ext>
            </a:extLst>
          </p:cNvPr>
          <p:cNvPicPr>
            <a:picLocks noChangeAspect="1"/>
          </p:cNvPicPr>
          <p:nvPr/>
        </p:nvPicPr>
        <p:blipFill>
          <a:blip r:embed="rId2"/>
          <a:stretch>
            <a:fillRect/>
          </a:stretch>
        </p:blipFill>
        <p:spPr>
          <a:xfrm>
            <a:off x="5828599" y="1896648"/>
            <a:ext cx="6230110" cy="3343339"/>
          </a:xfrm>
          <a:prstGeom prst="rect">
            <a:avLst/>
          </a:prstGeom>
        </p:spPr>
      </p:pic>
    </p:spTree>
    <p:extLst>
      <p:ext uri="{BB962C8B-B14F-4D97-AF65-F5344CB8AC3E}">
        <p14:creationId xmlns:p14="http://schemas.microsoft.com/office/powerpoint/2010/main" val="4012202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83C0AD-F7CB-48DD-B481-08A9C395797D}"/>
              </a:ext>
            </a:extLst>
          </p:cNvPr>
          <p:cNvSpPr>
            <a:spLocks noGrp="1"/>
          </p:cNvSpPr>
          <p:nvPr>
            <p:ph type="sldNum" sz="quarter" idx="12"/>
          </p:nvPr>
        </p:nvSpPr>
        <p:spPr/>
        <p:txBody>
          <a:bodyPr/>
          <a:lstStyle/>
          <a:p>
            <a:fld id="{E7833B62-3394-4559-8158-01E66686DC75}" type="slidenum">
              <a:rPr lang="en-US" smtClean="0"/>
              <a:t>15</a:t>
            </a:fld>
            <a:endParaRPr lang="en-US"/>
          </a:p>
        </p:txBody>
      </p:sp>
      <p:grpSp>
        <p:nvGrpSpPr>
          <p:cNvPr id="3" name="Group 2">
            <a:extLst>
              <a:ext uri="{FF2B5EF4-FFF2-40B4-BE49-F238E27FC236}">
                <a16:creationId xmlns:a16="http://schemas.microsoft.com/office/drawing/2014/main" id="{D33CE2D4-AAC0-42DC-9A88-E8209ACEF089}"/>
              </a:ext>
            </a:extLst>
          </p:cNvPr>
          <p:cNvGrpSpPr/>
          <p:nvPr/>
        </p:nvGrpSpPr>
        <p:grpSpPr>
          <a:xfrm>
            <a:off x="-38522" y="0"/>
            <a:ext cx="300982" cy="6858000"/>
            <a:chOff x="-38522" y="0"/>
            <a:chExt cx="300982" cy="6858000"/>
          </a:xfrm>
        </p:grpSpPr>
        <p:sp>
          <p:nvSpPr>
            <p:cNvPr id="4" name="Rectangle 3">
              <a:extLst>
                <a:ext uri="{FF2B5EF4-FFF2-40B4-BE49-F238E27FC236}">
                  <a16:creationId xmlns:a16="http://schemas.microsoft.com/office/drawing/2014/main" id="{374F15B2-3001-4302-A76C-586E9F76EED6}"/>
                </a:ext>
              </a:extLst>
            </p:cNvPr>
            <p:cNvSpPr/>
            <p:nvPr/>
          </p:nvSpPr>
          <p:spPr>
            <a:xfrm flipV="1">
              <a:off x="-38522" y="0"/>
              <a:ext cx="143297" cy="6858000"/>
            </a:xfrm>
            <a:prstGeom prst="rect">
              <a:avLst/>
            </a:prstGeom>
            <a:solidFill>
              <a:srgbClr val="F9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E3CCD205-7E3A-42C1-ABC7-D065D43AA1B1}"/>
                </a:ext>
              </a:extLst>
            </p:cNvPr>
            <p:cNvSpPr/>
            <p:nvPr/>
          </p:nvSpPr>
          <p:spPr>
            <a:xfrm rot="5400000">
              <a:off x="-131361" y="499997"/>
              <a:ext cx="619125" cy="168517"/>
            </a:xfrm>
            <a:prstGeom prst="triangle">
              <a:avLst/>
            </a:prstGeom>
            <a:solidFill>
              <a:srgbClr val="F9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grpSp>
      <p:sp>
        <p:nvSpPr>
          <p:cNvPr id="7" name="TextBox 6">
            <a:extLst>
              <a:ext uri="{FF2B5EF4-FFF2-40B4-BE49-F238E27FC236}">
                <a16:creationId xmlns:a16="http://schemas.microsoft.com/office/drawing/2014/main" id="{0973CC33-5368-4BB4-918D-17C5DE18D011}"/>
              </a:ext>
            </a:extLst>
          </p:cNvPr>
          <p:cNvSpPr txBox="1"/>
          <p:nvPr/>
        </p:nvSpPr>
        <p:spPr>
          <a:xfrm>
            <a:off x="6001248" y="959334"/>
            <a:ext cx="2076209" cy="338554"/>
          </a:xfrm>
          <a:prstGeom prst="rect">
            <a:avLst/>
          </a:prstGeom>
          <a:noFill/>
        </p:spPr>
        <p:txBody>
          <a:bodyPr wrap="none" rtlCol="0">
            <a:spAutoFit/>
          </a:bodyPr>
          <a:lstStyle/>
          <a:p>
            <a:r>
              <a:rPr lang="en-US" sz="1600" dirty="0">
                <a:solidFill>
                  <a:schemeClr val="tx1">
                    <a:lumMod val="75000"/>
                    <a:lumOff val="25000"/>
                  </a:schemeClr>
                </a:solidFill>
                <a:latin typeface="Arial" panose="020B0604020202020204" pitchFamily="34" charset="0"/>
                <a:cs typeface="Arial" panose="020B0604020202020204" pitchFamily="34" charset="0"/>
              </a:rPr>
              <a:t>RFID reader location</a:t>
            </a:r>
          </a:p>
        </p:txBody>
      </p:sp>
      <p:sp>
        <p:nvSpPr>
          <p:cNvPr id="8" name="Rounded Rectangle 15">
            <a:extLst>
              <a:ext uri="{FF2B5EF4-FFF2-40B4-BE49-F238E27FC236}">
                <a16:creationId xmlns:a16="http://schemas.microsoft.com/office/drawing/2014/main" id="{308DD7B2-E829-4740-863D-24F4B11ABE7C}"/>
              </a:ext>
            </a:extLst>
          </p:cNvPr>
          <p:cNvSpPr/>
          <p:nvPr/>
        </p:nvSpPr>
        <p:spPr>
          <a:xfrm>
            <a:off x="706392" y="4574211"/>
            <a:ext cx="8816182" cy="1915489"/>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u="sng" dirty="0">
                <a:solidFill>
                  <a:schemeClr val="tx1">
                    <a:lumMod val="75000"/>
                    <a:lumOff val="25000"/>
                  </a:schemeClr>
                </a:solidFill>
                <a:latin typeface="Arial" panose="020B0604020202020204" pitchFamily="34" charset="0"/>
                <a:cs typeface="Arial" panose="020B0604020202020204" pitchFamily="34" charset="0"/>
              </a:rPr>
              <a:t>Expected result</a:t>
            </a:r>
            <a:endParaRPr lang="mn-MN" b="1" u="sng"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buAutoNum type="arabicPeriod"/>
            </a:pPr>
            <a:r>
              <a:rPr lang="en-US" dirty="0">
                <a:solidFill>
                  <a:schemeClr val="tx1">
                    <a:lumMod val="75000"/>
                    <a:lumOff val="25000"/>
                  </a:schemeClr>
                </a:solidFill>
                <a:latin typeface="Arial" panose="020B0604020202020204" pitchFamily="34" charset="0"/>
                <a:cs typeface="Arial" panose="020B0604020202020204" pitchFamily="34" charset="0"/>
              </a:rPr>
              <a:t>Real time traffic data</a:t>
            </a:r>
            <a:endParaRPr lang="mn-MN"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buAutoNum type="arabicPeriod"/>
            </a:pPr>
            <a:r>
              <a:rPr lang="en-US" dirty="0">
                <a:solidFill>
                  <a:schemeClr val="tx1">
                    <a:lumMod val="75000"/>
                    <a:lumOff val="25000"/>
                  </a:schemeClr>
                </a:solidFill>
                <a:latin typeface="Arial" panose="020B0604020202020204" pitchFamily="34" charset="0"/>
                <a:cs typeface="Arial" panose="020B0604020202020204" pitchFamily="34" charset="0"/>
              </a:rPr>
              <a:t>Improvement of street monitoring</a:t>
            </a:r>
            <a:endParaRPr lang="mn-MN"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buAutoNum type="arabicPeriod"/>
            </a:pPr>
            <a:r>
              <a:rPr lang="en-US" dirty="0">
                <a:solidFill>
                  <a:schemeClr val="tx1">
                    <a:lumMod val="75000"/>
                    <a:lumOff val="25000"/>
                  </a:schemeClr>
                </a:solidFill>
                <a:latin typeface="Arial" panose="020B0604020202020204" pitchFamily="34" charset="0"/>
                <a:cs typeface="Arial" panose="020B0604020202020204" pitchFamily="34" charset="0"/>
              </a:rPr>
              <a:t>Road traffic information data</a:t>
            </a:r>
            <a:endParaRPr lang="mn-MN"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buAutoNum type="arabicPeriod"/>
            </a:pPr>
            <a:r>
              <a:rPr lang="en-US" dirty="0">
                <a:solidFill>
                  <a:schemeClr val="tx1">
                    <a:lumMod val="75000"/>
                    <a:lumOff val="25000"/>
                  </a:schemeClr>
                </a:solidFill>
                <a:latin typeface="Arial" panose="020B0604020202020204" pitchFamily="34" charset="0"/>
                <a:cs typeface="Arial" panose="020B0604020202020204" pitchFamily="34" charset="0"/>
              </a:rPr>
              <a:t>Locate road traffic bottlenecks based on real time traffic data</a:t>
            </a:r>
            <a:endParaRPr lang="mn-MN"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CFAA033-FFC7-4AE8-B390-3496424180A5}"/>
              </a:ext>
            </a:extLst>
          </p:cNvPr>
          <p:cNvPicPr>
            <a:picLocks noChangeAspect="1"/>
          </p:cNvPicPr>
          <p:nvPr/>
        </p:nvPicPr>
        <p:blipFill>
          <a:blip r:embed="rId2"/>
          <a:stretch>
            <a:fillRect/>
          </a:stretch>
        </p:blipFill>
        <p:spPr>
          <a:xfrm>
            <a:off x="706391" y="1366767"/>
            <a:ext cx="4950694" cy="3122095"/>
          </a:xfrm>
          <a:prstGeom prst="rect">
            <a:avLst/>
          </a:prstGeom>
        </p:spPr>
      </p:pic>
      <p:sp>
        <p:nvSpPr>
          <p:cNvPr id="10" name="Rectangle 9">
            <a:extLst>
              <a:ext uri="{FF2B5EF4-FFF2-40B4-BE49-F238E27FC236}">
                <a16:creationId xmlns:a16="http://schemas.microsoft.com/office/drawing/2014/main" id="{01A91409-24BC-4D07-B50B-37E9BB2D65FD}"/>
              </a:ext>
            </a:extLst>
          </p:cNvPr>
          <p:cNvSpPr/>
          <p:nvPr/>
        </p:nvSpPr>
        <p:spPr>
          <a:xfrm>
            <a:off x="502540" y="915521"/>
            <a:ext cx="4009149" cy="33366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600" dirty="0">
                <a:solidFill>
                  <a:srgbClr val="C00000"/>
                </a:solidFill>
                <a:latin typeface="Arial" panose="020B0604020202020204" pitchFamily="34" charset="0"/>
                <a:cs typeface="Arial" panose="020B0604020202020204" pitchFamily="34" charset="0"/>
              </a:rPr>
              <a:t>RFID </a:t>
            </a:r>
            <a:r>
              <a:rPr lang="mn-MN" sz="1600" dirty="0">
                <a:solidFill>
                  <a:srgbClr val="C00000"/>
                </a:solidFill>
                <a:latin typeface="Arial" panose="020B0604020202020204" pitchFamily="34" charset="0"/>
                <a:cs typeface="Arial" panose="020B0604020202020204" pitchFamily="34" charset="0"/>
              </a:rPr>
              <a:t>–</a:t>
            </a:r>
            <a:r>
              <a:rPr lang="en-US" sz="1600" dirty="0">
                <a:solidFill>
                  <a:srgbClr val="C00000"/>
                </a:solidFill>
                <a:latin typeface="Arial" panose="020B0604020202020204" pitchFamily="34" charset="0"/>
                <a:cs typeface="Arial" panose="020B0604020202020204" pitchFamily="34" charset="0"/>
              </a:rPr>
              <a:t> system software completed</a:t>
            </a:r>
          </a:p>
        </p:txBody>
      </p:sp>
      <p:pic>
        <p:nvPicPr>
          <p:cNvPr id="11" name="Picture 10">
            <a:extLst>
              <a:ext uri="{FF2B5EF4-FFF2-40B4-BE49-F238E27FC236}">
                <a16:creationId xmlns:a16="http://schemas.microsoft.com/office/drawing/2014/main" id="{93F72A5E-7C28-494C-A1F9-BF2EC47A8CD1}"/>
              </a:ext>
            </a:extLst>
          </p:cNvPr>
          <p:cNvPicPr>
            <a:picLocks noChangeAspect="1"/>
          </p:cNvPicPr>
          <p:nvPr/>
        </p:nvPicPr>
        <p:blipFill>
          <a:blip r:embed="rId3"/>
          <a:stretch>
            <a:fillRect/>
          </a:stretch>
        </p:blipFill>
        <p:spPr>
          <a:xfrm>
            <a:off x="5773479" y="1366767"/>
            <a:ext cx="6230679" cy="4438610"/>
          </a:xfrm>
          <a:prstGeom prst="rect">
            <a:avLst/>
          </a:prstGeom>
        </p:spPr>
      </p:pic>
      <p:sp>
        <p:nvSpPr>
          <p:cNvPr id="13" name="TextBox 12">
            <a:extLst>
              <a:ext uri="{FF2B5EF4-FFF2-40B4-BE49-F238E27FC236}">
                <a16:creationId xmlns:a16="http://schemas.microsoft.com/office/drawing/2014/main" id="{D161479D-F428-425B-9D3A-37E4E97278E5}"/>
              </a:ext>
            </a:extLst>
          </p:cNvPr>
          <p:cNvSpPr txBox="1"/>
          <p:nvPr/>
        </p:nvSpPr>
        <p:spPr>
          <a:xfrm>
            <a:off x="300450" y="555563"/>
            <a:ext cx="11401595" cy="369332"/>
          </a:xfrm>
          <a:prstGeom prst="rect">
            <a:avLst/>
          </a:prstGeom>
          <a:noFill/>
        </p:spPr>
        <p:txBody>
          <a:bodyPr wrap="square">
            <a:spAutoFit/>
          </a:bodyPr>
          <a:lstStyle/>
          <a:p>
            <a:pPr marL="285750" indent="-285750">
              <a:buFont typeface="Arial" panose="020B0604020202020204" pitchFamily="34" charset="0"/>
              <a:buChar char="•"/>
            </a:pPr>
            <a:r>
              <a:rPr lang="en-US" b="1" dirty="0">
                <a:solidFill>
                  <a:schemeClr val="accent5"/>
                </a:solidFill>
                <a:latin typeface="Arial" panose="020B0604020202020204" pitchFamily="34" charset="0"/>
                <a:cs typeface="Arial" panose="020B0604020202020204" pitchFamily="34" charset="0"/>
              </a:rPr>
              <a:t>ITS based Car registration + Radio-Frequency Identification system /RFID/</a:t>
            </a:r>
            <a:r>
              <a:rPr lang="mn-MN" b="1" dirty="0">
                <a:solidFill>
                  <a:schemeClr val="accent5"/>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D5931238-22AC-4A39-A6A1-3863E1588BD8}"/>
              </a:ext>
            </a:extLst>
          </p:cNvPr>
          <p:cNvSpPr/>
          <p:nvPr/>
        </p:nvSpPr>
        <p:spPr>
          <a:xfrm>
            <a:off x="8165805" y="4888354"/>
            <a:ext cx="3838353" cy="9170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rgbClr val="FF0000"/>
                </a:solidFill>
                <a:latin typeface="Arial" panose="020B0604020202020204" pitchFamily="34" charset="0"/>
                <a:cs typeface="Arial" panose="020B0604020202020204" pitchFamily="34" charset="0"/>
              </a:rPr>
              <a:t>Four leg intersection 273 unit</a:t>
            </a:r>
          </a:p>
          <a:p>
            <a:pPr marL="285750" indent="-285750">
              <a:buFont typeface="Arial" panose="020B0604020202020204" pitchFamily="34" charset="0"/>
              <a:buChar char="•"/>
            </a:pPr>
            <a:r>
              <a:rPr lang="en-US" dirty="0">
                <a:solidFill>
                  <a:schemeClr val="accent6">
                    <a:lumMod val="75000"/>
                  </a:schemeClr>
                </a:solidFill>
                <a:latin typeface="Arial" panose="020B0604020202020204" pitchFamily="34" charset="0"/>
                <a:cs typeface="Arial" panose="020B0604020202020204" pitchFamily="34" charset="0"/>
              </a:rPr>
              <a:t>Three leg intersection 135 unit</a:t>
            </a:r>
            <a:r>
              <a:rPr lang="en-US" dirty="0">
                <a:solidFill>
                  <a:srgbClr val="FF0000"/>
                </a:solidFill>
                <a:latin typeface="Arial" panose="020B0604020202020204" pitchFamily="34" charset="0"/>
                <a:cs typeface="Arial" panose="020B0604020202020204" pitchFamily="34" charset="0"/>
              </a:rPr>
              <a:t> </a:t>
            </a:r>
          </a:p>
        </p:txBody>
      </p:sp>
      <p:sp>
        <p:nvSpPr>
          <p:cNvPr id="16" name="Title 1">
            <a:extLst>
              <a:ext uri="{FF2B5EF4-FFF2-40B4-BE49-F238E27FC236}">
                <a16:creationId xmlns:a16="http://schemas.microsoft.com/office/drawing/2014/main" id="{437DF278-7FB0-4070-BB87-AB88AEF5227C}"/>
              </a:ext>
            </a:extLst>
          </p:cNvPr>
          <p:cNvSpPr txBox="1">
            <a:spLocks/>
          </p:cNvSpPr>
          <p:nvPr/>
        </p:nvSpPr>
        <p:spPr>
          <a:xfrm>
            <a:off x="561470" y="125851"/>
            <a:ext cx="6998279" cy="5121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chemeClr val="accent1">
                    <a:lumMod val="50000"/>
                  </a:schemeClr>
                </a:solidFill>
                <a:latin typeface="Andes Bold" panose="02000000000000000000" pitchFamily="50" charset="0"/>
              </a:rPr>
              <a:t>Smart city solution</a:t>
            </a:r>
            <a:endParaRPr lang="en-US" sz="2800" b="1" dirty="0">
              <a:solidFill>
                <a:schemeClr val="accent1">
                  <a:lumMod val="50000"/>
                </a:schemeClr>
              </a:solidFill>
              <a:latin typeface="Andes Bold" panose="02000000000000000000" pitchFamily="50" charset="0"/>
            </a:endParaRPr>
          </a:p>
        </p:txBody>
      </p:sp>
    </p:spTree>
    <p:extLst>
      <p:ext uri="{BB962C8B-B14F-4D97-AF65-F5344CB8AC3E}">
        <p14:creationId xmlns:p14="http://schemas.microsoft.com/office/powerpoint/2010/main" val="186385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83C0AD-F7CB-48DD-B481-08A9C395797D}"/>
              </a:ext>
            </a:extLst>
          </p:cNvPr>
          <p:cNvSpPr>
            <a:spLocks noGrp="1"/>
          </p:cNvSpPr>
          <p:nvPr>
            <p:ph type="sldNum" sz="quarter" idx="12"/>
          </p:nvPr>
        </p:nvSpPr>
        <p:spPr/>
        <p:txBody>
          <a:bodyPr/>
          <a:lstStyle/>
          <a:p>
            <a:fld id="{E7833B62-3394-4559-8158-01E66686DC75}" type="slidenum">
              <a:rPr lang="en-US" smtClean="0"/>
              <a:t>16</a:t>
            </a:fld>
            <a:endParaRPr lang="en-US"/>
          </a:p>
        </p:txBody>
      </p:sp>
      <p:grpSp>
        <p:nvGrpSpPr>
          <p:cNvPr id="3" name="Group 2">
            <a:extLst>
              <a:ext uri="{FF2B5EF4-FFF2-40B4-BE49-F238E27FC236}">
                <a16:creationId xmlns:a16="http://schemas.microsoft.com/office/drawing/2014/main" id="{D33CE2D4-AAC0-42DC-9A88-E8209ACEF089}"/>
              </a:ext>
            </a:extLst>
          </p:cNvPr>
          <p:cNvGrpSpPr/>
          <p:nvPr/>
        </p:nvGrpSpPr>
        <p:grpSpPr>
          <a:xfrm>
            <a:off x="-38522" y="0"/>
            <a:ext cx="300982" cy="6858000"/>
            <a:chOff x="-38522" y="0"/>
            <a:chExt cx="300982" cy="6858000"/>
          </a:xfrm>
        </p:grpSpPr>
        <p:sp>
          <p:nvSpPr>
            <p:cNvPr id="4" name="Rectangle 3">
              <a:extLst>
                <a:ext uri="{FF2B5EF4-FFF2-40B4-BE49-F238E27FC236}">
                  <a16:creationId xmlns:a16="http://schemas.microsoft.com/office/drawing/2014/main" id="{374F15B2-3001-4302-A76C-586E9F76EED6}"/>
                </a:ext>
              </a:extLst>
            </p:cNvPr>
            <p:cNvSpPr/>
            <p:nvPr/>
          </p:nvSpPr>
          <p:spPr>
            <a:xfrm flipV="1">
              <a:off x="-38522" y="0"/>
              <a:ext cx="143297" cy="6858000"/>
            </a:xfrm>
            <a:prstGeom prst="rect">
              <a:avLst/>
            </a:prstGeom>
            <a:solidFill>
              <a:srgbClr val="F9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E3CCD205-7E3A-42C1-ABC7-D065D43AA1B1}"/>
                </a:ext>
              </a:extLst>
            </p:cNvPr>
            <p:cNvSpPr/>
            <p:nvPr/>
          </p:nvSpPr>
          <p:spPr>
            <a:xfrm rot="5400000">
              <a:off x="-131361" y="499997"/>
              <a:ext cx="619125" cy="168517"/>
            </a:xfrm>
            <a:prstGeom prst="triangle">
              <a:avLst/>
            </a:prstGeom>
            <a:solidFill>
              <a:srgbClr val="F9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grpSp>
      <p:sp>
        <p:nvSpPr>
          <p:cNvPr id="10" name="Rectangle 9">
            <a:extLst>
              <a:ext uri="{FF2B5EF4-FFF2-40B4-BE49-F238E27FC236}">
                <a16:creationId xmlns:a16="http://schemas.microsoft.com/office/drawing/2014/main" id="{01A91409-24BC-4D07-B50B-37E9BB2D65FD}"/>
              </a:ext>
            </a:extLst>
          </p:cNvPr>
          <p:cNvSpPr/>
          <p:nvPr/>
        </p:nvSpPr>
        <p:spPr>
          <a:xfrm>
            <a:off x="491907" y="1273281"/>
            <a:ext cx="4009149" cy="885128"/>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solidFill>
                  <a:srgbClr val="C00000"/>
                </a:solidFill>
                <a:latin typeface="Arial" panose="020B0604020202020204" pitchFamily="34" charset="0"/>
                <a:cs typeface="Arial" panose="020B0604020202020204" pitchFamily="34" charset="0"/>
              </a:rPr>
              <a:t>INTELLIGENT TRANSPORT SYSTEM</a:t>
            </a:r>
          </a:p>
        </p:txBody>
      </p:sp>
      <p:sp>
        <p:nvSpPr>
          <p:cNvPr id="13" name="TextBox 12">
            <a:extLst>
              <a:ext uri="{FF2B5EF4-FFF2-40B4-BE49-F238E27FC236}">
                <a16:creationId xmlns:a16="http://schemas.microsoft.com/office/drawing/2014/main" id="{D161479D-F428-425B-9D3A-37E4E97278E5}"/>
              </a:ext>
            </a:extLst>
          </p:cNvPr>
          <p:cNvSpPr txBox="1"/>
          <p:nvPr/>
        </p:nvSpPr>
        <p:spPr>
          <a:xfrm>
            <a:off x="394926" y="724541"/>
            <a:ext cx="11401595" cy="461665"/>
          </a:xfrm>
          <a:prstGeom prst="rect">
            <a:avLst/>
          </a:prstGeom>
          <a:noFill/>
        </p:spPr>
        <p:txBody>
          <a:bodyPr wrap="square">
            <a:spAutoFit/>
          </a:bodyPr>
          <a:lstStyle/>
          <a:p>
            <a:pPr marL="285750" indent="-285750">
              <a:buFont typeface="Arial" panose="020B0604020202020204" pitchFamily="34" charset="0"/>
              <a:buChar char="•"/>
            </a:pPr>
            <a:r>
              <a:rPr lang="en-US" sz="2400" b="1" dirty="0">
                <a:solidFill>
                  <a:schemeClr val="accent5"/>
                </a:solidFill>
                <a:latin typeface="Arial" panose="020B0604020202020204" pitchFamily="34" charset="0"/>
                <a:cs typeface="Arial" panose="020B0604020202020204" pitchFamily="34" charset="0"/>
              </a:rPr>
              <a:t>WORLD BANK PROJECT COMPONENTS</a:t>
            </a:r>
            <a:r>
              <a:rPr lang="mn-MN" sz="2400" b="1" dirty="0">
                <a:solidFill>
                  <a:schemeClr val="accent5"/>
                </a:solidFill>
                <a:latin typeface="Arial" panose="020B0604020202020204" pitchFamily="34" charset="0"/>
                <a:cs typeface="Arial" panose="020B0604020202020204" pitchFamily="34" charset="0"/>
              </a:rPr>
              <a:t> </a:t>
            </a:r>
          </a:p>
        </p:txBody>
      </p:sp>
      <p:sp>
        <p:nvSpPr>
          <p:cNvPr id="14" name="Title 1">
            <a:extLst>
              <a:ext uri="{FF2B5EF4-FFF2-40B4-BE49-F238E27FC236}">
                <a16:creationId xmlns:a16="http://schemas.microsoft.com/office/drawing/2014/main" id="{586DFC64-BEC9-4DD2-BCAC-C3B120CB275A}"/>
              </a:ext>
            </a:extLst>
          </p:cNvPr>
          <p:cNvSpPr txBox="1">
            <a:spLocks/>
          </p:cNvSpPr>
          <p:nvPr/>
        </p:nvSpPr>
        <p:spPr>
          <a:xfrm>
            <a:off x="561470" y="125851"/>
            <a:ext cx="6998279" cy="5121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accent1">
                    <a:lumMod val="50000"/>
                  </a:schemeClr>
                </a:solidFill>
                <a:latin typeface="Andes Bold" panose="02000000000000000000" pitchFamily="50" charset="0"/>
              </a:rPr>
              <a:t>Smart city solution</a:t>
            </a:r>
          </a:p>
        </p:txBody>
      </p:sp>
      <p:sp>
        <p:nvSpPr>
          <p:cNvPr id="16" name="Rectangle 15">
            <a:extLst>
              <a:ext uri="{FF2B5EF4-FFF2-40B4-BE49-F238E27FC236}">
                <a16:creationId xmlns:a16="http://schemas.microsoft.com/office/drawing/2014/main" id="{8EE9F2B9-D99D-4CEA-95BB-A29A58C7E8B8}"/>
              </a:ext>
            </a:extLst>
          </p:cNvPr>
          <p:cNvSpPr/>
          <p:nvPr/>
        </p:nvSpPr>
        <p:spPr>
          <a:xfrm>
            <a:off x="5973051" y="1273280"/>
            <a:ext cx="5380749" cy="885128"/>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solidFill>
                  <a:srgbClr val="C00000"/>
                </a:solidFill>
                <a:latin typeface="Arial" panose="020B0604020202020204" pitchFamily="34" charset="0"/>
                <a:cs typeface="Arial" panose="020B0604020202020204" pitchFamily="34" charset="0"/>
              </a:rPr>
              <a:t>SMART PARKING MANAGEMENT SYSTEM</a:t>
            </a:r>
          </a:p>
        </p:txBody>
      </p:sp>
      <p:pic>
        <p:nvPicPr>
          <p:cNvPr id="6" name="Picture 5">
            <a:extLst>
              <a:ext uri="{FF2B5EF4-FFF2-40B4-BE49-F238E27FC236}">
                <a16:creationId xmlns:a16="http://schemas.microsoft.com/office/drawing/2014/main" id="{4131CB99-F5A0-4DB3-94D3-3256A42D5870}"/>
              </a:ext>
            </a:extLst>
          </p:cNvPr>
          <p:cNvPicPr>
            <a:picLocks noChangeAspect="1"/>
          </p:cNvPicPr>
          <p:nvPr/>
        </p:nvPicPr>
        <p:blipFill>
          <a:blip r:embed="rId2"/>
          <a:stretch>
            <a:fillRect/>
          </a:stretch>
        </p:blipFill>
        <p:spPr>
          <a:xfrm>
            <a:off x="5066976" y="2223394"/>
            <a:ext cx="6788586" cy="4132956"/>
          </a:xfrm>
          <a:prstGeom prst="rect">
            <a:avLst/>
          </a:prstGeom>
        </p:spPr>
      </p:pic>
      <p:pic>
        <p:nvPicPr>
          <p:cNvPr id="12" name="Picture 11">
            <a:extLst>
              <a:ext uri="{FF2B5EF4-FFF2-40B4-BE49-F238E27FC236}">
                <a16:creationId xmlns:a16="http://schemas.microsoft.com/office/drawing/2014/main" id="{4C3747B8-0688-4E34-8DA5-7EE627D40B66}"/>
              </a:ext>
            </a:extLst>
          </p:cNvPr>
          <p:cNvPicPr>
            <a:picLocks noChangeAspect="1"/>
          </p:cNvPicPr>
          <p:nvPr/>
        </p:nvPicPr>
        <p:blipFill>
          <a:blip r:embed="rId3"/>
          <a:stretch>
            <a:fillRect/>
          </a:stretch>
        </p:blipFill>
        <p:spPr>
          <a:xfrm>
            <a:off x="336438" y="2223394"/>
            <a:ext cx="4320086" cy="4156252"/>
          </a:xfrm>
          <a:prstGeom prst="rect">
            <a:avLst/>
          </a:prstGeom>
        </p:spPr>
      </p:pic>
    </p:spTree>
    <p:extLst>
      <p:ext uri="{BB962C8B-B14F-4D97-AF65-F5344CB8AC3E}">
        <p14:creationId xmlns:p14="http://schemas.microsoft.com/office/powerpoint/2010/main" val="2417594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33CE2D4-AAC0-42DC-9A88-E8209ACEF089}"/>
              </a:ext>
            </a:extLst>
          </p:cNvPr>
          <p:cNvGrpSpPr/>
          <p:nvPr/>
        </p:nvGrpSpPr>
        <p:grpSpPr>
          <a:xfrm>
            <a:off x="-38522" y="0"/>
            <a:ext cx="300982" cy="6858000"/>
            <a:chOff x="-38522" y="0"/>
            <a:chExt cx="300982" cy="6858000"/>
          </a:xfrm>
        </p:grpSpPr>
        <p:sp>
          <p:nvSpPr>
            <p:cNvPr id="4" name="Rectangle 3">
              <a:extLst>
                <a:ext uri="{FF2B5EF4-FFF2-40B4-BE49-F238E27FC236}">
                  <a16:creationId xmlns:a16="http://schemas.microsoft.com/office/drawing/2014/main" id="{374F15B2-3001-4302-A76C-586E9F76EED6}"/>
                </a:ext>
              </a:extLst>
            </p:cNvPr>
            <p:cNvSpPr/>
            <p:nvPr/>
          </p:nvSpPr>
          <p:spPr>
            <a:xfrm flipV="1">
              <a:off x="-38522" y="0"/>
              <a:ext cx="143297" cy="6858000"/>
            </a:xfrm>
            <a:prstGeom prst="rect">
              <a:avLst/>
            </a:prstGeom>
            <a:solidFill>
              <a:srgbClr val="F9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E3CCD205-7E3A-42C1-ABC7-D065D43AA1B1}"/>
                </a:ext>
              </a:extLst>
            </p:cNvPr>
            <p:cNvSpPr/>
            <p:nvPr/>
          </p:nvSpPr>
          <p:spPr>
            <a:xfrm rot="5400000">
              <a:off x="-131361" y="499997"/>
              <a:ext cx="619125" cy="168517"/>
            </a:xfrm>
            <a:prstGeom prst="triangle">
              <a:avLst/>
            </a:prstGeom>
            <a:solidFill>
              <a:srgbClr val="F9A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grpSp>
      <p:pic>
        <p:nvPicPr>
          <p:cNvPr id="8" name="Picture 7">
            <a:extLst>
              <a:ext uri="{FF2B5EF4-FFF2-40B4-BE49-F238E27FC236}">
                <a16:creationId xmlns:a16="http://schemas.microsoft.com/office/drawing/2014/main" id="{9307342B-8C9E-4A9C-B3AC-1E07C36CDC8D}"/>
              </a:ext>
            </a:extLst>
          </p:cNvPr>
          <p:cNvPicPr>
            <a:picLocks noChangeAspect="1"/>
          </p:cNvPicPr>
          <p:nvPr/>
        </p:nvPicPr>
        <p:blipFill>
          <a:blip r:embed="rId2"/>
          <a:stretch>
            <a:fillRect/>
          </a:stretch>
        </p:blipFill>
        <p:spPr>
          <a:xfrm>
            <a:off x="417194" y="428946"/>
            <a:ext cx="11357611" cy="6000108"/>
          </a:xfrm>
          <a:prstGeom prst="rect">
            <a:avLst/>
          </a:prstGeom>
        </p:spPr>
      </p:pic>
      <p:sp>
        <p:nvSpPr>
          <p:cNvPr id="15" name="Title 1">
            <a:extLst>
              <a:ext uri="{FF2B5EF4-FFF2-40B4-BE49-F238E27FC236}">
                <a16:creationId xmlns:a16="http://schemas.microsoft.com/office/drawing/2014/main" id="{6DA2609D-145B-44DC-AD8E-2A4F1659368A}"/>
              </a:ext>
            </a:extLst>
          </p:cNvPr>
          <p:cNvSpPr txBox="1">
            <a:spLocks/>
          </p:cNvSpPr>
          <p:nvPr/>
        </p:nvSpPr>
        <p:spPr>
          <a:xfrm>
            <a:off x="561470" y="125851"/>
            <a:ext cx="6998279" cy="5121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accent1">
                    <a:lumMod val="50000"/>
                  </a:schemeClr>
                </a:solidFill>
                <a:latin typeface="Andes Bold" panose="02000000000000000000" pitchFamily="50" charset="0"/>
              </a:rPr>
              <a:t>ITS Ulaanbaatar city challenges</a:t>
            </a:r>
          </a:p>
        </p:txBody>
      </p:sp>
      <p:sp>
        <p:nvSpPr>
          <p:cNvPr id="17" name="TextBox 16">
            <a:extLst>
              <a:ext uri="{FF2B5EF4-FFF2-40B4-BE49-F238E27FC236}">
                <a16:creationId xmlns:a16="http://schemas.microsoft.com/office/drawing/2014/main" id="{4B4292D5-869C-4AFD-AF58-31290FBE689E}"/>
              </a:ext>
            </a:extLst>
          </p:cNvPr>
          <p:cNvSpPr txBox="1"/>
          <p:nvPr/>
        </p:nvSpPr>
        <p:spPr>
          <a:xfrm>
            <a:off x="8542526" y="6362817"/>
            <a:ext cx="3232280" cy="369332"/>
          </a:xfrm>
          <a:prstGeom prst="rect">
            <a:avLst/>
          </a:prstGeom>
          <a:noFill/>
        </p:spPr>
        <p:txBody>
          <a:bodyPr wrap="square" rtlCol="0">
            <a:spAutoFit/>
          </a:bodyPr>
          <a:lstStyle/>
          <a:p>
            <a:r>
              <a:rPr lang="en-US" dirty="0"/>
              <a:t>Source: world bank study team</a:t>
            </a:r>
          </a:p>
        </p:txBody>
      </p:sp>
    </p:spTree>
    <p:extLst>
      <p:ext uri="{BB962C8B-B14F-4D97-AF65-F5344CB8AC3E}">
        <p14:creationId xmlns:p14="http://schemas.microsoft.com/office/powerpoint/2010/main" val="2657282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99765-A3B6-43D2-AEA0-C3B1532FC0CB}"/>
              </a:ext>
            </a:extLst>
          </p:cNvPr>
          <p:cNvSpPr>
            <a:spLocks noGrp="1"/>
          </p:cNvSpPr>
          <p:nvPr>
            <p:ph type="title"/>
          </p:nvPr>
        </p:nvSpPr>
        <p:spPr/>
        <p:txBody>
          <a:bodyPr vert="horz" lIns="91440" tIns="45720" rIns="91440" bIns="45720" rtlCol="0" anchor="ctr">
            <a:normAutofit/>
          </a:bodyPr>
          <a:lstStyle/>
          <a:p>
            <a:r>
              <a:rPr lang="en-US" sz="4000" b="1">
                <a:solidFill>
                  <a:schemeClr val="accent1">
                    <a:lumMod val="50000"/>
                  </a:schemeClr>
                </a:solidFill>
                <a:latin typeface="Andes Bold" panose="02000000000000000000" pitchFamily="50" charset="0"/>
              </a:rPr>
              <a:t>What we seek from this TDD</a:t>
            </a:r>
          </a:p>
        </p:txBody>
      </p:sp>
      <p:sp>
        <p:nvSpPr>
          <p:cNvPr id="3" name="Content Placeholder 2">
            <a:extLst>
              <a:ext uri="{FF2B5EF4-FFF2-40B4-BE49-F238E27FC236}">
                <a16:creationId xmlns:a16="http://schemas.microsoft.com/office/drawing/2014/main" id="{0AAB5678-C614-4DDB-A7B7-1B61E0FD397F}"/>
              </a:ext>
            </a:extLst>
          </p:cNvPr>
          <p:cNvSpPr>
            <a:spLocks noGrp="1"/>
          </p:cNvSpPr>
          <p:nvPr>
            <p:ph idx="1"/>
          </p:nvPr>
        </p:nvSpPr>
        <p:spPr/>
        <p:txBody>
          <a:bodyPr vert="horz" lIns="91440" tIns="45720" rIns="91440" bIns="45720" rtlCol="0" anchor="t">
            <a:normAutofit/>
          </a:bodyPr>
          <a:lstStyle/>
          <a:p>
            <a:r>
              <a:rPr lang="en-US"/>
              <a:t>Describe gaps or challenges in your project (You may refer to the smart city topics in slide 4)</a:t>
            </a:r>
          </a:p>
          <a:p>
            <a:r>
              <a:rPr lang="en-US"/>
              <a:t>Pose them as specific questions about the kind of Smart City solution/answers you are seeking for (e.g. What smart technologies are effective in monitoring and addressing traffic congestion?)</a:t>
            </a:r>
          </a:p>
          <a:p>
            <a:pPr marL="0" indent="0">
              <a:buNone/>
            </a:pPr>
            <a:endParaRPr lang="en-US"/>
          </a:p>
          <a:p>
            <a:pPr marL="0" indent="0">
              <a:buNone/>
            </a:pPr>
            <a:r>
              <a:rPr lang="en-US"/>
              <a:t> </a:t>
            </a:r>
          </a:p>
          <a:p>
            <a:endParaRPr lang="en-US"/>
          </a:p>
        </p:txBody>
      </p:sp>
    </p:spTree>
    <p:extLst>
      <p:ext uri="{BB962C8B-B14F-4D97-AF65-F5344CB8AC3E}">
        <p14:creationId xmlns:p14="http://schemas.microsoft.com/office/powerpoint/2010/main" val="3316343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3746A-7E42-47E4-ABEB-4EF4129CB079}"/>
              </a:ext>
            </a:extLst>
          </p:cNvPr>
          <p:cNvSpPr>
            <a:spLocks noGrp="1"/>
          </p:cNvSpPr>
          <p:nvPr>
            <p:ph type="ctrTitle"/>
          </p:nvPr>
        </p:nvSpPr>
        <p:spPr/>
        <p:txBody>
          <a:bodyPr anchor="ctr">
            <a:normAutofit/>
          </a:bodyPr>
          <a:lstStyle/>
          <a:p>
            <a:r>
              <a:rPr lang="en-US"/>
              <a:t>Buffalo Municipality Smart City Strategy</a:t>
            </a:r>
          </a:p>
        </p:txBody>
      </p:sp>
      <p:sp>
        <p:nvSpPr>
          <p:cNvPr id="3" name="Subtitle 2">
            <a:extLst>
              <a:ext uri="{FF2B5EF4-FFF2-40B4-BE49-F238E27FC236}">
                <a16:creationId xmlns:a16="http://schemas.microsoft.com/office/drawing/2014/main" id="{E1EB873F-1F93-4B74-A0E1-8E89D5E83C32}"/>
              </a:ext>
            </a:extLst>
          </p:cNvPr>
          <p:cNvSpPr>
            <a:spLocks noGrp="1"/>
          </p:cNvSpPr>
          <p:nvPr>
            <p:ph type="subTitle" idx="1"/>
          </p:nvPr>
        </p:nvSpPr>
        <p:spPr/>
        <p:txBody>
          <a:bodyPr anchor="ctr"/>
          <a:lstStyle/>
          <a:p>
            <a:r>
              <a:rPr lang="en-US"/>
              <a:t>[South Africa]</a:t>
            </a:r>
          </a:p>
        </p:txBody>
      </p:sp>
    </p:spTree>
    <p:extLst>
      <p:ext uri="{BB962C8B-B14F-4D97-AF65-F5344CB8AC3E}">
        <p14:creationId xmlns:p14="http://schemas.microsoft.com/office/powerpoint/2010/main" val="4007422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A8303-F867-3646-A620-88A5AEE30D40}"/>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A87670FD-F614-0E49-B211-266D1700793D}"/>
              </a:ext>
            </a:extLst>
          </p:cNvPr>
          <p:cNvSpPr/>
          <p:nvPr/>
        </p:nvSpPr>
        <p:spPr>
          <a:xfrm>
            <a:off x="0" y="0"/>
            <a:ext cx="12192000" cy="6858000"/>
          </a:xfrm>
          <a:prstGeom prst="rect">
            <a:avLst/>
          </a:prstGeom>
          <a:gradFill>
            <a:gsLst>
              <a:gs pos="41000">
                <a:srgbClr val="185889"/>
              </a:gs>
              <a:gs pos="0">
                <a:srgbClr val="00B0F0"/>
              </a:gs>
              <a:gs pos="99000">
                <a:schemeClr val="accent1">
                  <a:lumMod val="5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3CE30FA2-E921-C04D-9427-1597613ADAFC}"/>
              </a:ext>
            </a:extLst>
          </p:cNvPr>
          <p:cNvPicPr>
            <a:picLocks noChangeAspect="1"/>
          </p:cNvPicPr>
          <p:nvPr/>
        </p:nvPicPr>
        <p:blipFill>
          <a:blip r:embed="rId2">
            <a:alphaModFix amt="19000"/>
          </a:blip>
          <a:stretch>
            <a:fillRect/>
          </a:stretch>
        </p:blipFill>
        <p:spPr>
          <a:xfrm>
            <a:off x="176463" y="1915583"/>
            <a:ext cx="12192000" cy="4942417"/>
          </a:xfrm>
          <a:prstGeom prst="rect">
            <a:avLst/>
          </a:prstGeom>
        </p:spPr>
      </p:pic>
      <p:sp>
        <p:nvSpPr>
          <p:cNvPr id="5" name="Title 1">
            <a:extLst>
              <a:ext uri="{FF2B5EF4-FFF2-40B4-BE49-F238E27FC236}">
                <a16:creationId xmlns:a16="http://schemas.microsoft.com/office/drawing/2014/main" id="{0E7A10D7-B454-D44D-ADA7-E7B0C14E73A6}"/>
              </a:ext>
            </a:extLst>
          </p:cNvPr>
          <p:cNvSpPr txBox="1">
            <a:spLocks/>
          </p:cNvSpPr>
          <p:nvPr/>
        </p:nvSpPr>
        <p:spPr>
          <a:xfrm>
            <a:off x="755025" y="546097"/>
            <a:ext cx="10890422" cy="77418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b="1" i="0" kern="1200">
                <a:solidFill>
                  <a:schemeClr val="accent1">
                    <a:lumMod val="50000"/>
                  </a:schemeClr>
                </a:solidFill>
                <a:latin typeface="Andes Bold" panose="02000000000000000000" pitchFamily="2" charset="0"/>
                <a:ea typeface="+mj-ea"/>
                <a:cs typeface="+mj-cs"/>
              </a:defRPr>
            </a:lvl1pPr>
          </a:lstStyle>
          <a:p>
            <a:r>
              <a:rPr lang="en-US" sz="4000">
                <a:solidFill>
                  <a:schemeClr val="bg1">
                    <a:lumMod val="95000"/>
                  </a:schemeClr>
                </a:solidFill>
                <a:latin typeface="+mn-lt"/>
              </a:rPr>
              <a:t>Participating Projects  </a:t>
            </a:r>
          </a:p>
        </p:txBody>
      </p:sp>
      <p:sp>
        <p:nvSpPr>
          <p:cNvPr id="7" name="Title 1">
            <a:extLst>
              <a:ext uri="{FF2B5EF4-FFF2-40B4-BE49-F238E27FC236}">
                <a16:creationId xmlns:a16="http://schemas.microsoft.com/office/drawing/2014/main" id="{3E8757EB-53C7-7843-B28C-8360A223A8A3}"/>
              </a:ext>
            </a:extLst>
          </p:cNvPr>
          <p:cNvSpPr txBox="1">
            <a:spLocks/>
          </p:cNvSpPr>
          <p:nvPr/>
        </p:nvSpPr>
        <p:spPr>
          <a:xfrm>
            <a:off x="10174705" y="3641631"/>
            <a:ext cx="982580" cy="149031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b="1" i="0" kern="1200">
                <a:solidFill>
                  <a:schemeClr val="accent1">
                    <a:lumMod val="50000"/>
                  </a:schemeClr>
                </a:solidFill>
                <a:latin typeface="Andes Bold" panose="02000000000000000000" pitchFamily="2" charset="0"/>
                <a:ea typeface="+mj-ea"/>
                <a:cs typeface="+mj-cs"/>
              </a:defRPr>
            </a:lvl1pPr>
          </a:lstStyle>
          <a:p>
            <a:pPr algn="ctr"/>
            <a:endParaRPr lang="en-US" sz="24000" b="0">
              <a:solidFill>
                <a:schemeClr val="bg1">
                  <a:lumMod val="95000"/>
                </a:schemeClr>
              </a:solidFill>
              <a:latin typeface="ANDESEXTRALIGHT" panose="02000000000000000000" pitchFamily="2" charset="0"/>
            </a:endParaRPr>
          </a:p>
        </p:txBody>
      </p:sp>
      <p:graphicFrame>
        <p:nvGraphicFramePr>
          <p:cNvPr id="8" name="Table 8">
            <a:extLst>
              <a:ext uri="{FF2B5EF4-FFF2-40B4-BE49-F238E27FC236}">
                <a16:creationId xmlns:a16="http://schemas.microsoft.com/office/drawing/2014/main" id="{048CDB9C-894B-424D-B3B1-3F5F5FDDB48E}"/>
              </a:ext>
            </a:extLst>
          </p:cNvPr>
          <p:cNvGraphicFramePr>
            <a:graphicFrameLocks noGrp="1"/>
          </p:cNvGraphicFramePr>
          <p:nvPr>
            <p:extLst>
              <p:ext uri="{D42A27DB-BD31-4B8C-83A1-F6EECF244321}">
                <p14:modId xmlns:p14="http://schemas.microsoft.com/office/powerpoint/2010/main" val="4030044149"/>
              </p:ext>
            </p:extLst>
          </p:nvPr>
        </p:nvGraphicFramePr>
        <p:xfrm>
          <a:off x="755025" y="1499165"/>
          <a:ext cx="10692063" cy="4598534"/>
        </p:xfrm>
        <a:graphic>
          <a:graphicData uri="http://schemas.openxmlformats.org/drawingml/2006/table">
            <a:tbl>
              <a:tblPr firstRow="1" bandRow="1">
                <a:tableStyleId>{5C22544A-7EE6-4342-B048-85BDC9FD1C3A}</a:tableStyleId>
              </a:tblPr>
              <a:tblGrid>
                <a:gridCol w="2001475">
                  <a:extLst>
                    <a:ext uri="{9D8B030D-6E8A-4147-A177-3AD203B41FA5}">
                      <a16:colId xmlns:a16="http://schemas.microsoft.com/office/drawing/2014/main" val="2824764197"/>
                    </a:ext>
                  </a:extLst>
                </a:gridCol>
                <a:gridCol w="8690588">
                  <a:extLst>
                    <a:ext uri="{9D8B030D-6E8A-4147-A177-3AD203B41FA5}">
                      <a16:colId xmlns:a16="http://schemas.microsoft.com/office/drawing/2014/main" val="77965390"/>
                    </a:ext>
                  </a:extLst>
                </a:gridCol>
              </a:tblGrid>
              <a:tr h="654608">
                <a:tc>
                  <a:txBody>
                    <a:bodyPr/>
                    <a:lstStyle/>
                    <a:p>
                      <a:pPr algn="ctr"/>
                      <a:r>
                        <a:rPr lang="en-US" sz="2800" dirty="0"/>
                        <a:t>COUNTRY</a:t>
                      </a:r>
                      <a:endParaRPr lang="en-US" sz="2000" dirty="0"/>
                    </a:p>
                  </a:txBody>
                  <a:tcPr anchor="ctr"/>
                </a:tc>
                <a:tc>
                  <a:txBody>
                    <a:bodyPr/>
                    <a:lstStyle/>
                    <a:p>
                      <a:pPr algn="ctr"/>
                      <a:r>
                        <a:rPr lang="en-US" sz="2800" dirty="0"/>
                        <a:t>PROJECT</a:t>
                      </a:r>
                    </a:p>
                  </a:txBody>
                  <a:tcPr anchor="ctr"/>
                </a:tc>
                <a:extLst>
                  <a:ext uri="{0D108BD9-81ED-4DB2-BD59-A6C34878D82A}">
                    <a16:rowId xmlns:a16="http://schemas.microsoft.com/office/drawing/2014/main" val="3053963075"/>
                  </a:ext>
                </a:extLst>
              </a:tr>
              <a:tr h="670886">
                <a:tc>
                  <a:txBody>
                    <a:bodyPr/>
                    <a:lstStyle/>
                    <a:p>
                      <a:pPr algn="ctr"/>
                      <a:r>
                        <a:rPr lang="en-US" sz="2000" b="1" dirty="0">
                          <a:solidFill>
                            <a:schemeClr val="tx1"/>
                          </a:solidFill>
                        </a:rPr>
                        <a:t>EGYPT </a:t>
                      </a:r>
                      <a:endParaRPr lang="en-US" sz="2000">
                        <a:solidFill>
                          <a:schemeClr val="tx1"/>
                        </a:solidFill>
                      </a:endParaRPr>
                    </a:p>
                  </a:txBody>
                  <a:tcPr anchor="ctr"/>
                </a:tc>
                <a:tc>
                  <a:txBody>
                    <a:bodyPr/>
                    <a:lstStyle/>
                    <a:p>
                      <a:pPr marL="0" marR="0" lvl="0" indent="0" algn="ctr">
                        <a:lnSpc>
                          <a:spcPct val="100000"/>
                        </a:lnSpc>
                        <a:spcBef>
                          <a:spcPts val="0"/>
                        </a:spcBef>
                        <a:spcAft>
                          <a:spcPts val="0"/>
                        </a:spcAft>
                        <a:buNone/>
                      </a:pPr>
                      <a:r>
                        <a:rPr lang="en-US" sz="2000" b="1" dirty="0">
                          <a:solidFill>
                            <a:schemeClr val="tx1"/>
                          </a:solidFill>
                        </a:rPr>
                        <a:t>Integrated Land and Urban Management in Egypt</a:t>
                      </a:r>
                    </a:p>
                  </a:txBody>
                  <a:tcPr anchor="ctr"/>
                </a:tc>
                <a:extLst>
                  <a:ext uri="{0D108BD9-81ED-4DB2-BD59-A6C34878D82A}">
                    <a16:rowId xmlns:a16="http://schemas.microsoft.com/office/drawing/2014/main" val="4079304112"/>
                  </a:ext>
                </a:extLst>
              </a:tr>
              <a:tr h="654608">
                <a:tc>
                  <a:txBody>
                    <a:bodyPr/>
                    <a:lstStyle/>
                    <a:p>
                      <a:pPr algn="ctr"/>
                      <a:r>
                        <a:rPr lang="en-US" sz="2000" b="1" dirty="0">
                          <a:solidFill>
                            <a:schemeClr val="tx1"/>
                          </a:solidFill>
                        </a:rPr>
                        <a:t>JORDAN</a:t>
                      </a:r>
                      <a:endParaRPr lang="en-US" sz="20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New Planning Bylaw for GAM: Designing for communities to promote walkability </a:t>
                      </a:r>
                    </a:p>
                  </a:txBody>
                  <a:tcPr anchor="ctr"/>
                </a:tc>
                <a:extLst>
                  <a:ext uri="{0D108BD9-81ED-4DB2-BD59-A6C34878D82A}">
                    <a16:rowId xmlns:a16="http://schemas.microsoft.com/office/drawing/2014/main" val="647513941"/>
                  </a:ext>
                </a:extLst>
              </a:tr>
              <a:tr h="654608">
                <a:tc>
                  <a:txBody>
                    <a:bodyPr/>
                    <a:lstStyle/>
                    <a:p>
                      <a:pPr algn="ctr"/>
                      <a:r>
                        <a:rPr lang="en-US" sz="2000" b="1" dirty="0">
                          <a:solidFill>
                            <a:schemeClr val="tx1"/>
                          </a:solidFill>
                        </a:rPr>
                        <a:t>MONGOLIA </a:t>
                      </a:r>
                      <a:endParaRPr lang="en-US" sz="200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Ulaanbaatar Sustainable Urban Transport Project</a:t>
                      </a:r>
                    </a:p>
                  </a:txBody>
                  <a:tcPr anchor="ctr">
                    <a:solidFill>
                      <a:schemeClr val="accent1">
                        <a:tint val="40000"/>
                        <a:alpha val="55000"/>
                      </a:schemeClr>
                    </a:solidFill>
                  </a:tcPr>
                </a:tc>
                <a:extLst>
                  <a:ext uri="{0D108BD9-81ED-4DB2-BD59-A6C34878D82A}">
                    <a16:rowId xmlns:a16="http://schemas.microsoft.com/office/drawing/2014/main" val="2771988836"/>
                  </a:ext>
                </a:extLst>
              </a:tr>
              <a:tr h="654608">
                <a:tc>
                  <a:txBody>
                    <a:bodyPr/>
                    <a:lstStyle/>
                    <a:p>
                      <a:pPr algn="ctr"/>
                      <a:r>
                        <a:rPr lang="en-US" sz="2000" b="1" dirty="0">
                          <a:solidFill>
                            <a:schemeClr val="tx1"/>
                          </a:solidFill>
                        </a:rPr>
                        <a:t>SOUTH AFRICA </a:t>
                      </a:r>
                      <a:endParaRPr lang="en-US" sz="200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Buffalo Municipality Smart City Strategy</a:t>
                      </a:r>
                    </a:p>
                  </a:txBody>
                  <a:tcPr anchor="ctr"/>
                </a:tc>
                <a:extLst>
                  <a:ext uri="{0D108BD9-81ED-4DB2-BD59-A6C34878D82A}">
                    <a16:rowId xmlns:a16="http://schemas.microsoft.com/office/drawing/2014/main" val="3778702990"/>
                  </a:ext>
                </a:extLst>
              </a:tr>
              <a:tr h="654608">
                <a:tc>
                  <a:txBody>
                    <a:bodyPr/>
                    <a:lstStyle/>
                    <a:p>
                      <a:pPr algn="ctr"/>
                      <a:r>
                        <a:rPr lang="en-US" sz="2000" b="1" dirty="0">
                          <a:solidFill>
                            <a:schemeClr val="tx1"/>
                          </a:solidFill>
                        </a:rPr>
                        <a:t>TURKEY</a:t>
                      </a:r>
                      <a:endParaRPr lang="en-US" sz="20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Izmir Smart City</a:t>
                      </a:r>
                    </a:p>
                  </a:txBody>
                  <a:tcPr anchor="ctr"/>
                </a:tc>
                <a:extLst>
                  <a:ext uri="{0D108BD9-81ED-4DB2-BD59-A6C34878D82A}">
                    <a16:rowId xmlns:a16="http://schemas.microsoft.com/office/drawing/2014/main" val="3445273281"/>
                  </a:ext>
                </a:extLst>
              </a:tr>
              <a:tr h="654608">
                <a:tc>
                  <a:txBody>
                    <a:bodyPr/>
                    <a:lstStyle/>
                    <a:p>
                      <a:pPr algn="ctr"/>
                      <a:r>
                        <a:rPr lang="en-US" sz="2000" b="1" dirty="0">
                          <a:solidFill>
                            <a:schemeClr val="tx1"/>
                          </a:solidFill>
                        </a:rPr>
                        <a:t>UGANDA</a:t>
                      </a:r>
                      <a:endParaRPr lang="en-US" sz="2000" dirty="0">
                        <a:solidFill>
                          <a:schemeClr val="tx1"/>
                        </a:solidFill>
                      </a:endParaRPr>
                    </a:p>
                  </a:txBody>
                  <a:tcPr anchor="ctr"/>
                </a:tc>
                <a:tc>
                  <a:txBody>
                    <a:bodyPr/>
                    <a:lstStyle/>
                    <a:p>
                      <a:pPr algn="ctr"/>
                      <a:r>
                        <a:rPr lang="en-US" sz="2000" b="1" dirty="0">
                          <a:solidFill>
                            <a:schemeClr val="tx1"/>
                          </a:solidFill>
                        </a:rPr>
                        <a:t>Physical Planning and Urban Management Information System (PPUMIS)</a:t>
                      </a:r>
                      <a:endParaRPr lang="en-US" sz="2000" dirty="0">
                        <a:solidFill>
                          <a:schemeClr val="tx1"/>
                        </a:solidFill>
                      </a:endParaRPr>
                    </a:p>
                  </a:txBody>
                  <a:tcPr anchor="ctr"/>
                </a:tc>
                <a:extLst>
                  <a:ext uri="{0D108BD9-81ED-4DB2-BD59-A6C34878D82A}">
                    <a16:rowId xmlns:a16="http://schemas.microsoft.com/office/drawing/2014/main" val="4353988"/>
                  </a:ext>
                </a:extLst>
              </a:tr>
            </a:tbl>
          </a:graphicData>
        </a:graphic>
      </p:graphicFrame>
    </p:spTree>
    <p:extLst>
      <p:ext uri="{BB962C8B-B14F-4D97-AF65-F5344CB8AC3E}">
        <p14:creationId xmlns:p14="http://schemas.microsoft.com/office/powerpoint/2010/main" val="3112480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F0A37A6-7DF4-A040-838E-6D626A42FE33}"/>
              </a:ext>
            </a:extLst>
          </p:cNvPr>
          <p:cNvPicPr>
            <a:picLocks noChangeAspect="1"/>
          </p:cNvPicPr>
          <p:nvPr/>
        </p:nvPicPr>
        <p:blipFill>
          <a:blip r:embed="rId3"/>
          <a:stretch>
            <a:fillRect/>
          </a:stretch>
        </p:blipFill>
        <p:spPr>
          <a:xfrm>
            <a:off x="0" y="-14544"/>
            <a:ext cx="12192000" cy="6861299"/>
          </a:xfrm>
          <a:prstGeom prst="rect">
            <a:avLst/>
          </a:prstGeom>
        </p:spPr>
      </p:pic>
      <p:sp>
        <p:nvSpPr>
          <p:cNvPr id="2" name="Rectangle 1">
            <a:extLst>
              <a:ext uri="{FF2B5EF4-FFF2-40B4-BE49-F238E27FC236}">
                <a16:creationId xmlns:a16="http://schemas.microsoft.com/office/drawing/2014/main" id="{434A2A2C-B8E9-C54A-A975-24F3BF77C33D}"/>
              </a:ext>
            </a:extLst>
          </p:cNvPr>
          <p:cNvSpPr/>
          <p:nvPr/>
        </p:nvSpPr>
        <p:spPr>
          <a:xfrm>
            <a:off x="0" y="-14543"/>
            <a:ext cx="12191999" cy="6872543"/>
          </a:xfrm>
          <a:prstGeom prst="rect">
            <a:avLst/>
          </a:prstGeom>
          <a:solidFill>
            <a:schemeClr val="accent3">
              <a:lumMod val="20000"/>
              <a:lumOff val="80000"/>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Title 7">
            <a:extLst>
              <a:ext uri="{FF2B5EF4-FFF2-40B4-BE49-F238E27FC236}">
                <a16:creationId xmlns:a16="http://schemas.microsoft.com/office/drawing/2014/main" id="{369CB44A-9D03-4BF7-8A47-54FD5EEC0223}"/>
              </a:ext>
            </a:extLst>
          </p:cNvPr>
          <p:cNvSpPr txBox="1">
            <a:spLocks/>
          </p:cNvSpPr>
          <p:nvPr/>
        </p:nvSpPr>
        <p:spPr>
          <a:xfrm>
            <a:off x="169092" y="133248"/>
            <a:ext cx="10733369" cy="1320585"/>
          </a:xfrm>
          <a:prstGeom prst="rect">
            <a:avLst/>
          </a:prstGeom>
        </p:spPr>
        <p:txBody>
          <a:bodyPr vert="horz" lIns="72000" tIns="36000" rIns="72000" bIns="36000" rtlCol="0" anchor="b" anchorCtr="0">
            <a:normAutofit fontScale="45000" lnSpcReduction="20000"/>
          </a:bodyPr>
          <a:lstStyle>
            <a:lvl1pPr algn="l" defTabSz="914400" rtl="0" eaLnBrk="1" latinLnBrk="0" hangingPunct="1">
              <a:lnSpc>
                <a:spcPct val="90000"/>
              </a:lnSpc>
              <a:spcBef>
                <a:spcPct val="0"/>
              </a:spcBef>
              <a:buNone/>
              <a:defRPr sz="4000" b="1" i="0" kern="1200" cap="all" spc="100" baseline="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ZA" sz="7100" b="1" i="0" u="none" strike="noStrike" kern="1200" cap="all" spc="100" normalizeH="0" baseline="0" noProof="0">
                <a:ln>
                  <a:noFill/>
                </a:ln>
                <a:solidFill>
                  <a:schemeClr val="tx1"/>
                </a:solidFill>
                <a:effectLst/>
                <a:uLnTx/>
                <a:uFillTx/>
                <a:latin typeface="Arial"/>
                <a:ea typeface="+mj-ea"/>
                <a:cs typeface="+mj-cs"/>
              </a:rPr>
              <a:t>Dbsa/world bank Smart cities programme</a:t>
            </a:r>
            <a:br>
              <a:rPr kumimoji="0" lang="en-ZA" sz="7100" b="1" i="0" u="none" strike="noStrike" kern="1200" cap="all" spc="100" normalizeH="0" baseline="0" noProof="0">
                <a:ln>
                  <a:noFill/>
                </a:ln>
                <a:solidFill>
                  <a:schemeClr val="tx1"/>
                </a:solidFill>
                <a:effectLst/>
                <a:uLnTx/>
                <a:uFillTx/>
                <a:latin typeface="Arial"/>
                <a:ea typeface="+mj-ea"/>
                <a:cs typeface="+mj-cs"/>
              </a:rPr>
            </a:br>
            <a:r>
              <a:rPr lang="en-ZA">
                <a:solidFill>
                  <a:schemeClr val="tx1"/>
                </a:solidFill>
                <a:latin typeface="Arial"/>
              </a:rPr>
              <a:t>south Africa</a:t>
            </a:r>
          </a:p>
          <a:p>
            <a:pPr marL="0" marR="0" lvl="0" indent="0" algn="l" defTabSz="914400" rtl="0" eaLnBrk="1" fontAlgn="auto" latinLnBrk="0" hangingPunct="1">
              <a:lnSpc>
                <a:spcPct val="90000"/>
              </a:lnSpc>
              <a:spcBef>
                <a:spcPct val="0"/>
              </a:spcBef>
              <a:spcAft>
                <a:spcPts val="0"/>
              </a:spcAft>
              <a:buClrTx/>
              <a:buSzTx/>
              <a:buFontTx/>
              <a:buNone/>
              <a:tabLst/>
              <a:defRPr/>
            </a:pPr>
            <a:endParaRPr lang="en-ZA" sz="3100">
              <a:solidFill>
                <a:schemeClr val="tx1"/>
              </a:solidFill>
              <a:latin typeface="Arial"/>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lang="en-ZA" sz="3100">
              <a:solidFill>
                <a:schemeClr val="tx1"/>
              </a:solidFill>
              <a:latin typeface="Arial"/>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ZA" sz="3600" b="1" i="0" u="none" strike="noStrike" kern="1200" cap="all" spc="100" normalizeH="0" baseline="0" noProof="0">
                <a:ln>
                  <a:noFill/>
                </a:ln>
                <a:solidFill>
                  <a:schemeClr val="tx1"/>
                </a:solidFill>
                <a:effectLst/>
                <a:uLnTx/>
                <a:uFillTx/>
                <a:latin typeface="Arial"/>
                <a:ea typeface="+mj-ea"/>
                <a:cs typeface="+mj-cs"/>
              </a:rPr>
              <a:t>programme overview</a:t>
            </a:r>
            <a:endParaRPr kumimoji="0" lang="en-ZA" sz="5300" b="1" i="0" u="none" strike="noStrike" kern="1200" cap="all" spc="100" normalizeH="0" baseline="0" noProof="0">
              <a:ln>
                <a:noFill/>
              </a:ln>
              <a:solidFill>
                <a:schemeClr val="tx1"/>
              </a:solidFill>
              <a:effectLst/>
              <a:uLnTx/>
              <a:uFillTx/>
              <a:latin typeface="Arial"/>
              <a:ea typeface="+mj-ea"/>
              <a:cs typeface="+mj-cs"/>
            </a:endParaRPr>
          </a:p>
        </p:txBody>
      </p:sp>
      <p:sp>
        <p:nvSpPr>
          <p:cNvPr id="17" name="Oval 16">
            <a:extLst>
              <a:ext uri="{FF2B5EF4-FFF2-40B4-BE49-F238E27FC236}">
                <a16:creationId xmlns:a16="http://schemas.microsoft.com/office/drawing/2014/main" id="{46856B4A-C83F-4EB4-ABDA-FC6709E7B154}"/>
              </a:ext>
            </a:extLst>
          </p:cNvPr>
          <p:cNvSpPr>
            <a:spLocks noChangeAspect="1"/>
          </p:cNvSpPr>
          <p:nvPr/>
        </p:nvSpPr>
        <p:spPr>
          <a:xfrm>
            <a:off x="2958944" y="5242568"/>
            <a:ext cx="1440000" cy="1440000"/>
          </a:xfrm>
          <a:prstGeom prst="ellipse">
            <a:avLst/>
          </a:prstGeom>
          <a:blipFill>
            <a:blip r:embed="rId4" cstate="print">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Diagram 17">
            <a:extLst>
              <a:ext uri="{FF2B5EF4-FFF2-40B4-BE49-F238E27FC236}">
                <a16:creationId xmlns:a16="http://schemas.microsoft.com/office/drawing/2014/main" id="{B249876C-0B3D-4B2F-8864-20D0E6A3CC67}"/>
              </a:ext>
            </a:extLst>
          </p:cNvPr>
          <p:cNvGraphicFramePr/>
          <p:nvPr/>
        </p:nvGraphicFramePr>
        <p:xfrm>
          <a:off x="169093" y="1361866"/>
          <a:ext cx="3597965" cy="32086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 name="Oval 18">
            <a:extLst>
              <a:ext uri="{FF2B5EF4-FFF2-40B4-BE49-F238E27FC236}">
                <a16:creationId xmlns:a16="http://schemas.microsoft.com/office/drawing/2014/main" id="{741407B5-A389-41E3-BE11-D755C1790F17}"/>
              </a:ext>
            </a:extLst>
          </p:cNvPr>
          <p:cNvSpPr>
            <a:spLocks noChangeAspect="1"/>
          </p:cNvSpPr>
          <p:nvPr/>
        </p:nvSpPr>
        <p:spPr>
          <a:xfrm>
            <a:off x="1304266" y="5252319"/>
            <a:ext cx="1440000" cy="1440000"/>
          </a:xfrm>
          <a:prstGeom prst="ellipse">
            <a:avLst/>
          </a:prstGeom>
          <a:blipFill>
            <a:blip r:embed="rId10" cstate="print">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C2AD3F1-08B5-4AD7-9484-C6E43405B088}"/>
              </a:ext>
            </a:extLst>
          </p:cNvPr>
          <p:cNvSpPr>
            <a:spLocks noChangeAspect="1"/>
          </p:cNvSpPr>
          <p:nvPr/>
        </p:nvSpPr>
        <p:spPr>
          <a:xfrm>
            <a:off x="2166353" y="4220102"/>
            <a:ext cx="1440000" cy="1440000"/>
          </a:xfrm>
          <a:prstGeom prst="ellipse">
            <a:avLst/>
          </a:prstGeom>
          <a:blipFill>
            <a:blip r:embed="rId11"/>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AA2090A-4023-4069-9E12-2A75AFDEA481}"/>
              </a:ext>
            </a:extLst>
          </p:cNvPr>
          <p:cNvSpPr>
            <a:spLocks noChangeAspect="1"/>
          </p:cNvSpPr>
          <p:nvPr/>
        </p:nvSpPr>
        <p:spPr>
          <a:xfrm>
            <a:off x="558902" y="4222892"/>
            <a:ext cx="1440000" cy="1440000"/>
          </a:xfrm>
          <a:prstGeom prst="ellipse">
            <a:avLst/>
          </a:prstGeom>
          <a:blipFill>
            <a:blip r:embed="rId12"/>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354B0F43-A2D6-2E45-8F4E-072F2FF6B194}"/>
              </a:ext>
            </a:extLst>
          </p:cNvPr>
          <p:cNvPicPr>
            <a:picLocks noChangeAspect="1"/>
          </p:cNvPicPr>
          <p:nvPr/>
        </p:nvPicPr>
        <p:blipFill>
          <a:blip r:embed="rId13"/>
          <a:stretch>
            <a:fillRect/>
          </a:stretch>
        </p:blipFill>
        <p:spPr>
          <a:xfrm>
            <a:off x="86489" y="6294578"/>
            <a:ext cx="926123" cy="490625"/>
          </a:xfrm>
          <a:prstGeom prst="rect">
            <a:avLst/>
          </a:prstGeom>
        </p:spPr>
      </p:pic>
      <p:pic>
        <p:nvPicPr>
          <p:cNvPr id="24" name="Picture 23">
            <a:extLst>
              <a:ext uri="{FF2B5EF4-FFF2-40B4-BE49-F238E27FC236}">
                <a16:creationId xmlns:a16="http://schemas.microsoft.com/office/drawing/2014/main" id="{44BA6E13-C774-FB47-BB74-0C39D947DE4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909511" y="6349708"/>
            <a:ext cx="2196000" cy="435495"/>
          </a:xfrm>
          <a:prstGeom prst="rect">
            <a:avLst/>
          </a:prstGeom>
        </p:spPr>
      </p:pic>
      <p:sp>
        <p:nvSpPr>
          <p:cNvPr id="25" name="Content Placeholder 4">
            <a:extLst>
              <a:ext uri="{FF2B5EF4-FFF2-40B4-BE49-F238E27FC236}">
                <a16:creationId xmlns:a16="http://schemas.microsoft.com/office/drawing/2014/main" id="{0199102A-685B-B448-9A63-DE064B58C191}"/>
              </a:ext>
            </a:extLst>
          </p:cNvPr>
          <p:cNvSpPr txBox="1">
            <a:spLocks/>
          </p:cNvSpPr>
          <p:nvPr/>
        </p:nvSpPr>
        <p:spPr>
          <a:xfrm>
            <a:off x="4403369" y="1601623"/>
            <a:ext cx="7448661" cy="4494377"/>
          </a:xfrm>
          <a:prstGeom prst="rect">
            <a:avLst/>
          </a:prstGeom>
          <a:ln w="19050">
            <a:solidFill>
              <a:schemeClr val="tx1"/>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sz="1600" b="1">
                <a:latin typeface="Arial" panose="020B0604020202020204" pitchFamily="34" charset="0"/>
                <a:cs typeface="Arial" panose="020B0604020202020204" pitchFamily="34" charset="0"/>
              </a:rPr>
              <a:t>The DBSA and the WB have collaborated in the following areas:</a:t>
            </a:r>
            <a:endParaRPr lang="en-ZA" sz="1600" b="1">
              <a:latin typeface="Arial" panose="020B0604020202020204" pitchFamily="34" charset="0"/>
              <a:cs typeface="Arial" panose="020B0604020202020204" pitchFamily="34" charset="0"/>
            </a:endParaRPr>
          </a:p>
          <a:p>
            <a:pPr marL="742950" lvl="1" indent="-285750" algn="l">
              <a:lnSpc>
                <a:spcPct val="120000"/>
              </a:lnSpc>
              <a:buFont typeface="Arial" panose="020B0604020202020204" pitchFamily="34" charset="0"/>
              <a:buChar char="•"/>
            </a:pPr>
            <a:r>
              <a:rPr lang="en-US" sz="1400">
                <a:latin typeface="Arial" panose="020B0604020202020204" pitchFamily="34" charset="0"/>
                <a:cs typeface="Arial" panose="020B0604020202020204" pitchFamily="34" charset="0"/>
              </a:rPr>
              <a:t>Identifying viable options and developing integrated solutions for urban transit systems</a:t>
            </a:r>
            <a:endParaRPr lang="en-ZA" sz="1400">
              <a:latin typeface="Arial" panose="020B0604020202020204" pitchFamily="34" charset="0"/>
              <a:cs typeface="Arial" panose="020B0604020202020204" pitchFamily="34" charset="0"/>
            </a:endParaRPr>
          </a:p>
          <a:p>
            <a:pPr marL="742950" lvl="1" indent="-285750" algn="l">
              <a:lnSpc>
                <a:spcPct val="120000"/>
              </a:lnSpc>
              <a:buFont typeface="Arial" panose="020B0604020202020204" pitchFamily="34" charset="0"/>
              <a:buChar char="•"/>
            </a:pPr>
            <a:r>
              <a:rPr lang="en-US" sz="1800">
                <a:latin typeface="Arial" panose="020B0604020202020204" pitchFamily="34" charset="0"/>
                <a:cs typeface="Arial" panose="020B0604020202020204" pitchFamily="34" charset="0"/>
              </a:rPr>
              <a:t>Create efficiencies, eliminate redundancies and improve service delivery through a </a:t>
            </a:r>
            <a:r>
              <a:rPr lang="en-US" sz="1800" b="1">
                <a:latin typeface="Arial" panose="020B0604020202020204" pitchFamily="34" charset="0"/>
                <a:cs typeface="Arial" panose="020B0604020202020204" pitchFamily="34" charset="0"/>
              </a:rPr>
              <a:t>smart cities approach</a:t>
            </a:r>
            <a:r>
              <a:rPr lang="en-US" sz="1800">
                <a:latin typeface="Arial" panose="020B0604020202020204" pitchFamily="34" charset="0"/>
                <a:cs typeface="Arial" panose="020B0604020202020204" pitchFamily="34" charset="0"/>
              </a:rPr>
              <a:t> to key service delivery areas.</a:t>
            </a:r>
            <a:endParaRPr lang="en-ZA" sz="1800">
              <a:latin typeface="Arial" panose="020B0604020202020204" pitchFamily="34" charset="0"/>
              <a:cs typeface="Arial" panose="020B0604020202020204" pitchFamily="34" charset="0"/>
            </a:endParaRPr>
          </a:p>
          <a:p>
            <a:pPr marL="742950" lvl="1" indent="-285750" algn="l">
              <a:lnSpc>
                <a:spcPct val="120000"/>
              </a:lnSpc>
              <a:buFont typeface="Arial" panose="020B0604020202020204" pitchFamily="34" charset="0"/>
              <a:buChar char="•"/>
            </a:pPr>
            <a:r>
              <a:rPr lang="en-US" sz="1400">
                <a:latin typeface="Arial" panose="020B0604020202020204" pitchFamily="34" charset="0"/>
                <a:cs typeface="Arial" panose="020B0604020202020204" pitchFamily="34" charset="0"/>
              </a:rPr>
              <a:t>Research into quantifying the funding gap for infrastructure needed to reach the SDG targets</a:t>
            </a:r>
            <a:endParaRPr lang="en-ZA" sz="1400">
              <a:latin typeface="Arial" panose="020B0604020202020204" pitchFamily="34" charset="0"/>
              <a:cs typeface="Arial" panose="020B0604020202020204" pitchFamily="34" charset="0"/>
            </a:endParaRPr>
          </a:p>
          <a:p>
            <a:pPr algn="l">
              <a:lnSpc>
                <a:spcPct val="120000"/>
              </a:lnSpc>
            </a:pPr>
            <a:endParaRPr lang="en-ZA" sz="1400" b="1">
              <a:latin typeface="Arial" panose="020B0604020202020204" pitchFamily="34" charset="0"/>
              <a:cs typeface="Arial" panose="020B0604020202020204" pitchFamily="34" charset="0"/>
            </a:endParaRPr>
          </a:p>
          <a:p>
            <a:pPr algn="l">
              <a:lnSpc>
                <a:spcPct val="120000"/>
              </a:lnSpc>
            </a:pPr>
            <a:r>
              <a:rPr lang="en-US" sz="1400" b="1">
                <a:latin typeface="Arial" panose="020B0604020202020204" pitchFamily="34" charset="0"/>
                <a:cs typeface="Arial" panose="020B0604020202020204" pitchFamily="34" charset="0"/>
              </a:rPr>
              <a:t>The DBSA SMART CITIES RAS will help South Africa to transcend its infrastructure development challenges and growth stagnation by:</a:t>
            </a:r>
            <a:endParaRPr lang="en-ZA" sz="1400">
              <a:latin typeface="Arial" panose="020B0604020202020204" pitchFamily="34" charset="0"/>
              <a:cs typeface="Arial" panose="020B0604020202020204" pitchFamily="34" charset="0"/>
            </a:endParaRPr>
          </a:p>
          <a:p>
            <a:pPr marL="742950" lvl="1" indent="-285750" algn="l">
              <a:lnSpc>
                <a:spcPct val="120000"/>
              </a:lnSpc>
              <a:buFont typeface="Arial" panose="020B0604020202020204" pitchFamily="34" charset="0"/>
              <a:buChar char="•"/>
            </a:pPr>
            <a:r>
              <a:rPr lang="en-US" sz="1400">
                <a:latin typeface="Arial" panose="020B0604020202020204" pitchFamily="34" charset="0"/>
                <a:cs typeface="Arial" panose="020B0604020202020204" pitchFamily="34" charset="0"/>
              </a:rPr>
              <a:t>Identifying and preparing implementation plans in support of Smart City strategies (TOR for pre-feasibility studies in 3 sector projects per city). </a:t>
            </a:r>
          </a:p>
          <a:p>
            <a:pPr marL="742950" lvl="1" indent="-285750" algn="l">
              <a:lnSpc>
                <a:spcPct val="120000"/>
              </a:lnSpc>
              <a:buFont typeface="Arial" panose="020B0604020202020204" pitchFamily="34" charset="0"/>
              <a:buChar char="•"/>
            </a:pPr>
            <a:r>
              <a:rPr lang="en-US" sz="1400">
                <a:latin typeface="Arial" panose="020B0604020202020204" pitchFamily="34" charset="0"/>
                <a:cs typeface="Arial" panose="020B0604020202020204" pitchFamily="34" charset="0"/>
              </a:rPr>
              <a:t>Exploring innovative approaches to infrastructure financing (blended finance options).</a:t>
            </a:r>
            <a:endParaRPr lang="en-ZA" sz="1400">
              <a:latin typeface="Arial" panose="020B0604020202020204" pitchFamily="34" charset="0"/>
              <a:cs typeface="Arial" panose="020B0604020202020204" pitchFamily="34" charset="0"/>
            </a:endParaRPr>
          </a:p>
          <a:p>
            <a:pPr marL="742950" lvl="1" indent="-285750" algn="l">
              <a:lnSpc>
                <a:spcPct val="120000"/>
              </a:lnSpc>
              <a:buFont typeface="Arial" panose="020B0604020202020204" pitchFamily="34" charset="0"/>
              <a:buChar char="•"/>
            </a:pPr>
            <a:r>
              <a:rPr lang="en-US" sz="1400">
                <a:latin typeface="Arial" panose="020B0604020202020204" pitchFamily="34" charset="0"/>
                <a:cs typeface="Arial" panose="020B0604020202020204" pitchFamily="34" charset="0"/>
              </a:rPr>
              <a:t>Introducing change management approaches for smart city project implementation, specific to pilot cities</a:t>
            </a:r>
            <a:endParaRPr lang="en-US"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9982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49742D-1F51-464E-982F-2C24875056A3}"/>
              </a:ext>
            </a:extLst>
          </p:cNvPr>
          <p:cNvPicPr>
            <a:picLocks noChangeAspect="1"/>
          </p:cNvPicPr>
          <p:nvPr/>
        </p:nvPicPr>
        <p:blipFill rotWithShape="1">
          <a:blip r:embed="rId3" cstate="screen">
            <a:alphaModFix amt="20000"/>
            <a:extLst>
              <a:ext uri="{28A0092B-C50C-407E-A947-70E740481C1C}">
                <a14:useLocalDpi xmlns:a14="http://schemas.microsoft.com/office/drawing/2010/main"/>
              </a:ext>
            </a:extLst>
          </a:blip>
          <a:srcRect r="1426"/>
          <a:stretch/>
        </p:blipFill>
        <p:spPr>
          <a:xfrm>
            <a:off x="1" y="-51565"/>
            <a:ext cx="12191999" cy="6909565"/>
          </a:xfrm>
          <a:prstGeom prst="rect">
            <a:avLst/>
          </a:prstGeom>
        </p:spPr>
      </p:pic>
      <p:graphicFrame>
        <p:nvGraphicFramePr>
          <p:cNvPr id="7" name="Table 7">
            <a:extLst>
              <a:ext uri="{FF2B5EF4-FFF2-40B4-BE49-F238E27FC236}">
                <a16:creationId xmlns:a16="http://schemas.microsoft.com/office/drawing/2014/main" id="{E1449C36-F056-4DEA-A82F-416EE2583F51}"/>
              </a:ext>
            </a:extLst>
          </p:cNvPr>
          <p:cNvGraphicFramePr>
            <a:graphicFrameLocks noGrp="1"/>
          </p:cNvGraphicFramePr>
          <p:nvPr/>
        </p:nvGraphicFramePr>
        <p:xfrm>
          <a:off x="483862" y="136081"/>
          <a:ext cx="11224275" cy="5905753"/>
        </p:xfrm>
        <a:graphic>
          <a:graphicData uri="http://schemas.openxmlformats.org/drawingml/2006/table">
            <a:tbl>
              <a:tblPr firstRow="1" bandRow="1">
                <a:tableStyleId>{5C22544A-7EE6-4342-B048-85BDC9FD1C3A}</a:tableStyleId>
              </a:tblPr>
              <a:tblGrid>
                <a:gridCol w="1298046">
                  <a:extLst>
                    <a:ext uri="{9D8B030D-6E8A-4147-A177-3AD203B41FA5}">
                      <a16:colId xmlns:a16="http://schemas.microsoft.com/office/drawing/2014/main" val="3616606844"/>
                    </a:ext>
                  </a:extLst>
                </a:gridCol>
                <a:gridCol w="3211954">
                  <a:extLst>
                    <a:ext uri="{9D8B030D-6E8A-4147-A177-3AD203B41FA5}">
                      <a16:colId xmlns:a16="http://schemas.microsoft.com/office/drawing/2014/main" val="1799178049"/>
                    </a:ext>
                  </a:extLst>
                </a:gridCol>
                <a:gridCol w="3313512">
                  <a:extLst>
                    <a:ext uri="{9D8B030D-6E8A-4147-A177-3AD203B41FA5}">
                      <a16:colId xmlns:a16="http://schemas.microsoft.com/office/drawing/2014/main" val="2275565472"/>
                    </a:ext>
                  </a:extLst>
                </a:gridCol>
                <a:gridCol w="3400763">
                  <a:extLst>
                    <a:ext uri="{9D8B030D-6E8A-4147-A177-3AD203B41FA5}">
                      <a16:colId xmlns:a16="http://schemas.microsoft.com/office/drawing/2014/main" val="1151345142"/>
                    </a:ext>
                  </a:extLst>
                </a:gridCol>
              </a:tblGrid>
              <a:tr h="992055">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500571572"/>
                  </a:ext>
                </a:extLst>
              </a:tr>
              <a:tr h="3148203">
                <a:tc>
                  <a:txBody>
                    <a:bodyPr/>
                    <a:lstStyle/>
                    <a:p>
                      <a:r>
                        <a:rPr lang="en-US" sz="1200" b="1">
                          <a:latin typeface="Arial" panose="020B0604020202020204" pitchFamily="34" charset="0"/>
                          <a:cs typeface="Arial" panose="020B0604020202020204" pitchFamily="34" charset="0"/>
                        </a:rPr>
                        <a:t>Smart City Needs</a:t>
                      </a:r>
                    </a:p>
                    <a:p>
                      <a:r>
                        <a:rPr lang="en-US" sz="1200" b="0" cap="none" spc="0">
                          <a:solidFill>
                            <a:schemeClr val="bg1"/>
                          </a:solidFill>
                          <a:latin typeface="Arial" panose="020B0604020202020204" pitchFamily="34" charset="0"/>
                          <a:cs typeface="Arial" panose="020B0604020202020204" pitchFamily="34" charset="0"/>
                        </a:rPr>
                        <a:t>(What smart city needs do you have in your country/city? )</a:t>
                      </a:r>
                      <a:endParaRPr lang="en-US" sz="1200">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pPr algn="l"/>
                      <a:r>
                        <a:rPr lang="en-US" sz="1200" b="0">
                          <a:latin typeface="Arial" panose="020B0604020202020204" pitchFamily="34" charset="0"/>
                          <a:cs typeface="Arial" panose="020B0604020202020204" pitchFamily="34" charset="0"/>
                        </a:rPr>
                        <a:t>Citizen centric smart city to:. </a:t>
                      </a:r>
                    </a:p>
                    <a:p>
                      <a:pPr marL="171450" indent="-171450" algn="l">
                        <a:buFont typeface="Wingdings" panose="05000000000000000000" pitchFamily="2" charset="2"/>
                        <a:buChar char="§"/>
                      </a:pPr>
                      <a:r>
                        <a:rPr lang="en-US" sz="1200" b="0">
                          <a:latin typeface="Arial" panose="020B0604020202020204" pitchFamily="34" charset="0"/>
                          <a:cs typeface="Arial" panose="020B0604020202020204" pitchFamily="34" charset="0"/>
                        </a:rPr>
                        <a:t>E</a:t>
                      </a:r>
                      <a:r>
                        <a:rPr lang="en-US" sz="1200">
                          <a:latin typeface="Arial" panose="020B0604020202020204" pitchFamily="34" charset="0"/>
                          <a:cs typeface="Arial" panose="020B0604020202020204" pitchFamily="34" charset="0"/>
                        </a:rPr>
                        <a:t>nhance the customer experience- Service Delivery App. </a:t>
                      </a:r>
                    </a:p>
                    <a:p>
                      <a:pPr marL="171450" indent="-171450" algn="l">
                        <a:buFont typeface="Wingdings" panose="05000000000000000000" pitchFamily="2" charset="2"/>
                        <a:buChar char="§"/>
                      </a:pPr>
                      <a:r>
                        <a:rPr lang="en-US" sz="1200">
                          <a:latin typeface="Arial" panose="020B0604020202020204" pitchFamily="34" charset="0"/>
                          <a:cs typeface="Arial" panose="020B0604020202020204" pitchFamily="34" charset="0"/>
                        </a:rPr>
                        <a:t>Phase out of conventional technology </a:t>
                      </a:r>
                    </a:p>
                    <a:p>
                      <a:pPr marL="171450" indent="-171450" algn="l">
                        <a:buFont typeface="Wingdings" panose="05000000000000000000" pitchFamily="2" charset="2"/>
                        <a:buChar char="§"/>
                      </a:pPr>
                      <a:r>
                        <a:rPr lang="en-US" sz="1200" b="0">
                          <a:latin typeface="Arial" panose="020B0604020202020204" pitchFamily="34" charset="0"/>
                          <a:cs typeface="Arial" panose="020B0604020202020204" pitchFamily="34" charset="0"/>
                        </a:rPr>
                        <a:t>Enable 4IR &amp; IoT (Drone Technology, Future Mobility, 5G connectivity). </a:t>
                      </a:r>
                    </a:p>
                    <a:p>
                      <a:pPr marL="171450" indent="-171450" algn="l">
                        <a:buFont typeface="Wingdings" panose="05000000000000000000" pitchFamily="2" charset="2"/>
                        <a:buChar char="§"/>
                      </a:pPr>
                      <a:r>
                        <a:rPr lang="en-US" sz="1200" b="0">
                          <a:latin typeface="Arial" panose="020B0604020202020204" pitchFamily="34" charset="0"/>
                          <a:cs typeface="Arial" panose="020B0604020202020204" pitchFamily="34" charset="0"/>
                        </a:rPr>
                        <a:t>Improve and enable economic growth and development</a:t>
                      </a:r>
                    </a:p>
                    <a:p>
                      <a:pPr marL="171450" indent="-171450" algn="l">
                        <a:buFont typeface="Wingdings" panose="05000000000000000000" pitchFamily="2" charset="2"/>
                        <a:buChar char="§"/>
                      </a:pPr>
                      <a:r>
                        <a:rPr lang="en-US" sz="1200" b="0">
                          <a:latin typeface="Arial" panose="020B0604020202020204" pitchFamily="34" charset="0"/>
                          <a:cs typeface="Arial" panose="020B0604020202020204" pitchFamily="34" charset="0"/>
                        </a:rPr>
                        <a:t>Planning strategies &amp; investments to meet climate and sustainability targets (upgrade water supply infrastructure) </a:t>
                      </a:r>
                    </a:p>
                  </a:txBody>
                  <a:tcPr>
                    <a:solidFill>
                      <a:schemeClr val="accent1">
                        <a:lumMod val="40000"/>
                        <a:lumOff val="60000"/>
                      </a:schemeClr>
                    </a:solidFill>
                  </a:tcPr>
                </a:tc>
                <a:tc>
                  <a:txBody>
                    <a:bodyPr/>
                    <a:lstStyle/>
                    <a:p>
                      <a:pPr marL="0" indent="0">
                        <a:buFont typeface="Arial" panose="020B0604020202020204" pitchFamily="34" charset="0"/>
                        <a:buNone/>
                      </a:pPr>
                      <a:r>
                        <a:rPr lang="en-US" sz="1200" b="0">
                          <a:latin typeface="Arial" panose="020B0604020202020204" pitchFamily="34" charset="0"/>
                          <a:cs typeface="Arial" panose="020B0604020202020204" pitchFamily="34" charset="0"/>
                        </a:rPr>
                        <a:t>Smart city approach to respond to:</a:t>
                      </a:r>
                    </a:p>
                    <a:p>
                      <a:pPr marL="171450" indent="-171450">
                        <a:buFont typeface="Wingdings" panose="05000000000000000000" pitchFamily="2" charset="2"/>
                        <a:buChar char="§"/>
                      </a:pPr>
                      <a:r>
                        <a:rPr lang="en-US" sz="1200" b="0">
                          <a:latin typeface="Arial" panose="020B0604020202020204" pitchFamily="34" charset="0"/>
                          <a:cs typeface="Arial" panose="020B0604020202020204" pitchFamily="34" charset="0"/>
                        </a:rPr>
                        <a:t>rapid urbanization, infrastructure backlogs, climate change, apartheid spatial legacy; digital divide, 4IR opportunities, and innovation driven opportunities for economic development. </a:t>
                      </a:r>
                    </a:p>
                    <a:p>
                      <a:pPr marL="171450" indent="-171450">
                        <a:buFont typeface="Wingdings" panose="05000000000000000000" pitchFamily="2" charset="2"/>
                        <a:buChar char="§"/>
                      </a:pPr>
                      <a:endParaRPr lang="en-US" sz="1200" b="0">
                        <a:latin typeface="Arial" panose="020B0604020202020204" pitchFamily="34" charset="0"/>
                        <a:cs typeface="Arial" panose="020B0604020202020204" pitchFamily="34" charset="0"/>
                      </a:endParaRPr>
                    </a:p>
                    <a:p>
                      <a:pPr marL="171450" indent="-171450">
                        <a:buFont typeface="Wingdings" panose="05000000000000000000" pitchFamily="2" charset="2"/>
                        <a:buChar char="§"/>
                      </a:pPr>
                      <a:r>
                        <a:rPr lang="en-US" sz="1200" b="0">
                          <a:latin typeface="Arial" panose="020B0604020202020204" pitchFamily="34" charset="0"/>
                          <a:cs typeface="Arial" panose="020B0604020202020204" pitchFamily="34" charset="0"/>
                        </a:rPr>
                        <a:t>Efficient service delivery systems and processes </a:t>
                      </a:r>
                    </a:p>
                    <a:p>
                      <a:pPr marL="171450" indent="-171450">
                        <a:buFont typeface="Wingdings" panose="05000000000000000000" pitchFamily="2" charset="2"/>
                        <a:buChar char="§"/>
                      </a:pPr>
                      <a:r>
                        <a:rPr lang="en-US" sz="1200" b="0">
                          <a:latin typeface="Arial" panose="020B0604020202020204" pitchFamily="34" charset="0"/>
                          <a:cs typeface="Arial" panose="020B0604020202020204" pitchFamily="34" charset="0"/>
                        </a:rPr>
                        <a:t>Citizen centric development. </a:t>
                      </a:r>
                    </a:p>
                    <a:p>
                      <a:pPr marL="171450" indent="-171450">
                        <a:buFont typeface="Wingdings" panose="05000000000000000000" pitchFamily="2" charset="2"/>
                        <a:buChar char="§"/>
                      </a:pPr>
                      <a:r>
                        <a:rPr lang="en-US" sz="1200" b="0">
                          <a:latin typeface="Arial" panose="020B0604020202020204" pitchFamily="34" charset="0"/>
                          <a:cs typeface="Arial" panose="020B0604020202020204" pitchFamily="34" charset="0"/>
                        </a:rPr>
                        <a:t>Smart city to solve to budget and skills maximization</a:t>
                      </a:r>
                    </a:p>
                  </a:txBody>
                  <a:tcPr>
                    <a:solidFill>
                      <a:schemeClr val="accent1">
                        <a:lumMod val="40000"/>
                        <a:lumOff val="60000"/>
                      </a:schemeClr>
                    </a:solidFill>
                  </a:tcPr>
                </a:tc>
                <a:tc>
                  <a:txBody>
                    <a:bodyPr/>
                    <a:lstStyle/>
                    <a:p>
                      <a:r>
                        <a:rPr lang="en-US" sz="1200">
                          <a:latin typeface="Arial" panose="020B0604020202020204" pitchFamily="34" charset="0"/>
                          <a:cs typeface="Arial" panose="020B0604020202020204" pitchFamily="34" charset="0"/>
                        </a:rPr>
                        <a:t>Smart city pursued through: </a:t>
                      </a:r>
                    </a:p>
                    <a:p>
                      <a:pPr marL="171450" indent="-171450">
                        <a:buFont typeface="Wingdings" panose="05000000000000000000" pitchFamily="2" charset="2"/>
                        <a:buChar char="§"/>
                      </a:pPr>
                      <a:r>
                        <a:rPr lang="en-US" sz="1200">
                          <a:latin typeface="Arial" panose="020B0604020202020204" pitchFamily="34" charset="0"/>
                          <a:cs typeface="Arial" panose="020B0604020202020204" pitchFamily="34" charset="0"/>
                        </a:rPr>
                        <a:t>Customer centered app(s)- (e-services)</a:t>
                      </a:r>
                    </a:p>
                    <a:p>
                      <a:pPr marL="171450" indent="-171450">
                        <a:buFont typeface="Wingdings" panose="05000000000000000000" pitchFamily="2" charset="2"/>
                        <a:buChar char="§"/>
                      </a:pPr>
                      <a:r>
                        <a:rPr lang="en-US" sz="1200">
                          <a:latin typeface="Arial" panose="020B0604020202020204" pitchFamily="34" charset="0"/>
                          <a:cs typeface="Arial" panose="020B0604020202020204" pitchFamily="34" charset="0"/>
                        </a:rPr>
                        <a:t>Public-WIFI</a:t>
                      </a:r>
                    </a:p>
                    <a:p>
                      <a:pPr marL="171450" indent="-171450">
                        <a:buFont typeface="Wingdings" panose="05000000000000000000" pitchFamily="2" charset="2"/>
                        <a:buChar char="§"/>
                      </a:pPr>
                      <a:r>
                        <a:rPr lang="en-US" sz="1200">
                          <a:latin typeface="Arial" panose="020B0604020202020204" pitchFamily="34" charset="0"/>
                          <a:cs typeface="Arial" panose="020B0604020202020204" pitchFamily="34" charset="0"/>
                        </a:rPr>
                        <a:t>Smart Metering projects </a:t>
                      </a:r>
                    </a:p>
                    <a:p>
                      <a:pPr marL="171450" indent="-171450">
                        <a:buFont typeface="Wingdings" panose="05000000000000000000" pitchFamily="2" charset="2"/>
                        <a:buChar char="§"/>
                      </a:pPr>
                      <a:r>
                        <a:rPr lang="en-US" sz="1200">
                          <a:latin typeface="Arial" panose="020B0604020202020204" pitchFamily="34" charset="0"/>
                          <a:cs typeface="Arial" panose="020B0604020202020204" pitchFamily="34" charset="0"/>
                        </a:rPr>
                        <a:t>Tshwane Safety app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0">
                          <a:latin typeface="Arial" panose="020B0604020202020204" pitchFamily="34" charset="0"/>
                          <a:cs typeface="Arial" panose="020B0604020202020204" pitchFamily="34" charset="0"/>
                        </a:rPr>
                        <a:t>Integrated Bus Rapid Transport System (</a:t>
                      </a:r>
                      <a:r>
                        <a:rPr lang="en-US" sz="1200" b="0" err="1">
                          <a:latin typeface="Arial" panose="020B0604020202020204" pitchFamily="34" charset="0"/>
                          <a:cs typeface="Arial" panose="020B0604020202020204" pitchFamily="34" charset="0"/>
                        </a:rPr>
                        <a:t>AreYeng</a:t>
                      </a:r>
                      <a:r>
                        <a:rPr lang="en-US" sz="1200" b="0">
                          <a:latin typeface="Arial" panose="020B0604020202020204" pitchFamily="34" charset="0"/>
                          <a:cs typeface="Arial" panose="020B0604020202020204" pitchFamily="34" charset="0"/>
                        </a:rPr>
                        <a:t>)</a:t>
                      </a:r>
                    </a:p>
                    <a:p>
                      <a:pPr marL="171450" indent="-171450">
                        <a:buFont typeface="Wingdings" panose="05000000000000000000" pitchFamily="2" charset="2"/>
                        <a:buChar char="§"/>
                      </a:pPr>
                      <a:r>
                        <a:rPr lang="en-US" sz="1200">
                          <a:latin typeface="Arial" panose="020B0604020202020204" pitchFamily="34" charset="0"/>
                          <a:cs typeface="Arial" panose="020B0604020202020204" pitchFamily="34" charset="0"/>
                        </a:rPr>
                        <a:t>Innovation platform to shift change and drive new areas of operating. </a:t>
                      </a:r>
                    </a:p>
                  </a:txBody>
                  <a:tcPr>
                    <a:solidFill>
                      <a:schemeClr val="accent1">
                        <a:lumMod val="40000"/>
                        <a:lumOff val="60000"/>
                      </a:schemeClr>
                    </a:solidFill>
                  </a:tcPr>
                </a:tc>
                <a:extLst>
                  <a:ext uri="{0D108BD9-81ED-4DB2-BD59-A6C34878D82A}">
                    <a16:rowId xmlns:a16="http://schemas.microsoft.com/office/drawing/2014/main" val="4146655926"/>
                  </a:ext>
                </a:extLst>
              </a:tr>
              <a:tr h="1765495">
                <a:tc>
                  <a:txBody>
                    <a:bodyPr/>
                    <a:lstStyle/>
                    <a:p>
                      <a:r>
                        <a:rPr lang="en-US" sz="1200" b="1">
                          <a:latin typeface="Arial" panose="020B0604020202020204" pitchFamily="34" charset="0"/>
                          <a:cs typeface="Arial" panose="020B0604020202020204" pitchFamily="34" charset="0"/>
                        </a:rPr>
                        <a:t>Opportunities</a:t>
                      </a:r>
                      <a:r>
                        <a:rPr lang="en-US" sz="1200">
                          <a:latin typeface="Arial" panose="020B0604020202020204" pitchFamily="34" charset="0"/>
                          <a:cs typeface="Arial" panose="020B0604020202020204" pitchFamily="34" charset="0"/>
                        </a:rPr>
                        <a:t> </a:t>
                      </a:r>
                    </a:p>
                    <a:p>
                      <a:r>
                        <a:rPr lang="en-US" sz="1200" b="0" cap="none" spc="0">
                          <a:solidFill>
                            <a:schemeClr val="bg1"/>
                          </a:solidFill>
                          <a:latin typeface="Arial" panose="020B0604020202020204" pitchFamily="34" charset="0"/>
                          <a:cs typeface="Arial" panose="020B0604020202020204" pitchFamily="34" charset="0"/>
                        </a:rPr>
                        <a:t>Where do you see smart city solution relevant in your country/city? </a:t>
                      </a:r>
                      <a:endParaRPr lang="en-US" sz="1200">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a:latin typeface="Arial" panose="020B0604020202020204" pitchFamily="34" charset="0"/>
                          <a:cs typeface="Arial" panose="020B0604020202020204" pitchFamily="34" charset="0"/>
                        </a:rPr>
                        <a:t>Non-revenue losses minimized through innovative technologies </a:t>
                      </a:r>
                    </a:p>
                    <a:p>
                      <a:pPr marL="171450" indent="-171450">
                        <a:buFont typeface="Wingdings" panose="05000000000000000000" pitchFamily="2" charset="2"/>
                        <a:buChar char="§"/>
                      </a:pPr>
                      <a:endParaRPr lang="en-US" sz="1200" b="0">
                        <a:latin typeface="Arial" panose="020B0604020202020204" pitchFamily="34" charset="0"/>
                        <a:cs typeface="Arial" panose="020B0604020202020204" pitchFamily="34" charset="0"/>
                      </a:endParaRPr>
                    </a:p>
                    <a:p>
                      <a:pPr marL="171450" indent="-171450">
                        <a:buFont typeface="Wingdings" panose="05000000000000000000" pitchFamily="2" charset="2"/>
                        <a:buChar char="§"/>
                      </a:pPr>
                      <a:r>
                        <a:rPr lang="en-US" sz="1200" b="0">
                          <a:latin typeface="Arial" panose="020B0604020202020204" pitchFamily="34" charset="0"/>
                          <a:cs typeface="Arial" panose="020B0604020202020204" pitchFamily="34" charset="0"/>
                        </a:rPr>
                        <a:t>PPPs and collaboration with other state-owned enterprises. </a:t>
                      </a:r>
                    </a:p>
                  </a:txBody>
                  <a:tcPr>
                    <a:solidFill>
                      <a:schemeClr val="accent1">
                        <a:lumMod val="20000"/>
                        <a:lumOff val="80000"/>
                      </a:schemeClr>
                    </a:solidFill>
                  </a:tcPr>
                </a:tc>
                <a:tc>
                  <a:txBody>
                    <a:bodyPr/>
                    <a:lstStyle/>
                    <a:p>
                      <a:pPr marL="171450" indent="-171450" algn="just">
                        <a:buFont typeface="Wingdings" panose="05000000000000000000" pitchFamily="2" charset="2"/>
                        <a:buChar char="§"/>
                      </a:pPr>
                      <a:r>
                        <a:rPr lang="en-US" sz="1200" b="0">
                          <a:latin typeface="Arial" panose="020B0604020202020204" pitchFamily="34" charset="0"/>
                          <a:cs typeface="Arial" panose="020B0604020202020204" pitchFamily="34" charset="0"/>
                        </a:rPr>
                        <a:t>Adoption of new technologies for service delivery; </a:t>
                      </a:r>
                    </a:p>
                    <a:p>
                      <a:pPr marL="171450" indent="-171450" algn="just">
                        <a:buFont typeface="Wingdings" panose="05000000000000000000" pitchFamily="2" charset="2"/>
                        <a:buChar char="§"/>
                      </a:pPr>
                      <a:endParaRPr lang="en-US" sz="1200" b="0">
                        <a:latin typeface="Arial" panose="020B0604020202020204" pitchFamily="34" charset="0"/>
                        <a:cs typeface="Arial" panose="020B0604020202020204" pitchFamily="34" charset="0"/>
                      </a:endParaRPr>
                    </a:p>
                    <a:p>
                      <a:pPr marL="171450" indent="-171450" algn="just">
                        <a:buFont typeface="Wingdings" panose="05000000000000000000" pitchFamily="2" charset="2"/>
                        <a:buChar char="§"/>
                      </a:pPr>
                      <a:r>
                        <a:rPr lang="en-US" sz="1200" b="0">
                          <a:latin typeface="Arial" panose="020B0604020202020204" pitchFamily="34" charset="0"/>
                          <a:cs typeface="Arial" panose="020B0604020202020204" pitchFamily="34" charset="0"/>
                        </a:rPr>
                        <a:t>Encouraging start ups to innovate; and </a:t>
                      </a:r>
                    </a:p>
                    <a:p>
                      <a:pPr marL="171450" indent="-171450" algn="just">
                        <a:buFont typeface="Wingdings" panose="05000000000000000000" pitchFamily="2" charset="2"/>
                        <a:buChar char="§"/>
                      </a:pPr>
                      <a:endParaRPr lang="en-US" sz="1200" b="0">
                        <a:latin typeface="Arial" panose="020B0604020202020204" pitchFamily="34" charset="0"/>
                        <a:cs typeface="Arial" panose="020B0604020202020204" pitchFamily="34" charset="0"/>
                      </a:endParaRPr>
                    </a:p>
                    <a:p>
                      <a:pPr marL="171450" indent="-171450" algn="just">
                        <a:buFont typeface="Wingdings" panose="05000000000000000000" pitchFamily="2" charset="2"/>
                        <a:buChar char="§"/>
                      </a:pPr>
                      <a:r>
                        <a:rPr lang="en-US" sz="1200" b="0">
                          <a:latin typeface="Arial" panose="020B0604020202020204" pitchFamily="34" charset="0"/>
                          <a:cs typeface="Arial" panose="020B0604020202020204" pitchFamily="34" charset="0"/>
                        </a:rPr>
                        <a:t>Enhance service delivery through technology.</a:t>
                      </a:r>
                    </a:p>
                  </a:txBody>
                  <a:tcPr>
                    <a:solidFill>
                      <a:schemeClr val="accent1">
                        <a:lumMod val="20000"/>
                        <a:lumOff val="80000"/>
                      </a:schemeClr>
                    </a:solidFill>
                  </a:tcPr>
                </a:tc>
                <a:tc>
                  <a:txBody>
                    <a:bodyPr/>
                    <a:lstStyle/>
                    <a:p>
                      <a:pPr marL="171450" indent="-171450">
                        <a:buFont typeface="Wingdings" panose="05000000000000000000" pitchFamily="2" charset="2"/>
                        <a:buChar char="§"/>
                      </a:pPr>
                      <a:r>
                        <a:rPr lang="en-US" sz="1200" b="0">
                          <a:latin typeface="Arial" panose="020B0604020202020204" pitchFamily="34" charset="0"/>
                          <a:cs typeface="Arial" panose="020B0604020202020204" pitchFamily="34" charset="0"/>
                        </a:rPr>
                        <a:t>Investment maximization </a:t>
                      </a:r>
                    </a:p>
                    <a:p>
                      <a:pPr marL="171450" indent="-171450">
                        <a:buFont typeface="Wingdings" panose="05000000000000000000" pitchFamily="2" charset="2"/>
                        <a:buChar char="§"/>
                      </a:pPr>
                      <a:endParaRPr lang="en-US" sz="1200" b="0">
                        <a:latin typeface="Arial" panose="020B0604020202020204" pitchFamily="34" charset="0"/>
                        <a:cs typeface="Arial" panose="020B0604020202020204" pitchFamily="34" charset="0"/>
                      </a:endParaRPr>
                    </a:p>
                    <a:p>
                      <a:pPr marL="171450" indent="-171450">
                        <a:buFont typeface="Wingdings" panose="05000000000000000000" pitchFamily="2" charset="2"/>
                        <a:buChar char="§"/>
                      </a:pPr>
                      <a:r>
                        <a:rPr lang="en-US" sz="1200" b="0">
                          <a:latin typeface="Arial" panose="020B0604020202020204" pitchFamily="34" charset="0"/>
                          <a:cs typeface="Arial" panose="020B0604020202020204" pitchFamily="34" charset="0"/>
                        </a:rPr>
                        <a:t>Collaborative work with other institutions for greater learning </a:t>
                      </a:r>
                    </a:p>
                    <a:p>
                      <a:pPr marL="171450" indent="-171450">
                        <a:buFont typeface="Wingdings" panose="05000000000000000000" pitchFamily="2" charset="2"/>
                        <a:buChar char="§"/>
                      </a:pPr>
                      <a:endParaRPr lang="en-US" sz="1200" b="0">
                        <a:latin typeface="Arial" panose="020B0604020202020204" pitchFamily="34" charset="0"/>
                        <a:cs typeface="Arial" panose="020B0604020202020204" pitchFamily="34" charset="0"/>
                      </a:endParaRPr>
                    </a:p>
                  </a:txBody>
                  <a:tcPr>
                    <a:solidFill>
                      <a:schemeClr val="accent1">
                        <a:lumMod val="20000"/>
                        <a:lumOff val="80000"/>
                      </a:schemeClr>
                    </a:solidFill>
                  </a:tcPr>
                </a:tc>
                <a:extLst>
                  <a:ext uri="{0D108BD9-81ED-4DB2-BD59-A6C34878D82A}">
                    <a16:rowId xmlns:a16="http://schemas.microsoft.com/office/drawing/2014/main" val="1478890646"/>
                  </a:ext>
                </a:extLst>
              </a:tr>
            </a:tbl>
          </a:graphicData>
        </a:graphic>
      </p:graphicFrame>
      <p:sp>
        <p:nvSpPr>
          <p:cNvPr id="8" name="Oval 7">
            <a:extLst>
              <a:ext uri="{FF2B5EF4-FFF2-40B4-BE49-F238E27FC236}">
                <a16:creationId xmlns:a16="http://schemas.microsoft.com/office/drawing/2014/main" id="{E0DBA599-F781-4D54-B8FA-0D349E1FF974}"/>
              </a:ext>
            </a:extLst>
          </p:cNvPr>
          <p:cNvSpPr>
            <a:spLocks noChangeAspect="1"/>
          </p:cNvSpPr>
          <p:nvPr/>
        </p:nvSpPr>
        <p:spPr>
          <a:xfrm>
            <a:off x="1913125" y="310590"/>
            <a:ext cx="609288" cy="609288"/>
          </a:xfrm>
          <a:prstGeom prst="ellipse">
            <a:avLst/>
          </a:prstGeom>
          <a:blipFill>
            <a:blip r:embed="rId4" cstate="print">
              <a:extLst>
                <a:ext uri="{28A0092B-C50C-407E-A947-70E740481C1C}">
                  <a14:useLocalDpi xmlns:a14="http://schemas.microsoft.com/office/drawing/2010/main"/>
                </a:ext>
              </a:extLst>
            </a:blip>
            <a:stretch>
              <a:fillRect/>
            </a:stretch>
          </a:blipFill>
          <a:ln w="571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1642127-2755-447A-BA98-6AA153ED27D5}"/>
              </a:ext>
            </a:extLst>
          </p:cNvPr>
          <p:cNvSpPr>
            <a:spLocks noChangeAspect="1"/>
          </p:cNvSpPr>
          <p:nvPr/>
        </p:nvSpPr>
        <p:spPr>
          <a:xfrm>
            <a:off x="5382600" y="310590"/>
            <a:ext cx="609288" cy="609288"/>
          </a:xfrm>
          <a:prstGeom prst="ellipse">
            <a:avLst/>
          </a:prstGeom>
          <a:blipFill>
            <a:blip r:embed="rId5" cstate="print">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703A40A-1651-407D-AA38-4EC81A0E94B6}"/>
              </a:ext>
            </a:extLst>
          </p:cNvPr>
          <p:cNvSpPr>
            <a:spLocks noChangeAspect="1"/>
          </p:cNvSpPr>
          <p:nvPr/>
        </p:nvSpPr>
        <p:spPr>
          <a:xfrm>
            <a:off x="8702866" y="310590"/>
            <a:ext cx="609288" cy="609288"/>
          </a:xfrm>
          <a:prstGeom prst="ellipse">
            <a:avLst/>
          </a:prstGeom>
          <a:blipFill>
            <a:blip r:embed="rId6"/>
            <a:stretch>
              <a:fillRect/>
            </a:stretch>
          </a:blip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4">
            <a:extLst>
              <a:ext uri="{FF2B5EF4-FFF2-40B4-BE49-F238E27FC236}">
                <a16:creationId xmlns:a16="http://schemas.microsoft.com/office/drawing/2014/main" id="{E1B056BC-F0A4-704C-9AAF-A36465D1ED2F}"/>
              </a:ext>
            </a:extLst>
          </p:cNvPr>
          <p:cNvSpPr txBox="1">
            <a:spLocks/>
          </p:cNvSpPr>
          <p:nvPr/>
        </p:nvSpPr>
        <p:spPr>
          <a:xfrm>
            <a:off x="2617508" y="464895"/>
            <a:ext cx="2028497" cy="323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L" sz="1400">
                <a:solidFill>
                  <a:schemeClr val="bg1"/>
                </a:solidFill>
                <a:latin typeface="Arial" panose="020B0604020202020204" pitchFamily="34" charset="0"/>
                <a:cs typeface="Arial" panose="020B0604020202020204" pitchFamily="34" charset="0"/>
              </a:rPr>
              <a:t>City of Ekurhuleni</a:t>
            </a:r>
          </a:p>
        </p:txBody>
      </p:sp>
      <p:sp>
        <p:nvSpPr>
          <p:cNvPr id="12" name="Subtitle 4">
            <a:extLst>
              <a:ext uri="{FF2B5EF4-FFF2-40B4-BE49-F238E27FC236}">
                <a16:creationId xmlns:a16="http://schemas.microsoft.com/office/drawing/2014/main" id="{B913F4F3-9AC4-EB48-A61A-DDBDCCADAE4B}"/>
              </a:ext>
            </a:extLst>
          </p:cNvPr>
          <p:cNvSpPr txBox="1">
            <a:spLocks/>
          </p:cNvSpPr>
          <p:nvPr/>
        </p:nvSpPr>
        <p:spPr>
          <a:xfrm>
            <a:off x="6043429" y="464895"/>
            <a:ext cx="2028497" cy="323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L" sz="1400">
                <a:solidFill>
                  <a:schemeClr val="bg1"/>
                </a:solidFill>
                <a:latin typeface="Arial" panose="020B0604020202020204" pitchFamily="34" charset="0"/>
                <a:cs typeface="Arial" panose="020B0604020202020204" pitchFamily="34" charset="0"/>
              </a:rPr>
              <a:t>City of Johannesburg</a:t>
            </a:r>
          </a:p>
        </p:txBody>
      </p:sp>
      <p:sp>
        <p:nvSpPr>
          <p:cNvPr id="13" name="Subtitle 4">
            <a:extLst>
              <a:ext uri="{FF2B5EF4-FFF2-40B4-BE49-F238E27FC236}">
                <a16:creationId xmlns:a16="http://schemas.microsoft.com/office/drawing/2014/main" id="{B5B857A9-4893-B54E-BD68-754D39F38A60}"/>
              </a:ext>
            </a:extLst>
          </p:cNvPr>
          <p:cNvSpPr txBox="1">
            <a:spLocks/>
          </p:cNvSpPr>
          <p:nvPr/>
        </p:nvSpPr>
        <p:spPr>
          <a:xfrm>
            <a:off x="9343575" y="453638"/>
            <a:ext cx="2028497" cy="323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L" sz="1400">
                <a:solidFill>
                  <a:schemeClr val="bg1"/>
                </a:solidFill>
                <a:latin typeface="Arial" panose="020B0604020202020204" pitchFamily="34" charset="0"/>
                <a:cs typeface="Arial" panose="020B0604020202020204" pitchFamily="34" charset="0"/>
              </a:rPr>
              <a:t>City of Tshwane</a:t>
            </a:r>
          </a:p>
        </p:txBody>
      </p:sp>
      <p:pic>
        <p:nvPicPr>
          <p:cNvPr id="17" name="Picture 16">
            <a:extLst>
              <a:ext uri="{FF2B5EF4-FFF2-40B4-BE49-F238E27FC236}">
                <a16:creationId xmlns:a16="http://schemas.microsoft.com/office/drawing/2014/main" id="{883484E6-DD5F-4548-B717-B430A2F41094}"/>
              </a:ext>
            </a:extLst>
          </p:cNvPr>
          <p:cNvPicPr>
            <a:picLocks noChangeAspect="1"/>
          </p:cNvPicPr>
          <p:nvPr/>
        </p:nvPicPr>
        <p:blipFill>
          <a:blip r:embed="rId7"/>
          <a:stretch>
            <a:fillRect/>
          </a:stretch>
        </p:blipFill>
        <p:spPr>
          <a:xfrm>
            <a:off x="86489" y="6294578"/>
            <a:ext cx="926123" cy="490625"/>
          </a:xfrm>
          <a:prstGeom prst="rect">
            <a:avLst/>
          </a:prstGeom>
        </p:spPr>
      </p:pic>
      <p:pic>
        <p:nvPicPr>
          <p:cNvPr id="18" name="Picture 17">
            <a:extLst>
              <a:ext uri="{FF2B5EF4-FFF2-40B4-BE49-F238E27FC236}">
                <a16:creationId xmlns:a16="http://schemas.microsoft.com/office/drawing/2014/main" id="{8BB67291-161F-1846-B775-BEC746DD65C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09511" y="6349708"/>
            <a:ext cx="2196000" cy="435495"/>
          </a:xfrm>
          <a:prstGeom prst="rect">
            <a:avLst/>
          </a:prstGeom>
        </p:spPr>
      </p:pic>
    </p:spTree>
    <p:extLst>
      <p:ext uri="{BB962C8B-B14F-4D97-AF65-F5344CB8AC3E}">
        <p14:creationId xmlns:p14="http://schemas.microsoft.com/office/powerpoint/2010/main" val="2551842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A14F2D-1DFE-274A-9A38-2226E9A18316}"/>
              </a:ext>
            </a:extLst>
          </p:cNvPr>
          <p:cNvPicPr>
            <a:picLocks noChangeAspect="1"/>
          </p:cNvPicPr>
          <p:nvPr/>
        </p:nvPicPr>
        <p:blipFill rotWithShape="1">
          <a:blip r:embed="rId2" cstate="screen">
            <a:alphaModFix amt="20000"/>
            <a:extLst>
              <a:ext uri="{28A0092B-C50C-407E-A947-70E740481C1C}">
                <a14:useLocalDpi xmlns:a14="http://schemas.microsoft.com/office/drawing/2010/main"/>
              </a:ext>
            </a:extLst>
          </a:blip>
          <a:srcRect r="1426"/>
          <a:stretch/>
        </p:blipFill>
        <p:spPr>
          <a:xfrm>
            <a:off x="1" y="-51565"/>
            <a:ext cx="12191999" cy="6909565"/>
          </a:xfrm>
          <a:prstGeom prst="rect">
            <a:avLst/>
          </a:prstGeom>
        </p:spPr>
      </p:pic>
      <p:graphicFrame>
        <p:nvGraphicFramePr>
          <p:cNvPr id="7" name="Table 7">
            <a:extLst>
              <a:ext uri="{FF2B5EF4-FFF2-40B4-BE49-F238E27FC236}">
                <a16:creationId xmlns:a16="http://schemas.microsoft.com/office/drawing/2014/main" id="{E1449C36-F056-4DEA-A82F-416EE2583F51}"/>
              </a:ext>
            </a:extLst>
          </p:cNvPr>
          <p:cNvGraphicFramePr>
            <a:graphicFrameLocks noGrp="1"/>
          </p:cNvGraphicFramePr>
          <p:nvPr/>
        </p:nvGraphicFramePr>
        <p:xfrm>
          <a:off x="172979" y="1072049"/>
          <a:ext cx="11846042" cy="4442486"/>
        </p:xfrm>
        <a:graphic>
          <a:graphicData uri="http://schemas.openxmlformats.org/drawingml/2006/table">
            <a:tbl>
              <a:tblPr firstRow="1" bandRow="1">
                <a:tableStyleId>{5C22544A-7EE6-4342-B048-85BDC9FD1C3A}</a:tableStyleId>
              </a:tblPr>
              <a:tblGrid>
                <a:gridCol w="5923021">
                  <a:extLst>
                    <a:ext uri="{9D8B030D-6E8A-4147-A177-3AD203B41FA5}">
                      <a16:colId xmlns:a16="http://schemas.microsoft.com/office/drawing/2014/main" val="1151345142"/>
                    </a:ext>
                  </a:extLst>
                </a:gridCol>
                <a:gridCol w="5923021">
                  <a:extLst>
                    <a:ext uri="{9D8B030D-6E8A-4147-A177-3AD203B41FA5}">
                      <a16:colId xmlns:a16="http://schemas.microsoft.com/office/drawing/2014/main" val="1020252004"/>
                    </a:ext>
                  </a:extLst>
                </a:gridCol>
              </a:tblGrid>
              <a:tr h="613147">
                <a:tc>
                  <a:txBody>
                    <a:bodyPr/>
                    <a:lstStyle/>
                    <a:p>
                      <a:r>
                        <a:rPr lang="en-US">
                          <a:latin typeface="Arial" panose="020B0604020202020204" pitchFamily="34" charset="0"/>
                          <a:cs typeface="Arial" panose="020B0604020202020204" pitchFamily="34" charset="0"/>
                        </a:rPr>
                        <a:t>Challenges </a:t>
                      </a:r>
                    </a:p>
                  </a:txBody>
                  <a:tcPr/>
                </a:tc>
                <a:tc>
                  <a:txBody>
                    <a:bodyPr/>
                    <a:lstStyle/>
                    <a:p>
                      <a:endParaRPr lang="en-US"/>
                    </a:p>
                  </a:txBody>
                  <a:tcPr/>
                </a:tc>
                <a:extLst>
                  <a:ext uri="{0D108BD9-81ED-4DB2-BD59-A6C34878D82A}">
                    <a16:rowId xmlns:a16="http://schemas.microsoft.com/office/drawing/2014/main" val="1500571572"/>
                  </a:ext>
                </a:extLst>
              </a:tr>
              <a:tr h="1663889">
                <a:tc>
                  <a:txBody>
                    <a:bodyPr/>
                    <a:lstStyle/>
                    <a:p>
                      <a:pPr algn="just"/>
                      <a:r>
                        <a:rPr lang="en-US" sz="1200" b="0">
                          <a:latin typeface="Arial" panose="020B0604020202020204" pitchFamily="34" charset="0"/>
                          <a:cs typeface="Arial" panose="020B0604020202020204" pitchFamily="34" charset="0"/>
                        </a:rPr>
                        <a:t>Addressing constraints in implementing innovation. Current challenges include but are not limited to: </a:t>
                      </a:r>
                    </a:p>
                    <a:p>
                      <a:pPr marL="171450" indent="-171450" algn="just">
                        <a:buFont typeface="Arial" panose="020B0604020202020204" pitchFamily="34" charset="0"/>
                        <a:buChar char="•"/>
                      </a:pPr>
                      <a:r>
                        <a:rPr lang="en-US" sz="1200" b="0">
                          <a:latin typeface="Arial" panose="020B0604020202020204" pitchFamily="34" charset="0"/>
                          <a:cs typeface="Arial" panose="020B0604020202020204" pitchFamily="34" charset="0"/>
                        </a:rPr>
                        <a:t>Legislative red tapes</a:t>
                      </a:r>
                    </a:p>
                    <a:p>
                      <a:pPr marL="171450" indent="-171450" algn="just">
                        <a:buFont typeface="Arial" panose="020B0604020202020204" pitchFamily="34" charset="0"/>
                        <a:buChar char="•"/>
                      </a:pPr>
                      <a:r>
                        <a:rPr lang="en-US" sz="1200" b="0">
                          <a:latin typeface="Arial" panose="020B0604020202020204" pitchFamily="34" charset="0"/>
                          <a:cs typeface="Arial" panose="020B0604020202020204" pitchFamily="34" charset="0"/>
                        </a:rPr>
                        <a:t>Funding</a:t>
                      </a:r>
                    </a:p>
                    <a:p>
                      <a:pPr marL="171450" indent="-171450" algn="just">
                        <a:buFont typeface="Arial" panose="020B0604020202020204" pitchFamily="34" charset="0"/>
                        <a:buChar char="•"/>
                      </a:pPr>
                      <a:r>
                        <a:rPr lang="en-US" sz="1200" b="0">
                          <a:latin typeface="Arial" panose="020B0604020202020204" pitchFamily="34" charset="0"/>
                          <a:cs typeface="Arial" panose="020B0604020202020204" pitchFamily="34" charset="0"/>
                        </a:rPr>
                        <a:t>Human resource</a:t>
                      </a:r>
                    </a:p>
                    <a:p>
                      <a:pPr marL="171450" indent="-171450" algn="just">
                        <a:buFont typeface="Arial" panose="020B0604020202020204" pitchFamily="34" charset="0"/>
                        <a:buChar char="•"/>
                      </a:pPr>
                      <a:r>
                        <a:rPr lang="en-US" sz="1200" b="0">
                          <a:latin typeface="Arial" panose="020B0604020202020204" pitchFamily="34" charset="0"/>
                          <a:cs typeface="Arial" panose="020B0604020202020204" pitchFamily="34" charset="0"/>
                        </a:rPr>
                        <a:t>Management constraints. </a:t>
                      </a:r>
                    </a:p>
                  </a:txBody>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latin typeface="Arial" panose="020B0604020202020204" pitchFamily="34" charset="0"/>
                          <a:cs typeface="Arial" panose="020B0604020202020204" pitchFamily="34" charset="0"/>
                        </a:rPr>
                        <a:t>What would fast-track a Smart City Implementation Process?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latin typeface="Arial" panose="020B0604020202020204" pitchFamily="34" charset="0"/>
                          <a:cs typeface="Arial" panose="020B0604020202020204" pitchFamily="34" charset="0"/>
                        </a:rPr>
                        <a:t>What types of professionals are required to implement SC approaches?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latin typeface="Arial" panose="020B0604020202020204" pitchFamily="34" charset="0"/>
                          <a:cs typeface="Arial" panose="020B0604020202020204" pitchFamily="34" charset="0"/>
                        </a:rPr>
                        <a:t>What types of professionals can implement SC approaches?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200" b="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07744921"/>
                  </a:ext>
                </a:extLst>
              </a:tr>
              <a:tr h="968684">
                <a:tc>
                  <a:txBody>
                    <a:bodyPr/>
                    <a:lstStyle/>
                    <a:p>
                      <a:r>
                        <a:rPr lang="en-US" sz="1200" b="0">
                          <a:latin typeface="Arial" panose="020B0604020202020204" pitchFamily="34" charset="0"/>
                          <a:cs typeface="Arial" panose="020B0604020202020204" pitchFamily="34" charset="0"/>
                        </a:rPr>
                        <a:t>Centralized decision-making</a:t>
                      </a:r>
                    </a:p>
                    <a:p>
                      <a:pPr marL="171450" indent="-171450">
                        <a:buFont typeface="Arial" panose="020B0604020202020204" pitchFamily="34" charset="0"/>
                        <a:buChar char="•"/>
                      </a:pPr>
                      <a:r>
                        <a:rPr lang="en-US" sz="1200" b="0">
                          <a:latin typeface="Arial" panose="020B0604020202020204" pitchFamily="34" charset="0"/>
                          <a:cs typeface="Arial" panose="020B0604020202020204" pitchFamily="34" charset="0"/>
                        </a:rPr>
                        <a:t>Multiple leaders in Municipalities</a:t>
                      </a:r>
                    </a:p>
                    <a:p>
                      <a:pPr marL="171450" indent="-171450">
                        <a:buFont typeface="Arial" panose="020B0604020202020204" pitchFamily="34" charset="0"/>
                        <a:buChar char="•"/>
                      </a:pPr>
                      <a:r>
                        <a:rPr lang="en-US" sz="1200" b="0">
                          <a:latin typeface="Arial" panose="020B0604020202020204" pitchFamily="34" charset="0"/>
                          <a:cs typeface="Arial" panose="020B0604020202020204" pitchFamily="34" charset="0"/>
                        </a:rPr>
                        <a:t>Departments/Units involved </a:t>
                      </a:r>
                    </a:p>
                  </a:txBody>
                  <a:tcPr/>
                </a:tc>
                <a:tc>
                  <a:txBody>
                    <a:bodyPr/>
                    <a:lstStyle/>
                    <a:p>
                      <a:pPr marL="171450" indent="-171450">
                        <a:buFont typeface="Arial" panose="020B0604020202020204" pitchFamily="34" charset="0"/>
                        <a:buChar char="•"/>
                      </a:pPr>
                      <a:r>
                        <a:rPr lang="en-US" sz="1200" b="0">
                          <a:latin typeface="Arial" panose="020B0604020202020204" pitchFamily="34" charset="0"/>
                          <a:cs typeface="Arial" panose="020B0604020202020204" pitchFamily="34" charset="0"/>
                        </a:rPr>
                        <a:t>What does a good smart city governance structure look like? </a:t>
                      </a:r>
                    </a:p>
                    <a:p>
                      <a:pPr marL="171450" indent="-171450">
                        <a:buFont typeface="Arial" panose="020B0604020202020204" pitchFamily="34" charset="0"/>
                        <a:buChar char="•"/>
                      </a:pPr>
                      <a:r>
                        <a:rPr lang="en-US" sz="1200" b="0">
                          <a:latin typeface="Arial" panose="020B0604020202020204" pitchFamily="34" charset="0"/>
                          <a:cs typeface="Arial" panose="020B0604020202020204" pitchFamily="34" charset="0"/>
                        </a:rPr>
                        <a:t>Who should lead a Smart City Project to full implementation phase? </a:t>
                      </a:r>
                    </a:p>
                    <a:p>
                      <a:pPr marL="171450" indent="-171450">
                        <a:buFont typeface="Arial" panose="020B0604020202020204" pitchFamily="34" charset="0"/>
                        <a:buChar char="•"/>
                      </a:pPr>
                      <a:r>
                        <a:rPr lang="en-US" sz="1200" b="0">
                          <a:latin typeface="Arial" panose="020B0604020202020204" pitchFamily="34" charset="0"/>
                          <a:cs typeface="Arial" panose="020B0604020202020204" pitchFamily="34" charset="0"/>
                        </a:rPr>
                        <a:t>How can inter-departmental conflicts be resolved in trying to gain Smart City status?</a:t>
                      </a:r>
                    </a:p>
                  </a:txBody>
                  <a:tcPr/>
                </a:tc>
                <a:extLst>
                  <a:ext uri="{0D108BD9-81ED-4DB2-BD59-A6C34878D82A}">
                    <a16:rowId xmlns:a16="http://schemas.microsoft.com/office/drawing/2014/main" val="4146655926"/>
                  </a:ext>
                </a:extLst>
              </a:tr>
              <a:tr h="598383">
                <a:tc>
                  <a:txBody>
                    <a:bodyPr/>
                    <a:lstStyle/>
                    <a:p>
                      <a:r>
                        <a:rPr lang="en-US" sz="1200" b="0">
                          <a:latin typeface="Arial" panose="020B0604020202020204" pitchFamily="34" charset="0"/>
                          <a:cs typeface="Arial" panose="020B0604020202020204" pitchFamily="34" charset="0"/>
                        </a:rPr>
                        <a:t>Meaningful value add</a:t>
                      </a:r>
                    </a:p>
                    <a:p>
                      <a:endParaRPr lang="en-US" sz="1200" b="0">
                        <a:latin typeface="Arial" panose="020B0604020202020204" pitchFamily="34" charset="0"/>
                        <a:cs typeface="Arial" panose="020B0604020202020204" pitchFamily="34" charset="0"/>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latin typeface="Arial" panose="020B0604020202020204" pitchFamily="34" charset="0"/>
                          <a:cs typeface="Arial" panose="020B0604020202020204" pitchFamily="34" charset="0"/>
                        </a:rPr>
                        <a:t>How is Smart City effectiveness measured? When can a City celebrate meaningful implementation? </a:t>
                      </a:r>
                    </a:p>
                  </a:txBody>
                  <a:tcPr/>
                </a:tc>
                <a:extLst>
                  <a:ext uri="{0D108BD9-81ED-4DB2-BD59-A6C34878D82A}">
                    <a16:rowId xmlns:a16="http://schemas.microsoft.com/office/drawing/2014/main" val="4044959247"/>
                  </a:ext>
                </a:extLst>
              </a:tr>
              <a:tr h="598383">
                <a:tc>
                  <a:txBody>
                    <a:bodyPr/>
                    <a:lstStyle/>
                    <a:p>
                      <a:r>
                        <a:rPr lang="en-US" sz="1200">
                          <a:latin typeface="Arial" panose="020B0604020202020204" pitchFamily="34" charset="0"/>
                          <a:cs typeface="Arial" panose="020B0604020202020204" pitchFamily="34" charset="0"/>
                        </a:rPr>
                        <a:t>Transferring lessons learnt to effective service delivery</a:t>
                      </a:r>
                    </a:p>
                    <a:p>
                      <a:endParaRPr lang="en-US" sz="1200">
                        <a:latin typeface="Arial" panose="020B0604020202020204" pitchFamily="34" charset="0"/>
                        <a:cs typeface="Arial" panose="020B0604020202020204" pitchFamily="34" charset="0"/>
                      </a:endParaRPr>
                    </a:p>
                  </a:txBody>
                  <a:tcPr/>
                </a:tc>
                <a:tc>
                  <a:txBody>
                    <a:bodyPr/>
                    <a:lstStyle/>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How can residents be included from inception of a smart city project? </a:t>
                      </a: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How can public participation be improved in such projects?</a:t>
                      </a:r>
                    </a:p>
                  </a:txBody>
                  <a:tcPr/>
                </a:tc>
                <a:extLst>
                  <a:ext uri="{0D108BD9-81ED-4DB2-BD59-A6C34878D82A}">
                    <a16:rowId xmlns:a16="http://schemas.microsoft.com/office/drawing/2014/main" val="1478890646"/>
                  </a:ext>
                </a:extLst>
              </a:tr>
            </a:tbl>
          </a:graphicData>
        </a:graphic>
      </p:graphicFrame>
      <p:pic>
        <p:nvPicPr>
          <p:cNvPr id="5" name="Picture 4">
            <a:extLst>
              <a:ext uri="{FF2B5EF4-FFF2-40B4-BE49-F238E27FC236}">
                <a16:creationId xmlns:a16="http://schemas.microsoft.com/office/drawing/2014/main" id="{05E272CE-B591-4878-BD27-CC9EF8040F42}"/>
              </a:ext>
            </a:extLst>
          </p:cNvPr>
          <p:cNvPicPr>
            <a:picLocks noChangeAspect="1"/>
          </p:cNvPicPr>
          <p:nvPr/>
        </p:nvPicPr>
        <p:blipFill>
          <a:blip r:embed="rId3"/>
          <a:stretch>
            <a:fillRect/>
          </a:stretch>
        </p:blipFill>
        <p:spPr>
          <a:xfrm>
            <a:off x="86489" y="6294578"/>
            <a:ext cx="926123" cy="490625"/>
          </a:xfrm>
          <a:prstGeom prst="rect">
            <a:avLst/>
          </a:prstGeom>
        </p:spPr>
      </p:pic>
      <p:sp>
        <p:nvSpPr>
          <p:cNvPr id="8" name="Title 1">
            <a:extLst>
              <a:ext uri="{FF2B5EF4-FFF2-40B4-BE49-F238E27FC236}">
                <a16:creationId xmlns:a16="http://schemas.microsoft.com/office/drawing/2014/main" id="{E5A3E9A0-C8E2-F441-98E7-130963AD9372}"/>
              </a:ext>
            </a:extLst>
          </p:cNvPr>
          <p:cNvSpPr txBox="1">
            <a:spLocks/>
          </p:cNvSpPr>
          <p:nvPr/>
        </p:nvSpPr>
        <p:spPr>
          <a:xfrm>
            <a:off x="0" y="0"/>
            <a:ext cx="11562246" cy="8058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latin typeface="Arial" panose="020B0604020202020204" pitchFamily="34" charset="0"/>
                <a:cs typeface="Arial" panose="020B0604020202020204" pitchFamily="34" charset="0"/>
              </a:rPr>
              <a:t>What we seek to learn from this Technical Deep Dive </a:t>
            </a:r>
          </a:p>
        </p:txBody>
      </p:sp>
      <p:pic>
        <p:nvPicPr>
          <p:cNvPr id="10" name="Picture 9">
            <a:extLst>
              <a:ext uri="{FF2B5EF4-FFF2-40B4-BE49-F238E27FC236}">
                <a16:creationId xmlns:a16="http://schemas.microsoft.com/office/drawing/2014/main" id="{FCD00816-4848-F146-8370-41450F5C0D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09511" y="6349708"/>
            <a:ext cx="2196000" cy="435495"/>
          </a:xfrm>
          <a:prstGeom prst="rect">
            <a:avLst/>
          </a:prstGeom>
        </p:spPr>
      </p:pic>
    </p:spTree>
    <p:extLst>
      <p:ext uri="{BB962C8B-B14F-4D97-AF65-F5344CB8AC3E}">
        <p14:creationId xmlns:p14="http://schemas.microsoft.com/office/powerpoint/2010/main" val="3056741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3746A-7E42-47E4-ABEB-4EF4129CB079}"/>
              </a:ext>
            </a:extLst>
          </p:cNvPr>
          <p:cNvSpPr>
            <a:spLocks noGrp="1"/>
          </p:cNvSpPr>
          <p:nvPr>
            <p:ph type="ctrTitle"/>
          </p:nvPr>
        </p:nvSpPr>
        <p:spPr/>
        <p:txBody>
          <a:bodyPr anchor="ctr"/>
          <a:lstStyle/>
          <a:p>
            <a:r>
              <a:rPr lang="en-US"/>
              <a:t>Izmir Smart City</a:t>
            </a:r>
          </a:p>
        </p:txBody>
      </p:sp>
      <p:sp>
        <p:nvSpPr>
          <p:cNvPr id="3" name="Subtitle 2">
            <a:extLst>
              <a:ext uri="{FF2B5EF4-FFF2-40B4-BE49-F238E27FC236}">
                <a16:creationId xmlns:a16="http://schemas.microsoft.com/office/drawing/2014/main" id="{E1EB873F-1F93-4B74-A0E1-8E89D5E83C32}"/>
              </a:ext>
            </a:extLst>
          </p:cNvPr>
          <p:cNvSpPr>
            <a:spLocks noGrp="1"/>
          </p:cNvSpPr>
          <p:nvPr>
            <p:ph type="subTitle" idx="1"/>
          </p:nvPr>
        </p:nvSpPr>
        <p:spPr/>
        <p:txBody>
          <a:bodyPr anchor="ctr"/>
          <a:lstStyle/>
          <a:p>
            <a:r>
              <a:rPr lang="en-US"/>
              <a:t>[Izmir, Turkey]</a:t>
            </a:r>
          </a:p>
        </p:txBody>
      </p:sp>
    </p:spTree>
    <p:extLst>
      <p:ext uri="{BB962C8B-B14F-4D97-AF65-F5344CB8AC3E}">
        <p14:creationId xmlns:p14="http://schemas.microsoft.com/office/powerpoint/2010/main" val="3002915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99765-A3B6-43D2-AEA0-C3B1532FC0CB}"/>
              </a:ext>
            </a:extLst>
          </p:cNvPr>
          <p:cNvSpPr>
            <a:spLocks noGrp="1"/>
          </p:cNvSpPr>
          <p:nvPr>
            <p:ph type="title"/>
          </p:nvPr>
        </p:nvSpPr>
        <p:spPr>
          <a:xfrm>
            <a:off x="551079" y="-12758"/>
            <a:ext cx="4840709" cy="1010563"/>
          </a:xfrm>
        </p:spPr>
        <p:txBody>
          <a:bodyPr vert="horz" lIns="91440" tIns="45720" rIns="91440" bIns="45720" rtlCol="0" anchor="ctr">
            <a:normAutofit/>
          </a:bodyPr>
          <a:lstStyle/>
          <a:p>
            <a:r>
              <a:rPr lang="en-US" sz="4000" b="1">
                <a:solidFill>
                  <a:schemeClr val="accent1">
                    <a:lumMod val="50000"/>
                  </a:schemeClr>
                </a:solidFill>
                <a:latin typeface="Andes Bold" panose="02000000000000000000" pitchFamily="50" charset="0"/>
              </a:rPr>
              <a:t>Who we are </a:t>
            </a:r>
          </a:p>
        </p:txBody>
      </p:sp>
      <p:graphicFrame>
        <p:nvGraphicFramePr>
          <p:cNvPr id="4" name="Table 3">
            <a:extLst>
              <a:ext uri="{FF2B5EF4-FFF2-40B4-BE49-F238E27FC236}">
                <a16:creationId xmlns:a16="http://schemas.microsoft.com/office/drawing/2014/main" id="{59FAD203-9E58-4F05-8A34-F84B2B2A4837}"/>
              </a:ext>
            </a:extLst>
          </p:cNvPr>
          <p:cNvGraphicFramePr>
            <a:graphicFrameLocks noGrp="1"/>
          </p:cNvGraphicFramePr>
          <p:nvPr>
            <p:extLst>
              <p:ext uri="{D42A27DB-BD31-4B8C-83A1-F6EECF244321}">
                <p14:modId xmlns:p14="http://schemas.microsoft.com/office/powerpoint/2010/main" val="4169182860"/>
              </p:ext>
            </p:extLst>
          </p:nvPr>
        </p:nvGraphicFramePr>
        <p:xfrm>
          <a:off x="335612" y="997805"/>
          <a:ext cx="11489243" cy="5409027"/>
        </p:xfrm>
        <a:graphic>
          <a:graphicData uri="http://schemas.openxmlformats.org/drawingml/2006/table">
            <a:tbl>
              <a:tblPr firstRow="1" bandRow="1">
                <a:solidFill>
                  <a:schemeClr val="tx1">
                    <a:lumMod val="75000"/>
                    <a:lumOff val="25000"/>
                  </a:schemeClr>
                </a:solidFill>
                <a:tableStyleId>{C083E6E3-FA7D-4D7B-A595-EF9225AFEA82}</a:tableStyleId>
              </a:tblPr>
              <a:tblGrid>
                <a:gridCol w="2208933">
                  <a:extLst>
                    <a:ext uri="{9D8B030D-6E8A-4147-A177-3AD203B41FA5}">
                      <a16:colId xmlns:a16="http://schemas.microsoft.com/office/drawing/2014/main" val="1938501161"/>
                    </a:ext>
                  </a:extLst>
                </a:gridCol>
                <a:gridCol w="9280310">
                  <a:extLst>
                    <a:ext uri="{9D8B030D-6E8A-4147-A177-3AD203B41FA5}">
                      <a16:colId xmlns:a16="http://schemas.microsoft.com/office/drawing/2014/main" val="432364192"/>
                    </a:ext>
                  </a:extLst>
                </a:gridCol>
              </a:tblGrid>
              <a:tr h="933568">
                <a:tc>
                  <a:txBody>
                    <a:bodyPr/>
                    <a:lstStyle/>
                    <a:p>
                      <a:pPr marL="0" algn="ctr" defTabSz="914400" rtl="0" eaLnBrk="1" latinLnBrk="0" hangingPunct="1"/>
                      <a:r>
                        <a:rPr lang="en-US" sz="1800" b="1" kern="1200" cap="none" spc="0">
                          <a:solidFill>
                            <a:schemeClr val="bg1"/>
                          </a:solidFill>
                          <a:latin typeface="+mn-lt"/>
                          <a:ea typeface="+mn-ea"/>
                          <a:cs typeface="+mn-cs"/>
                        </a:rPr>
                        <a:t>Turkey, Izmir</a:t>
                      </a:r>
                    </a:p>
                  </a:txBody>
                  <a:tcPr marL="68868" marR="98382" marT="19676" marB="1475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285750" indent="-285750" algn="l" rtl="0" eaLnBrk="1" latinLnBrk="0" hangingPunct="1">
                        <a:buFont typeface="Arial" panose="020B0604020202020204" pitchFamily="34" charset="0"/>
                        <a:buChar char="•"/>
                      </a:pPr>
                      <a:r>
                        <a:rPr lang="en-US" sz="1400" b="0" kern="1200" cap="none" spc="0">
                          <a:solidFill>
                            <a:schemeClr val="bg1"/>
                          </a:solidFill>
                          <a:latin typeface="+mn-lt"/>
                          <a:ea typeface="+mn-ea"/>
                          <a:cs typeface="+mn-cs"/>
                        </a:rPr>
                        <a:t>WB/IFC long term engagement with the City of Izmir </a:t>
                      </a:r>
                    </a:p>
                    <a:p>
                      <a:pPr marL="285750" indent="-285750" algn="l" defTabSz="914400" rtl="0" eaLnBrk="1" latinLnBrk="0" hangingPunct="1">
                        <a:buFont typeface="Arial" panose="020B0604020202020204" pitchFamily="34" charset="0"/>
                        <a:buChar char="•"/>
                      </a:pPr>
                      <a:r>
                        <a:rPr lang="en-US" sz="1400" b="0" kern="1200" cap="none" spc="0">
                          <a:solidFill>
                            <a:schemeClr val="bg1"/>
                          </a:solidFill>
                          <a:latin typeface="+mn-lt"/>
                          <a:ea typeface="+mn-ea"/>
                          <a:cs typeface="+mn-cs"/>
                        </a:rPr>
                        <a:t>Investments: &gt;$500m investment and mobilization in the City Infrastructure</a:t>
                      </a:r>
                    </a:p>
                    <a:p>
                      <a:pPr marL="285750" indent="-285750" algn="l" defTabSz="914400" rtl="0" eaLnBrk="1" latinLnBrk="0" hangingPunct="1">
                        <a:buFont typeface="Arial" panose="020B0604020202020204" pitchFamily="34" charset="0"/>
                        <a:buChar char="•"/>
                      </a:pPr>
                      <a:r>
                        <a:rPr lang="en-US" sz="1400" b="0" kern="1200" cap="none" spc="0">
                          <a:solidFill>
                            <a:schemeClr val="bg1"/>
                          </a:solidFill>
                          <a:latin typeface="+mn-lt"/>
                          <a:ea typeface="+mn-ea"/>
                          <a:cs typeface="+mn-cs"/>
                        </a:rPr>
                        <a:t>Technical Support: Advice on investment projects, development of Izmir Open Data Strategy and Implementation Roadmap, development of Izmir SC strategy and operationalization of Izmir SC Unit</a:t>
                      </a:r>
                    </a:p>
                    <a:p>
                      <a:pPr marL="285750" indent="-285750" algn="l" defTabSz="914400" rtl="0" eaLnBrk="1" latinLnBrk="0" hangingPunct="1">
                        <a:buFont typeface="Arial" panose="020B0604020202020204" pitchFamily="34" charset="0"/>
                        <a:buChar char="•"/>
                      </a:pPr>
                      <a:r>
                        <a:rPr lang="en-US" sz="1400" b="1" kern="1200" cap="none" spc="0">
                          <a:solidFill>
                            <a:schemeClr val="bg1"/>
                          </a:solidFill>
                          <a:latin typeface="+mn-lt"/>
                          <a:ea typeface="+mn-ea"/>
                          <a:cs typeface="+mn-cs"/>
                        </a:rPr>
                        <a:t>SC project team: </a:t>
                      </a:r>
                      <a:r>
                        <a:rPr lang="en-US" sz="1400" b="0" kern="1200" cap="none" spc="0">
                          <a:solidFill>
                            <a:schemeClr val="bg1"/>
                          </a:solidFill>
                          <a:latin typeface="+mn-lt"/>
                          <a:ea typeface="+mn-ea"/>
                          <a:cs typeface="+mn-cs"/>
                        </a:rPr>
                        <a:t>City-wide stakeholders (including Muni leadership), Joint WB/IFC team + 4 experts from GB, Rep. of Korea, Turkey</a:t>
                      </a:r>
                    </a:p>
                  </a:txBody>
                  <a:tcPr marL="68868" marR="98382" marT="19676" marB="1475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905738198"/>
                  </a:ext>
                </a:extLst>
              </a:tr>
              <a:tr h="1762109">
                <a:tc>
                  <a:txBody>
                    <a:bodyPr/>
                    <a:lstStyle/>
                    <a:p>
                      <a:pPr algn="ctr"/>
                      <a:r>
                        <a:rPr lang="en-US" sz="1800" b="1" cap="none" spc="0">
                          <a:solidFill>
                            <a:schemeClr val="bg1"/>
                          </a:solidFill>
                        </a:rPr>
                        <a:t>Smart City Needs and Opportunities</a:t>
                      </a:r>
                    </a:p>
                  </a:txBody>
                  <a:tcPr marL="68868" marR="98382" marT="19676" marB="1475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indent="0" algn="l">
                        <a:buNone/>
                      </a:pPr>
                      <a:r>
                        <a:rPr lang="en-US" sz="1400" b="1" cap="none" spc="0">
                          <a:solidFill>
                            <a:schemeClr val="bg1"/>
                          </a:solidFill>
                        </a:rPr>
                        <a:t>SC Opportunities</a:t>
                      </a:r>
                      <a:endParaRPr lang="en-US" sz="1400" b="0" cap="none" spc="0">
                        <a:solidFill>
                          <a:schemeClr val="bg1"/>
                        </a:solidFill>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400" b="0" cap="none" spc="0">
                          <a:solidFill>
                            <a:schemeClr val="bg1"/>
                          </a:solidFill>
                        </a:rPr>
                        <a:t>One of the most ‘smart’ cities in Turkey and the region, several smart technologies, enabling environment, digitalization, citizen engagement etc.</a:t>
                      </a:r>
                    </a:p>
                    <a:p>
                      <a:pPr marL="285750" indent="-285750" algn="l">
                        <a:buFontTx/>
                        <a:buChar char="-"/>
                      </a:pPr>
                      <a:r>
                        <a:rPr lang="en-US" sz="1400" b="0" cap="none" spc="0">
                          <a:solidFill>
                            <a:schemeClr val="bg1"/>
                          </a:solidFill>
                        </a:rPr>
                        <a:t>Engaged Mayor and leadership team on the smart city topic</a:t>
                      </a:r>
                    </a:p>
                    <a:p>
                      <a:pPr marL="0" indent="0" algn="l">
                        <a:buNone/>
                      </a:pPr>
                      <a:endParaRPr lang="en-US" sz="1400" b="1" cap="none" spc="0">
                        <a:solidFill>
                          <a:schemeClr val="bg1"/>
                        </a:solidFill>
                      </a:endParaRPr>
                    </a:p>
                    <a:p>
                      <a:pPr marL="0" indent="0" algn="l">
                        <a:buNone/>
                      </a:pPr>
                      <a:r>
                        <a:rPr lang="en-US" sz="1400" b="1" cap="none" spc="0">
                          <a:solidFill>
                            <a:schemeClr val="bg1"/>
                          </a:solidFill>
                        </a:rPr>
                        <a:t>SC Needs/priorities</a:t>
                      </a:r>
                    </a:p>
                    <a:p>
                      <a:pPr marL="285750" indent="-285750" algn="l">
                        <a:buFontTx/>
                        <a:buChar char="-"/>
                      </a:pPr>
                      <a:r>
                        <a:rPr lang="en-US" sz="1400" b="0" cap="none" spc="0">
                          <a:solidFill>
                            <a:schemeClr val="bg1"/>
                          </a:solidFill>
                        </a:rPr>
                        <a:t>City Infrastructure and Services: Transport, mobility and logistics, Telecommunications</a:t>
                      </a:r>
                    </a:p>
                    <a:p>
                      <a:pPr marL="285750" indent="-285750" algn="l">
                        <a:buFontTx/>
                        <a:buChar char="-"/>
                      </a:pPr>
                      <a:r>
                        <a:rPr lang="en-US" sz="1400" b="0" cap="none" spc="0">
                          <a:solidFill>
                            <a:schemeClr val="bg1"/>
                          </a:solidFill>
                        </a:rPr>
                        <a:t>Institutional Enablers: Leadership and governance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400" b="0" cap="none" spc="0">
                          <a:solidFill>
                            <a:schemeClr val="bg1"/>
                          </a:solidFill>
                        </a:rPr>
                        <a:t>Digital Transformation: Data management and analytics, Business model and financing</a:t>
                      </a:r>
                    </a:p>
                  </a:txBody>
                  <a:tcPr marL="68868" marR="98382" marT="19676" marB="1475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3369581738"/>
                  </a:ext>
                </a:extLst>
              </a:tr>
              <a:tr h="1762109">
                <a:tc>
                  <a:txBody>
                    <a:bodyPr/>
                    <a:lstStyle/>
                    <a:p>
                      <a:pPr algn="ctr"/>
                      <a:r>
                        <a:rPr lang="en-US" sz="1800" b="1" cap="none" spc="0">
                          <a:solidFill>
                            <a:schemeClr val="bg1"/>
                          </a:solidFill>
                        </a:rPr>
                        <a:t>Project Overview </a:t>
                      </a:r>
                    </a:p>
                  </a:txBody>
                  <a:tcPr marL="68868" marR="98382" marT="19676" marB="1475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algn="l" defTabSz="914400" rtl="0" eaLnBrk="1" latinLnBrk="0" hangingPunct="1"/>
                      <a:r>
                        <a:rPr lang="en-US" sz="1400" b="1" kern="1200" cap="none" spc="0">
                          <a:solidFill>
                            <a:schemeClr val="bg1"/>
                          </a:solidFill>
                          <a:latin typeface="+mn-lt"/>
                          <a:ea typeface="+mn-ea"/>
                          <a:cs typeface="+mn-cs"/>
                        </a:rPr>
                        <a:t>WB/IFC GSCP Izmir City Project objectives:</a:t>
                      </a:r>
                    </a:p>
                    <a:p>
                      <a:pPr marL="285750" indent="-285750" algn="l" defTabSz="914400" rtl="0" eaLnBrk="1" latinLnBrk="0" hangingPunct="1">
                        <a:buFont typeface="Arial" panose="020B0604020202020204" pitchFamily="34" charset="0"/>
                        <a:buChar char="•"/>
                      </a:pPr>
                      <a:r>
                        <a:rPr lang="en-US" sz="1400" b="0" kern="1200" cap="none" spc="0">
                          <a:solidFill>
                            <a:schemeClr val="bg1"/>
                          </a:solidFill>
                          <a:latin typeface="+mn-lt"/>
                          <a:ea typeface="+mn-ea"/>
                          <a:cs typeface="+mn-cs"/>
                        </a:rPr>
                        <a:t>Technical advice on operationalizing Izmir’s Smart City Unit</a:t>
                      </a:r>
                    </a:p>
                    <a:p>
                      <a:pPr marL="285750" indent="-285750" algn="l" defTabSz="914400" rtl="0" eaLnBrk="1" latinLnBrk="0" hangingPunct="1">
                        <a:buFont typeface="Arial" panose="020B0604020202020204" pitchFamily="34" charset="0"/>
                        <a:buChar char="•"/>
                      </a:pPr>
                      <a:r>
                        <a:rPr lang="en-US" sz="1400" b="0" kern="1200" cap="none" spc="0">
                          <a:solidFill>
                            <a:schemeClr val="bg1"/>
                          </a:solidFill>
                          <a:latin typeface="+mn-lt"/>
                          <a:ea typeface="+mn-ea"/>
                          <a:cs typeface="+mn-cs"/>
                        </a:rPr>
                        <a:t>Guidance on how to develop a Smart City strategy</a:t>
                      </a:r>
                    </a:p>
                    <a:p>
                      <a:pPr marL="285750" indent="-285750" algn="l" defTabSz="914400" rtl="0" eaLnBrk="1" latinLnBrk="0" hangingPunct="1">
                        <a:buFont typeface="Arial" panose="020B0604020202020204" pitchFamily="34" charset="0"/>
                        <a:buChar char="•"/>
                      </a:pPr>
                      <a:r>
                        <a:rPr lang="en-US" sz="1400" b="0" kern="1200" cap="none" spc="0">
                          <a:solidFill>
                            <a:schemeClr val="bg1"/>
                          </a:solidFill>
                          <a:latin typeface="+mn-lt"/>
                          <a:ea typeface="+mn-ea"/>
                          <a:cs typeface="+mn-cs"/>
                        </a:rPr>
                        <a:t>Contribute ideas on public and private investments in smart urban interventions</a:t>
                      </a:r>
                    </a:p>
                    <a:p>
                      <a:pPr marL="285750" indent="-285750" algn="l" defTabSz="914400" rtl="0" eaLnBrk="1" latinLnBrk="0" hangingPunct="1">
                        <a:buFont typeface="Arial" panose="020B0604020202020204" pitchFamily="34" charset="0"/>
                        <a:buChar char="•"/>
                      </a:pPr>
                      <a:endParaRPr lang="en-US" sz="1400" b="0" kern="1200" cap="none" spc="0">
                        <a:solidFill>
                          <a:schemeClr val="bg1"/>
                        </a:solidFill>
                        <a:latin typeface="+mn-lt"/>
                        <a:ea typeface="+mn-ea"/>
                        <a:cs typeface="+mn-cs"/>
                      </a:endParaRPr>
                    </a:p>
                    <a:p>
                      <a:pPr marL="0" indent="0" algn="l" defTabSz="914400" rtl="0" eaLnBrk="1" latinLnBrk="0" hangingPunct="1">
                        <a:buFont typeface="Arial" panose="020B0604020202020204" pitchFamily="34" charset="0"/>
                        <a:buNone/>
                      </a:pPr>
                      <a:r>
                        <a:rPr lang="en-US" sz="1400" b="1" kern="1200" cap="none" spc="0">
                          <a:solidFill>
                            <a:schemeClr val="bg1"/>
                          </a:solidFill>
                          <a:latin typeface="+mn-lt"/>
                          <a:ea typeface="+mn-ea"/>
                          <a:cs typeface="+mn-cs"/>
                        </a:rPr>
                        <a:t>Achieved: </a:t>
                      </a:r>
                      <a:r>
                        <a:rPr lang="en-US" sz="1400" b="0" kern="1200" cap="none" spc="0">
                          <a:solidFill>
                            <a:schemeClr val="bg1"/>
                          </a:solidFill>
                          <a:latin typeface="+mn-lt"/>
                          <a:ea typeface="+mn-ea"/>
                          <a:cs typeface="+mn-cs"/>
                        </a:rPr>
                        <a:t>Engagement with City leadership, Analysis of SC Challenges and Opportunities (Survey), Development of SC Initiative portfolio (2 workshops with Service Providers)</a:t>
                      </a:r>
                    </a:p>
                    <a:p>
                      <a:pPr marL="0" indent="0" algn="l" defTabSz="914400" rtl="0" eaLnBrk="1" latinLnBrk="0" hangingPunct="1">
                        <a:buFont typeface="Arial" panose="020B0604020202020204" pitchFamily="34" charset="0"/>
                        <a:buNone/>
                      </a:pPr>
                      <a:r>
                        <a:rPr lang="en-US" sz="1400" b="1" kern="1200" cap="none" spc="0">
                          <a:solidFill>
                            <a:schemeClr val="bg1"/>
                          </a:solidFill>
                          <a:latin typeface="+mn-lt"/>
                          <a:ea typeface="+mn-ea"/>
                          <a:cs typeface="+mn-cs"/>
                        </a:rPr>
                        <a:t>Ongoing: </a:t>
                      </a:r>
                      <a:r>
                        <a:rPr lang="en-US" sz="1400" b="0" kern="1200" cap="none" spc="0">
                          <a:solidFill>
                            <a:schemeClr val="bg1"/>
                          </a:solidFill>
                          <a:latin typeface="+mn-lt"/>
                          <a:ea typeface="+mn-ea"/>
                          <a:cs typeface="+mn-cs"/>
                        </a:rPr>
                        <a:t>Mayoral Storyboard / A Smart City Strategy Visual representation + capacity building on SC unit operationalization</a:t>
                      </a:r>
                    </a:p>
                  </a:txBody>
                  <a:tcPr marL="68868" marR="98382" marT="19676" marB="1475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529509003"/>
                  </a:ext>
                </a:extLst>
              </a:tr>
            </a:tbl>
          </a:graphicData>
        </a:graphic>
      </p:graphicFrame>
    </p:spTree>
    <p:extLst>
      <p:ext uri="{BB962C8B-B14F-4D97-AF65-F5344CB8AC3E}">
        <p14:creationId xmlns:p14="http://schemas.microsoft.com/office/powerpoint/2010/main" val="854215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AB5678-C614-4DDB-A7B7-1B61E0FD397F}"/>
              </a:ext>
            </a:extLst>
          </p:cNvPr>
          <p:cNvSpPr>
            <a:spLocks noGrp="1"/>
          </p:cNvSpPr>
          <p:nvPr>
            <p:ph idx="1"/>
          </p:nvPr>
        </p:nvSpPr>
        <p:spPr>
          <a:xfrm>
            <a:off x="838199" y="997805"/>
            <a:ext cx="10715625" cy="2974120"/>
          </a:xfrm>
        </p:spPr>
        <p:txBody>
          <a:bodyPr vert="horz" lIns="91440" tIns="45720" rIns="91440" bIns="45720" rtlCol="0" anchor="t">
            <a:normAutofit/>
          </a:bodyPr>
          <a:lstStyle/>
          <a:p>
            <a:pPr marL="0" indent="0" algn="just">
              <a:buNone/>
            </a:pPr>
            <a:r>
              <a:rPr lang="en-US"/>
              <a:t>Gaps or Challenges in the Smart City space for Izmir</a:t>
            </a:r>
          </a:p>
          <a:p>
            <a:pPr marL="342900" indent="-342900" algn="just">
              <a:lnSpc>
                <a:spcPct val="107000"/>
              </a:lnSpc>
              <a:spcBef>
                <a:spcPts val="0"/>
              </a:spcBef>
              <a:buSzPts val="1100"/>
              <a:buFont typeface="Symbol" panose="05050102010706020507" pitchFamily="18" charset="2"/>
              <a:buChar char=""/>
            </a:pPr>
            <a:r>
              <a:rPr lang="en-US" sz="1600">
                <a:latin typeface="Calibri" panose="020F0502020204030204" pitchFamily="34" charset="0"/>
                <a:cs typeface="Times New Roman" panose="02020603050405020304" pitchFamily="18" charset="0"/>
              </a:rPr>
              <a:t>Lack of a unifying Smart City strategy based on international standards and best practices around the world.</a:t>
            </a:r>
          </a:p>
          <a:p>
            <a:pPr marL="342900" marR="0" lvl="0" indent="-342900" algn="just">
              <a:lnSpc>
                <a:spcPct val="107000"/>
              </a:lnSpc>
              <a:spcBef>
                <a:spcPts val="0"/>
              </a:spcBef>
              <a:spcAft>
                <a:spcPts val="0"/>
              </a:spcAft>
              <a:buSzPts val="1100"/>
              <a:buFont typeface="Symbol" panose="05050102010706020507" pitchFamily="18" charset="2"/>
              <a:buChar char=""/>
            </a:pPr>
            <a:r>
              <a:rPr lang="en-US" sz="1600">
                <a:latin typeface="Calibri" panose="020F0502020204030204" pitchFamily="34" charset="0"/>
                <a:cs typeface="Times New Roman" panose="02020603050405020304" pitchFamily="18" charset="0"/>
              </a:rPr>
              <a:t>The operating model of Izmir SC Unit, recently set up, is still nascent and hence there is a need to build the capacity of municipal staff through an assessment and recommendation of its functions, roles, interoperability with other units etc. </a:t>
            </a:r>
          </a:p>
          <a:p>
            <a:pPr marL="342900" marR="0" lvl="0" indent="-342900" algn="just">
              <a:lnSpc>
                <a:spcPct val="115000"/>
              </a:lnSpc>
              <a:spcBef>
                <a:spcPts val="0"/>
              </a:spcBef>
              <a:spcAft>
                <a:spcPts val="600"/>
              </a:spcAft>
              <a:buSzPts val="1100"/>
              <a:buFont typeface="Symbol" panose="05050102010706020507" pitchFamily="18" charset="2"/>
              <a:buChar char=""/>
            </a:pPr>
            <a:r>
              <a:rPr lang="en-US" sz="1600">
                <a:latin typeface="Calibri" panose="020F0502020204030204" pitchFamily="34" charset="0"/>
                <a:cs typeface="Times New Roman" panose="02020603050405020304" pitchFamily="18" charset="0"/>
              </a:rPr>
              <a:t>Lack of a mapping of the pressing </a:t>
            </a:r>
            <a:r>
              <a:rPr lang="en-US" sz="1600">
                <a:effectLst/>
                <a:latin typeface="Calibri" panose="020F0502020204030204" pitchFamily="34" charset="0"/>
                <a:ea typeface="Calibri" panose="020F0502020204030204" pitchFamily="34" charset="0"/>
                <a:cs typeface="Times New Roman" panose="02020603050405020304" pitchFamily="18" charset="0"/>
              </a:rPr>
              <a:t>challenges and investment opportunities in City Infrastructure and Services (e.g., Transport Planning &amp; Intelligence Systems, Renewable Energy, Skills &amp; Entrepreneurial Opportunities, Health &amp; Human Services, Smart Lighting Expansion); need to improve the business</a:t>
            </a:r>
            <a:r>
              <a:rPr lang="en-GB" sz="1600">
                <a:effectLst/>
                <a:latin typeface="Calibri" panose="020F0502020204030204" pitchFamily="34" charset="0"/>
                <a:ea typeface="Calibri" panose="020F0502020204030204" pitchFamily="34" charset="0"/>
                <a:cs typeface="Times New Roman" panose="02020603050405020304" pitchFamily="18" charset="0"/>
              </a:rPr>
              <a:t>-friendliness through institutional enablers (e.g., Urban Planning, Asset </a:t>
            </a:r>
            <a:r>
              <a:rPr lang="en-GB" sz="1600" err="1">
                <a:effectLst/>
                <a:latin typeface="Calibri" panose="020F0502020204030204" pitchFamily="34" charset="0"/>
                <a:ea typeface="Calibri" panose="020F0502020204030204" pitchFamily="34" charset="0"/>
                <a:cs typeface="Times New Roman" panose="02020603050405020304" pitchFamily="18" charset="0"/>
              </a:rPr>
              <a:t>Mgmt</a:t>
            </a:r>
            <a:r>
              <a:rPr lang="en-GB" sz="1600">
                <a:effectLst/>
                <a:latin typeface="Calibri" panose="020F0502020204030204" pitchFamily="34" charset="0"/>
                <a:ea typeface="Calibri" panose="020F0502020204030204" pitchFamily="34" charset="0"/>
                <a:cs typeface="Times New Roman" panose="02020603050405020304" pitchFamily="18" charset="0"/>
              </a:rPr>
              <a:t>, Societal Insight, Engagement &amp; Participation, Resilience etc.) and provide a platform for Digital transformation in the Smart City space (e.g., </a:t>
            </a:r>
            <a:r>
              <a:rPr lang="en-US" sz="1600">
                <a:effectLst/>
                <a:latin typeface="Calibri" panose="020F0502020204030204" pitchFamily="34" charset="0"/>
                <a:ea typeface="Calibri" panose="020F0502020204030204" pitchFamily="34" charset="0"/>
                <a:cs typeface="Times New Roman" panose="02020603050405020304" pitchFamily="18" charset="0"/>
              </a:rPr>
              <a:t>platforms to share data to and from the Municipality to its citizens, App Consolidation, GIS, Data </a:t>
            </a:r>
            <a:r>
              <a:rPr lang="en-US" sz="1600" err="1">
                <a:effectLst/>
                <a:latin typeface="Calibri" panose="020F0502020204030204" pitchFamily="34" charset="0"/>
                <a:ea typeface="Calibri" panose="020F0502020204030204" pitchFamily="34" charset="0"/>
                <a:cs typeface="Times New Roman" panose="02020603050405020304" pitchFamily="18" charset="0"/>
              </a:rPr>
              <a:t>Mgmt</a:t>
            </a:r>
            <a:r>
              <a:rPr lang="en-US" sz="1600">
                <a:effectLst/>
                <a:latin typeface="Calibri" panose="020F0502020204030204" pitchFamily="34" charset="0"/>
                <a:ea typeface="Calibri" panose="020F0502020204030204" pitchFamily="34" charset="0"/>
                <a:cs typeface="Times New Roman" panose="02020603050405020304" pitchFamily="18" charset="0"/>
              </a:rPr>
              <a:t>, Urban Platforms</a:t>
            </a:r>
            <a:r>
              <a:rPr lang="en-US" sz="1600">
                <a:latin typeface="Calibri" panose="020F0502020204030204" pitchFamily="34" charset="0"/>
                <a:ea typeface="Calibri" panose="020F0502020204030204" pitchFamily="34" charset="0"/>
                <a:cs typeface="Times New Roman" panose="02020603050405020304" pitchFamily="18" charset="0"/>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1470E421-E8AE-4528-BBCF-CCC935CEBCE5}"/>
              </a:ext>
            </a:extLst>
          </p:cNvPr>
          <p:cNvSpPr txBox="1">
            <a:spLocks/>
          </p:cNvSpPr>
          <p:nvPr/>
        </p:nvSpPr>
        <p:spPr>
          <a:xfrm>
            <a:off x="551079" y="-12758"/>
            <a:ext cx="7307046" cy="1010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accent1">
                    <a:lumMod val="50000"/>
                  </a:schemeClr>
                </a:solidFill>
                <a:latin typeface="Andes Bold" panose="02000000000000000000" pitchFamily="50" charset="0"/>
              </a:rPr>
              <a:t>What we seek from this TDD</a:t>
            </a:r>
          </a:p>
        </p:txBody>
      </p:sp>
      <p:sp>
        <p:nvSpPr>
          <p:cNvPr id="10" name="TextBox 9">
            <a:extLst>
              <a:ext uri="{FF2B5EF4-FFF2-40B4-BE49-F238E27FC236}">
                <a16:creationId xmlns:a16="http://schemas.microsoft.com/office/drawing/2014/main" id="{F0EB8314-846D-4326-A064-4901DE63A9B2}"/>
              </a:ext>
            </a:extLst>
          </p:cNvPr>
          <p:cNvSpPr txBox="1"/>
          <p:nvPr/>
        </p:nvSpPr>
        <p:spPr>
          <a:xfrm>
            <a:off x="838199" y="4156476"/>
            <a:ext cx="10715624" cy="1333378"/>
          </a:xfrm>
          <a:prstGeom prst="rect">
            <a:avLst/>
          </a:prstGeom>
          <a:noFill/>
        </p:spPr>
        <p:txBody>
          <a:bodyPr wrap="square">
            <a:spAutoFit/>
          </a:bodyPr>
          <a:lstStyle/>
          <a:p>
            <a:pPr marL="0" indent="0" algn="just">
              <a:buNone/>
            </a:pPr>
            <a:r>
              <a:rPr lang="en-US" sz="2800"/>
              <a:t>Expectation from the TDD:</a:t>
            </a:r>
          </a:p>
          <a:p>
            <a:pPr marL="342900" marR="0" lvl="0" indent="-342900" algn="just">
              <a:lnSpc>
                <a:spcPct val="107000"/>
              </a:lnSpc>
              <a:spcBef>
                <a:spcPts val="0"/>
              </a:spcBef>
              <a:spcAft>
                <a:spcPts val="0"/>
              </a:spcAft>
              <a:buFont typeface="Arial" panose="020B0604020202020204" pitchFamily="34" charset="0"/>
              <a:buChar char="•"/>
            </a:pPr>
            <a:r>
              <a:rPr lang="en-US" sz="1600">
                <a:effectLst/>
                <a:latin typeface="Calibri" panose="020F0502020204030204" pitchFamily="34" charset="0"/>
                <a:ea typeface="Calibri" panose="020F0502020204030204" pitchFamily="34" charset="0"/>
                <a:cs typeface="Times New Roman" panose="02020603050405020304" pitchFamily="18" charset="0"/>
              </a:rPr>
              <a:t>Learn from experience of the Netherlands on its Smart City Strategy and operating model </a:t>
            </a:r>
          </a:p>
          <a:p>
            <a:pPr marL="342900" marR="0" lvl="0" indent="-342900" algn="just">
              <a:lnSpc>
                <a:spcPct val="107000"/>
              </a:lnSpc>
              <a:spcBef>
                <a:spcPts val="0"/>
              </a:spcBef>
              <a:spcAft>
                <a:spcPts val="0"/>
              </a:spcAft>
              <a:buFont typeface="Arial" panose="020B0604020202020204" pitchFamily="34" charset="0"/>
              <a:buChar char="•"/>
            </a:pPr>
            <a:r>
              <a:rPr lang="en-US" sz="1600">
                <a:effectLst/>
                <a:latin typeface="Calibri" panose="020F0502020204030204" pitchFamily="34" charset="0"/>
                <a:ea typeface="Calibri" panose="020F0502020204030204" pitchFamily="34" charset="0"/>
                <a:cs typeface="Times New Roman" panose="02020603050405020304" pitchFamily="18" charset="0"/>
              </a:rPr>
              <a:t>Learn new and emerging technologies in Smart Cities</a:t>
            </a:r>
          </a:p>
          <a:p>
            <a:pPr marL="342900" marR="0" lvl="0" indent="-342900" algn="just">
              <a:lnSpc>
                <a:spcPct val="107000"/>
              </a:lnSpc>
              <a:spcBef>
                <a:spcPts val="0"/>
              </a:spcBef>
              <a:spcAft>
                <a:spcPts val="800"/>
              </a:spcAft>
              <a:buFont typeface="Arial" panose="020B0604020202020204" pitchFamily="34" charset="0"/>
              <a:buChar char="•"/>
            </a:pPr>
            <a:r>
              <a:rPr lang="en-US" sz="1600">
                <a:effectLst/>
                <a:latin typeface="Calibri" panose="020F0502020204030204" pitchFamily="34" charset="0"/>
                <a:ea typeface="Calibri" panose="020F0502020204030204" pitchFamily="34" charset="0"/>
                <a:cs typeface="Times New Roman" panose="02020603050405020304" pitchFamily="18" charset="0"/>
              </a:rPr>
              <a:t>Use of data in Smart Cities</a:t>
            </a:r>
          </a:p>
        </p:txBody>
      </p:sp>
    </p:spTree>
    <p:extLst>
      <p:ext uri="{BB962C8B-B14F-4D97-AF65-F5344CB8AC3E}">
        <p14:creationId xmlns:p14="http://schemas.microsoft.com/office/powerpoint/2010/main" val="2324113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FDA7A2-1681-4B84-BE94-A146DAD87C73}"/>
              </a:ext>
            </a:extLst>
          </p:cNvPr>
          <p:cNvSpPr txBox="1"/>
          <p:nvPr/>
        </p:nvSpPr>
        <p:spPr>
          <a:xfrm>
            <a:off x="883227" y="2917475"/>
            <a:ext cx="6141028" cy="707886"/>
          </a:xfrm>
          <a:prstGeom prst="rect">
            <a:avLst/>
          </a:prstGeom>
          <a:noFill/>
        </p:spPr>
        <p:txBody>
          <a:bodyPr wrap="square" rtlCol="0">
            <a:spAutoFit/>
          </a:bodyPr>
          <a:lstStyle/>
          <a:p>
            <a:r>
              <a:rPr lang="en-US" sz="4000" b="1">
                <a:latin typeface="Ink Free" panose="03080402000500000000" pitchFamily="66" charset="0"/>
                <a:ea typeface="+mj-ea"/>
                <a:cs typeface="+mj-cs"/>
              </a:rPr>
              <a:t>Annex</a:t>
            </a:r>
          </a:p>
        </p:txBody>
      </p:sp>
    </p:spTree>
    <p:extLst>
      <p:ext uri="{BB962C8B-B14F-4D97-AF65-F5344CB8AC3E}">
        <p14:creationId xmlns:p14="http://schemas.microsoft.com/office/powerpoint/2010/main" val="654944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B6A9D91D-C274-471D-9BFB-5FF18B12B72E}"/>
              </a:ext>
            </a:extLst>
          </p:cNvPr>
          <p:cNvPicPr>
            <a:picLocks noChangeAspect="1"/>
          </p:cNvPicPr>
          <p:nvPr/>
        </p:nvPicPr>
        <p:blipFill rotWithShape="1">
          <a:blip r:embed="rId2"/>
          <a:srcRect t="3491"/>
          <a:stretch/>
        </p:blipFill>
        <p:spPr>
          <a:xfrm>
            <a:off x="379722" y="643945"/>
            <a:ext cx="5479488" cy="5924280"/>
          </a:xfrm>
          <a:prstGeom prst="rect">
            <a:avLst/>
          </a:prstGeom>
        </p:spPr>
      </p:pic>
      <p:pic>
        <p:nvPicPr>
          <p:cNvPr id="7" name="Picture 6" descr="Text&#10;&#10;Description automatically generated">
            <a:extLst>
              <a:ext uri="{FF2B5EF4-FFF2-40B4-BE49-F238E27FC236}">
                <a16:creationId xmlns:a16="http://schemas.microsoft.com/office/drawing/2014/main" id="{E510F16D-4D79-46A3-8532-3F65041A1D74}"/>
              </a:ext>
            </a:extLst>
          </p:cNvPr>
          <p:cNvPicPr>
            <a:picLocks noChangeAspect="1"/>
          </p:cNvPicPr>
          <p:nvPr/>
        </p:nvPicPr>
        <p:blipFill>
          <a:blip r:embed="rId3"/>
          <a:stretch>
            <a:fillRect/>
          </a:stretch>
        </p:blipFill>
        <p:spPr>
          <a:xfrm>
            <a:off x="6123476" y="643945"/>
            <a:ext cx="5441773" cy="5969769"/>
          </a:xfrm>
          <a:prstGeom prst="rect">
            <a:avLst/>
          </a:prstGeom>
        </p:spPr>
      </p:pic>
      <p:sp>
        <p:nvSpPr>
          <p:cNvPr id="148" name="Title 1">
            <a:extLst>
              <a:ext uri="{FF2B5EF4-FFF2-40B4-BE49-F238E27FC236}">
                <a16:creationId xmlns:a16="http://schemas.microsoft.com/office/drawing/2014/main" id="{9A4AD80A-4763-49E5-8B1B-EDE889CFCE7D}"/>
              </a:ext>
            </a:extLst>
          </p:cNvPr>
          <p:cNvSpPr txBox="1">
            <a:spLocks/>
          </p:cNvSpPr>
          <p:nvPr/>
        </p:nvSpPr>
        <p:spPr>
          <a:xfrm>
            <a:off x="314784" y="0"/>
            <a:ext cx="11617385" cy="64394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b="1">
                <a:latin typeface="Ink Free" panose="03080402000500000000" pitchFamily="66" charset="0"/>
              </a:rPr>
              <a:t>Izmir’s Ongoing Smart City Initiatives</a:t>
            </a:r>
          </a:p>
        </p:txBody>
      </p:sp>
    </p:spTree>
    <p:extLst>
      <p:ext uri="{BB962C8B-B14F-4D97-AF65-F5344CB8AC3E}">
        <p14:creationId xmlns:p14="http://schemas.microsoft.com/office/powerpoint/2010/main" val="253017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itle 1">
            <a:extLst>
              <a:ext uri="{FF2B5EF4-FFF2-40B4-BE49-F238E27FC236}">
                <a16:creationId xmlns:a16="http://schemas.microsoft.com/office/drawing/2014/main" id="{A4011227-DDFE-4D26-93DC-CB23230C898D}"/>
              </a:ext>
            </a:extLst>
          </p:cNvPr>
          <p:cNvSpPr>
            <a:spLocks noGrp="1"/>
          </p:cNvSpPr>
          <p:nvPr>
            <p:ph type="title"/>
          </p:nvPr>
        </p:nvSpPr>
        <p:spPr>
          <a:xfrm>
            <a:off x="314785" y="0"/>
            <a:ext cx="10521944" cy="787174"/>
          </a:xfrm>
        </p:spPr>
        <p:txBody>
          <a:bodyPr anchor="ctr">
            <a:normAutofit/>
          </a:bodyPr>
          <a:lstStyle/>
          <a:p>
            <a:r>
              <a:rPr lang="en-GB" sz="3200" b="1">
                <a:latin typeface="Ink Free" panose="03080402000500000000" pitchFamily="66" charset="0"/>
              </a:rPr>
              <a:t>Izmir Smart City “Current State” Assessment </a:t>
            </a:r>
            <a:r>
              <a:rPr lang="en-GB" sz="1600" b="1" i="1">
                <a:latin typeface="Ink Free" panose="03080402000500000000" pitchFamily="66" charset="0"/>
              </a:rPr>
              <a:t>(source: BSI PD 8100)</a:t>
            </a:r>
            <a:endParaRPr lang="en-GB" sz="3200" b="1" i="1">
              <a:latin typeface="Ink Free" panose="03080402000500000000" pitchFamily="66" charset="0"/>
            </a:endParaRPr>
          </a:p>
        </p:txBody>
      </p:sp>
      <p:graphicFrame>
        <p:nvGraphicFramePr>
          <p:cNvPr id="27" name="Table 26">
            <a:extLst>
              <a:ext uri="{FF2B5EF4-FFF2-40B4-BE49-F238E27FC236}">
                <a16:creationId xmlns:a16="http://schemas.microsoft.com/office/drawing/2014/main" id="{C6EE1B22-C9E9-48F8-8251-29158547224D}"/>
              </a:ext>
            </a:extLst>
          </p:cNvPr>
          <p:cNvGraphicFramePr>
            <a:graphicFrameLocks noGrp="1"/>
          </p:cNvGraphicFramePr>
          <p:nvPr/>
        </p:nvGraphicFramePr>
        <p:xfrm>
          <a:off x="391885" y="787174"/>
          <a:ext cx="11357091" cy="5800831"/>
        </p:xfrm>
        <a:graphic>
          <a:graphicData uri="http://schemas.openxmlformats.org/drawingml/2006/table">
            <a:tbl>
              <a:tblPr firstRow="1" firstCol="1" bandRow="1">
                <a:tableStyleId>{5C22544A-7EE6-4342-B048-85BDC9FD1C3A}</a:tableStyleId>
              </a:tblPr>
              <a:tblGrid>
                <a:gridCol w="1058786">
                  <a:extLst>
                    <a:ext uri="{9D8B030D-6E8A-4147-A177-3AD203B41FA5}">
                      <a16:colId xmlns:a16="http://schemas.microsoft.com/office/drawing/2014/main" val="20000"/>
                    </a:ext>
                  </a:extLst>
                </a:gridCol>
                <a:gridCol w="4248380">
                  <a:extLst>
                    <a:ext uri="{9D8B030D-6E8A-4147-A177-3AD203B41FA5}">
                      <a16:colId xmlns:a16="http://schemas.microsoft.com/office/drawing/2014/main" val="20002"/>
                    </a:ext>
                  </a:extLst>
                </a:gridCol>
                <a:gridCol w="1209985">
                  <a:extLst>
                    <a:ext uri="{9D8B030D-6E8A-4147-A177-3AD203B41FA5}">
                      <a16:colId xmlns:a16="http://schemas.microsoft.com/office/drawing/2014/main" val="20003"/>
                    </a:ext>
                  </a:extLst>
                </a:gridCol>
                <a:gridCol w="1209985">
                  <a:extLst>
                    <a:ext uri="{9D8B030D-6E8A-4147-A177-3AD203B41FA5}">
                      <a16:colId xmlns:a16="http://schemas.microsoft.com/office/drawing/2014/main" val="20004"/>
                    </a:ext>
                  </a:extLst>
                </a:gridCol>
                <a:gridCol w="1209985">
                  <a:extLst>
                    <a:ext uri="{9D8B030D-6E8A-4147-A177-3AD203B41FA5}">
                      <a16:colId xmlns:a16="http://schemas.microsoft.com/office/drawing/2014/main" val="20005"/>
                    </a:ext>
                  </a:extLst>
                </a:gridCol>
                <a:gridCol w="1209985">
                  <a:extLst>
                    <a:ext uri="{9D8B030D-6E8A-4147-A177-3AD203B41FA5}">
                      <a16:colId xmlns:a16="http://schemas.microsoft.com/office/drawing/2014/main" val="20006"/>
                    </a:ext>
                  </a:extLst>
                </a:gridCol>
                <a:gridCol w="1209985">
                  <a:extLst>
                    <a:ext uri="{9D8B030D-6E8A-4147-A177-3AD203B41FA5}">
                      <a16:colId xmlns:a16="http://schemas.microsoft.com/office/drawing/2014/main" val="20007"/>
                    </a:ext>
                  </a:extLst>
                </a:gridCol>
              </a:tblGrid>
              <a:tr h="248482">
                <a:tc rowSpan="2">
                  <a:txBody>
                    <a:bodyPr/>
                    <a:lstStyle/>
                    <a:p>
                      <a:pPr marL="0" marR="0">
                        <a:lnSpc>
                          <a:spcPct val="107000"/>
                        </a:lnSpc>
                        <a:spcBef>
                          <a:spcPts val="0"/>
                        </a:spcBef>
                        <a:spcAft>
                          <a:spcPts val="0"/>
                        </a:spcAft>
                      </a:pPr>
                      <a:r>
                        <a:rPr lang="en-US" sz="1400">
                          <a:effectLst/>
                        </a:rPr>
                        <a:t>Component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22601" marR="22601" marT="0" marB="0" anchor="ctr"/>
                </a:tc>
                <a:tc rowSpan="2">
                  <a:txBody>
                    <a:bodyPr/>
                    <a:lstStyle/>
                    <a:p>
                      <a:pPr marL="0" marR="0">
                        <a:lnSpc>
                          <a:spcPct val="107000"/>
                        </a:lnSpc>
                        <a:spcBef>
                          <a:spcPts val="0"/>
                        </a:spcBef>
                        <a:spcAft>
                          <a:spcPts val="0"/>
                        </a:spcAft>
                      </a:pPr>
                      <a:r>
                        <a:rPr lang="en-US" sz="1400">
                          <a:effectLst/>
                        </a:rPr>
                        <a:t> Characteristics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2601" marR="22601" marT="0" marB="0" anchor="ctr"/>
                </a:tc>
                <a:tc gridSpan="5">
                  <a:txBody>
                    <a:bodyPr/>
                    <a:lstStyle/>
                    <a:p>
                      <a:pPr marL="0" marR="0" algn="ctr">
                        <a:lnSpc>
                          <a:spcPct val="107000"/>
                        </a:lnSpc>
                        <a:spcBef>
                          <a:spcPts val="0"/>
                        </a:spcBef>
                        <a:spcAft>
                          <a:spcPts val="0"/>
                        </a:spcAft>
                      </a:pPr>
                      <a:r>
                        <a:rPr lang="en-US" sz="1400">
                          <a:effectLst/>
                        </a:rPr>
                        <a:t>Maturity</a:t>
                      </a:r>
                      <a:r>
                        <a:rPr lang="en-US" sz="600">
                          <a:effectLst/>
                        </a:rPr>
                        <a:t> </a:t>
                      </a:r>
                      <a:r>
                        <a:rPr lang="en-US" sz="1400">
                          <a:effectLst/>
                        </a:rPr>
                        <a:t>Assessment</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2601" marR="22601"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31382">
                <a:tc vMerge="1">
                  <a:txBody>
                    <a:bodyPr/>
                    <a:lstStyle/>
                    <a:p>
                      <a:endParaRPr lang="en-US"/>
                    </a:p>
                  </a:txBody>
                  <a:tcPr/>
                </a:tc>
                <a:tc vMerge="1">
                  <a:txBody>
                    <a:bodyPr/>
                    <a:lstStyle/>
                    <a:p>
                      <a:endParaRPr lang="en-US"/>
                    </a:p>
                  </a:txBody>
                  <a:tcPr/>
                </a:tc>
                <a:tc>
                  <a:txBody>
                    <a:bodyPr/>
                    <a:lstStyle/>
                    <a:p>
                      <a:pPr marL="0" marR="0" algn="ctr">
                        <a:lnSpc>
                          <a:spcPts val="1000"/>
                        </a:lnSpc>
                        <a:spcBef>
                          <a:spcPts val="0"/>
                        </a:spcBef>
                        <a:spcAft>
                          <a:spcPts val="0"/>
                        </a:spcAft>
                      </a:pPr>
                      <a:r>
                        <a:rPr lang="en-US" sz="1200">
                          <a:effectLst/>
                        </a:rPr>
                        <a:t>1</a:t>
                      </a:r>
                    </a:p>
                    <a:p>
                      <a:pPr marL="0" marR="0" algn="ctr">
                        <a:lnSpc>
                          <a:spcPts val="1000"/>
                        </a:lnSpc>
                        <a:spcBef>
                          <a:spcPts val="0"/>
                        </a:spcBef>
                        <a:spcAft>
                          <a:spcPts val="0"/>
                        </a:spcAft>
                      </a:pPr>
                      <a:r>
                        <a:rPr lang="en-GB" sz="1200">
                          <a:effectLst/>
                        </a:rPr>
                        <a:t>Lagging</a:t>
                      </a:r>
                      <a:endParaRPr lang="en-US" sz="1200">
                        <a:effectLst/>
                      </a:endParaRPr>
                    </a:p>
                  </a:txBody>
                  <a:tcPr marL="22601" marR="22601" marT="0" marB="0"/>
                </a:tc>
                <a:tc>
                  <a:txBody>
                    <a:bodyPr/>
                    <a:lstStyle/>
                    <a:p>
                      <a:pPr marL="0" marR="0" algn="ctr">
                        <a:lnSpc>
                          <a:spcPts val="1000"/>
                        </a:lnSpc>
                        <a:spcBef>
                          <a:spcPts val="0"/>
                        </a:spcBef>
                        <a:spcAft>
                          <a:spcPts val="0"/>
                        </a:spcAft>
                      </a:pPr>
                      <a:r>
                        <a:rPr lang="en-US" sz="1200">
                          <a:effectLst/>
                        </a:rPr>
                        <a:t>2</a:t>
                      </a:r>
                    </a:p>
                    <a:p>
                      <a:pPr marL="0" marR="0" algn="ctr">
                        <a:lnSpc>
                          <a:spcPts val="1000"/>
                        </a:lnSpc>
                        <a:spcBef>
                          <a:spcPts val="0"/>
                        </a:spcBef>
                        <a:spcAft>
                          <a:spcPts val="0"/>
                        </a:spcAft>
                      </a:pPr>
                      <a:r>
                        <a:rPr lang="en-GB" sz="1200">
                          <a:effectLst/>
                        </a:rPr>
                        <a:t>Developing</a:t>
                      </a:r>
                      <a:endParaRPr lang="en-US" sz="1200">
                        <a:effectLst/>
                      </a:endParaRPr>
                    </a:p>
                  </a:txBody>
                  <a:tcPr marL="22601" marR="22601" marT="0" marB="0"/>
                </a:tc>
                <a:tc>
                  <a:txBody>
                    <a:bodyPr/>
                    <a:lstStyle/>
                    <a:p>
                      <a:pPr marL="0" marR="0" algn="ctr">
                        <a:lnSpc>
                          <a:spcPts val="1000"/>
                        </a:lnSpc>
                        <a:spcBef>
                          <a:spcPts val="0"/>
                        </a:spcBef>
                        <a:spcAft>
                          <a:spcPts val="0"/>
                        </a:spcAft>
                      </a:pPr>
                      <a:r>
                        <a:rPr lang="en-US" sz="1200">
                          <a:effectLst/>
                        </a:rPr>
                        <a:t>3</a:t>
                      </a:r>
                    </a:p>
                    <a:p>
                      <a:pPr marL="0" marR="0" algn="ctr">
                        <a:lnSpc>
                          <a:spcPts val="1000"/>
                        </a:lnSpc>
                        <a:spcBef>
                          <a:spcPts val="0"/>
                        </a:spcBef>
                        <a:spcAft>
                          <a:spcPts val="0"/>
                        </a:spcAft>
                      </a:pPr>
                      <a:r>
                        <a:rPr lang="en-US" sz="1200">
                          <a:effectLst/>
                        </a:rPr>
                        <a:t>Competent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2601" marR="22601" marT="0" marB="0"/>
                </a:tc>
                <a:tc>
                  <a:txBody>
                    <a:bodyPr/>
                    <a:lstStyle/>
                    <a:p>
                      <a:pPr marL="0" marR="0" algn="ctr">
                        <a:lnSpc>
                          <a:spcPts val="1000"/>
                        </a:lnSpc>
                        <a:spcBef>
                          <a:spcPts val="0"/>
                        </a:spcBef>
                        <a:spcAft>
                          <a:spcPts val="0"/>
                        </a:spcAft>
                      </a:pPr>
                      <a:r>
                        <a:rPr lang="en-US" sz="1200">
                          <a:effectLst/>
                        </a:rPr>
                        <a:t>4</a:t>
                      </a:r>
                    </a:p>
                    <a:p>
                      <a:pPr marL="0" marR="0" algn="ctr">
                        <a:lnSpc>
                          <a:spcPts val="1000"/>
                        </a:lnSpc>
                        <a:spcBef>
                          <a:spcPts val="0"/>
                        </a:spcBef>
                        <a:spcAft>
                          <a:spcPts val="0"/>
                        </a:spcAft>
                      </a:pPr>
                      <a:r>
                        <a:rPr lang="en-US" sz="1200">
                          <a:effectLst/>
                        </a:rPr>
                        <a:t>Progressive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2601" marR="22601" marT="0" marB="0"/>
                </a:tc>
                <a:tc>
                  <a:txBody>
                    <a:bodyPr/>
                    <a:lstStyle/>
                    <a:p>
                      <a:pPr marL="0" marR="0" algn="ctr">
                        <a:lnSpc>
                          <a:spcPts val="1000"/>
                        </a:lnSpc>
                        <a:spcBef>
                          <a:spcPts val="0"/>
                        </a:spcBef>
                        <a:spcAft>
                          <a:spcPts val="0"/>
                        </a:spcAft>
                      </a:pPr>
                      <a:r>
                        <a:rPr lang="en-US" sz="1200">
                          <a:effectLst/>
                        </a:rPr>
                        <a:t>5</a:t>
                      </a:r>
                    </a:p>
                    <a:p>
                      <a:pPr marL="0" marR="0" algn="ctr">
                        <a:lnSpc>
                          <a:spcPts val="1000"/>
                        </a:lnSpc>
                        <a:spcBef>
                          <a:spcPts val="0"/>
                        </a:spcBef>
                        <a:spcAft>
                          <a:spcPts val="0"/>
                        </a:spcAft>
                      </a:pPr>
                      <a:r>
                        <a:rPr lang="en-US" sz="1200">
                          <a:effectLst/>
                        </a:rPr>
                        <a:t>Excelling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2601" marR="22601" marT="0" marB="0"/>
                </a:tc>
                <a:extLst>
                  <a:ext uri="{0D108BD9-81ED-4DB2-BD59-A6C34878D82A}">
                    <a16:rowId xmlns:a16="http://schemas.microsoft.com/office/drawing/2014/main" val="10001"/>
                  </a:ext>
                </a:extLst>
              </a:tr>
              <a:tr h="724695">
                <a:tc>
                  <a:txBody>
                    <a:bodyPr/>
                    <a:lstStyle/>
                    <a:p>
                      <a:pPr marL="0" marR="0">
                        <a:lnSpc>
                          <a:spcPts val="1400"/>
                        </a:lnSpc>
                        <a:spcBef>
                          <a:spcPts val="0"/>
                        </a:spcBef>
                        <a:spcAft>
                          <a:spcPts val="0"/>
                        </a:spcAft>
                      </a:pPr>
                      <a:r>
                        <a:rPr lang="en-US" sz="1300">
                          <a:effectLst/>
                        </a:rPr>
                        <a:t>Leadership Environment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22601" marR="22601" marT="0" marB="0" anchor="ctr"/>
                </a:tc>
                <a:tc>
                  <a:txBody>
                    <a:bodyPr/>
                    <a:lstStyle/>
                    <a:p>
                      <a:pPr marL="0" marR="0">
                        <a:lnSpc>
                          <a:spcPct val="107000"/>
                        </a:lnSpc>
                        <a:spcBef>
                          <a:spcPts val="0"/>
                        </a:spcBef>
                        <a:spcAft>
                          <a:spcPts val="0"/>
                        </a:spcAft>
                      </a:pPr>
                      <a:r>
                        <a:rPr lang="en-US" sz="1150" b="0">
                          <a:solidFill>
                            <a:schemeClr val="tx1"/>
                          </a:solidFill>
                          <a:effectLst/>
                        </a:rPr>
                        <a:t>Providing a strong city leadership network that advocates a common vision; operates as an effective  leadership team; role-models open transparent style; sets priorities; creates and maintains a coherent roadmap; and ensures city success </a:t>
                      </a:r>
                      <a:endParaRPr lang="en-US" sz="115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01" marR="22601" marT="0" marB="0" anchor="ctr"/>
                </a:tc>
                <a:tc>
                  <a:txBody>
                    <a:bodyPr/>
                    <a:lstStyle/>
                    <a:p>
                      <a:pPr marL="0" marR="0" lvl="0" indent="0" algn="ctr">
                        <a:lnSpc>
                          <a:spcPct val="107000"/>
                        </a:lnSpc>
                        <a:spcBef>
                          <a:spcPts val="0"/>
                        </a:spcBef>
                        <a:spcAft>
                          <a:spcPts val="0"/>
                        </a:spcAft>
                        <a:buFont typeface="Calibri" panose="020F0502020204030204" pitchFamily="34" charset="0"/>
                        <a:buNone/>
                      </a:pPr>
                      <a:r>
                        <a:rPr lang="en-GB" sz="1000" i="1">
                          <a:solidFill>
                            <a:schemeClr val="bg1">
                              <a:lumMod val="50000"/>
                            </a:schemeClr>
                          </a:solidFill>
                          <a:effectLst/>
                        </a:rPr>
                        <a:t>Fragmented</a:t>
                      </a:r>
                      <a:r>
                        <a:rPr lang="en-GB" sz="1000" i="1" baseline="0">
                          <a:solidFill>
                            <a:schemeClr val="bg1">
                              <a:lumMod val="50000"/>
                            </a:schemeClr>
                          </a:solidFill>
                          <a:effectLst/>
                        </a:rPr>
                        <a:t> Leadership</a:t>
                      </a:r>
                      <a:endParaRPr lang="en-US" sz="1000" i="1">
                        <a:solidFill>
                          <a:schemeClr val="bg1">
                            <a:lumMod val="50000"/>
                          </a:schemeClr>
                        </a:solidFill>
                        <a:effectLst/>
                      </a:endParaRPr>
                    </a:p>
                  </a:txBody>
                  <a:tcPr marL="22601" marR="22601" marT="0" marB="0" anchor="ctr"/>
                </a:tc>
                <a:tc>
                  <a:txBody>
                    <a:bodyPr/>
                    <a:lstStyle/>
                    <a:p>
                      <a:pPr algn="ctr"/>
                      <a:r>
                        <a:rPr lang="en-GB" sz="1000" i="1">
                          <a:solidFill>
                            <a:schemeClr val="bg1">
                              <a:lumMod val="50000"/>
                            </a:schemeClr>
                          </a:solidFill>
                        </a:rPr>
                        <a:t>Top-down silos</a:t>
                      </a:r>
                      <a:endParaRPr lang="en-US" sz="1000" i="1">
                        <a:solidFill>
                          <a:schemeClr val="bg1">
                            <a:lumMod val="50000"/>
                          </a:schemeClr>
                        </a:solidFill>
                      </a:endParaRPr>
                    </a:p>
                  </a:txBody>
                  <a:tcPr marL="22601" marR="22601" marT="0" marB="0" anchor="ctr"/>
                </a:tc>
                <a:tc>
                  <a:txBody>
                    <a:bodyPr/>
                    <a:lstStyle/>
                    <a:p>
                      <a:pPr algn="ctr"/>
                      <a:r>
                        <a:rPr lang="en-GB" sz="1000" i="1">
                          <a:solidFill>
                            <a:schemeClr val="bg1">
                              <a:lumMod val="50000"/>
                            </a:schemeClr>
                          </a:solidFill>
                        </a:rPr>
                        <a:t>Compliant process-led</a:t>
                      </a:r>
                      <a:endParaRPr lang="en-US" sz="1000" i="1">
                        <a:solidFill>
                          <a:schemeClr val="bg1">
                            <a:lumMod val="50000"/>
                          </a:schemeClr>
                        </a:solidFill>
                      </a:endParaRPr>
                    </a:p>
                  </a:txBody>
                  <a:tcPr marL="22601" marR="22601" marT="0" marB="0" anchor="ctr"/>
                </a:tc>
                <a:tc>
                  <a:txBody>
                    <a:bodyPr/>
                    <a:lstStyle/>
                    <a:p>
                      <a:pPr algn="ctr"/>
                      <a:r>
                        <a:rPr lang="en-GB" sz="1000" i="1">
                          <a:solidFill>
                            <a:schemeClr val="bg1">
                              <a:lumMod val="50000"/>
                            </a:schemeClr>
                          </a:solidFill>
                        </a:rPr>
                        <a:t>Driven </a:t>
                      </a:r>
                      <a:r>
                        <a:rPr lang="en-GB" sz="1000" i="1" err="1">
                          <a:solidFill>
                            <a:schemeClr val="bg1">
                              <a:lumMod val="50000"/>
                            </a:schemeClr>
                          </a:solidFill>
                        </a:rPr>
                        <a:t>Ldrshp</a:t>
                      </a:r>
                      <a:r>
                        <a:rPr lang="en-GB" sz="1000" i="1">
                          <a:solidFill>
                            <a:schemeClr val="bg1">
                              <a:lumMod val="50000"/>
                            </a:schemeClr>
                          </a:solidFill>
                        </a:rPr>
                        <a:t> Network</a:t>
                      </a:r>
                      <a:endParaRPr lang="en-US" sz="1000" i="1">
                        <a:solidFill>
                          <a:schemeClr val="bg1">
                            <a:lumMod val="50000"/>
                          </a:schemeClr>
                        </a:solidFill>
                      </a:endParaRPr>
                    </a:p>
                  </a:txBody>
                  <a:tcPr marL="22601" marR="22601" marT="0" marB="0" anchor="ctr"/>
                </a:tc>
                <a:tc>
                  <a:txBody>
                    <a:bodyPr/>
                    <a:lstStyle/>
                    <a:p>
                      <a:pPr algn="ctr"/>
                      <a:r>
                        <a:rPr lang="en-GB" sz="1000" i="1">
                          <a:solidFill>
                            <a:schemeClr val="bg1">
                              <a:lumMod val="50000"/>
                            </a:schemeClr>
                          </a:solidFill>
                        </a:rPr>
                        <a:t>Inspired</a:t>
                      </a:r>
                      <a:r>
                        <a:rPr lang="en-GB" sz="1000" i="1" baseline="0">
                          <a:solidFill>
                            <a:schemeClr val="bg1">
                              <a:lumMod val="50000"/>
                            </a:schemeClr>
                          </a:solidFill>
                        </a:rPr>
                        <a:t> Sustained </a:t>
                      </a:r>
                      <a:r>
                        <a:rPr lang="en-GB" sz="1000" i="1" baseline="0" err="1">
                          <a:solidFill>
                            <a:schemeClr val="bg1">
                              <a:lumMod val="50000"/>
                            </a:schemeClr>
                          </a:solidFill>
                        </a:rPr>
                        <a:t>Ldrshp</a:t>
                      </a:r>
                      <a:endParaRPr lang="en-US" sz="1000" i="1">
                        <a:solidFill>
                          <a:schemeClr val="bg1">
                            <a:lumMod val="50000"/>
                          </a:schemeClr>
                        </a:solidFill>
                      </a:endParaRPr>
                    </a:p>
                  </a:txBody>
                  <a:tcPr marL="22601" marR="22601" marT="0" marB="0" anchor="ctr"/>
                </a:tc>
                <a:extLst>
                  <a:ext uri="{0D108BD9-81ED-4DB2-BD59-A6C34878D82A}">
                    <a16:rowId xmlns:a16="http://schemas.microsoft.com/office/drawing/2014/main" val="10002"/>
                  </a:ext>
                </a:extLst>
              </a:tr>
              <a:tr h="751829">
                <a:tc>
                  <a:txBody>
                    <a:bodyPr/>
                    <a:lstStyle/>
                    <a:p>
                      <a:pPr marL="0" marR="0">
                        <a:lnSpc>
                          <a:spcPts val="1400"/>
                        </a:lnSpc>
                        <a:spcBef>
                          <a:spcPts val="0"/>
                        </a:spcBef>
                        <a:spcAft>
                          <a:spcPts val="0"/>
                        </a:spcAft>
                      </a:pPr>
                      <a:r>
                        <a:rPr lang="en-US" sz="1300">
                          <a:effectLst/>
                        </a:rPr>
                        <a:t>Customer / Stakeholder Focus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22601" marR="22601" marT="0" marB="0" anchor="ctr"/>
                </a:tc>
                <a:tc>
                  <a:txBody>
                    <a:bodyPr/>
                    <a:lstStyle/>
                    <a:p>
                      <a:pPr marL="0" marR="0">
                        <a:lnSpc>
                          <a:spcPct val="107000"/>
                        </a:lnSpc>
                        <a:spcBef>
                          <a:spcPts val="0"/>
                        </a:spcBef>
                        <a:spcAft>
                          <a:spcPts val="0"/>
                        </a:spcAft>
                      </a:pPr>
                      <a:r>
                        <a:rPr lang="en-US" sz="1150" b="0">
                          <a:solidFill>
                            <a:schemeClr val="tx1"/>
                          </a:solidFill>
                          <a:effectLst/>
                        </a:rPr>
                        <a:t>A city that is built around its citizens, business community and visitors (as key stakeholders / customers); that truly understand them; engages them in an open and transparent relationship; and proactively ensures their active contribution to progress</a:t>
                      </a:r>
                      <a:endParaRPr lang="en-US" sz="115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01" marR="22601" marT="0" marB="0" anchor="ctr"/>
                </a:tc>
                <a:tc>
                  <a:txBody>
                    <a:bodyPr/>
                    <a:lstStyle/>
                    <a:p>
                      <a:pPr marL="0" marR="0" lvl="0" indent="0" algn="ctr">
                        <a:lnSpc>
                          <a:spcPct val="107000"/>
                        </a:lnSpc>
                        <a:spcBef>
                          <a:spcPts val="0"/>
                        </a:spcBef>
                        <a:spcAft>
                          <a:spcPts val="0"/>
                        </a:spcAft>
                        <a:buFont typeface="Calibri" panose="020F0502020204030204" pitchFamily="34" charset="0"/>
                        <a:buNone/>
                      </a:pPr>
                      <a:r>
                        <a:rPr lang="en-GB" sz="1000" i="1">
                          <a:solidFill>
                            <a:schemeClr val="bg1">
                              <a:lumMod val="50000"/>
                            </a:schemeClr>
                          </a:solidFill>
                          <a:effectLst/>
                        </a:rPr>
                        <a:t>Internal customer focus</a:t>
                      </a:r>
                      <a:endParaRPr lang="en-US" sz="1000" i="1">
                        <a:solidFill>
                          <a:schemeClr val="bg1">
                            <a:lumMod val="50000"/>
                          </a:schemeClr>
                        </a:solidFill>
                        <a:effectLst/>
                      </a:endParaRPr>
                    </a:p>
                  </a:txBody>
                  <a:tcPr marL="22601" marR="22601" marT="0" marB="0" anchor="ctr"/>
                </a:tc>
                <a:tc>
                  <a:txBody>
                    <a:bodyPr/>
                    <a:lstStyle/>
                    <a:p>
                      <a:pPr algn="ctr"/>
                      <a:r>
                        <a:rPr lang="en-GB" sz="1000" i="1">
                          <a:solidFill>
                            <a:schemeClr val="bg1">
                              <a:lumMod val="50000"/>
                            </a:schemeClr>
                          </a:solidFill>
                        </a:rPr>
                        <a:t>Customer</a:t>
                      </a:r>
                      <a:r>
                        <a:rPr lang="en-GB" sz="1000" i="1" baseline="0">
                          <a:solidFill>
                            <a:schemeClr val="bg1">
                              <a:lumMod val="50000"/>
                            </a:schemeClr>
                          </a:solidFill>
                        </a:rPr>
                        <a:t> = Citizen</a:t>
                      </a:r>
                      <a:endParaRPr lang="en-US" sz="1000" i="1">
                        <a:solidFill>
                          <a:schemeClr val="bg1">
                            <a:lumMod val="50000"/>
                          </a:schemeClr>
                        </a:solidFill>
                      </a:endParaRPr>
                    </a:p>
                  </a:txBody>
                  <a:tcPr marL="22601" marR="22601" marT="0" marB="0" anchor="ctr"/>
                </a:tc>
                <a:tc>
                  <a:txBody>
                    <a:bodyPr/>
                    <a:lstStyle/>
                    <a:p>
                      <a:pPr algn="ctr"/>
                      <a:r>
                        <a:rPr lang="en-GB" sz="1000" i="1">
                          <a:solidFill>
                            <a:schemeClr val="bg1">
                              <a:lumMod val="50000"/>
                            </a:schemeClr>
                          </a:solidFill>
                        </a:rPr>
                        <a:t>Customer Segmentation</a:t>
                      </a:r>
                      <a:endParaRPr lang="en-US" sz="1000" i="1">
                        <a:solidFill>
                          <a:schemeClr val="bg1">
                            <a:lumMod val="50000"/>
                          </a:schemeClr>
                        </a:solidFill>
                      </a:endParaRPr>
                    </a:p>
                  </a:txBody>
                  <a:tcPr marL="22601" marR="22601" marT="0" marB="0" anchor="ctr"/>
                </a:tc>
                <a:tc>
                  <a:txBody>
                    <a:bodyPr/>
                    <a:lstStyle/>
                    <a:p>
                      <a:pPr algn="ctr"/>
                      <a:r>
                        <a:rPr lang="en-GB" sz="1000" i="1">
                          <a:solidFill>
                            <a:schemeClr val="bg1">
                              <a:lumMod val="50000"/>
                            </a:schemeClr>
                          </a:solidFill>
                        </a:rPr>
                        <a:t>Customer   </a:t>
                      </a:r>
                    </a:p>
                    <a:p>
                      <a:pPr algn="ctr"/>
                      <a:r>
                        <a:rPr lang="en-GB" sz="1000" i="1">
                          <a:solidFill>
                            <a:schemeClr val="bg1">
                              <a:lumMod val="50000"/>
                            </a:schemeClr>
                          </a:solidFill>
                        </a:rPr>
                        <a:t>Focused</a:t>
                      </a:r>
                      <a:endParaRPr lang="en-US" sz="1000" i="1">
                        <a:solidFill>
                          <a:schemeClr val="bg1">
                            <a:lumMod val="50000"/>
                          </a:schemeClr>
                        </a:solidFill>
                      </a:endParaRPr>
                    </a:p>
                  </a:txBody>
                  <a:tcPr marL="22601" marR="22601" marT="0" marB="0" anchor="ctr"/>
                </a:tc>
                <a:tc>
                  <a:txBody>
                    <a:bodyPr/>
                    <a:lstStyle/>
                    <a:p>
                      <a:pPr algn="ctr"/>
                      <a:r>
                        <a:rPr lang="en-GB" sz="1000" i="1">
                          <a:solidFill>
                            <a:schemeClr val="bg1">
                              <a:lumMod val="50000"/>
                            </a:schemeClr>
                          </a:solidFill>
                        </a:rPr>
                        <a:t>Customer Led</a:t>
                      </a:r>
                      <a:endParaRPr lang="en-US" sz="1000" i="1">
                        <a:solidFill>
                          <a:schemeClr val="bg1">
                            <a:lumMod val="50000"/>
                          </a:schemeClr>
                        </a:solidFill>
                      </a:endParaRPr>
                    </a:p>
                  </a:txBody>
                  <a:tcPr marL="22601" marR="22601" marT="0" marB="0" anchor="ctr"/>
                </a:tc>
                <a:extLst>
                  <a:ext uri="{0D108BD9-81ED-4DB2-BD59-A6C34878D82A}">
                    <a16:rowId xmlns:a16="http://schemas.microsoft.com/office/drawing/2014/main" val="10003"/>
                  </a:ext>
                </a:extLst>
              </a:tr>
              <a:tr h="698225">
                <a:tc>
                  <a:txBody>
                    <a:bodyPr/>
                    <a:lstStyle/>
                    <a:p>
                      <a:pPr marL="0" marR="0">
                        <a:lnSpc>
                          <a:spcPts val="1400"/>
                        </a:lnSpc>
                        <a:spcBef>
                          <a:spcPts val="0"/>
                        </a:spcBef>
                        <a:spcAft>
                          <a:spcPts val="0"/>
                        </a:spcAft>
                      </a:pPr>
                      <a:r>
                        <a:rPr lang="en-US" sz="1300">
                          <a:effectLst/>
                        </a:rPr>
                        <a:t>Service Enablement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22601" marR="22601" marT="0" marB="0" anchor="ctr"/>
                </a:tc>
                <a:tc>
                  <a:txBody>
                    <a:bodyPr/>
                    <a:lstStyle/>
                    <a:p>
                      <a:pPr marL="0" marR="0">
                        <a:lnSpc>
                          <a:spcPct val="107000"/>
                        </a:lnSpc>
                        <a:spcBef>
                          <a:spcPts val="0"/>
                        </a:spcBef>
                        <a:spcAft>
                          <a:spcPts val="0"/>
                        </a:spcAft>
                      </a:pPr>
                      <a:r>
                        <a:rPr lang="en-US" sz="1150" b="0">
                          <a:solidFill>
                            <a:schemeClr val="tx1"/>
                          </a:solidFill>
                          <a:effectLst/>
                        </a:rPr>
                        <a:t>Providing the enabling context for success: including policy, planning, common protocols; means of collaboration; capability / capacity mgmt.; financing; business models; procurement processes; &amp; an underpinning operating model</a:t>
                      </a:r>
                      <a:endParaRPr lang="en-US" sz="115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01" marR="22601" marT="0" marB="0" anchor="ctr"/>
                </a:tc>
                <a:tc>
                  <a:txBody>
                    <a:bodyPr/>
                    <a:lstStyle/>
                    <a:p>
                      <a:pPr algn="ctr"/>
                      <a:r>
                        <a:rPr lang="en-GB" sz="1000" i="1">
                          <a:solidFill>
                            <a:schemeClr val="bg1">
                              <a:lumMod val="50000"/>
                            </a:schemeClr>
                          </a:solidFill>
                        </a:rPr>
                        <a:t>Service Siloed</a:t>
                      </a:r>
                      <a:endParaRPr lang="en-US" sz="1000" i="1">
                        <a:solidFill>
                          <a:schemeClr val="bg1">
                            <a:lumMod val="50000"/>
                          </a:schemeClr>
                        </a:solidFill>
                      </a:endParaRPr>
                    </a:p>
                  </a:txBody>
                  <a:tcPr marL="22601" marR="22601" marT="0" marB="0" anchor="ctr"/>
                </a:tc>
                <a:tc>
                  <a:txBody>
                    <a:bodyPr/>
                    <a:lstStyle/>
                    <a:p>
                      <a:pPr algn="ctr"/>
                      <a:r>
                        <a:rPr lang="en-GB" sz="1000" i="1">
                          <a:solidFill>
                            <a:schemeClr val="bg1">
                              <a:lumMod val="50000"/>
                            </a:schemeClr>
                          </a:solidFill>
                        </a:rPr>
                        <a:t>Inter-Service</a:t>
                      </a:r>
                      <a:r>
                        <a:rPr lang="en-GB" sz="1000" i="1" baseline="0">
                          <a:solidFill>
                            <a:schemeClr val="bg1">
                              <a:lumMod val="50000"/>
                            </a:schemeClr>
                          </a:solidFill>
                        </a:rPr>
                        <a:t> Cooperation</a:t>
                      </a:r>
                      <a:endParaRPr lang="en-US" sz="1000" i="1">
                        <a:solidFill>
                          <a:schemeClr val="bg1">
                            <a:lumMod val="50000"/>
                          </a:schemeClr>
                        </a:solidFill>
                      </a:endParaRPr>
                    </a:p>
                  </a:txBody>
                  <a:tcPr marL="22601" marR="22601" marT="0" marB="0" anchor="ctr"/>
                </a:tc>
                <a:tc>
                  <a:txBody>
                    <a:bodyPr/>
                    <a:lstStyle/>
                    <a:p>
                      <a:pPr algn="ctr"/>
                      <a:r>
                        <a:rPr lang="en-GB" sz="1000" i="1">
                          <a:solidFill>
                            <a:schemeClr val="bg1">
                              <a:lumMod val="50000"/>
                            </a:schemeClr>
                          </a:solidFill>
                        </a:rPr>
                        <a:t>City-Wide Perspective</a:t>
                      </a:r>
                      <a:endParaRPr lang="en-US" sz="1000" i="1">
                        <a:solidFill>
                          <a:schemeClr val="bg1">
                            <a:lumMod val="50000"/>
                          </a:schemeClr>
                        </a:solidFill>
                      </a:endParaRPr>
                    </a:p>
                  </a:txBody>
                  <a:tcPr marL="22601" marR="22601" marT="0" marB="0" anchor="ctr"/>
                </a:tc>
                <a:tc>
                  <a:txBody>
                    <a:bodyPr/>
                    <a:lstStyle/>
                    <a:p>
                      <a:pPr algn="ctr"/>
                      <a:r>
                        <a:rPr lang="en-GB" sz="1000" i="1">
                          <a:solidFill>
                            <a:schemeClr val="bg1">
                              <a:lumMod val="50000"/>
                            </a:schemeClr>
                          </a:solidFill>
                        </a:rPr>
                        <a:t>City-Wide Collaboration</a:t>
                      </a:r>
                      <a:endParaRPr lang="en-US" sz="1000" i="1">
                        <a:solidFill>
                          <a:schemeClr val="bg1">
                            <a:lumMod val="50000"/>
                          </a:schemeClr>
                        </a:solidFill>
                      </a:endParaRPr>
                    </a:p>
                  </a:txBody>
                  <a:tcPr marL="22601" marR="22601" marT="0" marB="0" anchor="ctr"/>
                </a:tc>
                <a:tc>
                  <a:txBody>
                    <a:bodyPr/>
                    <a:lstStyle/>
                    <a:p>
                      <a:pPr algn="ctr"/>
                      <a:r>
                        <a:rPr lang="en-GB" sz="1000" i="1">
                          <a:solidFill>
                            <a:schemeClr val="bg1">
                              <a:lumMod val="50000"/>
                            </a:schemeClr>
                          </a:solidFill>
                        </a:rPr>
                        <a:t>City-Led Innovation</a:t>
                      </a:r>
                      <a:endParaRPr lang="en-US" sz="1000" i="1">
                        <a:solidFill>
                          <a:schemeClr val="bg1">
                            <a:lumMod val="50000"/>
                          </a:schemeClr>
                        </a:solidFill>
                      </a:endParaRPr>
                    </a:p>
                  </a:txBody>
                  <a:tcPr marL="22601" marR="22601" marT="0" marB="0" anchor="ctr"/>
                </a:tc>
                <a:extLst>
                  <a:ext uri="{0D108BD9-81ED-4DB2-BD59-A6C34878D82A}">
                    <a16:rowId xmlns:a16="http://schemas.microsoft.com/office/drawing/2014/main" val="10004"/>
                  </a:ext>
                </a:extLst>
              </a:tr>
              <a:tr h="759371">
                <a:tc>
                  <a:txBody>
                    <a:bodyPr/>
                    <a:lstStyle/>
                    <a:p>
                      <a:pPr marL="0" marR="0">
                        <a:lnSpc>
                          <a:spcPts val="1400"/>
                        </a:lnSpc>
                        <a:spcBef>
                          <a:spcPts val="0"/>
                        </a:spcBef>
                        <a:spcAft>
                          <a:spcPts val="0"/>
                        </a:spcAft>
                      </a:pPr>
                      <a:r>
                        <a:rPr lang="en-US" sz="1300">
                          <a:effectLst/>
                        </a:rPr>
                        <a:t>Service Delivery</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22601" marR="22601" marT="0" marB="0" anchor="ctr"/>
                </a:tc>
                <a:tc>
                  <a:txBody>
                    <a:bodyPr/>
                    <a:lstStyle/>
                    <a:p>
                      <a:pPr marL="0" marR="0">
                        <a:lnSpc>
                          <a:spcPct val="107000"/>
                        </a:lnSpc>
                        <a:spcBef>
                          <a:spcPts val="0"/>
                        </a:spcBef>
                        <a:spcAft>
                          <a:spcPts val="0"/>
                        </a:spcAft>
                      </a:pPr>
                      <a:r>
                        <a:rPr lang="en-US" sz="1150" b="0">
                          <a:solidFill>
                            <a:schemeClr val="tx1"/>
                          </a:solidFill>
                          <a:effectLst/>
                        </a:rPr>
                        <a:t>Offering and managing quality services to city stakeholders, through direct or indirect means. Selecting the most appropriate business models and delivery agents</a:t>
                      </a:r>
                      <a:r>
                        <a:rPr lang="en-US" sz="1150" b="0" baseline="0">
                          <a:solidFill>
                            <a:schemeClr val="tx1"/>
                          </a:solidFill>
                          <a:effectLst/>
                        </a:rPr>
                        <a:t> (including society) to deliver most efficiently and effectively.</a:t>
                      </a:r>
                      <a:r>
                        <a:rPr lang="en-US" sz="1150" b="0">
                          <a:solidFill>
                            <a:schemeClr val="tx1"/>
                          </a:solidFill>
                          <a:effectLst/>
                        </a:rPr>
                        <a:t> </a:t>
                      </a:r>
                    </a:p>
                  </a:txBody>
                  <a:tcPr marL="22601" marR="22601" marT="0" marB="0" anchor="ctr"/>
                </a:tc>
                <a:tc>
                  <a:txBody>
                    <a:bodyPr/>
                    <a:lstStyle/>
                    <a:p>
                      <a:pPr algn="ctr"/>
                      <a:r>
                        <a:rPr lang="en-GB" sz="1000" i="1">
                          <a:solidFill>
                            <a:schemeClr val="bg1">
                              <a:lumMod val="50000"/>
                            </a:schemeClr>
                          </a:solidFill>
                        </a:rPr>
                        <a:t>Isolated Service Delivery</a:t>
                      </a:r>
                      <a:endParaRPr lang="en-US" sz="1000" i="1">
                        <a:solidFill>
                          <a:schemeClr val="bg1">
                            <a:lumMod val="50000"/>
                          </a:schemeClr>
                        </a:solidFill>
                      </a:endParaRPr>
                    </a:p>
                  </a:txBody>
                  <a:tcPr marL="22601" marR="22601" marT="0" marB="0" anchor="ctr"/>
                </a:tc>
                <a:tc>
                  <a:txBody>
                    <a:bodyPr/>
                    <a:lstStyle/>
                    <a:p>
                      <a:pPr algn="ctr"/>
                      <a:r>
                        <a:rPr lang="en-GB" sz="1000" i="1">
                          <a:solidFill>
                            <a:schemeClr val="bg1">
                              <a:lumMod val="50000"/>
                            </a:schemeClr>
                          </a:solidFill>
                        </a:rPr>
                        <a:t>Cooperative Service Delivery</a:t>
                      </a:r>
                      <a:endParaRPr lang="en-US" sz="1000" i="1">
                        <a:solidFill>
                          <a:schemeClr val="bg1">
                            <a:lumMod val="50000"/>
                          </a:schemeClr>
                        </a:solidFill>
                      </a:endParaRPr>
                    </a:p>
                  </a:txBody>
                  <a:tcPr marL="22601" marR="2260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i="1">
                          <a:solidFill>
                            <a:schemeClr val="bg1">
                              <a:lumMod val="50000"/>
                            </a:schemeClr>
                          </a:solidFill>
                        </a:rPr>
                        <a:t>Integrated Service Delivery</a:t>
                      </a:r>
                      <a:endParaRPr lang="en-US" sz="1000" i="1">
                        <a:solidFill>
                          <a:schemeClr val="bg1">
                            <a:lumMod val="50000"/>
                          </a:schemeClr>
                        </a:solidFill>
                      </a:endParaRPr>
                    </a:p>
                  </a:txBody>
                  <a:tcPr marL="22601" marR="2260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i="1">
                          <a:solidFill>
                            <a:schemeClr val="bg1">
                              <a:lumMod val="50000"/>
                            </a:schemeClr>
                          </a:solidFill>
                        </a:rPr>
                        <a:t>Collaborative Service Delivery</a:t>
                      </a:r>
                      <a:endParaRPr lang="en-US" sz="1000" i="1">
                        <a:solidFill>
                          <a:schemeClr val="bg1">
                            <a:lumMod val="50000"/>
                          </a:schemeClr>
                        </a:solidFill>
                      </a:endParaRPr>
                    </a:p>
                  </a:txBody>
                  <a:tcPr marL="22601" marR="22601"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i="1">
                          <a:solidFill>
                            <a:schemeClr val="bg1">
                              <a:lumMod val="50000"/>
                            </a:schemeClr>
                          </a:solidFill>
                        </a:rPr>
                        <a:t>Innovative Service Delivery</a:t>
                      </a:r>
                      <a:endParaRPr lang="en-US" sz="1000" i="1">
                        <a:solidFill>
                          <a:schemeClr val="bg1">
                            <a:lumMod val="50000"/>
                          </a:schemeClr>
                        </a:solidFill>
                      </a:endParaRPr>
                    </a:p>
                  </a:txBody>
                  <a:tcPr marL="22601" marR="22601" marT="0" marB="0" anchor="ctr"/>
                </a:tc>
                <a:extLst>
                  <a:ext uri="{0D108BD9-81ED-4DB2-BD59-A6C34878D82A}">
                    <a16:rowId xmlns:a16="http://schemas.microsoft.com/office/drawing/2014/main" val="10005"/>
                  </a:ext>
                </a:extLst>
              </a:tr>
              <a:tr h="724695">
                <a:tc>
                  <a:txBody>
                    <a:bodyPr/>
                    <a:lstStyle/>
                    <a:p>
                      <a:pPr marL="0" marR="0">
                        <a:lnSpc>
                          <a:spcPts val="1400"/>
                        </a:lnSpc>
                        <a:spcBef>
                          <a:spcPts val="0"/>
                        </a:spcBef>
                        <a:spcAft>
                          <a:spcPts val="0"/>
                        </a:spcAft>
                      </a:pPr>
                      <a:r>
                        <a:rPr lang="en-US" sz="1300">
                          <a:effectLst/>
                        </a:rPr>
                        <a:t>Digital Asset </a:t>
                      </a:r>
                      <a:r>
                        <a:rPr lang="en-US" sz="1300" err="1">
                          <a:effectLst/>
                        </a:rPr>
                        <a:t>Mgmt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22601" marR="22601" marT="0" marB="0" anchor="ctr"/>
                </a:tc>
                <a:tc>
                  <a:txBody>
                    <a:bodyPr/>
                    <a:lstStyle/>
                    <a:p>
                      <a:pPr marL="0" marR="0">
                        <a:lnSpc>
                          <a:spcPct val="107000"/>
                        </a:lnSpc>
                        <a:spcBef>
                          <a:spcPts val="0"/>
                        </a:spcBef>
                        <a:spcAft>
                          <a:spcPts val="0"/>
                        </a:spcAft>
                      </a:pPr>
                      <a:r>
                        <a:rPr lang="en-US" sz="1150" b="0">
                          <a:solidFill>
                            <a:schemeClr val="tx1"/>
                          </a:solidFill>
                          <a:effectLst/>
                        </a:rPr>
                        <a:t>Exploiting the power of open data sharing and modern technologies (e.g. social media, analytics, mobile, cloud, sensors) through investment in and </a:t>
                      </a:r>
                      <a:r>
                        <a:rPr lang="en-US" sz="1150" b="0" err="1">
                          <a:solidFill>
                            <a:schemeClr val="tx1"/>
                          </a:solidFill>
                          <a:effectLst/>
                        </a:rPr>
                        <a:t>mgmt</a:t>
                      </a:r>
                      <a:r>
                        <a:rPr lang="en-US" sz="1150" b="0">
                          <a:solidFill>
                            <a:schemeClr val="tx1"/>
                          </a:solidFill>
                          <a:effectLst/>
                        </a:rPr>
                        <a:t> of digital assets; including respect of privacy and digital abilities</a:t>
                      </a:r>
                      <a:endParaRPr lang="en-US" sz="115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01" marR="22601" marT="0" marB="0" anchor="ctr"/>
                </a:tc>
                <a:tc>
                  <a:txBody>
                    <a:bodyPr/>
                    <a:lstStyle/>
                    <a:p>
                      <a:pPr algn="ctr"/>
                      <a:r>
                        <a:rPr lang="en-GB" sz="1000" i="1">
                          <a:solidFill>
                            <a:schemeClr val="bg1">
                              <a:lumMod val="50000"/>
                            </a:schemeClr>
                          </a:solidFill>
                        </a:rPr>
                        <a:t>Silo ICT</a:t>
                      </a:r>
                      <a:r>
                        <a:rPr lang="en-GB" sz="1000" i="1" baseline="0">
                          <a:solidFill>
                            <a:schemeClr val="bg1">
                              <a:lumMod val="50000"/>
                            </a:schemeClr>
                          </a:solidFill>
                        </a:rPr>
                        <a:t> management</a:t>
                      </a:r>
                      <a:endParaRPr lang="en-US" sz="1000" i="1">
                        <a:solidFill>
                          <a:schemeClr val="bg1">
                            <a:lumMod val="50000"/>
                          </a:schemeClr>
                        </a:solidFill>
                      </a:endParaRPr>
                    </a:p>
                  </a:txBody>
                  <a:tcPr marL="22601" marR="22601" marT="0" marB="0" anchor="ctr"/>
                </a:tc>
                <a:tc>
                  <a:txBody>
                    <a:bodyPr/>
                    <a:lstStyle/>
                    <a:p>
                      <a:pPr algn="ctr"/>
                      <a:r>
                        <a:rPr lang="en-GB" sz="1000" i="1">
                          <a:solidFill>
                            <a:schemeClr val="bg1">
                              <a:lumMod val="50000"/>
                            </a:schemeClr>
                          </a:solidFill>
                        </a:rPr>
                        <a:t>1</a:t>
                      </a:r>
                      <a:r>
                        <a:rPr lang="en-GB" sz="1000" i="1" baseline="30000">
                          <a:solidFill>
                            <a:schemeClr val="bg1">
                              <a:lumMod val="50000"/>
                            </a:schemeClr>
                          </a:solidFill>
                        </a:rPr>
                        <a:t>st</a:t>
                      </a:r>
                      <a:r>
                        <a:rPr lang="en-GB" sz="1000" i="1">
                          <a:solidFill>
                            <a:schemeClr val="bg1">
                              <a:lumMod val="50000"/>
                            </a:schemeClr>
                          </a:solidFill>
                        </a:rPr>
                        <a:t> steps to ICT alignment</a:t>
                      </a:r>
                      <a:endParaRPr lang="en-US" sz="1000" i="1">
                        <a:solidFill>
                          <a:schemeClr val="bg1">
                            <a:lumMod val="50000"/>
                          </a:schemeClr>
                        </a:solidFill>
                      </a:endParaRPr>
                    </a:p>
                  </a:txBody>
                  <a:tcPr marL="22601" marR="22601" marT="0" marB="0" anchor="ctr"/>
                </a:tc>
                <a:tc>
                  <a:txBody>
                    <a:bodyPr/>
                    <a:lstStyle/>
                    <a:p>
                      <a:pPr algn="ctr"/>
                      <a:r>
                        <a:rPr lang="en-GB" sz="1000" i="1">
                          <a:solidFill>
                            <a:schemeClr val="bg1">
                              <a:lumMod val="50000"/>
                            </a:schemeClr>
                          </a:solidFill>
                        </a:rPr>
                        <a:t>City-Wide ICT Architecture </a:t>
                      </a:r>
                      <a:endParaRPr lang="en-US" sz="1000" i="1">
                        <a:solidFill>
                          <a:schemeClr val="bg1">
                            <a:lumMod val="50000"/>
                          </a:schemeClr>
                        </a:solidFill>
                      </a:endParaRPr>
                    </a:p>
                  </a:txBody>
                  <a:tcPr marL="22601" marR="22601" marT="0" marB="0" anchor="ctr"/>
                </a:tc>
                <a:tc>
                  <a:txBody>
                    <a:bodyPr/>
                    <a:lstStyle/>
                    <a:p>
                      <a:pPr algn="ctr"/>
                      <a:r>
                        <a:rPr lang="en-GB" sz="1000" i="1">
                          <a:solidFill>
                            <a:schemeClr val="bg1">
                              <a:lumMod val="50000"/>
                            </a:schemeClr>
                          </a:solidFill>
                        </a:rPr>
                        <a:t>Reporting Data</a:t>
                      </a:r>
                      <a:r>
                        <a:rPr lang="en-GB" sz="1000" i="1" baseline="0">
                          <a:solidFill>
                            <a:schemeClr val="bg1">
                              <a:lumMod val="50000"/>
                            </a:schemeClr>
                          </a:solidFill>
                        </a:rPr>
                        <a:t> for City Purposes</a:t>
                      </a:r>
                      <a:endParaRPr lang="en-US" sz="1000" i="1">
                        <a:solidFill>
                          <a:schemeClr val="bg1">
                            <a:lumMod val="50000"/>
                          </a:schemeClr>
                        </a:solidFill>
                      </a:endParaRPr>
                    </a:p>
                  </a:txBody>
                  <a:tcPr marL="22601" marR="22601" marT="0" marB="0" anchor="ctr"/>
                </a:tc>
                <a:tc>
                  <a:txBody>
                    <a:bodyPr/>
                    <a:lstStyle/>
                    <a:p>
                      <a:pPr algn="ctr"/>
                      <a:r>
                        <a:rPr lang="en-GB" sz="1000" i="1">
                          <a:solidFill>
                            <a:schemeClr val="bg1">
                              <a:lumMod val="50000"/>
                            </a:schemeClr>
                          </a:solidFill>
                        </a:rPr>
                        <a:t>Exploiting Data</a:t>
                      </a:r>
                      <a:r>
                        <a:rPr lang="en-GB" sz="1000" i="1" baseline="0">
                          <a:solidFill>
                            <a:schemeClr val="bg1">
                              <a:lumMod val="50000"/>
                            </a:schemeClr>
                          </a:solidFill>
                        </a:rPr>
                        <a:t> for City Innovation</a:t>
                      </a:r>
                      <a:endParaRPr lang="en-US" sz="1000" i="1">
                        <a:solidFill>
                          <a:schemeClr val="bg1">
                            <a:lumMod val="50000"/>
                          </a:schemeClr>
                        </a:solidFill>
                      </a:endParaRPr>
                    </a:p>
                  </a:txBody>
                  <a:tcPr marL="22601" marR="22601" marT="0" marB="0" anchor="ctr"/>
                </a:tc>
                <a:extLst>
                  <a:ext uri="{0D108BD9-81ED-4DB2-BD59-A6C34878D82A}">
                    <a16:rowId xmlns:a16="http://schemas.microsoft.com/office/drawing/2014/main" val="10006"/>
                  </a:ext>
                </a:extLst>
              </a:tr>
              <a:tr h="742791">
                <a:tc>
                  <a:txBody>
                    <a:bodyPr/>
                    <a:lstStyle/>
                    <a:p>
                      <a:pPr marL="0" marR="0">
                        <a:lnSpc>
                          <a:spcPts val="1400"/>
                        </a:lnSpc>
                        <a:spcBef>
                          <a:spcPts val="0"/>
                        </a:spcBef>
                        <a:spcAft>
                          <a:spcPts val="0"/>
                        </a:spcAft>
                      </a:pPr>
                      <a:r>
                        <a:rPr lang="en-US" sz="1300">
                          <a:effectLst/>
                        </a:rPr>
                        <a:t>Physical Asset </a:t>
                      </a:r>
                      <a:r>
                        <a:rPr lang="en-US" sz="1300" err="1">
                          <a:effectLst/>
                        </a:rPr>
                        <a:t>Mgmt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22601" marR="22601" marT="0" marB="0" anchor="ctr"/>
                </a:tc>
                <a:tc>
                  <a:txBody>
                    <a:bodyPr/>
                    <a:lstStyle/>
                    <a:p>
                      <a:pPr marL="0" marR="0">
                        <a:lnSpc>
                          <a:spcPct val="107000"/>
                        </a:lnSpc>
                        <a:spcBef>
                          <a:spcPts val="0"/>
                        </a:spcBef>
                        <a:spcAft>
                          <a:spcPts val="0"/>
                        </a:spcAft>
                      </a:pPr>
                      <a:r>
                        <a:rPr lang="en-US" sz="1150" b="0" err="1">
                          <a:solidFill>
                            <a:schemeClr val="tx1"/>
                          </a:solidFill>
                          <a:effectLst/>
                        </a:rPr>
                        <a:t>Inventorising</a:t>
                      </a:r>
                      <a:r>
                        <a:rPr lang="en-US" sz="1150" b="0">
                          <a:solidFill>
                            <a:schemeClr val="tx1"/>
                          </a:solidFill>
                          <a:effectLst/>
                        </a:rPr>
                        <a:t> and exploiting physical assets; for multi-purpose; managing life-cycles and investments; and integrating physical and digital assets; complete capture and open sharing of asset information </a:t>
                      </a:r>
                      <a:endParaRPr lang="en-US" sz="115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01" marR="22601" marT="0" marB="0" anchor="ctr"/>
                </a:tc>
                <a:tc>
                  <a:txBody>
                    <a:bodyPr/>
                    <a:lstStyle/>
                    <a:p>
                      <a:pPr algn="ctr"/>
                      <a:r>
                        <a:rPr lang="en-GB" sz="1000" i="1">
                          <a:solidFill>
                            <a:schemeClr val="bg1">
                              <a:lumMod val="50000"/>
                            </a:schemeClr>
                          </a:solidFill>
                        </a:rPr>
                        <a:t>Silo Asset </a:t>
                      </a:r>
                      <a:r>
                        <a:rPr lang="en-GB" sz="1000" i="1" err="1">
                          <a:solidFill>
                            <a:schemeClr val="bg1">
                              <a:lumMod val="50000"/>
                            </a:schemeClr>
                          </a:solidFill>
                        </a:rPr>
                        <a:t>Mgmt</a:t>
                      </a:r>
                      <a:endParaRPr lang="en-US" sz="1000" i="1">
                        <a:solidFill>
                          <a:schemeClr val="bg1">
                            <a:lumMod val="50000"/>
                          </a:schemeClr>
                        </a:solidFill>
                      </a:endParaRPr>
                    </a:p>
                  </a:txBody>
                  <a:tcPr marL="22601" marR="22601" marT="0" marB="0" anchor="ctr"/>
                </a:tc>
                <a:tc>
                  <a:txBody>
                    <a:bodyPr/>
                    <a:lstStyle/>
                    <a:p>
                      <a:pPr algn="ctr"/>
                      <a:r>
                        <a:rPr lang="en-GB" sz="1000" i="1">
                          <a:solidFill>
                            <a:schemeClr val="bg1">
                              <a:lumMod val="50000"/>
                            </a:schemeClr>
                          </a:solidFill>
                        </a:rPr>
                        <a:t>Aligned Asset</a:t>
                      </a:r>
                      <a:r>
                        <a:rPr lang="en-GB" sz="1000" i="1" baseline="0">
                          <a:solidFill>
                            <a:schemeClr val="bg1">
                              <a:lumMod val="50000"/>
                            </a:schemeClr>
                          </a:solidFill>
                        </a:rPr>
                        <a:t> </a:t>
                      </a:r>
                      <a:r>
                        <a:rPr lang="en-GB" sz="1000" i="1" baseline="0" err="1">
                          <a:solidFill>
                            <a:schemeClr val="bg1">
                              <a:lumMod val="50000"/>
                            </a:schemeClr>
                          </a:solidFill>
                        </a:rPr>
                        <a:t>Mgmt</a:t>
                      </a:r>
                      <a:endParaRPr lang="en-US" sz="1000" i="1">
                        <a:solidFill>
                          <a:schemeClr val="bg1">
                            <a:lumMod val="50000"/>
                          </a:schemeClr>
                        </a:solidFill>
                      </a:endParaRPr>
                    </a:p>
                  </a:txBody>
                  <a:tcPr marL="22601" marR="22601" marT="0" marB="0" anchor="ctr"/>
                </a:tc>
                <a:tc>
                  <a:txBody>
                    <a:bodyPr/>
                    <a:lstStyle/>
                    <a:p>
                      <a:pPr algn="ctr"/>
                      <a:r>
                        <a:rPr lang="en-GB" sz="1000" i="1">
                          <a:solidFill>
                            <a:schemeClr val="bg1">
                              <a:lumMod val="50000"/>
                            </a:schemeClr>
                          </a:solidFill>
                        </a:rPr>
                        <a:t>City</a:t>
                      </a:r>
                      <a:r>
                        <a:rPr lang="en-GB" sz="1000" i="1" baseline="0">
                          <a:solidFill>
                            <a:schemeClr val="bg1">
                              <a:lumMod val="50000"/>
                            </a:schemeClr>
                          </a:solidFill>
                        </a:rPr>
                        <a:t> </a:t>
                      </a:r>
                      <a:r>
                        <a:rPr lang="en-GB" sz="1000" i="1">
                          <a:solidFill>
                            <a:schemeClr val="bg1">
                              <a:lumMod val="50000"/>
                            </a:schemeClr>
                          </a:solidFill>
                        </a:rPr>
                        <a:t>Perspective</a:t>
                      </a:r>
                      <a:endParaRPr lang="en-US" sz="1000" i="1">
                        <a:solidFill>
                          <a:schemeClr val="bg1">
                            <a:lumMod val="50000"/>
                          </a:schemeClr>
                        </a:solidFill>
                      </a:endParaRPr>
                    </a:p>
                  </a:txBody>
                  <a:tcPr marL="22601" marR="22601" marT="0" marB="0" anchor="ctr"/>
                </a:tc>
                <a:tc>
                  <a:txBody>
                    <a:bodyPr/>
                    <a:lstStyle/>
                    <a:p>
                      <a:pPr algn="ctr"/>
                      <a:r>
                        <a:rPr lang="en-GB" sz="1000" i="1">
                          <a:solidFill>
                            <a:schemeClr val="bg1">
                              <a:lumMod val="50000"/>
                            </a:schemeClr>
                          </a:solidFill>
                        </a:rPr>
                        <a:t>Cross</a:t>
                      </a:r>
                      <a:r>
                        <a:rPr lang="en-GB" sz="1000" i="1" baseline="0">
                          <a:solidFill>
                            <a:schemeClr val="bg1">
                              <a:lumMod val="50000"/>
                            </a:schemeClr>
                          </a:solidFill>
                        </a:rPr>
                        <a:t>-Sector Asset </a:t>
                      </a:r>
                      <a:r>
                        <a:rPr lang="en-GB" sz="1000" i="1" baseline="0" err="1">
                          <a:solidFill>
                            <a:schemeClr val="bg1">
                              <a:lumMod val="50000"/>
                            </a:schemeClr>
                          </a:solidFill>
                        </a:rPr>
                        <a:t>Mgmt</a:t>
                      </a:r>
                      <a:endParaRPr lang="en-US" sz="1000" i="1">
                        <a:solidFill>
                          <a:schemeClr val="bg1">
                            <a:lumMod val="50000"/>
                          </a:schemeClr>
                        </a:solidFill>
                      </a:endParaRPr>
                    </a:p>
                  </a:txBody>
                  <a:tcPr marL="22601" marR="22601" marT="0" marB="0" anchor="ctr"/>
                </a:tc>
                <a:tc>
                  <a:txBody>
                    <a:bodyPr/>
                    <a:lstStyle/>
                    <a:p>
                      <a:pPr algn="ctr"/>
                      <a:r>
                        <a:rPr lang="en-GB" sz="1000" i="1">
                          <a:solidFill>
                            <a:schemeClr val="bg1">
                              <a:lumMod val="50000"/>
                            </a:schemeClr>
                          </a:solidFill>
                        </a:rPr>
                        <a:t>City-Wide Asset Exploitation</a:t>
                      </a:r>
                      <a:endParaRPr lang="en-US" sz="1000" i="1">
                        <a:solidFill>
                          <a:schemeClr val="bg1">
                            <a:lumMod val="50000"/>
                          </a:schemeClr>
                        </a:solidFill>
                      </a:endParaRPr>
                    </a:p>
                  </a:txBody>
                  <a:tcPr marL="22601" marR="22601" marT="0" marB="0" anchor="ctr"/>
                </a:tc>
                <a:extLst>
                  <a:ext uri="{0D108BD9-81ED-4DB2-BD59-A6C34878D82A}">
                    <a16:rowId xmlns:a16="http://schemas.microsoft.com/office/drawing/2014/main" val="10007"/>
                  </a:ext>
                </a:extLst>
              </a:tr>
              <a:tr h="701748">
                <a:tc>
                  <a:txBody>
                    <a:bodyPr/>
                    <a:lstStyle/>
                    <a:p>
                      <a:pPr marL="0" marR="0">
                        <a:lnSpc>
                          <a:spcPts val="1400"/>
                        </a:lnSpc>
                        <a:spcBef>
                          <a:spcPts val="0"/>
                        </a:spcBef>
                        <a:spcAft>
                          <a:spcPts val="0"/>
                        </a:spcAft>
                      </a:pPr>
                      <a:r>
                        <a:rPr lang="en-US" sz="1300">
                          <a:effectLst/>
                        </a:rPr>
                        <a:t>Performance </a:t>
                      </a:r>
                      <a:r>
                        <a:rPr lang="en-US" sz="1300" err="1">
                          <a:effectLst/>
                        </a:rPr>
                        <a:t>Mgmt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22601" marR="22601" marT="0" marB="0" anchor="ctr"/>
                </a:tc>
                <a:tc>
                  <a:txBody>
                    <a:bodyPr/>
                    <a:lstStyle/>
                    <a:p>
                      <a:pPr marL="0" marR="0">
                        <a:lnSpc>
                          <a:spcPct val="107000"/>
                        </a:lnSpc>
                        <a:spcBef>
                          <a:spcPts val="0"/>
                        </a:spcBef>
                        <a:spcAft>
                          <a:spcPts val="0"/>
                        </a:spcAft>
                      </a:pPr>
                      <a:r>
                        <a:rPr lang="en-US" sz="1150" b="0">
                          <a:solidFill>
                            <a:schemeClr val="tx1"/>
                          </a:solidFill>
                          <a:effectLst/>
                        </a:rPr>
                        <a:t>Setting appropriate goals and targets; establishing measures and monitoring practices; ensuring a performance culture; predictive use of data; robust public value measurement; open reporting of value to stakeholders </a:t>
                      </a:r>
                      <a:endParaRPr lang="en-US" sz="115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01" marR="22601" marT="0" marB="0" anchor="ctr"/>
                </a:tc>
                <a:tc>
                  <a:txBody>
                    <a:bodyPr/>
                    <a:lstStyle/>
                    <a:p>
                      <a:pPr algn="ctr"/>
                      <a:r>
                        <a:rPr lang="en-GB" sz="1000" i="1">
                          <a:solidFill>
                            <a:schemeClr val="bg1">
                              <a:lumMod val="50000"/>
                            </a:schemeClr>
                          </a:solidFill>
                        </a:rPr>
                        <a:t>Low</a:t>
                      </a:r>
                      <a:r>
                        <a:rPr lang="en-GB" sz="1000" i="1" baseline="0">
                          <a:solidFill>
                            <a:schemeClr val="bg1">
                              <a:lumMod val="50000"/>
                            </a:schemeClr>
                          </a:solidFill>
                        </a:rPr>
                        <a:t> Performance Culture</a:t>
                      </a:r>
                      <a:endParaRPr lang="en-US" sz="1000" i="1">
                        <a:solidFill>
                          <a:schemeClr val="bg1">
                            <a:lumMod val="50000"/>
                          </a:schemeClr>
                        </a:solidFill>
                      </a:endParaRPr>
                    </a:p>
                  </a:txBody>
                  <a:tcPr marL="22601" marR="22601" marT="0" marB="0" anchor="ctr"/>
                </a:tc>
                <a:tc>
                  <a:txBody>
                    <a:bodyPr/>
                    <a:lstStyle/>
                    <a:p>
                      <a:pPr algn="ctr"/>
                      <a:r>
                        <a:rPr lang="en-GB" sz="1000" i="1">
                          <a:solidFill>
                            <a:schemeClr val="bg1">
                              <a:lumMod val="50000"/>
                            </a:schemeClr>
                          </a:solidFill>
                        </a:rPr>
                        <a:t>Reactive</a:t>
                      </a:r>
                      <a:r>
                        <a:rPr lang="en-GB" sz="1000" i="1" baseline="0">
                          <a:solidFill>
                            <a:schemeClr val="bg1">
                              <a:lumMod val="50000"/>
                            </a:schemeClr>
                          </a:solidFill>
                        </a:rPr>
                        <a:t> to Measurement</a:t>
                      </a:r>
                      <a:endParaRPr lang="en-US" sz="1000" i="1">
                        <a:solidFill>
                          <a:schemeClr val="bg1">
                            <a:lumMod val="50000"/>
                          </a:schemeClr>
                        </a:solidFill>
                      </a:endParaRPr>
                    </a:p>
                  </a:txBody>
                  <a:tcPr marL="22601" marR="22601" marT="0" marB="0" anchor="ctr"/>
                </a:tc>
                <a:tc>
                  <a:txBody>
                    <a:bodyPr/>
                    <a:lstStyle/>
                    <a:p>
                      <a:pPr algn="ctr"/>
                      <a:r>
                        <a:rPr lang="en-GB" sz="1000" i="1">
                          <a:solidFill>
                            <a:schemeClr val="bg1">
                              <a:lumMod val="50000"/>
                            </a:schemeClr>
                          </a:solidFill>
                        </a:rPr>
                        <a:t>Compliant to Goals &amp; </a:t>
                      </a:r>
                      <a:r>
                        <a:rPr lang="en-GB" sz="1000" i="1" err="1">
                          <a:solidFill>
                            <a:schemeClr val="bg1">
                              <a:lumMod val="50000"/>
                            </a:schemeClr>
                          </a:solidFill>
                        </a:rPr>
                        <a:t>TArgets</a:t>
                      </a:r>
                      <a:endParaRPr lang="en-US" sz="1000" i="1">
                        <a:solidFill>
                          <a:schemeClr val="bg1">
                            <a:lumMod val="50000"/>
                          </a:schemeClr>
                        </a:solidFill>
                      </a:endParaRPr>
                    </a:p>
                  </a:txBody>
                  <a:tcPr marL="22601" marR="22601" marT="0" marB="0" anchor="ctr"/>
                </a:tc>
                <a:tc>
                  <a:txBody>
                    <a:bodyPr/>
                    <a:lstStyle/>
                    <a:p>
                      <a:pPr algn="ctr"/>
                      <a:r>
                        <a:rPr lang="en-GB" sz="1000" i="1">
                          <a:solidFill>
                            <a:schemeClr val="bg1">
                              <a:lumMod val="50000"/>
                            </a:schemeClr>
                          </a:solidFill>
                        </a:rPr>
                        <a:t>Insightful Performance</a:t>
                      </a:r>
                      <a:endParaRPr lang="en-US" sz="1000" i="1">
                        <a:solidFill>
                          <a:schemeClr val="bg1">
                            <a:lumMod val="50000"/>
                          </a:schemeClr>
                        </a:solidFill>
                      </a:endParaRPr>
                    </a:p>
                  </a:txBody>
                  <a:tcPr marL="22601" marR="22601" marT="0" marB="0" anchor="ctr"/>
                </a:tc>
                <a:tc>
                  <a:txBody>
                    <a:bodyPr/>
                    <a:lstStyle/>
                    <a:p>
                      <a:pPr algn="ctr"/>
                      <a:r>
                        <a:rPr lang="en-GB" sz="1000" i="1">
                          <a:solidFill>
                            <a:schemeClr val="bg1">
                              <a:lumMod val="50000"/>
                            </a:schemeClr>
                          </a:solidFill>
                        </a:rPr>
                        <a:t>Predictive</a:t>
                      </a:r>
                      <a:r>
                        <a:rPr lang="en-GB" sz="1000" i="1" baseline="0">
                          <a:solidFill>
                            <a:schemeClr val="bg1">
                              <a:lumMod val="50000"/>
                            </a:schemeClr>
                          </a:solidFill>
                        </a:rPr>
                        <a:t> Value </a:t>
                      </a:r>
                      <a:r>
                        <a:rPr lang="en-GB" sz="1000" i="1" baseline="0" err="1">
                          <a:solidFill>
                            <a:schemeClr val="bg1">
                              <a:lumMod val="50000"/>
                            </a:schemeClr>
                          </a:solidFill>
                        </a:rPr>
                        <a:t>Mgmt</a:t>
                      </a:r>
                      <a:endParaRPr lang="en-US" sz="1000" i="1">
                        <a:solidFill>
                          <a:schemeClr val="bg1">
                            <a:lumMod val="50000"/>
                          </a:schemeClr>
                        </a:solidFill>
                      </a:endParaRPr>
                    </a:p>
                  </a:txBody>
                  <a:tcPr marL="22601" marR="22601" marT="0" marB="0" anchor="ctr"/>
                </a:tc>
                <a:extLst>
                  <a:ext uri="{0D108BD9-81ED-4DB2-BD59-A6C34878D82A}">
                    <a16:rowId xmlns:a16="http://schemas.microsoft.com/office/drawing/2014/main" val="10008"/>
                  </a:ext>
                </a:extLst>
              </a:tr>
            </a:tbl>
          </a:graphicData>
        </a:graphic>
      </p:graphicFrame>
      <p:sp>
        <p:nvSpPr>
          <p:cNvPr id="55" name="Line Callout 1 86">
            <a:extLst>
              <a:ext uri="{FF2B5EF4-FFF2-40B4-BE49-F238E27FC236}">
                <a16:creationId xmlns:a16="http://schemas.microsoft.com/office/drawing/2014/main" id="{DB6C957A-D479-4DE6-B6CD-BAC39FC9E7C8}"/>
              </a:ext>
            </a:extLst>
          </p:cNvPr>
          <p:cNvSpPr/>
          <p:nvPr/>
        </p:nvSpPr>
        <p:spPr>
          <a:xfrm>
            <a:off x="10124259" y="2620872"/>
            <a:ext cx="1330778" cy="579665"/>
          </a:xfrm>
          <a:prstGeom prst="borderCallout1">
            <a:avLst>
              <a:gd name="adj1" fmla="val 31426"/>
              <a:gd name="adj2" fmla="val -4039"/>
              <a:gd name="adj3" fmla="val 81056"/>
              <a:gd name="adj4" fmla="val -30643"/>
            </a:avLst>
          </a:prstGeom>
          <a:solidFill>
            <a:srgbClr val="7030A0"/>
          </a:solidFill>
          <a:ln>
            <a:solidFill>
              <a:srgbClr val="7030A0"/>
            </a:solidFill>
            <a:headEnd type="none" w="med" len="med"/>
            <a:tailEnd type="arrow" w="med" len="med"/>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t>+3-5yr Ambition</a:t>
            </a:r>
            <a:endParaRPr lang="en-US" sz="1400" b="1"/>
          </a:p>
        </p:txBody>
      </p:sp>
      <p:sp>
        <p:nvSpPr>
          <p:cNvPr id="118" name="Oval 117">
            <a:extLst>
              <a:ext uri="{FF2B5EF4-FFF2-40B4-BE49-F238E27FC236}">
                <a16:creationId xmlns:a16="http://schemas.microsoft.com/office/drawing/2014/main" id="{62B547E9-4567-4763-89F6-01DD6CECF6F2}"/>
              </a:ext>
            </a:extLst>
          </p:cNvPr>
          <p:cNvSpPr/>
          <p:nvPr/>
        </p:nvSpPr>
        <p:spPr>
          <a:xfrm>
            <a:off x="9807479" y="1574348"/>
            <a:ext cx="277042" cy="246656"/>
          </a:xfrm>
          <a:prstGeom prst="ellipse">
            <a:avLst/>
          </a:prstGeom>
          <a:solidFill>
            <a:srgbClr val="7030A0"/>
          </a:solidFill>
          <a:ln>
            <a:solidFill>
              <a:srgbClr val="7030A0"/>
            </a:solidFill>
          </a:ln>
          <a:effectLst>
            <a:outerShdw blurRad="63500" sx="102000" sy="102000" algn="ctr"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9" name="Oval 118">
            <a:extLst>
              <a:ext uri="{FF2B5EF4-FFF2-40B4-BE49-F238E27FC236}">
                <a16:creationId xmlns:a16="http://schemas.microsoft.com/office/drawing/2014/main" id="{A7B70937-FDD3-429B-8D93-0809FFA47884}"/>
              </a:ext>
            </a:extLst>
          </p:cNvPr>
          <p:cNvSpPr/>
          <p:nvPr/>
        </p:nvSpPr>
        <p:spPr>
          <a:xfrm>
            <a:off x="9335292" y="2357377"/>
            <a:ext cx="277042" cy="246656"/>
          </a:xfrm>
          <a:prstGeom prst="ellipse">
            <a:avLst/>
          </a:prstGeom>
          <a:solidFill>
            <a:srgbClr val="7030A0"/>
          </a:solidFill>
          <a:ln>
            <a:solidFill>
              <a:srgbClr val="7030A0"/>
            </a:solidFill>
          </a:ln>
          <a:effectLst>
            <a:outerShdw blurRad="63500" sx="102000" sy="102000" algn="ctr"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0" name="Oval 119">
            <a:extLst>
              <a:ext uri="{FF2B5EF4-FFF2-40B4-BE49-F238E27FC236}">
                <a16:creationId xmlns:a16="http://schemas.microsoft.com/office/drawing/2014/main" id="{FFACD4FC-32E5-4264-8E89-28E27328E4BF}"/>
              </a:ext>
            </a:extLst>
          </p:cNvPr>
          <p:cNvSpPr/>
          <p:nvPr/>
        </p:nvSpPr>
        <p:spPr>
          <a:xfrm>
            <a:off x="9414757" y="3096146"/>
            <a:ext cx="277042" cy="246656"/>
          </a:xfrm>
          <a:prstGeom prst="ellipse">
            <a:avLst/>
          </a:prstGeom>
          <a:solidFill>
            <a:srgbClr val="7030A0"/>
          </a:solidFill>
          <a:ln>
            <a:solidFill>
              <a:srgbClr val="7030A0"/>
            </a:solidFill>
          </a:ln>
          <a:effectLst>
            <a:outerShdw blurRad="63500" sx="102000" sy="102000" algn="ctr"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1" name="Oval 120">
            <a:extLst>
              <a:ext uri="{FF2B5EF4-FFF2-40B4-BE49-F238E27FC236}">
                <a16:creationId xmlns:a16="http://schemas.microsoft.com/office/drawing/2014/main" id="{58CBC3FD-95E0-44FC-B3D0-51D5EE0977DE}"/>
              </a:ext>
            </a:extLst>
          </p:cNvPr>
          <p:cNvSpPr/>
          <p:nvPr/>
        </p:nvSpPr>
        <p:spPr>
          <a:xfrm>
            <a:off x="9556468" y="3851089"/>
            <a:ext cx="277042" cy="246656"/>
          </a:xfrm>
          <a:prstGeom prst="ellipse">
            <a:avLst/>
          </a:prstGeom>
          <a:solidFill>
            <a:srgbClr val="7030A0"/>
          </a:solidFill>
          <a:ln>
            <a:solidFill>
              <a:srgbClr val="7030A0"/>
            </a:solidFill>
          </a:ln>
          <a:effectLst>
            <a:outerShdw blurRad="63500" sx="102000" sy="102000" algn="ctr"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2" name="Oval 121">
            <a:extLst>
              <a:ext uri="{FF2B5EF4-FFF2-40B4-BE49-F238E27FC236}">
                <a16:creationId xmlns:a16="http://schemas.microsoft.com/office/drawing/2014/main" id="{6762C7C5-A836-44A0-A2DE-ED5833B88C85}"/>
              </a:ext>
            </a:extLst>
          </p:cNvPr>
          <p:cNvSpPr/>
          <p:nvPr/>
        </p:nvSpPr>
        <p:spPr>
          <a:xfrm>
            <a:off x="9414757" y="4622702"/>
            <a:ext cx="277042" cy="246656"/>
          </a:xfrm>
          <a:prstGeom prst="ellipse">
            <a:avLst/>
          </a:prstGeom>
          <a:solidFill>
            <a:srgbClr val="7030A0"/>
          </a:solidFill>
          <a:ln>
            <a:solidFill>
              <a:srgbClr val="7030A0"/>
            </a:solidFill>
          </a:ln>
          <a:effectLst>
            <a:outerShdw blurRad="63500" sx="102000" sy="102000" algn="ctr"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3" name="Oval 122">
            <a:extLst>
              <a:ext uri="{FF2B5EF4-FFF2-40B4-BE49-F238E27FC236}">
                <a16:creationId xmlns:a16="http://schemas.microsoft.com/office/drawing/2014/main" id="{56721883-91FA-469D-BD07-5B0D37A4328E}"/>
              </a:ext>
            </a:extLst>
          </p:cNvPr>
          <p:cNvSpPr/>
          <p:nvPr/>
        </p:nvSpPr>
        <p:spPr>
          <a:xfrm>
            <a:off x="9432864" y="5364889"/>
            <a:ext cx="277042" cy="246656"/>
          </a:xfrm>
          <a:prstGeom prst="ellipse">
            <a:avLst/>
          </a:prstGeom>
          <a:solidFill>
            <a:srgbClr val="7030A0"/>
          </a:solidFill>
          <a:ln>
            <a:solidFill>
              <a:srgbClr val="7030A0"/>
            </a:solidFill>
          </a:ln>
          <a:effectLst>
            <a:outerShdw blurRad="63500" sx="102000" sy="102000" algn="ctr"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4" name="Oval 123">
            <a:extLst>
              <a:ext uri="{FF2B5EF4-FFF2-40B4-BE49-F238E27FC236}">
                <a16:creationId xmlns:a16="http://schemas.microsoft.com/office/drawing/2014/main" id="{1E4ED70C-BB43-4105-A832-B1791BB74A34}"/>
              </a:ext>
            </a:extLst>
          </p:cNvPr>
          <p:cNvSpPr/>
          <p:nvPr/>
        </p:nvSpPr>
        <p:spPr>
          <a:xfrm>
            <a:off x="9520879" y="6098031"/>
            <a:ext cx="277042" cy="246656"/>
          </a:xfrm>
          <a:prstGeom prst="ellipse">
            <a:avLst/>
          </a:prstGeom>
          <a:solidFill>
            <a:srgbClr val="7030A0"/>
          </a:solidFill>
          <a:ln>
            <a:solidFill>
              <a:srgbClr val="7030A0"/>
            </a:solidFill>
          </a:ln>
          <a:effectLst>
            <a:outerShdw blurRad="63500" sx="102000" sy="102000" algn="ctr"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5" name="Straight Connector 124">
            <a:extLst>
              <a:ext uri="{FF2B5EF4-FFF2-40B4-BE49-F238E27FC236}">
                <a16:creationId xmlns:a16="http://schemas.microsoft.com/office/drawing/2014/main" id="{E204CEA8-B70E-46AE-8FF4-AD9D88024CB6}"/>
              </a:ext>
            </a:extLst>
          </p:cNvPr>
          <p:cNvCxnSpPr>
            <a:cxnSpLocks/>
            <a:stCxn id="118" idx="4"/>
            <a:endCxn id="119" idx="0"/>
          </p:cNvCxnSpPr>
          <p:nvPr/>
        </p:nvCxnSpPr>
        <p:spPr>
          <a:xfrm flipH="1">
            <a:off x="9473813" y="1821004"/>
            <a:ext cx="472187" cy="536373"/>
          </a:xfrm>
          <a:prstGeom prst="line">
            <a:avLst/>
          </a:prstGeom>
          <a:ln w="19050">
            <a:solidFill>
              <a:srgbClr val="7030A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9A5ABF0C-FE6B-4442-A37A-A116EA6746EA}"/>
              </a:ext>
            </a:extLst>
          </p:cNvPr>
          <p:cNvCxnSpPr>
            <a:cxnSpLocks/>
            <a:stCxn id="119" idx="4"/>
            <a:endCxn id="120" idx="0"/>
          </p:cNvCxnSpPr>
          <p:nvPr/>
        </p:nvCxnSpPr>
        <p:spPr>
          <a:xfrm>
            <a:off x="9473813" y="2604033"/>
            <a:ext cx="79465" cy="492113"/>
          </a:xfrm>
          <a:prstGeom prst="line">
            <a:avLst/>
          </a:prstGeom>
          <a:ln w="19050">
            <a:solidFill>
              <a:srgbClr val="7030A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45D4518C-047A-4CCA-B7F6-2EF17DFA1FB0}"/>
              </a:ext>
            </a:extLst>
          </p:cNvPr>
          <p:cNvCxnSpPr>
            <a:cxnSpLocks/>
            <a:stCxn id="121" idx="0"/>
            <a:endCxn id="120" idx="4"/>
          </p:cNvCxnSpPr>
          <p:nvPr/>
        </p:nvCxnSpPr>
        <p:spPr>
          <a:xfrm flipH="1" flipV="1">
            <a:off x="9553278" y="3342802"/>
            <a:ext cx="141711" cy="508287"/>
          </a:xfrm>
          <a:prstGeom prst="line">
            <a:avLst/>
          </a:prstGeom>
          <a:ln w="19050">
            <a:solidFill>
              <a:srgbClr val="7030A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0D02A4F2-5C63-40B2-A17E-C312F840C1FE}"/>
              </a:ext>
            </a:extLst>
          </p:cNvPr>
          <p:cNvCxnSpPr>
            <a:cxnSpLocks/>
            <a:stCxn id="122" idx="0"/>
            <a:endCxn id="121" idx="4"/>
          </p:cNvCxnSpPr>
          <p:nvPr/>
        </p:nvCxnSpPr>
        <p:spPr>
          <a:xfrm flipV="1">
            <a:off x="9553278" y="4097745"/>
            <a:ext cx="141711" cy="524957"/>
          </a:xfrm>
          <a:prstGeom prst="line">
            <a:avLst/>
          </a:prstGeom>
          <a:ln w="19050">
            <a:solidFill>
              <a:srgbClr val="7030A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5E1FDCF5-0CB6-4CFE-B401-55948652F87E}"/>
              </a:ext>
            </a:extLst>
          </p:cNvPr>
          <p:cNvCxnSpPr>
            <a:cxnSpLocks/>
            <a:stCxn id="123" idx="0"/>
            <a:endCxn id="122" idx="4"/>
          </p:cNvCxnSpPr>
          <p:nvPr/>
        </p:nvCxnSpPr>
        <p:spPr>
          <a:xfrm flipH="1" flipV="1">
            <a:off x="9553278" y="4869358"/>
            <a:ext cx="18107" cy="495531"/>
          </a:xfrm>
          <a:prstGeom prst="line">
            <a:avLst/>
          </a:prstGeom>
          <a:ln w="19050">
            <a:solidFill>
              <a:srgbClr val="7030A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B97513A-A1EA-43D9-8E8B-726165F98821}"/>
              </a:ext>
            </a:extLst>
          </p:cNvPr>
          <p:cNvCxnSpPr>
            <a:cxnSpLocks/>
            <a:stCxn id="124" idx="0"/>
            <a:endCxn id="123" idx="4"/>
          </p:cNvCxnSpPr>
          <p:nvPr/>
        </p:nvCxnSpPr>
        <p:spPr>
          <a:xfrm flipH="1" flipV="1">
            <a:off x="9571385" y="5611545"/>
            <a:ext cx="88015" cy="486486"/>
          </a:xfrm>
          <a:prstGeom prst="line">
            <a:avLst/>
          </a:prstGeom>
          <a:ln w="19050">
            <a:solidFill>
              <a:srgbClr val="7030A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4" name="Oval 143">
            <a:extLst>
              <a:ext uri="{FF2B5EF4-FFF2-40B4-BE49-F238E27FC236}">
                <a16:creationId xmlns:a16="http://schemas.microsoft.com/office/drawing/2014/main" id="{3B7B785C-42DD-40E8-BA26-2EEABF8F815D}"/>
              </a:ext>
            </a:extLst>
          </p:cNvPr>
          <p:cNvSpPr/>
          <p:nvPr/>
        </p:nvSpPr>
        <p:spPr>
          <a:xfrm>
            <a:off x="8372686" y="1582633"/>
            <a:ext cx="277042" cy="246656"/>
          </a:xfrm>
          <a:prstGeom prst="ellipse">
            <a:avLst/>
          </a:prstGeom>
          <a:solidFill>
            <a:schemeClr val="accent2"/>
          </a:solidFill>
          <a:ln>
            <a:solidFill>
              <a:schemeClr val="accent2"/>
            </a:solidFill>
          </a:ln>
          <a:effectLst>
            <a:outerShdw blurRad="63500" sx="102000" sy="102000" algn="ctr"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5" name="Oval 144">
            <a:extLst>
              <a:ext uri="{FF2B5EF4-FFF2-40B4-BE49-F238E27FC236}">
                <a16:creationId xmlns:a16="http://schemas.microsoft.com/office/drawing/2014/main" id="{066364F5-DB19-4C8E-A0B4-80084D06EEA7}"/>
              </a:ext>
            </a:extLst>
          </p:cNvPr>
          <p:cNvSpPr/>
          <p:nvPr/>
        </p:nvSpPr>
        <p:spPr>
          <a:xfrm>
            <a:off x="8095533" y="2357377"/>
            <a:ext cx="277042" cy="246656"/>
          </a:xfrm>
          <a:prstGeom prst="ellipse">
            <a:avLst/>
          </a:prstGeom>
          <a:solidFill>
            <a:schemeClr val="accent2"/>
          </a:solidFill>
          <a:ln>
            <a:solidFill>
              <a:schemeClr val="accent2"/>
            </a:solidFill>
          </a:ln>
          <a:effectLst>
            <a:outerShdw blurRad="63500" sx="102000" sy="102000" algn="ctr"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6" name="Oval 145">
            <a:extLst>
              <a:ext uri="{FF2B5EF4-FFF2-40B4-BE49-F238E27FC236}">
                <a16:creationId xmlns:a16="http://schemas.microsoft.com/office/drawing/2014/main" id="{FEA9EDA3-3D6C-4AD0-A272-470EE621A7BA}"/>
              </a:ext>
            </a:extLst>
          </p:cNvPr>
          <p:cNvSpPr/>
          <p:nvPr/>
        </p:nvSpPr>
        <p:spPr>
          <a:xfrm>
            <a:off x="8027566" y="3089011"/>
            <a:ext cx="277042" cy="246656"/>
          </a:xfrm>
          <a:prstGeom prst="ellipse">
            <a:avLst/>
          </a:prstGeom>
          <a:solidFill>
            <a:schemeClr val="accent2"/>
          </a:solidFill>
          <a:ln>
            <a:solidFill>
              <a:schemeClr val="accent2"/>
            </a:solidFill>
          </a:ln>
          <a:effectLst>
            <a:outerShdw blurRad="63500" sx="102000" sy="102000" algn="ctr"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7" name="Oval 146">
            <a:extLst>
              <a:ext uri="{FF2B5EF4-FFF2-40B4-BE49-F238E27FC236}">
                <a16:creationId xmlns:a16="http://schemas.microsoft.com/office/drawing/2014/main" id="{484FFD55-F01D-409F-BE76-E30528D43E9B}"/>
              </a:ext>
            </a:extLst>
          </p:cNvPr>
          <p:cNvSpPr/>
          <p:nvPr/>
        </p:nvSpPr>
        <p:spPr>
          <a:xfrm>
            <a:off x="8154561" y="3874269"/>
            <a:ext cx="277042" cy="246656"/>
          </a:xfrm>
          <a:prstGeom prst="ellipse">
            <a:avLst/>
          </a:prstGeom>
          <a:solidFill>
            <a:schemeClr val="accent2"/>
          </a:solidFill>
          <a:ln>
            <a:solidFill>
              <a:schemeClr val="accent2"/>
            </a:solidFill>
          </a:ln>
          <a:effectLst>
            <a:outerShdw blurRad="63500" sx="102000" sy="102000" algn="ctr"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8" name="Oval 147">
            <a:extLst>
              <a:ext uri="{FF2B5EF4-FFF2-40B4-BE49-F238E27FC236}">
                <a16:creationId xmlns:a16="http://schemas.microsoft.com/office/drawing/2014/main" id="{F161669A-B522-47E4-80CD-5A5F8B29F983}"/>
              </a:ext>
            </a:extLst>
          </p:cNvPr>
          <p:cNvSpPr/>
          <p:nvPr/>
        </p:nvSpPr>
        <p:spPr>
          <a:xfrm>
            <a:off x="8154561" y="4604689"/>
            <a:ext cx="277042" cy="246656"/>
          </a:xfrm>
          <a:prstGeom prst="ellipse">
            <a:avLst/>
          </a:prstGeom>
          <a:solidFill>
            <a:schemeClr val="accent2"/>
          </a:solidFill>
          <a:ln>
            <a:solidFill>
              <a:schemeClr val="accent2"/>
            </a:solidFill>
          </a:ln>
          <a:effectLst>
            <a:outerShdw blurRad="63500" sx="102000" sy="102000" algn="ctr"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9" name="Oval 148">
            <a:extLst>
              <a:ext uri="{FF2B5EF4-FFF2-40B4-BE49-F238E27FC236}">
                <a16:creationId xmlns:a16="http://schemas.microsoft.com/office/drawing/2014/main" id="{BDBEEE1E-E9BF-4BFD-9B8E-A6D4000B2E3F}"/>
              </a:ext>
            </a:extLst>
          </p:cNvPr>
          <p:cNvSpPr/>
          <p:nvPr/>
        </p:nvSpPr>
        <p:spPr>
          <a:xfrm>
            <a:off x="8118485" y="5364889"/>
            <a:ext cx="277042" cy="246656"/>
          </a:xfrm>
          <a:prstGeom prst="ellipse">
            <a:avLst/>
          </a:prstGeom>
          <a:solidFill>
            <a:schemeClr val="accent2"/>
          </a:solidFill>
          <a:ln>
            <a:solidFill>
              <a:schemeClr val="accent2"/>
            </a:solidFill>
          </a:ln>
          <a:effectLst>
            <a:outerShdw blurRad="63500" sx="102000" sy="102000" algn="ctr"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1" name="Straight Connector 150">
            <a:extLst>
              <a:ext uri="{FF2B5EF4-FFF2-40B4-BE49-F238E27FC236}">
                <a16:creationId xmlns:a16="http://schemas.microsoft.com/office/drawing/2014/main" id="{4FF50C2B-39DD-4256-A856-58932F898226}"/>
              </a:ext>
            </a:extLst>
          </p:cNvPr>
          <p:cNvCxnSpPr>
            <a:cxnSpLocks/>
            <a:stCxn id="144" idx="4"/>
            <a:endCxn id="145" idx="0"/>
          </p:cNvCxnSpPr>
          <p:nvPr/>
        </p:nvCxnSpPr>
        <p:spPr>
          <a:xfrm flipH="1">
            <a:off x="8234054" y="1829289"/>
            <a:ext cx="277153" cy="528088"/>
          </a:xfrm>
          <a:prstGeom prst="line">
            <a:avLst/>
          </a:prstGeom>
          <a:ln w="19050">
            <a:solidFill>
              <a:schemeClr val="accent2"/>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6FB3ACA3-224F-4FEF-9446-FD63795B749A}"/>
              </a:ext>
            </a:extLst>
          </p:cNvPr>
          <p:cNvCxnSpPr>
            <a:cxnSpLocks/>
            <a:stCxn id="145" idx="4"/>
            <a:endCxn id="146" idx="0"/>
          </p:cNvCxnSpPr>
          <p:nvPr/>
        </p:nvCxnSpPr>
        <p:spPr>
          <a:xfrm flipH="1">
            <a:off x="8166087" y="2604033"/>
            <a:ext cx="67967" cy="484978"/>
          </a:xfrm>
          <a:prstGeom prst="line">
            <a:avLst/>
          </a:prstGeom>
          <a:ln w="19050">
            <a:solidFill>
              <a:schemeClr val="accent2"/>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E0879889-1C4C-421B-B72E-C6632FC1907E}"/>
              </a:ext>
            </a:extLst>
          </p:cNvPr>
          <p:cNvCxnSpPr>
            <a:cxnSpLocks/>
            <a:stCxn id="147" idx="0"/>
            <a:endCxn id="146" idx="4"/>
          </p:cNvCxnSpPr>
          <p:nvPr/>
        </p:nvCxnSpPr>
        <p:spPr>
          <a:xfrm flipH="1" flipV="1">
            <a:off x="8166087" y="3335667"/>
            <a:ext cx="126995" cy="538602"/>
          </a:xfrm>
          <a:prstGeom prst="line">
            <a:avLst/>
          </a:prstGeom>
          <a:ln w="19050">
            <a:solidFill>
              <a:schemeClr val="accent2"/>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F11981B4-F285-45E8-ACA6-B9BF6DB0C889}"/>
              </a:ext>
            </a:extLst>
          </p:cNvPr>
          <p:cNvCxnSpPr>
            <a:cxnSpLocks/>
            <a:stCxn id="148" idx="0"/>
            <a:endCxn id="147" idx="4"/>
          </p:cNvCxnSpPr>
          <p:nvPr/>
        </p:nvCxnSpPr>
        <p:spPr>
          <a:xfrm flipV="1">
            <a:off x="8293082" y="4120925"/>
            <a:ext cx="0" cy="483764"/>
          </a:xfrm>
          <a:prstGeom prst="line">
            <a:avLst/>
          </a:prstGeom>
          <a:ln w="19050">
            <a:solidFill>
              <a:schemeClr val="accent2"/>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5E2963D6-1FA9-4FF1-A792-7BAB3648BF74}"/>
              </a:ext>
            </a:extLst>
          </p:cNvPr>
          <p:cNvCxnSpPr>
            <a:cxnSpLocks/>
            <a:stCxn id="149" idx="0"/>
            <a:endCxn id="148" idx="4"/>
          </p:cNvCxnSpPr>
          <p:nvPr/>
        </p:nvCxnSpPr>
        <p:spPr>
          <a:xfrm flipV="1">
            <a:off x="8257006" y="4851345"/>
            <a:ext cx="36076" cy="513544"/>
          </a:xfrm>
          <a:prstGeom prst="line">
            <a:avLst/>
          </a:prstGeom>
          <a:ln w="19050">
            <a:solidFill>
              <a:schemeClr val="accent2"/>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CC02C354-283F-4460-B427-3EBD44DFD40B}"/>
              </a:ext>
            </a:extLst>
          </p:cNvPr>
          <p:cNvCxnSpPr>
            <a:cxnSpLocks/>
            <a:stCxn id="162" idx="0"/>
            <a:endCxn id="149" idx="4"/>
          </p:cNvCxnSpPr>
          <p:nvPr/>
        </p:nvCxnSpPr>
        <p:spPr>
          <a:xfrm flipV="1">
            <a:off x="8172648" y="5611545"/>
            <a:ext cx="84358" cy="486486"/>
          </a:xfrm>
          <a:prstGeom prst="line">
            <a:avLst/>
          </a:prstGeom>
          <a:ln w="19050">
            <a:solidFill>
              <a:schemeClr val="accent2"/>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7" name="Line Callout 1 85">
            <a:extLst>
              <a:ext uri="{FF2B5EF4-FFF2-40B4-BE49-F238E27FC236}">
                <a16:creationId xmlns:a16="http://schemas.microsoft.com/office/drawing/2014/main" id="{3E88F1A5-0F1A-40FC-A7F3-2FD627EEE76E}"/>
              </a:ext>
            </a:extLst>
          </p:cNvPr>
          <p:cNvSpPr/>
          <p:nvPr/>
        </p:nvSpPr>
        <p:spPr>
          <a:xfrm>
            <a:off x="6087316" y="3335667"/>
            <a:ext cx="1330778" cy="579665"/>
          </a:xfrm>
          <a:prstGeom prst="borderCallout1">
            <a:avLst>
              <a:gd name="adj1" fmla="val -10827"/>
              <a:gd name="adj2" fmla="val 45655"/>
              <a:gd name="adj3" fmla="val -151047"/>
              <a:gd name="adj4" fmla="val 150269"/>
            </a:avLst>
          </a:prstGeom>
          <a:solidFill>
            <a:schemeClr val="accent2"/>
          </a:solidFill>
          <a:ln>
            <a:solidFill>
              <a:schemeClr val="accent2"/>
            </a:solidFill>
            <a:headEnd type="none" w="med" len="med"/>
            <a:tailEnd type="arrow" w="med" len="med"/>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t>Current Assessment</a:t>
            </a:r>
            <a:endParaRPr lang="en-US" sz="1400" b="1"/>
          </a:p>
        </p:txBody>
      </p:sp>
      <p:sp>
        <p:nvSpPr>
          <p:cNvPr id="161" name="Slide Number Placeholder 29">
            <a:extLst>
              <a:ext uri="{FF2B5EF4-FFF2-40B4-BE49-F238E27FC236}">
                <a16:creationId xmlns:a16="http://schemas.microsoft.com/office/drawing/2014/main" id="{E3C53DAE-A588-4F8D-B831-92B756775F9B}"/>
              </a:ext>
            </a:extLst>
          </p:cNvPr>
          <p:cNvSpPr>
            <a:spLocks noGrp="1"/>
          </p:cNvSpPr>
          <p:nvPr>
            <p:ph type="sldNum" sz="quarter" idx="12"/>
          </p:nvPr>
        </p:nvSpPr>
        <p:spPr>
          <a:xfrm>
            <a:off x="11254562" y="6492875"/>
            <a:ext cx="937437" cy="365125"/>
          </a:xfrm>
        </p:spPr>
        <p:txBody>
          <a:bodyPr/>
          <a:lstStyle/>
          <a:p>
            <a:fld id="{760C3AED-DD18-4EF3-A7E6-CA49F85FBF38}" type="slidenum">
              <a:rPr lang="en-GB" dirty="0" smtClean="0"/>
              <a:t>28</a:t>
            </a:fld>
            <a:endParaRPr lang="en-GB"/>
          </a:p>
        </p:txBody>
      </p:sp>
      <p:sp>
        <p:nvSpPr>
          <p:cNvPr id="162" name="Oval 161">
            <a:extLst>
              <a:ext uri="{FF2B5EF4-FFF2-40B4-BE49-F238E27FC236}">
                <a16:creationId xmlns:a16="http://schemas.microsoft.com/office/drawing/2014/main" id="{B333F470-C5B4-4BB3-B1F6-C923FCEF1546}"/>
              </a:ext>
            </a:extLst>
          </p:cNvPr>
          <p:cNvSpPr/>
          <p:nvPr/>
        </p:nvSpPr>
        <p:spPr>
          <a:xfrm>
            <a:off x="8034127" y="6098031"/>
            <a:ext cx="277042" cy="246656"/>
          </a:xfrm>
          <a:prstGeom prst="ellipse">
            <a:avLst/>
          </a:prstGeom>
          <a:solidFill>
            <a:schemeClr val="accent2"/>
          </a:solidFill>
          <a:ln>
            <a:solidFill>
              <a:schemeClr val="accent2"/>
            </a:solidFill>
          </a:ln>
          <a:effectLst>
            <a:outerShdw blurRad="63500" sx="102000" sy="102000" algn="ctr"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09475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37FEFC17-4C5B-4A1C-9CF0-B3031EDA3B77}"/>
              </a:ext>
            </a:extLst>
          </p:cNvPr>
          <p:cNvSpPr txBox="1"/>
          <p:nvPr/>
        </p:nvSpPr>
        <p:spPr>
          <a:xfrm>
            <a:off x="314786" y="803254"/>
            <a:ext cx="4172154" cy="338554"/>
          </a:xfrm>
          <a:prstGeom prst="rect">
            <a:avLst/>
          </a:prstGeom>
          <a:solidFill>
            <a:schemeClr val="accent2"/>
          </a:solidFill>
        </p:spPr>
        <p:txBody>
          <a:bodyPr wrap="square" rtlCol="0">
            <a:spAutoFit/>
          </a:bodyPr>
          <a:lstStyle/>
          <a:p>
            <a:pPr algn="ctr"/>
            <a:r>
              <a:rPr lang="en-GB" sz="1600" b="1" i="1"/>
              <a:t>Challenges </a:t>
            </a:r>
          </a:p>
        </p:txBody>
      </p:sp>
      <p:sp>
        <p:nvSpPr>
          <p:cNvPr id="28" name="TextBox 27">
            <a:extLst>
              <a:ext uri="{FF2B5EF4-FFF2-40B4-BE49-F238E27FC236}">
                <a16:creationId xmlns:a16="http://schemas.microsoft.com/office/drawing/2014/main" id="{328D8C94-0643-4429-947E-2ECE564AAC0C}"/>
              </a:ext>
            </a:extLst>
          </p:cNvPr>
          <p:cNvSpPr txBox="1"/>
          <p:nvPr/>
        </p:nvSpPr>
        <p:spPr>
          <a:xfrm>
            <a:off x="314785" y="1260454"/>
            <a:ext cx="4235950" cy="5242461"/>
          </a:xfrm>
          <a:prstGeom prst="rect">
            <a:avLst/>
          </a:prstGeom>
          <a:noFill/>
        </p:spPr>
        <p:txBody>
          <a:bodyPr wrap="square" rtlCol="0">
            <a:spAutoFit/>
          </a:bodyPr>
          <a:lstStyle/>
          <a:p>
            <a:pPr marL="342900" indent="-342900">
              <a:spcAft>
                <a:spcPts val="200"/>
              </a:spcAft>
              <a:buFont typeface="+mj-lt"/>
              <a:buAutoNum type="arabicPeriod"/>
            </a:pPr>
            <a:r>
              <a:rPr lang="en-GB" sz="1400"/>
              <a:t>Shared Vision</a:t>
            </a:r>
          </a:p>
          <a:p>
            <a:pPr marL="342900" indent="-342900">
              <a:spcAft>
                <a:spcPts val="200"/>
              </a:spcAft>
              <a:buFont typeface="+mj-lt"/>
              <a:buAutoNum type="arabicPeriod"/>
            </a:pPr>
            <a:r>
              <a:rPr lang="en-GB" sz="1400"/>
              <a:t>Feedback from Citizens</a:t>
            </a:r>
          </a:p>
          <a:p>
            <a:pPr marL="342900" indent="-342900">
              <a:spcAft>
                <a:spcPts val="200"/>
              </a:spcAft>
              <a:buFont typeface="+mj-lt"/>
              <a:buAutoNum type="arabicPeriod"/>
            </a:pPr>
            <a:r>
              <a:rPr lang="en-GB" sz="1400"/>
              <a:t>Cooperation and coordination in (Muni) decision making</a:t>
            </a:r>
          </a:p>
          <a:p>
            <a:pPr marL="342900" indent="-342900">
              <a:spcAft>
                <a:spcPts val="200"/>
              </a:spcAft>
              <a:buFont typeface="+mj-lt"/>
              <a:buAutoNum type="arabicPeriod"/>
            </a:pPr>
            <a:r>
              <a:rPr lang="en-GB" sz="1400"/>
              <a:t>Need for cross-tier (</a:t>
            </a:r>
            <a:r>
              <a:rPr lang="en-GB" sz="1400" err="1"/>
              <a:t>Natnl</a:t>
            </a:r>
            <a:r>
              <a:rPr lang="en-GB" sz="1400"/>
              <a:t>/Local) alignment and collaboration</a:t>
            </a:r>
          </a:p>
          <a:p>
            <a:pPr marL="342900" indent="-342900">
              <a:spcAft>
                <a:spcPts val="200"/>
              </a:spcAft>
              <a:buFont typeface="+mj-lt"/>
              <a:buAutoNum type="arabicPeriod"/>
            </a:pPr>
            <a:r>
              <a:rPr lang="en-GB" sz="1400"/>
              <a:t>Cross-Sector collaboration locally</a:t>
            </a:r>
          </a:p>
          <a:p>
            <a:pPr marL="342900" indent="-342900">
              <a:spcAft>
                <a:spcPts val="200"/>
              </a:spcAft>
              <a:buFont typeface="+mj-lt"/>
              <a:buAutoNum type="arabicPeriod"/>
            </a:pPr>
            <a:r>
              <a:rPr lang="en-GB" sz="1400"/>
              <a:t>Clarity of roles in Municipality</a:t>
            </a:r>
          </a:p>
          <a:p>
            <a:pPr marL="342900" indent="-342900">
              <a:spcAft>
                <a:spcPts val="200"/>
              </a:spcAft>
              <a:buFont typeface="+mj-lt"/>
              <a:buAutoNum type="arabicPeriod"/>
            </a:pPr>
            <a:r>
              <a:rPr lang="en-GB" sz="1400"/>
              <a:t>Role clarity regarding data production/governance</a:t>
            </a:r>
          </a:p>
          <a:p>
            <a:pPr marL="342900" indent="-342900">
              <a:spcAft>
                <a:spcPts val="200"/>
              </a:spcAft>
              <a:buFont typeface="+mj-lt"/>
              <a:buAutoNum type="arabicPeriod"/>
            </a:pPr>
            <a:r>
              <a:rPr lang="en-GB" sz="1400"/>
              <a:t>Leadership sponsorship of the ‘smart’ (betterment) agenda </a:t>
            </a:r>
          </a:p>
          <a:p>
            <a:pPr marL="342900" indent="-342900">
              <a:spcAft>
                <a:spcPts val="200"/>
              </a:spcAft>
              <a:buFont typeface="+mj-lt"/>
              <a:buAutoNum type="arabicPeriod"/>
            </a:pPr>
            <a:r>
              <a:rPr lang="en-GB" sz="1400"/>
              <a:t>Cross institution data synthesis; quality; overall governance</a:t>
            </a:r>
          </a:p>
          <a:p>
            <a:pPr marL="342900" indent="-342900">
              <a:spcAft>
                <a:spcPts val="200"/>
              </a:spcAft>
              <a:buFont typeface="+mj-lt"/>
              <a:buAutoNum type="arabicPeriod"/>
            </a:pPr>
            <a:r>
              <a:rPr lang="en-GB" sz="1400"/>
              <a:t>Standardisation to support efficiency / quality service delivery</a:t>
            </a:r>
          </a:p>
          <a:p>
            <a:pPr marL="342900" indent="-342900">
              <a:spcAft>
                <a:spcPts val="200"/>
              </a:spcAft>
              <a:buFont typeface="+mj-lt"/>
              <a:buAutoNum type="arabicPeriod"/>
            </a:pPr>
            <a:r>
              <a:rPr lang="en-GB" sz="1400"/>
              <a:t>Finalising internal digitalisation</a:t>
            </a:r>
          </a:p>
          <a:p>
            <a:pPr marL="342900" indent="-342900">
              <a:spcAft>
                <a:spcPts val="200"/>
              </a:spcAft>
              <a:buFont typeface="+mj-lt"/>
              <a:buAutoNum type="arabicPeriod"/>
            </a:pPr>
            <a:r>
              <a:rPr lang="en-GB" sz="1400"/>
              <a:t>Real-time performance mgmt. </a:t>
            </a:r>
          </a:p>
          <a:p>
            <a:pPr marL="342900" indent="-342900">
              <a:spcAft>
                <a:spcPts val="200"/>
              </a:spcAft>
              <a:buFont typeface="+mj-lt"/>
              <a:buAutoNum type="arabicPeriod"/>
            </a:pPr>
            <a:r>
              <a:rPr lang="en-GB" sz="1400"/>
              <a:t>Integrated multi-channel services</a:t>
            </a:r>
          </a:p>
          <a:p>
            <a:pPr marL="342900" indent="-342900">
              <a:spcAft>
                <a:spcPts val="200"/>
              </a:spcAft>
              <a:buFont typeface="+mj-lt"/>
              <a:buAutoNum type="arabicPeriod"/>
            </a:pPr>
            <a:r>
              <a:rPr lang="en-GB" sz="1400"/>
              <a:t>Asset inventory data capture </a:t>
            </a:r>
          </a:p>
          <a:p>
            <a:pPr marL="342900" indent="-342900">
              <a:spcAft>
                <a:spcPts val="200"/>
              </a:spcAft>
              <a:buFont typeface="+mj-lt"/>
              <a:buAutoNum type="arabicPeriod"/>
            </a:pPr>
            <a:r>
              <a:rPr lang="en-GB" sz="1400"/>
              <a:t>Service quality metrics &amp; measurement </a:t>
            </a:r>
          </a:p>
          <a:p>
            <a:pPr marL="342900" indent="-342900">
              <a:spcAft>
                <a:spcPts val="200"/>
              </a:spcAft>
              <a:buFont typeface="+mj-lt"/>
              <a:buAutoNum type="arabicPeriod"/>
            </a:pPr>
            <a:r>
              <a:rPr lang="en-GB" sz="1400"/>
              <a:t>Purchasing process innovations</a:t>
            </a:r>
          </a:p>
          <a:p>
            <a:pPr marL="342900" indent="-342900">
              <a:spcAft>
                <a:spcPts val="200"/>
              </a:spcAft>
              <a:buFont typeface="+mj-lt"/>
              <a:buAutoNum type="arabicPeriod"/>
            </a:pPr>
            <a:endParaRPr lang="en-GB" sz="1400"/>
          </a:p>
        </p:txBody>
      </p:sp>
      <p:sp>
        <p:nvSpPr>
          <p:cNvPr id="86" name="Title 1">
            <a:extLst>
              <a:ext uri="{FF2B5EF4-FFF2-40B4-BE49-F238E27FC236}">
                <a16:creationId xmlns:a16="http://schemas.microsoft.com/office/drawing/2014/main" id="{A4011227-DDFE-4D26-93DC-CB23230C898D}"/>
              </a:ext>
            </a:extLst>
          </p:cNvPr>
          <p:cNvSpPr>
            <a:spLocks noGrp="1"/>
          </p:cNvSpPr>
          <p:nvPr>
            <p:ph type="title"/>
          </p:nvPr>
        </p:nvSpPr>
        <p:spPr>
          <a:xfrm>
            <a:off x="314785" y="0"/>
            <a:ext cx="10521944" cy="787174"/>
          </a:xfrm>
        </p:spPr>
        <p:txBody>
          <a:bodyPr anchor="ctr">
            <a:normAutofit fontScale="90000"/>
          </a:bodyPr>
          <a:lstStyle/>
          <a:p>
            <a:r>
              <a:rPr lang="en-GB" sz="3200" b="1">
                <a:latin typeface="Ink Free" panose="03080402000500000000" pitchFamily="66" charset="0"/>
              </a:rPr>
              <a:t>Izmir Smart City Assessment - Synthesis of Feedback (14 participants in Survey)</a:t>
            </a:r>
          </a:p>
        </p:txBody>
      </p:sp>
      <p:sp>
        <p:nvSpPr>
          <p:cNvPr id="87" name="TextBox 86">
            <a:extLst>
              <a:ext uri="{FF2B5EF4-FFF2-40B4-BE49-F238E27FC236}">
                <a16:creationId xmlns:a16="http://schemas.microsoft.com/office/drawing/2014/main" id="{62172ECD-2174-4140-B780-DDAACEC94CD8}"/>
              </a:ext>
            </a:extLst>
          </p:cNvPr>
          <p:cNvSpPr txBox="1"/>
          <p:nvPr/>
        </p:nvSpPr>
        <p:spPr>
          <a:xfrm>
            <a:off x="4618079" y="803254"/>
            <a:ext cx="4914009" cy="338554"/>
          </a:xfrm>
          <a:prstGeom prst="rect">
            <a:avLst/>
          </a:prstGeom>
          <a:solidFill>
            <a:schemeClr val="accent6"/>
          </a:solidFill>
        </p:spPr>
        <p:txBody>
          <a:bodyPr wrap="square" rtlCol="0">
            <a:spAutoFit/>
          </a:bodyPr>
          <a:lstStyle/>
          <a:p>
            <a:pPr algn="ctr"/>
            <a:r>
              <a:rPr lang="en-GB" sz="1600" b="1" i="1"/>
              <a:t>Opportunities</a:t>
            </a:r>
          </a:p>
        </p:txBody>
      </p:sp>
      <p:sp>
        <p:nvSpPr>
          <p:cNvPr id="89" name="TextBox 88">
            <a:extLst>
              <a:ext uri="{FF2B5EF4-FFF2-40B4-BE49-F238E27FC236}">
                <a16:creationId xmlns:a16="http://schemas.microsoft.com/office/drawing/2014/main" id="{601FB9F4-B365-48B1-BF63-B82CD0ECC23E}"/>
              </a:ext>
            </a:extLst>
          </p:cNvPr>
          <p:cNvSpPr txBox="1"/>
          <p:nvPr/>
        </p:nvSpPr>
        <p:spPr>
          <a:xfrm>
            <a:off x="4618079" y="1260454"/>
            <a:ext cx="5068182" cy="5432256"/>
          </a:xfrm>
          <a:prstGeom prst="rect">
            <a:avLst/>
          </a:prstGeom>
          <a:noFill/>
        </p:spPr>
        <p:txBody>
          <a:bodyPr wrap="square" rtlCol="0">
            <a:spAutoFit/>
          </a:bodyPr>
          <a:lstStyle/>
          <a:p>
            <a:pPr marL="342900" indent="-342900">
              <a:spcAft>
                <a:spcPts val="200"/>
              </a:spcAft>
              <a:buFont typeface="+mj-lt"/>
              <a:buAutoNum type="arabicPeriod"/>
            </a:pPr>
            <a:r>
              <a:rPr lang="en-GB" sz="1400"/>
              <a:t>Common </a:t>
            </a:r>
            <a:r>
              <a:rPr lang="en-GB" sz="1400" b="1"/>
              <a:t>vision</a:t>
            </a:r>
            <a:r>
              <a:rPr lang="en-GB" sz="1400"/>
              <a:t> – translated to functional roadmap / strategic plan, and (most important) targets</a:t>
            </a:r>
          </a:p>
          <a:p>
            <a:pPr marL="342900" indent="-342900">
              <a:spcAft>
                <a:spcPts val="200"/>
              </a:spcAft>
              <a:buFont typeface="+mj-lt"/>
              <a:buAutoNum type="arabicPeriod"/>
            </a:pPr>
            <a:r>
              <a:rPr lang="en-GB" sz="1400"/>
              <a:t>Creative mgmt. </a:t>
            </a:r>
            <a:r>
              <a:rPr lang="en-GB" sz="1400" b="1"/>
              <a:t>policies</a:t>
            </a:r>
          </a:p>
          <a:p>
            <a:pPr marL="342900" indent="-342900">
              <a:spcAft>
                <a:spcPts val="200"/>
              </a:spcAft>
              <a:buFont typeface="+mj-lt"/>
              <a:buAutoNum type="arabicPeriod"/>
            </a:pPr>
            <a:r>
              <a:rPr lang="en-GB" sz="1400" b="1"/>
              <a:t>Integration</a:t>
            </a:r>
            <a:r>
              <a:rPr lang="en-GB" sz="1400"/>
              <a:t> between units</a:t>
            </a:r>
          </a:p>
          <a:p>
            <a:pPr marL="342900" indent="-342900">
              <a:spcAft>
                <a:spcPts val="200"/>
              </a:spcAft>
              <a:buFont typeface="+mj-lt"/>
              <a:buAutoNum type="arabicPeriod"/>
            </a:pPr>
            <a:r>
              <a:rPr lang="en-GB" sz="1400"/>
              <a:t>Better integration of and </a:t>
            </a:r>
            <a:r>
              <a:rPr lang="en-GB" sz="1400" b="1"/>
              <a:t>collaboration</a:t>
            </a:r>
            <a:r>
              <a:rPr lang="en-GB" sz="1400"/>
              <a:t> with partners beyond city hall – with clarity of involvement and role</a:t>
            </a:r>
          </a:p>
          <a:p>
            <a:pPr marL="342900" indent="-342900">
              <a:spcAft>
                <a:spcPts val="200"/>
              </a:spcAft>
              <a:buFont typeface="+mj-lt"/>
              <a:buAutoNum type="arabicPeriod"/>
            </a:pPr>
            <a:r>
              <a:rPr lang="en-GB" sz="1400"/>
              <a:t>Regular review of plans</a:t>
            </a:r>
          </a:p>
          <a:p>
            <a:pPr marL="342900" indent="-342900">
              <a:spcAft>
                <a:spcPts val="200"/>
              </a:spcAft>
              <a:buFont typeface="+mj-lt"/>
              <a:buAutoNum type="arabicPeriod"/>
            </a:pPr>
            <a:r>
              <a:rPr lang="en-GB" sz="1400" b="1"/>
              <a:t>Citizen engagement </a:t>
            </a:r>
            <a:r>
              <a:rPr lang="en-GB" sz="1400"/>
              <a:t>(vision/strategy/plans/co-design services/participative decision making/service satisfaction)</a:t>
            </a:r>
          </a:p>
          <a:p>
            <a:pPr marL="342900" indent="-342900">
              <a:spcAft>
                <a:spcPts val="200"/>
              </a:spcAft>
              <a:buFont typeface="+mj-lt"/>
              <a:buAutoNum type="arabicPeriod"/>
            </a:pPr>
            <a:r>
              <a:rPr lang="en-GB" sz="1400"/>
              <a:t>Predictive </a:t>
            </a:r>
            <a:r>
              <a:rPr lang="en-GB" sz="1400" b="1"/>
              <a:t>service design &amp; visualisation </a:t>
            </a:r>
            <a:r>
              <a:rPr lang="en-GB" sz="1400"/>
              <a:t>thru innovative new technologies</a:t>
            </a:r>
          </a:p>
          <a:p>
            <a:pPr marL="342900" indent="-342900">
              <a:spcAft>
                <a:spcPts val="200"/>
              </a:spcAft>
              <a:buFont typeface="+mj-lt"/>
              <a:buAutoNum type="arabicPeriod"/>
            </a:pPr>
            <a:r>
              <a:rPr lang="en-GB" sz="1400"/>
              <a:t>Investment in </a:t>
            </a:r>
            <a:r>
              <a:rPr lang="en-GB" sz="1400" b="1"/>
              <a:t>digitalisation</a:t>
            </a:r>
            <a:r>
              <a:rPr lang="en-GB" sz="1400"/>
              <a:t>, including exploiting what already exists (e.g. social media)</a:t>
            </a:r>
          </a:p>
          <a:p>
            <a:pPr marL="342900" indent="-342900">
              <a:spcAft>
                <a:spcPts val="200"/>
              </a:spcAft>
              <a:buFont typeface="+mj-lt"/>
              <a:buAutoNum type="arabicPeriod"/>
            </a:pPr>
            <a:r>
              <a:rPr lang="en-GB" sz="1400"/>
              <a:t>Supportive </a:t>
            </a:r>
            <a:r>
              <a:rPr lang="en-GB" sz="1400" b="1"/>
              <a:t>enabling platform </a:t>
            </a:r>
            <a:r>
              <a:rPr lang="en-GB" sz="1400"/>
              <a:t>for data sharing</a:t>
            </a:r>
          </a:p>
          <a:p>
            <a:pPr marL="342900" indent="-342900">
              <a:spcAft>
                <a:spcPts val="200"/>
              </a:spcAft>
              <a:buFont typeface="+mj-lt"/>
              <a:buAutoNum type="arabicPeriod"/>
            </a:pPr>
            <a:r>
              <a:rPr lang="en-GB" sz="1400"/>
              <a:t>Improved pragmatic (transparent / open) </a:t>
            </a:r>
            <a:r>
              <a:rPr lang="en-GB" sz="1400" b="1"/>
              <a:t>service</a:t>
            </a:r>
            <a:r>
              <a:rPr lang="en-GB" sz="1400"/>
              <a:t> </a:t>
            </a:r>
            <a:r>
              <a:rPr lang="en-GB" sz="1400" b="1"/>
              <a:t>performance</a:t>
            </a:r>
            <a:r>
              <a:rPr lang="en-GB" sz="1400"/>
              <a:t> monitoring</a:t>
            </a:r>
          </a:p>
          <a:p>
            <a:pPr marL="342900" indent="-342900">
              <a:spcAft>
                <a:spcPts val="200"/>
              </a:spcAft>
              <a:buFont typeface="+mj-lt"/>
              <a:buAutoNum type="arabicPeriod"/>
            </a:pPr>
            <a:r>
              <a:rPr lang="en-GB" sz="1400" b="1"/>
              <a:t>Evidence</a:t>
            </a:r>
            <a:r>
              <a:rPr lang="en-GB" sz="1400"/>
              <a:t> from ‘smart’ / ‘open data’ initiatives to strengthen leadership resolve </a:t>
            </a:r>
          </a:p>
          <a:p>
            <a:pPr marL="342900" indent="-342900">
              <a:spcAft>
                <a:spcPts val="200"/>
              </a:spcAft>
              <a:buFont typeface="+mj-lt"/>
              <a:buAutoNum type="arabicPeriod"/>
            </a:pPr>
            <a:r>
              <a:rPr lang="en-GB" sz="1400"/>
              <a:t>Finalise </a:t>
            </a:r>
            <a:r>
              <a:rPr lang="en-GB" sz="1400" b="1"/>
              <a:t>asset</a:t>
            </a:r>
            <a:r>
              <a:rPr lang="en-GB" sz="1400"/>
              <a:t> register, and ensure a strategic review of assets</a:t>
            </a:r>
          </a:p>
          <a:p>
            <a:pPr marL="342900" indent="-342900">
              <a:spcAft>
                <a:spcPts val="200"/>
              </a:spcAft>
              <a:buFont typeface="+mj-lt"/>
              <a:buAutoNum type="arabicPeriod"/>
            </a:pPr>
            <a:r>
              <a:rPr lang="en-GB" sz="1400"/>
              <a:t>Exploit international </a:t>
            </a:r>
            <a:r>
              <a:rPr lang="en-GB" sz="1400" b="1"/>
              <a:t>benchmarking</a:t>
            </a:r>
            <a:r>
              <a:rPr lang="en-GB" sz="1400"/>
              <a:t> </a:t>
            </a:r>
          </a:p>
          <a:p>
            <a:pPr marL="342900" indent="-342900">
              <a:spcAft>
                <a:spcPts val="200"/>
              </a:spcAft>
              <a:buFont typeface="+mj-lt"/>
              <a:buAutoNum type="arabicPeriod"/>
            </a:pPr>
            <a:r>
              <a:rPr lang="en-GB" sz="1400"/>
              <a:t>Explore new </a:t>
            </a:r>
            <a:r>
              <a:rPr lang="en-GB" sz="1400" b="1"/>
              <a:t>business models </a:t>
            </a:r>
            <a:r>
              <a:rPr lang="en-GB" sz="1400"/>
              <a:t>and financial instruments </a:t>
            </a:r>
          </a:p>
          <a:p>
            <a:pPr marL="342900" indent="-342900">
              <a:spcAft>
                <a:spcPts val="200"/>
              </a:spcAft>
              <a:buFont typeface="+mj-lt"/>
              <a:buAutoNum type="arabicPeriod"/>
            </a:pPr>
            <a:r>
              <a:rPr lang="en-GB" sz="1400"/>
              <a:t>Merit-based </a:t>
            </a:r>
            <a:r>
              <a:rPr lang="en-GB" sz="1400" b="1"/>
              <a:t>people performance </a:t>
            </a:r>
            <a:r>
              <a:rPr lang="en-GB" sz="1400"/>
              <a:t>mgmt. system</a:t>
            </a:r>
          </a:p>
          <a:p>
            <a:pPr marL="342900" indent="-342900">
              <a:spcAft>
                <a:spcPts val="200"/>
              </a:spcAft>
              <a:buFont typeface="+mj-lt"/>
              <a:buAutoNum type="arabicPeriod"/>
            </a:pPr>
            <a:endParaRPr lang="en-GB" sz="1400"/>
          </a:p>
        </p:txBody>
      </p:sp>
      <p:sp>
        <p:nvSpPr>
          <p:cNvPr id="90" name="TextBox 89">
            <a:extLst>
              <a:ext uri="{FF2B5EF4-FFF2-40B4-BE49-F238E27FC236}">
                <a16:creationId xmlns:a16="http://schemas.microsoft.com/office/drawing/2014/main" id="{A3DA2049-B1CD-4B24-B3A2-E10FB201B8FA}"/>
              </a:ext>
            </a:extLst>
          </p:cNvPr>
          <p:cNvSpPr txBox="1"/>
          <p:nvPr/>
        </p:nvSpPr>
        <p:spPr>
          <a:xfrm>
            <a:off x="9663227" y="803254"/>
            <a:ext cx="2309033" cy="338554"/>
          </a:xfrm>
          <a:prstGeom prst="rect">
            <a:avLst/>
          </a:prstGeom>
          <a:solidFill>
            <a:schemeClr val="accent1"/>
          </a:solidFill>
        </p:spPr>
        <p:txBody>
          <a:bodyPr wrap="square" rtlCol="0">
            <a:spAutoFit/>
          </a:bodyPr>
          <a:lstStyle/>
          <a:p>
            <a:pPr algn="ctr"/>
            <a:r>
              <a:rPr lang="en-GB" sz="1600" b="1" i="1">
                <a:solidFill>
                  <a:schemeClr val="bg1"/>
                </a:solidFill>
              </a:rPr>
              <a:t>…to Potential Action!</a:t>
            </a:r>
          </a:p>
        </p:txBody>
      </p:sp>
      <p:cxnSp>
        <p:nvCxnSpPr>
          <p:cNvPr id="4" name="Straight Arrow Connector 3">
            <a:extLst>
              <a:ext uri="{FF2B5EF4-FFF2-40B4-BE49-F238E27FC236}">
                <a16:creationId xmlns:a16="http://schemas.microsoft.com/office/drawing/2014/main" id="{9F5E8B40-B4B3-4403-A4A7-4EA2DC6A4210}"/>
              </a:ext>
            </a:extLst>
          </p:cNvPr>
          <p:cNvCxnSpPr/>
          <p:nvPr/>
        </p:nvCxnSpPr>
        <p:spPr>
          <a:xfrm>
            <a:off x="1850065" y="1435395"/>
            <a:ext cx="2700670"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AD69703D-7632-44B5-85BA-2C194A023A00}"/>
              </a:ext>
            </a:extLst>
          </p:cNvPr>
          <p:cNvCxnSpPr>
            <a:cxnSpLocks/>
          </p:cNvCxnSpPr>
          <p:nvPr/>
        </p:nvCxnSpPr>
        <p:spPr>
          <a:xfrm>
            <a:off x="2502195" y="2060944"/>
            <a:ext cx="2048540" cy="166577"/>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94182E43-014D-453C-A55A-93075D8506FB}"/>
              </a:ext>
            </a:extLst>
          </p:cNvPr>
          <p:cNvCxnSpPr>
            <a:cxnSpLocks/>
          </p:cNvCxnSpPr>
          <p:nvPr/>
        </p:nvCxnSpPr>
        <p:spPr>
          <a:xfrm>
            <a:off x="3035595" y="5597546"/>
            <a:ext cx="1582484"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400311D4-09E8-48EA-8E3C-4D8CE913ECFC}"/>
              </a:ext>
            </a:extLst>
          </p:cNvPr>
          <p:cNvCxnSpPr>
            <a:cxnSpLocks/>
          </p:cNvCxnSpPr>
          <p:nvPr/>
        </p:nvCxnSpPr>
        <p:spPr>
          <a:xfrm>
            <a:off x="3035595" y="4183912"/>
            <a:ext cx="1515140"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8DAEA327-4E48-4B37-9232-1F56E6A2A9A6}"/>
              </a:ext>
            </a:extLst>
          </p:cNvPr>
          <p:cNvCxnSpPr>
            <a:cxnSpLocks/>
          </p:cNvCxnSpPr>
          <p:nvPr/>
        </p:nvCxnSpPr>
        <p:spPr>
          <a:xfrm flipV="1">
            <a:off x="3120656" y="4741042"/>
            <a:ext cx="1430079" cy="365125"/>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FD31AAA8-D046-42FE-8A36-65770C143E9D}"/>
              </a:ext>
            </a:extLst>
          </p:cNvPr>
          <p:cNvGrpSpPr/>
          <p:nvPr/>
        </p:nvGrpSpPr>
        <p:grpSpPr>
          <a:xfrm>
            <a:off x="9825628" y="2653983"/>
            <a:ext cx="1519693" cy="615904"/>
            <a:chOff x="8905484" y="1228434"/>
            <a:chExt cx="1397385" cy="602316"/>
          </a:xfrm>
        </p:grpSpPr>
        <p:sp>
          <p:nvSpPr>
            <p:cNvPr id="101" name="Cloud 100">
              <a:extLst>
                <a:ext uri="{FF2B5EF4-FFF2-40B4-BE49-F238E27FC236}">
                  <a16:creationId xmlns:a16="http://schemas.microsoft.com/office/drawing/2014/main" id="{BC3B7A9B-6784-4837-B162-ADA774436137}"/>
                </a:ext>
              </a:extLst>
            </p:cNvPr>
            <p:cNvSpPr/>
            <p:nvPr/>
          </p:nvSpPr>
          <p:spPr>
            <a:xfrm>
              <a:off x="8905484" y="1228434"/>
              <a:ext cx="1397385" cy="602316"/>
            </a:xfrm>
            <a:prstGeom prst="cloud">
              <a:avLst/>
            </a:prstGeom>
            <a:solidFill>
              <a:schemeClr val="accent4">
                <a:lumMod val="20000"/>
                <a:lumOff val="80000"/>
              </a:schemeClr>
            </a:solidFill>
            <a:ln w="9525">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000" b="1" i="1">
                <a:solidFill>
                  <a:srgbClr val="0070C0"/>
                </a:solidFill>
              </a:endParaRPr>
            </a:p>
          </p:txBody>
        </p:sp>
        <p:sp>
          <p:nvSpPr>
            <p:cNvPr id="102" name="TextBox 101">
              <a:extLst>
                <a:ext uri="{FF2B5EF4-FFF2-40B4-BE49-F238E27FC236}">
                  <a16:creationId xmlns:a16="http://schemas.microsoft.com/office/drawing/2014/main" id="{BBD06049-5EDC-48E5-87A9-8A2F38745AB5}"/>
                </a:ext>
              </a:extLst>
            </p:cNvPr>
            <p:cNvSpPr txBox="1"/>
            <p:nvPr/>
          </p:nvSpPr>
          <p:spPr>
            <a:xfrm>
              <a:off x="8905484" y="1341847"/>
              <a:ext cx="1397385" cy="391283"/>
            </a:xfrm>
            <a:prstGeom prst="rect">
              <a:avLst/>
            </a:prstGeom>
            <a:noFill/>
          </p:spPr>
          <p:txBody>
            <a:bodyPr wrap="square">
              <a:spAutoFit/>
            </a:bodyPr>
            <a:lstStyle/>
            <a:p>
              <a:pPr algn="ctr"/>
              <a:r>
                <a:rPr lang="en-GB" sz="1000" b="1" i="1">
                  <a:solidFill>
                    <a:srgbClr val="0070C0"/>
                  </a:solidFill>
                </a:rPr>
                <a:t>Innovative community insight tools.</a:t>
              </a:r>
            </a:p>
          </p:txBody>
        </p:sp>
      </p:grpSp>
      <p:cxnSp>
        <p:nvCxnSpPr>
          <p:cNvPr id="103" name="Straight Arrow Connector 102">
            <a:extLst>
              <a:ext uri="{FF2B5EF4-FFF2-40B4-BE49-F238E27FC236}">
                <a16:creationId xmlns:a16="http://schemas.microsoft.com/office/drawing/2014/main" id="{515FC2A5-16C1-48F6-84AB-4DECC74D3004}"/>
              </a:ext>
            </a:extLst>
          </p:cNvPr>
          <p:cNvCxnSpPr>
            <a:cxnSpLocks/>
            <a:endCxn id="102" idx="1"/>
          </p:cNvCxnSpPr>
          <p:nvPr/>
        </p:nvCxnSpPr>
        <p:spPr>
          <a:xfrm flipV="1">
            <a:off x="9105397" y="2970010"/>
            <a:ext cx="720231" cy="6503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106" name="Group 105">
            <a:extLst>
              <a:ext uri="{FF2B5EF4-FFF2-40B4-BE49-F238E27FC236}">
                <a16:creationId xmlns:a16="http://schemas.microsoft.com/office/drawing/2014/main" id="{4BC0F4C8-8EFF-494C-BA42-4E1409DB97C0}"/>
              </a:ext>
            </a:extLst>
          </p:cNvPr>
          <p:cNvGrpSpPr/>
          <p:nvPr/>
        </p:nvGrpSpPr>
        <p:grpSpPr>
          <a:xfrm>
            <a:off x="10076882" y="4358143"/>
            <a:ext cx="1519693" cy="615904"/>
            <a:chOff x="8905484" y="1228434"/>
            <a:chExt cx="1397385" cy="602316"/>
          </a:xfrm>
        </p:grpSpPr>
        <p:sp>
          <p:nvSpPr>
            <p:cNvPr id="107" name="Cloud 106">
              <a:extLst>
                <a:ext uri="{FF2B5EF4-FFF2-40B4-BE49-F238E27FC236}">
                  <a16:creationId xmlns:a16="http://schemas.microsoft.com/office/drawing/2014/main" id="{146D990E-9DFE-4477-9E14-4937F9209984}"/>
                </a:ext>
              </a:extLst>
            </p:cNvPr>
            <p:cNvSpPr/>
            <p:nvPr/>
          </p:nvSpPr>
          <p:spPr>
            <a:xfrm>
              <a:off x="8905484" y="1228434"/>
              <a:ext cx="1397385" cy="602316"/>
            </a:xfrm>
            <a:prstGeom prst="cloud">
              <a:avLst/>
            </a:prstGeom>
            <a:solidFill>
              <a:schemeClr val="accent4">
                <a:lumMod val="20000"/>
                <a:lumOff val="80000"/>
              </a:schemeClr>
            </a:solidFill>
            <a:ln w="9525">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000" b="1" i="1">
                <a:solidFill>
                  <a:srgbClr val="0070C0"/>
                </a:solidFill>
              </a:endParaRPr>
            </a:p>
          </p:txBody>
        </p:sp>
        <p:sp>
          <p:nvSpPr>
            <p:cNvPr id="108" name="TextBox 107">
              <a:extLst>
                <a:ext uri="{FF2B5EF4-FFF2-40B4-BE49-F238E27FC236}">
                  <a16:creationId xmlns:a16="http://schemas.microsoft.com/office/drawing/2014/main" id="{8F1E6CC4-8533-4112-844B-864BC9EEFD60}"/>
                </a:ext>
              </a:extLst>
            </p:cNvPr>
            <p:cNvSpPr txBox="1"/>
            <p:nvPr/>
          </p:nvSpPr>
          <p:spPr>
            <a:xfrm>
              <a:off x="8905484" y="1256798"/>
              <a:ext cx="1397385" cy="541776"/>
            </a:xfrm>
            <a:prstGeom prst="rect">
              <a:avLst/>
            </a:prstGeom>
            <a:noFill/>
          </p:spPr>
          <p:txBody>
            <a:bodyPr wrap="square">
              <a:spAutoFit/>
            </a:bodyPr>
            <a:lstStyle/>
            <a:p>
              <a:pPr algn="ctr"/>
              <a:r>
                <a:rPr lang="en-GB" sz="1000" b="1" i="1">
                  <a:solidFill>
                    <a:srgbClr val="0070C0"/>
                  </a:solidFill>
                </a:rPr>
                <a:t>Review pragmatic performance approaches.</a:t>
              </a:r>
            </a:p>
          </p:txBody>
        </p:sp>
      </p:grpSp>
      <p:cxnSp>
        <p:nvCxnSpPr>
          <p:cNvPr id="109" name="Straight Arrow Connector 108">
            <a:extLst>
              <a:ext uri="{FF2B5EF4-FFF2-40B4-BE49-F238E27FC236}">
                <a16:creationId xmlns:a16="http://schemas.microsoft.com/office/drawing/2014/main" id="{97C13102-5288-4A44-BA09-2F6C6E164E16}"/>
              </a:ext>
            </a:extLst>
          </p:cNvPr>
          <p:cNvCxnSpPr>
            <a:cxnSpLocks/>
            <a:endCxn id="108" idx="1"/>
          </p:cNvCxnSpPr>
          <p:nvPr/>
        </p:nvCxnSpPr>
        <p:spPr>
          <a:xfrm>
            <a:off x="9629606" y="4623084"/>
            <a:ext cx="447276" cy="41062"/>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110" name="Group 109">
            <a:extLst>
              <a:ext uri="{FF2B5EF4-FFF2-40B4-BE49-F238E27FC236}">
                <a16:creationId xmlns:a16="http://schemas.microsoft.com/office/drawing/2014/main" id="{36D4F1D3-B129-4309-A7F9-85689BA99052}"/>
              </a:ext>
            </a:extLst>
          </p:cNvPr>
          <p:cNvGrpSpPr/>
          <p:nvPr/>
        </p:nvGrpSpPr>
        <p:grpSpPr>
          <a:xfrm>
            <a:off x="10494715" y="3476756"/>
            <a:ext cx="1519693" cy="615904"/>
            <a:chOff x="8905484" y="1228434"/>
            <a:chExt cx="1397385" cy="602316"/>
          </a:xfrm>
        </p:grpSpPr>
        <p:sp>
          <p:nvSpPr>
            <p:cNvPr id="111" name="Cloud 110">
              <a:extLst>
                <a:ext uri="{FF2B5EF4-FFF2-40B4-BE49-F238E27FC236}">
                  <a16:creationId xmlns:a16="http://schemas.microsoft.com/office/drawing/2014/main" id="{DFE9609E-EE63-403C-8533-1C7F2F940C39}"/>
                </a:ext>
              </a:extLst>
            </p:cNvPr>
            <p:cNvSpPr/>
            <p:nvPr/>
          </p:nvSpPr>
          <p:spPr>
            <a:xfrm>
              <a:off x="8905484" y="1228434"/>
              <a:ext cx="1397385" cy="602316"/>
            </a:xfrm>
            <a:prstGeom prst="cloud">
              <a:avLst/>
            </a:prstGeom>
            <a:solidFill>
              <a:schemeClr val="accent4">
                <a:lumMod val="20000"/>
                <a:lumOff val="80000"/>
              </a:schemeClr>
            </a:solidFill>
            <a:ln w="9525">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000" b="1" i="1">
                <a:solidFill>
                  <a:srgbClr val="0070C0"/>
                </a:solidFill>
              </a:endParaRPr>
            </a:p>
          </p:txBody>
        </p:sp>
        <p:sp>
          <p:nvSpPr>
            <p:cNvPr id="112" name="TextBox 111">
              <a:extLst>
                <a:ext uri="{FF2B5EF4-FFF2-40B4-BE49-F238E27FC236}">
                  <a16:creationId xmlns:a16="http://schemas.microsoft.com/office/drawing/2014/main" id="{E1826023-C3DE-4A0F-A043-8457E13D410C}"/>
                </a:ext>
              </a:extLst>
            </p:cNvPr>
            <p:cNvSpPr txBox="1"/>
            <p:nvPr/>
          </p:nvSpPr>
          <p:spPr>
            <a:xfrm>
              <a:off x="8905484" y="1256798"/>
              <a:ext cx="1397385" cy="541776"/>
            </a:xfrm>
            <a:prstGeom prst="rect">
              <a:avLst/>
            </a:prstGeom>
            <a:noFill/>
          </p:spPr>
          <p:txBody>
            <a:bodyPr wrap="square">
              <a:spAutoFit/>
            </a:bodyPr>
            <a:lstStyle/>
            <a:p>
              <a:pPr algn="ctr"/>
              <a:r>
                <a:rPr lang="en-GB" sz="1000" b="1" i="1">
                  <a:solidFill>
                    <a:srgbClr val="0070C0"/>
                  </a:solidFill>
                </a:rPr>
                <a:t>Building on Open Data Strategy to Urban Data Platform design</a:t>
              </a:r>
            </a:p>
          </p:txBody>
        </p:sp>
      </p:grpSp>
      <p:cxnSp>
        <p:nvCxnSpPr>
          <p:cNvPr id="113" name="Straight Arrow Connector 112">
            <a:extLst>
              <a:ext uri="{FF2B5EF4-FFF2-40B4-BE49-F238E27FC236}">
                <a16:creationId xmlns:a16="http://schemas.microsoft.com/office/drawing/2014/main" id="{77ACD446-A85C-49A1-8FF9-437EF99865FC}"/>
              </a:ext>
            </a:extLst>
          </p:cNvPr>
          <p:cNvCxnSpPr>
            <a:cxnSpLocks/>
            <a:endCxn id="112" idx="1"/>
          </p:cNvCxnSpPr>
          <p:nvPr/>
        </p:nvCxnSpPr>
        <p:spPr>
          <a:xfrm flipV="1">
            <a:off x="9629606" y="3782759"/>
            <a:ext cx="865109" cy="13302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119" name="Group 118">
            <a:extLst>
              <a:ext uri="{FF2B5EF4-FFF2-40B4-BE49-F238E27FC236}">
                <a16:creationId xmlns:a16="http://schemas.microsoft.com/office/drawing/2014/main" id="{1CE24CF0-BE4D-45A4-A866-E8259C4C1750}"/>
              </a:ext>
            </a:extLst>
          </p:cNvPr>
          <p:cNvGrpSpPr/>
          <p:nvPr/>
        </p:nvGrpSpPr>
        <p:grpSpPr>
          <a:xfrm>
            <a:off x="9978656" y="5809488"/>
            <a:ext cx="1617919" cy="716291"/>
            <a:chOff x="8905484" y="1228434"/>
            <a:chExt cx="1397385" cy="602316"/>
          </a:xfrm>
        </p:grpSpPr>
        <p:sp>
          <p:nvSpPr>
            <p:cNvPr id="120" name="Cloud 119">
              <a:extLst>
                <a:ext uri="{FF2B5EF4-FFF2-40B4-BE49-F238E27FC236}">
                  <a16:creationId xmlns:a16="http://schemas.microsoft.com/office/drawing/2014/main" id="{BD63EDEC-6CA4-4129-928B-CF9AD44F71A5}"/>
                </a:ext>
              </a:extLst>
            </p:cNvPr>
            <p:cNvSpPr/>
            <p:nvPr/>
          </p:nvSpPr>
          <p:spPr>
            <a:xfrm>
              <a:off x="8905484" y="1228434"/>
              <a:ext cx="1397385" cy="602316"/>
            </a:xfrm>
            <a:prstGeom prst="cloud">
              <a:avLst/>
            </a:prstGeom>
            <a:solidFill>
              <a:schemeClr val="accent4">
                <a:lumMod val="20000"/>
                <a:lumOff val="80000"/>
              </a:schemeClr>
            </a:solidFill>
            <a:ln w="9525">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000" b="1" i="1">
                <a:solidFill>
                  <a:srgbClr val="0070C0"/>
                </a:solidFill>
              </a:endParaRPr>
            </a:p>
          </p:txBody>
        </p:sp>
        <p:sp>
          <p:nvSpPr>
            <p:cNvPr id="121" name="TextBox 120">
              <a:extLst>
                <a:ext uri="{FF2B5EF4-FFF2-40B4-BE49-F238E27FC236}">
                  <a16:creationId xmlns:a16="http://schemas.microsoft.com/office/drawing/2014/main" id="{684A22C4-79E8-4C0D-AF94-A0408F3E3829}"/>
                </a:ext>
              </a:extLst>
            </p:cNvPr>
            <p:cNvSpPr txBox="1"/>
            <p:nvPr/>
          </p:nvSpPr>
          <p:spPr>
            <a:xfrm>
              <a:off x="8953578" y="1256798"/>
              <a:ext cx="1340110" cy="465847"/>
            </a:xfrm>
            <a:prstGeom prst="rect">
              <a:avLst/>
            </a:prstGeom>
            <a:noFill/>
          </p:spPr>
          <p:txBody>
            <a:bodyPr wrap="square">
              <a:spAutoFit/>
            </a:bodyPr>
            <a:lstStyle/>
            <a:p>
              <a:pPr algn="ctr"/>
              <a:r>
                <a:rPr lang="en-GB" sz="1000" b="1" i="1">
                  <a:solidFill>
                    <a:srgbClr val="0070C0"/>
                  </a:solidFill>
                </a:rPr>
                <a:t>Working session to explore and match to priority opportunities</a:t>
              </a:r>
            </a:p>
          </p:txBody>
        </p:sp>
      </p:grpSp>
      <p:cxnSp>
        <p:nvCxnSpPr>
          <p:cNvPr id="122" name="Straight Arrow Connector 121">
            <a:extLst>
              <a:ext uri="{FF2B5EF4-FFF2-40B4-BE49-F238E27FC236}">
                <a16:creationId xmlns:a16="http://schemas.microsoft.com/office/drawing/2014/main" id="{F5EC084E-9914-4789-8382-4A14EE75FE3C}"/>
              </a:ext>
            </a:extLst>
          </p:cNvPr>
          <p:cNvCxnSpPr>
            <a:cxnSpLocks/>
            <a:endCxn id="120" idx="2"/>
          </p:cNvCxnSpPr>
          <p:nvPr/>
        </p:nvCxnSpPr>
        <p:spPr>
          <a:xfrm>
            <a:off x="9156405" y="6054746"/>
            <a:ext cx="827270" cy="112888"/>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125" name="Group 124">
            <a:extLst>
              <a:ext uri="{FF2B5EF4-FFF2-40B4-BE49-F238E27FC236}">
                <a16:creationId xmlns:a16="http://schemas.microsoft.com/office/drawing/2014/main" id="{81D3EA0D-658D-4A92-9FF4-786D1A5D73C1}"/>
              </a:ext>
            </a:extLst>
          </p:cNvPr>
          <p:cNvGrpSpPr/>
          <p:nvPr/>
        </p:nvGrpSpPr>
        <p:grpSpPr>
          <a:xfrm>
            <a:off x="9799049" y="1337056"/>
            <a:ext cx="1519693" cy="615904"/>
            <a:chOff x="8905484" y="1228434"/>
            <a:chExt cx="1397385" cy="602316"/>
          </a:xfrm>
          <a:solidFill>
            <a:schemeClr val="accent4">
              <a:lumMod val="20000"/>
              <a:lumOff val="80000"/>
            </a:schemeClr>
          </a:solidFill>
        </p:grpSpPr>
        <p:sp>
          <p:nvSpPr>
            <p:cNvPr id="126" name="Cloud 125">
              <a:extLst>
                <a:ext uri="{FF2B5EF4-FFF2-40B4-BE49-F238E27FC236}">
                  <a16:creationId xmlns:a16="http://schemas.microsoft.com/office/drawing/2014/main" id="{C459974C-A505-4260-9A18-AC320CA7EAEF}"/>
                </a:ext>
              </a:extLst>
            </p:cNvPr>
            <p:cNvSpPr/>
            <p:nvPr/>
          </p:nvSpPr>
          <p:spPr>
            <a:xfrm>
              <a:off x="8905484" y="1228434"/>
              <a:ext cx="1397385" cy="602316"/>
            </a:xfrm>
            <a:prstGeom prst="cloud">
              <a:avLst/>
            </a:prstGeom>
            <a:grpFill/>
            <a:ln w="9525">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000" b="1" i="1">
                <a:solidFill>
                  <a:srgbClr val="0070C0"/>
                </a:solidFill>
              </a:endParaRPr>
            </a:p>
          </p:txBody>
        </p:sp>
        <p:sp>
          <p:nvSpPr>
            <p:cNvPr id="127" name="TextBox 126">
              <a:extLst>
                <a:ext uri="{FF2B5EF4-FFF2-40B4-BE49-F238E27FC236}">
                  <a16:creationId xmlns:a16="http://schemas.microsoft.com/office/drawing/2014/main" id="{EBF073DF-555B-4325-A561-D0BD061ACBFD}"/>
                </a:ext>
              </a:extLst>
            </p:cNvPr>
            <p:cNvSpPr txBox="1"/>
            <p:nvPr/>
          </p:nvSpPr>
          <p:spPr>
            <a:xfrm>
              <a:off x="8905484" y="1341847"/>
              <a:ext cx="1397385" cy="391283"/>
            </a:xfrm>
            <a:prstGeom prst="rect">
              <a:avLst/>
            </a:prstGeom>
            <a:noFill/>
          </p:spPr>
          <p:txBody>
            <a:bodyPr wrap="square">
              <a:spAutoFit/>
            </a:bodyPr>
            <a:lstStyle/>
            <a:p>
              <a:pPr algn="ctr"/>
              <a:r>
                <a:rPr lang="en-GB" sz="1000" b="1" i="1">
                  <a:solidFill>
                    <a:srgbClr val="0070C0"/>
                  </a:solidFill>
                </a:rPr>
                <a:t>Innovative strategic framework</a:t>
              </a:r>
            </a:p>
          </p:txBody>
        </p:sp>
      </p:grpSp>
      <p:cxnSp>
        <p:nvCxnSpPr>
          <p:cNvPr id="128" name="Straight Arrow Connector 127">
            <a:extLst>
              <a:ext uri="{FF2B5EF4-FFF2-40B4-BE49-F238E27FC236}">
                <a16:creationId xmlns:a16="http://schemas.microsoft.com/office/drawing/2014/main" id="{46C22824-C827-433F-B3F0-EF50A786C6AD}"/>
              </a:ext>
            </a:extLst>
          </p:cNvPr>
          <p:cNvCxnSpPr>
            <a:cxnSpLocks/>
            <a:endCxn id="127" idx="1"/>
          </p:cNvCxnSpPr>
          <p:nvPr/>
        </p:nvCxnSpPr>
        <p:spPr>
          <a:xfrm>
            <a:off x="9351773" y="1579043"/>
            <a:ext cx="447276" cy="7404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71E27049-7729-488A-8E3F-951B4451EE44}"/>
              </a:ext>
            </a:extLst>
          </p:cNvPr>
          <p:cNvGrpSpPr/>
          <p:nvPr/>
        </p:nvGrpSpPr>
        <p:grpSpPr>
          <a:xfrm>
            <a:off x="10558896" y="5081157"/>
            <a:ext cx="1546273" cy="615904"/>
            <a:chOff x="8905484" y="1228434"/>
            <a:chExt cx="1421825" cy="602316"/>
          </a:xfrm>
        </p:grpSpPr>
        <p:sp>
          <p:nvSpPr>
            <p:cNvPr id="131" name="Cloud 130">
              <a:extLst>
                <a:ext uri="{FF2B5EF4-FFF2-40B4-BE49-F238E27FC236}">
                  <a16:creationId xmlns:a16="http://schemas.microsoft.com/office/drawing/2014/main" id="{FC7CBE2F-2FD5-436B-AFD7-419AD88F4054}"/>
                </a:ext>
              </a:extLst>
            </p:cNvPr>
            <p:cNvSpPr/>
            <p:nvPr/>
          </p:nvSpPr>
          <p:spPr>
            <a:xfrm>
              <a:off x="8905484" y="1228434"/>
              <a:ext cx="1397385" cy="602316"/>
            </a:xfrm>
            <a:prstGeom prst="cloud">
              <a:avLst/>
            </a:prstGeom>
            <a:solidFill>
              <a:schemeClr val="accent4">
                <a:lumMod val="20000"/>
                <a:lumOff val="80000"/>
              </a:schemeClr>
            </a:solidFill>
            <a:ln w="9525">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000" b="1" i="1">
                <a:solidFill>
                  <a:srgbClr val="0070C0"/>
                </a:solidFill>
              </a:endParaRPr>
            </a:p>
          </p:txBody>
        </p:sp>
        <p:sp>
          <p:nvSpPr>
            <p:cNvPr id="132" name="TextBox 131">
              <a:extLst>
                <a:ext uri="{FF2B5EF4-FFF2-40B4-BE49-F238E27FC236}">
                  <a16:creationId xmlns:a16="http://schemas.microsoft.com/office/drawing/2014/main" id="{5FA6DF0A-A375-450D-8B20-BADEBAB8DF09}"/>
                </a:ext>
              </a:extLst>
            </p:cNvPr>
            <p:cNvSpPr txBox="1"/>
            <p:nvPr/>
          </p:nvSpPr>
          <p:spPr>
            <a:xfrm>
              <a:off x="8929924" y="1277593"/>
              <a:ext cx="1397385" cy="541776"/>
            </a:xfrm>
            <a:prstGeom prst="rect">
              <a:avLst/>
            </a:prstGeom>
            <a:noFill/>
          </p:spPr>
          <p:txBody>
            <a:bodyPr wrap="square">
              <a:spAutoFit/>
            </a:bodyPr>
            <a:lstStyle/>
            <a:p>
              <a:pPr algn="ctr"/>
              <a:r>
                <a:rPr lang="en-GB" sz="1000" b="1" i="1">
                  <a:solidFill>
                    <a:srgbClr val="0070C0"/>
                  </a:solidFill>
                </a:rPr>
                <a:t>Asset platform as service foundation leading to Digital Twin</a:t>
              </a:r>
            </a:p>
          </p:txBody>
        </p:sp>
      </p:grpSp>
      <p:cxnSp>
        <p:nvCxnSpPr>
          <p:cNvPr id="133" name="Straight Arrow Connector 132">
            <a:extLst>
              <a:ext uri="{FF2B5EF4-FFF2-40B4-BE49-F238E27FC236}">
                <a16:creationId xmlns:a16="http://schemas.microsoft.com/office/drawing/2014/main" id="{33E022B6-1B1D-486A-89B3-EA611DD58A94}"/>
              </a:ext>
            </a:extLst>
          </p:cNvPr>
          <p:cNvCxnSpPr>
            <a:cxnSpLocks/>
            <a:endCxn id="131" idx="2"/>
          </p:cNvCxnSpPr>
          <p:nvPr/>
        </p:nvCxnSpPr>
        <p:spPr>
          <a:xfrm flipV="1">
            <a:off x="9532088" y="5389109"/>
            <a:ext cx="1031522" cy="14338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ED0BC4B2-A9C9-4EE9-BC50-2BB61E94F144}"/>
              </a:ext>
            </a:extLst>
          </p:cNvPr>
          <p:cNvCxnSpPr>
            <a:cxnSpLocks/>
          </p:cNvCxnSpPr>
          <p:nvPr/>
        </p:nvCxnSpPr>
        <p:spPr>
          <a:xfrm flipV="1">
            <a:off x="7826458" y="1819014"/>
            <a:ext cx="2099035" cy="400326"/>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4E8A3C39-21A6-4DCB-A411-5E679D62FA2D}"/>
              </a:ext>
            </a:extLst>
          </p:cNvPr>
          <p:cNvGrpSpPr/>
          <p:nvPr/>
        </p:nvGrpSpPr>
        <p:grpSpPr>
          <a:xfrm>
            <a:off x="10688901" y="2057310"/>
            <a:ext cx="1188314" cy="501015"/>
            <a:chOff x="8895710" y="1355537"/>
            <a:chExt cx="1092677" cy="489962"/>
          </a:xfrm>
        </p:grpSpPr>
        <p:sp>
          <p:nvSpPr>
            <p:cNvPr id="141" name="Cloud 140">
              <a:extLst>
                <a:ext uri="{FF2B5EF4-FFF2-40B4-BE49-F238E27FC236}">
                  <a16:creationId xmlns:a16="http://schemas.microsoft.com/office/drawing/2014/main" id="{D6BB31D5-F74E-4B88-9F58-DD036A3EB1E4}"/>
                </a:ext>
              </a:extLst>
            </p:cNvPr>
            <p:cNvSpPr/>
            <p:nvPr/>
          </p:nvSpPr>
          <p:spPr>
            <a:xfrm>
              <a:off x="8905486" y="1355537"/>
              <a:ext cx="1082900" cy="489962"/>
            </a:xfrm>
            <a:prstGeom prst="cloud">
              <a:avLst/>
            </a:prstGeom>
            <a:solidFill>
              <a:schemeClr val="accent4">
                <a:lumMod val="20000"/>
                <a:lumOff val="80000"/>
              </a:schemeClr>
            </a:solidFill>
            <a:ln w="9525">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000" b="1" i="1">
                <a:solidFill>
                  <a:srgbClr val="0070C0"/>
                </a:solidFill>
              </a:endParaRPr>
            </a:p>
          </p:txBody>
        </p:sp>
        <p:sp>
          <p:nvSpPr>
            <p:cNvPr id="142" name="TextBox 141">
              <a:extLst>
                <a:ext uri="{FF2B5EF4-FFF2-40B4-BE49-F238E27FC236}">
                  <a16:creationId xmlns:a16="http://schemas.microsoft.com/office/drawing/2014/main" id="{80E2B931-6309-400A-982D-C3C38BD98643}"/>
                </a:ext>
              </a:extLst>
            </p:cNvPr>
            <p:cNvSpPr txBox="1"/>
            <p:nvPr/>
          </p:nvSpPr>
          <p:spPr>
            <a:xfrm>
              <a:off x="8895710" y="1386837"/>
              <a:ext cx="1092677" cy="391283"/>
            </a:xfrm>
            <a:prstGeom prst="rect">
              <a:avLst/>
            </a:prstGeom>
            <a:noFill/>
          </p:spPr>
          <p:txBody>
            <a:bodyPr wrap="square">
              <a:spAutoFit/>
            </a:bodyPr>
            <a:lstStyle/>
            <a:p>
              <a:pPr algn="ctr"/>
              <a:r>
                <a:rPr lang="en-GB" sz="1000" b="1" i="1">
                  <a:solidFill>
                    <a:srgbClr val="0070C0"/>
                  </a:solidFill>
                </a:rPr>
                <a:t>Cascade across stakeholders</a:t>
              </a:r>
            </a:p>
          </p:txBody>
        </p:sp>
      </p:grpSp>
      <p:cxnSp>
        <p:nvCxnSpPr>
          <p:cNvPr id="144" name="Straight Arrow Connector 143">
            <a:extLst>
              <a:ext uri="{FF2B5EF4-FFF2-40B4-BE49-F238E27FC236}">
                <a16:creationId xmlns:a16="http://schemas.microsoft.com/office/drawing/2014/main" id="{F541BAF5-209C-434C-BEFC-AB7BD3DD24C9}"/>
              </a:ext>
            </a:extLst>
          </p:cNvPr>
          <p:cNvCxnSpPr>
            <a:cxnSpLocks/>
            <a:endCxn id="142" idx="0"/>
          </p:cNvCxnSpPr>
          <p:nvPr/>
        </p:nvCxnSpPr>
        <p:spPr>
          <a:xfrm>
            <a:off x="10928133" y="1880434"/>
            <a:ext cx="354925" cy="208882"/>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3810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3746A-7E42-47E4-ABEB-4EF4129CB079}"/>
              </a:ext>
            </a:extLst>
          </p:cNvPr>
          <p:cNvSpPr>
            <a:spLocks noGrp="1"/>
          </p:cNvSpPr>
          <p:nvPr>
            <p:ph type="ctrTitle"/>
          </p:nvPr>
        </p:nvSpPr>
        <p:spPr/>
        <p:txBody>
          <a:bodyPr anchor="ctr">
            <a:normAutofit/>
          </a:bodyPr>
          <a:lstStyle/>
          <a:p>
            <a:pPr>
              <a:spcBef>
                <a:spcPts val="0"/>
              </a:spcBef>
            </a:pPr>
            <a:r>
              <a:rPr lang="en-US" sz="5400" b="1" dirty="0">
                <a:solidFill>
                  <a:srgbClr val="000000"/>
                </a:solidFill>
                <a:latin typeface="Corbel Light"/>
              </a:rPr>
              <a:t>Integrated Land and Urban Management in Egypt</a:t>
            </a:r>
            <a:endParaRPr lang="en-US" dirty="0"/>
          </a:p>
        </p:txBody>
      </p:sp>
      <p:sp>
        <p:nvSpPr>
          <p:cNvPr id="3" name="Subtitle 2">
            <a:extLst>
              <a:ext uri="{FF2B5EF4-FFF2-40B4-BE49-F238E27FC236}">
                <a16:creationId xmlns:a16="http://schemas.microsoft.com/office/drawing/2014/main" id="{E1EB873F-1F93-4B74-A0E1-8E89D5E83C32}"/>
              </a:ext>
            </a:extLst>
          </p:cNvPr>
          <p:cNvSpPr>
            <a:spLocks noGrp="1"/>
          </p:cNvSpPr>
          <p:nvPr>
            <p:ph type="subTitle" idx="1"/>
          </p:nvPr>
        </p:nvSpPr>
        <p:spPr/>
        <p:txBody>
          <a:bodyPr anchor="ctr"/>
          <a:lstStyle/>
          <a:p>
            <a:r>
              <a:rPr lang="en-US" dirty="0"/>
              <a:t>[Egypt/Cairo]</a:t>
            </a:r>
          </a:p>
        </p:txBody>
      </p:sp>
    </p:spTree>
    <p:extLst>
      <p:ext uri="{BB962C8B-B14F-4D97-AF65-F5344CB8AC3E}">
        <p14:creationId xmlns:p14="http://schemas.microsoft.com/office/powerpoint/2010/main" val="113760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BDB96F-3E8F-4A4B-B78A-7C02796493E7}"/>
              </a:ext>
            </a:extLst>
          </p:cNvPr>
          <p:cNvSpPr txBox="1"/>
          <p:nvPr/>
        </p:nvSpPr>
        <p:spPr>
          <a:xfrm>
            <a:off x="3848101" y="1557224"/>
            <a:ext cx="4225636" cy="5078313"/>
          </a:xfrm>
          <a:prstGeom prst="rect">
            <a:avLst/>
          </a:prstGeom>
          <a:solidFill>
            <a:schemeClr val="accent5">
              <a:lumMod val="20000"/>
              <a:lumOff val="80000"/>
            </a:schemeClr>
          </a:solidFill>
        </p:spPr>
        <p:txBody>
          <a:bodyPr wrap="square">
            <a:spAutoFit/>
          </a:bodyPr>
          <a:lstStyle/>
          <a:p>
            <a:pPr algn="ctr"/>
            <a:r>
              <a:rPr lang="en-US" sz="1600" b="1" i="1">
                <a:solidFill>
                  <a:srgbClr val="4472C4"/>
                </a:solidFill>
                <a:latin typeface="Calibri" panose="020F0502020204030204" pitchFamily="34" charset="0"/>
                <a:ea typeface="Calibri" panose="020F0502020204030204" pitchFamily="34" charset="0"/>
              </a:rPr>
              <a:t>82 Opportunities, 14 Strong Themes: </a:t>
            </a:r>
          </a:p>
          <a:p>
            <a:pPr algn="ctr"/>
            <a:endParaRPr lang="en-US" sz="1600" b="1">
              <a:solidFill>
                <a:srgbClr val="4472C4"/>
              </a:solidFill>
              <a:effectLst/>
              <a:latin typeface="Calibri" panose="020F0502020204030204" pitchFamily="34" charset="0"/>
              <a:ea typeface="Calibri" panose="020F0502020204030204" pitchFamily="34" charset="0"/>
            </a:endParaRPr>
          </a:p>
          <a:p>
            <a:pPr algn="ctr"/>
            <a:r>
              <a:rPr lang="en-US" sz="1600" b="1">
                <a:solidFill>
                  <a:srgbClr val="4472C4"/>
                </a:solidFill>
                <a:effectLst/>
                <a:latin typeface="Calibri" panose="020F0502020204030204" pitchFamily="34" charset="0"/>
                <a:ea typeface="Calibri" panose="020F0502020204030204" pitchFamily="34" charset="0"/>
              </a:rPr>
              <a:t>1. Infrastructure &amp; Services </a:t>
            </a:r>
            <a:endParaRPr lang="en-GB" sz="1600">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sz="1400">
                <a:solidFill>
                  <a:srgbClr val="4472C4"/>
                </a:solidFill>
                <a:latin typeface="Calibri" panose="020F0502020204030204" pitchFamily="34" charset="0"/>
                <a:ea typeface="Times New Roman" panose="02020603050405020304" pitchFamily="18" charset="0"/>
              </a:rPr>
              <a:t>Transport Planning &amp; Intelligence Systems</a:t>
            </a:r>
          </a:p>
          <a:p>
            <a:pPr marL="342900" lvl="0" indent="-342900">
              <a:buSzPts val="1000"/>
              <a:buFont typeface="Symbol" panose="05050102010706020507" pitchFamily="18" charset="2"/>
              <a:buChar char=""/>
              <a:tabLst>
                <a:tab pos="457200" algn="l"/>
              </a:tabLst>
            </a:pPr>
            <a:r>
              <a:rPr lang="en-US" sz="1400">
                <a:solidFill>
                  <a:srgbClr val="4472C4"/>
                </a:solidFill>
                <a:latin typeface="Calibri" panose="020F0502020204030204" pitchFamily="34" charset="0"/>
                <a:ea typeface="Times New Roman" panose="02020603050405020304" pitchFamily="18" charset="0"/>
              </a:rPr>
              <a:t>Renewable Energy </a:t>
            </a:r>
            <a:endParaRPr lang="en-GB" sz="1400">
              <a:solidFill>
                <a:srgbClr val="4472C4"/>
              </a:solidFill>
              <a:latin typeface="Calibri" panose="020F0502020204030204" pitchFamily="34" charset="0"/>
              <a:ea typeface="Calibri" panose="020F0502020204030204" pitchFamily="34" charset="0"/>
            </a:endParaRPr>
          </a:p>
          <a:p>
            <a:pPr marL="342900" indent="-342900">
              <a:buSzPts val="1000"/>
              <a:buFont typeface="Symbol" panose="05050102010706020507" pitchFamily="18" charset="2"/>
              <a:buChar char=""/>
              <a:tabLst>
                <a:tab pos="457200" algn="l"/>
              </a:tabLst>
            </a:pPr>
            <a:r>
              <a:rPr lang="en-US" sz="1400">
                <a:solidFill>
                  <a:srgbClr val="4472C4"/>
                </a:solidFill>
                <a:latin typeface="Calibri" panose="020F0502020204030204" pitchFamily="34" charset="0"/>
                <a:ea typeface="Times New Roman" panose="02020603050405020304" pitchFamily="18" charset="0"/>
              </a:rPr>
              <a:t>Skills &amp; Entrepreneurial Opp’ties</a:t>
            </a:r>
            <a:endParaRPr lang="en-GB" sz="1400">
              <a:solidFill>
                <a:srgbClr val="4472C4"/>
              </a:solidFill>
              <a:latin typeface="Calibri" panose="020F0502020204030204" pitchFamily="34" charset="0"/>
              <a:ea typeface="Calibri" panose="020F0502020204030204" pitchFamily="34" charset="0"/>
            </a:endParaRPr>
          </a:p>
          <a:p>
            <a:pPr marL="342900" indent="-342900">
              <a:buSzPts val="1000"/>
              <a:buFont typeface="Symbol" panose="05050102010706020507" pitchFamily="18" charset="2"/>
              <a:buChar char=""/>
              <a:tabLst>
                <a:tab pos="457200" algn="l"/>
              </a:tabLst>
            </a:pPr>
            <a:r>
              <a:rPr lang="en-US" sz="1400">
                <a:solidFill>
                  <a:srgbClr val="4472C4"/>
                </a:solidFill>
                <a:latin typeface="Calibri" panose="020F0502020204030204" pitchFamily="34" charset="0"/>
                <a:ea typeface="Times New Roman" panose="02020603050405020304" pitchFamily="18" charset="0"/>
              </a:rPr>
              <a:t>Health &amp; Human Services</a:t>
            </a:r>
            <a:endParaRPr lang="en-GB" sz="1400">
              <a:solidFill>
                <a:srgbClr val="4472C4"/>
              </a:solidFill>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sz="1400">
                <a:solidFill>
                  <a:srgbClr val="4472C4"/>
                </a:solidFill>
                <a:effectLst/>
                <a:latin typeface="Calibri" panose="020F0502020204030204" pitchFamily="34" charset="0"/>
                <a:ea typeface="Times New Roman" panose="02020603050405020304" pitchFamily="18" charset="0"/>
              </a:rPr>
              <a:t>Smart Lighting Expansion</a:t>
            </a:r>
            <a:endParaRPr lang="en-GB" sz="1600">
              <a:solidFill>
                <a:srgbClr val="4472C4"/>
              </a:solidFill>
              <a:effectLst/>
              <a:latin typeface="Calibri" panose="020F0502020204030204" pitchFamily="34" charset="0"/>
              <a:ea typeface="Calibri" panose="020F0502020204030204" pitchFamily="34" charset="0"/>
            </a:endParaRPr>
          </a:p>
          <a:p>
            <a:endParaRPr lang="en-GB" sz="1600">
              <a:effectLst/>
              <a:latin typeface="Calibri" panose="020F0502020204030204" pitchFamily="34" charset="0"/>
              <a:ea typeface="Calibri" panose="020F0502020204030204" pitchFamily="34" charset="0"/>
            </a:endParaRPr>
          </a:p>
          <a:p>
            <a:pPr algn="ctr"/>
            <a:r>
              <a:rPr lang="en-US" sz="1600" b="1">
                <a:solidFill>
                  <a:srgbClr val="C55A11"/>
                </a:solidFill>
                <a:effectLst/>
                <a:latin typeface="Calibri" panose="020F0502020204030204" pitchFamily="34" charset="0"/>
                <a:ea typeface="Calibri" panose="020F0502020204030204" pitchFamily="34" charset="0"/>
              </a:rPr>
              <a:t>2. Institutional Enablers </a:t>
            </a:r>
            <a:r>
              <a:rPr lang="en-US" sz="1600">
                <a:solidFill>
                  <a:srgbClr val="C55A11"/>
                </a:solidFill>
                <a:effectLst/>
                <a:latin typeface="Calibri" panose="020F0502020204030204" pitchFamily="34" charset="0"/>
                <a:ea typeface="Times New Roman" panose="02020603050405020304" pitchFamily="18" charset="0"/>
              </a:rPr>
              <a:t>– strong links with digital e.g., GIS</a:t>
            </a:r>
            <a:endParaRPr lang="en-GB" sz="1600">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sz="1400">
                <a:solidFill>
                  <a:srgbClr val="C55A11"/>
                </a:solidFill>
                <a:effectLst/>
                <a:latin typeface="Calibri" panose="020F0502020204030204" pitchFamily="34" charset="0"/>
                <a:ea typeface="Times New Roman" panose="02020603050405020304" pitchFamily="18" charset="0"/>
              </a:rPr>
              <a:t>Urban Planning</a:t>
            </a:r>
            <a:endParaRPr lang="en-GB" sz="1400">
              <a:solidFill>
                <a:srgbClr val="C55A11"/>
              </a:solidFill>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sz="1400">
                <a:solidFill>
                  <a:srgbClr val="C55A11"/>
                </a:solidFill>
                <a:effectLst/>
                <a:latin typeface="Calibri" panose="020F0502020204030204" pitchFamily="34" charset="0"/>
                <a:ea typeface="Times New Roman" panose="02020603050405020304" pitchFamily="18" charset="0"/>
              </a:rPr>
              <a:t>Portfolio, Programme, &amp; Project Excellence</a:t>
            </a:r>
            <a:endParaRPr lang="en-GB" sz="1400">
              <a:solidFill>
                <a:srgbClr val="C55A11"/>
              </a:solidFill>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sz="1400">
                <a:solidFill>
                  <a:srgbClr val="C55A11"/>
                </a:solidFill>
                <a:effectLst/>
                <a:latin typeface="Calibri" panose="020F0502020204030204" pitchFamily="34" charset="0"/>
                <a:ea typeface="Times New Roman" panose="02020603050405020304" pitchFamily="18" charset="0"/>
              </a:rPr>
              <a:t>Asset Mgmt</a:t>
            </a:r>
            <a:endParaRPr lang="en-GB" sz="1400">
              <a:solidFill>
                <a:srgbClr val="C55A11"/>
              </a:solidFill>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sz="1400">
                <a:solidFill>
                  <a:srgbClr val="C55A11"/>
                </a:solidFill>
                <a:effectLst/>
                <a:latin typeface="Calibri" panose="020F0502020204030204" pitchFamily="34" charset="0"/>
                <a:ea typeface="Times New Roman" panose="02020603050405020304" pitchFamily="18" charset="0"/>
              </a:rPr>
              <a:t>Societal Insight, Engagement &amp; Participation</a:t>
            </a:r>
            <a:endParaRPr lang="en-GB" sz="1400">
              <a:solidFill>
                <a:srgbClr val="C55A11"/>
              </a:solidFill>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sz="1400">
                <a:solidFill>
                  <a:srgbClr val="C55A11"/>
                </a:solidFill>
                <a:effectLst/>
                <a:latin typeface="Calibri" panose="020F0502020204030204" pitchFamily="34" charset="0"/>
                <a:ea typeface="Times New Roman" panose="02020603050405020304" pitchFamily="18" charset="0"/>
              </a:rPr>
              <a:t>Resilience</a:t>
            </a:r>
            <a:endParaRPr lang="en-GB" sz="1400">
              <a:solidFill>
                <a:srgbClr val="C55A11"/>
              </a:solidFill>
              <a:effectLst/>
              <a:latin typeface="Calibri" panose="020F0502020204030204" pitchFamily="34" charset="0"/>
              <a:ea typeface="Calibri" panose="020F0502020204030204" pitchFamily="34" charset="0"/>
            </a:endParaRPr>
          </a:p>
          <a:p>
            <a:endParaRPr lang="en-GB" sz="1600">
              <a:effectLst/>
              <a:latin typeface="Calibri" panose="020F0502020204030204" pitchFamily="34" charset="0"/>
              <a:ea typeface="Calibri" panose="020F0502020204030204" pitchFamily="34" charset="0"/>
            </a:endParaRPr>
          </a:p>
          <a:p>
            <a:pPr algn="ctr"/>
            <a:r>
              <a:rPr lang="en-US" sz="1600" b="1">
                <a:solidFill>
                  <a:srgbClr val="70AD47"/>
                </a:solidFill>
                <a:effectLst/>
                <a:latin typeface="Calibri" panose="020F0502020204030204" pitchFamily="34" charset="0"/>
                <a:ea typeface="Calibri" panose="020F0502020204030204" pitchFamily="34" charset="0"/>
              </a:rPr>
              <a:t>3. </a:t>
            </a:r>
            <a:r>
              <a:rPr lang="en-US" sz="1600" b="1" err="1">
                <a:solidFill>
                  <a:srgbClr val="70AD47"/>
                </a:solidFill>
                <a:effectLst/>
                <a:latin typeface="Calibri" panose="020F0502020204030204" pitchFamily="34" charset="0"/>
                <a:ea typeface="Calibri" panose="020F0502020204030204" pitchFamily="34" charset="0"/>
              </a:rPr>
              <a:t>Digitalisation</a:t>
            </a:r>
            <a:endParaRPr lang="en-GB" sz="1600">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sz="1400">
                <a:solidFill>
                  <a:srgbClr val="70AD47"/>
                </a:solidFill>
                <a:effectLst/>
                <a:latin typeface="Calibri" panose="020F0502020204030204" pitchFamily="34" charset="0"/>
                <a:ea typeface="Times New Roman" panose="02020603050405020304" pitchFamily="18" charset="0"/>
              </a:rPr>
              <a:t>App Consolidation</a:t>
            </a:r>
            <a:endParaRPr lang="en-GB" sz="1400">
              <a:solidFill>
                <a:srgbClr val="70AD47"/>
              </a:solidFill>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sz="1400">
                <a:solidFill>
                  <a:srgbClr val="70AD47"/>
                </a:solidFill>
                <a:effectLst/>
                <a:latin typeface="Calibri" panose="020F0502020204030204" pitchFamily="34" charset="0"/>
                <a:ea typeface="Times New Roman" panose="02020603050405020304" pitchFamily="18" charset="0"/>
              </a:rPr>
              <a:t>GIS</a:t>
            </a:r>
            <a:endParaRPr lang="en-GB" sz="1400">
              <a:solidFill>
                <a:srgbClr val="70AD47"/>
              </a:solidFill>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sz="1400">
                <a:solidFill>
                  <a:srgbClr val="70AD47"/>
                </a:solidFill>
                <a:effectLst/>
                <a:latin typeface="Calibri" panose="020F0502020204030204" pitchFamily="34" charset="0"/>
                <a:ea typeface="Times New Roman" panose="02020603050405020304" pitchFamily="18" charset="0"/>
              </a:rPr>
              <a:t>Data Mgmt</a:t>
            </a:r>
            <a:endParaRPr lang="en-GB" sz="1400">
              <a:solidFill>
                <a:srgbClr val="70AD47"/>
              </a:solidFill>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sz="1400">
                <a:solidFill>
                  <a:srgbClr val="70AD47"/>
                </a:solidFill>
                <a:effectLst/>
                <a:latin typeface="Calibri" panose="020F0502020204030204" pitchFamily="34" charset="0"/>
                <a:ea typeface="Times New Roman" panose="02020603050405020304" pitchFamily="18" charset="0"/>
              </a:rPr>
              <a:t>Urban Platforms</a:t>
            </a:r>
            <a:endParaRPr lang="en-GB" sz="1600">
              <a:solidFill>
                <a:srgbClr val="70AD47"/>
              </a:solidFill>
              <a:effectLst/>
              <a:latin typeface="Calibri" panose="020F0502020204030204" pitchFamily="34" charset="0"/>
              <a:ea typeface="Calibri" panose="020F0502020204030204" pitchFamily="34" charset="0"/>
            </a:endParaRPr>
          </a:p>
        </p:txBody>
      </p:sp>
      <p:sp>
        <p:nvSpPr>
          <p:cNvPr id="3" name="Title 7">
            <a:extLst>
              <a:ext uri="{FF2B5EF4-FFF2-40B4-BE49-F238E27FC236}">
                <a16:creationId xmlns:a16="http://schemas.microsoft.com/office/drawing/2014/main" id="{40C2729C-2ECB-49D5-A7BC-11D492C9EE6A}"/>
              </a:ext>
            </a:extLst>
          </p:cNvPr>
          <p:cNvSpPr txBox="1">
            <a:spLocks/>
          </p:cNvSpPr>
          <p:nvPr/>
        </p:nvSpPr>
        <p:spPr>
          <a:xfrm>
            <a:off x="342199" y="150346"/>
            <a:ext cx="11849801" cy="7118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b="1">
                <a:solidFill>
                  <a:prstClr val="black"/>
                </a:solidFill>
                <a:latin typeface="Ink Free" panose="03080402000500000000" pitchFamily="66" charset="0"/>
              </a:rPr>
              <a:t>Smart City Priority Topics and Opportunities</a:t>
            </a:r>
            <a:endParaRPr kumimoji="0" lang="en-GB" sz="3200" b="1" i="0" u="none" strike="noStrike" kern="1200" cap="none" spc="0" normalizeH="0" baseline="0" noProof="0">
              <a:ln>
                <a:noFill/>
              </a:ln>
              <a:solidFill>
                <a:prstClr val="black"/>
              </a:solidFill>
              <a:effectLst/>
              <a:uLnTx/>
              <a:uFillTx/>
              <a:latin typeface="Ink Free" panose="03080402000500000000" pitchFamily="66" charset="0"/>
              <a:ea typeface="+mj-ea"/>
              <a:cs typeface="+mj-cs"/>
            </a:endParaRPr>
          </a:p>
        </p:txBody>
      </p:sp>
      <p:pic>
        <p:nvPicPr>
          <p:cNvPr id="4" name="Picture 3">
            <a:extLst>
              <a:ext uri="{FF2B5EF4-FFF2-40B4-BE49-F238E27FC236}">
                <a16:creationId xmlns:a16="http://schemas.microsoft.com/office/drawing/2014/main" id="{B1E17ED2-73E6-45BE-A071-E7955B7FD35B}"/>
              </a:ext>
            </a:extLst>
          </p:cNvPr>
          <p:cNvPicPr>
            <a:picLocks noChangeAspect="1"/>
          </p:cNvPicPr>
          <p:nvPr/>
        </p:nvPicPr>
        <p:blipFill>
          <a:blip r:embed="rId2"/>
          <a:stretch>
            <a:fillRect/>
          </a:stretch>
        </p:blipFill>
        <p:spPr>
          <a:xfrm>
            <a:off x="478562" y="1557225"/>
            <a:ext cx="3029755" cy="5078312"/>
          </a:xfrm>
          <a:prstGeom prst="rect">
            <a:avLst/>
          </a:prstGeom>
          <a:effectLst>
            <a:outerShdw blurRad="63500" sx="102000" sy="102000" algn="ctr" rotWithShape="0">
              <a:prstClr val="black">
                <a:alpha val="40000"/>
              </a:prstClr>
            </a:outerShdw>
          </a:effectLst>
        </p:spPr>
      </p:pic>
      <p:sp>
        <p:nvSpPr>
          <p:cNvPr id="5" name="Cloud 4">
            <a:extLst>
              <a:ext uri="{FF2B5EF4-FFF2-40B4-BE49-F238E27FC236}">
                <a16:creationId xmlns:a16="http://schemas.microsoft.com/office/drawing/2014/main" id="{4C7AA973-4995-4FEC-B3DC-90212B614B73}"/>
              </a:ext>
            </a:extLst>
          </p:cNvPr>
          <p:cNvSpPr/>
          <p:nvPr/>
        </p:nvSpPr>
        <p:spPr>
          <a:xfrm>
            <a:off x="8413522" y="1614481"/>
            <a:ext cx="3647209" cy="1826921"/>
          </a:xfrm>
          <a:prstGeom prst="cloud">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Development of Izmir’s SC initiative portfolio through the ‘Smart City Capture’ form</a:t>
            </a:r>
          </a:p>
        </p:txBody>
      </p:sp>
      <p:sp>
        <p:nvSpPr>
          <p:cNvPr id="7" name="TextBox 6">
            <a:extLst>
              <a:ext uri="{FF2B5EF4-FFF2-40B4-BE49-F238E27FC236}">
                <a16:creationId xmlns:a16="http://schemas.microsoft.com/office/drawing/2014/main" id="{5702D51C-44C5-45B9-96E0-5103C71BE0A3}"/>
              </a:ext>
            </a:extLst>
          </p:cNvPr>
          <p:cNvSpPr txBox="1"/>
          <p:nvPr/>
        </p:nvSpPr>
        <p:spPr>
          <a:xfrm>
            <a:off x="8624455" y="827418"/>
            <a:ext cx="3225345" cy="553998"/>
          </a:xfrm>
          <a:prstGeom prst="rect">
            <a:avLst/>
          </a:prstGeom>
          <a:noFill/>
        </p:spPr>
        <p:txBody>
          <a:bodyPr wrap="square">
            <a:spAutoFit/>
          </a:bodyPr>
          <a:lstStyle/>
          <a:p>
            <a:pPr algn="ctr"/>
            <a:r>
              <a:rPr lang="en-US" b="1">
                <a:latin typeface="Copperplate Gothic Light" panose="020E0507020206020404" pitchFamily="34" charset="0"/>
              </a:rPr>
              <a:t>SC Initiatives Portfolio</a:t>
            </a:r>
          </a:p>
          <a:p>
            <a:r>
              <a:rPr lang="en-US" sz="1200">
                <a:latin typeface="+mj-lt"/>
              </a:rPr>
              <a:t>  In progress</a:t>
            </a:r>
            <a:endParaRPr lang="en-US" sz="2000">
              <a:latin typeface="+mj-lt"/>
            </a:endParaRPr>
          </a:p>
        </p:txBody>
      </p:sp>
      <p:sp>
        <p:nvSpPr>
          <p:cNvPr id="8" name="TextBox 7">
            <a:extLst>
              <a:ext uri="{FF2B5EF4-FFF2-40B4-BE49-F238E27FC236}">
                <a16:creationId xmlns:a16="http://schemas.microsoft.com/office/drawing/2014/main" id="{7B1A4541-8270-4898-9849-65565D592491}"/>
              </a:ext>
            </a:extLst>
          </p:cNvPr>
          <p:cNvSpPr txBox="1"/>
          <p:nvPr/>
        </p:nvSpPr>
        <p:spPr>
          <a:xfrm>
            <a:off x="3848101" y="862230"/>
            <a:ext cx="4225636" cy="646331"/>
          </a:xfrm>
          <a:prstGeom prst="rect">
            <a:avLst/>
          </a:prstGeom>
          <a:noFill/>
        </p:spPr>
        <p:txBody>
          <a:bodyPr wrap="square">
            <a:spAutoFit/>
          </a:bodyPr>
          <a:lstStyle/>
          <a:p>
            <a:pPr algn="ctr"/>
            <a:r>
              <a:rPr lang="en-US" sz="1800" b="1">
                <a:effectLst/>
                <a:latin typeface="Copperplate Gothic Light" panose="020E0507020206020404" pitchFamily="34" charset="0"/>
                <a:ea typeface="Calibri" panose="020F0502020204030204" pitchFamily="34" charset="0"/>
              </a:rPr>
              <a:t>Assessment of Main Themes &amp; Priorities</a:t>
            </a:r>
            <a:endParaRPr lang="en-US">
              <a:latin typeface="Copperplate Gothic Light" panose="020E0507020206020404" pitchFamily="34" charset="0"/>
            </a:endParaRPr>
          </a:p>
        </p:txBody>
      </p:sp>
      <p:sp>
        <p:nvSpPr>
          <p:cNvPr id="9" name="TextBox 8">
            <a:extLst>
              <a:ext uri="{FF2B5EF4-FFF2-40B4-BE49-F238E27FC236}">
                <a16:creationId xmlns:a16="http://schemas.microsoft.com/office/drawing/2014/main" id="{D309BA48-86AA-47EB-9D89-D10258584F2B}"/>
              </a:ext>
            </a:extLst>
          </p:cNvPr>
          <p:cNvSpPr txBox="1"/>
          <p:nvPr/>
        </p:nvSpPr>
        <p:spPr>
          <a:xfrm>
            <a:off x="393529" y="827418"/>
            <a:ext cx="3199820" cy="646331"/>
          </a:xfrm>
          <a:prstGeom prst="rect">
            <a:avLst/>
          </a:prstGeom>
          <a:noFill/>
        </p:spPr>
        <p:txBody>
          <a:bodyPr wrap="square">
            <a:spAutoFit/>
          </a:bodyPr>
          <a:lstStyle/>
          <a:p>
            <a:pPr algn="ctr"/>
            <a:r>
              <a:rPr lang="en-US" sz="1800" b="1">
                <a:effectLst/>
                <a:latin typeface="Copperplate Gothic Light" panose="020E0507020206020404" pitchFamily="34" charset="0"/>
                <a:ea typeface="Calibri" panose="020F0502020204030204" pitchFamily="34" charset="0"/>
              </a:rPr>
              <a:t>SC Initiatives Generation and Mapping</a:t>
            </a:r>
            <a:endParaRPr lang="en-US">
              <a:latin typeface="Copperplate Gothic Light" panose="020E0507020206020404" pitchFamily="34" charset="0"/>
            </a:endParaRPr>
          </a:p>
        </p:txBody>
      </p:sp>
      <p:sp>
        <p:nvSpPr>
          <p:cNvPr id="14" name="Arrow: Down 13">
            <a:extLst>
              <a:ext uri="{FF2B5EF4-FFF2-40B4-BE49-F238E27FC236}">
                <a16:creationId xmlns:a16="http://schemas.microsoft.com/office/drawing/2014/main" id="{B8A00811-B7E0-4A36-9406-B8C1CE94CF98}"/>
              </a:ext>
            </a:extLst>
          </p:cNvPr>
          <p:cNvSpPr/>
          <p:nvPr/>
        </p:nvSpPr>
        <p:spPr>
          <a:xfrm>
            <a:off x="9696800" y="3584866"/>
            <a:ext cx="330428" cy="469686"/>
          </a:xfrm>
          <a:prstGeom prst="downArrow">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1DD66055-4EB6-4085-A8AC-27FCE7EC1E2F}"/>
              </a:ext>
            </a:extLst>
          </p:cNvPr>
          <p:cNvSpPr/>
          <p:nvPr/>
        </p:nvSpPr>
        <p:spPr>
          <a:xfrm>
            <a:off x="10566170" y="3584866"/>
            <a:ext cx="330428" cy="469686"/>
          </a:xfrm>
          <a:prstGeom prst="downArrow">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2ECF34AE-4E3E-4B04-A6DF-59CA3D69CAF2}"/>
              </a:ext>
            </a:extLst>
          </p:cNvPr>
          <p:cNvSpPr/>
          <p:nvPr/>
        </p:nvSpPr>
        <p:spPr>
          <a:xfrm>
            <a:off x="8413522" y="4193653"/>
            <a:ext cx="3647209" cy="2300665"/>
          </a:xfrm>
          <a:prstGeom prst="cloud">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ctr">
              <a:buFont typeface="Arial" panose="020B0604020202020204" pitchFamily="34" charset="0"/>
              <a:buChar char="•"/>
            </a:pPr>
            <a:r>
              <a:rPr lang="en-GB" sz="1400" err="1">
                <a:solidFill>
                  <a:schemeClr val="tx1"/>
                </a:solidFill>
              </a:rPr>
              <a:t>Commonilities</a:t>
            </a:r>
            <a:r>
              <a:rPr lang="en-GB" sz="1400">
                <a:solidFill>
                  <a:schemeClr val="tx1"/>
                </a:solidFill>
              </a:rPr>
              <a:t> and interconnectedness among initiatives</a:t>
            </a:r>
          </a:p>
          <a:p>
            <a:pPr marL="228600" indent="-228600" algn="ctr">
              <a:buFont typeface="Arial" panose="020B0604020202020204" pitchFamily="34" charset="0"/>
              <a:buChar char="•"/>
            </a:pPr>
            <a:r>
              <a:rPr lang="en-GB" sz="1400">
                <a:solidFill>
                  <a:schemeClr val="tx1"/>
                </a:solidFill>
              </a:rPr>
              <a:t>Smart City projects implementation (engagement with Izmir Leadership and Service providers)</a:t>
            </a:r>
          </a:p>
        </p:txBody>
      </p:sp>
    </p:spTree>
    <p:extLst>
      <p:ext uri="{BB962C8B-B14F-4D97-AF65-F5344CB8AC3E}">
        <p14:creationId xmlns:p14="http://schemas.microsoft.com/office/powerpoint/2010/main" val="2321419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3746A-7E42-47E4-ABEB-4EF4129CB079}"/>
              </a:ext>
            </a:extLst>
          </p:cNvPr>
          <p:cNvSpPr>
            <a:spLocks noGrp="1"/>
          </p:cNvSpPr>
          <p:nvPr>
            <p:ph type="ctrTitle"/>
          </p:nvPr>
        </p:nvSpPr>
        <p:spPr/>
        <p:txBody>
          <a:bodyPr anchor="ctr">
            <a:normAutofit fontScale="90000"/>
          </a:bodyPr>
          <a:lstStyle/>
          <a:p>
            <a:r>
              <a:rPr lang="en-US"/>
              <a:t>Physical Planning and Urban Management Information System (PPUMIS)</a:t>
            </a:r>
          </a:p>
        </p:txBody>
      </p:sp>
      <p:sp>
        <p:nvSpPr>
          <p:cNvPr id="3" name="Subtitle 2">
            <a:extLst>
              <a:ext uri="{FF2B5EF4-FFF2-40B4-BE49-F238E27FC236}">
                <a16:creationId xmlns:a16="http://schemas.microsoft.com/office/drawing/2014/main" id="{E1EB873F-1F93-4B74-A0E1-8E89D5E83C32}"/>
              </a:ext>
            </a:extLst>
          </p:cNvPr>
          <p:cNvSpPr>
            <a:spLocks noGrp="1"/>
          </p:cNvSpPr>
          <p:nvPr>
            <p:ph type="subTitle" idx="1"/>
          </p:nvPr>
        </p:nvSpPr>
        <p:spPr/>
        <p:txBody>
          <a:bodyPr anchor="ctr"/>
          <a:lstStyle/>
          <a:p>
            <a:r>
              <a:rPr lang="en-US"/>
              <a:t>[Uganda]</a:t>
            </a:r>
          </a:p>
        </p:txBody>
      </p:sp>
    </p:spTree>
    <p:extLst>
      <p:ext uri="{BB962C8B-B14F-4D97-AF65-F5344CB8AC3E}">
        <p14:creationId xmlns:p14="http://schemas.microsoft.com/office/powerpoint/2010/main" val="41525812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99765-A3B6-43D2-AEA0-C3B1532FC0CB}"/>
              </a:ext>
            </a:extLst>
          </p:cNvPr>
          <p:cNvSpPr>
            <a:spLocks noGrp="1"/>
          </p:cNvSpPr>
          <p:nvPr>
            <p:ph type="title"/>
          </p:nvPr>
        </p:nvSpPr>
        <p:spPr>
          <a:xfrm>
            <a:off x="561470" y="125850"/>
            <a:ext cx="4840709" cy="1390129"/>
          </a:xfrm>
        </p:spPr>
        <p:txBody>
          <a:bodyPr vert="horz" lIns="91440" tIns="45720" rIns="91440" bIns="45720" rtlCol="0" anchor="ctr">
            <a:normAutofit/>
          </a:bodyPr>
          <a:lstStyle/>
          <a:p>
            <a:r>
              <a:rPr lang="en-US" sz="4000" b="1">
                <a:solidFill>
                  <a:schemeClr val="accent1">
                    <a:lumMod val="50000"/>
                  </a:schemeClr>
                </a:solidFill>
                <a:latin typeface="Andes Bold" panose="02000000000000000000" pitchFamily="50" charset="0"/>
              </a:rPr>
              <a:t>Who we are </a:t>
            </a:r>
          </a:p>
        </p:txBody>
      </p:sp>
      <p:graphicFrame>
        <p:nvGraphicFramePr>
          <p:cNvPr id="4" name="Table 3">
            <a:extLst>
              <a:ext uri="{FF2B5EF4-FFF2-40B4-BE49-F238E27FC236}">
                <a16:creationId xmlns:a16="http://schemas.microsoft.com/office/drawing/2014/main" id="{59FAD203-9E58-4F05-8A34-F84B2B2A4837}"/>
              </a:ext>
            </a:extLst>
          </p:cNvPr>
          <p:cNvGraphicFramePr>
            <a:graphicFrameLocks noGrp="1"/>
          </p:cNvGraphicFramePr>
          <p:nvPr/>
        </p:nvGraphicFramePr>
        <p:xfrm>
          <a:off x="727908" y="1420263"/>
          <a:ext cx="10736183" cy="5240366"/>
        </p:xfrm>
        <a:graphic>
          <a:graphicData uri="http://schemas.openxmlformats.org/drawingml/2006/table">
            <a:tbl>
              <a:tblPr firstRow="1" bandRow="1">
                <a:solidFill>
                  <a:schemeClr val="tx1">
                    <a:lumMod val="75000"/>
                    <a:lumOff val="25000"/>
                  </a:schemeClr>
                </a:solidFill>
                <a:tableStyleId>{C083E6E3-FA7D-4D7B-A595-EF9225AFEA82}</a:tableStyleId>
              </a:tblPr>
              <a:tblGrid>
                <a:gridCol w="2903625">
                  <a:extLst>
                    <a:ext uri="{9D8B030D-6E8A-4147-A177-3AD203B41FA5}">
                      <a16:colId xmlns:a16="http://schemas.microsoft.com/office/drawing/2014/main" val="1938501161"/>
                    </a:ext>
                  </a:extLst>
                </a:gridCol>
                <a:gridCol w="7832558">
                  <a:extLst>
                    <a:ext uri="{9D8B030D-6E8A-4147-A177-3AD203B41FA5}">
                      <a16:colId xmlns:a16="http://schemas.microsoft.com/office/drawing/2014/main" val="432364192"/>
                    </a:ext>
                  </a:extLst>
                </a:gridCol>
              </a:tblGrid>
              <a:tr h="933568">
                <a:tc>
                  <a:txBody>
                    <a:bodyPr/>
                    <a:lstStyle/>
                    <a:p>
                      <a:pPr marL="0" algn="ctr" defTabSz="914400" rtl="0" eaLnBrk="1" latinLnBrk="0" hangingPunct="1"/>
                      <a:r>
                        <a:rPr lang="en-US" sz="1800" b="1" kern="1200" cap="none" spc="0">
                          <a:solidFill>
                            <a:schemeClr val="bg1"/>
                          </a:solidFill>
                          <a:latin typeface="+mn-lt"/>
                          <a:ea typeface="+mn-ea"/>
                          <a:cs typeface="+mn-cs"/>
                        </a:rPr>
                        <a:t>Country &amp; City</a:t>
                      </a:r>
                    </a:p>
                  </a:txBody>
                  <a:tcPr marL="68868" marR="98382" marT="19676" marB="1475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algn="l" defTabSz="914400" rtl="0" eaLnBrk="1" latinLnBrk="0" hangingPunct="1"/>
                      <a:r>
                        <a:rPr lang="en-US" sz="1300" b="0" kern="1200" cap="none" spc="0" dirty="0">
                          <a:solidFill>
                            <a:schemeClr val="bg1"/>
                          </a:solidFill>
                          <a:latin typeface="+mn-lt"/>
                          <a:ea typeface="+mn-ea"/>
                          <a:cs typeface="+mn-cs"/>
                        </a:rPr>
                        <a:t>UGANDA – Ministry of Lands, Housing and Urban Development (MoLHUD)</a:t>
                      </a:r>
                    </a:p>
                  </a:txBody>
                  <a:tcPr marL="68868" marR="98382" marT="19676" marB="1475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905738198"/>
                  </a:ext>
                </a:extLst>
              </a:tr>
              <a:tr h="1762109">
                <a:tc>
                  <a:txBody>
                    <a:bodyPr/>
                    <a:lstStyle/>
                    <a:p>
                      <a:pPr algn="ctr"/>
                      <a:r>
                        <a:rPr lang="en-US" sz="1800" b="1" cap="none" spc="0">
                          <a:solidFill>
                            <a:schemeClr val="bg1"/>
                          </a:solidFill>
                        </a:rPr>
                        <a:t>Smart City Needs and Opportunities</a:t>
                      </a:r>
                    </a:p>
                  </a:txBody>
                  <a:tcPr marL="68868" marR="98382" marT="19676" marB="1475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l"/>
                      <a:r>
                        <a:rPr lang="en-US" sz="1300" b="1" cap="none" spc="0" dirty="0">
                          <a:solidFill>
                            <a:schemeClr val="bg1"/>
                          </a:solidFill>
                        </a:rPr>
                        <a:t>Smart City Challenges</a:t>
                      </a:r>
                    </a:p>
                    <a:p>
                      <a:pPr marL="285750" indent="-285750" algn="l">
                        <a:buFont typeface="Arial" panose="020B0604020202020204" pitchFamily="34" charset="0"/>
                        <a:buChar char="•"/>
                      </a:pPr>
                      <a:r>
                        <a:rPr lang="en-US" sz="1300" b="0" cap="none" spc="0" dirty="0">
                          <a:solidFill>
                            <a:schemeClr val="bg1"/>
                          </a:solidFill>
                        </a:rPr>
                        <a:t>Data fragmentation and disintegrated systems (GIS database, land information)</a:t>
                      </a:r>
                    </a:p>
                    <a:p>
                      <a:pPr marL="285750" indent="-285750" algn="l">
                        <a:buFont typeface="Arial" panose="020B0604020202020204" pitchFamily="34" charset="0"/>
                        <a:buChar char="•"/>
                      </a:pPr>
                      <a:r>
                        <a:rPr lang="en-US" sz="1300" b="0" cap="none" spc="0" dirty="0">
                          <a:solidFill>
                            <a:schemeClr val="bg1"/>
                          </a:solidFill>
                        </a:rPr>
                        <a:t>Lack of experienced professionals </a:t>
                      </a:r>
                    </a:p>
                    <a:p>
                      <a:pPr marL="285750" indent="-285750" algn="l">
                        <a:buFont typeface="Arial" panose="020B0604020202020204" pitchFamily="34" charset="0"/>
                        <a:buChar char="•"/>
                      </a:pPr>
                      <a:r>
                        <a:rPr lang="en-US" sz="1300" b="0" cap="none" spc="0" dirty="0">
                          <a:solidFill>
                            <a:schemeClr val="bg1"/>
                          </a:solidFill>
                        </a:rPr>
                        <a:t>Low usability of end users</a:t>
                      </a:r>
                    </a:p>
                    <a:p>
                      <a:pPr marL="285750" indent="-285750" algn="l">
                        <a:buFont typeface="Arial" panose="020B0604020202020204" pitchFamily="34" charset="0"/>
                        <a:buChar char="•"/>
                      </a:pPr>
                      <a:r>
                        <a:rPr lang="en-US" sz="1300" b="0" cap="none" spc="0" dirty="0">
                          <a:solidFill>
                            <a:schemeClr val="bg1"/>
                          </a:solidFill>
                        </a:rPr>
                        <a:t>Inconsistent network connectivity</a:t>
                      </a:r>
                    </a:p>
                    <a:p>
                      <a:pPr marL="285750" indent="-285750" algn="l">
                        <a:buFont typeface="Arial" panose="020B0604020202020204" pitchFamily="34" charset="0"/>
                        <a:buChar char="•"/>
                      </a:pPr>
                      <a:r>
                        <a:rPr lang="en-US" sz="1300" b="0" cap="none" spc="0" dirty="0">
                          <a:solidFill>
                            <a:schemeClr val="bg1"/>
                          </a:solidFill>
                        </a:rPr>
                        <a:t>Cybersecurity risks</a:t>
                      </a:r>
                    </a:p>
                    <a:p>
                      <a:pPr algn="l"/>
                      <a:endParaRPr lang="en-US" sz="1300" b="0" cap="none" spc="0" dirty="0">
                        <a:solidFill>
                          <a:schemeClr val="bg1"/>
                        </a:solidFill>
                      </a:endParaRPr>
                    </a:p>
                    <a:p>
                      <a:pPr algn="l"/>
                      <a:r>
                        <a:rPr lang="en-US" sz="1300" b="1" cap="none" spc="0" dirty="0">
                          <a:solidFill>
                            <a:schemeClr val="bg1"/>
                          </a:solidFill>
                        </a:rPr>
                        <a:t>Smart City Solutions</a:t>
                      </a:r>
                    </a:p>
                    <a:p>
                      <a:pPr marL="285750" indent="-285750" algn="l">
                        <a:buFont typeface="Arial" panose="020B0604020202020204" pitchFamily="34" charset="0"/>
                        <a:buChar char="•"/>
                      </a:pPr>
                      <a:r>
                        <a:rPr lang="en-US" sz="1300" b="0" cap="none" spc="0" dirty="0">
                          <a:solidFill>
                            <a:schemeClr val="bg1"/>
                          </a:solidFill>
                        </a:rPr>
                        <a:t>Data integration and management, and system enhancement</a:t>
                      </a:r>
                    </a:p>
                    <a:p>
                      <a:pPr marL="285750" indent="-285750" algn="l">
                        <a:buFont typeface="Arial" panose="020B0604020202020204" pitchFamily="34" charset="0"/>
                        <a:buChar char="•"/>
                      </a:pPr>
                      <a:r>
                        <a:rPr lang="en-US" sz="1300" b="0" cap="none" spc="0" dirty="0">
                          <a:solidFill>
                            <a:schemeClr val="bg1"/>
                          </a:solidFill>
                        </a:rPr>
                        <a:t>Connectivity improvement</a:t>
                      </a:r>
                    </a:p>
                    <a:p>
                      <a:pPr marL="285750" indent="-285750" algn="l">
                        <a:buFont typeface="Arial" panose="020B0604020202020204" pitchFamily="34" charset="0"/>
                        <a:buChar char="•"/>
                      </a:pPr>
                      <a:r>
                        <a:rPr lang="en-US" sz="1300" b="0" cap="none" spc="0" dirty="0">
                          <a:solidFill>
                            <a:schemeClr val="bg1"/>
                          </a:solidFill>
                        </a:rPr>
                        <a:t>Training and capacity building (e.g. GIS)</a:t>
                      </a:r>
                    </a:p>
                    <a:p>
                      <a:pPr marL="285750" indent="-285750" algn="l">
                        <a:buFont typeface="Arial" panose="020B0604020202020204" pitchFamily="34" charset="0"/>
                        <a:buChar char="•"/>
                      </a:pPr>
                      <a:r>
                        <a:rPr lang="en-US" sz="1300" b="0" cap="none" spc="0" dirty="0">
                          <a:solidFill>
                            <a:schemeClr val="bg1"/>
                          </a:solidFill>
                        </a:rPr>
                        <a:t>Digitization of planning procedures and urban management</a:t>
                      </a:r>
                    </a:p>
                  </a:txBody>
                  <a:tcPr marL="68868" marR="98382" marT="19676" marB="1475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3369581738"/>
                  </a:ext>
                </a:extLst>
              </a:tr>
              <a:tr h="1762109">
                <a:tc>
                  <a:txBody>
                    <a:bodyPr/>
                    <a:lstStyle/>
                    <a:p>
                      <a:pPr algn="ctr"/>
                      <a:r>
                        <a:rPr lang="en-US" sz="1800" b="1" cap="none" spc="0" dirty="0">
                          <a:solidFill>
                            <a:schemeClr val="bg1"/>
                          </a:solidFill>
                        </a:rPr>
                        <a:t>Project Overview </a:t>
                      </a:r>
                    </a:p>
                  </a:txBody>
                  <a:tcPr marL="68868" marR="98382" marT="19676" marB="1475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just">
                        <a:lnSpc>
                          <a:spcPct val="107000"/>
                        </a:lnSpc>
                        <a:spcAft>
                          <a:spcPts val="0"/>
                        </a:spcAft>
                      </a:pPr>
                      <a:endParaRPr lang="en-US" sz="1100" b="1" dirty="0">
                        <a:effectLst/>
                        <a:latin typeface="Calibri" panose="020F0502020204030204" pitchFamily="34" charset="0"/>
                        <a:ea typeface="Malgun Gothic" panose="020B0503020000020004" pitchFamily="34" charset="-127"/>
                        <a:cs typeface="Times New Roman" panose="02020603050405020304" pitchFamily="18" charset="0"/>
                      </a:endParaRPr>
                    </a:p>
                    <a:p>
                      <a:pPr algn="just">
                        <a:lnSpc>
                          <a:spcPct val="107000"/>
                        </a:lnSpc>
                        <a:spcAft>
                          <a:spcPts val="0"/>
                        </a:spcAft>
                      </a:pPr>
                      <a:r>
                        <a:rPr lang="en-US" sz="1200" b="0" dirty="0">
                          <a:solidFill>
                            <a:schemeClr val="bg1"/>
                          </a:solidFill>
                          <a:effectLst/>
                          <a:latin typeface="Calibri" panose="020F0502020204030204" pitchFamily="34" charset="0"/>
                          <a:ea typeface="Malgun Gothic" panose="020B0503020000020004" pitchFamily="34" charset="-127"/>
                          <a:cs typeface="Times New Roman" panose="02020603050405020304" pitchFamily="18" charset="0"/>
                        </a:rPr>
                        <a:t>The Project supports the </a:t>
                      </a:r>
                      <a:r>
                        <a:rPr lang="en-US" sz="1200" b="0" dirty="0" err="1">
                          <a:solidFill>
                            <a:schemeClr val="bg1"/>
                          </a:solidFill>
                          <a:effectLst/>
                          <a:latin typeface="Calibri" panose="020F0502020204030204" pitchFamily="34" charset="0"/>
                          <a:ea typeface="Malgun Gothic" panose="020B0503020000020004" pitchFamily="34" charset="-127"/>
                          <a:cs typeface="Times New Roman" panose="02020603050405020304" pitchFamily="18" charset="0"/>
                        </a:rPr>
                        <a:t>MoLHUD</a:t>
                      </a:r>
                      <a:r>
                        <a:rPr lang="en-US" sz="1200" b="0" dirty="0">
                          <a:solidFill>
                            <a:schemeClr val="bg1"/>
                          </a:solidFill>
                          <a:effectLst/>
                          <a:latin typeface="Calibri" panose="020F0502020204030204" pitchFamily="34" charset="0"/>
                          <a:ea typeface="Malgun Gothic" panose="020B0503020000020004" pitchFamily="34" charset="-127"/>
                          <a:cs typeface="Times New Roman" panose="02020603050405020304" pitchFamily="18" charset="0"/>
                        </a:rPr>
                        <a:t> in the development and implementation of its Physical Planning and Urban Management Information System (PPUMIS) with the aim to enhance physical planning and urban management at the national and local level in Uganda.</a:t>
                      </a:r>
                    </a:p>
                    <a:p>
                      <a:pPr algn="just">
                        <a:lnSpc>
                          <a:spcPct val="107000"/>
                        </a:lnSpc>
                        <a:spcAft>
                          <a:spcPts val="0"/>
                        </a:spcAft>
                      </a:pPr>
                      <a:endParaRPr lang="en-US" sz="1200" b="0" dirty="0">
                        <a:solidFill>
                          <a:schemeClr val="bg1"/>
                        </a:solidFill>
                        <a:effectLst/>
                        <a:latin typeface="Calibri" panose="020F0502020204030204" pitchFamily="34" charset="0"/>
                        <a:ea typeface="Malgun Gothic" panose="020B0503020000020004" pitchFamily="34" charset="-127"/>
                        <a:cs typeface="Times New Roman" panose="02020603050405020304" pitchFamily="18" charset="0"/>
                      </a:endParaRPr>
                    </a:p>
                    <a:p>
                      <a:pPr algn="just">
                        <a:lnSpc>
                          <a:spcPct val="107000"/>
                        </a:lnSpc>
                        <a:spcAft>
                          <a:spcPts val="0"/>
                        </a:spcAft>
                      </a:pPr>
                      <a:r>
                        <a:rPr lang="en-US" sz="1200" b="0" dirty="0">
                          <a:solidFill>
                            <a:schemeClr val="bg1"/>
                          </a:solidFill>
                          <a:effectLst/>
                          <a:latin typeface="Calibri" panose="020F0502020204030204" pitchFamily="34" charset="0"/>
                          <a:ea typeface="Malgun Gothic" panose="020B0503020000020004" pitchFamily="34" charset="-127"/>
                          <a:cs typeface="Times New Roman" panose="02020603050405020304" pitchFamily="18" charset="0"/>
                        </a:rPr>
                        <a:t>Activities include:</a:t>
                      </a:r>
                    </a:p>
                    <a:p>
                      <a:pPr marL="171450" indent="-171450" algn="just">
                        <a:lnSpc>
                          <a:spcPct val="107000"/>
                        </a:lnSpc>
                        <a:spcAft>
                          <a:spcPts val="0"/>
                        </a:spcAft>
                        <a:buFont typeface="Arial" panose="020B0604020202020204" pitchFamily="34" charset="0"/>
                        <a:buChar char="•"/>
                      </a:pPr>
                      <a:r>
                        <a:rPr lang="en-US" sz="1200" b="0" dirty="0">
                          <a:solidFill>
                            <a:schemeClr val="bg1"/>
                          </a:solidFill>
                          <a:effectLst/>
                          <a:latin typeface="Calibri" panose="020F0502020204030204" pitchFamily="34" charset="0"/>
                          <a:ea typeface="Malgun Gothic" panose="020B0503020000020004" pitchFamily="34" charset="-127"/>
                          <a:cs typeface="Times New Roman" panose="02020603050405020304" pitchFamily="18" charset="0"/>
                        </a:rPr>
                        <a:t>Support for the development of a 5-year strategic plan (together with </a:t>
                      </a:r>
                      <a:r>
                        <a:rPr lang="en-US" sz="1200" b="0" dirty="0" err="1">
                          <a:solidFill>
                            <a:schemeClr val="bg1"/>
                          </a:solidFill>
                          <a:effectLst/>
                          <a:latin typeface="Calibri" panose="020F0502020204030204" pitchFamily="34" charset="0"/>
                          <a:ea typeface="Malgun Gothic" panose="020B0503020000020004" pitchFamily="34" charset="-127"/>
                          <a:cs typeface="Times New Roman" panose="02020603050405020304" pitchFamily="18" charset="0"/>
                        </a:rPr>
                        <a:t>MoLHUD</a:t>
                      </a:r>
                      <a:r>
                        <a:rPr lang="en-US" sz="1200" b="0" dirty="0">
                          <a:solidFill>
                            <a:schemeClr val="bg1"/>
                          </a:solidFill>
                          <a:effectLst/>
                          <a:latin typeface="Calibri" panose="020F0502020204030204" pitchFamily="34" charset="0"/>
                          <a:ea typeface="Malgun Gothic" panose="020B0503020000020004" pitchFamily="34" charset="-127"/>
                          <a:cs typeface="Times New Roman" panose="02020603050405020304" pitchFamily="18" charset="0"/>
                        </a:rPr>
                        <a:t> and consultancy firm)</a:t>
                      </a:r>
                    </a:p>
                    <a:p>
                      <a:pPr marL="171450" indent="-171450" algn="just">
                        <a:lnSpc>
                          <a:spcPct val="107000"/>
                        </a:lnSpc>
                        <a:spcAft>
                          <a:spcPts val="0"/>
                        </a:spcAft>
                        <a:buFont typeface="Arial" panose="020B0604020202020204" pitchFamily="34" charset="0"/>
                        <a:buChar char="•"/>
                      </a:pPr>
                      <a:r>
                        <a:rPr lang="en-US" sz="1200" b="0" dirty="0">
                          <a:solidFill>
                            <a:schemeClr val="bg1"/>
                          </a:solidFill>
                          <a:effectLst/>
                          <a:latin typeface="Calibri" panose="020F0502020204030204" pitchFamily="34" charset="0"/>
                          <a:ea typeface="Malgun Gothic" panose="020B0503020000020004" pitchFamily="34" charset="-127"/>
                          <a:cs typeface="Times New Roman" panose="02020603050405020304" pitchFamily="18" charset="0"/>
                        </a:rPr>
                        <a:t>Technical support for data integration and system enhancement (to </a:t>
                      </a:r>
                      <a:r>
                        <a:rPr lang="en-US" sz="1200" b="0" dirty="0" err="1">
                          <a:solidFill>
                            <a:schemeClr val="bg1"/>
                          </a:solidFill>
                          <a:effectLst/>
                          <a:latin typeface="Calibri" panose="020F0502020204030204" pitchFamily="34" charset="0"/>
                          <a:ea typeface="Malgun Gothic" panose="020B0503020000020004" pitchFamily="34" charset="-127"/>
                          <a:cs typeface="Times New Roman" panose="02020603050405020304" pitchFamily="18" charset="0"/>
                        </a:rPr>
                        <a:t>MoLHUD</a:t>
                      </a:r>
                      <a:r>
                        <a:rPr lang="en-US" sz="1200" b="0" dirty="0">
                          <a:solidFill>
                            <a:schemeClr val="bg1"/>
                          </a:solidFill>
                          <a:effectLst/>
                          <a:latin typeface="Calibri" panose="020F0502020204030204" pitchFamily="34" charset="0"/>
                          <a:ea typeface="Malgun Gothic" panose="020B0503020000020004" pitchFamily="34" charset="-127"/>
                          <a:cs typeface="Times New Roman" panose="02020603050405020304" pitchFamily="18" charset="0"/>
                        </a:rPr>
                        <a:t>)</a:t>
                      </a:r>
                    </a:p>
                    <a:p>
                      <a:pPr marL="171450" indent="-171450" algn="just">
                        <a:lnSpc>
                          <a:spcPct val="107000"/>
                        </a:lnSpc>
                        <a:spcAft>
                          <a:spcPts val="0"/>
                        </a:spcAft>
                        <a:buFont typeface="Arial" panose="020B0604020202020204" pitchFamily="34" charset="0"/>
                        <a:buChar char="•"/>
                      </a:pPr>
                      <a:r>
                        <a:rPr lang="en-US" sz="1200" b="0" dirty="0">
                          <a:solidFill>
                            <a:schemeClr val="bg1"/>
                          </a:solidFill>
                          <a:effectLst/>
                          <a:latin typeface="Calibri" panose="020F0502020204030204" pitchFamily="34" charset="0"/>
                          <a:ea typeface="Malgun Gothic" panose="020B0503020000020004" pitchFamily="34" charset="-127"/>
                          <a:cs typeface="Times New Roman" panose="02020603050405020304" pitchFamily="18" charset="0"/>
                        </a:rPr>
                        <a:t>Identify quick wins and provide capacity support to enhance functionality of PPUMIS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529509003"/>
                  </a:ext>
                </a:extLst>
              </a:tr>
            </a:tbl>
          </a:graphicData>
        </a:graphic>
      </p:graphicFrame>
    </p:spTree>
    <p:extLst>
      <p:ext uri="{BB962C8B-B14F-4D97-AF65-F5344CB8AC3E}">
        <p14:creationId xmlns:p14="http://schemas.microsoft.com/office/powerpoint/2010/main" val="688694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99765-A3B6-43D2-AEA0-C3B1532FC0CB}"/>
              </a:ext>
            </a:extLst>
          </p:cNvPr>
          <p:cNvSpPr>
            <a:spLocks noGrp="1"/>
          </p:cNvSpPr>
          <p:nvPr>
            <p:ph type="title"/>
          </p:nvPr>
        </p:nvSpPr>
        <p:spPr/>
        <p:txBody>
          <a:bodyPr vert="horz" lIns="91440" tIns="45720" rIns="91440" bIns="45720" rtlCol="0" anchor="ctr">
            <a:normAutofit/>
          </a:bodyPr>
          <a:lstStyle/>
          <a:p>
            <a:r>
              <a:rPr lang="en-US" sz="4000" b="1" dirty="0">
                <a:solidFill>
                  <a:schemeClr val="accent1">
                    <a:lumMod val="50000"/>
                  </a:schemeClr>
                </a:solidFill>
                <a:latin typeface="Andes Bold" panose="02000000000000000000" pitchFamily="50" charset="0"/>
              </a:rPr>
              <a:t>What we seek from this TDD</a:t>
            </a:r>
          </a:p>
        </p:txBody>
      </p:sp>
      <p:sp>
        <p:nvSpPr>
          <p:cNvPr id="3" name="Content Placeholder 2">
            <a:extLst>
              <a:ext uri="{FF2B5EF4-FFF2-40B4-BE49-F238E27FC236}">
                <a16:creationId xmlns:a16="http://schemas.microsoft.com/office/drawing/2014/main" id="{0AAB5678-C614-4DDB-A7B7-1B61E0FD397F}"/>
              </a:ext>
            </a:extLst>
          </p:cNvPr>
          <p:cNvSpPr>
            <a:spLocks noGrp="1"/>
          </p:cNvSpPr>
          <p:nvPr>
            <p:ph idx="1"/>
          </p:nvPr>
        </p:nvSpPr>
        <p:spPr/>
        <p:txBody>
          <a:bodyPr vert="horz" lIns="91440" tIns="45720" rIns="91440" bIns="45720" rtlCol="0" anchor="t">
            <a:normAutofit fontScale="62500" lnSpcReduction="20000"/>
          </a:bodyPr>
          <a:lstStyle/>
          <a:p>
            <a:pPr marL="0" indent="0">
              <a:buNone/>
            </a:pPr>
            <a:r>
              <a:rPr lang="en-US" b="1" dirty="0"/>
              <a:t>Gaps and Challenges affecting PPUMIS Implementation</a:t>
            </a:r>
          </a:p>
          <a:p>
            <a:r>
              <a:rPr lang="en-US" dirty="0"/>
              <a:t>Absence of a National Spatial Data Infrastructure</a:t>
            </a:r>
          </a:p>
          <a:p>
            <a:r>
              <a:rPr lang="en-US" dirty="0"/>
              <a:t>Capacity Gaps in software usage (especially GIS)</a:t>
            </a:r>
          </a:p>
          <a:p>
            <a:r>
              <a:rPr lang="en-US" dirty="0"/>
              <a:t>Poor and outdated </a:t>
            </a:r>
            <a:r>
              <a:rPr lang="en-US"/>
              <a:t>equipment gaps </a:t>
            </a:r>
            <a:endParaRPr lang="en-US" dirty="0"/>
          </a:p>
          <a:p>
            <a:r>
              <a:rPr lang="en-US" dirty="0"/>
              <a:t>Database management data accessibility</a:t>
            </a:r>
          </a:p>
          <a:p>
            <a:pPr marL="0" indent="0">
              <a:buNone/>
            </a:pPr>
            <a:endParaRPr lang="en-US" dirty="0"/>
          </a:p>
          <a:p>
            <a:pPr marL="0" indent="0">
              <a:buNone/>
            </a:pPr>
            <a:r>
              <a:rPr lang="en-US" b="1" dirty="0"/>
              <a:t>Questions</a:t>
            </a:r>
          </a:p>
          <a:p>
            <a:r>
              <a:rPr lang="en-US" sz="2800" dirty="0"/>
              <a:t>How can smart technologies be fully integrated  into policies, institutional and legal/regulatory frameworks both at national and local government level of administration?</a:t>
            </a:r>
          </a:p>
          <a:p>
            <a:r>
              <a:rPr lang="en-US" sz="2800" dirty="0"/>
              <a:t>What smart technologies are effective in managing socio-economic and spatial data (availability, costs, technologies, standardization, sharing protocols, etc)?</a:t>
            </a:r>
          </a:p>
          <a:p>
            <a:r>
              <a:rPr lang="en-US" sz="2800" dirty="0"/>
              <a:t>What smart technologies are effective in dealing with Physical Planning and Urban Management Service delivery standards, procedures, approaches, policies, laws etc)?</a:t>
            </a:r>
          </a:p>
          <a:p>
            <a:r>
              <a:rPr lang="en-US" sz="2800" dirty="0"/>
              <a:t>What smart technologies are efficient in managing physical environment including space, housing, transport and 3D modelling – scenario testing? </a:t>
            </a:r>
          </a:p>
          <a:p>
            <a:endParaRPr lang="en-US" sz="2800" dirty="0"/>
          </a:p>
        </p:txBody>
      </p:sp>
    </p:spTree>
    <p:extLst>
      <p:ext uri="{BB962C8B-B14F-4D97-AF65-F5344CB8AC3E}">
        <p14:creationId xmlns:p14="http://schemas.microsoft.com/office/powerpoint/2010/main" val="1145429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99765-A3B6-43D2-AEA0-C3B1532FC0CB}"/>
              </a:ext>
            </a:extLst>
          </p:cNvPr>
          <p:cNvSpPr>
            <a:spLocks noGrp="1"/>
          </p:cNvSpPr>
          <p:nvPr>
            <p:ph type="title"/>
          </p:nvPr>
        </p:nvSpPr>
        <p:spPr>
          <a:xfrm>
            <a:off x="561470" y="125850"/>
            <a:ext cx="4840709" cy="1390129"/>
          </a:xfrm>
        </p:spPr>
        <p:txBody>
          <a:bodyPr vert="horz" lIns="91440" tIns="45720" rIns="91440" bIns="45720" rtlCol="0" anchor="ctr">
            <a:normAutofit/>
          </a:bodyPr>
          <a:lstStyle/>
          <a:p>
            <a:r>
              <a:rPr lang="en-US" sz="4000" b="1">
                <a:solidFill>
                  <a:schemeClr val="accent1">
                    <a:lumMod val="50000"/>
                  </a:schemeClr>
                </a:solidFill>
                <a:latin typeface="Andes Bold" panose="02000000000000000000" pitchFamily="50" charset="0"/>
              </a:rPr>
              <a:t>Who we are </a:t>
            </a:r>
          </a:p>
        </p:txBody>
      </p:sp>
      <p:graphicFrame>
        <p:nvGraphicFramePr>
          <p:cNvPr id="4" name="Table 3">
            <a:extLst>
              <a:ext uri="{FF2B5EF4-FFF2-40B4-BE49-F238E27FC236}">
                <a16:creationId xmlns:a16="http://schemas.microsoft.com/office/drawing/2014/main" id="{59FAD203-9E58-4F05-8A34-F84B2B2A4837}"/>
              </a:ext>
            </a:extLst>
          </p:cNvPr>
          <p:cNvGraphicFramePr>
            <a:graphicFrameLocks noGrp="1"/>
          </p:cNvGraphicFramePr>
          <p:nvPr/>
        </p:nvGraphicFramePr>
        <p:xfrm>
          <a:off x="814133" y="1600200"/>
          <a:ext cx="10736183" cy="5315861"/>
        </p:xfrm>
        <a:graphic>
          <a:graphicData uri="http://schemas.openxmlformats.org/drawingml/2006/table">
            <a:tbl>
              <a:tblPr firstRow="1" bandRow="1">
                <a:solidFill>
                  <a:schemeClr val="tx1">
                    <a:lumMod val="75000"/>
                    <a:lumOff val="25000"/>
                  </a:schemeClr>
                </a:solidFill>
                <a:tableStyleId>{C083E6E3-FA7D-4D7B-A595-EF9225AFEA82}</a:tableStyleId>
              </a:tblPr>
              <a:tblGrid>
                <a:gridCol w="2903625">
                  <a:extLst>
                    <a:ext uri="{9D8B030D-6E8A-4147-A177-3AD203B41FA5}">
                      <a16:colId xmlns:a16="http://schemas.microsoft.com/office/drawing/2014/main" val="1938501161"/>
                    </a:ext>
                  </a:extLst>
                </a:gridCol>
                <a:gridCol w="7832558">
                  <a:extLst>
                    <a:ext uri="{9D8B030D-6E8A-4147-A177-3AD203B41FA5}">
                      <a16:colId xmlns:a16="http://schemas.microsoft.com/office/drawing/2014/main" val="432364192"/>
                    </a:ext>
                  </a:extLst>
                </a:gridCol>
              </a:tblGrid>
              <a:tr h="809786">
                <a:tc>
                  <a:txBody>
                    <a:bodyPr/>
                    <a:lstStyle/>
                    <a:p>
                      <a:pPr marL="0" algn="ctr" defTabSz="914400" rtl="0" eaLnBrk="1" latinLnBrk="0" hangingPunct="1"/>
                      <a:r>
                        <a:rPr lang="en-US" sz="1800" b="1" kern="1200" cap="none" spc="0">
                          <a:solidFill>
                            <a:schemeClr val="bg1"/>
                          </a:solidFill>
                          <a:latin typeface="+mn-lt"/>
                          <a:ea typeface="+mn-ea"/>
                          <a:cs typeface="+mn-cs"/>
                        </a:rPr>
                        <a:t>Country &amp; City</a:t>
                      </a:r>
                    </a:p>
                  </a:txBody>
                  <a:tcPr marL="68868" marR="98382" marT="19676" marB="1475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algn="l" defTabSz="914400" rtl="0" eaLnBrk="1" latinLnBrk="0" hangingPunct="1"/>
                      <a:r>
                        <a:rPr lang="en-US" sz="1300" b="0" kern="1200" cap="none" spc="0" dirty="0">
                          <a:solidFill>
                            <a:schemeClr val="bg1"/>
                          </a:solidFill>
                          <a:latin typeface="+mn-lt"/>
                          <a:ea typeface="+mn-ea"/>
                          <a:cs typeface="+mn-cs"/>
                        </a:rPr>
                        <a:t>(Where is your team from? Regional/geographical/cultural/social characteristics?) </a:t>
                      </a:r>
                    </a:p>
                    <a:p>
                      <a:pPr marL="0" algn="l" defTabSz="914400" rtl="0" eaLnBrk="1" latinLnBrk="0" hangingPunct="1"/>
                      <a:r>
                        <a:rPr lang="en-US" sz="1300" b="0" kern="1200" cap="none" spc="0" dirty="0">
                          <a:solidFill>
                            <a:schemeClr val="accent4">
                              <a:lumMod val="40000"/>
                              <a:lumOff val="60000"/>
                            </a:schemeClr>
                          </a:solidFill>
                          <a:latin typeface="+mn-lt"/>
                          <a:ea typeface="+mn-ea"/>
                          <a:cs typeface="+mn-cs"/>
                        </a:rPr>
                        <a:t>Our team is from Cairo, Egypt. We live in Cairo governorate and some of us live in new cities such as New Cairo and Sheikh Zayed. </a:t>
                      </a:r>
                    </a:p>
                  </a:txBody>
                  <a:tcPr marL="68868" marR="98382" marT="19676" marB="1475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905738198"/>
                  </a:ext>
                </a:extLst>
              </a:tr>
              <a:tr h="1085086">
                <a:tc>
                  <a:txBody>
                    <a:bodyPr/>
                    <a:lstStyle/>
                    <a:p>
                      <a:pPr algn="ctr"/>
                      <a:r>
                        <a:rPr lang="en-US" sz="1800" b="1" cap="none" spc="0">
                          <a:solidFill>
                            <a:schemeClr val="bg1"/>
                          </a:solidFill>
                        </a:rPr>
                        <a:t>Smart City Needs and Opportunities</a:t>
                      </a:r>
                    </a:p>
                  </a:txBody>
                  <a:tcPr marL="68868" marR="98382" marT="19676" marB="1475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l"/>
                      <a:r>
                        <a:rPr lang="en-US" sz="1300" b="0" cap="none" spc="0" dirty="0">
                          <a:solidFill>
                            <a:schemeClr val="bg1"/>
                          </a:solidFill>
                        </a:rPr>
                        <a:t>(What smart city needs do you have in your country/city? Where do you see smart city solution relevant in your country/city? You may use the menu of options provided in Slide 4)</a:t>
                      </a:r>
                    </a:p>
                    <a:p>
                      <a:pPr algn="l"/>
                      <a:r>
                        <a:rPr lang="en-US" sz="1300" b="0" cap="none" spc="0" dirty="0">
                          <a:solidFill>
                            <a:schemeClr val="accent4">
                              <a:lumMod val="40000"/>
                              <a:lumOff val="60000"/>
                            </a:schemeClr>
                          </a:solidFill>
                        </a:rPr>
                        <a:t>Mobility infrastructure and assets, Solid Waste Management, Business Models and Financing, Performance Management and City-Wide Planning.</a:t>
                      </a:r>
                    </a:p>
                  </a:txBody>
                  <a:tcPr marL="68868" marR="98382" marT="19676" marB="1475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3369581738"/>
                  </a:ext>
                </a:extLst>
              </a:tr>
              <a:tr h="1762109">
                <a:tc>
                  <a:txBody>
                    <a:bodyPr/>
                    <a:lstStyle/>
                    <a:p>
                      <a:pPr algn="ctr"/>
                      <a:r>
                        <a:rPr lang="en-US" sz="1800" b="1" cap="none" spc="0">
                          <a:solidFill>
                            <a:schemeClr val="bg1"/>
                          </a:solidFill>
                        </a:rPr>
                        <a:t>Project Overview </a:t>
                      </a:r>
                    </a:p>
                  </a:txBody>
                  <a:tcPr marL="68868" marR="98382" marT="19676" marB="1475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algn="l" defTabSz="914400" rtl="0" eaLnBrk="1" latinLnBrk="0" hangingPunct="1"/>
                      <a:r>
                        <a:rPr lang="en-US" sz="1300" b="0" kern="1200" cap="none" spc="0" dirty="0">
                          <a:solidFill>
                            <a:schemeClr val="bg1"/>
                          </a:solidFill>
                          <a:latin typeface="+mn-lt"/>
                          <a:ea typeface="+mn-ea"/>
                          <a:cs typeface="+mn-cs"/>
                        </a:rPr>
                        <a:t>(What smart city projects/initiatives are you working on? Brief description of the project including objective, components, progress, stakeholders, etc.)</a:t>
                      </a:r>
                    </a:p>
                    <a:p>
                      <a:pPr marL="0" algn="l" defTabSz="914400" rtl="0" eaLnBrk="1" latinLnBrk="0" hangingPunct="1"/>
                      <a:r>
                        <a:rPr lang="en-US" sz="1300" b="1" kern="1200" cap="none" spc="0" dirty="0">
                          <a:solidFill>
                            <a:schemeClr val="accent4">
                              <a:lumMod val="40000"/>
                              <a:lumOff val="60000"/>
                            </a:schemeClr>
                          </a:solidFill>
                          <a:latin typeface="+mn-lt"/>
                          <a:ea typeface="+mn-ea"/>
                          <a:cs typeface="+mn-cs"/>
                        </a:rPr>
                        <a:t>The Program Objective: </a:t>
                      </a:r>
                      <a:r>
                        <a:rPr lang="en-US" sz="1300" b="0" kern="1200" cap="none" spc="0" dirty="0">
                          <a:solidFill>
                            <a:schemeClr val="accent4">
                              <a:lumMod val="40000"/>
                              <a:lumOff val="60000"/>
                            </a:schemeClr>
                          </a:solidFill>
                          <a:latin typeface="+mn-lt"/>
                          <a:ea typeface="+mn-ea"/>
                          <a:cs typeface="+mn-cs"/>
                        </a:rPr>
                        <a:t>to foster sustainable and resilient urbanization in Egypt’s New Urban Communities through supporting, and enhancing the capacity of, local and national authorities towards enhanced property registration, tenure security and urban management.</a:t>
                      </a:r>
                    </a:p>
                    <a:p>
                      <a:pPr marL="0" algn="l" defTabSz="914400" rtl="0" eaLnBrk="1" latinLnBrk="0" hangingPunct="1"/>
                      <a:r>
                        <a:rPr lang="en-US" sz="1300" b="1" dirty="0">
                          <a:solidFill>
                            <a:schemeClr val="accent4">
                              <a:lumMod val="40000"/>
                              <a:lumOff val="60000"/>
                            </a:schemeClr>
                          </a:solidFill>
                        </a:rPr>
                        <a:t>The program components:</a:t>
                      </a:r>
                    </a:p>
                    <a:p>
                      <a:pPr marL="742950" lvl="1" indent="-228600">
                        <a:lnSpc>
                          <a:spcPct val="90000"/>
                        </a:lnSpc>
                        <a:spcBef>
                          <a:spcPts val="600"/>
                        </a:spcBef>
                        <a:buFont typeface="Arial" panose="020B0604020202020204" pitchFamily="34" charset="0"/>
                        <a:buChar char="•"/>
                      </a:pPr>
                      <a:r>
                        <a:rPr lang="en-US" sz="1300" b="1" dirty="0">
                          <a:solidFill>
                            <a:schemeClr val="accent4">
                              <a:lumMod val="40000"/>
                              <a:lumOff val="60000"/>
                            </a:schemeClr>
                          </a:solidFill>
                        </a:rPr>
                        <a:t>1st Pillar: </a:t>
                      </a:r>
                      <a:r>
                        <a:rPr lang="en-US" sz="1300" dirty="0">
                          <a:solidFill>
                            <a:schemeClr val="accent4">
                              <a:lumMod val="40000"/>
                              <a:lumOff val="60000"/>
                            </a:schemeClr>
                          </a:solidFill>
                        </a:rPr>
                        <a:t>Street Addressing System</a:t>
                      </a:r>
                    </a:p>
                    <a:p>
                      <a:pPr marL="742950" lvl="1" indent="-228600">
                        <a:lnSpc>
                          <a:spcPct val="90000"/>
                        </a:lnSpc>
                        <a:spcBef>
                          <a:spcPts val="600"/>
                        </a:spcBef>
                        <a:buFont typeface="Arial" panose="020B0604020202020204" pitchFamily="34" charset="0"/>
                        <a:buChar char="•"/>
                      </a:pPr>
                      <a:r>
                        <a:rPr lang="en-US" sz="1300" b="1" dirty="0">
                          <a:solidFill>
                            <a:schemeClr val="accent4">
                              <a:lumMod val="40000"/>
                              <a:lumOff val="60000"/>
                            </a:schemeClr>
                          </a:solidFill>
                        </a:rPr>
                        <a:t>2nd Pillar: </a:t>
                      </a:r>
                      <a:r>
                        <a:rPr lang="en-US" sz="1300" dirty="0">
                          <a:solidFill>
                            <a:schemeClr val="accent4">
                              <a:lumMod val="40000"/>
                              <a:lumOff val="60000"/>
                            </a:schemeClr>
                          </a:solidFill>
                        </a:rPr>
                        <a:t>Asset Management System</a:t>
                      </a:r>
                    </a:p>
                    <a:p>
                      <a:pPr marL="742950" lvl="1" indent="-228600">
                        <a:lnSpc>
                          <a:spcPct val="90000"/>
                        </a:lnSpc>
                        <a:spcBef>
                          <a:spcPts val="600"/>
                        </a:spcBef>
                        <a:buFont typeface="Arial" panose="020B0604020202020204" pitchFamily="34" charset="0"/>
                        <a:buChar char="•"/>
                      </a:pPr>
                      <a:r>
                        <a:rPr lang="en-US" sz="1300" b="1" dirty="0">
                          <a:solidFill>
                            <a:schemeClr val="accent4">
                              <a:lumMod val="40000"/>
                              <a:lumOff val="60000"/>
                            </a:schemeClr>
                          </a:solidFill>
                        </a:rPr>
                        <a:t>3rd Pillar: </a:t>
                      </a:r>
                      <a:r>
                        <a:rPr lang="en-US" sz="1300" dirty="0">
                          <a:solidFill>
                            <a:schemeClr val="accent4">
                              <a:lumMod val="40000"/>
                              <a:lumOff val="60000"/>
                            </a:schemeClr>
                          </a:solidFill>
                        </a:rPr>
                        <a:t>Property Registration </a:t>
                      </a:r>
                    </a:p>
                    <a:p>
                      <a:pPr marL="742950" lvl="1" indent="-228600">
                        <a:lnSpc>
                          <a:spcPct val="90000"/>
                        </a:lnSpc>
                        <a:spcBef>
                          <a:spcPts val="600"/>
                        </a:spcBef>
                        <a:buFont typeface="Arial" panose="020B0604020202020204" pitchFamily="34" charset="0"/>
                        <a:buChar char="•"/>
                      </a:pPr>
                      <a:r>
                        <a:rPr lang="en-US" sz="1300" b="1" dirty="0">
                          <a:solidFill>
                            <a:schemeClr val="accent4">
                              <a:lumMod val="40000"/>
                              <a:lumOff val="60000"/>
                            </a:schemeClr>
                          </a:solidFill>
                        </a:rPr>
                        <a:t>4th Pillar: </a:t>
                      </a:r>
                      <a:r>
                        <a:rPr lang="en-US" sz="1300" dirty="0">
                          <a:solidFill>
                            <a:schemeClr val="accent4">
                              <a:lumMod val="40000"/>
                              <a:lumOff val="60000"/>
                            </a:schemeClr>
                          </a:solidFill>
                        </a:rPr>
                        <a:t>Own Source Revenue </a:t>
                      </a:r>
                    </a:p>
                    <a:p>
                      <a:pPr marL="742950" lvl="1" indent="-228600">
                        <a:lnSpc>
                          <a:spcPct val="90000"/>
                        </a:lnSpc>
                        <a:spcBef>
                          <a:spcPts val="600"/>
                        </a:spcBef>
                        <a:buFont typeface="Arial" panose="020B0604020202020204" pitchFamily="34" charset="0"/>
                        <a:buChar char="•"/>
                      </a:pPr>
                      <a:r>
                        <a:rPr lang="en-US" sz="1300" b="1" dirty="0">
                          <a:solidFill>
                            <a:schemeClr val="accent4">
                              <a:lumMod val="40000"/>
                              <a:lumOff val="60000"/>
                            </a:schemeClr>
                          </a:solidFill>
                        </a:rPr>
                        <a:t>5th Pillar: </a:t>
                      </a:r>
                      <a:r>
                        <a:rPr lang="en-US" sz="1300" dirty="0">
                          <a:solidFill>
                            <a:schemeClr val="accent4">
                              <a:lumMod val="40000"/>
                              <a:lumOff val="60000"/>
                            </a:schemeClr>
                          </a:solidFill>
                        </a:rPr>
                        <a:t>Smart Cities</a:t>
                      </a:r>
                      <a:endParaRPr lang="en-US" sz="1300" dirty="0">
                        <a:solidFill>
                          <a:schemeClr val="accent4">
                            <a:lumMod val="40000"/>
                            <a:lumOff val="60000"/>
                          </a:schemeClr>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4">
                              <a:lumMod val="40000"/>
                              <a:lumOff val="60000"/>
                            </a:schemeClr>
                          </a:solidFill>
                        </a:rPr>
                        <a:t>Counterparts</a:t>
                      </a:r>
                      <a:r>
                        <a:rPr lang="en-US" sz="1300" dirty="0">
                          <a:solidFill>
                            <a:schemeClr val="accent4">
                              <a:lumMod val="40000"/>
                              <a:lumOff val="60000"/>
                            </a:schemeClr>
                          </a:solidFill>
                        </a:rPr>
                        <a:t>: Ministry of Housing, Utilities and Urban Communities &amp; NUCA; Ministry of Justice &amp; REPD.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4">
                              <a:lumMod val="40000"/>
                              <a:lumOff val="60000"/>
                            </a:schemeClr>
                          </a:solidFill>
                        </a:rPr>
                        <a:t>Implementer</a:t>
                      </a:r>
                      <a:r>
                        <a:rPr lang="en-US" sz="1300" dirty="0">
                          <a:solidFill>
                            <a:schemeClr val="accent4">
                              <a:lumMod val="40000"/>
                              <a:lumOff val="60000"/>
                            </a:schemeClr>
                          </a:solidFill>
                        </a:rPr>
                        <a:t>: The World Bank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4">
                              <a:lumMod val="40000"/>
                              <a:lumOff val="60000"/>
                            </a:schemeClr>
                          </a:solidFill>
                        </a:rPr>
                        <a:t>Financier</a:t>
                      </a:r>
                      <a:r>
                        <a:rPr lang="en-US" sz="1300" dirty="0">
                          <a:solidFill>
                            <a:schemeClr val="accent4">
                              <a:lumMod val="40000"/>
                              <a:lumOff val="60000"/>
                            </a:schemeClr>
                          </a:solidFill>
                        </a:rPr>
                        <a:t>: Government of Switzerland via State Secretariat for Economic Cooperation (SECO)</a:t>
                      </a:r>
                      <a:endParaRPr lang="en-US" sz="1300" b="0" kern="1200" cap="none" spc="0" dirty="0">
                        <a:solidFill>
                          <a:schemeClr val="accent4">
                            <a:lumMod val="40000"/>
                            <a:lumOff val="60000"/>
                          </a:schemeClr>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4">
                              <a:lumMod val="40000"/>
                              <a:lumOff val="60000"/>
                            </a:schemeClr>
                          </a:solidFill>
                        </a:rPr>
                        <a:t>Timeline</a:t>
                      </a:r>
                      <a:r>
                        <a:rPr lang="en-US" sz="1300" dirty="0">
                          <a:solidFill>
                            <a:schemeClr val="accent4">
                              <a:lumMod val="40000"/>
                              <a:lumOff val="60000"/>
                            </a:schemeClr>
                          </a:solidFill>
                        </a:rPr>
                        <a:t>: January 2022 – December 2025 (4 years).</a:t>
                      </a:r>
                    </a:p>
                  </a:txBody>
                  <a:tcPr marL="68868" marR="98382" marT="19676" marB="1475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529509003"/>
                  </a:ext>
                </a:extLst>
              </a:tr>
            </a:tbl>
          </a:graphicData>
        </a:graphic>
      </p:graphicFrame>
    </p:spTree>
    <p:extLst>
      <p:ext uri="{BB962C8B-B14F-4D97-AF65-F5344CB8AC3E}">
        <p14:creationId xmlns:p14="http://schemas.microsoft.com/office/powerpoint/2010/main" val="4024986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99765-A3B6-43D2-AEA0-C3B1532FC0CB}"/>
              </a:ext>
            </a:extLst>
          </p:cNvPr>
          <p:cNvSpPr>
            <a:spLocks noGrp="1"/>
          </p:cNvSpPr>
          <p:nvPr>
            <p:ph type="title"/>
          </p:nvPr>
        </p:nvSpPr>
        <p:spPr/>
        <p:txBody>
          <a:bodyPr vert="horz" lIns="91440" tIns="45720" rIns="91440" bIns="45720" rtlCol="0" anchor="ctr">
            <a:normAutofit/>
          </a:bodyPr>
          <a:lstStyle/>
          <a:p>
            <a:r>
              <a:rPr lang="en-US" sz="4000" b="1">
                <a:solidFill>
                  <a:schemeClr val="accent1">
                    <a:lumMod val="50000"/>
                  </a:schemeClr>
                </a:solidFill>
                <a:latin typeface="Andes Bold" panose="02000000000000000000" pitchFamily="50" charset="0"/>
              </a:rPr>
              <a:t>What we seek from this TDD</a:t>
            </a:r>
          </a:p>
        </p:txBody>
      </p:sp>
      <p:sp>
        <p:nvSpPr>
          <p:cNvPr id="3" name="Content Placeholder 2">
            <a:extLst>
              <a:ext uri="{FF2B5EF4-FFF2-40B4-BE49-F238E27FC236}">
                <a16:creationId xmlns:a16="http://schemas.microsoft.com/office/drawing/2014/main" id="{0AAB5678-C614-4DDB-A7B7-1B61E0FD397F}"/>
              </a:ext>
            </a:extLst>
          </p:cNvPr>
          <p:cNvSpPr>
            <a:spLocks noGrp="1"/>
          </p:cNvSpPr>
          <p:nvPr>
            <p:ph idx="1"/>
          </p:nvPr>
        </p:nvSpPr>
        <p:spPr/>
        <p:txBody>
          <a:bodyPr vert="horz" lIns="91440" tIns="45720" rIns="91440" bIns="45720" rtlCol="0" anchor="t">
            <a:normAutofit fontScale="55000" lnSpcReduction="20000"/>
          </a:bodyPr>
          <a:lstStyle/>
          <a:p>
            <a:r>
              <a:rPr lang="en-US" dirty="0"/>
              <a:t>Describe gaps or challenges in your project (You may refer to the smart city topics in slide 4)</a:t>
            </a:r>
          </a:p>
          <a:p>
            <a:pPr marL="0" indent="0">
              <a:buNone/>
            </a:pPr>
            <a:endParaRPr lang="en-US" dirty="0"/>
          </a:p>
          <a:p>
            <a:r>
              <a:rPr lang="en-US" dirty="0">
                <a:solidFill>
                  <a:schemeClr val="accent1">
                    <a:lumMod val="75000"/>
                  </a:schemeClr>
                </a:solidFill>
              </a:rPr>
              <a:t>Readiness of new cities to implement smart city concept in terms of infrastructure and services, governance, technology and data sharing.</a:t>
            </a:r>
          </a:p>
          <a:p>
            <a:r>
              <a:rPr lang="en-US" dirty="0">
                <a:solidFill>
                  <a:schemeClr val="accent1">
                    <a:lumMod val="75000"/>
                  </a:schemeClr>
                </a:solidFill>
              </a:rPr>
              <a:t>Capacity of  the governmental staff to work in a smart city.</a:t>
            </a:r>
          </a:p>
          <a:p>
            <a:r>
              <a:rPr lang="en-US" dirty="0">
                <a:solidFill>
                  <a:schemeClr val="accent1">
                    <a:lumMod val="75000"/>
                  </a:schemeClr>
                </a:solidFill>
              </a:rPr>
              <a:t>Lack of digital compliance.</a:t>
            </a:r>
          </a:p>
          <a:p>
            <a:pPr marL="0" indent="0">
              <a:buNone/>
            </a:pPr>
            <a:endParaRPr lang="en-US" dirty="0"/>
          </a:p>
          <a:p>
            <a:r>
              <a:rPr lang="en-US" dirty="0"/>
              <a:t>Pose them as specific questions about the kind of Smart City solution/answers you are seeking for (e.g. What smart technologies are effective in monitoring and addressing traffic congestion?)</a:t>
            </a:r>
          </a:p>
          <a:p>
            <a:pPr marL="0" indent="0">
              <a:buNone/>
            </a:pPr>
            <a:endParaRPr lang="en-US" dirty="0"/>
          </a:p>
          <a:p>
            <a:r>
              <a:rPr lang="en-US" dirty="0">
                <a:solidFill>
                  <a:schemeClr val="accent1">
                    <a:lumMod val="75000"/>
                  </a:schemeClr>
                </a:solidFill>
              </a:rPr>
              <a:t>What are the main infrastructure services that need to exist in a city to be labeled as a smart city?</a:t>
            </a:r>
          </a:p>
          <a:p>
            <a:r>
              <a:rPr lang="en-US" dirty="0">
                <a:solidFill>
                  <a:schemeClr val="accent1">
                    <a:lumMod val="75000"/>
                  </a:schemeClr>
                </a:solidFill>
              </a:rPr>
              <a:t>What type of trainings should be provided to governmental staff to be prepared to work in a smart city?</a:t>
            </a:r>
          </a:p>
          <a:p>
            <a:r>
              <a:rPr lang="en-US" dirty="0">
                <a:solidFill>
                  <a:schemeClr val="accent1">
                    <a:lumMod val="75000"/>
                  </a:schemeClr>
                </a:solidFill>
              </a:rPr>
              <a:t>What </a:t>
            </a:r>
            <a:r>
              <a:rPr lang="en-US">
                <a:solidFill>
                  <a:schemeClr val="accent1">
                    <a:lumMod val="75000"/>
                  </a:schemeClr>
                </a:solidFill>
              </a:rPr>
              <a:t>kind of smart </a:t>
            </a:r>
            <a:r>
              <a:rPr lang="en-US" dirty="0">
                <a:solidFill>
                  <a:schemeClr val="accent1">
                    <a:lumMod val="75000"/>
                  </a:schemeClr>
                </a:solidFill>
              </a:rPr>
              <a:t>technologies are effective in data sharing including security considerations?</a:t>
            </a:r>
          </a:p>
          <a:p>
            <a:r>
              <a:rPr lang="en-US" dirty="0">
                <a:solidFill>
                  <a:schemeClr val="accent1">
                    <a:lumMod val="75000"/>
                  </a:schemeClr>
                </a:solidFill>
              </a:rPr>
              <a:t>What type of branding is used to promote for new cities as smart cities?</a:t>
            </a:r>
          </a:p>
          <a:p>
            <a:r>
              <a:rPr lang="en-US" dirty="0">
                <a:solidFill>
                  <a:schemeClr val="accent1">
                    <a:lumMod val="75000"/>
                  </a:schemeClr>
                </a:solidFill>
              </a:rPr>
              <a:t>How to prepare citizens to live in a smart city?</a:t>
            </a:r>
          </a:p>
          <a:p>
            <a:pPr marL="0" indent="0">
              <a:buNone/>
            </a:pPr>
            <a:endParaRPr lang="en-US" dirty="0"/>
          </a:p>
          <a:p>
            <a:endParaRPr lang="en-US" dirty="0"/>
          </a:p>
        </p:txBody>
      </p:sp>
    </p:spTree>
    <p:extLst>
      <p:ext uri="{BB962C8B-B14F-4D97-AF65-F5344CB8AC3E}">
        <p14:creationId xmlns:p14="http://schemas.microsoft.com/office/powerpoint/2010/main" val="4032568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3746A-7E42-47E4-ABEB-4EF4129CB079}"/>
              </a:ext>
            </a:extLst>
          </p:cNvPr>
          <p:cNvSpPr>
            <a:spLocks noGrp="1"/>
          </p:cNvSpPr>
          <p:nvPr>
            <p:ph type="ctrTitle"/>
          </p:nvPr>
        </p:nvSpPr>
        <p:spPr/>
        <p:txBody>
          <a:bodyPr anchor="ctr">
            <a:normAutofit fontScale="90000"/>
          </a:bodyPr>
          <a:lstStyle/>
          <a:p>
            <a:br>
              <a:rPr lang="en-US" dirty="0"/>
            </a:br>
            <a:r>
              <a:rPr lang="en-US" dirty="0"/>
              <a:t>[New planning bylaw for GAM]</a:t>
            </a:r>
            <a:br>
              <a:rPr lang="en-US" dirty="0"/>
            </a:br>
            <a:r>
              <a:rPr lang="en-US" dirty="0"/>
              <a:t>Designing for </a:t>
            </a:r>
            <a:br>
              <a:rPr lang="en-US" dirty="0"/>
            </a:br>
            <a:r>
              <a:rPr lang="en-US" dirty="0"/>
              <a:t>communities to promote walkability</a:t>
            </a:r>
          </a:p>
        </p:txBody>
      </p:sp>
      <p:sp>
        <p:nvSpPr>
          <p:cNvPr id="3" name="Subtitle 2">
            <a:extLst>
              <a:ext uri="{FF2B5EF4-FFF2-40B4-BE49-F238E27FC236}">
                <a16:creationId xmlns:a16="http://schemas.microsoft.com/office/drawing/2014/main" id="{E1EB873F-1F93-4B74-A0E1-8E89D5E83C32}"/>
              </a:ext>
            </a:extLst>
          </p:cNvPr>
          <p:cNvSpPr>
            <a:spLocks noGrp="1"/>
          </p:cNvSpPr>
          <p:nvPr>
            <p:ph type="subTitle" idx="1"/>
          </p:nvPr>
        </p:nvSpPr>
        <p:spPr>
          <a:xfrm>
            <a:off x="1440872" y="4248584"/>
            <a:ext cx="9144000" cy="1655762"/>
          </a:xfrm>
        </p:spPr>
        <p:txBody>
          <a:bodyPr anchor="ctr"/>
          <a:lstStyle/>
          <a:p>
            <a:r>
              <a:rPr lang="en-US" dirty="0"/>
              <a:t>[ Reham Bataineh :Jordan /Amman/ Urban Planner </a:t>
            </a:r>
          </a:p>
          <a:p>
            <a:r>
              <a:rPr lang="en-US" dirty="0"/>
              <a:t>Head of Local plans division /comprehensive planning department  ]</a:t>
            </a:r>
          </a:p>
        </p:txBody>
      </p:sp>
    </p:spTree>
    <p:extLst>
      <p:ext uri="{BB962C8B-B14F-4D97-AF65-F5344CB8AC3E}">
        <p14:creationId xmlns:p14="http://schemas.microsoft.com/office/powerpoint/2010/main" val="2633671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Country and city :</a:t>
            </a:r>
          </a:p>
        </p:txBody>
      </p:sp>
      <p:sp>
        <p:nvSpPr>
          <p:cNvPr id="3" name="Content Placeholder 2"/>
          <p:cNvSpPr>
            <a:spLocks noGrp="1"/>
          </p:cNvSpPr>
          <p:nvPr>
            <p:ph idx="1"/>
          </p:nvPr>
        </p:nvSpPr>
        <p:spPr>
          <a:xfrm>
            <a:off x="838200" y="1350840"/>
            <a:ext cx="10515600" cy="4351338"/>
          </a:xfrm>
        </p:spPr>
        <p:txBody>
          <a:bodyPr>
            <a:normAutofit fontScale="92500" lnSpcReduction="20000"/>
          </a:bodyPr>
          <a:lstStyle/>
          <a:p>
            <a:r>
              <a:rPr lang="en-US" dirty="0"/>
              <a:t>We are from Jordan /Amman /Greater Amman Municipality .</a:t>
            </a:r>
          </a:p>
          <a:p>
            <a:r>
              <a:rPr lang="en-US" dirty="0"/>
              <a:t>Regional/Geographical: Jordan has an area of about 35,475 square miles (91,900 square kilometers) and  population of around 11 million inhabitants as of 2021. It lies in the center of the Middle East, sharing its northern border with Syria, eastern border with Iraq, it's southern and eastern borders with Saudi Arabia, and western border with the Jordan River, the Dead Sea, and Israel.</a:t>
            </a:r>
          </a:p>
          <a:p>
            <a:r>
              <a:rPr lang="en-US" dirty="0"/>
              <a:t>Cultural/social characteristics: a typically Islamic  Arab country for its people are very warm. Jordan values its ethnically and religiously diverse population, and its popular food </a:t>
            </a:r>
            <a:r>
              <a:rPr lang="en-US" dirty="0" err="1"/>
              <a:t>Mansaf</a:t>
            </a:r>
            <a:r>
              <a:rPr lang="en-US" dirty="0"/>
              <a:t> .it is the country of Petra one of the seven wonders of the world  ,and  our ancestors are the Nabataeans</a:t>
            </a:r>
            <a:r>
              <a:rPr lang="ar-JO" dirty="0"/>
              <a:t>.</a:t>
            </a:r>
          </a:p>
          <a:p>
            <a:r>
              <a:rPr lang="en-US" dirty="0"/>
              <a:t>It is filled with historical sites, interesting geography, friendly people, and delicious food,</a:t>
            </a:r>
            <a:r>
              <a:rPr lang="ar-JO" dirty="0"/>
              <a:t>  </a:t>
            </a:r>
            <a:r>
              <a:rPr lang="en-US" dirty="0"/>
              <a:t>please visit Jordan you are most welcome here .</a:t>
            </a:r>
          </a:p>
        </p:txBody>
      </p:sp>
      <p:sp>
        <p:nvSpPr>
          <p:cNvPr id="4" name="Rectangle 3"/>
          <p:cNvSpPr/>
          <p:nvPr/>
        </p:nvSpPr>
        <p:spPr>
          <a:xfrm>
            <a:off x="1" y="5394104"/>
            <a:ext cx="12192000" cy="1463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8743" y="5405341"/>
            <a:ext cx="1606288" cy="1474886"/>
          </a:xfrm>
          <a:prstGeom prst="rect">
            <a:avLst/>
          </a:prstGeom>
        </p:spPr>
      </p:pic>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84113" y="5387063"/>
            <a:ext cx="2063558" cy="149179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2211" y="5394104"/>
            <a:ext cx="1831503" cy="1485390"/>
          </a:xfrm>
          <a:prstGeom prst="rect">
            <a:avLst/>
          </a:prstGeom>
        </p:spPr>
      </p:pic>
      <p:pic>
        <p:nvPicPr>
          <p:cNvPr id="9" name="Picture 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13243" y="5398755"/>
            <a:ext cx="2137041" cy="1449180"/>
          </a:xfrm>
          <a:prstGeom prst="rect">
            <a:avLst/>
          </a:prstGeom>
        </p:spPr>
      </p:pic>
      <p:pic>
        <p:nvPicPr>
          <p:cNvPr id="10" name="Picture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528356" y="5405341"/>
            <a:ext cx="1663645" cy="1435685"/>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4628" y="5366210"/>
            <a:ext cx="1491790" cy="1491790"/>
          </a:xfrm>
          <a:prstGeom prst="rect">
            <a:avLst/>
          </a:prstGeom>
        </p:spPr>
      </p:pic>
    </p:spTree>
    <p:extLst>
      <p:ext uri="{BB962C8B-B14F-4D97-AF65-F5344CB8AC3E}">
        <p14:creationId xmlns:p14="http://schemas.microsoft.com/office/powerpoint/2010/main" val="85191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5394104"/>
            <a:ext cx="12192000" cy="1463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Smart City Needs and Opportunities</a:t>
            </a:r>
            <a:br>
              <a:rPr lang="en-US" dirty="0"/>
            </a:br>
            <a:endParaRPr lang="en-US" dirty="0"/>
          </a:p>
        </p:txBody>
      </p:sp>
      <p:sp>
        <p:nvSpPr>
          <p:cNvPr id="3" name="Content Placeholder 2"/>
          <p:cNvSpPr>
            <a:spLocks noGrp="1"/>
          </p:cNvSpPr>
          <p:nvPr>
            <p:ph idx="1"/>
          </p:nvPr>
        </p:nvSpPr>
        <p:spPr>
          <a:xfrm>
            <a:off x="671147" y="1143000"/>
            <a:ext cx="10574215" cy="5099538"/>
          </a:xfrm>
        </p:spPr>
        <p:txBody>
          <a:bodyPr>
            <a:normAutofit fontScale="70000" lnSpcReduction="20000"/>
          </a:bodyPr>
          <a:lstStyle/>
          <a:p>
            <a:pPr marL="0" indent="0">
              <a:buNone/>
            </a:pPr>
            <a:r>
              <a:rPr lang="en-US" dirty="0"/>
              <a:t>GAM  lately created its Resilience Strategy followed by many important plans ,projects, initiatives as follows  :</a:t>
            </a:r>
          </a:p>
          <a:p>
            <a:pPr marL="0" indent="0">
              <a:buNone/>
            </a:pPr>
            <a:r>
              <a:rPr lang="en-US" dirty="0"/>
              <a:t>Climate Change Action Plan ,Green Growth Plan and many other plans  strategies that are concentrated around sustainable development and smart city solutions and its main objectives are  :</a:t>
            </a:r>
          </a:p>
          <a:p>
            <a:r>
              <a:rPr lang="en-US" dirty="0"/>
              <a:t>  Improve the mobility systems, </a:t>
            </a:r>
            <a:r>
              <a:rPr lang="en-US" dirty="0">
                <a:solidFill>
                  <a:srgbClr val="C00000"/>
                </a:solidFill>
              </a:rPr>
              <a:t>promote walkability</a:t>
            </a:r>
            <a:r>
              <a:rPr lang="en-US" dirty="0"/>
              <a:t>, connect the city digitally and institutionalize the planning in the city.(existing projects almost in final stages )examples :BRT system 25 km finished and now in the second stage ,digital transformation project :more than 77 services on the website .</a:t>
            </a:r>
          </a:p>
          <a:p>
            <a:r>
              <a:rPr lang="en-US" dirty="0"/>
              <a:t>Manage and fulfil climate change commitments, improve energy efficiency and security, including the diversification of  energy sources, apply green building guidelines, manage the water resources efficiently, and improve the waste management system(Existing Projects )</a:t>
            </a:r>
          </a:p>
          <a:p>
            <a:r>
              <a:rPr lang="en-US" dirty="0"/>
              <a:t>Leverage the existing human capital to create employment, support entrepreneurs, start-ups and incubators, and empower women.</a:t>
            </a:r>
          </a:p>
          <a:p>
            <a:r>
              <a:rPr lang="en-US" dirty="0"/>
              <a:t>Integrate and engage young people equally and support the youth through cultural campaigns</a:t>
            </a:r>
          </a:p>
          <a:p>
            <a:r>
              <a:rPr lang="en-US" dirty="0"/>
              <a:t>Promote a sense of belonging amongst citizens and promote participation and engagement</a:t>
            </a:r>
          </a:p>
        </p:txBody>
      </p:sp>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24754" y="5394104"/>
            <a:ext cx="2527650" cy="1463896"/>
          </a:xfrm>
          <a:prstGeom prst="rect">
            <a:avLst/>
          </a:prstGeom>
        </p:spPr>
      </p:pic>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455325" y="5394104"/>
            <a:ext cx="1789514" cy="1463896"/>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47760" y="5394104"/>
            <a:ext cx="2603064" cy="1463896"/>
          </a:xfrm>
          <a:prstGeom prst="rect">
            <a:avLst/>
          </a:prstGeom>
        </p:spPr>
      </p:pic>
      <p:pic>
        <p:nvPicPr>
          <p:cNvPr id="8" name="Picture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4973" y="5394104"/>
            <a:ext cx="1034292" cy="1463896"/>
          </a:xfrm>
          <a:prstGeom prst="rect">
            <a:avLst/>
          </a:prstGeom>
        </p:spPr>
      </p:pic>
      <p:pic>
        <p:nvPicPr>
          <p:cNvPr id="9" name="Picture 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730209" y="5394104"/>
            <a:ext cx="1128765" cy="1463896"/>
          </a:xfrm>
          <a:prstGeom prst="rect">
            <a:avLst/>
          </a:prstGeom>
        </p:spPr>
      </p:pic>
      <p:pic>
        <p:nvPicPr>
          <p:cNvPr id="10" name="Picture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193704" y="5394104"/>
            <a:ext cx="1034972" cy="1463896"/>
          </a:xfrm>
          <a:prstGeom prst="rect">
            <a:avLst/>
          </a:prstGeom>
        </p:spPr>
      </p:pic>
    </p:spTree>
    <p:extLst>
      <p:ext uri="{BB962C8B-B14F-4D97-AF65-F5344CB8AC3E}">
        <p14:creationId xmlns:p14="http://schemas.microsoft.com/office/powerpoint/2010/main" val="3792144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Overview </a:t>
            </a:r>
            <a:br>
              <a:rPr lang="en-US" dirty="0"/>
            </a:br>
            <a:endParaRPr lang="en-US" dirty="0"/>
          </a:p>
        </p:txBody>
      </p:sp>
      <p:sp>
        <p:nvSpPr>
          <p:cNvPr id="3" name="Content Placeholder 2"/>
          <p:cNvSpPr>
            <a:spLocks noGrp="1"/>
          </p:cNvSpPr>
          <p:nvPr>
            <p:ph idx="1"/>
          </p:nvPr>
        </p:nvSpPr>
        <p:spPr>
          <a:xfrm>
            <a:off x="653561" y="1535479"/>
            <a:ext cx="10515600" cy="4351338"/>
          </a:xfrm>
        </p:spPr>
        <p:txBody>
          <a:bodyPr>
            <a:normAutofit fontScale="92500" lnSpcReduction="20000"/>
          </a:bodyPr>
          <a:lstStyle/>
          <a:p>
            <a:r>
              <a:rPr lang="en-US" dirty="0">
                <a:solidFill>
                  <a:schemeClr val="accent1">
                    <a:lumMod val="50000"/>
                  </a:schemeClr>
                </a:solidFill>
              </a:rPr>
              <a:t>Regulation</a:t>
            </a:r>
            <a:r>
              <a:rPr lang="en-US" dirty="0"/>
              <a:t> : New planning bylaw for GAM.</a:t>
            </a:r>
          </a:p>
          <a:p>
            <a:r>
              <a:rPr lang="en-US" dirty="0">
                <a:solidFill>
                  <a:schemeClr val="accent1">
                    <a:lumMod val="50000"/>
                  </a:schemeClr>
                </a:solidFill>
              </a:rPr>
              <a:t>Objectives</a:t>
            </a:r>
            <a:r>
              <a:rPr lang="en-US" dirty="0"/>
              <a:t> :To cover existing gaps that found in  laws ,create  new building and planning typologies which is produced by MGP (Metro growth plan for Amman2025),and to enhance  social, environmental and economic themes to ensure livable, workable sustainable cities, and address urban resilience through urban planning and design process.</a:t>
            </a:r>
          </a:p>
          <a:p>
            <a:r>
              <a:rPr lang="en-US" dirty="0">
                <a:solidFill>
                  <a:srgbClr val="C00000"/>
                </a:solidFill>
              </a:rPr>
              <a:t>Enhance and Set a clear legal frame work to standardize and promote  walkability . </a:t>
            </a:r>
          </a:p>
          <a:p>
            <a:r>
              <a:rPr lang="en-US" dirty="0">
                <a:solidFill>
                  <a:schemeClr val="accent1">
                    <a:lumMod val="50000"/>
                  </a:schemeClr>
                </a:solidFill>
              </a:rPr>
              <a:t>Components</a:t>
            </a:r>
            <a:r>
              <a:rPr lang="en-US" dirty="0"/>
              <a:t> :Regulations ,guidelines , standards ,and  consultation and engagement process .</a:t>
            </a:r>
          </a:p>
          <a:p>
            <a:r>
              <a:rPr lang="en-US" dirty="0">
                <a:solidFill>
                  <a:schemeClr val="accent1">
                    <a:lumMod val="50000"/>
                  </a:schemeClr>
                </a:solidFill>
              </a:rPr>
              <a:t>Progress and stockholders </a:t>
            </a:r>
            <a:r>
              <a:rPr lang="en-US" dirty="0"/>
              <a:t>:Now it is in the stage of stockholders mapping and classification .(Internal &amp; External )</a:t>
            </a:r>
          </a:p>
          <a:p>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2755709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2D5688D87B4049AE25CDAC0E1251F3" ma:contentTypeVersion="13" ma:contentTypeDescription="Create a new document." ma:contentTypeScope="" ma:versionID="169245966cf235f69588e5cad80954cc">
  <xsd:schema xmlns:xsd="http://www.w3.org/2001/XMLSchema" xmlns:xs="http://www.w3.org/2001/XMLSchema" xmlns:p="http://schemas.microsoft.com/office/2006/metadata/properties" xmlns:ns2="b9e990fb-e2c1-4f15-9da9-188ee90df5a1" xmlns:ns3="eb0f1590-24f1-44e4-9181-7c48eec75f55" targetNamespace="http://schemas.microsoft.com/office/2006/metadata/properties" ma:root="true" ma:fieldsID="0a5f37375e5a6c5bf0006b5758ebc7b6" ns2:_="" ns3:_="">
    <xsd:import namespace="b9e990fb-e2c1-4f15-9da9-188ee90df5a1"/>
    <xsd:import namespace="eb0f1590-24f1-44e4-9181-7c48eec75f5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e990fb-e2c1-4f15-9da9-188ee90df5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b0f1590-24f1-44e4-9181-7c48eec75f5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196E4E3-BD6E-4E2C-93AB-A61032DBC222}">
  <ds:schemaRefs>
    <ds:schemaRef ds:uri="b9e990fb-e2c1-4f15-9da9-188ee90df5a1"/>
    <ds:schemaRef ds:uri="eb0f1590-24f1-44e4-9181-7c48eec75f5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4869834-13D1-456C-A512-AA64F44AF7F8}">
  <ds:schemaRefs>
    <ds:schemaRef ds:uri="http://schemas.microsoft.com/sharepoint/v3/contenttype/forms"/>
  </ds:schemaRefs>
</ds:datastoreItem>
</file>

<file path=customXml/itemProps3.xml><?xml version="1.0" encoding="utf-8"?>
<ds:datastoreItem xmlns:ds="http://schemas.openxmlformats.org/officeDocument/2006/customXml" ds:itemID="{FB39EBD5-B4E2-49DA-B377-985FD699671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TotalTime>
  <Words>3696</Words>
  <Application>Microsoft Office PowerPoint</Application>
  <PresentationFormat>Widescreen</PresentationFormat>
  <Paragraphs>426</Paragraphs>
  <Slides>33</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Andes Bold</vt:lpstr>
      <vt:lpstr>ANDESEXTRALIGHT</vt:lpstr>
      <vt:lpstr>Arial</vt:lpstr>
      <vt:lpstr>Calibri</vt:lpstr>
      <vt:lpstr>Calibri Light</vt:lpstr>
      <vt:lpstr>Copperplate Gothic Light</vt:lpstr>
      <vt:lpstr>Corbel Light</vt:lpstr>
      <vt:lpstr>Ink Free</vt:lpstr>
      <vt:lpstr>Symbol</vt:lpstr>
      <vt:lpstr>Wingdings</vt:lpstr>
      <vt:lpstr>Office Theme</vt:lpstr>
      <vt:lpstr>Virtual Knowledge Exchange World Bank – The Netherlands Smart Cities for Climate Resilience  - Participating Project Pitch – February 23-24, 2022</vt:lpstr>
      <vt:lpstr>PowerPoint Presentation</vt:lpstr>
      <vt:lpstr>Integrated Land and Urban Management in Egypt</vt:lpstr>
      <vt:lpstr>Who we are </vt:lpstr>
      <vt:lpstr>What we seek from this TDD</vt:lpstr>
      <vt:lpstr> [New planning bylaw for GAM] Designing for  communities to promote walkability</vt:lpstr>
      <vt:lpstr>Country and city :</vt:lpstr>
      <vt:lpstr>Smart City Needs and Opportunities </vt:lpstr>
      <vt:lpstr>Project Overview  </vt:lpstr>
      <vt:lpstr>What we seek from this TDD</vt:lpstr>
      <vt:lpstr>Ulaanbaatar Sustainable Urban Transport Project</vt:lpstr>
      <vt:lpstr>Who we are </vt:lpstr>
      <vt:lpstr>PowerPoint Presentation</vt:lpstr>
      <vt:lpstr>Smart city solution</vt:lpstr>
      <vt:lpstr>PowerPoint Presentation</vt:lpstr>
      <vt:lpstr>PowerPoint Presentation</vt:lpstr>
      <vt:lpstr>PowerPoint Presentation</vt:lpstr>
      <vt:lpstr>What we seek from this TDD</vt:lpstr>
      <vt:lpstr>Buffalo Municipality Smart City Strategy</vt:lpstr>
      <vt:lpstr>PowerPoint Presentation</vt:lpstr>
      <vt:lpstr>PowerPoint Presentation</vt:lpstr>
      <vt:lpstr>PowerPoint Presentation</vt:lpstr>
      <vt:lpstr>Izmir Smart City</vt:lpstr>
      <vt:lpstr>Who we are </vt:lpstr>
      <vt:lpstr>PowerPoint Presentation</vt:lpstr>
      <vt:lpstr>PowerPoint Presentation</vt:lpstr>
      <vt:lpstr>PowerPoint Presentation</vt:lpstr>
      <vt:lpstr>Izmir Smart City “Current State” Assessment (source: BSI PD 8100)</vt:lpstr>
      <vt:lpstr>Izmir Smart City Assessment - Synthesis of Feedback (14 participants in Survey)</vt:lpstr>
      <vt:lpstr>PowerPoint Presentation</vt:lpstr>
      <vt:lpstr>Physical Planning and Urban Management Information System (PPUMIS)</vt:lpstr>
      <vt:lpstr>Who we are </vt:lpstr>
      <vt:lpstr>What we seek from this TDD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Haley Sookyung Yeo</dc:creator>
  <cp:lastModifiedBy>Haley Sookyung Yeo</cp:lastModifiedBy>
  <cp:revision>12</cp:revision>
  <dcterms:created xsi:type="dcterms:W3CDTF">2021-11-16T18:44:30Z</dcterms:created>
  <dcterms:modified xsi:type="dcterms:W3CDTF">2022-02-22T19:11:00Z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0x010100292D5688D87B4049AE25CDAC0E1251F3</vt:lpwstr>
  </property>
</Properties>
</file>