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71" r:id="rId5"/>
    <p:sldId id="404" r:id="rId6"/>
    <p:sldId id="373" r:id="rId7"/>
    <p:sldId id="387" r:id="rId8"/>
    <p:sldId id="403" r:id="rId9"/>
    <p:sldId id="399" r:id="rId10"/>
    <p:sldId id="398" r:id="rId11"/>
    <p:sldId id="400" r:id="rId12"/>
    <p:sldId id="401" r:id="rId13"/>
    <p:sldId id="402" r:id="rId14"/>
    <p:sldId id="397" r:id="rId15"/>
    <p:sldId id="396" r:id="rId16"/>
    <p:sldId id="311" r:id="rId17"/>
    <p:sldId id="353" r:id="rId18"/>
    <p:sldId id="379" r:id="rId19"/>
    <p:sldId id="355" r:id="rId20"/>
    <p:sldId id="356" r:id="rId21"/>
    <p:sldId id="309"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74D59C0-B847-4A2B-B356-6499C3D50856}">
          <p14:sldIdLst>
            <p14:sldId id="271"/>
            <p14:sldId id="404"/>
            <p14:sldId id="373"/>
          </p14:sldIdLst>
        </p14:section>
        <p14:section name="Over to you" id="{B3203C09-F86B-4696-AD31-71A23C13865D}">
          <p14:sldIdLst>
            <p14:sldId id="387"/>
            <p14:sldId id="403"/>
            <p14:sldId id="399"/>
            <p14:sldId id="398"/>
            <p14:sldId id="400"/>
            <p14:sldId id="401"/>
            <p14:sldId id="402"/>
            <p14:sldId id="397"/>
            <p14:sldId id="396"/>
            <p14:sldId id="311"/>
          </p14:sldIdLst>
        </p14:section>
        <p14:section name="Appendix - Imagining urban use cases" id="{D42E1867-CDEC-4B40-8052-5160EFC6A023}">
          <p14:sldIdLst>
            <p14:sldId id="353"/>
            <p14:sldId id="379"/>
            <p14:sldId id="355"/>
            <p14:sldId id="356"/>
            <p14:sldId id="30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holas K.W. Jones" initials="NKJ" lastIdx="1" clrIdx="0">
    <p:extLst>
      <p:ext uri="{19B8F6BF-5375-455C-9EA6-DF929625EA0E}">
        <p15:presenceInfo xmlns:p15="http://schemas.microsoft.com/office/powerpoint/2012/main" userId="S-1-5-21-88094858-919529-1617787245-4015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9AF0"/>
    <a:srgbClr val="FF5050"/>
    <a:srgbClr val="2E75B6"/>
    <a:srgbClr val="FFC000"/>
    <a:srgbClr val="33CC33"/>
    <a:srgbClr val="00CCFF"/>
    <a:srgbClr val="00FF00"/>
    <a:srgbClr val="00B0F0"/>
    <a:srgbClr val="C00000"/>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887CA9-0473-4069-8315-8E652CAE0E0F}" v="1" dt="2018-11-27T13:09:01.0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6" autoAdjust="0"/>
    <p:restoredTop sz="95274" autoAdjust="0"/>
  </p:normalViewPr>
  <p:slideViewPr>
    <p:cSldViewPr snapToGrid="0">
      <p:cViewPr varScale="1">
        <p:scale>
          <a:sx n="87" d="100"/>
          <a:sy n="87" d="100"/>
        </p:scale>
        <p:origin x="1267" y="6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821"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K" userId="ba85caa5fa2fc330" providerId="LiveId" clId="{99887CA9-0473-4069-8315-8E652CAE0E0F}"/>
    <pc:docChg chg="modSld delSection">
      <pc:chgData name="Jonathan K" userId="ba85caa5fa2fc330" providerId="LiveId" clId="{99887CA9-0473-4069-8315-8E652CAE0E0F}" dt="2018-11-27T13:34:31.945" v="98" actId="403"/>
      <pc:docMkLst>
        <pc:docMk/>
      </pc:docMkLst>
      <pc:sldChg chg="modSp">
        <pc:chgData name="Jonathan K" userId="ba85caa5fa2fc330" providerId="LiveId" clId="{99887CA9-0473-4069-8315-8E652CAE0E0F}" dt="2018-11-27T13:12:09.437" v="24" actId="20577"/>
        <pc:sldMkLst>
          <pc:docMk/>
          <pc:sldMk cId="3035151848" sldId="397"/>
        </pc:sldMkLst>
        <pc:spChg chg="mod">
          <ac:chgData name="Jonathan K" userId="ba85caa5fa2fc330" providerId="LiveId" clId="{99887CA9-0473-4069-8315-8E652CAE0E0F}" dt="2018-11-27T13:12:09.437" v="24" actId="20577"/>
          <ac:spMkLst>
            <pc:docMk/>
            <pc:sldMk cId="3035151848" sldId="397"/>
            <ac:spMk id="9" creationId="{6EB188C3-11FB-456B-B36F-A57DDFD2B72B}"/>
          </ac:spMkLst>
        </pc:spChg>
      </pc:sldChg>
      <pc:sldChg chg="modSp">
        <pc:chgData name="Jonathan K" userId="ba85caa5fa2fc330" providerId="LiveId" clId="{99887CA9-0473-4069-8315-8E652CAE0E0F}" dt="2018-11-27T13:33:49.937" v="93" actId="403"/>
        <pc:sldMkLst>
          <pc:docMk/>
          <pc:sldMk cId="2161933931" sldId="398"/>
        </pc:sldMkLst>
        <pc:spChg chg="mod">
          <ac:chgData name="Jonathan K" userId="ba85caa5fa2fc330" providerId="LiveId" clId="{99887CA9-0473-4069-8315-8E652CAE0E0F}" dt="2018-11-27T13:33:49.937" v="93" actId="403"/>
          <ac:spMkLst>
            <pc:docMk/>
            <pc:sldMk cId="2161933931" sldId="398"/>
            <ac:spMk id="21" creationId="{290E6F83-A20B-4514-9F7C-C438C00A4AB5}"/>
          </ac:spMkLst>
        </pc:spChg>
      </pc:sldChg>
      <pc:sldChg chg="modSp">
        <pc:chgData name="Jonathan K" userId="ba85caa5fa2fc330" providerId="LiveId" clId="{99887CA9-0473-4069-8315-8E652CAE0E0F}" dt="2018-11-27T13:34:06.568" v="95" actId="403"/>
        <pc:sldMkLst>
          <pc:docMk/>
          <pc:sldMk cId="4010293510" sldId="399"/>
        </pc:sldMkLst>
        <pc:spChg chg="mod">
          <ac:chgData name="Jonathan K" userId="ba85caa5fa2fc330" providerId="LiveId" clId="{99887CA9-0473-4069-8315-8E652CAE0E0F}" dt="2018-11-27T13:34:06.568" v="95" actId="403"/>
          <ac:spMkLst>
            <pc:docMk/>
            <pc:sldMk cId="4010293510" sldId="399"/>
            <ac:spMk id="21" creationId="{290E6F83-A20B-4514-9F7C-C438C00A4AB5}"/>
          </ac:spMkLst>
        </pc:spChg>
      </pc:sldChg>
      <pc:sldChg chg="modSp">
        <pc:chgData name="Jonathan K" userId="ba85caa5fa2fc330" providerId="LiveId" clId="{99887CA9-0473-4069-8315-8E652CAE0E0F}" dt="2018-11-27T13:34:14.329" v="96" actId="404"/>
        <pc:sldMkLst>
          <pc:docMk/>
          <pc:sldMk cId="1166934696" sldId="400"/>
        </pc:sldMkLst>
        <pc:spChg chg="mod">
          <ac:chgData name="Jonathan K" userId="ba85caa5fa2fc330" providerId="LiveId" clId="{99887CA9-0473-4069-8315-8E652CAE0E0F}" dt="2018-11-27T13:34:14.329" v="96" actId="404"/>
          <ac:spMkLst>
            <pc:docMk/>
            <pc:sldMk cId="1166934696" sldId="400"/>
            <ac:spMk id="21" creationId="{290E6F83-A20B-4514-9F7C-C438C00A4AB5}"/>
          </ac:spMkLst>
        </pc:spChg>
        <pc:spChg chg="mod">
          <ac:chgData name="Jonathan K" userId="ba85caa5fa2fc330" providerId="LiveId" clId="{99887CA9-0473-4069-8315-8E652CAE0E0F}" dt="2018-11-27T13:09:39.013" v="11" actId="20577"/>
          <ac:spMkLst>
            <pc:docMk/>
            <pc:sldMk cId="1166934696" sldId="400"/>
            <ac:spMk id="23" creationId="{58496923-12AD-4275-A4F5-634BE8A47C8F}"/>
          </ac:spMkLst>
        </pc:spChg>
      </pc:sldChg>
      <pc:sldChg chg="modSp">
        <pc:chgData name="Jonathan K" userId="ba85caa5fa2fc330" providerId="LiveId" clId="{99887CA9-0473-4069-8315-8E652CAE0E0F}" dt="2018-11-27T13:34:25.426" v="97" actId="404"/>
        <pc:sldMkLst>
          <pc:docMk/>
          <pc:sldMk cId="2852324413" sldId="401"/>
        </pc:sldMkLst>
        <pc:spChg chg="mod">
          <ac:chgData name="Jonathan K" userId="ba85caa5fa2fc330" providerId="LiveId" clId="{99887CA9-0473-4069-8315-8E652CAE0E0F}" dt="2018-11-27T13:34:25.426" v="97" actId="404"/>
          <ac:spMkLst>
            <pc:docMk/>
            <pc:sldMk cId="2852324413" sldId="401"/>
            <ac:spMk id="21" creationId="{290E6F83-A20B-4514-9F7C-C438C00A4AB5}"/>
          </ac:spMkLst>
        </pc:spChg>
      </pc:sldChg>
      <pc:sldChg chg="modSp">
        <pc:chgData name="Jonathan K" userId="ba85caa5fa2fc330" providerId="LiveId" clId="{99887CA9-0473-4069-8315-8E652CAE0E0F}" dt="2018-11-27T13:34:31.945" v="98" actId="403"/>
        <pc:sldMkLst>
          <pc:docMk/>
          <pc:sldMk cId="2798817095" sldId="402"/>
        </pc:sldMkLst>
        <pc:spChg chg="mod">
          <ac:chgData name="Jonathan K" userId="ba85caa5fa2fc330" providerId="LiveId" clId="{99887CA9-0473-4069-8315-8E652CAE0E0F}" dt="2018-11-27T13:34:31.945" v="98" actId="403"/>
          <ac:spMkLst>
            <pc:docMk/>
            <pc:sldMk cId="2798817095" sldId="402"/>
            <ac:spMk id="21" creationId="{290E6F83-A20B-4514-9F7C-C438C00A4AB5}"/>
          </ac:spMkLst>
        </pc:spChg>
      </pc:sldChg>
      <pc:sldChg chg="modSp">
        <pc:chgData name="Jonathan K" userId="ba85caa5fa2fc330" providerId="LiveId" clId="{99887CA9-0473-4069-8315-8E652CAE0E0F}" dt="2018-11-27T13:15:20.790" v="88" actId="20577"/>
        <pc:sldMkLst>
          <pc:docMk/>
          <pc:sldMk cId="3252232148" sldId="404"/>
        </pc:sldMkLst>
        <pc:spChg chg="mod">
          <ac:chgData name="Jonathan K" userId="ba85caa5fa2fc330" providerId="LiveId" clId="{99887CA9-0473-4069-8315-8E652CAE0E0F}" dt="2018-11-27T13:15:20.790" v="88" actId="20577"/>
          <ac:spMkLst>
            <pc:docMk/>
            <pc:sldMk cId="3252232148" sldId="404"/>
            <ac:spMk id="7" creationId="{C7DA954C-0C4E-46F7-8D76-CB1D2F2163B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A66864-D0B0-4633-AF6B-0E325D1DA373}" type="datetimeFigureOut">
              <a:rPr lang="en-US" smtClean="0"/>
              <a:t>11/27/2018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3B0989-F81D-4A98-9FE5-74679B64FC02}" type="slidenum">
              <a:rPr lang="en-US" smtClean="0"/>
              <a:t>‹#›</a:t>
            </a:fld>
            <a:endParaRPr lang="en-US"/>
          </a:p>
        </p:txBody>
      </p:sp>
    </p:spTree>
    <p:extLst>
      <p:ext uri="{BB962C8B-B14F-4D97-AF65-F5344CB8AC3E}">
        <p14:creationId xmlns:p14="http://schemas.microsoft.com/office/powerpoint/2010/main" val="2956220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DA16B5-8F5C-4D7C-B912-BF0E69A556A1}" type="slidenum">
              <a:rPr lang="en-US" smtClean="0"/>
              <a:pPr/>
              <a:t>1</a:t>
            </a:fld>
            <a:endParaRPr lang="en-US" dirty="0"/>
          </a:p>
        </p:txBody>
      </p:sp>
    </p:spTree>
    <p:extLst>
      <p:ext uri="{BB962C8B-B14F-4D97-AF65-F5344CB8AC3E}">
        <p14:creationId xmlns:p14="http://schemas.microsoft.com/office/powerpoint/2010/main" val="3215993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7" name="Google Shape;807;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7829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481211205b_0_3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481211205b_0_3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5" name="Google Shape;815;g481211205b_0_3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1005754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1" name="Google Shape;821;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9290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481211205b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481211205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1" name="Google Shape;831;g481211205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2148654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0" name="Google Shape;840;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2728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0" name="Google Shape;840;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972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0" name="Google Shape;840;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8116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0" name="Google Shape;840;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643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0" name="Google Shape;840;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9061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0" name="Google Shape;840;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0320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0" name="Google Shape;840;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6722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0" name="Google Shape;840;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6491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6" name="Google Shape;1126;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7143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80FF04-9846-4DC8-92FE-A9CAED40B6FF}" type="datetimeFigureOut">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437CFF-AB3D-48EF-A542-6429AD82580F}" type="slidenum">
              <a:rPr lang="en-US" smtClean="0"/>
              <a:t>‹#›</a:t>
            </a:fld>
            <a:endParaRPr lang="en-US"/>
          </a:p>
        </p:txBody>
      </p:sp>
    </p:spTree>
    <p:extLst>
      <p:ext uri="{BB962C8B-B14F-4D97-AF65-F5344CB8AC3E}">
        <p14:creationId xmlns:p14="http://schemas.microsoft.com/office/powerpoint/2010/main" val="503832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0FF04-9846-4DC8-92FE-A9CAED40B6FF}" type="datetimeFigureOut">
              <a:rPr lang="en-US" smtClean="0"/>
              <a:t>11/27/2018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437CFF-AB3D-48EF-A542-6429AD82580F}" type="slidenum">
              <a:rPr lang="en-US" smtClean="0"/>
              <a:t>‹#›</a:t>
            </a:fld>
            <a:endParaRPr lang="en-US"/>
          </a:p>
        </p:txBody>
      </p:sp>
    </p:spTree>
    <p:extLst>
      <p:ext uri="{BB962C8B-B14F-4D97-AF65-F5344CB8AC3E}">
        <p14:creationId xmlns:p14="http://schemas.microsoft.com/office/powerpoint/2010/main" val="1215261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80FF04-9846-4DC8-92FE-A9CAED40B6FF}" type="datetimeFigureOut">
              <a:rPr lang="en-US" smtClean="0"/>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437CFF-AB3D-48EF-A542-6429AD82580F}" type="slidenum">
              <a:rPr lang="en-US" smtClean="0"/>
              <a:t>‹#›</a:t>
            </a:fld>
            <a:endParaRPr lang="en-US"/>
          </a:p>
        </p:txBody>
      </p:sp>
    </p:spTree>
    <p:extLst>
      <p:ext uri="{BB962C8B-B14F-4D97-AF65-F5344CB8AC3E}">
        <p14:creationId xmlns:p14="http://schemas.microsoft.com/office/powerpoint/2010/main" val="3890405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80FF04-9846-4DC8-92FE-A9CAED40B6FF}" type="datetimeFigureOut">
              <a:rPr lang="en-US" smtClean="0"/>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437CFF-AB3D-48EF-A542-6429AD82580F}" type="slidenum">
              <a:rPr lang="en-US" smtClean="0"/>
              <a:t>‹#›</a:t>
            </a:fld>
            <a:endParaRPr lang="en-US"/>
          </a:p>
        </p:txBody>
      </p:sp>
    </p:spTree>
    <p:extLst>
      <p:ext uri="{BB962C8B-B14F-4D97-AF65-F5344CB8AC3E}">
        <p14:creationId xmlns:p14="http://schemas.microsoft.com/office/powerpoint/2010/main" val="2069147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80FF04-9846-4DC8-92FE-A9CAED40B6FF}" type="datetimeFigureOut">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437CFF-AB3D-48EF-A542-6429AD82580F}" type="slidenum">
              <a:rPr lang="en-US" smtClean="0"/>
              <a:t>‹#›</a:t>
            </a:fld>
            <a:endParaRPr lang="en-US"/>
          </a:p>
        </p:txBody>
      </p:sp>
    </p:spTree>
    <p:extLst>
      <p:ext uri="{BB962C8B-B14F-4D97-AF65-F5344CB8AC3E}">
        <p14:creationId xmlns:p14="http://schemas.microsoft.com/office/powerpoint/2010/main" val="250779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80FF04-9846-4DC8-92FE-A9CAED40B6FF}" type="datetimeFigureOut">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437CFF-AB3D-48EF-A542-6429AD82580F}" type="slidenum">
              <a:rPr lang="en-US" smtClean="0"/>
              <a:t>‹#›</a:t>
            </a:fld>
            <a:endParaRPr lang="en-US"/>
          </a:p>
        </p:txBody>
      </p:sp>
    </p:spTree>
    <p:extLst>
      <p:ext uri="{BB962C8B-B14F-4D97-AF65-F5344CB8AC3E}">
        <p14:creationId xmlns:p14="http://schemas.microsoft.com/office/powerpoint/2010/main" val="2555754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Rectangle 9"/>
          <p:cNvSpPr>
            <a:spLocks noChangeArrowheads="1"/>
          </p:cNvSpPr>
          <p:nvPr userDrawn="1"/>
        </p:nvSpPr>
        <p:spPr bwMode="auto">
          <a:xfrm flipV="1">
            <a:off x="0" y="4"/>
            <a:ext cx="9144000" cy="4479925"/>
          </a:xfrm>
          <a:prstGeom prst="rect">
            <a:avLst/>
          </a:prstGeom>
          <a:solidFill>
            <a:srgbClr val="139A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dirty="0">
              <a:solidFill>
                <a:srgbClr val="021F43"/>
              </a:solidFill>
              <a:cs typeface="Arial" panose="020B0604020202020204" pitchFamily="34" charset="0"/>
            </a:endParaRPr>
          </a:p>
        </p:txBody>
      </p:sp>
      <p:sp>
        <p:nvSpPr>
          <p:cNvPr id="76" name="Rectangle 75"/>
          <p:cNvSpPr>
            <a:spLocks noChangeArrowheads="1"/>
          </p:cNvSpPr>
          <p:nvPr userDrawn="1"/>
        </p:nvSpPr>
        <p:spPr bwMode="auto">
          <a:xfrm>
            <a:off x="0" y="4311654"/>
            <a:ext cx="9144000" cy="176213"/>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dirty="0">
              <a:solidFill>
                <a:prstClr val="white"/>
              </a:solidFill>
              <a:cs typeface="Arial" panose="020B0604020202020204" pitchFamily="34" charset="0"/>
            </a:endParaRPr>
          </a:p>
        </p:txBody>
      </p:sp>
      <p:sp>
        <p:nvSpPr>
          <p:cNvPr id="77" name="Title 329"/>
          <p:cNvSpPr>
            <a:spLocks noGrp="1"/>
          </p:cNvSpPr>
          <p:nvPr>
            <p:ph type="title"/>
          </p:nvPr>
        </p:nvSpPr>
        <p:spPr>
          <a:xfrm>
            <a:off x="1512624" y="1189793"/>
            <a:ext cx="6971806" cy="1822161"/>
          </a:xfrm>
        </p:spPr>
        <p:txBody>
          <a:bodyPr anchor="b"/>
          <a:lstStyle>
            <a:lvl1pPr>
              <a:lnSpc>
                <a:spcPct val="100000"/>
              </a:lnSpc>
              <a:spcBef>
                <a:spcPts val="0"/>
              </a:spcBef>
              <a:defRPr sz="3600" b="1" baseline="0">
                <a:solidFill>
                  <a:schemeClr val="bg1"/>
                </a:solidFill>
              </a:defRPr>
            </a:lvl1pPr>
          </a:lstStyle>
          <a:p>
            <a:r>
              <a:rPr lang="en-US"/>
              <a:t>Click to edit Master title style</a:t>
            </a:r>
            <a:endParaRPr lang="en-US" dirty="0"/>
          </a:p>
        </p:txBody>
      </p:sp>
      <p:sp>
        <p:nvSpPr>
          <p:cNvPr id="78" name="Text Placeholder 331"/>
          <p:cNvSpPr>
            <a:spLocks noGrp="1"/>
          </p:cNvSpPr>
          <p:nvPr>
            <p:ph type="body" sz="quarter" idx="13"/>
          </p:nvPr>
        </p:nvSpPr>
        <p:spPr>
          <a:xfrm>
            <a:off x="1525174" y="3000005"/>
            <a:ext cx="6959257" cy="875885"/>
          </a:xfrm>
        </p:spPr>
        <p:txBody>
          <a:bodyPr>
            <a:normAutofit/>
          </a:bodyPr>
          <a:lstStyle>
            <a:lvl1pP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sp>
        <p:nvSpPr>
          <p:cNvPr id="79" name="Text Placeholder 331"/>
          <p:cNvSpPr>
            <a:spLocks noGrp="1"/>
          </p:cNvSpPr>
          <p:nvPr>
            <p:ph type="body" sz="quarter" idx="14"/>
          </p:nvPr>
        </p:nvSpPr>
        <p:spPr>
          <a:xfrm>
            <a:off x="5944825" y="4663925"/>
            <a:ext cx="2821170" cy="1428714"/>
          </a:xfrm>
        </p:spPr>
        <p:txBody>
          <a:bodyPr anchor="b"/>
          <a:lstStyle>
            <a:lvl1pPr algn="r">
              <a:lnSpc>
                <a:spcPct val="100000"/>
              </a:lnSpc>
              <a:defRPr sz="1400" b="0" i="0" baseline="0">
                <a:solidFill>
                  <a:schemeClr val="tx1"/>
                </a:solidFill>
                <a:latin typeface="+mn-lt"/>
                <a:cs typeface="Arial"/>
              </a:defRPr>
            </a:lvl1pPr>
            <a:lvl2pPr algn="r">
              <a:defRPr sz="1400" b="0" i="0">
                <a:latin typeface="+mn-l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a:p>
            <a:pPr lvl="1"/>
            <a:r>
              <a:rPr lang="en-US"/>
              <a:t>Second level</a:t>
            </a:r>
          </a:p>
        </p:txBody>
      </p:sp>
      <p:sp>
        <p:nvSpPr>
          <p:cNvPr id="80" name="Rectangle 1028"/>
          <p:cNvSpPr>
            <a:spLocks noGrp="1" noChangeArrowheads="1"/>
          </p:cNvSpPr>
          <p:nvPr>
            <p:ph type="dt" sz="half" idx="20"/>
          </p:nvPr>
        </p:nvSpPr>
        <p:spPr>
          <a:xfrm>
            <a:off x="5945188" y="6107117"/>
            <a:ext cx="2811462" cy="306387"/>
          </a:xfrm>
        </p:spPr>
        <p:txBody>
          <a:bodyPr rIns="0" anchor="ctr"/>
          <a:lstStyle>
            <a:lvl1pPr algn="r">
              <a:defRPr b="0" i="0">
                <a:solidFill>
                  <a:schemeClr val="tx1"/>
                </a:solidFill>
                <a:latin typeface="Arial"/>
                <a:cs typeface="Arial"/>
              </a:defRPr>
            </a:lvl1pPr>
          </a:lstStyle>
          <a:p>
            <a:pPr>
              <a:defRPr/>
            </a:pPr>
            <a:endParaRPr lang="en-US" dirty="0">
              <a:solidFill>
                <a:srgbClr val="021F43"/>
              </a:solidFill>
            </a:endParaRPr>
          </a:p>
        </p:txBody>
      </p:sp>
      <p:pic>
        <p:nvPicPr>
          <p:cNvPr id="81" name="Picture 8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1091" y="5281081"/>
            <a:ext cx="3848526" cy="755175"/>
          </a:xfrm>
          <a:prstGeom prst="rect">
            <a:avLst/>
          </a:prstGeom>
        </p:spPr>
      </p:pic>
    </p:spTree>
    <p:extLst>
      <p:ext uri="{BB962C8B-B14F-4D97-AF65-F5344CB8AC3E}">
        <p14:creationId xmlns:p14="http://schemas.microsoft.com/office/powerpoint/2010/main" val="1624251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0" name="Rectangle 9"/>
          <p:cNvSpPr>
            <a:spLocks noChangeArrowheads="1"/>
          </p:cNvSpPr>
          <p:nvPr userDrawn="1"/>
        </p:nvSpPr>
        <p:spPr bwMode="auto">
          <a:xfrm flipV="1">
            <a:off x="0" y="4"/>
            <a:ext cx="9144000" cy="4479925"/>
          </a:xfrm>
          <a:prstGeom prst="rect">
            <a:avLst/>
          </a:prstGeom>
          <a:solidFill>
            <a:srgbClr val="139A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a:solidFill>
                <a:srgbClr val="021F43"/>
              </a:solidFill>
              <a:cs typeface="Arial" panose="020B0604020202020204" pitchFamily="34" charset="0"/>
            </a:endParaRPr>
          </a:p>
        </p:txBody>
      </p:sp>
      <p:sp>
        <p:nvSpPr>
          <p:cNvPr id="76" name="Rectangle 75"/>
          <p:cNvSpPr>
            <a:spLocks noChangeArrowheads="1"/>
          </p:cNvSpPr>
          <p:nvPr userDrawn="1"/>
        </p:nvSpPr>
        <p:spPr bwMode="auto">
          <a:xfrm>
            <a:off x="0" y="4311654"/>
            <a:ext cx="9144000" cy="176213"/>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a:solidFill>
                <a:prstClr val="white"/>
              </a:solidFill>
              <a:cs typeface="Arial" panose="020B0604020202020204" pitchFamily="34" charset="0"/>
            </a:endParaRPr>
          </a:p>
        </p:txBody>
      </p:sp>
      <p:sp>
        <p:nvSpPr>
          <p:cNvPr id="77" name="Title 329"/>
          <p:cNvSpPr>
            <a:spLocks noGrp="1"/>
          </p:cNvSpPr>
          <p:nvPr>
            <p:ph type="title"/>
          </p:nvPr>
        </p:nvSpPr>
        <p:spPr>
          <a:xfrm>
            <a:off x="1512624" y="1189793"/>
            <a:ext cx="6971806" cy="1822161"/>
          </a:xfrm>
        </p:spPr>
        <p:txBody>
          <a:bodyPr anchor="b"/>
          <a:lstStyle>
            <a:lvl1pPr>
              <a:lnSpc>
                <a:spcPct val="100000"/>
              </a:lnSpc>
              <a:spcBef>
                <a:spcPts val="0"/>
              </a:spcBef>
              <a:defRPr sz="3600" b="1" baseline="0">
                <a:solidFill>
                  <a:schemeClr val="bg1"/>
                </a:solidFill>
              </a:defRPr>
            </a:lvl1pPr>
          </a:lstStyle>
          <a:p>
            <a:r>
              <a:rPr lang="en-US"/>
              <a:t>Click to edit Master title style</a:t>
            </a:r>
            <a:endParaRPr lang="en-US" dirty="0"/>
          </a:p>
        </p:txBody>
      </p:sp>
      <p:sp>
        <p:nvSpPr>
          <p:cNvPr id="78" name="Text Placeholder 331"/>
          <p:cNvSpPr>
            <a:spLocks noGrp="1"/>
          </p:cNvSpPr>
          <p:nvPr>
            <p:ph type="body" sz="quarter" idx="13"/>
          </p:nvPr>
        </p:nvSpPr>
        <p:spPr>
          <a:xfrm>
            <a:off x="1525174" y="3000005"/>
            <a:ext cx="6959257" cy="875885"/>
          </a:xfrm>
        </p:spPr>
        <p:txBody>
          <a:bodyPr>
            <a:normAutofit/>
          </a:bodyPr>
          <a:lstStyle>
            <a:lvl1pP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sp>
        <p:nvSpPr>
          <p:cNvPr id="79" name="Text Placeholder 331"/>
          <p:cNvSpPr>
            <a:spLocks noGrp="1"/>
          </p:cNvSpPr>
          <p:nvPr>
            <p:ph type="body" sz="quarter" idx="14"/>
          </p:nvPr>
        </p:nvSpPr>
        <p:spPr>
          <a:xfrm>
            <a:off x="5944825" y="4663925"/>
            <a:ext cx="2821170" cy="1428714"/>
          </a:xfrm>
        </p:spPr>
        <p:txBody>
          <a:bodyPr anchor="b"/>
          <a:lstStyle>
            <a:lvl1pPr algn="r">
              <a:lnSpc>
                <a:spcPct val="100000"/>
              </a:lnSpc>
              <a:defRPr sz="1400" b="0" i="0" baseline="0">
                <a:solidFill>
                  <a:schemeClr val="tx1"/>
                </a:solidFill>
                <a:latin typeface="+mn-lt"/>
                <a:cs typeface="Arial"/>
              </a:defRPr>
            </a:lvl1pPr>
            <a:lvl2pPr algn="r">
              <a:defRPr sz="1400" b="0" i="0">
                <a:latin typeface="+mn-l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a:p>
            <a:pPr lvl="1"/>
            <a:r>
              <a:rPr lang="en-US"/>
              <a:t>Second level</a:t>
            </a:r>
          </a:p>
        </p:txBody>
      </p:sp>
      <p:sp>
        <p:nvSpPr>
          <p:cNvPr id="80" name="Rectangle 1028"/>
          <p:cNvSpPr>
            <a:spLocks noGrp="1" noChangeArrowheads="1"/>
          </p:cNvSpPr>
          <p:nvPr>
            <p:ph type="dt" sz="half" idx="20"/>
          </p:nvPr>
        </p:nvSpPr>
        <p:spPr>
          <a:xfrm>
            <a:off x="5945188" y="6107117"/>
            <a:ext cx="2811462" cy="306387"/>
          </a:xfrm>
        </p:spPr>
        <p:txBody>
          <a:bodyPr rIns="0" anchor="ctr"/>
          <a:lstStyle>
            <a:lvl1pPr algn="r">
              <a:defRPr b="0" i="0">
                <a:solidFill>
                  <a:schemeClr val="tx1"/>
                </a:solidFill>
                <a:latin typeface="Arial"/>
                <a:cs typeface="Arial"/>
              </a:defRPr>
            </a:lvl1pPr>
          </a:lstStyle>
          <a:p>
            <a:pPr>
              <a:defRPr/>
            </a:pPr>
            <a:endParaRPr lang="en-US">
              <a:solidFill>
                <a:srgbClr val="021F43"/>
              </a:solidFill>
            </a:endParaRPr>
          </a:p>
        </p:txBody>
      </p:sp>
      <p:pic>
        <p:nvPicPr>
          <p:cNvPr id="81" name="Picture 8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1091" y="5281081"/>
            <a:ext cx="3848526" cy="755175"/>
          </a:xfrm>
          <a:prstGeom prst="rect">
            <a:avLst/>
          </a:prstGeom>
        </p:spPr>
      </p:pic>
    </p:spTree>
    <p:extLst>
      <p:ext uri="{BB962C8B-B14F-4D97-AF65-F5344CB8AC3E}">
        <p14:creationId xmlns:p14="http://schemas.microsoft.com/office/powerpoint/2010/main" val="1399332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Rectangle 9"/>
          <p:cNvSpPr>
            <a:spLocks noChangeArrowheads="1"/>
          </p:cNvSpPr>
          <p:nvPr userDrawn="1"/>
        </p:nvSpPr>
        <p:spPr bwMode="auto">
          <a:xfrm flipV="1">
            <a:off x="0" y="4"/>
            <a:ext cx="9144000" cy="4479925"/>
          </a:xfrm>
          <a:prstGeom prst="rect">
            <a:avLst/>
          </a:prstGeom>
          <a:solidFill>
            <a:schemeClr val="tx1"/>
          </a:solidFill>
          <a:ln>
            <a:noFill/>
          </a:ln>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marL="115888" lvl="0" indent="-115888" fontAlgn="base">
              <a:spcBef>
                <a:spcPct val="50000"/>
              </a:spcBef>
              <a:spcAft>
                <a:spcPct val="0"/>
              </a:spcAft>
              <a:buFontTx/>
              <a:buChar char="•"/>
            </a:pPr>
            <a:endParaRPr lang="en-US" altLang="en-US" sz="1300" b="0">
              <a:solidFill>
                <a:srgbClr val="021F43"/>
              </a:solidFill>
              <a:latin typeface="Trebuchet MS" pitchFamily="34" charset="0"/>
              <a:ea typeface="MS PGothic" pitchFamily="34" charset="-128"/>
              <a:cs typeface="Arial" panose="020B0604020202020204" pitchFamily="34" charset="0"/>
            </a:endParaRPr>
          </a:p>
        </p:txBody>
      </p:sp>
      <p:sp>
        <p:nvSpPr>
          <p:cNvPr id="76" name="Rectangle 75"/>
          <p:cNvSpPr>
            <a:spLocks noChangeArrowheads="1"/>
          </p:cNvSpPr>
          <p:nvPr userDrawn="1"/>
        </p:nvSpPr>
        <p:spPr bwMode="auto">
          <a:xfrm>
            <a:off x="0" y="4311654"/>
            <a:ext cx="9144000" cy="176213"/>
          </a:xfrm>
          <a:prstGeom prst="rect">
            <a:avLst/>
          </a:prstGeom>
          <a:solidFill>
            <a:srgbClr val="139A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marL="115888" lvl="0" indent="-115888" eaLnBrk="0" fontAlgn="base" hangingPunct="0">
              <a:spcBef>
                <a:spcPct val="50000"/>
              </a:spcBef>
              <a:spcAft>
                <a:spcPct val="0"/>
              </a:spcAft>
              <a:buFontTx/>
              <a:buChar char="•"/>
            </a:pPr>
            <a:endParaRPr lang="en-US" altLang="en-US" sz="1300" b="0">
              <a:solidFill>
                <a:srgbClr val="021F43"/>
              </a:solidFill>
              <a:latin typeface="Trebuchet MS" pitchFamily="34" charset="0"/>
              <a:ea typeface="MS PGothic" pitchFamily="34" charset="-128"/>
              <a:cs typeface="Arial" panose="020B0604020202020204" pitchFamily="34" charset="0"/>
            </a:endParaRPr>
          </a:p>
        </p:txBody>
      </p:sp>
      <p:sp>
        <p:nvSpPr>
          <p:cNvPr id="77" name="Title 329"/>
          <p:cNvSpPr>
            <a:spLocks noGrp="1"/>
          </p:cNvSpPr>
          <p:nvPr>
            <p:ph type="title"/>
          </p:nvPr>
        </p:nvSpPr>
        <p:spPr>
          <a:xfrm>
            <a:off x="1512624" y="1189793"/>
            <a:ext cx="6971806" cy="1822161"/>
          </a:xfrm>
        </p:spPr>
        <p:txBody>
          <a:bodyPr anchor="b"/>
          <a:lstStyle>
            <a:lvl1pPr algn="ctr">
              <a:lnSpc>
                <a:spcPct val="100000"/>
              </a:lnSpc>
              <a:spcBef>
                <a:spcPts val="0"/>
              </a:spcBef>
              <a:defRPr sz="3600" b="1" baseline="0">
                <a:solidFill>
                  <a:schemeClr val="bg1"/>
                </a:solidFill>
              </a:defRPr>
            </a:lvl1pPr>
          </a:lstStyle>
          <a:p>
            <a:r>
              <a:rPr lang="en-US"/>
              <a:t>Click to edit Master title style</a:t>
            </a:r>
            <a:endParaRPr lang="en-US" dirty="0"/>
          </a:p>
        </p:txBody>
      </p:sp>
      <p:sp>
        <p:nvSpPr>
          <p:cNvPr id="78" name="Text Placeholder 331"/>
          <p:cNvSpPr>
            <a:spLocks noGrp="1"/>
          </p:cNvSpPr>
          <p:nvPr>
            <p:ph type="body" sz="quarter" idx="13"/>
          </p:nvPr>
        </p:nvSpPr>
        <p:spPr>
          <a:xfrm>
            <a:off x="1518899" y="3000005"/>
            <a:ext cx="6959257" cy="875885"/>
          </a:xfrm>
        </p:spPr>
        <p:txBody>
          <a:bodyPr>
            <a:normAutofit/>
          </a:bodyPr>
          <a:lstStyle>
            <a:lvl1pPr algn="ct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cxnSp>
        <p:nvCxnSpPr>
          <p:cNvPr id="3" name="Straight Connector 2">
            <a:extLst>
              <a:ext uri="{FF2B5EF4-FFF2-40B4-BE49-F238E27FC236}">
                <a16:creationId xmlns:a16="http://schemas.microsoft.com/office/drawing/2014/main" id="{214A636B-0260-4E7A-AE3E-BAD560FDEAFA}"/>
              </a:ext>
            </a:extLst>
          </p:cNvPr>
          <p:cNvCxnSpPr/>
          <p:nvPr userDrawn="1"/>
        </p:nvCxnSpPr>
        <p:spPr>
          <a:xfrm>
            <a:off x="4331777" y="2231579"/>
            <a:ext cx="13335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434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Rectangle 9"/>
          <p:cNvSpPr>
            <a:spLocks noChangeArrowheads="1"/>
          </p:cNvSpPr>
          <p:nvPr userDrawn="1"/>
        </p:nvSpPr>
        <p:spPr bwMode="auto">
          <a:xfrm flipV="1">
            <a:off x="0" y="4"/>
            <a:ext cx="9144000" cy="4479925"/>
          </a:xfrm>
          <a:prstGeom prst="rect">
            <a:avLst/>
          </a:prstGeom>
          <a:solidFill>
            <a:schemeClr val="bg2">
              <a:lumMod val="50000"/>
            </a:schemeClr>
          </a:solidFill>
          <a:ln>
            <a:noFill/>
          </a:ln>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marL="115888" lvl="0" indent="-115888" fontAlgn="base">
              <a:spcBef>
                <a:spcPct val="50000"/>
              </a:spcBef>
              <a:spcAft>
                <a:spcPct val="0"/>
              </a:spcAft>
              <a:buFontTx/>
              <a:buChar char="•"/>
            </a:pPr>
            <a:endParaRPr lang="en-US" altLang="en-US" sz="1300" b="0">
              <a:solidFill>
                <a:srgbClr val="021F43"/>
              </a:solidFill>
              <a:latin typeface="Trebuchet MS" pitchFamily="34" charset="0"/>
              <a:ea typeface="MS PGothic" pitchFamily="34" charset="-128"/>
              <a:cs typeface="Arial" panose="020B0604020202020204" pitchFamily="34" charset="0"/>
            </a:endParaRPr>
          </a:p>
        </p:txBody>
      </p:sp>
      <p:sp>
        <p:nvSpPr>
          <p:cNvPr id="76" name="Rectangle 75"/>
          <p:cNvSpPr>
            <a:spLocks noChangeArrowheads="1"/>
          </p:cNvSpPr>
          <p:nvPr userDrawn="1"/>
        </p:nvSpPr>
        <p:spPr bwMode="auto">
          <a:xfrm>
            <a:off x="0" y="4311654"/>
            <a:ext cx="9144000" cy="176213"/>
          </a:xfrm>
          <a:prstGeom prst="rect">
            <a:avLst/>
          </a:prstGeom>
          <a:solidFill>
            <a:srgbClr val="139A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marL="115888" lvl="0" indent="-115888" eaLnBrk="0" fontAlgn="base" hangingPunct="0">
              <a:spcBef>
                <a:spcPct val="50000"/>
              </a:spcBef>
              <a:spcAft>
                <a:spcPct val="0"/>
              </a:spcAft>
              <a:buFontTx/>
              <a:buChar char="•"/>
            </a:pPr>
            <a:endParaRPr lang="en-US" altLang="en-US" sz="1300" b="0">
              <a:solidFill>
                <a:srgbClr val="021F43"/>
              </a:solidFill>
              <a:latin typeface="Trebuchet MS" pitchFamily="34" charset="0"/>
              <a:ea typeface="MS PGothic" pitchFamily="34" charset="-128"/>
              <a:cs typeface="Arial" panose="020B0604020202020204" pitchFamily="34" charset="0"/>
            </a:endParaRPr>
          </a:p>
        </p:txBody>
      </p:sp>
      <p:sp>
        <p:nvSpPr>
          <p:cNvPr id="77" name="Title 329"/>
          <p:cNvSpPr>
            <a:spLocks noGrp="1"/>
          </p:cNvSpPr>
          <p:nvPr>
            <p:ph type="title"/>
          </p:nvPr>
        </p:nvSpPr>
        <p:spPr>
          <a:xfrm>
            <a:off x="1512624" y="1189793"/>
            <a:ext cx="6971806" cy="1822161"/>
          </a:xfrm>
        </p:spPr>
        <p:txBody>
          <a:bodyPr anchor="b"/>
          <a:lstStyle>
            <a:lvl1pPr algn="ctr">
              <a:lnSpc>
                <a:spcPct val="100000"/>
              </a:lnSpc>
              <a:spcBef>
                <a:spcPts val="0"/>
              </a:spcBef>
              <a:defRPr sz="3600" b="1" baseline="0">
                <a:solidFill>
                  <a:schemeClr val="bg1"/>
                </a:solidFill>
              </a:defRPr>
            </a:lvl1pPr>
          </a:lstStyle>
          <a:p>
            <a:r>
              <a:rPr lang="en-US"/>
              <a:t>Click to edit Master title style</a:t>
            </a:r>
            <a:endParaRPr lang="en-US" dirty="0"/>
          </a:p>
        </p:txBody>
      </p:sp>
      <p:sp>
        <p:nvSpPr>
          <p:cNvPr id="78" name="Text Placeholder 331"/>
          <p:cNvSpPr>
            <a:spLocks noGrp="1"/>
          </p:cNvSpPr>
          <p:nvPr>
            <p:ph type="body" sz="quarter" idx="13"/>
          </p:nvPr>
        </p:nvSpPr>
        <p:spPr>
          <a:xfrm>
            <a:off x="1518899" y="3000005"/>
            <a:ext cx="6959257" cy="875885"/>
          </a:xfrm>
        </p:spPr>
        <p:txBody>
          <a:bodyPr>
            <a:normAutofit/>
          </a:bodyPr>
          <a:lstStyle>
            <a:lvl1pPr algn="ct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cxnSp>
        <p:nvCxnSpPr>
          <p:cNvPr id="3" name="Straight Connector 2">
            <a:extLst>
              <a:ext uri="{FF2B5EF4-FFF2-40B4-BE49-F238E27FC236}">
                <a16:creationId xmlns:a16="http://schemas.microsoft.com/office/drawing/2014/main" id="{214A636B-0260-4E7A-AE3E-BAD560FDEAFA}"/>
              </a:ext>
            </a:extLst>
          </p:cNvPr>
          <p:cNvCxnSpPr/>
          <p:nvPr userDrawn="1"/>
        </p:nvCxnSpPr>
        <p:spPr>
          <a:xfrm>
            <a:off x="4331777" y="2231579"/>
            <a:ext cx="13335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388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793F56-6DF7-4ACA-AB98-4C7843DB978F}"/>
              </a:ext>
            </a:extLst>
          </p:cNvPr>
          <p:cNvPicPr>
            <a:picLocks noChangeAspect="1"/>
          </p:cNvPicPr>
          <p:nvPr userDrawn="1"/>
        </p:nvPicPr>
        <p:blipFill rotWithShape="1">
          <a:blip r:embed="rId2"/>
          <a:srcRect b="25869"/>
          <a:stretch/>
        </p:blipFill>
        <p:spPr>
          <a:xfrm>
            <a:off x="-32285" y="3037429"/>
            <a:ext cx="9176285" cy="3820571"/>
          </a:xfrm>
          <a:prstGeom prst="rect">
            <a:avLst/>
          </a:prstGeom>
        </p:spPr>
      </p:pic>
      <p:sp>
        <p:nvSpPr>
          <p:cNvPr id="10" name="Rectangle 9"/>
          <p:cNvSpPr>
            <a:spLocks noChangeArrowheads="1"/>
          </p:cNvSpPr>
          <p:nvPr userDrawn="1"/>
        </p:nvSpPr>
        <p:spPr bwMode="auto">
          <a:xfrm flipV="1">
            <a:off x="0" y="4"/>
            <a:ext cx="9144000" cy="4479925"/>
          </a:xfrm>
          <a:prstGeom prst="rect">
            <a:avLst/>
          </a:prstGeom>
          <a:solidFill>
            <a:schemeClr val="tx1"/>
          </a:solidFill>
          <a:ln>
            <a:noFill/>
          </a:ln>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marL="115888" lvl="0" indent="-115888" fontAlgn="base">
              <a:spcBef>
                <a:spcPct val="50000"/>
              </a:spcBef>
              <a:spcAft>
                <a:spcPct val="0"/>
              </a:spcAft>
              <a:buFontTx/>
              <a:buChar char="•"/>
            </a:pPr>
            <a:endParaRPr lang="en-US" altLang="en-US" sz="1300" b="0">
              <a:solidFill>
                <a:srgbClr val="021F43"/>
              </a:solidFill>
              <a:latin typeface="Trebuchet MS" pitchFamily="34" charset="0"/>
              <a:ea typeface="MS PGothic" pitchFamily="34" charset="-128"/>
              <a:cs typeface="Arial" panose="020B0604020202020204" pitchFamily="34" charset="0"/>
            </a:endParaRPr>
          </a:p>
        </p:txBody>
      </p:sp>
      <p:sp>
        <p:nvSpPr>
          <p:cNvPr id="76" name="Rectangle 75"/>
          <p:cNvSpPr>
            <a:spLocks noChangeArrowheads="1"/>
          </p:cNvSpPr>
          <p:nvPr userDrawn="1"/>
        </p:nvSpPr>
        <p:spPr bwMode="auto">
          <a:xfrm>
            <a:off x="0" y="4311654"/>
            <a:ext cx="9144000" cy="176213"/>
          </a:xfrm>
          <a:prstGeom prst="rect">
            <a:avLst/>
          </a:prstGeom>
          <a:solidFill>
            <a:srgbClr val="139A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marL="115888" lvl="0" indent="-115888" eaLnBrk="0" fontAlgn="base" hangingPunct="0">
              <a:spcBef>
                <a:spcPct val="50000"/>
              </a:spcBef>
              <a:spcAft>
                <a:spcPct val="0"/>
              </a:spcAft>
              <a:buFontTx/>
              <a:buChar char="•"/>
            </a:pPr>
            <a:endParaRPr lang="en-US" altLang="en-US" sz="1300" b="0">
              <a:solidFill>
                <a:srgbClr val="021F43"/>
              </a:solidFill>
              <a:latin typeface="Trebuchet MS" pitchFamily="34" charset="0"/>
              <a:ea typeface="MS PGothic" pitchFamily="34" charset="-128"/>
              <a:cs typeface="Arial" panose="020B0604020202020204" pitchFamily="34" charset="0"/>
            </a:endParaRPr>
          </a:p>
        </p:txBody>
      </p:sp>
      <p:sp>
        <p:nvSpPr>
          <p:cNvPr id="77" name="Title 329"/>
          <p:cNvSpPr>
            <a:spLocks noGrp="1"/>
          </p:cNvSpPr>
          <p:nvPr>
            <p:ph type="title"/>
          </p:nvPr>
        </p:nvSpPr>
        <p:spPr>
          <a:xfrm>
            <a:off x="1512624" y="1189793"/>
            <a:ext cx="6971806" cy="1822161"/>
          </a:xfrm>
        </p:spPr>
        <p:txBody>
          <a:bodyPr anchor="b"/>
          <a:lstStyle>
            <a:lvl1pPr algn="ctr">
              <a:lnSpc>
                <a:spcPct val="100000"/>
              </a:lnSpc>
              <a:spcBef>
                <a:spcPts val="0"/>
              </a:spcBef>
              <a:defRPr sz="3600" b="1" baseline="0">
                <a:solidFill>
                  <a:schemeClr val="bg1"/>
                </a:solidFill>
              </a:defRPr>
            </a:lvl1pPr>
          </a:lstStyle>
          <a:p>
            <a:r>
              <a:rPr lang="en-US"/>
              <a:t>Click to edit Master title style</a:t>
            </a:r>
            <a:endParaRPr lang="en-US" dirty="0"/>
          </a:p>
        </p:txBody>
      </p:sp>
      <p:sp>
        <p:nvSpPr>
          <p:cNvPr id="78" name="Text Placeholder 331"/>
          <p:cNvSpPr>
            <a:spLocks noGrp="1"/>
          </p:cNvSpPr>
          <p:nvPr>
            <p:ph type="body" sz="quarter" idx="13"/>
          </p:nvPr>
        </p:nvSpPr>
        <p:spPr>
          <a:xfrm>
            <a:off x="1518899" y="3000005"/>
            <a:ext cx="6959257" cy="875885"/>
          </a:xfrm>
        </p:spPr>
        <p:txBody>
          <a:bodyPr>
            <a:normAutofit/>
          </a:bodyPr>
          <a:lstStyle>
            <a:lvl1pPr algn="ct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cxnSp>
        <p:nvCxnSpPr>
          <p:cNvPr id="3" name="Straight Connector 2">
            <a:extLst>
              <a:ext uri="{FF2B5EF4-FFF2-40B4-BE49-F238E27FC236}">
                <a16:creationId xmlns:a16="http://schemas.microsoft.com/office/drawing/2014/main" id="{214A636B-0260-4E7A-AE3E-BAD560FDEAFA}"/>
              </a:ext>
            </a:extLst>
          </p:cNvPr>
          <p:cNvCxnSpPr/>
          <p:nvPr userDrawn="1"/>
        </p:nvCxnSpPr>
        <p:spPr>
          <a:xfrm>
            <a:off x="4331777" y="2231579"/>
            <a:ext cx="13335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114E7A7-9367-4CC1-A86B-9D7D152A5B6C}"/>
              </a:ext>
            </a:extLst>
          </p:cNvPr>
          <p:cNvGrpSpPr/>
          <p:nvPr userDrawn="1"/>
        </p:nvGrpSpPr>
        <p:grpSpPr>
          <a:xfrm>
            <a:off x="-14514" y="-288347"/>
            <a:ext cx="2904883" cy="1778644"/>
            <a:chOff x="-22" y="3312088"/>
            <a:chExt cx="2904883" cy="1778644"/>
          </a:xfrm>
        </p:grpSpPr>
        <p:sp>
          <p:nvSpPr>
            <p:cNvPr id="9" name="Google Shape;93;p16">
              <a:extLst>
                <a:ext uri="{FF2B5EF4-FFF2-40B4-BE49-F238E27FC236}">
                  <a16:creationId xmlns:a16="http://schemas.microsoft.com/office/drawing/2014/main" id="{E8ED94F3-F34F-47CD-ABCE-31C6DCC8B09E}"/>
                </a:ext>
              </a:extLst>
            </p:cNvPr>
            <p:cNvSpPr/>
            <p:nvPr/>
          </p:nvSpPr>
          <p:spPr>
            <a:xfrm rot="20008592" flipH="1">
              <a:off x="1931988" y="3462685"/>
              <a:ext cx="290898" cy="723305"/>
            </a:xfrm>
            <a:prstGeom prst="flowChartManualInput">
              <a:avLst/>
            </a:prstGeom>
            <a:solidFill>
              <a:schemeClr val="bg2">
                <a:lumMod val="75000"/>
                <a:alpha val="58000"/>
              </a:schemeClr>
            </a:solidFill>
            <a:ln>
              <a:noFill/>
            </a:ln>
          </p:spPr>
          <p:txBody>
            <a:bodyPr spcFirstLastPara="1" wrap="square" lIns="91425" tIns="91425" rIns="91425" bIns="91425" anchor="ctr" anchorCtr="0">
              <a:noAutofit/>
            </a:bodyPr>
            <a:lstStyle/>
            <a:p>
              <a:pPr lvl="0" indent="0">
                <a:spcBef>
                  <a:spcPts val="0"/>
                </a:spcBef>
                <a:spcAft>
                  <a:spcPts val="0"/>
                </a:spcAft>
                <a:buNone/>
              </a:pPr>
              <a:endParaRPr/>
            </a:p>
          </p:txBody>
        </p:sp>
        <p:sp>
          <p:nvSpPr>
            <p:cNvPr id="11" name="Google Shape;94;p16">
              <a:extLst>
                <a:ext uri="{FF2B5EF4-FFF2-40B4-BE49-F238E27FC236}">
                  <a16:creationId xmlns:a16="http://schemas.microsoft.com/office/drawing/2014/main" id="{40F60586-C999-4EE3-BF06-CA1B51EC3937}"/>
                </a:ext>
              </a:extLst>
            </p:cNvPr>
            <p:cNvSpPr/>
            <p:nvPr/>
          </p:nvSpPr>
          <p:spPr>
            <a:xfrm rot="20008629" flipH="1">
              <a:off x="339654" y="3336848"/>
              <a:ext cx="616612" cy="1533154"/>
            </a:xfrm>
            <a:prstGeom prst="flowChartManualInput">
              <a:avLst/>
            </a:prstGeom>
            <a:solidFill>
              <a:schemeClr val="bg1">
                <a:lumMod val="85000"/>
                <a:alpha val="58000"/>
              </a:schemeClr>
            </a:solidFill>
            <a:ln>
              <a:noFill/>
            </a:ln>
          </p:spPr>
          <p:txBody>
            <a:bodyPr spcFirstLastPara="1" wrap="square" lIns="91425" tIns="91425" rIns="91425" bIns="91425" anchor="ctr" anchorCtr="0">
              <a:noAutofit/>
            </a:bodyPr>
            <a:lstStyle/>
            <a:p>
              <a:pPr lvl="0" indent="0">
                <a:spcBef>
                  <a:spcPts val="0"/>
                </a:spcBef>
                <a:spcAft>
                  <a:spcPts val="0"/>
                </a:spcAft>
                <a:buNone/>
              </a:pPr>
              <a:endParaRPr/>
            </a:p>
          </p:txBody>
        </p:sp>
        <p:sp>
          <p:nvSpPr>
            <p:cNvPr id="12" name="Google Shape;95;p16">
              <a:extLst>
                <a:ext uri="{FF2B5EF4-FFF2-40B4-BE49-F238E27FC236}">
                  <a16:creationId xmlns:a16="http://schemas.microsoft.com/office/drawing/2014/main" id="{BE95EA0F-1045-4371-87CA-26761CA851A6}"/>
                </a:ext>
              </a:extLst>
            </p:cNvPr>
            <p:cNvSpPr/>
            <p:nvPr/>
          </p:nvSpPr>
          <p:spPr>
            <a:xfrm rot="20008661" flipH="1">
              <a:off x="1265716" y="3312088"/>
              <a:ext cx="715354" cy="1778644"/>
            </a:xfrm>
            <a:prstGeom prst="flowChartManualInput">
              <a:avLst/>
            </a:prstGeom>
            <a:solidFill>
              <a:schemeClr val="bg1">
                <a:alpha val="58000"/>
              </a:schemeClr>
            </a:solidFill>
            <a:ln>
              <a:noFill/>
            </a:ln>
          </p:spPr>
          <p:txBody>
            <a:bodyPr spcFirstLastPara="1" wrap="square" lIns="91425" tIns="91425" rIns="91425" bIns="91425" anchor="ctr" anchorCtr="0">
              <a:noAutofit/>
            </a:bodyPr>
            <a:lstStyle/>
            <a:p>
              <a:pPr lvl="0" indent="0">
                <a:spcBef>
                  <a:spcPts val="0"/>
                </a:spcBef>
                <a:spcAft>
                  <a:spcPts val="0"/>
                </a:spcAft>
                <a:buNone/>
              </a:pPr>
              <a:endParaRPr/>
            </a:p>
          </p:txBody>
        </p:sp>
        <p:sp>
          <p:nvSpPr>
            <p:cNvPr id="13" name="Google Shape;96;p16">
              <a:extLst>
                <a:ext uri="{FF2B5EF4-FFF2-40B4-BE49-F238E27FC236}">
                  <a16:creationId xmlns:a16="http://schemas.microsoft.com/office/drawing/2014/main" id="{39E380A2-7998-4DF3-ADFD-939CA5A49498}"/>
                </a:ext>
              </a:extLst>
            </p:cNvPr>
            <p:cNvSpPr/>
            <p:nvPr/>
          </p:nvSpPr>
          <p:spPr>
            <a:xfrm rot="20008678" flipH="1">
              <a:off x="2579134" y="3444068"/>
              <a:ext cx="325727" cy="809875"/>
            </a:xfrm>
            <a:prstGeom prst="flowChartManualInput">
              <a:avLst/>
            </a:prstGeom>
            <a:solidFill>
              <a:srgbClr val="81D1EC">
                <a:alpha val="5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7;p16">
              <a:extLst>
                <a:ext uri="{FF2B5EF4-FFF2-40B4-BE49-F238E27FC236}">
                  <a16:creationId xmlns:a16="http://schemas.microsoft.com/office/drawing/2014/main" id="{B8F7A33B-4D24-418C-99F1-BB4E2CADD595}"/>
                </a:ext>
              </a:extLst>
            </p:cNvPr>
            <p:cNvSpPr/>
            <p:nvPr/>
          </p:nvSpPr>
          <p:spPr>
            <a:xfrm rot="10800000">
              <a:off x="-22" y="3652583"/>
              <a:ext cx="539357" cy="1217110"/>
            </a:xfrm>
            <a:custGeom>
              <a:avLst/>
              <a:gdLst/>
              <a:ahLst/>
              <a:cxnLst/>
              <a:rect l="l" t="t" r="r" b="b"/>
              <a:pathLst>
                <a:path w="37596" h="84860" extrusionOk="0">
                  <a:moveTo>
                    <a:pt x="19066" y="0"/>
                  </a:moveTo>
                  <a:lnTo>
                    <a:pt x="0" y="9130"/>
                  </a:lnTo>
                  <a:lnTo>
                    <a:pt x="37596" y="84860"/>
                  </a:lnTo>
                  <a:lnTo>
                    <a:pt x="37596" y="37328"/>
                  </a:lnTo>
                  <a:close/>
                </a:path>
              </a:pathLst>
            </a:custGeom>
            <a:solidFill>
              <a:srgbClr val="81D1EC">
                <a:alpha val="58000"/>
              </a:srgbClr>
            </a:solidFill>
            <a:ln>
              <a:noFill/>
            </a:ln>
          </p:spPr>
        </p:sp>
      </p:grpSp>
    </p:spTree>
    <p:extLst>
      <p:ext uri="{BB962C8B-B14F-4D97-AF65-F5344CB8AC3E}">
        <p14:creationId xmlns:p14="http://schemas.microsoft.com/office/powerpoint/2010/main" val="2855123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80FF04-9846-4DC8-92FE-A9CAED40B6FF}" type="datetimeFigureOut">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437CFF-AB3D-48EF-A542-6429AD82580F}" type="slidenum">
              <a:rPr lang="en-US" smtClean="0"/>
              <a:t>‹#›</a:t>
            </a:fld>
            <a:endParaRPr lang="en-US"/>
          </a:p>
        </p:txBody>
      </p:sp>
    </p:spTree>
    <p:extLst>
      <p:ext uri="{BB962C8B-B14F-4D97-AF65-F5344CB8AC3E}">
        <p14:creationId xmlns:p14="http://schemas.microsoft.com/office/powerpoint/2010/main" val="3835696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nt 01">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dirty="0" err="1"/>
              <a:t>Titlemaster</a:t>
            </a:r>
            <a:endParaRPr lang="en-US" noProof="0" dirty="0"/>
          </a:p>
        </p:txBody>
      </p:sp>
      <p:sp>
        <p:nvSpPr>
          <p:cNvPr id="4" name="Foliennummernplatzhalter 3"/>
          <p:cNvSpPr>
            <a:spLocks noGrp="1"/>
          </p:cNvSpPr>
          <p:nvPr>
            <p:ph type="sldNum" sz="quarter" idx="11"/>
          </p:nvPr>
        </p:nvSpPr>
        <p:spPr/>
        <p:txBody>
          <a:bodyPr/>
          <a:lstStyle/>
          <a:p>
            <a:pPr>
              <a:defRPr/>
            </a:pPr>
            <a:fld id="{EF62D93A-3BA0-8848-BFA3-D7046C1B555D}" type="slidenum">
              <a:rPr lang="en-US" smtClean="0"/>
              <a:pPr>
                <a:defRPr/>
              </a:pPr>
              <a:t>‹#›</a:t>
            </a:fld>
            <a:endParaRPr lang="en-US" dirty="0"/>
          </a:p>
        </p:txBody>
      </p:sp>
      <p:sp>
        <p:nvSpPr>
          <p:cNvPr id="6" name="Inhaltsplatzhalter 5"/>
          <p:cNvSpPr>
            <a:spLocks noGrp="1"/>
          </p:cNvSpPr>
          <p:nvPr>
            <p:ph sz="quarter" idx="12" hasCustomPrompt="1"/>
          </p:nvPr>
        </p:nvSpPr>
        <p:spPr/>
        <p:txBody>
          <a:bodyPr/>
          <a:lstStyle>
            <a:lvl3pPr marL="361942" indent="-361942">
              <a:buFont typeface="Arial" panose="020B0604020202020204" pitchFamily="34" charset="0"/>
              <a:buChar char="•"/>
              <a:defRPr/>
            </a:lvl3pPr>
          </a:lstStyle>
          <a:p>
            <a:pPr lvl="0"/>
            <a:r>
              <a:rPr lang="en-US" noProof="0" dirty="0" err="1"/>
              <a:t>Textmaster</a:t>
            </a:r>
            <a:endParaRPr lang="en-US" noProof="0" dirty="0"/>
          </a:p>
          <a:p>
            <a:pPr lvl="1"/>
            <a:r>
              <a:rPr lang="en-US" noProof="0" dirty="0"/>
              <a:t>Second Layer</a:t>
            </a:r>
          </a:p>
          <a:p>
            <a:pPr lvl="2"/>
            <a:r>
              <a:rPr lang="en-US" noProof="0" dirty="0"/>
              <a:t>Third Layer</a:t>
            </a:r>
          </a:p>
          <a:p>
            <a:pPr lvl="3"/>
            <a:r>
              <a:rPr lang="en-US" noProof="0" dirty="0"/>
              <a:t>Fourth Layer</a:t>
            </a:r>
          </a:p>
          <a:p>
            <a:pPr lvl="4"/>
            <a:r>
              <a:rPr lang="en-US" noProof="0" dirty="0"/>
              <a:t>Fifth Layer</a:t>
            </a:r>
          </a:p>
          <a:p>
            <a:pPr lvl="5"/>
            <a:r>
              <a:rPr lang="en-US" noProof="0" dirty="0"/>
              <a:t>6</a:t>
            </a:r>
          </a:p>
        </p:txBody>
      </p:sp>
    </p:spTree>
    <p:extLst>
      <p:ext uri="{BB962C8B-B14F-4D97-AF65-F5344CB8AC3E}">
        <p14:creationId xmlns:p14="http://schemas.microsoft.com/office/powerpoint/2010/main" val="4055278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p:cSld name="2_Custom Layout">
    <p:spTree>
      <p:nvGrpSpPr>
        <p:cNvPr id="1" name="Shape 23"/>
        <p:cNvGrpSpPr/>
        <p:nvPr/>
      </p:nvGrpSpPr>
      <p:grpSpPr>
        <a:xfrm>
          <a:off x="0" y="0"/>
          <a:ext cx="0" cy="0"/>
          <a:chOff x="0" y="0"/>
          <a:chExt cx="0" cy="0"/>
        </a:xfrm>
      </p:grpSpPr>
      <p:sp>
        <p:nvSpPr>
          <p:cNvPr id="24" name="Google Shape;24;p3"/>
          <p:cNvSpPr txBox="1">
            <a:spLocks noGrp="1"/>
          </p:cNvSpPr>
          <p:nvPr>
            <p:ph type="dt" idx="10"/>
          </p:nvPr>
        </p:nvSpPr>
        <p:spPr>
          <a:xfrm>
            <a:off x="628650" y="6356355"/>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5"/>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5"/>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3"/>
          <p:cNvSpPr txBox="1"/>
          <p:nvPr/>
        </p:nvSpPr>
        <p:spPr>
          <a:xfrm>
            <a:off x="0" y="0"/>
            <a:ext cx="9144000" cy="735037"/>
          </a:xfrm>
          <a:prstGeom prst="rect">
            <a:avLst/>
          </a:prstGeom>
          <a:solidFill>
            <a:srgbClr val="139A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rgbClr val="FF7C80"/>
              </a:solidFill>
              <a:latin typeface="Arial"/>
              <a:ea typeface="Arial"/>
              <a:cs typeface="Arial"/>
              <a:sym typeface="Arial"/>
            </a:endParaRPr>
          </a:p>
        </p:txBody>
      </p:sp>
      <p:sp>
        <p:nvSpPr>
          <p:cNvPr id="28" name="Google Shape;28;p3"/>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
          <p:cNvSpPr txBox="1">
            <a:spLocks noGrp="1"/>
          </p:cNvSpPr>
          <p:nvPr>
            <p:ph type="body" idx="3"/>
          </p:nvPr>
        </p:nvSpPr>
        <p:spPr>
          <a:xfrm>
            <a:off x="4629152" y="1681163"/>
            <a:ext cx="3887391"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3"/>
          <p:cNvSpPr txBox="1">
            <a:spLocks noGrp="1"/>
          </p:cNvSpPr>
          <p:nvPr>
            <p:ph type="body" idx="4"/>
          </p:nvPr>
        </p:nvSpPr>
        <p:spPr>
          <a:xfrm>
            <a:off x="4629152" y="2505075"/>
            <a:ext cx="3887391"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
          <p:cNvSpPr txBox="1">
            <a:spLocks noGrp="1"/>
          </p:cNvSpPr>
          <p:nvPr>
            <p:ph type="title"/>
          </p:nvPr>
        </p:nvSpPr>
        <p:spPr>
          <a:xfrm>
            <a:off x="628650" y="719897"/>
            <a:ext cx="7886700" cy="97079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2800"/>
              <a:buFont typeface="Calibri"/>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
          <p:cNvSpPr txBox="1">
            <a:spLocks noGrp="1"/>
          </p:cNvSpPr>
          <p:nvPr>
            <p:ph type="body" idx="5"/>
          </p:nvPr>
        </p:nvSpPr>
        <p:spPr>
          <a:xfrm>
            <a:off x="628650" y="0"/>
            <a:ext cx="7912100" cy="735013"/>
          </a:xfrm>
          <a:prstGeom prst="rect">
            <a:avLst/>
          </a:prstGeom>
          <a:noFill/>
          <a:ln>
            <a:noFill/>
          </a:ln>
        </p:spPr>
        <p:txBody>
          <a:bodyPr spcFirstLastPara="1" wrap="square" lIns="91425" tIns="45700" rIns="91425" bIns="45700" anchor="ctr" anchorCtr="0"/>
          <a:lstStyle>
            <a:lvl1pPr marL="457200" lvl="0" indent="-228600" algn="ctr">
              <a:lnSpc>
                <a:spcPct val="90000"/>
              </a:lnSpc>
              <a:spcBef>
                <a:spcPts val="1000"/>
              </a:spcBef>
              <a:spcAft>
                <a:spcPts val="0"/>
              </a:spcAft>
              <a:buClr>
                <a:srgbClr val="FFFFFF"/>
              </a:buClr>
              <a:buSzPts val="3200"/>
              <a:buNone/>
              <a:defRPr sz="3200" b="1">
                <a:solidFill>
                  <a:srgbClr val="FFFFFF"/>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b="1"/>
            </a:lvl2pPr>
            <a:lvl3pPr marL="1371600" lvl="2" indent="-355600" algn="l">
              <a:lnSpc>
                <a:spcPct val="90000"/>
              </a:lnSpc>
              <a:spcBef>
                <a:spcPts val="500"/>
              </a:spcBef>
              <a:spcAft>
                <a:spcPts val="0"/>
              </a:spcAft>
              <a:buClr>
                <a:schemeClr val="dk1"/>
              </a:buClr>
              <a:buSzPts val="2000"/>
              <a:buChar char="•"/>
              <a:defRPr b="1"/>
            </a:lvl3pPr>
            <a:lvl4pPr marL="1828800" lvl="3" indent="-342900" algn="l">
              <a:lnSpc>
                <a:spcPct val="90000"/>
              </a:lnSpc>
              <a:spcBef>
                <a:spcPts val="500"/>
              </a:spcBef>
              <a:spcAft>
                <a:spcPts val="0"/>
              </a:spcAft>
              <a:buClr>
                <a:schemeClr val="dk1"/>
              </a:buClr>
              <a:buSzPts val="1800"/>
              <a:buChar char="•"/>
              <a:defRPr b="1"/>
            </a:lvl4pPr>
            <a:lvl5pPr marL="2286000" lvl="4" indent="-228600" algn="l">
              <a:lnSpc>
                <a:spcPct val="90000"/>
              </a:lnSpc>
              <a:spcBef>
                <a:spcPts val="500"/>
              </a:spcBef>
              <a:spcAft>
                <a:spcPts val="0"/>
              </a:spcAft>
              <a:buClr>
                <a:schemeClr val="dk1"/>
              </a:buClr>
              <a:buSzPts val="1800"/>
              <a:buNone/>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84005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80FF04-9846-4DC8-92FE-A9CAED40B6FF}" type="datetimeFigureOut">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437CFF-AB3D-48EF-A542-6429AD82580F}" type="slidenum">
              <a:rPr lang="en-US" smtClean="0"/>
              <a:t>‹#›</a:t>
            </a:fld>
            <a:endParaRPr lang="en-US"/>
          </a:p>
        </p:txBody>
      </p:sp>
    </p:spTree>
    <p:extLst>
      <p:ext uri="{BB962C8B-B14F-4D97-AF65-F5344CB8AC3E}">
        <p14:creationId xmlns:p14="http://schemas.microsoft.com/office/powerpoint/2010/main" val="254829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80FF04-9846-4DC8-92FE-A9CAED40B6FF}" type="datetimeFigureOut">
              <a:rPr lang="en-US" smtClean="0"/>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437CFF-AB3D-48EF-A542-6429AD82580F}" type="slidenum">
              <a:rPr lang="en-US" smtClean="0"/>
              <a:t>‹#›</a:t>
            </a:fld>
            <a:endParaRPr lang="en-US"/>
          </a:p>
        </p:txBody>
      </p:sp>
    </p:spTree>
    <p:extLst>
      <p:ext uri="{BB962C8B-B14F-4D97-AF65-F5344CB8AC3E}">
        <p14:creationId xmlns:p14="http://schemas.microsoft.com/office/powerpoint/2010/main" val="179311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84"/>
        <p:cNvGrpSpPr/>
        <p:nvPr/>
      </p:nvGrpSpPr>
      <p:grpSpPr>
        <a:xfrm>
          <a:off x="0" y="0"/>
          <a:ext cx="0" cy="0"/>
          <a:chOff x="0" y="0"/>
          <a:chExt cx="0" cy="0"/>
        </a:xfrm>
      </p:grpSpPr>
      <p:sp>
        <p:nvSpPr>
          <p:cNvPr id="16" name="Rectangle 15">
            <a:extLst>
              <a:ext uri="{FF2B5EF4-FFF2-40B4-BE49-F238E27FC236}">
                <a16:creationId xmlns:a16="http://schemas.microsoft.com/office/drawing/2014/main" id="{85158326-EBB4-4E5A-98CC-8090BE34761C}"/>
              </a:ext>
            </a:extLst>
          </p:cNvPr>
          <p:cNvSpPr>
            <a:spLocks noChangeArrowheads="1"/>
          </p:cNvSpPr>
          <p:nvPr userDrawn="1"/>
        </p:nvSpPr>
        <p:spPr bwMode="auto">
          <a:xfrm flipV="1">
            <a:off x="0" y="3"/>
            <a:ext cx="9144000" cy="6857996"/>
          </a:xfrm>
          <a:prstGeom prst="rect">
            <a:avLst/>
          </a:prstGeom>
          <a:solidFill>
            <a:srgbClr val="139A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fontAlgn="base" hangingPunct="1">
              <a:spcBef>
                <a:spcPct val="50000"/>
              </a:spcBef>
              <a:spcAft>
                <a:spcPct val="0"/>
              </a:spcAft>
              <a:buFontTx/>
              <a:buChar char="•"/>
              <a:defRPr/>
            </a:pPr>
            <a:endParaRPr lang="en-US" altLang="en-US" sz="1300" b="0" dirty="0">
              <a:solidFill>
                <a:srgbClr val="021F43"/>
              </a:solidFill>
              <a:cs typeface="Arial" panose="020B0604020202020204" pitchFamily="34" charset="0"/>
            </a:endParaRPr>
          </a:p>
        </p:txBody>
      </p:sp>
      <p:sp>
        <p:nvSpPr>
          <p:cNvPr id="85" name="Google Shape;85;p16"/>
          <p:cNvSpPr txBox="1">
            <a:spLocks noGrp="1"/>
          </p:cNvSpPr>
          <p:nvPr>
            <p:ph type="body" idx="1"/>
          </p:nvPr>
        </p:nvSpPr>
        <p:spPr>
          <a:xfrm>
            <a:off x="2822775" y="2882400"/>
            <a:ext cx="3498300" cy="1093200"/>
          </a:xfrm>
          <a:prstGeom prst="rect">
            <a:avLst/>
          </a:prstGeom>
        </p:spPr>
        <p:txBody>
          <a:bodyPr spcFirstLastPara="1" wrap="square" lIns="91425" tIns="91425" rIns="91425" bIns="91425" anchor="ctr" anchorCtr="0"/>
          <a:lstStyle>
            <a:lvl1pPr marL="457200" lvl="0" indent="-381000" algn="ctr" rtl="0">
              <a:spcBef>
                <a:spcPts val="600"/>
              </a:spcBef>
              <a:spcAft>
                <a:spcPts val="0"/>
              </a:spcAft>
              <a:buClr>
                <a:srgbClr val="3796BF"/>
              </a:buClr>
              <a:buSzPts val="2400"/>
              <a:buFont typeface="Oswald"/>
              <a:buChar char="»"/>
              <a:defRPr sz="2400">
                <a:solidFill>
                  <a:schemeClr val="bg1"/>
                </a:solidFill>
                <a:latin typeface="Oswald"/>
                <a:ea typeface="Oswald"/>
                <a:cs typeface="Oswald"/>
                <a:sym typeface="Oswald"/>
              </a:defRPr>
            </a:lvl1pPr>
            <a:lvl2pPr marL="914400" lvl="1"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2pPr>
            <a:lvl3pPr marL="1371600" lvl="2"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3pPr>
            <a:lvl4pPr marL="1828800" lvl="3"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4pPr>
            <a:lvl5pPr marL="2286000" lvl="4"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5pPr>
            <a:lvl6pPr marL="2743200" lvl="5"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6pPr>
            <a:lvl7pPr marL="3200400" lvl="6"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7pPr>
            <a:lvl8pPr marL="3657600" lvl="7"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8pPr>
            <a:lvl9pPr marL="4114800" lvl="8"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9pPr>
          </a:lstStyle>
          <a:p>
            <a:endParaRPr dirty="0"/>
          </a:p>
        </p:txBody>
      </p:sp>
      <p:grpSp>
        <p:nvGrpSpPr>
          <p:cNvPr id="3" name="Group 2">
            <a:extLst>
              <a:ext uri="{FF2B5EF4-FFF2-40B4-BE49-F238E27FC236}">
                <a16:creationId xmlns:a16="http://schemas.microsoft.com/office/drawing/2014/main" id="{E2668E03-3E89-44F0-BE31-4A28B1948125}"/>
              </a:ext>
            </a:extLst>
          </p:cNvPr>
          <p:cNvGrpSpPr/>
          <p:nvPr userDrawn="1"/>
        </p:nvGrpSpPr>
        <p:grpSpPr>
          <a:xfrm>
            <a:off x="5746523" y="3902274"/>
            <a:ext cx="3397327" cy="3336304"/>
            <a:chOff x="1344268" y="4062949"/>
            <a:chExt cx="3397327" cy="3336304"/>
          </a:xfrm>
        </p:grpSpPr>
        <p:sp>
          <p:nvSpPr>
            <p:cNvPr id="19" name="Google Shape;87;p16">
              <a:extLst>
                <a:ext uri="{FF2B5EF4-FFF2-40B4-BE49-F238E27FC236}">
                  <a16:creationId xmlns:a16="http://schemas.microsoft.com/office/drawing/2014/main" id="{A31D7940-9C52-43D3-8CA8-410D9DE95D9B}"/>
                </a:ext>
              </a:extLst>
            </p:cNvPr>
            <p:cNvSpPr/>
            <p:nvPr/>
          </p:nvSpPr>
          <p:spPr>
            <a:xfrm rot="9208626" flipH="1">
              <a:off x="1840589" y="5792712"/>
              <a:ext cx="575946" cy="1432045"/>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8;p16">
              <a:extLst>
                <a:ext uri="{FF2B5EF4-FFF2-40B4-BE49-F238E27FC236}">
                  <a16:creationId xmlns:a16="http://schemas.microsoft.com/office/drawing/2014/main" id="{DBA54C25-9F29-436F-B3F0-F2C8686C5170}"/>
                </a:ext>
              </a:extLst>
            </p:cNvPr>
            <p:cNvSpPr/>
            <p:nvPr/>
          </p:nvSpPr>
          <p:spPr>
            <a:xfrm rot="9208633" flipH="1">
              <a:off x="3148211" y="4803820"/>
              <a:ext cx="1043846" cy="2595433"/>
            </a:xfrm>
            <a:prstGeom prst="flowChartManualInput">
              <a:avLst/>
            </a:prstGeom>
            <a:solidFill>
              <a:schemeClr val="bg1"/>
            </a:solidFill>
            <a:ln>
              <a:noFill/>
            </a:ln>
          </p:spPr>
          <p:txBody>
            <a:bodyPr spcFirstLastPara="1" wrap="square" lIns="91425" tIns="91425" rIns="91425" bIns="91425" anchor="ctr" anchorCtr="0">
              <a:noAutofit/>
            </a:bodyPr>
            <a:lstStyle/>
            <a:p>
              <a:pPr lvl="0" indent="0">
                <a:spcBef>
                  <a:spcPts val="0"/>
                </a:spcBef>
                <a:spcAft>
                  <a:spcPts val="0"/>
                </a:spcAft>
                <a:buNone/>
              </a:pPr>
              <a:endParaRPr/>
            </a:p>
          </p:txBody>
        </p:sp>
        <p:sp>
          <p:nvSpPr>
            <p:cNvPr id="21" name="Google Shape;89;p16">
              <a:extLst>
                <a:ext uri="{FF2B5EF4-FFF2-40B4-BE49-F238E27FC236}">
                  <a16:creationId xmlns:a16="http://schemas.microsoft.com/office/drawing/2014/main" id="{B659A9AF-25C6-442D-B4EF-C4172EA029B9}"/>
                </a:ext>
              </a:extLst>
            </p:cNvPr>
            <p:cNvSpPr/>
            <p:nvPr/>
          </p:nvSpPr>
          <p:spPr>
            <a:xfrm rot="9208606" flipH="1">
              <a:off x="2764616" y="5990723"/>
              <a:ext cx="486222" cy="1208964"/>
            </a:xfrm>
            <a:prstGeom prst="flowChartManualInput">
              <a:avLst/>
            </a:prstGeom>
            <a:solidFill>
              <a:schemeClr val="bg1">
                <a:lumMod val="85000"/>
              </a:schemeClr>
            </a:solidFill>
            <a:ln>
              <a:noFill/>
            </a:ln>
          </p:spPr>
          <p:txBody>
            <a:bodyPr spcFirstLastPara="1" wrap="square" lIns="91425" tIns="91425" rIns="91425" bIns="91425" anchor="ctr" anchorCtr="0">
              <a:noAutofit/>
            </a:bodyPr>
            <a:lstStyle/>
            <a:p>
              <a:pPr lvl="0" indent="0">
                <a:spcBef>
                  <a:spcPts val="0"/>
                </a:spcBef>
                <a:spcAft>
                  <a:spcPts val="0"/>
                </a:spcAft>
                <a:buNone/>
              </a:pPr>
              <a:endParaRPr/>
            </a:p>
          </p:txBody>
        </p:sp>
        <p:sp>
          <p:nvSpPr>
            <p:cNvPr id="22" name="Google Shape;90;p16">
              <a:extLst>
                <a:ext uri="{FF2B5EF4-FFF2-40B4-BE49-F238E27FC236}">
                  <a16:creationId xmlns:a16="http://schemas.microsoft.com/office/drawing/2014/main" id="{6DCCEE51-6269-41A6-932F-E38DA80E6C86}"/>
                </a:ext>
              </a:extLst>
            </p:cNvPr>
            <p:cNvSpPr/>
            <p:nvPr/>
          </p:nvSpPr>
          <p:spPr>
            <a:xfrm rot="9208678" flipH="1">
              <a:off x="1344268" y="6443632"/>
              <a:ext cx="273158" cy="679169"/>
            </a:xfrm>
            <a:prstGeom prst="flowChartManualInput">
              <a:avLst/>
            </a:pr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1;p16">
              <a:extLst>
                <a:ext uri="{FF2B5EF4-FFF2-40B4-BE49-F238E27FC236}">
                  <a16:creationId xmlns:a16="http://schemas.microsoft.com/office/drawing/2014/main" id="{569808B9-EA4B-4C6F-A611-D95881B389F9}"/>
                </a:ext>
              </a:extLst>
            </p:cNvPr>
            <p:cNvSpPr/>
            <p:nvPr/>
          </p:nvSpPr>
          <p:spPr>
            <a:xfrm>
              <a:off x="3725073" y="4062949"/>
              <a:ext cx="1016522" cy="2294448"/>
            </a:xfrm>
            <a:custGeom>
              <a:avLst/>
              <a:gdLst/>
              <a:ahLst/>
              <a:cxnLst/>
              <a:rect l="l" t="t" r="r" b="b"/>
              <a:pathLst>
                <a:path w="37596" h="84860" extrusionOk="0">
                  <a:moveTo>
                    <a:pt x="19066" y="0"/>
                  </a:moveTo>
                  <a:lnTo>
                    <a:pt x="0" y="9130"/>
                  </a:lnTo>
                  <a:lnTo>
                    <a:pt x="37596" y="84860"/>
                  </a:lnTo>
                  <a:lnTo>
                    <a:pt x="37596" y="37328"/>
                  </a:lnTo>
                  <a:close/>
                </a:path>
              </a:pathLst>
            </a:custGeom>
            <a:solidFill>
              <a:schemeClr val="bg2">
                <a:lumMod val="75000"/>
              </a:schemeClr>
            </a:solidFill>
            <a:ln>
              <a:noFill/>
            </a:ln>
          </p:spPr>
        </p:sp>
      </p:grpSp>
      <p:grpSp>
        <p:nvGrpSpPr>
          <p:cNvPr id="4" name="Group 3">
            <a:extLst>
              <a:ext uri="{FF2B5EF4-FFF2-40B4-BE49-F238E27FC236}">
                <a16:creationId xmlns:a16="http://schemas.microsoft.com/office/drawing/2014/main" id="{334028C8-0614-46CF-B4FA-6D4FF7FFC411}"/>
              </a:ext>
            </a:extLst>
          </p:cNvPr>
          <p:cNvGrpSpPr/>
          <p:nvPr userDrawn="1"/>
        </p:nvGrpSpPr>
        <p:grpSpPr>
          <a:xfrm>
            <a:off x="-14514" y="-288347"/>
            <a:ext cx="2904883" cy="1778644"/>
            <a:chOff x="-22" y="3312088"/>
            <a:chExt cx="2904883" cy="1778644"/>
          </a:xfrm>
        </p:grpSpPr>
        <p:sp>
          <p:nvSpPr>
            <p:cNvPr id="26" name="Google Shape;93;p16">
              <a:extLst>
                <a:ext uri="{FF2B5EF4-FFF2-40B4-BE49-F238E27FC236}">
                  <a16:creationId xmlns:a16="http://schemas.microsoft.com/office/drawing/2014/main" id="{EA4B5E7C-B7F8-4712-BDA4-BA221B77B94C}"/>
                </a:ext>
              </a:extLst>
            </p:cNvPr>
            <p:cNvSpPr/>
            <p:nvPr/>
          </p:nvSpPr>
          <p:spPr>
            <a:xfrm rot="20008592" flipH="1">
              <a:off x="1931988" y="3462685"/>
              <a:ext cx="290898" cy="723305"/>
            </a:xfrm>
            <a:prstGeom prst="flowChartManualInput">
              <a:avLst/>
            </a:prstGeom>
            <a:solidFill>
              <a:schemeClr val="bg2">
                <a:lumMod val="75000"/>
              </a:schemeClr>
            </a:solidFill>
            <a:ln>
              <a:noFill/>
            </a:ln>
          </p:spPr>
          <p:txBody>
            <a:bodyPr spcFirstLastPara="1" wrap="square" lIns="91425" tIns="91425" rIns="91425" bIns="91425" anchor="ctr" anchorCtr="0">
              <a:noAutofit/>
            </a:bodyPr>
            <a:lstStyle/>
            <a:p>
              <a:pPr lvl="0" indent="0">
                <a:spcBef>
                  <a:spcPts val="0"/>
                </a:spcBef>
                <a:spcAft>
                  <a:spcPts val="0"/>
                </a:spcAft>
                <a:buNone/>
              </a:pPr>
              <a:endParaRPr/>
            </a:p>
          </p:txBody>
        </p:sp>
        <p:sp>
          <p:nvSpPr>
            <p:cNvPr id="27" name="Google Shape;94;p16">
              <a:extLst>
                <a:ext uri="{FF2B5EF4-FFF2-40B4-BE49-F238E27FC236}">
                  <a16:creationId xmlns:a16="http://schemas.microsoft.com/office/drawing/2014/main" id="{92F84691-5A9A-49C8-B16D-CE06DEFFF8C0}"/>
                </a:ext>
              </a:extLst>
            </p:cNvPr>
            <p:cNvSpPr/>
            <p:nvPr/>
          </p:nvSpPr>
          <p:spPr>
            <a:xfrm rot="20008629" flipH="1">
              <a:off x="339654" y="3336848"/>
              <a:ext cx="616612" cy="1533154"/>
            </a:xfrm>
            <a:prstGeom prst="flowChartManualInput">
              <a:avLst/>
            </a:prstGeom>
            <a:solidFill>
              <a:schemeClr val="bg1">
                <a:lumMod val="85000"/>
              </a:schemeClr>
            </a:solidFill>
            <a:ln>
              <a:noFill/>
            </a:ln>
          </p:spPr>
          <p:txBody>
            <a:bodyPr spcFirstLastPara="1" wrap="square" lIns="91425" tIns="91425" rIns="91425" bIns="91425" anchor="ctr" anchorCtr="0">
              <a:noAutofit/>
            </a:bodyPr>
            <a:lstStyle/>
            <a:p>
              <a:pPr lvl="0" indent="0">
                <a:spcBef>
                  <a:spcPts val="0"/>
                </a:spcBef>
                <a:spcAft>
                  <a:spcPts val="0"/>
                </a:spcAft>
                <a:buNone/>
              </a:pPr>
              <a:endParaRPr/>
            </a:p>
          </p:txBody>
        </p:sp>
        <p:sp>
          <p:nvSpPr>
            <p:cNvPr id="28" name="Google Shape;95;p16">
              <a:extLst>
                <a:ext uri="{FF2B5EF4-FFF2-40B4-BE49-F238E27FC236}">
                  <a16:creationId xmlns:a16="http://schemas.microsoft.com/office/drawing/2014/main" id="{DEBD365E-49F1-4F7C-AF30-108BACCEA7A9}"/>
                </a:ext>
              </a:extLst>
            </p:cNvPr>
            <p:cNvSpPr/>
            <p:nvPr/>
          </p:nvSpPr>
          <p:spPr>
            <a:xfrm rot="20008661" flipH="1">
              <a:off x="1265716" y="3312088"/>
              <a:ext cx="715354" cy="1778644"/>
            </a:xfrm>
            <a:prstGeom prst="flowChartManualInput">
              <a:avLst/>
            </a:prstGeom>
            <a:solidFill>
              <a:schemeClr val="bg1"/>
            </a:solidFill>
            <a:ln>
              <a:noFill/>
            </a:ln>
          </p:spPr>
          <p:txBody>
            <a:bodyPr spcFirstLastPara="1" wrap="square" lIns="91425" tIns="91425" rIns="91425" bIns="91425" anchor="ctr" anchorCtr="0">
              <a:noAutofit/>
            </a:bodyPr>
            <a:lstStyle/>
            <a:p>
              <a:pPr lvl="0" indent="0">
                <a:spcBef>
                  <a:spcPts val="0"/>
                </a:spcBef>
                <a:spcAft>
                  <a:spcPts val="0"/>
                </a:spcAft>
                <a:buNone/>
              </a:pPr>
              <a:endParaRPr/>
            </a:p>
          </p:txBody>
        </p:sp>
        <p:sp>
          <p:nvSpPr>
            <p:cNvPr id="29" name="Google Shape;96;p16">
              <a:extLst>
                <a:ext uri="{FF2B5EF4-FFF2-40B4-BE49-F238E27FC236}">
                  <a16:creationId xmlns:a16="http://schemas.microsoft.com/office/drawing/2014/main" id="{662E1D75-A35C-4A38-8493-20AFC2B70EF9}"/>
                </a:ext>
              </a:extLst>
            </p:cNvPr>
            <p:cNvSpPr/>
            <p:nvPr/>
          </p:nvSpPr>
          <p:spPr>
            <a:xfrm rot="20008678" flipH="1">
              <a:off x="2579134" y="3444068"/>
              <a:ext cx="325727" cy="809875"/>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7;p16">
              <a:extLst>
                <a:ext uri="{FF2B5EF4-FFF2-40B4-BE49-F238E27FC236}">
                  <a16:creationId xmlns:a16="http://schemas.microsoft.com/office/drawing/2014/main" id="{998DB453-36A5-44FB-A82B-326803DD1F25}"/>
                </a:ext>
              </a:extLst>
            </p:cNvPr>
            <p:cNvSpPr/>
            <p:nvPr/>
          </p:nvSpPr>
          <p:spPr>
            <a:xfrm rot="10800000">
              <a:off x="-22" y="3652583"/>
              <a:ext cx="539357" cy="1217110"/>
            </a:xfrm>
            <a:custGeom>
              <a:avLst/>
              <a:gdLst/>
              <a:ahLst/>
              <a:cxnLst/>
              <a:rect l="l" t="t" r="r" b="b"/>
              <a:pathLst>
                <a:path w="37596" h="84860" extrusionOk="0">
                  <a:moveTo>
                    <a:pt x="19066" y="0"/>
                  </a:moveTo>
                  <a:lnTo>
                    <a:pt x="0" y="9130"/>
                  </a:lnTo>
                  <a:lnTo>
                    <a:pt x="37596" y="84860"/>
                  </a:lnTo>
                  <a:lnTo>
                    <a:pt x="37596" y="37328"/>
                  </a:lnTo>
                  <a:close/>
                </a:path>
              </a:pathLst>
            </a:custGeom>
            <a:solidFill>
              <a:srgbClr val="81D1EC"/>
            </a:solidFill>
            <a:ln>
              <a:noFill/>
            </a:ln>
          </p:spPr>
        </p:sp>
      </p:grpSp>
    </p:spTree>
    <p:extLst>
      <p:ext uri="{BB962C8B-B14F-4D97-AF65-F5344CB8AC3E}">
        <p14:creationId xmlns:p14="http://schemas.microsoft.com/office/powerpoint/2010/main" val="97822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80FF04-9846-4DC8-92FE-A9CAED40B6FF}" type="datetimeFigureOut">
              <a:rPr lang="en-US" smtClean="0"/>
              <a:t>11/27/2018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437CFF-AB3D-48EF-A542-6429AD82580F}" type="slidenum">
              <a:rPr lang="en-US" smtClean="0"/>
              <a:t>‹#›</a:t>
            </a:fld>
            <a:endParaRPr lang="en-US"/>
          </a:p>
        </p:txBody>
      </p:sp>
    </p:spTree>
    <p:extLst>
      <p:ext uri="{BB962C8B-B14F-4D97-AF65-F5344CB8AC3E}">
        <p14:creationId xmlns:p14="http://schemas.microsoft.com/office/powerpoint/2010/main" val="3604175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FE621A4-2C45-4876-8C58-1ED4AB01BFB8}"/>
              </a:ext>
            </a:extLst>
          </p:cNvPr>
          <p:cNvSpPr>
            <a:spLocks noGrp="1"/>
          </p:cNvSpPr>
          <p:nvPr>
            <p:ph type="dt" sz="half" idx="10"/>
          </p:nvPr>
        </p:nvSpPr>
        <p:spPr/>
        <p:txBody>
          <a:bodyPr/>
          <a:lstStyle/>
          <a:p>
            <a:fld id="{1980FF04-9846-4DC8-92FE-A9CAED40B6FF}" type="datetimeFigureOut">
              <a:rPr lang="en-US" smtClean="0"/>
              <a:t>11/27/2018</a:t>
            </a:fld>
            <a:endParaRPr lang="en-US"/>
          </a:p>
        </p:txBody>
      </p:sp>
      <p:sp>
        <p:nvSpPr>
          <p:cNvPr id="4" name="Footer Placeholder 3">
            <a:extLst>
              <a:ext uri="{FF2B5EF4-FFF2-40B4-BE49-F238E27FC236}">
                <a16:creationId xmlns:a16="http://schemas.microsoft.com/office/drawing/2014/main" id="{07D22D70-0EC1-42AA-90EE-F50A74648A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55DCDB-596C-4FB4-B994-9A6285B60AAF}"/>
              </a:ext>
            </a:extLst>
          </p:cNvPr>
          <p:cNvSpPr>
            <a:spLocks noGrp="1"/>
          </p:cNvSpPr>
          <p:nvPr>
            <p:ph type="sldNum" sz="quarter" idx="12"/>
          </p:nvPr>
        </p:nvSpPr>
        <p:spPr/>
        <p:txBody>
          <a:bodyPr/>
          <a:lstStyle/>
          <a:p>
            <a:fld id="{9F437CFF-AB3D-48EF-A542-6429AD82580F}" type="slidenum">
              <a:rPr lang="en-US" smtClean="0"/>
              <a:t>‹#›</a:t>
            </a:fld>
            <a:endParaRPr lang="en-US"/>
          </a:p>
        </p:txBody>
      </p:sp>
      <p:sp>
        <p:nvSpPr>
          <p:cNvPr id="6" name="Title 1">
            <a:extLst>
              <a:ext uri="{FF2B5EF4-FFF2-40B4-BE49-F238E27FC236}">
                <a16:creationId xmlns:a16="http://schemas.microsoft.com/office/drawing/2014/main" id="{08E3F738-52E8-429D-9D52-9190AD327207}"/>
              </a:ext>
            </a:extLst>
          </p:cNvPr>
          <p:cNvSpPr txBox="1">
            <a:spLocks/>
          </p:cNvSpPr>
          <p:nvPr userDrawn="1"/>
        </p:nvSpPr>
        <p:spPr bwMode="auto">
          <a:xfrm>
            <a:off x="0" y="0"/>
            <a:ext cx="9144000" cy="735037"/>
          </a:xfrm>
          <a:prstGeom prst="rect">
            <a:avLst/>
          </a:prstGeom>
          <a:solidFill>
            <a:srgbClr val="139AF0"/>
          </a:solidFill>
          <a:ln>
            <a:noFill/>
          </a:ln>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2800" b="1" kern="1200">
                <a:solidFill>
                  <a:srgbClr val="FFFF00"/>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endParaRPr lang="en-US" sz="1800" dirty="0">
              <a:solidFill>
                <a:srgbClr val="FF7C80"/>
              </a:solidFill>
            </a:endParaRPr>
          </a:p>
        </p:txBody>
      </p:sp>
      <p:sp>
        <p:nvSpPr>
          <p:cNvPr id="7" name="Text Placeholder 2">
            <a:extLst>
              <a:ext uri="{FF2B5EF4-FFF2-40B4-BE49-F238E27FC236}">
                <a16:creationId xmlns:a16="http://schemas.microsoft.com/office/drawing/2014/main" id="{FFEE60ED-DDAD-4E34-A3E4-70822F656CB4}"/>
              </a:ext>
            </a:extLst>
          </p:cNvPr>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8" name="Content Placeholder 3">
            <a:extLst>
              <a:ext uri="{FF2B5EF4-FFF2-40B4-BE49-F238E27FC236}">
                <a16:creationId xmlns:a16="http://schemas.microsoft.com/office/drawing/2014/main" id="{1E98B54D-D707-4091-B2E7-153225A0E3FF}"/>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a:extLst>
              <a:ext uri="{FF2B5EF4-FFF2-40B4-BE49-F238E27FC236}">
                <a16:creationId xmlns:a16="http://schemas.microsoft.com/office/drawing/2014/main" id="{D578C4E3-4C75-493B-B2FC-50B0908A1986}"/>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0" name="Content Placeholder 5">
            <a:extLst>
              <a:ext uri="{FF2B5EF4-FFF2-40B4-BE49-F238E27FC236}">
                <a16:creationId xmlns:a16="http://schemas.microsoft.com/office/drawing/2014/main" id="{A82910E6-5D00-4AC3-B3AE-F915BD69F191}"/>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0B532623-5AFE-4EBB-BE72-4790A6B5542B}"/>
              </a:ext>
            </a:extLst>
          </p:cNvPr>
          <p:cNvSpPr>
            <a:spLocks noGrp="1"/>
          </p:cNvSpPr>
          <p:nvPr>
            <p:ph type="title" hasCustomPrompt="1"/>
          </p:nvPr>
        </p:nvSpPr>
        <p:spPr>
          <a:xfrm>
            <a:off x="628650" y="719897"/>
            <a:ext cx="7886700" cy="970795"/>
          </a:xfrm>
        </p:spPr>
        <p:txBody>
          <a:bodyPr>
            <a:normAutofit/>
          </a:bodyPr>
          <a:lstStyle>
            <a:lvl1pPr>
              <a:defRPr sz="2800"/>
            </a:lvl1pPr>
          </a:lstStyle>
          <a:p>
            <a:r>
              <a:rPr lang="en-US" dirty="0"/>
              <a:t>Click to edit Master lead-line</a:t>
            </a:r>
          </a:p>
        </p:txBody>
      </p:sp>
      <p:sp>
        <p:nvSpPr>
          <p:cNvPr id="17" name="Text Placeholder 16">
            <a:extLst>
              <a:ext uri="{FF2B5EF4-FFF2-40B4-BE49-F238E27FC236}">
                <a16:creationId xmlns:a16="http://schemas.microsoft.com/office/drawing/2014/main" id="{40FE005C-D002-4504-A096-8AB6909BB374}"/>
              </a:ext>
            </a:extLst>
          </p:cNvPr>
          <p:cNvSpPr>
            <a:spLocks noGrp="1"/>
          </p:cNvSpPr>
          <p:nvPr>
            <p:ph type="body" sz="quarter" idx="13" hasCustomPrompt="1"/>
          </p:nvPr>
        </p:nvSpPr>
        <p:spPr>
          <a:xfrm>
            <a:off x="628650" y="0"/>
            <a:ext cx="7912100" cy="735013"/>
          </a:xfrm>
        </p:spPr>
        <p:txBody>
          <a:bodyPr anchor="ctr">
            <a:normAutofit/>
          </a:bodyPr>
          <a:lstStyle>
            <a:lvl1pPr marL="0" indent="0" algn="ctr">
              <a:buNone/>
              <a:defRPr lang="en-US" sz="3200" b="1" kern="1200" smtClean="0">
                <a:solidFill>
                  <a:prstClr val="white"/>
                </a:solidFill>
                <a:latin typeface="Arial" panose="020B0604020202020204" pitchFamily="34" charset="0"/>
                <a:cs typeface="Arial" panose="020B0604020202020204" pitchFamily="34" charset="0"/>
              </a:defRPr>
            </a:lvl1pPr>
            <a:lvl2pPr>
              <a:defRPr b="1"/>
            </a:lvl2pPr>
            <a:lvl3pPr>
              <a:defRPr b="1"/>
            </a:lvl3pPr>
            <a:lvl4pPr>
              <a:defRPr b="1"/>
            </a:lvl4pPr>
            <a:lvl5pPr marL="1828755" indent="0">
              <a:buNone/>
              <a:defRPr b="1"/>
            </a:lvl5pPr>
          </a:lstStyle>
          <a:p>
            <a:pPr algn="ctr"/>
            <a:r>
              <a:rPr lang="en-US" sz="2800" b="1" kern="1200" dirty="0">
                <a:solidFill>
                  <a:prstClr val="white"/>
                </a:solidFill>
                <a:latin typeface="Arial" panose="020B0604020202020204" pitchFamily="34" charset="0"/>
                <a:ea typeface="+mj-ea"/>
                <a:cs typeface="Arial" panose="020B0604020202020204" pitchFamily="34" charset="0"/>
              </a:rPr>
              <a:t>Click to edit Master title</a:t>
            </a:r>
          </a:p>
        </p:txBody>
      </p:sp>
    </p:spTree>
    <p:extLst>
      <p:ext uri="{BB962C8B-B14F-4D97-AF65-F5344CB8AC3E}">
        <p14:creationId xmlns:p14="http://schemas.microsoft.com/office/powerpoint/2010/main" val="4065267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FE621A4-2C45-4876-8C58-1ED4AB01BFB8}"/>
              </a:ext>
            </a:extLst>
          </p:cNvPr>
          <p:cNvSpPr>
            <a:spLocks noGrp="1"/>
          </p:cNvSpPr>
          <p:nvPr>
            <p:ph type="dt" sz="half" idx="10"/>
          </p:nvPr>
        </p:nvSpPr>
        <p:spPr/>
        <p:txBody>
          <a:bodyPr/>
          <a:lstStyle/>
          <a:p>
            <a:fld id="{1980FF04-9846-4DC8-92FE-A9CAED40B6FF}" type="datetimeFigureOut">
              <a:rPr lang="en-US" smtClean="0"/>
              <a:t>11/27/2018</a:t>
            </a:fld>
            <a:endParaRPr lang="en-US"/>
          </a:p>
        </p:txBody>
      </p:sp>
      <p:sp>
        <p:nvSpPr>
          <p:cNvPr id="4" name="Footer Placeholder 3">
            <a:extLst>
              <a:ext uri="{FF2B5EF4-FFF2-40B4-BE49-F238E27FC236}">
                <a16:creationId xmlns:a16="http://schemas.microsoft.com/office/drawing/2014/main" id="{07D22D70-0EC1-42AA-90EE-F50A74648A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55DCDB-596C-4FB4-B994-9A6285B60AAF}"/>
              </a:ext>
            </a:extLst>
          </p:cNvPr>
          <p:cNvSpPr>
            <a:spLocks noGrp="1"/>
          </p:cNvSpPr>
          <p:nvPr>
            <p:ph type="sldNum" sz="quarter" idx="12"/>
          </p:nvPr>
        </p:nvSpPr>
        <p:spPr/>
        <p:txBody>
          <a:bodyPr/>
          <a:lstStyle/>
          <a:p>
            <a:fld id="{9F437CFF-AB3D-48EF-A542-6429AD82580F}" type="slidenum">
              <a:rPr lang="en-US" smtClean="0"/>
              <a:t>‹#›</a:t>
            </a:fld>
            <a:endParaRPr lang="en-US"/>
          </a:p>
        </p:txBody>
      </p:sp>
      <p:sp>
        <p:nvSpPr>
          <p:cNvPr id="6" name="Title 1">
            <a:extLst>
              <a:ext uri="{FF2B5EF4-FFF2-40B4-BE49-F238E27FC236}">
                <a16:creationId xmlns:a16="http://schemas.microsoft.com/office/drawing/2014/main" id="{08E3F738-52E8-429D-9D52-9190AD327207}"/>
              </a:ext>
            </a:extLst>
          </p:cNvPr>
          <p:cNvSpPr txBox="1">
            <a:spLocks/>
          </p:cNvSpPr>
          <p:nvPr userDrawn="1"/>
        </p:nvSpPr>
        <p:spPr bwMode="auto">
          <a:xfrm>
            <a:off x="0" y="0"/>
            <a:ext cx="9144000" cy="735037"/>
          </a:xfrm>
          <a:prstGeom prst="rect">
            <a:avLst/>
          </a:prstGeom>
          <a:solidFill>
            <a:srgbClr val="139AF0"/>
          </a:solidFill>
          <a:ln>
            <a:noFill/>
          </a:ln>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2800" b="1" kern="1200">
                <a:solidFill>
                  <a:srgbClr val="FFFF00"/>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endParaRPr lang="en-US" sz="1800" dirty="0">
              <a:solidFill>
                <a:srgbClr val="FF7C80"/>
              </a:solidFill>
            </a:endParaRPr>
          </a:p>
        </p:txBody>
      </p:sp>
      <p:sp>
        <p:nvSpPr>
          <p:cNvPr id="11" name="Title 1">
            <a:extLst>
              <a:ext uri="{FF2B5EF4-FFF2-40B4-BE49-F238E27FC236}">
                <a16:creationId xmlns:a16="http://schemas.microsoft.com/office/drawing/2014/main" id="{0B532623-5AFE-4EBB-BE72-4790A6B5542B}"/>
              </a:ext>
            </a:extLst>
          </p:cNvPr>
          <p:cNvSpPr>
            <a:spLocks noGrp="1"/>
          </p:cNvSpPr>
          <p:nvPr>
            <p:ph type="title" hasCustomPrompt="1"/>
          </p:nvPr>
        </p:nvSpPr>
        <p:spPr>
          <a:xfrm>
            <a:off x="628650" y="719897"/>
            <a:ext cx="7886700" cy="970795"/>
          </a:xfrm>
        </p:spPr>
        <p:txBody>
          <a:bodyPr>
            <a:normAutofit/>
          </a:bodyPr>
          <a:lstStyle>
            <a:lvl1pPr>
              <a:defRPr sz="2800"/>
            </a:lvl1pPr>
          </a:lstStyle>
          <a:p>
            <a:r>
              <a:rPr lang="en-US" dirty="0"/>
              <a:t>Click to edit Master lead-line</a:t>
            </a:r>
          </a:p>
        </p:txBody>
      </p:sp>
      <p:sp>
        <p:nvSpPr>
          <p:cNvPr id="17" name="Text Placeholder 16">
            <a:extLst>
              <a:ext uri="{FF2B5EF4-FFF2-40B4-BE49-F238E27FC236}">
                <a16:creationId xmlns:a16="http://schemas.microsoft.com/office/drawing/2014/main" id="{40FE005C-D002-4504-A096-8AB6909BB374}"/>
              </a:ext>
            </a:extLst>
          </p:cNvPr>
          <p:cNvSpPr>
            <a:spLocks noGrp="1"/>
          </p:cNvSpPr>
          <p:nvPr>
            <p:ph type="body" sz="quarter" idx="13" hasCustomPrompt="1"/>
          </p:nvPr>
        </p:nvSpPr>
        <p:spPr>
          <a:xfrm>
            <a:off x="628650" y="0"/>
            <a:ext cx="7912100" cy="735013"/>
          </a:xfrm>
        </p:spPr>
        <p:txBody>
          <a:bodyPr anchor="ctr">
            <a:normAutofit/>
          </a:bodyPr>
          <a:lstStyle>
            <a:lvl1pPr marL="0" indent="0" algn="ctr">
              <a:buNone/>
              <a:defRPr lang="en-US" sz="3200" b="1" kern="1200" smtClean="0">
                <a:solidFill>
                  <a:prstClr val="white"/>
                </a:solidFill>
                <a:latin typeface="Arial" panose="020B0604020202020204" pitchFamily="34" charset="0"/>
                <a:cs typeface="Arial" panose="020B0604020202020204" pitchFamily="34" charset="0"/>
              </a:defRPr>
            </a:lvl1pPr>
            <a:lvl2pPr>
              <a:defRPr b="1"/>
            </a:lvl2pPr>
            <a:lvl3pPr>
              <a:defRPr b="1"/>
            </a:lvl3pPr>
            <a:lvl4pPr>
              <a:defRPr b="1"/>
            </a:lvl4pPr>
            <a:lvl5pPr marL="1828755" indent="0">
              <a:buNone/>
              <a:defRPr b="1"/>
            </a:lvl5pPr>
          </a:lstStyle>
          <a:p>
            <a:pPr algn="ctr"/>
            <a:r>
              <a:rPr lang="en-US" sz="2800" b="1" kern="1200" dirty="0">
                <a:solidFill>
                  <a:prstClr val="white"/>
                </a:solidFill>
                <a:latin typeface="Arial" panose="020B0604020202020204" pitchFamily="34" charset="0"/>
                <a:ea typeface="+mj-ea"/>
                <a:cs typeface="Arial" panose="020B0604020202020204" pitchFamily="34" charset="0"/>
              </a:rPr>
              <a:t>Click to edit Master title</a:t>
            </a:r>
          </a:p>
        </p:txBody>
      </p:sp>
      <p:sp>
        <p:nvSpPr>
          <p:cNvPr id="12" name="Content Placeholder 2">
            <a:extLst>
              <a:ext uri="{FF2B5EF4-FFF2-40B4-BE49-F238E27FC236}">
                <a16:creationId xmlns:a16="http://schemas.microsoft.com/office/drawing/2014/main" id="{D6E481C2-19DC-49AA-8504-61488F5715ED}"/>
              </a:ext>
            </a:extLst>
          </p:cNvPr>
          <p:cNvSpPr>
            <a:spLocks noGrp="1"/>
          </p:cNvSpPr>
          <p:nvPr>
            <p:ph idx="1"/>
          </p:nvPr>
        </p:nvSpPr>
        <p:spPr>
          <a:xfrm>
            <a:off x="628650" y="1825625"/>
            <a:ext cx="78867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3147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80FF04-9846-4DC8-92FE-A9CAED40B6FF}" type="datetimeFigureOut">
              <a:rPr lang="en-US" smtClean="0"/>
              <a:t>11/27/2018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437CFF-AB3D-48EF-A542-6429AD82580F}" type="slidenum">
              <a:rPr lang="en-US" smtClean="0"/>
              <a:t>‹#›</a:t>
            </a:fld>
            <a:endParaRPr lang="en-US"/>
          </a:p>
        </p:txBody>
      </p:sp>
    </p:spTree>
    <p:extLst>
      <p:ext uri="{BB962C8B-B14F-4D97-AF65-F5344CB8AC3E}">
        <p14:creationId xmlns:p14="http://schemas.microsoft.com/office/powerpoint/2010/main" val="336610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0FF04-9846-4DC8-92FE-A9CAED40B6FF}" type="datetimeFigureOut">
              <a:rPr lang="en-US" smtClean="0"/>
              <a:t>11/27/2018</a:t>
            </a:fld>
            <a:endParaRPr lang="en-US"/>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437CFF-AB3D-48EF-A542-6429AD82580F}" type="slidenum">
              <a:rPr lang="en-US" smtClean="0"/>
              <a:t>‹#›</a:t>
            </a:fld>
            <a:endParaRPr lang="en-US"/>
          </a:p>
        </p:txBody>
      </p:sp>
    </p:spTree>
    <p:extLst>
      <p:ext uri="{BB962C8B-B14F-4D97-AF65-F5344CB8AC3E}">
        <p14:creationId xmlns:p14="http://schemas.microsoft.com/office/powerpoint/2010/main" val="18061744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8" r:id="rId5"/>
    <p:sldLayoutId id="2147483665" r:id="rId6"/>
    <p:sldLayoutId id="2147483686" r:id="rId7"/>
    <p:sldLayoutId id="2147483689" r:id="rId8"/>
    <p:sldLayoutId id="2147483666" r:id="rId9"/>
    <p:sldLayoutId id="2147483667" r:id="rId10"/>
    <p:sldLayoutId id="2147483668" r:id="rId11"/>
    <p:sldLayoutId id="2147483669" r:id="rId12"/>
    <p:sldLayoutId id="2147483670" r:id="rId13"/>
    <p:sldLayoutId id="2147483671" r:id="rId14"/>
    <p:sldLayoutId id="2147483685" r:id="rId15"/>
    <p:sldLayoutId id="2147483674" r:id="rId16"/>
    <p:sldLayoutId id="2147483687" r:id="rId17"/>
    <p:sldLayoutId id="2147483691" r:id="rId18"/>
    <p:sldLayoutId id="2147483690" r:id="rId19"/>
    <p:sldLayoutId id="2147483684" r:id="rId20"/>
    <p:sldLayoutId id="2147483694" r:id="rId2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11.gif"/></Relationships>
</file>

<file path=ppt/slides/_rels/slide2.xml.rels><?xml version="1.0" encoding="UTF-8" standalone="yes"?>
<Relationships xmlns="http://schemas.openxmlformats.org/package/2006/relationships"><Relationship Id="rId3" Type="http://schemas.openxmlformats.org/officeDocument/2006/relationships/hyperlink" Target="https://github.com/nj935/nj935.github.io/blob/master/ML_cities_workshop.ipynb" TargetMode="External"/><Relationship Id="rId2" Type="http://schemas.openxmlformats.org/officeDocument/2006/relationships/hyperlink" Target="https://collaboration.worldbank.org/content/sites/collaboration-for-development/en/groups/the-smart-cities/calendar.event.html/workshop_on_machine-pPel.html"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5382197" y="5912975"/>
            <a:ext cx="3417381" cy="393772"/>
          </a:xfrm>
        </p:spPr>
        <p:txBody>
          <a:bodyPr anchor="t">
            <a:normAutofit/>
          </a:bodyPr>
          <a:lstStyle/>
          <a:p>
            <a:pPr marL="0" indent="0">
              <a:buNone/>
            </a:pPr>
            <a:r>
              <a:rPr lang="en-US" sz="1800" b="1" dirty="0"/>
              <a:t>October 27, 2017</a:t>
            </a:r>
          </a:p>
        </p:txBody>
      </p:sp>
      <p:pic>
        <p:nvPicPr>
          <p:cNvPr id="5" name="Picture 4">
            <a:extLst>
              <a:ext uri="{FF2B5EF4-FFF2-40B4-BE49-F238E27FC236}">
                <a16:creationId xmlns:a16="http://schemas.microsoft.com/office/drawing/2014/main" id="{5B524E60-31F9-426D-9BD8-C90A40E184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49386" y="5225427"/>
            <a:ext cx="2750192" cy="687548"/>
          </a:xfrm>
          <a:prstGeom prst="rect">
            <a:avLst/>
          </a:prstGeom>
        </p:spPr>
      </p:pic>
      <p:sp>
        <p:nvSpPr>
          <p:cNvPr id="3" name="Rectangle 2">
            <a:extLst>
              <a:ext uri="{FF2B5EF4-FFF2-40B4-BE49-F238E27FC236}">
                <a16:creationId xmlns:a16="http://schemas.microsoft.com/office/drawing/2014/main" id="{BDBF58FD-BE03-4CCE-9B46-72E807FE9DC8}"/>
              </a:ext>
            </a:extLst>
          </p:cNvPr>
          <p:cNvSpPr/>
          <p:nvPr/>
        </p:nvSpPr>
        <p:spPr>
          <a:xfrm>
            <a:off x="136673" y="4912468"/>
            <a:ext cx="8870653" cy="1605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39618F5-8D4C-4F13-BA8D-06B25B2FEAAA}"/>
              </a:ext>
            </a:extLst>
          </p:cNvPr>
          <p:cNvPicPr>
            <a:picLocks noChangeAspect="1"/>
          </p:cNvPicPr>
          <p:nvPr/>
        </p:nvPicPr>
        <p:blipFill>
          <a:blip r:embed="rId4"/>
          <a:stretch>
            <a:fillRect/>
          </a:stretch>
        </p:blipFill>
        <p:spPr>
          <a:xfrm>
            <a:off x="2279903" y="4499756"/>
            <a:ext cx="4718304" cy="2276603"/>
          </a:xfrm>
          <a:prstGeom prst="rect">
            <a:avLst/>
          </a:prstGeom>
        </p:spPr>
      </p:pic>
      <p:sp>
        <p:nvSpPr>
          <p:cNvPr id="2" name="Title 1"/>
          <p:cNvSpPr>
            <a:spLocks noGrp="1"/>
          </p:cNvSpPr>
          <p:nvPr>
            <p:ph type="title"/>
          </p:nvPr>
        </p:nvSpPr>
        <p:spPr>
          <a:xfrm>
            <a:off x="-91440" y="1511551"/>
            <a:ext cx="9144000" cy="2475233"/>
          </a:xfrm>
        </p:spPr>
        <p:txBody>
          <a:bodyPr>
            <a:normAutofit/>
          </a:bodyPr>
          <a:lstStyle/>
          <a:p>
            <a:pPr algn="ctr"/>
            <a:r>
              <a:rPr lang="en-US" sz="3800" dirty="0">
                <a:latin typeface="+mn-lt"/>
              </a:rPr>
              <a:t>Machine Learning for Cities</a:t>
            </a:r>
            <a:br>
              <a:rPr lang="en-US" dirty="0">
                <a:latin typeface="+mn-lt"/>
              </a:rPr>
            </a:br>
            <a:r>
              <a:rPr lang="en-US" sz="2200" dirty="0">
                <a:latin typeface="+mn-lt"/>
              </a:rPr>
              <a:t>From Key Concepts to Smart City Applications</a:t>
            </a:r>
            <a:br>
              <a:rPr lang="en-US" sz="2000" dirty="0">
                <a:latin typeface="+mn-lt"/>
              </a:rPr>
            </a:br>
            <a:br>
              <a:rPr lang="en-US" sz="2000" dirty="0">
                <a:latin typeface="+mn-lt"/>
              </a:rPr>
            </a:br>
            <a:r>
              <a:rPr lang="en-US" sz="4400" dirty="0">
                <a:latin typeface="+mn-lt"/>
              </a:rPr>
              <a:t>Workshop outputs</a:t>
            </a:r>
            <a:br>
              <a:rPr lang="en-US" sz="2000" dirty="0">
                <a:latin typeface="+mn-lt"/>
              </a:rPr>
            </a:br>
            <a:r>
              <a:rPr lang="en-US" sz="2200" dirty="0">
                <a:latin typeface="+mn-lt"/>
              </a:rPr>
              <a:t>Smart Cities KSB – November 20, 2018</a:t>
            </a:r>
            <a:endParaRPr lang="en-US" sz="4000" dirty="0">
              <a:latin typeface="+mn-lt"/>
            </a:endParaRPr>
          </a:p>
        </p:txBody>
      </p:sp>
    </p:spTree>
    <p:extLst>
      <p:ext uri="{BB962C8B-B14F-4D97-AF65-F5344CB8AC3E}">
        <p14:creationId xmlns:p14="http://schemas.microsoft.com/office/powerpoint/2010/main" val="84917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76"/>
          <p:cNvSpPr txBox="1">
            <a:spLocks noGrp="1"/>
          </p:cNvSpPr>
          <p:nvPr>
            <p:ph type="body" idx="5"/>
          </p:nvPr>
        </p:nvSpPr>
        <p:spPr>
          <a:xfrm>
            <a:off x="457200" y="0"/>
            <a:ext cx="8396654" cy="735013"/>
          </a:xfrm>
          <a:prstGeom prst="rect">
            <a:avLst/>
          </a:prstGeom>
          <a:noFill/>
          <a:ln>
            <a:noFill/>
          </a:ln>
        </p:spPr>
        <p:txBody>
          <a:bodyPr spcFirstLastPara="1" wrap="square" lIns="91425" tIns="45700" rIns="91425" bIns="45700" anchor="ctr" anchorCtr="0">
            <a:noAutofit/>
          </a:bodyPr>
          <a:lstStyle/>
          <a:p>
            <a:r>
              <a:rPr lang="en-US" dirty="0"/>
              <a:t>Group 5: Identifying vulnerable buildings</a:t>
            </a:r>
          </a:p>
        </p:txBody>
      </p:sp>
      <p:grpSp>
        <p:nvGrpSpPr>
          <p:cNvPr id="11" name="Group 10">
            <a:extLst>
              <a:ext uri="{FF2B5EF4-FFF2-40B4-BE49-F238E27FC236}">
                <a16:creationId xmlns:a16="http://schemas.microsoft.com/office/drawing/2014/main" id="{767F75F6-4FA2-4F6C-A1BF-7851DD380CA5}"/>
              </a:ext>
            </a:extLst>
          </p:cNvPr>
          <p:cNvGrpSpPr/>
          <p:nvPr/>
        </p:nvGrpSpPr>
        <p:grpSpPr>
          <a:xfrm>
            <a:off x="628650" y="952499"/>
            <a:ext cx="7886700" cy="5702281"/>
            <a:chOff x="628650" y="2183915"/>
            <a:chExt cx="7886700" cy="1865089"/>
          </a:xfrm>
          <a:noFill/>
        </p:grpSpPr>
        <p:sp>
          <p:nvSpPr>
            <p:cNvPr id="21" name="TextBox 20">
              <a:extLst>
                <a:ext uri="{FF2B5EF4-FFF2-40B4-BE49-F238E27FC236}">
                  <a16:creationId xmlns:a16="http://schemas.microsoft.com/office/drawing/2014/main" id="{290E6F83-A20B-4514-9F7C-C438C00A4AB5}"/>
                </a:ext>
              </a:extLst>
            </p:cNvPr>
            <p:cNvSpPr txBox="1"/>
            <p:nvPr/>
          </p:nvSpPr>
          <p:spPr>
            <a:xfrm>
              <a:off x="628650" y="2183915"/>
              <a:ext cx="7886700" cy="719351"/>
            </a:xfrm>
            <a:prstGeom prst="rect">
              <a:avLst/>
            </a:prstGeom>
            <a:grpFill/>
            <a:ln>
              <a:solidFill>
                <a:schemeClr val="bg1">
                  <a:lumMod val="65000"/>
                </a:schemeClr>
              </a:solidFill>
            </a:ln>
          </p:spPr>
          <p:txBody>
            <a:bodyPr wrap="square" rtlCol="0" anchor="ctr">
              <a:noAutofit/>
            </a:bodyPr>
            <a:lstStyle/>
            <a:p>
              <a:pPr>
                <a:spcBef>
                  <a:spcPts val="0"/>
                </a:spcBef>
              </a:pPr>
              <a:r>
                <a:rPr lang="en-US" sz="2000" b="1" dirty="0"/>
                <a:t>Question: </a:t>
              </a:r>
              <a:r>
                <a:rPr lang="en-US" dirty="0"/>
                <a:t>How many buildings have substandard construction? Where are they? Where are they likely to appear?</a:t>
              </a:r>
            </a:p>
            <a:p>
              <a:pPr>
                <a:spcBef>
                  <a:spcPts val="0"/>
                </a:spcBef>
              </a:pPr>
              <a:endParaRPr lang="en-US" sz="1400" dirty="0"/>
            </a:p>
            <a:p>
              <a:pPr>
                <a:spcBef>
                  <a:spcPts val="0"/>
                </a:spcBef>
              </a:pPr>
              <a:r>
                <a:rPr lang="en-US" sz="1600" u="sng" dirty="0"/>
                <a:t>Impact:</a:t>
              </a:r>
              <a:r>
                <a:rPr lang="en-US" sz="1600" dirty="0"/>
                <a:t> Safer housing. Economic loss reduction. Fewer fatalities</a:t>
              </a:r>
            </a:p>
            <a:p>
              <a:pPr>
                <a:spcBef>
                  <a:spcPts val="0"/>
                </a:spcBef>
              </a:pPr>
              <a:r>
                <a:rPr lang="en-US" sz="1600" u="sng" dirty="0"/>
                <a:t>Users:</a:t>
              </a:r>
              <a:r>
                <a:rPr lang="en-US" sz="1600" dirty="0"/>
                <a:t> </a:t>
              </a:r>
              <a:r>
                <a:rPr lang="en-US" sz="1600" i="1" dirty="0"/>
                <a:t>National</a:t>
              </a:r>
              <a:r>
                <a:rPr lang="en-US" sz="1600" dirty="0"/>
                <a:t> - Planning, </a:t>
              </a:r>
              <a:r>
                <a:rPr lang="en-US" sz="1600" dirty="0" err="1"/>
                <a:t>Bappenas</a:t>
              </a:r>
              <a:r>
                <a:rPr lang="en-US" sz="1600" dirty="0"/>
                <a:t>, </a:t>
              </a:r>
              <a:r>
                <a:rPr lang="en-US" sz="1600" dirty="0" err="1"/>
                <a:t>Pev</a:t>
              </a:r>
              <a:r>
                <a:rPr lang="en-US" sz="1600" dirty="0"/>
                <a:t> (Public works), Homeowners; </a:t>
              </a:r>
              <a:r>
                <a:rPr lang="en-US" sz="1600" i="1" dirty="0"/>
                <a:t>Sub-national </a:t>
              </a:r>
              <a:r>
                <a:rPr lang="en-US" sz="1600" dirty="0"/>
                <a:t>– Jakarta province</a:t>
              </a:r>
            </a:p>
            <a:p>
              <a:pPr>
                <a:spcBef>
                  <a:spcPts val="0"/>
                </a:spcBef>
              </a:pPr>
              <a:r>
                <a:rPr lang="en-US" sz="1600" u="sng" dirty="0"/>
                <a:t>Beneficiaries:</a:t>
              </a:r>
              <a:r>
                <a:rPr lang="en-US" sz="1600" dirty="0"/>
                <a:t> Residents, Building owners, Jakarta province</a:t>
              </a:r>
              <a:endParaRPr lang="en-US" sz="1600" u="sng" dirty="0"/>
            </a:p>
          </p:txBody>
        </p:sp>
        <p:sp>
          <p:nvSpPr>
            <p:cNvPr id="22" name="TextBox 21">
              <a:extLst>
                <a:ext uri="{FF2B5EF4-FFF2-40B4-BE49-F238E27FC236}">
                  <a16:creationId xmlns:a16="http://schemas.microsoft.com/office/drawing/2014/main" id="{D0AD24D1-0E0C-4699-9662-C3A297C2A332}"/>
                </a:ext>
              </a:extLst>
            </p:cNvPr>
            <p:cNvSpPr txBox="1"/>
            <p:nvPr/>
          </p:nvSpPr>
          <p:spPr>
            <a:xfrm>
              <a:off x="628650" y="2918700"/>
              <a:ext cx="3879850" cy="1130304"/>
            </a:xfrm>
            <a:prstGeom prst="rect">
              <a:avLst/>
            </a:prstGeom>
            <a:grpFill/>
            <a:ln>
              <a:solidFill>
                <a:schemeClr val="bg1">
                  <a:lumMod val="65000"/>
                </a:schemeClr>
              </a:solidFill>
            </a:ln>
          </p:spPr>
          <p:txBody>
            <a:bodyPr wrap="square" rtlCol="0" anchor="ctr">
              <a:noAutofit/>
            </a:bodyPr>
            <a:lstStyle/>
            <a:p>
              <a:pPr>
                <a:spcBef>
                  <a:spcPts val="0"/>
                </a:spcBef>
              </a:pPr>
              <a:r>
                <a:rPr lang="en-US" sz="2000" b="1" dirty="0"/>
                <a:t>Data:</a:t>
              </a:r>
              <a:endParaRPr lang="en-US" sz="2000" b="1" i="1" dirty="0"/>
            </a:p>
            <a:p>
              <a:pPr>
                <a:spcBef>
                  <a:spcPts val="0"/>
                </a:spcBef>
              </a:pPr>
              <a:r>
                <a:rPr lang="en-US" sz="2000" dirty="0"/>
                <a:t>Supporting data would include:</a:t>
              </a:r>
            </a:p>
            <a:p>
              <a:pPr marL="285750" indent="-285750">
                <a:buFont typeface="Arial" panose="020B0604020202020204" pitchFamily="34" charset="0"/>
                <a:buChar char="•"/>
              </a:pPr>
              <a:r>
                <a:rPr lang="en-US" sz="2000" dirty="0"/>
                <a:t>Building stock</a:t>
              </a:r>
            </a:p>
            <a:p>
              <a:pPr marL="742950" lvl="1" indent="-285750">
                <a:buFont typeface="Arial" panose="020B0604020202020204" pitchFamily="34" charset="0"/>
                <a:buChar char="•"/>
              </a:pPr>
              <a:r>
                <a:rPr lang="en-US" sz="2000" dirty="0"/>
                <a:t>Street view and OSM</a:t>
              </a:r>
            </a:p>
            <a:p>
              <a:pPr marL="285750" indent="-285750">
                <a:buFont typeface="Arial" panose="020B0604020202020204" pitchFamily="34" charset="0"/>
                <a:buChar char="•"/>
              </a:pPr>
              <a:r>
                <a:rPr lang="en-US" sz="2000" dirty="0"/>
                <a:t>Inspection data</a:t>
              </a:r>
            </a:p>
            <a:p>
              <a:pPr marL="285750" indent="-285750">
                <a:buFont typeface="Arial" panose="020B0604020202020204" pitchFamily="34" charset="0"/>
                <a:buChar char="•"/>
              </a:pPr>
              <a:r>
                <a:rPr lang="en-US" sz="2000" dirty="0"/>
                <a:t>Previous loss information</a:t>
              </a:r>
            </a:p>
            <a:p>
              <a:pPr marL="285750" indent="-285750">
                <a:buFont typeface="Arial" panose="020B0604020202020204" pitchFamily="34" charset="0"/>
                <a:buChar char="•"/>
              </a:pPr>
              <a:r>
                <a:rPr lang="en-US" sz="2000" dirty="0"/>
                <a:t>Population / census data</a:t>
              </a:r>
            </a:p>
            <a:p>
              <a:pPr marL="285750" indent="-285750">
                <a:buFont typeface="Arial" panose="020B0604020202020204" pitchFamily="34" charset="0"/>
                <a:buChar char="•"/>
              </a:pPr>
              <a:r>
                <a:rPr lang="en-US" sz="2000" dirty="0"/>
                <a:t>DRM mapping</a:t>
              </a:r>
            </a:p>
            <a:p>
              <a:pPr marL="285750" indent="-285750">
                <a:buFont typeface="Arial" panose="020B0604020202020204" pitchFamily="34" charset="0"/>
                <a:buChar char="•"/>
              </a:pPr>
              <a:r>
                <a:rPr lang="en-US" sz="2000" dirty="0"/>
                <a:t>Hazard mapping</a:t>
              </a:r>
            </a:p>
            <a:p>
              <a:pPr marL="285750" indent="-285750">
                <a:buFont typeface="Arial" panose="020B0604020202020204" pitchFamily="34" charset="0"/>
                <a:buChar char="•"/>
              </a:pPr>
              <a:r>
                <a:rPr lang="en-US" sz="2000" dirty="0"/>
                <a:t>Construction characteristics</a:t>
              </a:r>
            </a:p>
          </p:txBody>
        </p:sp>
        <p:sp>
          <p:nvSpPr>
            <p:cNvPr id="23" name="TextBox 22">
              <a:extLst>
                <a:ext uri="{FF2B5EF4-FFF2-40B4-BE49-F238E27FC236}">
                  <a16:creationId xmlns:a16="http://schemas.microsoft.com/office/drawing/2014/main" id="{58496923-12AD-4275-A4F5-634BE8A47C8F}"/>
                </a:ext>
              </a:extLst>
            </p:cNvPr>
            <p:cNvSpPr txBox="1"/>
            <p:nvPr/>
          </p:nvSpPr>
          <p:spPr>
            <a:xfrm>
              <a:off x="4572000" y="2918700"/>
              <a:ext cx="3943350" cy="1130304"/>
            </a:xfrm>
            <a:prstGeom prst="rect">
              <a:avLst/>
            </a:prstGeom>
            <a:grpFill/>
            <a:ln>
              <a:solidFill>
                <a:schemeClr val="bg1">
                  <a:lumMod val="65000"/>
                </a:schemeClr>
              </a:solidFill>
            </a:ln>
          </p:spPr>
          <p:txBody>
            <a:bodyPr wrap="square" rtlCol="0" anchor="ctr">
              <a:noAutofit/>
            </a:bodyPr>
            <a:lstStyle/>
            <a:p>
              <a:pPr>
                <a:spcBef>
                  <a:spcPts val="0"/>
                </a:spcBef>
              </a:pPr>
              <a:r>
                <a:rPr lang="en-US" sz="2000" b="1" dirty="0"/>
                <a:t>Challenges:</a:t>
              </a:r>
              <a:endParaRPr lang="en-US" sz="2000" i="1" dirty="0"/>
            </a:p>
            <a:p>
              <a:pPr>
                <a:spcBef>
                  <a:spcPts val="0"/>
                </a:spcBef>
              </a:pPr>
              <a:endParaRPr lang="en-US" sz="700" dirty="0"/>
            </a:p>
            <a:p>
              <a:pPr marL="285750" indent="-285750">
                <a:buFont typeface="Arial" panose="020B0604020202020204" pitchFamily="34" charset="0"/>
                <a:buChar char="•"/>
              </a:pPr>
              <a:r>
                <a:rPr lang="en-US" sz="2000" dirty="0"/>
                <a:t>Stakeholder sensitivity</a:t>
              </a:r>
            </a:p>
            <a:p>
              <a:pPr marL="285750" indent="-285750">
                <a:buFont typeface="Arial" panose="020B0604020202020204" pitchFamily="34" charset="0"/>
                <a:buChar char="•"/>
              </a:pPr>
              <a:r>
                <a:rPr lang="en-US" sz="2000" dirty="0"/>
                <a:t>Privacy</a:t>
              </a:r>
            </a:p>
            <a:p>
              <a:pPr marL="285750" indent="-285750">
                <a:buFont typeface="Arial" panose="020B0604020202020204" pitchFamily="34" charset="0"/>
                <a:buChar char="•"/>
              </a:pPr>
              <a:r>
                <a:rPr lang="en-US" sz="2000" dirty="0"/>
                <a:t>Data collection operational aspects (logistics)</a:t>
              </a:r>
            </a:p>
            <a:p>
              <a:pPr marL="285750" indent="-285750">
                <a:buFont typeface="Arial" panose="020B0604020202020204" pitchFamily="34" charset="0"/>
                <a:buChar char="•"/>
              </a:pPr>
              <a:r>
                <a:rPr lang="en-US" sz="2000" dirty="0"/>
                <a:t>Creating data use-case</a:t>
              </a:r>
            </a:p>
            <a:p>
              <a:pPr marL="742950" lvl="1" indent="-285750">
                <a:buFont typeface="Arial" panose="020B0604020202020204" pitchFamily="34" charset="0"/>
                <a:buChar char="•"/>
              </a:pPr>
              <a:r>
                <a:rPr lang="en-US" sz="2000" dirty="0"/>
                <a:t>E.g. Retrofitting, Design, subsidy</a:t>
              </a:r>
            </a:p>
          </p:txBody>
        </p:sp>
      </p:grpSp>
      <p:sp>
        <p:nvSpPr>
          <p:cNvPr id="7" name="TextBox 6">
            <a:extLst>
              <a:ext uri="{FF2B5EF4-FFF2-40B4-BE49-F238E27FC236}">
                <a16:creationId xmlns:a16="http://schemas.microsoft.com/office/drawing/2014/main" id="{7090CB57-C4E0-4DBA-8581-84EBFF75E023}"/>
              </a:ext>
            </a:extLst>
          </p:cNvPr>
          <p:cNvSpPr txBox="1"/>
          <p:nvPr/>
        </p:nvSpPr>
        <p:spPr>
          <a:xfrm>
            <a:off x="6633796" y="735013"/>
            <a:ext cx="2510204" cy="369332"/>
          </a:xfrm>
          <a:prstGeom prst="rect">
            <a:avLst/>
          </a:prstGeom>
          <a:solidFill>
            <a:schemeClr val="accent4">
              <a:lumMod val="20000"/>
              <a:lumOff val="80000"/>
            </a:schemeClr>
          </a:solidFill>
        </p:spPr>
        <p:txBody>
          <a:bodyPr wrap="square" rtlCol="0">
            <a:spAutoFit/>
          </a:bodyPr>
          <a:lstStyle/>
          <a:p>
            <a:r>
              <a:rPr lang="en-US" dirty="0"/>
              <a:t>City: Jakarta and others</a:t>
            </a:r>
          </a:p>
        </p:txBody>
      </p:sp>
      <p:sp>
        <p:nvSpPr>
          <p:cNvPr id="8" name="TextBox 7">
            <a:extLst>
              <a:ext uri="{FF2B5EF4-FFF2-40B4-BE49-F238E27FC236}">
                <a16:creationId xmlns:a16="http://schemas.microsoft.com/office/drawing/2014/main" id="{89363251-142C-4A01-AE5E-E42BA18564BF}"/>
              </a:ext>
            </a:extLst>
          </p:cNvPr>
          <p:cNvSpPr txBox="1"/>
          <p:nvPr/>
        </p:nvSpPr>
        <p:spPr>
          <a:xfrm>
            <a:off x="7161335" y="6304084"/>
            <a:ext cx="1354015" cy="261610"/>
          </a:xfrm>
          <a:prstGeom prst="rect">
            <a:avLst/>
          </a:prstGeom>
          <a:noFill/>
        </p:spPr>
        <p:txBody>
          <a:bodyPr wrap="square" rtlCol="0">
            <a:spAutoFit/>
          </a:bodyPr>
          <a:lstStyle/>
          <a:p>
            <a:r>
              <a:rPr lang="en-US" sz="1100" dirty="0"/>
              <a:t>INTERNAL USE ONLY</a:t>
            </a:r>
          </a:p>
        </p:txBody>
      </p:sp>
    </p:spTree>
    <p:extLst>
      <p:ext uri="{BB962C8B-B14F-4D97-AF65-F5344CB8AC3E}">
        <p14:creationId xmlns:p14="http://schemas.microsoft.com/office/powerpoint/2010/main" val="2798817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76"/>
          <p:cNvSpPr txBox="1">
            <a:spLocks noGrp="1"/>
          </p:cNvSpPr>
          <p:nvPr>
            <p:ph type="body" idx="5"/>
          </p:nvPr>
        </p:nvSpPr>
        <p:spPr>
          <a:xfrm>
            <a:off x="61547" y="0"/>
            <a:ext cx="9214338" cy="735013"/>
          </a:xfrm>
          <a:prstGeom prst="rect">
            <a:avLst/>
          </a:prstGeom>
          <a:noFill/>
          <a:ln>
            <a:noFill/>
          </a:ln>
        </p:spPr>
        <p:txBody>
          <a:bodyPr spcFirstLastPara="1" wrap="square" lIns="91425" tIns="45700" rIns="91425" bIns="45700" anchor="ctr" anchorCtr="0">
            <a:noAutofit/>
          </a:bodyPr>
          <a:lstStyle/>
          <a:p>
            <a:r>
              <a:rPr lang="en-US" dirty="0"/>
              <a:t>Group 6: Mobility and Congestion Modeling</a:t>
            </a:r>
          </a:p>
        </p:txBody>
      </p:sp>
      <p:grpSp>
        <p:nvGrpSpPr>
          <p:cNvPr id="11" name="Group 10">
            <a:extLst>
              <a:ext uri="{FF2B5EF4-FFF2-40B4-BE49-F238E27FC236}">
                <a16:creationId xmlns:a16="http://schemas.microsoft.com/office/drawing/2014/main" id="{767F75F6-4FA2-4F6C-A1BF-7851DD380CA5}"/>
              </a:ext>
            </a:extLst>
          </p:cNvPr>
          <p:cNvGrpSpPr/>
          <p:nvPr/>
        </p:nvGrpSpPr>
        <p:grpSpPr>
          <a:xfrm>
            <a:off x="628650" y="1445535"/>
            <a:ext cx="7886700" cy="5060947"/>
            <a:chOff x="628650" y="1817250"/>
            <a:chExt cx="7886700" cy="2231754"/>
          </a:xfrm>
          <a:noFill/>
        </p:grpSpPr>
        <p:sp>
          <p:nvSpPr>
            <p:cNvPr id="21" name="TextBox 20">
              <a:extLst>
                <a:ext uri="{FF2B5EF4-FFF2-40B4-BE49-F238E27FC236}">
                  <a16:creationId xmlns:a16="http://schemas.microsoft.com/office/drawing/2014/main" id="{290E6F83-A20B-4514-9F7C-C438C00A4AB5}"/>
                </a:ext>
              </a:extLst>
            </p:cNvPr>
            <p:cNvSpPr txBox="1"/>
            <p:nvPr/>
          </p:nvSpPr>
          <p:spPr>
            <a:xfrm>
              <a:off x="628650" y="1817250"/>
              <a:ext cx="7886700" cy="1056887"/>
            </a:xfrm>
            <a:prstGeom prst="rect">
              <a:avLst/>
            </a:prstGeom>
            <a:grpFill/>
            <a:ln>
              <a:solidFill>
                <a:schemeClr val="bg1">
                  <a:lumMod val="65000"/>
                </a:schemeClr>
              </a:solidFill>
            </a:ln>
          </p:spPr>
          <p:txBody>
            <a:bodyPr wrap="square" rtlCol="0" anchor="ctr">
              <a:noAutofit/>
            </a:bodyPr>
            <a:lstStyle/>
            <a:p>
              <a:pPr>
                <a:spcBef>
                  <a:spcPts val="0"/>
                </a:spcBef>
              </a:pPr>
              <a:r>
                <a:rPr lang="en-US" sz="2000" b="1" dirty="0"/>
                <a:t>Question: </a:t>
              </a:r>
              <a:r>
                <a:rPr lang="en-US" sz="2000" dirty="0"/>
                <a:t>Can we b</a:t>
              </a:r>
              <a:r>
                <a:rPr lang="en-US" dirty="0"/>
                <a:t>uild an algorithm to identify hotspots for congestion to help improve efficiency of transport across the city and mobility patterns</a:t>
              </a:r>
              <a:r>
                <a:rPr lang="en-US" sz="1400" dirty="0"/>
                <a:t>?</a:t>
              </a:r>
              <a:endParaRPr lang="en-US" dirty="0"/>
            </a:p>
          </p:txBody>
        </p:sp>
        <p:sp>
          <p:nvSpPr>
            <p:cNvPr id="22" name="TextBox 21">
              <a:extLst>
                <a:ext uri="{FF2B5EF4-FFF2-40B4-BE49-F238E27FC236}">
                  <a16:creationId xmlns:a16="http://schemas.microsoft.com/office/drawing/2014/main" id="{D0AD24D1-0E0C-4699-9662-C3A297C2A332}"/>
                </a:ext>
              </a:extLst>
            </p:cNvPr>
            <p:cNvSpPr txBox="1"/>
            <p:nvPr/>
          </p:nvSpPr>
          <p:spPr>
            <a:xfrm>
              <a:off x="628650" y="2918700"/>
              <a:ext cx="3879850" cy="1130304"/>
            </a:xfrm>
            <a:prstGeom prst="rect">
              <a:avLst/>
            </a:prstGeom>
            <a:grpFill/>
            <a:ln>
              <a:solidFill>
                <a:schemeClr val="bg1">
                  <a:lumMod val="65000"/>
                </a:schemeClr>
              </a:solidFill>
            </a:ln>
          </p:spPr>
          <p:txBody>
            <a:bodyPr wrap="square" rtlCol="0" anchor="ctr">
              <a:noAutofit/>
            </a:bodyPr>
            <a:lstStyle/>
            <a:p>
              <a:pPr>
                <a:spcBef>
                  <a:spcPts val="0"/>
                </a:spcBef>
              </a:pPr>
              <a:r>
                <a:rPr lang="en-US" sz="2000" b="1" dirty="0"/>
                <a:t>Data:</a:t>
              </a:r>
              <a:endParaRPr lang="en-US" sz="2000" b="1" i="1" dirty="0"/>
            </a:p>
            <a:p>
              <a:pPr>
                <a:spcBef>
                  <a:spcPts val="0"/>
                </a:spcBef>
              </a:pPr>
              <a:r>
                <a:rPr lang="en-US" sz="2000" dirty="0"/>
                <a:t>Supporting data would include:</a:t>
              </a:r>
            </a:p>
            <a:p>
              <a:pPr marL="285750" indent="-285750">
                <a:buFont typeface="Arial" panose="020B0604020202020204" pitchFamily="34" charset="0"/>
                <a:buChar char="•"/>
              </a:pPr>
              <a:r>
                <a:rPr lang="en-US" sz="2000" dirty="0"/>
                <a:t>Cell-phone data</a:t>
              </a:r>
            </a:p>
            <a:p>
              <a:pPr marL="742950" lvl="1" indent="-285750">
                <a:buFont typeface="Arial" panose="020B0604020202020204" pitchFamily="34" charset="0"/>
                <a:buChar char="•"/>
              </a:pPr>
              <a:r>
                <a:rPr lang="en-US" dirty="0"/>
                <a:t>Origin-Destination pairs</a:t>
              </a:r>
            </a:p>
            <a:p>
              <a:pPr marL="742950" lvl="1" indent="-285750">
                <a:buFont typeface="Arial" panose="020B0604020202020204" pitchFamily="34" charset="0"/>
                <a:buChar char="•"/>
              </a:pPr>
              <a:r>
                <a:rPr lang="en-US" dirty="0"/>
                <a:t>Accessibility of the city</a:t>
              </a:r>
            </a:p>
            <a:p>
              <a:pPr marL="742950" lvl="1" indent="-285750">
                <a:buFont typeface="Arial" panose="020B0604020202020204" pitchFamily="34" charset="0"/>
                <a:buChar char="•"/>
              </a:pPr>
              <a:r>
                <a:rPr lang="en-US" dirty="0"/>
                <a:t>Time of day</a:t>
              </a:r>
            </a:p>
            <a:p>
              <a:pPr marL="285750" indent="-285750">
                <a:buFont typeface="Arial" panose="020B0604020202020204" pitchFamily="34" charset="0"/>
                <a:buChar char="•"/>
              </a:pPr>
              <a:r>
                <a:rPr lang="en-US" sz="2000" dirty="0"/>
                <a:t>Street camera data</a:t>
              </a:r>
            </a:p>
            <a:p>
              <a:pPr marL="285750" indent="-285750">
                <a:buFont typeface="Arial" panose="020B0604020202020204" pitchFamily="34" charset="0"/>
                <a:buChar char="•"/>
              </a:pPr>
              <a:r>
                <a:rPr lang="en-US" sz="2000" dirty="0"/>
                <a:t>Traffic accidents</a:t>
              </a:r>
            </a:p>
          </p:txBody>
        </p:sp>
        <p:sp>
          <p:nvSpPr>
            <p:cNvPr id="23" name="TextBox 22">
              <a:extLst>
                <a:ext uri="{FF2B5EF4-FFF2-40B4-BE49-F238E27FC236}">
                  <a16:creationId xmlns:a16="http://schemas.microsoft.com/office/drawing/2014/main" id="{58496923-12AD-4275-A4F5-634BE8A47C8F}"/>
                </a:ext>
              </a:extLst>
            </p:cNvPr>
            <p:cNvSpPr txBox="1"/>
            <p:nvPr/>
          </p:nvSpPr>
          <p:spPr>
            <a:xfrm>
              <a:off x="4572000" y="2918700"/>
              <a:ext cx="3943350" cy="1130304"/>
            </a:xfrm>
            <a:prstGeom prst="rect">
              <a:avLst/>
            </a:prstGeom>
            <a:grpFill/>
            <a:ln>
              <a:solidFill>
                <a:schemeClr val="bg1">
                  <a:lumMod val="65000"/>
                </a:schemeClr>
              </a:solidFill>
            </a:ln>
          </p:spPr>
          <p:txBody>
            <a:bodyPr wrap="square" rtlCol="0" anchor="ctr">
              <a:noAutofit/>
            </a:bodyPr>
            <a:lstStyle/>
            <a:p>
              <a:pPr>
                <a:spcBef>
                  <a:spcPts val="0"/>
                </a:spcBef>
              </a:pPr>
              <a:r>
                <a:rPr lang="en-US" sz="2000" b="1" dirty="0"/>
                <a:t>Challenges:</a:t>
              </a:r>
              <a:endParaRPr lang="en-US" sz="2000" i="1" dirty="0"/>
            </a:p>
            <a:p>
              <a:pPr>
                <a:spcBef>
                  <a:spcPts val="0"/>
                </a:spcBef>
              </a:pPr>
              <a:endParaRPr lang="en-US" sz="700" dirty="0"/>
            </a:p>
            <a:p>
              <a:pPr marL="285750" indent="-285750">
                <a:buFont typeface="Arial" panose="020B0604020202020204" pitchFamily="34" charset="0"/>
                <a:buChar char="•"/>
              </a:pPr>
              <a:r>
                <a:rPr lang="en-US" sz="2000" dirty="0"/>
                <a:t>Data availability and formatting</a:t>
              </a:r>
            </a:p>
            <a:p>
              <a:pPr marL="742950" lvl="1" indent="-285750">
                <a:buFont typeface="Arial" panose="020B0604020202020204" pitchFamily="34" charset="0"/>
                <a:buChar char="•"/>
              </a:pPr>
              <a:r>
                <a:rPr lang="en-US" dirty="0"/>
                <a:t>Disparate sources</a:t>
              </a:r>
            </a:p>
            <a:p>
              <a:pPr marL="285750" indent="-285750">
                <a:buFont typeface="Arial" panose="020B0604020202020204" pitchFamily="34" charset="0"/>
                <a:buChar char="•"/>
              </a:pPr>
              <a:r>
                <a:rPr lang="en-US" sz="2000" dirty="0"/>
                <a:t>Representativeness</a:t>
              </a:r>
            </a:p>
            <a:p>
              <a:pPr marL="742950" lvl="1" indent="-285750">
                <a:buFont typeface="Arial" panose="020B0604020202020204" pitchFamily="34" charset="0"/>
                <a:buChar char="•"/>
              </a:pPr>
              <a:r>
                <a:rPr lang="en-US" sz="1600" dirty="0"/>
                <a:t>e.g. cell phone data informative about high-income segment</a:t>
              </a:r>
            </a:p>
            <a:p>
              <a:pPr marL="285750" indent="-285750">
                <a:buFont typeface="Arial" panose="020B0604020202020204" pitchFamily="34" charset="0"/>
                <a:buChar char="•"/>
              </a:pPr>
              <a:r>
                <a:rPr lang="en-US" sz="2000" dirty="0"/>
                <a:t>Interpretability</a:t>
              </a:r>
            </a:p>
            <a:p>
              <a:pPr marL="285750" indent="-285750">
                <a:buFont typeface="Arial" panose="020B0604020202020204" pitchFamily="34" charset="0"/>
                <a:buChar char="•"/>
              </a:pPr>
              <a:r>
                <a:rPr lang="en-US" sz="2000" dirty="0"/>
                <a:t>Training and skills of users</a:t>
              </a:r>
            </a:p>
          </p:txBody>
        </p:sp>
      </p:grpSp>
      <p:sp>
        <p:nvSpPr>
          <p:cNvPr id="9" name="TextBox 8">
            <a:extLst>
              <a:ext uri="{FF2B5EF4-FFF2-40B4-BE49-F238E27FC236}">
                <a16:creationId xmlns:a16="http://schemas.microsoft.com/office/drawing/2014/main" id="{6EB188C3-11FB-456B-B36F-A57DDFD2B72B}"/>
              </a:ext>
            </a:extLst>
          </p:cNvPr>
          <p:cNvSpPr txBox="1"/>
          <p:nvPr/>
        </p:nvSpPr>
        <p:spPr>
          <a:xfrm>
            <a:off x="6633796" y="735013"/>
            <a:ext cx="2510204" cy="369332"/>
          </a:xfrm>
          <a:prstGeom prst="rect">
            <a:avLst/>
          </a:prstGeom>
          <a:solidFill>
            <a:schemeClr val="accent4">
              <a:lumMod val="20000"/>
              <a:lumOff val="80000"/>
            </a:schemeClr>
          </a:solidFill>
        </p:spPr>
        <p:txBody>
          <a:bodyPr wrap="square" rtlCol="0">
            <a:spAutoFit/>
          </a:bodyPr>
          <a:lstStyle/>
          <a:p>
            <a:r>
              <a:rPr lang="en-US" dirty="0"/>
              <a:t>City: Cap-</a:t>
            </a:r>
            <a:r>
              <a:rPr lang="en-US" dirty="0" err="1"/>
              <a:t>Haitien</a:t>
            </a:r>
            <a:r>
              <a:rPr lang="en-US" dirty="0"/>
              <a:t>, Haiti</a:t>
            </a:r>
          </a:p>
        </p:txBody>
      </p:sp>
    </p:spTree>
    <p:extLst>
      <p:ext uri="{BB962C8B-B14F-4D97-AF65-F5344CB8AC3E}">
        <p14:creationId xmlns:p14="http://schemas.microsoft.com/office/powerpoint/2010/main" val="3035151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76"/>
          <p:cNvSpPr txBox="1">
            <a:spLocks noGrp="1"/>
          </p:cNvSpPr>
          <p:nvPr>
            <p:ph type="body" idx="5"/>
          </p:nvPr>
        </p:nvSpPr>
        <p:spPr>
          <a:xfrm>
            <a:off x="628650" y="0"/>
            <a:ext cx="7912100" cy="735013"/>
          </a:xfrm>
          <a:prstGeom prst="rect">
            <a:avLst/>
          </a:prstGeom>
          <a:noFill/>
          <a:ln>
            <a:noFill/>
          </a:ln>
        </p:spPr>
        <p:txBody>
          <a:bodyPr spcFirstLastPara="1" wrap="square" lIns="91425" tIns="45700" rIns="91425" bIns="45700" anchor="ctr" anchorCtr="0">
            <a:noAutofit/>
          </a:bodyPr>
          <a:lstStyle/>
          <a:p>
            <a:r>
              <a:rPr lang="en-US" dirty="0"/>
              <a:t>Case study template</a:t>
            </a:r>
          </a:p>
        </p:txBody>
      </p:sp>
      <p:grpSp>
        <p:nvGrpSpPr>
          <p:cNvPr id="11" name="Group 10">
            <a:extLst>
              <a:ext uri="{FF2B5EF4-FFF2-40B4-BE49-F238E27FC236}">
                <a16:creationId xmlns:a16="http://schemas.microsoft.com/office/drawing/2014/main" id="{767F75F6-4FA2-4F6C-A1BF-7851DD380CA5}"/>
              </a:ext>
            </a:extLst>
          </p:cNvPr>
          <p:cNvGrpSpPr/>
          <p:nvPr/>
        </p:nvGrpSpPr>
        <p:grpSpPr>
          <a:xfrm>
            <a:off x="628650" y="1110271"/>
            <a:ext cx="7886700" cy="5060947"/>
            <a:chOff x="628650" y="1817250"/>
            <a:chExt cx="7886700" cy="2231754"/>
          </a:xfrm>
          <a:noFill/>
        </p:grpSpPr>
        <p:sp>
          <p:nvSpPr>
            <p:cNvPr id="21" name="TextBox 20">
              <a:extLst>
                <a:ext uri="{FF2B5EF4-FFF2-40B4-BE49-F238E27FC236}">
                  <a16:creationId xmlns:a16="http://schemas.microsoft.com/office/drawing/2014/main" id="{290E6F83-A20B-4514-9F7C-C438C00A4AB5}"/>
                </a:ext>
              </a:extLst>
            </p:cNvPr>
            <p:cNvSpPr txBox="1"/>
            <p:nvPr/>
          </p:nvSpPr>
          <p:spPr>
            <a:xfrm>
              <a:off x="628650" y="1817250"/>
              <a:ext cx="7886700" cy="1075273"/>
            </a:xfrm>
            <a:prstGeom prst="rect">
              <a:avLst/>
            </a:prstGeom>
            <a:grpFill/>
            <a:ln>
              <a:solidFill>
                <a:schemeClr val="bg1">
                  <a:lumMod val="65000"/>
                </a:schemeClr>
              </a:solidFill>
            </a:ln>
          </p:spPr>
          <p:txBody>
            <a:bodyPr wrap="square" rtlCol="0" anchor="ctr">
              <a:noAutofit/>
            </a:bodyPr>
            <a:lstStyle/>
            <a:p>
              <a:pPr>
                <a:spcBef>
                  <a:spcPts val="0"/>
                </a:spcBef>
              </a:pPr>
              <a:r>
                <a:rPr lang="en-US" sz="2000" b="1" dirty="0"/>
                <a:t>Question:</a:t>
              </a:r>
              <a:endParaRPr lang="en-US" sz="2000" i="1" dirty="0"/>
            </a:p>
            <a:p>
              <a:pPr>
                <a:spcBef>
                  <a:spcPts val="0"/>
                </a:spcBef>
              </a:pPr>
              <a:endParaRPr lang="en-US" sz="800" dirty="0"/>
            </a:p>
            <a:p>
              <a:r>
                <a:rPr lang="en-US" dirty="0"/>
                <a:t>Develop a use-case which you would like to address using Machine Learning</a:t>
              </a:r>
            </a:p>
            <a:p>
              <a:pPr marL="285750" indent="-285750">
                <a:buFont typeface="Arial" panose="020B0604020202020204" pitchFamily="34" charset="0"/>
                <a:buChar char="•"/>
              </a:pPr>
              <a:r>
                <a:rPr lang="en-US" dirty="0"/>
                <a:t>Choose a city for which this would be useful?</a:t>
              </a:r>
            </a:p>
            <a:p>
              <a:pPr marL="285750" indent="-285750">
                <a:buFont typeface="Arial" panose="020B0604020202020204" pitchFamily="34" charset="0"/>
                <a:buChar char="•"/>
              </a:pPr>
              <a:r>
                <a:rPr lang="en-US" dirty="0"/>
                <a:t>Consider the: </a:t>
              </a:r>
            </a:p>
            <a:p>
              <a:pPr marL="742950" lvl="1" indent="-285750">
                <a:buFont typeface="Arial" panose="020B0604020202020204" pitchFamily="34" charset="0"/>
                <a:buChar char="•"/>
              </a:pPr>
              <a:r>
                <a:rPr lang="en-US" dirty="0"/>
                <a:t>Impact, </a:t>
              </a:r>
            </a:p>
            <a:p>
              <a:pPr marL="742950" lvl="1" indent="-285750">
                <a:buFont typeface="Arial" panose="020B0604020202020204" pitchFamily="34" charset="0"/>
                <a:buChar char="•"/>
              </a:pPr>
              <a:r>
                <a:rPr lang="en-US" dirty="0"/>
                <a:t>Users, and </a:t>
              </a:r>
            </a:p>
            <a:p>
              <a:pPr marL="742950" lvl="1" indent="-285750">
                <a:buFont typeface="Arial" panose="020B0604020202020204" pitchFamily="34" charset="0"/>
                <a:buChar char="•"/>
              </a:pPr>
              <a:r>
                <a:rPr lang="en-US" dirty="0"/>
                <a:t>Main beneficiaries</a:t>
              </a:r>
              <a:endParaRPr lang="en-US" sz="1400" dirty="0"/>
            </a:p>
          </p:txBody>
        </p:sp>
        <p:sp>
          <p:nvSpPr>
            <p:cNvPr id="22" name="TextBox 21">
              <a:extLst>
                <a:ext uri="{FF2B5EF4-FFF2-40B4-BE49-F238E27FC236}">
                  <a16:creationId xmlns:a16="http://schemas.microsoft.com/office/drawing/2014/main" id="{D0AD24D1-0E0C-4699-9662-C3A297C2A332}"/>
                </a:ext>
              </a:extLst>
            </p:cNvPr>
            <p:cNvSpPr txBox="1"/>
            <p:nvPr/>
          </p:nvSpPr>
          <p:spPr>
            <a:xfrm>
              <a:off x="628650" y="2918700"/>
              <a:ext cx="3879850" cy="1130304"/>
            </a:xfrm>
            <a:prstGeom prst="rect">
              <a:avLst/>
            </a:prstGeom>
            <a:grpFill/>
            <a:ln>
              <a:solidFill>
                <a:schemeClr val="bg1">
                  <a:lumMod val="65000"/>
                </a:schemeClr>
              </a:solidFill>
            </a:ln>
          </p:spPr>
          <p:txBody>
            <a:bodyPr wrap="square" rtlCol="0" anchor="ctr">
              <a:noAutofit/>
            </a:bodyPr>
            <a:lstStyle/>
            <a:p>
              <a:pPr>
                <a:spcBef>
                  <a:spcPts val="0"/>
                </a:spcBef>
              </a:pPr>
              <a:r>
                <a:rPr lang="en-US" sz="2000" b="1" dirty="0"/>
                <a:t>Data:</a:t>
              </a:r>
              <a:endParaRPr lang="en-US" sz="2000" i="1" dirty="0"/>
            </a:p>
            <a:p>
              <a:pPr>
                <a:spcBef>
                  <a:spcPts val="0"/>
                </a:spcBef>
              </a:pPr>
              <a:endParaRPr lang="en-US" sz="1100" dirty="0"/>
            </a:p>
            <a:p>
              <a:r>
                <a:rPr lang="en-US" dirty="0"/>
                <a:t>What data will support the development of this algorithm?</a:t>
              </a:r>
            </a:p>
            <a:p>
              <a:pPr marL="285750" lvl="1" indent="-285750">
                <a:buFont typeface="Arial" panose="020B0604020202020204" pitchFamily="34" charset="0"/>
                <a:buChar char="•"/>
              </a:pPr>
              <a:r>
                <a:rPr lang="en-US" dirty="0"/>
                <a:t>What data is available?</a:t>
              </a:r>
            </a:p>
            <a:p>
              <a:pPr marL="285750" lvl="1" indent="-285750">
                <a:buFont typeface="Arial" panose="020B0604020202020204" pitchFamily="34" charset="0"/>
                <a:buChar char="•"/>
              </a:pPr>
              <a:r>
                <a:rPr lang="en-US" dirty="0"/>
                <a:t>What are your data ‘wishes’ and ‘dreams’?</a:t>
              </a:r>
            </a:p>
            <a:p>
              <a:pPr>
                <a:spcBef>
                  <a:spcPts val="0"/>
                </a:spcBef>
              </a:pPr>
              <a:endParaRPr lang="en-US" sz="2000" dirty="0"/>
            </a:p>
          </p:txBody>
        </p:sp>
        <p:sp>
          <p:nvSpPr>
            <p:cNvPr id="23" name="TextBox 22">
              <a:extLst>
                <a:ext uri="{FF2B5EF4-FFF2-40B4-BE49-F238E27FC236}">
                  <a16:creationId xmlns:a16="http://schemas.microsoft.com/office/drawing/2014/main" id="{58496923-12AD-4275-A4F5-634BE8A47C8F}"/>
                </a:ext>
              </a:extLst>
            </p:cNvPr>
            <p:cNvSpPr txBox="1"/>
            <p:nvPr/>
          </p:nvSpPr>
          <p:spPr>
            <a:xfrm>
              <a:off x="4572000" y="2918700"/>
              <a:ext cx="3943350" cy="1130304"/>
            </a:xfrm>
            <a:prstGeom prst="rect">
              <a:avLst/>
            </a:prstGeom>
            <a:grpFill/>
            <a:ln>
              <a:solidFill>
                <a:schemeClr val="bg1">
                  <a:lumMod val="65000"/>
                </a:schemeClr>
              </a:solidFill>
            </a:ln>
          </p:spPr>
          <p:txBody>
            <a:bodyPr wrap="square" rtlCol="0" anchor="ctr">
              <a:noAutofit/>
            </a:bodyPr>
            <a:lstStyle/>
            <a:p>
              <a:pPr>
                <a:spcBef>
                  <a:spcPts val="0"/>
                </a:spcBef>
              </a:pPr>
              <a:r>
                <a:rPr lang="en-US" sz="2000" b="1" dirty="0"/>
                <a:t>Challenges:</a:t>
              </a:r>
              <a:endParaRPr lang="en-US" sz="2000" i="1" dirty="0"/>
            </a:p>
            <a:p>
              <a:pPr>
                <a:spcBef>
                  <a:spcPts val="0"/>
                </a:spcBef>
              </a:pPr>
              <a:endParaRPr lang="en-US" sz="700" dirty="0"/>
            </a:p>
            <a:p>
              <a:r>
                <a:rPr lang="en-US" dirty="0"/>
                <a:t>What challenges may be involved in developing this ML application, and how might you resolve them? For example:</a:t>
              </a:r>
            </a:p>
            <a:p>
              <a:pPr marL="285750" lvl="1" indent="-285750">
                <a:buFont typeface="Arial" panose="020B0604020202020204" pitchFamily="34" charset="0"/>
                <a:buChar char="•"/>
              </a:pPr>
              <a:r>
                <a:rPr lang="en-US" dirty="0"/>
                <a:t>Privacy</a:t>
              </a:r>
            </a:p>
            <a:p>
              <a:pPr marL="285750" lvl="1" indent="-285750">
                <a:buFont typeface="Arial" panose="020B0604020202020204" pitchFamily="34" charset="0"/>
                <a:buChar char="•"/>
              </a:pPr>
              <a:r>
                <a:rPr lang="en-US" dirty="0"/>
                <a:t>Stakeholder sensitivity</a:t>
              </a:r>
            </a:p>
            <a:p>
              <a:pPr marL="285750" lvl="1" indent="-285750">
                <a:buFont typeface="Arial" panose="020B0604020202020204" pitchFamily="34" charset="0"/>
                <a:buChar char="•"/>
              </a:pPr>
              <a:r>
                <a:rPr lang="en-US" dirty="0"/>
                <a:t>Partnerships</a:t>
              </a:r>
            </a:p>
            <a:p>
              <a:pPr marL="285750" lvl="1" indent="-285750">
                <a:buFont typeface="Arial" panose="020B0604020202020204" pitchFamily="34" charset="0"/>
                <a:buChar char="•"/>
              </a:pPr>
              <a:r>
                <a:rPr lang="en-US" dirty="0"/>
                <a:t>Data granularity</a:t>
              </a:r>
            </a:p>
          </p:txBody>
        </p:sp>
      </p:grpSp>
      <p:sp>
        <p:nvSpPr>
          <p:cNvPr id="2" name="TextBox 1">
            <a:extLst>
              <a:ext uri="{FF2B5EF4-FFF2-40B4-BE49-F238E27FC236}">
                <a16:creationId xmlns:a16="http://schemas.microsoft.com/office/drawing/2014/main" id="{56C9E087-1769-48F9-8F66-AF9DA4BF0109}"/>
              </a:ext>
            </a:extLst>
          </p:cNvPr>
          <p:cNvSpPr txBox="1"/>
          <p:nvPr/>
        </p:nvSpPr>
        <p:spPr>
          <a:xfrm>
            <a:off x="7161335" y="6304084"/>
            <a:ext cx="1354015" cy="261610"/>
          </a:xfrm>
          <a:prstGeom prst="rect">
            <a:avLst/>
          </a:prstGeom>
          <a:noFill/>
        </p:spPr>
        <p:txBody>
          <a:bodyPr wrap="square" rtlCol="0">
            <a:spAutoFit/>
          </a:bodyPr>
          <a:lstStyle/>
          <a:p>
            <a:r>
              <a:rPr lang="en-US" sz="1100" dirty="0"/>
              <a:t>INTERNAL USE ONLY</a:t>
            </a:r>
          </a:p>
        </p:txBody>
      </p:sp>
    </p:spTree>
    <p:extLst>
      <p:ext uri="{BB962C8B-B14F-4D97-AF65-F5344CB8AC3E}">
        <p14:creationId xmlns:p14="http://schemas.microsoft.com/office/powerpoint/2010/main" val="835558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78"/>
          <p:cNvSpPr txBox="1">
            <a:spLocks noGrp="1"/>
          </p:cNvSpPr>
          <p:nvPr>
            <p:ph type="body" idx="1"/>
          </p:nvPr>
        </p:nvSpPr>
        <p:spPr>
          <a:xfrm>
            <a:off x="2822775" y="2882400"/>
            <a:ext cx="3498300" cy="1093200"/>
          </a:xfrm>
          <a:prstGeom prst="rect">
            <a:avLst/>
          </a:prstGeom>
          <a:noFill/>
          <a:ln>
            <a:noFill/>
          </a:ln>
        </p:spPr>
        <p:txBody>
          <a:bodyPr spcFirstLastPara="1" wrap="square" lIns="91425" tIns="91425" rIns="91425" bIns="91425" anchor="ctr" anchorCtr="0">
            <a:noAutofit/>
          </a:bodyPr>
          <a:lstStyle/>
          <a:p>
            <a:pPr marL="457200" lvl="0" indent="-381000" algn="ctr" rtl="0">
              <a:lnSpc>
                <a:spcPct val="90000"/>
              </a:lnSpc>
              <a:spcBef>
                <a:spcPts val="600"/>
              </a:spcBef>
              <a:spcAft>
                <a:spcPts val="0"/>
              </a:spcAft>
              <a:buClr>
                <a:srgbClr val="3796BF"/>
              </a:buClr>
              <a:buSzPts val="2400"/>
              <a:buFont typeface="Oswald"/>
              <a:buChar char="»"/>
            </a:pPr>
            <a:r>
              <a:rPr lang="en-US" sz="4800" dirty="0">
                <a:latin typeface="Calibri"/>
                <a:cs typeface="Calibri"/>
                <a:sym typeface="Calibri"/>
              </a:rPr>
              <a:t>Thanks</a:t>
            </a:r>
            <a:r>
              <a:rPr lang="en-US" sz="4800" dirty="0">
                <a:latin typeface="Calibri"/>
                <a:cs typeface="Calibri"/>
              </a:rPr>
              <a:t>!</a:t>
            </a:r>
          </a:p>
          <a:p>
            <a:pPr marL="457200" lvl="0" indent="-381000" algn="ctr" rtl="0">
              <a:lnSpc>
                <a:spcPct val="90000"/>
              </a:lnSpc>
              <a:spcBef>
                <a:spcPts val="600"/>
              </a:spcBef>
              <a:spcAft>
                <a:spcPts val="0"/>
              </a:spcAft>
              <a:buClr>
                <a:srgbClr val="3796BF"/>
              </a:buClr>
              <a:buSzPts val="2400"/>
              <a:buFont typeface="Oswald"/>
              <a:buChar char="»"/>
            </a:pPr>
            <a:endParaRPr lang="en-US" sz="4800" dirty="0">
              <a:latin typeface="Calibri"/>
              <a:cs typeface="Calibri"/>
            </a:endParaRPr>
          </a:p>
          <a:p>
            <a:pPr marL="457200" lvl="0" indent="-381000" algn="ctr" rtl="0">
              <a:lnSpc>
                <a:spcPct val="90000"/>
              </a:lnSpc>
              <a:spcBef>
                <a:spcPts val="600"/>
              </a:spcBef>
              <a:spcAft>
                <a:spcPts val="0"/>
              </a:spcAft>
              <a:buClr>
                <a:srgbClr val="3796BF"/>
              </a:buClr>
              <a:buSzPts val="2400"/>
              <a:buFont typeface="Oswald"/>
              <a:buChar char="»"/>
            </a:pPr>
            <a:endParaRPr lang="en-US" sz="4800" dirty="0">
              <a:latin typeface="Calibri"/>
              <a:cs typeface="Calibri"/>
            </a:endParaRPr>
          </a:p>
          <a:p>
            <a:pPr marL="457200" lvl="0" indent="-381000" algn="ctr" rtl="0">
              <a:lnSpc>
                <a:spcPct val="90000"/>
              </a:lnSpc>
              <a:spcBef>
                <a:spcPts val="600"/>
              </a:spcBef>
              <a:spcAft>
                <a:spcPts val="0"/>
              </a:spcAft>
              <a:buClr>
                <a:srgbClr val="3796BF"/>
              </a:buClr>
              <a:buSzPts val="2400"/>
              <a:buFont typeface="Oswald"/>
              <a:buChar char="»"/>
            </a:pPr>
            <a:endParaRPr lang="en-US" sz="4800" dirty="0">
              <a:latin typeface="Calibri"/>
              <a:cs typeface="Calibri"/>
            </a:endParaRPr>
          </a:p>
          <a:p>
            <a:pPr marL="457200" lvl="0" indent="-381000" algn="ctr" rtl="0">
              <a:lnSpc>
                <a:spcPct val="90000"/>
              </a:lnSpc>
              <a:spcBef>
                <a:spcPts val="600"/>
              </a:spcBef>
              <a:spcAft>
                <a:spcPts val="0"/>
              </a:spcAft>
              <a:buClr>
                <a:srgbClr val="3796BF"/>
              </a:buClr>
              <a:buSzPts val="2400"/>
              <a:buFont typeface="Oswald"/>
              <a:buChar char="»"/>
            </a:pPr>
            <a:endParaRPr sz="4800" dirty="0">
              <a:latin typeface="Calibri"/>
              <a:cs typeface="Calibri"/>
            </a:endParaRPr>
          </a:p>
        </p:txBody>
      </p:sp>
      <p:grpSp>
        <p:nvGrpSpPr>
          <p:cNvPr id="2" name="Group 1">
            <a:extLst>
              <a:ext uri="{FF2B5EF4-FFF2-40B4-BE49-F238E27FC236}">
                <a16:creationId xmlns:a16="http://schemas.microsoft.com/office/drawing/2014/main" id="{039C095B-03A4-4460-B0FE-F33DBC1E2D78}"/>
              </a:ext>
            </a:extLst>
          </p:cNvPr>
          <p:cNvGrpSpPr/>
          <p:nvPr/>
        </p:nvGrpSpPr>
        <p:grpSpPr>
          <a:xfrm>
            <a:off x="500742" y="5658525"/>
            <a:ext cx="3673929" cy="717176"/>
            <a:chOff x="745672" y="5483714"/>
            <a:chExt cx="4461197" cy="870856"/>
          </a:xfrm>
        </p:grpSpPr>
        <p:sp>
          <p:nvSpPr>
            <p:cNvPr id="6" name="Shape 571">
              <a:extLst>
                <a:ext uri="{FF2B5EF4-FFF2-40B4-BE49-F238E27FC236}">
                  <a16:creationId xmlns:a16="http://schemas.microsoft.com/office/drawing/2014/main" id="{06619EA9-9D33-467D-937C-48A95C631870}"/>
                </a:ext>
              </a:extLst>
            </p:cNvPr>
            <p:cNvSpPr/>
            <p:nvPr/>
          </p:nvSpPr>
          <p:spPr>
            <a:xfrm>
              <a:off x="1768696" y="5598685"/>
              <a:ext cx="3438173" cy="6409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1" i="0" u="none" strike="noStrike" cap="none" dirty="0">
                  <a:solidFill>
                    <a:schemeClr val="bg1"/>
                  </a:solidFill>
                  <a:latin typeface="Calibri"/>
                  <a:ea typeface="Calibri"/>
                  <a:cs typeface="Calibri"/>
                  <a:sym typeface="Calibri"/>
                </a:rPr>
                <a:t>Jon Kastelan</a:t>
              </a:r>
              <a:endParaRPr sz="1400" dirty="0">
                <a:solidFill>
                  <a:schemeClr val="bg1"/>
                </a:solidFill>
              </a:endParaRPr>
            </a:p>
            <a:p>
              <a:pPr marL="0" marR="0" lvl="0" indent="0" algn="l" rtl="0">
                <a:lnSpc>
                  <a:spcPct val="100000"/>
                </a:lnSpc>
                <a:spcBef>
                  <a:spcPts val="0"/>
                </a:spcBef>
                <a:spcAft>
                  <a:spcPts val="0"/>
                </a:spcAft>
                <a:buNone/>
              </a:pPr>
              <a:r>
                <a:rPr lang="en-US" sz="1600" b="0" i="1" u="none" strike="noStrike" cap="none" dirty="0">
                  <a:solidFill>
                    <a:schemeClr val="bg1"/>
                  </a:solidFill>
                  <a:latin typeface="Arial"/>
                  <a:ea typeface="Arial"/>
                  <a:cs typeface="Arial"/>
                  <a:sym typeface="Arial"/>
                </a:rPr>
                <a:t>jlk635@nyu.edu</a:t>
              </a:r>
              <a:endParaRPr sz="1400" dirty="0">
                <a:solidFill>
                  <a:schemeClr val="bg1"/>
                </a:solidFill>
              </a:endParaRPr>
            </a:p>
          </p:txBody>
        </p:sp>
        <p:pic>
          <p:nvPicPr>
            <p:cNvPr id="7" name="Shape 573" descr="Jonathan Kastelan">
              <a:extLst>
                <a:ext uri="{FF2B5EF4-FFF2-40B4-BE49-F238E27FC236}">
                  <a16:creationId xmlns:a16="http://schemas.microsoft.com/office/drawing/2014/main" id="{0D43F35B-9F87-4FE2-9C53-67B381677699}"/>
                </a:ext>
              </a:extLst>
            </p:cNvPr>
            <p:cNvPicPr preferRelativeResize="0"/>
            <p:nvPr/>
          </p:nvPicPr>
          <p:blipFill rotWithShape="1">
            <a:blip r:embed="rId3">
              <a:alphaModFix/>
            </a:blip>
            <a:srcRect/>
            <a:stretch/>
          </p:blipFill>
          <p:spPr>
            <a:xfrm>
              <a:off x="745672" y="5483714"/>
              <a:ext cx="870856" cy="870856"/>
            </a:xfrm>
            <a:prstGeom prst="ellipse">
              <a:avLst/>
            </a:prstGeom>
            <a:noFill/>
            <a:ln>
              <a:noFill/>
            </a:ln>
          </p:spPr>
        </p:pic>
      </p:grpSp>
      <p:grpSp>
        <p:nvGrpSpPr>
          <p:cNvPr id="3" name="Group 2">
            <a:extLst>
              <a:ext uri="{FF2B5EF4-FFF2-40B4-BE49-F238E27FC236}">
                <a16:creationId xmlns:a16="http://schemas.microsoft.com/office/drawing/2014/main" id="{404C7573-3137-497C-8CF8-97E92E1E7B05}"/>
              </a:ext>
            </a:extLst>
          </p:cNvPr>
          <p:cNvGrpSpPr/>
          <p:nvPr/>
        </p:nvGrpSpPr>
        <p:grpSpPr>
          <a:xfrm>
            <a:off x="500742" y="4740707"/>
            <a:ext cx="3940628" cy="717204"/>
            <a:chOff x="555172" y="4168558"/>
            <a:chExt cx="4785046" cy="870890"/>
          </a:xfrm>
        </p:grpSpPr>
        <p:pic>
          <p:nvPicPr>
            <p:cNvPr id="9" name="Google Shape;222;p25">
              <a:extLst>
                <a:ext uri="{FF2B5EF4-FFF2-40B4-BE49-F238E27FC236}">
                  <a16:creationId xmlns:a16="http://schemas.microsoft.com/office/drawing/2014/main" id="{3A26B13C-809E-45FD-BC42-3880EF70083C}"/>
                </a:ext>
              </a:extLst>
            </p:cNvPr>
            <p:cNvPicPr preferRelativeResize="0">
              <a:picLocks noChangeAspect="1"/>
            </p:cNvPicPr>
            <p:nvPr/>
          </p:nvPicPr>
          <p:blipFill rotWithShape="1">
            <a:blip r:embed="rId4">
              <a:extLst>
                <a:ext uri="{28A0092B-C50C-407E-A947-70E740481C1C}">
                  <a14:useLocalDpi xmlns:a14="http://schemas.microsoft.com/office/drawing/2010/main" val="0"/>
                </a:ext>
              </a:extLst>
            </a:blip>
            <a:srcRect l="8881" t="5890" r="13688" b="4440"/>
            <a:stretch/>
          </p:blipFill>
          <p:spPr>
            <a:xfrm>
              <a:off x="555172" y="4168558"/>
              <a:ext cx="870856" cy="870890"/>
            </a:xfrm>
            <a:prstGeom prst="ellipse">
              <a:avLst/>
            </a:prstGeom>
            <a:noFill/>
            <a:ln>
              <a:noFill/>
            </a:ln>
          </p:spPr>
        </p:pic>
        <p:sp>
          <p:nvSpPr>
            <p:cNvPr id="10" name="Shape 571">
              <a:extLst>
                <a:ext uri="{FF2B5EF4-FFF2-40B4-BE49-F238E27FC236}">
                  <a16:creationId xmlns:a16="http://schemas.microsoft.com/office/drawing/2014/main" id="{036B7443-D469-4D36-B6EB-E7FA69D724E6}"/>
                </a:ext>
              </a:extLst>
            </p:cNvPr>
            <p:cNvSpPr/>
            <p:nvPr/>
          </p:nvSpPr>
          <p:spPr>
            <a:xfrm>
              <a:off x="1578194" y="4283546"/>
              <a:ext cx="3762024" cy="6409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1" i="0" u="none" strike="noStrike" cap="none" dirty="0">
                  <a:solidFill>
                    <a:schemeClr val="bg1"/>
                  </a:solidFill>
                  <a:latin typeface="Calibri"/>
                  <a:ea typeface="Calibri"/>
                  <a:cs typeface="Calibri"/>
                  <a:sym typeface="Calibri"/>
                </a:rPr>
                <a:t>Nick Jones</a:t>
              </a:r>
              <a:endParaRPr sz="1400" dirty="0">
                <a:solidFill>
                  <a:schemeClr val="bg1"/>
                </a:solidFill>
              </a:endParaRPr>
            </a:p>
            <a:p>
              <a:pPr lvl="0"/>
              <a:r>
                <a:rPr lang="en-US" sz="1600" i="1" dirty="0">
                  <a:solidFill>
                    <a:schemeClr val="bg1"/>
                  </a:solidFill>
                  <a:latin typeface="Arial"/>
                  <a:ea typeface="Arial"/>
                  <a:cs typeface="Arial"/>
                  <a:sym typeface="Arial"/>
                </a:rPr>
                <a:t>njones@worldbank.org</a:t>
              </a:r>
              <a:endParaRPr sz="1400" dirty="0">
                <a:solidFill>
                  <a:schemeClr val="bg1"/>
                </a:solidFill>
              </a:endParaRPr>
            </a:p>
          </p:txBody>
        </p:sp>
      </p:grpSp>
    </p:spTree>
    <p:extLst>
      <p:ext uri="{BB962C8B-B14F-4D97-AF65-F5344CB8AC3E}">
        <p14:creationId xmlns:p14="http://schemas.microsoft.com/office/powerpoint/2010/main" val="3362450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72"/>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3600"/>
              <a:buFont typeface="Calibri"/>
              <a:buNone/>
            </a:pPr>
            <a:r>
              <a:rPr lang="en-US" dirty="0"/>
              <a:t>Imagining urban use cases</a:t>
            </a:r>
            <a:endParaRPr dirty="0"/>
          </a:p>
        </p:txBody>
      </p:sp>
      <p:sp>
        <p:nvSpPr>
          <p:cNvPr id="810" name="Google Shape;810;p72"/>
          <p:cNvSpPr txBox="1">
            <a:spLocks noGrp="1"/>
          </p:cNvSpPr>
          <p:nvPr>
            <p:ph type="body" sz="quarter" idx="13"/>
          </p:nvPr>
        </p:nvSpPr>
        <p:spPr>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FFFFF"/>
              </a:buClr>
              <a:buSzPts val="2400"/>
              <a:buNone/>
            </a:pPr>
            <a:r>
              <a:rPr lang="en-US" cap="none"/>
              <a:t>How could WB apply machine learning techniques to better support cities?</a:t>
            </a:r>
            <a:endParaRPr/>
          </a:p>
          <a:p>
            <a:pPr marL="0" lvl="0" indent="0" algn="ctr" rtl="0">
              <a:lnSpc>
                <a:spcPct val="100000"/>
              </a:lnSpc>
              <a:spcBef>
                <a:spcPts val="0"/>
              </a:spcBef>
              <a:spcAft>
                <a:spcPts val="0"/>
              </a:spcAft>
              <a:buClr>
                <a:srgbClr val="FFFFFF"/>
              </a:buClr>
              <a:buSzPts val="2400"/>
              <a:buNone/>
            </a:pPr>
            <a:endParaRPr/>
          </a:p>
        </p:txBody>
      </p:sp>
      <p:sp>
        <p:nvSpPr>
          <p:cNvPr id="811" name="Google Shape;811;p72"/>
          <p:cNvSpPr/>
          <p:nvPr/>
        </p:nvSpPr>
        <p:spPr>
          <a:xfrm>
            <a:off x="4656982" y="1334631"/>
            <a:ext cx="683090" cy="683050"/>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8830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73"/>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Three example cases:</a:t>
            </a:r>
            <a:endParaRPr dirty="0"/>
          </a:p>
        </p:txBody>
      </p:sp>
      <p:sp>
        <p:nvSpPr>
          <p:cNvPr id="818" name="Google Shape;818;p73"/>
          <p:cNvSpPr txBox="1">
            <a:spLocks noGrp="1"/>
          </p:cNvSpPr>
          <p:nvPr>
            <p:ph type="body" sz="quarter" idx="13"/>
          </p:nvPr>
        </p:nvSpPr>
        <p:spPr>
          <a:prstGeom prst="rect">
            <a:avLst/>
          </a:prstGeom>
        </p:spPr>
        <p:txBody>
          <a:bodyPr spcFirstLastPara="1" wrap="square" lIns="91425" tIns="45700" rIns="91425" bIns="45700" anchor="t" anchorCtr="0">
            <a:noAutofit/>
          </a:bodyPr>
          <a:lstStyle/>
          <a:p>
            <a:pPr marL="114300" lvl="0" rtl="0">
              <a:spcBef>
                <a:spcPts val="1000"/>
              </a:spcBef>
              <a:spcAft>
                <a:spcPts val="0"/>
              </a:spcAft>
              <a:buSzPts val="1800"/>
            </a:pPr>
            <a:r>
              <a:rPr lang="en-US" dirty="0"/>
              <a:t>Case studies</a:t>
            </a:r>
            <a:endParaRPr dirty="0"/>
          </a:p>
        </p:txBody>
      </p:sp>
      <p:sp>
        <p:nvSpPr>
          <p:cNvPr id="2" name="Content Placeholder 1">
            <a:extLst>
              <a:ext uri="{FF2B5EF4-FFF2-40B4-BE49-F238E27FC236}">
                <a16:creationId xmlns:a16="http://schemas.microsoft.com/office/drawing/2014/main" id="{12A4DF12-671B-433B-907F-37D43BCE9306}"/>
              </a:ext>
            </a:extLst>
          </p:cNvPr>
          <p:cNvSpPr>
            <a:spLocks noGrp="1"/>
          </p:cNvSpPr>
          <p:nvPr>
            <p:ph idx="1"/>
          </p:nvPr>
        </p:nvSpPr>
        <p:spPr/>
        <p:txBody>
          <a:bodyPr/>
          <a:lstStyle/>
          <a:p>
            <a:pPr marL="628650" indent="-514350">
              <a:buSzPct val="100000"/>
              <a:buFont typeface="+mj-lt"/>
              <a:buAutoNum type="arabicPeriod"/>
            </a:pPr>
            <a:r>
              <a:rPr lang="en-US" sz="3200" dirty="0"/>
              <a:t>Prioritize building inspections</a:t>
            </a:r>
          </a:p>
          <a:p>
            <a:pPr marL="628650" indent="-514350">
              <a:buSzPct val="100000"/>
              <a:buFont typeface="+mj-lt"/>
              <a:buAutoNum type="arabicPeriod"/>
            </a:pPr>
            <a:endParaRPr lang="en-US" sz="3200" dirty="0"/>
          </a:p>
          <a:p>
            <a:pPr marL="628650" indent="-514350">
              <a:buSzPct val="100000"/>
              <a:buFont typeface="+mj-lt"/>
              <a:buAutoNum type="arabicPeriod"/>
            </a:pPr>
            <a:r>
              <a:rPr lang="en-US" sz="3200" dirty="0"/>
              <a:t>Target land-bank interventions</a:t>
            </a:r>
          </a:p>
          <a:p>
            <a:pPr marL="628650" indent="-514350">
              <a:buSzPct val="100000"/>
              <a:buFont typeface="+mj-lt"/>
              <a:buAutoNum type="arabicPeriod"/>
            </a:pPr>
            <a:endParaRPr lang="en-US" sz="3200" dirty="0"/>
          </a:p>
          <a:p>
            <a:pPr marL="628650" indent="-514350">
              <a:buSzPct val="100000"/>
              <a:buFont typeface="+mj-lt"/>
              <a:buAutoNum type="arabicPeriod"/>
            </a:pPr>
            <a:r>
              <a:rPr lang="en-US" sz="3200" dirty="0"/>
              <a:t>Detect polluting plumes</a:t>
            </a:r>
          </a:p>
          <a:p>
            <a:endParaRPr lang="en-US" dirty="0"/>
          </a:p>
        </p:txBody>
      </p:sp>
    </p:spTree>
    <p:extLst>
      <p:ext uri="{BB962C8B-B14F-4D97-AF65-F5344CB8AC3E}">
        <p14:creationId xmlns:p14="http://schemas.microsoft.com/office/powerpoint/2010/main" val="4117295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74"/>
          <p:cNvSpPr txBox="1">
            <a:spLocks noGrp="1"/>
          </p:cNvSpPr>
          <p:nvPr>
            <p:ph type="body" idx="5"/>
          </p:nvPr>
        </p:nvSpPr>
        <p:spPr>
          <a:xfrm>
            <a:off x="628650" y="0"/>
            <a:ext cx="7912200" cy="7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3200"/>
              <a:buNone/>
            </a:pPr>
            <a:r>
              <a:rPr lang="en-US" dirty="0"/>
              <a:t>Case 1: Prioritize building inspections</a:t>
            </a:r>
            <a:endParaRPr dirty="0"/>
          </a:p>
        </p:txBody>
      </p:sp>
      <p:sp>
        <p:nvSpPr>
          <p:cNvPr id="824" name="Google Shape;824;p74"/>
          <p:cNvSpPr txBox="1">
            <a:spLocks noGrp="1"/>
          </p:cNvSpPr>
          <p:nvPr>
            <p:ph type="body" idx="2"/>
          </p:nvPr>
        </p:nvSpPr>
        <p:spPr>
          <a:xfrm>
            <a:off x="629850" y="1771800"/>
            <a:ext cx="3868200" cy="2179500"/>
          </a:xfrm>
          <a:prstGeom prst="rect">
            <a:avLst/>
          </a:prstGeom>
          <a:ln w="9525" cap="flat" cmpd="sng">
            <a:solidFill>
              <a:srgbClr val="B7B7B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800" b="1" dirty="0"/>
              <a:t>Challenges:</a:t>
            </a:r>
            <a:endParaRPr sz="1800" b="1" dirty="0"/>
          </a:p>
          <a:p>
            <a:pPr marL="0" marR="0" lvl="0" indent="0" algn="l" rtl="0">
              <a:lnSpc>
                <a:spcPct val="90000"/>
              </a:lnSpc>
              <a:spcBef>
                <a:spcPts val="0"/>
              </a:spcBef>
              <a:spcAft>
                <a:spcPts val="0"/>
              </a:spcAft>
              <a:buNone/>
            </a:pPr>
            <a:endParaRPr lang="en-US" sz="1800" dirty="0"/>
          </a:p>
          <a:p>
            <a:pPr marL="0" marR="0" lvl="0" indent="0" algn="l" rtl="0">
              <a:lnSpc>
                <a:spcPct val="90000"/>
              </a:lnSpc>
              <a:spcBef>
                <a:spcPts val="0"/>
              </a:spcBef>
              <a:spcAft>
                <a:spcPts val="0"/>
              </a:spcAft>
              <a:buNone/>
            </a:pPr>
            <a:r>
              <a:rPr lang="en-US" sz="1600" dirty="0"/>
              <a:t>Buildings data can be fragmented across agencies.</a:t>
            </a:r>
          </a:p>
          <a:p>
            <a:pPr marL="0" marR="0" lvl="0" indent="0" algn="l" rtl="0">
              <a:lnSpc>
                <a:spcPct val="90000"/>
              </a:lnSpc>
              <a:spcBef>
                <a:spcPts val="0"/>
              </a:spcBef>
              <a:spcAft>
                <a:spcPts val="0"/>
              </a:spcAft>
              <a:buNone/>
            </a:pPr>
            <a:r>
              <a:rPr lang="en-US" sz="1600" dirty="0"/>
              <a:t>Time-consuming to build training set.</a:t>
            </a:r>
          </a:p>
          <a:p>
            <a:pPr marL="0" marR="0" lvl="0" indent="0" algn="l" rtl="0">
              <a:lnSpc>
                <a:spcPct val="90000"/>
              </a:lnSpc>
              <a:spcBef>
                <a:spcPts val="0"/>
              </a:spcBef>
              <a:spcAft>
                <a:spcPts val="0"/>
              </a:spcAft>
              <a:buNone/>
            </a:pPr>
            <a:endParaRPr lang="en-US" sz="1600" dirty="0"/>
          </a:p>
          <a:p>
            <a:pPr marL="0" marR="0" lvl="0" indent="0" algn="l" rtl="0">
              <a:lnSpc>
                <a:spcPct val="90000"/>
              </a:lnSpc>
              <a:spcBef>
                <a:spcPts val="0"/>
              </a:spcBef>
              <a:spcAft>
                <a:spcPts val="0"/>
              </a:spcAft>
              <a:buNone/>
            </a:pPr>
            <a:r>
              <a:rPr lang="en-US" sz="1600" dirty="0"/>
              <a:t>Management was initially hesitant about ML. Deploying as an interactive dashboard helped make outputs intuitive.</a:t>
            </a:r>
          </a:p>
        </p:txBody>
      </p:sp>
      <p:sp>
        <p:nvSpPr>
          <p:cNvPr id="825" name="Google Shape;825;p74"/>
          <p:cNvSpPr txBox="1">
            <a:spLocks noGrp="1"/>
          </p:cNvSpPr>
          <p:nvPr>
            <p:ph type="body" idx="4"/>
          </p:nvPr>
        </p:nvSpPr>
        <p:spPr>
          <a:xfrm>
            <a:off x="628650" y="4121742"/>
            <a:ext cx="7878305" cy="2260770"/>
          </a:xfrm>
          <a:prstGeom prst="rect">
            <a:avLst/>
          </a:prstGeom>
          <a:ln w="9525" cap="flat" cmpd="sng">
            <a:solidFill>
              <a:srgbClr val="B7B7B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800" b="1" dirty="0"/>
              <a:t>Outputs / </a:t>
            </a:r>
            <a:r>
              <a:rPr lang="en-US" sz="1800" b="1" dirty="0" err="1"/>
              <a:t>visualisation</a:t>
            </a:r>
            <a:r>
              <a:rPr lang="en-US" sz="1800" b="1" dirty="0"/>
              <a:t>:</a:t>
            </a:r>
            <a:endParaRPr sz="1800" b="1" dirty="0"/>
          </a:p>
        </p:txBody>
      </p:sp>
      <p:sp>
        <p:nvSpPr>
          <p:cNvPr id="826" name="Google Shape;826;p74"/>
          <p:cNvSpPr txBox="1">
            <a:spLocks noGrp="1"/>
          </p:cNvSpPr>
          <p:nvPr>
            <p:ph type="title"/>
          </p:nvPr>
        </p:nvSpPr>
        <p:spPr>
          <a:xfrm>
            <a:off x="628650" y="816150"/>
            <a:ext cx="7886700" cy="874500"/>
          </a:xfrm>
          <a:prstGeom prst="rect">
            <a:avLst/>
          </a:prstGeom>
          <a:ln w="9525" cap="flat" cmpd="sng">
            <a:solidFill>
              <a:srgbClr val="B7B7B7"/>
            </a:solidFill>
            <a:prstDash val="solid"/>
            <a:round/>
            <a:headEnd type="none" w="sm" len="sm"/>
            <a:tailEnd type="none" w="sm" len="sm"/>
          </a:ln>
        </p:spPr>
        <p:txBody>
          <a:bodyPr spcFirstLastPara="1" wrap="square" lIns="91425" tIns="45700" rIns="91425" bIns="45700" anchor="ctr" anchorCtr="0">
            <a:noAutofit/>
          </a:bodyPr>
          <a:lstStyle/>
          <a:p>
            <a:pPr lvl="0"/>
            <a:r>
              <a:rPr lang="en-US" sz="1800" b="1" dirty="0"/>
              <a:t>Question: </a:t>
            </a:r>
            <a:r>
              <a:rPr lang="en-US" sz="1800" dirty="0"/>
              <a:t>Could an algorithm reduce risk in the built environment by sending building inspectors to the most dangerous cases first?</a:t>
            </a:r>
            <a:endParaRPr sz="1800" dirty="0"/>
          </a:p>
        </p:txBody>
      </p:sp>
      <p:sp>
        <p:nvSpPr>
          <p:cNvPr id="827" name="Google Shape;827;p74"/>
          <p:cNvSpPr txBox="1">
            <a:spLocks noGrp="1"/>
          </p:cNvSpPr>
          <p:nvPr>
            <p:ph type="body" idx="2"/>
          </p:nvPr>
        </p:nvSpPr>
        <p:spPr>
          <a:xfrm>
            <a:off x="4638755" y="1786986"/>
            <a:ext cx="3868200" cy="2179500"/>
          </a:xfrm>
          <a:prstGeom prst="rect">
            <a:avLst/>
          </a:prstGeom>
          <a:ln w="9525" cap="flat" cmpd="sng">
            <a:solidFill>
              <a:srgbClr val="B7B7B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800" b="1" dirty="0"/>
              <a:t>Data used:</a:t>
            </a:r>
          </a:p>
          <a:p>
            <a:pPr marL="342900" marR="0" lvl="0" algn="l" rtl="0">
              <a:lnSpc>
                <a:spcPct val="90000"/>
              </a:lnSpc>
              <a:spcBef>
                <a:spcPts val="0"/>
              </a:spcBef>
              <a:spcAft>
                <a:spcPts val="0"/>
              </a:spcAft>
              <a:buAutoNum type="arabicPeriod"/>
            </a:pPr>
            <a:r>
              <a:rPr lang="en-US" sz="1600" u="sng" dirty="0"/>
              <a:t>Building characteristics</a:t>
            </a:r>
            <a:r>
              <a:rPr lang="en-US" sz="1600" dirty="0"/>
              <a:t> (year built, number of floors, retail/residential)</a:t>
            </a:r>
          </a:p>
          <a:p>
            <a:pPr marL="342900" marR="0" lvl="0" algn="l" rtl="0">
              <a:lnSpc>
                <a:spcPct val="90000"/>
              </a:lnSpc>
              <a:spcBef>
                <a:spcPts val="0"/>
              </a:spcBef>
              <a:spcAft>
                <a:spcPts val="0"/>
              </a:spcAft>
              <a:buAutoNum type="arabicPeriod"/>
            </a:pPr>
            <a:r>
              <a:rPr lang="en-US" sz="1600" u="sng" dirty="0"/>
              <a:t>Neighborhood demographics</a:t>
            </a:r>
            <a:r>
              <a:rPr lang="en-US" sz="1600" dirty="0"/>
              <a:t> (median income, percent homes owner-occupied)</a:t>
            </a:r>
          </a:p>
          <a:p>
            <a:pPr marL="342900" marR="0" lvl="0" algn="l" rtl="0">
              <a:lnSpc>
                <a:spcPct val="90000"/>
              </a:lnSpc>
              <a:spcBef>
                <a:spcPts val="0"/>
              </a:spcBef>
              <a:spcAft>
                <a:spcPts val="0"/>
              </a:spcAft>
              <a:buAutoNum type="arabicPeriod"/>
            </a:pPr>
            <a:r>
              <a:rPr lang="en-US" sz="1600" u="sng" dirty="0"/>
              <a:t>City records</a:t>
            </a:r>
            <a:r>
              <a:rPr lang="en-US" sz="1600" dirty="0"/>
              <a:t> of prior code violations and construction filings.</a:t>
            </a:r>
          </a:p>
          <a:p>
            <a:pPr marL="342900" marR="0" lvl="0" algn="l" rtl="0">
              <a:lnSpc>
                <a:spcPct val="90000"/>
              </a:lnSpc>
              <a:spcBef>
                <a:spcPts val="0"/>
              </a:spcBef>
              <a:spcAft>
                <a:spcPts val="0"/>
              </a:spcAft>
              <a:buAutoNum type="arabicPeriod"/>
            </a:pPr>
            <a:r>
              <a:rPr lang="en-US" sz="1600" u="sng" dirty="0"/>
              <a:t>Source</a:t>
            </a:r>
            <a:r>
              <a:rPr lang="en-US" sz="1600" dirty="0"/>
              <a:t> of the complaint or referral.</a:t>
            </a:r>
          </a:p>
          <a:p>
            <a:pPr marL="342900" marR="0" lvl="0" algn="l" rtl="0">
              <a:lnSpc>
                <a:spcPct val="90000"/>
              </a:lnSpc>
              <a:spcBef>
                <a:spcPts val="0"/>
              </a:spcBef>
              <a:spcAft>
                <a:spcPts val="0"/>
              </a:spcAft>
              <a:buAutoNum type="arabicPeriod"/>
            </a:pPr>
            <a:endParaRPr sz="1800" dirty="0"/>
          </a:p>
        </p:txBody>
      </p:sp>
      <p:pic>
        <p:nvPicPr>
          <p:cNvPr id="7" name="Picture 6">
            <a:extLst>
              <a:ext uri="{FF2B5EF4-FFF2-40B4-BE49-F238E27FC236}">
                <a16:creationId xmlns:a16="http://schemas.microsoft.com/office/drawing/2014/main" id="{71305D82-4535-45F0-882F-7B6F147309D9}"/>
              </a:ext>
            </a:extLst>
          </p:cNvPr>
          <p:cNvPicPr>
            <a:picLocks noChangeAspect="1"/>
          </p:cNvPicPr>
          <p:nvPr/>
        </p:nvPicPr>
        <p:blipFill>
          <a:blip r:embed="rId3"/>
          <a:stretch>
            <a:fillRect/>
          </a:stretch>
        </p:blipFill>
        <p:spPr>
          <a:xfrm>
            <a:off x="3814944" y="4121742"/>
            <a:ext cx="4725906" cy="2260650"/>
          </a:xfrm>
          <a:prstGeom prst="rect">
            <a:avLst/>
          </a:prstGeom>
        </p:spPr>
      </p:pic>
      <p:sp>
        <p:nvSpPr>
          <p:cNvPr id="8" name="TextBox 7">
            <a:extLst>
              <a:ext uri="{FF2B5EF4-FFF2-40B4-BE49-F238E27FC236}">
                <a16:creationId xmlns:a16="http://schemas.microsoft.com/office/drawing/2014/main" id="{E43B5002-F446-4759-B32C-5CDB524F877D}"/>
              </a:ext>
            </a:extLst>
          </p:cNvPr>
          <p:cNvSpPr txBox="1"/>
          <p:nvPr/>
        </p:nvSpPr>
        <p:spPr>
          <a:xfrm>
            <a:off x="802445" y="4482103"/>
            <a:ext cx="2838705" cy="1815882"/>
          </a:xfrm>
          <a:prstGeom prst="rect">
            <a:avLst/>
          </a:prstGeom>
          <a:solidFill>
            <a:schemeClr val="accent1">
              <a:lumMod val="20000"/>
              <a:lumOff val="80000"/>
            </a:schemeClr>
          </a:solidFill>
        </p:spPr>
        <p:txBody>
          <a:bodyPr wrap="square" rtlCol="0">
            <a:spAutoFit/>
          </a:bodyPr>
          <a:lstStyle/>
          <a:p>
            <a:r>
              <a:rPr lang="en-US" sz="1400" dirty="0"/>
              <a:t>Best model is a Gradient Boosting Classifier. Trees: 750; max depth 9.</a:t>
            </a:r>
          </a:p>
          <a:p>
            <a:endParaRPr lang="en-US" sz="1400" dirty="0"/>
          </a:p>
          <a:p>
            <a:r>
              <a:rPr lang="en-US" sz="1400" dirty="0"/>
              <a:t>Trained on data from 2015-2017.</a:t>
            </a:r>
          </a:p>
          <a:p>
            <a:endParaRPr lang="en-US" sz="1400" dirty="0"/>
          </a:p>
          <a:p>
            <a:r>
              <a:rPr lang="en-US" sz="1400" dirty="0"/>
              <a:t>Achieves 70% accuracy on the unseen test data (1,200 plumbing complaints from 2017-2018).</a:t>
            </a:r>
          </a:p>
        </p:txBody>
      </p:sp>
    </p:spTree>
    <p:extLst>
      <p:ext uri="{BB962C8B-B14F-4D97-AF65-F5344CB8AC3E}">
        <p14:creationId xmlns:p14="http://schemas.microsoft.com/office/powerpoint/2010/main" val="106635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75"/>
          <p:cNvSpPr txBox="1">
            <a:spLocks noGrp="1"/>
          </p:cNvSpPr>
          <p:nvPr>
            <p:ph type="body" idx="2"/>
          </p:nvPr>
        </p:nvSpPr>
        <p:spPr>
          <a:xfrm>
            <a:off x="629850" y="1771800"/>
            <a:ext cx="3868200" cy="2179500"/>
          </a:xfrm>
          <a:prstGeom prst="rect">
            <a:avLst/>
          </a:prstGeom>
          <a:ln w="9525" cap="flat" cmpd="sng">
            <a:solidFill>
              <a:srgbClr val="B7B7B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400" b="1" dirty="0"/>
              <a:t>Challenges:</a:t>
            </a:r>
            <a:endParaRPr sz="1400" b="1" dirty="0"/>
          </a:p>
          <a:p>
            <a:pPr marL="0" marR="0" lvl="0" indent="0" algn="l" rtl="0">
              <a:lnSpc>
                <a:spcPct val="90000"/>
              </a:lnSpc>
              <a:spcBef>
                <a:spcPts val="0"/>
              </a:spcBef>
              <a:spcAft>
                <a:spcPts val="0"/>
              </a:spcAft>
              <a:buNone/>
            </a:pPr>
            <a:endParaRPr lang="en-US" sz="1600" dirty="0"/>
          </a:p>
          <a:p>
            <a:pPr marL="0" marR="0" lvl="0" indent="0" algn="l" rtl="0">
              <a:lnSpc>
                <a:spcPct val="90000"/>
              </a:lnSpc>
              <a:spcBef>
                <a:spcPts val="0"/>
              </a:spcBef>
              <a:spcAft>
                <a:spcPts val="0"/>
              </a:spcAft>
              <a:buNone/>
            </a:pPr>
            <a:r>
              <a:rPr lang="en-US" sz="1800" dirty="0"/>
              <a:t>Targeting properties for buyback or demolition required detailed lot-level data. </a:t>
            </a:r>
          </a:p>
          <a:p>
            <a:pPr marL="0" marR="0" lvl="0" indent="0" algn="l" rtl="0">
              <a:lnSpc>
                <a:spcPct val="90000"/>
              </a:lnSpc>
              <a:spcBef>
                <a:spcPts val="0"/>
              </a:spcBef>
              <a:spcAft>
                <a:spcPts val="0"/>
              </a:spcAft>
              <a:buNone/>
            </a:pPr>
            <a:endParaRPr lang="en-US" sz="1800" dirty="0"/>
          </a:p>
          <a:p>
            <a:pPr marL="0" marR="0" lvl="0" indent="0" algn="l" rtl="0">
              <a:lnSpc>
                <a:spcPct val="90000"/>
              </a:lnSpc>
              <a:spcBef>
                <a:spcPts val="0"/>
              </a:spcBef>
              <a:spcAft>
                <a:spcPts val="0"/>
              </a:spcAft>
              <a:buNone/>
            </a:pPr>
            <a:r>
              <a:rPr lang="en-US" sz="1800" dirty="0"/>
              <a:t>Negotiating agreements with utilities and postal service took time.</a:t>
            </a:r>
          </a:p>
        </p:txBody>
      </p:sp>
      <p:sp>
        <p:nvSpPr>
          <p:cNvPr id="834" name="Google Shape;834;p75"/>
          <p:cNvSpPr txBox="1">
            <a:spLocks noGrp="1"/>
          </p:cNvSpPr>
          <p:nvPr>
            <p:ph type="body" idx="4"/>
          </p:nvPr>
        </p:nvSpPr>
        <p:spPr>
          <a:xfrm>
            <a:off x="4629155" y="1771800"/>
            <a:ext cx="3887400" cy="4417800"/>
          </a:xfrm>
          <a:prstGeom prst="rect">
            <a:avLst/>
          </a:prstGeom>
          <a:ln w="9525" cap="flat" cmpd="sng">
            <a:solidFill>
              <a:srgbClr val="B7B7B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800" b="1" dirty="0"/>
              <a:t>Outputs / </a:t>
            </a:r>
            <a:r>
              <a:rPr lang="en-US" sz="1800" b="1" dirty="0" err="1"/>
              <a:t>visualisation</a:t>
            </a:r>
            <a:endParaRPr sz="1800" b="1" dirty="0"/>
          </a:p>
        </p:txBody>
      </p:sp>
      <p:sp>
        <p:nvSpPr>
          <p:cNvPr id="835" name="Google Shape;835;p75"/>
          <p:cNvSpPr txBox="1">
            <a:spLocks noGrp="1"/>
          </p:cNvSpPr>
          <p:nvPr>
            <p:ph type="title"/>
          </p:nvPr>
        </p:nvSpPr>
        <p:spPr>
          <a:xfrm>
            <a:off x="628650" y="816150"/>
            <a:ext cx="7886700" cy="874500"/>
          </a:xfrm>
          <a:prstGeom prst="rect">
            <a:avLst/>
          </a:prstGeom>
          <a:ln w="9525" cap="flat" cmpd="sng">
            <a:solidFill>
              <a:srgbClr val="B7B7B7"/>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r>
              <a:rPr lang="en-US" sz="1800" b="1" dirty="0"/>
              <a:t>Question: </a:t>
            </a:r>
            <a:r>
              <a:rPr lang="en-US" sz="1800" dirty="0"/>
              <a:t>Can we train a classification algorithm to identify vacant homes for possible intervention by the Detroit Land Bank, without sending officers to look?</a:t>
            </a:r>
            <a:endParaRPr sz="1800" dirty="0"/>
          </a:p>
        </p:txBody>
      </p:sp>
      <p:sp>
        <p:nvSpPr>
          <p:cNvPr id="836" name="Google Shape;836;p75"/>
          <p:cNvSpPr txBox="1">
            <a:spLocks noGrp="1"/>
          </p:cNvSpPr>
          <p:nvPr>
            <p:ph type="body" idx="5"/>
          </p:nvPr>
        </p:nvSpPr>
        <p:spPr>
          <a:xfrm>
            <a:off x="628650" y="0"/>
            <a:ext cx="7912200" cy="7350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US" dirty="0"/>
              <a:t>Case 2: Target land bank interventions</a:t>
            </a:r>
            <a:endParaRPr dirty="0"/>
          </a:p>
        </p:txBody>
      </p:sp>
      <p:sp>
        <p:nvSpPr>
          <p:cNvPr id="837" name="Google Shape;837;p75"/>
          <p:cNvSpPr txBox="1">
            <a:spLocks noGrp="1"/>
          </p:cNvSpPr>
          <p:nvPr>
            <p:ph type="body" idx="2"/>
          </p:nvPr>
        </p:nvSpPr>
        <p:spPr>
          <a:xfrm>
            <a:off x="629850" y="4010123"/>
            <a:ext cx="3868200" cy="2179500"/>
          </a:xfrm>
          <a:prstGeom prst="rect">
            <a:avLst/>
          </a:prstGeom>
          <a:ln w="9525" cap="flat" cmpd="sng">
            <a:solidFill>
              <a:srgbClr val="B7B7B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800" b="1" dirty="0"/>
              <a:t>Data used:</a:t>
            </a:r>
            <a:endParaRPr sz="1800" b="1" dirty="0"/>
          </a:p>
          <a:p>
            <a:pPr marL="0" marR="0" lvl="0" indent="0" algn="l" rtl="0">
              <a:lnSpc>
                <a:spcPct val="90000"/>
              </a:lnSpc>
              <a:spcBef>
                <a:spcPts val="0"/>
              </a:spcBef>
              <a:spcAft>
                <a:spcPts val="0"/>
              </a:spcAft>
              <a:buNone/>
            </a:pPr>
            <a:endParaRPr lang="en-US" sz="1800" dirty="0"/>
          </a:p>
          <a:p>
            <a:pPr marL="285750" indent="-285750">
              <a:spcBef>
                <a:spcPts val="0"/>
              </a:spcBef>
            </a:pPr>
            <a:r>
              <a:rPr lang="en-US" sz="1800" dirty="0"/>
              <a:t>Voter registration data</a:t>
            </a:r>
          </a:p>
          <a:p>
            <a:pPr marL="285750" indent="-285750">
              <a:spcBef>
                <a:spcPts val="0"/>
              </a:spcBef>
            </a:pPr>
            <a:r>
              <a:rPr lang="en-US" sz="1800" dirty="0"/>
              <a:t>Fire records</a:t>
            </a:r>
          </a:p>
          <a:p>
            <a:pPr marL="285750" indent="-285750">
              <a:spcBef>
                <a:spcPts val="0"/>
              </a:spcBef>
            </a:pPr>
            <a:r>
              <a:rPr lang="en-US" sz="1800" dirty="0"/>
              <a:t>Postal delivery</a:t>
            </a:r>
          </a:p>
          <a:p>
            <a:pPr marL="285750" indent="-285750">
              <a:spcBef>
                <a:spcPts val="0"/>
              </a:spcBef>
            </a:pPr>
            <a:r>
              <a:rPr lang="en-US" sz="1800" dirty="0"/>
              <a:t>Utility bill payment</a:t>
            </a:r>
          </a:p>
          <a:p>
            <a:pPr marL="285750" indent="-285750">
              <a:spcBef>
                <a:spcPts val="0"/>
              </a:spcBef>
            </a:pPr>
            <a:r>
              <a:rPr lang="en-US" sz="1800" dirty="0"/>
              <a:t>Volunteer ‘</a:t>
            </a:r>
            <a:r>
              <a:rPr lang="en-US" sz="1800" dirty="0" err="1"/>
              <a:t>Blexters</a:t>
            </a:r>
            <a:r>
              <a:rPr lang="en-US" sz="1800" dirty="0"/>
              <a:t>’ (blight texters) labeled derelict buildings</a:t>
            </a:r>
          </a:p>
          <a:p>
            <a:pPr marL="285750" indent="-285750">
              <a:spcBef>
                <a:spcPts val="0"/>
              </a:spcBef>
            </a:pPr>
            <a:endParaRPr sz="1800" dirty="0"/>
          </a:p>
        </p:txBody>
      </p:sp>
      <p:pic>
        <p:nvPicPr>
          <p:cNvPr id="8" name="Picture 7">
            <a:extLst>
              <a:ext uri="{FF2B5EF4-FFF2-40B4-BE49-F238E27FC236}">
                <a16:creationId xmlns:a16="http://schemas.microsoft.com/office/drawing/2014/main" id="{43C40B23-64A4-48F2-A7B8-52FF2EBF3EB5}"/>
              </a:ext>
            </a:extLst>
          </p:cNvPr>
          <p:cNvPicPr>
            <a:picLocks noChangeAspect="1"/>
          </p:cNvPicPr>
          <p:nvPr/>
        </p:nvPicPr>
        <p:blipFill rotWithShape="1">
          <a:blip r:embed="rId3"/>
          <a:srcRect t="8105" r="34739"/>
          <a:stretch/>
        </p:blipFill>
        <p:spPr>
          <a:xfrm>
            <a:off x="4807779" y="2475206"/>
            <a:ext cx="3270712" cy="2752357"/>
          </a:xfrm>
          <a:prstGeom prst="rect">
            <a:avLst/>
          </a:prstGeom>
        </p:spPr>
      </p:pic>
      <p:pic>
        <p:nvPicPr>
          <p:cNvPr id="9" name="Picture 8">
            <a:extLst>
              <a:ext uri="{FF2B5EF4-FFF2-40B4-BE49-F238E27FC236}">
                <a16:creationId xmlns:a16="http://schemas.microsoft.com/office/drawing/2014/main" id="{76D29DC6-49D2-47DF-AF0A-17BC33C430AE}"/>
              </a:ext>
            </a:extLst>
          </p:cNvPr>
          <p:cNvPicPr>
            <a:picLocks noChangeAspect="1"/>
          </p:cNvPicPr>
          <p:nvPr/>
        </p:nvPicPr>
        <p:blipFill rotWithShape="1">
          <a:blip r:embed="rId3"/>
          <a:srcRect l="13688" t="-1" r="27368" b="92900"/>
          <a:stretch/>
        </p:blipFill>
        <p:spPr>
          <a:xfrm>
            <a:off x="4746819" y="2180506"/>
            <a:ext cx="3767331" cy="271218"/>
          </a:xfrm>
          <a:prstGeom prst="rect">
            <a:avLst/>
          </a:prstGeom>
        </p:spPr>
      </p:pic>
      <p:pic>
        <p:nvPicPr>
          <p:cNvPr id="2" name="Picture 1">
            <a:extLst>
              <a:ext uri="{FF2B5EF4-FFF2-40B4-BE49-F238E27FC236}">
                <a16:creationId xmlns:a16="http://schemas.microsoft.com/office/drawing/2014/main" id="{0FDD7286-2B7C-4D07-8934-06120E695409}"/>
              </a:ext>
            </a:extLst>
          </p:cNvPr>
          <p:cNvPicPr>
            <a:picLocks noChangeAspect="1"/>
          </p:cNvPicPr>
          <p:nvPr/>
        </p:nvPicPr>
        <p:blipFill rotWithShape="1">
          <a:blip r:embed="rId3"/>
          <a:srcRect l="65670" t="61066" r="16399" b="13329"/>
          <a:stretch/>
        </p:blipFill>
        <p:spPr>
          <a:xfrm>
            <a:off x="7111067" y="5203653"/>
            <a:ext cx="1146048" cy="977977"/>
          </a:xfrm>
          <a:prstGeom prst="rect">
            <a:avLst/>
          </a:prstGeom>
        </p:spPr>
      </p:pic>
    </p:spTree>
    <p:extLst>
      <p:ext uri="{BB962C8B-B14F-4D97-AF65-F5344CB8AC3E}">
        <p14:creationId xmlns:p14="http://schemas.microsoft.com/office/powerpoint/2010/main" val="1806509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76"/>
          <p:cNvSpPr txBox="1">
            <a:spLocks noGrp="1"/>
          </p:cNvSpPr>
          <p:nvPr>
            <p:ph type="body" idx="5"/>
          </p:nvPr>
        </p:nvSpPr>
        <p:spPr>
          <a:xfrm>
            <a:off x="628650" y="0"/>
            <a:ext cx="7912100" cy="73501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3200"/>
              <a:buNone/>
            </a:pPr>
            <a:r>
              <a:rPr lang="en-US"/>
              <a:t>Case 3: Plume detection (images)</a:t>
            </a:r>
            <a:endParaRPr/>
          </a:p>
        </p:txBody>
      </p:sp>
      <p:sp>
        <p:nvSpPr>
          <p:cNvPr id="843" name="Google Shape;843;p76"/>
          <p:cNvSpPr txBox="1">
            <a:spLocks noGrp="1"/>
          </p:cNvSpPr>
          <p:nvPr>
            <p:ph type="body" idx="2"/>
          </p:nvPr>
        </p:nvSpPr>
        <p:spPr>
          <a:xfrm>
            <a:off x="629850" y="1771800"/>
            <a:ext cx="3868200" cy="2179500"/>
          </a:xfrm>
          <a:prstGeom prst="rect">
            <a:avLst/>
          </a:prstGeom>
          <a:ln w="9525" cap="flat" cmpd="sng">
            <a:solidFill>
              <a:srgbClr val="B7B7B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800" b="1"/>
              <a:t>Challenges:</a:t>
            </a:r>
            <a:endParaRPr sz="1800" b="1"/>
          </a:p>
          <a:p>
            <a:pPr marL="0" marR="0" lvl="0" indent="0" algn="l" rtl="0">
              <a:lnSpc>
                <a:spcPct val="90000"/>
              </a:lnSpc>
              <a:spcBef>
                <a:spcPts val="0"/>
              </a:spcBef>
              <a:spcAft>
                <a:spcPts val="0"/>
              </a:spcAft>
              <a:buNone/>
            </a:pPr>
            <a:r>
              <a:rPr lang="en-US" sz="1800"/>
              <a:t>No readily available plume dataset for model training</a:t>
            </a:r>
            <a:endParaRPr sz="1800"/>
          </a:p>
          <a:p>
            <a:pPr marL="0" marR="0" lvl="0" indent="0" algn="l" rtl="0">
              <a:lnSpc>
                <a:spcPct val="90000"/>
              </a:lnSpc>
              <a:spcBef>
                <a:spcPts val="0"/>
              </a:spcBef>
              <a:spcAft>
                <a:spcPts val="0"/>
              </a:spcAft>
              <a:buNone/>
            </a:pPr>
            <a:r>
              <a:rPr lang="en-US" sz="1800"/>
              <a:t>Requirement to build the training set by reviewing </a:t>
            </a:r>
            <a:r>
              <a:rPr lang="en-US" sz="1800" b="1"/>
              <a:t>lots </a:t>
            </a:r>
            <a:r>
              <a:rPr lang="en-US" sz="1800"/>
              <a:t>of images</a:t>
            </a:r>
            <a:endParaRPr sz="1800"/>
          </a:p>
          <a:p>
            <a:pPr marL="0" marR="0" lvl="0" indent="0" algn="l" rtl="0">
              <a:lnSpc>
                <a:spcPct val="90000"/>
              </a:lnSpc>
              <a:spcBef>
                <a:spcPts val="0"/>
              </a:spcBef>
              <a:spcAft>
                <a:spcPts val="0"/>
              </a:spcAft>
              <a:buNone/>
            </a:pPr>
            <a:r>
              <a:rPr lang="en-US" sz="1800"/>
              <a:t>Biases such as weather and lighting conditions impact ability to see plumes</a:t>
            </a:r>
            <a:endParaRPr sz="1800"/>
          </a:p>
          <a:p>
            <a:pPr marL="0" marR="0" lvl="0" indent="0" algn="l" rtl="0">
              <a:lnSpc>
                <a:spcPct val="90000"/>
              </a:lnSpc>
              <a:spcBef>
                <a:spcPts val="0"/>
              </a:spcBef>
              <a:spcAft>
                <a:spcPts val="0"/>
              </a:spcAft>
              <a:buNone/>
            </a:pPr>
            <a:endParaRPr sz="1800"/>
          </a:p>
        </p:txBody>
      </p:sp>
      <p:sp>
        <p:nvSpPr>
          <p:cNvPr id="844" name="Google Shape;844;p76"/>
          <p:cNvSpPr txBox="1">
            <a:spLocks noGrp="1"/>
          </p:cNvSpPr>
          <p:nvPr>
            <p:ph type="body" idx="4"/>
          </p:nvPr>
        </p:nvSpPr>
        <p:spPr>
          <a:xfrm>
            <a:off x="4629155" y="1771800"/>
            <a:ext cx="3887400" cy="4417800"/>
          </a:xfrm>
          <a:prstGeom prst="rect">
            <a:avLst/>
          </a:prstGeom>
          <a:ln w="9525" cap="flat" cmpd="sng">
            <a:solidFill>
              <a:srgbClr val="B7B7B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800" b="1" dirty="0" err="1"/>
              <a:t>Visualisation</a:t>
            </a:r>
            <a:endParaRPr sz="1800" b="1" dirty="0"/>
          </a:p>
        </p:txBody>
      </p:sp>
      <p:sp>
        <p:nvSpPr>
          <p:cNvPr id="845" name="Google Shape;845;p76"/>
          <p:cNvSpPr txBox="1">
            <a:spLocks noGrp="1"/>
          </p:cNvSpPr>
          <p:nvPr>
            <p:ph type="title"/>
          </p:nvPr>
        </p:nvSpPr>
        <p:spPr>
          <a:xfrm>
            <a:off x="628650" y="816150"/>
            <a:ext cx="7886700" cy="874500"/>
          </a:xfrm>
          <a:prstGeom prst="rect">
            <a:avLst/>
          </a:prstGeom>
          <a:ln w="9525" cap="flat" cmpd="sng">
            <a:solidFill>
              <a:srgbClr val="B7B7B7"/>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r>
              <a:rPr lang="en-US" sz="1800" b="1"/>
              <a:t>Question: </a:t>
            </a:r>
            <a:r>
              <a:rPr lang="en-US" sz="1800"/>
              <a:t>Can we develop an algorithm to automatically detect polluting plumes (ash clouds) from images of buildings</a:t>
            </a:r>
            <a:endParaRPr sz="1800"/>
          </a:p>
        </p:txBody>
      </p:sp>
      <p:sp>
        <p:nvSpPr>
          <p:cNvPr id="846" name="Google Shape;846;p76"/>
          <p:cNvSpPr txBox="1">
            <a:spLocks noGrp="1"/>
          </p:cNvSpPr>
          <p:nvPr>
            <p:ph type="body" idx="2"/>
          </p:nvPr>
        </p:nvSpPr>
        <p:spPr>
          <a:xfrm>
            <a:off x="629850" y="4010123"/>
            <a:ext cx="3868200" cy="2179500"/>
          </a:xfrm>
          <a:prstGeom prst="rect">
            <a:avLst/>
          </a:prstGeom>
          <a:ln w="9525" cap="flat" cmpd="sng">
            <a:solidFill>
              <a:srgbClr val="B7B7B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800" b="1"/>
              <a:t>Data used:</a:t>
            </a:r>
            <a:endParaRPr sz="1800"/>
          </a:p>
          <a:p>
            <a:pPr marL="342900" marR="0" lvl="0" indent="-342900" algn="l" rtl="0">
              <a:lnSpc>
                <a:spcPct val="90000"/>
              </a:lnSpc>
              <a:spcBef>
                <a:spcPts val="0"/>
              </a:spcBef>
              <a:spcAft>
                <a:spcPts val="0"/>
              </a:spcAft>
              <a:buSzPts val="1800"/>
              <a:buChar char="•"/>
            </a:pPr>
            <a:r>
              <a:rPr lang="en-US" sz="1800"/>
              <a:t>Images of New York City, Eastern Manhattan skyline</a:t>
            </a:r>
            <a:endParaRPr sz="1800"/>
          </a:p>
          <a:p>
            <a:pPr marL="342900" marR="0" lvl="0" indent="-342900" algn="l" rtl="0">
              <a:lnSpc>
                <a:spcPct val="90000"/>
              </a:lnSpc>
              <a:spcBef>
                <a:spcPts val="0"/>
              </a:spcBef>
              <a:spcAft>
                <a:spcPts val="0"/>
              </a:spcAft>
              <a:buSzPts val="1800"/>
              <a:buChar char="•"/>
            </a:pPr>
            <a:r>
              <a:rPr lang="en-US" sz="1800"/>
              <a:t>Continuously sampled every 10 sec</a:t>
            </a:r>
            <a:endParaRPr sz="1800"/>
          </a:p>
          <a:p>
            <a:pPr marL="342900" marR="0" lvl="0" indent="-342900" algn="l" rtl="0">
              <a:lnSpc>
                <a:spcPct val="90000"/>
              </a:lnSpc>
              <a:spcBef>
                <a:spcPts val="0"/>
              </a:spcBef>
              <a:spcAft>
                <a:spcPts val="0"/>
              </a:spcAft>
              <a:buSzPts val="1800"/>
              <a:buChar char="•"/>
            </a:pPr>
            <a:r>
              <a:rPr lang="en-US" sz="1800"/>
              <a:t>Approx. 1,000 buildings in the field of view</a:t>
            </a:r>
            <a:endParaRPr sz="1800"/>
          </a:p>
        </p:txBody>
      </p:sp>
      <p:pic>
        <p:nvPicPr>
          <p:cNvPr id="847" name="Google Shape;847;p76"/>
          <p:cNvPicPr preferRelativeResize="0"/>
          <p:nvPr/>
        </p:nvPicPr>
        <p:blipFill>
          <a:blip r:embed="rId3">
            <a:alphaModFix/>
          </a:blip>
          <a:stretch>
            <a:fillRect/>
          </a:stretch>
        </p:blipFill>
        <p:spPr>
          <a:xfrm>
            <a:off x="4695509" y="2205037"/>
            <a:ext cx="3754675" cy="1979681"/>
          </a:xfrm>
          <a:prstGeom prst="rect">
            <a:avLst/>
          </a:prstGeom>
          <a:noFill/>
          <a:ln>
            <a:noFill/>
          </a:ln>
        </p:spPr>
      </p:pic>
      <p:pic>
        <p:nvPicPr>
          <p:cNvPr id="848" name="Google Shape;848;p76"/>
          <p:cNvPicPr preferRelativeResize="0"/>
          <p:nvPr/>
        </p:nvPicPr>
        <p:blipFill rotWithShape="1">
          <a:blip r:embed="rId4">
            <a:alphaModFix/>
          </a:blip>
          <a:srcRect l="3554" t="4853" r="1406" b="6415"/>
          <a:stretch/>
        </p:blipFill>
        <p:spPr>
          <a:xfrm>
            <a:off x="4695500" y="4542749"/>
            <a:ext cx="3754674" cy="1243055"/>
          </a:xfrm>
          <a:prstGeom prst="rect">
            <a:avLst/>
          </a:prstGeom>
          <a:noFill/>
          <a:ln>
            <a:noFill/>
          </a:ln>
        </p:spPr>
      </p:pic>
      <p:sp>
        <p:nvSpPr>
          <p:cNvPr id="9" name="Rectangle 8">
            <a:extLst>
              <a:ext uri="{FF2B5EF4-FFF2-40B4-BE49-F238E27FC236}">
                <a16:creationId xmlns:a16="http://schemas.microsoft.com/office/drawing/2014/main" id="{31BAED74-C873-4C4A-A786-8B2712C846BA}"/>
              </a:ext>
            </a:extLst>
          </p:cNvPr>
          <p:cNvSpPr/>
          <p:nvPr/>
        </p:nvSpPr>
        <p:spPr>
          <a:xfrm>
            <a:off x="4637260" y="5799370"/>
            <a:ext cx="3659294" cy="307777"/>
          </a:xfrm>
          <a:prstGeom prst="rect">
            <a:avLst/>
          </a:prstGeom>
        </p:spPr>
        <p:txBody>
          <a:bodyPr wrap="square">
            <a:noAutofit/>
          </a:bodyPr>
          <a:lstStyle/>
          <a:p>
            <a:r>
              <a:rPr lang="en-US" sz="1400" b="1" dirty="0"/>
              <a:t>Figures:</a:t>
            </a:r>
            <a:r>
              <a:rPr lang="en-US" sz="1400" dirty="0"/>
              <a:t> Plume detection examples</a:t>
            </a:r>
          </a:p>
        </p:txBody>
      </p:sp>
      <p:sp>
        <p:nvSpPr>
          <p:cNvPr id="10" name="Rectangle 9">
            <a:extLst>
              <a:ext uri="{FF2B5EF4-FFF2-40B4-BE49-F238E27FC236}">
                <a16:creationId xmlns:a16="http://schemas.microsoft.com/office/drawing/2014/main" id="{B3E53D4A-3616-4199-A58A-865061EDDD20}"/>
              </a:ext>
            </a:extLst>
          </p:cNvPr>
          <p:cNvSpPr/>
          <p:nvPr/>
        </p:nvSpPr>
        <p:spPr>
          <a:xfrm>
            <a:off x="628650" y="6201240"/>
            <a:ext cx="7895041" cy="307777"/>
          </a:xfrm>
          <a:prstGeom prst="rect">
            <a:avLst/>
          </a:prstGeom>
        </p:spPr>
        <p:txBody>
          <a:bodyPr wrap="square">
            <a:noAutofit/>
          </a:bodyPr>
          <a:lstStyle/>
          <a:p>
            <a:pPr algn="r"/>
            <a:r>
              <a:rPr lang="en-US" sz="1400" i="1" dirty="0"/>
              <a:t>Reference:</a:t>
            </a:r>
            <a:r>
              <a:rPr lang="en-US" sz="1400" dirty="0"/>
              <a:t> CUSP Urban Observatory, New York University</a:t>
            </a:r>
          </a:p>
        </p:txBody>
      </p:sp>
    </p:spTree>
    <p:extLst>
      <p:ext uri="{BB962C8B-B14F-4D97-AF65-F5344CB8AC3E}">
        <p14:creationId xmlns:p14="http://schemas.microsoft.com/office/powerpoint/2010/main" val="4272060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DA954C-0C4E-46F7-8D76-CB1D2F2163B9}"/>
              </a:ext>
            </a:extLst>
          </p:cNvPr>
          <p:cNvSpPr>
            <a:spLocks noGrp="1"/>
          </p:cNvSpPr>
          <p:nvPr>
            <p:ph type="title"/>
          </p:nvPr>
        </p:nvSpPr>
        <p:spPr>
          <a:xfrm>
            <a:off x="374650" y="1008009"/>
            <a:ext cx="8166100" cy="5534306"/>
          </a:xfrm>
        </p:spPr>
        <p:txBody>
          <a:bodyPr>
            <a:noAutofit/>
          </a:bodyPr>
          <a:lstStyle/>
          <a:p>
            <a:r>
              <a:rPr lang="en-US" sz="2000" b="1" u="sng" dirty="0"/>
              <a:t>Summary:</a:t>
            </a:r>
            <a:r>
              <a:rPr lang="en-US" sz="2000" dirty="0"/>
              <a:t> Machine learning (ML), a set of methods to recognize patterns from large datasets, has a growing range of applications in cities. This workshop walked through the </a:t>
            </a:r>
            <a:r>
              <a:rPr lang="en-US" sz="2000" dirty="0">
                <a:hlinkClick r:id="rId2"/>
              </a:rPr>
              <a:t>five key steps</a:t>
            </a:r>
            <a:r>
              <a:rPr lang="en-US" sz="2000" dirty="0"/>
              <a:t> in building a supervised learning model – a family of algorithm widely used in smart city applications.</a:t>
            </a:r>
            <a:br>
              <a:rPr lang="en-US" sz="2000" dirty="0"/>
            </a:br>
            <a:br>
              <a:rPr lang="en-US" sz="2000" dirty="0"/>
            </a:br>
            <a:r>
              <a:rPr lang="en-US" sz="2000" b="1" u="sng" dirty="0"/>
              <a:t>Transport planning example:</a:t>
            </a:r>
            <a:r>
              <a:rPr lang="en-US" sz="2000" dirty="0"/>
              <a:t> We built a model to help plan transport investments by training a decision tree classifier on survey data about how 54 participants travel to work. Open source ML methods were used to create the exercise, and annotated source code is available </a:t>
            </a:r>
            <a:r>
              <a:rPr lang="en-US" sz="2000" dirty="0">
                <a:hlinkClick r:id="rId3"/>
              </a:rPr>
              <a:t>here</a:t>
            </a:r>
            <a:r>
              <a:rPr lang="en-US" sz="2000" dirty="0"/>
              <a:t>.</a:t>
            </a:r>
            <a:br>
              <a:rPr lang="en-US" sz="2000" dirty="0"/>
            </a:br>
            <a:br>
              <a:rPr lang="en-US" sz="2000" dirty="0"/>
            </a:br>
            <a:r>
              <a:rPr lang="en-US" sz="2000" b="1" u="sng" dirty="0"/>
              <a:t>Brainstorming session:</a:t>
            </a:r>
            <a:r>
              <a:rPr lang="en-US" sz="2000" dirty="0"/>
              <a:t> Participants then broke into six groups to brainstorm potential future ML applications in a city of their choice. The proposed uses ranged from </a:t>
            </a:r>
            <a:r>
              <a:rPr lang="en-US" sz="2000" b="1" dirty="0">
                <a:solidFill>
                  <a:schemeClr val="accent5">
                    <a:lumMod val="75000"/>
                  </a:schemeClr>
                </a:solidFill>
              </a:rPr>
              <a:t>identifying vulnerable buildings in Jakarta</a:t>
            </a:r>
            <a:r>
              <a:rPr lang="en-US" sz="2000" dirty="0"/>
              <a:t>, to </a:t>
            </a:r>
            <a:r>
              <a:rPr lang="en-US" sz="2000" b="1" dirty="0">
                <a:solidFill>
                  <a:schemeClr val="accent5">
                    <a:lumMod val="75000"/>
                  </a:schemeClr>
                </a:solidFill>
              </a:rPr>
              <a:t>strengthening building code implementation in Kingston</a:t>
            </a:r>
            <a:r>
              <a:rPr lang="en-US" sz="2000" dirty="0"/>
              <a:t>, to </a:t>
            </a:r>
            <a:r>
              <a:rPr lang="en-US" sz="2000" b="1" dirty="0">
                <a:solidFill>
                  <a:schemeClr val="accent5">
                    <a:lumMod val="75000"/>
                  </a:schemeClr>
                </a:solidFill>
              </a:rPr>
              <a:t>detecting cholera outbreaks in Harare</a:t>
            </a:r>
            <a:r>
              <a:rPr lang="en-US" sz="2000" dirty="0"/>
              <a:t> – </a:t>
            </a:r>
            <a:r>
              <a:rPr lang="en-US" sz="2000" i="1" dirty="0"/>
              <a:t>see following slides for details</a:t>
            </a:r>
            <a:r>
              <a:rPr lang="en-US" sz="2000" dirty="0"/>
              <a:t>. </a:t>
            </a:r>
            <a:br>
              <a:rPr lang="en-US" sz="2000" dirty="0"/>
            </a:br>
            <a:br>
              <a:rPr lang="en-US" sz="2000" dirty="0"/>
            </a:br>
            <a:r>
              <a:rPr lang="en-US" sz="2000" b="1" u="sng" dirty="0"/>
              <a:t>Next steps</a:t>
            </a:r>
            <a:r>
              <a:rPr lang="en-US" sz="2000" dirty="0"/>
              <a:t>: Please continue the dialogue! Contact relevant teams</a:t>
            </a:r>
            <a:r>
              <a:rPr lang="en-US" sz="2000" baseline="30000" dirty="0"/>
              <a:t>1</a:t>
            </a:r>
            <a:r>
              <a:rPr lang="en-US" sz="2000" dirty="0"/>
              <a:t> / the workshop presenters with questions or ideas for urban ML.</a:t>
            </a:r>
            <a:br>
              <a:rPr lang="en-US" sz="2000" dirty="0"/>
            </a:br>
            <a:br>
              <a:rPr lang="en-US" sz="2000" dirty="0"/>
            </a:br>
            <a:r>
              <a:rPr lang="en-US" sz="1400" baseline="30000" dirty="0"/>
              <a:t>1</a:t>
            </a:r>
            <a:r>
              <a:rPr lang="en-US" sz="1400" dirty="0"/>
              <a:t> Teams with urban ML expertise include DEC DG, GFDRR Labs, GSUGL, GOST, Smart Cities KSB, and others.</a:t>
            </a:r>
            <a:endParaRPr lang="en-US" sz="2000" dirty="0"/>
          </a:p>
        </p:txBody>
      </p:sp>
      <p:sp>
        <p:nvSpPr>
          <p:cNvPr id="9" name="Text Placeholder 8">
            <a:extLst>
              <a:ext uri="{FF2B5EF4-FFF2-40B4-BE49-F238E27FC236}">
                <a16:creationId xmlns:a16="http://schemas.microsoft.com/office/drawing/2014/main" id="{529F5F9B-1914-44DC-9252-5D3B2D9F5AA4}"/>
              </a:ext>
            </a:extLst>
          </p:cNvPr>
          <p:cNvSpPr>
            <a:spLocks noGrp="1"/>
          </p:cNvSpPr>
          <p:nvPr>
            <p:ph type="body" sz="quarter" idx="13"/>
          </p:nvPr>
        </p:nvSpPr>
        <p:spPr/>
        <p:txBody>
          <a:bodyPr/>
          <a:lstStyle/>
          <a:p>
            <a:r>
              <a:rPr lang="en-US" dirty="0"/>
              <a:t>Machine Learning for Cities</a:t>
            </a:r>
          </a:p>
        </p:txBody>
      </p:sp>
    </p:spTree>
    <p:extLst>
      <p:ext uri="{BB962C8B-B14F-4D97-AF65-F5344CB8AC3E}">
        <p14:creationId xmlns:p14="http://schemas.microsoft.com/office/powerpoint/2010/main" val="3252232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DA954C-0C4E-46F7-8D76-CB1D2F2163B9}"/>
              </a:ext>
            </a:extLst>
          </p:cNvPr>
          <p:cNvSpPr>
            <a:spLocks noGrp="1"/>
          </p:cNvSpPr>
          <p:nvPr>
            <p:ph type="title"/>
          </p:nvPr>
        </p:nvSpPr>
        <p:spPr>
          <a:xfrm>
            <a:off x="654050" y="1221058"/>
            <a:ext cx="7886700" cy="970795"/>
          </a:xfrm>
        </p:spPr>
        <p:txBody>
          <a:bodyPr/>
          <a:lstStyle/>
          <a:p>
            <a:r>
              <a:rPr lang="en-US" dirty="0"/>
              <a:t>The workshop illustrated five key steps to building a machine learning model</a:t>
            </a:r>
          </a:p>
        </p:txBody>
      </p:sp>
      <p:sp>
        <p:nvSpPr>
          <p:cNvPr id="9" name="Text Placeholder 8">
            <a:extLst>
              <a:ext uri="{FF2B5EF4-FFF2-40B4-BE49-F238E27FC236}">
                <a16:creationId xmlns:a16="http://schemas.microsoft.com/office/drawing/2014/main" id="{529F5F9B-1914-44DC-9252-5D3B2D9F5AA4}"/>
              </a:ext>
            </a:extLst>
          </p:cNvPr>
          <p:cNvSpPr>
            <a:spLocks noGrp="1"/>
          </p:cNvSpPr>
          <p:nvPr>
            <p:ph type="body" sz="quarter" idx="13"/>
          </p:nvPr>
        </p:nvSpPr>
        <p:spPr>
          <a:xfrm>
            <a:off x="628650" y="0"/>
            <a:ext cx="7912100" cy="735013"/>
          </a:xfrm>
        </p:spPr>
        <p:txBody>
          <a:bodyPr/>
          <a:lstStyle/>
          <a:p>
            <a:r>
              <a:rPr lang="en-US" dirty="0"/>
              <a:t>An approach to model fitting</a:t>
            </a:r>
          </a:p>
        </p:txBody>
      </p:sp>
      <p:grpSp>
        <p:nvGrpSpPr>
          <p:cNvPr id="6" name="Group 5">
            <a:extLst>
              <a:ext uri="{FF2B5EF4-FFF2-40B4-BE49-F238E27FC236}">
                <a16:creationId xmlns:a16="http://schemas.microsoft.com/office/drawing/2014/main" id="{D540C563-4D8D-451A-9522-7670F83B7363}"/>
              </a:ext>
            </a:extLst>
          </p:cNvPr>
          <p:cNvGrpSpPr/>
          <p:nvPr/>
        </p:nvGrpSpPr>
        <p:grpSpPr>
          <a:xfrm>
            <a:off x="424543" y="2497131"/>
            <a:ext cx="1931491" cy="3084030"/>
            <a:chOff x="399143" y="1995970"/>
            <a:chExt cx="1931491" cy="3084030"/>
          </a:xfrm>
        </p:grpSpPr>
        <p:sp>
          <p:nvSpPr>
            <p:cNvPr id="11" name="Google Shape;310;p34">
              <a:extLst>
                <a:ext uri="{FF2B5EF4-FFF2-40B4-BE49-F238E27FC236}">
                  <a16:creationId xmlns:a16="http://schemas.microsoft.com/office/drawing/2014/main" id="{51CED9A5-A58B-48D2-BBE0-8ABFD04126A8}"/>
                </a:ext>
              </a:extLst>
            </p:cNvPr>
            <p:cNvSpPr/>
            <p:nvPr/>
          </p:nvSpPr>
          <p:spPr>
            <a:xfrm>
              <a:off x="399143" y="1995970"/>
              <a:ext cx="1931491" cy="1234823"/>
            </a:xfrm>
            <a:prstGeom prst="homePlate">
              <a:avLst>
                <a:gd name="adj" fmla="val 30129"/>
              </a:avLst>
            </a:prstGeom>
            <a:solidFill>
              <a:srgbClr val="81D1E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FFFFFF"/>
                  </a:solidFill>
                  <a:latin typeface="Roboto Condensed"/>
                  <a:ea typeface="Roboto Condensed"/>
                  <a:cs typeface="Roboto Condensed"/>
                  <a:sym typeface="Roboto Condensed"/>
                </a:rPr>
                <a:t>Use Case</a:t>
              </a:r>
              <a:r>
                <a:rPr lang="en" dirty="0">
                  <a:solidFill>
                    <a:srgbClr val="FFFFFF"/>
                  </a:solidFill>
                  <a:latin typeface="Roboto Condensed"/>
                  <a:ea typeface="Roboto Condensed"/>
                  <a:cs typeface="Roboto Condensed"/>
                  <a:sym typeface="Roboto Condensed"/>
                </a:rPr>
                <a:t> &amp; Data</a:t>
              </a:r>
              <a:endParaRPr dirty="0">
                <a:solidFill>
                  <a:srgbClr val="FFFFFF"/>
                </a:solidFill>
                <a:latin typeface="Roboto Condensed"/>
                <a:ea typeface="Roboto Condensed"/>
                <a:cs typeface="Roboto Condensed"/>
                <a:sym typeface="Roboto Condensed"/>
              </a:endParaRPr>
            </a:p>
          </p:txBody>
        </p:sp>
        <p:sp>
          <p:nvSpPr>
            <p:cNvPr id="15" name="Google Shape;314;p34">
              <a:extLst>
                <a:ext uri="{FF2B5EF4-FFF2-40B4-BE49-F238E27FC236}">
                  <a16:creationId xmlns:a16="http://schemas.microsoft.com/office/drawing/2014/main" id="{999D5BE4-C1E5-43A7-A97C-0292CD9935E3}"/>
                </a:ext>
              </a:extLst>
            </p:cNvPr>
            <p:cNvSpPr txBox="1"/>
            <p:nvPr/>
          </p:nvSpPr>
          <p:spPr>
            <a:xfrm>
              <a:off x="399143" y="3235055"/>
              <a:ext cx="1633857" cy="184494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latin typeface="Roboto Condensed"/>
                  <a:ea typeface="Roboto Condensed"/>
                  <a:cs typeface="Roboto Condensed"/>
                  <a:sym typeface="Roboto Condensed"/>
                </a:rPr>
                <a:t>Determine the </a:t>
              </a:r>
              <a:r>
                <a:rPr lang="en-US" dirty="0">
                  <a:latin typeface="Roboto Condensed"/>
                  <a:ea typeface="Roboto Condensed"/>
                  <a:cs typeface="Roboto Condensed"/>
                  <a:sym typeface="Roboto Condensed"/>
                </a:rPr>
                <a:t>use-case</a:t>
              </a:r>
              <a:r>
                <a:rPr lang="en" dirty="0">
                  <a:latin typeface="Roboto Condensed"/>
                  <a:ea typeface="Roboto Condensed"/>
                  <a:cs typeface="Roboto Condensed"/>
                  <a:sym typeface="Roboto Condensed"/>
                </a:rPr>
                <a:t> you </a:t>
              </a:r>
              <a:r>
                <a:rPr lang="en-US" dirty="0">
                  <a:latin typeface="Roboto Condensed"/>
                  <a:ea typeface="Roboto Condensed"/>
                  <a:cs typeface="Roboto Condensed"/>
                  <a:sym typeface="Roboto Condensed"/>
                </a:rPr>
                <a:t>are interested in</a:t>
              </a:r>
              <a:r>
                <a:rPr lang="en" dirty="0">
                  <a:latin typeface="Roboto Condensed"/>
                  <a:ea typeface="Roboto Condensed"/>
                  <a:cs typeface="Roboto Condensed"/>
                  <a:sym typeface="Roboto Condensed"/>
                </a:rPr>
                <a:t> and source data. </a:t>
              </a:r>
              <a:endParaRPr dirty="0">
                <a:latin typeface="Roboto Condensed"/>
                <a:ea typeface="Roboto Condensed"/>
                <a:cs typeface="Roboto Condensed"/>
                <a:sym typeface="Roboto Condensed"/>
              </a:endParaRPr>
            </a:p>
          </p:txBody>
        </p:sp>
      </p:grpSp>
      <p:grpSp>
        <p:nvGrpSpPr>
          <p:cNvPr id="5" name="Group 4">
            <a:extLst>
              <a:ext uri="{FF2B5EF4-FFF2-40B4-BE49-F238E27FC236}">
                <a16:creationId xmlns:a16="http://schemas.microsoft.com/office/drawing/2014/main" id="{1E4AAE2C-456F-4D1C-869B-1BF7641F8A30}"/>
              </a:ext>
            </a:extLst>
          </p:cNvPr>
          <p:cNvGrpSpPr/>
          <p:nvPr/>
        </p:nvGrpSpPr>
        <p:grpSpPr>
          <a:xfrm>
            <a:off x="2047138" y="2497131"/>
            <a:ext cx="1968695" cy="3084030"/>
            <a:chOff x="2021738" y="1995970"/>
            <a:chExt cx="1968695" cy="3084030"/>
          </a:xfrm>
        </p:grpSpPr>
        <p:sp>
          <p:nvSpPr>
            <p:cNvPr id="12" name="Google Shape;311;p34">
              <a:extLst>
                <a:ext uri="{FF2B5EF4-FFF2-40B4-BE49-F238E27FC236}">
                  <a16:creationId xmlns:a16="http://schemas.microsoft.com/office/drawing/2014/main" id="{E9357206-50C5-413A-9824-315EFB142B81}"/>
                </a:ext>
              </a:extLst>
            </p:cNvPr>
            <p:cNvSpPr/>
            <p:nvPr/>
          </p:nvSpPr>
          <p:spPr>
            <a:xfrm>
              <a:off x="2021738" y="1995970"/>
              <a:ext cx="1968695" cy="1234823"/>
            </a:xfrm>
            <a:prstGeom prst="chevron">
              <a:avLst>
                <a:gd name="adj" fmla="val 29853"/>
              </a:avLst>
            </a:prstGeom>
            <a:solidFill>
              <a:srgbClr val="4BB5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Condensed"/>
                  <a:ea typeface="Roboto Condensed"/>
                  <a:cs typeface="Roboto Condensed"/>
                  <a:sym typeface="Roboto Condensed"/>
                </a:rPr>
                <a:t>Model training</a:t>
              </a:r>
              <a:endParaRPr>
                <a:solidFill>
                  <a:srgbClr val="FFFFFF"/>
                </a:solidFill>
                <a:latin typeface="Roboto Condensed"/>
                <a:ea typeface="Roboto Condensed"/>
                <a:cs typeface="Roboto Condensed"/>
                <a:sym typeface="Roboto Condensed"/>
              </a:endParaRPr>
            </a:p>
          </p:txBody>
        </p:sp>
        <p:sp>
          <p:nvSpPr>
            <p:cNvPr id="16" name="Google Shape;315;p34">
              <a:extLst>
                <a:ext uri="{FF2B5EF4-FFF2-40B4-BE49-F238E27FC236}">
                  <a16:creationId xmlns:a16="http://schemas.microsoft.com/office/drawing/2014/main" id="{1630C15B-9EEC-4D2F-8346-68130889C25F}"/>
                </a:ext>
              </a:extLst>
            </p:cNvPr>
            <p:cNvSpPr txBox="1"/>
            <p:nvPr/>
          </p:nvSpPr>
          <p:spPr>
            <a:xfrm>
              <a:off x="2049640" y="3235055"/>
              <a:ext cx="1633857" cy="184494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Roboto Condensed"/>
                  <a:ea typeface="Roboto Condensed"/>
                  <a:cs typeface="Roboto Condensed"/>
                  <a:sym typeface="Roboto Condensed"/>
                </a:rPr>
                <a:t>Split the data into training and test sets. Fit model to training set.</a:t>
              </a:r>
              <a:br>
                <a:rPr lang="en" dirty="0">
                  <a:latin typeface="Roboto Condensed"/>
                  <a:ea typeface="Roboto Condensed"/>
                  <a:cs typeface="Roboto Condensed"/>
                  <a:sym typeface="Roboto Condensed"/>
                </a:rPr>
              </a:br>
              <a:endParaRPr dirty="0">
                <a:latin typeface="Roboto Condensed"/>
                <a:ea typeface="Roboto Condensed"/>
                <a:cs typeface="Roboto Condensed"/>
                <a:sym typeface="Roboto Condensed"/>
              </a:endParaRPr>
            </a:p>
          </p:txBody>
        </p:sp>
      </p:grpSp>
      <p:grpSp>
        <p:nvGrpSpPr>
          <p:cNvPr id="4" name="Group 3">
            <a:extLst>
              <a:ext uri="{FF2B5EF4-FFF2-40B4-BE49-F238E27FC236}">
                <a16:creationId xmlns:a16="http://schemas.microsoft.com/office/drawing/2014/main" id="{4E14F0F8-F872-42F0-8E64-9444B950B7D9}"/>
              </a:ext>
            </a:extLst>
          </p:cNvPr>
          <p:cNvGrpSpPr/>
          <p:nvPr/>
        </p:nvGrpSpPr>
        <p:grpSpPr>
          <a:xfrm>
            <a:off x="3706937" y="2497131"/>
            <a:ext cx="1968695" cy="3084030"/>
            <a:chOff x="3681537" y="1995970"/>
            <a:chExt cx="1968695" cy="3084030"/>
          </a:xfrm>
        </p:grpSpPr>
        <p:sp>
          <p:nvSpPr>
            <p:cNvPr id="13" name="Google Shape;312;p34">
              <a:extLst>
                <a:ext uri="{FF2B5EF4-FFF2-40B4-BE49-F238E27FC236}">
                  <a16:creationId xmlns:a16="http://schemas.microsoft.com/office/drawing/2014/main" id="{B2FFEE85-BE18-44C4-A1B6-C127B7CECE5C}"/>
                </a:ext>
              </a:extLst>
            </p:cNvPr>
            <p:cNvSpPr/>
            <p:nvPr/>
          </p:nvSpPr>
          <p:spPr>
            <a:xfrm>
              <a:off x="3681537" y="1995970"/>
              <a:ext cx="1968695" cy="1234823"/>
            </a:xfrm>
            <a:prstGeom prst="chevron">
              <a:avLst>
                <a:gd name="adj" fmla="val 29853"/>
              </a:avLst>
            </a:prstGeom>
            <a:solidFill>
              <a:srgbClr val="3796B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FFFF"/>
                  </a:solidFill>
                  <a:latin typeface="Roboto Condensed"/>
                  <a:ea typeface="Roboto Condensed"/>
                  <a:cs typeface="Roboto Condensed"/>
                  <a:sym typeface="Roboto Condensed"/>
                </a:rPr>
                <a:t>Tune (</a:t>
              </a:r>
              <a:r>
                <a:rPr lang="en-US" dirty="0">
                  <a:solidFill>
                    <a:srgbClr val="FFFFFF"/>
                  </a:solidFill>
                  <a:latin typeface="Roboto Condensed"/>
                  <a:ea typeface="Roboto Condensed"/>
                  <a:cs typeface="Roboto Condensed"/>
                  <a:sym typeface="Roboto Condensed"/>
                </a:rPr>
                <a:t>calibrate)</a:t>
              </a:r>
              <a:endParaRPr dirty="0">
                <a:solidFill>
                  <a:srgbClr val="FFFFFF"/>
                </a:solidFill>
                <a:latin typeface="Roboto Condensed"/>
                <a:ea typeface="Roboto Condensed"/>
                <a:cs typeface="Roboto Condensed"/>
                <a:sym typeface="Roboto Condensed"/>
              </a:endParaRPr>
            </a:p>
          </p:txBody>
        </p:sp>
        <p:sp>
          <p:nvSpPr>
            <p:cNvPr id="17" name="Google Shape;316;p34">
              <a:extLst>
                <a:ext uri="{FF2B5EF4-FFF2-40B4-BE49-F238E27FC236}">
                  <a16:creationId xmlns:a16="http://schemas.microsoft.com/office/drawing/2014/main" id="{F1335DF9-A14B-4FE9-83F2-9B0873EA72DA}"/>
                </a:ext>
              </a:extLst>
            </p:cNvPr>
            <p:cNvSpPr txBox="1"/>
            <p:nvPr/>
          </p:nvSpPr>
          <p:spPr>
            <a:xfrm>
              <a:off x="3700135" y="3235055"/>
              <a:ext cx="1633857" cy="184494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Roboto Condensed"/>
                  <a:ea typeface="Roboto Condensed"/>
                  <a:cs typeface="Roboto Condensed"/>
                  <a:sym typeface="Roboto Condensed"/>
                </a:rPr>
                <a:t>Tune model parameters </a:t>
              </a:r>
              <a:r>
                <a:rPr lang="en-US" dirty="0">
                  <a:latin typeface="Roboto Condensed"/>
                  <a:ea typeface="Roboto Condensed"/>
                  <a:cs typeface="Roboto Condensed"/>
                  <a:sym typeface="Roboto Condensed"/>
                </a:rPr>
                <a:t>to</a:t>
              </a:r>
              <a:r>
                <a:rPr lang="en" dirty="0">
                  <a:latin typeface="Roboto Condensed"/>
                  <a:ea typeface="Roboto Condensed"/>
                  <a:cs typeface="Roboto Condensed"/>
                  <a:sym typeface="Roboto Condensed"/>
                </a:rPr>
                <a:t> moderate complexity &amp; interpretability</a:t>
              </a:r>
              <a:endParaRPr dirty="0">
                <a:latin typeface="Roboto Condensed"/>
                <a:ea typeface="Roboto Condensed"/>
                <a:cs typeface="Roboto Condensed"/>
                <a:sym typeface="Roboto Condensed"/>
              </a:endParaRPr>
            </a:p>
          </p:txBody>
        </p:sp>
      </p:grpSp>
      <p:grpSp>
        <p:nvGrpSpPr>
          <p:cNvPr id="3" name="Group 2">
            <a:extLst>
              <a:ext uri="{FF2B5EF4-FFF2-40B4-BE49-F238E27FC236}">
                <a16:creationId xmlns:a16="http://schemas.microsoft.com/office/drawing/2014/main" id="{76D07200-E1B1-46F8-A66F-9300DC127355}"/>
              </a:ext>
            </a:extLst>
          </p:cNvPr>
          <p:cNvGrpSpPr/>
          <p:nvPr/>
        </p:nvGrpSpPr>
        <p:grpSpPr>
          <a:xfrm>
            <a:off x="5366736" y="2497131"/>
            <a:ext cx="1968695" cy="3084030"/>
            <a:chOff x="5341336" y="1995970"/>
            <a:chExt cx="1968695" cy="3084030"/>
          </a:xfrm>
        </p:grpSpPr>
        <p:sp>
          <p:nvSpPr>
            <p:cNvPr id="14" name="Google Shape;313;p34">
              <a:extLst>
                <a:ext uri="{FF2B5EF4-FFF2-40B4-BE49-F238E27FC236}">
                  <a16:creationId xmlns:a16="http://schemas.microsoft.com/office/drawing/2014/main" id="{FC171C2C-49C8-4DB3-936A-6FB79EBFB083}"/>
                </a:ext>
              </a:extLst>
            </p:cNvPr>
            <p:cNvSpPr/>
            <p:nvPr/>
          </p:nvSpPr>
          <p:spPr>
            <a:xfrm>
              <a:off x="5341336" y="1995970"/>
              <a:ext cx="1968695" cy="1234823"/>
            </a:xfrm>
            <a:prstGeom prst="chevron">
              <a:avLst>
                <a:gd name="adj" fmla="val 29853"/>
              </a:avLst>
            </a:prstGeom>
            <a:solidFill>
              <a:srgbClr val="2F81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Condensed"/>
                  <a:ea typeface="Roboto Condensed"/>
                  <a:cs typeface="Roboto Condensed"/>
                  <a:sym typeface="Roboto Condensed"/>
                </a:rPr>
                <a:t>Predict</a:t>
              </a:r>
              <a:endParaRPr>
                <a:solidFill>
                  <a:srgbClr val="FFFFFF"/>
                </a:solidFill>
                <a:latin typeface="Roboto Condensed"/>
                <a:ea typeface="Roboto Condensed"/>
                <a:cs typeface="Roboto Condensed"/>
                <a:sym typeface="Roboto Condensed"/>
              </a:endParaRPr>
            </a:p>
          </p:txBody>
        </p:sp>
        <p:sp>
          <p:nvSpPr>
            <p:cNvPr id="18" name="Google Shape;317;p34">
              <a:extLst>
                <a:ext uri="{FF2B5EF4-FFF2-40B4-BE49-F238E27FC236}">
                  <a16:creationId xmlns:a16="http://schemas.microsoft.com/office/drawing/2014/main" id="{583E22AF-8CD7-4F22-ACB0-1D9201908F94}"/>
                </a:ext>
              </a:extLst>
            </p:cNvPr>
            <p:cNvSpPr txBox="1"/>
            <p:nvPr/>
          </p:nvSpPr>
          <p:spPr>
            <a:xfrm>
              <a:off x="5350630" y="3235055"/>
              <a:ext cx="1633857" cy="184494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Roboto Condensed"/>
                  <a:ea typeface="Roboto Condensed"/>
                  <a:cs typeface="Roboto Condensed"/>
                  <a:sym typeface="Roboto Condensed"/>
                </a:rPr>
                <a:t>Use the model to </a:t>
              </a:r>
              <a:r>
                <a:rPr lang="en-US" dirty="0">
                  <a:latin typeface="Roboto Condensed"/>
                  <a:ea typeface="Roboto Condensed"/>
                  <a:cs typeface="Roboto Condensed"/>
                  <a:sym typeface="Roboto Condensed"/>
                </a:rPr>
                <a:t>make </a:t>
              </a:r>
              <a:r>
                <a:rPr lang="en" dirty="0">
                  <a:latin typeface="Roboto Condensed"/>
                  <a:ea typeface="Roboto Condensed"/>
                  <a:cs typeface="Roboto Condensed"/>
                  <a:sym typeface="Roboto Condensed"/>
                </a:rPr>
                <a:t>predictions about test set</a:t>
              </a:r>
              <a:endParaRPr dirty="0">
                <a:latin typeface="Roboto Condensed"/>
                <a:ea typeface="Roboto Condensed"/>
                <a:cs typeface="Roboto Condensed"/>
                <a:sym typeface="Roboto Condensed"/>
              </a:endParaRPr>
            </a:p>
          </p:txBody>
        </p:sp>
      </p:grpSp>
      <p:grpSp>
        <p:nvGrpSpPr>
          <p:cNvPr id="2" name="Group 1">
            <a:extLst>
              <a:ext uri="{FF2B5EF4-FFF2-40B4-BE49-F238E27FC236}">
                <a16:creationId xmlns:a16="http://schemas.microsoft.com/office/drawing/2014/main" id="{5EC775EC-BC78-45E9-8FF1-91351D68108B}"/>
              </a:ext>
            </a:extLst>
          </p:cNvPr>
          <p:cNvGrpSpPr/>
          <p:nvPr/>
        </p:nvGrpSpPr>
        <p:grpSpPr>
          <a:xfrm>
            <a:off x="7026526" y="2497131"/>
            <a:ext cx="1968703" cy="3084030"/>
            <a:chOff x="7001126" y="1995970"/>
            <a:chExt cx="1968703" cy="3084030"/>
          </a:xfrm>
        </p:grpSpPr>
        <p:sp>
          <p:nvSpPr>
            <p:cNvPr id="19" name="Google Shape;318;p34">
              <a:extLst>
                <a:ext uri="{FF2B5EF4-FFF2-40B4-BE49-F238E27FC236}">
                  <a16:creationId xmlns:a16="http://schemas.microsoft.com/office/drawing/2014/main" id="{2DFCCCE5-9C13-4E2A-B5B2-CB93C677AA79}"/>
                </a:ext>
              </a:extLst>
            </p:cNvPr>
            <p:cNvSpPr/>
            <p:nvPr/>
          </p:nvSpPr>
          <p:spPr>
            <a:xfrm>
              <a:off x="7001134" y="1995970"/>
              <a:ext cx="1968695" cy="1234823"/>
            </a:xfrm>
            <a:prstGeom prst="chevron">
              <a:avLst>
                <a:gd name="adj" fmla="val 29853"/>
              </a:avLst>
            </a:prstGeom>
            <a:solidFill>
              <a:srgbClr val="A2C4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Condensed"/>
                  <a:ea typeface="Roboto Condensed"/>
                  <a:cs typeface="Roboto Condensed"/>
                  <a:sym typeface="Roboto Condensed"/>
                </a:rPr>
                <a:t>Evaluate</a:t>
              </a:r>
              <a:endParaRPr>
                <a:solidFill>
                  <a:srgbClr val="FFFFFF"/>
                </a:solidFill>
                <a:latin typeface="Roboto Condensed"/>
                <a:ea typeface="Roboto Condensed"/>
                <a:cs typeface="Roboto Condensed"/>
                <a:sym typeface="Roboto Condensed"/>
              </a:endParaRPr>
            </a:p>
          </p:txBody>
        </p:sp>
        <p:sp>
          <p:nvSpPr>
            <p:cNvPr id="20" name="Google Shape;319;p34">
              <a:extLst>
                <a:ext uri="{FF2B5EF4-FFF2-40B4-BE49-F238E27FC236}">
                  <a16:creationId xmlns:a16="http://schemas.microsoft.com/office/drawing/2014/main" id="{0E9E9DDE-C959-4175-8AF6-8CA4C5263460}"/>
                </a:ext>
              </a:extLst>
            </p:cNvPr>
            <p:cNvSpPr txBox="1"/>
            <p:nvPr/>
          </p:nvSpPr>
          <p:spPr>
            <a:xfrm>
              <a:off x="7001126" y="3235055"/>
              <a:ext cx="1633857" cy="1844945"/>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Roboto Condensed"/>
                  <a:ea typeface="Roboto Condensed"/>
                  <a:cs typeface="Roboto Condensed"/>
                  <a:sym typeface="Roboto Condensed"/>
                </a:rPr>
                <a:t>Compare the predictions with the actual values</a:t>
              </a:r>
              <a:endParaRPr dirty="0">
                <a:latin typeface="Roboto Condensed"/>
                <a:ea typeface="Roboto Condensed"/>
                <a:cs typeface="Roboto Condensed"/>
                <a:sym typeface="Roboto Condensed"/>
              </a:endParaRPr>
            </a:p>
          </p:txBody>
        </p:sp>
      </p:grpSp>
    </p:spTree>
    <p:extLst>
      <p:ext uri="{BB962C8B-B14F-4D97-AF65-F5344CB8AC3E}">
        <p14:creationId xmlns:p14="http://schemas.microsoft.com/office/powerpoint/2010/main" val="94103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A581AE-CE92-4820-8148-D70F2A4E52A1}"/>
              </a:ext>
            </a:extLst>
          </p:cNvPr>
          <p:cNvSpPr>
            <a:spLocks noGrp="1"/>
          </p:cNvSpPr>
          <p:nvPr>
            <p:ph type="body" idx="1"/>
          </p:nvPr>
        </p:nvSpPr>
        <p:spPr>
          <a:xfrm>
            <a:off x="1879261" y="2159540"/>
            <a:ext cx="5385328" cy="2538920"/>
          </a:xfrm>
        </p:spPr>
        <p:txBody>
          <a:bodyPr>
            <a:normAutofit/>
          </a:bodyPr>
          <a:lstStyle/>
          <a:p>
            <a:pPr marL="76200" indent="0">
              <a:buNone/>
            </a:pPr>
            <a:r>
              <a:rPr lang="en-US" sz="6000" b="1" dirty="0">
                <a:latin typeface="+mj-lt"/>
                <a:ea typeface="+mj-ea"/>
                <a:cs typeface="+mj-cs"/>
              </a:rPr>
              <a:t>Workshop outputs</a:t>
            </a:r>
            <a:endParaRPr lang="en-US" sz="4800" dirty="0">
              <a:latin typeface="+mj-lt"/>
              <a:ea typeface="+mj-ea"/>
              <a:cs typeface="+mj-cs"/>
            </a:endParaRPr>
          </a:p>
        </p:txBody>
      </p:sp>
    </p:spTree>
    <p:extLst>
      <p:ext uri="{BB962C8B-B14F-4D97-AF65-F5344CB8AC3E}">
        <p14:creationId xmlns:p14="http://schemas.microsoft.com/office/powerpoint/2010/main" val="1498941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Picture 3" descr="A group of people sitting at a table&#10;&#10;Description generated with very high confidence">
            <a:extLst>
              <a:ext uri="{FF2B5EF4-FFF2-40B4-BE49-F238E27FC236}">
                <a16:creationId xmlns:a16="http://schemas.microsoft.com/office/drawing/2014/main" id="{9591558A-F469-402B-B511-599D6E360245}"/>
              </a:ext>
            </a:extLst>
          </p:cNvPr>
          <p:cNvPicPr>
            <a:picLocks noChangeAspect="1"/>
          </p:cNvPicPr>
          <p:nvPr/>
        </p:nvPicPr>
        <p:blipFill rotWithShape="1">
          <a:blip r:embed="rId2">
            <a:extLst>
              <a:ext uri="{28A0092B-C50C-407E-A947-70E740481C1C}">
                <a14:useLocalDpi xmlns:a14="http://schemas.microsoft.com/office/drawing/2010/main" val="0"/>
              </a:ext>
            </a:extLst>
          </a:blip>
          <a:srcRect t="1768" r="-1" b="12816"/>
          <a:stretch/>
        </p:blipFill>
        <p:spPr>
          <a:xfrm rot="21480000">
            <a:off x="853377" y="1003258"/>
            <a:ext cx="7437246" cy="4764396"/>
          </a:xfrm>
          <a:prstGeom prst="rect">
            <a:avLst/>
          </a:prstGeom>
        </p:spPr>
      </p:pic>
    </p:spTree>
    <p:extLst>
      <p:ext uri="{BB962C8B-B14F-4D97-AF65-F5344CB8AC3E}">
        <p14:creationId xmlns:p14="http://schemas.microsoft.com/office/powerpoint/2010/main" val="3835383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76"/>
          <p:cNvSpPr txBox="1">
            <a:spLocks noGrp="1"/>
          </p:cNvSpPr>
          <p:nvPr>
            <p:ph type="body" idx="5"/>
          </p:nvPr>
        </p:nvSpPr>
        <p:spPr>
          <a:xfrm>
            <a:off x="628650" y="0"/>
            <a:ext cx="7912100" cy="735013"/>
          </a:xfrm>
          <a:prstGeom prst="rect">
            <a:avLst/>
          </a:prstGeom>
          <a:noFill/>
          <a:ln>
            <a:noFill/>
          </a:ln>
        </p:spPr>
        <p:txBody>
          <a:bodyPr spcFirstLastPara="1" wrap="square" lIns="91425" tIns="45700" rIns="91425" bIns="45700" anchor="ctr" anchorCtr="0">
            <a:noAutofit/>
          </a:bodyPr>
          <a:lstStyle/>
          <a:p>
            <a:r>
              <a:rPr lang="en-US" dirty="0"/>
              <a:t>Group 1: Infrastructure reconstruction</a:t>
            </a:r>
          </a:p>
        </p:txBody>
      </p:sp>
      <p:grpSp>
        <p:nvGrpSpPr>
          <p:cNvPr id="11" name="Group 10">
            <a:extLst>
              <a:ext uri="{FF2B5EF4-FFF2-40B4-BE49-F238E27FC236}">
                <a16:creationId xmlns:a16="http://schemas.microsoft.com/office/drawing/2014/main" id="{767F75F6-4FA2-4F6C-A1BF-7851DD380CA5}"/>
              </a:ext>
            </a:extLst>
          </p:cNvPr>
          <p:cNvGrpSpPr/>
          <p:nvPr/>
        </p:nvGrpSpPr>
        <p:grpSpPr>
          <a:xfrm>
            <a:off x="628650" y="952499"/>
            <a:ext cx="7886700" cy="5702281"/>
            <a:chOff x="628650" y="2183915"/>
            <a:chExt cx="7886700" cy="1865089"/>
          </a:xfrm>
          <a:noFill/>
        </p:grpSpPr>
        <p:sp>
          <p:nvSpPr>
            <p:cNvPr id="21" name="TextBox 20">
              <a:extLst>
                <a:ext uri="{FF2B5EF4-FFF2-40B4-BE49-F238E27FC236}">
                  <a16:creationId xmlns:a16="http://schemas.microsoft.com/office/drawing/2014/main" id="{290E6F83-A20B-4514-9F7C-C438C00A4AB5}"/>
                </a:ext>
              </a:extLst>
            </p:cNvPr>
            <p:cNvSpPr txBox="1"/>
            <p:nvPr/>
          </p:nvSpPr>
          <p:spPr>
            <a:xfrm>
              <a:off x="628650" y="2183915"/>
              <a:ext cx="7886700" cy="719351"/>
            </a:xfrm>
            <a:prstGeom prst="rect">
              <a:avLst/>
            </a:prstGeom>
            <a:grpFill/>
            <a:ln>
              <a:solidFill>
                <a:schemeClr val="bg1">
                  <a:lumMod val="65000"/>
                </a:schemeClr>
              </a:solidFill>
            </a:ln>
          </p:spPr>
          <p:txBody>
            <a:bodyPr wrap="square" rtlCol="0" anchor="ctr">
              <a:noAutofit/>
            </a:bodyPr>
            <a:lstStyle/>
            <a:p>
              <a:pPr>
                <a:spcBef>
                  <a:spcPts val="0"/>
                </a:spcBef>
              </a:pPr>
              <a:r>
                <a:rPr lang="en-US" sz="2000" b="1" dirty="0"/>
                <a:t>Question: </a:t>
              </a:r>
              <a:r>
                <a:rPr lang="en-US" dirty="0"/>
                <a:t>How can we use ML to better identify vulnerable households and infrastructure for reconstruction prioritization?</a:t>
              </a:r>
              <a:endParaRPr lang="en-US" sz="1400" dirty="0"/>
            </a:p>
            <a:p>
              <a:pPr>
                <a:spcBef>
                  <a:spcPts val="0"/>
                </a:spcBef>
              </a:pPr>
              <a:r>
                <a:rPr lang="en-US" sz="1600" u="sng" dirty="0"/>
                <a:t>Insight:</a:t>
              </a:r>
              <a:r>
                <a:rPr lang="en-US" sz="1600" dirty="0"/>
                <a:t> Identify infrastructure affected. Categorization of replacement value. Rehabilitate </a:t>
              </a:r>
              <a:r>
                <a:rPr lang="en-US" sz="1600" dirty="0" err="1"/>
                <a:t>v.s</a:t>
              </a:r>
              <a:r>
                <a:rPr lang="en-US" sz="1600" dirty="0"/>
                <a:t>. Reconstruct.</a:t>
              </a:r>
            </a:p>
            <a:p>
              <a:pPr>
                <a:spcBef>
                  <a:spcPts val="0"/>
                </a:spcBef>
              </a:pPr>
              <a:r>
                <a:rPr lang="en-US" sz="1600" dirty="0"/>
                <a:t>Track reconstruction progress</a:t>
              </a:r>
            </a:p>
            <a:p>
              <a:pPr>
                <a:spcBef>
                  <a:spcPts val="0"/>
                </a:spcBef>
              </a:pPr>
              <a:r>
                <a:rPr lang="en-US" sz="1600" u="sng" dirty="0"/>
                <a:t>Actions:</a:t>
              </a:r>
              <a:r>
                <a:rPr lang="en-US" sz="1600" dirty="0"/>
                <a:t> Targeted interventions. Corrective action </a:t>
              </a:r>
            </a:p>
          </p:txBody>
        </p:sp>
        <p:sp>
          <p:nvSpPr>
            <p:cNvPr id="22" name="TextBox 21">
              <a:extLst>
                <a:ext uri="{FF2B5EF4-FFF2-40B4-BE49-F238E27FC236}">
                  <a16:creationId xmlns:a16="http://schemas.microsoft.com/office/drawing/2014/main" id="{D0AD24D1-0E0C-4699-9662-C3A297C2A332}"/>
                </a:ext>
              </a:extLst>
            </p:cNvPr>
            <p:cNvSpPr txBox="1"/>
            <p:nvPr/>
          </p:nvSpPr>
          <p:spPr>
            <a:xfrm>
              <a:off x="628650" y="2918700"/>
              <a:ext cx="3879850" cy="1130304"/>
            </a:xfrm>
            <a:prstGeom prst="rect">
              <a:avLst/>
            </a:prstGeom>
            <a:grpFill/>
            <a:ln>
              <a:solidFill>
                <a:schemeClr val="bg1">
                  <a:lumMod val="65000"/>
                </a:schemeClr>
              </a:solidFill>
            </a:ln>
          </p:spPr>
          <p:txBody>
            <a:bodyPr wrap="square" rtlCol="0" anchor="ctr">
              <a:noAutofit/>
            </a:bodyPr>
            <a:lstStyle/>
            <a:p>
              <a:pPr>
                <a:spcBef>
                  <a:spcPts val="0"/>
                </a:spcBef>
              </a:pPr>
              <a:r>
                <a:rPr lang="en-US" sz="2000" b="1" dirty="0"/>
                <a:t>Data:</a:t>
              </a:r>
              <a:endParaRPr lang="en-US" sz="2000" b="1" i="1" dirty="0"/>
            </a:p>
            <a:p>
              <a:pPr>
                <a:spcBef>
                  <a:spcPts val="0"/>
                </a:spcBef>
              </a:pPr>
              <a:r>
                <a:rPr lang="en-US" sz="2000" dirty="0"/>
                <a:t>Supporting data would include:</a:t>
              </a:r>
            </a:p>
            <a:p>
              <a:pPr marL="285750" indent="-285750">
                <a:buFont typeface="Arial" panose="020B0604020202020204" pitchFamily="34" charset="0"/>
                <a:buChar char="•"/>
              </a:pPr>
              <a:r>
                <a:rPr lang="en-US" sz="2000" dirty="0"/>
                <a:t>Social, Online, News, UAV</a:t>
              </a:r>
            </a:p>
            <a:p>
              <a:pPr marL="285750" indent="-285750">
                <a:buFont typeface="Arial" panose="020B0604020202020204" pitchFamily="34" charset="0"/>
                <a:buChar char="•"/>
              </a:pPr>
              <a:r>
                <a:rPr lang="en-US" sz="2000" dirty="0"/>
                <a:t>Micro-data registries</a:t>
              </a:r>
            </a:p>
            <a:p>
              <a:pPr marL="285750" indent="-285750">
                <a:buFont typeface="Arial" panose="020B0604020202020204" pitchFamily="34" charset="0"/>
                <a:buChar char="•"/>
              </a:pPr>
              <a:r>
                <a:rPr lang="en-US" sz="2000" dirty="0"/>
                <a:t>Vulnerability map (drone mapping)</a:t>
              </a:r>
            </a:p>
            <a:p>
              <a:pPr marL="285750" indent="-285750">
                <a:buFont typeface="Arial" panose="020B0604020202020204" pitchFamily="34" charset="0"/>
                <a:buChar char="•"/>
              </a:pPr>
              <a:r>
                <a:rPr lang="en-US" sz="2000" dirty="0"/>
                <a:t>OSM</a:t>
              </a:r>
            </a:p>
            <a:p>
              <a:pPr marL="285750" indent="-285750">
                <a:buFont typeface="Arial" panose="020B0604020202020204" pitchFamily="34" charset="0"/>
                <a:buChar char="•"/>
              </a:pPr>
              <a:r>
                <a:rPr lang="en-US" sz="2000" dirty="0"/>
                <a:t>HRSL</a:t>
              </a:r>
            </a:p>
            <a:p>
              <a:pPr marL="742950" lvl="1" indent="-285750">
                <a:buFont typeface="Arial" panose="020B0604020202020204" pitchFamily="34" charset="0"/>
                <a:buChar char="•"/>
              </a:pPr>
              <a:r>
                <a:rPr lang="en-US" sz="2000" dirty="0"/>
                <a:t>Ground-view (street-view)</a:t>
              </a:r>
            </a:p>
            <a:p>
              <a:pPr marL="742950" lvl="1" indent="-285750">
                <a:buFont typeface="Arial" panose="020B0604020202020204" pitchFamily="34" charset="0"/>
                <a:buChar char="•"/>
              </a:pPr>
              <a:r>
                <a:rPr lang="en-US" sz="2000" dirty="0"/>
                <a:t>Crowd-source</a:t>
              </a:r>
            </a:p>
            <a:p>
              <a:pPr marL="742950" lvl="1" indent="-285750">
                <a:buFont typeface="Arial" panose="020B0604020202020204" pitchFamily="34" charset="0"/>
                <a:buChar char="•"/>
              </a:pPr>
              <a:r>
                <a:rPr lang="en-US" sz="2000" dirty="0"/>
                <a:t>High frequency</a:t>
              </a:r>
            </a:p>
          </p:txBody>
        </p:sp>
        <p:sp>
          <p:nvSpPr>
            <p:cNvPr id="23" name="TextBox 22">
              <a:extLst>
                <a:ext uri="{FF2B5EF4-FFF2-40B4-BE49-F238E27FC236}">
                  <a16:creationId xmlns:a16="http://schemas.microsoft.com/office/drawing/2014/main" id="{58496923-12AD-4275-A4F5-634BE8A47C8F}"/>
                </a:ext>
              </a:extLst>
            </p:cNvPr>
            <p:cNvSpPr txBox="1"/>
            <p:nvPr/>
          </p:nvSpPr>
          <p:spPr>
            <a:xfrm>
              <a:off x="4572000" y="2918700"/>
              <a:ext cx="3943350" cy="1130304"/>
            </a:xfrm>
            <a:prstGeom prst="rect">
              <a:avLst/>
            </a:prstGeom>
            <a:grpFill/>
            <a:ln>
              <a:solidFill>
                <a:schemeClr val="bg1">
                  <a:lumMod val="65000"/>
                </a:schemeClr>
              </a:solidFill>
            </a:ln>
          </p:spPr>
          <p:txBody>
            <a:bodyPr wrap="square" rtlCol="0" anchor="ctr">
              <a:noAutofit/>
            </a:bodyPr>
            <a:lstStyle/>
            <a:p>
              <a:pPr>
                <a:spcBef>
                  <a:spcPts val="0"/>
                </a:spcBef>
              </a:pPr>
              <a:r>
                <a:rPr lang="en-US" sz="2000" b="1" dirty="0"/>
                <a:t>Challenges:</a:t>
              </a:r>
              <a:endParaRPr lang="en-US" sz="2000" i="1" dirty="0"/>
            </a:p>
            <a:p>
              <a:pPr>
                <a:spcBef>
                  <a:spcPts val="0"/>
                </a:spcBef>
              </a:pPr>
              <a:endParaRPr lang="en-US" sz="700" dirty="0"/>
            </a:p>
            <a:p>
              <a:pPr marL="285750" indent="-285750">
                <a:buFont typeface="Arial" panose="020B0604020202020204" pitchFamily="34" charset="0"/>
                <a:buChar char="•"/>
              </a:pPr>
              <a:r>
                <a:rPr lang="en-US" sz="2000" dirty="0"/>
                <a:t>Data accuracy – establishing ground-truth</a:t>
              </a:r>
            </a:p>
            <a:p>
              <a:pPr marL="285750" indent="-285750">
                <a:buFont typeface="Arial" panose="020B0604020202020204" pitchFamily="34" charset="0"/>
                <a:buChar char="•"/>
              </a:pPr>
              <a:r>
                <a:rPr lang="en-US" sz="2000" dirty="0"/>
                <a:t>Partnership</a:t>
              </a:r>
            </a:p>
            <a:p>
              <a:pPr marL="742950" lvl="1" indent="-285750">
                <a:buFont typeface="Arial" panose="020B0604020202020204" pitchFamily="34" charset="0"/>
                <a:buChar char="•"/>
              </a:pPr>
              <a:r>
                <a:rPr lang="en-US" sz="2000" dirty="0"/>
                <a:t>Local government</a:t>
              </a:r>
            </a:p>
            <a:p>
              <a:pPr marL="742950" lvl="1" indent="-285750">
                <a:buFont typeface="Arial" panose="020B0604020202020204" pitchFamily="34" charset="0"/>
                <a:buChar char="•"/>
              </a:pPr>
              <a:r>
                <a:rPr lang="en-US" sz="2000" dirty="0"/>
                <a:t>NGOs</a:t>
              </a:r>
            </a:p>
            <a:p>
              <a:pPr marL="285750" indent="-285750">
                <a:buFont typeface="Arial" panose="020B0604020202020204" pitchFamily="34" charset="0"/>
                <a:buChar char="•"/>
              </a:pPr>
              <a:r>
                <a:rPr lang="en-US" sz="2000" dirty="0"/>
                <a:t>Interpretability – trust in algorithm and approach</a:t>
              </a:r>
            </a:p>
            <a:p>
              <a:pPr marL="285750" indent="-285750">
                <a:buFont typeface="Arial" panose="020B0604020202020204" pitchFamily="34" charset="0"/>
                <a:buChar char="•"/>
              </a:pPr>
              <a:r>
                <a:rPr lang="en-US" sz="2000" dirty="0"/>
                <a:t>Regulatory</a:t>
              </a:r>
            </a:p>
            <a:p>
              <a:pPr marL="285750" indent="-285750">
                <a:buFont typeface="Arial" panose="020B0604020202020204" pitchFamily="34" charset="0"/>
                <a:buChar char="•"/>
              </a:pPr>
              <a:r>
                <a:rPr lang="en-US" sz="2000" dirty="0"/>
                <a:t>Privacy</a:t>
              </a:r>
            </a:p>
          </p:txBody>
        </p:sp>
      </p:grpSp>
      <p:sp>
        <p:nvSpPr>
          <p:cNvPr id="7" name="TextBox 6">
            <a:extLst>
              <a:ext uri="{FF2B5EF4-FFF2-40B4-BE49-F238E27FC236}">
                <a16:creationId xmlns:a16="http://schemas.microsoft.com/office/drawing/2014/main" id="{43A5A745-865A-43F1-A439-7A069F777DD0}"/>
              </a:ext>
            </a:extLst>
          </p:cNvPr>
          <p:cNvSpPr txBox="1"/>
          <p:nvPr/>
        </p:nvSpPr>
        <p:spPr>
          <a:xfrm>
            <a:off x="6633796" y="735013"/>
            <a:ext cx="2510204" cy="369332"/>
          </a:xfrm>
          <a:prstGeom prst="rect">
            <a:avLst/>
          </a:prstGeom>
          <a:solidFill>
            <a:schemeClr val="accent4">
              <a:lumMod val="20000"/>
              <a:lumOff val="80000"/>
            </a:schemeClr>
          </a:solidFill>
        </p:spPr>
        <p:txBody>
          <a:bodyPr wrap="square" rtlCol="0">
            <a:spAutoFit/>
          </a:bodyPr>
          <a:lstStyle/>
          <a:p>
            <a:r>
              <a:rPr lang="en-US" dirty="0"/>
              <a:t>City: Kathmandu, Nepal</a:t>
            </a:r>
          </a:p>
        </p:txBody>
      </p:sp>
      <p:sp>
        <p:nvSpPr>
          <p:cNvPr id="8" name="TextBox 7">
            <a:extLst>
              <a:ext uri="{FF2B5EF4-FFF2-40B4-BE49-F238E27FC236}">
                <a16:creationId xmlns:a16="http://schemas.microsoft.com/office/drawing/2014/main" id="{2FA0E133-4B76-4A42-874D-255A6C1EEC02}"/>
              </a:ext>
            </a:extLst>
          </p:cNvPr>
          <p:cNvSpPr txBox="1"/>
          <p:nvPr/>
        </p:nvSpPr>
        <p:spPr>
          <a:xfrm>
            <a:off x="7161335" y="6304084"/>
            <a:ext cx="1354015" cy="261610"/>
          </a:xfrm>
          <a:prstGeom prst="rect">
            <a:avLst/>
          </a:prstGeom>
          <a:noFill/>
        </p:spPr>
        <p:txBody>
          <a:bodyPr wrap="square" rtlCol="0">
            <a:spAutoFit/>
          </a:bodyPr>
          <a:lstStyle/>
          <a:p>
            <a:r>
              <a:rPr lang="en-US" sz="1100" dirty="0">
                <a:solidFill>
                  <a:schemeClr val="tx1">
                    <a:lumMod val="65000"/>
                    <a:lumOff val="35000"/>
                  </a:schemeClr>
                </a:solidFill>
              </a:rPr>
              <a:t>INTERNAL USE ONLY</a:t>
            </a:r>
          </a:p>
        </p:txBody>
      </p:sp>
    </p:spTree>
    <p:extLst>
      <p:ext uri="{BB962C8B-B14F-4D97-AF65-F5344CB8AC3E}">
        <p14:creationId xmlns:p14="http://schemas.microsoft.com/office/powerpoint/2010/main" val="4010293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76"/>
          <p:cNvSpPr txBox="1">
            <a:spLocks noGrp="1"/>
          </p:cNvSpPr>
          <p:nvPr>
            <p:ph type="body" idx="5"/>
          </p:nvPr>
        </p:nvSpPr>
        <p:spPr>
          <a:xfrm>
            <a:off x="628650" y="0"/>
            <a:ext cx="7912100" cy="735013"/>
          </a:xfrm>
          <a:prstGeom prst="rect">
            <a:avLst/>
          </a:prstGeom>
          <a:noFill/>
          <a:ln>
            <a:noFill/>
          </a:ln>
        </p:spPr>
        <p:txBody>
          <a:bodyPr spcFirstLastPara="1" wrap="square" lIns="91425" tIns="45700" rIns="91425" bIns="45700" anchor="ctr" anchorCtr="0">
            <a:noAutofit/>
          </a:bodyPr>
          <a:lstStyle/>
          <a:p>
            <a:r>
              <a:rPr lang="en-US" dirty="0"/>
              <a:t>Group 2: Disease early warning</a:t>
            </a:r>
          </a:p>
        </p:txBody>
      </p:sp>
      <p:sp>
        <p:nvSpPr>
          <p:cNvPr id="21" name="TextBox 20">
            <a:extLst>
              <a:ext uri="{FF2B5EF4-FFF2-40B4-BE49-F238E27FC236}">
                <a16:creationId xmlns:a16="http://schemas.microsoft.com/office/drawing/2014/main" id="{290E6F83-A20B-4514-9F7C-C438C00A4AB5}"/>
              </a:ext>
            </a:extLst>
          </p:cNvPr>
          <p:cNvSpPr txBox="1"/>
          <p:nvPr/>
        </p:nvSpPr>
        <p:spPr>
          <a:xfrm>
            <a:off x="389475" y="968123"/>
            <a:ext cx="4079875" cy="2657282"/>
          </a:xfrm>
          <a:prstGeom prst="rect">
            <a:avLst/>
          </a:prstGeom>
          <a:noFill/>
          <a:ln>
            <a:solidFill>
              <a:schemeClr val="bg1">
                <a:lumMod val="65000"/>
              </a:schemeClr>
            </a:solidFill>
          </a:ln>
        </p:spPr>
        <p:txBody>
          <a:bodyPr wrap="square" rtlCol="0" anchor="ctr">
            <a:noAutofit/>
          </a:bodyPr>
          <a:lstStyle/>
          <a:p>
            <a:pPr>
              <a:spcBef>
                <a:spcPts val="0"/>
              </a:spcBef>
            </a:pPr>
            <a:r>
              <a:rPr lang="en-US" sz="2000" b="1" dirty="0"/>
              <a:t>Question: </a:t>
            </a:r>
            <a:r>
              <a:rPr lang="en-US" dirty="0"/>
              <a:t>Can we use machine learning to predict the next cholera outbreak?</a:t>
            </a:r>
          </a:p>
          <a:p>
            <a:pPr>
              <a:spcBef>
                <a:spcPts val="0"/>
              </a:spcBef>
            </a:pPr>
            <a:r>
              <a:rPr lang="en-US" sz="1600" u="sng" dirty="0"/>
              <a:t>Impact:</a:t>
            </a:r>
            <a:r>
              <a:rPr lang="en-US" sz="1600" dirty="0"/>
              <a:t> Disease control – for most vulnerable communities with targeted projects and interventions</a:t>
            </a:r>
          </a:p>
          <a:p>
            <a:pPr>
              <a:spcBef>
                <a:spcPts val="0"/>
              </a:spcBef>
            </a:pPr>
            <a:r>
              <a:rPr lang="en-US" sz="1600" u="sng" dirty="0"/>
              <a:t>Users:</a:t>
            </a:r>
            <a:r>
              <a:rPr lang="en-US" sz="1600" dirty="0"/>
              <a:t> </a:t>
            </a:r>
            <a:r>
              <a:rPr lang="en-US" sz="1600" dirty="0" err="1"/>
              <a:t>MoH</a:t>
            </a:r>
            <a:r>
              <a:rPr lang="en-US" sz="1600" dirty="0"/>
              <a:t>, Water &amp; Sanitation utilities, NGOs and </a:t>
            </a:r>
            <a:r>
              <a:rPr lang="en-US" sz="1600" dirty="0" err="1"/>
              <a:t>MoW</a:t>
            </a:r>
            <a:endParaRPr lang="en-US" sz="1600" dirty="0"/>
          </a:p>
          <a:p>
            <a:pPr>
              <a:spcBef>
                <a:spcPts val="0"/>
              </a:spcBef>
            </a:pPr>
            <a:r>
              <a:rPr lang="en-US" sz="1600" u="sng" dirty="0"/>
              <a:t>Beneficiaries:</a:t>
            </a:r>
            <a:r>
              <a:rPr lang="en-US" sz="1600" dirty="0"/>
              <a:t> General population</a:t>
            </a:r>
          </a:p>
        </p:txBody>
      </p:sp>
      <p:sp>
        <p:nvSpPr>
          <p:cNvPr id="23" name="TextBox 22">
            <a:extLst>
              <a:ext uri="{FF2B5EF4-FFF2-40B4-BE49-F238E27FC236}">
                <a16:creationId xmlns:a16="http://schemas.microsoft.com/office/drawing/2014/main" id="{58496923-12AD-4275-A4F5-634BE8A47C8F}"/>
              </a:ext>
            </a:extLst>
          </p:cNvPr>
          <p:cNvSpPr txBox="1"/>
          <p:nvPr/>
        </p:nvSpPr>
        <p:spPr>
          <a:xfrm>
            <a:off x="389475" y="3726000"/>
            <a:ext cx="4079875" cy="2830123"/>
          </a:xfrm>
          <a:prstGeom prst="rect">
            <a:avLst/>
          </a:prstGeom>
          <a:noFill/>
          <a:ln>
            <a:solidFill>
              <a:schemeClr val="bg1">
                <a:lumMod val="65000"/>
              </a:schemeClr>
            </a:solidFill>
          </a:ln>
        </p:spPr>
        <p:txBody>
          <a:bodyPr wrap="square" rtlCol="0" anchor="ctr">
            <a:noAutofit/>
          </a:bodyPr>
          <a:lstStyle/>
          <a:p>
            <a:pPr>
              <a:spcBef>
                <a:spcPts val="0"/>
              </a:spcBef>
            </a:pPr>
            <a:r>
              <a:rPr lang="en-US" sz="2000" b="1" dirty="0"/>
              <a:t>Challenges:</a:t>
            </a:r>
            <a:endParaRPr lang="en-US" sz="2000" i="1" dirty="0"/>
          </a:p>
          <a:p>
            <a:pPr>
              <a:spcBef>
                <a:spcPts val="0"/>
              </a:spcBef>
            </a:pPr>
            <a:endParaRPr lang="en-US" sz="700" dirty="0"/>
          </a:p>
          <a:p>
            <a:pPr marL="285750" indent="-285750">
              <a:buFont typeface="Arial" panose="020B0604020202020204" pitchFamily="34" charset="0"/>
              <a:buChar char="•"/>
            </a:pPr>
            <a:r>
              <a:rPr lang="en-US" sz="2000" dirty="0"/>
              <a:t>Dynamic factors:</a:t>
            </a:r>
          </a:p>
          <a:p>
            <a:pPr marL="742950" lvl="1" indent="-285750">
              <a:buFont typeface="Arial" panose="020B0604020202020204" pitchFamily="34" charset="0"/>
              <a:buChar char="•"/>
            </a:pPr>
            <a:r>
              <a:rPr lang="en-US" sz="2000" dirty="0"/>
              <a:t>Population movements</a:t>
            </a:r>
          </a:p>
          <a:p>
            <a:pPr marL="285750" indent="-285750">
              <a:buFont typeface="Arial" panose="020B0604020202020204" pitchFamily="34" charset="0"/>
              <a:buChar char="•"/>
            </a:pPr>
            <a:r>
              <a:rPr lang="en-US" sz="2000" dirty="0"/>
              <a:t>Granularity &amp; reliability of data</a:t>
            </a:r>
          </a:p>
          <a:p>
            <a:pPr marL="285750" indent="-285750">
              <a:buFont typeface="Arial" panose="020B0604020202020204" pitchFamily="34" charset="0"/>
              <a:buChar char="•"/>
            </a:pPr>
            <a:r>
              <a:rPr lang="en-US" sz="2000" dirty="0"/>
              <a:t>Privacy &amp; Disclosure</a:t>
            </a:r>
          </a:p>
          <a:p>
            <a:pPr marL="285750" indent="-285750">
              <a:buFont typeface="Arial" panose="020B0604020202020204" pitchFamily="34" charset="0"/>
              <a:buChar char="•"/>
            </a:pPr>
            <a:r>
              <a:rPr lang="en-US" sz="2000" dirty="0"/>
              <a:t>Bias</a:t>
            </a:r>
          </a:p>
          <a:p>
            <a:pPr marL="285750" indent="-285750">
              <a:buFont typeface="Arial" panose="020B0604020202020204" pitchFamily="34" charset="0"/>
              <a:buChar char="•"/>
            </a:pPr>
            <a:r>
              <a:rPr lang="en-US" sz="2000" dirty="0"/>
              <a:t>Budget</a:t>
            </a:r>
          </a:p>
        </p:txBody>
      </p:sp>
      <p:sp>
        <p:nvSpPr>
          <p:cNvPr id="7" name="TextBox 6">
            <a:extLst>
              <a:ext uri="{FF2B5EF4-FFF2-40B4-BE49-F238E27FC236}">
                <a16:creationId xmlns:a16="http://schemas.microsoft.com/office/drawing/2014/main" id="{13149134-A4CF-4D18-80DC-F73693F6006F}"/>
              </a:ext>
            </a:extLst>
          </p:cNvPr>
          <p:cNvSpPr txBox="1"/>
          <p:nvPr/>
        </p:nvSpPr>
        <p:spPr>
          <a:xfrm>
            <a:off x="4740348" y="968123"/>
            <a:ext cx="4014177" cy="5588000"/>
          </a:xfrm>
          <a:prstGeom prst="rect">
            <a:avLst/>
          </a:prstGeom>
          <a:noFill/>
          <a:ln>
            <a:solidFill>
              <a:schemeClr val="bg1">
                <a:lumMod val="65000"/>
              </a:schemeClr>
            </a:solidFill>
          </a:ln>
        </p:spPr>
        <p:txBody>
          <a:bodyPr wrap="square" rtlCol="0" anchor="ctr">
            <a:noAutofit/>
          </a:bodyPr>
          <a:lstStyle/>
          <a:p>
            <a:pPr>
              <a:spcBef>
                <a:spcPts val="0"/>
              </a:spcBef>
            </a:pPr>
            <a:r>
              <a:rPr lang="en-US" sz="2000" b="1" dirty="0"/>
              <a:t>Data:</a:t>
            </a:r>
            <a:endParaRPr lang="en-US" sz="2000" b="1" i="1" dirty="0"/>
          </a:p>
          <a:p>
            <a:pPr>
              <a:spcBef>
                <a:spcPts val="0"/>
              </a:spcBef>
            </a:pPr>
            <a:r>
              <a:rPr lang="en-US" sz="2000" dirty="0"/>
              <a:t>Supporting data would include:</a:t>
            </a:r>
          </a:p>
          <a:p>
            <a:pPr marL="285750" indent="-285750">
              <a:buFont typeface="Arial" panose="020B0604020202020204" pitchFamily="34" charset="0"/>
              <a:buChar char="•"/>
            </a:pPr>
            <a:r>
              <a:rPr lang="en-US" sz="2000" dirty="0"/>
              <a:t>Outbreak data (GPS)</a:t>
            </a:r>
          </a:p>
          <a:p>
            <a:pPr marL="285750" indent="-285750">
              <a:buFont typeface="Arial" panose="020B0604020202020204" pitchFamily="34" charset="0"/>
              <a:buChar char="•"/>
            </a:pPr>
            <a:r>
              <a:rPr lang="en-US" sz="2000" dirty="0"/>
              <a:t>Water sources (drinking)</a:t>
            </a:r>
          </a:p>
          <a:p>
            <a:pPr marL="285750" indent="-285750">
              <a:buFont typeface="Arial" panose="020B0604020202020204" pitchFamily="34" charset="0"/>
              <a:buChar char="•"/>
            </a:pPr>
            <a:r>
              <a:rPr lang="en-US" sz="2000" dirty="0"/>
              <a:t>Sanitation facilities</a:t>
            </a:r>
          </a:p>
          <a:p>
            <a:pPr marL="285750" indent="-285750">
              <a:buFont typeface="Arial" panose="020B0604020202020204" pitchFamily="34" charset="0"/>
              <a:buChar char="•"/>
            </a:pPr>
            <a:r>
              <a:rPr lang="en-US" sz="2000" dirty="0"/>
              <a:t>Public gathering spaces</a:t>
            </a:r>
          </a:p>
          <a:p>
            <a:pPr marL="285750" indent="-285750">
              <a:buFont typeface="Arial" panose="020B0604020202020204" pitchFamily="34" charset="0"/>
              <a:buChar char="•"/>
            </a:pPr>
            <a:r>
              <a:rPr lang="en-US" sz="2000" dirty="0"/>
              <a:t>Flood prone areas, drainage</a:t>
            </a:r>
          </a:p>
          <a:p>
            <a:pPr marL="285750" indent="-285750">
              <a:buFont typeface="Arial" panose="020B0604020202020204" pitchFamily="34" charset="0"/>
              <a:buChar char="•"/>
            </a:pPr>
            <a:r>
              <a:rPr lang="en-US" sz="2000" dirty="0"/>
              <a:t>Precipitation</a:t>
            </a:r>
          </a:p>
          <a:p>
            <a:pPr marL="285750" indent="-285750">
              <a:buFont typeface="Arial" panose="020B0604020202020204" pitchFamily="34" charset="0"/>
              <a:buChar char="•"/>
            </a:pPr>
            <a:r>
              <a:rPr lang="en-US" sz="2000" dirty="0"/>
              <a:t>Health facility availability</a:t>
            </a:r>
          </a:p>
          <a:p>
            <a:pPr marL="285750" indent="-285750">
              <a:buFont typeface="Arial" panose="020B0604020202020204" pitchFamily="34" charset="0"/>
              <a:buChar char="•"/>
            </a:pPr>
            <a:r>
              <a:rPr lang="en-US" sz="2000" dirty="0"/>
              <a:t>Poverty factors</a:t>
            </a:r>
          </a:p>
          <a:p>
            <a:pPr marL="285750" indent="-285750">
              <a:buFont typeface="Arial" panose="020B0604020202020204" pitchFamily="34" charset="0"/>
              <a:buChar char="•"/>
            </a:pPr>
            <a:r>
              <a:rPr lang="en-US" sz="2000" dirty="0"/>
              <a:t>Population density</a:t>
            </a:r>
          </a:p>
          <a:p>
            <a:pPr marL="285750" indent="-285750">
              <a:buFont typeface="Arial" panose="020B0604020202020204" pitchFamily="34" charset="0"/>
              <a:buChar char="•"/>
            </a:pPr>
            <a:r>
              <a:rPr lang="en-US" sz="2000" dirty="0"/>
              <a:t>Household composition</a:t>
            </a:r>
          </a:p>
          <a:p>
            <a:pPr marL="285750" indent="-285750">
              <a:buFont typeface="Arial" panose="020B0604020202020204" pitchFamily="34" charset="0"/>
              <a:buChar char="•"/>
            </a:pPr>
            <a:r>
              <a:rPr lang="en-US" sz="2000" dirty="0"/>
              <a:t>Transportation / Ease of mobility</a:t>
            </a:r>
          </a:p>
          <a:p>
            <a:pPr marL="285750" indent="-285750">
              <a:buFont typeface="Arial" panose="020B0604020202020204" pitchFamily="34" charset="0"/>
              <a:buChar char="•"/>
            </a:pPr>
            <a:endParaRPr lang="en-US" sz="2000" dirty="0"/>
          </a:p>
          <a:p>
            <a:r>
              <a:rPr lang="en-US" sz="2000" dirty="0"/>
              <a:t>Ideal to:</a:t>
            </a:r>
          </a:p>
          <a:p>
            <a:pPr marL="342900" indent="-342900">
              <a:buFont typeface="Arial" panose="020B0604020202020204" pitchFamily="34" charset="0"/>
              <a:buChar char="•"/>
            </a:pPr>
            <a:r>
              <a:rPr lang="en-US" sz="2000" dirty="0"/>
              <a:t>Compare data across cities</a:t>
            </a:r>
          </a:p>
          <a:p>
            <a:pPr marL="342900" indent="-342900">
              <a:buFont typeface="Arial" panose="020B0604020202020204" pitchFamily="34" charset="0"/>
              <a:buChar char="•"/>
            </a:pPr>
            <a:r>
              <a:rPr lang="en-US" sz="2000" dirty="0"/>
              <a:t>Compare with historical data</a:t>
            </a:r>
          </a:p>
        </p:txBody>
      </p:sp>
      <p:sp>
        <p:nvSpPr>
          <p:cNvPr id="8" name="TextBox 7">
            <a:extLst>
              <a:ext uri="{FF2B5EF4-FFF2-40B4-BE49-F238E27FC236}">
                <a16:creationId xmlns:a16="http://schemas.microsoft.com/office/drawing/2014/main" id="{5442691A-FDA3-4264-99A2-3A5A5B466C67}"/>
              </a:ext>
            </a:extLst>
          </p:cNvPr>
          <p:cNvSpPr txBox="1"/>
          <p:nvPr/>
        </p:nvSpPr>
        <p:spPr>
          <a:xfrm>
            <a:off x="6633796" y="735013"/>
            <a:ext cx="2510204" cy="369332"/>
          </a:xfrm>
          <a:prstGeom prst="rect">
            <a:avLst/>
          </a:prstGeom>
          <a:solidFill>
            <a:schemeClr val="accent4">
              <a:lumMod val="20000"/>
              <a:lumOff val="80000"/>
            </a:schemeClr>
          </a:solidFill>
        </p:spPr>
        <p:txBody>
          <a:bodyPr wrap="square" rtlCol="0">
            <a:spAutoFit/>
          </a:bodyPr>
          <a:lstStyle/>
          <a:p>
            <a:r>
              <a:rPr lang="en-US" dirty="0"/>
              <a:t>City: Harare, Zimbabwe</a:t>
            </a:r>
          </a:p>
        </p:txBody>
      </p:sp>
      <p:sp>
        <p:nvSpPr>
          <p:cNvPr id="9" name="TextBox 8">
            <a:extLst>
              <a:ext uri="{FF2B5EF4-FFF2-40B4-BE49-F238E27FC236}">
                <a16:creationId xmlns:a16="http://schemas.microsoft.com/office/drawing/2014/main" id="{DA5C94F2-2E7F-4478-8BD7-F23CCACF8C20}"/>
              </a:ext>
            </a:extLst>
          </p:cNvPr>
          <p:cNvSpPr txBox="1"/>
          <p:nvPr/>
        </p:nvSpPr>
        <p:spPr>
          <a:xfrm>
            <a:off x="7161335" y="6304084"/>
            <a:ext cx="1354015" cy="261610"/>
          </a:xfrm>
          <a:prstGeom prst="rect">
            <a:avLst/>
          </a:prstGeom>
          <a:noFill/>
        </p:spPr>
        <p:txBody>
          <a:bodyPr wrap="square" rtlCol="0">
            <a:spAutoFit/>
          </a:bodyPr>
          <a:lstStyle/>
          <a:p>
            <a:r>
              <a:rPr lang="en-US" sz="1100" dirty="0"/>
              <a:t>INTERNAL USE ONLY</a:t>
            </a:r>
          </a:p>
        </p:txBody>
      </p:sp>
    </p:spTree>
    <p:extLst>
      <p:ext uri="{BB962C8B-B14F-4D97-AF65-F5344CB8AC3E}">
        <p14:creationId xmlns:p14="http://schemas.microsoft.com/office/powerpoint/2010/main" val="2161933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76"/>
          <p:cNvSpPr txBox="1">
            <a:spLocks noGrp="1"/>
          </p:cNvSpPr>
          <p:nvPr>
            <p:ph type="body" idx="5"/>
          </p:nvPr>
        </p:nvSpPr>
        <p:spPr>
          <a:xfrm>
            <a:off x="395654" y="0"/>
            <a:ext cx="8145096" cy="735013"/>
          </a:xfrm>
          <a:prstGeom prst="rect">
            <a:avLst/>
          </a:prstGeom>
          <a:noFill/>
          <a:ln>
            <a:noFill/>
          </a:ln>
        </p:spPr>
        <p:txBody>
          <a:bodyPr spcFirstLastPara="1" wrap="square" lIns="91425" tIns="45700" rIns="91425" bIns="45700" anchor="ctr" anchorCtr="0">
            <a:noAutofit/>
          </a:bodyPr>
          <a:lstStyle/>
          <a:p>
            <a:r>
              <a:rPr lang="en-US" dirty="0"/>
              <a:t>Group 3: Building code implementation</a:t>
            </a:r>
          </a:p>
        </p:txBody>
      </p:sp>
      <p:grpSp>
        <p:nvGrpSpPr>
          <p:cNvPr id="11" name="Group 10">
            <a:extLst>
              <a:ext uri="{FF2B5EF4-FFF2-40B4-BE49-F238E27FC236}">
                <a16:creationId xmlns:a16="http://schemas.microsoft.com/office/drawing/2014/main" id="{767F75F6-4FA2-4F6C-A1BF-7851DD380CA5}"/>
              </a:ext>
            </a:extLst>
          </p:cNvPr>
          <p:cNvGrpSpPr/>
          <p:nvPr/>
        </p:nvGrpSpPr>
        <p:grpSpPr>
          <a:xfrm>
            <a:off x="628650" y="952499"/>
            <a:ext cx="7905750" cy="5702284"/>
            <a:chOff x="4572000" y="2183915"/>
            <a:chExt cx="7905750" cy="1865090"/>
          </a:xfrm>
          <a:noFill/>
        </p:grpSpPr>
        <p:sp>
          <p:nvSpPr>
            <p:cNvPr id="21" name="TextBox 20">
              <a:extLst>
                <a:ext uri="{FF2B5EF4-FFF2-40B4-BE49-F238E27FC236}">
                  <a16:creationId xmlns:a16="http://schemas.microsoft.com/office/drawing/2014/main" id="{290E6F83-A20B-4514-9F7C-C438C00A4AB5}"/>
                </a:ext>
              </a:extLst>
            </p:cNvPr>
            <p:cNvSpPr txBox="1"/>
            <p:nvPr/>
          </p:nvSpPr>
          <p:spPr>
            <a:xfrm>
              <a:off x="4572000" y="2183915"/>
              <a:ext cx="3943350" cy="1223320"/>
            </a:xfrm>
            <a:prstGeom prst="rect">
              <a:avLst/>
            </a:prstGeom>
            <a:grpFill/>
            <a:ln>
              <a:solidFill>
                <a:schemeClr val="bg1">
                  <a:lumMod val="65000"/>
                </a:schemeClr>
              </a:solidFill>
            </a:ln>
          </p:spPr>
          <p:txBody>
            <a:bodyPr wrap="square" rtlCol="0" anchor="ctr">
              <a:noAutofit/>
            </a:bodyPr>
            <a:lstStyle/>
            <a:p>
              <a:pPr>
                <a:spcBef>
                  <a:spcPts val="0"/>
                </a:spcBef>
              </a:pPr>
              <a:r>
                <a:rPr lang="en-US" b="1" dirty="0"/>
                <a:t>Question: </a:t>
              </a:r>
              <a:r>
                <a:rPr lang="en-US" dirty="0"/>
                <a:t>Identify buildings facing high natural hazard risk (incl. seismic). Prioritize building inspection resources to reduce risk.</a:t>
              </a:r>
            </a:p>
            <a:p>
              <a:pPr>
                <a:spcBef>
                  <a:spcPts val="0"/>
                </a:spcBef>
              </a:pPr>
              <a:endParaRPr lang="en-US" dirty="0"/>
            </a:p>
            <a:p>
              <a:pPr>
                <a:spcBef>
                  <a:spcPts val="0"/>
                </a:spcBef>
              </a:pPr>
              <a:r>
                <a:rPr lang="en-US" sz="1600" u="sng" dirty="0"/>
                <a:t>Impact:</a:t>
              </a:r>
              <a:r>
                <a:rPr lang="en-US" sz="1600" dirty="0"/>
                <a:t> Target specific buildings for retrofitting. Avert property damage and loss of life.</a:t>
              </a:r>
            </a:p>
            <a:p>
              <a:pPr>
                <a:spcBef>
                  <a:spcPts val="0"/>
                </a:spcBef>
              </a:pPr>
              <a:r>
                <a:rPr lang="en-US" sz="1600" u="sng" dirty="0"/>
                <a:t>Users:</a:t>
              </a:r>
              <a:r>
                <a:rPr lang="en-US" sz="1600" dirty="0"/>
                <a:t> Building authorities and municipal corporations</a:t>
              </a:r>
            </a:p>
            <a:p>
              <a:pPr>
                <a:spcBef>
                  <a:spcPts val="0"/>
                </a:spcBef>
              </a:pPr>
              <a:r>
                <a:rPr lang="en-US" sz="1600" u="sng" dirty="0"/>
                <a:t>Beneficiaries:</a:t>
              </a:r>
              <a:r>
                <a:rPr lang="en-US" sz="1600" dirty="0"/>
                <a:t> Inhabitants and municipal bodies</a:t>
              </a:r>
              <a:endParaRPr lang="en-US" sz="1600" u="sng" dirty="0"/>
            </a:p>
          </p:txBody>
        </p:sp>
        <p:sp>
          <p:nvSpPr>
            <p:cNvPr id="22" name="TextBox 21">
              <a:extLst>
                <a:ext uri="{FF2B5EF4-FFF2-40B4-BE49-F238E27FC236}">
                  <a16:creationId xmlns:a16="http://schemas.microsoft.com/office/drawing/2014/main" id="{D0AD24D1-0E0C-4699-9662-C3A297C2A332}"/>
                </a:ext>
              </a:extLst>
            </p:cNvPr>
            <p:cNvSpPr txBox="1"/>
            <p:nvPr/>
          </p:nvSpPr>
          <p:spPr>
            <a:xfrm>
              <a:off x="8597900" y="2183915"/>
              <a:ext cx="3879850" cy="1865089"/>
            </a:xfrm>
            <a:prstGeom prst="rect">
              <a:avLst/>
            </a:prstGeom>
            <a:grpFill/>
            <a:ln>
              <a:solidFill>
                <a:schemeClr val="bg1">
                  <a:lumMod val="65000"/>
                </a:schemeClr>
              </a:solidFill>
            </a:ln>
          </p:spPr>
          <p:txBody>
            <a:bodyPr wrap="square" rtlCol="0" anchor="ctr">
              <a:noAutofit/>
            </a:bodyPr>
            <a:lstStyle/>
            <a:p>
              <a:pPr>
                <a:spcBef>
                  <a:spcPts val="0"/>
                </a:spcBef>
              </a:pPr>
              <a:r>
                <a:rPr lang="en-US" sz="2000" b="1" dirty="0"/>
                <a:t>Data:</a:t>
              </a:r>
              <a:endParaRPr lang="en-US" sz="2000" b="1" i="1" dirty="0"/>
            </a:p>
            <a:p>
              <a:pPr>
                <a:spcBef>
                  <a:spcPts val="0"/>
                </a:spcBef>
              </a:pPr>
              <a:r>
                <a:rPr lang="en-US" dirty="0"/>
                <a:t>Supporting data would include:</a:t>
              </a:r>
            </a:p>
            <a:p>
              <a:pPr marL="285750" indent="-285750">
                <a:buFont typeface="Arial" panose="020B0604020202020204" pitchFamily="34" charset="0"/>
                <a:buChar char="•"/>
              </a:pPr>
              <a:r>
                <a:rPr lang="en-US" dirty="0"/>
                <a:t>Aerial data</a:t>
              </a:r>
            </a:p>
            <a:p>
              <a:pPr marL="742950" lvl="1" indent="-285750">
                <a:buFont typeface="Arial" panose="020B0604020202020204" pitchFamily="34" charset="0"/>
                <a:buChar char="•"/>
              </a:pPr>
              <a:r>
                <a:rPr lang="en-US" sz="1600" dirty="0"/>
                <a:t>Envelope, cars, parking locations</a:t>
              </a:r>
            </a:p>
            <a:p>
              <a:pPr marL="742950" lvl="1" indent="-285750">
                <a:buFont typeface="Arial" panose="020B0604020202020204" pitchFamily="34" charset="0"/>
                <a:buChar char="•"/>
              </a:pPr>
              <a:r>
                <a:rPr lang="en-US" sz="1600" dirty="0"/>
                <a:t>Cell phone usage</a:t>
              </a:r>
            </a:p>
            <a:p>
              <a:pPr marL="742950" lvl="1" indent="-285750">
                <a:buFont typeface="Arial" panose="020B0604020202020204" pitchFamily="34" charset="0"/>
                <a:buChar char="•"/>
              </a:pPr>
              <a:r>
                <a:rPr lang="en-US" sz="1600" dirty="0"/>
                <a:t>Trees scattered</a:t>
              </a:r>
            </a:p>
            <a:p>
              <a:pPr marL="285750" indent="-285750">
                <a:buFont typeface="Arial" panose="020B0604020202020204" pitchFamily="34" charset="0"/>
                <a:buChar char="•"/>
              </a:pPr>
              <a:r>
                <a:rPr lang="en-US" dirty="0"/>
                <a:t>Cityscape</a:t>
              </a:r>
            </a:p>
            <a:p>
              <a:pPr marL="285750" indent="-285750">
                <a:buFont typeface="Arial" panose="020B0604020202020204" pitchFamily="34" charset="0"/>
                <a:buChar char="•"/>
              </a:pPr>
              <a:r>
                <a:rPr lang="en-US" dirty="0"/>
                <a:t>Utility data</a:t>
              </a:r>
            </a:p>
            <a:p>
              <a:pPr marL="285750" indent="-285750">
                <a:buFont typeface="Arial" panose="020B0604020202020204" pitchFamily="34" charset="0"/>
                <a:buChar char="•"/>
              </a:pPr>
              <a:r>
                <a:rPr lang="en-US" dirty="0"/>
                <a:t>Population density</a:t>
              </a:r>
            </a:p>
            <a:p>
              <a:pPr marL="285750" indent="-285750">
                <a:buFont typeface="Arial" panose="020B0604020202020204" pitchFamily="34" charset="0"/>
                <a:buChar char="•"/>
              </a:pPr>
              <a:r>
                <a:rPr lang="en-US" dirty="0"/>
                <a:t>Crime statistics</a:t>
              </a:r>
            </a:p>
            <a:p>
              <a:pPr marL="742950" lvl="1" indent="-285750">
                <a:buFont typeface="Arial" panose="020B0604020202020204" pitchFamily="34" charset="0"/>
                <a:buChar char="•"/>
              </a:pPr>
              <a:r>
                <a:rPr lang="en-US" sz="1600" dirty="0"/>
                <a:t>Already damaged property</a:t>
              </a:r>
            </a:p>
            <a:p>
              <a:pPr marL="285750" indent="-285750">
                <a:buFont typeface="Arial" panose="020B0604020202020204" pitchFamily="34" charset="0"/>
                <a:buChar char="•"/>
              </a:pPr>
              <a:r>
                <a:rPr lang="en-US" dirty="0"/>
                <a:t>Economic activities</a:t>
              </a:r>
            </a:p>
            <a:p>
              <a:pPr marL="285750" indent="-285750">
                <a:buFont typeface="Arial" panose="020B0604020202020204" pitchFamily="34" charset="0"/>
                <a:buChar char="•"/>
              </a:pPr>
              <a:r>
                <a:rPr lang="en-US" dirty="0"/>
                <a:t>Building typology; materials</a:t>
              </a:r>
            </a:p>
            <a:p>
              <a:pPr marL="285750" indent="-285750">
                <a:buFont typeface="Arial" panose="020B0604020202020204" pitchFamily="34" charset="0"/>
                <a:buChar char="•"/>
              </a:pPr>
              <a:r>
                <a:rPr lang="en-US" dirty="0"/>
                <a:t>Transportation network</a:t>
              </a:r>
            </a:p>
            <a:p>
              <a:pPr marL="285750" indent="-285750">
                <a:buFont typeface="Arial" panose="020B0604020202020204" pitchFamily="34" charset="0"/>
                <a:buChar char="•"/>
              </a:pPr>
              <a:r>
                <a:rPr lang="en-US" dirty="0"/>
                <a:t>Traffic flows</a:t>
              </a:r>
            </a:p>
            <a:p>
              <a:pPr marL="285750" indent="-285750">
                <a:buFont typeface="Arial" panose="020B0604020202020204" pitchFamily="34" charset="0"/>
                <a:buChar char="•"/>
              </a:pPr>
              <a:r>
                <a:rPr lang="en-US" dirty="0"/>
                <a:t>Wind map</a:t>
              </a:r>
            </a:p>
            <a:p>
              <a:pPr marL="285750" indent="-285750">
                <a:buFont typeface="Arial" panose="020B0604020202020204" pitchFamily="34" charset="0"/>
                <a:buChar char="•"/>
              </a:pPr>
              <a:r>
                <a:rPr lang="en-US" dirty="0"/>
                <a:t>Topological map</a:t>
              </a:r>
            </a:p>
            <a:p>
              <a:pPr marL="285750" indent="-285750">
                <a:buFont typeface="Arial" panose="020B0604020202020204" pitchFamily="34" charset="0"/>
                <a:buChar char="•"/>
              </a:pPr>
              <a:r>
                <a:rPr lang="en-US" dirty="0"/>
                <a:t>Income, Tax, Wealth</a:t>
              </a:r>
            </a:p>
            <a:p>
              <a:pPr marL="285750" indent="-285750">
                <a:buFont typeface="Arial" panose="020B0604020202020204" pitchFamily="34" charset="0"/>
                <a:buChar char="•"/>
              </a:pPr>
              <a:r>
                <a:rPr lang="en-US" dirty="0"/>
                <a:t>Household data</a:t>
              </a:r>
              <a:endParaRPr lang="en-US" sz="2000" dirty="0"/>
            </a:p>
          </p:txBody>
        </p:sp>
        <p:sp>
          <p:nvSpPr>
            <p:cNvPr id="23" name="TextBox 22">
              <a:extLst>
                <a:ext uri="{FF2B5EF4-FFF2-40B4-BE49-F238E27FC236}">
                  <a16:creationId xmlns:a16="http://schemas.microsoft.com/office/drawing/2014/main" id="{58496923-12AD-4275-A4F5-634BE8A47C8F}"/>
                </a:ext>
              </a:extLst>
            </p:cNvPr>
            <p:cNvSpPr txBox="1"/>
            <p:nvPr/>
          </p:nvSpPr>
          <p:spPr>
            <a:xfrm>
              <a:off x="4572000" y="3430082"/>
              <a:ext cx="3943350" cy="618923"/>
            </a:xfrm>
            <a:prstGeom prst="rect">
              <a:avLst/>
            </a:prstGeom>
            <a:grpFill/>
            <a:ln>
              <a:solidFill>
                <a:schemeClr val="bg1">
                  <a:lumMod val="65000"/>
                </a:schemeClr>
              </a:solidFill>
            </a:ln>
          </p:spPr>
          <p:txBody>
            <a:bodyPr wrap="square" rtlCol="0" anchor="ctr">
              <a:noAutofit/>
            </a:bodyPr>
            <a:lstStyle/>
            <a:p>
              <a:pPr>
                <a:spcBef>
                  <a:spcPts val="0"/>
                </a:spcBef>
              </a:pPr>
              <a:endParaRPr lang="en-US" sz="2000" b="1" dirty="0"/>
            </a:p>
            <a:p>
              <a:pPr>
                <a:spcBef>
                  <a:spcPts val="0"/>
                </a:spcBef>
              </a:pPr>
              <a:endParaRPr lang="en-US" sz="2000" b="1" dirty="0"/>
            </a:p>
            <a:p>
              <a:pPr>
                <a:spcBef>
                  <a:spcPts val="0"/>
                </a:spcBef>
              </a:pPr>
              <a:r>
                <a:rPr lang="en-US" sz="2000" b="1" dirty="0"/>
                <a:t>Challenges:</a:t>
              </a:r>
            </a:p>
            <a:p>
              <a:pPr>
                <a:spcBef>
                  <a:spcPts val="0"/>
                </a:spcBef>
              </a:pPr>
              <a:r>
                <a:rPr lang="en-US" sz="2000" dirty="0"/>
                <a:t>Data acquisition and fusion.</a:t>
              </a:r>
            </a:p>
            <a:p>
              <a:pPr>
                <a:spcBef>
                  <a:spcPts val="0"/>
                </a:spcBef>
              </a:pPr>
              <a:r>
                <a:rPr lang="en-US" sz="2000" dirty="0"/>
                <a:t>Identifying buildings based on non-compliance with codes.</a:t>
              </a:r>
            </a:p>
            <a:p>
              <a:pPr>
                <a:spcBef>
                  <a:spcPts val="0"/>
                </a:spcBef>
              </a:pPr>
              <a:endParaRPr lang="en-US" sz="700" dirty="0"/>
            </a:p>
            <a:p>
              <a:pPr>
                <a:spcBef>
                  <a:spcPts val="0"/>
                </a:spcBef>
              </a:pPr>
              <a:endParaRPr lang="en-US" sz="700" dirty="0"/>
            </a:p>
            <a:p>
              <a:pPr>
                <a:spcBef>
                  <a:spcPts val="0"/>
                </a:spcBef>
              </a:pPr>
              <a:endParaRPr lang="en-US" sz="700" dirty="0"/>
            </a:p>
            <a:p>
              <a:pPr>
                <a:spcBef>
                  <a:spcPts val="0"/>
                </a:spcBef>
              </a:pPr>
              <a:endParaRPr lang="en-US" sz="700" dirty="0"/>
            </a:p>
            <a:p>
              <a:pPr>
                <a:spcBef>
                  <a:spcPts val="0"/>
                </a:spcBef>
              </a:pPr>
              <a:endParaRPr lang="en-US" sz="700" dirty="0"/>
            </a:p>
            <a:p>
              <a:pPr>
                <a:spcBef>
                  <a:spcPts val="0"/>
                </a:spcBef>
              </a:pPr>
              <a:endParaRPr lang="en-US" sz="700" dirty="0"/>
            </a:p>
            <a:p>
              <a:pPr marL="285750" indent="-285750">
                <a:buFont typeface="Arial" panose="020B0604020202020204" pitchFamily="34" charset="0"/>
                <a:buChar char="•"/>
              </a:pPr>
              <a:endParaRPr lang="en-US" sz="2000" dirty="0"/>
            </a:p>
          </p:txBody>
        </p:sp>
      </p:grpSp>
      <p:sp>
        <p:nvSpPr>
          <p:cNvPr id="7" name="TextBox 6">
            <a:extLst>
              <a:ext uri="{FF2B5EF4-FFF2-40B4-BE49-F238E27FC236}">
                <a16:creationId xmlns:a16="http://schemas.microsoft.com/office/drawing/2014/main" id="{AF4573B4-B6CD-46B0-8672-5D6307E99E4D}"/>
              </a:ext>
            </a:extLst>
          </p:cNvPr>
          <p:cNvSpPr txBox="1"/>
          <p:nvPr/>
        </p:nvSpPr>
        <p:spPr>
          <a:xfrm>
            <a:off x="6633796" y="735013"/>
            <a:ext cx="2510204" cy="369332"/>
          </a:xfrm>
          <a:prstGeom prst="rect">
            <a:avLst/>
          </a:prstGeom>
          <a:solidFill>
            <a:schemeClr val="accent4">
              <a:lumMod val="20000"/>
              <a:lumOff val="80000"/>
            </a:schemeClr>
          </a:solidFill>
        </p:spPr>
        <p:txBody>
          <a:bodyPr wrap="square" rtlCol="0">
            <a:spAutoFit/>
          </a:bodyPr>
          <a:lstStyle/>
          <a:p>
            <a:r>
              <a:rPr lang="en-US" dirty="0"/>
              <a:t>City: Kingston, Jamaica</a:t>
            </a:r>
          </a:p>
        </p:txBody>
      </p:sp>
      <p:sp>
        <p:nvSpPr>
          <p:cNvPr id="8" name="TextBox 7">
            <a:extLst>
              <a:ext uri="{FF2B5EF4-FFF2-40B4-BE49-F238E27FC236}">
                <a16:creationId xmlns:a16="http://schemas.microsoft.com/office/drawing/2014/main" id="{FFBA29E8-C43D-481F-A6B0-11A281AEEC48}"/>
              </a:ext>
            </a:extLst>
          </p:cNvPr>
          <p:cNvSpPr txBox="1"/>
          <p:nvPr/>
        </p:nvSpPr>
        <p:spPr>
          <a:xfrm>
            <a:off x="7161335" y="6304084"/>
            <a:ext cx="1354015" cy="261610"/>
          </a:xfrm>
          <a:prstGeom prst="rect">
            <a:avLst/>
          </a:prstGeom>
          <a:noFill/>
        </p:spPr>
        <p:txBody>
          <a:bodyPr wrap="square" rtlCol="0">
            <a:spAutoFit/>
          </a:bodyPr>
          <a:lstStyle/>
          <a:p>
            <a:r>
              <a:rPr lang="en-US" sz="1100" dirty="0"/>
              <a:t>INTERNAL USE ONLY</a:t>
            </a:r>
          </a:p>
        </p:txBody>
      </p:sp>
    </p:spTree>
    <p:extLst>
      <p:ext uri="{BB962C8B-B14F-4D97-AF65-F5344CB8AC3E}">
        <p14:creationId xmlns:p14="http://schemas.microsoft.com/office/powerpoint/2010/main" val="1166934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76"/>
          <p:cNvSpPr txBox="1">
            <a:spLocks noGrp="1"/>
          </p:cNvSpPr>
          <p:nvPr>
            <p:ph type="body" idx="5"/>
          </p:nvPr>
        </p:nvSpPr>
        <p:spPr>
          <a:xfrm>
            <a:off x="628650" y="0"/>
            <a:ext cx="7912100" cy="735013"/>
          </a:xfrm>
          <a:prstGeom prst="rect">
            <a:avLst/>
          </a:prstGeom>
          <a:noFill/>
          <a:ln>
            <a:noFill/>
          </a:ln>
        </p:spPr>
        <p:txBody>
          <a:bodyPr spcFirstLastPara="1" wrap="square" lIns="91425" tIns="45700" rIns="91425" bIns="45700" anchor="ctr" anchorCtr="0">
            <a:noAutofit/>
          </a:bodyPr>
          <a:lstStyle/>
          <a:p>
            <a:r>
              <a:rPr lang="en-US" dirty="0"/>
              <a:t>Group 4: Predicting road quality</a:t>
            </a:r>
          </a:p>
        </p:txBody>
      </p:sp>
      <p:grpSp>
        <p:nvGrpSpPr>
          <p:cNvPr id="11" name="Group 10">
            <a:extLst>
              <a:ext uri="{FF2B5EF4-FFF2-40B4-BE49-F238E27FC236}">
                <a16:creationId xmlns:a16="http://schemas.microsoft.com/office/drawing/2014/main" id="{767F75F6-4FA2-4F6C-A1BF-7851DD380CA5}"/>
              </a:ext>
            </a:extLst>
          </p:cNvPr>
          <p:cNvGrpSpPr/>
          <p:nvPr/>
        </p:nvGrpSpPr>
        <p:grpSpPr>
          <a:xfrm>
            <a:off x="628650" y="971551"/>
            <a:ext cx="7886700" cy="5683230"/>
            <a:chOff x="628650" y="2383307"/>
            <a:chExt cx="7886700" cy="1665697"/>
          </a:xfrm>
          <a:noFill/>
        </p:grpSpPr>
        <p:sp>
          <p:nvSpPr>
            <p:cNvPr id="21" name="TextBox 20">
              <a:extLst>
                <a:ext uri="{FF2B5EF4-FFF2-40B4-BE49-F238E27FC236}">
                  <a16:creationId xmlns:a16="http://schemas.microsoft.com/office/drawing/2014/main" id="{290E6F83-A20B-4514-9F7C-C438C00A4AB5}"/>
                </a:ext>
              </a:extLst>
            </p:cNvPr>
            <p:cNvSpPr txBox="1"/>
            <p:nvPr/>
          </p:nvSpPr>
          <p:spPr>
            <a:xfrm>
              <a:off x="628650" y="2383307"/>
              <a:ext cx="3943350" cy="895199"/>
            </a:xfrm>
            <a:prstGeom prst="rect">
              <a:avLst/>
            </a:prstGeom>
            <a:grpFill/>
            <a:ln>
              <a:solidFill>
                <a:schemeClr val="bg1">
                  <a:lumMod val="65000"/>
                </a:schemeClr>
              </a:solidFill>
            </a:ln>
          </p:spPr>
          <p:txBody>
            <a:bodyPr wrap="square" rtlCol="0" anchor="ctr">
              <a:noAutofit/>
            </a:bodyPr>
            <a:lstStyle/>
            <a:p>
              <a:pPr>
                <a:spcBef>
                  <a:spcPts val="0"/>
                </a:spcBef>
              </a:pPr>
              <a:r>
                <a:rPr lang="en-US" sz="2000" b="1" dirty="0"/>
                <a:t>Question: </a:t>
              </a:r>
              <a:r>
                <a:rPr lang="en-US" dirty="0"/>
                <a:t>Can we use machine learning and new data sources to predict road quality?</a:t>
              </a:r>
            </a:p>
            <a:p>
              <a:pPr>
                <a:spcBef>
                  <a:spcPts val="0"/>
                </a:spcBef>
              </a:pPr>
              <a:endParaRPr lang="en-US" dirty="0">
                <a:solidFill>
                  <a:srgbClr val="FF0000"/>
                </a:solidFill>
              </a:endParaRPr>
            </a:p>
            <a:p>
              <a:pPr>
                <a:spcBef>
                  <a:spcPts val="0"/>
                </a:spcBef>
              </a:pPr>
              <a:r>
                <a:rPr lang="en-US" sz="1600" u="sng" dirty="0"/>
                <a:t>Impact:</a:t>
              </a:r>
              <a:r>
                <a:rPr lang="en-US" sz="1600" dirty="0"/>
                <a:t> Improve preventative maintenance and transport outcomes.</a:t>
              </a:r>
            </a:p>
            <a:p>
              <a:pPr>
                <a:spcBef>
                  <a:spcPts val="0"/>
                </a:spcBef>
              </a:pPr>
              <a:r>
                <a:rPr lang="en-US" sz="1600" u="sng" dirty="0"/>
                <a:t>Users:</a:t>
              </a:r>
              <a:r>
                <a:rPr lang="en-US" sz="1600" dirty="0"/>
                <a:t> City administration and municipality </a:t>
              </a:r>
            </a:p>
            <a:p>
              <a:pPr>
                <a:spcBef>
                  <a:spcPts val="0"/>
                </a:spcBef>
              </a:pPr>
              <a:r>
                <a:rPr lang="en-US" sz="1600" u="sng" dirty="0"/>
                <a:t>Beneficiaries:</a:t>
              </a:r>
              <a:r>
                <a:rPr lang="en-US" sz="1600" dirty="0"/>
                <a:t> Road users, and tax-payers </a:t>
              </a:r>
            </a:p>
          </p:txBody>
        </p:sp>
        <p:sp>
          <p:nvSpPr>
            <p:cNvPr id="22" name="TextBox 21">
              <a:extLst>
                <a:ext uri="{FF2B5EF4-FFF2-40B4-BE49-F238E27FC236}">
                  <a16:creationId xmlns:a16="http://schemas.microsoft.com/office/drawing/2014/main" id="{D0AD24D1-0E0C-4699-9662-C3A297C2A332}"/>
                </a:ext>
              </a:extLst>
            </p:cNvPr>
            <p:cNvSpPr txBox="1"/>
            <p:nvPr/>
          </p:nvSpPr>
          <p:spPr>
            <a:xfrm>
              <a:off x="4635500" y="2383307"/>
              <a:ext cx="3879850" cy="1665697"/>
            </a:xfrm>
            <a:prstGeom prst="rect">
              <a:avLst/>
            </a:prstGeom>
            <a:grpFill/>
            <a:ln>
              <a:solidFill>
                <a:schemeClr val="bg1">
                  <a:lumMod val="65000"/>
                </a:schemeClr>
              </a:solidFill>
            </a:ln>
          </p:spPr>
          <p:txBody>
            <a:bodyPr wrap="square" rtlCol="0" anchor="ctr">
              <a:noAutofit/>
            </a:bodyPr>
            <a:lstStyle/>
            <a:p>
              <a:pPr>
                <a:spcBef>
                  <a:spcPts val="0"/>
                </a:spcBef>
              </a:pPr>
              <a:r>
                <a:rPr lang="en-US" sz="2000" b="1" dirty="0"/>
                <a:t>Data:</a:t>
              </a:r>
              <a:endParaRPr lang="en-US" sz="2000" b="1" i="1" dirty="0"/>
            </a:p>
            <a:p>
              <a:pPr>
                <a:spcBef>
                  <a:spcPts val="0"/>
                </a:spcBef>
              </a:pPr>
              <a:r>
                <a:rPr lang="en-US" sz="2000" dirty="0"/>
                <a:t>Supporting data would include:</a:t>
              </a:r>
            </a:p>
            <a:p>
              <a:pPr marL="342900" indent="-342900">
                <a:spcBef>
                  <a:spcPts val="0"/>
                </a:spcBef>
                <a:buFont typeface="Arial" panose="020B0604020202020204" pitchFamily="34" charset="0"/>
                <a:buChar char="•"/>
              </a:pPr>
              <a:r>
                <a:rPr lang="en-US" sz="2000" dirty="0"/>
                <a:t>Construction material record</a:t>
              </a:r>
            </a:p>
            <a:p>
              <a:pPr marL="342900" indent="-342900">
                <a:spcBef>
                  <a:spcPts val="0"/>
                </a:spcBef>
                <a:buFont typeface="Arial" panose="020B0604020202020204" pitchFamily="34" charset="0"/>
                <a:buChar char="•"/>
              </a:pPr>
              <a:r>
                <a:rPr lang="en-US" sz="2000" dirty="0"/>
                <a:t>Construction date</a:t>
              </a:r>
            </a:p>
            <a:p>
              <a:pPr marL="342900" indent="-342900">
                <a:spcBef>
                  <a:spcPts val="0"/>
                </a:spcBef>
                <a:buFont typeface="Arial" panose="020B0604020202020204" pitchFamily="34" charset="0"/>
                <a:buChar char="•"/>
              </a:pPr>
              <a:r>
                <a:rPr lang="en-US" sz="2000" dirty="0"/>
                <a:t>Traffic information</a:t>
              </a:r>
            </a:p>
            <a:p>
              <a:pPr marL="342900" indent="-342900">
                <a:spcBef>
                  <a:spcPts val="0"/>
                </a:spcBef>
                <a:buFont typeface="Arial" panose="020B0604020202020204" pitchFamily="34" charset="0"/>
                <a:buChar char="•"/>
              </a:pPr>
              <a:r>
                <a:rPr lang="en-US" sz="2000" dirty="0"/>
                <a:t>Maintenance data</a:t>
              </a:r>
            </a:p>
            <a:p>
              <a:pPr marL="342900" indent="-342900">
                <a:spcBef>
                  <a:spcPts val="0"/>
                </a:spcBef>
                <a:buFont typeface="Arial" panose="020B0604020202020204" pitchFamily="34" charset="0"/>
                <a:buChar char="•"/>
              </a:pPr>
              <a:r>
                <a:rPr lang="en-US" sz="2000" dirty="0"/>
                <a:t>Weather data</a:t>
              </a:r>
            </a:p>
            <a:p>
              <a:pPr marL="342900" indent="-342900">
                <a:spcBef>
                  <a:spcPts val="0"/>
                </a:spcBef>
                <a:buFont typeface="Arial" panose="020B0604020202020204" pitchFamily="34" charset="0"/>
                <a:buChar char="•"/>
              </a:pPr>
              <a:r>
                <a:rPr lang="en-US" sz="2000" dirty="0"/>
                <a:t>Trees/vegetation</a:t>
              </a:r>
            </a:p>
            <a:p>
              <a:pPr marL="342900" indent="-342900">
                <a:spcBef>
                  <a:spcPts val="0"/>
                </a:spcBef>
                <a:buFont typeface="Arial" panose="020B0604020202020204" pitchFamily="34" charset="0"/>
                <a:buChar char="•"/>
              </a:pPr>
              <a:r>
                <a:rPr lang="en-US" sz="2000" dirty="0"/>
                <a:t>Land use</a:t>
              </a:r>
            </a:p>
            <a:p>
              <a:pPr marL="342900" indent="-342900">
                <a:spcBef>
                  <a:spcPts val="0"/>
                </a:spcBef>
                <a:buFont typeface="Arial" panose="020B0604020202020204" pitchFamily="34" charset="0"/>
                <a:buChar char="•"/>
              </a:pPr>
              <a:r>
                <a:rPr lang="en-US" sz="2000" dirty="0"/>
                <a:t>Condition of road</a:t>
              </a:r>
            </a:p>
            <a:p>
              <a:pPr marL="342900" indent="-342900">
                <a:spcBef>
                  <a:spcPts val="0"/>
                </a:spcBef>
                <a:buFont typeface="Arial" panose="020B0604020202020204" pitchFamily="34" charset="0"/>
                <a:buChar char="•"/>
              </a:pPr>
              <a:r>
                <a:rPr lang="en-US" sz="2000" dirty="0"/>
                <a:t># of crashes</a:t>
              </a:r>
            </a:p>
            <a:p>
              <a:pPr marL="342900" indent="-342900">
                <a:spcBef>
                  <a:spcPts val="0"/>
                </a:spcBef>
                <a:buFont typeface="Arial" panose="020B0604020202020204" pitchFamily="34" charset="0"/>
                <a:buChar char="•"/>
              </a:pPr>
              <a:r>
                <a:rPr lang="en-US" sz="2000" dirty="0"/>
                <a:t>Traffic risk data</a:t>
              </a:r>
            </a:p>
            <a:p>
              <a:pPr marL="342900" indent="-342900">
                <a:spcBef>
                  <a:spcPts val="0"/>
                </a:spcBef>
                <a:buFont typeface="Arial" panose="020B0604020202020204" pitchFamily="34" charset="0"/>
                <a:buChar char="•"/>
              </a:pPr>
              <a:r>
                <a:rPr lang="en-US" sz="2000" dirty="0"/>
                <a:t>LIDAR data</a:t>
              </a:r>
            </a:p>
            <a:p>
              <a:pPr marL="342900" indent="-342900">
                <a:spcBef>
                  <a:spcPts val="0"/>
                </a:spcBef>
                <a:buFont typeface="Arial" panose="020B0604020202020204" pitchFamily="34" charset="0"/>
                <a:buChar char="•"/>
              </a:pPr>
              <a:r>
                <a:rPr lang="en-US" sz="2000" dirty="0"/>
                <a:t>Soil layer</a:t>
              </a:r>
            </a:p>
            <a:p>
              <a:pPr marL="342900" indent="-342900">
                <a:spcBef>
                  <a:spcPts val="0"/>
                </a:spcBef>
                <a:buFont typeface="Arial" panose="020B0604020202020204" pitchFamily="34" charset="0"/>
                <a:buChar char="•"/>
              </a:pPr>
              <a:r>
                <a:rPr lang="en-US" sz="2000" dirty="0"/>
                <a:t>High-resolution satellite</a:t>
              </a:r>
            </a:p>
          </p:txBody>
        </p:sp>
        <p:sp>
          <p:nvSpPr>
            <p:cNvPr id="23" name="TextBox 22">
              <a:extLst>
                <a:ext uri="{FF2B5EF4-FFF2-40B4-BE49-F238E27FC236}">
                  <a16:creationId xmlns:a16="http://schemas.microsoft.com/office/drawing/2014/main" id="{58496923-12AD-4275-A4F5-634BE8A47C8F}"/>
                </a:ext>
              </a:extLst>
            </p:cNvPr>
            <p:cNvSpPr txBox="1"/>
            <p:nvPr/>
          </p:nvSpPr>
          <p:spPr>
            <a:xfrm>
              <a:off x="628650" y="3295255"/>
              <a:ext cx="3943350" cy="753748"/>
            </a:xfrm>
            <a:prstGeom prst="rect">
              <a:avLst/>
            </a:prstGeom>
            <a:grpFill/>
            <a:ln>
              <a:solidFill>
                <a:schemeClr val="bg1">
                  <a:lumMod val="65000"/>
                </a:schemeClr>
              </a:solidFill>
            </a:ln>
          </p:spPr>
          <p:txBody>
            <a:bodyPr wrap="square" rtlCol="0" anchor="ctr">
              <a:noAutofit/>
            </a:bodyPr>
            <a:lstStyle/>
            <a:p>
              <a:pPr>
                <a:spcBef>
                  <a:spcPts val="0"/>
                </a:spcBef>
              </a:pPr>
              <a:r>
                <a:rPr lang="en-US" sz="2000" b="1" dirty="0"/>
                <a:t>Challenges:</a:t>
              </a:r>
              <a:endParaRPr lang="en-US" sz="2000" i="1" dirty="0"/>
            </a:p>
            <a:p>
              <a:pPr>
                <a:spcBef>
                  <a:spcPts val="0"/>
                </a:spcBef>
              </a:pPr>
              <a:endParaRPr lang="en-US" sz="700" dirty="0"/>
            </a:p>
            <a:p>
              <a:pPr marL="285750" indent="-285750">
                <a:buFont typeface="Arial" panose="020B0604020202020204" pitchFamily="34" charset="0"/>
                <a:buChar char="•"/>
              </a:pPr>
              <a:r>
                <a:rPr lang="en-US" sz="2000" dirty="0"/>
                <a:t>No TS for detailed data</a:t>
              </a:r>
            </a:p>
            <a:p>
              <a:pPr marL="285750" indent="-285750">
                <a:buFont typeface="Arial" panose="020B0604020202020204" pitchFamily="34" charset="0"/>
                <a:buChar char="•"/>
              </a:pPr>
              <a:r>
                <a:rPr lang="en-US" sz="2000" dirty="0"/>
                <a:t>Model complexity</a:t>
              </a:r>
            </a:p>
          </p:txBody>
        </p:sp>
      </p:grpSp>
      <p:sp>
        <p:nvSpPr>
          <p:cNvPr id="7" name="TextBox 6">
            <a:extLst>
              <a:ext uri="{FF2B5EF4-FFF2-40B4-BE49-F238E27FC236}">
                <a16:creationId xmlns:a16="http://schemas.microsoft.com/office/drawing/2014/main" id="{4F03B3DB-A6B0-4BEB-84C2-8435811BA8F7}"/>
              </a:ext>
            </a:extLst>
          </p:cNvPr>
          <p:cNvSpPr txBox="1"/>
          <p:nvPr/>
        </p:nvSpPr>
        <p:spPr>
          <a:xfrm>
            <a:off x="6633796" y="735013"/>
            <a:ext cx="2510204" cy="369332"/>
          </a:xfrm>
          <a:prstGeom prst="rect">
            <a:avLst/>
          </a:prstGeom>
          <a:solidFill>
            <a:schemeClr val="accent4">
              <a:lumMod val="20000"/>
              <a:lumOff val="80000"/>
            </a:schemeClr>
          </a:solidFill>
        </p:spPr>
        <p:txBody>
          <a:bodyPr wrap="square" rtlCol="0">
            <a:spAutoFit/>
          </a:bodyPr>
          <a:lstStyle/>
          <a:p>
            <a:r>
              <a:rPr lang="en-US" dirty="0"/>
              <a:t>City: General application</a:t>
            </a:r>
          </a:p>
        </p:txBody>
      </p:sp>
      <p:sp>
        <p:nvSpPr>
          <p:cNvPr id="8" name="TextBox 7">
            <a:extLst>
              <a:ext uri="{FF2B5EF4-FFF2-40B4-BE49-F238E27FC236}">
                <a16:creationId xmlns:a16="http://schemas.microsoft.com/office/drawing/2014/main" id="{C5FB9689-BDD0-4101-A9D5-E5552FE9C561}"/>
              </a:ext>
            </a:extLst>
          </p:cNvPr>
          <p:cNvSpPr txBox="1"/>
          <p:nvPr/>
        </p:nvSpPr>
        <p:spPr>
          <a:xfrm>
            <a:off x="7161335" y="6304084"/>
            <a:ext cx="1354015" cy="261610"/>
          </a:xfrm>
          <a:prstGeom prst="rect">
            <a:avLst/>
          </a:prstGeom>
          <a:noFill/>
        </p:spPr>
        <p:txBody>
          <a:bodyPr wrap="square" rtlCol="0">
            <a:spAutoFit/>
          </a:bodyPr>
          <a:lstStyle/>
          <a:p>
            <a:r>
              <a:rPr lang="en-US" sz="1100" dirty="0"/>
              <a:t>INTERNAL USE ONLY</a:t>
            </a:r>
          </a:p>
        </p:txBody>
      </p:sp>
    </p:spTree>
    <p:extLst>
      <p:ext uri="{BB962C8B-B14F-4D97-AF65-F5344CB8AC3E}">
        <p14:creationId xmlns:p14="http://schemas.microsoft.com/office/powerpoint/2010/main" val="2852324413"/>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rticleStartDate xmlns="http://schemas.microsoft.com/sharepoint/v3">2017-12-14T05:00:00+00:00</ArticleStartDate>
    <PublishingContact xmlns="http://schemas.microsoft.com/sharepoint/v3">
      <UserInfo>
        <DisplayName/>
        <AccountId xsi:nil="true"/>
        <AccountType/>
      </UserInfo>
    </PublishingContact>
    <Contact_x0028_s_x0029_ xmlns="3e02667f-0271-471b-bd6e-11a2e16def1d">
      <UserInfo>
        <DisplayName>SRV-ITSOP-SPO-OPS</DisplayName>
        <AccountId>133</AccountId>
        <AccountType/>
      </UserInfo>
    </Contact_x0028_s_x0029_>
    <Abstract xmlns="3e02667f-0271-471b-bd6e-11a2e16def1d" xsi:nil="true"/>
    <Feature xmlns="3e02667f-0271-471b-bd6e-11a2e16def1d">false</Feature>
    <TaxCatchAll xmlns="3e02667f-0271-471b-bd6e-11a2e16def1d">
      <Value>27</Value>
      <Value>4</Value>
      <Value>7</Value>
    </TaxCatchAll>
    <TaxKeywordTaxHTField xmlns="3e02667f-0271-471b-bd6e-11a2e16def1d">
      <Terms xmlns="http://schemas.microsoft.com/office/infopath/2007/PartnerControls"/>
    </TaxKeywordTaxHTField>
    <SystemData xmlns="3e02667f-0271-471b-bd6e-11a2e16def1d" xsi:nil="true"/>
    <PageInfo xmlns="3e02667f-0271-471b-bd6e-11a2e16def1d" xsi:nil="true"/>
    <ExternalURL xmlns="3e02667f-0271-471b-bd6e-11a2e16def1d" xsi:nil="true"/>
    <f6836c8cfc5146d888b8918e85fd4b0e xmlns="3e02667f-0271-471b-bd6e-11a2e16def1d">
      <Terms xmlns="http://schemas.microsoft.com/office/infopath/2007/PartnerControls">
        <TermInfo xmlns="http://schemas.microsoft.com/office/infopath/2007/PartnerControls">
          <TermName xmlns="http://schemas.microsoft.com/office/infopath/2007/PartnerControls">Middle East and North Africa (MNA)</TermName>
          <TermId xmlns="http://schemas.microsoft.com/office/infopath/2007/PartnerControls">d0dca7b9-6ed2-4dfc-ad2d-cc3494be618a</TermId>
        </TermInfo>
      </Terms>
    </f6836c8cfc5146d888b8918e85fd4b0e>
    <ProjectID xmlns="3e02667f-0271-471b-bd6e-11a2e16def1d" xsi:nil="true"/>
    <h40645383bce4db190f92f65d69cf557 xmlns="3e02667f-0271-471b-bd6e-11a2e16def1d">
      <Terms xmlns="http://schemas.microsoft.com/office/infopath/2007/PartnerControls"/>
    </h40645383bce4db190f92f65d69cf557>
    <UserData xmlns="3e02667f-0271-471b-bd6e-11a2e16def1d" xsi:nil="true"/>
    <EnableRating xmlns="3e02667f-0271-471b-bd6e-11a2e16def1d">false</EnableRating>
    <fbe16eaccf4749f086104f7c67297f76 xmlns="3e02667f-0271-471b-bd6e-11a2e16def1d">
      <Terms xmlns="http://schemas.microsoft.com/office/infopath/2007/PartnerControls"/>
    </fbe16eaccf4749f086104f7c67297f76>
    <le7312e839b9405fb813e48a1ee083cb xmlns="3e02667f-0271-471b-bd6e-11a2e16def1d">
      <Terms xmlns="http://schemas.microsoft.com/office/infopath/2007/PartnerControls"/>
    </le7312e839b9405fb813e48a1ee083cb>
    <n3588c81c2504f79a2ae07b8fc872de1 xmlns="3e02667f-0271-471b-bd6e-11a2e16def1d">
      <Terms xmlns="http://schemas.microsoft.com/office/infopath/2007/PartnerControls">
        <TermInfo xmlns="http://schemas.microsoft.com/office/infopath/2007/PartnerControls">
          <TermName xmlns="http://schemas.microsoft.com/office/infopath/2007/PartnerControls">Official Use Only</TermName>
          <TermId xmlns="http://schemas.microsoft.com/office/infopath/2007/PartnerControls">4119b812-446b-4199-aebc-580c95bfd42a</TermId>
        </TermInfo>
      </Terms>
    </n3588c81c2504f79a2ae07b8fc872de1>
    <m30f5f85ad26449189da578bd9e06217 xmlns="3e02667f-0271-471b-bd6e-11a2e16def1d">
      <Terms xmlns="http://schemas.microsoft.com/office/infopath/2007/PartnerControls"/>
    </m30f5f85ad26449189da578bd9e06217>
    <e0919e4a962d4c1aa34dcc9ee85a7530 xmlns="3e02667f-0271-471b-bd6e-11a2e16def1d">
      <Terms xmlns="http://schemas.microsoft.com/office/infopath/2007/PartnerControls"/>
    </e0919e4a962d4c1aa34dcc9ee85a7530>
    <g60ac5c7cc5e48988332aa7f3f7675f4 xmlns="3e02667f-0271-471b-bd6e-11a2e16def1d">
      <Terms xmlns="http://schemas.microsoft.com/office/infopath/2007/PartnerControls"/>
    </g60ac5c7cc5e48988332aa7f3f7675f4>
    <FeatureToTile xmlns="3e02667f-0271-471b-bd6e-11a2e16def1d">false</FeatureToTile>
    <ncc44d6e437c4ee18d4e35566604faa7 xmlns="3e02667f-0271-471b-bd6e-11a2e16def1d">
      <Terms xmlns="http://schemas.microsoft.com/office/infopath/2007/PartnerControls"/>
    </ncc44d6e437c4ee18d4e35566604faa7>
    <PublishingPageImage xmlns="http://schemas.microsoft.com/sharepoint/v3" xsi:nil="true"/>
    <DocumentCategory xmlns="3e02667f-0271-471b-bd6e-11a2e16def1d" xsi:nil="true"/>
    <EnableComments xmlns="3e02667f-0271-471b-bd6e-11a2e16def1d">false</EnableComments>
    <Authors xmlns="3e02667f-0271-471b-bd6e-11a2e16def1d" xsi:nil="true"/>
    <g24ce987e2a14cd88b1be8bba67dc4d6 xmlns="3e02667f-0271-471b-bd6e-11a2e16def1d">
      <Terms xmlns="http://schemas.microsoft.com/office/infopath/2007/PartnerControls"/>
    </g24ce987e2a14cd88b1be8bba67dc4d6>
    <DateLaunch xmlns="3e02667f-0271-471b-bd6e-11a2e16def1d">2017-12-14T05:00:00+00:00</DateLaunch>
    <o8e900f321d24bb18bb65b4f51774acf xmlns="3e02667f-0271-471b-bd6e-11a2e16def1d">
      <Terms xmlns="http://schemas.microsoft.com/office/infopath/2007/PartnerControls">
        <TermInfo xmlns="http://schemas.microsoft.com/office/infopath/2007/PartnerControls">
          <TermName xmlns="http://schemas.microsoft.com/office/infopath/2007/PartnerControls">Consultative Document</TermName>
          <TermId xmlns="http://schemas.microsoft.com/office/infopath/2007/PartnerControls">570b0068-18f7-4914-b90a-acee21ab0536</TermId>
        </TermInfo>
      </Terms>
    </o8e900f321d24bb18bb65b4f51774acf>
    <e7fed2b567784b7fb4115fec76c3b6ef xmlns="3e02667f-0271-471b-bd6e-11a2e16def1d">
      <Terms xmlns="http://schemas.microsoft.com/office/infopath/2007/PartnerControls"/>
    </e7fed2b567784b7fb4115fec76c3b6ef>
  </documentManagement>
</p:properties>
</file>

<file path=customXml/item3.xml><?xml version="1.0" encoding="utf-8"?>
<ct:contentTypeSchema xmlns:ct="http://schemas.microsoft.com/office/2006/metadata/contentType" xmlns:ma="http://schemas.microsoft.com/office/2006/metadata/properties/metaAttributes" ct:_="" ma:_="" ma:contentTypeName="OneCMS_File" ma:contentTypeID="0x010100AF87B42F0C344341B239E919EB90A367010100A739B6FD82C4BD48902FA06215856C78" ma:contentTypeVersion="20" ma:contentTypeDescription="" ma:contentTypeScope="" ma:versionID="6ce4945b089a8ae020dbe50177320460">
  <xsd:schema xmlns:xsd="http://www.w3.org/2001/XMLSchema" xmlns:xs="http://www.w3.org/2001/XMLSchema" xmlns:p="http://schemas.microsoft.com/office/2006/metadata/properties" xmlns:ns1="http://schemas.microsoft.com/sharepoint/v3" xmlns:ns2="3e02667f-0271-471b-bd6e-11a2e16def1d" targetNamespace="http://schemas.microsoft.com/office/2006/metadata/properties" ma:root="true" ma:fieldsID="76e134c41b69acc816c453de28eb2984" ns1:_="" ns2:_="">
    <xsd:import namespace="http://schemas.microsoft.com/sharepoint/v3"/>
    <xsd:import namespace="3e02667f-0271-471b-bd6e-11a2e16def1d"/>
    <xsd:element name="properties">
      <xsd:complexType>
        <xsd:sequence>
          <xsd:element name="documentManagement">
            <xsd:complexType>
              <xsd:all>
                <xsd:element ref="ns2:h40645383bce4db190f92f65d69cf557" minOccurs="0"/>
                <xsd:element ref="ns2:TaxCatchAll" minOccurs="0"/>
                <xsd:element ref="ns2:TaxCatchAllLabel" minOccurs="0"/>
                <xsd:element ref="ns2:ncc44d6e437c4ee18d4e35566604faa7" minOccurs="0"/>
                <xsd:element ref="ns2:e0919e4a962d4c1aa34dcc9ee85a7530" minOccurs="0"/>
                <xsd:element ref="ns2:n3588c81c2504f79a2ae07b8fc872de1" minOccurs="0"/>
                <xsd:element ref="ns2:le7312e839b9405fb813e48a1ee083cb" minOccurs="0"/>
                <xsd:element ref="ns2:g60ac5c7cc5e48988332aa7f3f7675f4" minOccurs="0"/>
                <xsd:element ref="ns2:f6836c8cfc5146d888b8918e85fd4b0e" minOccurs="0"/>
                <xsd:element ref="ns2:Abstract" minOccurs="0"/>
                <xsd:element ref="ns2:Authors" minOccurs="0"/>
                <xsd:element ref="ns2:TaxKeywordTaxHTField" minOccurs="0"/>
                <xsd:element ref="ns2:fbe16eaccf4749f086104f7c67297f76" minOccurs="0"/>
                <xsd:element ref="ns2:DateLaunch" minOccurs="0"/>
                <xsd:element ref="ns2:ExternalURL" minOccurs="0"/>
                <xsd:element ref="ns2:Feature" minOccurs="0"/>
                <xsd:element ref="ns2:FeatureToTile" minOccurs="0"/>
                <xsd:element ref="ns2:SystemData" minOccurs="0"/>
                <xsd:element ref="ns2:UserData" minOccurs="0"/>
                <xsd:element ref="ns2:o8e900f321d24bb18bb65b4f51774acf" minOccurs="0"/>
                <xsd:element ref="ns2:Contact_x0028_s_x0029_" minOccurs="0"/>
                <xsd:element ref="ns1:ArticleStartDate" minOccurs="0"/>
                <xsd:element ref="ns2:EnableComments" minOccurs="0"/>
                <xsd:element ref="ns2:EnableRating" minOccurs="0"/>
                <xsd:element ref="ns2:PageInfo" minOccurs="0"/>
                <xsd:element ref="ns1:PublishingPageImage" minOccurs="0"/>
                <xsd:element ref="ns2:DocumentCategory" minOccurs="0"/>
                <xsd:element ref="ns2:g24ce987e2a14cd88b1be8bba67dc4d6" minOccurs="0"/>
                <xsd:element ref="ns2:m30f5f85ad26449189da578bd9e06217" minOccurs="0"/>
                <xsd:element ref="ns2:ProjectID" minOccurs="0"/>
                <xsd:element ref="ns1:PublishingContact" minOccurs="0"/>
                <xsd:element ref="ns2:e7fed2b567784b7fb4115fec76c3b6e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rticleStartDate" ma:index="40" nillable="true" ma:displayName="Article Date" ma:description="Article Date is a site column created by the Publishing feature. It is used on the Article Page Content Type as the date of the page." ma:format="DateOnly" ma:internalName="ArticleStartDate">
      <xsd:simpleType>
        <xsd:restriction base="dms:DateTime"/>
      </xsd:simpleType>
    </xsd:element>
    <xsd:element name="PublishingPageImage" ma:index="44" nillable="true" ma:displayName="Page Image" ma:description="Page Image is a site column created by the Publishing feature. It is used on the Article Page Content Type as the primary image of the page." ma:internalName="PublishingPageImage">
      <xsd:simpleType>
        <xsd:restriction base="dms:Unknown"/>
      </xsd:simpleType>
    </xsd:element>
    <xsd:element name="PublishingContact" ma:index="51" nillable="true" ma:displayName="Contact" ma:description="Contact is a site column created by the Publishing feature. It is used on the Page Content Type as the person or group who is the contact person for the page." ma:list="UserInfo" ma:internalName="PublishingContac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e02667f-0271-471b-bd6e-11a2e16def1d" elementFormDefault="qualified">
    <xsd:import namespace="http://schemas.microsoft.com/office/2006/documentManagement/types"/>
    <xsd:import namespace="http://schemas.microsoft.com/office/infopath/2007/PartnerControls"/>
    <xsd:element name="h40645383bce4db190f92f65d69cf557" ma:index="8" nillable="true" ma:taxonomy="true" ma:internalName="h40645383bce4db190f92f65d69cf557" ma:taxonomyFieldName="VPU" ma:displayName="VPU" ma:default="" ma:fieldId="{14064538-3bce-4db1-90f9-2f65d69cf557}" ma:taxonomyMulti="true" ma:sspId="2a6c10d7-b926-4fc0-945e-3cbf5049f6bd" ma:termSetId="d49201c8-9b91-492e-899c-b5b3e12a5ed0"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dca30e97-bbe4-466c-bba4-f5edb513f180}" ma:internalName="TaxCatchAll" ma:showField="CatchAllData" ma:web="84750b98-030a-4060-864e-5ad0fb19c1fd">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dca30e97-bbe4-466c-bba4-f5edb513f180}" ma:internalName="TaxCatchAllLabel" ma:readOnly="true" ma:showField="CatchAllDataLabel" ma:web="84750b98-030a-4060-864e-5ad0fb19c1fd">
      <xsd:complexType>
        <xsd:complexContent>
          <xsd:extension base="dms:MultiChoiceLookup">
            <xsd:sequence>
              <xsd:element name="Value" type="dms:Lookup" maxOccurs="unbounded" minOccurs="0" nillable="true"/>
            </xsd:sequence>
          </xsd:extension>
        </xsd:complexContent>
      </xsd:complexType>
    </xsd:element>
    <xsd:element name="ncc44d6e437c4ee18d4e35566604faa7" ma:index="12" nillable="true" ma:taxonomy="true" ma:internalName="ncc44d6e437c4ee18d4e35566604faa7" ma:taxonomyFieldName="Topics" ma:displayName="Topics" ma:readOnly="false" ma:fieldId="{7cc44d6e-437c-4ee1-8d4e-35566604faa7}" ma:taxonomyMulti="true" ma:sspId="2a6c10d7-b926-4fc0-945e-3cbf5049f6bd" ma:termSetId="52c8dc5b-2000-4eb2-836c-73f156eae2f8" ma:anchorId="00000000-0000-0000-0000-000000000000" ma:open="false" ma:isKeyword="false">
      <xsd:complexType>
        <xsd:sequence>
          <xsd:element ref="pc:Terms" minOccurs="0" maxOccurs="1"/>
        </xsd:sequence>
      </xsd:complexType>
    </xsd:element>
    <xsd:element name="e0919e4a962d4c1aa34dcc9ee85a7530" ma:index="14" nillable="true" ma:taxonomy="true" ma:internalName="e0919e4a962d4c1aa34dcc9ee85a7530" ma:taxonomyFieldName="Country" ma:displayName="Country and City" ma:readOnly="false" ma:fieldId="{e0919e4a-962d-4c1a-a34d-cc9ee85a7530}" ma:taxonomyMulti="true" ma:sspId="2a6c10d7-b926-4fc0-945e-3cbf5049f6bd" ma:termSetId="d4c2a98a-c9a1-4fb7-a107-4340f5ef9596" ma:anchorId="00000000-0000-0000-0000-000000000000" ma:open="false" ma:isKeyword="false">
      <xsd:complexType>
        <xsd:sequence>
          <xsd:element ref="pc:Terms" minOccurs="0" maxOccurs="1"/>
        </xsd:sequence>
      </xsd:complexType>
    </xsd:element>
    <xsd:element name="n3588c81c2504f79a2ae07b8fc872de1" ma:index="16" nillable="true" ma:taxonomy="true" ma:internalName="n3588c81c2504f79a2ae07b8fc872de1" ma:taxonomyFieldName="InformationClassification" ma:displayName="Information Classification" ma:default="4;#Official Use Only|4119b812-446b-4199-aebc-580c95bfd42a" ma:fieldId="{73588c81-c250-4f79-a2ae-07b8fc872de1}" ma:sspId="2a6c10d7-b926-4fc0-945e-3cbf5049f6bd" ma:termSetId="64584bab-8e1a-4e77-9a74-729fd66acaac" ma:anchorId="00000000-0000-0000-0000-000000000000" ma:open="false" ma:isKeyword="false">
      <xsd:complexType>
        <xsd:sequence>
          <xsd:element ref="pc:Terms" minOccurs="0" maxOccurs="1"/>
        </xsd:sequence>
      </xsd:complexType>
    </xsd:element>
    <xsd:element name="le7312e839b9405fb813e48a1ee083cb" ma:index="18" nillable="true" ma:taxonomy="true" ma:internalName="le7312e839b9405fb813e48a1ee083cb" ma:taxonomyFieldName="Languages" ma:displayName="Languages" ma:readOnly="false" ma:default="-1;#English|e31af5d6-94ea-4ba5-925e-022fd8479dfd" ma:fieldId="{5e7312e8-39b9-405f-b813-e48a1ee083cb}" ma:sspId="2a6c10d7-b926-4fc0-945e-3cbf5049f6bd" ma:termSetId="df4cdebe-530a-4c7f-82dc-f183711160e8" ma:anchorId="00000000-0000-0000-0000-000000000000" ma:open="false" ma:isKeyword="false">
      <xsd:complexType>
        <xsd:sequence>
          <xsd:element ref="pc:Terms" minOccurs="0" maxOccurs="1"/>
        </xsd:sequence>
      </xsd:complexType>
    </xsd:element>
    <xsd:element name="g60ac5c7cc5e48988332aa7f3f7675f4" ma:index="20" nillable="true" ma:taxonomy="true" ma:internalName="g60ac5c7cc5e48988332aa7f3f7675f4" ma:taxonomyFieldName="Region" ma:displayName="Region and Country" ma:readOnly="false" ma:default="-1;#World|181f87ec-6d12-43c8-9f7a-dc47bc14aa64" ma:fieldId="{060ac5c7-cc5e-4898-8332-aa7f3f7675f4}" ma:taxonomyMulti="true" ma:sspId="2a6c10d7-b926-4fc0-945e-3cbf5049f6bd" ma:termSetId="bc82f570-771a-4efe-b637-ab15e81e67d6" ma:anchorId="00000000-0000-0000-0000-000000000000" ma:open="false" ma:isKeyword="false">
      <xsd:complexType>
        <xsd:sequence>
          <xsd:element ref="pc:Terms" minOccurs="0" maxOccurs="1"/>
        </xsd:sequence>
      </xsd:complexType>
    </xsd:element>
    <xsd:element name="f6836c8cfc5146d888b8918e85fd4b0e" ma:index="22" nillable="true" ma:taxonomy="true" ma:internalName="f6836c8cfc5146d888b8918e85fd4b0e" ma:taxonomyFieldName="GeographicArea" ma:displayName="Geographic Area" ma:default="2;#World|181f87ec-6d12-43c8-9f7a-dc47bc14aa64" ma:fieldId="{f6836c8c-fc51-46d8-88b8-918e85fd4b0e}" ma:taxonomyMulti="true" ma:sspId="2a6c10d7-b926-4fc0-945e-3cbf5049f6bd" ma:termSetId="bc82f570-771a-4efe-b637-ab15e81e67d6" ma:anchorId="00000000-0000-0000-0000-000000000000" ma:open="false" ma:isKeyword="false">
      <xsd:complexType>
        <xsd:sequence>
          <xsd:element ref="pc:Terms" minOccurs="0" maxOccurs="1"/>
        </xsd:sequence>
      </xsd:complexType>
    </xsd:element>
    <xsd:element name="Abstract" ma:index="24" nillable="true" ma:displayName="Abstract" ma:internalName="Abstract" ma:readOnly="false">
      <xsd:simpleType>
        <xsd:restriction base="dms:Note"/>
      </xsd:simpleType>
    </xsd:element>
    <xsd:element name="Authors" ma:index="25" nillable="true" ma:displayName="Authors" ma:internalName="Authors" ma:readOnly="false">
      <xsd:simpleType>
        <xsd:restriction base="dms:Note"/>
      </xsd:simpleType>
    </xsd:element>
    <xsd:element name="TaxKeywordTaxHTField" ma:index="26" nillable="true" ma:taxonomy="true" ma:internalName="TaxKeywordTaxHTField" ma:taxonomyFieldName="TaxKeyword" ma:displayName="Enterprise Keywords" ma:fieldId="{23f27201-bee3-471e-b2e7-b64fd8b7ca38}" ma:taxonomyMulti="true" ma:sspId="2a6c10d7-b926-4fc0-945e-3cbf5049f6bd" ma:termSetId="00000000-0000-0000-0000-000000000000" ma:anchorId="00000000-0000-0000-0000-000000000000" ma:open="true" ma:isKeyword="true">
      <xsd:complexType>
        <xsd:sequence>
          <xsd:element ref="pc:Terms" minOccurs="0" maxOccurs="1"/>
        </xsd:sequence>
      </xsd:complexType>
    </xsd:element>
    <xsd:element name="fbe16eaccf4749f086104f7c67297f76" ma:index="28" nillable="true" ma:taxonomy="true" ma:internalName="fbe16eaccf4749f086104f7c67297f76" ma:taxonomyFieldName="Organization" ma:displayName="Organization" ma:readOnly="false" ma:default="-1;#World Bank|bc205cc9-8a56-48a3-9f30-b099e7707c1b" ma:fieldId="{fbe16eac-cf47-49f0-8610-4f7c67297f76}" ma:taxonomyMulti="true" ma:sspId="2a6c10d7-b926-4fc0-945e-3cbf5049f6bd" ma:termSetId="f1062a45-b171-4440-8f47-0528c2ab8fc7" ma:anchorId="00000000-0000-0000-0000-000000000000" ma:open="false" ma:isKeyword="false">
      <xsd:complexType>
        <xsd:sequence>
          <xsd:element ref="pc:Terms" minOccurs="0" maxOccurs="1"/>
        </xsd:sequence>
      </xsd:complexType>
    </xsd:element>
    <xsd:element name="DateLaunch" ma:index="31" nillable="true" ma:displayName="Date launched on web" ma:format="DateTime" ma:internalName="DateLaunch">
      <xsd:simpleType>
        <xsd:restriction base="dms:DateTime"/>
      </xsd:simpleType>
    </xsd:element>
    <xsd:element name="ExternalURL" ma:index="32" nillable="true" ma:displayName="External URL" ma:internalName="ExternalURL" ma:readOnly="false">
      <xsd:simpleType>
        <xsd:restriction base="dms:Text"/>
      </xsd:simpleType>
    </xsd:element>
    <xsd:element name="Feature" ma:index="33" nillable="true" ma:displayName="Feature" ma:internalName="Feature" ma:readOnly="false">
      <xsd:simpleType>
        <xsd:restriction base="dms:Boolean"/>
      </xsd:simpleType>
    </xsd:element>
    <xsd:element name="FeatureToTile" ma:index="34" nillable="true" ma:displayName="Feature To Tile" ma:internalName="FeatureToTile" ma:readOnly="false">
      <xsd:simpleType>
        <xsd:restriction base="dms:Boolean"/>
      </xsd:simpleType>
    </xsd:element>
    <xsd:element name="SystemData" ma:index="35" nillable="true" ma:displayName="SystemData" ma:internalName="SystemData">
      <xsd:simpleType>
        <xsd:restriction base="dms:Note"/>
      </xsd:simpleType>
    </xsd:element>
    <xsd:element name="UserData" ma:index="36" nillable="true" ma:displayName="UserData" ma:internalName="UserData">
      <xsd:simpleType>
        <xsd:restriction base="dms:Note"/>
      </xsd:simpleType>
    </xsd:element>
    <xsd:element name="o8e900f321d24bb18bb65b4f51774acf" ma:index="37" nillable="true" ma:taxonomy="true" ma:internalName="o8e900f321d24bb18bb65b4f51774acf" ma:taxonomyFieldName="DocumentType" ma:displayName="Document Type" ma:default="" ma:fieldId="{88e900f3-21d2-4bb1-8bb6-5b4f51774acf}" ma:taxonomyMulti="true" ma:sspId="2a6c10d7-b926-4fc0-945e-3cbf5049f6bd" ma:termSetId="fe5d0590-9a37-47b6-bc2b-3c53aa671283" ma:anchorId="00000000-0000-0000-0000-000000000000" ma:open="false" ma:isKeyword="false">
      <xsd:complexType>
        <xsd:sequence>
          <xsd:element ref="pc:Terms" minOccurs="0" maxOccurs="1"/>
        </xsd:sequence>
      </xsd:complexType>
    </xsd:element>
    <xsd:element name="Contact_x0028_s_x0029_" ma:index="39" nillable="true" ma:displayName="Contact(s)" ma:list="UserInfo" ma:SharePointGroup="0" ma:internalName="Contact_x0028_s_x0029_" ma:readOnly="false" ma:showField="Titl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nableComments" ma:index="41" nillable="true" ma:displayName="Enable Comments" ma:internalName="EnableComments">
      <xsd:simpleType>
        <xsd:restriction base="dms:Boolean"/>
      </xsd:simpleType>
    </xsd:element>
    <xsd:element name="EnableRating" ma:index="42" nillable="true" ma:displayName="Enable Rating" ma:internalName="EnableRating">
      <xsd:simpleType>
        <xsd:restriction base="dms:Boolean"/>
      </xsd:simpleType>
    </xsd:element>
    <xsd:element name="PageInfo" ma:index="43" nillable="true" ma:displayName="PageInfo" ma:internalName="PageInfo">
      <xsd:simpleType>
        <xsd:restriction base="dms:Note">
          <xsd:maxLength value="255"/>
        </xsd:restriction>
      </xsd:simpleType>
    </xsd:element>
    <xsd:element name="DocumentCategory" ma:index="45" nillable="true" ma:displayName="Document Category" ma:default="Document" ma:format="Dropdown" ma:internalName="DocumentCategory" ma:readOnly="false">
      <xsd:simpleType>
        <xsd:restriction base="dms:Choice">
          <xsd:enumeration value="Document"/>
          <xsd:enumeration value="KB Document"/>
          <xsd:enumeration value="KB Links"/>
        </xsd:restriction>
      </xsd:simpleType>
    </xsd:element>
    <xsd:element name="g24ce987e2a14cd88b1be8bba67dc4d6" ma:index="46" nillable="true" ma:taxonomy="true" ma:internalName="g24ce987e2a14cd88b1be8bba67dc4d6" ma:taxonomyFieldName="ExternalSponsor" ma:displayName="External Sponsor" ma:readOnly="false" ma:fieldId="{024ce987-e2a1-4cd8-8b1b-e8bba67dc4d6}" ma:sspId="2a6c10d7-b926-4fc0-945e-3cbf5049f6bd" ma:termSetId="dfaaa827-5eeb-4880-9a85-fc0311ecbb37" ma:anchorId="00000000-0000-0000-0000-000000000000" ma:open="false" ma:isKeyword="false">
      <xsd:complexType>
        <xsd:sequence>
          <xsd:element ref="pc:Terms" minOccurs="0" maxOccurs="1"/>
        </xsd:sequence>
      </xsd:complexType>
    </xsd:element>
    <xsd:element name="m30f5f85ad26449189da578bd9e06217" ma:index="48" nillable="true" ma:taxonomy="true" ma:internalName="m30f5f85ad26449189da578bd9e06217" ma:taxonomyFieldName="InternalSponsor" ma:displayName="Internal Sponsor" ma:readOnly="false" ma:fieldId="{630f5f85-ad26-4491-89da-578bd9e06217}" ma:sspId="2a6c10d7-b926-4fc0-945e-3cbf5049f6bd" ma:termSetId="c1dc34fa-d16b-4d70-bdd2-768a61141102" ma:anchorId="00000000-0000-0000-0000-000000000000" ma:open="false" ma:isKeyword="false">
      <xsd:complexType>
        <xsd:sequence>
          <xsd:element ref="pc:Terms" minOccurs="0" maxOccurs="1"/>
        </xsd:sequence>
      </xsd:complexType>
    </xsd:element>
    <xsd:element name="ProjectID" ma:index="50" nillable="true" ma:displayName="ProjectID" ma:internalName="ProjectID">
      <xsd:simpleType>
        <xsd:restriction base="dms:Text"/>
      </xsd:simpleType>
    </xsd:element>
    <xsd:element name="e7fed2b567784b7fb4115fec76c3b6ef" ma:index="52" nillable="true" ma:taxonomy="true" ma:internalName="e7fed2b567784b7fb4115fec76c3b6ef" ma:taxonomyFieldName="BusinessFunctions" ma:displayName="BusinessFunctions" ma:default="" ma:fieldId="{e7fed2b5-6778-4b7f-b411-5fec76c3b6ef}" ma:sspId="2a6c10d7-b926-4fc0-945e-3cbf5049f6bd" ma:termSetId="db3575e5-83ce-417a-a0d0-81b3c1db79e8"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30"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D849B7-67F7-46D0-BCCE-0B32B541BF2C}">
  <ds:schemaRefs>
    <ds:schemaRef ds:uri="http://schemas.microsoft.com/sharepoint/v3/contenttype/forms"/>
  </ds:schemaRefs>
</ds:datastoreItem>
</file>

<file path=customXml/itemProps2.xml><?xml version="1.0" encoding="utf-8"?>
<ds:datastoreItem xmlns:ds="http://schemas.openxmlformats.org/officeDocument/2006/customXml" ds:itemID="{E1411A60-769E-442B-B390-1EF3C655A713}">
  <ds:schemaRefs>
    <ds:schemaRef ds:uri="http://schemas.microsoft.com/office/infopath/2007/PartnerControls"/>
    <ds:schemaRef ds:uri="http://schemas.microsoft.com/sharepoint/v3"/>
    <ds:schemaRef ds:uri="http://www.w3.org/XML/1998/namespace"/>
    <ds:schemaRef ds:uri="http://purl.org/dc/elements/1.1/"/>
    <ds:schemaRef ds:uri="http://purl.org/dc/dcmitype/"/>
    <ds:schemaRef ds:uri="http://schemas.microsoft.com/office/2006/metadata/properties"/>
    <ds:schemaRef ds:uri="http://schemas.microsoft.com/office/2006/documentManagement/types"/>
    <ds:schemaRef ds:uri="http://schemas.openxmlformats.org/package/2006/metadata/core-properties"/>
    <ds:schemaRef ds:uri="3e02667f-0271-471b-bd6e-11a2e16def1d"/>
    <ds:schemaRef ds:uri="http://purl.org/dc/terms/"/>
  </ds:schemaRefs>
</ds:datastoreItem>
</file>

<file path=customXml/itemProps3.xml><?xml version="1.0" encoding="utf-8"?>
<ds:datastoreItem xmlns:ds="http://schemas.openxmlformats.org/officeDocument/2006/customXml" ds:itemID="{E0F1A8EF-2817-46F9-88D8-19D798AD52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e02667f-0271-471b-bd6e-11a2e16def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7498</TotalTime>
  <Words>1304</Words>
  <Application>Microsoft Office PowerPoint</Application>
  <PresentationFormat>On-screen Show (4:3)</PresentationFormat>
  <Paragraphs>271</Paragraphs>
  <Slides>18</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MS PGothic</vt:lpstr>
      <vt:lpstr>Andes ExtraLight</vt:lpstr>
      <vt:lpstr>Arial</vt:lpstr>
      <vt:lpstr>Calibri</vt:lpstr>
      <vt:lpstr>Calibri Light</vt:lpstr>
      <vt:lpstr>Impact</vt:lpstr>
      <vt:lpstr>Oswald</vt:lpstr>
      <vt:lpstr>Roboto Condensed</vt:lpstr>
      <vt:lpstr>Trebuchet MS</vt:lpstr>
      <vt:lpstr>1_Office Theme</vt:lpstr>
      <vt:lpstr>Machine Learning for Cities From Key Concepts to Smart City Applications  Workshop outputs Smart Cities KSB – November 20, 2018</vt:lpstr>
      <vt:lpstr>Summary: Machine learning (ML), a set of methods to recognize patterns from large datasets, has a growing range of applications in cities. This workshop walked through the five key steps in building a supervised learning model – a family of algorithm widely used in smart city applications.  Transport planning example: We built a model to help plan transport investments by training a decision tree classifier on survey data about how 54 participants travel to work. Open source ML methods were used to create the exercise, and annotated source code is available here.  Brainstorming session: Participants then broke into six groups to brainstorm potential future ML applications in a city of their choice. The proposed uses ranged from identifying vulnerable buildings in Jakarta, to strengthening building code implementation in Kingston, to detecting cholera outbreaks in Harare – see following slides for details.   Next steps: Please continue the dialogue! Contact relevant teams1 / the workshop presenters with questions or ideas for urban ML.  1 Teams with urban ML expertise include DEC DG, GFDRR Labs, GSUGL, GOST, Smart Cities KSB, and others.</vt:lpstr>
      <vt:lpstr>The workshop illustrated five key steps to building a machine learning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Imagining urban use cases</vt:lpstr>
      <vt:lpstr>Three example cases:</vt:lpstr>
      <vt:lpstr>Question: Could an algorithm reduce risk in the built environment by sending building inspectors to the most dangerous cases first?</vt:lpstr>
      <vt:lpstr>Question: Can we train a classification algorithm to identify vacant homes for possible intervention by the Detroit Land Bank, without sending officers to look?</vt:lpstr>
      <vt:lpstr>Question: Can we develop an algorithm to automatically detect polluting plumes (ash clouds) from images of buildings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co-nebefits in the Bank-financed Operations</dc:title>
  <dc:creator>Sohee Gu</dc:creator>
  <dc:description/>
  <cp:lastModifiedBy>Nicholas K.W. Jones</cp:lastModifiedBy>
  <cp:revision>254</cp:revision>
  <cp:lastPrinted>2018-10-02T20:09:47Z</cp:lastPrinted>
  <dcterms:created xsi:type="dcterms:W3CDTF">2017-11-13T17:26:13Z</dcterms:created>
  <dcterms:modified xsi:type="dcterms:W3CDTF">2018-11-27T18:48:37Z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0x010100AF87B42F0C344341B239E919EB90A367010100A739B6FD82C4BD48902FA06215856C78</vt:lpwstr>
  </property>
  <property fmtid="{D5CDD505-2E9C-101B-9397-08002B2CF9AE}" pid="3" name="InformationClassification">
    <vt:lpwstr>4;#Official Use Only|4119b812-446b-4199-aebc-580c95bfd42a</vt:lpwstr>
  </property>
  <property fmtid="{D5CDD505-2E9C-101B-9397-08002B2CF9AE}" pid="4" name="OwnershipUnit">
    <vt:lpwstr/>
  </property>
  <property fmtid="{D5CDD505-2E9C-101B-9397-08002B2CF9AE}" pid="5" name="TaxKeyword">
    <vt:lpwstr/>
  </property>
  <property fmtid="{D5CDD505-2E9C-101B-9397-08002B2CF9AE}" pid="6" name="Topic(s)">
    <vt:lpwstr/>
  </property>
  <property fmtid="{D5CDD505-2E9C-101B-9397-08002B2CF9AE}" pid="7" name="Source_x002d_Sponsor">
    <vt:lpwstr/>
  </property>
  <property fmtid="{D5CDD505-2E9C-101B-9397-08002B2CF9AE}" pid="8" name="HashTags">
    <vt:lpwstr/>
  </property>
  <property fmtid="{D5CDD505-2E9C-101B-9397-08002B2CF9AE}" pid="9" name="DocumentType">
    <vt:lpwstr>7;#Consultative Document|570b0068-18f7-4914-b90a-acee21ab0536</vt:lpwstr>
  </property>
  <property fmtid="{D5CDD505-2E9C-101B-9397-08002B2CF9AE}" pid="10" name="Development_x0020_Challenge">
    <vt:lpwstr/>
  </property>
  <property fmtid="{D5CDD505-2E9C-101B-9397-08002B2CF9AE}" pid="11" name="GeographicArea">
    <vt:lpwstr>27;#Middle East and North Africa (MNA)|d0dca7b9-6ed2-4dfc-ad2d-cc3494be618a</vt:lpwstr>
  </property>
  <property fmtid="{D5CDD505-2E9C-101B-9397-08002B2CF9AE}" pid="12" name="Source-Sponsor">
    <vt:lpwstr/>
  </property>
  <property fmtid="{D5CDD505-2E9C-101B-9397-08002B2CF9AE}" pid="13" name="Development Challenge">
    <vt:lpwstr/>
  </property>
  <property fmtid="{D5CDD505-2E9C-101B-9397-08002B2CF9AE}" pid="14" name="OwnershipUnitLabel">
    <vt:lpwstr/>
  </property>
  <property fmtid="{D5CDD505-2E9C-101B-9397-08002B2CF9AE}" pid="15" name="Order">
    <vt:r8>107600</vt:r8>
  </property>
  <property fmtid="{D5CDD505-2E9C-101B-9397-08002B2CF9AE}" pid="16" name="PublishingRollupImage">
    <vt:lpwstr/>
  </property>
  <property fmtid="{D5CDD505-2E9C-101B-9397-08002B2CF9AE}" pid="17" name="DcoumentType">
    <vt:lpwstr>7;#Consultative Document|570b0068-18f7-4914-b90a-acee21ab0536</vt:lpwstr>
  </property>
  <property fmtid="{D5CDD505-2E9C-101B-9397-08002B2CF9AE}" pid="18" name="Region">
    <vt:lpwstr/>
  </property>
  <property fmtid="{D5CDD505-2E9C-101B-9397-08002B2CF9AE}" pid="19" name="EventId">
    <vt:lpwstr/>
  </property>
  <property fmtid="{D5CDD505-2E9C-101B-9397-08002B2CF9AE}" pid="20" name="p176ae130422436a8ff7a482f3ab88f6">
    <vt:lpwstr/>
  </property>
  <property fmtid="{D5CDD505-2E9C-101B-9397-08002B2CF9AE}" pid="21" name="DisplayStyle">
    <vt:lpwstr/>
  </property>
  <property fmtid="{D5CDD505-2E9C-101B-9397-08002B2CF9AE}" pid="22" name="ContactLoginName">
    <vt:lpwstr/>
  </property>
  <property fmtid="{D5CDD505-2E9C-101B-9397-08002B2CF9AE}" pid="23" name="Country">
    <vt:lpwstr/>
  </property>
  <property fmtid="{D5CDD505-2E9C-101B-9397-08002B2CF9AE}" pid="24" name="Organization">
    <vt:lpwstr/>
  </property>
  <property fmtid="{D5CDD505-2E9C-101B-9397-08002B2CF9AE}" pid="25" name="bb439ff4107e44fc8ea664ebc646d8d8">
    <vt:lpwstr>Consultative Document|570b0068-18f7-4914-b90a-acee21ab0536</vt:lpwstr>
  </property>
  <property fmtid="{D5CDD505-2E9C-101B-9397-08002B2CF9AE}" pid="26" name="VPU">
    <vt:lpwstr/>
  </property>
  <property fmtid="{D5CDD505-2E9C-101B-9397-08002B2CF9AE}" pid="27" name="ContactUPI">
    <vt:lpwstr/>
  </property>
  <property fmtid="{D5CDD505-2E9C-101B-9397-08002B2CF9AE}" pid="28" name="UniqueItemId">
    <vt:lpwstr>MNA_DOCUM_1076</vt:lpwstr>
  </property>
  <property fmtid="{D5CDD505-2E9C-101B-9397-08002B2CF9AE}" pid="29" name="InternalSponsor">
    <vt:lpwstr/>
  </property>
  <property fmtid="{D5CDD505-2E9C-101B-9397-08002B2CF9AE}" pid="30" name="Topics">
    <vt:lpwstr/>
  </property>
  <property fmtid="{D5CDD505-2E9C-101B-9397-08002B2CF9AE}" pid="31" name="Languages">
    <vt:lpwstr/>
  </property>
  <property fmtid="{D5CDD505-2E9C-101B-9397-08002B2CF9AE}" pid="32" name="c8251775ec7d4b78a080c2108a22e48e">
    <vt:lpwstr/>
  </property>
  <property fmtid="{D5CDD505-2E9C-101B-9397-08002B2CF9AE}" pid="33" name="ExternalSponsor">
    <vt:lpwstr/>
  </property>
</Properties>
</file>