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1" r:id="rId4"/>
    <p:sldId id="260" r:id="rId5"/>
    <p:sldId id="769" r:id="rId6"/>
    <p:sldId id="266" r:id="rId7"/>
    <p:sldId id="265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8E6"/>
    <a:srgbClr val="2BF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92"/>
  </p:normalViewPr>
  <p:slideViewPr>
    <p:cSldViewPr snapToGrid="0">
      <p:cViewPr>
        <p:scale>
          <a:sx n="66" d="100"/>
          <a:sy n="66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B2DC5-B8BA-40B3-AACC-780E99002BA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9F97CCA-A5C2-40AC-A0E5-86A51818E5A6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Low Early Experience/Interest in STEM</a:t>
          </a:r>
        </a:p>
      </dgm:t>
    </dgm:pt>
    <dgm:pt modelId="{1418D6C2-D4AE-4056-9AD4-4D8CFA5C38CF}" type="parTrans" cxnId="{A56765B9-568F-47DE-B8D9-D27ED7A73589}">
      <dgm:prSet/>
      <dgm:spPr/>
      <dgm:t>
        <a:bodyPr/>
        <a:lstStyle/>
        <a:p>
          <a:endParaRPr lang="en-US" b="1"/>
        </a:p>
      </dgm:t>
    </dgm:pt>
    <dgm:pt modelId="{50751061-FFF2-44E8-B39C-D6161E5AD98A}" type="sibTrans" cxnId="{A56765B9-568F-47DE-B8D9-D27ED7A73589}">
      <dgm:prSet/>
      <dgm:spPr/>
      <dgm:t>
        <a:bodyPr/>
        <a:lstStyle/>
        <a:p>
          <a:endParaRPr lang="en-US" b="1"/>
        </a:p>
      </dgm:t>
    </dgm:pt>
    <dgm:pt modelId="{61E5E4A4-B3B8-49B6-8614-6DD9C929CBCA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Lack of Internship/Training Opportunities</a:t>
          </a:r>
        </a:p>
      </dgm:t>
    </dgm:pt>
    <dgm:pt modelId="{5FCBAC48-360E-47B3-8682-D987F9312E05}" type="parTrans" cxnId="{B4127C24-742B-48EC-BDA1-472EF373BF0E}">
      <dgm:prSet/>
      <dgm:spPr/>
      <dgm:t>
        <a:bodyPr/>
        <a:lstStyle/>
        <a:p>
          <a:endParaRPr lang="en-US" b="1"/>
        </a:p>
      </dgm:t>
    </dgm:pt>
    <dgm:pt modelId="{C9EC7C59-AE61-464F-AE43-5C07C7D1AE03}" type="sibTrans" cxnId="{B4127C24-742B-48EC-BDA1-472EF373BF0E}">
      <dgm:prSet/>
      <dgm:spPr/>
      <dgm:t>
        <a:bodyPr/>
        <a:lstStyle/>
        <a:p>
          <a:endParaRPr lang="en-US" b="1"/>
        </a:p>
      </dgm:t>
    </dgm:pt>
    <dgm:pt modelId="{534CDEF3-EB6F-417B-B939-B5D5137A3C41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Employer Bias (Hiring, at work)</a:t>
          </a:r>
        </a:p>
      </dgm:t>
    </dgm:pt>
    <dgm:pt modelId="{BA8E024F-9772-4916-98AB-2D37A5272136}" type="parTrans" cxnId="{F84C1202-D66B-424B-8BE1-BAB3FF71BE13}">
      <dgm:prSet/>
      <dgm:spPr/>
      <dgm:t>
        <a:bodyPr/>
        <a:lstStyle/>
        <a:p>
          <a:endParaRPr lang="en-US" b="1"/>
        </a:p>
      </dgm:t>
    </dgm:pt>
    <dgm:pt modelId="{78EB1421-4E2C-41CC-B4C6-D207B7E2417D}" type="sibTrans" cxnId="{F84C1202-D66B-424B-8BE1-BAB3FF71BE13}">
      <dgm:prSet/>
      <dgm:spPr/>
      <dgm:t>
        <a:bodyPr/>
        <a:lstStyle/>
        <a:p>
          <a:endParaRPr lang="en-US" b="1"/>
        </a:p>
      </dgm:t>
    </dgm:pt>
    <dgm:pt modelId="{31596A58-585D-4D3C-A36A-85FD4E6692C2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Wage Gap</a:t>
          </a:r>
        </a:p>
      </dgm:t>
    </dgm:pt>
    <dgm:pt modelId="{0A087251-54FB-4B53-AB53-6F7F4D01426C}" type="parTrans" cxnId="{97EE1169-3815-4B58-9FAE-E9B3597B87FB}">
      <dgm:prSet/>
      <dgm:spPr/>
      <dgm:t>
        <a:bodyPr/>
        <a:lstStyle/>
        <a:p>
          <a:endParaRPr lang="en-US" b="1"/>
        </a:p>
      </dgm:t>
    </dgm:pt>
    <dgm:pt modelId="{E6B65475-80F5-4FFD-B15D-ED8EADAE6F8A}" type="sibTrans" cxnId="{97EE1169-3815-4B58-9FAE-E9B3597B87FB}">
      <dgm:prSet/>
      <dgm:spPr/>
      <dgm:t>
        <a:bodyPr/>
        <a:lstStyle/>
        <a:p>
          <a:endParaRPr lang="en-US" b="1"/>
        </a:p>
      </dgm:t>
    </dgm:pt>
    <dgm:pt modelId="{FF3B5E48-B1E3-4689-B753-5FE9F8A3AF00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Lack of Gender Friendly Programs/Faculty</a:t>
          </a:r>
        </a:p>
      </dgm:t>
    </dgm:pt>
    <dgm:pt modelId="{4B282BC6-83BB-48CF-A1A5-706C2C41C1F0}" type="parTrans" cxnId="{BFEC2A78-9232-4963-8C0B-825DC1D6093E}">
      <dgm:prSet/>
      <dgm:spPr/>
      <dgm:t>
        <a:bodyPr/>
        <a:lstStyle/>
        <a:p>
          <a:endParaRPr lang="en-US" b="1"/>
        </a:p>
      </dgm:t>
    </dgm:pt>
    <dgm:pt modelId="{6D912138-0D10-4E3D-A450-855E72754476}" type="sibTrans" cxnId="{BFEC2A78-9232-4963-8C0B-825DC1D6093E}">
      <dgm:prSet/>
      <dgm:spPr/>
      <dgm:t>
        <a:bodyPr/>
        <a:lstStyle/>
        <a:p>
          <a:endParaRPr lang="en-US" b="1"/>
        </a:p>
      </dgm:t>
    </dgm:pt>
    <dgm:pt modelId="{121679CD-A130-4235-B264-32CA39C41858}" type="pres">
      <dgm:prSet presAssocID="{D75B2DC5-B8BA-40B3-AACC-780E99002BAF}" presName="Name0" presStyleCnt="0">
        <dgm:presLayoutVars>
          <dgm:dir/>
          <dgm:animLvl val="lvl"/>
          <dgm:resizeHandles val="exact"/>
        </dgm:presLayoutVars>
      </dgm:prSet>
      <dgm:spPr/>
    </dgm:pt>
    <dgm:pt modelId="{FC3692A8-6373-4D67-9290-E34FFBB5E352}" type="pres">
      <dgm:prSet presAssocID="{C9F97CCA-A5C2-40AC-A0E5-86A51818E5A6}" presName="Name8" presStyleCnt="0"/>
      <dgm:spPr/>
    </dgm:pt>
    <dgm:pt modelId="{552B1AD5-58B8-4B38-A6A5-F841B1075C85}" type="pres">
      <dgm:prSet presAssocID="{C9F97CCA-A5C2-40AC-A0E5-86A51818E5A6}" presName="level" presStyleLbl="node1" presStyleIdx="0" presStyleCnt="5">
        <dgm:presLayoutVars>
          <dgm:chMax val="1"/>
          <dgm:bulletEnabled val="1"/>
        </dgm:presLayoutVars>
      </dgm:prSet>
      <dgm:spPr/>
    </dgm:pt>
    <dgm:pt modelId="{2F4EE359-D5EA-436C-88D4-9F07DE9FE59D}" type="pres">
      <dgm:prSet presAssocID="{C9F97CCA-A5C2-40AC-A0E5-86A51818E5A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8B8631D-5FD9-49F4-B314-FD4CBE8548B6}" type="pres">
      <dgm:prSet presAssocID="{FF3B5E48-B1E3-4689-B753-5FE9F8A3AF00}" presName="Name8" presStyleCnt="0"/>
      <dgm:spPr/>
    </dgm:pt>
    <dgm:pt modelId="{DA7DEFB2-E3B9-4EB5-B83C-124F2F574DD6}" type="pres">
      <dgm:prSet presAssocID="{FF3B5E48-B1E3-4689-B753-5FE9F8A3AF00}" presName="level" presStyleLbl="node1" presStyleIdx="1" presStyleCnt="5">
        <dgm:presLayoutVars>
          <dgm:chMax val="1"/>
          <dgm:bulletEnabled val="1"/>
        </dgm:presLayoutVars>
      </dgm:prSet>
      <dgm:spPr/>
    </dgm:pt>
    <dgm:pt modelId="{3F5DF7F9-88EB-4B7F-A37D-37D4313515B7}" type="pres">
      <dgm:prSet presAssocID="{FF3B5E48-B1E3-4689-B753-5FE9F8A3AF0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11D716-BE63-4F65-BB32-1A434BF5E791}" type="pres">
      <dgm:prSet presAssocID="{61E5E4A4-B3B8-49B6-8614-6DD9C929CBCA}" presName="Name8" presStyleCnt="0"/>
      <dgm:spPr/>
    </dgm:pt>
    <dgm:pt modelId="{69E8073C-6617-4539-A046-D336BB3E119A}" type="pres">
      <dgm:prSet presAssocID="{61E5E4A4-B3B8-49B6-8614-6DD9C929CBCA}" presName="level" presStyleLbl="node1" presStyleIdx="2" presStyleCnt="5">
        <dgm:presLayoutVars>
          <dgm:chMax val="1"/>
          <dgm:bulletEnabled val="1"/>
        </dgm:presLayoutVars>
      </dgm:prSet>
      <dgm:spPr/>
    </dgm:pt>
    <dgm:pt modelId="{79F90FCB-83C3-4EDB-86DA-DF74C976EFB3}" type="pres">
      <dgm:prSet presAssocID="{61E5E4A4-B3B8-49B6-8614-6DD9C929CB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ACDE9C7-6C52-4CCA-A5D6-C1E66ABB3A2D}" type="pres">
      <dgm:prSet presAssocID="{534CDEF3-EB6F-417B-B939-B5D5137A3C41}" presName="Name8" presStyleCnt="0"/>
      <dgm:spPr/>
    </dgm:pt>
    <dgm:pt modelId="{74550094-AD8D-4425-9490-85325CFDC978}" type="pres">
      <dgm:prSet presAssocID="{534CDEF3-EB6F-417B-B939-B5D5137A3C41}" presName="level" presStyleLbl="node1" presStyleIdx="3" presStyleCnt="5">
        <dgm:presLayoutVars>
          <dgm:chMax val="1"/>
          <dgm:bulletEnabled val="1"/>
        </dgm:presLayoutVars>
      </dgm:prSet>
      <dgm:spPr/>
    </dgm:pt>
    <dgm:pt modelId="{1364B855-85E8-45C9-95F6-87A3962620E2}" type="pres">
      <dgm:prSet presAssocID="{534CDEF3-EB6F-417B-B939-B5D5137A3C4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C57E44-D0A4-44EC-9A1C-CEC735DFC609}" type="pres">
      <dgm:prSet presAssocID="{31596A58-585D-4D3C-A36A-85FD4E6692C2}" presName="Name8" presStyleCnt="0"/>
      <dgm:spPr/>
    </dgm:pt>
    <dgm:pt modelId="{97F634D7-43E7-4E59-ACF1-ABA5FE4007E5}" type="pres">
      <dgm:prSet presAssocID="{31596A58-585D-4D3C-A36A-85FD4E6692C2}" presName="level" presStyleLbl="node1" presStyleIdx="4" presStyleCnt="5">
        <dgm:presLayoutVars>
          <dgm:chMax val="1"/>
          <dgm:bulletEnabled val="1"/>
        </dgm:presLayoutVars>
      </dgm:prSet>
      <dgm:spPr/>
    </dgm:pt>
    <dgm:pt modelId="{BED74CB2-B48F-4B94-A638-3AEF2381B520}" type="pres">
      <dgm:prSet presAssocID="{31596A58-585D-4D3C-A36A-85FD4E6692C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84C1202-D66B-424B-8BE1-BAB3FF71BE13}" srcId="{D75B2DC5-B8BA-40B3-AACC-780E99002BAF}" destId="{534CDEF3-EB6F-417B-B939-B5D5137A3C41}" srcOrd="3" destOrd="0" parTransId="{BA8E024F-9772-4916-98AB-2D37A5272136}" sibTransId="{78EB1421-4E2C-41CC-B4C6-D207B7E2417D}"/>
    <dgm:cxn modelId="{B4127C24-742B-48EC-BDA1-472EF373BF0E}" srcId="{D75B2DC5-B8BA-40B3-AACC-780E99002BAF}" destId="{61E5E4A4-B3B8-49B6-8614-6DD9C929CBCA}" srcOrd="2" destOrd="0" parTransId="{5FCBAC48-360E-47B3-8682-D987F9312E05}" sibTransId="{C9EC7C59-AE61-464F-AE43-5C07C7D1AE03}"/>
    <dgm:cxn modelId="{6B0AED26-2215-4686-BAE8-90B4C4C00DCC}" type="presOf" srcId="{D75B2DC5-B8BA-40B3-AACC-780E99002BAF}" destId="{121679CD-A130-4235-B264-32CA39C41858}" srcOrd="0" destOrd="0" presId="urn:microsoft.com/office/officeart/2005/8/layout/pyramid3"/>
    <dgm:cxn modelId="{4E434243-C8EC-4FDC-9990-0F6B27D718CC}" type="presOf" srcId="{FF3B5E48-B1E3-4689-B753-5FE9F8A3AF00}" destId="{3F5DF7F9-88EB-4B7F-A37D-37D4313515B7}" srcOrd="1" destOrd="0" presId="urn:microsoft.com/office/officeart/2005/8/layout/pyramid3"/>
    <dgm:cxn modelId="{97EE1169-3815-4B58-9FAE-E9B3597B87FB}" srcId="{D75B2DC5-B8BA-40B3-AACC-780E99002BAF}" destId="{31596A58-585D-4D3C-A36A-85FD4E6692C2}" srcOrd="4" destOrd="0" parTransId="{0A087251-54FB-4B53-AB53-6F7F4D01426C}" sibTransId="{E6B65475-80F5-4FFD-B15D-ED8EADAE6F8A}"/>
    <dgm:cxn modelId="{BFEC2A78-9232-4963-8C0B-825DC1D6093E}" srcId="{D75B2DC5-B8BA-40B3-AACC-780E99002BAF}" destId="{FF3B5E48-B1E3-4689-B753-5FE9F8A3AF00}" srcOrd="1" destOrd="0" parTransId="{4B282BC6-83BB-48CF-A1A5-706C2C41C1F0}" sibTransId="{6D912138-0D10-4E3D-A450-855E72754476}"/>
    <dgm:cxn modelId="{12A5699F-FEE1-485F-A4DE-282DCB4F04DD}" type="presOf" srcId="{C9F97CCA-A5C2-40AC-A0E5-86A51818E5A6}" destId="{2F4EE359-D5EA-436C-88D4-9F07DE9FE59D}" srcOrd="1" destOrd="0" presId="urn:microsoft.com/office/officeart/2005/8/layout/pyramid3"/>
    <dgm:cxn modelId="{13FDE19F-27CC-4A78-972A-0CD30B9CCF15}" type="presOf" srcId="{C9F97CCA-A5C2-40AC-A0E5-86A51818E5A6}" destId="{552B1AD5-58B8-4B38-A6A5-F841B1075C85}" srcOrd="0" destOrd="0" presId="urn:microsoft.com/office/officeart/2005/8/layout/pyramid3"/>
    <dgm:cxn modelId="{1A09ECB0-D4F4-4041-80EF-6D8097405744}" type="presOf" srcId="{31596A58-585D-4D3C-A36A-85FD4E6692C2}" destId="{BED74CB2-B48F-4B94-A638-3AEF2381B520}" srcOrd="1" destOrd="0" presId="urn:microsoft.com/office/officeart/2005/8/layout/pyramid3"/>
    <dgm:cxn modelId="{592132B2-0E51-4FA0-A343-506E75AC998F}" type="presOf" srcId="{31596A58-585D-4D3C-A36A-85FD4E6692C2}" destId="{97F634D7-43E7-4E59-ACF1-ABA5FE4007E5}" srcOrd="0" destOrd="0" presId="urn:microsoft.com/office/officeart/2005/8/layout/pyramid3"/>
    <dgm:cxn modelId="{A56765B9-568F-47DE-B8D9-D27ED7A73589}" srcId="{D75B2DC5-B8BA-40B3-AACC-780E99002BAF}" destId="{C9F97CCA-A5C2-40AC-A0E5-86A51818E5A6}" srcOrd="0" destOrd="0" parTransId="{1418D6C2-D4AE-4056-9AD4-4D8CFA5C38CF}" sibTransId="{50751061-FFF2-44E8-B39C-D6161E5AD98A}"/>
    <dgm:cxn modelId="{83D8DDBF-CBDA-4B9C-9B72-8509BAC9FAE2}" type="presOf" srcId="{61E5E4A4-B3B8-49B6-8614-6DD9C929CBCA}" destId="{79F90FCB-83C3-4EDB-86DA-DF74C976EFB3}" srcOrd="1" destOrd="0" presId="urn:microsoft.com/office/officeart/2005/8/layout/pyramid3"/>
    <dgm:cxn modelId="{1ACE9AC3-ACA1-47E6-A479-ECB2BF4918E2}" type="presOf" srcId="{FF3B5E48-B1E3-4689-B753-5FE9F8A3AF00}" destId="{DA7DEFB2-E3B9-4EB5-B83C-124F2F574DD6}" srcOrd="0" destOrd="0" presId="urn:microsoft.com/office/officeart/2005/8/layout/pyramid3"/>
    <dgm:cxn modelId="{56F371F5-0582-4FCD-8ADE-CC030FFFC6B3}" type="presOf" srcId="{534CDEF3-EB6F-417B-B939-B5D5137A3C41}" destId="{74550094-AD8D-4425-9490-85325CFDC978}" srcOrd="0" destOrd="0" presId="urn:microsoft.com/office/officeart/2005/8/layout/pyramid3"/>
    <dgm:cxn modelId="{546727FB-AE0D-43B0-8CBD-87DD3C42229D}" type="presOf" srcId="{534CDEF3-EB6F-417B-B939-B5D5137A3C41}" destId="{1364B855-85E8-45C9-95F6-87A3962620E2}" srcOrd="1" destOrd="0" presId="urn:microsoft.com/office/officeart/2005/8/layout/pyramid3"/>
    <dgm:cxn modelId="{20A15AFE-35F7-4B7F-BCF4-47A05C3B2E05}" type="presOf" srcId="{61E5E4A4-B3B8-49B6-8614-6DD9C929CBCA}" destId="{69E8073C-6617-4539-A046-D336BB3E119A}" srcOrd="0" destOrd="0" presId="urn:microsoft.com/office/officeart/2005/8/layout/pyramid3"/>
    <dgm:cxn modelId="{3A6EE641-11AB-4D22-8FE7-DC09D4FD6788}" type="presParOf" srcId="{121679CD-A130-4235-B264-32CA39C41858}" destId="{FC3692A8-6373-4D67-9290-E34FFBB5E352}" srcOrd="0" destOrd="0" presId="urn:microsoft.com/office/officeart/2005/8/layout/pyramid3"/>
    <dgm:cxn modelId="{C31F486B-FAFD-4793-8DB0-9A1EB561FB2D}" type="presParOf" srcId="{FC3692A8-6373-4D67-9290-E34FFBB5E352}" destId="{552B1AD5-58B8-4B38-A6A5-F841B1075C85}" srcOrd="0" destOrd="0" presId="urn:microsoft.com/office/officeart/2005/8/layout/pyramid3"/>
    <dgm:cxn modelId="{02216453-216E-4B18-9274-400166D787B6}" type="presParOf" srcId="{FC3692A8-6373-4D67-9290-E34FFBB5E352}" destId="{2F4EE359-D5EA-436C-88D4-9F07DE9FE59D}" srcOrd="1" destOrd="0" presId="urn:microsoft.com/office/officeart/2005/8/layout/pyramid3"/>
    <dgm:cxn modelId="{89F184FA-E9D8-43B6-8F70-835E9061B478}" type="presParOf" srcId="{121679CD-A130-4235-B264-32CA39C41858}" destId="{18B8631D-5FD9-49F4-B314-FD4CBE8548B6}" srcOrd="1" destOrd="0" presId="urn:microsoft.com/office/officeart/2005/8/layout/pyramid3"/>
    <dgm:cxn modelId="{4592C110-2401-42AB-B99D-2DF5F765B8BC}" type="presParOf" srcId="{18B8631D-5FD9-49F4-B314-FD4CBE8548B6}" destId="{DA7DEFB2-E3B9-4EB5-B83C-124F2F574DD6}" srcOrd="0" destOrd="0" presId="urn:microsoft.com/office/officeart/2005/8/layout/pyramid3"/>
    <dgm:cxn modelId="{030C3B0F-2597-4006-A0BD-D517F8C06BAF}" type="presParOf" srcId="{18B8631D-5FD9-49F4-B314-FD4CBE8548B6}" destId="{3F5DF7F9-88EB-4B7F-A37D-37D4313515B7}" srcOrd="1" destOrd="0" presId="urn:microsoft.com/office/officeart/2005/8/layout/pyramid3"/>
    <dgm:cxn modelId="{00B52A11-361F-4ABA-A811-C8592E23D455}" type="presParOf" srcId="{121679CD-A130-4235-B264-32CA39C41858}" destId="{0711D716-BE63-4F65-BB32-1A434BF5E791}" srcOrd="2" destOrd="0" presId="urn:microsoft.com/office/officeart/2005/8/layout/pyramid3"/>
    <dgm:cxn modelId="{34A23A7D-182E-4778-BA74-659287D4EA58}" type="presParOf" srcId="{0711D716-BE63-4F65-BB32-1A434BF5E791}" destId="{69E8073C-6617-4539-A046-D336BB3E119A}" srcOrd="0" destOrd="0" presId="urn:microsoft.com/office/officeart/2005/8/layout/pyramid3"/>
    <dgm:cxn modelId="{84FDA116-97FA-46E3-B756-6535FB4B3F12}" type="presParOf" srcId="{0711D716-BE63-4F65-BB32-1A434BF5E791}" destId="{79F90FCB-83C3-4EDB-86DA-DF74C976EFB3}" srcOrd="1" destOrd="0" presId="urn:microsoft.com/office/officeart/2005/8/layout/pyramid3"/>
    <dgm:cxn modelId="{7797B4E6-F33B-4762-BFF9-1024CA474B9B}" type="presParOf" srcId="{121679CD-A130-4235-B264-32CA39C41858}" destId="{9ACDE9C7-6C52-4CCA-A5D6-C1E66ABB3A2D}" srcOrd="3" destOrd="0" presId="urn:microsoft.com/office/officeart/2005/8/layout/pyramid3"/>
    <dgm:cxn modelId="{A8BC4B51-7B13-434A-B4D3-6EEF5FA09CAC}" type="presParOf" srcId="{9ACDE9C7-6C52-4CCA-A5D6-C1E66ABB3A2D}" destId="{74550094-AD8D-4425-9490-85325CFDC978}" srcOrd="0" destOrd="0" presId="urn:microsoft.com/office/officeart/2005/8/layout/pyramid3"/>
    <dgm:cxn modelId="{932F2B40-CC49-47DE-B2FD-E2FB5F0D8B1C}" type="presParOf" srcId="{9ACDE9C7-6C52-4CCA-A5D6-C1E66ABB3A2D}" destId="{1364B855-85E8-45C9-95F6-87A3962620E2}" srcOrd="1" destOrd="0" presId="urn:microsoft.com/office/officeart/2005/8/layout/pyramid3"/>
    <dgm:cxn modelId="{5930C311-A187-4E17-AAF8-1653906D6411}" type="presParOf" srcId="{121679CD-A130-4235-B264-32CA39C41858}" destId="{89C57E44-D0A4-44EC-9A1C-CEC735DFC609}" srcOrd="4" destOrd="0" presId="urn:microsoft.com/office/officeart/2005/8/layout/pyramid3"/>
    <dgm:cxn modelId="{FDC7F73B-9454-458A-BC2D-AC2E22C30FBA}" type="presParOf" srcId="{89C57E44-D0A4-44EC-9A1C-CEC735DFC609}" destId="{97F634D7-43E7-4E59-ACF1-ABA5FE4007E5}" srcOrd="0" destOrd="0" presId="urn:microsoft.com/office/officeart/2005/8/layout/pyramid3"/>
    <dgm:cxn modelId="{C7B9A75A-6167-4B48-BFDF-1E977EA9CB7A}" type="presParOf" srcId="{89C57E44-D0A4-44EC-9A1C-CEC735DFC609}" destId="{BED74CB2-B48F-4B94-A638-3AEF2381B52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45719-5A53-4DA0-B2B4-EA3CA9D1206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F9248C-2D03-48A8-B884-9448276B8863}">
      <dgm:prSet phldrT="[Text]" custT="1"/>
      <dgm:spPr>
        <a:solidFill>
          <a:srgbClr val="FFC000">
            <a:alpha val="76000"/>
          </a:srgb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Stereotypes of Power Sector </a:t>
          </a:r>
        </a:p>
      </dgm:t>
    </dgm:pt>
    <dgm:pt modelId="{1D7D2A56-9FDE-4C41-AEA6-156AB247376C}" type="parTrans" cxnId="{64C6D8F9-D521-476C-AC21-B200BE188225}">
      <dgm:prSet/>
      <dgm:spPr/>
      <dgm:t>
        <a:bodyPr/>
        <a:lstStyle/>
        <a:p>
          <a:endParaRPr lang="en-US" sz="2000"/>
        </a:p>
      </dgm:t>
    </dgm:pt>
    <dgm:pt modelId="{C10E3F29-10B0-4441-B68D-66350233C75E}" type="sibTrans" cxnId="{64C6D8F9-D521-476C-AC21-B200BE188225}">
      <dgm:prSet/>
      <dgm:spPr/>
      <dgm:t>
        <a:bodyPr/>
        <a:lstStyle/>
        <a:p>
          <a:endParaRPr lang="en-US" sz="2000"/>
        </a:p>
      </dgm:t>
    </dgm:pt>
    <dgm:pt modelId="{435ED462-21AF-42BC-8A85-89BD3379DEBA}">
      <dgm:prSet phldrT="[Text]" custT="1"/>
      <dgm:spPr/>
      <dgm:t>
        <a:bodyPr/>
        <a:lstStyle/>
        <a:p>
          <a:r>
            <a:rPr lang="en-US" sz="700"/>
            <a:t>people</a:t>
          </a:r>
        </a:p>
      </dgm:t>
    </dgm:pt>
    <dgm:pt modelId="{804C6B52-60E7-4FD2-A844-7628783AC265}" type="parTrans" cxnId="{8C05F508-E387-486A-A1E7-8BD341DCE40A}">
      <dgm:prSet/>
      <dgm:spPr/>
      <dgm:t>
        <a:bodyPr/>
        <a:lstStyle/>
        <a:p>
          <a:endParaRPr lang="en-US" sz="2000"/>
        </a:p>
      </dgm:t>
    </dgm:pt>
    <dgm:pt modelId="{80B50387-D399-491C-A6A0-E930040E3B65}" type="sibTrans" cxnId="{8C05F508-E387-486A-A1E7-8BD341DCE40A}">
      <dgm:prSet/>
      <dgm:spPr/>
      <dgm:t>
        <a:bodyPr/>
        <a:lstStyle/>
        <a:p>
          <a:endParaRPr lang="en-US" sz="2000"/>
        </a:p>
      </dgm:t>
    </dgm:pt>
    <dgm:pt modelId="{267D886F-FC40-493F-AC5E-69C2421317B0}">
      <dgm:prSet phldrT="[Text]" custT="1"/>
      <dgm:spPr/>
      <dgm:t>
        <a:bodyPr/>
        <a:lstStyle/>
        <a:p>
          <a:r>
            <a:rPr lang="en-US" sz="700"/>
            <a:t>value of work</a:t>
          </a:r>
        </a:p>
      </dgm:t>
    </dgm:pt>
    <dgm:pt modelId="{5A218AA2-7267-4B3E-8732-4F29BEC40C51}" type="parTrans" cxnId="{230CE17D-492F-4A55-A7C0-560DB4A9290D}">
      <dgm:prSet/>
      <dgm:spPr/>
      <dgm:t>
        <a:bodyPr/>
        <a:lstStyle/>
        <a:p>
          <a:endParaRPr lang="en-US" sz="2000"/>
        </a:p>
      </dgm:t>
    </dgm:pt>
    <dgm:pt modelId="{12CCE365-8066-4BA7-A3A3-A0BEBF4F7D0B}" type="sibTrans" cxnId="{230CE17D-492F-4A55-A7C0-560DB4A9290D}">
      <dgm:prSet/>
      <dgm:spPr/>
      <dgm:t>
        <a:bodyPr/>
        <a:lstStyle/>
        <a:p>
          <a:endParaRPr lang="en-US" sz="2000"/>
        </a:p>
      </dgm:t>
    </dgm:pt>
    <dgm:pt modelId="{83BCAAD2-AC20-4F72-B909-4035E6DB3021}">
      <dgm:prSet phldrT="[Text]" custT="1"/>
      <dgm:spPr>
        <a:solidFill>
          <a:srgbClr val="FFC000">
            <a:alpha val="76000"/>
          </a:srgb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Negative Stereotypes and Perceived Biases in the Sector</a:t>
          </a:r>
        </a:p>
      </dgm:t>
    </dgm:pt>
    <dgm:pt modelId="{D3A0A572-0D7A-4B9C-8F8E-D1A8682FA9B1}" type="parTrans" cxnId="{99BA8D27-0063-48AC-9E92-66D2D8F67FC9}">
      <dgm:prSet/>
      <dgm:spPr/>
      <dgm:t>
        <a:bodyPr/>
        <a:lstStyle/>
        <a:p>
          <a:endParaRPr lang="en-US" sz="2000"/>
        </a:p>
      </dgm:t>
    </dgm:pt>
    <dgm:pt modelId="{E20F223D-A989-456F-A988-064190FF49AB}" type="sibTrans" cxnId="{99BA8D27-0063-48AC-9E92-66D2D8F67FC9}">
      <dgm:prSet/>
      <dgm:spPr/>
      <dgm:t>
        <a:bodyPr/>
        <a:lstStyle/>
        <a:p>
          <a:endParaRPr lang="en-US" sz="2000"/>
        </a:p>
      </dgm:t>
    </dgm:pt>
    <dgm:pt modelId="{6A4F193A-5F90-4656-9233-6BE2414C4EF4}">
      <dgm:prSet phldrT="[Text]" custT="1"/>
      <dgm:spPr/>
      <dgm:t>
        <a:bodyPr/>
        <a:lstStyle/>
        <a:p>
          <a:r>
            <a:rPr lang="en-US" sz="700"/>
            <a:t>Womens Ability</a:t>
          </a:r>
        </a:p>
      </dgm:t>
    </dgm:pt>
    <dgm:pt modelId="{DCABA713-0F78-4C42-AA25-F78D4CBCFAA2}" type="parTrans" cxnId="{F3BD8D0B-38D0-4C31-9124-5F32A7EDD851}">
      <dgm:prSet/>
      <dgm:spPr/>
      <dgm:t>
        <a:bodyPr/>
        <a:lstStyle/>
        <a:p>
          <a:endParaRPr lang="en-US" sz="2000"/>
        </a:p>
      </dgm:t>
    </dgm:pt>
    <dgm:pt modelId="{BD0B1F96-59D7-4187-AE61-5D8CA621EAFE}" type="sibTrans" cxnId="{F3BD8D0B-38D0-4C31-9124-5F32A7EDD851}">
      <dgm:prSet/>
      <dgm:spPr/>
      <dgm:t>
        <a:bodyPr/>
        <a:lstStyle/>
        <a:p>
          <a:endParaRPr lang="en-US" sz="2000"/>
        </a:p>
      </dgm:t>
    </dgm:pt>
    <dgm:pt modelId="{169D00D9-B4FE-412A-908F-59EAEE8E3A1B}">
      <dgm:prSet phldrT="[Text]" custT="1"/>
      <dgm:spPr/>
      <dgm:t>
        <a:bodyPr/>
        <a:lstStyle/>
        <a:p>
          <a:r>
            <a:rPr lang="en-US" sz="700"/>
            <a:t>Perceived gender bias and discrimination</a:t>
          </a:r>
        </a:p>
      </dgm:t>
    </dgm:pt>
    <dgm:pt modelId="{3A474C20-6E34-4CF7-99A4-A1CFC1964526}" type="parTrans" cxnId="{81741427-8572-4904-88EC-1209630835F0}">
      <dgm:prSet/>
      <dgm:spPr/>
      <dgm:t>
        <a:bodyPr/>
        <a:lstStyle/>
        <a:p>
          <a:endParaRPr lang="en-US" sz="2000"/>
        </a:p>
      </dgm:t>
    </dgm:pt>
    <dgm:pt modelId="{A246F2CC-C45E-45B2-ACDF-4C5E176E155C}" type="sibTrans" cxnId="{81741427-8572-4904-88EC-1209630835F0}">
      <dgm:prSet/>
      <dgm:spPr/>
      <dgm:t>
        <a:bodyPr/>
        <a:lstStyle/>
        <a:p>
          <a:endParaRPr lang="en-US" sz="2000"/>
        </a:p>
      </dgm:t>
    </dgm:pt>
    <dgm:pt modelId="{3883FB8F-0BB2-4ECE-A1B0-41B41F52B1FF}">
      <dgm:prSet phldrT="[Text]" custT="1"/>
      <dgm:spPr/>
      <dgm:t>
        <a:bodyPr/>
        <a:lstStyle/>
        <a:p>
          <a:r>
            <a:rPr lang="en-US" sz="700"/>
            <a:t>work</a:t>
          </a:r>
        </a:p>
      </dgm:t>
    </dgm:pt>
    <dgm:pt modelId="{1B497132-9380-4BFA-87AE-C7B9C63C7DAA}" type="parTrans" cxnId="{BF8CEE10-6CDD-430F-961E-E7CABCBE187F}">
      <dgm:prSet/>
      <dgm:spPr/>
      <dgm:t>
        <a:bodyPr/>
        <a:lstStyle/>
        <a:p>
          <a:endParaRPr lang="en-US" sz="2000"/>
        </a:p>
      </dgm:t>
    </dgm:pt>
    <dgm:pt modelId="{74BE6D75-5AF3-4D17-B65A-27FE03EA0315}" type="sibTrans" cxnId="{BF8CEE10-6CDD-430F-961E-E7CABCBE187F}">
      <dgm:prSet/>
      <dgm:spPr/>
      <dgm:t>
        <a:bodyPr/>
        <a:lstStyle/>
        <a:p>
          <a:endParaRPr lang="en-US" sz="2000"/>
        </a:p>
      </dgm:t>
    </dgm:pt>
    <dgm:pt modelId="{B05D9C0C-F9C7-4BB6-B4FD-BD455FD1F40C}">
      <dgm:prSet phldrT="[Text]" custT="1"/>
      <dgm:spPr/>
      <dgm:t>
        <a:bodyPr/>
        <a:lstStyle/>
        <a:p>
          <a:r>
            <a:rPr lang="en-US" sz="700"/>
            <a:t>income potnetial</a:t>
          </a:r>
        </a:p>
      </dgm:t>
    </dgm:pt>
    <dgm:pt modelId="{D536CD97-185A-4448-BCF9-57C69188E4E5}" type="parTrans" cxnId="{2D5AC605-DAFB-473B-8675-3FFA9BB88461}">
      <dgm:prSet/>
      <dgm:spPr/>
      <dgm:t>
        <a:bodyPr/>
        <a:lstStyle/>
        <a:p>
          <a:endParaRPr lang="en-US" sz="2000"/>
        </a:p>
      </dgm:t>
    </dgm:pt>
    <dgm:pt modelId="{B08C78FB-2A18-4396-93FF-346811EF64BE}" type="sibTrans" cxnId="{2D5AC605-DAFB-473B-8675-3FFA9BB88461}">
      <dgm:prSet/>
      <dgm:spPr/>
      <dgm:t>
        <a:bodyPr/>
        <a:lstStyle/>
        <a:p>
          <a:endParaRPr lang="en-US" sz="2000"/>
        </a:p>
      </dgm:t>
    </dgm:pt>
    <dgm:pt modelId="{5161C0DB-9620-4FFC-91B5-F800BB653270}">
      <dgm:prSet phldrT="[Text]" custT="1"/>
      <dgm:spPr/>
      <dgm:t>
        <a:bodyPr/>
        <a:lstStyle/>
        <a:p>
          <a:r>
            <a:rPr lang="en-US" sz="700"/>
            <a:t>work-family balance</a:t>
          </a:r>
        </a:p>
      </dgm:t>
    </dgm:pt>
    <dgm:pt modelId="{72FEF20A-A707-4AB8-B61C-8373EDA10DAB}" type="parTrans" cxnId="{DFC397D0-C6B8-4FF3-9DD5-72C06B5ED2E6}">
      <dgm:prSet/>
      <dgm:spPr/>
      <dgm:t>
        <a:bodyPr/>
        <a:lstStyle/>
        <a:p>
          <a:endParaRPr lang="en-US" sz="2000"/>
        </a:p>
      </dgm:t>
    </dgm:pt>
    <dgm:pt modelId="{A02BF6E2-7EC3-4B14-8658-716EF34B0067}" type="sibTrans" cxnId="{DFC397D0-C6B8-4FF3-9DD5-72C06B5ED2E6}">
      <dgm:prSet/>
      <dgm:spPr/>
      <dgm:t>
        <a:bodyPr/>
        <a:lstStyle/>
        <a:p>
          <a:endParaRPr lang="en-US" sz="2000"/>
        </a:p>
      </dgm:t>
    </dgm:pt>
    <dgm:pt modelId="{469BA099-74B9-4C76-B508-AFE3053659D7}">
      <dgm:prSet phldrT="[Text]" custT="1"/>
      <dgm:spPr/>
      <dgm:t>
        <a:bodyPr/>
        <a:lstStyle/>
        <a:p>
          <a:r>
            <a:rPr lang="en-US" sz="700"/>
            <a:t>Pushback by men</a:t>
          </a:r>
        </a:p>
      </dgm:t>
    </dgm:pt>
    <dgm:pt modelId="{B016298D-60DC-49AD-9FCB-2F5F2C67D1BD}" type="parTrans" cxnId="{3736CF85-CD35-4E62-8E9D-7161C5907128}">
      <dgm:prSet/>
      <dgm:spPr/>
      <dgm:t>
        <a:bodyPr/>
        <a:lstStyle/>
        <a:p>
          <a:endParaRPr lang="en-US" sz="2000"/>
        </a:p>
      </dgm:t>
    </dgm:pt>
    <dgm:pt modelId="{950DDB1B-5204-479B-B1D5-F338BAD12763}" type="sibTrans" cxnId="{3736CF85-CD35-4E62-8E9D-7161C5907128}">
      <dgm:prSet/>
      <dgm:spPr/>
      <dgm:t>
        <a:bodyPr/>
        <a:lstStyle/>
        <a:p>
          <a:endParaRPr lang="en-US" sz="2000"/>
        </a:p>
      </dgm:t>
    </dgm:pt>
    <dgm:pt modelId="{C069E5D8-CC5B-47E8-9EE2-0C5EBD2076BE}">
      <dgm:prSet phldrT="[Text]" custT="1"/>
      <dgm:spPr>
        <a:solidFill>
          <a:srgbClr val="FFC000">
            <a:alpha val="76000"/>
          </a:srgb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Lack of Role Models in the Sector</a:t>
          </a:r>
        </a:p>
      </dgm:t>
    </dgm:pt>
    <dgm:pt modelId="{DB569D68-4AA7-485B-BCBD-7C29921C9EE8}" type="parTrans" cxnId="{1D984CE1-6655-47DE-9B51-4DDB9921BC71}">
      <dgm:prSet/>
      <dgm:spPr/>
      <dgm:t>
        <a:bodyPr/>
        <a:lstStyle/>
        <a:p>
          <a:endParaRPr lang="en-US" sz="2000"/>
        </a:p>
      </dgm:t>
    </dgm:pt>
    <dgm:pt modelId="{FE980325-E41A-40B7-9B01-7392B92AB2D7}" type="sibTrans" cxnId="{1D984CE1-6655-47DE-9B51-4DDB9921BC71}">
      <dgm:prSet/>
      <dgm:spPr/>
      <dgm:t>
        <a:bodyPr/>
        <a:lstStyle/>
        <a:p>
          <a:endParaRPr lang="en-US" sz="2000"/>
        </a:p>
      </dgm:t>
    </dgm:pt>
    <dgm:pt modelId="{AF3A634E-6AB6-49C6-A556-ACC5BD7755A0}">
      <dgm:prSet phldrT="[Text]" custT="1"/>
      <dgm:spPr/>
      <dgm:t>
        <a:bodyPr/>
        <a:lstStyle/>
        <a:p>
          <a:r>
            <a:rPr lang="en-US" sz="700"/>
            <a:t>Female Role Models</a:t>
          </a:r>
        </a:p>
      </dgm:t>
    </dgm:pt>
    <dgm:pt modelId="{3D4EFBA0-761E-4903-8AC1-523F7EBC6380}" type="parTrans" cxnId="{93F0A8D2-7B73-41E4-94FA-CA076F3CC10E}">
      <dgm:prSet/>
      <dgm:spPr/>
      <dgm:t>
        <a:bodyPr/>
        <a:lstStyle/>
        <a:p>
          <a:endParaRPr lang="en-US" sz="2000"/>
        </a:p>
      </dgm:t>
    </dgm:pt>
    <dgm:pt modelId="{FE2B1A97-7D58-4008-BA25-75CF13F86B1E}" type="sibTrans" cxnId="{93F0A8D2-7B73-41E4-94FA-CA076F3CC10E}">
      <dgm:prSet/>
      <dgm:spPr/>
      <dgm:t>
        <a:bodyPr/>
        <a:lstStyle/>
        <a:p>
          <a:endParaRPr lang="en-US" sz="2000"/>
        </a:p>
      </dgm:t>
    </dgm:pt>
    <dgm:pt modelId="{DAB4F562-5CC2-4C25-9C93-681B401F33BB}">
      <dgm:prSet phldrT="[Text]" custT="1"/>
      <dgm:spPr/>
      <dgm:t>
        <a:bodyPr/>
        <a:lstStyle/>
        <a:p>
          <a:r>
            <a:rPr lang="en-US" sz="700"/>
            <a:t>Relatable Role Models</a:t>
          </a:r>
        </a:p>
      </dgm:t>
    </dgm:pt>
    <dgm:pt modelId="{307591ED-BA14-43F0-98D1-224355937570}" type="parTrans" cxnId="{C19DDDBF-D6F6-4A97-9070-134E55B9EE23}">
      <dgm:prSet/>
      <dgm:spPr/>
      <dgm:t>
        <a:bodyPr/>
        <a:lstStyle/>
        <a:p>
          <a:endParaRPr lang="en-US" sz="2000"/>
        </a:p>
      </dgm:t>
    </dgm:pt>
    <dgm:pt modelId="{EFB7CB0E-A6F1-44D2-90F8-8C384D433111}" type="sibTrans" cxnId="{C19DDDBF-D6F6-4A97-9070-134E55B9EE23}">
      <dgm:prSet/>
      <dgm:spPr/>
      <dgm:t>
        <a:bodyPr/>
        <a:lstStyle/>
        <a:p>
          <a:endParaRPr lang="en-US" sz="2000"/>
        </a:p>
      </dgm:t>
    </dgm:pt>
    <dgm:pt modelId="{8B29635C-469E-451B-B335-1E55665E14B9}">
      <dgm:prSet phldrT="[Text]" custT="1"/>
      <dgm:spPr>
        <a:solidFill>
          <a:srgbClr val="FFC000">
            <a:alpha val="76000"/>
          </a:srgb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Other</a:t>
          </a:r>
        </a:p>
      </dgm:t>
    </dgm:pt>
    <dgm:pt modelId="{8FE2017C-D7E2-4E0E-A23F-16147067E6CC}" type="parTrans" cxnId="{1D222EB0-AB0C-4DB0-A8FE-7A9065F7B686}">
      <dgm:prSet/>
      <dgm:spPr/>
      <dgm:t>
        <a:bodyPr/>
        <a:lstStyle/>
        <a:p>
          <a:endParaRPr lang="en-US" sz="2000"/>
        </a:p>
      </dgm:t>
    </dgm:pt>
    <dgm:pt modelId="{8EEE36DD-4607-48C3-892F-7AA5C80E8D9F}" type="sibTrans" cxnId="{1D222EB0-AB0C-4DB0-A8FE-7A9065F7B686}">
      <dgm:prSet/>
      <dgm:spPr/>
      <dgm:t>
        <a:bodyPr/>
        <a:lstStyle/>
        <a:p>
          <a:endParaRPr lang="en-US" sz="2000"/>
        </a:p>
      </dgm:t>
    </dgm:pt>
    <dgm:pt modelId="{CFA5977B-353E-4B08-80F1-FA4449517991}">
      <dgm:prSet phldrT="[Text]" custT="1"/>
      <dgm:spPr/>
      <dgm:t>
        <a:bodyPr/>
        <a:lstStyle/>
        <a:p>
          <a:r>
            <a:rPr lang="en-US" sz="700"/>
            <a:t>Gender Gap in Self-Effacy (Impacted by Gender Bias)</a:t>
          </a:r>
        </a:p>
      </dgm:t>
    </dgm:pt>
    <dgm:pt modelId="{257CCB48-C6F2-4EF2-8164-7E33D32CD07B}" type="parTrans" cxnId="{FADCEC34-5BA9-4CD4-BD97-46E8DD110E55}">
      <dgm:prSet/>
      <dgm:spPr/>
      <dgm:t>
        <a:bodyPr/>
        <a:lstStyle/>
        <a:p>
          <a:endParaRPr lang="en-US" sz="2000"/>
        </a:p>
      </dgm:t>
    </dgm:pt>
    <dgm:pt modelId="{6937CFED-7AA3-4394-86FC-9E9A51E19D5A}" type="sibTrans" cxnId="{FADCEC34-5BA9-4CD4-BD97-46E8DD110E55}">
      <dgm:prSet/>
      <dgm:spPr/>
      <dgm:t>
        <a:bodyPr/>
        <a:lstStyle/>
        <a:p>
          <a:endParaRPr lang="en-US" sz="2000"/>
        </a:p>
      </dgm:t>
    </dgm:pt>
    <dgm:pt modelId="{E802660D-7034-4832-9EAF-E11D3755AFC8}">
      <dgm:prSet phldrT="[Text]" custT="1"/>
      <dgm:spPr/>
      <dgm:t>
        <a:bodyPr/>
        <a:lstStyle/>
        <a:p>
          <a:r>
            <a:rPr lang="en-US" sz="700"/>
            <a:t>Formal Discrimination</a:t>
          </a:r>
        </a:p>
      </dgm:t>
    </dgm:pt>
    <dgm:pt modelId="{BCE75C37-9212-4788-A1CD-C786B79A306C}" type="parTrans" cxnId="{67B4E84D-240C-4103-8C9A-F105AD7F4A94}">
      <dgm:prSet/>
      <dgm:spPr/>
      <dgm:t>
        <a:bodyPr/>
        <a:lstStyle/>
        <a:p>
          <a:endParaRPr lang="en-US" sz="2000"/>
        </a:p>
      </dgm:t>
    </dgm:pt>
    <dgm:pt modelId="{93328D41-1B0B-44CB-A740-19FA3E5C24A3}" type="sibTrans" cxnId="{67B4E84D-240C-4103-8C9A-F105AD7F4A94}">
      <dgm:prSet/>
      <dgm:spPr/>
      <dgm:t>
        <a:bodyPr/>
        <a:lstStyle/>
        <a:p>
          <a:endParaRPr lang="en-US" sz="2000"/>
        </a:p>
      </dgm:t>
    </dgm:pt>
    <dgm:pt modelId="{297836EF-4A5B-462E-8D3F-DE85CC273AC2}" type="pres">
      <dgm:prSet presAssocID="{AAD45719-5A53-4DA0-B2B4-EA3CA9D1206C}" presName="Name0" presStyleCnt="0">
        <dgm:presLayoutVars>
          <dgm:dir/>
          <dgm:animLvl val="lvl"/>
          <dgm:resizeHandles/>
        </dgm:presLayoutVars>
      </dgm:prSet>
      <dgm:spPr/>
    </dgm:pt>
    <dgm:pt modelId="{102FA672-3CDF-446B-81E2-F5CA58EC73CF}" type="pres">
      <dgm:prSet presAssocID="{16F9248C-2D03-48A8-B884-9448276B8863}" presName="linNode" presStyleCnt="0"/>
      <dgm:spPr/>
    </dgm:pt>
    <dgm:pt modelId="{A8F8BA7E-2A5E-4721-AA21-C8AD802DF5E2}" type="pres">
      <dgm:prSet presAssocID="{16F9248C-2D03-48A8-B884-9448276B8863}" presName="parentShp" presStyleLbl="node1" presStyleIdx="0" presStyleCnt="4">
        <dgm:presLayoutVars>
          <dgm:bulletEnabled val="1"/>
        </dgm:presLayoutVars>
      </dgm:prSet>
      <dgm:spPr/>
    </dgm:pt>
    <dgm:pt modelId="{D200EB67-6DAE-48A5-8EC6-D76721FFD965}" type="pres">
      <dgm:prSet presAssocID="{16F9248C-2D03-48A8-B884-9448276B8863}" presName="childShp" presStyleLbl="bgAccFollowNode1" presStyleIdx="0" presStyleCnt="4">
        <dgm:presLayoutVars>
          <dgm:bulletEnabled val="1"/>
        </dgm:presLayoutVars>
      </dgm:prSet>
      <dgm:spPr/>
    </dgm:pt>
    <dgm:pt modelId="{25CAA346-B2B9-4A5E-853C-D7B6A2E0FC38}" type="pres">
      <dgm:prSet presAssocID="{C10E3F29-10B0-4441-B68D-66350233C75E}" presName="spacing" presStyleCnt="0"/>
      <dgm:spPr/>
    </dgm:pt>
    <dgm:pt modelId="{91D9ABEA-D4D4-4C66-B6A0-D2BF5A083480}" type="pres">
      <dgm:prSet presAssocID="{83BCAAD2-AC20-4F72-B909-4035E6DB3021}" presName="linNode" presStyleCnt="0"/>
      <dgm:spPr/>
    </dgm:pt>
    <dgm:pt modelId="{3D488C65-DA3C-49B8-B22C-D566B4C2BE90}" type="pres">
      <dgm:prSet presAssocID="{83BCAAD2-AC20-4F72-B909-4035E6DB3021}" presName="parentShp" presStyleLbl="node1" presStyleIdx="1" presStyleCnt="4">
        <dgm:presLayoutVars>
          <dgm:bulletEnabled val="1"/>
        </dgm:presLayoutVars>
      </dgm:prSet>
      <dgm:spPr/>
    </dgm:pt>
    <dgm:pt modelId="{30AA338D-07E4-4482-994A-F4A28EA760A1}" type="pres">
      <dgm:prSet presAssocID="{83BCAAD2-AC20-4F72-B909-4035E6DB3021}" presName="childShp" presStyleLbl="bgAccFollowNode1" presStyleIdx="1" presStyleCnt="4">
        <dgm:presLayoutVars>
          <dgm:bulletEnabled val="1"/>
        </dgm:presLayoutVars>
      </dgm:prSet>
      <dgm:spPr/>
    </dgm:pt>
    <dgm:pt modelId="{CD182696-D728-4092-B108-FB89D6619909}" type="pres">
      <dgm:prSet presAssocID="{E20F223D-A989-456F-A988-064190FF49AB}" presName="spacing" presStyleCnt="0"/>
      <dgm:spPr/>
    </dgm:pt>
    <dgm:pt modelId="{109D1252-38EE-44C2-BB19-971D2AA4FBF5}" type="pres">
      <dgm:prSet presAssocID="{C069E5D8-CC5B-47E8-9EE2-0C5EBD2076BE}" presName="linNode" presStyleCnt="0"/>
      <dgm:spPr/>
    </dgm:pt>
    <dgm:pt modelId="{59118DC6-0CD2-4ECF-8F3A-2A58C5B65F64}" type="pres">
      <dgm:prSet presAssocID="{C069E5D8-CC5B-47E8-9EE2-0C5EBD2076BE}" presName="parentShp" presStyleLbl="node1" presStyleIdx="2" presStyleCnt="4">
        <dgm:presLayoutVars>
          <dgm:bulletEnabled val="1"/>
        </dgm:presLayoutVars>
      </dgm:prSet>
      <dgm:spPr/>
    </dgm:pt>
    <dgm:pt modelId="{67368D83-46C7-4E95-9C2B-01795940257C}" type="pres">
      <dgm:prSet presAssocID="{C069E5D8-CC5B-47E8-9EE2-0C5EBD2076BE}" presName="childShp" presStyleLbl="bgAccFollowNode1" presStyleIdx="2" presStyleCnt="4">
        <dgm:presLayoutVars>
          <dgm:bulletEnabled val="1"/>
        </dgm:presLayoutVars>
      </dgm:prSet>
      <dgm:spPr/>
    </dgm:pt>
    <dgm:pt modelId="{3A2744EE-D9D6-4CDA-8EF1-A4B748F78C39}" type="pres">
      <dgm:prSet presAssocID="{FE980325-E41A-40B7-9B01-7392B92AB2D7}" presName="spacing" presStyleCnt="0"/>
      <dgm:spPr/>
    </dgm:pt>
    <dgm:pt modelId="{CE14E0BA-D5DF-4B66-A9D8-C46C8D64634B}" type="pres">
      <dgm:prSet presAssocID="{8B29635C-469E-451B-B335-1E55665E14B9}" presName="linNode" presStyleCnt="0"/>
      <dgm:spPr/>
    </dgm:pt>
    <dgm:pt modelId="{2AEBCDDD-76D9-40DC-BD1B-F36FF786AB41}" type="pres">
      <dgm:prSet presAssocID="{8B29635C-469E-451B-B335-1E55665E14B9}" presName="parentShp" presStyleLbl="node1" presStyleIdx="3" presStyleCnt="4">
        <dgm:presLayoutVars>
          <dgm:bulletEnabled val="1"/>
        </dgm:presLayoutVars>
      </dgm:prSet>
      <dgm:spPr/>
    </dgm:pt>
    <dgm:pt modelId="{2C7F4DF8-8C43-4047-A2F8-90FE912FC434}" type="pres">
      <dgm:prSet presAssocID="{8B29635C-469E-451B-B335-1E55665E14B9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D5AC605-DAFB-473B-8675-3FFA9BB88461}" srcId="{16F9248C-2D03-48A8-B884-9448276B8863}" destId="{B05D9C0C-F9C7-4BB6-B4FD-BD455FD1F40C}" srcOrd="2" destOrd="0" parTransId="{D536CD97-185A-4448-BCF9-57C69188E4E5}" sibTransId="{B08C78FB-2A18-4396-93FF-346811EF64BE}"/>
    <dgm:cxn modelId="{8C05F508-E387-486A-A1E7-8BD341DCE40A}" srcId="{16F9248C-2D03-48A8-B884-9448276B8863}" destId="{435ED462-21AF-42BC-8A85-89BD3379DEBA}" srcOrd="0" destOrd="0" parTransId="{804C6B52-60E7-4FD2-A844-7628783AC265}" sibTransId="{80B50387-D399-491C-A6A0-E930040E3B65}"/>
    <dgm:cxn modelId="{F3BD8D0B-38D0-4C31-9124-5F32A7EDD851}" srcId="{83BCAAD2-AC20-4F72-B909-4035E6DB3021}" destId="{6A4F193A-5F90-4656-9233-6BE2414C4EF4}" srcOrd="0" destOrd="0" parTransId="{DCABA713-0F78-4C42-AA25-F78D4CBCFAA2}" sibTransId="{BD0B1F96-59D7-4187-AE61-5D8CA621EAFE}"/>
    <dgm:cxn modelId="{BF8CEE10-6CDD-430F-961E-E7CABCBE187F}" srcId="{16F9248C-2D03-48A8-B884-9448276B8863}" destId="{3883FB8F-0BB2-4ECE-A1B0-41B41F52B1FF}" srcOrd="1" destOrd="0" parTransId="{1B497132-9380-4BFA-87AE-C7B9C63C7DAA}" sibTransId="{74BE6D75-5AF3-4D17-B65A-27FE03EA0315}"/>
    <dgm:cxn modelId="{9085B411-1788-439C-947A-C6A54481D7CC}" type="presOf" srcId="{E802660D-7034-4832-9EAF-E11D3755AFC8}" destId="{2C7F4DF8-8C43-4047-A2F8-90FE912FC434}" srcOrd="0" destOrd="1" presId="urn:microsoft.com/office/officeart/2005/8/layout/vList6"/>
    <dgm:cxn modelId="{81741427-8572-4904-88EC-1209630835F0}" srcId="{83BCAAD2-AC20-4F72-B909-4035E6DB3021}" destId="{169D00D9-B4FE-412A-908F-59EAEE8E3A1B}" srcOrd="1" destOrd="0" parTransId="{3A474C20-6E34-4CF7-99A4-A1CFC1964526}" sibTransId="{A246F2CC-C45E-45B2-ACDF-4C5E176E155C}"/>
    <dgm:cxn modelId="{99BA8D27-0063-48AC-9E92-66D2D8F67FC9}" srcId="{AAD45719-5A53-4DA0-B2B4-EA3CA9D1206C}" destId="{83BCAAD2-AC20-4F72-B909-4035E6DB3021}" srcOrd="1" destOrd="0" parTransId="{D3A0A572-0D7A-4B9C-8F8E-D1A8682FA9B1}" sibTransId="{E20F223D-A989-456F-A988-064190FF49AB}"/>
    <dgm:cxn modelId="{DC147C2F-8D2A-424F-AF8E-18CA8BED8821}" type="presOf" srcId="{C069E5D8-CC5B-47E8-9EE2-0C5EBD2076BE}" destId="{59118DC6-0CD2-4ECF-8F3A-2A58C5B65F64}" srcOrd="0" destOrd="0" presId="urn:microsoft.com/office/officeart/2005/8/layout/vList6"/>
    <dgm:cxn modelId="{12C5F231-A3C7-4863-BF16-1F7B12F6B4E9}" type="presOf" srcId="{169D00D9-B4FE-412A-908F-59EAEE8E3A1B}" destId="{30AA338D-07E4-4482-994A-F4A28EA760A1}" srcOrd="0" destOrd="1" presId="urn:microsoft.com/office/officeart/2005/8/layout/vList6"/>
    <dgm:cxn modelId="{FADCEC34-5BA9-4CD4-BD97-46E8DD110E55}" srcId="{8B29635C-469E-451B-B335-1E55665E14B9}" destId="{CFA5977B-353E-4B08-80F1-FA4449517991}" srcOrd="0" destOrd="0" parTransId="{257CCB48-C6F2-4EF2-8164-7E33D32CD07B}" sibTransId="{6937CFED-7AA3-4394-86FC-9E9A51E19D5A}"/>
    <dgm:cxn modelId="{EA257841-923C-49B9-A135-89FED4EB73DC}" type="presOf" srcId="{83BCAAD2-AC20-4F72-B909-4035E6DB3021}" destId="{3D488C65-DA3C-49B8-B22C-D566B4C2BE90}" srcOrd="0" destOrd="0" presId="urn:microsoft.com/office/officeart/2005/8/layout/vList6"/>
    <dgm:cxn modelId="{41D71442-296D-4211-BD9F-49407F6A6DED}" type="presOf" srcId="{435ED462-21AF-42BC-8A85-89BD3379DEBA}" destId="{D200EB67-6DAE-48A5-8EC6-D76721FFD965}" srcOrd="0" destOrd="0" presId="urn:microsoft.com/office/officeart/2005/8/layout/vList6"/>
    <dgm:cxn modelId="{F16B5863-364D-4251-AD2F-6930DC1D9E93}" type="presOf" srcId="{AF3A634E-6AB6-49C6-A556-ACC5BD7755A0}" destId="{67368D83-46C7-4E95-9C2B-01795940257C}" srcOrd="0" destOrd="0" presId="urn:microsoft.com/office/officeart/2005/8/layout/vList6"/>
    <dgm:cxn modelId="{3885F96B-C491-46A9-88A7-2A3C213ED139}" type="presOf" srcId="{8B29635C-469E-451B-B335-1E55665E14B9}" destId="{2AEBCDDD-76D9-40DC-BD1B-F36FF786AB41}" srcOrd="0" destOrd="0" presId="urn:microsoft.com/office/officeart/2005/8/layout/vList6"/>
    <dgm:cxn modelId="{67B4E84D-240C-4103-8C9A-F105AD7F4A94}" srcId="{8B29635C-469E-451B-B335-1E55665E14B9}" destId="{E802660D-7034-4832-9EAF-E11D3755AFC8}" srcOrd="1" destOrd="0" parTransId="{BCE75C37-9212-4788-A1CD-C786B79A306C}" sibTransId="{93328D41-1B0B-44CB-A740-19FA3E5C24A3}"/>
    <dgm:cxn modelId="{230CE17D-492F-4A55-A7C0-560DB4A9290D}" srcId="{16F9248C-2D03-48A8-B884-9448276B8863}" destId="{267D886F-FC40-493F-AC5E-69C2421317B0}" srcOrd="4" destOrd="0" parTransId="{5A218AA2-7267-4B3E-8732-4F29BEC40C51}" sibTransId="{12CCE365-8066-4BA7-A3A3-A0BEBF4F7D0B}"/>
    <dgm:cxn modelId="{3736CF85-CD35-4E62-8E9D-7161C5907128}" srcId="{83BCAAD2-AC20-4F72-B909-4035E6DB3021}" destId="{469BA099-74B9-4C76-B508-AFE3053659D7}" srcOrd="2" destOrd="0" parTransId="{B016298D-60DC-49AD-9FCB-2F5F2C67D1BD}" sibTransId="{950DDB1B-5204-479B-B1D5-F338BAD12763}"/>
    <dgm:cxn modelId="{DD19F390-101B-4984-AD2B-BDA38BE68206}" type="presOf" srcId="{5161C0DB-9620-4FFC-91B5-F800BB653270}" destId="{D200EB67-6DAE-48A5-8EC6-D76721FFD965}" srcOrd="0" destOrd="3" presId="urn:microsoft.com/office/officeart/2005/8/layout/vList6"/>
    <dgm:cxn modelId="{2BB3CB94-BFD4-4602-80CD-B86BAF5E5027}" type="presOf" srcId="{267D886F-FC40-493F-AC5E-69C2421317B0}" destId="{D200EB67-6DAE-48A5-8EC6-D76721FFD965}" srcOrd="0" destOrd="4" presId="urn:microsoft.com/office/officeart/2005/8/layout/vList6"/>
    <dgm:cxn modelId="{9BA17498-BA70-443D-822A-512CB421B4CA}" type="presOf" srcId="{6A4F193A-5F90-4656-9233-6BE2414C4EF4}" destId="{30AA338D-07E4-4482-994A-F4A28EA760A1}" srcOrd="0" destOrd="0" presId="urn:microsoft.com/office/officeart/2005/8/layout/vList6"/>
    <dgm:cxn modelId="{72CF75A1-F1F2-460C-9223-E393C5164080}" type="presOf" srcId="{3883FB8F-0BB2-4ECE-A1B0-41B41F52B1FF}" destId="{D200EB67-6DAE-48A5-8EC6-D76721FFD965}" srcOrd="0" destOrd="1" presId="urn:microsoft.com/office/officeart/2005/8/layout/vList6"/>
    <dgm:cxn modelId="{7277E5A8-0519-40F0-9A03-E7FE1864918C}" type="presOf" srcId="{16F9248C-2D03-48A8-B884-9448276B8863}" destId="{A8F8BA7E-2A5E-4721-AA21-C8AD802DF5E2}" srcOrd="0" destOrd="0" presId="urn:microsoft.com/office/officeart/2005/8/layout/vList6"/>
    <dgm:cxn modelId="{1D222EB0-AB0C-4DB0-A8FE-7A9065F7B686}" srcId="{AAD45719-5A53-4DA0-B2B4-EA3CA9D1206C}" destId="{8B29635C-469E-451B-B335-1E55665E14B9}" srcOrd="3" destOrd="0" parTransId="{8FE2017C-D7E2-4E0E-A23F-16147067E6CC}" sibTransId="{8EEE36DD-4607-48C3-892F-7AA5C80E8D9F}"/>
    <dgm:cxn modelId="{359AB9BC-4119-406C-ABC2-2F353DEAC225}" type="presOf" srcId="{DAB4F562-5CC2-4C25-9C93-681B401F33BB}" destId="{67368D83-46C7-4E95-9C2B-01795940257C}" srcOrd="0" destOrd="1" presId="urn:microsoft.com/office/officeart/2005/8/layout/vList6"/>
    <dgm:cxn modelId="{C19DDDBF-D6F6-4A97-9070-134E55B9EE23}" srcId="{C069E5D8-CC5B-47E8-9EE2-0C5EBD2076BE}" destId="{DAB4F562-5CC2-4C25-9C93-681B401F33BB}" srcOrd="1" destOrd="0" parTransId="{307591ED-BA14-43F0-98D1-224355937570}" sibTransId="{EFB7CB0E-A6F1-44D2-90F8-8C384D433111}"/>
    <dgm:cxn modelId="{22E8C8C4-AA9F-4ECC-B723-A776119C0D7F}" type="presOf" srcId="{469BA099-74B9-4C76-B508-AFE3053659D7}" destId="{30AA338D-07E4-4482-994A-F4A28EA760A1}" srcOrd="0" destOrd="2" presId="urn:microsoft.com/office/officeart/2005/8/layout/vList6"/>
    <dgm:cxn modelId="{569C2BCE-3866-4897-BFCB-D185BE91ABA0}" type="presOf" srcId="{B05D9C0C-F9C7-4BB6-B4FD-BD455FD1F40C}" destId="{D200EB67-6DAE-48A5-8EC6-D76721FFD965}" srcOrd="0" destOrd="2" presId="urn:microsoft.com/office/officeart/2005/8/layout/vList6"/>
    <dgm:cxn modelId="{DFC397D0-C6B8-4FF3-9DD5-72C06B5ED2E6}" srcId="{16F9248C-2D03-48A8-B884-9448276B8863}" destId="{5161C0DB-9620-4FFC-91B5-F800BB653270}" srcOrd="3" destOrd="0" parTransId="{72FEF20A-A707-4AB8-B61C-8373EDA10DAB}" sibTransId="{A02BF6E2-7EC3-4B14-8658-716EF34B0067}"/>
    <dgm:cxn modelId="{93F0A8D2-7B73-41E4-94FA-CA076F3CC10E}" srcId="{C069E5D8-CC5B-47E8-9EE2-0C5EBD2076BE}" destId="{AF3A634E-6AB6-49C6-A556-ACC5BD7755A0}" srcOrd="0" destOrd="0" parTransId="{3D4EFBA0-761E-4903-8AC1-523F7EBC6380}" sibTransId="{FE2B1A97-7D58-4008-BA25-75CF13F86B1E}"/>
    <dgm:cxn modelId="{1D984CE1-6655-47DE-9B51-4DDB9921BC71}" srcId="{AAD45719-5A53-4DA0-B2B4-EA3CA9D1206C}" destId="{C069E5D8-CC5B-47E8-9EE2-0C5EBD2076BE}" srcOrd="2" destOrd="0" parTransId="{DB569D68-4AA7-485B-BCBD-7C29921C9EE8}" sibTransId="{FE980325-E41A-40B7-9B01-7392B92AB2D7}"/>
    <dgm:cxn modelId="{B54554EE-8058-46F4-9EFD-371C3BF24B54}" type="presOf" srcId="{CFA5977B-353E-4B08-80F1-FA4449517991}" destId="{2C7F4DF8-8C43-4047-A2F8-90FE912FC434}" srcOrd="0" destOrd="0" presId="urn:microsoft.com/office/officeart/2005/8/layout/vList6"/>
    <dgm:cxn modelId="{83AB24F2-156A-4E0B-860C-C376456E5A62}" type="presOf" srcId="{AAD45719-5A53-4DA0-B2B4-EA3CA9D1206C}" destId="{297836EF-4A5B-462E-8D3F-DE85CC273AC2}" srcOrd="0" destOrd="0" presId="urn:microsoft.com/office/officeart/2005/8/layout/vList6"/>
    <dgm:cxn modelId="{64C6D8F9-D521-476C-AC21-B200BE188225}" srcId="{AAD45719-5A53-4DA0-B2B4-EA3CA9D1206C}" destId="{16F9248C-2D03-48A8-B884-9448276B8863}" srcOrd="0" destOrd="0" parTransId="{1D7D2A56-9FDE-4C41-AEA6-156AB247376C}" sibTransId="{C10E3F29-10B0-4441-B68D-66350233C75E}"/>
    <dgm:cxn modelId="{2697633D-EA7D-4A02-A3B2-62FD53246B8F}" type="presParOf" srcId="{297836EF-4A5B-462E-8D3F-DE85CC273AC2}" destId="{102FA672-3CDF-446B-81E2-F5CA58EC73CF}" srcOrd="0" destOrd="0" presId="urn:microsoft.com/office/officeart/2005/8/layout/vList6"/>
    <dgm:cxn modelId="{0EC79C31-14BE-4DE2-ACF1-B71EBBD67497}" type="presParOf" srcId="{102FA672-3CDF-446B-81E2-F5CA58EC73CF}" destId="{A8F8BA7E-2A5E-4721-AA21-C8AD802DF5E2}" srcOrd="0" destOrd="0" presId="urn:microsoft.com/office/officeart/2005/8/layout/vList6"/>
    <dgm:cxn modelId="{87F5FA79-B271-45FD-A97B-3B4B7897332A}" type="presParOf" srcId="{102FA672-3CDF-446B-81E2-F5CA58EC73CF}" destId="{D200EB67-6DAE-48A5-8EC6-D76721FFD965}" srcOrd="1" destOrd="0" presId="urn:microsoft.com/office/officeart/2005/8/layout/vList6"/>
    <dgm:cxn modelId="{2182A1F0-1498-41E1-8FC3-2B0656EB8B51}" type="presParOf" srcId="{297836EF-4A5B-462E-8D3F-DE85CC273AC2}" destId="{25CAA346-B2B9-4A5E-853C-D7B6A2E0FC38}" srcOrd="1" destOrd="0" presId="urn:microsoft.com/office/officeart/2005/8/layout/vList6"/>
    <dgm:cxn modelId="{EF604739-4A5C-4F21-BA1F-4AFB7A85819C}" type="presParOf" srcId="{297836EF-4A5B-462E-8D3F-DE85CC273AC2}" destId="{91D9ABEA-D4D4-4C66-B6A0-D2BF5A083480}" srcOrd="2" destOrd="0" presId="urn:microsoft.com/office/officeart/2005/8/layout/vList6"/>
    <dgm:cxn modelId="{037BABEE-1326-44BE-BD8E-A1553961EA29}" type="presParOf" srcId="{91D9ABEA-D4D4-4C66-B6A0-D2BF5A083480}" destId="{3D488C65-DA3C-49B8-B22C-D566B4C2BE90}" srcOrd="0" destOrd="0" presId="urn:microsoft.com/office/officeart/2005/8/layout/vList6"/>
    <dgm:cxn modelId="{034D5D70-362D-4FFE-96DC-7B9332B68D7D}" type="presParOf" srcId="{91D9ABEA-D4D4-4C66-B6A0-D2BF5A083480}" destId="{30AA338D-07E4-4482-994A-F4A28EA760A1}" srcOrd="1" destOrd="0" presId="urn:microsoft.com/office/officeart/2005/8/layout/vList6"/>
    <dgm:cxn modelId="{CE117F13-48EC-48A0-AAF6-7164E16BBE1D}" type="presParOf" srcId="{297836EF-4A5B-462E-8D3F-DE85CC273AC2}" destId="{CD182696-D728-4092-B108-FB89D6619909}" srcOrd="3" destOrd="0" presId="urn:microsoft.com/office/officeart/2005/8/layout/vList6"/>
    <dgm:cxn modelId="{630C5C11-30F8-4D42-BD54-7DE7C7BAD517}" type="presParOf" srcId="{297836EF-4A5B-462E-8D3F-DE85CC273AC2}" destId="{109D1252-38EE-44C2-BB19-971D2AA4FBF5}" srcOrd="4" destOrd="0" presId="urn:microsoft.com/office/officeart/2005/8/layout/vList6"/>
    <dgm:cxn modelId="{2C155546-DC4E-4F44-BF4F-7B0F02E49703}" type="presParOf" srcId="{109D1252-38EE-44C2-BB19-971D2AA4FBF5}" destId="{59118DC6-0CD2-4ECF-8F3A-2A58C5B65F64}" srcOrd="0" destOrd="0" presId="urn:microsoft.com/office/officeart/2005/8/layout/vList6"/>
    <dgm:cxn modelId="{BC57C17F-72CE-4E3A-8CB6-A75A9CC6A421}" type="presParOf" srcId="{109D1252-38EE-44C2-BB19-971D2AA4FBF5}" destId="{67368D83-46C7-4E95-9C2B-01795940257C}" srcOrd="1" destOrd="0" presId="urn:microsoft.com/office/officeart/2005/8/layout/vList6"/>
    <dgm:cxn modelId="{A86D9E41-E11D-43DA-9108-181958D525CF}" type="presParOf" srcId="{297836EF-4A5B-462E-8D3F-DE85CC273AC2}" destId="{3A2744EE-D9D6-4CDA-8EF1-A4B748F78C39}" srcOrd="5" destOrd="0" presId="urn:microsoft.com/office/officeart/2005/8/layout/vList6"/>
    <dgm:cxn modelId="{E162DA87-0D9F-41AC-9E44-144E1F938887}" type="presParOf" srcId="{297836EF-4A5B-462E-8D3F-DE85CC273AC2}" destId="{CE14E0BA-D5DF-4B66-A9D8-C46C8D64634B}" srcOrd="6" destOrd="0" presId="urn:microsoft.com/office/officeart/2005/8/layout/vList6"/>
    <dgm:cxn modelId="{3E20D74E-365E-4895-8AD2-00DCCF37B5D0}" type="presParOf" srcId="{CE14E0BA-D5DF-4B66-A9D8-C46C8D64634B}" destId="{2AEBCDDD-76D9-40DC-BD1B-F36FF786AB41}" srcOrd="0" destOrd="0" presId="urn:microsoft.com/office/officeart/2005/8/layout/vList6"/>
    <dgm:cxn modelId="{74066517-C136-4558-A894-160B35B5F46A}" type="presParOf" srcId="{CE14E0BA-D5DF-4B66-A9D8-C46C8D64634B}" destId="{2C7F4DF8-8C43-4047-A2F8-90FE912FC4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B1AD5-58B8-4B38-A6A5-F841B1075C85}">
      <dsp:nvSpPr>
        <dsp:cNvPr id="0" name=""/>
        <dsp:cNvSpPr/>
      </dsp:nvSpPr>
      <dsp:spPr>
        <a:xfrm rot="10800000">
          <a:off x="0" y="0"/>
          <a:ext cx="3490328" cy="796516"/>
        </a:xfrm>
        <a:prstGeom prst="trapezoid">
          <a:avLst>
            <a:gd name="adj" fmla="val 438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Low Early Experience/Interest in STEM</a:t>
          </a:r>
        </a:p>
      </dsp:txBody>
      <dsp:txXfrm rot="-10800000">
        <a:off x="610807" y="0"/>
        <a:ext cx="2268713" cy="796516"/>
      </dsp:txXfrm>
    </dsp:sp>
    <dsp:sp modelId="{DA7DEFB2-E3B9-4EB5-B83C-124F2F574DD6}">
      <dsp:nvSpPr>
        <dsp:cNvPr id="0" name=""/>
        <dsp:cNvSpPr/>
      </dsp:nvSpPr>
      <dsp:spPr>
        <a:xfrm rot="10800000">
          <a:off x="349032" y="796516"/>
          <a:ext cx="2792263" cy="796516"/>
        </a:xfrm>
        <a:prstGeom prst="trapezoid">
          <a:avLst>
            <a:gd name="adj" fmla="val 438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Lack of Gender Friendly Programs/Faculty</a:t>
          </a:r>
        </a:p>
      </dsp:txBody>
      <dsp:txXfrm rot="-10800000">
        <a:off x="837678" y="796516"/>
        <a:ext cx="1814971" cy="796516"/>
      </dsp:txXfrm>
    </dsp:sp>
    <dsp:sp modelId="{69E8073C-6617-4539-A046-D336BB3E119A}">
      <dsp:nvSpPr>
        <dsp:cNvPr id="0" name=""/>
        <dsp:cNvSpPr/>
      </dsp:nvSpPr>
      <dsp:spPr>
        <a:xfrm rot="10800000">
          <a:off x="698065" y="1593033"/>
          <a:ext cx="2094197" cy="796516"/>
        </a:xfrm>
        <a:prstGeom prst="trapezoid">
          <a:avLst>
            <a:gd name="adj" fmla="val 438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Lack of Internship/Training Opportunities</a:t>
          </a:r>
        </a:p>
      </dsp:txBody>
      <dsp:txXfrm rot="-10800000">
        <a:off x="1064550" y="1593033"/>
        <a:ext cx="1361228" cy="796516"/>
      </dsp:txXfrm>
    </dsp:sp>
    <dsp:sp modelId="{74550094-AD8D-4425-9490-85325CFDC978}">
      <dsp:nvSpPr>
        <dsp:cNvPr id="0" name=""/>
        <dsp:cNvSpPr/>
      </dsp:nvSpPr>
      <dsp:spPr>
        <a:xfrm rot="10800000">
          <a:off x="1047098" y="2389549"/>
          <a:ext cx="1396131" cy="796516"/>
        </a:xfrm>
        <a:prstGeom prst="trapezoid">
          <a:avLst>
            <a:gd name="adj" fmla="val 438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Employer Bias (Hiring, at work)</a:t>
          </a:r>
        </a:p>
      </dsp:txBody>
      <dsp:txXfrm rot="-10800000">
        <a:off x="1291421" y="2389549"/>
        <a:ext cx="907485" cy="796516"/>
      </dsp:txXfrm>
    </dsp:sp>
    <dsp:sp modelId="{97F634D7-43E7-4E59-ACF1-ABA5FE4007E5}">
      <dsp:nvSpPr>
        <dsp:cNvPr id="0" name=""/>
        <dsp:cNvSpPr/>
      </dsp:nvSpPr>
      <dsp:spPr>
        <a:xfrm rot="10800000">
          <a:off x="1396131" y="3186066"/>
          <a:ext cx="698065" cy="796516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Wage Gap</a:t>
          </a:r>
        </a:p>
      </dsp:txBody>
      <dsp:txXfrm rot="-10800000">
        <a:off x="1396131" y="3186066"/>
        <a:ext cx="698065" cy="796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0EB67-6DAE-48A5-8EC6-D76721FFD965}">
      <dsp:nvSpPr>
        <dsp:cNvPr id="0" name=""/>
        <dsp:cNvSpPr/>
      </dsp:nvSpPr>
      <dsp:spPr>
        <a:xfrm>
          <a:off x="969179" y="1148"/>
          <a:ext cx="1453770" cy="911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people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work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income potnetial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work-family balance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value of work</a:t>
          </a:r>
        </a:p>
      </dsp:txBody>
      <dsp:txXfrm>
        <a:off x="969179" y="115034"/>
        <a:ext cx="1112113" cy="683313"/>
      </dsp:txXfrm>
    </dsp:sp>
    <dsp:sp modelId="{A8F8BA7E-2A5E-4721-AA21-C8AD802DF5E2}">
      <dsp:nvSpPr>
        <dsp:cNvPr id="0" name=""/>
        <dsp:cNvSpPr/>
      </dsp:nvSpPr>
      <dsp:spPr>
        <a:xfrm>
          <a:off x="0" y="1148"/>
          <a:ext cx="969180" cy="911085"/>
        </a:xfrm>
        <a:prstGeom prst="roundRect">
          <a:avLst/>
        </a:prstGeom>
        <a:solidFill>
          <a:srgbClr val="FFC000">
            <a:alpha val="7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Stereotypes of Power Sector </a:t>
          </a:r>
        </a:p>
      </dsp:txBody>
      <dsp:txXfrm>
        <a:off x="44476" y="45624"/>
        <a:ext cx="880228" cy="822133"/>
      </dsp:txXfrm>
    </dsp:sp>
    <dsp:sp modelId="{30AA338D-07E4-4482-994A-F4A28EA760A1}">
      <dsp:nvSpPr>
        <dsp:cNvPr id="0" name=""/>
        <dsp:cNvSpPr/>
      </dsp:nvSpPr>
      <dsp:spPr>
        <a:xfrm>
          <a:off x="969179" y="1003342"/>
          <a:ext cx="1453770" cy="911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Womens Ability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Perceived gender bias and discrimination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Pushback by men</a:t>
          </a:r>
        </a:p>
      </dsp:txBody>
      <dsp:txXfrm>
        <a:off x="969179" y="1117228"/>
        <a:ext cx="1112113" cy="683313"/>
      </dsp:txXfrm>
    </dsp:sp>
    <dsp:sp modelId="{3D488C65-DA3C-49B8-B22C-D566B4C2BE90}">
      <dsp:nvSpPr>
        <dsp:cNvPr id="0" name=""/>
        <dsp:cNvSpPr/>
      </dsp:nvSpPr>
      <dsp:spPr>
        <a:xfrm>
          <a:off x="0" y="1003342"/>
          <a:ext cx="969180" cy="911085"/>
        </a:xfrm>
        <a:prstGeom prst="roundRect">
          <a:avLst/>
        </a:prstGeom>
        <a:solidFill>
          <a:srgbClr val="FFC000">
            <a:alpha val="7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Negative Stereotypes and Perceived Biases in the Sector</a:t>
          </a:r>
        </a:p>
      </dsp:txBody>
      <dsp:txXfrm>
        <a:off x="44476" y="1047818"/>
        <a:ext cx="880228" cy="822133"/>
      </dsp:txXfrm>
    </dsp:sp>
    <dsp:sp modelId="{67368D83-46C7-4E95-9C2B-01795940257C}">
      <dsp:nvSpPr>
        <dsp:cNvPr id="0" name=""/>
        <dsp:cNvSpPr/>
      </dsp:nvSpPr>
      <dsp:spPr>
        <a:xfrm>
          <a:off x="969179" y="2005535"/>
          <a:ext cx="1453770" cy="911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Female Role Models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Relatable Role Models</a:t>
          </a:r>
        </a:p>
      </dsp:txBody>
      <dsp:txXfrm>
        <a:off x="969179" y="2119421"/>
        <a:ext cx="1112113" cy="683313"/>
      </dsp:txXfrm>
    </dsp:sp>
    <dsp:sp modelId="{59118DC6-0CD2-4ECF-8F3A-2A58C5B65F64}">
      <dsp:nvSpPr>
        <dsp:cNvPr id="0" name=""/>
        <dsp:cNvSpPr/>
      </dsp:nvSpPr>
      <dsp:spPr>
        <a:xfrm>
          <a:off x="0" y="2005535"/>
          <a:ext cx="969180" cy="911085"/>
        </a:xfrm>
        <a:prstGeom prst="roundRect">
          <a:avLst/>
        </a:prstGeom>
        <a:solidFill>
          <a:srgbClr val="FFC000">
            <a:alpha val="7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Lack of Role Models in the Sector</a:t>
          </a:r>
        </a:p>
      </dsp:txBody>
      <dsp:txXfrm>
        <a:off x="44476" y="2050011"/>
        <a:ext cx="880228" cy="822133"/>
      </dsp:txXfrm>
    </dsp:sp>
    <dsp:sp modelId="{2C7F4DF8-8C43-4047-A2F8-90FE912FC434}">
      <dsp:nvSpPr>
        <dsp:cNvPr id="0" name=""/>
        <dsp:cNvSpPr/>
      </dsp:nvSpPr>
      <dsp:spPr>
        <a:xfrm>
          <a:off x="969179" y="3007729"/>
          <a:ext cx="1453770" cy="911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Gender Gap in Self-Effacy (Impacted by Gender Bias)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/>
            <a:t>Formal Discrimination</a:t>
          </a:r>
        </a:p>
      </dsp:txBody>
      <dsp:txXfrm>
        <a:off x="969179" y="3121615"/>
        <a:ext cx="1112113" cy="683313"/>
      </dsp:txXfrm>
    </dsp:sp>
    <dsp:sp modelId="{2AEBCDDD-76D9-40DC-BD1B-F36FF786AB41}">
      <dsp:nvSpPr>
        <dsp:cNvPr id="0" name=""/>
        <dsp:cNvSpPr/>
      </dsp:nvSpPr>
      <dsp:spPr>
        <a:xfrm>
          <a:off x="0" y="3007729"/>
          <a:ext cx="969180" cy="911085"/>
        </a:xfrm>
        <a:prstGeom prst="roundRect">
          <a:avLst/>
        </a:prstGeom>
        <a:solidFill>
          <a:srgbClr val="FFC000">
            <a:alpha val="7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Other</a:t>
          </a:r>
        </a:p>
      </dsp:txBody>
      <dsp:txXfrm>
        <a:off x="44476" y="3052205"/>
        <a:ext cx="880228" cy="82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C3B45-C84D-4A3E-ADB5-0E8A8A5102E9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C235-E57C-4AB1-BECE-9E554C64CA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490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STEP 1: Approaching Prospective Partners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Official signed invitation letter is sent to the CEO requesting organization to join </a:t>
            </a:r>
            <a:r>
              <a:rPr lang="en-US" dirty="0" err="1"/>
              <a:t>WePOWER</a:t>
            </a:r>
            <a:r>
              <a:rPr lang="en-US" dirty="0"/>
              <a:t> and to designate a focal point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The invitation package also includes </a:t>
            </a:r>
            <a:r>
              <a:rPr lang="en-US" dirty="0" err="1"/>
              <a:t>WePOWER</a:t>
            </a:r>
            <a:r>
              <a:rPr lang="en-US" dirty="0"/>
              <a:t> Brochure and Charter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Either Institutional (Utilities) or Strategic (Networks, Development Agencies </a:t>
            </a:r>
            <a:r>
              <a:rPr lang="en-US" dirty="0" err="1"/>
              <a:t>etc</a:t>
            </a:r>
            <a:r>
              <a:rPr lang="en-US" dirty="0"/>
              <a:t>) Partners</a:t>
            </a:r>
          </a:p>
          <a:p>
            <a:pPr>
              <a:lnSpc>
                <a:spcPct val="150000"/>
              </a:lnSpc>
            </a:pPr>
            <a:endParaRPr lang="en-US" sz="1600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STEP 2: CEO/Chairman endorses </a:t>
            </a:r>
            <a:r>
              <a:rPr lang="en-US" sz="1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WePOWER’s</a:t>
            </a:r>
            <a:r>
              <a: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mission/charter and nominates a focal point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Through a simple email response or an official letter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Focal point is usually a senior HR and or Senior Female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5941E-0DCC-4B49-BD3A-73E4DA070107}" type="slidenum">
              <a:rPr lang="x-none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E83A4C-10D2-84A4-6297-740FBFFC3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EC3D0A-E114-0A05-2110-F173E13B65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950" y="0"/>
            <a:ext cx="11830050" cy="439535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81FB8-BD95-FA9C-5AD6-57F3527F7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609089"/>
            <a:ext cx="9144000" cy="766763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70C8F-90A9-BE0D-3083-C46EAA096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89586"/>
            <a:ext cx="9144000" cy="5715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CBD76-D246-8269-6833-67C08D5A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16160-8606-5D1B-33B6-5398B053B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6195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E2DD64-130D-6693-BAD2-3E49B59B270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72396"/>
            <a:ext cx="1666009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A8FA-7BA8-3A05-874B-5ECCD133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33A75-1A8A-9331-1E00-824CF246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98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CB3EE-847C-35CA-6EE3-D6812D83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6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4B56-C93C-DC45-D0E3-30E1D83E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095" y="1953492"/>
            <a:ext cx="3823277" cy="2192481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E2471-9DD0-81F5-4D93-C70BEEE5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2095" y="4589463"/>
            <a:ext cx="38232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CD6CA-1E43-0243-35C7-57D9ADF2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8445" y="6356350"/>
            <a:ext cx="4114800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ECB635-B1E7-EC8A-B266-D7A29920C1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650" y="0"/>
            <a:ext cx="6348268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86EA17-9D40-41B8-BFBF-FEDC9C70CA44}"/>
              </a:ext>
            </a:extLst>
          </p:cNvPr>
          <p:cNvCxnSpPr>
            <a:cxnSpLocks/>
          </p:cNvCxnSpPr>
          <p:nvPr userDrawn="1"/>
        </p:nvCxnSpPr>
        <p:spPr>
          <a:xfrm>
            <a:off x="6952095" y="4249882"/>
            <a:ext cx="200306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66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141E-4E50-4481-1FEA-96F93D47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0272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FBB69-EA45-2907-878F-249DD79B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4EFF13-569B-295F-D43D-EAEA666D5D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09725"/>
            <a:ext cx="4489174" cy="4433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903716-72F2-475E-9889-3486F4F25C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25" y="1609725"/>
            <a:ext cx="4114800" cy="482089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7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80DD1-A4EB-E35F-A281-2ED40F9E7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640D6-389C-5C79-9A4C-085868D91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974CD4-FF59-3190-505D-1DAA377B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91" y="1437685"/>
            <a:ext cx="4621656" cy="199131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94DC1-723D-3475-B156-230443F971E7}"/>
              </a:ext>
            </a:extLst>
          </p:cNvPr>
          <p:cNvSpPr/>
          <p:nvPr userDrawn="1"/>
        </p:nvSpPr>
        <p:spPr>
          <a:xfrm>
            <a:off x="358726" y="5879939"/>
            <a:ext cx="11833273" cy="978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425577-375A-2E1F-2001-87AADE225174}"/>
              </a:ext>
            </a:extLst>
          </p:cNvPr>
          <p:cNvGrpSpPr/>
          <p:nvPr userDrawn="1"/>
        </p:nvGrpSpPr>
        <p:grpSpPr>
          <a:xfrm>
            <a:off x="749022" y="6052604"/>
            <a:ext cx="10993324" cy="721395"/>
            <a:chOff x="749022" y="6052604"/>
            <a:chExt cx="10993324" cy="7213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00565E-409E-7291-A907-DDFAC9554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9022" y="6111332"/>
              <a:ext cx="2388980" cy="6039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9BECD6-7861-6904-8DFA-0D5EC9B83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77868" y="6052604"/>
              <a:ext cx="774700" cy="7213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2F7FD2-5B4B-FA91-4419-6A925EB54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391884" y="6153809"/>
              <a:ext cx="1788767" cy="5189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D327F7-314B-5C4A-7137-1AEFE3F16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773136" y="6099278"/>
              <a:ext cx="2528127" cy="62804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4470C6-0C3F-B0C2-133C-9F9B2B20D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98956" y="6105127"/>
              <a:ext cx="943390" cy="616348"/>
            </a:xfrm>
            <a:prstGeom prst="rect">
              <a:avLst/>
            </a:prstGeom>
          </p:spPr>
        </p:pic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A0BF963-D024-FE6C-BDF2-95F43FA8F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2245" y="3667124"/>
            <a:ext cx="4621212" cy="156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811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640D6-389C-5C79-9A4C-085868D91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5378159-33D4-B4E3-16F7-438C61B71F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725" y="-3"/>
            <a:ext cx="11833259" cy="3697381"/>
          </a:xfrm>
          <a:solidFill>
            <a:schemeClr val="bg2"/>
          </a:solidFill>
          <a:effectLst/>
        </p:spPr>
        <p:txBody>
          <a:bodyPr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80DD1-A4EB-E35F-A281-2ED40F9E7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974CD4-FF59-3190-505D-1DAA377B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46" y="4106084"/>
            <a:ext cx="6540645" cy="136515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94DC1-723D-3475-B156-230443F971E7}"/>
              </a:ext>
            </a:extLst>
          </p:cNvPr>
          <p:cNvSpPr/>
          <p:nvPr userDrawn="1"/>
        </p:nvSpPr>
        <p:spPr>
          <a:xfrm>
            <a:off x="358726" y="5879939"/>
            <a:ext cx="11833273" cy="978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425577-375A-2E1F-2001-87AADE225174}"/>
              </a:ext>
            </a:extLst>
          </p:cNvPr>
          <p:cNvGrpSpPr/>
          <p:nvPr userDrawn="1"/>
        </p:nvGrpSpPr>
        <p:grpSpPr>
          <a:xfrm>
            <a:off x="749022" y="6052604"/>
            <a:ext cx="10993324" cy="721395"/>
            <a:chOff x="749022" y="6052604"/>
            <a:chExt cx="10993324" cy="7213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00565E-409E-7291-A907-DDFAC9554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9022" y="6111332"/>
              <a:ext cx="2388980" cy="6039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9BECD6-7861-6904-8DFA-0D5EC9B83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77868" y="6052604"/>
              <a:ext cx="774700" cy="7213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2F7FD2-5B4B-FA91-4419-6A925EB54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391884" y="6153809"/>
              <a:ext cx="1788767" cy="5189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D327F7-314B-5C4A-7137-1AEFE3F16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773136" y="6099278"/>
              <a:ext cx="2528127" cy="62804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4470C6-0C3F-B0C2-133C-9F9B2B20D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98956" y="6105127"/>
              <a:ext cx="943390" cy="616348"/>
            </a:xfrm>
            <a:prstGeom prst="rect">
              <a:avLst/>
            </a:prstGeom>
          </p:spPr>
        </p:pic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A0BF963-D024-FE6C-BDF2-95F43FA8F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17537" y="4106084"/>
            <a:ext cx="3524809" cy="13651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 adgas dgasdgasd gasdg asgasdgasdg asdgasd agsd</a:t>
            </a:r>
            <a:endParaRPr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EB324A-F576-D3A9-123C-E2FD096E7717}"/>
              </a:ext>
            </a:extLst>
          </p:cNvPr>
          <p:cNvCxnSpPr/>
          <p:nvPr userDrawn="1"/>
        </p:nvCxnSpPr>
        <p:spPr>
          <a:xfrm>
            <a:off x="7921487" y="4106084"/>
            <a:ext cx="0" cy="136515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98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517D6-5028-F47A-CDA8-8A2BF8FB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F9F91-006B-C5F9-BD25-5E81B5CC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F768-C02D-BAA1-5A42-054D3B692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2"/>
                </a:solidFill>
              </a:defRPr>
            </a:lvl1pPr>
          </a:lstStyle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C62DA-AB69-BE49-1D61-4E68E391B7F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36195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24B54D-B4FA-D70D-4663-5C93FB3E860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91776" y="0"/>
            <a:ext cx="1300223" cy="16462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381D72-FBD6-60FA-B47B-5FCFACDB729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8083"/>
            <a:ext cx="1666009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0DB57C-7E2A-611D-9984-CB18E6DF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8" y="4106084"/>
            <a:ext cx="6959066" cy="1365150"/>
          </a:xfrm>
        </p:spPr>
        <p:txBody>
          <a:bodyPr/>
          <a:lstStyle/>
          <a:p>
            <a:r>
              <a:rPr lang="en-US" sz="2800" dirty="0" err="1"/>
              <a:t>WePOWER</a:t>
            </a:r>
            <a:r>
              <a:rPr lang="en-US" sz="2800" dirty="0"/>
              <a:t> – The Value Proposition</a:t>
            </a:r>
            <a:endParaRPr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F6278-F99E-3047-9A61-6256EB923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7537" y="4581625"/>
            <a:ext cx="3524809" cy="889608"/>
          </a:xfrm>
        </p:spPr>
        <p:txBody>
          <a:bodyPr/>
          <a:lstStyle/>
          <a:p>
            <a:r>
              <a:rPr lang="en-IN" dirty="0" err="1"/>
              <a:t>WePOWER</a:t>
            </a:r>
            <a:r>
              <a:rPr lang="en-IN" dirty="0"/>
              <a:t> Interim Secretariat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FBD787-02F5-8197-4607-B57E1FA9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049" y="0"/>
            <a:ext cx="2551274" cy="3230217"/>
          </a:xfrm>
          <a:prstGeom prst="rect">
            <a:avLst/>
          </a:prstGeom>
        </p:spPr>
      </p:pic>
      <p:pic>
        <p:nvPicPr>
          <p:cNvPr id="2" name="Picture Placeholder 1" descr="A picture containing sky, outdoor, person">
            <a:extLst>
              <a:ext uri="{FF2B5EF4-FFF2-40B4-BE49-F238E27FC236}">
                <a16:creationId xmlns:a16="http://schemas.microsoft.com/office/drawing/2014/main" id="{AEB39419-879F-2CD0-3422-A481357D12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26508" b="26508"/>
          <a:stretch/>
        </p:blipFill>
        <p:spPr>
          <a:xfrm>
            <a:off x="366098" y="-1"/>
            <a:ext cx="11833225" cy="39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1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BC81-5127-5C40-59BF-D28A2903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13" y="269310"/>
            <a:ext cx="10515600" cy="102725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ea typeface="+mn-ea"/>
                <a:cs typeface="+mn-cs"/>
              </a:rPr>
              <a:t>The </a:t>
            </a:r>
            <a:r>
              <a:rPr lang="en-US" sz="2800" dirty="0" err="1">
                <a:solidFill>
                  <a:schemeClr val="accent1"/>
                </a:solidFill>
                <a:ea typeface="+mn-ea"/>
                <a:cs typeface="+mn-cs"/>
              </a:rPr>
              <a:t>WePOWER</a:t>
            </a:r>
            <a:r>
              <a:rPr lang="en-US" dirty="0"/>
              <a:t> </a:t>
            </a:r>
            <a:r>
              <a:rPr lang="en-US" sz="2800" dirty="0">
                <a:solidFill>
                  <a:schemeClr val="accent1"/>
                </a:solidFill>
                <a:ea typeface="+mn-ea"/>
                <a:cs typeface="+mn-cs"/>
              </a:rPr>
              <a:t>Charter</a:t>
            </a:r>
            <a:endParaRPr lang="en-IN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B2CB85-E6AF-CCF6-B4D4-BE634BD6AA71}"/>
              </a:ext>
            </a:extLst>
          </p:cNvPr>
          <p:cNvSpPr txBox="1">
            <a:spLocks/>
          </p:cNvSpPr>
          <p:nvPr/>
        </p:nvSpPr>
        <p:spPr>
          <a:xfrm>
            <a:off x="703213" y="1519302"/>
            <a:ext cx="11028139" cy="49607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Section C – Mission</a:t>
            </a:r>
          </a:p>
          <a:p>
            <a:pPr>
              <a:lnSpc>
                <a:spcPct val="120000"/>
              </a:lnSpc>
            </a:pPr>
            <a:r>
              <a:rPr lang="en-US" dirty="0"/>
              <a:t>The mission of </a:t>
            </a:r>
            <a:r>
              <a:rPr lang="en-US" dirty="0" err="1"/>
              <a:t>WePOWER</a:t>
            </a:r>
            <a:r>
              <a:rPr lang="en-US" dirty="0"/>
              <a:t> 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to promote women in the energy and power sector </a:t>
            </a:r>
            <a:r>
              <a:rPr lang="en-US" dirty="0"/>
              <a:t>in the eight South Asian countries: Afghanistan, Bangladesh, Bhutan, India, Maldives, Nepal, Pakistan, and Sri Lanka.</a:t>
            </a:r>
            <a:br>
              <a:rPr lang="en-US" dirty="0"/>
            </a:b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Section D – Objective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The objectives of </a:t>
            </a:r>
            <a:r>
              <a:rPr lang="en-US" dirty="0" err="1"/>
              <a:t>WePOWER</a:t>
            </a:r>
            <a:r>
              <a:rPr lang="en-US" dirty="0"/>
              <a:t> are to: (</a:t>
            </a:r>
            <a:r>
              <a:rPr lang="en-US" dirty="0" err="1"/>
              <a:t>i</a:t>
            </a:r>
            <a:r>
              <a:rPr lang="en-US" dirty="0"/>
              <a:t>) support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workforce participation </a:t>
            </a:r>
            <a:r>
              <a:rPr lang="en-US" dirty="0"/>
              <a:t>of women in energy projects and institutions; and (ii) promote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normative change </a:t>
            </a:r>
            <a:r>
              <a:rPr lang="en-US" dirty="0"/>
              <a:t>for women and girls in STEM (Science Technology, Engineering, and Mathematics) education.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Section E – Governance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Interim Secretariat =&gt;</a:t>
            </a:r>
            <a:r>
              <a:rPr lang="en-US" dirty="0"/>
              <a:t> day to day Administrative, Coordinating, Convening and Comms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Steering Committee =&gt; </a:t>
            </a:r>
            <a:r>
              <a:rPr lang="en-US" dirty="0"/>
              <a:t> Authorization and Guidance on Key Decisions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Strategic and Institutional Partners =&gt;</a:t>
            </a:r>
            <a:r>
              <a:rPr lang="en-US" dirty="0"/>
              <a:t> Implement Activities, Reporting and Guidance/Learning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2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2E155D-4C7D-98D7-8106-B704F0065170}"/>
              </a:ext>
            </a:extLst>
          </p:cNvPr>
          <p:cNvSpPr txBox="1"/>
          <p:nvPr/>
        </p:nvSpPr>
        <p:spPr>
          <a:xfrm>
            <a:off x="504843" y="321833"/>
            <a:ext cx="632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The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WePOWER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5 pillars Framework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DEEBAD-67B7-A602-3732-70DCA6312606}"/>
              </a:ext>
            </a:extLst>
          </p:cNvPr>
          <p:cNvGrpSpPr/>
          <p:nvPr/>
        </p:nvGrpSpPr>
        <p:grpSpPr>
          <a:xfrm>
            <a:off x="208160" y="927934"/>
            <a:ext cx="11775679" cy="5736942"/>
            <a:chOff x="117986" y="889433"/>
            <a:chExt cx="11775679" cy="57369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DA169D-1DF5-A9F3-A347-0799FC142504}"/>
                </a:ext>
              </a:extLst>
            </p:cNvPr>
            <p:cNvGrpSpPr/>
            <p:nvPr/>
          </p:nvGrpSpPr>
          <p:grpSpPr>
            <a:xfrm>
              <a:off x="117986" y="889433"/>
              <a:ext cx="7031844" cy="5579154"/>
              <a:chOff x="-264752" y="103016"/>
              <a:chExt cx="6275027" cy="424322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9250CE5-DE5C-150F-5594-7FB1510F2006}"/>
                  </a:ext>
                </a:extLst>
              </p:cNvPr>
              <p:cNvGrpSpPr/>
              <p:nvPr/>
            </p:nvGrpSpPr>
            <p:grpSpPr>
              <a:xfrm>
                <a:off x="-264752" y="103016"/>
                <a:ext cx="5655902" cy="4243221"/>
                <a:chOff x="-264752" y="141116"/>
                <a:chExt cx="5655902" cy="4243221"/>
              </a:xfrm>
            </p:grpSpPr>
            <p:graphicFrame>
              <p:nvGraphicFramePr>
                <p:cNvPr id="21" name="Diagram 20">
                  <a:extLst>
                    <a:ext uri="{FF2B5EF4-FFF2-40B4-BE49-F238E27FC236}">
                      <a16:creationId xmlns:a16="http://schemas.microsoft.com/office/drawing/2014/main" id="{04281E08-CA71-1FE7-5F3D-E941FFFCE834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00883836"/>
                    </p:ext>
                  </p:extLst>
                </p:nvPr>
              </p:nvGraphicFramePr>
              <p:xfrm>
                <a:off x="2276475" y="723900"/>
                <a:ext cx="3114675" cy="302895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graphicFrame>
              <p:nvGraphicFramePr>
                <p:cNvPr id="22" name="Diagram 21">
                  <a:extLst>
                    <a:ext uri="{FF2B5EF4-FFF2-40B4-BE49-F238E27FC236}">
                      <a16:creationId xmlns:a16="http://schemas.microsoft.com/office/drawing/2014/main" id="{92C31B6E-E844-F8C6-193D-571ACE0277B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773520993"/>
                    </p:ext>
                  </p:extLst>
                </p:nvPr>
              </p:nvGraphicFramePr>
              <p:xfrm>
                <a:off x="0" y="771525"/>
                <a:ext cx="2162175" cy="298132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  <p:sp>
              <p:nvSpPr>
                <p:cNvPr id="23" name="Curved Down Arrow 23">
                  <a:extLst>
                    <a:ext uri="{FF2B5EF4-FFF2-40B4-BE49-F238E27FC236}">
                      <a16:creationId xmlns:a16="http://schemas.microsoft.com/office/drawing/2014/main" id="{A4DADDD1-66BD-B253-8731-ECC6DB075938}"/>
                    </a:ext>
                  </a:extLst>
                </p:cNvPr>
                <p:cNvSpPr/>
                <p:nvPr/>
              </p:nvSpPr>
              <p:spPr>
                <a:xfrm>
                  <a:off x="981075" y="141116"/>
                  <a:ext cx="3076575" cy="439908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Curved Down Arrow 24">
                  <a:extLst>
                    <a:ext uri="{FF2B5EF4-FFF2-40B4-BE49-F238E27FC236}">
                      <a16:creationId xmlns:a16="http://schemas.microsoft.com/office/drawing/2014/main" id="{B4650831-F03D-4C3F-10A9-1D8CBB301EFB}"/>
                    </a:ext>
                  </a:extLst>
                </p:cNvPr>
                <p:cNvSpPr/>
                <p:nvPr/>
              </p:nvSpPr>
              <p:spPr>
                <a:xfrm rot="10800000">
                  <a:off x="786087" y="3841412"/>
                  <a:ext cx="3076575" cy="542925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Text Box 2">
                  <a:extLst>
                    <a:ext uri="{FF2B5EF4-FFF2-40B4-BE49-F238E27FC236}">
                      <a16:creationId xmlns:a16="http://schemas.microsoft.com/office/drawing/2014/main" id="{1229B38A-B456-9136-BD90-7B1BC7D474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4885" y="568369"/>
                  <a:ext cx="2467712" cy="2249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b="1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Institutional/Structural Gender Barriers</a:t>
                  </a:r>
                  <a:endParaRPr lang="en-US" sz="11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2">
                  <a:extLst>
                    <a:ext uri="{FF2B5EF4-FFF2-40B4-BE49-F238E27FC236}">
                      <a16:creationId xmlns:a16="http://schemas.microsoft.com/office/drawing/2014/main" id="{C99628CF-DE3A-6771-CF19-4F852C5AAA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64752" y="576560"/>
                  <a:ext cx="2354580" cy="386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b="1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Socio-Cultural Gender Barriers</a:t>
                  </a:r>
                  <a:endParaRPr lang="en-US" sz="11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Down Arrow 17">
                <a:extLst>
                  <a:ext uri="{FF2B5EF4-FFF2-40B4-BE49-F238E27FC236}">
                    <a16:creationId xmlns:a16="http://schemas.microsoft.com/office/drawing/2014/main" id="{AFC3F552-1045-E1DA-55A8-44AA32B6F1B7}"/>
                  </a:ext>
                </a:extLst>
              </p:cNvPr>
              <p:cNvSpPr/>
              <p:nvPr/>
            </p:nvSpPr>
            <p:spPr>
              <a:xfrm>
                <a:off x="5467350" y="352425"/>
                <a:ext cx="390525" cy="376237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CAB87C28-FFF0-EF3D-D8E2-6B8D1DA42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7350" y="552450"/>
                <a:ext cx="542925" cy="8096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vert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EARLY EDUCATION</a:t>
                </a: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EC26551D-2DE7-06E7-0CA1-17793C752F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6400" y="1447800"/>
                <a:ext cx="409575" cy="6572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vert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COLLEGE</a:t>
                </a: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C3292865-AC5F-9DCA-8E42-C8710B4478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6400" y="2200275"/>
                <a:ext cx="409575" cy="14573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vert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CAREER</a:t>
                </a:r>
              </a:p>
            </p:txBody>
          </p:sp>
        </p:grpSp>
        <p:sp>
          <p:nvSpPr>
            <p:cNvPr id="8" name="Left Arrow 6">
              <a:extLst>
                <a:ext uri="{FF2B5EF4-FFF2-40B4-BE49-F238E27FC236}">
                  <a16:creationId xmlns:a16="http://schemas.microsoft.com/office/drawing/2014/main" id="{BB690D66-C34A-68B9-9B9B-BED49BA45675}"/>
                </a:ext>
              </a:extLst>
            </p:cNvPr>
            <p:cNvSpPr/>
            <p:nvPr/>
          </p:nvSpPr>
          <p:spPr>
            <a:xfrm>
              <a:off x="7336273" y="1050193"/>
              <a:ext cx="2037707" cy="1084300"/>
            </a:xfrm>
            <a:prstGeom prst="leftArrow">
              <a:avLst>
                <a:gd name="adj1" fmla="val 73325"/>
                <a:gd name="adj2" fmla="val 50000"/>
              </a:avLst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STEM Outreach</a:t>
              </a:r>
            </a:p>
            <a:p>
              <a:pPr algn="ctr"/>
              <a:r>
                <a:rPr lang="en-US" sz="1000" dirty="0"/>
                <a:t>Professional Role Models</a:t>
              </a:r>
              <a:endParaRPr lang="en-US" sz="1200" dirty="0"/>
            </a:p>
          </p:txBody>
        </p:sp>
        <p:sp>
          <p:nvSpPr>
            <p:cNvPr id="9" name="Left Arrow 31">
              <a:extLst>
                <a:ext uri="{FF2B5EF4-FFF2-40B4-BE49-F238E27FC236}">
                  <a16:creationId xmlns:a16="http://schemas.microsoft.com/office/drawing/2014/main" id="{B2B03AAC-A8DB-7CB8-794C-75D955B0733C}"/>
                </a:ext>
              </a:extLst>
            </p:cNvPr>
            <p:cNvSpPr/>
            <p:nvPr/>
          </p:nvSpPr>
          <p:spPr>
            <a:xfrm>
              <a:off x="7326071" y="2155638"/>
              <a:ext cx="2037707" cy="1084300"/>
            </a:xfrm>
            <a:prstGeom prst="leftArrow">
              <a:avLst>
                <a:gd name="adj1" fmla="val 73325"/>
                <a:gd name="adj2" fmla="val 50000"/>
              </a:avLst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Recruitment</a:t>
              </a:r>
              <a:endParaRPr lang="en-US" sz="1050" dirty="0"/>
            </a:p>
            <a:p>
              <a:pPr algn="ctr"/>
              <a:r>
                <a:rPr lang="en-US" sz="1050" dirty="0"/>
                <a:t>Internship/Networking</a:t>
              </a:r>
              <a:endParaRPr lang="en-US" sz="1400" dirty="0"/>
            </a:p>
          </p:txBody>
        </p:sp>
        <p:sp>
          <p:nvSpPr>
            <p:cNvPr id="10" name="Left Arrow 32">
              <a:extLst>
                <a:ext uri="{FF2B5EF4-FFF2-40B4-BE49-F238E27FC236}">
                  <a16:creationId xmlns:a16="http://schemas.microsoft.com/office/drawing/2014/main" id="{4B054870-F07F-AAC3-7311-24F77ECBCA38}"/>
                </a:ext>
              </a:extLst>
            </p:cNvPr>
            <p:cNvSpPr/>
            <p:nvPr/>
          </p:nvSpPr>
          <p:spPr>
            <a:xfrm>
              <a:off x="7335088" y="3290005"/>
              <a:ext cx="2037707" cy="1084300"/>
            </a:xfrm>
            <a:prstGeom prst="leftArrow">
              <a:avLst>
                <a:gd name="adj1" fmla="val 73325"/>
                <a:gd name="adj2" fmla="val 50000"/>
              </a:avLst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Development</a:t>
              </a:r>
            </a:p>
            <a:p>
              <a:pPr algn="ctr"/>
              <a:r>
                <a:rPr lang="en-US" sz="1100" dirty="0"/>
                <a:t>Professional/Personal Dev. Trainings</a:t>
              </a:r>
              <a:endParaRPr lang="en-US" dirty="0"/>
            </a:p>
          </p:txBody>
        </p:sp>
        <p:sp>
          <p:nvSpPr>
            <p:cNvPr id="11" name="Left Arrow 33">
              <a:extLst>
                <a:ext uri="{FF2B5EF4-FFF2-40B4-BE49-F238E27FC236}">
                  <a16:creationId xmlns:a16="http://schemas.microsoft.com/office/drawing/2014/main" id="{E9D314CB-3A72-1FC7-F51A-A55F4347640E}"/>
                </a:ext>
              </a:extLst>
            </p:cNvPr>
            <p:cNvSpPr/>
            <p:nvPr/>
          </p:nvSpPr>
          <p:spPr>
            <a:xfrm>
              <a:off x="7335087" y="4432184"/>
              <a:ext cx="2037707" cy="1084300"/>
            </a:xfrm>
            <a:prstGeom prst="leftArrow">
              <a:avLst>
                <a:gd name="adj1" fmla="val 73325"/>
                <a:gd name="adj2" fmla="val 50000"/>
              </a:avLst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Retention</a:t>
              </a:r>
            </a:p>
            <a:p>
              <a:pPr algn="ctr"/>
              <a:r>
                <a:rPr lang="en-US" sz="1100" dirty="0"/>
                <a:t>Facilities/Returning Parents</a:t>
              </a:r>
              <a:endParaRPr lang="en-US" sz="1200" dirty="0"/>
            </a:p>
          </p:txBody>
        </p:sp>
        <p:sp>
          <p:nvSpPr>
            <p:cNvPr id="12" name="Left Arrow 34">
              <a:extLst>
                <a:ext uri="{FF2B5EF4-FFF2-40B4-BE49-F238E27FC236}">
                  <a16:creationId xmlns:a16="http://schemas.microsoft.com/office/drawing/2014/main" id="{7FE8AF25-5BA4-2F27-271E-8B12ED947775}"/>
                </a:ext>
              </a:extLst>
            </p:cNvPr>
            <p:cNvSpPr/>
            <p:nvPr/>
          </p:nvSpPr>
          <p:spPr>
            <a:xfrm>
              <a:off x="7367957" y="5542075"/>
              <a:ext cx="2037707" cy="1084300"/>
            </a:xfrm>
            <a:prstGeom prst="leftArrow">
              <a:avLst>
                <a:gd name="adj1" fmla="val 73325"/>
                <a:gd name="adj2" fmla="val 50000"/>
              </a:avLst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Policy and Inst. Change</a:t>
              </a:r>
            </a:p>
            <a:p>
              <a:pPr algn="ctr"/>
              <a:r>
                <a:rPr lang="en-US" sz="900" dirty="0"/>
                <a:t>Gender D&amp;I Policy/Strategy, HR/SH-SEA Trainings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4A4646C-5A08-4C23-433D-32315C0C70D3}"/>
                </a:ext>
              </a:extLst>
            </p:cNvPr>
            <p:cNvGrpSpPr/>
            <p:nvPr/>
          </p:nvGrpSpPr>
          <p:grpSpPr>
            <a:xfrm>
              <a:off x="9599306" y="1143319"/>
              <a:ext cx="2294359" cy="5324182"/>
              <a:chOff x="9692289" y="1238552"/>
              <a:chExt cx="2294359" cy="532418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D32633-F6DB-6888-FF54-F707768C55E8}"/>
                  </a:ext>
                </a:extLst>
              </p:cNvPr>
              <p:cNvSpPr txBox="1"/>
              <p:nvPr/>
            </p:nvSpPr>
            <p:spPr>
              <a:xfrm>
                <a:off x="9692289" y="1299755"/>
                <a:ext cx="2201376" cy="526297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Mobilizes Partners to: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Set Targets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Implement Specific Gender Activities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Learn/Share/Collaborate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Improve/Scale-up/Innovate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Which ultimately reduces gender barriers and helps more women to join/stay in the power sector.</a:t>
                </a:r>
              </a:p>
            </p:txBody>
          </p:sp>
          <p:pic>
            <p:nvPicPr>
              <p:cNvPr id="15" name="Picture 14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D875E34E-5DCC-4E2F-CB0F-31E388074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92289" y="1238552"/>
                <a:ext cx="2294359" cy="1563313"/>
              </a:xfrm>
              <a:prstGeom prst="rect">
                <a:avLst/>
              </a:prstGeom>
              <a:effectLst>
                <a:outerShdw blurRad="161375" dist="38100" dir="2700000" algn="tl" rotWithShape="0">
                  <a:prstClr val="black">
                    <a:alpha val="21392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66287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rrow: Right 69">
            <a:extLst>
              <a:ext uri="{FF2B5EF4-FFF2-40B4-BE49-F238E27FC236}">
                <a16:creationId xmlns:a16="http://schemas.microsoft.com/office/drawing/2014/main" id="{0CF0619F-5571-45F7-9FB6-EB57DB325249}"/>
              </a:ext>
            </a:extLst>
          </p:cNvPr>
          <p:cNvSpPr/>
          <p:nvPr/>
        </p:nvSpPr>
        <p:spPr>
          <a:xfrm>
            <a:off x="639747" y="6073541"/>
            <a:ext cx="2165589" cy="60301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Analysis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564ABA5E-F0C3-4906-9A46-60A3A5B91187}"/>
              </a:ext>
            </a:extLst>
          </p:cNvPr>
          <p:cNvSpPr/>
          <p:nvPr/>
        </p:nvSpPr>
        <p:spPr>
          <a:xfrm>
            <a:off x="3455564" y="5982462"/>
            <a:ext cx="2165589" cy="73295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Convening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67469558-4EDF-429A-9E5A-D90AA82EDFAB}"/>
              </a:ext>
            </a:extLst>
          </p:cNvPr>
          <p:cNvSpPr/>
          <p:nvPr/>
        </p:nvSpPr>
        <p:spPr>
          <a:xfrm>
            <a:off x="9019886" y="5912641"/>
            <a:ext cx="2165589" cy="870156"/>
          </a:xfrm>
          <a:prstGeom prst="rightArrow">
            <a:avLst/>
          </a:prstGeom>
          <a:solidFill>
            <a:srgbClr val="F0F8E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Engagement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3B3A4-CEB5-EE86-6C0D-734DE1421451}"/>
              </a:ext>
            </a:extLst>
          </p:cNvPr>
          <p:cNvSpPr txBox="1"/>
          <p:nvPr/>
        </p:nvSpPr>
        <p:spPr>
          <a:xfrm>
            <a:off x="639747" y="325602"/>
            <a:ext cx="11324569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Value Proposition of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WePOWER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pPr>
              <a:buClr>
                <a:schemeClr val="accent1"/>
              </a:buClr>
            </a:pPr>
            <a:endParaRPr lang="en-US" sz="1200" b="1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600" b="1" dirty="0" err="1"/>
              <a:t>WePOWER</a:t>
            </a:r>
            <a:r>
              <a:rPr lang="en-US" sz="1600" b="1" dirty="0"/>
              <a:t> Banner </a:t>
            </a: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Improve Visibility, Sharing and Learning for your gender activities.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Scale up your impact by leveraging partnerships/resources </a:t>
            </a:r>
            <a:endParaRPr lang="en-US" sz="1600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n-US" sz="1200" b="1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600" b="1" dirty="0"/>
              <a:t>Participate in Local and International Convening Events, Workshops/</a:t>
            </a:r>
            <a:r>
              <a:rPr lang="en-US" sz="1600" b="1" dirty="0" err="1"/>
              <a:t>Tranings</a:t>
            </a:r>
            <a:endParaRPr lang="en-US" sz="1600" b="1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n-US" sz="400" b="1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600" b="1" dirty="0"/>
              <a:t>Exclusive </a:t>
            </a:r>
            <a:r>
              <a:rPr lang="en-US" sz="1600" b="1" dirty="0" err="1"/>
              <a:t>WePOWER</a:t>
            </a:r>
            <a:r>
              <a:rPr lang="en-US" sz="1600" b="1" dirty="0"/>
              <a:t> Training Opportunities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5"/>
                </a:solidFill>
              </a:rPr>
              <a:t>STEMCom</a:t>
            </a:r>
            <a:r>
              <a:rPr lang="en-US" sz="1600" dirty="0">
                <a:solidFill>
                  <a:schemeClr val="accent5"/>
                </a:solidFill>
              </a:rPr>
              <a:t> Training</a:t>
            </a:r>
            <a:r>
              <a:rPr lang="en-US" sz="1600" dirty="0"/>
              <a:t> (Community of Practice Formed in India)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USAID Engendering Utilities Workshop </a:t>
            </a:r>
            <a:r>
              <a:rPr lang="en-US" sz="1600" dirty="0"/>
              <a:t>(Scholarships) </a:t>
            </a:r>
            <a:endParaRPr lang="en-US" sz="1600" dirty="0">
              <a:solidFill>
                <a:schemeClr val="accent5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Technical Trainings/Sessions </a:t>
            </a:r>
            <a:r>
              <a:rPr lang="en-US" sz="1600" dirty="0"/>
              <a:t>by international HR D&amp;I experts (Clare, SHRM)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n-US" sz="600" b="1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600" b="1" dirty="0"/>
              <a:t>Communication Support through </a:t>
            </a:r>
            <a:r>
              <a:rPr lang="en-US" sz="1600" b="1" dirty="0" err="1"/>
              <a:t>WePOWER</a:t>
            </a:r>
            <a:r>
              <a:rPr lang="en-US" sz="1600" b="1" dirty="0"/>
              <a:t> social media/products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n-US" sz="1200" b="1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600" b="1" dirty="0"/>
              <a:t>Monitoring/Reporting and Advisory Support/Resources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5"/>
                </a:solidFill>
              </a:rPr>
              <a:t>WePOWER</a:t>
            </a:r>
            <a:r>
              <a:rPr lang="en-US" sz="1600" dirty="0">
                <a:solidFill>
                  <a:schemeClr val="accent5"/>
                </a:solidFill>
              </a:rPr>
              <a:t> Gender Modules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HR and Employee Gender Surveys, Gender Reports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Gender, Diversity and Inclusion Policy adoption</a:t>
            </a:r>
            <a:endParaRPr lang="en-US" sz="16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11F6DE4-712B-788C-D445-76D0AA095711}"/>
              </a:ext>
            </a:extLst>
          </p:cNvPr>
          <p:cNvSpPr/>
          <p:nvPr/>
        </p:nvSpPr>
        <p:spPr>
          <a:xfrm>
            <a:off x="6198666" y="6011338"/>
            <a:ext cx="2243707" cy="7329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Visibility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4E193C2-7075-2A42-9DCF-2B6DE8D3D90A}"/>
              </a:ext>
            </a:extLst>
          </p:cNvPr>
          <p:cNvSpPr/>
          <p:nvPr/>
        </p:nvSpPr>
        <p:spPr>
          <a:xfrm>
            <a:off x="-9832" y="4844218"/>
            <a:ext cx="12201832" cy="2013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A5B026C-6D67-BA4D-8334-EC900A4C2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044"/>
          <a:stretch/>
        </p:blipFill>
        <p:spPr>
          <a:xfrm>
            <a:off x="1519824" y="1121929"/>
            <a:ext cx="7968838" cy="33663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AEBF50-382C-8C4B-ABCE-163CA088879F}"/>
              </a:ext>
            </a:extLst>
          </p:cNvPr>
          <p:cNvSpPr/>
          <p:nvPr/>
        </p:nvSpPr>
        <p:spPr>
          <a:xfrm>
            <a:off x="-9833" y="0"/>
            <a:ext cx="255639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618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1B9E0-9429-1540-9D98-1C46997A7EE0}"/>
              </a:ext>
            </a:extLst>
          </p:cNvPr>
          <p:cNvSpPr/>
          <p:nvPr/>
        </p:nvSpPr>
        <p:spPr>
          <a:xfrm>
            <a:off x="11936361" y="0"/>
            <a:ext cx="255639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618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C57FF-B8ED-0549-8A6E-BC001CC72A93}"/>
              </a:ext>
            </a:extLst>
          </p:cNvPr>
          <p:cNvSpPr txBox="1"/>
          <p:nvPr/>
        </p:nvSpPr>
        <p:spPr>
          <a:xfrm>
            <a:off x="520605" y="423854"/>
            <a:ext cx="2500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+mj-lt"/>
              </a:rPr>
              <a:t>The </a:t>
            </a:r>
            <a:r>
              <a:rPr lang="en-US" sz="2400" dirty="0" err="1">
                <a:solidFill>
                  <a:schemeClr val="accent3"/>
                </a:solidFill>
                <a:latin typeface="+mj-lt"/>
              </a:rPr>
              <a:t>WePOWER</a:t>
            </a:r>
            <a:endParaRPr lang="en-US" sz="2400" dirty="0">
              <a:solidFill>
                <a:schemeClr val="accent3"/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3"/>
                </a:solidFill>
                <a:latin typeface="+mj-lt"/>
              </a:rPr>
              <a:t>Process</a:t>
            </a:r>
            <a:endParaRPr sz="1400" b="1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785C1C-5C6E-2F47-9E76-FD4CA02DD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395" y="264117"/>
            <a:ext cx="5014689" cy="44191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4CFF89-DA06-3E45-B1C5-29757F7C7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12" y="1537549"/>
            <a:ext cx="1446980" cy="14469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8C1D5E-58D9-1C49-881D-17ECC1D04568}"/>
              </a:ext>
            </a:extLst>
          </p:cNvPr>
          <p:cNvSpPr txBox="1"/>
          <p:nvPr/>
        </p:nvSpPr>
        <p:spPr>
          <a:xfrm>
            <a:off x="2300463" y="3645369"/>
            <a:ext cx="3942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WePOWER </a:t>
            </a:r>
            <a:r>
              <a:rPr lang="en-US" sz="1400" b="1">
                <a:solidFill>
                  <a:schemeClr val="accent1"/>
                </a:solidFill>
              </a:rPr>
              <a:t>approaches</a:t>
            </a:r>
            <a:r>
              <a:rPr lang="en-US" sz="1400"/>
              <a:t> selected Partner</a:t>
            </a:r>
            <a:endParaRPr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85A447-3E6C-E540-B1C4-D7F823D0390D}"/>
              </a:ext>
            </a:extLst>
          </p:cNvPr>
          <p:cNvSpPr txBox="1"/>
          <p:nvPr/>
        </p:nvSpPr>
        <p:spPr>
          <a:xfrm>
            <a:off x="2849837" y="3000661"/>
            <a:ext cx="3942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Partner </a:t>
            </a:r>
            <a:r>
              <a:rPr lang="en-US" sz="1400" b="1">
                <a:solidFill>
                  <a:schemeClr val="accent1"/>
                </a:solidFill>
              </a:rPr>
              <a:t>nominates</a:t>
            </a:r>
            <a:r>
              <a:rPr lang="en-US" sz="1400"/>
              <a:t> a WePOWER Focal Point</a:t>
            </a:r>
            <a:endParaRPr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B050FB-28ED-CB48-91B3-0F075F55D83E}"/>
              </a:ext>
            </a:extLst>
          </p:cNvPr>
          <p:cNvSpPr txBox="1"/>
          <p:nvPr/>
        </p:nvSpPr>
        <p:spPr>
          <a:xfrm>
            <a:off x="3401675" y="2090191"/>
            <a:ext cx="3535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WePOWER </a:t>
            </a:r>
            <a:r>
              <a:rPr lang="en-US" sz="1400" b="1">
                <a:solidFill>
                  <a:schemeClr val="accent1"/>
                </a:solidFill>
              </a:rPr>
              <a:t>works</a:t>
            </a:r>
            <a:r>
              <a:rPr lang="en-US" sz="1400"/>
              <a:t> with Focal Point to develop Gender Activities with Realistic Targets (List of Activities: LoAs)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7DA0CA-0630-894D-BDD7-4A272E58E9F4}"/>
              </a:ext>
            </a:extLst>
          </p:cNvPr>
          <p:cNvSpPr txBox="1"/>
          <p:nvPr/>
        </p:nvSpPr>
        <p:spPr>
          <a:xfrm>
            <a:off x="3971947" y="1464311"/>
            <a:ext cx="3274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Partner Senior Management </a:t>
            </a:r>
            <a:r>
              <a:rPr lang="en-US" sz="1400" b="1" dirty="0">
                <a:solidFill>
                  <a:schemeClr val="accent1"/>
                </a:solidFill>
              </a:rPr>
              <a:t>endorses</a:t>
            </a:r>
            <a:r>
              <a:rPr lang="en-US" sz="1400" dirty="0"/>
              <a:t> the List of Activities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FB3DB-2519-B649-A001-51F66A46E236}"/>
              </a:ext>
            </a:extLst>
          </p:cNvPr>
          <p:cNvSpPr txBox="1"/>
          <p:nvPr/>
        </p:nvSpPr>
        <p:spPr>
          <a:xfrm>
            <a:off x="1588648" y="3537647"/>
            <a:ext cx="58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/>
                </a:solidFill>
              </a:rPr>
              <a:t>1</a:t>
            </a:r>
            <a:endParaRPr sz="2800">
              <a:solidFill>
                <a:schemeClr val="accent5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B26F58-4CB7-6A4C-BD6B-0F28F5E8F474}"/>
              </a:ext>
            </a:extLst>
          </p:cNvPr>
          <p:cNvSpPr txBox="1"/>
          <p:nvPr/>
        </p:nvSpPr>
        <p:spPr>
          <a:xfrm>
            <a:off x="1988168" y="2817509"/>
            <a:ext cx="58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/>
                </a:solidFill>
              </a:rPr>
              <a:t>2</a:t>
            </a:r>
            <a:endParaRPr sz="280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FB61DB-C426-1C44-AE6A-2441EDA32675}"/>
              </a:ext>
            </a:extLst>
          </p:cNvPr>
          <p:cNvSpPr txBox="1"/>
          <p:nvPr/>
        </p:nvSpPr>
        <p:spPr>
          <a:xfrm>
            <a:off x="2524145" y="2170963"/>
            <a:ext cx="58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/>
                </a:solidFill>
              </a:rPr>
              <a:t>3</a:t>
            </a:r>
            <a:endParaRPr sz="2800">
              <a:solidFill>
                <a:schemeClr val="accent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BF531C-BA7A-6549-BBC2-564244B710CC}"/>
              </a:ext>
            </a:extLst>
          </p:cNvPr>
          <p:cNvSpPr txBox="1"/>
          <p:nvPr/>
        </p:nvSpPr>
        <p:spPr>
          <a:xfrm>
            <a:off x="3109165" y="1423711"/>
            <a:ext cx="58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/>
                </a:solidFill>
              </a:rPr>
              <a:t>4</a:t>
            </a:r>
            <a:endParaRPr sz="2800">
              <a:solidFill>
                <a:schemeClr val="accent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B022B8-D979-DB4D-B16E-40FECAD6B366}"/>
              </a:ext>
            </a:extLst>
          </p:cNvPr>
          <p:cNvSpPr txBox="1"/>
          <p:nvPr/>
        </p:nvSpPr>
        <p:spPr>
          <a:xfrm>
            <a:off x="3603850" y="705203"/>
            <a:ext cx="58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/>
                </a:solidFill>
              </a:rPr>
              <a:t>5</a:t>
            </a:r>
            <a:endParaRPr sz="2800">
              <a:solidFill>
                <a:schemeClr val="accent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0F672F-1075-C241-AF65-902085265828}"/>
              </a:ext>
            </a:extLst>
          </p:cNvPr>
          <p:cNvSpPr txBox="1"/>
          <p:nvPr/>
        </p:nvSpPr>
        <p:spPr>
          <a:xfrm>
            <a:off x="453390" y="2950506"/>
            <a:ext cx="1234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5 Simple Steps to Becoming a </a:t>
            </a:r>
            <a:r>
              <a:rPr lang="en-US" sz="1400" b="1" dirty="0" err="1">
                <a:solidFill>
                  <a:schemeClr val="tx2"/>
                </a:solidFill>
              </a:rPr>
              <a:t>WePOWER</a:t>
            </a:r>
            <a:r>
              <a:rPr lang="en-US" sz="1400" b="1" dirty="0">
                <a:solidFill>
                  <a:schemeClr val="tx2"/>
                </a:solidFill>
              </a:rPr>
              <a:t> Partner</a:t>
            </a:r>
            <a:endParaRPr sz="1400" b="1" dirty="0">
              <a:solidFill>
                <a:schemeClr val="tx2"/>
              </a:solidFill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C8F57E3A-B1BB-9047-8507-9A6CB6A9C9E8}"/>
              </a:ext>
            </a:extLst>
          </p:cNvPr>
          <p:cNvSpPr/>
          <p:nvPr/>
        </p:nvSpPr>
        <p:spPr>
          <a:xfrm>
            <a:off x="6627475" y="585426"/>
            <a:ext cx="2251586" cy="779569"/>
          </a:xfrm>
          <a:prstGeom prst="rightArrow">
            <a:avLst>
              <a:gd name="adj1" fmla="val 62052"/>
              <a:gd name="adj2" fmla="val 50000"/>
            </a:avLst>
          </a:prstGeom>
          <a:gradFill>
            <a:gsLst>
              <a:gs pos="0">
                <a:schemeClr val="bg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E1B01E-741F-0043-879E-61E8A568C6C9}"/>
              </a:ext>
            </a:extLst>
          </p:cNvPr>
          <p:cNvSpPr txBox="1"/>
          <p:nvPr/>
        </p:nvSpPr>
        <p:spPr>
          <a:xfrm>
            <a:off x="4079118" y="821322"/>
            <a:ext cx="4621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Congratulations!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chemeClr val="accent3"/>
                </a:solidFill>
              </a:rPr>
              <a:t>Now you are a </a:t>
            </a:r>
            <a:r>
              <a:rPr lang="en-US" sz="1400" b="1" dirty="0" err="1">
                <a:solidFill>
                  <a:schemeClr val="accent3"/>
                </a:solidFill>
              </a:rPr>
              <a:t>WePOWER</a:t>
            </a:r>
            <a:r>
              <a:rPr lang="en-US" sz="1400" b="1" dirty="0">
                <a:solidFill>
                  <a:schemeClr val="accent3"/>
                </a:solidFill>
              </a:rPr>
              <a:t> Partner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1F8AC1-44E5-9447-AE6E-2C2924561038}"/>
              </a:ext>
            </a:extLst>
          </p:cNvPr>
          <p:cNvSpPr txBox="1"/>
          <p:nvPr/>
        </p:nvSpPr>
        <p:spPr>
          <a:xfrm>
            <a:off x="9010416" y="1185863"/>
            <a:ext cx="123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Set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Targets</a:t>
            </a:r>
            <a:endParaRPr sz="1400" b="1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D0B440-3B8E-944D-9612-44E622B2C492}"/>
              </a:ext>
            </a:extLst>
          </p:cNvPr>
          <p:cNvSpPr txBox="1"/>
          <p:nvPr/>
        </p:nvSpPr>
        <p:spPr>
          <a:xfrm>
            <a:off x="7544915" y="2894453"/>
            <a:ext cx="1234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Share</a:t>
            </a:r>
            <a:endParaRPr sz="1400" b="1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A8D8F5-DA03-064E-8DD9-F31CB1AC083B}"/>
              </a:ext>
            </a:extLst>
          </p:cNvPr>
          <p:cNvSpPr txBox="1"/>
          <p:nvPr/>
        </p:nvSpPr>
        <p:spPr>
          <a:xfrm>
            <a:off x="9049250" y="3966169"/>
            <a:ext cx="1234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Report</a:t>
            </a:r>
            <a:endParaRPr sz="1400" b="1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A20FA9-8085-ED4C-B0E7-73C943EC5F5D}"/>
              </a:ext>
            </a:extLst>
          </p:cNvPr>
          <p:cNvSpPr txBox="1"/>
          <p:nvPr/>
        </p:nvSpPr>
        <p:spPr>
          <a:xfrm>
            <a:off x="10524925" y="2770929"/>
            <a:ext cx="123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Implement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Activities</a:t>
            </a:r>
            <a:endParaRPr sz="1400" b="1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A5C1D4-B9B5-D14B-8155-28929964B6DB}"/>
              </a:ext>
            </a:extLst>
          </p:cNvPr>
          <p:cNvSpPr txBox="1"/>
          <p:nvPr/>
        </p:nvSpPr>
        <p:spPr>
          <a:xfrm>
            <a:off x="932246" y="5039415"/>
            <a:ext cx="223109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WePOWER inspires my work every day”</a:t>
            </a:r>
          </a:p>
          <a:p>
            <a:endParaRPr lang="en-US" sz="1200" b="1">
              <a:solidFill>
                <a:schemeClr val="bg1"/>
              </a:solidFill>
            </a:endParaRPr>
          </a:p>
          <a:p>
            <a:r>
              <a:rPr lang="en-US" sz="1200" b="1">
                <a:solidFill>
                  <a:schemeClr val="bg1"/>
                </a:solidFill>
              </a:rPr>
              <a:t>Ivy Nahar Tisha,</a:t>
            </a:r>
          </a:p>
          <a:p>
            <a:r>
              <a:rPr lang="en-US" sz="1100">
                <a:solidFill>
                  <a:schemeClr val="bg1"/>
                </a:solidFill>
              </a:rPr>
              <a:t>assistant engineer at the Bangladesh Rural Electrification Board (BREB)</a:t>
            </a:r>
            <a:endParaRPr sz="110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6F73B9-A7AC-7948-A143-9311D831A08E}"/>
              </a:ext>
            </a:extLst>
          </p:cNvPr>
          <p:cNvSpPr txBox="1"/>
          <p:nvPr/>
        </p:nvSpPr>
        <p:spPr>
          <a:xfrm>
            <a:off x="3971947" y="5039415"/>
            <a:ext cx="3010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Joining the international training was a good way of exchanging our knowledge, experiences, and skills.”</a:t>
            </a:r>
          </a:p>
          <a:p>
            <a:endParaRPr lang="en-US" sz="1200" b="1">
              <a:solidFill>
                <a:schemeClr val="bg1"/>
              </a:solidFill>
            </a:endParaRPr>
          </a:p>
          <a:p>
            <a:r>
              <a:rPr lang="en-US" sz="1200" b="1">
                <a:solidFill>
                  <a:schemeClr val="bg1"/>
                </a:solidFill>
              </a:rPr>
              <a:t>A female engineer from Afghanistan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6223E1-2ACA-1240-9D72-D1CA7401941F}"/>
              </a:ext>
            </a:extLst>
          </p:cNvPr>
          <p:cNvSpPr txBox="1"/>
          <p:nvPr/>
        </p:nvSpPr>
        <p:spPr>
          <a:xfrm>
            <a:off x="7598117" y="5039415"/>
            <a:ext cx="412555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Bringing more than half of the population - females - into the professional energy sector space will improve its performance.”</a:t>
            </a:r>
          </a:p>
          <a:p>
            <a:endParaRPr lang="en-US" sz="1200" b="1">
              <a:solidFill>
                <a:schemeClr val="bg1"/>
              </a:solidFill>
            </a:endParaRPr>
          </a:p>
          <a:p>
            <a:r>
              <a:rPr lang="en-US" sz="1200" b="1">
                <a:solidFill>
                  <a:schemeClr val="bg1"/>
                </a:solidFill>
              </a:rPr>
              <a:t>Demetrios Papathanasiou</a:t>
            </a:r>
          </a:p>
          <a:p>
            <a:r>
              <a:rPr lang="en-US" sz="1100">
                <a:solidFill>
                  <a:schemeClr val="bg1"/>
                </a:solidFill>
              </a:rPr>
              <a:t>Global Director, Energy and Extractives at The World Bank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0776559-355A-5D40-B69E-F2FDC3C7E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435" y="5080820"/>
            <a:ext cx="553997" cy="3693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9DA4C7C-95F0-DD41-A3B3-B89A2BD77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729" y="5080820"/>
            <a:ext cx="553997" cy="3693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3D179F-0BDD-994A-8A74-767EB248D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75" y="5080820"/>
            <a:ext cx="553997" cy="36933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3DFE130-84CC-144D-8423-9E270EC95C04}"/>
              </a:ext>
            </a:extLst>
          </p:cNvPr>
          <p:cNvSpPr/>
          <p:nvPr/>
        </p:nvSpPr>
        <p:spPr>
          <a:xfrm>
            <a:off x="-9833" y="-51560"/>
            <a:ext cx="12192000" cy="145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8BB9304-84ED-194A-AC31-DDB0B5213343}"/>
              </a:ext>
            </a:extLst>
          </p:cNvPr>
          <p:cNvGrpSpPr/>
          <p:nvPr/>
        </p:nvGrpSpPr>
        <p:grpSpPr>
          <a:xfrm>
            <a:off x="0" y="6676442"/>
            <a:ext cx="12192000" cy="190864"/>
            <a:chOff x="0" y="6676442"/>
            <a:chExt cx="12192000" cy="19086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D6812F4-3637-2E43-9436-A3CB2198B2BB}"/>
                </a:ext>
              </a:extLst>
            </p:cNvPr>
            <p:cNvSpPr/>
            <p:nvPr/>
          </p:nvSpPr>
          <p:spPr>
            <a:xfrm>
              <a:off x="0" y="6722161"/>
              <a:ext cx="12192000" cy="1451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9D1C372-B62E-2147-8D4E-AC53617A4AC0}"/>
                </a:ext>
              </a:extLst>
            </p:cNvPr>
            <p:cNvSpPr/>
            <p:nvPr/>
          </p:nvSpPr>
          <p:spPr>
            <a:xfrm>
              <a:off x="0" y="6676442"/>
              <a:ext cx="12192000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166148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0EBAC8-61F8-41D4-3100-1173FDFD6FAC}"/>
              </a:ext>
            </a:extLst>
          </p:cNvPr>
          <p:cNvGrpSpPr/>
          <p:nvPr/>
        </p:nvGrpSpPr>
        <p:grpSpPr>
          <a:xfrm>
            <a:off x="365760" y="189644"/>
            <a:ext cx="11716132" cy="6420959"/>
            <a:chOff x="110108" y="189644"/>
            <a:chExt cx="11971784" cy="64209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62C44A-3F80-CEF7-9859-F12998B0D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0002" y="1143736"/>
              <a:ext cx="6211890" cy="546686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5FA2A9-AFD5-BF84-A0D5-8E3418713C0F}"/>
                </a:ext>
              </a:extLst>
            </p:cNvPr>
            <p:cNvSpPr/>
            <p:nvPr/>
          </p:nvSpPr>
          <p:spPr>
            <a:xfrm>
              <a:off x="6133939" y="1355794"/>
              <a:ext cx="5684015" cy="337015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1"/>
                </a:buClr>
              </a:pP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Please Note:</a:t>
              </a:r>
            </a:p>
            <a:p>
              <a:pPr marL="285750" indent="-285750"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Simple</a:t>
              </a:r>
              <a:r>
                <a:rPr lang="en-US" dirty="0"/>
                <a:t> document  - It is </a:t>
              </a:r>
              <a:r>
                <a:rPr lang="en-US" u="sng" dirty="0"/>
                <a:t>not a binding or legal agreement</a:t>
              </a:r>
              <a:r>
                <a:rPr lang="en-US" dirty="0"/>
                <a:t> but an aspirational/goal setting document</a:t>
              </a:r>
            </a:p>
            <a:p>
              <a:pPr marL="285750" indent="-285750"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Ø"/>
              </a:pPr>
              <a:r>
                <a:rPr lang="en-US" dirty="0"/>
                <a:t>Can be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existing activities </a:t>
              </a:r>
              <a:r>
                <a:rPr lang="en-US" dirty="0"/>
                <a:t>scaled- up within the capacity of your organization – does not need to cover all 5 pillars.</a:t>
              </a:r>
            </a:p>
            <a:p>
              <a:pPr marL="285750" indent="-285750"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Ø"/>
              </a:pPr>
              <a:r>
                <a:rPr lang="en-US" dirty="0"/>
                <a:t>Goal is to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showcase</a:t>
              </a:r>
              <a:r>
                <a:rPr lang="en-US" dirty="0"/>
                <a:t> your gender activities and encourage partners and potential partners to share best practices and opportunities for synergies.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8BE675-4CF3-DF78-F4F0-ADF8A284B5B6}"/>
                </a:ext>
              </a:extLst>
            </p:cNvPr>
            <p:cNvSpPr/>
            <p:nvPr/>
          </p:nvSpPr>
          <p:spPr>
            <a:xfrm>
              <a:off x="6136647" y="4740385"/>
              <a:ext cx="5701964" cy="155427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</a:pPr>
              <a:r>
                <a:rPr lang="en-US" dirty="0"/>
                <a:t>WB </a:t>
              </a:r>
              <a:r>
                <a:rPr lang="en-US" u="sng" dirty="0"/>
                <a:t>DOES NOT </a:t>
              </a:r>
              <a:r>
                <a:rPr lang="en-US" dirty="0"/>
                <a:t>directly finance the gender activities. Indirect TA and supplementary costs can be covered (e.g. web platform, event space).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</a:pPr>
              <a:r>
                <a:rPr lang="en-US" dirty="0"/>
                <a:t>*WB Project resources can be allocated towards </a:t>
              </a:r>
              <a:r>
                <a:rPr lang="en-US" dirty="0" err="1"/>
                <a:t>WePOWER</a:t>
              </a:r>
              <a:r>
                <a:rPr lang="en-US" dirty="0"/>
                <a:t> activities for Clients. </a:t>
              </a:r>
            </a:p>
          </p:txBody>
        </p:sp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33129034-23B7-72D0-E297-BF9A16024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505" b="557"/>
            <a:stretch/>
          </p:blipFill>
          <p:spPr>
            <a:xfrm>
              <a:off x="110108" y="1114860"/>
              <a:ext cx="5847851" cy="5466867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FE5A4F8D-5448-ACFA-102B-FA67551A7781}"/>
                </a:ext>
              </a:extLst>
            </p:cNvPr>
            <p:cNvSpPr txBox="1">
              <a:spLocks/>
            </p:cNvSpPr>
            <p:nvPr/>
          </p:nvSpPr>
          <p:spPr>
            <a:xfrm>
              <a:off x="110108" y="189644"/>
              <a:ext cx="10002492" cy="8963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>
                  <a:solidFill>
                    <a:schemeClr val="accent1"/>
                  </a:solidFill>
                  <a:ea typeface="+mn-ea"/>
                  <a:cs typeface="+mn-cs"/>
                </a:rPr>
                <a:t>What is the tool of engagement – List of Activities (</a:t>
              </a:r>
              <a:r>
                <a:rPr lang="en-US" sz="2400" dirty="0" err="1">
                  <a:solidFill>
                    <a:schemeClr val="accent1"/>
                  </a:solidFill>
                  <a:ea typeface="+mn-ea"/>
                  <a:cs typeface="+mn-cs"/>
                </a:rPr>
                <a:t>LoA</a:t>
              </a:r>
              <a:r>
                <a:rPr lang="en-US" sz="2400" dirty="0">
                  <a:solidFill>
                    <a:schemeClr val="accent1"/>
                  </a:solidFill>
                  <a:ea typeface="+mn-ea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32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FE3F-6F4D-0C00-96D7-A0B0CBA5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make a </a:t>
            </a:r>
            <a:r>
              <a:rPr lang="en-IN" dirty="0" err="1"/>
              <a:t>LoA</a:t>
            </a:r>
            <a:r>
              <a:rPr lang="en-IN" dirty="0"/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6BDCBE-ED3B-D761-128C-44C996775666}"/>
              </a:ext>
            </a:extLst>
          </p:cNvPr>
          <p:cNvGrpSpPr/>
          <p:nvPr/>
        </p:nvGrpSpPr>
        <p:grpSpPr>
          <a:xfrm>
            <a:off x="838200" y="1617044"/>
            <a:ext cx="3368040" cy="1520792"/>
            <a:chOff x="838200" y="1617044"/>
            <a:chExt cx="3368040" cy="1520792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E591EB92-E15E-BAC6-0738-967A06331AD0}"/>
                </a:ext>
              </a:extLst>
            </p:cNvPr>
            <p:cNvSpPr/>
            <p:nvPr/>
          </p:nvSpPr>
          <p:spPr>
            <a:xfrm>
              <a:off x="838200" y="1617044"/>
              <a:ext cx="3368040" cy="15207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AB3FBD-3E65-4B05-083B-4099BAA746E3}"/>
                </a:ext>
              </a:extLst>
            </p:cNvPr>
            <p:cNvSpPr txBox="1"/>
            <p:nvPr/>
          </p:nvSpPr>
          <p:spPr>
            <a:xfrm>
              <a:off x="1075623" y="1915775"/>
              <a:ext cx="270710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1800" b="1" dirty="0"/>
                <a:t>Systematic, Progressive and Consultative Approach</a:t>
              </a:r>
              <a:endParaRPr lang="en-US" sz="1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C8CE19-3DE1-7112-C9D4-6FBA298A25C2}"/>
              </a:ext>
            </a:extLst>
          </p:cNvPr>
          <p:cNvGrpSpPr/>
          <p:nvPr/>
        </p:nvGrpSpPr>
        <p:grpSpPr>
          <a:xfrm>
            <a:off x="4536306" y="1624444"/>
            <a:ext cx="3368040" cy="1520792"/>
            <a:chOff x="4411980" y="1617044"/>
            <a:chExt cx="3368040" cy="1520792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4EBC24DA-2B41-B45F-12E0-66C5CD961640}"/>
                </a:ext>
              </a:extLst>
            </p:cNvPr>
            <p:cNvSpPr/>
            <p:nvPr/>
          </p:nvSpPr>
          <p:spPr>
            <a:xfrm>
              <a:off x="4411980" y="1617044"/>
              <a:ext cx="3368040" cy="15207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0DFEE1-123C-650F-D214-D7B208420C39}"/>
                </a:ext>
              </a:extLst>
            </p:cNvPr>
            <p:cNvSpPr txBox="1"/>
            <p:nvPr/>
          </p:nvSpPr>
          <p:spPr>
            <a:xfrm>
              <a:off x="4579219" y="1877622"/>
              <a:ext cx="295736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en-US" b="1" dirty="0"/>
                <a:t>Five Pillars allow a holistic approach w/ supply and demand side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11BF94-68EC-E64B-54C8-D42F87E943E1}"/>
              </a:ext>
            </a:extLst>
          </p:cNvPr>
          <p:cNvGrpSpPr/>
          <p:nvPr/>
        </p:nvGrpSpPr>
        <p:grpSpPr>
          <a:xfrm>
            <a:off x="4575609" y="3806168"/>
            <a:ext cx="3368040" cy="1520792"/>
            <a:chOff x="7985760" y="1617044"/>
            <a:chExt cx="3368040" cy="1520792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2B42A9A-A26C-930D-AFA2-A96796D2BB4A}"/>
                </a:ext>
              </a:extLst>
            </p:cNvPr>
            <p:cNvSpPr/>
            <p:nvPr/>
          </p:nvSpPr>
          <p:spPr>
            <a:xfrm>
              <a:off x="7985760" y="1617044"/>
              <a:ext cx="3368040" cy="15207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C37F91-4555-4747-1842-CDA436CC8343}"/>
                </a:ext>
              </a:extLst>
            </p:cNvPr>
            <p:cNvSpPr txBox="1"/>
            <p:nvPr/>
          </p:nvSpPr>
          <p:spPr>
            <a:xfrm>
              <a:off x="8217568" y="1877622"/>
              <a:ext cx="25146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1800" b="1" dirty="0"/>
                <a:t>Gives management  a data </a:t>
              </a:r>
              <a:r>
                <a:rPr lang="en-US" b="1" dirty="0"/>
                <a:t>d</a:t>
              </a:r>
              <a:r>
                <a:rPr lang="en-US" sz="1800" b="1" dirty="0"/>
                <a:t>riven M&amp;E reporting systems</a:t>
              </a:r>
              <a:endParaRPr lang="en-US" sz="18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5CEE03-A4E5-F8DC-93BC-DFEA189D6940}"/>
              </a:ext>
            </a:extLst>
          </p:cNvPr>
          <p:cNvGrpSpPr/>
          <p:nvPr/>
        </p:nvGrpSpPr>
        <p:grpSpPr>
          <a:xfrm>
            <a:off x="838200" y="3806168"/>
            <a:ext cx="3368040" cy="1520792"/>
            <a:chOff x="761998" y="3848500"/>
            <a:chExt cx="3368040" cy="1520792"/>
          </a:xfrm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90766D88-2F75-9A68-40FB-BB5BF0A32E97}"/>
                </a:ext>
              </a:extLst>
            </p:cNvPr>
            <p:cNvSpPr/>
            <p:nvPr/>
          </p:nvSpPr>
          <p:spPr>
            <a:xfrm>
              <a:off x="761998" y="3848500"/>
              <a:ext cx="3368040" cy="15207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1B6C44-FEDE-5BA2-BAEA-ECA4B147781D}"/>
                </a:ext>
              </a:extLst>
            </p:cNvPr>
            <p:cNvSpPr txBox="1"/>
            <p:nvPr/>
          </p:nvSpPr>
          <p:spPr>
            <a:xfrm>
              <a:off x="997016" y="4154631"/>
              <a:ext cx="25146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1800" b="1" dirty="0"/>
                <a:t>Helps identify gaps and take affirmative actions</a:t>
              </a:r>
              <a:endParaRPr lang="en-US" sz="18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8A299C-CF05-7870-2BA1-F728982B877C}"/>
              </a:ext>
            </a:extLst>
          </p:cNvPr>
          <p:cNvGrpSpPr/>
          <p:nvPr/>
        </p:nvGrpSpPr>
        <p:grpSpPr>
          <a:xfrm>
            <a:off x="8234412" y="1624444"/>
            <a:ext cx="3368040" cy="1520792"/>
            <a:chOff x="4373879" y="3855900"/>
            <a:chExt cx="3368040" cy="1520792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A872BFBA-3FD5-8E23-726A-8C2156EBFEC2}"/>
                </a:ext>
              </a:extLst>
            </p:cNvPr>
            <p:cNvSpPr/>
            <p:nvPr/>
          </p:nvSpPr>
          <p:spPr>
            <a:xfrm>
              <a:off x="4373879" y="3855900"/>
              <a:ext cx="3368040" cy="15207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F54541-859A-E024-8BD0-4307C2EC4141}"/>
                </a:ext>
              </a:extLst>
            </p:cNvPr>
            <p:cNvSpPr txBox="1"/>
            <p:nvPr/>
          </p:nvSpPr>
          <p:spPr>
            <a:xfrm>
              <a:off x="4579218" y="4154631"/>
              <a:ext cx="295736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1800" b="1" dirty="0"/>
                <a:t>Gives template to map your internal gender and DNI initiatives</a:t>
              </a:r>
              <a:endParaRPr lang="en-US" sz="18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6F1832-8B88-34DE-9F76-6DBE18A913B0}"/>
              </a:ext>
            </a:extLst>
          </p:cNvPr>
          <p:cNvGrpSpPr/>
          <p:nvPr/>
        </p:nvGrpSpPr>
        <p:grpSpPr>
          <a:xfrm>
            <a:off x="8313019" y="3806168"/>
            <a:ext cx="3368040" cy="1520792"/>
            <a:chOff x="7985760" y="3848500"/>
            <a:chExt cx="3368040" cy="1520792"/>
          </a:xfrm>
        </p:grpSpPr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D1A55AD5-B837-E0E1-7311-1161466DEE30}"/>
                </a:ext>
              </a:extLst>
            </p:cNvPr>
            <p:cNvSpPr/>
            <p:nvPr/>
          </p:nvSpPr>
          <p:spPr>
            <a:xfrm>
              <a:off x="7985760" y="3848500"/>
              <a:ext cx="3368040" cy="15207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C5EDA9-0671-56F2-2810-0AA6803710C7}"/>
                </a:ext>
              </a:extLst>
            </p:cNvPr>
            <p:cNvSpPr txBox="1"/>
            <p:nvPr/>
          </p:nvSpPr>
          <p:spPr>
            <a:xfrm>
              <a:off x="8234412" y="4040627"/>
              <a:ext cx="287073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1800" b="1" dirty="0"/>
                <a:t>Engaging with other partners over a common roadmap allow faster learning</a:t>
              </a:r>
              <a:endParaRPr lang="en-US" sz="18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3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POW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3418D"/>
      </a:accent1>
      <a:accent2>
        <a:srgbClr val="ED2270"/>
      </a:accent2>
      <a:accent3>
        <a:srgbClr val="FEC92D"/>
      </a:accent3>
      <a:accent4>
        <a:srgbClr val="02ACEE"/>
      </a:accent4>
      <a:accent5>
        <a:srgbClr val="E99222"/>
      </a:accent5>
      <a:accent6>
        <a:srgbClr val="2CBAAE"/>
      </a:accent6>
      <a:hlink>
        <a:srgbClr val="5F7CD9"/>
      </a:hlink>
      <a:folHlink>
        <a:srgbClr val="002E5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POWER Presentation Template (1)" id="{D35C86DE-A4EC-4476-B0D8-42004FA827AA}" vid="{7F89A359-5651-4243-B3E6-5C9DD6606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WePOWER Presentation Template FINAL</Template>
  <TotalTime>1292</TotalTime>
  <Words>848</Words>
  <Application>Microsoft Office PowerPoint</Application>
  <PresentationFormat>Widescreen</PresentationFormat>
  <Paragraphs>138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Office Theme</vt:lpstr>
      <vt:lpstr>WePOWER – The Value Proposition</vt:lpstr>
      <vt:lpstr>The WePOWER Charter</vt:lpstr>
      <vt:lpstr>PowerPoint Presentation</vt:lpstr>
      <vt:lpstr>PowerPoint Presentation</vt:lpstr>
      <vt:lpstr>PowerPoint Presentation</vt:lpstr>
      <vt:lpstr>PowerPoint Presentation</vt:lpstr>
      <vt:lpstr>Why make a LoA?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Gunjan Gautam</dc:creator>
  <cp:lastModifiedBy>runabhowmik@outlook.com</cp:lastModifiedBy>
  <cp:revision>7</cp:revision>
  <dcterms:created xsi:type="dcterms:W3CDTF">2022-12-04T08:39:02Z</dcterms:created>
  <dcterms:modified xsi:type="dcterms:W3CDTF">2023-01-10T09:23:06Z</dcterms:modified>
</cp:coreProperties>
</file>