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5" r:id="rId3"/>
    <p:sldId id="266" r:id="rId4"/>
    <p:sldId id="257" r:id="rId5"/>
    <p:sldId id="268" r:id="rId6"/>
    <p:sldId id="267" r:id="rId7"/>
    <p:sldId id="259" r:id="rId8"/>
    <p:sldId id="260" r:id="rId9"/>
    <p:sldId id="261" r:id="rId10"/>
    <p:sldId id="264" r:id="rId11"/>
    <p:sldId id="269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E06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554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468918591610766E-2"/>
          <c:y val="9.0867055015572004E-2"/>
          <c:w val="0.7595309842134994"/>
          <c:h val="0.860006098138831"/>
        </c:manualLayout>
      </c:layout>
      <c:lineChart>
        <c:grouping val="standard"/>
        <c:varyColors val="0"/>
        <c:ser>
          <c:idx val="5"/>
          <c:order val="0"/>
          <c:tx>
            <c:strRef>
              <c:f>Sheet1!$B$6</c:f>
              <c:strCache>
                <c:ptCount val="1"/>
                <c:pt idx="0">
                  <c:v>W-Work &amp; No Child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Sheet1!$A$7:$A$30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Sheet1!$B$7:$B$30</c:f>
              <c:numCache>
                <c:formatCode>_(* #,##0_);_(* \(#,##0\);_(* "-"??_);_(@_)</c:formatCode>
                <c:ptCount val="24"/>
                <c:pt idx="0">
                  <c:v>3919.9101000000001</c:v>
                </c:pt>
                <c:pt idx="1">
                  <c:v>2636.5023980000001</c:v>
                </c:pt>
                <c:pt idx="2">
                  <c:v>927.95970999999997</c:v>
                </c:pt>
                <c:pt idx="3">
                  <c:v>996.46042999999895</c:v>
                </c:pt>
                <c:pt idx="4">
                  <c:v>3464.8856879999998</c:v>
                </c:pt>
                <c:pt idx="5">
                  <c:v>12780.972530999999</c:v>
                </c:pt>
                <c:pt idx="6">
                  <c:v>39377.316796000021</c:v>
                </c:pt>
                <c:pt idx="7">
                  <c:v>87794.519532999999</c:v>
                </c:pt>
                <c:pt idx="8">
                  <c:v>85653.344840999969</c:v>
                </c:pt>
                <c:pt idx="9">
                  <c:v>67218.175661000045</c:v>
                </c:pt>
                <c:pt idx="10">
                  <c:v>62928.816055000003</c:v>
                </c:pt>
                <c:pt idx="11">
                  <c:v>48428.138718000038</c:v>
                </c:pt>
                <c:pt idx="12">
                  <c:v>60395.075430000048</c:v>
                </c:pt>
                <c:pt idx="13">
                  <c:v>59500.337699999996</c:v>
                </c:pt>
                <c:pt idx="14">
                  <c:v>60786.294671000018</c:v>
                </c:pt>
                <c:pt idx="15">
                  <c:v>55012.688110000017</c:v>
                </c:pt>
                <c:pt idx="16">
                  <c:v>65710.720321000001</c:v>
                </c:pt>
                <c:pt idx="17">
                  <c:v>93050.915722000005</c:v>
                </c:pt>
                <c:pt idx="18">
                  <c:v>92452.728851999986</c:v>
                </c:pt>
                <c:pt idx="19">
                  <c:v>55074.586698000021</c:v>
                </c:pt>
                <c:pt idx="20">
                  <c:v>45151.557960999999</c:v>
                </c:pt>
                <c:pt idx="21">
                  <c:v>30922.523527999991</c:v>
                </c:pt>
                <c:pt idx="22">
                  <c:v>18620.877170000011</c:v>
                </c:pt>
                <c:pt idx="23">
                  <c:v>6886.3759689999997</c:v>
                </c:pt>
              </c:numCache>
            </c:numRef>
          </c:val>
          <c:smooth val="0"/>
        </c:ser>
        <c:ser>
          <c:idx val="6"/>
          <c:order val="1"/>
          <c:tx>
            <c:strRef>
              <c:f>Sheet1!$C$6</c:f>
              <c:strCache>
                <c:ptCount val="1"/>
                <c:pt idx="0">
                  <c:v>W-Work &amp; Child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Sheet1!$A$7:$A$30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Sheet1!$C$7:$C$30</c:f>
              <c:numCache>
                <c:formatCode>_(* #,##0_);_(* \(#,##0\);_(* "-"??_);_(@_)</c:formatCode>
                <c:ptCount val="24"/>
                <c:pt idx="0">
                  <c:v>14492.419005999989</c:v>
                </c:pt>
                <c:pt idx="1">
                  <c:v>6227.1834199999976</c:v>
                </c:pt>
                <c:pt idx="2">
                  <c:v>5034.7504840000001</c:v>
                </c:pt>
                <c:pt idx="3">
                  <c:v>2631.244404</c:v>
                </c:pt>
                <c:pt idx="4">
                  <c:v>15268.513483999999</c:v>
                </c:pt>
                <c:pt idx="5">
                  <c:v>48291.916678000001</c:v>
                </c:pt>
                <c:pt idx="6">
                  <c:v>126781.31056699999</c:v>
                </c:pt>
                <c:pt idx="7">
                  <c:v>374592.3845879992</c:v>
                </c:pt>
                <c:pt idx="8">
                  <c:v>318914.6943679995</c:v>
                </c:pt>
                <c:pt idx="9">
                  <c:v>166817.44813700009</c:v>
                </c:pt>
                <c:pt idx="10">
                  <c:v>116411.47026400011</c:v>
                </c:pt>
                <c:pt idx="11">
                  <c:v>139219.96207200011</c:v>
                </c:pt>
                <c:pt idx="12">
                  <c:v>279193.12197399931</c:v>
                </c:pt>
                <c:pt idx="13">
                  <c:v>204196.78512399999</c:v>
                </c:pt>
                <c:pt idx="14">
                  <c:v>163581.19008299999</c:v>
                </c:pt>
                <c:pt idx="15">
                  <c:v>172387.01071600011</c:v>
                </c:pt>
                <c:pt idx="16">
                  <c:v>266865.36196999991</c:v>
                </c:pt>
                <c:pt idx="17">
                  <c:v>312473.83428300032</c:v>
                </c:pt>
                <c:pt idx="18">
                  <c:v>234748.9435649997</c:v>
                </c:pt>
                <c:pt idx="19">
                  <c:v>133929.65007199999</c:v>
                </c:pt>
                <c:pt idx="20">
                  <c:v>138496.67272900001</c:v>
                </c:pt>
                <c:pt idx="21">
                  <c:v>85033.171487</c:v>
                </c:pt>
                <c:pt idx="22">
                  <c:v>54253.240881999969</c:v>
                </c:pt>
                <c:pt idx="23">
                  <c:v>19531.029435</c:v>
                </c:pt>
              </c:numCache>
            </c:numRef>
          </c:val>
          <c:smooth val="0"/>
        </c:ser>
        <c:ser>
          <c:idx val="7"/>
          <c:order val="2"/>
          <c:tx>
            <c:strRef>
              <c:f>Sheet1!$D$6</c:f>
              <c:strCache>
                <c:ptCount val="1"/>
                <c:pt idx="0">
                  <c:v>W- No Work &amp; No Child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Sheet1!$A$7:$A$30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Sheet1!$D$7:$D$30</c:f>
              <c:numCache>
                <c:formatCode>_(* #,##0_);_(* \(#,##0\);_(* "-"??_);_(@_)</c:formatCode>
                <c:ptCount val="24"/>
                <c:pt idx="0">
                  <c:v>3919.9101000000001</c:v>
                </c:pt>
                <c:pt idx="1">
                  <c:v>2636.5023980000001</c:v>
                </c:pt>
                <c:pt idx="2">
                  <c:v>927.95970999999997</c:v>
                </c:pt>
                <c:pt idx="3">
                  <c:v>996.46042999999895</c:v>
                </c:pt>
                <c:pt idx="4">
                  <c:v>3464.8856879999998</c:v>
                </c:pt>
                <c:pt idx="5">
                  <c:v>12780.972530999999</c:v>
                </c:pt>
                <c:pt idx="6">
                  <c:v>39377.316796000021</c:v>
                </c:pt>
                <c:pt idx="7">
                  <c:v>87794.519532999999</c:v>
                </c:pt>
                <c:pt idx="8">
                  <c:v>85653.344840999969</c:v>
                </c:pt>
                <c:pt idx="9">
                  <c:v>67218.175661000045</c:v>
                </c:pt>
                <c:pt idx="10">
                  <c:v>62928.816055000003</c:v>
                </c:pt>
                <c:pt idx="11">
                  <c:v>48428.138718000038</c:v>
                </c:pt>
                <c:pt idx="12">
                  <c:v>60395.075430000048</c:v>
                </c:pt>
                <c:pt idx="13">
                  <c:v>59500.337699999996</c:v>
                </c:pt>
                <c:pt idx="14">
                  <c:v>60786.294671000018</c:v>
                </c:pt>
                <c:pt idx="15">
                  <c:v>55012.688110000017</c:v>
                </c:pt>
                <c:pt idx="16">
                  <c:v>65710.720321000001</c:v>
                </c:pt>
                <c:pt idx="17">
                  <c:v>93050.915722000005</c:v>
                </c:pt>
                <c:pt idx="18">
                  <c:v>92452.728851999986</c:v>
                </c:pt>
                <c:pt idx="19">
                  <c:v>55074.586698000021</c:v>
                </c:pt>
                <c:pt idx="20">
                  <c:v>45151.557960999999</c:v>
                </c:pt>
                <c:pt idx="21">
                  <c:v>30922.523527999991</c:v>
                </c:pt>
                <c:pt idx="22">
                  <c:v>18620.877170000011</c:v>
                </c:pt>
                <c:pt idx="23">
                  <c:v>6886.3759689999997</c:v>
                </c:pt>
              </c:numCache>
            </c:numRef>
          </c:val>
          <c:smooth val="0"/>
        </c:ser>
        <c:ser>
          <c:idx val="8"/>
          <c:order val="3"/>
          <c:tx>
            <c:strRef>
              <c:f>Sheet1!$E$6</c:f>
              <c:strCache>
                <c:ptCount val="1"/>
                <c:pt idx="0">
                  <c:v>W-No Work &amp; Child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Sheet1!$A$7:$A$30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Sheet1!$E$7:$E$30</c:f>
              <c:numCache>
                <c:formatCode>_(* #,##0_);_(* \(#,##0\);_(* "-"??_);_(@_)</c:formatCode>
                <c:ptCount val="24"/>
                <c:pt idx="0">
                  <c:v>5741.1957500000008</c:v>
                </c:pt>
                <c:pt idx="1">
                  <c:v>3885.3600970000002</c:v>
                </c:pt>
                <c:pt idx="2">
                  <c:v>1451.1260150000001</c:v>
                </c:pt>
                <c:pt idx="3">
                  <c:v>309.93878000000001</c:v>
                </c:pt>
                <c:pt idx="4">
                  <c:v>4046.6834050000002</c:v>
                </c:pt>
                <c:pt idx="5">
                  <c:v>8569.0612270000001</c:v>
                </c:pt>
                <c:pt idx="6">
                  <c:v>72223.823917000016</c:v>
                </c:pt>
                <c:pt idx="7">
                  <c:v>720443.43721400027</c:v>
                </c:pt>
                <c:pt idx="8">
                  <c:v>253567.1034259999</c:v>
                </c:pt>
                <c:pt idx="9">
                  <c:v>121415.189918</c:v>
                </c:pt>
                <c:pt idx="10">
                  <c:v>213955.127343</c:v>
                </c:pt>
                <c:pt idx="11">
                  <c:v>307095.64727499982</c:v>
                </c:pt>
                <c:pt idx="12">
                  <c:v>1057067.4646940001</c:v>
                </c:pt>
                <c:pt idx="13">
                  <c:v>347998.40388000011</c:v>
                </c:pt>
                <c:pt idx="14">
                  <c:v>142136.89718399991</c:v>
                </c:pt>
                <c:pt idx="15">
                  <c:v>155662.22490299991</c:v>
                </c:pt>
                <c:pt idx="16">
                  <c:v>359552.95125000092</c:v>
                </c:pt>
                <c:pt idx="17">
                  <c:v>562114.91575400007</c:v>
                </c:pt>
                <c:pt idx="18">
                  <c:v>212119.77765199999</c:v>
                </c:pt>
                <c:pt idx="19">
                  <c:v>119365.2165410001</c:v>
                </c:pt>
                <c:pt idx="20">
                  <c:v>81164.74705299997</c:v>
                </c:pt>
                <c:pt idx="21">
                  <c:v>60535.540647999958</c:v>
                </c:pt>
                <c:pt idx="22">
                  <c:v>44442.775291999977</c:v>
                </c:pt>
                <c:pt idx="23">
                  <c:v>14160.308659</c:v>
                </c:pt>
              </c:numCache>
            </c:numRef>
          </c:val>
          <c:smooth val="0"/>
        </c:ser>
        <c:ser>
          <c:idx val="0"/>
          <c:order val="4"/>
          <c:tx>
            <c:strRef>
              <c:f>Sheet1!$F$6</c:f>
              <c:strCache>
                <c:ptCount val="1"/>
                <c:pt idx="0">
                  <c:v>M-Work &amp; No Child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Sheet1!$A$7:$A$30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Sheet1!$F$7:$F$30</c:f>
              <c:numCache>
                <c:formatCode>_(* #,##0_);_(* \(#,##0\);_(* "-"??_);_(@_)</c:formatCode>
                <c:ptCount val="24"/>
                <c:pt idx="0">
                  <c:v>11324.183016999999</c:v>
                </c:pt>
                <c:pt idx="1">
                  <c:v>4208.5315720000008</c:v>
                </c:pt>
                <c:pt idx="2">
                  <c:v>2573.3858050000008</c:v>
                </c:pt>
                <c:pt idx="3">
                  <c:v>5634.3189750000001</c:v>
                </c:pt>
                <c:pt idx="4">
                  <c:v>15487.740076</c:v>
                </c:pt>
                <c:pt idx="5">
                  <c:v>33479.081477000029</c:v>
                </c:pt>
                <c:pt idx="6">
                  <c:v>68946.438711999916</c:v>
                </c:pt>
                <c:pt idx="7">
                  <c:v>116473.3241280002</c:v>
                </c:pt>
                <c:pt idx="8">
                  <c:v>124462.10328</c:v>
                </c:pt>
                <c:pt idx="9">
                  <c:v>82333.163920000006</c:v>
                </c:pt>
                <c:pt idx="10">
                  <c:v>67396.351244999925</c:v>
                </c:pt>
                <c:pt idx="11">
                  <c:v>49608.195210000049</c:v>
                </c:pt>
                <c:pt idx="12">
                  <c:v>68185.247604999968</c:v>
                </c:pt>
                <c:pt idx="13">
                  <c:v>60603.968874999999</c:v>
                </c:pt>
                <c:pt idx="14">
                  <c:v>71520.75376500003</c:v>
                </c:pt>
                <c:pt idx="15">
                  <c:v>68318.833910999907</c:v>
                </c:pt>
                <c:pt idx="16">
                  <c:v>88013.586355000007</c:v>
                </c:pt>
                <c:pt idx="17">
                  <c:v>131943.7684340002</c:v>
                </c:pt>
                <c:pt idx="18">
                  <c:v>139456.5472510001</c:v>
                </c:pt>
                <c:pt idx="19">
                  <c:v>83387.908040000038</c:v>
                </c:pt>
                <c:pt idx="20">
                  <c:v>64874.198595000053</c:v>
                </c:pt>
                <c:pt idx="21">
                  <c:v>44356.021297999949</c:v>
                </c:pt>
                <c:pt idx="22">
                  <c:v>30602.926486000018</c:v>
                </c:pt>
                <c:pt idx="23">
                  <c:v>15394.438323</c:v>
                </c:pt>
              </c:numCache>
            </c:numRef>
          </c:val>
          <c:smooth val="0"/>
        </c:ser>
        <c:ser>
          <c:idx val="1"/>
          <c:order val="5"/>
          <c:tx>
            <c:strRef>
              <c:f>Sheet1!$G$6</c:f>
              <c:strCache>
                <c:ptCount val="1"/>
                <c:pt idx="0">
                  <c:v>M-Work &amp; Child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Sheet1!$A$7:$A$30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Sheet1!$G$7:$G$30</c:f>
              <c:numCache>
                <c:formatCode>_(* #,##0_);_(* \(#,##0\);_(* "-"??_);_(@_)</c:formatCode>
                <c:ptCount val="24"/>
                <c:pt idx="0">
                  <c:v>25873.646843999999</c:v>
                </c:pt>
                <c:pt idx="1">
                  <c:v>17244.315010999999</c:v>
                </c:pt>
                <c:pt idx="2">
                  <c:v>10608.552627999999</c:v>
                </c:pt>
                <c:pt idx="3">
                  <c:v>15197.150235999999</c:v>
                </c:pt>
                <c:pt idx="4">
                  <c:v>71377.203265999939</c:v>
                </c:pt>
                <c:pt idx="5">
                  <c:v>159555.5760050001</c:v>
                </c:pt>
                <c:pt idx="6">
                  <c:v>284575.53850800032</c:v>
                </c:pt>
                <c:pt idx="7">
                  <c:v>491866.94510299922</c:v>
                </c:pt>
                <c:pt idx="8">
                  <c:v>392867.70075299952</c:v>
                </c:pt>
                <c:pt idx="9">
                  <c:v>191954.89521400011</c:v>
                </c:pt>
                <c:pt idx="10">
                  <c:v>139167.94068999999</c:v>
                </c:pt>
                <c:pt idx="11">
                  <c:v>115814.317054</c:v>
                </c:pt>
                <c:pt idx="12">
                  <c:v>229173.32575599989</c:v>
                </c:pt>
                <c:pt idx="13">
                  <c:v>181870.5893460002</c:v>
                </c:pt>
                <c:pt idx="14">
                  <c:v>174801.671451</c:v>
                </c:pt>
                <c:pt idx="15">
                  <c:v>189164.13873700029</c:v>
                </c:pt>
                <c:pt idx="16">
                  <c:v>291600.39035099989</c:v>
                </c:pt>
                <c:pt idx="17">
                  <c:v>403716.59922799852</c:v>
                </c:pt>
                <c:pt idx="18">
                  <c:v>421218.56060400017</c:v>
                </c:pt>
                <c:pt idx="19">
                  <c:v>265206.98744200013</c:v>
                </c:pt>
                <c:pt idx="20">
                  <c:v>201738.2585180001</c:v>
                </c:pt>
                <c:pt idx="21">
                  <c:v>121379.26613400011</c:v>
                </c:pt>
                <c:pt idx="22">
                  <c:v>101139.309653</c:v>
                </c:pt>
                <c:pt idx="23">
                  <c:v>53704.227801999987</c:v>
                </c:pt>
              </c:numCache>
            </c:numRef>
          </c:val>
          <c:smooth val="0"/>
        </c:ser>
        <c:ser>
          <c:idx val="2"/>
          <c:order val="6"/>
          <c:tx>
            <c:strRef>
              <c:f>Sheet1!$H$6</c:f>
              <c:strCache>
                <c:ptCount val="1"/>
                <c:pt idx="0">
                  <c:v>M- No Work &amp; No Child</c:v>
                </c:pt>
              </c:strCache>
            </c:strRef>
          </c:tx>
          <c:spPr>
            <a:ln>
              <a:solidFill>
                <a:schemeClr val="accent3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Sheet1!$A$7:$A$30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Sheet1!$H$7:$H$30</c:f>
              <c:numCache>
                <c:formatCode>_(* #,##0_);_(* \(#,##0\);_(* "-"??_);_(@_)</c:formatCode>
                <c:ptCount val="24"/>
                <c:pt idx="0">
                  <c:v>11324.183016999999</c:v>
                </c:pt>
                <c:pt idx="1">
                  <c:v>4208.5315720000008</c:v>
                </c:pt>
                <c:pt idx="2">
                  <c:v>2573.3858050000008</c:v>
                </c:pt>
                <c:pt idx="3">
                  <c:v>5634.3189750000001</c:v>
                </c:pt>
                <c:pt idx="4">
                  <c:v>15487.740076</c:v>
                </c:pt>
                <c:pt idx="5">
                  <c:v>33479.081477000029</c:v>
                </c:pt>
                <c:pt idx="6">
                  <c:v>68946.438711999916</c:v>
                </c:pt>
                <c:pt idx="7">
                  <c:v>116473.3241280002</c:v>
                </c:pt>
                <c:pt idx="8">
                  <c:v>124462.10328</c:v>
                </c:pt>
                <c:pt idx="9">
                  <c:v>82333.163920000006</c:v>
                </c:pt>
                <c:pt idx="10">
                  <c:v>67396.351244999925</c:v>
                </c:pt>
                <c:pt idx="11">
                  <c:v>49608.195210000049</c:v>
                </c:pt>
                <c:pt idx="12">
                  <c:v>68185.247604999968</c:v>
                </c:pt>
                <c:pt idx="13">
                  <c:v>60603.968874999999</c:v>
                </c:pt>
                <c:pt idx="14">
                  <c:v>71520.75376500003</c:v>
                </c:pt>
                <c:pt idx="15">
                  <c:v>68318.833910999907</c:v>
                </c:pt>
                <c:pt idx="16">
                  <c:v>88013.586355000007</c:v>
                </c:pt>
                <c:pt idx="17">
                  <c:v>131943.7684340002</c:v>
                </c:pt>
                <c:pt idx="18">
                  <c:v>139456.5472510001</c:v>
                </c:pt>
                <c:pt idx="19">
                  <c:v>83387.908040000038</c:v>
                </c:pt>
                <c:pt idx="20">
                  <c:v>64874.198595000053</c:v>
                </c:pt>
                <c:pt idx="21">
                  <c:v>44356.021297999949</c:v>
                </c:pt>
                <c:pt idx="22">
                  <c:v>30602.926486000018</c:v>
                </c:pt>
                <c:pt idx="23">
                  <c:v>15394.438323</c:v>
                </c:pt>
              </c:numCache>
            </c:numRef>
          </c:val>
          <c:smooth val="0"/>
        </c:ser>
        <c:ser>
          <c:idx val="3"/>
          <c:order val="7"/>
          <c:tx>
            <c:strRef>
              <c:f>Sheet1!$I$6</c:f>
              <c:strCache>
                <c:ptCount val="1"/>
                <c:pt idx="0">
                  <c:v>M-No Work &amp; Child</c:v>
                </c:pt>
              </c:strCache>
            </c:strRef>
          </c:tx>
          <c:spPr>
            <a:ln>
              <a:solidFill>
                <a:schemeClr val="accent6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Sheet1!$A$7:$A$30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Sheet1!$I$7:$I$30</c:f>
              <c:numCache>
                <c:formatCode>_(* #,##0_);_(* \(#,##0\);_(* "-"??_);_(@_)</c:formatCode>
                <c:ptCount val="24"/>
                <c:pt idx="0">
                  <c:v>5636.3306620000003</c:v>
                </c:pt>
                <c:pt idx="1">
                  <c:v>2094.47604</c:v>
                </c:pt>
                <c:pt idx="2">
                  <c:v>2098.6811299999999</c:v>
                </c:pt>
                <c:pt idx="3">
                  <c:v>346.09309000000002</c:v>
                </c:pt>
                <c:pt idx="4">
                  <c:v>1841.1396360000001</c:v>
                </c:pt>
                <c:pt idx="5">
                  <c:v>6875.7857440000007</c:v>
                </c:pt>
                <c:pt idx="6">
                  <c:v>69314.728263999976</c:v>
                </c:pt>
                <c:pt idx="7">
                  <c:v>533976.79467699886</c:v>
                </c:pt>
                <c:pt idx="8">
                  <c:v>118259.033358</c:v>
                </c:pt>
                <c:pt idx="9">
                  <c:v>54849.119231999997</c:v>
                </c:pt>
                <c:pt idx="10">
                  <c:v>80380.948711999939</c:v>
                </c:pt>
                <c:pt idx="11">
                  <c:v>117845.11474</c:v>
                </c:pt>
                <c:pt idx="12">
                  <c:v>745388.34799400042</c:v>
                </c:pt>
                <c:pt idx="13">
                  <c:v>188874.90995800021</c:v>
                </c:pt>
                <c:pt idx="14">
                  <c:v>70766.803959999976</c:v>
                </c:pt>
                <c:pt idx="15">
                  <c:v>80430.555410999907</c:v>
                </c:pt>
                <c:pt idx="16">
                  <c:v>171719.95157600011</c:v>
                </c:pt>
                <c:pt idx="17">
                  <c:v>407298.96897699952</c:v>
                </c:pt>
                <c:pt idx="18">
                  <c:v>124031.720652</c:v>
                </c:pt>
                <c:pt idx="19">
                  <c:v>58750.314193999962</c:v>
                </c:pt>
                <c:pt idx="20">
                  <c:v>48418.247110999982</c:v>
                </c:pt>
                <c:pt idx="21">
                  <c:v>39172.18026600001</c:v>
                </c:pt>
                <c:pt idx="22">
                  <c:v>34248.212864000023</c:v>
                </c:pt>
                <c:pt idx="23">
                  <c:v>16782.660318999999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2573800"/>
        <c:axId val="452574192"/>
      </c:lineChart>
      <c:catAx>
        <c:axId val="452573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2574192"/>
        <c:crosses val="autoZero"/>
        <c:auto val="1"/>
        <c:lblAlgn val="ctr"/>
        <c:lblOffset val="100"/>
        <c:noMultiLvlLbl val="0"/>
      </c:catAx>
      <c:valAx>
        <c:axId val="452574192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452573800"/>
        <c:crosses val="autoZero"/>
        <c:crossBetween val="between"/>
        <c:dispUnits>
          <c:builtInUnit val="thousand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82694248908649026"/>
          <c:y val="6.0005239690340578E-2"/>
          <c:w val="0.17305751091350977"/>
          <c:h val="0.939288617910092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7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B4-6C9C-4F32-8FFD-A6EFAAF4BA3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4C5-9AE9-4750-A0DB-D87C44B78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2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B4-6C9C-4F32-8FFD-A6EFAAF4BA3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4C5-9AE9-4750-A0DB-D87C44B78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5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B4-6C9C-4F32-8FFD-A6EFAAF4BA3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4C5-9AE9-4750-A0DB-D87C44B785E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9821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B4-6C9C-4F32-8FFD-A6EFAAF4BA3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4C5-9AE9-4750-A0DB-D87C44B78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8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B4-6C9C-4F32-8FFD-A6EFAAF4BA3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4C5-9AE9-4750-A0DB-D87C44B785E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645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B4-6C9C-4F32-8FFD-A6EFAAF4BA3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4C5-9AE9-4750-A0DB-D87C44B78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29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B4-6C9C-4F32-8FFD-A6EFAAF4BA3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4C5-9AE9-4750-A0DB-D87C44B78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51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B4-6C9C-4F32-8FFD-A6EFAAF4BA3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4C5-9AE9-4750-A0DB-D87C44B78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7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B4-6C9C-4F32-8FFD-A6EFAAF4BA3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4C5-9AE9-4750-A0DB-D87C44B78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7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B4-6C9C-4F32-8FFD-A6EFAAF4BA3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4C5-9AE9-4750-A0DB-D87C44B78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6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B4-6C9C-4F32-8FFD-A6EFAAF4BA3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4C5-9AE9-4750-A0DB-D87C44B78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3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B4-6C9C-4F32-8FFD-A6EFAAF4BA3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4C5-9AE9-4750-A0DB-D87C44B78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B4-6C9C-4F32-8FFD-A6EFAAF4BA3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4C5-9AE9-4750-A0DB-D87C44B78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0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B4-6C9C-4F32-8FFD-A6EFAAF4BA3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4C5-9AE9-4750-A0DB-D87C44B78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9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B4-6C9C-4F32-8FFD-A6EFAAF4BA3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4C5-9AE9-4750-A0DB-D87C44B78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5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124C5-9AE9-4750-A0DB-D87C44B785E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9B4-6C9C-4F32-8FFD-A6EFAAF4BA34}" type="datetimeFigureOut">
              <a:rPr lang="en-US" smtClean="0"/>
              <a:t>4/29/2015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3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3A9B4-6C9C-4F32-8FFD-A6EFAAF4BA34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D124C5-9AE9-4750-A0DB-D87C44B78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2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accent3">
              <a:lumMod val="50000"/>
            </a:schemeClr>
          </a:solidFill>
          <a:latin typeface="Segoe UI Light" panose="020B0502040204020203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Tatiana Peralta </a:t>
            </a:r>
            <a:r>
              <a:rPr lang="en-US" dirty="0" err="1" smtClean="0"/>
              <a:t>Quirós</a:t>
            </a:r>
            <a:endParaRPr lang="en-US" dirty="0" smtClean="0"/>
          </a:p>
          <a:p>
            <a:r>
              <a:rPr lang="en-US" dirty="0" smtClean="0"/>
              <a:t>Shomik Mehndiratta, Catalina Ochoa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4137" y="1250066"/>
            <a:ext cx="8669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Segoe UI Light" panose="020B0502040204020203" pitchFamily="34" charset="0"/>
              </a:rPr>
              <a:t>Are women ‘forced’ to work closer to home? </a:t>
            </a:r>
          </a:p>
          <a:p>
            <a:r>
              <a:rPr lang="en-US" sz="4400" dirty="0" smtClean="0">
                <a:latin typeface="Segoe UI Light" panose="020B0502040204020203" pitchFamily="34" charset="0"/>
              </a:rPr>
              <a:t>Gender, Travel and Employment Accessibility in Buenos Aires.</a:t>
            </a:r>
            <a:endParaRPr lang="en-US" sz="44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hemicronichemethod.com/wp-content/uploads/2013/05/men-and-wom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4" r="54809" b="11538"/>
          <a:stretch/>
        </p:blipFill>
        <p:spPr bwMode="auto">
          <a:xfrm>
            <a:off x="939720" y="61780"/>
            <a:ext cx="3943376" cy="676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themicronichemethod.com/wp-content/uploads/2013/05/men-and-wom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4" t="11583" r="10408" b="12335"/>
          <a:stretch/>
        </p:blipFill>
        <p:spPr bwMode="auto">
          <a:xfrm>
            <a:off x="7525024" y="0"/>
            <a:ext cx="3994004" cy="685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>
            <a:stCxn id="5" idx="2"/>
          </p:cNvCxnSpPr>
          <p:nvPr/>
        </p:nvCxnSpPr>
        <p:spPr>
          <a:xfrm>
            <a:off x="6131859" y="1943847"/>
            <a:ext cx="5172" cy="4914153"/>
          </a:xfrm>
          <a:prstGeom prst="line">
            <a:avLst/>
          </a:prstGeom>
          <a:ln w="1016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-94129" y="623047"/>
            <a:ext cx="12451976" cy="13208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 w="25400" cap="rnd" cmpd="sng" algn="ctr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Accessibility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7774" y="3006969"/>
            <a:ext cx="24689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18%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06150" y="3006969"/>
            <a:ext cx="24689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10%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94129" y="623047"/>
            <a:ext cx="12451976" cy="13208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 w="25400" cap="rnd" cmpd="sng" algn="ctr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Sao Paulo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120086"/>
              </p:ext>
            </p:extLst>
          </p:nvPr>
        </p:nvGraphicFramePr>
        <p:xfrm>
          <a:off x="1034471" y="2456871"/>
          <a:ext cx="10520219" cy="374332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750786"/>
                <a:gridCol w="4685837"/>
                <a:gridCol w="1694532"/>
                <a:gridCol w="1694532"/>
                <a:gridCol w="1694532"/>
              </a:tblGrid>
              <a:tr h="600123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Time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Distance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Speed  (km/hr)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371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Working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Woman without children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6.44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8.33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</a:tr>
              <a:tr h="363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Men without children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7.08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9.90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3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Woman with children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6.95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8.74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</a:tr>
              <a:tr h="363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Men with children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8.19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10.58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371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Not Working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Woman without children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4.65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7.72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</a:tr>
              <a:tr h="363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Men without children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4.37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8.17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3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Woman with children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3.23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6.95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</a:tr>
              <a:tr h="363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Men with children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3.25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7.17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809018" y="3925455"/>
            <a:ext cx="1810327" cy="822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45029" y="2467429"/>
          <a:ext cx="10479314" cy="3831771"/>
        </p:xfrm>
        <a:graphic>
          <a:graphicData uri="http://schemas.openxmlformats.org/drawingml/2006/table">
            <a:tbl>
              <a:tblPr/>
              <a:tblGrid>
                <a:gridCol w="10479314"/>
              </a:tblGrid>
              <a:tr h="3831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mpd="sng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</a:lnL>
                    <a:lnR w="38100" cmpd="sng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</a:lnR>
                    <a:lnT w="38100" cmpd="sng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</a:lnT>
                    <a:lnB w="38100" cmpd="sng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1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Understand </a:t>
            </a:r>
            <a:r>
              <a:rPr lang="en-US" dirty="0"/>
              <a:t>the reasons underlying the different travel behavior and if it really is a disadvantage or result of choice</a:t>
            </a:r>
          </a:p>
          <a:p>
            <a:pPr lvl="0"/>
            <a:r>
              <a:rPr lang="en-US" dirty="0"/>
              <a:t>C</a:t>
            </a:r>
            <a:r>
              <a:rPr lang="en-US" dirty="0" smtClean="0"/>
              <a:t>haracterize </a:t>
            </a:r>
            <a:r>
              <a:rPr lang="en-US" dirty="0"/>
              <a:t>the manner in which and the degree to which the complexity of women’s travel needs constrain their labor market choices.  A combination of qualitative, time-series and quantitative methods could help to both confirm and understand the causality underlying the findings of smaller commute-shed for women. </a:t>
            </a:r>
          </a:p>
          <a:p>
            <a:pPr lvl="0"/>
            <a:r>
              <a:rPr lang="en-US" dirty="0" smtClean="0"/>
              <a:t>Gender </a:t>
            </a:r>
            <a:r>
              <a:rPr lang="en-US" dirty="0"/>
              <a:t>informed surveys. </a:t>
            </a:r>
          </a:p>
          <a:p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5" name="Freeform 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5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5176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First, the degree to which mobility systems can be adapted more to diverse travel needs and the needs of women – in terms of providing higher quality of mobility off-peak/off-trunk </a:t>
            </a:r>
            <a:r>
              <a:rPr lang="en-US" sz="2000" dirty="0" smtClean="0"/>
              <a:t>routes</a:t>
            </a:r>
          </a:p>
          <a:p>
            <a:r>
              <a:rPr lang="en-US" sz="2000" dirty="0" smtClean="0"/>
              <a:t>Addressing </a:t>
            </a:r>
            <a:r>
              <a:rPr lang="en-US" sz="2000" dirty="0"/>
              <a:t>constraints posed by non-work travel </a:t>
            </a:r>
            <a:r>
              <a:rPr lang="en-US" sz="2000" dirty="0" smtClean="0"/>
              <a:t>needs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role that cars may be playing in lowering gender-related constraints.  </a:t>
            </a:r>
          </a:p>
          <a:p>
            <a:r>
              <a:rPr lang="en-US" sz="2000" dirty="0" smtClean="0"/>
              <a:t>Develop </a:t>
            </a:r>
            <a:r>
              <a:rPr lang="en-US" sz="2000" dirty="0"/>
              <a:t>an evaluation framework that allows both for assessing the social and economic cost of gender-oriented mobility </a:t>
            </a:r>
            <a:r>
              <a:rPr lang="en-US" sz="2000" dirty="0" smtClean="0"/>
              <a:t>constraints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5" name="Freeform 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5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6976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508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" y="609600"/>
            <a:ext cx="12209928" cy="1320800"/>
          </a:xfrm>
          <a:solidFill>
            <a:schemeClr val="accent3">
              <a:lumMod val="40000"/>
              <a:lumOff val="60000"/>
              <a:alpha val="6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Initial Analysis</a:t>
            </a:r>
            <a:endParaRPr lang="en-US" dirty="0">
              <a:latin typeface="Segoe UI Light" panose="020B0502040204020203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87" b="54626"/>
          <a:stretch/>
        </p:blipFill>
        <p:spPr bwMode="auto">
          <a:xfrm>
            <a:off x="1830468" y="2128421"/>
            <a:ext cx="7957730" cy="3961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t="89144" r="16435"/>
          <a:stretch/>
        </p:blipFill>
        <p:spPr bwMode="auto">
          <a:xfrm>
            <a:off x="2694443" y="5850479"/>
            <a:ext cx="7138864" cy="94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8" t="42648" b="39555"/>
          <a:stretch/>
        </p:blipFill>
        <p:spPr bwMode="auto">
          <a:xfrm>
            <a:off x="10959353" y="3702525"/>
            <a:ext cx="1114192" cy="995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5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2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81" y="2469863"/>
            <a:ext cx="8596312" cy="382090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2" y="609600"/>
            <a:ext cx="12209928" cy="1320800"/>
          </a:xfrm>
          <a:solidFill>
            <a:schemeClr val="accent3">
              <a:lumMod val="40000"/>
              <a:lumOff val="60000"/>
              <a:alpha val="6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Modal Split</a:t>
            </a:r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21600" y="6106102"/>
            <a:ext cx="156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>
                    <a:lumMod val="10000"/>
                  </a:schemeClr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en-US" dirty="0"/>
              <a:t>With Children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4788" y="3944495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10000"/>
                  </a:schemeClr>
                </a:solidFill>
                <a:latin typeface="Segoe UI Light" panose="020B0502040204020203" pitchFamily="34" charset="0"/>
              </a:rPr>
              <a:t>M</a:t>
            </a:r>
            <a:r>
              <a:rPr lang="en-US" dirty="0" smtClean="0">
                <a:solidFill>
                  <a:schemeClr val="accent1">
                    <a:lumMod val="10000"/>
                  </a:schemeClr>
                </a:solidFill>
                <a:latin typeface="Segoe UI Light" panose="020B0502040204020203" pitchFamily="34" charset="0"/>
              </a:rPr>
              <a:t>en </a:t>
            </a:r>
            <a:endParaRPr lang="en-US" dirty="0">
              <a:solidFill>
                <a:schemeClr val="accent1">
                  <a:lumMod val="1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0272" y="2765990"/>
            <a:ext cx="1008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  <a:latin typeface="Segoe UI Light" panose="020B0502040204020203" pitchFamily="34" charset="0"/>
              </a:rPr>
              <a:t>Women </a:t>
            </a:r>
            <a:endParaRPr lang="en-US" dirty="0">
              <a:solidFill>
                <a:schemeClr val="accent1">
                  <a:lumMod val="10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 flipH="1">
            <a:off x="9492344" y="2950656"/>
            <a:ext cx="277928" cy="1846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19411" y="3918651"/>
            <a:ext cx="277929" cy="1846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35933" y="3791733"/>
            <a:ext cx="68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  <a:latin typeface="Segoe UI Light" panose="020B0502040204020203" pitchFamily="34" charset="0"/>
              </a:rPr>
              <a:t>Men </a:t>
            </a:r>
            <a:endParaRPr lang="en-US" dirty="0">
              <a:solidFill>
                <a:schemeClr val="accent1">
                  <a:lumMod val="1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8103" y="2695853"/>
            <a:ext cx="1008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10000"/>
                  </a:schemeClr>
                </a:solidFill>
                <a:latin typeface="Segoe UI Light" panose="020B0502040204020203" pitchFamily="34" charset="0"/>
              </a:rPr>
              <a:t>Women </a:t>
            </a:r>
            <a:endParaRPr lang="en-US" dirty="0">
              <a:solidFill>
                <a:schemeClr val="accent1">
                  <a:lumMod val="10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154973" y="2950656"/>
            <a:ext cx="220305" cy="25480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998744" y="3530580"/>
            <a:ext cx="232558" cy="38807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35867" y="619843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>
                    <a:lumMod val="10000"/>
                  </a:schemeClr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en-US" dirty="0" smtClean="0"/>
              <a:t>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2" y="609600"/>
            <a:ext cx="12209928" cy="1320800"/>
          </a:xfrm>
          <a:solidFill>
            <a:schemeClr val="accent3">
              <a:lumMod val="40000"/>
              <a:lumOff val="60000"/>
              <a:alpha val="6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Time of Day</a:t>
            </a:r>
            <a:endParaRPr lang="en-US" dirty="0">
              <a:latin typeface="Segoe UI Light" panose="020B0502040204020203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08071715"/>
              </p:ext>
            </p:extLst>
          </p:nvPr>
        </p:nvGraphicFramePr>
        <p:xfrm>
          <a:off x="0" y="1758462"/>
          <a:ext cx="12191999" cy="509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30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88" t="5783" r="2178" b="4671"/>
          <a:stretch/>
        </p:blipFill>
        <p:spPr>
          <a:xfrm>
            <a:off x="1" y="0"/>
            <a:ext cx="12209929" cy="6871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609600"/>
            <a:ext cx="12209928" cy="1320800"/>
          </a:xfrm>
          <a:solidFill>
            <a:schemeClr val="accent3">
              <a:lumMod val="40000"/>
              <a:lumOff val="60000"/>
              <a:alpha val="6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Geo-Reference OD</a:t>
            </a:r>
            <a:endParaRPr lang="en-U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346618"/>
              </p:ext>
            </p:extLst>
          </p:nvPr>
        </p:nvGraphicFramePr>
        <p:xfrm>
          <a:off x="691310" y="2969661"/>
          <a:ext cx="10335278" cy="336499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447394"/>
                <a:gridCol w="2720245"/>
                <a:gridCol w="2581753"/>
                <a:gridCol w="2585886"/>
              </a:tblGrid>
              <a:tr h="261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3600" dirty="0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egoe UI Light" panose="020B0502040204020203" pitchFamily="34" charset="0"/>
                        </a:rPr>
                        <a:t>Average Time (min)</a:t>
                      </a:r>
                      <a:endParaRPr lang="en-US" sz="2400">
                        <a:effectLst/>
                        <a:latin typeface="Segoe UI Light" panose="020B0502040204020203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egoe UI Light" panose="020B0502040204020203" pitchFamily="34" charset="0"/>
                        </a:rPr>
                        <a:t>Average Distance (km)</a:t>
                      </a:r>
                      <a:endParaRPr lang="en-US" sz="2400">
                        <a:effectLst/>
                        <a:latin typeface="Segoe UI Light" panose="020B0502040204020203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egoe UI Light" panose="020B0502040204020203" pitchFamily="34" charset="0"/>
                        </a:rPr>
                        <a:t>Average Speed (km/hr.)</a:t>
                      </a:r>
                      <a:endParaRPr lang="en-US" sz="2400">
                        <a:effectLst/>
                        <a:latin typeface="Segoe UI Light" panose="020B0502040204020203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egoe UI Light" panose="020B0502040204020203" pitchFamily="34" charset="0"/>
                        </a:rPr>
                        <a:t>Women w/o Children</a:t>
                      </a:r>
                      <a:endParaRPr lang="en-US" sz="2400">
                        <a:effectLst/>
                        <a:latin typeface="Segoe UI Light" panose="020B0502040204020203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egoe UI Light" panose="020B0502040204020203" pitchFamily="34" charset="0"/>
                        </a:rPr>
                        <a:t>45.3</a:t>
                      </a:r>
                      <a:endParaRPr lang="en-US" sz="2400">
                        <a:effectLst/>
                        <a:latin typeface="Segoe UI Light" panose="020B0502040204020203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egoe UI Light" panose="020B0502040204020203" pitchFamily="34" charset="0"/>
                        </a:rPr>
                        <a:t>7.50</a:t>
                      </a:r>
                      <a:endParaRPr lang="en-US" sz="2400">
                        <a:effectLst/>
                        <a:latin typeface="Segoe UI Light" panose="020B0502040204020203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egoe UI Light" panose="020B0502040204020203" pitchFamily="34" charset="0"/>
                        </a:rPr>
                        <a:t>9.92</a:t>
                      </a:r>
                      <a:endParaRPr lang="en-US" sz="2400">
                        <a:effectLst/>
                        <a:latin typeface="Segoe UI Light" panose="020B0502040204020203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egoe UI Light" panose="020B0502040204020203" pitchFamily="34" charset="0"/>
                        </a:rPr>
                        <a:t>Men w/o Children</a:t>
                      </a:r>
                      <a:endParaRPr lang="en-US" sz="2400">
                        <a:effectLst/>
                        <a:latin typeface="Segoe UI Light" panose="020B0502040204020203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egoe UI Light" panose="020B0502040204020203" pitchFamily="34" charset="0"/>
                        </a:rPr>
                        <a:t>43.3</a:t>
                      </a:r>
                      <a:endParaRPr lang="en-US" sz="2400">
                        <a:effectLst/>
                        <a:latin typeface="Segoe UI Light" panose="020B0502040204020203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egoe UI Light" panose="020B0502040204020203" pitchFamily="34" charset="0"/>
                        </a:rPr>
                        <a:t>8.67</a:t>
                      </a:r>
                      <a:endParaRPr lang="en-US" sz="2400">
                        <a:effectLst/>
                        <a:latin typeface="Segoe UI Light" panose="020B0502040204020203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egoe UI Light" panose="020B0502040204020203" pitchFamily="34" charset="0"/>
                        </a:rPr>
                        <a:t>12.01</a:t>
                      </a:r>
                      <a:endParaRPr lang="en-US" sz="2400">
                        <a:effectLst/>
                        <a:latin typeface="Segoe UI Light" panose="020B0502040204020203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Segoe UI Light" panose="020B0502040204020203" pitchFamily="34" charset="0"/>
                        </a:rPr>
                        <a:t>Women w/ Children</a:t>
                      </a:r>
                      <a:endParaRPr lang="en-US" sz="2400" dirty="0">
                        <a:effectLst/>
                        <a:latin typeface="Segoe UI Light" panose="020B0502040204020203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egoe UI Light" panose="020B0502040204020203" pitchFamily="34" charset="0"/>
                        </a:rPr>
                        <a:t>47.7</a:t>
                      </a:r>
                      <a:endParaRPr lang="en-US" sz="2400">
                        <a:effectLst/>
                        <a:latin typeface="Segoe UI Light" panose="020B0502040204020203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Segoe UI Light" panose="020B0502040204020203" pitchFamily="34" charset="0"/>
                        </a:rPr>
                        <a:t>7.92</a:t>
                      </a:r>
                      <a:endParaRPr lang="en-US" sz="2400" dirty="0">
                        <a:effectLst/>
                        <a:latin typeface="Segoe UI Light" panose="020B0502040204020203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egoe UI Light" panose="020B0502040204020203" pitchFamily="34" charset="0"/>
                        </a:rPr>
                        <a:t>9.98</a:t>
                      </a:r>
                      <a:endParaRPr lang="en-US" sz="2400">
                        <a:effectLst/>
                        <a:latin typeface="Segoe UI Light" panose="020B0502040204020203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  <a:tr h="1930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Segoe UI Light" panose="020B0502040204020203" pitchFamily="34" charset="0"/>
                        </a:rPr>
                        <a:t>Men w/ Children</a:t>
                      </a:r>
                      <a:endParaRPr lang="en-US" sz="2400" dirty="0">
                        <a:effectLst/>
                        <a:latin typeface="Segoe UI Light" panose="020B0502040204020203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egoe UI Light" panose="020B0502040204020203" pitchFamily="34" charset="0"/>
                        </a:rPr>
                        <a:t>48.7</a:t>
                      </a:r>
                      <a:endParaRPr lang="en-US" sz="2400">
                        <a:effectLst/>
                        <a:latin typeface="Segoe UI Light" panose="020B0502040204020203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egoe UI Light" panose="020B0502040204020203" pitchFamily="34" charset="0"/>
                        </a:rPr>
                        <a:t>9.96</a:t>
                      </a:r>
                      <a:endParaRPr lang="en-US" sz="2400">
                        <a:effectLst/>
                        <a:latin typeface="Segoe UI Light" panose="020B0502040204020203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Segoe UI Light" panose="020B0502040204020203" pitchFamily="34" charset="0"/>
                        </a:rPr>
                        <a:t>12.27</a:t>
                      </a:r>
                      <a:endParaRPr lang="en-US" sz="2400" dirty="0">
                        <a:effectLst/>
                        <a:latin typeface="Segoe UI Light" panose="020B0502040204020203" pitchFamily="34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-94129" y="623047"/>
            <a:ext cx="12451976" cy="13208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 w="25400" cap="rnd" cmpd="sng" algn="ctr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Including Spatial Component – Work Trips</a:t>
            </a:r>
            <a:endParaRPr lang="en-U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 0" descr="Increases_accessibility_men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933" y="14366"/>
            <a:ext cx="9702800" cy="68605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685867" y="0"/>
            <a:ext cx="2506133" cy="6874933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 w="25400" cap="rnd" cmpd="sng" algn="ctr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Accessibility</a:t>
            </a:r>
            <a:endParaRPr lang="en-U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 descr="Increases_accessibility_men_absolut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860"/>
            <a:ext cx="9702800" cy="68608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685867" y="-2860"/>
            <a:ext cx="2506133" cy="6877793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 w="25400" cap="rnd" cmpd="sng" algn="ctr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Accessibility</a:t>
            </a:r>
            <a:endParaRPr lang="en-U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2">
      <a:dk1>
        <a:srgbClr val="455867"/>
      </a:dk1>
      <a:lt1>
        <a:sysClr val="window" lastClr="FFFFFF"/>
      </a:lt1>
      <a:dk2>
        <a:srgbClr val="879EAF"/>
      </a:dk2>
      <a:lt2>
        <a:srgbClr val="F8F8F8"/>
      </a:lt2>
      <a:accent1>
        <a:srgbClr val="D0DEF3"/>
      </a:accent1>
      <a:accent2>
        <a:srgbClr val="A1BEE7"/>
      </a:accent2>
      <a:accent3>
        <a:srgbClr val="739DDB"/>
      </a:accent3>
      <a:accent4>
        <a:srgbClr val="3A4854"/>
      </a:accent4>
      <a:accent5>
        <a:srgbClr val="273139"/>
      </a:accent5>
      <a:accent6>
        <a:srgbClr val="14191E"/>
      </a:accent6>
      <a:hlink>
        <a:srgbClr val="5F5F5F"/>
      </a:hlink>
      <a:folHlink>
        <a:srgbClr val="91919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773B12-A78A-4CDC-9CD1-4B2E0550AD11}"/>
</file>

<file path=customXml/itemProps2.xml><?xml version="1.0" encoding="utf-8"?>
<ds:datastoreItem xmlns:ds="http://schemas.openxmlformats.org/officeDocument/2006/customXml" ds:itemID="{EBD27662-8D89-4A8B-9E14-6427FFDC43BC}"/>
</file>

<file path=customXml/itemProps3.xml><?xml version="1.0" encoding="utf-8"?>
<ds:datastoreItem xmlns:ds="http://schemas.openxmlformats.org/officeDocument/2006/customXml" ds:itemID="{8C479860-D07D-4C4B-B250-F794DE44F1CC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700</TotalTime>
  <Words>303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MS Mincho</vt:lpstr>
      <vt:lpstr>Arial</vt:lpstr>
      <vt:lpstr>Segoe UI Light</vt:lpstr>
      <vt:lpstr>Trebuchet MS</vt:lpstr>
      <vt:lpstr>Wingdings 3</vt:lpstr>
      <vt:lpstr>Facet</vt:lpstr>
      <vt:lpstr>PowerPoint Presentation</vt:lpstr>
      <vt:lpstr>PowerPoint Presentation</vt:lpstr>
      <vt:lpstr>Initial Analysis</vt:lpstr>
      <vt:lpstr>Modal Split</vt:lpstr>
      <vt:lpstr>Time of Day</vt:lpstr>
      <vt:lpstr>Geo-Reference 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Moving Forward</vt:lpstr>
      <vt:lpstr>Policy Implications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Tatiana Peralta Quiros</dc:creator>
  <cp:lastModifiedBy>Tatiana Peralta Quiros</cp:lastModifiedBy>
  <cp:revision>17</cp:revision>
  <dcterms:created xsi:type="dcterms:W3CDTF">2015-04-28T16:43:30Z</dcterms:created>
  <dcterms:modified xsi:type="dcterms:W3CDTF">2015-04-29T12:51:03Z</dcterms:modified>
</cp:coreProperties>
</file>