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58" r:id="rId5"/>
    <p:sldId id="257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2527D-ACAB-4A78-A0F5-041A091D5A1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11A95-3E9D-4644-8D64-1B4F1DB42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5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30DA3-C633-4CA6-80DF-5B6D97F42A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87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30DA3-C633-4CA6-80DF-5B6D97F42A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8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9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9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3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3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2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7E360-E0E8-4EFF-B925-4CAFDD06C15E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E66C-713D-4D9B-A0D0-47888DC69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0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Mexico: from the PROTRAM to a Federal Urban Transport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learned from national urban transport programs</a:t>
            </a:r>
          </a:p>
          <a:p>
            <a:r>
              <a:rPr lang="en-US" dirty="0" smtClean="0"/>
              <a:t>SDN forum 2013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667000" cy="223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751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66" y="260648"/>
            <a:ext cx="8296736" cy="64874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Modal </a:t>
            </a:r>
            <a:r>
              <a:rPr lang="es-AR" dirty="0" err="1" smtClean="0"/>
              <a:t>split</a:t>
            </a:r>
            <a:r>
              <a:rPr lang="es-AR" dirty="0" smtClean="0"/>
              <a:t> </a:t>
            </a:r>
            <a:r>
              <a:rPr lang="es-AR" dirty="0" err="1" smtClean="0"/>
              <a:t>by</a:t>
            </a:r>
            <a:r>
              <a:rPr lang="es-AR" dirty="0" smtClean="0"/>
              <a:t> </a:t>
            </a:r>
            <a:r>
              <a:rPr lang="es-AR" dirty="0" err="1" smtClean="0"/>
              <a:t>type</a:t>
            </a:r>
            <a:r>
              <a:rPr lang="es-AR" dirty="0" smtClean="0"/>
              <a:t> of </a:t>
            </a:r>
            <a:r>
              <a:rPr lang="es-AR" dirty="0" err="1" smtClean="0"/>
              <a:t>city</a:t>
            </a:r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66" y="1268760"/>
            <a:ext cx="791359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85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657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Urban transport not a federal responsibility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Government of Mexico hired the World Bank to structure a Federal Mass Transit Support Program through a Fee Based Service (FBS)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6DED-2241-4709-90CE-240923B56F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Precedents: FONADIN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184" y="1752600"/>
            <a:ext cx="480107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0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World Bank FBS designed the Federal Mass Transit Support Program, PROTRAM, within FONADIN and its rules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FONADIN provides up to 50% financing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FONADIN requires private sector to finance 35% of the project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6DED-2241-4709-90CE-240923B56F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PROTRAM – Gives a Role to Federal Government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4600"/>
            <a:ext cx="436389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59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PROTRAM –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BRT projects under implementation </a:t>
            </a:r>
          </a:p>
          <a:p>
            <a:r>
              <a:rPr lang="en-US" dirty="0" smtClean="0"/>
              <a:t>More than 30 in preparation </a:t>
            </a:r>
          </a:p>
          <a:p>
            <a:r>
              <a:rPr lang="en-US" dirty="0" smtClean="0"/>
              <a:t>Compliance with World Bank safeguards </a:t>
            </a:r>
          </a:p>
          <a:p>
            <a:r>
              <a:rPr lang="en-US" dirty="0" smtClean="0"/>
              <a:t>World Bank has Urban Transport Transformation Project to complement financing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1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FBS/RAS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government interested in creating a Federal Urban Transport Policy </a:t>
            </a:r>
          </a:p>
          <a:p>
            <a:pPr lvl="1"/>
            <a:r>
              <a:rPr lang="en-US" dirty="0" smtClean="0"/>
              <a:t>PROTRAM is a mechanism not a policy </a:t>
            </a:r>
          </a:p>
          <a:p>
            <a:r>
              <a:rPr lang="en-US" dirty="0" smtClean="0"/>
              <a:t>FBS/RAS currently under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8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939" y="188640"/>
            <a:ext cx="5672288" cy="504056"/>
          </a:xfrm>
          <a:solidFill>
            <a:schemeClr val="bg1">
              <a:lumMod val="85000"/>
            </a:schemeClr>
          </a:solidFill>
        </p:spPr>
        <p:txBody>
          <a:bodyPr anchor="ctr" anchorCtr="1">
            <a:normAutofit fontScale="90000"/>
          </a:bodyPr>
          <a:lstStyle/>
          <a:p>
            <a:pPr algn="ctr"/>
            <a:r>
              <a:rPr lang="es-AR" dirty="0" err="1" smtClean="0"/>
              <a:t>Contents</a:t>
            </a:r>
            <a:r>
              <a:rPr lang="es-AR" dirty="0" smtClean="0"/>
              <a:t> of </a:t>
            </a:r>
            <a:r>
              <a:rPr lang="es-AR" dirty="0" err="1" smtClean="0"/>
              <a:t>study</a:t>
            </a:r>
            <a:r>
              <a:rPr lang="es-AR" dirty="0" smtClean="0"/>
              <a:t> </a:t>
            </a:r>
            <a:endParaRPr lang="es-AR" dirty="0"/>
          </a:p>
        </p:txBody>
      </p:sp>
      <p:grpSp>
        <p:nvGrpSpPr>
          <p:cNvPr id="3" name="Group 2"/>
          <p:cNvGrpSpPr/>
          <p:nvPr/>
        </p:nvGrpSpPr>
        <p:grpSpPr>
          <a:xfrm>
            <a:off x="1171233" y="1092560"/>
            <a:ext cx="6858259" cy="5288769"/>
            <a:chOff x="1134988" y="1124744"/>
            <a:chExt cx="7427399" cy="5288769"/>
          </a:xfrm>
        </p:grpSpPr>
        <p:grpSp>
          <p:nvGrpSpPr>
            <p:cNvPr id="61" name="Group 60"/>
            <p:cNvGrpSpPr/>
            <p:nvPr/>
          </p:nvGrpSpPr>
          <p:grpSpPr>
            <a:xfrm>
              <a:off x="3174508" y="4293096"/>
              <a:ext cx="5083449" cy="779734"/>
              <a:chOff x="2886476" y="4778166"/>
              <a:chExt cx="5083449" cy="80326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2886476" y="4778166"/>
                <a:ext cx="5083449" cy="803260"/>
                <a:chOff x="846956" y="1791802"/>
                <a:chExt cx="5083449" cy="803260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846956" y="1791802"/>
                  <a:ext cx="5083449" cy="629224"/>
                  <a:chOff x="0" y="0"/>
                  <a:chExt cx="5083449" cy="792226"/>
                </a:xfrm>
              </p:grpSpPr>
              <p:sp>
                <p:nvSpPr>
                  <p:cNvPr id="49" name="Rounded Rectangle 48"/>
                  <p:cNvSpPr/>
                  <p:nvPr/>
                </p:nvSpPr>
                <p:spPr>
                  <a:xfrm>
                    <a:off x="0" y="0"/>
                    <a:ext cx="5083449" cy="792226"/>
                  </a:xfrm>
                  <a:prstGeom prst="roundRect">
                    <a:avLst>
                      <a:gd name="adj" fmla="val 10000"/>
                    </a:avLst>
                  </a:prstGeom>
                </p:spPr>
                <p:style>
                  <a:lnRef idx="0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0" name="Rounded Rectangle 4"/>
                  <p:cNvSpPr/>
                  <p:nvPr/>
                </p:nvSpPr>
                <p:spPr>
                  <a:xfrm>
                    <a:off x="23204" y="23204"/>
                    <a:ext cx="4135884" cy="74581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9540" tIns="129540" rIns="129540" bIns="129540" numCol="1" spcCol="1270" anchor="ctr" anchorCtr="0">
                    <a:noAutofit/>
                  </a:bodyPr>
                  <a:lstStyle/>
                  <a:p>
                    <a:pPr lvl="0" algn="l" defTabSz="1511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32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8" name="Down Arrow 6"/>
                <p:cNvSpPr/>
                <p:nvPr/>
              </p:nvSpPr>
              <p:spPr>
                <a:xfrm>
                  <a:off x="5531321" y="2207565"/>
                  <a:ext cx="283220" cy="38749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9210" tIns="29210" rIns="29210" bIns="29210" numCol="1" spcCol="1270" anchor="ctr" anchorCtr="0">
                  <a:noAutofit/>
                </a:bodyPr>
                <a:lstStyle/>
                <a:p>
                  <a:pPr lvl="0" algn="ctr" defTabSz="10223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s-AR" sz="2000" kern="1200">
                    <a:latin typeface="Arial" pitchFamily="34" charset="0"/>
                    <a:ea typeface="Verdana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0" name="Rectangle 59"/>
              <p:cNvSpPr/>
              <p:nvPr/>
            </p:nvSpPr>
            <p:spPr>
              <a:xfrm>
                <a:off x="2953288" y="4861945"/>
                <a:ext cx="4759164" cy="380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5.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Implementation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guidelines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endParaRPr lang="es-AR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664628" y="3501007"/>
              <a:ext cx="5083449" cy="903450"/>
              <a:chOff x="2376596" y="3919465"/>
              <a:chExt cx="5083449" cy="930709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376596" y="3919465"/>
                <a:ext cx="5083449" cy="930709"/>
                <a:chOff x="846956" y="1791802"/>
                <a:chExt cx="5083449" cy="930709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846956" y="1791802"/>
                  <a:ext cx="5083449" cy="629224"/>
                  <a:chOff x="0" y="0"/>
                  <a:chExt cx="5083449" cy="792226"/>
                </a:xfrm>
              </p:grpSpPr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0" y="0"/>
                    <a:ext cx="5083449" cy="792226"/>
                  </a:xfrm>
                  <a:prstGeom prst="roundRect">
                    <a:avLst>
                      <a:gd name="adj" fmla="val 10000"/>
                    </a:avLst>
                  </a:prstGeom>
                </p:spPr>
                <p:style>
                  <a:lnRef idx="0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9" name="Rounded Rectangle 4"/>
                  <p:cNvSpPr/>
                  <p:nvPr/>
                </p:nvSpPr>
                <p:spPr>
                  <a:xfrm>
                    <a:off x="23204" y="23204"/>
                    <a:ext cx="4135884" cy="74581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9540" tIns="129540" rIns="129540" bIns="129540" numCol="1" spcCol="1270" anchor="ctr" anchorCtr="0">
                    <a:noAutofit/>
                  </a:bodyPr>
                  <a:lstStyle/>
                  <a:p>
                    <a:pPr lvl="0" algn="l" defTabSz="1511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32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5415458" y="2207565"/>
                  <a:ext cx="514946" cy="514946"/>
                  <a:chOff x="4568502" y="578765"/>
                  <a:chExt cx="514946" cy="514946"/>
                </a:xfrm>
              </p:grpSpPr>
              <p:sp>
                <p:nvSpPr>
                  <p:cNvPr id="26" name="Down Arrow 25"/>
                  <p:cNvSpPr/>
                  <p:nvPr/>
                </p:nvSpPr>
                <p:spPr>
                  <a:xfrm>
                    <a:off x="4568502" y="578765"/>
                    <a:ext cx="514946" cy="514946"/>
                  </a:xfrm>
                  <a:prstGeom prst="downArrow">
                    <a:avLst>
                      <a:gd name="adj1" fmla="val 55000"/>
                      <a:gd name="adj2" fmla="val 45000"/>
                    </a:avLst>
                  </a:prstGeom>
                  <a:ln>
                    <a:solidFill>
                      <a:schemeClr val="tx1"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7" name="Down Arrow 6"/>
                  <p:cNvSpPr/>
                  <p:nvPr/>
                </p:nvSpPr>
                <p:spPr>
                  <a:xfrm>
                    <a:off x="4684365" y="578765"/>
                    <a:ext cx="283220" cy="38749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29210" tIns="29210" rIns="29210" bIns="29210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20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2491386" y="4005451"/>
                <a:ext cx="4949825" cy="3804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4White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Paper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endParaRPr lang="es-AR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154748" y="2708919"/>
              <a:ext cx="5083449" cy="903450"/>
              <a:chOff x="1866716" y="3074355"/>
              <a:chExt cx="5083449" cy="93070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866716" y="3074355"/>
                <a:ext cx="5083449" cy="930709"/>
                <a:chOff x="846956" y="1791802"/>
                <a:chExt cx="5083449" cy="930709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846956" y="1791802"/>
                  <a:ext cx="5083449" cy="629224"/>
                  <a:chOff x="0" y="0"/>
                  <a:chExt cx="5083449" cy="792226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0" y="0"/>
                    <a:ext cx="5083449" cy="792226"/>
                  </a:xfrm>
                  <a:prstGeom prst="roundRect">
                    <a:avLst>
                      <a:gd name="adj" fmla="val 10000"/>
                    </a:avLst>
                  </a:prstGeom>
                </p:spPr>
                <p:style>
                  <a:lnRef idx="0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36" name="Rounded Rectangle 4"/>
                  <p:cNvSpPr/>
                  <p:nvPr/>
                </p:nvSpPr>
                <p:spPr>
                  <a:xfrm>
                    <a:off x="23204" y="23204"/>
                    <a:ext cx="4135884" cy="74581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9540" tIns="129540" rIns="129540" bIns="129540" numCol="1" spcCol="1270" anchor="ctr" anchorCtr="0">
                    <a:noAutofit/>
                  </a:bodyPr>
                  <a:lstStyle/>
                  <a:p>
                    <a:pPr lvl="0" algn="l" defTabSz="1511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32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5415458" y="2207565"/>
                  <a:ext cx="514946" cy="514946"/>
                  <a:chOff x="4568502" y="578765"/>
                  <a:chExt cx="514946" cy="514946"/>
                </a:xfrm>
              </p:grpSpPr>
              <p:sp>
                <p:nvSpPr>
                  <p:cNvPr id="33" name="Down Arrow 32"/>
                  <p:cNvSpPr/>
                  <p:nvPr/>
                </p:nvSpPr>
                <p:spPr>
                  <a:xfrm>
                    <a:off x="4568502" y="578765"/>
                    <a:ext cx="514946" cy="514946"/>
                  </a:xfrm>
                  <a:prstGeom prst="downArrow">
                    <a:avLst>
                      <a:gd name="adj1" fmla="val 55000"/>
                      <a:gd name="adj2" fmla="val 45000"/>
                    </a:avLst>
                  </a:prstGeom>
                  <a:ln>
                    <a:solidFill>
                      <a:schemeClr val="tx1"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34" name="Down Arrow 6"/>
                  <p:cNvSpPr/>
                  <p:nvPr/>
                </p:nvSpPr>
                <p:spPr>
                  <a:xfrm>
                    <a:off x="4684365" y="578765"/>
                    <a:ext cx="283220" cy="38749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29210" tIns="29210" rIns="29210" bIns="29210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20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56" name="Rectangle 55"/>
              <p:cNvSpPr/>
              <p:nvPr/>
            </p:nvSpPr>
            <p:spPr>
              <a:xfrm>
                <a:off x="1927076" y="3140968"/>
                <a:ext cx="4095409" cy="380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3.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The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pillars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of a FUTP </a:t>
                </a:r>
                <a:endParaRPr lang="es-AR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644868" y="1916831"/>
              <a:ext cx="5083449" cy="903450"/>
              <a:chOff x="1356836" y="2257886"/>
              <a:chExt cx="5083449" cy="9307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356836" y="2257886"/>
                <a:ext cx="5083449" cy="930709"/>
                <a:chOff x="846956" y="1791802"/>
                <a:chExt cx="5083449" cy="930709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846956" y="1791802"/>
                  <a:ext cx="5083449" cy="629224"/>
                  <a:chOff x="0" y="0"/>
                  <a:chExt cx="5083449" cy="792226"/>
                </a:xfrm>
              </p:grpSpPr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0" y="0"/>
                    <a:ext cx="5083449" cy="792226"/>
                  </a:xfrm>
                  <a:prstGeom prst="roundRect">
                    <a:avLst>
                      <a:gd name="adj" fmla="val 10000"/>
                    </a:avLst>
                  </a:prstGeom>
                </p:spPr>
                <p:style>
                  <a:lnRef idx="0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2" name="Rounded Rectangle 4"/>
                  <p:cNvSpPr/>
                  <p:nvPr/>
                </p:nvSpPr>
                <p:spPr>
                  <a:xfrm>
                    <a:off x="23204" y="23204"/>
                    <a:ext cx="4135884" cy="74581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9540" tIns="129540" rIns="129540" bIns="129540" numCol="1" spcCol="1270" anchor="ctr" anchorCtr="0">
                    <a:noAutofit/>
                  </a:bodyPr>
                  <a:lstStyle/>
                  <a:p>
                    <a:pPr lvl="0" algn="l" defTabSz="1511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32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415458" y="2207565"/>
                  <a:ext cx="514946" cy="514946"/>
                  <a:chOff x="4568502" y="578765"/>
                  <a:chExt cx="514946" cy="514946"/>
                </a:xfrm>
              </p:grpSpPr>
              <p:sp>
                <p:nvSpPr>
                  <p:cNvPr id="19" name="Down Arrow 18"/>
                  <p:cNvSpPr/>
                  <p:nvPr/>
                </p:nvSpPr>
                <p:spPr>
                  <a:xfrm>
                    <a:off x="4568502" y="578765"/>
                    <a:ext cx="514946" cy="514946"/>
                  </a:xfrm>
                  <a:prstGeom prst="downArrow">
                    <a:avLst>
                      <a:gd name="adj1" fmla="val 55000"/>
                      <a:gd name="adj2" fmla="val 45000"/>
                    </a:avLst>
                  </a:prstGeom>
                  <a:ln>
                    <a:solidFill>
                      <a:schemeClr val="tx1"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0" name="Down Arrow 6"/>
                  <p:cNvSpPr/>
                  <p:nvPr/>
                </p:nvSpPr>
                <p:spPr>
                  <a:xfrm>
                    <a:off x="4684365" y="578765"/>
                    <a:ext cx="283220" cy="38749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29210" tIns="29210" rIns="29210" bIns="29210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20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54" name="Rectangle 53"/>
              <p:cNvSpPr/>
              <p:nvPr/>
            </p:nvSpPr>
            <p:spPr>
              <a:xfrm>
                <a:off x="1423648" y="2343485"/>
                <a:ext cx="4470824" cy="380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2.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Challenges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 a FUTP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must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tackle</a:t>
                </a:r>
                <a:endParaRPr lang="es-AR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134988" y="1124744"/>
              <a:ext cx="5083449" cy="903450"/>
              <a:chOff x="846956" y="1412776"/>
              <a:chExt cx="5083449" cy="9307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846956" y="1412776"/>
                <a:ext cx="5083449" cy="930709"/>
                <a:chOff x="846956" y="1791802"/>
                <a:chExt cx="5083449" cy="93070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846956" y="1791802"/>
                  <a:ext cx="5083449" cy="629224"/>
                  <a:chOff x="0" y="0"/>
                  <a:chExt cx="5083449" cy="792226"/>
                </a:xfrm>
              </p:grpSpPr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0" y="0"/>
                    <a:ext cx="5083449" cy="792226"/>
                  </a:xfrm>
                  <a:prstGeom prst="roundRect">
                    <a:avLst>
                      <a:gd name="adj" fmla="val 10000"/>
                    </a:avLst>
                  </a:prstGeom>
                </p:spPr>
                <p:style>
                  <a:lnRef idx="0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3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4" name="Rounded Rectangle 4"/>
                  <p:cNvSpPr/>
                  <p:nvPr/>
                </p:nvSpPr>
                <p:spPr>
                  <a:xfrm>
                    <a:off x="23204" y="23204"/>
                    <a:ext cx="4135884" cy="745818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29540" tIns="129540" rIns="129540" bIns="129540" numCol="1" spcCol="1270" anchor="ctr" anchorCtr="0">
                    <a:noAutofit/>
                  </a:bodyPr>
                  <a:lstStyle/>
                  <a:p>
                    <a:pPr lvl="0" algn="l" defTabSz="1511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32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5415458" y="2207565"/>
                  <a:ext cx="514946" cy="514946"/>
                  <a:chOff x="4568502" y="578765"/>
                  <a:chExt cx="514946" cy="514946"/>
                </a:xfrm>
              </p:grpSpPr>
              <p:sp>
                <p:nvSpPr>
                  <p:cNvPr id="11" name="Down Arrow 10"/>
                  <p:cNvSpPr/>
                  <p:nvPr/>
                </p:nvSpPr>
                <p:spPr>
                  <a:xfrm>
                    <a:off x="4568502" y="578765"/>
                    <a:ext cx="514946" cy="514946"/>
                  </a:xfrm>
                  <a:prstGeom prst="downArrow">
                    <a:avLst>
                      <a:gd name="adj1" fmla="val 55000"/>
                      <a:gd name="adj2" fmla="val 45000"/>
                    </a:avLst>
                  </a:prstGeom>
                  <a:ln>
                    <a:solidFill>
                      <a:schemeClr val="tx1">
                        <a:alpha val="90000"/>
                      </a:schemeClr>
                    </a:solidFill>
                  </a:ln>
                </p:spPr>
                <p:style>
                  <a:lnRef idx="1">
                    <a:schemeClr val="accent1">
                      <a:alpha val="9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2">
                    <a:schemeClr val="l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2" name="Down Arrow 6"/>
                  <p:cNvSpPr/>
                  <p:nvPr/>
                </p:nvSpPr>
                <p:spPr>
                  <a:xfrm>
                    <a:off x="4684365" y="578765"/>
                    <a:ext cx="283220" cy="387497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29210" tIns="29210" rIns="29210" bIns="29210" numCol="1" spcCol="1270" anchor="ctr" anchorCtr="0">
                    <a:noAutofit/>
                  </a:bodyPr>
                  <a:lstStyle/>
                  <a:p>
                    <a:pPr lvl="0" algn="ctr" defTabSz="10223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endParaRPr lang="es-AR" sz="2000" kern="1200">
                      <a:latin typeface="Arial" pitchFamily="34" charset="0"/>
                      <a:ea typeface="Verdana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52" name="Rectangle 51"/>
              <p:cNvSpPr/>
              <p:nvPr/>
            </p:nvSpPr>
            <p:spPr>
              <a:xfrm>
                <a:off x="944646" y="1496555"/>
                <a:ext cx="4949825" cy="3804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1.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Current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situation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of UT in </a:t>
                </a:r>
                <a:r>
                  <a:rPr lang="es-AR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Mexico</a:t>
                </a:r>
                <a:r>
                  <a:rPr lang="es-AR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endParaRPr lang="es-AR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3561815" y="5157192"/>
              <a:ext cx="2316653" cy="538787"/>
              <a:chOff x="-2" y="0"/>
              <a:chExt cx="5083450" cy="792227"/>
            </a:xfrm>
          </p:grpSpPr>
          <p:sp>
            <p:nvSpPr>
              <p:cNvPr id="65" name="Rounded Rectangle 64"/>
              <p:cNvSpPr/>
              <p:nvPr/>
            </p:nvSpPr>
            <p:spPr>
              <a:xfrm>
                <a:off x="-2" y="0"/>
                <a:ext cx="5083450" cy="79222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ANEXO I – 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White </a:t>
                </a:r>
                <a:r>
                  <a:rPr lang="es-AR" sz="1100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paper</a:t>
                </a:r>
                <a:endParaRPr lang="es-AR" sz="1100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66" name="Rounded Rectangle 4"/>
              <p:cNvSpPr/>
              <p:nvPr/>
            </p:nvSpPr>
            <p:spPr>
              <a:xfrm>
                <a:off x="23204" y="23204"/>
                <a:ext cx="4135884" cy="745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AR" sz="2800" kern="120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6245734" y="5214939"/>
              <a:ext cx="2316653" cy="538787"/>
              <a:chOff x="0" y="0"/>
              <a:chExt cx="5083449" cy="792226"/>
            </a:xfrm>
          </p:grpSpPr>
          <p:sp>
            <p:nvSpPr>
              <p:cNvPr id="68" name="Rounded Rectangle 67"/>
              <p:cNvSpPr/>
              <p:nvPr/>
            </p:nvSpPr>
            <p:spPr>
              <a:xfrm>
                <a:off x="0" y="0"/>
                <a:ext cx="5083449" cy="7922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ANEXO </a:t>
                </a:r>
                <a:r>
                  <a:rPr lang="es-AR" sz="1100" dirty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I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I – 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International </a:t>
                </a:r>
                <a:r>
                  <a:rPr lang="es-AR" sz="1100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experience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and </a:t>
                </a:r>
                <a:r>
                  <a:rPr lang="es-AR" sz="1100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lesons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endParaRPr lang="es-AR" sz="1100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69" name="Rounded Rectangle 4"/>
              <p:cNvSpPr/>
              <p:nvPr/>
            </p:nvSpPr>
            <p:spPr>
              <a:xfrm>
                <a:off x="23204" y="23204"/>
                <a:ext cx="4135884" cy="745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AR" sz="2800" kern="120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511252" y="5839995"/>
              <a:ext cx="2316653" cy="538787"/>
              <a:chOff x="0" y="0"/>
              <a:chExt cx="5083449" cy="792226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0" y="0"/>
                <a:ext cx="5083449" cy="7922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ANEXO III – 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legal </a:t>
                </a:r>
                <a:r>
                  <a:rPr lang="es-AR" sz="1100" dirty="0" err="1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aspects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</a:t>
                </a:r>
                <a:endParaRPr lang="es-AR" sz="1100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70" name="Rounded Rectangle 4"/>
              <p:cNvSpPr/>
              <p:nvPr/>
            </p:nvSpPr>
            <p:spPr>
              <a:xfrm>
                <a:off x="23204" y="23204"/>
                <a:ext cx="4135884" cy="745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AR" sz="2800" kern="120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6235159" y="5874726"/>
              <a:ext cx="2316653" cy="538787"/>
              <a:chOff x="0" y="0"/>
              <a:chExt cx="5083449" cy="792226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0" y="0"/>
                <a:ext cx="5083449" cy="7922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 anchorCtr="0"/>
              <a:lstStyle/>
              <a:p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ANEXO I</a:t>
                </a:r>
                <a:r>
                  <a:rPr lang="es-AR" sz="1100" dirty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V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 – </a:t>
                </a:r>
                <a:r>
                  <a:rPr lang="es-AR" sz="1100" dirty="0" smtClean="0">
                    <a:latin typeface="Arial" pitchFamily="34" charset="0"/>
                    <a:ea typeface="Verdana" pitchFamily="34" charset="0"/>
                    <a:cs typeface="Arial" pitchFamily="34" charset="0"/>
                  </a:rPr>
                  <a:t>Data base </a:t>
                </a:r>
                <a:endParaRPr lang="es-AR" sz="1100" dirty="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73" name="Rounded Rectangle 4"/>
              <p:cNvSpPr/>
              <p:nvPr/>
            </p:nvSpPr>
            <p:spPr>
              <a:xfrm>
                <a:off x="23204" y="23204"/>
                <a:ext cx="4135884" cy="7458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/>
              <a:p>
                <a:pPr lvl="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AR" sz="2800" kern="1200">
                  <a:latin typeface="Arial" pitchFamily="34" charset="0"/>
                  <a:ea typeface="Verdana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0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212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Mexico: from the PROTRAM to a Federal Urban Transport Policy </vt:lpstr>
      <vt:lpstr>Modal split by type of city </vt:lpstr>
      <vt:lpstr>Precedents: FONADIN </vt:lpstr>
      <vt:lpstr>PROTRAM – Gives a Role to Federal Government</vt:lpstr>
      <vt:lpstr>PROTRAM – results </vt:lpstr>
      <vt:lpstr>Second FBS/RAS</vt:lpstr>
      <vt:lpstr>Contents of study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Mexico: from the PROTRAM to a Federal Urban Transport Policy </dc:title>
  <dc:creator>Arturo Ardila-Gomez</dc:creator>
  <cp:lastModifiedBy>Arturo Ardila-Gomez</cp:lastModifiedBy>
  <cp:revision>7</cp:revision>
  <dcterms:created xsi:type="dcterms:W3CDTF">2013-03-07T18:45:48Z</dcterms:created>
  <dcterms:modified xsi:type="dcterms:W3CDTF">2013-03-07T19:08:06Z</dcterms:modified>
</cp:coreProperties>
</file>