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</p:sldMasterIdLst>
  <p:notesMasterIdLst>
    <p:notesMasterId r:id="rId8"/>
  </p:notesMasterIdLst>
  <p:handoutMasterIdLst>
    <p:handoutMasterId r:id="rId9"/>
  </p:handoutMasterIdLst>
  <p:sldIdLst>
    <p:sldId id="256" r:id="rId2"/>
    <p:sldId id="360" r:id="rId3"/>
    <p:sldId id="370" r:id="rId4"/>
    <p:sldId id="368" r:id="rId5"/>
    <p:sldId id="369" r:id="rId6"/>
    <p:sldId id="366" r:id="rId7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ynn" initials="f" lastIdx="7" clrIdx="0"/>
  <p:cmAuthor id="1" name="test" initials="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B7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90536" autoAdjust="0"/>
  </p:normalViewPr>
  <p:slideViewPr>
    <p:cSldViewPr snapToGrid="0" snapToObjects="1">
      <p:cViewPr>
        <p:scale>
          <a:sx n="81" d="100"/>
          <a:sy n="81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0" y="-90"/>
      </p:cViewPr>
      <p:guideLst>
        <p:guide orient="horz" pos="291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2710" tIns="46356" rIns="92710" bIns="463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2710" tIns="46356" rIns="92710" bIns="46356" rtlCol="0"/>
          <a:lstStyle>
            <a:lvl1pPr algn="r">
              <a:defRPr sz="1200"/>
            </a:lvl1pPr>
          </a:lstStyle>
          <a:p>
            <a:fld id="{1DC33813-86A8-492A-AE12-98AAEACF43FF}" type="datetimeFigureOut">
              <a:rPr lang="en-US" smtClean="0"/>
              <a:pPr/>
              <a:t>3/7/2013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1804"/>
          </a:xfrm>
          <a:prstGeom prst="rect">
            <a:avLst/>
          </a:prstGeom>
        </p:spPr>
        <p:txBody>
          <a:bodyPr vert="horz" lIns="92710" tIns="46356" rIns="92710" bIns="463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1804"/>
          </a:xfrm>
          <a:prstGeom prst="rect">
            <a:avLst/>
          </a:prstGeom>
        </p:spPr>
        <p:txBody>
          <a:bodyPr vert="horz" lIns="92710" tIns="46356" rIns="92710" bIns="46356" rtlCol="0" anchor="b"/>
          <a:lstStyle>
            <a:lvl1pPr algn="r">
              <a:defRPr sz="1200"/>
            </a:lvl1pPr>
          </a:lstStyle>
          <a:p>
            <a:fld id="{32BDEEE6-70E4-425C-905B-2A4AC3985F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8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2710" tIns="46356" rIns="92710" bIns="463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2710" tIns="46356" rIns="92710" bIns="46356" rtlCol="0"/>
          <a:lstStyle>
            <a:lvl1pPr algn="r">
              <a:defRPr sz="1200"/>
            </a:lvl1pPr>
          </a:lstStyle>
          <a:p>
            <a:fld id="{C212F185-B6B5-4E3A-AD87-2FF3BCD19979}" type="datetimeFigureOut">
              <a:rPr lang="en-US" smtClean="0"/>
              <a:pPr/>
              <a:t>3/7/2013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10" tIns="46356" rIns="92710" bIns="463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8"/>
            <a:ext cx="5608320" cy="4156233"/>
          </a:xfrm>
          <a:prstGeom prst="rect">
            <a:avLst/>
          </a:prstGeom>
        </p:spPr>
        <p:txBody>
          <a:bodyPr vert="horz" lIns="92710" tIns="46356" rIns="92710" bIns="463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1804"/>
          </a:xfrm>
          <a:prstGeom prst="rect">
            <a:avLst/>
          </a:prstGeom>
        </p:spPr>
        <p:txBody>
          <a:bodyPr vert="horz" lIns="92710" tIns="46356" rIns="92710" bIns="463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1804"/>
          </a:xfrm>
          <a:prstGeom prst="rect">
            <a:avLst/>
          </a:prstGeom>
        </p:spPr>
        <p:txBody>
          <a:bodyPr vert="horz" lIns="92710" tIns="46356" rIns="92710" bIns="46356" rtlCol="0" anchor="b"/>
          <a:lstStyle>
            <a:lvl1pPr algn="r">
              <a:defRPr sz="1200"/>
            </a:lvl1pPr>
          </a:lstStyle>
          <a:p>
            <a:fld id="{74FDF521-A8C0-47CF-B688-3383CB252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0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1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3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3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5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TA_slide3_edit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32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713" y="2406759"/>
            <a:ext cx="4395788" cy="1050303"/>
          </a:xfrm>
        </p:spPr>
        <p:txBody>
          <a:bodyPr anchor="t"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713" y="3656233"/>
            <a:ext cx="4395788" cy="972949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45309" y="4895850"/>
            <a:ext cx="15335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1860"/>
            <a:ext cx="2057400" cy="5564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1860"/>
            <a:ext cx="6019800" cy="5564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95B74"/>
                </a:solidFill>
                <a:latin typeface="Arial Unicode MS" pitchFamily="34" charset="-128"/>
                <a:cs typeface="Raav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00A00CB-2C12-43BD-8097-0EF59CD27AF0}" type="slidenum">
              <a:rPr lang="en-US" smtClean="0">
                <a:latin typeface="Gill Sans MT" pitchFamily="34" charset="0"/>
              </a:rPr>
              <a:pPr>
                <a:defRPr/>
              </a:pPr>
              <a:t>‹#›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908"/>
            <a:ext cx="8229600" cy="932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00A00CB-2C12-43BD-8097-0EF59CD27AF0}" type="slidenum">
              <a:rPr lang="en-US" smtClean="0">
                <a:latin typeface="Gill Sans MT" pitchFamily="34" charset="0"/>
              </a:rPr>
              <a:pPr>
                <a:defRPr/>
              </a:pPr>
              <a:t>‹#›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2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7" name="Picture 6" descr="header4-01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88"/>
            <a:ext cx="9144000" cy="473273"/>
          </a:xfrm>
          <a:prstGeom prst="rect">
            <a:avLst/>
          </a:prstGeom>
        </p:spPr>
      </p:pic>
      <p:pic>
        <p:nvPicPr>
          <p:cNvPr id="6" name="Picture 5" descr="FTA_footer-0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47680"/>
            <a:ext cx="9144000" cy="830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i="0" kern="1200" baseline="0">
          <a:solidFill>
            <a:srgbClr val="395B74"/>
          </a:solidFill>
          <a:latin typeface="Arial Unicode MS" pitchFamily="34" charset="-128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3587" y="4976563"/>
            <a:ext cx="1725105" cy="631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2751" y="2489225"/>
            <a:ext cx="5024487" cy="2950590"/>
          </a:xfrm>
        </p:spPr>
        <p:txBody>
          <a:bodyPr rtlCol="0" anchor="t">
            <a:normAutofit fontScale="90000"/>
          </a:bodyPr>
          <a:lstStyle/>
          <a:p>
            <a:pPr algn="ctr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2700" dirty="0" smtClean="0"/>
              <a:t>Public Transport Development </a:t>
            </a:r>
            <a:br>
              <a:rPr lang="en-US" sz="2700" dirty="0" smtClean="0"/>
            </a:br>
            <a:r>
              <a:rPr lang="en-US" sz="2700" dirty="0" smtClean="0"/>
              <a:t>in the US: The Federal Role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800" dirty="0" smtClean="0">
                <a:latin typeface="Raavi" pitchFamily="34" charset="0"/>
                <a:ea typeface="+mj-ea"/>
              </a:rPr>
              <a:t/>
            </a:r>
            <a:br>
              <a:rPr lang="en-US" sz="1800" dirty="0" smtClean="0">
                <a:latin typeface="Raavi" pitchFamily="34" charset="0"/>
                <a:ea typeface="+mj-ea"/>
              </a:rPr>
            </a:br>
            <a:r>
              <a:rPr lang="en-US" sz="1800" dirty="0" smtClean="0">
                <a:latin typeface="Raavi" pitchFamily="34" charset="0"/>
                <a:ea typeface="+mj-ea"/>
              </a:rPr>
              <a:t>Sean Gordon Libberton</a:t>
            </a:r>
            <a:br>
              <a:rPr lang="en-US" sz="1800" dirty="0" smtClean="0">
                <a:latin typeface="Raavi" pitchFamily="34" charset="0"/>
                <a:ea typeface="+mj-ea"/>
              </a:rPr>
            </a:br>
            <a:r>
              <a:rPr lang="en-US" sz="1800" dirty="0" smtClean="0">
                <a:latin typeface="Raavi" pitchFamily="34" charset="0"/>
                <a:ea typeface="+mj-ea"/>
              </a:rPr>
              <a:t>Director, FTA Office of Capital Project Initiatives</a:t>
            </a:r>
            <a:r>
              <a:rPr lang="en-US" sz="2500" dirty="0" smtClean="0">
                <a:latin typeface="Raavi" pitchFamily="34" charset="0"/>
                <a:ea typeface="+mj-ea"/>
                <a:cs typeface="Raavi" pitchFamily="34" charset="0"/>
              </a:rPr>
              <a:t/>
            </a:r>
            <a:br>
              <a:rPr lang="en-US" sz="2500" dirty="0" smtClean="0">
                <a:latin typeface="Raavi" pitchFamily="34" charset="0"/>
                <a:ea typeface="+mj-ea"/>
                <a:cs typeface="Raavi" pitchFamily="34" charset="0"/>
              </a:rPr>
            </a:br>
            <a:r>
              <a:rPr lang="en-US" sz="2500" dirty="0" smtClean="0">
                <a:latin typeface="Raavi" pitchFamily="34" charset="0"/>
                <a:ea typeface="+mj-ea"/>
                <a:cs typeface="Raavi" pitchFamily="34" charset="0"/>
              </a:rPr>
              <a:t/>
            </a:r>
            <a:br>
              <a:rPr lang="en-US" sz="2500" dirty="0" smtClean="0">
                <a:latin typeface="Raavi" pitchFamily="34" charset="0"/>
                <a:ea typeface="+mj-ea"/>
                <a:cs typeface="Raav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Raavi" pitchFamily="34" charset="0"/>
                <a:ea typeface="+mj-ea"/>
              </a:rPr>
              <a:t>World Bank</a:t>
            </a:r>
            <a:r>
              <a:rPr lang="en-US" sz="2400" dirty="0" smtClean="0">
                <a:latin typeface="Helvetica Neue"/>
                <a:ea typeface="+mj-ea"/>
              </a:rPr>
              <a:t/>
            </a:r>
            <a:br>
              <a:rPr lang="en-US" sz="2400" dirty="0" smtClean="0">
                <a:latin typeface="Helvetica Neue"/>
                <a:ea typeface="+mj-ea"/>
              </a:rPr>
            </a:br>
            <a:r>
              <a:rPr lang="en-US" sz="2000" dirty="0" smtClean="0">
                <a:solidFill>
                  <a:schemeClr val="tx1"/>
                </a:solidFill>
              </a:rPr>
              <a:t>March 7, 2013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b="0" dirty="0" smtClean="0">
              <a:solidFill>
                <a:schemeClr val="tx1"/>
              </a:solidFill>
              <a:latin typeface="Gill Sans MT" pitchFamily="34" charset="0"/>
              <a:ea typeface="+mj-ea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437198"/>
            <a:ext cx="4256087" cy="3213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Transport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10.4 billion annual trips, 55.2 billion passenger miles</a:t>
            </a:r>
          </a:p>
          <a:p>
            <a:pPr lvl="1"/>
            <a:r>
              <a:rPr lang="en-US" dirty="0"/>
              <a:t>New York City MTA 3.2 B trips, 11.9 B miles</a:t>
            </a:r>
          </a:p>
          <a:p>
            <a:r>
              <a:rPr lang="en-US" sz="2400" dirty="0"/>
              <a:t>7,200 local/regional systems</a:t>
            </a:r>
          </a:p>
          <a:p>
            <a:r>
              <a:rPr lang="en-US" sz="2400" dirty="0"/>
              <a:t>80 rail systems</a:t>
            </a:r>
          </a:p>
          <a:p>
            <a:r>
              <a:rPr lang="en-US" sz="2400" dirty="0"/>
              <a:t>Annual Capital Investment: $18.2 B</a:t>
            </a:r>
          </a:p>
          <a:p>
            <a:r>
              <a:rPr lang="en-US" sz="2400" dirty="0"/>
              <a:t>Annual Operating Costs: $38.9 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409712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9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Federal Transit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Modal agency within USDOT</a:t>
            </a:r>
          </a:p>
          <a:p>
            <a:r>
              <a:rPr lang="en-US" dirty="0"/>
              <a:t>Established in 1964</a:t>
            </a:r>
          </a:p>
          <a:p>
            <a:r>
              <a:rPr lang="en-US" dirty="0"/>
              <a:t>Grant-making, research, technical assistance</a:t>
            </a:r>
          </a:p>
          <a:p>
            <a:r>
              <a:rPr lang="en-US" dirty="0"/>
              <a:t>500 employees in Washington DC and 13 Field Offices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7754"/>
            <a:ext cx="4038600" cy="41684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00CB-2C12-43BD-8097-0EF59CD27AF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0154"/>
            <a:ext cx="3909646" cy="30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0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Federal Transit Administration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86554" y="1417638"/>
            <a:ext cx="4900246" cy="5088670"/>
          </a:xfrm>
        </p:spPr>
        <p:txBody>
          <a:bodyPr/>
          <a:lstStyle/>
          <a:p>
            <a:r>
              <a:rPr lang="en-US" sz="2000" dirty="0" smtClean="0"/>
              <a:t>Authority granted by Congress (MAP-21 in effect beginning October 2012 thru September 2014) </a:t>
            </a:r>
          </a:p>
          <a:p>
            <a:r>
              <a:rPr lang="en-US" sz="2000" dirty="0" smtClean="0"/>
              <a:t>$10.5 B annual program</a:t>
            </a:r>
          </a:p>
          <a:p>
            <a:pPr lvl="1"/>
            <a:r>
              <a:rPr lang="en-US" sz="2000" dirty="0" smtClean="0"/>
              <a:t>Mostly capital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imited funds for operations</a:t>
            </a:r>
          </a:p>
          <a:p>
            <a:pPr lvl="1"/>
            <a:r>
              <a:rPr lang="en-US" sz="2000" dirty="0" smtClean="0"/>
              <a:t>Small program for regional transport planning</a:t>
            </a:r>
          </a:p>
          <a:p>
            <a:r>
              <a:rPr lang="en-US" sz="2000" dirty="0"/>
              <a:t>Formula funding from </a:t>
            </a:r>
            <a:r>
              <a:rPr lang="en-US" sz="2000" dirty="0" smtClean="0"/>
              <a:t>Highway Trust Fund (80%)</a:t>
            </a:r>
            <a:endParaRPr lang="en-US" sz="2000" dirty="0"/>
          </a:p>
          <a:p>
            <a:r>
              <a:rPr lang="en-US" sz="2000" dirty="0"/>
              <a:t>Discretionary </a:t>
            </a:r>
            <a:r>
              <a:rPr lang="en-US" sz="2000" dirty="0" smtClean="0"/>
              <a:t>programs from </a:t>
            </a:r>
            <a:r>
              <a:rPr lang="en-US" sz="2000" dirty="0"/>
              <a:t>General </a:t>
            </a:r>
            <a:r>
              <a:rPr lang="en-US" sz="2000" dirty="0" smtClean="0"/>
              <a:t>Revenues (20%)</a:t>
            </a:r>
            <a:endParaRPr lang="en-US" sz="2000" dirty="0"/>
          </a:p>
          <a:p>
            <a:r>
              <a:rPr lang="en-US" sz="2000" dirty="0" smtClean="0"/>
              <a:t>Typical </a:t>
            </a:r>
            <a:r>
              <a:rPr lang="en-US" sz="2000" dirty="0"/>
              <a:t>80/20 </a:t>
            </a:r>
            <a:r>
              <a:rPr lang="en-US" sz="2000" dirty="0" smtClean="0"/>
              <a:t> - Fed/Local Share</a:t>
            </a:r>
          </a:p>
          <a:p>
            <a:pPr lvl="1"/>
            <a:r>
              <a:rPr lang="en-US" sz="2000" dirty="0" smtClean="0"/>
              <a:t>Except Most Major Capital Projects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2" y="2332892"/>
            <a:ext cx="2752725" cy="282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4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Major Capital Project Development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“New Starts” Program</a:t>
            </a:r>
            <a:endParaRPr lang="en-US" sz="2800" dirty="0" smtClean="0"/>
          </a:p>
          <a:p>
            <a:pPr lvl="1"/>
            <a:r>
              <a:rPr lang="en-US" dirty="0"/>
              <a:t>$2 </a:t>
            </a:r>
            <a:r>
              <a:rPr lang="en-US" dirty="0" smtClean="0"/>
              <a:t>B </a:t>
            </a:r>
            <a:r>
              <a:rPr lang="en-US" dirty="0"/>
              <a:t>annual </a:t>
            </a:r>
            <a:r>
              <a:rPr lang="en-US" u="sng" dirty="0"/>
              <a:t>discretionary</a:t>
            </a:r>
            <a:r>
              <a:rPr lang="en-US" dirty="0"/>
              <a:t> program</a:t>
            </a:r>
          </a:p>
          <a:p>
            <a:pPr lvl="1"/>
            <a:r>
              <a:rPr lang="en-US" dirty="0"/>
              <a:t>Funds “fixed guideway” transit – rail and bus</a:t>
            </a:r>
          </a:p>
          <a:p>
            <a:pPr lvl="1"/>
            <a:r>
              <a:rPr lang="en-US" dirty="0"/>
              <a:t>Specific project development and FTA </a:t>
            </a:r>
            <a:r>
              <a:rPr lang="en-US" dirty="0" smtClean="0"/>
              <a:t>approval </a:t>
            </a:r>
            <a:r>
              <a:rPr lang="en-US" dirty="0"/>
              <a:t>process to qualify; overmatch essential </a:t>
            </a:r>
          </a:p>
          <a:p>
            <a:r>
              <a:rPr lang="en-US" dirty="0" smtClean="0"/>
              <a:t>Highly Competitive</a:t>
            </a:r>
          </a:p>
          <a:p>
            <a:pPr lvl="1"/>
            <a:r>
              <a:rPr lang="en-US" dirty="0" smtClean="0"/>
              <a:t>Over 30 projects in engineering and design</a:t>
            </a:r>
          </a:p>
          <a:p>
            <a:pPr lvl="1"/>
            <a:r>
              <a:rPr lang="en-US" dirty="0" smtClean="0"/>
              <a:t>Total estimated cost = $27 B, New Starts demand = $13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Federal Interest/Initiatives in Public Transport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40368" y="1600200"/>
            <a:ext cx="5146431" cy="4525963"/>
          </a:xfrm>
        </p:spPr>
        <p:txBody>
          <a:bodyPr/>
          <a:lstStyle/>
          <a:p>
            <a:r>
              <a:rPr lang="en-US" sz="2000" dirty="0" smtClean="0"/>
              <a:t>Ensure stewardship of Federal tax-payer dollars</a:t>
            </a:r>
          </a:p>
          <a:p>
            <a:r>
              <a:rPr lang="en-US" sz="2000" dirty="0" smtClean="0"/>
              <a:t>Ensure compliance with Federal law</a:t>
            </a:r>
          </a:p>
          <a:p>
            <a:pPr lvl="1"/>
            <a:r>
              <a:rPr lang="en-US" sz="1600" dirty="0"/>
              <a:t>Civil Rights/ADA</a:t>
            </a:r>
          </a:p>
          <a:p>
            <a:pPr lvl="1"/>
            <a:r>
              <a:rPr lang="en-US" sz="1600" dirty="0"/>
              <a:t>Buy America</a:t>
            </a:r>
          </a:p>
          <a:p>
            <a:pPr lvl="1"/>
            <a:r>
              <a:rPr lang="en-US" sz="1600" dirty="0" smtClean="0"/>
              <a:t>Safety</a:t>
            </a:r>
          </a:p>
          <a:p>
            <a:r>
              <a:rPr lang="en-US" sz="2000" dirty="0" smtClean="0"/>
              <a:t>Promote national policy objectives</a:t>
            </a:r>
          </a:p>
          <a:p>
            <a:pPr lvl="1"/>
            <a:r>
              <a:rPr lang="en-US" sz="1600" dirty="0"/>
              <a:t>Provide improved – and safe - mobility and transportation </a:t>
            </a:r>
            <a:r>
              <a:rPr lang="en-US" sz="1600" dirty="0" smtClean="0"/>
              <a:t>choices for all Americans</a:t>
            </a:r>
            <a:endParaRPr lang="en-US" sz="1600" dirty="0"/>
          </a:p>
          <a:p>
            <a:pPr lvl="1"/>
            <a:r>
              <a:rPr lang="en-US" sz="1600" dirty="0" smtClean="0"/>
              <a:t>Foster economic development and job creation</a:t>
            </a:r>
          </a:p>
          <a:p>
            <a:pPr lvl="1"/>
            <a:r>
              <a:rPr lang="en-US" sz="1600" dirty="0" smtClean="0"/>
              <a:t>Improve air quality, preserve the environment, conserve energy</a:t>
            </a:r>
          </a:p>
          <a:p>
            <a:pPr lvl="1"/>
            <a:r>
              <a:rPr lang="en-US" sz="1600" dirty="0" smtClean="0"/>
              <a:t>Create livable and “sustainable” communities</a:t>
            </a:r>
          </a:p>
          <a:p>
            <a:pPr lvl="1"/>
            <a:r>
              <a:rPr lang="en-US" sz="1600" dirty="0"/>
              <a:t>Delivering effective and consistent oversight</a:t>
            </a:r>
          </a:p>
          <a:p>
            <a:pPr lvl="1"/>
            <a:r>
              <a:rPr lang="en-US" sz="1600" dirty="0"/>
              <a:t>“Streamlining” project development </a:t>
            </a:r>
          </a:p>
          <a:p>
            <a:pPr lvl="1"/>
            <a:r>
              <a:rPr lang="en-US" sz="1600" dirty="0"/>
              <a:t>Ensuring </a:t>
            </a:r>
            <a:r>
              <a:rPr lang="en-US" sz="1600" dirty="0" smtClean="0"/>
              <a:t>a </a:t>
            </a:r>
            <a:r>
              <a:rPr lang="en-US" sz="1600" dirty="0"/>
              <a:t>“State of Good Repair</a:t>
            </a:r>
            <a:r>
              <a:rPr lang="en-US" sz="1600" dirty="0" smtClean="0"/>
              <a:t>”</a:t>
            </a:r>
          </a:p>
        </p:txBody>
      </p:sp>
      <p:pic>
        <p:nvPicPr>
          <p:cNvPr id="4098" name="Picture 2" descr="Portland's transit oriented development encourages pedestrian and cyclist friendly roads and connects neighborhoods through transit. Photo by Steven Vance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1840523"/>
            <a:ext cx="304409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FTA3 (2)</Template>
  <TotalTime>5463</TotalTime>
  <Words>273</Words>
  <Application>Microsoft Office PowerPoint</Application>
  <PresentationFormat>On-screen Show (4:3)</PresentationFormat>
  <Paragraphs>51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FTA3 (2)</vt:lpstr>
      <vt:lpstr>  Public Transport Development  in the US: The Federal Role   Sean Gordon Libberton Director, FTA Office of Capital Project Initiatives  World Bank March 7, 2013   </vt:lpstr>
      <vt:lpstr>Public Transport in the US</vt:lpstr>
      <vt:lpstr>Federal Transit Administration</vt:lpstr>
      <vt:lpstr>Federal Transit Administration</vt:lpstr>
      <vt:lpstr>Major Capital Project Development</vt:lpstr>
      <vt:lpstr> Federal Interest/Initiatives in Public Transport  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Dissemination New Procedures  November 15, 2011  Edwin Rodriguez Information Dissemination Program Manager</dc:title>
  <dc:creator>test</dc:creator>
  <cp:lastModifiedBy>USDOT User</cp:lastModifiedBy>
  <cp:revision>187</cp:revision>
  <cp:lastPrinted>2013-03-07T18:00:31Z</cp:lastPrinted>
  <dcterms:created xsi:type="dcterms:W3CDTF">2012-04-18T16:44:28Z</dcterms:created>
  <dcterms:modified xsi:type="dcterms:W3CDTF">2013-03-07T18:07:27Z</dcterms:modified>
</cp:coreProperties>
</file>