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16"/>
  </p:notesMasterIdLst>
  <p:sldIdLst>
    <p:sldId id="256" r:id="rId2"/>
    <p:sldId id="279" r:id="rId3"/>
    <p:sldId id="281" r:id="rId4"/>
    <p:sldId id="266" r:id="rId5"/>
    <p:sldId id="282" r:id="rId6"/>
    <p:sldId id="274" r:id="rId7"/>
    <p:sldId id="273" r:id="rId8"/>
    <p:sldId id="276" r:id="rId9"/>
    <p:sldId id="270" r:id="rId10"/>
    <p:sldId id="265" r:id="rId11"/>
    <p:sldId id="284" r:id="rId12"/>
    <p:sldId id="283" r:id="rId13"/>
    <p:sldId id="285" r:id="rId14"/>
    <p:sldId id="28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950" autoAdjust="0"/>
  </p:normalViewPr>
  <p:slideViewPr>
    <p:cSldViewPr>
      <p:cViewPr>
        <p:scale>
          <a:sx n="52" d="100"/>
          <a:sy n="52" d="100"/>
        </p:scale>
        <p:origin x="-1032" y="-11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646655-06BF-5D4A-AD0B-06F984CE6CC4}" type="doc">
      <dgm:prSet loTypeId="urn:microsoft.com/office/officeart/2005/8/layout/vList5" loCatId="" qsTypeId="urn:microsoft.com/office/officeart/2005/8/quickstyle/simple4" qsCatId="simple" csTypeId="urn:microsoft.com/office/officeart/2005/8/colors/accent3_2" csCatId="accent3" phldr="1"/>
      <dgm:spPr/>
      <dgm:t>
        <a:bodyPr/>
        <a:lstStyle/>
        <a:p>
          <a:endParaRPr lang="zh-CN" altLang="en-US"/>
        </a:p>
      </dgm:t>
    </dgm:pt>
    <dgm:pt modelId="{299B5316-554E-C741-B2A8-8948CACE06EF}">
      <dgm:prSet phldrT="[文本]" custT="1">
        <dgm:style>
          <a:lnRef idx="1">
            <a:schemeClr val="accent3"/>
          </a:lnRef>
          <a:fillRef idx="2">
            <a:schemeClr val="accent3"/>
          </a:fillRef>
          <a:effectRef idx="1">
            <a:schemeClr val="accent3"/>
          </a:effectRef>
          <a:fontRef idx="minor">
            <a:schemeClr val="dk1"/>
          </a:fontRef>
        </dgm:style>
      </dgm:prSet>
      <dgm:spPr/>
      <dgm:t>
        <a:bodyPr/>
        <a:lstStyle/>
        <a:p>
          <a:r>
            <a:rPr lang="en-US" altLang="zh-CN" sz="1800" dirty="0" smtClean="0">
              <a:latin typeface="+mj-lt"/>
              <a:ea typeface="Adobe 楷体 Std R"/>
              <a:cs typeface="Adobe 楷体 Std R"/>
            </a:rPr>
            <a:t>Integration</a:t>
          </a:r>
          <a:endParaRPr lang="zh-CN" altLang="en-US" sz="1800" dirty="0" smtClean="0">
            <a:latin typeface="+mj-lt"/>
            <a:ea typeface="Adobe 楷体 Std R"/>
            <a:cs typeface="Adobe 楷体 Std R"/>
          </a:endParaRPr>
        </a:p>
        <a:p>
          <a:endParaRPr lang="zh-CN" altLang="en-US" sz="1800" dirty="0">
            <a:latin typeface="+mj-lt"/>
            <a:ea typeface="Adobe 楷体 Std R"/>
            <a:cs typeface="Adobe 楷体 Std R"/>
          </a:endParaRPr>
        </a:p>
      </dgm:t>
    </dgm:pt>
    <dgm:pt modelId="{C698EE42-3C50-A44A-A44B-1C193834DCEA}" type="parTrans" cxnId="{D8FB3C9E-CE32-264B-BC9C-287E059F1EA1}">
      <dgm:prSet/>
      <dgm:spPr/>
      <dgm:t>
        <a:bodyPr/>
        <a:lstStyle/>
        <a:p>
          <a:endParaRPr lang="zh-CN" altLang="en-US" sz="1400">
            <a:latin typeface="+mj-lt"/>
            <a:ea typeface="Adobe 楷体 Std R"/>
            <a:cs typeface="Adobe 楷体 Std R"/>
          </a:endParaRPr>
        </a:p>
      </dgm:t>
    </dgm:pt>
    <dgm:pt modelId="{D18C92F8-20E7-4047-AF96-7F7D8B039D32}" type="sibTrans" cxnId="{D8FB3C9E-CE32-264B-BC9C-287E059F1EA1}">
      <dgm:prSet/>
      <dgm:spPr/>
      <dgm:t>
        <a:bodyPr/>
        <a:lstStyle/>
        <a:p>
          <a:endParaRPr lang="zh-CN" altLang="en-US" sz="1400">
            <a:latin typeface="+mj-lt"/>
            <a:ea typeface="Adobe 楷体 Std R"/>
            <a:cs typeface="Adobe 楷体 Std R"/>
          </a:endParaRPr>
        </a:p>
      </dgm:t>
    </dgm:pt>
    <dgm:pt modelId="{27C1CC8E-D6F0-084A-8616-53F386940C71}">
      <dgm:prSet phldrT="[文本]" custT="1">
        <dgm:style>
          <a:lnRef idx="1">
            <a:schemeClr val="accent2"/>
          </a:lnRef>
          <a:fillRef idx="2">
            <a:schemeClr val="accent2"/>
          </a:fillRef>
          <a:effectRef idx="1">
            <a:schemeClr val="accent2"/>
          </a:effectRef>
          <a:fontRef idx="minor">
            <a:schemeClr val="dk1"/>
          </a:fontRef>
        </dgm:style>
      </dgm:prSet>
      <dgm:spPr/>
      <dgm:t>
        <a:bodyPr/>
        <a:lstStyle/>
        <a:p>
          <a:r>
            <a:rPr lang="en-US" altLang="zh-CN" sz="1800" dirty="0" smtClean="0">
              <a:latin typeface="+mj-lt"/>
              <a:ea typeface="Adobe 楷体 Std R"/>
              <a:cs typeface="Adobe 楷体 Std R"/>
            </a:rPr>
            <a:t>Green</a:t>
          </a:r>
          <a:endParaRPr lang="en-US" altLang="zh-CN" sz="1800" dirty="0" smtClean="0">
            <a:latin typeface="+mj-lt"/>
            <a:ea typeface="Adobe 楷体 Std R"/>
            <a:cs typeface="Adobe 楷体 Std R"/>
          </a:endParaRPr>
        </a:p>
        <a:p>
          <a:endParaRPr lang="zh-CN" altLang="en-US" sz="1800" dirty="0">
            <a:latin typeface="+mj-lt"/>
            <a:ea typeface="Adobe 楷体 Std R"/>
            <a:cs typeface="Adobe 楷体 Std R"/>
          </a:endParaRPr>
        </a:p>
      </dgm:t>
    </dgm:pt>
    <dgm:pt modelId="{104B398F-03E3-E346-A3D9-D47C26A9838D}" type="parTrans" cxnId="{855A1E8F-6B40-3847-89C4-77CB242FD762}">
      <dgm:prSet/>
      <dgm:spPr/>
      <dgm:t>
        <a:bodyPr/>
        <a:lstStyle/>
        <a:p>
          <a:endParaRPr lang="zh-CN" altLang="en-US" sz="1400">
            <a:latin typeface="+mj-lt"/>
            <a:ea typeface="Adobe 楷体 Std R"/>
            <a:cs typeface="Adobe 楷体 Std R"/>
          </a:endParaRPr>
        </a:p>
      </dgm:t>
    </dgm:pt>
    <dgm:pt modelId="{264F74F2-3FF3-F34E-AEC6-8F5DEB24F323}" type="sibTrans" cxnId="{855A1E8F-6B40-3847-89C4-77CB242FD762}">
      <dgm:prSet/>
      <dgm:spPr/>
      <dgm:t>
        <a:bodyPr/>
        <a:lstStyle/>
        <a:p>
          <a:endParaRPr lang="zh-CN" altLang="en-US" sz="1400">
            <a:latin typeface="+mj-lt"/>
            <a:ea typeface="Adobe 楷体 Std R"/>
            <a:cs typeface="Adobe 楷体 Std R"/>
          </a:endParaRPr>
        </a:p>
      </dgm:t>
    </dgm:pt>
    <dgm:pt modelId="{FC50A705-E441-D549-B33F-02C531A545B3}">
      <dgm:prSet phldrT="[文本]" custT="1">
        <dgm:style>
          <a:lnRef idx="1">
            <a:schemeClr val="accent5"/>
          </a:lnRef>
          <a:fillRef idx="2">
            <a:schemeClr val="accent5"/>
          </a:fillRef>
          <a:effectRef idx="1">
            <a:schemeClr val="accent5"/>
          </a:effectRef>
          <a:fontRef idx="minor">
            <a:schemeClr val="dk1"/>
          </a:fontRef>
        </dgm:style>
      </dgm:prSet>
      <dgm:spPr/>
      <dgm:t>
        <a:bodyPr/>
        <a:lstStyle/>
        <a:p>
          <a:r>
            <a:rPr lang="en-US" altLang="zh-CN" sz="1800" dirty="0" smtClean="0">
              <a:latin typeface="+mj-lt"/>
              <a:ea typeface="Adobe 楷体 Std R"/>
              <a:cs typeface="Adobe 楷体 Std R"/>
            </a:rPr>
            <a:t>Accessible</a:t>
          </a:r>
          <a:endParaRPr lang="en-US" altLang="zh-CN" sz="1800" dirty="0" smtClean="0">
            <a:latin typeface="+mj-lt"/>
            <a:ea typeface="Adobe 楷体 Std R"/>
            <a:cs typeface="Adobe 楷体 Std R"/>
          </a:endParaRPr>
        </a:p>
        <a:p>
          <a:endParaRPr lang="en-US" altLang="zh-CN" sz="1800" dirty="0" smtClean="0">
            <a:latin typeface="+mj-lt"/>
            <a:ea typeface="Adobe 楷体 Std R"/>
            <a:cs typeface="Adobe 楷体 Std R"/>
          </a:endParaRPr>
        </a:p>
      </dgm:t>
    </dgm:pt>
    <dgm:pt modelId="{BE5A3F18-713C-8149-BD81-B1FDE6DBFA04}" type="parTrans" cxnId="{66DE6FD9-47AB-1446-85C8-7E510E4EC07F}">
      <dgm:prSet/>
      <dgm:spPr/>
      <dgm:t>
        <a:bodyPr/>
        <a:lstStyle/>
        <a:p>
          <a:endParaRPr lang="zh-CN" altLang="en-US" sz="1400">
            <a:latin typeface="+mj-lt"/>
            <a:ea typeface="Adobe 楷体 Std R"/>
            <a:cs typeface="Adobe 楷体 Std R"/>
          </a:endParaRPr>
        </a:p>
      </dgm:t>
    </dgm:pt>
    <dgm:pt modelId="{EFB2E5BC-AC2D-D546-9CEA-C1ADB7230C17}" type="sibTrans" cxnId="{66DE6FD9-47AB-1446-85C8-7E510E4EC07F}">
      <dgm:prSet/>
      <dgm:spPr/>
      <dgm:t>
        <a:bodyPr/>
        <a:lstStyle/>
        <a:p>
          <a:endParaRPr lang="zh-CN" altLang="en-US" sz="1400">
            <a:latin typeface="+mj-lt"/>
            <a:ea typeface="Adobe 楷体 Std R"/>
            <a:cs typeface="Adobe 楷体 Std R"/>
          </a:endParaRPr>
        </a:p>
      </dgm:t>
    </dgm:pt>
    <dgm:pt modelId="{0368F185-B07A-0C42-B710-829046619575}" type="pres">
      <dgm:prSet presAssocID="{30646655-06BF-5D4A-AD0B-06F984CE6CC4}" presName="Name0" presStyleCnt="0">
        <dgm:presLayoutVars>
          <dgm:dir/>
          <dgm:animLvl val="lvl"/>
          <dgm:resizeHandles val="exact"/>
        </dgm:presLayoutVars>
      </dgm:prSet>
      <dgm:spPr/>
      <dgm:t>
        <a:bodyPr/>
        <a:lstStyle/>
        <a:p>
          <a:endParaRPr lang="en-US"/>
        </a:p>
      </dgm:t>
    </dgm:pt>
    <dgm:pt modelId="{D072AB51-5DFC-2F43-8493-3D587CEF6D1D}" type="pres">
      <dgm:prSet presAssocID="{299B5316-554E-C741-B2A8-8948CACE06EF}" presName="linNode" presStyleCnt="0"/>
      <dgm:spPr/>
    </dgm:pt>
    <dgm:pt modelId="{2B7DF764-FB69-BD4B-906F-A739BD2011C0}" type="pres">
      <dgm:prSet presAssocID="{299B5316-554E-C741-B2A8-8948CACE06EF}" presName="parentText" presStyleLbl="node1" presStyleIdx="0" presStyleCnt="3" custScaleX="80237" custScaleY="50740" custLinFactNeighborX="-4992">
        <dgm:presLayoutVars>
          <dgm:chMax val="1"/>
          <dgm:bulletEnabled val="1"/>
        </dgm:presLayoutVars>
      </dgm:prSet>
      <dgm:spPr/>
      <dgm:t>
        <a:bodyPr/>
        <a:lstStyle/>
        <a:p>
          <a:endParaRPr lang="en-US"/>
        </a:p>
      </dgm:t>
    </dgm:pt>
    <dgm:pt modelId="{F0910976-FE13-9543-84CB-3B0F45904530}" type="pres">
      <dgm:prSet presAssocID="{D18C92F8-20E7-4047-AF96-7F7D8B039D32}" presName="sp" presStyleCnt="0"/>
      <dgm:spPr/>
    </dgm:pt>
    <dgm:pt modelId="{10730902-C901-3649-9D95-09FE5CCD0DEB}" type="pres">
      <dgm:prSet presAssocID="{27C1CC8E-D6F0-084A-8616-53F386940C71}" presName="linNode" presStyleCnt="0"/>
      <dgm:spPr/>
    </dgm:pt>
    <dgm:pt modelId="{D30E8BA9-4654-DB4B-8219-E3E3BFA36BCE}" type="pres">
      <dgm:prSet presAssocID="{27C1CC8E-D6F0-084A-8616-53F386940C71}" presName="parentText" presStyleLbl="node1" presStyleIdx="1" presStyleCnt="3" custScaleX="80237" custScaleY="50740" custLinFactNeighborX="-4992">
        <dgm:presLayoutVars>
          <dgm:chMax val="1"/>
          <dgm:bulletEnabled val="1"/>
        </dgm:presLayoutVars>
      </dgm:prSet>
      <dgm:spPr/>
      <dgm:t>
        <a:bodyPr/>
        <a:lstStyle/>
        <a:p>
          <a:endParaRPr lang="en-US"/>
        </a:p>
      </dgm:t>
    </dgm:pt>
    <dgm:pt modelId="{A54838DB-E96C-554D-93C2-47BEFA54A2EE}" type="pres">
      <dgm:prSet presAssocID="{264F74F2-3FF3-F34E-AEC6-8F5DEB24F323}" presName="sp" presStyleCnt="0"/>
      <dgm:spPr/>
    </dgm:pt>
    <dgm:pt modelId="{F4A2D442-1268-E94A-B49F-63C7DA4C925E}" type="pres">
      <dgm:prSet presAssocID="{FC50A705-E441-D549-B33F-02C531A545B3}" presName="linNode" presStyleCnt="0"/>
      <dgm:spPr/>
    </dgm:pt>
    <dgm:pt modelId="{87D1C8FC-EF17-F646-BF51-21D7DEF3E6AB}" type="pres">
      <dgm:prSet presAssocID="{FC50A705-E441-D549-B33F-02C531A545B3}" presName="parentText" presStyleLbl="node1" presStyleIdx="2" presStyleCnt="3" custScaleX="80237" custScaleY="50740" custLinFactNeighborX="-4992">
        <dgm:presLayoutVars>
          <dgm:chMax val="1"/>
          <dgm:bulletEnabled val="1"/>
        </dgm:presLayoutVars>
      </dgm:prSet>
      <dgm:spPr/>
      <dgm:t>
        <a:bodyPr/>
        <a:lstStyle/>
        <a:p>
          <a:endParaRPr lang="zh-CN" altLang="en-US"/>
        </a:p>
      </dgm:t>
    </dgm:pt>
  </dgm:ptLst>
  <dgm:cxnLst>
    <dgm:cxn modelId="{855A1E8F-6B40-3847-89C4-77CB242FD762}" srcId="{30646655-06BF-5D4A-AD0B-06F984CE6CC4}" destId="{27C1CC8E-D6F0-084A-8616-53F386940C71}" srcOrd="1" destOrd="0" parTransId="{104B398F-03E3-E346-A3D9-D47C26A9838D}" sibTransId="{264F74F2-3FF3-F34E-AEC6-8F5DEB24F323}"/>
    <dgm:cxn modelId="{66DE6FD9-47AB-1446-85C8-7E510E4EC07F}" srcId="{30646655-06BF-5D4A-AD0B-06F984CE6CC4}" destId="{FC50A705-E441-D549-B33F-02C531A545B3}" srcOrd="2" destOrd="0" parTransId="{BE5A3F18-713C-8149-BD81-B1FDE6DBFA04}" sibTransId="{EFB2E5BC-AC2D-D546-9CEA-C1ADB7230C17}"/>
    <dgm:cxn modelId="{29D017DA-5734-3543-9A56-977ADFC06A0D}" type="presOf" srcId="{30646655-06BF-5D4A-AD0B-06F984CE6CC4}" destId="{0368F185-B07A-0C42-B710-829046619575}" srcOrd="0" destOrd="0" presId="urn:microsoft.com/office/officeart/2005/8/layout/vList5"/>
    <dgm:cxn modelId="{F9563ECB-D261-3042-9FE7-156B883547C1}" type="presOf" srcId="{FC50A705-E441-D549-B33F-02C531A545B3}" destId="{87D1C8FC-EF17-F646-BF51-21D7DEF3E6AB}" srcOrd="0" destOrd="0" presId="urn:microsoft.com/office/officeart/2005/8/layout/vList5"/>
    <dgm:cxn modelId="{D8FB3C9E-CE32-264B-BC9C-287E059F1EA1}" srcId="{30646655-06BF-5D4A-AD0B-06F984CE6CC4}" destId="{299B5316-554E-C741-B2A8-8948CACE06EF}" srcOrd="0" destOrd="0" parTransId="{C698EE42-3C50-A44A-A44B-1C193834DCEA}" sibTransId="{D18C92F8-20E7-4047-AF96-7F7D8B039D32}"/>
    <dgm:cxn modelId="{14D21E02-20E4-FF48-94CF-54A8BB5F5D5D}" type="presOf" srcId="{27C1CC8E-D6F0-084A-8616-53F386940C71}" destId="{D30E8BA9-4654-DB4B-8219-E3E3BFA36BCE}" srcOrd="0" destOrd="0" presId="urn:microsoft.com/office/officeart/2005/8/layout/vList5"/>
    <dgm:cxn modelId="{B2489EB9-C715-8342-9D01-787E228269E7}" type="presOf" srcId="{299B5316-554E-C741-B2A8-8948CACE06EF}" destId="{2B7DF764-FB69-BD4B-906F-A739BD2011C0}" srcOrd="0" destOrd="0" presId="urn:microsoft.com/office/officeart/2005/8/layout/vList5"/>
    <dgm:cxn modelId="{6110F0C0-D22A-3D49-8AB3-9A7AFA8F3AAC}" type="presParOf" srcId="{0368F185-B07A-0C42-B710-829046619575}" destId="{D072AB51-5DFC-2F43-8493-3D587CEF6D1D}" srcOrd="0" destOrd="0" presId="urn:microsoft.com/office/officeart/2005/8/layout/vList5"/>
    <dgm:cxn modelId="{F67166A8-7AFA-8D47-8723-A688188350ED}" type="presParOf" srcId="{D072AB51-5DFC-2F43-8493-3D587CEF6D1D}" destId="{2B7DF764-FB69-BD4B-906F-A739BD2011C0}" srcOrd="0" destOrd="0" presId="urn:microsoft.com/office/officeart/2005/8/layout/vList5"/>
    <dgm:cxn modelId="{C550B166-1462-964B-ADDA-DBAA4D1617F0}" type="presParOf" srcId="{0368F185-B07A-0C42-B710-829046619575}" destId="{F0910976-FE13-9543-84CB-3B0F45904530}" srcOrd="1" destOrd="0" presId="urn:microsoft.com/office/officeart/2005/8/layout/vList5"/>
    <dgm:cxn modelId="{C81DB41C-2561-A14D-8529-D62C0F10C8AB}" type="presParOf" srcId="{0368F185-B07A-0C42-B710-829046619575}" destId="{10730902-C901-3649-9D95-09FE5CCD0DEB}" srcOrd="2" destOrd="0" presId="urn:microsoft.com/office/officeart/2005/8/layout/vList5"/>
    <dgm:cxn modelId="{6D45ABB5-5F94-4D4D-A119-7F1E979634CB}" type="presParOf" srcId="{10730902-C901-3649-9D95-09FE5CCD0DEB}" destId="{D30E8BA9-4654-DB4B-8219-E3E3BFA36BCE}" srcOrd="0" destOrd="0" presId="urn:microsoft.com/office/officeart/2005/8/layout/vList5"/>
    <dgm:cxn modelId="{5BC9A178-8B43-EF4A-A3CC-715F5F253761}" type="presParOf" srcId="{0368F185-B07A-0C42-B710-829046619575}" destId="{A54838DB-E96C-554D-93C2-47BEFA54A2EE}" srcOrd="3" destOrd="0" presId="urn:microsoft.com/office/officeart/2005/8/layout/vList5"/>
    <dgm:cxn modelId="{D7FB5C04-6EFE-8E42-9095-B48A5FF70EF7}" type="presParOf" srcId="{0368F185-B07A-0C42-B710-829046619575}" destId="{F4A2D442-1268-E94A-B49F-63C7DA4C925E}" srcOrd="4" destOrd="0" presId="urn:microsoft.com/office/officeart/2005/8/layout/vList5"/>
    <dgm:cxn modelId="{7CE16009-C7E0-D44A-8DE1-80242443BBD9}" type="presParOf" srcId="{F4A2D442-1268-E94A-B49F-63C7DA4C925E}" destId="{87D1C8FC-EF17-F646-BF51-21D7DEF3E6AB}"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646655-06BF-5D4A-AD0B-06F984CE6CC4}" type="doc">
      <dgm:prSet loTypeId="urn:microsoft.com/office/officeart/2005/8/layout/vList5" loCatId="" qsTypeId="urn:microsoft.com/office/officeart/2005/8/quickstyle/simple4" qsCatId="simple" csTypeId="urn:microsoft.com/office/officeart/2005/8/colors/accent3_2" csCatId="accent3" phldr="1"/>
      <dgm:spPr/>
      <dgm:t>
        <a:bodyPr/>
        <a:lstStyle/>
        <a:p>
          <a:endParaRPr lang="zh-CN" altLang="en-US"/>
        </a:p>
      </dgm:t>
    </dgm:pt>
    <dgm:pt modelId="{299B5316-554E-C741-B2A8-8948CACE06EF}">
      <dgm:prSet phldrT="[文本]" custT="1">
        <dgm:style>
          <a:lnRef idx="1">
            <a:schemeClr val="accent3"/>
          </a:lnRef>
          <a:fillRef idx="2">
            <a:schemeClr val="accent3"/>
          </a:fillRef>
          <a:effectRef idx="1">
            <a:schemeClr val="accent3"/>
          </a:effectRef>
          <a:fontRef idx="minor">
            <a:schemeClr val="dk1"/>
          </a:fontRef>
        </dgm:style>
      </dgm:prSet>
      <dgm:spPr/>
      <dgm:t>
        <a:bodyPr/>
        <a:lstStyle/>
        <a:p>
          <a:r>
            <a:rPr lang="en-US" altLang="zh-CN" sz="1800" dirty="0" smtClean="0">
              <a:latin typeface="+mj-lt"/>
              <a:ea typeface="Adobe 楷体 Std R"/>
              <a:cs typeface="Adobe 楷体 Std R"/>
            </a:rPr>
            <a:t>Innovation</a:t>
          </a:r>
          <a:endParaRPr lang="zh-CN" altLang="en-US" sz="1800" dirty="0" smtClean="0">
            <a:latin typeface="+mj-lt"/>
            <a:ea typeface="Adobe 楷体 Std R"/>
            <a:cs typeface="Adobe 楷体 Std R"/>
          </a:endParaRPr>
        </a:p>
        <a:p>
          <a:endParaRPr lang="zh-CN" altLang="en-US" sz="1800" dirty="0">
            <a:latin typeface="+mj-lt"/>
            <a:ea typeface="Adobe 楷体 Std R"/>
            <a:cs typeface="Adobe 楷体 Std R"/>
          </a:endParaRPr>
        </a:p>
      </dgm:t>
    </dgm:pt>
    <dgm:pt modelId="{C698EE42-3C50-A44A-A44B-1C193834DCEA}" type="parTrans" cxnId="{D8FB3C9E-CE32-264B-BC9C-287E059F1EA1}">
      <dgm:prSet/>
      <dgm:spPr/>
      <dgm:t>
        <a:bodyPr/>
        <a:lstStyle/>
        <a:p>
          <a:endParaRPr lang="zh-CN" altLang="en-US" sz="1400">
            <a:latin typeface="+mj-lt"/>
            <a:ea typeface="Adobe 楷体 Std R"/>
            <a:cs typeface="Adobe 楷体 Std R"/>
          </a:endParaRPr>
        </a:p>
      </dgm:t>
    </dgm:pt>
    <dgm:pt modelId="{D18C92F8-20E7-4047-AF96-7F7D8B039D32}" type="sibTrans" cxnId="{D8FB3C9E-CE32-264B-BC9C-287E059F1EA1}">
      <dgm:prSet/>
      <dgm:spPr/>
      <dgm:t>
        <a:bodyPr/>
        <a:lstStyle/>
        <a:p>
          <a:endParaRPr lang="zh-CN" altLang="en-US" sz="1400">
            <a:latin typeface="+mj-lt"/>
            <a:ea typeface="Adobe 楷体 Std R"/>
            <a:cs typeface="Adobe 楷体 Std R"/>
          </a:endParaRPr>
        </a:p>
      </dgm:t>
    </dgm:pt>
    <dgm:pt modelId="{27C1CC8E-D6F0-084A-8616-53F386940C71}">
      <dgm:prSet phldrT="[文本]" custT="1">
        <dgm:style>
          <a:lnRef idx="1">
            <a:schemeClr val="accent2"/>
          </a:lnRef>
          <a:fillRef idx="2">
            <a:schemeClr val="accent2"/>
          </a:fillRef>
          <a:effectRef idx="1">
            <a:schemeClr val="accent2"/>
          </a:effectRef>
          <a:fontRef idx="minor">
            <a:schemeClr val="dk1"/>
          </a:fontRef>
        </dgm:style>
      </dgm:prSet>
      <dgm:spPr/>
      <dgm:t>
        <a:bodyPr/>
        <a:lstStyle/>
        <a:p>
          <a:r>
            <a:rPr lang="en-US" altLang="zh-CN" sz="1800" dirty="0" smtClean="0">
              <a:latin typeface="+mj-lt"/>
              <a:ea typeface="Adobe 楷体 Std R"/>
              <a:cs typeface="Adobe 楷体 Std R"/>
            </a:rPr>
            <a:t>Demonstration</a:t>
          </a:r>
        </a:p>
        <a:p>
          <a:endParaRPr lang="zh-CN" altLang="en-US" sz="1800" dirty="0">
            <a:latin typeface="+mj-lt"/>
            <a:ea typeface="Adobe 楷体 Std R"/>
            <a:cs typeface="Adobe 楷体 Std R"/>
          </a:endParaRPr>
        </a:p>
      </dgm:t>
    </dgm:pt>
    <dgm:pt modelId="{104B398F-03E3-E346-A3D9-D47C26A9838D}" type="parTrans" cxnId="{855A1E8F-6B40-3847-89C4-77CB242FD762}">
      <dgm:prSet/>
      <dgm:spPr/>
      <dgm:t>
        <a:bodyPr/>
        <a:lstStyle/>
        <a:p>
          <a:endParaRPr lang="zh-CN" altLang="en-US" sz="1400">
            <a:latin typeface="+mj-lt"/>
            <a:ea typeface="Adobe 楷体 Std R"/>
            <a:cs typeface="Adobe 楷体 Std R"/>
          </a:endParaRPr>
        </a:p>
      </dgm:t>
    </dgm:pt>
    <dgm:pt modelId="{264F74F2-3FF3-F34E-AEC6-8F5DEB24F323}" type="sibTrans" cxnId="{855A1E8F-6B40-3847-89C4-77CB242FD762}">
      <dgm:prSet/>
      <dgm:spPr/>
      <dgm:t>
        <a:bodyPr/>
        <a:lstStyle/>
        <a:p>
          <a:endParaRPr lang="zh-CN" altLang="en-US" sz="1400">
            <a:latin typeface="+mj-lt"/>
            <a:ea typeface="Adobe 楷体 Std R"/>
            <a:cs typeface="Adobe 楷体 Std R"/>
          </a:endParaRPr>
        </a:p>
      </dgm:t>
    </dgm:pt>
    <dgm:pt modelId="{FC50A705-E441-D549-B33F-02C531A545B3}">
      <dgm:prSet phldrT="[文本]" custT="1">
        <dgm:style>
          <a:lnRef idx="1">
            <a:schemeClr val="accent5"/>
          </a:lnRef>
          <a:fillRef idx="2">
            <a:schemeClr val="accent5"/>
          </a:fillRef>
          <a:effectRef idx="1">
            <a:schemeClr val="accent5"/>
          </a:effectRef>
          <a:fontRef idx="minor">
            <a:schemeClr val="dk1"/>
          </a:fontRef>
        </dgm:style>
      </dgm:prSet>
      <dgm:spPr/>
      <dgm:t>
        <a:bodyPr/>
        <a:lstStyle/>
        <a:p>
          <a:r>
            <a:rPr lang="en-US" altLang="zh-CN" sz="1800" dirty="0" smtClean="0">
              <a:latin typeface="+mj-lt"/>
              <a:ea typeface="Adobe 楷体 Std R"/>
              <a:cs typeface="Adobe 楷体 Std R"/>
            </a:rPr>
            <a:t>Transformation</a:t>
          </a:r>
        </a:p>
        <a:p>
          <a:endParaRPr lang="en-US" altLang="zh-CN" sz="1800" dirty="0" smtClean="0">
            <a:latin typeface="+mj-lt"/>
            <a:ea typeface="Adobe 楷体 Std R"/>
            <a:cs typeface="Adobe 楷体 Std R"/>
          </a:endParaRPr>
        </a:p>
      </dgm:t>
    </dgm:pt>
    <dgm:pt modelId="{BE5A3F18-713C-8149-BD81-B1FDE6DBFA04}" type="parTrans" cxnId="{66DE6FD9-47AB-1446-85C8-7E510E4EC07F}">
      <dgm:prSet/>
      <dgm:spPr/>
      <dgm:t>
        <a:bodyPr/>
        <a:lstStyle/>
        <a:p>
          <a:endParaRPr lang="zh-CN" altLang="en-US" sz="1400">
            <a:latin typeface="+mj-lt"/>
            <a:ea typeface="Adobe 楷体 Std R"/>
            <a:cs typeface="Adobe 楷体 Std R"/>
          </a:endParaRPr>
        </a:p>
      </dgm:t>
    </dgm:pt>
    <dgm:pt modelId="{EFB2E5BC-AC2D-D546-9CEA-C1ADB7230C17}" type="sibTrans" cxnId="{66DE6FD9-47AB-1446-85C8-7E510E4EC07F}">
      <dgm:prSet/>
      <dgm:spPr/>
      <dgm:t>
        <a:bodyPr/>
        <a:lstStyle/>
        <a:p>
          <a:endParaRPr lang="zh-CN" altLang="en-US" sz="1400">
            <a:latin typeface="+mj-lt"/>
            <a:ea typeface="Adobe 楷体 Std R"/>
            <a:cs typeface="Adobe 楷体 Std R"/>
          </a:endParaRPr>
        </a:p>
      </dgm:t>
    </dgm:pt>
    <dgm:pt modelId="{0368F185-B07A-0C42-B710-829046619575}" type="pres">
      <dgm:prSet presAssocID="{30646655-06BF-5D4A-AD0B-06F984CE6CC4}" presName="Name0" presStyleCnt="0">
        <dgm:presLayoutVars>
          <dgm:dir/>
          <dgm:animLvl val="lvl"/>
          <dgm:resizeHandles val="exact"/>
        </dgm:presLayoutVars>
      </dgm:prSet>
      <dgm:spPr/>
      <dgm:t>
        <a:bodyPr/>
        <a:lstStyle/>
        <a:p>
          <a:endParaRPr lang="en-US"/>
        </a:p>
      </dgm:t>
    </dgm:pt>
    <dgm:pt modelId="{D072AB51-5DFC-2F43-8493-3D587CEF6D1D}" type="pres">
      <dgm:prSet presAssocID="{299B5316-554E-C741-B2A8-8948CACE06EF}" presName="linNode" presStyleCnt="0"/>
      <dgm:spPr/>
    </dgm:pt>
    <dgm:pt modelId="{2B7DF764-FB69-BD4B-906F-A739BD2011C0}" type="pres">
      <dgm:prSet presAssocID="{299B5316-554E-C741-B2A8-8948CACE06EF}" presName="parentText" presStyleLbl="node1" presStyleIdx="0" presStyleCnt="3" custScaleX="80237" custScaleY="50740" custLinFactNeighborX="-4992">
        <dgm:presLayoutVars>
          <dgm:chMax val="1"/>
          <dgm:bulletEnabled val="1"/>
        </dgm:presLayoutVars>
      </dgm:prSet>
      <dgm:spPr/>
      <dgm:t>
        <a:bodyPr/>
        <a:lstStyle/>
        <a:p>
          <a:endParaRPr lang="en-US"/>
        </a:p>
      </dgm:t>
    </dgm:pt>
    <dgm:pt modelId="{F0910976-FE13-9543-84CB-3B0F45904530}" type="pres">
      <dgm:prSet presAssocID="{D18C92F8-20E7-4047-AF96-7F7D8B039D32}" presName="sp" presStyleCnt="0"/>
      <dgm:spPr/>
    </dgm:pt>
    <dgm:pt modelId="{10730902-C901-3649-9D95-09FE5CCD0DEB}" type="pres">
      <dgm:prSet presAssocID="{27C1CC8E-D6F0-084A-8616-53F386940C71}" presName="linNode" presStyleCnt="0"/>
      <dgm:spPr/>
    </dgm:pt>
    <dgm:pt modelId="{D30E8BA9-4654-DB4B-8219-E3E3BFA36BCE}" type="pres">
      <dgm:prSet presAssocID="{27C1CC8E-D6F0-084A-8616-53F386940C71}" presName="parentText" presStyleLbl="node1" presStyleIdx="1" presStyleCnt="3" custScaleX="80237" custScaleY="50740" custLinFactNeighborX="-4992">
        <dgm:presLayoutVars>
          <dgm:chMax val="1"/>
          <dgm:bulletEnabled val="1"/>
        </dgm:presLayoutVars>
      </dgm:prSet>
      <dgm:spPr/>
      <dgm:t>
        <a:bodyPr/>
        <a:lstStyle/>
        <a:p>
          <a:endParaRPr lang="en-US"/>
        </a:p>
      </dgm:t>
    </dgm:pt>
    <dgm:pt modelId="{A54838DB-E96C-554D-93C2-47BEFA54A2EE}" type="pres">
      <dgm:prSet presAssocID="{264F74F2-3FF3-F34E-AEC6-8F5DEB24F323}" presName="sp" presStyleCnt="0"/>
      <dgm:spPr/>
    </dgm:pt>
    <dgm:pt modelId="{F4A2D442-1268-E94A-B49F-63C7DA4C925E}" type="pres">
      <dgm:prSet presAssocID="{FC50A705-E441-D549-B33F-02C531A545B3}" presName="linNode" presStyleCnt="0"/>
      <dgm:spPr/>
    </dgm:pt>
    <dgm:pt modelId="{87D1C8FC-EF17-F646-BF51-21D7DEF3E6AB}" type="pres">
      <dgm:prSet presAssocID="{FC50A705-E441-D549-B33F-02C531A545B3}" presName="parentText" presStyleLbl="node1" presStyleIdx="2" presStyleCnt="3" custScaleX="80237" custScaleY="50740" custLinFactNeighborX="-4992">
        <dgm:presLayoutVars>
          <dgm:chMax val="1"/>
          <dgm:bulletEnabled val="1"/>
        </dgm:presLayoutVars>
      </dgm:prSet>
      <dgm:spPr/>
      <dgm:t>
        <a:bodyPr/>
        <a:lstStyle/>
        <a:p>
          <a:endParaRPr lang="zh-CN" altLang="en-US"/>
        </a:p>
      </dgm:t>
    </dgm:pt>
  </dgm:ptLst>
  <dgm:cxnLst>
    <dgm:cxn modelId="{855A1E8F-6B40-3847-89C4-77CB242FD762}" srcId="{30646655-06BF-5D4A-AD0B-06F984CE6CC4}" destId="{27C1CC8E-D6F0-084A-8616-53F386940C71}" srcOrd="1" destOrd="0" parTransId="{104B398F-03E3-E346-A3D9-D47C26A9838D}" sibTransId="{264F74F2-3FF3-F34E-AEC6-8F5DEB24F323}"/>
    <dgm:cxn modelId="{60C9EAE6-647A-4449-BE7D-EED7D0B54A9E}" type="presOf" srcId="{299B5316-554E-C741-B2A8-8948CACE06EF}" destId="{2B7DF764-FB69-BD4B-906F-A739BD2011C0}" srcOrd="0" destOrd="0" presId="urn:microsoft.com/office/officeart/2005/8/layout/vList5"/>
    <dgm:cxn modelId="{66DE6FD9-47AB-1446-85C8-7E510E4EC07F}" srcId="{30646655-06BF-5D4A-AD0B-06F984CE6CC4}" destId="{FC50A705-E441-D549-B33F-02C531A545B3}" srcOrd="2" destOrd="0" parTransId="{BE5A3F18-713C-8149-BD81-B1FDE6DBFA04}" sibTransId="{EFB2E5BC-AC2D-D546-9CEA-C1ADB7230C17}"/>
    <dgm:cxn modelId="{54CEE9E7-D6C8-4507-8AA1-92DEE7F26892}" type="presOf" srcId="{FC50A705-E441-D549-B33F-02C531A545B3}" destId="{87D1C8FC-EF17-F646-BF51-21D7DEF3E6AB}" srcOrd="0" destOrd="0" presId="urn:microsoft.com/office/officeart/2005/8/layout/vList5"/>
    <dgm:cxn modelId="{D8FB3C9E-CE32-264B-BC9C-287E059F1EA1}" srcId="{30646655-06BF-5D4A-AD0B-06F984CE6CC4}" destId="{299B5316-554E-C741-B2A8-8948CACE06EF}" srcOrd="0" destOrd="0" parTransId="{C698EE42-3C50-A44A-A44B-1C193834DCEA}" sibTransId="{D18C92F8-20E7-4047-AF96-7F7D8B039D32}"/>
    <dgm:cxn modelId="{8ACB9FB1-CBC2-4987-9215-4D9B1B340D26}" type="presOf" srcId="{30646655-06BF-5D4A-AD0B-06F984CE6CC4}" destId="{0368F185-B07A-0C42-B710-829046619575}" srcOrd="0" destOrd="0" presId="urn:microsoft.com/office/officeart/2005/8/layout/vList5"/>
    <dgm:cxn modelId="{CC29F7BA-7BEE-4634-BF8D-39753680B4AF}" type="presOf" srcId="{27C1CC8E-D6F0-084A-8616-53F386940C71}" destId="{D30E8BA9-4654-DB4B-8219-E3E3BFA36BCE}" srcOrd="0" destOrd="0" presId="urn:microsoft.com/office/officeart/2005/8/layout/vList5"/>
    <dgm:cxn modelId="{FDBBE272-5931-4CEC-A937-5BEBBD97F5B7}" type="presParOf" srcId="{0368F185-B07A-0C42-B710-829046619575}" destId="{D072AB51-5DFC-2F43-8493-3D587CEF6D1D}" srcOrd="0" destOrd="0" presId="urn:microsoft.com/office/officeart/2005/8/layout/vList5"/>
    <dgm:cxn modelId="{FFDCBF39-604A-4018-9D47-9EB9230F7792}" type="presParOf" srcId="{D072AB51-5DFC-2F43-8493-3D587CEF6D1D}" destId="{2B7DF764-FB69-BD4B-906F-A739BD2011C0}" srcOrd="0" destOrd="0" presId="urn:microsoft.com/office/officeart/2005/8/layout/vList5"/>
    <dgm:cxn modelId="{EC9E92CE-4054-45C6-BCBF-9638337B3AC6}" type="presParOf" srcId="{0368F185-B07A-0C42-B710-829046619575}" destId="{F0910976-FE13-9543-84CB-3B0F45904530}" srcOrd="1" destOrd="0" presId="urn:microsoft.com/office/officeart/2005/8/layout/vList5"/>
    <dgm:cxn modelId="{7BE48AB2-1393-4F5A-BC74-0E77FA98448E}" type="presParOf" srcId="{0368F185-B07A-0C42-B710-829046619575}" destId="{10730902-C901-3649-9D95-09FE5CCD0DEB}" srcOrd="2" destOrd="0" presId="urn:microsoft.com/office/officeart/2005/8/layout/vList5"/>
    <dgm:cxn modelId="{FDBBF820-E96B-4AAA-BBAE-9E2D2BC61C9A}" type="presParOf" srcId="{10730902-C901-3649-9D95-09FE5CCD0DEB}" destId="{D30E8BA9-4654-DB4B-8219-E3E3BFA36BCE}" srcOrd="0" destOrd="0" presId="urn:microsoft.com/office/officeart/2005/8/layout/vList5"/>
    <dgm:cxn modelId="{6708D97E-C4FE-488B-9B7D-9B4B2E63E71A}" type="presParOf" srcId="{0368F185-B07A-0C42-B710-829046619575}" destId="{A54838DB-E96C-554D-93C2-47BEFA54A2EE}" srcOrd="3" destOrd="0" presId="urn:microsoft.com/office/officeart/2005/8/layout/vList5"/>
    <dgm:cxn modelId="{E2C3D1F0-1F8E-4F07-8000-78E4D2F6E3BD}" type="presParOf" srcId="{0368F185-B07A-0C42-B710-829046619575}" destId="{F4A2D442-1268-E94A-B49F-63C7DA4C925E}" srcOrd="4" destOrd="0" presId="urn:microsoft.com/office/officeart/2005/8/layout/vList5"/>
    <dgm:cxn modelId="{773111BC-375C-4374-A724-93BA18A1D19F}" type="presParOf" srcId="{F4A2D442-1268-E94A-B49F-63C7DA4C925E}" destId="{87D1C8FC-EF17-F646-BF51-21D7DEF3E6AB}"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646655-06BF-5D4A-AD0B-06F984CE6CC4}" type="doc">
      <dgm:prSet loTypeId="urn:microsoft.com/office/officeart/2005/8/layout/vList5" loCatId="" qsTypeId="urn:microsoft.com/office/officeart/2005/8/quickstyle/simple4" qsCatId="simple" csTypeId="urn:microsoft.com/office/officeart/2005/8/colors/accent3_2" csCatId="accent3" phldr="1"/>
      <dgm:spPr/>
      <dgm:t>
        <a:bodyPr/>
        <a:lstStyle/>
        <a:p>
          <a:endParaRPr lang="zh-CN" altLang="en-US"/>
        </a:p>
      </dgm:t>
    </dgm:pt>
    <dgm:pt modelId="{299B5316-554E-C741-B2A8-8948CACE06EF}">
      <dgm:prSet phldrT="[文本]" custT="1">
        <dgm:style>
          <a:lnRef idx="1">
            <a:schemeClr val="accent3"/>
          </a:lnRef>
          <a:fillRef idx="2">
            <a:schemeClr val="accent3"/>
          </a:fillRef>
          <a:effectRef idx="1">
            <a:schemeClr val="accent3"/>
          </a:effectRef>
          <a:fontRef idx="minor">
            <a:schemeClr val="dk1"/>
          </a:fontRef>
        </dgm:style>
      </dgm:prSet>
      <dgm:spPr/>
      <dgm:t>
        <a:bodyPr/>
        <a:lstStyle/>
        <a:p>
          <a:r>
            <a:rPr lang="en-US" altLang="zh-CN" sz="1800" dirty="0" smtClean="0">
              <a:latin typeface="+mj-lt"/>
              <a:ea typeface="Adobe 楷体 Std R"/>
              <a:cs typeface="Adobe 楷体 Std R"/>
            </a:rPr>
            <a:t>Innovation</a:t>
          </a:r>
          <a:endParaRPr lang="zh-CN" altLang="en-US" sz="1800" dirty="0" smtClean="0">
            <a:latin typeface="+mj-lt"/>
            <a:ea typeface="Adobe 楷体 Std R"/>
            <a:cs typeface="Adobe 楷体 Std R"/>
          </a:endParaRPr>
        </a:p>
        <a:p>
          <a:endParaRPr lang="zh-CN" altLang="en-US" sz="1800" dirty="0">
            <a:latin typeface="+mj-lt"/>
            <a:ea typeface="Adobe 楷体 Std R"/>
            <a:cs typeface="Adobe 楷体 Std R"/>
          </a:endParaRPr>
        </a:p>
      </dgm:t>
    </dgm:pt>
    <dgm:pt modelId="{C698EE42-3C50-A44A-A44B-1C193834DCEA}" type="parTrans" cxnId="{D8FB3C9E-CE32-264B-BC9C-287E059F1EA1}">
      <dgm:prSet/>
      <dgm:spPr/>
      <dgm:t>
        <a:bodyPr/>
        <a:lstStyle/>
        <a:p>
          <a:endParaRPr lang="zh-CN" altLang="en-US" sz="1400">
            <a:latin typeface="+mj-lt"/>
            <a:ea typeface="Adobe 楷体 Std R"/>
            <a:cs typeface="Adobe 楷体 Std R"/>
          </a:endParaRPr>
        </a:p>
      </dgm:t>
    </dgm:pt>
    <dgm:pt modelId="{D18C92F8-20E7-4047-AF96-7F7D8B039D32}" type="sibTrans" cxnId="{D8FB3C9E-CE32-264B-BC9C-287E059F1EA1}">
      <dgm:prSet/>
      <dgm:spPr/>
      <dgm:t>
        <a:bodyPr/>
        <a:lstStyle/>
        <a:p>
          <a:endParaRPr lang="zh-CN" altLang="en-US" sz="1400">
            <a:latin typeface="+mj-lt"/>
            <a:ea typeface="Adobe 楷体 Std R"/>
            <a:cs typeface="Adobe 楷体 Std R"/>
          </a:endParaRPr>
        </a:p>
      </dgm:t>
    </dgm:pt>
    <dgm:pt modelId="{27C1CC8E-D6F0-084A-8616-53F386940C71}">
      <dgm:prSet phldrT="[文本]" custT="1">
        <dgm:style>
          <a:lnRef idx="1">
            <a:schemeClr val="accent2"/>
          </a:lnRef>
          <a:fillRef idx="2">
            <a:schemeClr val="accent2"/>
          </a:fillRef>
          <a:effectRef idx="1">
            <a:schemeClr val="accent2"/>
          </a:effectRef>
          <a:fontRef idx="minor">
            <a:schemeClr val="dk1"/>
          </a:fontRef>
        </dgm:style>
      </dgm:prSet>
      <dgm:spPr/>
      <dgm:t>
        <a:bodyPr/>
        <a:lstStyle/>
        <a:p>
          <a:r>
            <a:rPr lang="en-US" altLang="zh-CN" sz="1800" dirty="0" smtClean="0">
              <a:latin typeface="+mj-lt"/>
              <a:ea typeface="Adobe 楷体 Std R"/>
              <a:cs typeface="Adobe 楷体 Std R"/>
            </a:rPr>
            <a:t>Demonstration</a:t>
          </a:r>
        </a:p>
        <a:p>
          <a:endParaRPr lang="zh-CN" altLang="en-US" sz="1800" dirty="0">
            <a:latin typeface="+mj-lt"/>
            <a:ea typeface="Adobe 楷体 Std R"/>
            <a:cs typeface="Adobe 楷体 Std R"/>
          </a:endParaRPr>
        </a:p>
      </dgm:t>
    </dgm:pt>
    <dgm:pt modelId="{104B398F-03E3-E346-A3D9-D47C26A9838D}" type="parTrans" cxnId="{855A1E8F-6B40-3847-89C4-77CB242FD762}">
      <dgm:prSet/>
      <dgm:spPr/>
      <dgm:t>
        <a:bodyPr/>
        <a:lstStyle/>
        <a:p>
          <a:endParaRPr lang="zh-CN" altLang="en-US" sz="1400">
            <a:latin typeface="+mj-lt"/>
            <a:ea typeface="Adobe 楷体 Std R"/>
            <a:cs typeface="Adobe 楷体 Std R"/>
          </a:endParaRPr>
        </a:p>
      </dgm:t>
    </dgm:pt>
    <dgm:pt modelId="{264F74F2-3FF3-F34E-AEC6-8F5DEB24F323}" type="sibTrans" cxnId="{855A1E8F-6B40-3847-89C4-77CB242FD762}">
      <dgm:prSet/>
      <dgm:spPr/>
      <dgm:t>
        <a:bodyPr/>
        <a:lstStyle/>
        <a:p>
          <a:endParaRPr lang="zh-CN" altLang="en-US" sz="1400">
            <a:latin typeface="+mj-lt"/>
            <a:ea typeface="Adobe 楷体 Std R"/>
            <a:cs typeface="Adobe 楷体 Std R"/>
          </a:endParaRPr>
        </a:p>
      </dgm:t>
    </dgm:pt>
    <dgm:pt modelId="{FC50A705-E441-D549-B33F-02C531A545B3}">
      <dgm:prSet phldrT="[文本]" custT="1">
        <dgm:style>
          <a:lnRef idx="1">
            <a:schemeClr val="accent5"/>
          </a:lnRef>
          <a:fillRef idx="2">
            <a:schemeClr val="accent5"/>
          </a:fillRef>
          <a:effectRef idx="1">
            <a:schemeClr val="accent5"/>
          </a:effectRef>
          <a:fontRef idx="minor">
            <a:schemeClr val="dk1"/>
          </a:fontRef>
        </dgm:style>
      </dgm:prSet>
      <dgm:spPr/>
      <dgm:t>
        <a:bodyPr/>
        <a:lstStyle/>
        <a:p>
          <a:r>
            <a:rPr lang="en-US" altLang="zh-CN" sz="1800" dirty="0" smtClean="0">
              <a:latin typeface="+mj-lt"/>
              <a:ea typeface="Adobe 楷体 Std R"/>
              <a:cs typeface="Adobe 楷体 Std R"/>
            </a:rPr>
            <a:t>Transformation</a:t>
          </a:r>
        </a:p>
        <a:p>
          <a:endParaRPr lang="en-US" altLang="zh-CN" sz="1800" dirty="0" smtClean="0">
            <a:latin typeface="+mj-lt"/>
            <a:ea typeface="Adobe 楷体 Std R"/>
            <a:cs typeface="Adobe 楷体 Std R"/>
          </a:endParaRPr>
        </a:p>
      </dgm:t>
    </dgm:pt>
    <dgm:pt modelId="{BE5A3F18-713C-8149-BD81-B1FDE6DBFA04}" type="parTrans" cxnId="{66DE6FD9-47AB-1446-85C8-7E510E4EC07F}">
      <dgm:prSet/>
      <dgm:spPr/>
      <dgm:t>
        <a:bodyPr/>
        <a:lstStyle/>
        <a:p>
          <a:endParaRPr lang="zh-CN" altLang="en-US" sz="1400">
            <a:latin typeface="+mj-lt"/>
            <a:ea typeface="Adobe 楷体 Std R"/>
            <a:cs typeface="Adobe 楷体 Std R"/>
          </a:endParaRPr>
        </a:p>
      </dgm:t>
    </dgm:pt>
    <dgm:pt modelId="{EFB2E5BC-AC2D-D546-9CEA-C1ADB7230C17}" type="sibTrans" cxnId="{66DE6FD9-47AB-1446-85C8-7E510E4EC07F}">
      <dgm:prSet/>
      <dgm:spPr/>
      <dgm:t>
        <a:bodyPr/>
        <a:lstStyle/>
        <a:p>
          <a:endParaRPr lang="zh-CN" altLang="en-US" sz="1400">
            <a:latin typeface="+mj-lt"/>
            <a:ea typeface="Adobe 楷体 Std R"/>
            <a:cs typeface="Adobe 楷体 Std R"/>
          </a:endParaRPr>
        </a:p>
      </dgm:t>
    </dgm:pt>
    <dgm:pt modelId="{0368F185-B07A-0C42-B710-829046619575}" type="pres">
      <dgm:prSet presAssocID="{30646655-06BF-5D4A-AD0B-06F984CE6CC4}" presName="Name0" presStyleCnt="0">
        <dgm:presLayoutVars>
          <dgm:dir/>
          <dgm:animLvl val="lvl"/>
          <dgm:resizeHandles val="exact"/>
        </dgm:presLayoutVars>
      </dgm:prSet>
      <dgm:spPr/>
      <dgm:t>
        <a:bodyPr/>
        <a:lstStyle/>
        <a:p>
          <a:endParaRPr lang="en-US"/>
        </a:p>
      </dgm:t>
    </dgm:pt>
    <dgm:pt modelId="{D072AB51-5DFC-2F43-8493-3D587CEF6D1D}" type="pres">
      <dgm:prSet presAssocID="{299B5316-554E-C741-B2A8-8948CACE06EF}" presName="linNode" presStyleCnt="0"/>
      <dgm:spPr/>
    </dgm:pt>
    <dgm:pt modelId="{2B7DF764-FB69-BD4B-906F-A739BD2011C0}" type="pres">
      <dgm:prSet presAssocID="{299B5316-554E-C741-B2A8-8948CACE06EF}" presName="parentText" presStyleLbl="node1" presStyleIdx="0" presStyleCnt="3" custScaleX="80237" custScaleY="50740" custLinFactNeighborX="-4992">
        <dgm:presLayoutVars>
          <dgm:chMax val="1"/>
          <dgm:bulletEnabled val="1"/>
        </dgm:presLayoutVars>
      </dgm:prSet>
      <dgm:spPr/>
      <dgm:t>
        <a:bodyPr/>
        <a:lstStyle/>
        <a:p>
          <a:endParaRPr lang="en-US"/>
        </a:p>
      </dgm:t>
    </dgm:pt>
    <dgm:pt modelId="{F0910976-FE13-9543-84CB-3B0F45904530}" type="pres">
      <dgm:prSet presAssocID="{D18C92F8-20E7-4047-AF96-7F7D8B039D32}" presName="sp" presStyleCnt="0"/>
      <dgm:spPr/>
    </dgm:pt>
    <dgm:pt modelId="{10730902-C901-3649-9D95-09FE5CCD0DEB}" type="pres">
      <dgm:prSet presAssocID="{27C1CC8E-D6F0-084A-8616-53F386940C71}" presName="linNode" presStyleCnt="0"/>
      <dgm:spPr/>
    </dgm:pt>
    <dgm:pt modelId="{D30E8BA9-4654-DB4B-8219-E3E3BFA36BCE}" type="pres">
      <dgm:prSet presAssocID="{27C1CC8E-D6F0-084A-8616-53F386940C71}" presName="parentText" presStyleLbl="node1" presStyleIdx="1" presStyleCnt="3" custScaleX="80237" custScaleY="50740" custLinFactNeighborX="-4992">
        <dgm:presLayoutVars>
          <dgm:chMax val="1"/>
          <dgm:bulletEnabled val="1"/>
        </dgm:presLayoutVars>
      </dgm:prSet>
      <dgm:spPr/>
      <dgm:t>
        <a:bodyPr/>
        <a:lstStyle/>
        <a:p>
          <a:endParaRPr lang="en-US"/>
        </a:p>
      </dgm:t>
    </dgm:pt>
    <dgm:pt modelId="{A54838DB-E96C-554D-93C2-47BEFA54A2EE}" type="pres">
      <dgm:prSet presAssocID="{264F74F2-3FF3-F34E-AEC6-8F5DEB24F323}" presName="sp" presStyleCnt="0"/>
      <dgm:spPr/>
    </dgm:pt>
    <dgm:pt modelId="{F4A2D442-1268-E94A-B49F-63C7DA4C925E}" type="pres">
      <dgm:prSet presAssocID="{FC50A705-E441-D549-B33F-02C531A545B3}" presName="linNode" presStyleCnt="0"/>
      <dgm:spPr/>
    </dgm:pt>
    <dgm:pt modelId="{87D1C8FC-EF17-F646-BF51-21D7DEF3E6AB}" type="pres">
      <dgm:prSet presAssocID="{FC50A705-E441-D549-B33F-02C531A545B3}" presName="parentText" presStyleLbl="node1" presStyleIdx="2" presStyleCnt="3" custScaleX="80237" custScaleY="50740" custLinFactNeighborX="-4992">
        <dgm:presLayoutVars>
          <dgm:chMax val="1"/>
          <dgm:bulletEnabled val="1"/>
        </dgm:presLayoutVars>
      </dgm:prSet>
      <dgm:spPr/>
      <dgm:t>
        <a:bodyPr/>
        <a:lstStyle/>
        <a:p>
          <a:endParaRPr lang="zh-CN" altLang="en-US"/>
        </a:p>
      </dgm:t>
    </dgm:pt>
  </dgm:ptLst>
  <dgm:cxnLst>
    <dgm:cxn modelId="{DCE74CF0-D316-43BB-BFC3-C58EE52140CF}" type="presOf" srcId="{FC50A705-E441-D549-B33F-02C531A545B3}" destId="{87D1C8FC-EF17-F646-BF51-21D7DEF3E6AB}" srcOrd="0" destOrd="0" presId="urn:microsoft.com/office/officeart/2005/8/layout/vList5"/>
    <dgm:cxn modelId="{855A1E8F-6B40-3847-89C4-77CB242FD762}" srcId="{30646655-06BF-5D4A-AD0B-06F984CE6CC4}" destId="{27C1CC8E-D6F0-084A-8616-53F386940C71}" srcOrd="1" destOrd="0" parTransId="{104B398F-03E3-E346-A3D9-D47C26A9838D}" sibTransId="{264F74F2-3FF3-F34E-AEC6-8F5DEB24F323}"/>
    <dgm:cxn modelId="{66DE6FD9-47AB-1446-85C8-7E510E4EC07F}" srcId="{30646655-06BF-5D4A-AD0B-06F984CE6CC4}" destId="{FC50A705-E441-D549-B33F-02C531A545B3}" srcOrd="2" destOrd="0" parTransId="{BE5A3F18-713C-8149-BD81-B1FDE6DBFA04}" sibTransId="{EFB2E5BC-AC2D-D546-9CEA-C1ADB7230C17}"/>
    <dgm:cxn modelId="{F57A1CC6-14DC-48B3-BA24-F55D9DD8A414}" type="presOf" srcId="{30646655-06BF-5D4A-AD0B-06F984CE6CC4}" destId="{0368F185-B07A-0C42-B710-829046619575}" srcOrd="0" destOrd="0" presId="urn:microsoft.com/office/officeart/2005/8/layout/vList5"/>
    <dgm:cxn modelId="{D8FB3C9E-CE32-264B-BC9C-287E059F1EA1}" srcId="{30646655-06BF-5D4A-AD0B-06F984CE6CC4}" destId="{299B5316-554E-C741-B2A8-8948CACE06EF}" srcOrd="0" destOrd="0" parTransId="{C698EE42-3C50-A44A-A44B-1C193834DCEA}" sibTransId="{D18C92F8-20E7-4047-AF96-7F7D8B039D32}"/>
    <dgm:cxn modelId="{D223F69A-5457-46DA-AA7A-2E78563A9C9E}" type="presOf" srcId="{299B5316-554E-C741-B2A8-8948CACE06EF}" destId="{2B7DF764-FB69-BD4B-906F-A739BD2011C0}" srcOrd="0" destOrd="0" presId="urn:microsoft.com/office/officeart/2005/8/layout/vList5"/>
    <dgm:cxn modelId="{D003F3A8-4BB5-400C-8CCE-30009CD2673F}" type="presOf" srcId="{27C1CC8E-D6F0-084A-8616-53F386940C71}" destId="{D30E8BA9-4654-DB4B-8219-E3E3BFA36BCE}" srcOrd="0" destOrd="0" presId="urn:microsoft.com/office/officeart/2005/8/layout/vList5"/>
    <dgm:cxn modelId="{298C757A-8A66-40A3-A0FD-C18BF0A0D8AD}" type="presParOf" srcId="{0368F185-B07A-0C42-B710-829046619575}" destId="{D072AB51-5DFC-2F43-8493-3D587CEF6D1D}" srcOrd="0" destOrd="0" presId="urn:microsoft.com/office/officeart/2005/8/layout/vList5"/>
    <dgm:cxn modelId="{AB44FB11-460B-4BE5-9797-AEA32301CCC8}" type="presParOf" srcId="{D072AB51-5DFC-2F43-8493-3D587CEF6D1D}" destId="{2B7DF764-FB69-BD4B-906F-A739BD2011C0}" srcOrd="0" destOrd="0" presId="urn:microsoft.com/office/officeart/2005/8/layout/vList5"/>
    <dgm:cxn modelId="{BDF8637C-685C-4A0D-9BCB-44E5A0E325F3}" type="presParOf" srcId="{0368F185-B07A-0C42-B710-829046619575}" destId="{F0910976-FE13-9543-84CB-3B0F45904530}" srcOrd="1" destOrd="0" presId="urn:microsoft.com/office/officeart/2005/8/layout/vList5"/>
    <dgm:cxn modelId="{691611B6-1A32-455D-BE79-164CE0F4C24A}" type="presParOf" srcId="{0368F185-B07A-0C42-B710-829046619575}" destId="{10730902-C901-3649-9D95-09FE5CCD0DEB}" srcOrd="2" destOrd="0" presId="urn:microsoft.com/office/officeart/2005/8/layout/vList5"/>
    <dgm:cxn modelId="{73BE89ED-2138-4480-B323-4922410BEEC8}" type="presParOf" srcId="{10730902-C901-3649-9D95-09FE5CCD0DEB}" destId="{D30E8BA9-4654-DB4B-8219-E3E3BFA36BCE}" srcOrd="0" destOrd="0" presId="urn:microsoft.com/office/officeart/2005/8/layout/vList5"/>
    <dgm:cxn modelId="{8CBF1116-E83E-46FA-9C2C-C004E6F75751}" type="presParOf" srcId="{0368F185-B07A-0C42-B710-829046619575}" destId="{A54838DB-E96C-554D-93C2-47BEFA54A2EE}" srcOrd="3" destOrd="0" presId="urn:microsoft.com/office/officeart/2005/8/layout/vList5"/>
    <dgm:cxn modelId="{9F171580-1C76-4D96-9B8B-4BF123756EBE}" type="presParOf" srcId="{0368F185-B07A-0C42-B710-829046619575}" destId="{F4A2D442-1268-E94A-B49F-63C7DA4C925E}" srcOrd="4" destOrd="0" presId="urn:microsoft.com/office/officeart/2005/8/layout/vList5"/>
    <dgm:cxn modelId="{C39D62F5-DD5F-4FA6-8815-C62D31AABD0C}" type="presParOf" srcId="{F4A2D442-1268-E94A-B49F-63C7DA4C925E}" destId="{87D1C8FC-EF17-F646-BF51-21D7DEF3E6AB}"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7DF764-FB69-BD4B-906F-A739BD2011C0}">
      <dsp:nvSpPr>
        <dsp:cNvPr id="0" name=""/>
        <dsp:cNvSpPr/>
      </dsp:nvSpPr>
      <dsp:spPr>
        <a:xfrm>
          <a:off x="2786906" y="935"/>
          <a:ext cx="2384483" cy="1528777"/>
        </a:xfrm>
        <a:prstGeom prst="roundRect">
          <a:avLst/>
        </a:prstGeom>
        <a:gradFill rotWithShape="1">
          <a:gsLst>
            <a:gs pos="0">
              <a:schemeClr val="accent3">
                <a:tint val="60000"/>
                <a:satMod val="250000"/>
              </a:schemeClr>
            </a:gs>
            <a:gs pos="35000">
              <a:schemeClr val="accent3">
                <a:tint val="47000"/>
                <a:satMod val="275000"/>
              </a:schemeClr>
            </a:gs>
            <a:gs pos="100000">
              <a:schemeClr val="accent3">
                <a:tint val="25000"/>
                <a:satMod val="300000"/>
              </a:schemeClr>
            </a:gs>
          </a:gsLst>
          <a:lin ang="16200000" scaled="1"/>
        </a:gradFill>
        <a:ln w="12700" cap="flat" cmpd="sng" algn="ctr">
          <a:solidFill>
            <a:schemeClr val="accent3">
              <a:shade val="95000"/>
              <a:satMod val="105000"/>
            </a:schemeClr>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altLang="zh-CN" sz="1800" kern="1200" dirty="0" smtClean="0">
              <a:latin typeface="+mj-lt"/>
              <a:ea typeface="Adobe 楷体 Std R"/>
              <a:cs typeface="Adobe 楷体 Std R"/>
            </a:rPr>
            <a:t>Integration</a:t>
          </a:r>
          <a:endParaRPr lang="zh-CN" altLang="en-US" sz="1800" kern="1200" dirty="0" smtClean="0">
            <a:latin typeface="+mj-lt"/>
            <a:ea typeface="Adobe 楷体 Std R"/>
            <a:cs typeface="Adobe 楷体 Std R"/>
          </a:endParaRPr>
        </a:p>
        <a:p>
          <a:pPr lvl="0" algn="ctr" defTabSz="800100">
            <a:lnSpc>
              <a:spcPct val="90000"/>
            </a:lnSpc>
            <a:spcBef>
              <a:spcPct val="0"/>
            </a:spcBef>
            <a:spcAft>
              <a:spcPct val="35000"/>
            </a:spcAft>
          </a:pPr>
          <a:endParaRPr lang="zh-CN" altLang="en-US" sz="1800" kern="1200" dirty="0">
            <a:latin typeface="+mj-lt"/>
            <a:ea typeface="Adobe 楷体 Std R"/>
            <a:cs typeface="Adobe 楷体 Std R"/>
          </a:endParaRPr>
        </a:p>
      </dsp:txBody>
      <dsp:txXfrm>
        <a:off x="2861535" y="75564"/>
        <a:ext cx="2235225" cy="1379519"/>
      </dsp:txXfrm>
    </dsp:sp>
    <dsp:sp modelId="{D30E8BA9-4654-DB4B-8219-E3E3BFA36BCE}">
      <dsp:nvSpPr>
        <dsp:cNvPr id="0" name=""/>
        <dsp:cNvSpPr/>
      </dsp:nvSpPr>
      <dsp:spPr>
        <a:xfrm>
          <a:off x="2786906" y="1680361"/>
          <a:ext cx="2384483" cy="1528777"/>
        </a:xfrm>
        <a:prstGeom prst="roundRect">
          <a:avLst/>
        </a:prstGeom>
        <a:gradFill rotWithShape="1">
          <a:gsLst>
            <a:gs pos="0">
              <a:schemeClr val="accent2">
                <a:tint val="60000"/>
                <a:satMod val="250000"/>
              </a:schemeClr>
            </a:gs>
            <a:gs pos="35000">
              <a:schemeClr val="accent2">
                <a:tint val="47000"/>
                <a:satMod val="275000"/>
              </a:schemeClr>
            </a:gs>
            <a:gs pos="100000">
              <a:schemeClr val="accent2">
                <a:tint val="25000"/>
                <a:satMod val="300000"/>
              </a:schemeClr>
            </a:gs>
          </a:gsLst>
          <a:lin ang="16200000" scaled="1"/>
        </a:gradFill>
        <a:ln w="12700" cap="flat" cmpd="sng" algn="ctr">
          <a:solidFill>
            <a:schemeClr val="accent2">
              <a:shade val="95000"/>
              <a:satMod val="105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altLang="zh-CN" sz="1800" kern="1200" dirty="0" smtClean="0">
              <a:latin typeface="+mj-lt"/>
              <a:ea typeface="Adobe 楷体 Std R"/>
              <a:cs typeface="Adobe 楷体 Std R"/>
            </a:rPr>
            <a:t>Green</a:t>
          </a:r>
          <a:endParaRPr lang="en-US" altLang="zh-CN" sz="1800" kern="1200" dirty="0" smtClean="0">
            <a:latin typeface="+mj-lt"/>
            <a:ea typeface="Adobe 楷体 Std R"/>
            <a:cs typeface="Adobe 楷体 Std R"/>
          </a:endParaRPr>
        </a:p>
        <a:p>
          <a:pPr lvl="0" algn="ctr" defTabSz="800100">
            <a:lnSpc>
              <a:spcPct val="90000"/>
            </a:lnSpc>
            <a:spcBef>
              <a:spcPct val="0"/>
            </a:spcBef>
            <a:spcAft>
              <a:spcPct val="35000"/>
            </a:spcAft>
          </a:pPr>
          <a:endParaRPr lang="zh-CN" altLang="en-US" sz="1800" kern="1200" dirty="0">
            <a:latin typeface="+mj-lt"/>
            <a:ea typeface="Adobe 楷体 Std R"/>
            <a:cs typeface="Adobe 楷体 Std R"/>
          </a:endParaRPr>
        </a:p>
      </dsp:txBody>
      <dsp:txXfrm>
        <a:off x="2861535" y="1754990"/>
        <a:ext cx="2235225" cy="1379519"/>
      </dsp:txXfrm>
    </dsp:sp>
    <dsp:sp modelId="{87D1C8FC-EF17-F646-BF51-21D7DEF3E6AB}">
      <dsp:nvSpPr>
        <dsp:cNvPr id="0" name=""/>
        <dsp:cNvSpPr/>
      </dsp:nvSpPr>
      <dsp:spPr>
        <a:xfrm>
          <a:off x="2786906" y="3359786"/>
          <a:ext cx="2384483" cy="1528777"/>
        </a:xfrm>
        <a:prstGeom prst="roundRect">
          <a:avLst/>
        </a:prstGeom>
        <a:gradFill rotWithShape="1">
          <a:gsLst>
            <a:gs pos="0">
              <a:schemeClr val="accent5">
                <a:tint val="60000"/>
                <a:satMod val="250000"/>
              </a:schemeClr>
            </a:gs>
            <a:gs pos="35000">
              <a:schemeClr val="accent5">
                <a:tint val="47000"/>
                <a:satMod val="275000"/>
              </a:schemeClr>
            </a:gs>
            <a:gs pos="100000">
              <a:schemeClr val="accent5">
                <a:tint val="25000"/>
                <a:satMod val="300000"/>
              </a:schemeClr>
            </a:gs>
          </a:gsLst>
          <a:lin ang="16200000" scaled="1"/>
        </a:gradFill>
        <a:ln w="12700" cap="flat" cmpd="sng" algn="ctr">
          <a:solidFill>
            <a:schemeClr val="accent5">
              <a:shade val="95000"/>
              <a:satMod val="105000"/>
            </a:schemeClr>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altLang="zh-CN" sz="1800" kern="1200" dirty="0" smtClean="0">
              <a:latin typeface="+mj-lt"/>
              <a:ea typeface="Adobe 楷体 Std R"/>
              <a:cs typeface="Adobe 楷体 Std R"/>
            </a:rPr>
            <a:t>Accessible</a:t>
          </a:r>
          <a:endParaRPr lang="en-US" altLang="zh-CN" sz="1800" kern="1200" dirty="0" smtClean="0">
            <a:latin typeface="+mj-lt"/>
            <a:ea typeface="Adobe 楷体 Std R"/>
            <a:cs typeface="Adobe 楷体 Std R"/>
          </a:endParaRPr>
        </a:p>
        <a:p>
          <a:pPr lvl="0" algn="ctr" defTabSz="800100">
            <a:lnSpc>
              <a:spcPct val="90000"/>
            </a:lnSpc>
            <a:spcBef>
              <a:spcPct val="0"/>
            </a:spcBef>
            <a:spcAft>
              <a:spcPct val="35000"/>
            </a:spcAft>
          </a:pPr>
          <a:endParaRPr lang="en-US" altLang="zh-CN" sz="1800" kern="1200" dirty="0" smtClean="0">
            <a:latin typeface="+mj-lt"/>
            <a:ea typeface="Adobe 楷体 Std R"/>
            <a:cs typeface="Adobe 楷体 Std R"/>
          </a:endParaRPr>
        </a:p>
      </dsp:txBody>
      <dsp:txXfrm>
        <a:off x="2861535" y="3434415"/>
        <a:ext cx="2235225" cy="13795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7DF764-FB69-BD4B-906F-A739BD2011C0}">
      <dsp:nvSpPr>
        <dsp:cNvPr id="0" name=""/>
        <dsp:cNvSpPr/>
      </dsp:nvSpPr>
      <dsp:spPr>
        <a:xfrm>
          <a:off x="2786906" y="935"/>
          <a:ext cx="2384483" cy="1528777"/>
        </a:xfrm>
        <a:prstGeom prst="roundRect">
          <a:avLst/>
        </a:prstGeom>
        <a:gradFill rotWithShape="1">
          <a:gsLst>
            <a:gs pos="0">
              <a:schemeClr val="accent3">
                <a:tint val="60000"/>
                <a:satMod val="250000"/>
              </a:schemeClr>
            </a:gs>
            <a:gs pos="35000">
              <a:schemeClr val="accent3">
                <a:tint val="47000"/>
                <a:satMod val="275000"/>
              </a:schemeClr>
            </a:gs>
            <a:gs pos="100000">
              <a:schemeClr val="accent3">
                <a:tint val="25000"/>
                <a:satMod val="300000"/>
              </a:schemeClr>
            </a:gs>
          </a:gsLst>
          <a:lin ang="16200000" scaled="1"/>
        </a:gradFill>
        <a:ln w="12700" cap="flat" cmpd="sng" algn="ctr">
          <a:solidFill>
            <a:schemeClr val="accent3">
              <a:shade val="95000"/>
              <a:satMod val="105000"/>
            </a:schemeClr>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altLang="zh-CN" sz="1800" kern="1200" dirty="0" smtClean="0">
              <a:latin typeface="+mj-lt"/>
              <a:ea typeface="Adobe 楷体 Std R"/>
              <a:cs typeface="Adobe 楷体 Std R"/>
            </a:rPr>
            <a:t>Innovation</a:t>
          </a:r>
          <a:endParaRPr lang="zh-CN" altLang="en-US" sz="1800" kern="1200" dirty="0" smtClean="0">
            <a:latin typeface="+mj-lt"/>
            <a:ea typeface="Adobe 楷体 Std R"/>
            <a:cs typeface="Adobe 楷体 Std R"/>
          </a:endParaRPr>
        </a:p>
        <a:p>
          <a:pPr lvl="0" algn="ctr" defTabSz="800100">
            <a:lnSpc>
              <a:spcPct val="90000"/>
            </a:lnSpc>
            <a:spcBef>
              <a:spcPct val="0"/>
            </a:spcBef>
            <a:spcAft>
              <a:spcPct val="35000"/>
            </a:spcAft>
          </a:pPr>
          <a:endParaRPr lang="zh-CN" altLang="en-US" sz="1800" kern="1200" dirty="0">
            <a:latin typeface="+mj-lt"/>
            <a:ea typeface="Adobe 楷体 Std R"/>
            <a:cs typeface="Adobe 楷体 Std R"/>
          </a:endParaRPr>
        </a:p>
      </dsp:txBody>
      <dsp:txXfrm>
        <a:off x="2861535" y="75564"/>
        <a:ext cx="2235225" cy="1379519"/>
      </dsp:txXfrm>
    </dsp:sp>
    <dsp:sp modelId="{D30E8BA9-4654-DB4B-8219-E3E3BFA36BCE}">
      <dsp:nvSpPr>
        <dsp:cNvPr id="0" name=""/>
        <dsp:cNvSpPr/>
      </dsp:nvSpPr>
      <dsp:spPr>
        <a:xfrm>
          <a:off x="2786906" y="1680361"/>
          <a:ext cx="2384483" cy="1528777"/>
        </a:xfrm>
        <a:prstGeom prst="roundRect">
          <a:avLst/>
        </a:prstGeom>
        <a:gradFill rotWithShape="1">
          <a:gsLst>
            <a:gs pos="0">
              <a:schemeClr val="accent2">
                <a:tint val="60000"/>
                <a:satMod val="250000"/>
              </a:schemeClr>
            </a:gs>
            <a:gs pos="35000">
              <a:schemeClr val="accent2">
                <a:tint val="47000"/>
                <a:satMod val="275000"/>
              </a:schemeClr>
            </a:gs>
            <a:gs pos="100000">
              <a:schemeClr val="accent2">
                <a:tint val="25000"/>
                <a:satMod val="300000"/>
              </a:schemeClr>
            </a:gs>
          </a:gsLst>
          <a:lin ang="16200000" scaled="1"/>
        </a:gradFill>
        <a:ln w="12700" cap="flat" cmpd="sng" algn="ctr">
          <a:solidFill>
            <a:schemeClr val="accent2">
              <a:shade val="95000"/>
              <a:satMod val="105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altLang="zh-CN" sz="1800" kern="1200" dirty="0" smtClean="0">
              <a:latin typeface="+mj-lt"/>
              <a:ea typeface="Adobe 楷体 Std R"/>
              <a:cs typeface="Adobe 楷体 Std R"/>
            </a:rPr>
            <a:t>Demonstration</a:t>
          </a:r>
        </a:p>
        <a:p>
          <a:pPr lvl="0" algn="ctr" defTabSz="800100">
            <a:lnSpc>
              <a:spcPct val="90000"/>
            </a:lnSpc>
            <a:spcBef>
              <a:spcPct val="0"/>
            </a:spcBef>
            <a:spcAft>
              <a:spcPct val="35000"/>
            </a:spcAft>
          </a:pPr>
          <a:endParaRPr lang="zh-CN" altLang="en-US" sz="1800" kern="1200" dirty="0">
            <a:latin typeface="+mj-lt"/>
            <a:ea typeface="Adobe 楷体 Std R"/>
            <a:cs typeface="Adobe 楷体 Std R"/>
          </a:endParaRPr>
        </a:p>
      </dsp:txBody>
      <dsp:txXfrm>
        <a:off x="2861535" y="1754990"/>
        <a:ext cx="2235225" cy="1379519"/>
      </dsp:txXfrm>
    </dsp:sp>
    <dsp:sp modelId="{87D1C8FC-EF17-F646-BF51-21D7DEF3E6AB}">
      <dsp:nvSpPr>
        <dsp:cNvPr id="0" name=""/>
        <dsp:cNvSpPr/>
      </dsp:nvSpPr>
      <dsp:spPr>
        <a:xfrm>
          <a:off x="2786906" y="3359786"/>
          <a:ext cx="2384483" cy="1528777"/>
        </a:xfrm>
        <a:prstGeom prst="roundRect">
          <a:avLst/>
        </a:prstGeom>
        <a:gradFill rotWithShape="1">
          <a:gsLst>
            <a:gs pos="0">
              <a:schemeClr val="accent5">
                <a:tint val="60000"/>
                <a:satMod val="250000"/>
              </a:schemeClr>
            </a:gs>
            <a:gs pos="35000">
              <a:schemeClr val="accent5">
                <a:tint val="47000"/>
                <a:satMod val="275000"/>
              </a:schemeClr>
            </a:gs>
            <a:gs pos="100000">
              <a:schemeClr val="accent5">
                <a:tint val="25000"/>
                <a:satMod val="300000"/>
              </a:schemeClr>
            </a:gs>
          </a:gsLst>
          <a:lin ang="16200000" scaled="1"/>
        </a:gradFill>
        <a:ln w="12700" cap="flat" cmpd="sng" algn="ctr">
          <a:solidFill>
            <a:schemeClr val="accent5">
              <a:shade val="95000"/>
              <a:satMod val="105000"/>
            </a:schemeClr>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altLang="zh-CN" sz="1800" kern="1200" dirty="0" smtClean="0">
              <a:latin typeface="+mj-lt"/>
              <a:ea typeface="Adobe 楷体 Std R"/>
              <a:cs typeface="Adobe 楷体 Std R"/>
            </a:rPr>
            <a:t>Transformation</a:t>
          </a:r>
        </a:p>
        <a:p>
          <a:pPr lvl="0" algn="ctr" defTabSz="800100">
            <a:lnSpc>
              <a:spcPct val="90000"/>
            </a:lnSpc>
            <a:spcBef>
              <a:spcPct val="0"/>
            </a:spcBef>
            <a:spcAft>
              <a:spcPct val="35000"/>
            </a:spcAft>
          </a:pPr>
          <a:endParaRPr lang="en-US" altLang="zh-CN" sz="1800" kern="1200" dirty="0" smtClean="0">
            <a:latin typeface="+mj-lt"/>
            <a:ea typeface="Adobe 楷体 Std R"/>
            <a:cs typeface="Adobe 楷体 Std R"/>
          </a:endParaRPr>
        </a:p>
      </dsp:txBody>
      <dsp:txXfrm>
        <a:off x="2861535" y="3434415"/>
        <a:ext cx="2235225" cy="13795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7DF764-FB69-BD4B-906F-A739BD2011C0}">
      <dsp:nvSpPr>
        <dsp:cNvPr id="0" name=""/>
        <dsp:cNvSpPr/>
      </dsp:nvSpPr>
      <dsp:spPr>
        <a:xfrm>
          <a:off x="2786906" y="935"/>
          <a:ext cx="2384483" cy="1528777"/>
        </a:xfrm>
        <a:prstGeom prst="roundRect">
          <a:avLst/>
        </a:prstGeom>
        <a:gradFill rotWithShape="1">
          <a:gsLst>
            <a:gs pos="0">
              <a:schemeClr val="accent3">
                <a:tint val="60000"/>
                <a:satMod val="250000"/>
              </a:schemeClr>
            </a:gs>
            <a:gs pos="35000">
              <a:schemeClr val="accent3">
                <a:tint val="47000"/>
                <a:satMod val="275000"/>
              </a:schemeClr>
            </a:gs>
            <a:gs pos="100000">
              <a:schemeClr val="accent3">
                <a:tint val="25000"/>
                <a:satMod val="300000"/>
              </a:schemeClr>
            </a:gs>
          </a:gsLst>
          <a:lin ang="16200000" scaled="1"/>
        </a:gradFill>
        <a:ln w="12700" cap="flat" cmpd="sng" algn="ctr">
          <a:solidFill>
            <a:schemeClr val="accent3">
              <a:shade val="95000"/>
              <a:satMod val="105000"/>
            </a:schemeClr>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altLang="zh-CN" sz="1800" kern="1200" dirty="0" smtClean="0">
              <a:latin typeface="+mj-lt"/>
              <a:ea typeface="Adobe 楷体 Std R"/>
              <a:cs typeface="Adobe 楷体 Std R"/>
            </a:rPr>
            <a:t>Innovation</a:t>
          </a:r>
          <a:endParaRPr lang="zh-CN" altLang="en-US" sz="1800" kern="1200" dirty="0" smtClean="0">
            <a:latin typeface="+mj-lt"/>
            <a:ea typeface="Adobe 楷体 Std R"/>
            <a:cs typeface="Adobe 楷体 Std R"/>
          </a:endParaRPr>
        </a:p>
        <a:p>
          <a:pPr lvl="0" algn="ctr" defTabSz="800100">
            <a:lnSpc>
              <a:spcPct val="90000"/>
            </a:lnSpc>
            <a:spcBef>
              <a:spcPct val="0"/>
            </a:spcBef>
            <a:spcAft>
              <a:spcPct val="35000"/>
            </a:spcAft>
          </a:pPr>
          <a:endParaRPr lang="zh-CN" altLang="en-US" sz="1800" kern="1200" dirty="0">
            <a:latin typeface="+mj-lt"/>
            <a:ea typeface="Adobe 楷体 Std R"/>
            <a:cs typeface="Adobe 楷体 Std R"/>
          </a:endParaRPr>
        </a:p>
      </dsp:txBody>
      <dsp:txXfrm>
        <a:off x="2861535" y="75564"/>
        <a:ext cx="2235225" cy="1379519"/>
      </dsp:txXfrm>
    </dsp:sp>
    <dsp:sp modelId="{D30E8BA9-4654-DB4B-8219-E3E3BFA36BCE}">
      <dsp:nvSpPr>
        <dsp:cNvPr id="0" name=""/>
        <dsp:cNvSpPr/>
      </dsp:nvSpPr>
      <dsp:spPr>
        <a:xfrm>
          <a:off x="2786906" y="1680361"/>
          <a:ext cx="2384483" cy="1528777"/>
        </a:xfrm>
        <a:prstGeom prst="roundRect">
          <a:avLst/>
        </a:prstGeom>
        <a:gradFill rotWithShape="1">
          <a:gsLst>
            <a:gs pos="0">
              <a:schemeClr val="accent2">
                <a:tint val="60000"/>
                <a:satMod val="250000"/>
              </a:schemeClr>
            </a:gs>
            <a:gs pos="35000">
              <a:schemeClr val="accent2">
                <a:tint val="47000"/>
                <a:satMod val="275000"/>
              </a:schemeClr>
            </a:gs>
            <a:gs pos="100000">
              <a:schemeClr val="accent2">
                <a:tint val="25000"/>
                <a:satMod val="300000"/>
              </a:schemeClr>
            </a:gs>
          </a:gsLst>
          <a:lin ang="16200000" scaled="1"/>
        </a:gradFill>
        <a:ln w="12700" cap="flat" cmpd="sng" algn="ctr">
          <a:solidFill>
            <a:schemeClr val="accent2">
              <a:shade val="95000"/>
              <a:satMod val="105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altLang="zh-CN" sz="1800" kern="1200" dirty="0" smtClean="0">
              <a:latin typeface="+mj-lt"/>
              <a:ea typeface="Adobe 楷体 Std R"/>
              <a:cs typeface="Adobe 楷体 Std R"/>
            </a:rPr>
            <a:t>Demonstration</a:t>
          </a:r>
        </a:p>
        <a:p>
          <a:pPr lvl="0" algn="ctr" defTabSz="800100">
            <a:lnSpc>
              <a:spcPct val="90000"/>
            </a:lnSpc>
            <a:spcBef>
              <a:spcPct val="0"/>
            </a:spcBef>
            <a:spcAft>
              <a:spcPct val="35000"/>
            </a:spcAft>
          </a:pPr>
          <a:endParaRPr lang="zh-CN" altLang="en-US" sz="1800" kern="1200" dirty="0">
            <a:latin typeface="+mj-lt"/>
            <a:ea typeface="Adobe 楷体 Std R"/>
            <a:cs typeface="Adobe 楷体 Std R"/>
          </a:endParaRPr>
        </a:p>
      </dsp:txBody>
      <dsp:txXfrm>
        <a:off x="2861535" y="1754990"/>
        <a:ext cx="2235225" cy="1379519"/>
      </dsp:txXfrm>
    </dsp:sp>
    <dsp:sp modelId="{87D1C8FC-EF17-F646-BF51-21D7DEF3E6AB}">
      <dsp:nvSpPr>
        <dsp:cNvPr id="0" name=""/>
        <dsp:cNvSpPr/>
      </dsp:nvSpPr>
      <dsp:spPr>
        <a:xfrm>
          <a:off x="2786906" y="3359786"/>
          <a:ext cx="2384483" cy="1528777"/>
        </a:xfrm>
        <a:prstGeom prst="roundRect">
          <a:avLst/>
        </a:prstGeom>
        <a:gradFill rotWithShape="1">
          <a:gsLst>
            <a:gs pos="0">
              <a:schemeClr val="accent5">
                <a:tint val="60000"/>
                <a:satMod val="250000"/>
              </a:schemeClr>
            </a:gs>
            <a:gs pos="35000">
              <a:schemeClr val="accent5">
                <a:tint val="47000"/>
                <a:satMod val="275000"/>
              </a:schemeClr>
            </a:gs>
            <a:gs pos="100000">
              <a:schemeClr val="accent5">
                <a:tint val="25000"/>
                <a:satMod val="300000"/>
              </a:schemeClr>
            </a:gs>
          </a:gsLst>
          <a:lin ang="16200000" scaled="1"/>
        </a:gradFill>
        <a:ln w="12700" cap="flat" cmpd="sng" algn="ctr">
          <a:solidFill>
            <a:schemeClr val="accent5">
              <a:shade val="95000"/>
              <a:satMod val="105000"/>
            </a:schemeClr>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altLang="zh-CN" sz="1800" kern="1200" dirty="0" smtClean="0">
              <a:latin typeface="+mj-lt"/>
              <a:ea typeface="Adobe 楷体 Std R"/>
              <a:cs typeface="Adobe 楷体 Std R"/>
            </a:rPr>
            <a:t>Transformation</a:t>
          </a:r>
        </a:p>
        <a:p>
          <a:pPr lvl="0" algn="ctr" defTabSz="800100">
            <a:lnSpc>
              <a:spcPct val="90000"/>
            </a:lnSpc>
            <a:spcBef>
              <a:spcPct val="0"/>
            </a:spcBef>
            <a:spcAft>
              <a:spcPct val="35000"/>
            </a:spcAft>
          </a:pPr>
          <a:endParaRPr lang="en-US" altLang="zh-CN" sz="1800" kern="1200" dirty="0" smtClean="0">
            <a:latin typeface="+mj-lt"/>
            <a:ea typeface="Adobe 楷体 Std R"/>
            <a:cs typeface="Adobe 楷体 Std R"/>
          </a:endParaRPr>
        </a:p>
      </dsp:txBody>
      <dsp:txXfrm>
        <a:off x="2861535" y="3434415"/>
        <a:ext cx="2235225" cy="137951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6F9243-B4A0-4EC1-9950-5040905AAE2C}" type="datetimeFigureOut">
              <a:rPr lang="en-US" smtClean="0"/>
              <a:t>2/26/2013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E00EE4-131C-425A-AC5A-0534A5399E47}" type="slidenum">
              <a:rPr lang="en-US" smtClean="0"/>
              <a:t>‹#›</a:t>
            </a:fld>
            <a:endParaRPr lang="en-US"/>
          </a:p>
        </p:txBody>
      </p:sp>
    </p:spTree>
    <p:extLst>
      <p:ext uri="{BB962C8B-B14F-4D97-AF65-F5344CB8AC3E}">
        <p14:creationId xmlns:p14="http://schemas.microsoft.com/office/powerpoint/2010/main" val="536549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AE00EE4-131C-425A-AC5A-0534A5399E47}" type="slidenum">
              <a:rPr lang="en-US" smtClean="0"/>
              <a:t>1</a:t>
            </a:fld>
            <a:endParaRPr lang="en-US"/>
          </a:p>
        </p:txBody>
      </p:sp>
    </p:spTree>
    <p:extLst>
      <p:ext uri="{BB962C8B-B14F-4D97-AF65-F5344CB8AC3E}">
        <p14:creationId xmlns:p14="http://schemas.microsoft.com/office/powerpoint/2010/main" val="1711421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During 1990's and early 2000s, </a:t>
            </a:r>
            <a:r>
              <a:rPr lang="en-US" sz="1200" kern="1200" dirty="0" err="1" smtClean="0">
                <a:solidFill>
                  <a:schemeClr val="tx1"/>
                </a:solidFill>
                <a:effectLst/>
                <a:latin typeface="+mn-lt"/>
                <a:ea typeface="+mn-ea"/>
                <a:cs typeface="+mn-cs"/>
              </a:rPr>
              <a:t>chinese</a:t>
            </a:r>
            <a:r>
              <a:rPr lang="en-US" sz="1200" kern="1200" dirty="0" smtClean="0">
                <a:solidFill>
                  <a:schemeClr val="tx1"/>
                </a:solidFill>
                <a:effectLst/>
                <a:latin typeface="+mn-lt"/>
                <a:ea typeface="+mn-ea"/>
                <a:cs typeface="+mn-cs"/>
              </a:rPr>
              <a:t> cities focused</a:t>
            </a:r>
            <a:r>
              <a:rPr lang="en-US" sz="1200" kern="1200" baseline="0" dirty="0" smtClean="0">
                <a:solidFill>
                  <a:schemeClr val="tx1"/>
                </a:solidFill>
                <a:effectLst/>
                <a:latin typeface="+mn-lt"/>
                <a:ea typeface="+mn-ea"/>
                <a:cs typeface="+mn-cs"/>
              </a:rPr>
              <a:t> on building roads/expressways to accelerate economic growth.  </a:t>
            </a:r>
            <a:r>
              <a:rPr lang="en-US" sz="1200" kern="1200" dirty="0" smtClean="0">
                <a:solidFill>
                  <a:schemeClr val="tx1"/>
                </a:solidFill>
                <a:effectLst/>
                <a:latin typeface="+mn-lt"/>
                <a:ea typeface="+mn-ea"/>
                <a:cs typeface="+mn-cs"/>
              </a:rPr>
              <a:t>The second phase started in 2005 when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many cities—especially large cities started to invest heavily in public transport, buying new buses, and constructing metro rail systems.  The third phase came in recently,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many cities started to</a:t>
            </a:r>
            <a:r>
              <a:rPr lang="en-US" sz="1200" kern="1200" baseline="0" dirty="0" smtClean="0">
                <a:solidFill>
                  <a:schemeClr val="tx1"/>
                </a:solidFill>
                <a:effectLst/>
                <a:latin typeface="+mn-lt"/>
                <a:ea typeface="+mn-ea"/>
                <a:cs typeface="+mn-cs"/>
              </a:rPr>
              <a:t> use various measures to combat congestion, not only looking at public transport, but also promoting  bicycle, TDM approaches, such as increasing parking fees, restricting car registrations and car use in city centers, and widely use of intelligent transport systems, and ICT technology in transport, so on and so forth</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8AE00EE4-131C-425A-AC5A-0534A5399E47}" type="slidenum">
              <a:rPr lang="en-US" smtClean="0"/>
              <a:t>2</a:t>
            </a:fld>
            <a:endParaRPr lang="en-US"/>
          </a:p>
        </p:txBody>
      </p:sp>
    </p:spTree>
    <p:extLst>
      <p:ext uri="{BB962C8B-B14F-4D97-AF65-F5344CB8AC3E}">
        <p14:creationId xmlns:p14="http://schemas.microsoft.com/office/powerpoint/2010/main" val="3535213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During 1990's and early 2000s, </a:t>
            </a:r>
            <a:r>
              <a:rPr lang="en-US" sz="1200" kern="1200" dirty="0" err="1" smtClean="0">
                <a:solidFill>
                  <a:schemeClr val="tx1"/>
                </a:solidFill>
                <a:effectLst/>
                <a:latin typeface="+mn-lt"/>
                <a:ea typeface="+mn-ea"/>
                <a:cs typeface="+mn-cs"/>
              </a:rPr>
              <a:t>chinese</a:t>
            </a:r>
            <a:r>
              <a:rPr lang="en-US" sz="1200" kern="1200" dirty="0" smtClean="0">
                <a:solidFill>
                  <a:schemeClr val="tx1"/>
                </a:solidFill>
                <a:effectLst/>
                <a:latin typeface="+mn-lt"/>
                <a:ea typeface="+mn-ea"/>
                <a:cs typeface="+mn-cs"/>
              </a:rPr>
              <a:t> cities focused</a:t>
            </a:r>
            <a:r>
              <a:rPr lang="en-US" sz="1200" kern="1200" baseline="0" dirty="0" smtClean="0">
                <a:solidFill>
                  <a:schemeClr val="tx1"/>
                </a:solidFill>
                <a:effectLst/>
                <a:latin typeface="+mn-lt"/>
                <a:ea typeface="+mn-ea"/>
                <a:cs typeface="+mn-cs"/>
              </a:rPr>
              <a:t> on building roads/expressways to accelerate economic growth.  </a:t>
            </a:r>
            <a:r>
              <a:rPr lang="en-US" sz="1200" kern="1200" dirty="0" smtClean="0">
                <a:solidFill>
                  <a:schemeClr val="tx1"/>
                </a:solidFill>
                <a:effectLst/>
                <a:latin typeface="+mn-lt"/>
                <a:ea typeface="+mn-ea"/>
                <a:cs typeface="+mn-cs"/>
              </a:rPr>
              <a:t>The second phase started in 2005 when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many cities—especially large cities started to invest heavily in public transport, buying new buses, and constructing metro rail systems.  The third phase came in recently,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many cities started to</a:t>
            </a:r>
            <a:r>
              <a:rPr lang="en-US" sz="1200" kern="1200" baseline="0" dirty="0" smtClean="0">
                <a:solidFill>
                  <a:schemeClr val="tx1"/>
                </a:solidFill>
                <a:effectLst/>
                <a:latin typeface="+mn-lt"/>
                <a:ea typeface="+mn-ea"/>
                <a:cs typeface="+mn-cs"/>
              </a:rPr>
              <a:t> use various measures to combat congestion, not only looking at public transport, but also promoting  bicycle, TDM approaches, such as increasing parking fees, restricting car registrations and car use in city centers, and widely use of intelligent transport systems, and ICT technology in transport, so on and so forth</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8AE00EE4-131C-425A-AC5A-0534A5399E47}" type="slidenum">
              <a:rPr lang="en-US" smtClean="0"/>
              <a:t>3</a:t>
            </a:fld>
            <a:endParaRPr lang="en-US"/>
          </a:p>
        </p:txBody>
      </p:sp>
    </p:spTree>
    <p:extLst>
      <p:ext uri="{BB962C8B-B14F-4D97-AF65-F5344CB8AC3E}">
        <p14:creationId xmlns:p14="http://schemas.microsoft.com/office/powerpoint/2010/main" val="3535213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baseline="0" dirty="0" smtClean="0"/>
              <a:t>Under Chinese decentralization system, planning and implementation of urban transport development is the responsibility of municipal governments. Three interesting phenomenon have been </a:t>
            </a:r>
            <a:r>
              <a:rPr kumimoji="1" lang="en-US" altLang="zh-CN" baseline="0" dirty="0" err="1" smtClean="0"/>
              <a:t>observed:first</a:t>
            </a:r>
            <a:r>
              <a:rPr kumimoji="1" lang="en-US" altLang="zh-CN" baseline="0" dirty="0" smtClean="0"/>
              <a:t>, cities are very sensitive to national policy guidance. This is quite obvious, mayors cannot get promotion if they don’t follow national guidance. But national policy </a:t>
            </a:r>
            <a:r>
              <a:rPr kumimoji="1" lang="en-US" altLang="zh-CN" baseline="0" dirty="0" err="1" smtClean="0"/>
              <a:t>guidances</a:t>
            </a:r>
            <a:r>
              <a:rPr kumimoji="1" lang="en-US" altLang="zh-CN" baseline="0" dirty="0" smtClean="0"/>
              <a:t> oftentimes only set up goals and objectives, they don’t tell cities what they should do and how to do it. This led to two other interesting phenomenon. On one side, cities watch each other , try to mimic/copy each other, particularly emulate those large cities. I will quickly show you some examples. and on the other side,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baseline="0" dirty="0" smtClean="0"/>
              <a:t>cities had to decide how to do things by themselves with their own money and thus have to take risks and be innovative. </a:t>
            </a:r>
          </a:p>
        </p:txBody>
      </p:sp>
      <p:sp>
        <p:nvSpPr>
          <p:cNvPr id="4" name="幻灯片编号占位符 3"/>
          <p:cNvSpPr>
            <a:spLocks noGrp="1"/>
          </p:cNvSpPr>
          <p:nvPr>
            <p:ph type="sldNum" sz="quarter" idx="10"/>
          </p:nvPr>
        </p:nvSpPr>
        <p:spPr/>
        <p:txBody>
          <a:bodyPr/>
          <a:lstStyle/>
          <a:p>
            <a:fld id="{8AE00EE4-131C-425A-AC5A-0534A5399E47}" type="slidenum">
              <a:rPr lang="en-US" smtClean="0"/>
              <a:t>4</a:t>
            </a:fld>
            <a:endParaRPr lang="en-US"/>
          </a:p>
        </p:txBody>
      </p:sp>
    </p:spTree>
    <p:extLst>
      <p:ext uri="{BB962C8B-B14F-4D97-AF65-F5344CB8AC3E}">
        <p14:creationId xmlns:p14="http://schemas.microsoft.com/office/powerpoint/2010/main" val="3258453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1"/>
            <a:endParaRPr lang="en-US" altLang="zh-CN" dirty="0" smtClean="0"/>
          </a:p>
          <a:p>
            <a:endParaRPr kumimoji="1" lang="zh-CN" altLang="en-US" dirty="0"/>
          </a:p>
        </p:txBody>
      </p:sp>
      <p:sp>
        <p:nvSpPr>
          <p:cNvPr id="4" name="幻灯片编号占位符 3"/>
          <p:cNvSpPr>
            <a:spLocks noGrp="1"/>
          </p:cNvSpPr>
          <p:nvPr>
            <p:ph type="sldNum" sz="quarter" idx="10"/>
          </p:nvPr>
        </p:nvSpPr>
        <p:spPr/>
        <p:txBody>
          <a:bodyPr/>
          <a:lstStyle/>
          <a:p>
            <a:fld id="{8AE00EE4-131C-425A-AC5A-0534A5399E47}" type="slidenum">
              <a:rPr lang="en-US" smtClean="0"/>
              <a:t>10</a:t>
            </a:fld>
            <a:endParaRPr lang="en-US"/>
          </a:p>
        </p:txBody>
      </p:sp>
    </p:spTree>
    <p:extLst>
      <p:ext uri="{BB962C8B-B14F-4D97-AF65-F5344CB8AC3E}">
        <p14:creationId xmlns:p14="http://schemas.microsoft.com/office/powerpoint/2010/main" val="3323640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1"/>
            <a:endParaRPr lang="en-US" altLang="zh-CN" dirty="0" smtClean="0"/>
          </a:p>
          <a:p>
            <a:endParaRPr kumimoji="1" lang="zh-CN" altLang="en-US" dirty="0"/>
          </a:p>
        </p:txBody>
      </p:sp>
      <p:sp>
        <p:nvSpPr>
          <p:cNvPr id="4" name="幻灯片编号占位符 3"/>
          <p:cNvSpPr>
            <a:spLocks noGrp="1"/>
          </p:cNvSpPr>
          <p:nvPr>
            <p:ph type="sldNum" sz="quarter" idx="10"/>
          </p:nvPr>
        </p:nvSpPr>
        <p:spPr/>
        <p:txBody>
          <a:bodyPr/>
          <a:lstStyle/>
          <a:p>
            <a:fld id="{8AE00EE4-131C-425A-AC5A-0534A5399E47}" type="slidenum">
              <a:rPr lang="en-US" smtClean="0"/>
              <a:t>11</a:t>
            </a:fld>
            <a:endParaRPr lang="en-US"/>
          </a:p>
        </p:txBody>
      </p:sp>
    </p:spTree>
    <p:extLst>
      <p:ext uri="{BB962C8B-B14F-4D97-AF65-F5344CB8AC3E}">
        <p14:creationId xmlns:p14="http://schemas.microsoft.com/office/powerpoint/2010/main" val="3323640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National level: </a:t>
            </a:r>
          </a:p>
          <a:p>
            <a:pPr lvl="1"/>
            <a:r>
              <a:rPr lang="en-US" altLang="zh-CN" dirty="0" smtClean="0"/>
              <a:t>Policy advice</a:t>
            </a:r>
          </a:p>
          <a:p>
            <a:pPr lvl="1"/>
            <a:r>
              <a:rPr lang="en-US" altLang="zh-CN" dirty="0" smtClean="0"/>
              <a:t>Technical assistance for </a:t>
            </a:r>
            <a:r>
              <a:rPr lang="en-US" altLang="zh-CN" dirty="0" err="1" smtClean="0"/>
              <a:t>MoT</a:t>
            </a:r>
            <a:r>
              <a:rPr lang="en-US" altLang="zh-CN" dirty="0" smtClean="0"/>
              <a:t>, NDRC, MOF through two GEF funded programs</a:t>
            </a:r>
          </a:p>
          <a:p>
            <a:pPr lvl="1"/>
            <a:r>
              <a:rPr lang="en-US" altLang="zh-CN" dirty="0" smtClean="0"/>
              <a:t>Innovation Workshops</a:t>
            </a:r>
          </a:p>
          <a:p>
            <a:r>
              <a:rPr lang="en-US" altLang="zh-CN" dirty="0" smtClean="0"/>
              <a:t>City Level: </a:t>
            </a:r>
          </a:p>
          <a:p>
            <a:pPr lvl="1"/>
            <a:r>
              <a:rPr lang="en-US" altLang="zh-CN" dirty="0" smtClean="0"/>
              <a:t>Lending operation</a:t>
            </a:r>
          </a:p>
          <a:p>
            <a:pPr lvl="1"/>
            <a:r>
              <a:rPr lang="en-US" altLang="zh-CN" dirty="0" smtClean="0"/>
              <a:t>Strategic knowledge partnership</a:t>
            </a:r>
          </a:p>
          <a:p>
            <a:pPr lvl="1"/>
            <a:r>
              <a:rPr lang="en-US" altLang="zh-CN" dirty="0" smtClean="0"/>
              <a:t>Knowledge and convening events </a:t>
            </a:r>
          </a:p>
          <a:p>
            <a:pPr lvl="1"/>
            <a:r>
              <a:rPr lang="en-US" altLang="zh-CN" dirty="0" smtClean="0"/>
              <a:t>City-to-City peer learning and capacity building</a:t>
            </a:r>
          </a:p>
          <a:p>
            <a:pPr lvl="1"/>
            <a:endParaRPr lang="en-US" altLang="zh-CN" dirty="0" smtClean="0"/>
          </a:p>
          <a:p>
            <a:endParaRPr kumimoji="1" lang="zh-CN" altLang="en-US" dirty="0"/>
          </a:p>
        </p:txBody>
      </p:sp>
      <p:sp>
        <p:nvSpPr>
          <p:cNvPr id="4" name="幻灯片编号占位符 3"/>
          <p:cNvSpPr>
            <a:spLocks noGrp="1"/>
          </p:cNvSpPr>
          <p:nvPr>
            <p:ph type="sldNum" sz="quarter" idx="10"/>
          </p:nvPr>
        </p:nvSpPr>
        <p:spPr/>
        <p:txBody>
          <a:bodyPr/>
          <a:lstStyle/>
          <a:p>
            <a:fld id="{8AE00EE4-131C-425A-AC5A-0534A5399E47}" type="slidenum">
              <a:rPr lang="en-US" smtClean="0"/>
              <a:t>12</a:t>
            </a:fld>
            <a:endParaRPr lang="en-US"/>
          </a:p>
        </p:txBody>
      </p:sp>
    </p:spTree>
    <p:extLst>
      <p:ext uri="{BB962C8B-B14F-4D97-AF65-F5344CB8AC3E}">
        <p14:creationId xmlns:p14="http://schemas.microsoft.com/office/powerpoint/2010/main" val="3323640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7D096561-CFB3-46FB-9BD1-593483F825D7}" type="datetimeFigureOut">
              <a:rPr lang="en-US" smtClean="0"/>
              <a:t>2/26/2013</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A04F729-B61E-4BD3-B43C-65B2A4F25C4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a:p>
        </p:txBody>
      </p:sp>
      <p:sp>
        <p:nvSpPr>
          <p:cNvPr id="4" name="Date Placeholder 3"/>
          <p:cNvSpPr>
            <a:spLocks noGrp="1"/>
          </p:cNvSpPr>
          <p:nvPr>
            <p:ph type="dt" sz="half" idx="10"/>
          </p:nvPr>
        </p:nvSpPr>
        <p:spPr/>
        <p:txBody>
          <a:bodyPr/>
          <a:lstStyle/>
          <a:p>
            <a:fld id="{7D096561-CFB3-46FB-9BD1-593483F825D7}" type="datetimeFigureOut">
              <a:rPr lang="en-US" smtClean="0"/>
              <a:t>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4F729-B61E-4BD3-B43C-65B2A4F25C4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a:p>
        </p:txBody>
      </p:sp>
      <p:sp>
        <p:nvSpPr>
          <p:cNvPr id="4" name="Date Placeholder 3"/>
          <p:cNvSpPr>
            <a:spLocks noGrp="1"/>
          </p:cNvSpPr>
          <p:nvPr>
            <p:ph type="dt" sz="half" idx="10"/>
          </p:nvPr>
        </p:nvSpPr>
        <p:spPr/>
        <p:txBody>
          <a:bodyPr/>
          <a:lstStyle/>
          <a:p>
            <a:fld id="{7D096561-CFB3-46FB-9BD1-593483F825D7}" type="datetimeFigureOut">
              <a:rPr lang="en-US" smtClean="0"/>
              <a:t>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4F729-B61E-4BD3-B43C-65B2A4F25C4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7D096561-CFB3-46FB-9BD1-593483F825D7}" type="datetimeFigureOut">
              <a:rPr lang="en-US" smtClean="0"/>
              <a:t>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4F729-B61E-4BD3-B43C-65B2A4F25C4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7" name="Date Placeholder 6"/>
          <p:cNvSpPr>
            <a:spLocks noGrp="1"/>
          </p:cNvSpPr>
          <p:nvPr>
            <p:ph type="dt" sz="half" idx="10"/>
          </p:nvPr>
        </p:nvSpPr>
        <p:spPr/>
        <p:txBody>
          <a:bodyPr/>
          <a:lstStyle/>
          <a:p>
            <a:fld id="{7D096561-CFB3-46FB-9BD1-593483F825D7}" type="datetimeFigureOut">
              <a:rPr lang="en-US" smtClean="0"/>
              <a:t>2/26/2013</a:t>
            </a:fld>
            <a:endParaRPr lang="en-US"/>
          </a:p>
        </p:txBody>
      </p:sp>
      <p:sp>
        <p:nvSpPr>
          <p:cNvPr id="8" name="Slide Number Placeholder 7"/>
          <p:cNvSpPr>
            <a:spLocks noGrp="1"/>
          </p:cNvSpPr>
          <p:nvPr>
            <p:ph type="sldNum" sz="quarter" idx="11"/>
          </p:nvPr>
        </p:nvSpPr>
        <p:spPr/>
        <p:txBody>
          <a:bodyPr/>
          <a:lstStyle/>
          <a:p>
            <a:fld id="{1A04F729-B61E-4BD3-B43C-65B2A4F25C41}"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Date Placeholder 4"/>
          <p:cNvSpPr>
            <a:spLocks noGrp="1"/>
          </p:cNvSpPr>
          <p:nvPr>
            <p:ph type="dt" sz="half" idx="10"/>
          </p:nvPr>
        </p:nvSpPr>
        <p:spPr/>
        <p:txBody>
          <a:bodyPr/>
          <a:lstStyle/>
          <a:p>
            <a:fld id="{7D096561-CFB3-46FB-9BD1-593483F825D7}" type="datetimeFigureOut">
              <a:rPr lang="en-US" smtClean="0"/>
              <a:t>2/26/2013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4F729-B61E-4BD3-B43C-65B2A4F25C4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zh-CN" altLang="en-US" smtClean="0"/>
              <a:t>单击此处编辑母版文本样式</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7" name="Date Placeholder 6"/>
          <p:cNvSpPr>
            <a:spLocks noGrp="1"/>
          </p:cNvSpPr>
          <p:nvPr>
            <p:ph type="dt" sz="half" idx="10"/>
          </p:nvPr>
        </p:nvSpPr>
        <p:spPr/>
        <p:txBody>
          <a:bodyPr/>
          <a:lstStyle/>
          <a:p>
            <a:fld id="{7D096561-CFB3-46FB-9BD1-593483F825D7}" type="datetimeFigureOut">
              <a:rPr lang="en-US" smtClean="0"/>
              <a:t>2/26/2013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04F729-B61E-4BD3-B43C-65B2A4F25C4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7D096561-CFB3-46FB-9BD1-593483F825D7}" type="datetimeFigureOut">
              <a:rPr lang="en-US" smtClean="0"/>
              <a:t>2/26/2013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04F729-B61E-4BD3-B43C-65B2A4F25C4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096561-CFB3-46FB-9BD1-593483F825D7}" type="datetimeFigureOut">
              <a:rPr lang="en-US" smtClean="0"/>
              <a:t>2/26/2013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04F729-B61E-4BD3-B43C-65B2A4F25C4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D096561-CFB3-46FB-9BD1-593483F825D7}" type="datetimeFigureOut">
              <a:rPr lang="en-US" smtClean="0"/>
              <a:t>2/26/2013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4F729-B61E-4BD3-B43C-65B2A4F25C41}" type="slidenum">
              <a:rPr lang="en-US" smtClean="0"/>
              <a:t>‹#›</a:t>
            </a:fld>
            <a:endParaRPr lang="en-US"/>
          </a:p>
        </p:txBody>
      </p:sp>
      <p:sp>
        <p:nvSpPr>
          <p:cNvPr id="8" name="Title 7"/>
          <p:cNvSpPr>
            <a:spLocks noGrp="1"/>
          </p:cNvSpPr>
          <p:nvPr>
            <p:ph type="title"/>
          </p:nvPr>
        </p:nvSpPr>
        <p:spPr/>
        <p:txBody>
          <a:bodyPr/>
          <a:lstStyle/>
          <a:p>
            <a:r>
              <a:rPr lang="zh-CN" altLang="en-US" smtClean="0"/>
              <a:t>单击此处编辑母版标题样式</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D096561-CFB3-46FB-9BD1-593483F825D7}" type="datetimeFigureOut">
              <a:rPr lang="en-US" smtClean="0"/>
              <a:t>2/26/2013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1A04F729-B61E-4BD3-B43C-65B2A4F25C41}"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zh-CN" altLang="en-US" smtClean="0"/>
              <a:t>单击此处编辑母版标题样式</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7D096561-CFB3-46FB-9BD1-593483F825D7}" type="datetimeFigureOut">
              <a:rPr lang="en-US" smtClean="0"/>
              <a:t>2/26/2013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1A04F729-B61E-4BD3-B43C-65B2A4F25C41}"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worldbank.org/china/urbantransport"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9.jpeg"/><Relationship Id="rId4" Type="http://schemas.openxmlformats.org/officeDocument/2006/relationships/image" Target="../media/image6.pn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7772400" cy="4571999"/>
          </a:xfrm>
        </p:spPr>
        <p:txBody>
          <a:bodyPr>
            <a:noAutofit/>
          </a:bodyPr>
          <a:lstStyle/>
          <a:p>
            <a:r>
              <a:rPr kumimoji="1" lang="en-US" altLang="zh-CN" sz="4000" dirty="0" smtClean="0"/>
              <a:t>Rapidly Evolving Urban Transport in </a:t>
            </a:r>
            <a:r>
              <a:rPr kumimoji="1" lang="en-US" altLang="zh-CN" sz="4000" dirty="0"/>
              <a:t>China</a:t>
            </a:r>
          </a:p>
        </p:txBody>
      </p:sp>
      <p:sp>
        <p:nvSpPr>
          <p:cNvPr id="3" name="Subtitle 2"/>
          <p:cNvSpPr>
            <a:spLocks noGrp="1"/>
          </p:cNvSpPr>
          <p:nvPr>
            <p:ph type="subTitle" idx="1"/>
          </p:nvPr>
        </p:nvSpPr>
        <p:spPr>
          <a:xfrm>
            <a:off x="533400" y="2819400"/>
            <a:ext cx="5486400" cy="2057400"/>
          </a:xfrm>
        </p:spPr>
        <p:txBody>
          <a:bodyPr>
            <a:normAutofit/>
          </a:bodyPr>
          <a:lstStyle/>
          <a:p>
            <a:r>
              <a:rPr kumimoji="1" lang="en-US" altLang="zh-CN" sz="2400" dirty="0" smtClean="0"/>
              <a:t>Roles </a:t>
            </a:r>
            <a:r>
              <a:rPr kumimoji="1" lang="en-US" altLang="zh-CN" sz="2400" dirty="0"/>
              <a:t>of </a:t>
            </a:r>
            <a:endParaRPr kumimoji="1" lang="en-US" altLang="zh-CN" sz="1800" dirty="0" smtClean="0"/>
          </a:p>
          <a:p>
            <a:r>
              <a:rPr kumimoji="1" lang="en-US" altLang="zh-CN" sz="1800" dirty="0" smtClean="0"/>
              <a:t>	National Government </a:t>
            </a:r>
          </a:p>
          <a:p>
            <a:r>
              <a:rPr kumimoji="1" lang="en-US" altLang="zh-CN" sz="1800" dirty="0" smtClean="0"/>
              <a:t>	local government</a:t>
            </a:r>
          </a:p>
          <a:p>
            <a:r>
              <a:rPr kumimoji="1" lang="en-US" altLang="zh-CN" sz="1800" dirty="0" smtClean="0"/>
              <a:t>	and the World Bank</a:t>
            </a:r>
          </a:p>
        </p:txBody>
      </p:sp>
      <p:sp>
        <p:nvSpPr>
          <p:cNvPr id="4" name="矩形 3"/>
          <p:cNvSpPr/>
          <p:nvPr/>
        </p:nvSpPr>
        <p:spPr>
          <a:xfrm>
            <a:off x="3919242" y="6248400"/>
            <a:ext cx="4691358" cy="400110"/>
          </a:xfrm>
          <a:prstGeom prst="rect">
            <a:avLst/>
          </a:prstGeom>
        </p:spPr>
        <p:txBody>
          <a:bodyPr wrap="none">
            <a:spAutoFit/>
          </a:bodyPr>
          <a:lstStyle/>
          <a:p>
            <a:pPr>
              <a:spcBef>
                <a:spcPct val="20000"/>
              </a:spcBef>
              <a:buClr>
                <a:schemeClr val="accent1"/>
              </a:buClr>
              <a:buSzPct val="85000"/>
            </a:pPr>
            <a:r>
              <a:rPr lang="en-US" altLang="zh-CN" sz="2000" dirty="0">
                <a:latin typeface="Arial Black"/>
                <a:ea typeface="Adobe 楷体 Std R" charset="0"/>
                <a:cs typeface="Arial Black"/>
              </a:rPr>
              <a:t>SDN Week 2013, Washington DC</a:t>
            </a:r>
            <a:endParaRPr lang="zh-CN" altLang="en-US" sz="2000" dirty="0">
              <a:latin typeface="Arial Black"/>
              <a:ea typeface="Adobe 楷体 Std R" charset="0"/>
              <a:cs typeface="Arial Black"/>
            </a:endParaRPr>
          </a:p>
        </p:txBody>
      </p:sp>
    </p:spTree>
    <p:extLst>
      <p:ext uri="{BB962C8B-B14F-4D97-AF65-F5344CB8AC3E}">
        <p14:creationId xmlns:p14="http://schemas.microsoft.com/office/powerpoint/2010/main" val="40367896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8013"/>
          </a:xfrm>
        </p:spPr>
        <p:txBody>
          <a:bodyPr>
            <a:noAutofit/>
          </a:bodyPr>
          <a:lstStyle/>
          <a:p>
            <a:pPr>
              <a:defRPr/>
            </a:pPr>
            <a:r>
              <a:rPr lang="en-US" altLang="zh-CN" sz="3200" dirty="0" smtClean="0"/>
              <a:t/>
            </a:r>
            <a:br>
              <a:rPr lang="en-US" altLang="zh-CN" sz="3200" dirty="0" smtClean="0"/>
            </a:br>
            <a:r>
              <a:rPr lang="en-US" altLang="zh-CN" sz="3200" dirty="0" smtClean="0"/>
              <a:t>Role </a:t>
            </a:r>
            <a:r>
              <a:rPr lang="en-US" altLang="zh-CN" sz="3200" dirty="0"/>
              <a:t>of the Bank’s Assistance</a:t>
            </a:r>
            <a:endParaRPr lang="en-US" sz="3200" dirty="0"/>
          </a:p>
        </p:txBody>
      </p:sp>
      <p:sp>
        <p:nvSpPr>
          <p:cNvPr id="9219" name="Content Placeholder 2"/>
          <p:cNvSpPr>
            <a:spLocks noGrp="1"/>
          </p:cNvSpPr>
          <p:nvPr>
            <p:ph idx="1"/>
          </p:nvPr>
        </p:nvSpPr>
        <p:spPr>
          <a:xfrm>
            <a:off x="3163888" y="1511300"/>
            <a:ext cx="5903912" cy="5194300"/>
          </a:xfrm>
        </p:spPr>
        <p:txBody>
          <a:bodyPr>
            <a:normAutofit/>
          </a:bodyPr>
          <a:lstStyle/>
          <a:p>
            <a:pPr lvl="1"/>
            <a:r>
              <a:rPr lang="en-US" sz="2400" dirty="0">
                <a:latin typeface="Calibri" charset="0"/>
                <a:ea typeface="Adobe 楷体 Std R" charset="0"/>
                <a:cs typeface="Adobe 楷体 Std R" charset="0"/>
              </a:rPr>
              <a:t>National level: </a:t>
            </a:r>
          </a:p>
          <a:p>
            <a:pPr marL="858838" lvl="2" indent="-401638"/>
            <a:r>
              <a:rPr lang="en-US" sz="2200" dirty="0">
                <a:latin typeface="Calibri" charset="0"/>
                <a:ea typeface="Adobe 楷体 Std R" charset="0"/>
                <a:cs typeface="Adobe 楷体 Std R" charset="0"/>
              </a:rPr>
              <a:t>Policy advice</a:t>
            </a:r>
          </a:p>
          <a:p>
            <a:pPr marL="858838" lvl="2" indent="-401638"/>
            <a:r>
              <a:rPr lang="en-US" sz="2200" dirty="0" smtClean="0">
                <a:latin typeface="Calibri" charset="0"/>
                <a:ea typeface="Adobe 楷体 Std R" charset="0"/>
                <a:cs typeface="Adobe 楷体 Std R" charset="0"/>
              </a:rPr>
              <a:t>TA for </a:t>
            </a:r>
            <a:r>
              <a:rPr lang="en-US" sz="2200" dirty="0" err="1">
                <a:latin typeface="Calibri" charset="0"/>
                <a:ea typeface="Adobe 楷体 Std R" charset="0"/>
                <a:cs typeface="Adobe 楷体 Std R" charset="0"/>
              </a:rPr>
              <a:t>MoT</a:t>
            </a:r>
            <a:r>
              <a:rPr lang="en-US" sz="2200" dirty="0">
                <a:latin typeface="Calibri" charset="0"/>
                <a:ea typeface="Adobe 楷体 Std R" charset="0"/>
                <a:cs typeface="Adobe 楷体 Std R" charset="0"/>
              </a:rPr>
              <a:t>, NDRC, MOF through two GEF funded programs</a:t>
            </a:r>
          </a:p>
          <a:p>
            <a:pPr marL="858838" lvl="2" indent="-401638"/>
            <a:r>
              <a:rPr lang="en-US" sz="2200" dirty="0">
                <a:latin typeface="Calibri" charset="0"/>
                <a:ea typeface="Adobe 楷体 Std R" charset="0"/>
                <a:cs typeface="Adobe 楷体 Std R" charset="0"/>
              </a:rPr>
              <a:t>Innovation </a:t>
            </a:r>
            <a:r>
              <a:rPr lang="en-US" sz="2200" dirty="0" smtClean="0">
                <a:latin typeface="Calibri" charset="0"/>
                <a:ea typeface="Adobe 楷体 Std R" charset="0"/>
                <a:cs typeface="Adobe 楷体 Std R" charset="0"/>
              </a:rPr>
              <a:t>Workshops</a:t>
            </a:r>
          </a:p>
          <a:p>
            <a:pPr marL="858838" lvl="2" indent="-401638"/>
            <a:endParaRPr lang="en-US" sz="2200" dirty="0">
              <a:latin typeface="Calibri" charset="0"/>
              <a:ea typeface="Adobe 楷体 Std R" charset="0"/>
              <a:cs typeface="Adobe 楷体 Std R" charset="0"/>
            </a:endParaRPr>
          </a:p>
          <a:p>
            <a:pPr lvl="1"/>
            <a:endParaRPr lang="en-US" dirty="0">
              <a:latin typeface="Calibri" charset="0"/>
              <a:ea typeface="Adobe 楷体 Std R" charset="0"/>
              <a:cs typeface="Adobe 楷体 Std R" charset="0"/>
            </a:endParaRPr>
          </a:p>
        </p:txBody>
      </p:sp>
      <p:graphicFrame>
        <p:nvGraphicFramePr>
          <p:cNvPr id="4" name="内容占位符 3"/>
          <p:cNvGraphicFramePr>
            <a:graphicFrameLocks/>
          </p:cNvGraphicFramePr>
          <p:nvPr>
            <p:extLst>
              <p:ext uri="{D42A27DB-BD31-4B8C-83A1-F6EECF244321}">
                <p14:modId xmlns:p14="http://schemas.microsoft.com/office/powerpoint/2010/main" val="2962550835"/>
              </p:ext>
            </p:extLst>
          </p:nvPr>
        </p:nvGraphicFramePr>
        <p:xfrm>
          <a:off x="-2160397" y="1415867"/>
          <a:ext cx="8255000" cy="4889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标题 1"/>
          <p:cNvSpPr txBox="1">
            <a:spLocks/>
          </p:cNvSpPr>
          <p:nvPr/>
        </p:nvSpPr>
        <p:spPr>
          <a:xfrm>
            <a:off x="0" y="-53975"/>
            <a:ext cx="9144000" cy="452438"/>
          </a:xfrm>
          <a:prstGeom prst="rect">
            <a:avLst/>
          </a:prstGeom>
        </p:spPr>
        <p:txBody>
          <a:bodyPr anchor="ctr"/>
          <a:lstStyle>
            <a:lvl1pPr eaLnBrk="0" hangingPunct="0">
              <a:defRPr kumimoji="1">
                <a:solidFill>
                  <a:schemeClr val="tx1"/>
                </a:solidFill>
                <a:latin typeface="Times New Roman" charset="0"/>
                <a:ea typeface="SimSun" charset="0"/>
                <a:cs typeface="SimSun" charset="0"/>
              </a:defRPr>
            </a:lvl1pPr>
            <a:lvl2pPr marL="742950" indent="-285750" eaLnBrk="0" hangingPunct="0">
              <a:defRPr kumimoji="1">
                <a:solidFill>
                  <a:schemeClr val="tx1"/>
                </a:solidFill>
                <a:latin typeface="Times New Roman" charset="0"/>
                <a:ea typeface="SimSun" charset="0"/>
                <a:cs typeface="SimSun" charset="0"/>
              </a:defRPr>
            </a:lvl2pPr>
            <a:lvl3pPr marL="1143000" indent="-228600" eaLnBrk="0" hangingPunct="0">
              <a:defRPr kumimoji="1">
                <a:solidFill>
                  <a:schemeClr val="tx1"/>
                </a:solidFill>
                <a:latin typeface="Times New Roman" charset="0"/>
                <a:ea typeface="SimSun" charset="0"/>
                <a:cs typeface="SimSun" charset="0"/>
              </a:defRPr>
            </a:lvl3pPr>
            <a:lvl4pPr marL="1600200" indent="-228600" eaLnBrk="0" hangingPunct="0">
              <a:defRPr kumimoji="1">
                <a:solidFill>
                  <a:schemeClr val="tx1"/>
                </a:solidFill>
                <a:latin typeface="Times New Roman" charset="0"/>
                <a:ea typeface="SimSun" charset="0"/>
                <a:cs typeface="SimSun" charset="0"/>
              </a:defRPr>
            </a:lvl4pPr>
            <a:lvl5pPr marL="2057400" indent="-228600" eaLnBrk="0" hangingPunct="0">
              <a:defRPr kumimoji="1">
                <a:solidFill>
                  <a:schemeClr val="tx1"/>
                </a:solidFill>
                <a:latin typeface="Times New Roman" charset="0"/>
                <a:ea typeface="SimSun" charset="0"/>
                <a:cs typeface="SimSun" charset="0"/>
              </a:defRPr>
            </a:lvl5pPr>
            <a:lvl6pPr marL="2514600" indent="-228600" eaLnBrk="0" fontAlgn="base" hangingPunct="0">
              <a:spcBef>
                <a:spcPct val="0"/>
              </a:spcBef>
              <a:spcAft>
                <a:spcPct val="0"/>
              </a:spcAft>
              <a:defRPr kumimoji="1">
                <a:solidFill>
                  <a:schemeClr val="tx1"/>
                </a:solidFill>
                <a:latin typeface="Times New Roman" charset="0"/>
                <a:ea typeface="SimSun" charset="0"/>
                <a:cs typeface="SimSun" charset="0"/>
              </a:defRPr>
            </a:lvl6pPr>
            <a:lvl7pPr marL="2971800" indent="-228600" eaLnBrk="0" fontAlgn="base" hangingPunct="0">
              <a:spcBef>
                <a:spcPct val="0"/>
              </a:spcBef>
              <a:spcAft>
                <a:spcPct val="0"/>
              </a:spcAft>
              <a:defRPr kumimoji="1">
                <a:solidFill>
                  <a:schemeClr val="tx1"/>
                </a:solidFill>
                <a:latin typeface="Times New Roman" charset="0"/>
                <a:ea typeface="SimSun" charset="0"/>
                <a:cs typeface="SimSun" charset="0"/>
              </a:defRPr>
            </a:lvl7pPr>
            <a:lvl8pPr marL="3429000" indent="-228600" eaLnBrk="0" fontAlgn="base" hangingPunct="0">
              <a:spcBef>
                <a:spcPct val="0"/>
              </a:spcBef>
              <a:spcAft>
                <a:spcPct val="0"/>
              </a:spcAft>
              <a:defRPr kumimoji="1">
                <a:solidFill>
                  <a:schemeClr val="tx1"/>
                </a:solidFill>
                <a:latin typeface="Times New Roman" charset="0"/>
                <a:ea typeface="SimSun" charset="0"/>
                <a:cs typeface="SimSun" charset="0"/>
              </a:defRPr>
            </a:lvl8pPr>
            <a:lvl9pPr marL="3886200" indent="-228600" eaLnBrk="0" fontAlgn="base" hangingPunct="0">
              <a:spcBef>
                <a:spcPct val="0"/>
              </a:spcBef>
              <a:spcAft>
                <a:spcPct val="0"/>
              </a:spcAft>
              <a:defRPr kumimoji="1">
                <a:solidFill>
                  <a:schemeClr val="tx1"/>
                </a:solidFill>
                <a:latin typeface="Times New Roman" charset="0"/>
                <a:ea typeface="SimSun" charset="0"/>
                <a:cs typeface="SimSun" charset="0"/>
              </a:defRPr>
            </a:lvl9pPr>
          </a:lstStyle>
          <a:p>
            <a:pPr defTabSz="914400" eaLnBrk="1" hangingPunct="1"/>
            <a:r>
              <a:rPr lang="en-US" altLang="zh-CN" sz="2000">
                <a:solidFill>
                  <a:schemeClr val="bg1"/>
                </a:solidFill>
                <a:latin typeface="Corbel" charset="0"/>
                <a:ea typeface="Adobe 楷体 Std R" charset="0"/>
                <a:cs typeface="Adobe 楷体 Std R" charset="0"/>
              </a:rPr>
              <a:t>Evolution of WB Urban Transport Operations in China </a:t>
            </a:r>
            <a:endParaRPr lang="zh-CN" altLang="en-US" sz="2000">
              <a:solidFill>
                <a:schemeClr val="bg1"/>
              </a:solidFill>
              <a:latin typeface="Corbel" charset="0"/>
              <a:ea typeface="Adobe 楷体 Std R" charset="0"/>
              <a:cs typeface="Adobe 楷体 Std R" charset="0"/>
            </a:endParaRPr>
          </a:p>
        </p:txBody>
      </p:sp>
    </p:spTree>
    <p:extLst>
      <p:ext uri="{BB962C8B-B14F-4D97-AF65-F5344CB8AC3E}">
        <p14:creationId xmlns:p14="http://schemas.microsoft.com/office/powerpoint/2010/main" val="3676144950"/>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2250"/>
                            </p:stCondLst>
                            <p:childTnLst>
                              <p:par>
                                <p:cTn id="9" presetID="1" presetClass="entr" presetSubtype="0" fill="hold" grpId="0" nodeType="afterEffect">
                                  <p:stCondLst>
                                    <p:cond delay="2000"/>
                                  </p:stCondLst>
                                  <p:childTnLst>
                                    <p:set>
                                      <p:cBhvr>
                                        <p:cTn id="10" dur="1" fill="hold">
                                          <p:stCondLst>
                                            <p:cond delay="0"/>
                                          </p:stCondLst>
                                        </p:cTn>
                                        <p:tgtEl>
                                          <p:spTgt spid="9219">
                                            <p:txEl>
                                              <p:pRg st="0" end="0"/>
                                            </p:txEl>
                                          </p:spTgt>
                                        </p:tgtEl>
                                        <p:attrNameLst>
                                          <p:attrName>style.visibility</p:attrName>
                                        </p:attrNameLst>
                                      </p:cBhvr>
                                      <p:to>
                                        <p:strVal val="visible"/>
                                      </p:to>
                                    </p:set>
                                  </p:childTnLst>
                                </p:cTn>
                              </p:par>
                              <p:par>
                                <p:cTn id="11" presetID="1" presetClass="entr" presetSubtype="0" fill="hold" grpId="0" nodeType="withEffect">
                                  <p:stCondLst>
                                    <p:cond delay="2000"/>
                                  </p:stCondLst>
                                  <p:childTnLst>
                                    <p:set>
                                      <p:cBhvr>
                                        <p:cTn id="12" dur="1" fill="hold">
                                          <p:stCondLst>
                                            <p:cond delay="0"/>
                                          </p:stCondLst>
                                        </p:cTn>
                                        <p:tgtEl>
                                          <p:spTgt spid="9219">
                                            <p:txEl>
                                              <p:pRg st="1" end="1"/>
                                            </p:txEl>
                                          </p:spTgt>
                                        </p:tgtEl>
                                        <p:attrNameLst>
                                          <p:attrName>style.visibility</p:attrName>
                                        </p:attrNameLst>
                                      </p:cBhvr>
                                      <p:to>
                                        <p:strVal val="visible"/>
                                      </p:to>
                                    </p:set>
                                  </p:childTnLst>
                                </p:cTn>
                              </p:par>
                              <p:par>
                                <p:cTn id="13" presetID="1" presetClass="entr" presetSubtype="0" fill="hold" grpId="0" nodeType="withEffect">
                                  <p:stCondLst>
                                    <p:cond delay="200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par>
                                <p:cTn id="15" presetID="1" presetClass="entr" presetSubtype="0" fill="hold" grpId="0" nodeType="withEffect">
                                  <p:stCondLst>
                                    <p:cond delay="2000"/>
                                  </p:stCondLst>
                                  <p:childTnLst>
                                    <p:set>
                                      <p:cBhvr>
                                        <p:cTn id="16"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8013"/>
          </a:xfrm>
        </p:spPr>
        <p:txBody>
          <a:bodyPr>
            <a:noAutofit/>
          </a:bodyPr>
          <a:lstStyle/>
          <a:p>
            <a:pPr>
              <a:defRPr/>
            </a:pPr>
            <a:r>
              <a:rPr lang="en-US" altLang="zh-CN" sz="3200" dirty="0" smtClean="0"/>
              <a:t/>
            </a:r>
            <a:br>
              <a:rPr lang="en-US" altLang="zh-CN" sz="3200" dirty="0" smtClean="0"/>
            </a:br>
            <a:r>
              <a:rPr lang="en-US" altLang="zh-CN" sz="3200" dirty="0" smtClean="0"/>
              <a:t>Role </a:t>
            </a:r>
            <a:r>
              <a:rPr lang="en-US" altLang="zh-CN" sz="3200" dirty="0"/>
              <a:t>of the Bank’s Assistance</a:t>
            </a:r>
            <a:endParaRPr lang="en-US" sz="3200" dirty="0"/>
          </a:p>
        </p:txBody>
      </p:sp>
      <p:sp>
        <p:nvSpPr>
          <p:cNvPr id="9219" name="Content Placeholder 2"/>
          <p:cNvSpPr>
            <a:spLocks noGrp="1"/>
          </p:cNvSpPr>
          <p:nvPr>
            <p:ph idx="1"/>
          </p:nvPr>
        </p:nvSpPr>
        <p:spPr>
          <a:xfrm>
            <a:off x="3163888" y="1511300"/>
            <a:ext cx="5903912" cy="5194300"/>
          </a:xfrm>
        </p:spPr>
        <p:txBody>
          <a:bodyPr>
            <a:normAutofit/>
          </a:bodyPr>
          <a:lstStyle/>
          <a:p>
            <a:pPr lvl="1"/>
            <a:r>
              <a:rPr lang="en-US" sz="2400" dirty="0" smtClean="0">
                <a:latin typeface="Calibri" charset="0"/>
                <a:ea typeface="Adobe 楷体 Std R" charset="0"/>
                <a:cs typeface="Adobe 楷体 Std R" charset="0"/>
              </a:rPr>
              <a:t>City </a:t>
            </a:r>
            <a:r>
              <a:rPr lang="en-US" sz="2400" dirty="0">
                <a:latin typeface="Calibri" charset="0"/>
                <a:ea typeface="Adobe 楷体 Std R" charset="0"/>
                <a:cs typeface="Adobe 楷体 Std R" charset="0"/>
              </a:rPr>
              <a:t>Level: </a:t>
            </a:r>
          </a:p>
          <a:p>
            <a:pPr marL="858838" lvl="2" indent="-401638"/>
            <a:r>
              <a:rPr lang="en-US" sz="2200" dirty="0" smtClean="0">
                <a:latin typeface="Calibri" charset="0"/>
                <a:ea typeface="Adobe 楷体 Std R" charset="0"/>
                <a:cs typeface="Adobe 楷体 Std R" charset="0"/>
              </a:rPr>
              <a:t>Lending operation</a:t>
            </a:r>
          </a:p>
          <a:p>
            <a:pPr marL="858838" lvl="2" indent="-401638"/>
            <a:r>
              <a:rPr lang="en-US" sz="2200" dirty="0" smtClean="0">
                <a:latin typeface="Calibri" charset="0"/>
                <a:ea typeface="Adobe 楷体 Std R" charset="0"/>
                <a:cs typeface="Adobe 楷体 Std R" charset="0"/>
              </a:rPr>
              <a:t>Strategic knowledge partnership</a:t>
            </a:r>
          </a:p>
          <a:p>
            <a:pPr marL="858838" lvl="2" indent="-401638"/>
            <a:r>
              <a:rPr lang="en-US" sz="2200" dirty="0" smtClean="0">
                <a:latin typeface="Calibri" charset="0"/>
                <a:ea typeface="Adobe 楷体 Std R" charset="0"/>
                <a:cs typeface="Adobe 楷体 Std R" charset="0"/>
              </a:rPr>
              <a:t>Knowledge and convening events </a:t>
            </a:r>
          </a:p>
          <a:p>
            <a:pPr marL="858838" lvl="2" indent="-401638"/>
            <a:r>
              <a:rPr lang="en-US" sz="2200" dirty="0" smtClean="0">
                <a:latin typeface="Calibri" charset="0"/>
                <a:ea typeface="Adobe 楷体 Std R" charset="0"/>
                <a:cs typeface="Adobe 楷体 Std R" charset="0"/>
              </a:rPr>
              <a:t>City-to-City peer learning and capacity building</a:t>
            </a:r>
          </a:p>
          <a:p>
            <a:pPr lvl="1"/>
            <a:endParaRPr lang="en-US" dirty="0">
              <a:latin typeface="Calibri" charset="0"/>
              <a:ea typeface="Adobe 楷体 Std R" charset="0"/>
              <a:cs typeface="Adobe 楷体 Std R" charset="0"/>
            </a:endParaRPr>
          </a:p>
        </p:txBody>
      </p:sp>
      <p:graphicFrame>
        <p:nvGraphicFramePr>
          <p:cNvPr id="4" name="内容占位符 3"/>
          <p:cNvGraphicFramePr>
            <a:graphicFrameLocks/>
          </p:cNvGraphicFramePr>
          <p:nvPr>
            <p:extLst>
              <p:ext uri="{D42A27DB-BD31-4B8C-83A1-F6EECF244321}">
                <p14:modId xmlns:p14="http://schemas.microsoft.com/office/powerpoint/2010/main" val="1073445536"/>
              </p:ext>
            </p:extLst>
          </p:nvPr>
        </p:nvGraphicFramePr>
        <p:xfrm>
          <a:off x="-2160397" y="1415867"/>
          <a:ext cx="8255000" cy="4889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标题 1"/>
          <p:cNvSpPr txBox="1">
            <a:spLocks/>
          </p:cNvSpPr>
          <p:nvPr/>
        </p:nvSpPr>
        <p:spPr>
          <a:xfrm>
            <a:off x="0" y="-53975"/>
            <a:ext cx="9144000" cy="452438"/>
          </a:xfrm>
          <a:prstGeom prst="rect">
            <a:avLst/>
          </a:prstGeom>
        </p:spPr>
        <p:txBody>
          <a:bodyPr anchor="ctr"/>
          <a:lstStyle>
            <a:lvl1pPr eaLnBrk="0" hangingPunct="0">
              <a:defRPr kumimoji="1">
                <a:solidFill>
                  <a:schemeClr val="tx1"/>
                </a:solidFill>
                <a:latin typeface="Times New Roman" charset="0"/>
                <a:ea typeface="SimSun" charset="0"/>
                <a:cs typeface="SimSun" charset="0"/>
              </a:defRPr>
            </a:lvl1pPr>
            <a:lvl2pPr marL="742950" indent="-285750" eaLnBrk="0" hangingPunct="0">
              <a:defRPr kumimoji="1">
                <a:solidFill>
                  <a:schemeClr val="tx1"/>
                </a:solidFill>
                <a:latin typeface="Times New Roman" charset="0"/>
                <a:ea typeface="SimSun" charset="0"/>
                <a:cs typeface="SimSun" charset="0"/>
              </a:defRPr>
            </a:lvl2pPr>
            <a:lvl3pPr marL="1143000" indent="-228600" eaLnBrk="0" hangingPunct="0">
              <a:defRPr kumimoji="1">
                <a:solidFill>
                  <a:schemeClr val="tx1"/>
                </a:solidFill>
                <a:latin typeface="Times New Roman" charset="0"/>
                <a:ea typeface="SimSun" charset="0"/>
                <a:cs typeface="SimSun" charset="0"/>
              </a:defRPr>
            </a:lvl3pPr>
            <a:lvl4pPr marL="1600200" indent="-228600" eaLnBrk="0" hangingPunct="0">
              <a:defRPr kumimoji="1">
                <a:solidFill>
                  <a:schemeClr val="tx1"/>
                </a:solidFill>
                <a:latin typeface="Times New Roman" charset="0"/>
                <a:ea typeface="SimSun" charset="0"/>
                <a:cs typeface="SimSun" charset="0"/>
              </a:defRPr>
            </a:lvl4pPr>
            <a:lvl5pPr marL="2057400" indent="-228600" eaLnBrk="0" hangingPunct="0">
              <a:defRPr kumimoji="1">
                <a:solidFill>
                  <a:schemeClr val="tx1"/>
                </a:solidFill>
                <a:latin typeface="Times New Roman" charset="0"/>
                <a:ea typeface="SimSun" charset="0"/>
                <a:cs typeface="SimSun" charset="0"/>
              </a:defRPr>
            </a:lvl5pPr>
            <a:lvl6pPr marL="2514600" indent="-228600" eaLnBrk="0" fontAlgn="base" hangingPunct="0">
              <a:spcBef>
                <a:spcPct val="0"/>
              </a:spcBef>
              <a:spcAft>
                <a:spcPct val="0"/>
              </a:spcAft>
              <a:defRPr kumimoji="1">
                <a:solidFill>
                  <a:schemeClr val="tx1"/>
                </a:solidFill>
                <a:latin typeface="Times New Roman" charset="0"/>
                <a:ea typeface="SimSun" charset="0"/>
                <a:cs typeface="SimSun" charset="0"/>
              </a:defRPr>
            </a:lvl6pPr>
            <a:lvl7pPr marL="2971800" indent="-228600" eaLnBrk="0" fontAlgn="base" hangingPunct="0">
              <a:spcBef>
                <a:spcPct val="0"/>
              </a:spcBef>
              <a:spcAft>
                <a:spcPct val="0"/>
              </a:spcAft>
              <a:defRPr kumimoji="1">
                <a:solidFill>
                  <a:schemeClr val="tx1"/>
                </a:solidFill>
                <a:latin typeface="Times New Roman" charset="0"/>
                <a:ea typeface="SimSun" charset="0"/>
                <a:cs typeface="SimSun" charset="0"/>
              </a:defRPr>
            </a:lvl7pPr>
            <a:lvl8pPr marL="3429000" indent="-228600" eaLnBrk="0" fontAlgn="base" hangingPunct="0">
              <a:spcBef>
                <a:spcPct val="0"/>
              </a:spcBef>
              <a:spcAft>
                <a:spcPct val="0"/>
              </a:spcAft>
              <a:defRPr kumimoji="1">
                <a:solidFill>
                  <a:schemeClr val="tx1"/>
                </a:solidFill>
                <a:latin typeface="Times New Roman" charset="0"/>
                <a:ea typeface="SimSun" charset="0"/>
                <a:cs typeface="SimSun" charset="0"/>
              </a:defRPr>
            </a:lvl8pPr>
            <a:lvl9pPr marL="3886200" indent="-228600" eaLnBrk="0" fontAlgn="base" hangingPunct="0">
              <a:spcBef>
                <a:spcPct val="0"/>
              </a:spcBef>
              <a:spcAft>
                <a:spcPct val="0"/>
              </a:spcAft>
              <a:defRPr kumimoji="1">
                <a:solidFill>
                  <a:schemeClr val="tx1"/>
                </a:solidFill>
                <a:latin typeface="Times New Roman" charset="0"/>
                <a:ea typeface="SimSun" charset="0"/>
                <a:cs typeface="SimSun" charset="0"/>
              </a:defRPr>
            </a:lvl9pPr>
          </a:lstStyle>
          <a:p>
            <a:pPr defTabSz="914400" eaLnBrk="1" hangingPunct="1"/>
            <a:r>
              <a:rPr lang="en-US" altLang="zh-CN" sz="2000">
                <a:solidFill>
                  <a:schemeClr val="bg1"/>
                </a:solidFill>
                <a:latin typeface="Corbel" charset="0"/>
                <a:ea typeface="Adobe 楷体 Std R" charset="0"/>
                <a:cs typeface="Adobe 楷体 Std R" charset="0"/>
              </a:rPr>
              <a:t>Evolution of WB Urban Transport Operations in China </a:t>
            </a:r>
            <a:endParaRPr lang="zh-CN" altLang="en-US" sz="2000">
              <a:solidFill>
                <a:schemeClr val="bg1"/>
              </a:solidFill>
              <a:latin typeface="Corbel" charset="0"/>
              <a:ea typeface="Adobe 楷体 Std R" charset="0"/>
              <a:cs typeface="Adobe 楷体 Std R" charset="0"/>
            </a:endParaRPr>
          </a:p>
        </p:txBody>
      </p:sp>
    </p:spTree>
    <p:extLst>
      <p:ext uri="{BB962C8B-B14F-4D97-AF65-F5344CB8AC3E}">
        <p14:creationId xmlns:p14="http://schemas.microsoft.com/office/powerpoint/2010/main" val="2285100180"/>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2250"/>
                            </p:stCondLst>
                            <p:childTnLst>
                              <p:par>
                                <p:cTn id="9" presetID="1" presetClass="entr" presetSubtype="0" fill="hold" grpId="0" nodeType="afterEffect">
                                  <p:stCondLst>
                                    <p:cond delay="2000"/>
                                  </p:stCondLst>
                                  <p:childTnLst>
                                    <p:set>
                                      <p:cBhvr>
                                        <p:cTn id="10" dur="1" fill="hold">
                                          <p:stCondLst>
                                            <p:cond delay="0"/>
                                          </p:stCondLst>
                                        </p:cTn>
                                        <p:tgtEl>
                                          <p:spTgt spid="9219">
                                            <p:txEl>
                                              <p:pRg st="0" end="0"/>
                                            </p:txEl>
                                          </p:spTgt>
                                        </p:tgtEl>
                                        <p:attrNameLst>
                                          <p:attrName>style.visibility</p:attrName>
                                        </p:attrNameLst>
                                      </p:cBhvr>
                                      <p:to>
                                        <p:strVal val="visible"/>
                                      </p:to>
                                    </p:set>
                                  </p:childTnLst>
                                </p:cTn>
                              </p:par>
                              <p:par>
                                <p:cTn id="11" presetID="1" presetClass="entr" presetSubtype="0" fill="hold" grpId="0" nodeType="withEffect">
                                  <p:stCondLst>
                                    <p:cond delay="2000"/>
                                  </p:stCondLst>
                                  <p:childTnLst>
                                    <p:set>
                                      <p:cBhvr>
                                        <p:cTn id="12" dur="1" fill="hold">
                                          <p:stCondLst>
                                            <p:cond delay="0"/>
                                          </p:stCondLst>
                                        </p:cTn>
                                        <p:tgtEl>
                                          <p:spTgt spid="9219">
                                            <p:txEl>
                                              <p:pRg st="1" end="1"/>
                                            </p:txEl>
                                          </p:spTgt>
                                        </p:tgtEl>
                                        <p:attrNameLst>
                                          <p:attrName>style.visibility</p:attrName>
                                        </p:attrNameLst>
                                      </p:cBhvr>
                                      <p:to>
                                        <p:strVal val="visible"/>
                                      </p:to>
                                    </p:set>
                                  </p:childTnLst>
                                </p:cTn>
                              </p:par>
                              <p:par>
                                <p:cTn id="13" presetID="1" presetClass="entr" presetSubtype="0" fill="hold" grpId="0" nodeType="withEffect">
                                  <p:stCondLst>
                                    <p:cond delay="200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par>
                                <p:cTn id="15" presetID="1" presetClass="entr" presetSubtype="0" fill="hold" grpId="0" nodeType="withEffect">
                                  <p:stCondLst>
                                    <p:cond delay="2000"/>
                                  </p:stCondLst>
                                  <p:childTnLst>
                                    <p:set>
                                      <p:cBhvr>
                                        <p:cTn id="16" dur="1" fill="hold">
                                          <p:stCondLst>
                                            <p:cond delay="0"/>
                                          </p:stCondLst>
                                        </p:cTn>
                                        <p:tgtEl>
                                          <p:spTgt spid="9219">
                                            <p:txEl>
                                              <p:pRg st="3" end="3"/>
                                            </p:txEl>
                                          </p:spTgt>
                                        </p:tgtEl>
                                        <p:attrNameLst>
                                          <p:attrName>style.visibility</p:attrName>
                                        </p:attrNameLst>
                                      </p:cBhvr>
                                      <p:to>
                                        <p:strVal val="visible"/>
                                      </p:to>
                                    </p:set>
                                  </p:childTnLst>
                                </p:cTn>
                              </p:par>
                              <p:par>
                                <p:cTn id="17" presetID="1" presetClass="entr" presetSubtype="0" fill="hold" grpId="0" nodeType="withEffect">
                                  <p:stCondLst>
                                    <p:cond delay="2000"/>
                                  </p:stCondLst>
                                  <p:childTnLst>
                                    <p:set>
                                      <p:cBhvr>
                                        <p:cTn id="18"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8013"/>
          </a:xfrm>
        </p:spPr>
        <p:txBody>
          <a:bodyPr>
            <a:noAutofit/>
          </a:bodyPr>
          <a:lstStyle/>
          <a:p>
            <a:pPr>
              <a:defRPr/>
            </a:pPr>
            <a:r>
              <a:rPr lang="en-US" altLang="zh-CN" sz="3200" dirty="0" smtClean="0"/>
              <a:t/>
            </a:r>
            <a:br>
              <a:rPr lang="en-US" altLang="zh-CN" sz="3200" dirty="0" smtClean="0"/>
            </a:br>
            <a:r>
              <a:rPr lang="en-US" altLang="zh-CN" sz="3200" dirty="0" smtClean="0"/>
              <a:t>Role </a:t>
            </a:r>
            <a:r>
              <a:rPr lang="en-US" altLang="zh-CN" sz="3200" dirty="0"/>
              <a:t>of the Bank’s Assistance</a:t>
            </a:r>
            <a:endParaRPr lang="en-US" sz="3200" dirty="0"/>
          </a:p>
        </p:txBody>
      </p:sp>
      <p:sp>
        <p:nvSpPr>
          <p:cNvPr id="9219" name="Content Placeholder 2"/>
          <p:cNvSpPr>
            <a:spLocks noGrp="1"/>
          </p:cNvSpPr>
          <p:nvPr>
            <p:ph idx="1"/>
          </p:nvPr>
        </p:nvSpPr>
        <p:spPr>
          <a:xfrm>
            <a:off x="3163888" y="1511300"/>
            <a:ext cx="5903912" cy="4813300"/>
          </a:xfrm>
        </p:spPr>
        <p:txBody>
          <a:bodyPr>
            <a:normAutofit/>
          </a:bodyPr>
          <a:lstStyle/>
          <a:p>
            <a:r>
              <a:rPr lang="en-US" b="0" dirty="0" smtClean="0">
                <a:latin typeface="Calibri" charset="0"/>
                <a:ea typeface="Adobe 楷体 Std R" charset="0"/>
                <a:cs typeface="Adobe 楷体 Std R" charset="0"/>
              </a:rPr>
              <a:t>Integrated </a:t>
            </a:r>
            <a:r>
              <a:rPr lang="en-US" b="0" dirty="0">
                <a:latin typeface="Calibri" charset="0"/>
                <a:ea typeface="Adobe 楷体 Std R" charset="0"/>
                <a:cs typeface="Adobe 楷体 Std R" charset="0"/>
              </a:rPr>
              <a:t>Public Transport/Safety/Traffic Management Corridors</a:t>
            </a:r>
          </a:p>
          <a:p>
            <a:r>
              <a:rPr lang="en-US" b="0" dirty="0">
                <a:latin typeface="Calibri" charset="0"/>
                <a:ea typeface="Adobe 楷体 Std R" charset="0"/>
                <a:cs typeface="Adobe 楷体 Std R" charset="0"/>
              </a:rPr>
              <a:t>Green Freight Demonstration in Guangdong</a:t>
            </a:r>
          </a:p>
          <a:p>
            <a:r>
              <a:rPr lang="en-US" b="0" dirty="0">
                <a:latin typeface="Calibri" charset="0"/>
                <a:ea typeface="Adobe 楷体 Std R" charset="0"/>
                <a:cs typeface="Adobe 楷体 Std R" charset="0"/>
              </a:rPr>
              <a:t>Low Carbon Logistics in Hubei</a:t>
            </a:r>
          </a:p>
          <a:p>
            <a:r>
              <a:rPr lang="en-US" b="0" dirty="0">
                <a:latin typeface="Calibri" charset="0"/>
                <a:ea typeface="Adobe 楷体 Std R" charset="0"/>
                <a:cs typeface="Adobe 楷体 Std R" charset="0"/>
              </a:rPr>
              <a:t>Pilot “green airport” for medium sized cities in </a:t>
            </a:r>
            <a:r>
              <a:rPr lang="en-US" b="0" dirty="0" err="1">
                <a:latin typeface="Calibri" charset="0"/>
                <a:ea typeface="Adobe 楷体 Std R" charset="0"/>
                <a:cs typeface="Adobe 楷体 Std R" charset="0"/>
              </a:rPr>
              <a:t>Shangrao</a:t>
            </a:r>
            <a:endParaRPr lang="en-US" b="0" dirty="0">
              <a:latin typeface="Calibri" charset="0"/>
              <a:ea typeface="Adobe 楷体 Std R" charset="0"/>
              <a:cs typeface="Adobe 楷体 Std R" charset="0"/>
            </a:endParaRPr>
          </a:p>
          <a:p>
            <a:r>
              <a:rPr lang="en-US" b="0" dirty="0">
                <a:latin typeface="Calibri" charset="0"/>
                <a:ea typeface="Adobe 楷体 Std R" charset="0"/>
                <a:cs typeface="Adobe 楷体 Std R" charset="0"/>
              </a:rPr>
              <a:t>Integrated multi-mode terminals</a:t>
            </a:r>
          </a:p>
          <a:p>
            <a:r>
              <a:rPr lang="en-US" b="0" dirty="0">
                <a:latin typeface="Calibri" charset="0"/>
                <a:ea typeface="Adobe 楷体 Std R" charset="0"/>
                <a:cs typeface="Adobe 楷体 Std R" charset="0"/>
              </a:rPr>
              <a:t>Transit Oriented Development (TOD) pilots</a:t>
            </a:r>
          </a:p>
          <a:p>
            <a:r>
              <a:rPr lang="en-US" b="0" dirty="0">
                <a:latin typeface="Calibri" charset="0"/>
                <a:ea typeface="Adobe 楷体 Std R" charset="0"/>
                <a:cs typeface="Adobe 楷体 Std R" charset="0"/>
              </a:rPr>
              <a:t>New financing mechanisms for operations and maintenance of urban rails in Zhengzhou and Nanchang</a:t>
            </a:r>
          </a:p>
          <a:p>
            <a:pPr lvl="1"/>
            <a:endParaRPr lang="en-US" dirty="0">
              <a:latin typeface="Calibri" charset="0"/>
              <a:ea typeface="Adobe 楷体 Std R" charset="0"/>
              <a:cs typeface="Adobe 楷体 Std R" charset="0"/>
            </a:endParaRPr>
          </a:p>
        </p:txBody>
      </p:sp>
      <p:graphicFrame>
        <p:nvGraphicFramePr>
          <p:cNvPr id="4" name="内容占位符 3"/>
          <p:cNvGraphicFramePr>
            <a:graphicFrameLocks/>
          </p:cNvGraphicFramePr>
          <p:nvPr>
            <p:extLst>
              <p:ext uri="{D42A27DB-BD31-4B8C-83A1-F6EECF244321}">
                <p14:modId xmlns:p14="http://schemas.microsoft.com/office/powerpoint/2010/main" val="3591050079"/>
              </p:ext>
            </p:extLst>
          </p:nvPr>
        </p:nvGraphicFramePr>
        <p:xfrm>
          <a:off x="-2160397" y="1415867"/>
          <a:ext cx="8255000" cy="4889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标题 1"/>
          <p:cNvSpPr txBox="1">
            <a:spLocks/>
          </p:cNvSpPr>
          <p:nvPr/>
        </p:nvSpPr>
        <p:spPr>
          <a:xfrm>
            <a:off x="0" y="-53975"/>
            <a:ext cx="9144000" cy="452438"/>
          </a:xfrm>
          <a:prstGeom prst="rect">
            <a:avLst/>
          </a:prstGeom>
        </p:spPr>
        <p:txBody>
          <a:bodyPr anchor="ctr"/>
          <a:lstStyle>
            <a:lvl1pPr eaLnBrk="0" hangingPunct="0">
              <a:defRPr kumimoji="1">
                <a:solidFill>
                  <a:schemeClr val="tx1"/>
                </a:solidFill>
                <a:latin typeface="Times New Roman" charset="0"/>
                <a:ea typeface="SimSun" charset="0"/>
                <a:cs typeface="SimSun" charset="0"/>
              </a:defRPr>
            </a:lvl1pPr>
            <a:lvl2pPr marL="742950" indent="-285750" eaLnBrk="0" hangingPunct="0">
              <a:defRPr kumimoji="1">
                <a:solidFill>
                  <a:schemeClr val="tx1"/>
                </a:solidFill>
                <a:latin typeface="Times New Roman" charset="0"/>
                <a:ea typeface="SimSun" charset="0"/>
                <a:cs typeface="SimSun" charset="0"/>
              </a:defRPr>
            </a:lvl2pPr>
            <a:lvl3pPr marL="1143000" indent="-228600" eaLnBrk="0" hangingPunct="0">
              <a:defRPr kumimoji="1">
                <a:solidFill>
                  <a:schemeClr val="tx1"/>
                </a:solidFill>
                <a:latin typeface="Times New Roman" charset="0"/>
                <a:ea typeface="SimSun" charset="0"/>
                <a:cs typeface="SimSun" charset="0"/>
              </a:defRPr>
            </a:lvl3pPr>
            <a:lvl4pPr marL="1600200" indent="-228600" eaLnBrk="0" hangingPunct="0">
              <a:defRPr kumimoji="1">
                <a:solidFill>
                  <a:schemeClr val="tx1"/>
                </a:solidFill>
                <a:latin typeface="Times New Roman" charset="0"/>
                <a:ea typeface="SimSun" charset="0"/>
                <a:cs typeface="SimSun" charset="0"/>
              </a:defRPr>
            </a:lvl4pPr>
            <a:lvl5pPr marL="2057400" indent="-228600" eaLnBrk="0" hangingPunct="0">
              <a:defRPr kumimoji="1">
                <a:solidFill>
                  <a:schemeClr val="tx1"/>
                </a:solidFill>
                <a:latin typeface="Times New Roman" charset="0"/>
                <a:ea typeface="SimSun" charset="0"/>
                <a:cs typeface="SimSun" charset="0"/>
              </a:defRPr>
            </a:lvl5pPr>
            <a:lvl6pPr marL="2514600" indent="-228600" eaLnBrk="0" fontAlgn="base" hangingPunct="0">
              <a:spcBef>
                <a:spcPct val="0"/>
              </a:spcBef>
              <a:spcAft>
                <a:spcPct val="0"/>
              </a:spcAft>
              <a:defRPr kumimoji="1">
                <a:solidFill>
                  <a:schemeClr val="tx1"/>
                </a:solidFill>
                <a:latin typeface="Times New Roman" charset="0"/>
                <a:ea typeface="SimSun" charset="0"/>
                <a:cs typeface="SimSun" charset="0"/>
              </a:defRPr>
            </a:lvl6pPr>
            <a:lvl7pPr marL="2971800" indent="-228600" eaLnBrk="0" fontAlgn="base" hangingPunct="0">
              <a:spcBef>
                <a:spcPct val="0"/>
              </a:spcBef>
              <a:spcAft>
                <a:spcPct val="0"/>
              </a:spcAft>
              <a:defRPr kumimoji="1">
                <a:solidFill>
                  <a:schemeClr val="tx1"/>
                </a:solidFill>
                <a:latin typeface="Times New Roman" charset="0"/>
                <a:ea typeface="SimSun" charset="0"/>
                <a:cs typeface="SimSun" charset="0"/>
              </a:defRPr>
            </a:lvl7pPr>
            <a:lvl8pPr marL="3429000" indent="-228600" eaLnBrk="0" fontAlgn="base" hangingPunct="0">
              <a:spcBef>
                <a:spcPct val="0"/>
              </a:spcBef>
              <a:spcAft>
                <a:spcPct val="0"/>
              </a:spcAft>
              <a:defRPr kumimoji="1">
                <a:solidFill>
                  <a:schemeClr val="tx1"/>
                </a:solidFill>
                <a:latin typeface="Times New Roman" charset="0"/>
                <a:ea typeface="SimSun" charset="0"/>
                <a:cs typeface="SimSun" charset="0"/>
              </a:defRPr>
            </a:lvl8pPr>
            <a:lvl9pPr marL="3886200" indent="-228600" eaLnBrk="0" fontAlgn="base" hangingPunct="0">
              <a:spcBef>
                <a:spcPct val="0"/>
              </a:spcBef>
              <a:spcAft>
                <a:spcPct val="0"/>
              </a:spcAft>
              <a:defRPr kumimoji="1">
                <a:solidFill>
                  <a:schemeClr val="tx1"/>
                </a:solidFill>
                <a:latin typeface="Times New Roman" charset="0"/>
                <a:ea typeface="SimSun" charset="0"/>
                <a:cs typeface="SimSun" charset="0"/>
              </a:defRPr>
            </a:lvl9pPr>
          </a:lstStyle>
          <a:p>
            <a:pPr defTabSz="914400" eaLnBrk="1" hangingPunct="1"/>
            <a:r>
              <a:rPr lang="en-US" altLang="zh-CN" sz="2000">
                <a:solidFill>
                  <a:schemeClr val="bg1"/>
                </a:solidFill>
                <a:latin typeface="Corbel" charset="0"/>
                <a:ea typeface="Adobe 楷体 Std R" charset="0"/>
                <a:cs typeface="Adobe 楷体 Std R" charset="0"/>
              </a:rPr>
              <a:t>Evolution of WB Urban Transport Operations in China </a:t>
            </a:r>
            <a:endParaRPr lang="zh-CN" altLang="en-US" sz="2000">
              <a:solidFill>
                <a:schemeClr val="bg1"/>
              </a:solidFill>
              <a:latin typeface="Corbel" charset="0"/>
              <a:ea typeface="Adobe 楷体 Std R" charset="0"/>
              <a:cs typeface="Adobe 楷体 Std R" charset="0"/>
            </a:endParaRPr>
          </a:p>
        </p:txBody>
      </p:sp>
      <p:sp>
        <p:nvSpPr>
          <p:cNvPr id="6" name="Rectangle 5"/>
          <p:cNvSpPr/>
          <p:nvPr/>
        </p:nvSpPr>
        <p:spPr>
          <a:xfrm>
            <a:off x="2115613" y="6393597"/>
            <a:ext cx="2037287" cy="312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2349383"/>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grpId="0" nodeType="afterEffect">
                                  <p:stCondLst>
                                    <p:cond delay="2000"/>
                                  </p:stCondLst>
                                  <p:childTnLst>
                                    <p:set>
                                      <p:cBhvr>
                                        <p:cTn id="9" dur="1" fill="hold">
                                          <p:stCondLst>
                                            <p:cond delay="0"/>
                                          </p:stCondLst>
                                        </p:cTn>
                                        <p:tgtEl>
                                          <p:spTgt spid="9219">
                                            <p:txEl>
                                              <p:pRg st="1" end="1"/>
                                            </p:txEl>
                                          </p:spTgt>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grpId="0" nodeType="afterEffect">
                                  <p:stCondLst>
                                    <p:cond delay="2000"/>
                                  </p:stCondLst>
                                  <p:childTnLst>
                                    <p:set>
                                      <p:cBhvr>
                                        <p:cTn id="12" dur="1" fill="hold">
                                          <p:stCondLst>
                                            <p:cond delay="0"/>
                                          </p:stCondLst>
                                        </p:cTn>
                                        <p:tgtEl>
                                          <p:spTgt spid="9219">
                                            <p:txEl>
                                              <p:pRg st="2" end="2"/>
                                            </p:txEl>
                                          </p:spTgt>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grpId="0" nodeType="afterEffect">
                                  <p:stCondLst>
                                    <p:cond delay="2000"/>
                                  </p:stCondLst>
                                  <p:childTnLst>
                                    <p:set>
                                      <p:cBhvr>
                                        <p:cTn id="15" dur="1" fill="hold">
                                          <p:stCondLst>
                                            <p:cond delay="0"/>
                                          </p:stCondLst>
                                        </p:cTn>
                                        <p:tgtEl>
                                          <p:spTgt spid="9219">
                                            <p:txEl>
                                              <p:pRg st="3" end="3"/>
                                            </p:txEl>
                                          </p:spTgt>
                                        </p:tgtEl>
                                        <p:attrNameLst>
                                          <p:attrName>style.visibility</p:attrName>
                                        </p:attrNameLst>
                                      </p:cBhvr>
                                      <p:to>
                                        <p:strVal val="visible"/>
                                      </p:to>
                                    </p:set>
                                  </p:childTnLst>
                                </p:cTn>
                              </p:par>
                            </p:childTnLst>
                          </p:cTn>
                        </p:par>
                        <p:par>
                          <p:cTn id="16" fill="hold">
                            <p:stCondLst>
                              <p:cond delay="8000"/>
                            </p:stCondLst>
                            <p:childTnLst>
                              <p:par>
                                <p:cTn id="17" presetID="1" presetClass="entr" presetSubtype="0" fill="hold" grpId="0" nodeType="afterEffect">
                                  <p:stCondLst>
                                    <p:cond delay="2000"/>
                                  </p:stCondLst>
                                  <p:childTnLst>
                                    <p:set>
                                      <p:cBhvr>
                                        <p:cTn id="18" dur="1" fill="hold">
                                          <p:stCondLst>
                                            <p:cond delay="0"/>
                                          </p:stCondLst>
                                        </p:cTn>
                                        <p:tgtEl>
                                          <p:spTgt spid="9219">
                                            <p:txEl>
                                              <p:pRg st="4" end="4"/>
                                            </p:txEl>
                                          </p:spTgt>
                                        </p:tgtEl>
                                        <p:attrNameLst>
                                          <p:attrName>style.visibility</p:attrName>
                                        </p:attrNameLst>
                                      </p:cBhvr>
                                      <p:to>
                                        <p:strVal val="visible"/>
                                      </p:to>
                                    </p:set>
                                  </p:childTnLst>
                                </p:cTn>
                              </p:par>
                            </p:childTnLst>
                          </p:cTn>
                        </p:par>
                        <p:par>
                          <p:cTn id="19" fill="hold">
                            <p:stCondLst>
                              <p:cond delay="10000"/>
                            </p:stCondLst>
                            <p:childTnLst>
                              <p:par>
                                <p:cTn id="20" presetID="1" presetClass="entr" presetSubtype="0" fill="hold" grpId="0" nodeType="afterEffect">
                                  <p:stCondLst>
                                    <p:cond delay="2000"/>
                                  </p:stCondLst>
                                  <p:childTnLst>
                                    <p:set>
                                      <p:cBhvr>
                                        <p:cTn id="21" dur="1" fill="hold">
                                          <p:stCondLst>
                                            <p:cond delay="0"/>
                                          </p:stCondLst>
                                        </p:cTn>
                                        <p:tgtEl>
                                          <p:spTgt spid="9219">
                                            <p:txEl>
                                              <p:pRg st="5" end="5"/>
                                            </p:txEl>
                                          </p:spTgt>
                                        </p:tgtEl>
                                        <p:attrNameLst>
                                          <p:attrName>style.visibility</p:attrName>
                                        </p:attrNameLst>
                                      </p:cBhvr>
                                      <p:to>
                                        <p:strVal val="visible"/>
                                      </p:to>
                                    </p:set>
                                  </p:childTnLst>
                                </p:cTn>
                              </p:par>
                            </p:childTnLst>
                          </p:cTn>
                        </p:par>
                        <p:par>
                          <p:cTn id="22" fill="hold">
                            <p:stCondLst>
                              <p:cond delay="12000"/>
                            </p:stCondLst>
                            <p:childTnLst>
                              <p:par>
                                <p:cTn id="23" presetID="1" presetClass="entr" presetSubtype="0" fill="hold" grpId="0" nodeType="afterEffect">
                                  <p:stCondLst>
                                    <p:cond delay="2000"/>
                                  </p:stCondLst>
                                  <p:childTnLst>
                                    <p:set>
                                      <p:cBhvr>
                                        <p:cTn id="24" dur="1" fill="hold">
                                          <p:stCondLst>
                                            <p:cond delay="0"/>
                                          </p:stCondLst>
                                        </p:cTn>
                                        <p:tgtEl>
                                          <p:spTgt spid="9219">
                                            <p:txEl>
                                              <p:pRg st="6" end="6"/>
                                            </p:txEl>
                                          </p:spTgt>
                                        </p:tgtEl>
                                        <p:attrNameLst>
                                          <p:attrName>style.visibility</p:attrName>
                                        </p:attrNameLst>
                                      </p:cBhvr>
                                      <p:to>
                                        <p:strVal val="visible"/>
                                      </p:to>
                                    </p:set>
                                  </p:childTnLst>
                                </p:cTn>
                              </p:par>
                            </p:childTnLst>
                          </p:cTn>
                        </p:par>
                        <p:par>
                          <p:cTn id="25" fill="hold">
                            <p:stCondLst>
                              <p:cond delay="14000"/>
                            </p:stCondLst>
                            <p:childTnLst>
                              <p:par>
                                <p:cTn id="26" presetID="1" presetClass="entr" presetSubtype="0" fill="hold" grpId="0" nodeType="afterEffect">
                                  <p:stCondLst>
                                    <p:cond delay="100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8013"/>
          </a:xfrm>
        </p:spPr>
        <p:txBody>
          <a:bodyPr>
            <a:normAutofit/>
          </a:bodyPr>
          <a:lstStyle/>
          <a:p>
            <a:pPr>
              <a:defRPr/>
            </a:pPr>
            <a:r>
              <a:rPr lang="en-US" sz="3200" b="1" dirty="0" smtClean="0"/>
              <a:t>Impacts and Results</a:t>
            </a:r>
            <a:endParaRPr lang="en-US" sz="3200" b="1" dirty="0"/>
          </a:p>
        </p:txBody>
      </p:sp>
      <p:sp>
        <p:nvSpPr>
          <p:cNvPr id="22531" name="Content Placeholder 2"/>
          <p:cNvSpPr>
            <a:spLocks noGrp="1"/>
          </p:cNvSpPr>
          <p:nvPr>
            <p:ph idx="1"/>
          </p:nvPr>
        </p:nvSpPr>
        <p:spPr>
          <a:xfrm>
            <a:off x="457200" y="1282700"/>
            <a:ext cx="8686800" cy="1822450"/>
          </a:xfrm>
        </p:spPr>
        <p:txBody>
          <a:bodyPr/>
          <a:lstStyle/>
          <a:p>
            <a:r>
              <a:rPr lang="en-US" dirty="0" smtClean="0"/>
              <a:t>Quiet but strong influence on national &amp; local policy development</a:t>
            </a:r>
          </a:p>
          <a:p>
            <a:pPr lvl="1"/>
            <a:r>
              <a:rPr lang="en-US" dirty="0" smtClean="0"/>
              <a:t>State Council Directive 64 [2012]</a:t>
            </a:r>
          </a:p>
          <a:p>
            <a:pPr lvl="1"/>
            <a:r>
              <a:rPr lang="en-US" dirty="0" smtClean="0"/>
              <a:t>Media coverage/reports</a:t>
            </a:r>
          </a:p>
          <a:p>
            <a:pPr lvl="1"/>
            <a:r>
              <a:rPr lang="en-US" dirty="0" smtClean="0"/>
              <a:t>Convening power</a:t>
            </a:r>
          </a:p>
          <a:p>
            <a:pPr lvl="1"/>
            <a:endParaRPr lang="en-US" dirty="0" smtClean="0"/>
          </a:p>
        </p:txBody>
      </p:sp>
      <p:sp>
        <p:nvSpPr>
          <p:cNvPr id="22535" name="TextBox 8"/>
          <p:cNvSpPr txBox="1">
            <a:spLocks noChangeArrowheads="1"/>
          </p:cNvSpPr>
          <p:nvPr/>
        </p:nvSpPr>
        <p:spPr bwMode="auto">
          <a:xfrm>
            <a:off x="6835775" y="5618163"/>
            <a:ext cx="15986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SimSun" pitchFamily="2" charset="-122"/>
              </a:defRPr>
            </a:lvl1pPr>
            <a:lvl2pPr marL="742950" indent="-285750" eaLnBrk="0" hangingPunct="0">
              <a:defRPr kumimoji="1">
                <a:solidFill>
                  <a:schemeClr val="tx1"/>
                </a:solidFill>
                <a:latin typeface="Times New Roman" pitchFamily="18" charset="0"/>
                <a:ea typeface="SimSun" pitchFamily="2" charset="-122"/>
              </a:defRPr>
            </a:lvl2pPr>
            <a:lvl3pPr marL="1143000" indent="-228600" eaLnBrk="0" hangingPunct="0">
              <a:defRPr kumimoji="1">
                <a:solidFill>
                  <a:schemeClr val="tx1"/>
                </a:solidFill>
                <a:latin typeface="Times New Roman" pitchFamily="18" charset="0"/>
                <a:ea typeface="SimSun" pitchFamily="2" charset="-122"/>
              </a:defRPr>
            </a:lvl3pPr>
            <a:lvl4pPr marL="1600200" indent="-228600" eaLnBrk="0" hangingPunct="0">
              <a:defRPr kumimoji="1">
                <a:solidFill>
                  <a:schemeClr val="tx1"/>
                </a:solidFill>
                <a:latin typeface="Times New Roman" pitchFamily="18" charset="0"/>
                <a:ea typeface="SimSun" pitchFamily="2" charset="-122"/>
              </a:defRPr>
            </a:lvl4pPr>
            <a:lvl5pPr marL="2057400" indent="-228600" eaLnBrk="0" hangingPunct="0">
              <a:defRPr kumimoji="1">
                <a:solidFill>
                  <a:schemeClr val="tx1"/>
                </a:solidFill>
                <a:latin typeface="Times New Roman" pitchFamily="18" charset="0"/>
                <a:ea typeface="SimSun" pitchFamily="2" charset="-122"/>
              </a:defRPr>
            </a:lvl5pPr>
            <a:lvl6pPr marL="2514600" indent="-228600" defTabSz="457200" eaLnBrk="0" fontAlgn="base" hangingPunct="0">
              <a:spcBef>
                <a:spcPct val="0"/>
              </a:spcBef>
              <a:spcAft>
                <a:spcPct val="0"/>
              </a:spcAft>
              <a:defRPr kumimoji="1">
                <a:solidFill>
                  <a:schemeClr val="tx1"/>
                </a:solidFill>
                <a:latin typeface="Times New Roman" pitchFamily="18" charset="0"/>
                <a:ea typeface="SimSun" pitchFamily="2" charset="-122"/>
              </a:defRPr>
            </a:lvl6pPr>
            <a:lvl7pPr marL="2971800" indent="-228600" defTabSz="457200" eaLnBrk="0" fontAlgn="base" hangingPunct="0">
              <a:spcBef>
                <a:spcPct val="0"/>
              </a:spcBef>
              <a:spcAft>
                <a:spcPct val="0"/>
              </a:spcAft>
              <a:defRPr kumimoji="1">
                <a:solidFill>
                  <a:schemeClr val="tx1"/>
                </a:solidFill>
                <a:latin typeface="Times New Roman" pitchFamily="18" charset="0"/>
                <a:ea typeface="SimSun" pitchFamily="2" charset="-122"/>
              </a:defRPr>
            </a:lvl7pPr>
            <a:lvl8pPr marL="3429000" indent="-228600" defTabSz="457200" eaLnBrk="0" fontAlgn="base" hangingPunct="0">
              <a:spcBef>
                <a:spcPct val="0"/>
              </a:spcBef>
              <a:spcAft>
                <a:spcPct val="0"/>
              </a:spcAft>
              <a:defRPr kumimoji="1">
                <a:solidFill>
                  <a:schemeClr val="tx1"/>
                </a:solidFill>
                <a:latin typeface="Times New Roman" pitchFamily="18" charset="0"/>
                <a:ea typeface="SimSun" pitchFamily="2" charset="-122"/>
              </a:defRPr>
            </a:lvl8pPr>
            <a:lvl9pPr marL="3886200" indent="-228600" defTabSz="457200" eaLnBrk="0" fontAlgn="base" hangingPunct="0">
              <a:spcBef>
                <a:spcPct val="0"/>
              </a:spcBef>
              <a:spcAft>
                <a:spcPct val="0"/>
              </a:spcAft>
              <a:defRPr kumimoji="1">
                <a:solidFill>
                  <a:schemeClr val="tx1"/>
                </a:solidFill>
                <a:latin typeface="Times New Roman" pitchFamily="18" charset="0"/>
                <a:ea typeface="SimSun" pitchFamily="2" charset="-122"/>
              </a:defRPr>
            </a:lvl9pPr>
          </a:lstStyle>
          <a:p>
            <a:pPr algn="ctr" eaLnBrk="1" hangingPunct="1"/>
            <a:r>
              <a:rPr lang="en-US" altLang="zh-CN" dirty="0">
                <a:solidFill>
                  <a:srgbClr val="FF0000"/>
                </a:solidFill>
                <a:latin typeface="Calibri" pitchFamily="34" charset="0"/>
                <a:ea typeface="MS PGothic" pitchFamily="34" charset="-128"/>
              </a:rPr>
              <a:t>Have obtained </a:t>
            </a:r>
          </a:p>
          <a:p>
            <a:pPr algn="ctr" eaLnBrk="1" hangingPunct="1"/>
            <a:r>
              <a:rPr lang="en-US" altLang="zh-CN" dirty="0">
                <a:solidFill>
                  <a:srgbClr val="FF0000"/>
                </a:solidFill>
                <a:latin typeface="Calibri" pitchFamily="34" charset="0"/>
                <a:ea typeface="MS PGothic" pitchFamily="34" charset="-128"/>
              </a:rPr>
              <a:t>Bank support</a:t>
            </a:r>
          </a:p>
        </p:txBody>
      </p:sp>
      <p:sp>
        <p:nvSpPr>
          <p:cNvPr id="22536" name="Content Placeholder 2"/>
          <p:cNvSpPr txBox="1">
            <a:spLocks/>
          </p:cNvSpPr>
          <p:nvPr/>
        </p:nvSpPr>
        <p:spPr bwMode="auto">
          <a:xfrm>
            <a:off x="457200" y="2817813"/>
            <a:ext cx="6143625"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eaLnBrk="0" hangingPunct="0">
              <a:defRPr kumimoji="1">
                <a:solidFill>
                  <a:schemeClr val="tx1"/>
                </a:solidFill>
                <a:latin typeface="Times New Roman" pitchFamily="18" charset="0"/>
                <a:ea typeface="SimSun" pitchFamily="2" charset="-122"/>
              </a:defRPr>
            </a:lvl1pPr>
            <a:lvl2pPr indent="-182563" eaLnBrk="0" hangingPunct="0">
              <a:defRPr kumimoji="1">
                <a:solidFill>
                  <a:schemeClr val="tx1"/>
                </a:solidFill>
                <a:latin typeface="Times New Roman" pitchFamily="18" charset="0"/>
                <a:ea typeface="SimSun" pitchFamily="2" charset="-122"/>
              </a:defRPr>
            </a:lvl2pPr>
            <a:lvl3pPr marL="1143000" indent="-228600" eaLnBrk="0" hangingPunct="0">
              <a:defRPr kumimoji="1">
                <a:solidFill>
                  <a:schemeClr val="tx1"/>
                </a:solidFill>
                <a:latin typeface="Times New Roman" pitchFamily="18" charset="0"/>
                <a:ea typeface="SimSun" pitchFamily="2" charset="-122"/>
              </a:defRPr>
            </a:lvl3pPr>
            <a:lvl4pPr marL="1600200" indent="-228600" eaLnBrk="0" hangingPunct="0">
              <a:defRPr kumimoji="1">
                <a:solidFill>
                  <a:schemeClr val="tx1"/>
                </a:solidFill>
                <a:latin typeface="Times New Roman" pitchFamily="18" charset="0"/>
                <a:ea typeface="SimSun" pitchFamily="2" charset="-122"/>
              </a:defRPr>
            </a:lvl4pPr>
            <a:lvl5pPr marL="2057400" indent="-228600" eaLnBrk="0" hangingPunct="0">
              <a:defRPr kumimoji="1">
                <a:solidFill>
                  <a:schemeClr val="tx1"/>
                </a:solidFill>
                <a:latin typeface="Times New Roman" pitchFamily="18" charset="0"/>
                <a:ea typeface="SimSun" pitchFamily="2" charset="-122"/>
              </a:defRPr>
            </a:lvl5pPr>
            <a:lvl6pPr marL="2514600" indent="-228600" defTabSz="457200" eaLnBrk="0" fontAlgn="base" hangingPunct="0">
              <a:spcBef>
                <a:spcPct val="0"/>
              </a:spcBef>
              <a:spcAft>
                <a:spcPct val="0"/>
              </a:spcAft>
              <a:defRPr kumimoji="1">
                <a:solidFill>
                  <a:schemeClr val="tx1"/>
                </a:solidFill>
                <a:latin typeface="Times New Roman" pitchFamily="18" charset="0"/>
                <a:ea typeface="SimSun" pitchFamily="2" charset="-122"/>
              </a:defRPr>
            </a:lvl6pPr>
            <a:lvl7pPr marL="2971800" indent="-228600" defTabSz="457200" eaLnBrk="0" fontAlgn="base" hangingPunct="0">
              <a:spcBef>
                <a:spcPct val="0"/>
              </a:spcBef>
              <a:spcAft>
                <a:spcPct val="0"/>
              </a:spcAft>
              <a:defRPr kumimoji="1">
                <a:solidFill>
                  <a:schemeClr val="tx1"/>
                </a:solidFill>
                <a:latin typeface="Times New Roman" pitchFamily="18" charset="0"/>
                <a:ea typeface="SimSun" pitchFamily="2" charset="-122"/>
              </a:defRPr>
            </a:lvl7pPr>
            <a:lvl8pPr marL="3429000" indent="-228600" defTabSz="457200" eaLnBrk="0" fontAlgn="base" hangingPunct="0">
              <a:spcBef>
                <a:spcPct val="0"/>
              </a:spcBef>
              <a:spcAft>
                <a:spcPct val="0"/>
              </a:spcAft>
              <a:defRPr kumimoji="1">
                <a:solidFill>
                  <a:schemeClr val="tx1"/>
                </a:solidFill>
                <a:latin typeface="Times New Roman" pitchFamily="18" charset="0"/>
                <a:ea typeface="SimSun" pitchFamily="2" charset="-122"/>
              </a:defRPr>
            </a:lvl8pPr>
            <a:lvl9pPr marL="3886200" indent="-228600" defTabSz="457200" eaLnBrk="0" fontAlgn="base" hangingPunct="0">
              <a:spcBef>
                <a:spcPct val="0"/>
              </a:spcBef>
              <a:spcAft>
                <a:spcPct val="0"/>
              </a:spcAft>
              <a:defRPr kumimoji="1">
                <a:solidFill>
                  <a:schemeClr val="tx1"/>
                </a:solidFill>
                <a:latin typeface="Times New Roman" pitchFamily="18" charset="0"/>
                <a:ea typeface="SimSun" pitchFamily="2" charset="-122"/>
              </a:defRPr>
            </a:lvl9pPr>
          </a:lstStyle>
          <a:p>
            <a:pPr marL="0" indent="0">
              <a:spcBef>
                <a:spcPct val="20000"/>
              </a:spcBef>
              <a:buClr>
                <a:schemeClr val="accent1"/>
              </a:buClr>
              <a:buSzPct val="85000"/>
            </a:pPr>
            <a:r>
              <a:rPr lang="en-US" sz="2400" b="1" dirty="0">
                <a:latin typeface="Calibri" pitchFamily="34" charset="0"/>
                <a:ea typeface="Adobe 楷体 Std R"/>
                <a:cs typeface="Adobe 楷体 Std R"/>
              </a:rPr>
              <a:t>A solid, growing, and increasingly innovative lending program</a:t>
            </a:r>
          </a:p>
          <a:p>
            <a:pPr lvl="1">
              <a:spcBef>
                <a:spcPct val="20000"/>
              </a:spcBef>
              <a:buClr>
                <a:schemeClr val="accent1"/>
              </a:buClr>
              <a:buSzPct val="85000"/>
              <a:buFont typeface="Arial" pitchFamily="34" charset="0"/>
              <a:buChar char="•"/>
            </a:pPr>
            <a:r>
              <a:rPr lang="en-US" sz="2000" dirty="0">
                <a:latin typeface="Calibri" pitchFamily="34" charset="0"/>
                <a:ea typeface="Adobe 楷体 Std R"/>
                <a:cs typeface="Adobe 楷体 Std R"/>
              </a:rPr>
              <a:t>from 1 project/year to 3-5 projects/year since 2009</a:t>
            </a:r>
          </a:p>
          <a:p>
            <a:pPr lvl="1">
              <a:spcBef>
                <a:spcPct val="20000"/>
              </a:spcBef>
              <a:buClr>
                <a:schemeClr val="accent1"/>
              </a:buClr>
              <a:buSzPct val="85000"/>
              <a:buFont typeface="Arial" pitchFamily="34" charset="0"/>
              <a:buChar char="•"/>
            </a:pPr>
            <a:r>
              <a:rPr lang="en-US" sz="2000" dirty="0">
                <a:latin typeface="Calibri" pitchFamily="34" charset="0"/>
                <a:ea typeface="Adobe 楷体 Std R"/>
                <a:cs typeface="Adobe 楷体 Std R"/>
              </a:rPr>
              <a:t>Pipeline more aligned with Bank’s UT agenda</a:t>
            </a:r>
          </a:p>
          <a:p>
            <a:pPr marL="0" indent="0">
              <a:spcBef>
                <a:spcPct val="20000"/>
              </a:spcBef>
              <a:buClr>
                <a:schemeClr val="accent1"/>
              </a:buClr>
              <a:buSzPct val="85000"/>
            </a:pPr>
            <a:r>
              <a:rPr lang="en-US" sz="2400" b="1" dirty="0">
                <a:latin typeface="Calibri" pitchFamily="34" charset="0"/>
                <a:ea typeface="Adobe 楷体 Std R"/>
                <a:cs typeface="Adobe 楷体 Std R"/>
              </a:rPr>
              <a:t>An Organic Network of “Knowledge/Solution Agents”</a:t>
            </a:r>
          </a:p>
          <a:p>
            <a:pPr lvl="1">
              <a:spcBef>
                <a:spcPct val="20000"/>
              </a:spcBef>
              <a:buClr>
                <a:schemeClr val="accent1"/>
              </a:buClr>
              <a:buSzPct val="85000"/>
              <a:buFont typeface="Arial" pitchFamily="34" charset="0"/>
              <a:buChar char="•"/>
            </a:pPr>
            <a:r>
              <a:rPr lang="en-US" sz="2000" dirty="0">
                <a:latin typeface="Calibri" pitchFamily="34" charset="0"/>
                <a:ea typeface="Adobe 楷体 Std R"/>
                <a:cs typeface="Adobe 楷体 Std R"/>
              </a:rPr>
              <a:t>Partnerships with various stakeholders</a:t>
            </a:r>
          </a:p>
          <a:p>
            <a:pPr lvl="1">
              <a:spcBef>
                <a:spcPct val="20000"/>
              </a:spcBef>
              <a:buClr>
                <a:schemeClr val="accent1"/>
              </a:buClr>
              <a:buSzPct val="85000"/>
              <a:buFont typeface="Arial" pitchFamily="34" charset="0"/>
              <a:buChar char="•"/>
            </a:pPr>
            <a:r>
              <a:rPr lang="en-US" sz="2000" dirty="0">
                <a:latin typeface="Calibri" pitchFamily="34" charset="0"/>
                <a:ea typeface="Adobe 楷体 Std R"/>
                <a:cs typeface="Adobe 楷体 Std R"/>
              </a:rPr>
              <a:t>Network of local institutes/practitioners , demonstration cities</a:t>
            </a:r>
          </a:p>
        </p:txBody>
      </p:sp>
      <p:sp>
        <p:nvSpPr>
          <p:cNvPr id="22537" name="TextBox 8"/>
          <p:cNvSpPr txBox="1">
            <a:spLocks noChangeArrowheads="1"/>
          </p:cNvSpPr>
          <p:nvPr/>
        </p:nvSpPr>
        <p:spPr bwMode="auto">
          <a:xfrm>
            <a:off x="6305550" y="1998663"/>
            <a:ext cx="265906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SimSun" pitchFamily="2" charset="-122"/>
              </a:defRPr>
            </a:lvl1pPr>
            <a:lvl2pPr marL="742950" indent="-285750" eaLnBrk="0" hangingPunct="0">
              <a:defRPr kumimoji="1">
                <a:solidFill>
                  <a:schemeClr val="tx1"/>
                </a:solidFill>
                <a:latin typeface="Times New Roman" pitchFamily="18" charset="0"/>
                <a:ea typeface="SimSun" pitchFamily="2" charset="-122"/>
              </a:defRPr>
            </a:lvl2pPr>
            <a:lvl3pPr marL="1143000" indent="-228600" eaLnBrk="0" hangingPunct="0">
              <a:defRPr kumimoji="1">
                <a:solidFill>
                  <a:schemeClr val="tx1"/>
                </a:solidFill>
                <a:latin typeface="Times New Roman" pitchFamily="18" charset="0"/>
                <a:ea typeface="SimSun" pitchFamily="2" charset="-122"/>
              </a:defRPr>
            </a:lvl3pPr>
            <a:lvl4pPr marL="1600200" indent="-228600" eaLnBrk="0" hangingPunct="0">
              <a:defRPr kumimoji="1">
                <a:solidFill>
                  <a:schemeClr val="tx1"/>
                </a:solidFill>
                <a:latin typeface="Times New Roman" pitchFamily="18" charset="0"/>
                <a:ea typeface="SimSun" pitchFamily="2" charset="-122"/>
              </a:defRPr>
            </a:lvl4pPr>
            <a:lvl5pPr marL="2057400" indent="-228600" eaLnBrk="0" hangingPunct="0">
              <a:defRPr kumimoji="1">
                <a:solidFill>
                  <a:schemeClr val="tx1"/>
                </a:solidFill>
                <a:latin typeface="Times New Roman" pitchFamily="18" charset="0"/>
                <a:ea typeface="SimSun" pitchFamily="2" charset="-122"/>
              </a:defRPr>
            </a:lvl5pPr>
            <a:lvl6pPr marL="2514600" indent="-228600" defTabSz="457200" eaLnBrk="0" fontAlgn="base" hangingPunct="0">
              <a:spcBef>
                <a:spcPct val="0"/>
              </a:spcBef>
              <a:spcAft>
                <a:spcPct val="0"/>
              </a:spcAft>
              <a:defRPr kumimoji="1">
                <a:solidFill>
                  <a:schemeClr val="tx1"/>
                </a:solidFill>
                <a:latin typeface="Times New Roman" pitchFamily="18" charset="0"/>
                <a:ea typeface="SimSun" pitchFamily="2" charset="-122"/>
              </a:defRPr>
            </a:lvl6pPr>
            <a:lvl7pPr marL="2971800" indent="-228600" defTabSz="457200" eaLnBrk="0" fontAlgn="base" hangingPunct="0">
              <a:spcBef>
                <a:spcPct val="0"/>
              </a:spcBef>
              <a:spcAft>
                <a:spcPct val="0"/>
              </a:spcAft>
              <a:defRPr kumimoji="1">
                <a:solidFill>
                  <a:schemeClr val="tx1"/>
                </a:solidFill>
                <a:latin typeface="Times New Roman" pitchFamily="18" charset="0"/>
                <a:ea typeface="SimSun" pitchFamily="2" charset="-122"/>
              </a:defRPr>
            </a:lvl7pPr>
            <a:lvl8pPr marL="3429000" indent="-228600" defTabSz="457200" eaLnBrk="0" fontAlgn="base" hangingPunct="0">
              <a:spcBef>
                <a:spcPct val="0"/>
              </a:spcBef>
              <a:spcAft>
                <a:spcPct val="0"/>
              </a:spcAft>
              <a:defRPr kumimoji="1">
                <a:solidFill>
                  <a:schemeClr val="tx1"/>
                </a:solidFill>
                <a:latin typeface="Times New Roman" pitchFamily="18" charset="0"/>
                <a:ea typeface="SimSun" pitchFamily="2" charset="-122"/>
              </a:defRPr>
            </a:lvl8pPr>
            <a:lvl9pPr marL="3886200" indent="-228600" defTabSz="457200" eaLnBrk="0" fontAlgn="base" hangingPunct="0">
              <a:spcBef>
                <a:spcPct val="0"/>
              </a:spcBef>
              <a:spcAft>
                <a:spcPct val="0"/>
              </a:spcAft>
              <a:defRPr kumimoji="1">
                <a:solidFill>
                  <a:schemeClr val="tx1"/>
                </a:solidFill>
                <a:latin typeface="Times New Roman" pitchFamily="18" charset="0"/>
                <a:ea typeface="SimSun" pitchFamily="2" charset="-122"/>
              </a:defRPr>
            </a:lvl9pPr>
          </a:lstStyle>
          <a:p>
            <a:pPr algn="ctr" eaLnBrk="1" hangingPunct="1"/>
            <a:r>
              <a:rPr lang="en-US" altLang="zh-CN" b="1" dirty="0">
                <a:solidFill>
                  <a:srgbClr val="FF0000"/>
                </a:solidFill>
                <a:latin typeface="Calibri" pitchFamily="34" charset="0"/>
                <a:ea typeface="MS PGothic" pitchFamily="34" charset="-128"/>
              </a:rPr>
              <a:t>First round of </a:t>
            </a:r>
          </a:p>
          <a:p>
            <a:pPr algn="ctr" eaLnBrk="1" hangingPunct="1"/>
            <a:r>
              <a:rPr lang="en-US" altLang="zh-CN" b="1" dirty="0">
                <a:solidFill>
                  <a:srgbClr val="FF0000"/>
                </a:solidFill>
                <a:latin typeface="Calibri" pitchFamily="34" charset="0"/>
                <a:ea typeface="MS PGothic" pitchFamily="34" charset="-128"/>
              </a:rPr>
              <a:t>“Transit Metropolis” Demonstration Cities awarded by </a:t>
            </a:r>
            <a:r>
              <a:rPr lang="en-US" altLang="zh-CN" b="1" dirty="0" err="1">
                <a:solidFill>
                  <a:srgbClr val="FF0000"/>
                </a:solidFill>
                <a:latin typeface="Calibri" pitchFamily="34" charset="0"/>
                <a:ea typeface="MS PGothic" pitchFamily="34" charset="-128"/>
              </a:rPr>
              <a:t>MoT</a:t>
            </a:r>
            <a:r>
              <a:rPr lang="en-US" altLang="zh-CN" b="1" dirty="0">
                <a:solidFill>
                  <a:srgbClr val="FF0000"/>
                </a:solidFill>
                <a:latin typeface="Calibri" pitchFamily="34" charset="0"/>
                <a:ea typeface="MS PGothic" pitchFamily="34" charset="-128"/>
              </a:rPr>
              <a:t> in 2012</a:t>
            </a:r>
          </a:p>
        </p:txBody>
      </p:sp>
      <p:grpSp>
        <p:nvGrpSpPr>
          <p:cNvPr id="8" name="组 6"/>
          <p:cNvGrpSpPr/>
          <p:nvPr/>
        </p:nvGrpSpPr>
        <p:grpSpPr>
          <a:xfrm>
            <a:off x="6400800" y="3263979"/>
            <a:ext cx="2286000" cy="2238375"/>
            <a:chOff x="1799828" y="1189854"/>
            <a:chExt cx="2496343" cy="2496343"/>
          </a:xfrm>
          <a:gradFill>
            <a:gsLst>
              <a:gs pos="0">
                <a:schemeClr val="tx2">
                  <a:lumMod val="60000"/>
                  <a:lumOff val="40000"/>
                </a:schemeClr>
              </a:gs>
              <a:gs pos="45000">
                <a:schemeClr val="tx2">
                  <a:lumMod val="40000"/>
                  <a:lumOff val="60000"/>
                </a:schemeClr>
              </a:gs>
              <a:gs pos="100000">
                <a:schemeClr val="tx2">
                  <a:lumMod val="20000"/>
                  <a:lumOff val="80000"/>
                </a:schemeClr>
              </a:gs>
            </a:gsLst>
            <a:lin ang="16200000" scaled="1"/>
          </a:gradFill>
        </p:grpSpPr>
        <p:sp>
          <p:nvSpPr>
            <p:cNvPr id="9" name="椭圆 7"/>
            <p:cNvSpPr/>
            <p:nvPr/>
          </p:nvSpPr>
          <p:spPr>
            <a:xfrm>
              <a:off x="1799828" y="1189854"/>
              <a:ext cx="2496343" cy="2496343"/>
            </a:xfrm>
            <a:prstGeom prst="ellipse">
              <a:avLst/>
            </a:prstGeom>
            <a:grp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0" name="椭圆 4"/>
            <p:cNvSpPr/>
            <p:nvPr/>
          </p:nvSpPr>
          <p:spPr>
            <a:xfrm>
              <a:off x="2165409" y="1555435"/>
              <a:ext cx="1765181" cy="1765181"/>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45720" tIns="45720" rIns="45720" bIns="45720" numCol="1" spcCol="1270" anchor="ctr" anchorCtr="0">
              <a:noAutofit/>
            </a:bodyPr>
            <a:lstStyle/>
            <a:p>
              <a:pPr algn="ctr" fontAlgn="auto">
                <a:spcBef>
                  <a:spcPts val="0"/>
                </a:spcBef>
                <a:spcAft>
                  <a:spcPts val="0"/>
                </a:spcAft>
                <a:defRPr/>
              </a:pPr>
              <a:r>
                <a:rPr lang="en-US" sz="4800" dirty="0"/>
                <a:t>13 </a:t>
              </a:r>
            </a:p>
            <a:p>
              <a:pPr algn="ctr" fontAlgn="auto">
                <a:spcBef>
                  <a:spcPts val="0"/>
                </a:spcBef>
                <a:spcAft>
                  <a:spcPts val="0"/>
                </a:spcAft>
                <a:defRPr/>
              </a:pPr>
              <a:r>
                <a:rPr lang="en-US" dirty="0"/>
                <a:t>Out of </a:t>
              </a:r>
              <a:r>
                <a:rPr lang="en-US" sz="2800" dirty="0"/>
                <a:t>15</a:t>
              </a:r>
            </a:p>
            <a:p>
              <a:pPr algn="ctr" fontAlgn="auto">
                <a:spcBef>
                  <a:spcPts val="0"/>
                </a:spcBef>
                <a:spcAft>
                  <a:spcPts val="0"/>
                </a:spcAft>
                <a:defRPr/>
              </a:pPr>
              <a:r>
                <a:rPr lang="en-US" dirty="0"/>
                <a:t>Selected from </a:t>
              </a:r>
              <a:r>
                <a:rPr lang="en-US" sz="2800" dirty="0"/>
                <a:t>700+</a:t>
              </a:r>
            </a:p>
          </p:txBody>
        </p:sp>
      </p:grpSp>
      <p:sp>
        <p:nvSpPr>
          <p:cNvPr id="11" name="Rectangle 10"/>
          <p:cNvSpPr/>
          <p:nvPr/>
        </p:nvSpPr>
        <p:spPr>
          <a:xfrm>
            <a:off x="2115613" y="6393597"/>
            <a:ext cx="2037287" cy="312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5419596"/>
      </p:ext>
    </p:extLst>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250"/>
                            </p:stCondLst>
                            <p:childTnLst>
                              <p:par>
                                <p:cTn id="9" presetID="1" presetClass="entr" presetSubtype="0" fill="hold" grpId="0" nodeType="afterEffect">
                                  <p:stCondLst>
                                    <p:cond delay="2000"/>
                                  </p:stCondLst>
                                  <p:childTnLst>
                                    <p:set>
                                      <p:cBhvr>
                                        <p:cTn id="10" dur="1" fill="hold">
                                          <p:stCondLst>
                                            <p:cond delay="0"/>
                                          </p:stCondLst>
                                        </p:cTn>
                                        <p:tgtEl>
                                          <p:spTgt spid="22531">
                                            <p:txEl>
                                              <p:pRg st="0" end="0"/>
                                            </p:txEl>
                                          </p:spTgt>
                                        </p:tgtEl>
                                        <p:attrNameLst>
                                          <p:attrName>style.visibility</p:attrName>
                                        </p:attrNameLst>
                                      </p:cBhvr>
                                      <p:to>
                                        <p:strVal val="visible"/>
                                      </p:to>
                                    </p:set>
                                  </p:childTnLst>
                                </p:cTn>
                              </p:par>
                            </p:childTnLst>
                          </p:cTn>
                        </p:par>
                        <p:par>
                          <p:cTn id="11" fill="hold">
                            <p:stCondLst>
                              <p:cond delay="3250"/>
                            </p:stCondLst>
                            <p:childTnLst>
                              <p:par>
                                <p:cTn id="12" presetID="1" presetClass="entr" presetSubtype="0" fill="hold" grpId="0" nodeType="afterEffect">
                                  <p:stCondLst>
                                    <p:cond delay="500"/>
                                  </p:stCondLst>
                                  <p:childTnLst>
                                    <p:set>
                                      <p:cBhvr>
                                        <p:cTn id="13" dur="1" fill="hold">
                                          <p:stCondLst>
                                            <p:cond delay="0"/>
                                          </p:stCondLst>
                                        </p:cTn>
                                        <p:tgtEl>
                                          <p:spTgt spid="22531">
                                            <p:txEl>
                                              <p:pRg st="1" end="1"/>
                                            </p:txEl>
                                          </p:spTgt>
                                        </p:tgtEl>
                                        <p:attrNameLst>
                                          <p:attrName>style.visibility</p:attrName>
                                        </p:attrNameLst>
                                      </p:cBhvr>
                                      <p:to>
                                        <p:strVal val="visible"/>
                                      </p:to>
                                    </p:set>
                                  </p:childTnLst>
                                </p:cTn>
                              </p:par>
                            </p:childTnLst>
                          </p:cTn>
                        </p:par>
                        <p:par>
                          <p:cTn id="14" fill="hold">
                            <p:stCondLst>
                              <p:cond delay="3750"/>
                            </p:stCondLst>
                            <p:childTnLst>
                              <p:par>
                                <p:cTn id="15" presetID="1" presetClass="entr" presetSubtype="0" fill="hold" grpId="0" nodeType="afterEffect">
                                  <p:stCondLst>
                                    <p:cond delay="500"/>
                                  </p:stCondLst>
                                  <p:childTnLst>
                                    <p:set>
                                      <p:cBhvr>
                                        <p:cTn id="16" dur="1" fill="hold">
                                          <p:stCondLst>
                                            <p:cond delay="0"/>
                                          </p:stCondLst>
                                        </p:cTn>
                                        <p:tgtEl>
                                          <p:spTgt spid="22531">
                                            <p:txEl>
                                              <p:pRg st="2" end="2"/>
                                            </p:txEl>
                                          </p:spTgt>
                                        </p:tgtEl>
                                        <p:attrNameLst>
                                          <p:attrName>style.visibility</p:attrName>
                                        </p:attrNameLst>
                                      </p:cBhvr>
                                      <p:to>
                                        <p:strVal val="visible"/>
                                      </p:to>
                                    </p:set>
                                  </p:childTnLst>
                                </p:cTn>
                              </p:par>
                            </p:childTnLst>
                          </p:cTn>
                        </p:par>
                        <p:par>
                          <p:cTn id="17" fill="hold">
                            <p:stCondLst>
                              <p:cond delay="4250"/>
                            </p:stCondLst>
                            <p:childTnLst>
                              <p:par>
                                <p:cTn id="18" presetID="1" presetClass="entr" presetSubtype="0" fill="hold" grpId="0" nodeType="afterEffect">
                                  <p:stCondLst>
                                    <p:cond delay="500"/>
                                  </p:stCondLst>
                                  <p:childTnLst>
                                    <p:set>
                                      <p:cBhvr>
                                        <p:cTn id="19" dur="1" fill="hold">
                                          <p:stCondLst>
                                            <p:cond delay="0"/>
                                          </p:stCondLst>
                                        </p:cTn>
                                        <p:tgtEl>
                                          <p:spTgt spid="22531">
                                            <p:txEl>
                                              <p:pRg st="3" end="3"/>
                                            </p:txEl>
                                          </p:spTgt>
                                        </p:tgtEl>
                                        <p:attrNameLst>
                                          <p:attrName>style.visibility</p:attrName>
                                        </p:attrNameLst>
                                      </p:cBhvr>
                                      <p:to>
                                        <p:strVal val="visible"/>
                                      </p:to>
                                    </p:set>
                                  </p:childTnLst>
                                </p:cTn>
                              </p:par>
                            </p:childTnLst>
                          </p:cTn>
                        </p:par>
                        <p:par>
                          <p:cTn id="20" fill="hold">
                            <p:stCondLst>
                              <p:cond delay="4750"/>
                            </p:stCondLst>
                            <p:childTnLst>
                              <p:par>
                                <p:cTn id="21" presetID="1" presetClass="entr" presetSubtype="0" fill="hold" nodeType="afterEffect">
                                  <p:stCondLst>
                                    <p:cond delay="5000"/>
                                  </p:stCondLst>
                                  <p:childTnLst>
                                    <p:set>
                                      <p:cBhvr>
                                        <p:cTn id="22" dur="1" fill="hold">
                                          <p:stCondLst>
                                            <p:cond delay="0"/>
                                          </p:stCondLst>
                                        </p:cTn>
                                        <p:tgtEl>
                                          <p:spTgt spid="22536">
                                            <p:txEl>
                                              <p:pRg st="0" end="0"/>
                                            </p:txEl>
                                          </p:spTgt>
                                        </p:tgtEl>
                                        <p:attrNameLst>
                                          <p:attrName>style.visibility</p:attrName>
                                        </p:attrNameLst>
                                      </p:cBhvr>
                                      <p:to>
                                        <p:strVal val="visible"/>
                                      </p:to>
                                    </p:set>
                                  </p:childTnLst>
                                </p:cTn>
                              </p:par>
                            </p:childTnLst>
                          </p:cTn>
                        </p:par>
                        <p:par>
                          <p:cTn id="23" fill="hold">
                            <p:stCondLst>
                              <p:cond delay="9750"/>
                            </p:stCondLst>
                            <p:childTnLst>
                              <p:par>
                                <p:cTn id="24" presetID="1" presetClass="entr" presetSubtype="0" fill="hold" nodeType="afterEffect">
                                  <p:stCondLst>
                                    <p:cond delay="500"/>
                                  </p:stCondLst>
                                  <p:childTnLst>
                                    <p:set>
                                      <p:cBhvr>
                                        <p:cTn id="25" dur="1" fill="hold">
                                          <p:stCondLst>
                                            <p:cond delay="0"/>
                                          </p:stCondLst>
                                        </p:cTn>
                                        <p:tgtEl>
                                          <p:spTgt spid="22536">
                                            <p:txEl>
                                              <p:pRg st="1" end="1"/>
                                            </p:txEl>
                                          </p:spTgt>
                                        </p:tgtEl>
                                        <p:attrNameLst>
                                          <p:attrName>style.visibility</p:attrName>
                                        </p:attrNameLst>
                                      </p:cBhvr>
                                      <p:to>
                                        <p:strVal val="visible"/>
                                      </p:to>
                                    </p:set>
                                  </p:childTnLst>
                                </p:cTn>
                              </p:par>
                            </p:childTnLst>
                          </p:cTn>
                        </p:par>
                        <p:par>
                          <p:cTn id="26" fill="hold">
                            <p:stCondLst>
                              <p:cond delay="10250"/>
                            </p:stCondLst>
                            <p:childTnLst>
                              <p:par>
                                <p:cTn id="27" presetID="1" presetClass="entr" presetSubtype="0" fill="hold" nodeType="afterEffect">
                                  <p:stCondLst>
                                    <p:cond delay="500"/>
                                  </p:stCondLst>
                                  <p:childTnLst>
                                    <p:set>
                                      <p:cBhvr>
                                        <p:cTn id="28" dur="1" fill="hold">
                                          <p:stCondLst>
                                            <p:cond delay="0"/>
                                          </p:stCondLst>
                                        </p:cTn>
                                        <p:tgtEl>
                                          <p:spTgt spid="22536">
                                            <p:txEl>
                                              <p:pRg st="2" end="2"/>
                                            </p:txEl>
                                          </p:spTgt>
                                        </p:tgtEl>
                                        <p:attrNameLst>
                                          <p:attrName>style.visibility</p:attrName>
                                        </p:attrNameLst>
                                      </p:cBhvr>
                                      <p:to>
                                        <p:strVal val="visible"/>
                                      </p:to>
                                    </p:set>
                                  </p:childTnLst>
                                </p:cTn>
                              </p:par>
                            </p:childTnLst>
                          </p:cTn>
                        </p:par>
                        <p:par>
                          <p:cTn id="29" fill="hold">
                            <p:stCondLst>
                              <p:cond delay="10750"/>
                            </p:stCondLst>
                            <p:childTnLst>
                              <p:par>
                                <p:cTn id="30" presetID="1" presetClass="entr" presetSubtype="0" fill="hold" nodeType="afterEffect">
                                  <p:stCondLst>
                                    <p:cond delay="1500"/>
                                  </p:stCondLst>
                                  <p:childTnLst>
                                    <p:set>
                                      <p:cBhvr>
                                        <p:cTn id="31" dur="1" fill="hold">
                                          <p:stCondLst>
                                            <p:cond delay="0"/>
                                          </p:stCondLst>
                                        </p:cTn>
                                        <p:tgtEl>
                                          <p:spTgt spid="22536">
                                            <p:txEl>
                                              <p:pRg st="3" end="3"/>
                                            </p:txEl>
                                          </p:spTgt>
                                        </p:tgtEl>
                                        <p:attrNameLst>
                                          <p:attrName>style.visibility</p:attrName>
                                        </p:attrNameLst>
                                      </p:cBhvr>
                                      <p:to>
                                        <p:strVal val="visible"/>
                                      </p:to>
                                    </p:set>
                                  </p:childTnLst>
                                </p:cTn>
                              </p:par>
                            </p:childTnLst>
                          </p:cTn>
                        </p:par>
                        <p:par>
                          <p:cTn id="32" fill="hold">
                            <p:stCondLst>
                              <p:cond delay="12250"/>
                            </p:stCondLst>
                            <p:childTnLst>
                              <p:par>
                                <p:cTn id="33" presetID="1" presetClass="entr" presetSubtype="0" fill="hold" nodeType="afterEffect">
                                  <p:stCondLst>
                                    <p:cond delay="500"/>
                                  </p:stCondLst>
                                  <p:childTnLst>
                                    <p:set>
                                      <p:cBhvr>
                                        <p:cTn id="34" dur="1" fill="hold">
                                          <p:stCondLst>
                                            <p:cond delay="0"/>
                                          </p:stCondLst>
                                        </p:cTn>
                                        <p:tgtEl>
                                          <p:spTgt spid="22536">
                                            <p:txEl>
                                              <p:pRg st="4" end="4"/>
                                            </p:txEl>
                                          </p:spTgt>
                                        </p:tgtEl>
                                        <p:attrNameLst>
                                          <p:attrName>style.visibility</p:attrName>
                                        </p:attrNameLst>
                                      </p:cBhvr>
                                      <p:to>
                                        <p:strVal val="visible"/>
                                      </p:to>
                                    </p:set>
                                  </p:childTnLst>
                                </p:cTn>
                              </p:par>
                            </p:childTnLst>
                          </p:cTn>
                        </p:par>
                        <p:par>
                          <p:cTn id="35" fill="hold">
                            <p:stCondLst>
                              <p:cond delay="12750"/>
                            </p:stCondLst>
                            <p:childTnLst>
                              <p:par>
                                <p:cTn id="36" presetID="1" presetClass="entr" presetSubtype="0" fill="hold" nodeType="afterEffect">
                                  <p:stCondLst>
                                    <p:cond delay="500"/>
                                  </p:stCondLst>
                                  <p:childTnLst>
                                    <p:set>
                                      <p:cBhvr>
                                        <p:cTn id="37" dur="1" fill="hold">
                                          <p:stCondLst>
                                            <p:cond delay="0"/>
                                          </p:stCondLst>
                                        </p:cTn>
                                        <p:tgtEl>
                                          <p:spTgt spid="22536">
                                            <p:txEl>
                                              <p:pRg st="5" end="5"/>
                                            </p:txEl>
                                          </p:spTgt>
                                        </p:tgtEl>
                                        <p:attrNameLst>
                                          <p:attrName>style.visibility</p:attrName>
                                        </p:attrNameLst>
                                      </p:cBhvr>
                                      <p:to>
                                        <p:strVal val="visible"/>
                                      </p:to>
                                    </p:set>
                                  </p:childTnLst>
                                </p:cTn>
                              </p:par>
                            </p:childTnLst>
                          </p:cTn>
                        </p:par>
                        <p:par>
                          <p:cTn id="38" fill="hold">
                            <p:stCondLst>
                              <p:cond delay="13250"/>
                            </p:stCondLst>
                            <p:childTnLst>
                              <p:par>
                                <p:cTn id="39" presetID="10" presetClass="entr" presetSubtype="0" fill="hold" grpId="0" nodeType="afterEffect">
                                  <p:stCondLst>
                                    <p:cond delay="4000"/>
                                  </p:stCondLst>
                                  <p:childTnLst>
                                    <p:set>
                                      <p:cBhvr>
                                        <p:cTn id="40" dur="1" fill="hold">
                                          <p:stCondLst>
                                            <p:cond delay="0"/>
                                          </p:stCondLst>
                                        </p:cTn>
                                        <p:tgtEl>
                                          <p:spTgt spid="22537"/>
                                        </p:tgtEl>
                                        <p:attrNameLst>
                                          <p:attrName>style.visibility</p:attrName>
                                        </p:attrNameLst>
                                      </p:cBhvr>
                                      <p:to>
                                        <p:strVal val="visible"/>
                                      </p:to>
                                    </p:set>
                                    <p:animEffect transition="in" filter="fade">
                                      <p:cBhvr>
                                        <p:cTn id="41" dur="500"/>
                                        <p:tgtEl>
                                          <p:spTgt spid="22537"/>
                                        </p:tgtEl>
                                      </p:cBhvr>
                                    </p:animEffect>
                                  </p:childTnLst>
                                </p:cTn>
                              </p:par>
                            </p:childTnLst>
                          </p:cTn>
                        </p:par>
                        <p:par>
                          <p:cTn id="42" fill="hold">
                            <p:stCondLst>
                              <p:cond delay="17750"/>
                            </p:stCondLst>
                            <p:childTnLst>
                              <p:par>
                                <p:cTn id="43" presetID="10" presetClass="entr" presetSubtype="0" fill="hold" nodeType="afterEffect">
                                  <p:stCondLst>
                                    <p:cond delay="300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par>
                          <p:cTn id="46" fill="hold">
                            <p:stCondLst>
                              <p:cond delay="21250"/>
                            </p:stCondLst>
                            <p:childTnLst>
                              <p:par>
                                <p:cTn id="47" presetID="10" presetClass="entr" presetSubtype="0" fill="hold" grpId="0" nodeType="afterEffect">
                                  <p:stCondLst>
                                    <p:cond delay="1750"/>
                                  </p:stCondLst>
                                  <p:childTnLst>
                                    <p:set>
                                      <p:cBhvr>
                                        <p:cTn id="48" dur="1" fill="hold">
                                          <p:stCondLst>
                                            <p:cond delay="0"/>
                                          </p:stCondLst>
                                        </p:cTn>
                                        <p:tgtEl>
                                          <p:spTgt spid="22535"/>
                                        </p:tgtEl>
                                        <p:attrNameLst>
                                          <p:attrName>style.visibility</p:attrName>
                                        </p:attrNameLst>
                                      </p:cBhvr>
                                      <p:to>
                                        <p:strVal val="visible"/>
                                      </p:to>
                                    </p:set>
                                    <p:animEffect transition="in" filter="fade">
                                      <p:cBhvr>
                                        <p:cTn id="49" dur="500"/>
                                        <p:tgtEl>
                                          <p:spTgt spid="22535"/>
                                        </p:tgtEl>
                                      </p:cBhvr>
                                    </p:animEffect>
                                  </p:childTnLst>
                                </p:cTn>
                              </p:par>
                            </p:childTnLst>
                          </p:cTn>
                        </p:par>
                        <p:par>
                          <p:cTn id="50" fill="hold">
                            <p:stCondLst>
                              <p:cond delay="23500"/>
                            </p:stCondLst>
                            <p:childTnLst>
                              <p:par>
                                <p:cTn id="51" presetID="1" presetClass="entr" presetSubtype="0" fill="hold" grpId="0" nodeType="afterEffect">
                                  <p:stCondLst>
                                    <p:cond delay="700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531" grpId="0" uiExpand="1" build="p"/>
      <p:bldP spid="22535" grpId="0"/>
      <p:bldP spid="22537"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Thank You!</a:t>
            </a:r>
            <a:endParaRPr lang="en-US" sz="4400" dirty="0"/>
          </a:p>
        </p:txBody>
      </p:sp>
      <p:sp>
        <p:nvSpPr>
          <p:cNvPr id="3" name="Rectangle 2"/>
          <p:cNvSpPr/>
          <p:nvPr/>
        </p:nvSpPr>
        <p:spPr>
          <a:xfrm>
            <a:off x="533400" y="2980944"/>
            <a:ext cx="7315200" cy="646331"/>
          </a:xfrm>
          <a:prstGeom prst="rect">
            <a:avLst/>
          </a:prstGeom>
        </p:spPr>
        <p:txBody>
          <a:bodyPr wrap="square">
            <a:spAutoFit/>
          </a:bodyPr>
          <a:lstStyle/>
          <a:p>
            <a:pPr>
              <a:defRPr/>
            </a:pPr>
            <a:r>
              <a:rPr lang="en-US" dirty="0"/>
              <a:t>For more information, please  visit: </a:t>
            </a:r>
            <a:r>
              <a:rPr lang="en-US" u="sng" dirty="0">
                <a:hlinkClick r:id="rId2"/>
              </a:rPr>
              <a:t>www.worldbank.org/china/urbantransport</a:t>
            </a:r>
            <a:endParaRPr lang="en-US" u="sng" dirty="0"/>
          </a:p>
        </p:txBody>
      </p:sp>
    </p:spTree>
    <p:extLst>
      <p:ext uri="{BB962C8B-B14F-4D97-AF65-F5344CB8AC3E}">
        <p14:creationId xmlns:p14="http://schemas.microsoft.com/office/powerpoint/2010/main" val="460716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 descr="ring road segment"/>
          <p:cNvPicPr>
            <a:picLocks noChangeAspect="1" noChangeArrowheads="1"/>
          </p:cNvPicPr>
          <p:nvPr/>
        </p:nvPicPr>
        <p:blipFill rotWithShape="1">
          <a:blip r:embed="rId4" cstate="print">
            <a:lum contrast="12000"/>
            <a:extLst>
              <a:ext uri="{28A0092B-C50C-407E-A947-70E740481C1C}">
                <a14:useLocalDpi xmlns:a14="http://schemas.microsoft.com/office/drawing/2010/main" val="0"/>
              </a:ext>
            </a:extLst>
          </a:blip>
          <a:srcRect t="25279"/>
          <a:stretch/>
        </p:blipFill>
        <p:spPr bwMode="auto">
          <a:xfrm>
            <a:off x="5638800" y="1757818"/>
            <a:ext cx="2895600" cy="162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文本框 14"/>
          <p:cNvSpPr txBox="1"/>
          <p:nvPr/>
        </p:nvSpPr>
        <p:spPr>
          <a:xfrm>
            <a:off x="2438400" y="5316379"/>
            <a:ext cx="2294730" cy="1077218"/>
          </a:xfrm>
          <a:prstGeom prst="rect">
            <a:avLst/>
          </a:prstGeom>
          <a:noFill/>
        </p:spPr>
        <p:txBody>
          <a:bodyPr wrap="square" rtlCol="0">
            <a:spAutoFit/>
          </a:bodyPr>
          <a:lstStyle/>
          <a:p>
            <a:r>
              <a:rPr kumimoji="1" lang="en-US" altLang="zh-CN" sz="1600" dirty="0" smtClean="0">
                <a:solidFill>
                  <a:schemeClr val="tx1">
                    <a:lumMod val="85000"/>
                    <a:lumOff val="15000"/>
                  </a:schemeClr>
                </a:solidFill>
                <a:latin typeface="Arial Black"/>
                <a:cs typeface="Arial Black"/>
              </a:rPr>
              <a:t>Promoting Transit</a:t>
            </a:r>
            <a:endParaRPr kumimoji="1" lang="en-US" altLang="zh-CN" sz="1600" dirty="0">
              <a:solidFill>
                <a:schemeClr val="tx1">
                  <a:lumMod val="85000"/>
                  <a:lumOff val="15000"/>
                </a:schemeClr>
              </a:solidFill>
              <a:latin typeface="Arial Black"/>
              <a:cs typeface="Arial Black"/>
            </a:endParaRPr>
          </a:p>
          <a:p>
            <a:r>
              <a:rPr kumimoji="1" lang="en-US" altLang="zh-CN" sz="1600" dirty="0" smtClean="0">
                <a:solidFill>
                  <a:schemeClr val="tx1">
                    <a:lumMod val="85000"/>
                    <a:lumOff val="15000"/>
                  </a:schemeClr>
                </a:solidFill>
                <a:latin typeface="Arial Black"/>
                <a:cs typeface="Arial Black"/>
              </a:rPr>
              <a:t>Metropolis:</a:t>
            </a:r>
            <a:endParaRPr kumimoji="1" lang="zh-CN" altLang="en-US" sz="1600" dirty="0">
              <a:solidFill>
                <a:schemeClr val="tx1">
                  <a:lumMod val="85000"/>
                  <a:lumOff val="15000"/>
                </a:schemeClr>
              </a:solidFill>
              <a:latin typeface="Arial Black"/>
              <a:cs typeface="Arial Black"/>
            </a:endParaRPr>
          </a:p>
          <a:p>
            <a:r>
              <a:rPr kumimoji="1" lang="en-US" altLang="zh-CN" sz="1600" dirty="0" smtClean="0">
                <a:solidFill>
                  <a:schemeClr val="tx1">
                    <a:lumMod val="85000"/>
                    <a:lumOff val="15000"/>
                  </a:schemeClr>
                </a:solidFill>
                <a:latin typeface="Arial Black"/>
                <a:cs typeface="Arial Black"/>
              </a:rPr>
              <a:t>Comprehensive improvements</a:t>
            </a:r>
          </a:p>
        </p:txBody>
      </p:sp>
      <p:sp>
        <p:nvSpPr>
          <p:cNvPr id="2" name="Title 1"/>
          <p:cNvSpPr>
            <a:spLocks noGrp="1"/>
          </p:cNvSpPr>
          <p:nvPr>
            <p:ph type="title"/>
          </p:nvPr>
        </p:nvSpPr>
        <p:spPr>
          <a:xfrm>
            <a:off x="457200" y="152718"/>
            <a:ext cx="7268222" cy="1371600"/>
          </a:xfrm>
        </p:spPr>
        <p:txBody>
          <a:bodyPr>
            <a:normAutofit fontScale="90000"/>
          </a:bodyPr>
          <a:lstStyle/>
          <a:p>
            <a:r>
              <a:rPr lang="en-US" dirty="0" smtClean="0"/>
              <a:t/>
            </a:r>
            <a:br>
              <a:rPr lang="en-US" dirty="0" smtClean="0"/>
            </a:br>
            <a:r>
              <a:rPr lang="en-US" dirty="0" smtClean="0"/>
              <a:t>Urban Transport in China</a:t>
            </a:r>
            <a:endParaRPr lang="en-US" dirty="0"/>
          </a:p>
        </p:txBody>
      </p:sp>
      <p:sp>
        <p:nvSpPr>
          <p:cNvPr id="3" name="Content Placeholder 2"/>
          <p:cNvSpPr>
            <a:spLocks noGrp="1"/>
          </p:cNvSpPr>
          <p:nvPr>
            <p:ph idx="1"/>
          </p:nvPr>
        </p:nvSpPr>
        <p:spPr>
          <a:xfrm>
            <a:off x="457200" y="1600200"/>
            <a:ext cx="8458200" cy="609601"/>
          </a:xfrm>
        </p:spPr>
        <p:txBody>
          <a:bodyPr>
            <a:normAutofit/>
          </a:bodyPr>
          <a:lstStyle/>
          <a:p>
            <a:r>
              <a:rPr lang="en-US" dirty="0" smtClean="0"/>
              <a:t>- Evolving agenda:</a:t>
            </a:r>
          </a:p>
        </p:txBody>
      </p:sp>
      <p:grpSp>
        <p:nvGrpSpPr>
          <p:cNvPr id="4" name="组 3"/>
          <p:cNvGrpSpPr/>
          <p:nvPr/>
        </p:nvGrpSpPr>
        <p:grpSpPr>
          <a:xfrm>
            <a:off x="838200" y="2209801"/>
            <a:ext cx="1371599" cy="1371599"/>
            <a:chOff x="1799828" y="1189854"/>
            <a:chExt cx="2496343" cy="2496343"/>
          </a:xfrm>
          <a:solidFill>
            <a:schemeClr val="tx2">
              <a:lumMod val="20000"/>
              <a:lumOff val="80000"/>
            </a:schemeClr>
          </a:solidFill>
        </p:grpSpPr>
        <p:sp>
          <p:nvSpPr>
            <p:cNvPr id="5" name="椭圆 4"/>
            <p:cNvSpPr/>
            <p:nvPr/>
          </p:nvSpPr>
          <p:spPr>
            <a:xfrm>
              <a:off x="1799828" y="1189854"/>
              <a:ext cx="2496343" cy="2496343"/>
            </a:xfrm>
            <a:prstGeom prst="ellipse">
              <a:avLst/>
            </a:prstGeom>
            <a:grp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 name="椭圆 4"/>
            <p:cNvSpPr/>
            <p:nvPr/>
          </p:nvSpPr>
          <p:spPr>
            <a:xfrm>
              <a:off x="2165409" y="1555435"/>
              <a:ext cx="1765181" cy="1765181"/>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altLang="zh-CN" kern="1200" dirty="0" smtClean="0"/>
                <a:t>1990s </a:t>
              </a:r>
            </a:p>
            <a:p>
              <a:pPr lvl="0" algn="ctr" defTabSz="1600200">
                <a:lnSpc>
                  <a:spcPct val="90000"/>
                </a:lnSpc>
                <a:spcBef>
                  <a:spcPct val="0"/>
                </a:spcBef>
                <a:spcAft>
                  <a:spcPct val="35000"/>
                </a:spcAft>
              </a:pPr>
              <a:r>
                <a:rPr lang="en-US" altLang="zh-CN" dirty="0"/>
                <a:t>-</a:t>
              </a:r>
              <a:r>
                <a:rPr lang="en-US" altLang="zh-CN" kern="1200" dirty="0" smtClean="0"/>
                <a:t> 2000s</a:t>
              </a:r>
            </a:p>
          </p:txBody>
        </p:sp>
      </p:grpSp>
      <p:grpSp>
        <p:nvGrpSpPr>
          <p:cNvPr id="7" name="组 6"/>
          <p:cNvGrpSpPr/>
          <p:nvPr/>
        </p:nvGrpSpPr>
        <p:grpSpPr>
          <a:xfrm>
            <a:off x="1600200" y="3581400"/>
            <a:ext cx="1371599" cy="1371599"/>
            <a:chOff x="1799828" y="1189854"/>
            <a:chExt cx="2496343" cy="2496343"/>
          </a:xfrm>
          <a:solidFill>
            <a:schemeClr val="tx2">
              <a:lumMod val="40000"/>
              <a:lumOff val="60000"/>
            </a:schemeClr>
          </a:solidFill>
        </p:grpSpPr>
        <p:sp>
          <p:nvSpPr>
            <p:cNvPr id="8" name="椭圆 7"/>
            <p:cNvSpPr/>
            <p:nvPr/>
          </p:nvSpPr>
          <p:spPr>
            <a:xfrm>
              <a:off x="1799828" y="1189854"/>
              <a:ext cx="2496343" cy="2496343"/>
            </a:xfrm>
            <a:prstGeom prst="ellipse">
              <a:avLst/>
            </a:prstGeom>
            <a:grp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9" name="椭圆 4"/>
            <p:cNvSpPr/>
            <p:nvPr/>
          </p:nvSpPr>
          <p:spPr>
            <a:xfrm>
              <a:off x="2165409" y="1555435"/>
              <a:ext cx="1765181" cy="1765181"/>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altLang="zh-CN" dirty="0" smtClean="0"/>
                <a:t>2005</a:t>
              </a:r>
              <a:r>
                <a:rPr lang="en-US" altLang="zh-CN" kern="1200" dirty="0" smtClean="0"/>
                <a:t> </a:t>
              </a:r>
            </a:p>
            <a:p>
              <a:pPr lvl="0" algn="ctr" defTabSz="1600200">
                <a:lnSpc>
                  <a:spcPct val="90000"/>
                </a:lnSpc>
                <a:spcBef>
                  <a:spcPct val="0"/>
                </a:spcBef>
                <a:spcAft>
                  <a:spcPct val="35000"/>
                </a:spcAft>
              </a:pPr>
              <a:r>
                <a:rPr lang="en-US" altLang="zh-CN" dirty="0" smtClean="0"/>
                <a:t>- </a:t>
              </a:r>
              <a:r>
                <a:rPr lang="en-US" altLang="zh-CN" kern="1200" dirty="0" smtClean="0"/>
                <a:t>2011</a:t>
              </a:r>
            </a:p>
          </p:txBody>
        </p:sp>
      </p:grpSp>
      <p:grpSp>
        <p:nvGrpSpPr>
          <p:cNvPr id="10" name="组 9"/>
          <p:cNvGrpSpPr/>
          <p:nvPr/>
        </p:nvGrpSpPr>
        <p:grpSpPr>
          <a:xfrm>
            <a:off x="914400" y="5105400"/>
            <a:ext cx="1371599" cy="1371599"/>
            <a:chOff x="1799828" y="1189854"/>
            <a:chExt cx="2496343" cy="2496343"/>
          </a:xfrm>
          <a:solidFill>
            <a:schemeClr val="tx2">
              <a:lumMod val="60000"/>
              <a:lumOff val="40000"/>
            </a:schemeClr>
          </a:solidFill>
        </p:grpSpPr>
        <p:sp>
          <p:nvSpPr>
            <p:cNvPr id="11" name="椭圆 10"/>
            <p:cNvSpPr/>
            <p:nvPr/>
          </p:nvSpPr>
          <p:spPr>
            <a:xfrm>
              <a:off x="1799828" y="1189854"/>
              <a:ext cx="2496343" cy="2496343"/>
            </a:xfrm>
            <a:prstGeom prst="ellipse">
              <a:avLst/>
            </a:prstGeom>
            <a:grp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2" name="椭圆 4"/>
            <p:cNvSpPr/>
            <p:nvPr/>
          </p:nvSpPr>
          <p:spPr>
            <a:xfrm>
              <a:off x="2165409" y="1555435"/>
              <a:ext cx="1765181" cy="1765181"/>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altLang="zh-CN" kern="1200" dirty="0" smtClean="0"/>
                <a:t>2011 -</a:t>
              </a:r>
            </a:p>
          </p:txBody>
        </p:sp>
      </p:grpSp>
      <p:sp>
        <p:nvSpPr>
          <p:cNvPr id="13" name="文本框 12"/>
          <p:cNvSpPr txBox="1"/>
          <p:nvPr/>
        </p:nvSpPr>
        <p:spPr>
          <a:xfrm>
            <a:off x="2438400" y="2286000"/>
            <a:ext cx="3429000" cy="1077218"/>
          </a:xfrm>
          <a:prstGeom prst="rect">
            <a:avLst/>
          </a:prstGeom>
          <a:noFill/>
        </p:spPr>
        <p:txBody>
          <a:bodyPr wrap="square" rtlCol="0">
            <a:spAutoFit/>
          </a:bodyPr>
          <a:lstStyle/>
          <a:p>
            <a:r>
              <a:rPr kumimoji="1" lang="en-US" altLang="zh-CN" sz="1600" dirty="0" smtClean="0">
                <a:solidFill>
                  <a:schemeClr val="tx1">
                    <a:lumMod val="85000"/>
                    <a:lumOff val="15000"/>
                  </a:schemeClr>
                </a:solidFill>
                <a:latin typeface="Arial Black"/>
                <a:cs typeface="Arial Black"/>
              </a:rPr>
              <a:t>GDP-driven: </a:t>
            </a:r>
          </a:p>
          <a:p>
            <a:r>
              <a:rPr kumimoji="1" lang="en-US" altLang="zh-CN" sz="1600" dirty="0">
                <a:solidFill>
                  <a:schemeClr val="tx1">
                    <a:lumMod val="85000"/>
                    <a:lumOff val="15000"/>
                  </a:schemeClr>
                </a:solidFill>
                <a:latin typeface="Arial Black"/>
                <a:cs typeface="Arial Black"/>
              </a:rPr>
              <a:t>C</a:t>
            </a:r>
            <a:r>
              <a:rPr kumimoji="1" lang="en-US" altLang="zh-CN" sz="1600" dirty="0" smtClean="0">
                <a:solidFill>
                  <a:schemeClr val="tx1">
                    <a:lumMod val="85000"/>
                    <a:lumOff val="15000"/>
                  </a:schemeClr>
                </a:solidFill>
                <a:latin typeface="Arial Black"/>
                <a:cs typeface="Arial Black"/>
              </a:rPr>
              <a:t>onstruction of road infrastructure for economic </a:t>
            </a:r>
            <a:r>
              <a:rPr kumimoji="1" lang="en-US" altLang="zh-CN" sz="1600" dirty="0">
                <a:solidFill>
                  <a:schemeClr val="tx1">
                    <a:lumMod val="85000"/>
                    <a:lumOff val="15000"/>
                  </a:schemeClr>
                </a:solidFill>
                <a:latin typeface="Arial Black"/>
                <a:cs typeface="Arial Black"/>
              </a:rPr>
              <a:t>g</a:t>
            </a:r>
            <a:r>
              <a:rPr kumimoji="1" lang="en-US" altLang="zh-CN" sz="1600" dirty="0" smtClean="0">
                <a:solidFill>
                  <a:schemeClr val="tx1">
                    <a:lumMod val="85000"/>
                    <a:lumOff val="15000"/>
                  </a:schemeClr>
                </a:solidFill>
                <a:latin typeface="Arial Black"/>
                <a:cs typeface="Arial Black"/>
              </a:rPr>
              <a:t>rowth</a:t>
            </a:r>
            <a:endParaRPr kumimoji="1" lang="zh-CN" altLang="en-US" sz="1600" dirty="0">
              <a:solidFill>
                <a:schemeClr val="tx1">
                  <a:lumMod val="85000"/>
                  <a:lumOff val="15000"/>
                </a:schemeClr>
              </a:solidFill>
              <a:latin typeface="Arial Black"/>
              <a:cs typeface="Arial Black"/>
            </a:endParaRPr>
          </a:p>
        </p:txBody>
      </p:sp>
      <p:sp>
        <p:nvSpPr>
          <p:cNvPr id="14" name="文本框 13"/>
          <p:cNvSpPr txBox="1"/>
          <p:nvPr/>
        </p:nvSpPr>
        <p:spPr>
          <a:xfrm>
            <a:off x="2895600" y="3726597"/>
            <a:ext cx="3810000" cy="830997"/>
          </a:xfrm>
          <a:prstGeom prst="rect">
            <a:avLst/>
          </a:prstGeom>
          <a:noFill/>
        </p:spPr>
        <p:txBody>
          <a:bodyPr wrap="square" rtlCol="0">
            <a:spAutoFit/>
          </a:bodyPr>
          <a:lstStyle/>
          <a:p>
            <a:r>
              <a:rPr kumimoji="1" lang="en-US" altLang="zh-CN" sz="1600" dirty="0" smtClean="0">
                <a:solidFill>
                  <a:schemeClr val="tx1">
                    <a:lumMod val="85000"/>
                    <a:lumOff val="15000"/>
                  </a:schemeClr>
                </a:solidFill>
                <a:latin typeface="Arial Black"/>
                <a:cs typeface="Arial Black"/>
              </a:rPr>
              <a:t>Inclusive Development- </a:t>
            </a:r>
          </a:p>
          <a:p>
            <a:endParaRPr kumimoji="1" lang="en-US" altLang="zh-CN" sz="1600" dirty="0" smtClean="0">
              <a:solidFill>
                <a:schemeClr val="tx1">
                  <a:lumMod val="85000"/>
                  <a:lumOff val="15000"/>
                </a:schemeClr>
              </a:solidFill>
              <a:latin typeface="Arial Black"/>
              <a:cs typeface="Arial Black"/>
            </a:endParaRPr>
          </a:p>
          <a:p>
            <a:r>
              <a:rPr kumimoji="1" lang="en-US" altLang="zh-CN" sz="1600" dirty="0" smtClean="0">
                <a:solidFill>
                  <a:schemeClr val="tx1">
                    <a:lumMod val="85000"/>
                    <a:lumOff val="15000"/>
                  </a:schemeClr>
                </a:solidFill>
                <a:latin typeface="Arial Black"/>
                <a:cs typeface="Arial Black"/>
              </a:rPr>
              <a:t>Public Transport Infrastructure</a:t>
            </a:r>
            <a:endParaRPr kumimoji="1" lang="zh-CN" altLang="en-US" sz="1600" dirty="0">
              <a:solidFill>
                <a:schemeClr val="tx1">
                  <a:lumMod val="85000"/>
                  <a:lumOff val="15000"/>
                </a:schemeClr>
              </a:solidFill>
              <a:latin typeface="Arial Black"/>
              <a:cs typeface="Arial Black"/>
            </a:endParaRPr>
          </a:p>
        </p:txBody>
      </p:sp>
      <p:pic>
        <p:nvPicPr>
          <p:cNvPr id="27" name="Picture 10" descr="高端商务巴士"/>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5222" y="3429000"/>
            <a:ext cx="2029178" cy="12192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9" name="Picture 8" descr="{3X0B94UP%O8$92~E]4HB%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9330" y="5334000"/>
            <a:ext cx="2048670" cy="1371600"/>
          </a:xfrm>
          <a:prstGeom prst="rect">
            <a:avLst/>
          </a:prstGeom>
          <a:noFill/>
          <a:ln w="9525">
            <a:noFill/>
            <a:miter lim="800000"/>
            <a:headEnd/>
            <a:tailEnd/>
          </a:ln>
          <a:effectLst>
            <a:outerShdw dist="35921" dir="2700000" algn="ctr" rotWithShape="0">
              <a:srgbClr val="808080">
                <a:alpha val="50000"/>
              </a:srgbClr>
            </a:outerShdw>
          </a:effectLst>
        </p:spPr>
      </p:pic>
      <p:pic>
        <p:nvPicPr>
          <p:cNvPr id="17" name="图片 16"/>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916444" y="4724400"/>
            <a:ext cx="1617956" cy="1981200"/>
          </a:xfrm>
          <a:prstGeom prst="rect">
            <a:avLst/>
          </a:prstGeom>
        </p:spPr>
      </p:pic>
      <p:sp>
        <p:nvSpPr>
          <p:cNvPr id="18" name="Rectangle 17"/>
          <p:cNvSpPr/>
          <p:nvPr/>
        </p:nvSpPr>
        <p:spPr>
          <a:xfrm>
            <a:off x="2438400" y="2286000"/>
            <a:ext cx="1447800" cy="332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71800" y="3688749"/>
            <a:ext cx="2781300" cy="578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514600" y="5288950"/>
            <a:ext cx="2171700" cy="578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115613" y="6393597"/>
            <a:ext cx="2037287" cy="312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8904624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5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par>
                          <p:cTn id="11" fill="hold">
                            <p:stCondLst>
                              <p:cond delay="1000"/>
                            </p:stCondLst>
                            <p:childTnLst>
                              <p:par>
                                <p:cTn id="12" presetID="10" presetClass="entr" presetSubtype="0" fill="hold" nodeType="afterEffect">
                                  <p:stCondLst>
                                    <p:cond delay="40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5500"/>
                            </p:stCondLst>
                            <p:childTnLst>
                              <p:par>
                                <p:cTn id="16" presetID="10" presetClass="entr" presetSubtype="0" fill="hold" grpId="0" nodeType="afterEffect">
                                  <p:stCondLst>
                                    <p:cond delay="100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par>
                          <p:cTn id="19" fill="hold">
                            <p:stCondLst>
                              <p:cond delay="7000"/>
                            </p:stCondLst>
                            <p:childTnLst>
                              <p:par>
                                <p:cTn id="20" presetID="10" presetClass="entr" presetSubtype="0" fill="hold" nodeType="afterEffect">
                                  <p:stCondLst>
                                    <p:cond delay="100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par>
                          <p:cTn id="23" fill="hold">
                            <p:stCondLst>
                              <p:cond delay="8500"/>
                            </p:stCondLst>
                            <p:childTnLst>
                              <p:par>
                                <p:cTn id="24" presetID="10" presetClass="entr" presetSubtype="0" fill="hold" nodeType="afterEffect">
                                  <p:stCondLst>
                                    <p:cond delay="600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15000"/>
                            </p:stCondLst>
                            <p:childTnLst>
                              <p:par>
                                <p:cTn id="28" presetID="10" presetClass="entr" presetSubtype="0" fill="hold" grpId="0" nodeType="afterEffect">
                                  <p:stCondLst>
                                    <p:cond delay="10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16500"/>
                            </p:stCondLst>
                            <p:childTnLst>
                              <p:par>
                                <p:cTn id="32" presetID="10" presetClass="entr" presetSubtype="0" fill="hold" nodeType="afterEffect">
                                  <p:stCondLst>
                                    <p:cond delay="100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par>
                          <p:cTn id="35" fill="hold">
                            <p:stCondLst>
                              <p:cond delay="18000"/>
                            </p:stCondLst>
                            <p:childTnLst>
                              <p:par>
                                <p:cTn id="36" presetID="10" presetClass="entr" presetSubtype="0" fill="hold" nodeType="afterEffect">
                                  <p:stCondLst>
                                    <p:cond delay="200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par>
                          <p:cTn id="39" fill="hold">
                            <p:stCondLst>
                              <p:cond delay="20500"/>
                            </p:stCondLst>
                            <p:childTnLst>
                              <p:par>
                                <p:cTn id="40" presetID="10" presetClass="entr" presetSubtype="0" fill="hold" nodeType="afterEffect">
                                  <p:stCondLst>
                                    <p:cond delay="700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par>
                          <p:cTn id="43" fill="hold">
                            <p:stCondLst>
                              <p:cond delay="28000"/>
                            </p:stCondLst>
                            <p:childTnLst>
                              <p:par>
                                <p:cTn id="44" presetID="10" presetClass="entr" presetSubtype="0" fill="hold" grpId="0" nodeType="afterEffect">
                                  <p:stCondLst>
                                    <p:cond delay="50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par>
                          <p:cTn id="47" fill="hold">
                            <p:stCondLst>
                              <p:cond delay="29000"/>
                            </p:stCondLst>
                            <p:childTnLst>
                              <p:par>
                                <p:cTn id="48" presetID="10" presetClass="entr" presetSubtype="0" fill="hold" nodeType="afterEffect">
                                  <p:stCondLst>
                                    <p:cond delay="50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childTnLst>
                          </p:cTn>
                        </p:par>
                        <p:par>
                          <p:cTn id="51" fill="hold">
                            <p:stCondLst>
                              <p:cond delay="30000"/>
                            </p:stCondLst>
                            <p:childTnLst>
                              <p:par>
                                <p:cTn id="52" presetID="1" presetClass="entr" presetSubtype="0" fill="hold" grpId="0" nodeType="afterEffect">
                                  <p:stCondLst>
                                    <p:cond delay="7000"/>
                                  </p:stCondLst>
                                  <p:childTnLst>
                                    <p:set>
                                      <p:cBhvr>
                                        <p:cTn id="53"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p:bldP spid="3" grpId="0" build="p"/>
      <p:bldP spid="13" grpId="0"/>
      <p:bldP spid="14" grpId="0"/>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 descr="ring road segment"/>
          <p:cNvPicPr>
            <a:picLocks noChangeAspect="1" noChangeArrowheads="1"/>
          </p:cNvPicPr>
          <p:nvPr/>
        </p:nvPicPr>
        <p:blipFill rotWithShape="1">
          <a:blip r:embed="rId3" cstate="print">
            <a:lum contrast="12000"/>
            <a:extLst>
              <a:ext uri="{28A0092B-C50C-407E-A947-70E740481C1C}">
                <a14:useLocalDpi xmlns:a14="http://schemas.microsoft.com/office/drawing/2010/main" val="0"/>
              </a:ext>
            </a:extLst>
          </a:blip>
          <a:srcRect t="25279"/>
          <a:stretch/>
        </p:blipFill>
        <p:spPr bwMode="auto">
          <a:xfrm>
            <a:off x="5638800" y="1757818"/>
            <a:ext cx="2895600" cy="162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15"/>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400800" y="366509"/>
            <a:ext cx="2286984" cy="3062491"/>
          </a:xfrm>
          <a:prstGeom prst="rect">
            <a:avLst/>
          </a:prstGeom>
        </p:spPr>
      </p:pic>
      <p:sp>
        <p:nvSpPr>
          <p:cNvPr id="25" name="文本框 14"/>
          <p:cNvSpPr txBox="1"/>
          <p:nvPr/>
        </p:nvSpPr>
        <p:spPr>
          <a:xfrm>
            <a:off x="2438400" y="5316379"/>
            <a:ext cx="2294730" cy="1077218"/>
          </a:xfrm>
          <a:prstGeom prst="rect">
            <a:avLst/>
          </a:prstGeom>
          <a:noFill/>
        </p:spPr>
        <p:txBody>
          <a:bodyPr wrap="square" rtlCol="0">
            <a:spAutoFit/>
          </a:bodyPr>
          <a:lstStyle/>
          <a:p>
            <a:r>
              <a:rPr kumimoji="1" lang="en-US" altLang="zh-CN" sz="1600" dirty="0" smtClean="0">
                <a:solidFill>
                  <a:srgbClr val="FF0000"/>
                </a:solidFill>
                <a:latin typeface="Arial Black"/>
                <a:cs typeface="Arial Black"/>
              </a:rPr>
              <a:t>Promoting Transit</a:t>
            </a:r>
            <a:endParaRPr kumimoji="1" lang="en-US" altLang="zh-CN" sz="1600" dirty="0">
              <a:solidFill>
                <a:srgbClr val="FF0000"/>
              </a:solidFill>
              <a:latin typeface="Arial Black"/>
              <a:cs typeface="Arial Black"/>
            </a:endParaRPr>
          </a:p>
          <a:p>
            <a:r>
              <a:rPr kumimoji="1" lang="en-US" altLang="zh-CN" sz="1600" dirty="0" smtClean="0">
                <a:solidFill>
                  <a:srgbClr val="FF0000"/>
                </a:solidFill>
                <a:latin typeface="Arial Black"/>
                <a:cs typeface="Arial Black"/>
              </a:rPr>
              <a:t>Metropolis:</a:t>
            </a:r>
            <a:endParaRPr kumimoji="1" lang="zh-CN" altLang="en-US" sz="1600" dirty="0">
              <a:solidFill>
                <a:srgbClr val="FF0000"/>
              </a:solidFill>
              <a:latin typeface="Arial Black"/>
              <a:cs typeface="Arial Black"/>
            </a:endParaRPr>
          </a:p>
          <a:p>
            <a:r>
              <a:rPr kumimoji="1" lang="en-US" altLang="zh-CN" sz="1600" dirty="0" smtClean="0">
                <a:solidFill>
                  <a:schemeClr val="tx1">
                    <a:lumMod val="85000"/>
                    <a:lumOff val="15000"/>
                  </a:schemeClr>
                </a:solidFill>
                <a:latin typeface="Arial Black"/>
                <a:cs typeface="Arial Black"/>
              </a:rPr>
              <a:t>Comprehensive improvements</a:t>
            </a:r>
          </a:p>
        </p:txBody>
      </p:sp>
      <p:sp>
        <p:nvSpPr>
          <p:cNvPr id="2" name="Title 1"/>
          <p:cNvSpPr>
            <a:spLocks noGrp="1"/>
          </p:cNvSpPr>
          <p:nvPr>
            <p:ph type="title"/>
          </p:nvPr>
        </p:nvSpPr>
        <p:spPr>
          <a:xfrm>
            <a:off x="457200" y="152718"/>
            <a:ext cx="7268222" cy="1371600"/>
          </a:xfrm>
        </p:spPr>
        <p:txBody>
          <a:bodyPr>
            <a:normAutofit/>
          </a:bodyPr>
          <a:lstStyle/>
          <a:p>
            <a:r>
              <a:rPr lang="en-US" dirty="0" smtClean="0"/>
              <a:t/>
            </a:r>
            <a:br>
              <a:rPr lang="en-US" dirty="0" smtClean="0"/>
            </a:br>
            <a:r>
              <a:rPr lang="en-US" sz="3200" dirty="0" smtClean="0"/>
              <a:t>National Government</a:t>
            </a:r>
            <a:endParaRPr lang="en-US" sz="3200" dirty="0"/>
          </a:p>
        </p:txBody>
      </p:sp>
      <p:sp>
        <p:nvSpPr>
          <p:cNvPr id="3" name="Content Placeholder 2"/>
          <p:cNvSpPr>
            <a:spLocks noGrp="1"/>
          </p:cNvSpPr>
          <p:nvPr>
            <p:ph idx="1"/>
          </p:nvPr>
        </p:nvSpPr>
        <p:spPr>
          <a:xfrm>
            <a:off x="457200" y="1600200"/>
            <a:ext cx="8458200" cy="609601"/>
          </a:xfrm>
        </p:spPr>
        <p:txBody>
          <a:bodyPr>
            <a:normAutofit/>
          </a:bodyPr>
          <a:lstStyle/>
          <a:p>
            <a:r>
              <a:rPr lang="en-US" dirty="0" smtClean="0"/>
              <a:t>Providing Strategic Guidance</a:t>
            </a:r>
          </a:p>
        </p:txBody>
      </p:sp>
      <p:grpSp>
        <p:nvGrpSpPr>
          <p:cNvPr id="4" name="组 3"/>
          <p:cNvGrpSpPr/>
          <p:nvPr/>
        </p:nvGrpSpPr>
        <p:grpSpPr>
          <a:xfrm>
            <a:off x="838200" y="2209801"/>
            <a:ext cx="1371599" cy="1371599"/>
            <a:chOff x="1799828" y="1189854"/>
            <a:chExt cx="2496343" cy="2496343"/>
          </a:xfrm>
          <a:solidFill>
            <a:schemeClr val="tx2">
              <a:lumMod val="20000"/>
              <a:lumOff val="80000"/>
            </a:schemeClr>
          </a:solidFill>
        </p:grpSpPr>
        <p:sp>
          <p:nvSpPr>
            <p:cNvPr id="5" name="椭圆 4"/>
            <p:cNvSpPr/>
            <p:nvPr/>
          </p:nvSpPr>
          <p:spPr>
            <a:xfrm>
              <a:off x="1799828" y="1189854"/>
              <a:ext cx="2496343" cy="2496343"/>
            </a:xfrm>
            <a:prstGeom prst="ellipse">
              <a:avLst/>
            </a:prstGeom>
            <a:grp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 name="椭圆 4"/>
            <p:cNvSpPr/>
            <p:nvPr/>
          </p:nvSpPr>
          <p:spPr>
            <a:xfrm>
              <a:off x="2165409" y="1555435"/>
              <a:ext cx="1765181" cy="1765181"/>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altLang="zh-CN" kern="1200" dirty="0" smtClean="0"/>
                <a:t>1990s </a:t>
              </a:r>
            </a:p>
            <a:p>
              <a:pPr lvl="0" algn="ctr" defTabSz="1600200">
                <a:lnSpc>
                  <a:spcPct val="90000"/>
                </a:lnSpc>
                <a:spcBef>
                  <a:spcPct val="0"/>
                </a:spcBef>
                <a:spcAft>
                  <a:spcPct val="35000"/>
                </a:spcAft>
              </a:pPr>
              <a:r>
                <a:rPr lang="en-US" altLang="zh-CN" dirty="0"/>
                <a:t>-</a:t>
              </a:r>
              <a:r>
                <a:rPr lang="en-US" altLang="zh-CN" kern="1200" dirty="0" smtClean="0"/>
                <a:t> 2000s</a:t>
              </a:r>
            </a:p>
          </p:txBody>
        </p:sp>
      </p:grpSp>
      <p:grpSp>
        <p:nvGrpSpPr>
          <p:cNvPr id="7" name="组 6"/>
          <p:cNvGrpSpPr/>
          <p:nvPr/>
        </p:nvGrpSpPr>
        <p:grpSpPr>
          <a:xfrm>
            <a:off x="1600200" y="3581400"/>
            <a:ext cx="1371599" cy="1371599"/>
            <a:chOff x="1799828" y="1189854"/>
            <a:chExt cx="2496343" cy="2496343"/>
          </a:xfrm>
          <a:solidFill>
            <a:schemeClr val="tx2">
              <a:lumMod val="40000"/>
              <a:lumOff val="60000"/>
            </a:schemeClr>
          </a:solidFill>
        </p:grpSpPr>
        <p:sp>
          <p:nvSpPr>
            <p:cNvPr id="8" name="椭圆 7"/>
            <p:cNvSpPr/>
            <p:nvPr/>
          </p:nvSpPr>
          <p:spPr>
            <a:xfrm>
              <a:off x="1799828" y="1189854"/>
              <a:ext cx="2496343" cy="2496343"/>
            </a:xfrm>
            <a:prstGeom prst="ellipse">
              <a:avLst/>
            </a:prstGeom>
            <a:grp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9" name="椭圆 4"/>
            <p:cNvSpPr/>
            <p:nvPr/>
          </p:nvSpPr>
          <p:spPr>
            <a:xfrm>
              <a:off x="2165409" y="1555435"/>
              <a:ext cx="1765181" cy="1765181"/>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altLang="zh-CN" dirty="0" smtClean="0"/>
                <a:t>2005</a:t>
              </a:r>
              <a:r>
                <a:rPr lang="en-US" altLang="zh-CN" kern="1200" dirty="0" smtClean="0"/>
                <a:t> </a:t>
              </a:r>
            </a:p>
            <a:p>
              <a:pPr lvl="0" algn="ctr" defTabSz="1600200">
                <a:lnSpc>
                  <a:spcPct val="90000"/>
                </a:lnSpc>
                <a:spcBef>
                  <a:spcPct val="0"/>
                </a:spcBef>
                <a:spcAft>
                  <a:spcPct val="35000"/>
                </a:spcAft>
              </a:pPr>
              <a:r>
                <a:rPr lang="en-US" altLang="zh-CN" dirty="0" smtClean="0"/>
                <a:t>- </a:t>
              </a:r>
              <a:r>
                <a:rPr lang="en-US" altLang="zh-CN" kern="1200" dirty="0" smtClean="0"/>
                <a:t>2011</a:t>
              </a:r>
            </a:p>
          </p:txBody>
        </p:sp>
      </p:grpSp>
      <p:grpSp>
        <p:nvGrpSpPr>
          <p:cNvPr id="10" name="组 9"/>
          <p:cNvGrpSpPr/>
          <p:nvPr/>
        </p:nvGrpSpPr>
        <p:grpSpPr>
          <a:xfrm>
            <a:off x="914400" y="5105400"/>
            <a:ext cx="1371599" cy="1371599"/>
            <a:chOff x="1799828" y="1189854"/>
            <a:chExt cx="2496343" cy="2496343"/>
          </a:xfrm>
          <a:solidFill>
            <a:schemeClr val="tx2">
              <a:lumMod val="60000"/>
              <a:lumOff val="40000"/>
            </a:schemeClr>
          </a:solidFill>
        </p:grpSpPr>
        <p:sp>
          <p:nvSpPr>
            <p:cNvPr id="11" name="椭圆 10"/>
            <p:cNvSpPr/>
            <p:nvPr/>
          </p:nvSpPr>
          <p:spPr>
            <a:xfrm>
              <a:off x="1799828" y="1189854"/>
              <a:ext cx="2496343" cy="2496343"/>
            </a:xfrm>
            <a:prstGeom prst="ellipse">
              <a:avLst/>
            </a:prstGeom>
            <a:grp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2" name="椭圆 4"/>
            <p:cNvSpPr/>
            <p:nvPr/>
          </p:nvSpPr>
          <p:spPr>
            <a:xfrm>
              <a:off x="2165409" y="1555435"/>
              <a:ext cx="1765181" cy="1765181"/>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altLang="zh-CN" kern="1200" dirty="0" smtClean="0"/>
                <a:t>2011 -</a:t>
              </a:r>
            </a:p>
          </p:txBody>
        </p:sp>
      </p:grpSp>
      <p:sp>
        <p:nvSpPr>
          <p:cNvPr id="13" name="文本框 12"/>
          <p:cNvSpPr txBox="1"/>
          <p:nvPr/>
        </p:nvSpPr>
        <p:spPr>
          <a:xfrm>
            <a:off x="2438400" y="2286000"/>
            <a:ext cx="3429000" cy="1077218"/>
          </a:xfrm>
          <a:prstGeom prst="rect">
            <a:avLst/>
          </a:prstGeom>
          <a:noFill/>
        </p:spPr>
        <p:txBody>
          <a:bodyPr wrap="square" rtlCol="0">
            <a:spAutoFit/>
          </a:bodyPr>
          <a:lstStyle/>
          <a:p>
            <a:r>
              <a:rPr kumimoji="1" lang="en-US" altLang="zh-CN" sz="1600" dirty="0" smtClean="0">
                <a:solidFill>
                  <a:srgbClr val="FF0000"/>
                </a:solidFill>
                <a:latin typeface="Arial Black"/>
                <a:cs typeface="Arial Black"/>
              </a:rPr>
              <a:t>Economic Growth: </a:t>
            </a:r>
            <a:endParaRPr kumimoji="1" lang="en-US" altLang="zh-CN" sz="1600" dirty="0" smtClean="0">
              <a:solidFill>
                <a:srgbClr val="FF0000"/>
              </a:solidFill>
              <a:latin typeface="Arial Black"/>
              <a:cs typeface="Arial Black"/>
            </a:endParaRPr>
          </a:p>
          <a:p>
            <a:r>
              <a:rPr kumimoji="1" lang="en-US" altLang="zh-CN" sz="1600" dirty="0" smtClean="0">
                <a:solidFill>
                  <a:schemeClr val="tx1">
                    <a:lumMod val="85000"/>
                    <a:lumOff val="15000"/>
                  </a:schemeClr>
                </a:solidFill>
                <a:latin typeface="Arial Black"/>
                <a:cs typeface="Arial Black"/>
              </a:rPr>
              <a:t>Construction of road infrastructure for economic </a:t>
            </a:r>
            <a:r>
              <a:rPr kumimoji="1" lang="en-US" altLang="zh-CN" sz="1600" dirty="0">
                <a:solidFill>
                  <a:schemeClr val="tx1">
                    <a:lumMod val="85000"/>
                    <a:lumOff val="15000"/>
                  </a:schemeClr>
                </a:solidFill>
                <a:latin typeface="Arial Black"/>
                <a:cs typeface="Arial Black"/>
              </a:rPr>
              <a:t>g</a:t>
            </a:r>
            <a:r>
              <a:rPr kumimoji="1" lang="en-US" altLang="zh-CN" sz="1600" dirty="0" smtClean="0">
                <a:solidFill>
                  <a:schemeClr val="tx1">
                    <a:lumMod val="85000"/>
                    <a:lumOff val="15000"/>
                  </a:schemeClr>
                </a:solidFill>
                <a:latin typeface="Arial Black"/>
                <a:cs typeface="Arial Black"/>
              </a:rPr>
              <a:t>rowth</a:t>
            </a:r>
            <a:endParaRPr kumimoji="1" lang="zh-CN" altLang="en-US" sz="1600" dirty="0">
              <a:solidFill>
                <a:schemeClr val="tx1">
                  <a:lumMod val="85000"/>
                  <a:lumOff val="15000"/>
                </a:schemeClr>
              </a:solidFill>
              <a:latin typeface="Arial Black"/>
              <a:cs typeface="Arial Black"/>
            </a:endParaRPr>
          </a:p>
        </p:txBody>
      </p:sp>
      <p:sp>
        <p:nvSpPr>
          <p:cNvPr id="14" name="文本框 13"/>
          <p:cNvSpPr txBox="1"/>
          <p:nvPr/>
        </p:nvSpPr>
        <p:spPr>
          <a:xfrm>
            <a:off x="2895600" y="3726597"/>
            <a:ext cx="3962400" cy="830997"/>
          </a:xfrm>
          <a:prstGeom prst="rect">
            <a:avLst/>
          </a:prstGeom>
          <a:noFill/>
        </p:spPr>
        <p:txBody>
          <a:bodyPr wrap="square" rtlCol="0">
            <a:spAutoFit/>
          </a:bodyPr>
          <a:lstStyle/>
          <a:p>
            <a:r>
              <a:rPr kumimoji="1" lang="en-US" altLang="zh-CN" sz="1600" b="1" dirty="0" smtClean="0">
                <a:solidFill>
                  <a:srgbClr val="FF0000"/>
                </a:solidFill>
                <a:latin typeface="Arial Black"/>
                <a:cs typeface="Arial Black"/>
              </a:rPr>
              <a:t>Inclusive Development- </a:t>
            </a:r>
          </a:p>
          <a:p>
            <a:r>
              <a:rPr kumimoji="1" lang="en-US" altLang="zh-CN" sz="1600" b="1" dirty="0" smtClean="0">
                <a:solidFill>
                  <a:srgbClr val="FF0000"/>
                </a:solidFill>
                <a:latin typeface="Arial Black"/>
                <a:cs typeface="Arial Black"/>
              </a:rPr>
              <a:t>State Decree 2005 [46]:</a:t>
            </a:r>
          </a:p>
          <a:p>
            <a:r>
              <a:rPr kumimoji="1" lang="en-US" altLang="zh-CN" sz="1600" dirty="0" smtClean="0">
                <a:solidFill>
                  <a:schemeClr val="tx1">
                    <a:lumMod val="85000"/>
                    <a:lumOff val="15000"/>
                  </a:schemeClr>
                </a:solidFill>
                <a:latin typeface="Arial Black"/>
                <a:cs typeface="Arial Black"/>
              </a:rPr>
              <a:t>Public Transport Infrastructure</a:t>
            </a:r>
            <a:endParaRPr kumimoji="1" lang="zh-CN" altLang="en-US" sz="1600" dirty="0">
              <a:solidFill>
                <a:schemeClr val="tx1">
                  <a:lumMod val="85000"/>
                  <a:lumOff val="15000"/>
                </a:schemeClr>
              </a:solidFill>
              <a:latin typeface="Arial Black"/>
              <a:cs typeface="Arial Black"/>
            </a:endParaRPr>
          </a:p>
        </p:txBody>
      </p:sp>
      <p:pic>
        <p:nvPicPr>
          <p:cNvPr id="27" name="Picture 10" descr="高端商务巴士"/>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5222" y="3429000"/>
            <a:ext cx="2029178" cy="12192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9" name="Picture 8" descr="{3X0B94UP%O8$92~E]4HB%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9330" y="5334000"/>
            <a:ext cx="2048670" cy="1371600"/>
          </a:xfrm>
          <a:prstGeom prst="rect">
            <a:avLst/>
          </a:prstGeom>
          <a:noFill/>
          <a:ln w="9525">
            <a:noFill/>
            <a:miter lim="800000"/>
            <a:headEnd/>
            <a:tailEnd/>
          </a:ln>
          <a:effectLst>
            <a:outerShdw dist="35921" dir="2700000" algn="ctr" rotWithShape="0">
              <a:srgbClr val="808080">
                <a:alpha val="50000"/>
              </a:srgbClr>
            </a:outerShdw>
          </a:effectLst>
        </p:spPr>
      </p:pic>
      <p:pic>
        <p:nvPicPr>
          <p:cNvPr id="17" name="图片 16"/>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916444" y="4724400"/>
            <a:ext cx="1617956" cy="1981200"/>
          </a:xfrm>
          <a:prstGeom prst="rect">
            <a:avLst/>
          </a:prstGeom>
        </p:spPr>
      </p:pic>
      <p:pic>
        <p:nvPicPr>
          <p:cNvPr id="28" name="Picture 3" descr="C:\Users\wb221889\Pictures\Hu visiting Beijing P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05222" y="3474025"/>
            <a:ext cx="2255837" cy="153907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wb221889\Pictures\2012518161356.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26788" y="5043582"/>
            <a:ext cx="2383612" cy="158618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Users\wb221889\Pictures\1289503150_z46Bx4.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07767" y="5048455"/>
            <a:ext cx="2383833" cy="158094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2115613" y="6393597"/>
            <a:ext cx="2037287" cy="312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58798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2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3250"/>
                            </p:stCondLst>
                            <p:childTnLst>
                              <p:par>
                                <p:cTn id="13" presetID="26" presetClass="emph" presetSubtype="0" fill="hold" nodeType="afterEffect">
                                  <p:stCondLst>
                                    <p:cond delay="2250"/>
                                  </p:stCondLst>
                                  <p:childTnLst>
                                    <p:animEffect transition="out" filter="fade">
                                      <p:cBhvr>
                                        <p:cTn id="14" dur="500" tmFilter="0, 0; .2, .5; .8, .5; 1, 0"/>
                                        <p:tgtEl>
                                          <p:spTgt spid="4"/>
                                        </p:tgtEl>
                                      </p:cBhvr>
                                    </p:animEffect>
                                    <p:animScale>
                                      <p:cBhvr>
                                        <p:cTn id="15" dur="250" autoRev="1" fill="hold"/>
                                        <p:tgtEl>
                                          <p:spTgt spid="4"/>
                                        </p:tgtEl>
                                      </p:cBhvr>
                                      <p:by x="105000" y="105000"/>
                                    </p:animScale>
                                  </p:childTnLst>
                                </p:cTn>
                              </p:par>
                            </p:childTnLst>
                          </p:cTn>
                        </p:par>
                        <p:par>
                          <p:cTn id="16" fill="hold">
                            <p:stCondLst>
                              <p:cond delay="6000"/>
                            </p:stCondLst>
                            <p:childTnLst>
                              <p:par>
                                <p:cTn id="17" presetID="10" presetClass="entr" presetSubtype="0" fill="hold" nodeType="afterEffect">
                                  <p:stCondLst>
                                    <p:cond delay="100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500"/>
                                        <p:tgtEl>
                                          <p:spTgt spid="1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500"/>
                                  </p:stCondLst>
                                  <p:childTnLst>
                                    <p:animEffect transition="out" filter="fade">
                                      <p:cBhvr>
                                        <p:cTn id="23" dur="500"/>
                                        <p:tgtEl>
                                          <p:spTgt spid="26"/>
                                        </p:tgtEl>
                                      </p:cBhvr>
                                    </p:animEffect>
                                    <p:set>
                                      <p:cBhvr>
                                        <p:cTn id="24" dur="1" fill="hold">
                                          <p:stCondLst>
                                            <p:cond delay="499"/>
                                          </p:stCondLst>
                                        </p:cTn>
                                        <p:tgtEl>
                                          <p:spTgt spid="26"/>
                                        </p:tgtEl>
                                        <p:attrNameLst>
                                          <p:attrName>style.visibility</p:attrName>
                                        </p:attrNameLst>
                                      </p:cBhvr>
                                      <p:to>
                                        <p:strVal val="hidden"/>
                                      </p:to>
                                    </p:set>
                                  </p:childTnLst>
                                </p:cTn>
                              </p:par>
                            </p:childTnLst>
                          </p:cTn>
                        </p:par>
                        <p:par>
                          <p:cTn id="25" fill="hold">
                            <p:stCondLst>
                              <p:cond delay="1000"/>
                            </p:stCondLst>
                            <p:childTnLst>
                              <p:par>
                                <p:cTn id="26" presetID="10" presetClass="entr" presetSubtype="0" fill="hold" nodeType="afterEffect">
                                  <p:stCondLst>
                                    <p:cond delay="50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par>
                          <p:cTn id="29" fill="hold">
                            <p:stCondLst>
                              <p:cond delay="2000"/>
                            </p:stCondLst>
                            <p:childTnLst>
                              <p:par>
                                <p:cTn id="30" presetID="26" presetClass="emph" presetSubtype="0" fill="hold" nodeType="afterEffect">
                                  <p:stCondLst>
                                    <p:cond delay="7000"/>
                                  </p:stCondLst>
                                  <p:childTnLst>
                                    <p:animEffect transition="out" filter="fade">
                                      <p:cBhvr>
                                        <p:cTn id="31" dur="500" tmFilter="0, 0; .2, .5; .8, .5; 1, 0"/>
                                        <p:tgtEl>
                                          <p:spTgt spid="7"/>
                                        </p:tgtEl>
                                      </p:cBhvr>
                                    </p:animEffect>
                                    <p:animScale>
                                      <p:cBhvr>
                                        <p:cTn id="32" dur="250" autoRev="1" fill="hold"/>
                                        <p:tgtEl>
                                          <p:spTgt spid="7"/>
                                        </p:tgtEl>
                                      </p:cBhvr>
                                      <p:by x="105000" y="105000"/>
                                    </p:animScale>
                                  </p:childTnLst>
                                </p:cTn>
                              </p:par>
                            </p:childTnLst>
                          </p:cTn>
                        </p:par>
                        <p:par>
                          <p:cTn id="33" fill="hold">
                            <p:stCondLst>
                              <p:cond delay="9500"/>
                            </p:stCondLst>
                            <p:childTnLst>
                              <p:par>
                                <p:cTn id="34" presetID="10" presetClass="entr" presetSubtype="0" fill="hold" nodeType="afterEffect">
                                  <p:stCondLst>
                                    <p:cond delay="500"/>
                                  </p:stCondLst>
                                  <p:childTnLst>
                                    <p:set>
                                      <p:cBhvr>
                                        <p:cTn id="35" dur="1" fill="hold">
                                          <p:stCondLst>
                                            <p:cond delay="0"/>
                                          </p:stCondLst>
                                        </p:cTn>
                                        <p:tgtEl>
                                          <p:spTgt spid="14">
                                            <p:txEl>
                                              <p:pRg st="0" end="0"/>
                                            </p:txEl>
                                          </p:spTgt>
                                        </p:tgtEl>
                                        <p:attrNameLst>
                                          <p:attrName>style.visibility</p:attrName>
                                        </p:attrNameLst>
                                      </p:cBhvr>
                                      <p:to>
                                        <p:strVal val="visible"/>
                                      </p:to>
                                    </p:set>
                                    <p:animEffect transition="in" filter="fade">
                                      <p:cBhvr>
                                        <p:cTn id="36" dur="500"/>
                                        <p:tgtEl>
                                          <p:spTgt spid="14">
                                            <p:txEl>
                                              <p:pRg st="0" end="0"/>
                                            </p:txEl>
                                          </p:spTgt>
                                        </p:tgtEl>
                                      </p:cBhvr>
                                    </p:animEffect>
                                  </p:childTnLst>
                                </p:cTn>
                              </p:par>
                            </p:childTnLst>
                          </p:cTn>
                        </p:par>
                        <p:par>
                          <p:cTn id="37" fill="hold">
                            <p:stCondLst>
                              <p:cond delay="10500"/>
                            </p:stCondLst>
                            <p:childTnLst>
                              <p:par>
                                <p:cTn id="38" presetID="10" presetClass="entr" presetSubtype="0" fill="hold" nodeType="afterEffect">
                                  <p:stCondLst>
                                    <p:cond delay="500"/>
                                  </p:stCondLst>
                                  <p:childTnLst>
                                    <p:set>
                                      <p:cBhvr>
                                        <p:cTn id="39" dur="1" fill="hold">
                                          <p:stCondLst>
                                            <p:cond delay="0"/>
                                          </p:stCondLst>
                                        </p:cTn>
                                        <p:tgtEl>
                                          <p:spTgt spid="14">
                                            <p:txEl>
                                              <p:pRg st="1" end="1"/>
                                            </p:txEl>
                                          </p:spTgt>
                                        </p:tgtEl>
                                        <p:attrNameLst>
                                          <p:attrName>style.visibility</p:attrName>
                                        </p:attrNameLst>
                                      </p:cBhvr>
                                      <p:to>
                                        <p:strVal val="visible"/>
                                      </p:to>
                                    </p:set>
                                    <p:animEffect transition="in" filter="fade">
                                      <p:cBhvr>
                                        <p:cTn id="40" dur="500"/>
                                        <p:tgtEl>
                                          <p:spTgt spid="14">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500"/>
                                  </p:stCondLst>
                                  <p:childTnLst>
                                    <p:animEffect transition="out" filter="fade">
                                      <p:cBhvr>
                                        <p:cTn id="44" dur="500"/>
                                        <p:tgtEl>
                                          <p:spTgt spid="27"/>
                                        </p:tgtEl>
                                      </p:cBhvr>
                                    </p:animEffect>
                                    <p:set>
                                      <p:cBhvr>
                                        <p:cTn id="45" dur="1" fill="hold">
                                          <p:stCondLst>
                                            <p:cond delay="499"/>
                                          </p:stCondLst>
                                        </p:cTn>
                                        <p:tgtEl>
                                          <p:spTgt spid="27"/>
                                        </p:tgtEl>
                                        <p:attrNameLst>
                                          <p:attrName>style.visibility</p:attrName>
                                        </p:attrNameLst>
                                      </p:cBhvr>
                                      <p:to>
                                        <p:strVal val="hidden"/>
                                      </p:to>
                                    </p:set>
                                  </p:childTnLst>
                                </p:cTn>
                              </p:par>
                            </p:childTnLst>
                          </p:cTn>
                        </p:par>
                        <p:par>
                          <p:cTn id="46" fill="hold">
                            <p:stCondLst>
                              <p:cond delay="1000"/>
                            </p:stCondLst>
                            <p:childTnLst>
                              <p:par>
                                <p:cTn id="47" presetID="10" presetClass="entr" presetSubtype="0" fill="hold" nodeType="afterEffect">
                                  <p:stCondLst>
                                    <p:cond delay="50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childTnLst>
                          </p:cTn>
                        </p:par>
                        <p:par>
                          <p:cTn id="50" fill="hold">
                            <p:stCondLst>
                              <p:cond delay="2000"/>
                            </p:stCondLst>
                            <p:childTnLst>
                              <p:par>
                                <p:cTn id="51" presetID="26" presetClass="emph" presetSubtype="0" fill="hold" nodeType="afterEffect">
                                  <p:stCondLst>
                                    <p:cond delay="7500"/>
                                  </p:stCondLst>
                                  <p:childTnLst>
                                    <p:animEffect transition="out" filter="fade">
                                      <p:cBhvr>
                                        <p:cTn id="52" dur="500" tmFilter="0, 0; .2, .5; .8, .5; 1, 0"/>
                                        <p:tgtEl>
                                          <p:spTgt spid="10"/>
                                        </p:tgtEl>
                                      </p:cBhvr>
                                    </p:animEffect>
                                    <p:animScale>
                                      <p:cBhvr>
                                        <p:cTn id="53" dur="250" autoRev="1" fill="hold"/>
                                        <p:tgtEl>
                                          <p:spTgt spid="10"/>
                                        </p:tgtEl>
                                      </p:cBhvr>
                                      <p:by x="105000" y="105000"/>
                                    </p:animScale>
                                  </p:childTnLst>
                                </p:cTn>
                              </p:par>
                            </p:childTnLst>
                          </p:cTn>
                        </p:par>
                        <p:par>
                          <p:cTn id="54" fill="hold">
                            <p:stCondLst>
                              <p:cond delay="10000"/>
                            </p:stCondLst>
                            <p:childTnLst>
                              <p:par>
                                <p:cTn id="55" presetID="10" presetClass="entr" presetSubtype="0" fill="hold" nodeType="afterEffect">
                                  <p:stCondLst>
                                    <p:cond delay="250"/>
                                  </p:stCondLst>
                                  <p:childTnLst>
                                    <p:set>
                                      <p:cBhvr>
                                        <p:cTn id="56" dur="1" fill="hold">
                                          <p:stCondLst>
                                            <p:cond delay="0"/>
                                          </p:stCondLst>
                                        </p:cTn>
                                        <p:tgtEl>
                                          <p:spTgt spid="25">
                                            <p:txEl>
                                              <p:pRg st="0" end="0"/>
                                            </p:txEl>
                                          </p:spTgt>
                                        </p:tgtEl>
                                        <p:attrNameLst>
                                          <p:attrName>style.visibility</p:attrName>
                                        </p:attrNameLst>
                                      </p:cBhvr>
                                      <p:to>
                                        <p:strVal val="visible"/>
                                      </p:to>
                                    </p:set>
                                    <p:animEffect transition="in" filter="fade">
                                      <p:cBhvr>
                                        <p:cTn id="57" dur="500"/>
                                        <p:tgtEl>
                                          <p:spTgt spid="25">
                                            <p:txEl>
                                              <p:pRg st="0" end="0"/>
                                            </p:txEl>
                                          </p:spTgt>
                                        </p:tgtEl>
                                      </p:cBhvr>
                                    </p:animEffect>
                                  </p:childTnLst>
                                </p:cTn>
                              </p:par>
                            </p:childTnLst>
                          </p:cTn>
                        </p:par>
                        <p:par>
                          <p:cTn id="58" fill="hold">
                            <p:stCondLst>
                              <p:cond delay="10750"/>
                            </p:stCondLst>
                            <p:childTnLst>
                              <p:par>
                                <p:cTn id="59" presetID="10" presetClass="entr" presetSubtype="0" fill="hold" nodeType="afterEffect">
                                  <p:stCondLst>
                                    <p:cond delay="250"/>
                                  </p:stCondLst>
                                  <p:childTnLst>
                                    <p:set>
                                      <p:cBhvr>
                                        <p:cTn id="60" dur="1" fill="hold">
                                          <p:stCondLst>
                                            <p:cond delay="0"/>
                                          </p:stCondLst>
                                        </p:cTn>
                                        <p:tgtEl>
                                          <p:spTgt spid="25">
                                            <p:txEl>
                                              <p:pRg st="1" end="1"/>
                                            </p:txEl>
                                          </p:spTgt>
                                        </p:tgtEl>
                                        <p:attrNameLst>
                                          <p:attrName>style.visibility</p:attrName>
                                        </p:attrNameLst>
                                      </p:cBhvr>
                                      <p:to>
                                        <p:strVal val="visible"/>
                                      </p:to>
                                    </p:set>
                                    <p:animEffect transition="in" filter="fade">
                                      <p:cBhvr>
                                        <p:cTn id="61" dur="500"/>
                                        <p:tgtEl>
                                          <p:spTgt spid="25">
                                            <p:txEl>
                                              <p:pRg st="1" end="1"/>
                                            </p:txEl>
                                          </p:spTgt>
                                        </p:tgtEl>
                                      </p:cBhvr>
                                    </p:animEffect>
                                  </p:childTnLst>
                                </p:cTn>
                              </p:par>
                            </p:childTnLst>
                          </p:cTn>
                        </p:par>
                        <p:par>
                          <p:cTn id="62" fill="hold">
                            <p:stCondLst>
                              <p:cond delay="11500"/>
                            </p:stCondLst>
                            <p:childTnLst>
                              <p:par>
                                <p:cTn id="63" presetID="10" presetClass="exit" presetSubtype="0" fill="hold" nodeType="afterEffect">
                                  <p:stCondLst>
                                    <p:cond delay="250"/>
                                  </p:stCondLst>
                                  <p:childTnLst>
                                    <p:animEffect transition="out" filter="fade">
                                      <p:cBhvr>
                                        <p:cTn id="64" dur="500"/>
                                        <p:tgtEl>
                                          <p:spTgt spid="29"/>
                                        </p:tgtEl>
                                      </p:cBhvr>
                                    </p:animEffect>
                                    <p:set>
                                      <p:cBhvr>
                                        <p:cTn id="65" dur="1" fill="hold">
                                          <p:stCondLst>
                                            <p:cond delay="499"/>
                                          </p:stCondLst>
                                        </p:cTn>
                                        <p:tgtEl>
                                          <p:spTgt spid="29"/>
                                        </p:tgtEl>
                                        <p:attrNameLst>
                                          <p:attrName>style.visibility</p:attrName>
                                        </p:attrNameLst>
                                      </p:cBhvr>
                                      <p:to>
                                        <p:strVal val="hidden"/>
                                      </p:to>
                                    </p:set>
                                  </p:childTnLst>
                                </p:cTn>
                              </p:par>
                            </p:childTnLst>
                          </p:cTn>
                        </p:par>
                        <p:par>
                          <p:cTn id="66" fill="hold">
                            <p:stCondLst>
                              <p:cond delay="12250"/>
                            </p:stCondLst>
                            <p:childTnLst>
                              <p:par>
                                <p:cTn id="67" presetID="10" presetClass="exit" presetSubtype="0" fill="hold" nodeType="afterEffect">
                                  <p:stCondLst>
                                    <p:cond delay="250"/>
                                  </p:stCondLst>
                                  <p:childTnLst>
                                    <p:animEffect transition="out" filter="fade">
                                      <p:cBhvr>
                                        <p:cTn id="68" dur="500"/>
                                        <p:tgtEl>
                                          <p:spTgt spid="17"/>
                                        </p:tgtEl>
                                      </p:cBhvr>
                                    </p:animEffect>
                                    <p:set>
                                      <p:cBhvr>
                                        <p:cTn id="69" dur="1" fill="hold">
                                          <p:stCondLst>
                                            <p:cond delay="499"/>
                                          </p:stCondLst>
                                        </p:cTn>
                                        <p:tgtEl>
                                          <p:spTgt spid="17"/>
                                        </p:tgtEl>
                                        <p:attrNameLst>
                                          <p:attrName>style.visibility</p:attrName>
                                        </p:attrNameLst>
                                      </p:cBhvr>
                                      <p:to>
                                        <p:strVal val="hidden"/>
                                      </p:to>
                                    </p:set>
                                  </p:childTnLst>
                                </p:cTn>
                              </p:par>
                            </p:childTnLst>
                          </p:cTn>
                        </p:par>
                        <p:par>
                          <p:cTn id="70" fill="hold">
                            <p:stCondLst>
                              <p:cond delay="13000"/>
                            </p:stCondLst>
                            <p:childTnLst>
                              <p:par>
                                <p:cTn id="71" presetID="10" presetClass="entr" presetSubtype="0" fill="hold" nodeType="afterEffect">
                                  <p:stCondLst>
                                    <p:cond delay="25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childTnLst>
                          </p:cTn>
                        </p:par>
                        <p:par>
                          <p:cTn id="74" fill="hold">
                            <p:stCondLst>
                              <p:cond delay="13750"/>
                            </p:stCondLst>
                            <p:childTnLst>
                              <p:par>
                                <p:cTn id="75" presetID="10" presetClass="entr" presetSubtype="0" fill="hold" nodeType="afterEffect">
                                  <p:stCondLst>
                                    <p:cond delay="25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childTnLst>
                          </p:cTn>
                        </p:par>
                        <p:par>
                          <p:cTn id="78" fill="hold">
                            <p:stCondLst>
                              <p:cond delay="14500"/>
                            </p:stCondLst>
                            <p:childTnLst>
                              <p:par>
                                <p:cTn id="79" presetID="1" presetClass="entr" presetSubtype="0" fill="hold" grpId="0" nodeType="afterEffect">
                                  <p:stCondLst>
                                    <p:cond delay="7000"/>
                                  </p:stCondLst>
                                  <p:childTnLst>
                                    <p:set>
                                      <p:cBhvr>
                                        <p:cTn id="8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671739"/>
            <a:ext cx="7620000" cy="4876800"/>
          </a:xfrm>
        </p:spPr>
        <p:txBody>
          <a:bodyPr/>
          <a:lstStyle/>
          <a:p>
            <a:r>
              <a:rPr kumimoji="1" lang="en-US" altLang="zh-CN" dirty="0" smtClean="0"/>
              <a:t>- Manage implementation with own resources</a:t>
            </a:r>
          </a:p>
          <a:p>
            <a:pPr marL="342900" indent="-342900">
              <a:buFont typeface="Arial"/>
              <a:buChar char="•"/>
            </a:pPr>
            <a:endParaRPr kumimoji="1" lang="en-US" altLang="zh-CN" b="0" dirty="0" smtClean="0"/>
          </a:p>
          <a:p>
            <a:pPr marL="342900" indent="-342900">
              <a:buFont typeface="Arial"/>
              <a:buChar char="•"/>
            </a:pPr>
            <a:r>
              <a:rPr kumimoji="1" lang="en-US" altLang="zh-CN" sz="1600" b="0" dirty="0" smtClean="0">
                <a:latin typeface="Arial Black"/>
                <a:cs typeface="Arial Black"/>
              </a:rPr>
              <a:t>Looking </a:t>
            </a:r>
            <a:r>
              <a:rPr kumimoji="1" lang="en-US" altLang="zh-CN" sz="1600" b="0" dirty="0" smtClean="0">
                <a:latin typeface="Arial Black"/>
                <a:cs typeface="Arial Black"/>
              </a:rPr>
              <a:t>up to</a:t>
            </a:r>
            <a:r>
              <a:rPr kumimoji="1" lang="en-US" altLang="zh-CN" sz="1600" b="0" dirty="0" smtClean="0">
                <a:latin typeface="Arial Black"/>
                <a:cs typeface="Arial Black"/>
              </a:rPr>
              <a:t> </a:t>
            </a:r>
            <a:r>
              <a:rPr kumimoji="1" lang="en-US" altLang="zh-CN" sz="1600" b="0" dirty="0" smtClean="0">
                <a:latin typeface="Arial Black"/>
                <a:cs typeface="Arial Black"/>
              </a:rPr>
              <a:t>National Guidance / Criteria</a:t>
            </a:r>
          </a:p>
          <a:p>
            <a:r>
              <a:rPr kumimoji="1" lang="en-US" altLang="zh-CN" sz="1400" b="0" dirty="0" smtClean="0">
                <a:latin typeface="Arial Black"/>
                <a:cs typeface="Arial Black"/>
              </a:rPr>
              <a:t> </a:t>
            </a:r>
          </a:p>
          <a:p>
            <a:endParaRPr kumimoji="1" lang="en-US" altLang="zh-CN" sz="1400" b="0" dirty="0" smtClean="0">
              <a:latin typeface="Arial Black"/>
              <a:cs typeface="Arial Black"/>
            </a:endParaRPr>
          </a:p>
          <a:p>
            <a:pPr marL="342900" indent="-342900">
              <a:buFont typeface="Arial"/>
              <a:buChar char="•"/>
            </a:pPr>
            <a:r>
              <a:rPr kumimoji="1" lang="en-US" altLang="zh-CN" sz="1600" b="0" dirty="0">
                <a:latin typeface="Arial Black"/>
                <a:cs typeface="Arial Black"/>
              </a:rPr>
              <a:t>Proactive Risk Taking </a:t>
            </a:r>
            <a:r>
              <a:rPr kumimoji="1" lang="en-US" altLang="zh-CN" sz="1600" b="0" dirty="0" smtClean="0">
                <a:latin typeface="Arial Black"/>
                <a:cs typeface="Arial Black"/>
              </a:rPr>
              <a:t>and</a:t>
            </a:r>
          </a:p>
          <a:p>
            <a:r>
              <a:rPr kumimoji="1" lang="en-US" altLang="zh-CN" sz="1600" b="0" dirty="0" smtClean="0">
                <a:latin typeface="Arial Black"/>
                <a:cs typeface="Arial Black"/>
              </a:rPr>
              <a:t>     Innovation</a:t>
            </a:r>
            <a:endParaRPr kumimoji="1" lang="en-US" altLang="zh-CN" sz="1600" b="0" dirty="0">
              <a:latin typeface="Arial Black"/>
              <a:cs typeface="Arial Black"/>
            </a:endParaRPr>
          </a:p>
          <a:p>
            <a:pPr marL="342900" indent="-342900">
              <a:buFont typeface="Arial"/>
              <a:buChar char="•"/>
            </a:pPr>
            <a:endParaRPr kumimoji="1" lang="en-US" altLang="zh-CN" sz="1600" b="0" dirty="0" smtClean="0">
              <a:latin typeface="Arial Black"/>
              <a:cs typeface="Arial Black"/>
            </a:endParaRPr>
          </a:p>
          <a:p>
            <a:pPr marL="342900" indent="-342900">
              <a:buFont typeface="Arial"/>
              <a:buChar char="•"/>
            </a:pPr>
            <a:endParaRPr kumimoji="1" lang="en-US" altLang="zh-CN" sz="1600" b="0" dirty="0">
              <a:latin typeface="Arial Black"/>
              <a:cs typeface="Arial Black"/>
            </a:endParaRPr>
          </a:p>
          <a:p>
            <a:pPr marL="342900" indent="-342900">
              <a:buFont typeface="Arial"/>
              <a:buChar char="•"/>
            </a:pPr>
            <a:r>
              <a:rPr kumimoji="1" lang="en-US" altLang="zh-CN" sz="1600" b="0" dirty="0" smtClean="0">
                <a:latin typeface="Arial Black"/>
                <a:cs typeface="Arial Black"/>
              </a:rPr>
              <a:t>Peer </a:t>
            </a:r>
            <a:r>
              <a:rPr kumimoji="1" lang="en-US" altLang="zh-CN" sz="1600" b="0" dirty="0">
                <a:latin typeface="Arial Black"/>
                <a:cs typeface="Arial Black"/>
              </a:rPr>
              <a:t>Learning and </a:t>
            </a:r>
          </a:p>
          <a:p>
            <a:r>
              <a:rPr kumimoji="1" lang="en-US" altLang="zh-CN" sz="1600" b="0" dirty="0">
                <a:latin typeface="Arial Black"/>
                <a:cs typeface="Arial Black"/>
              </a:rPr>
              <a:t>     Emulating Large</a:t>
            </a:r>
            <a:r>
              <a:rPr kumimoji="1" lang="en-US" altLang="zh-CN" sz="1600" dirty="0">
                <a:latin typeface="Arial Black"/>
                <a:cs typeface="Arial Black"/>
              </a:rPr>
              <a:t> Cities</a:t>
            </a:r>
          </a:p>
          <a:p>
            <a:pPr marL="342900" indent="-342900">
              <a:buFont typeface="Arial"/>
              <a:buChar char="•"/>
            </a:pPr>
            <a:endParaRPr kumimoji="1" lang="en-US" altLang="zh-CN" sz="1600" b="0" dirty="0" smtClean="0">
              <a:latin typeface="Arial Black"/>
              <a:cs typeface="Arial Black"/>
            </a:endParaRPr>
          </a:p>
          <a:p>
            <a:pPr marL="342900" indent="-342900">
              <a:buFont typeface="Arial"/>
              <a:buChar char="•"/>
            </a:pPr>
            <a:endParaRPr kumimoji="1" lang="en-US" altLang="zh-CN" sz="1600" b="0" dirty="0">
              <a:latin typeface="Arial Black"/>
              <a:cs typeface="Arial Black"/>
            </a:endParaRPr>
          </a:p>
          <a:p>
            <a:endParaRPr kumimoji="1" lang="en-US" altLang="zh-CN" sz="1600" b="0" dirty="0" smtClean="0">
              <a:latin typeface="Arial Black"/>
              <a:cs typeface="Arial Black"/>
            </a:endParaRPr>
          </a:p>
          <a:p>
            <a:pPr marL="342900" indent="-342900">
              <a:buFont typeface="Arial"/>
              <a:buChar char="•"/>
            </a:pPr>
            <a:endParaRPr kumimoji="1" lang="en-US" altLang="zh-CN" sz="1600" b="0" dirty="0">
              <a:latin typeface="Arial Black"/>
              <a:cs typeface="Arial Black"/>
            </a:endParaRPr>
          </a:p>
          <a:p>
            <a:pPr marL="342900" indent="-342900">
              <a:buFont typeface="Arial"/>
              <a:buChar char="•"/>
            </a:pPr>
            <a:endParaRPr kumimoji="1" lang="en-US" altLang="zh-CN" sz="1400" b="0" dirty="0" smtClean="0">
              <a:latin typeface="Arial Black"/>
              <a:cs typeface="Arial Black"/>
            </a:endParaRPr>
          </a:p>
          <a:p>
            <a:pPr marL="342900" indent="-342900">
              <a:buFont typeface="Arial"/>
              <a:buChar char="•"/>
            </a:pPr>
            <a:endParaRPr kumimoji="1" lang="en-US" altLang="zh-CN" sz="1400" b="0" dirty="0" smtClean="0">
              <a:latin typeface="Arial Black"/>
              <a:cs typeface="Arial Black"/>
            </a:endParaRPr>
          </a:p>
          <a:p>
            <a:endParaRPr kumimoji="1" lang="en-US" altLang="zh-CN" dirty="0" smtClean="0"/>
          </a:p>
          <a:p>
            <a:endParaRPr kumimoji="1" lang="zh-CN" altLang="en-US" dirty="0"/>
          </a:p>
        </p:txBody>
      </p:sp>
      <p:sp>
        <p:nvSpPr>
          <p:cNvPr id="4" name="Title 1"/>
          <p:cNvSpPr>
            <a:spLocks noGrp="1"/>
          </p:cNvSpPr>
          <p:nvPr>
            <p:ph type="title"/>
          </p:nvPr>
        </p:nvSpPr>
        <p:spPr>
          <a:xfrm>
            <a:off x="457200" y="152718"/>
            <a:ext cx="5791200" cy="1371600"/>
          </a:xfrm>
        </p:spPr>
        <p:txBody>
          <a:bodyPr>
            <a:normAutofit/>
          </a:bodyPr>
          <a:lstStyle/>
          <a:p>
            <a:r>
              <a:rPr lang="en-US" sz="3200" dirty="0" smtClean="0"/>
              <a:t/>
            </a:r>
            <a:br>
              <a:rPr lang="en-US" sz="3200" dirty="0" smtClean="0"/>
            </a:br>
            <a:r>
              <a:rPr lang="en-US" sz="3200" dirty="0" smtClean="0"/>
              <a:t>Local Government</a:t>
            </a:r>
            <a:endParaRPr lang="en-US" sz="3200" dirty="0"/>
          </a:p>
        </p:txBody>
      </p:sp>
      <p:pic>
        <p:nvPicPr>
          <p:cNvPr id="35" name="图片 34"/>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715000" y="1200150"/>
            <a:ext cx="2971800" cy="2228850"/>
          </a:xfrm>
          <a:prstGeom prst="rect">
            <a:avLst/>
          </a:prstGeom>
        </p:spPr>
      </p:pic>
      <p:pic>
        <p:nvPicPr>
          <p:cNvPr id="37" name="图片 3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922081" y="3124200"/>
            <a:ext cx="2593019" cy="1660866"/>
          </a:xfrm>
          <a:prstGeom prst="rect">
            <a:avLst/>
          </a:prstGeom>
        </p:spPr>
      </p:pic>
      <p:pic>
        <p:nvPicPr>
          <p:cNvPr id="38" name="图片 37" descr="2009081917465398743.jpg"/>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553200" y="3124200"/>
            <a:ext cx="2133599" cy="1685721"/>
          </a:xfrm>
          <a:prstGeom prst="rect">
            <a:avLst/>
          </a:prstGeom>
        </p:spPr>
      </p:pic>
      <p:pic>
        <p:nvPicPr>
          <p:cNvPr id="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1800" y="4982976"/>
            <a:ext cx="1904999" cy="129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DSCN0944.JPG"/>
          <p:cNvPicPr>
            <a:picLocks noChangeAspect="1"/>
          </p:cNvPicPr>
          <p:nvPr/>
        </p:nvPicPr>
        <p:blipFill>
          <a:blip r:embed="rId7" cstate="screen"/>
          <a:stretch>
            <a:fillRect/>
          </a:stretch>
        </p:blipFill>
        <p:spPr>
          <a:xfrm>
            <a:off x="4708518" y="4953000"/>
            <a:ext cx="2012963" cy="1325375"/>
          </a:xfrm>
          <a:prstGeom prst="rect">
            <a:avLst/>
          </a:prstGeom>
        </p:spPr>
      </p:pic>
      <p:sp>
        <p:nvSpPr>
          <p:cNvPr id="11" name="Rectangle 10"/>
          <p:cNvSpPr/>
          <p:nvPr/>
        </p:nvSpPr>
        <p:spPr>
          <a:xfrm>
            <a:off x="2115613" y="6393597"/>
            <a:ext cx="2037287" cy="312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095832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2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3500"/>
                            </p:stCondLst>
                            <p:childTnLst>
                              <p:par>
                                <p:cTn id="13" presetID="10" presetClass="entr" presetSubtype="0" fill="hold" nodeType="afterEffect">
                                  <p:stCondLst>
                                    <p:cond delay="5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15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11000"/>
                            </p:stCondLst>
                            <p:childTnLst>
                              <p:par>
                                <p:cTn id="21" presetID="10" presetClass="entr" presetSubtype="0" fill="hold" nodeType="afterEffect">
                                  <p:stCondLst>
                                    <p:cond delay="700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par>
                          <p:cTn id="24" fill="hold">
                            <p:stCondLst>
                              <p:cond delay="18500"/>
                            </p:stCondLst>
                            <p:childTnLst>
                              <p:par>
                                <p:cTn id="25" presetID="10" presetClass="entr" presetSubtype="0" fill="hold" nodeType="afterEffect">
                                  <p:stCondLst>
                                    <p:cond delay="25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par>
                          <p:cTn id="28" fill="hold">
                            <p:stCondLst>
                              <p:cond delay="19250"/>
                            </p:stCondLst>
                            <p:childTnLst>
                              <p:par>
                                <p:cTn id="29" presetID="10" presetClass="entr" presetSubtype="0" fill="hold" nodeType="afterEffect">
                                  <p:stCondLst>
                                    <p:cond delay="50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par>
                          <p:cTn id="32" fill="hold">
                            <p:stCondLst>
                              <p:cond delay="20250"/>
                            </p:stCondLst>
                            <p:childTnLst>
                              <p:par>
                                <p:cTn id="33" presetID="10" presetClass="entr" presetSubtype="0" fill="hold" nodeType="afterEffect">
                                  <p:stCondLst>
                                    <p:cond delay="50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par>
                          <p:cTn id="36" fill="hold">
                            <p:stCondLst>
                              <p:cond delay="21250"/>
                            </p:stCondLst>
                            <p:childTnLst>
                              <p:par>
                                <p:cTn id="37" presetID="10" presetClass="entr" presetSubtype="0" fill="hold" nodeType="afterEffect">
                                  <p:stCondLst>
                                    <p:cond delay="700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childTnLst>
                          </p:cTn>
                        </p:par>
                        <p:par>
                          <p:cTn id="40" fill="hold">
                            <p:stCondLst>
                              <p:cond delay="28750"/>
                            </p:stCondLst>
                            <p:childTnLst>
                              <p:par>
                                <p:cTn id="41" presetID="10" presetClass="entr" presetSubtype="0" fill="hold" nodeType="afterEffect">
                                  <p:stCondLst>
                                    <p:cond delay="50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par>
                          <p:cTn id="44" fill="hold">
                            <p:stCondLst>
                              <p:cond delay="29750"/>
                            </p:stCondLst>
                            <p:childTnLst>
                              <p:par>
                                <p:cTn id="45" presetID="10" presetClass="entr" presetSubtype="0" fill="hold" nodeType="afterEffect">
                                  <p:stCondLst>
                                    <p:cond delay="50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par>
                          <p:cTn id="48" fill="hold">
                            <p:stCondLst>
                              <p:cond delay="30750"/>
                            </p:stCondLst>
                            <p:childTnLst>
                              <p:par>
                                <p:cTn id="49" presetID="10" presetClass="entr" presetSubtype="0" fill="hold" nodeType="afterEffect">
                                  <p:stCondLst>
                                    <p:cond delay="50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childTnLst>
                          </p:cTn>
                        </p:par>
                        <p:par>
                          <p:cTn id="52" fill="hold">
                            <p:stCondLst>
                              <p:cond delay="31750"/>
                            </p:stCondLst>
                            <p:childTnLst>
                              <p:par>
                                <p:cTn id="53" presetID="1" presetClass="entr" presetSubtype="0" fill="hold" grpId="0" nodeType="afterEffect">
                                  <p:stCondLst>
                                    <p:cond delay="700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Risk-taking and Innovation by cities</a:t>
            </a:r>
          </a:p>
        </p:txBody>
      </p:sp>
      <p:sp>
        <p:nvSpPr>
          <p:cNvPr id="6" name="Rectangle 5"/>
          <p:cNvSpPr/>
          <p:nvPr/>
        </p:nvSpPr>
        <p:spPr>
          <a:xfrm>
            <a:off x="370849" y="1524000"/>
            <a:ext cx="8347719" cy="400110"/>
          </a:xfrm>
          <a:prstGeom prst="rect">
            <a:avLst/>
          </a:prstGeom>
        </p:spPr>
        <p:txBody>
          <a:bodyPr wrap="square">
            <a:spAutoFit/>
          </a:bodyPr>
          <a:lstStyle/>
          <a:p>
            <a:r>
              <a:rPr lang="en-US" sz="2000" b="1" dirty="0" smtClean="0"/>
              <a:t>Shanghai’s Car License  Auction </a:t>
            </a:r>
            <a:endParaRPr lang="en-US" sz="2000" b="1" dirty="0"/>
          </a:p>
        </p:txBody>
      </p:sp>
      <p:pic>
        <p:nvPicPr>
          <p:cNvPr id="7" name="Picture 2" descr="C:\Users\wb221889\Pictures\1337504569_30859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9" y="1981200"/>
            <a:ext cx="5399274" cy="3639111"/>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38" descr="001ec94a1ee40eab2b3026.jp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48400" y="1981200"/>
            <a:ext cx="2470169" cy="1734151"/>
          </a:xfrm>
          <a:prstGeom prst="rect">
            <a:avLst/>
          </a:prstGeom>
        </p:spPr>
      </p:pic>
      <p:pic>
        <p:nvPicPr>
          <p:cNvPr id="9" name="图片 39" descr="y2.gif"/>
          <p:cNvPicPr>
            <a:picLocks noChangeAspect="1"/>
          </p:cNvPicPr>
          <p:nvPr/>
        </p:nvPicPr>
        <p:blipFill rotWithShape="1">
          <a:blip r:embed="rId4">
            <a:extLst>
              <a:ext uri="{28A0092B-C50C-407E-A947-70E740481C1C}">
                <a14:useLocalDpi xmlns:a14="http://schemas.microsoft.com/office/drawing/2010/main" val="0"/>
              </a:ext>
            </a:extLst>
          </a:blip>
          <a:srcRect b="7931"/>
          <a:stretch/>
        </p:blipFill>
        <p:spPr>
          <a:xfrm>
            <a:off x="6695300" y="3738492"/>
            <a:ext cx="2023268" cy="2128908"/>
          </a:xfrm>
          <a:prstGeom prst="rect">
            <a:avLst/>
          </a:prstGeom>
        </p:spPr>
      </p:pic>
      <p:sp>
        <p:nvSpPr>
          <p:cNvPr id="10" name="Rectangle 9"/>
          <p:cNvSpPr/>
          <p:nvPr/>
        </p:nvSpPr>
        <p:spPr>
          <a:xfrm>
            <a:off x="2286000" y="5862708"/>
            <a:ext cx="6432568" cy="646331"/>
          </a:xfrm>
          <a:prstGeom prst="rect">
            <a:avLst/>
          </a:prstGeom>
        </p:spPr>
        <p:txBody>
          <a:bodyPr wrap="square">
            <a:spAutoFit/>
          </a:bodyPr>
          <a:lstStyle/>
          <a:p>
            <a:pPr algn="r"/>
            <a:r>
              <a:rPr lang="en-US" b="1" dirty="0"/>
              <a:t>Beijing’s License Lottery + Restriction of Car Use by Plate </a:t>
            </a:r>
            <a:r>
              <a:rPr lang="en-US" b="1" dirty="0" smtClean="0"/>
              <a:t>Numbers </a:t>
            </a:r>
            <a:endParaRPr lang="en-US" dirty="0"/>
          </a:p>
        </p:txBody>
      </p:sp>
    </p:spTree>
    <p:extLst>
      <p:ext uri="{BB962C8B-B14F-4D97-AF65-F5344CB8AC3E}">
        <p14:creationId xmlns:p14="http://schemas.microsoft.com/office/powerpoint/2010/main" val="2374456555"/>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4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5500"/>
                            </p:stCondLst>
                            <p:childTnLst>
                              <p:par>
                                <p:cTn id="13" presetID="10" presetClass="entr" presetSubtype="0" fill="hold" grpId="0" nodeType="afterEffect">
                                  <p:stCondLst>
                                    <p:cond delay="40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0000"/>
                            </p:stCondLst>
                            <p:childTnLst>
                              <p:par>
                                <p:cTn id="17" presetID="10" presetClass="entr" presetSubtype="0" fill="hold" nodeType="afterEffect">
                                  <p:stCondLst>
                                    <p:cond delay="10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11500"/>
                            </p:stCondLst>
                            <p:childTnLst>
                              <p:par>
                                <p:cTn id="21" presetID="10" presetClass="entr" presetSubtype="0" fill="hold" nodeType="afterEffect">
                                  <p:stCondLst>
                                    <p:cond delay="10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Risk-taking and Innovation by cities</a:t>
            </a:r>
          </a:p>
        </p:txBody>
      </p:sp>
      <p:sp>
        <p:nvSpPr>
          <p:cNvPr id="3" name="Content Placeholder 2"/>
          <p:cNvSpPr>
            <a:spLocks noGrp="1"/>
          </p:cNvSpPr>
          <p:nvPr>
            <p:ph idx="1"/>
          </p:nvPr>
        </p:nvSpPr>
        <p:spPr/>
        <p:txBody>
          <a:bodyPr/>
          <a:lstStyle/>
          <a:p>
            <a:r>
              <a:rPr lang="en-US" dirty="0" smtClean="0"/>
              <a:t>Wuhan: ETC</a:t>
            </a:r>
          </a:p>
          <a:p>
            <a:endParaRPr lang="en-US" dirty="0" smtClean="0"/>
          </a:p>
          <a:p>
            <a:endParaRPr lang="en-US" dirty="0"/>
          </a:p>
        </p:txBody>
      </p:sp>
      <p:pic>
        <p:nvPicPr>
          <p:cNvPr id="4" name="Picture 3" descr="0019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0075" y="2209800"/>
            <a:ext cx="8010525" cy="43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990738"/>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8" descr="2011011312122971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67199" y="2286000"/>
            <a:ext cx="3830306"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6" descr="8e8799ab07e266c27c27555257deab7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2214" y="2667000"/>
            <a:ext cx="4454586" cy="3660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152718"/>
            <a:ext cx="5791200" cy="1371600"/>
          </a:xfrm>
        </p:spPr>
        <p:txBody>
          <a:bodyPr>
            <a:normAutofit/>
          </a:bodyPr>
          <a:lstStyle/>
          <a:p>
            <a:r>
              <a:rPr lang="en-US" sz="2800" dirty="0"/>
              <a:t>Risk-taking and Innovation by cities</a:t>
            </a:r>
          </a:p>
        </p:txBody>
      </p:sp>
      <p:sp>
        <p:nvSpPr>
          <p:cNvPr id="6" name="Content Placeholder 2"/>
          <p:cNvSpPr>
            <a:spLocks noGrp="1"/>
          </p:cNvSpPr>
          <p:nvPr>
            <p:ph idx="1"/>
          </p:nvPr>
        </p:nvSpPr>
        <p:spPr>
          <a:xfrm>
            <a:off x="457200" y="1752600"/>
            <a:ext cx="7620000" cy="4373563"/>
          </a:xfrm>
        </p:spPr>
        <p:txBody>
          <a:bodyPr/>
          <a:lstStyle/>
          <a:p>
            <a:r>
              <a:rPr lang="en-US" altLang="zh-CN" dirty="0" smtClean="0"/>
              <a:t>Hangzhou: </a:t>
            </a:r>
            <a:r>
              <a:rPr lang="en-US" altLang="zh-CN" dirty="0"/>
              <a:t>Public </a:t>
            </a:r>
            <a:r>
              <a:rPr lang="en-US" altLang="zh-CN" dirty="0" smtClean="0"/>
              <a:t>Bike Sharing </a:t>
            </a:r>
            <a:endParaRPr lang="en-US" altLang="zh-CN" dirty="0"/>
          </a:p>
          <a:p>
            <a:endParaRPr lang="en-US" dirty="0" smtClean="0"/>
          </a:p>
          <a:p>
            <a:endParaRPr lang="en-US" dirty="0"/>
          </a:p>
        </p:txBody>
      </p:sp>
    </p:spTree>
    <p:extLst>
      <p:ext uri="{BB962C8B-B14F-4D97-AF65-F5344CB8AC3E}">
        <p14:creationId xmlns:p14="http://schemas.microsoft.com/office/powerpoint/2010/main" val="1970589909"/>
      </p:ext>
    </p:extLst>
  </p:cSld>
  <p:clrMapOvr>
    <a:masterClrMapping/>
  </p:clrMapOvr>
  <mc:AlternateContent xmlns:mc="http://schemas.openxmlformats.org/markup-compatibility/2006">
    <mc:Choice xmlns:p14="http://schemas.microsoft.com/office/powerpoint/2010/main" Requires="p14">
      <p:transition spd="slow" p14:dur="2000" advTm="13000"/>
    </mc:Choice>
    <mc:Fallback>
      <p:transition spd="slow" advTm="13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Risk-taking and Innovation by cities</a:t>
            </a:r>
          </a:p>
        </p:txBody>
      </p:sp>
      <p:sp>
        <p:nvSpPr>
          <p:cNvPr id="3" name="Content Placeholder 2"/>
          <p:cNvSpPr>
            <a:spLocks noGrp="1"/>
          </p:cNvSpPr>
          <p:nvPr>
            <p:ph idx="1"/>
          </p:nvPr>
        </p:nvSpPr>
        <p:spPr>
          <a:xfrm>
            <a:off x="457200" y="1524000"/>
            <a:ext cx="4953000" cy="4373563"/>
          </a:xfrm>
        </p:spPr>
        <p:txBody>
          <a:bodyPr/>
          <a:lstStyle/>
          <a:p>
            <a:r>
              <a:rPr lang="en-US" altLang="zh-CN" dirty="0" smtClean="0"/>
              <a:t>Chengdu: ITS/ICT applications in bus </a:t>
            </a:r>
            <a:r>
              <a:rPr lang="en-US" altLang="zh-CN" dirty="0" smtClean="0"/>
              <a:t>operation</a:t>
            </a:r>
            <a:endParaRPr lang="en-US" sz="1800" dirty="0" smtClean="0"/>
          </a:p>
          <a:p>
            <a:pPr marL="342900" indent="-342900">
              <a:buFont typeface="Arial"/>
              <a:buChar char="•"/>
            </a:pPr>
            <a:r>
              <a:rPr lang="en-US" sz="1800" dirty="0" smtClean="0"/>
              <a:t>Monitoring</a:t>
            </a:r>
          </a:p>
          <a:p>
            <a:pPr marL="342900" indent="-342900">
              <a:buFont typeface="Arial"/>
              <a:buChar char="•"/>
            </a:pPr>
            <a:r>
              <a:rPr lang="en-US" sz="1800" dirty="0" smtClean="0"/>
              <a:t>Dispatching</a:t>
            </a:r>
          </a:p>
          <a:p>
            <a:pPr marL="342900" indent="-342900">
              <a:buFont typeface="Arial"/>
              <a:buChar char="•"/>
            </a:pPr>
            <a:r>
              <a:rPr lang="en-US" sz="1800" dirty="0" smtClean="0"/>
              <a:t>Real-time Info</a:t>
            </a:r>
          </a:p>
          <a:p>
            <a:endParaRPr lang="en-US" dirty="0"/>
          </a:p>
        </p:txBody>
      </p:sp>
      <p:pic>
        <p:nvPicPr>
          <p:cNvPr id="5" name="Picture 2" descr="照片 0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2438400"/>
            <a:ext cx="2037825" cy="178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6" name="Picture 3" descr="公交快信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4495801"/>
            <a:ext cx="1730916" cy="220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a:xfrm>
            <a:off x="228600" y="3853253"/>
            <a:ext cx="2833641" cy="2471348"/>
          </a:xfrm>
          <a:prstGeom prst="rect">
            <a:avLst/>
          </a:prstGeom>
          <a:noFill/>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9" name="Picture 3" descr="L22SM_Y)AIC(N$(X0D}(]1F"/>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a:xfrm>
            <a:off x="3282570" y="2895600"/>
            <a:ext cx="3499230" cy="3432005"/>
          </a:xfrm>
          <a:prstGeom prst="rect">
            <a:avLst/>
          </a:prstGeom>
          <a:noFill/>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5327452" y="0"/>
            <a:ext cx="3626048" cy="2209800"/>
          </a:xfrm>
          <a:prstGeom prst="rect">
            <a:avLst/>
          </a:prstGeom>
          <a:noFill/>
          <a:ln/>
        </p:spPr>
      </p:pic>
    </p:spTree>
    <p:extLst>
      <p:ext uri="{BB962C8B-B14F-4D97-AF65-F5344CB8AC3E}">
        <p14:creationId xmlns:p14="http://schemas.microsoft.com/office/powerpoint/2010/main" val="812604289"/>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Screen Shot 2013-02-21 at 1.28.0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2938" y="304800"/>
            <a:ext cx="3188662" cy="2362200"/>
          </a:xfrm>
          <a:prstGeom prst="rect">
            <a:avLst/>
          </a:prstGeom>
        </p:spPr>
      </p:pic>
      <p:sp>
        <p:nvSpPr>
          <p:cNvPr id="2" name="Title 1"/>
          <p:cNvSpPr>
            <a:spLocks noGrp="1"/>
          </p:cNvSpPr>
          <p:nvPr>
            <p:ph type="title"/>
          </p:nvPr>
        </p:nvSpPr>
        <p:spPr/>
        <p:txBody>
          <a:bodyPr>
            <a:normAutofit/>
          </a:bodyPr>
          <a:lstStyle/>
          <a:p>
            <a:r>
              <a:rPr lang="en-US" sz="2800" dirty="0"/>
              <a:t>Risk-taking and Innovation by cities</a:t>
            </a:r>
          </a:p>
        </p:txBody>
      </p:sp>
      <p:sp>
        <p:nvSpPr>
          <p:cNvPr id="3" name="Content Placeholder 2"/>
          <p:cNvSpPr>
            <a:spLocks noGrp="1"/>
          </p:cNvSpPr>
          <p:nvPr>
            <p:ph idx="1"/>
          </p:nvPr>
        </p:nvSpPr>
        <p:spPr/>
        <p:txBody>
          <a:bodyPr/>
          <a:lstStyle/>
          <a:p>
            <a:r>
              <a:rPr lang="en-US" dirty="0" smtClean="0"/>
              <a:t>Suzhou: City-wide Taxi Management System</a:t>
            </a:r>
          </a:p>
          <a:p>
            <a:endParaRPr lang="en-US" dirty="0"/>
          </a:p>
        </p:txBody>
      </p:sp>
      <p:pic>
        <p:nvPicPr>
          <p:cNvPr id="4" name="图片 3" descr="Screen Shot 2013-02-21 at 1.29.5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978" y="4724400"/>
            <a:ext cx="1535545" cy="1720273"/>
          </a:xfrm>
          <a:prstGeom prst="rect">
            <a:avLst/>
          </a:prstGeom>
        </p:spPr>
      </p:pic>
      <p:pic>
        <p:nvPicPr>
          <p:cNvPr id="5" name="图片 4" descr="Screen Shot 2013-02-21 at 1.30.0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6460" y="2286000"/>
            <a:ext cx="1446340" cy="1700331"/>
          </a:xfrm>
          <a:prstGeom prst="rect">
            <a:avLst/>
          </a:prstGeom>
        </p:spPr>
      </p:pic>
      <p:pic>
        <p:nvPicPr>
          <p:cNvPr id="6" name="图片 5" descr="Screen Shot 2013-02-21 at 1.30.12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3678" y="4798185"/>
            <a:ext cx="1789545" cy="1671984"/>
          </a:xfrm>
          <a:prstGeom prst="rect">
            <a:avLst/>
          </a:prstGeom>
        </p:spPr>
      </p:pic>
      <p:pic>
        <p:nvPicPr>
          <p:cNvPr id="7" name="图片 6" descr="Screen Shot 2013-02-21 at 1.29.44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6742" y="3505200"/>
            <a:ext cx="3424858" cy="2209800"/>
          </a:xfrm>
          <a:prstGeom prst="rect">
            <a:avLst/>
          </a:prstGeom>
        </p:spPr>
      </p:pic>
      <p:cxnSp>
        <p:nvCxnSpPr>
          <p:cNvPr id="10" name="直线箭头连接符 9"/>
          <p:cNvCxnSpPr/>
          <p:nvPr/>
        </p:nvCxnSpPr>
        <p:spPr>
          <a:xfrm flipV="1">
            <a:off x="1295400" y="3962400"/>
            <a:ext cx="533400" cy="60960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11" name="直线箭头连接符 10"/>
          <p:cNvCxnSpPr/>
          <p:nvPr/>
        </p:nvCxnSpPr>
        <p:spPr>
          <a:xfrm>
            <a:off x="3581400" y="3886200"/>
            <a:ext cx="457200" cy="53340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18" name="直线箭头连接符 17"/>
          <p:cNvCxnSpPr/>
          <p:nvPr/>
        </p:nvCxnSpPr>
        <p:spPr>
          <a:xfrm flipH="1">
            <a:off x="2286000" y="5631969"/>
            <a:ext cx="685800"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21" name="文本框 20"/>
          <p:cNvSpPr txBox="1"/>
          <p:nvPr/>
        </p:nvSpPr>
        <p:spPr>
          <a:xfrm>
            <a:off x="5939177" y="5791200"/>
            <a:ext cx="2916183" cy="369332"/>
          </a:xfrm>
          <a:prstGeom prst="rect">
            <a:avLst/>
          </a:prstGeom>
          <a:noFill/>
        </p:spPr>
        <p:txBody>
          <a:bodyPr wrap="none" rtlCol="0">
            <a:spAutoFit/>
          </a:bodyPr>
          <a:lstStyle/>
          <a:p>
            <a:r>
              <a:rPr kumimoji="1" lang="en-US" altLang="zh-CN" dirty="0" smtClean="0"/>
              <a:t>Calling/Dispatching Center</a:t>
            </a:r>
            <a:endParaRPr kumimoji="1" lang="zh-CN" altLang="en-US" dirty="0"/>
          </a:p>
        </p:txBody>
      </p:sp>
      <p:sp>
        <p:nvSpPr>
          <p:cNvPr id="22" name="文本框 21"/>
          <p:cNvSpPr txBox="1"/>
          <p:nvPr/>
        </p:nvSpPr>
        <p:spPr>
          <a:xfrm>
            <a:off x="6922164" y="2831068"/>
            <a:ext cx="1917036" cy="369332"/>
          </a:xfrm>
          <a:prstGeom prst="rect">
            <a:avLst/>
          </a:prstGeom>
          <a:noFill/>
        </p:spPr>
        <p:txBody>
          <a:bodyPr wrap="none" rtlCol="0">
            <a:spAutoFit/>
          </a:bodyPr>
          <a:lstStyle/>
          <a:p>
            <a:r>
              <a:rPr kumimoji="1" lang="en-US" altLang="zh-CN" dirty="0" smtClean="0"/>
              <a:t>smart phone app</a:t>
            </a:r>
            <a:endParaRPr kumimoji="1" lang="zh-CN" altLang="en-US" dirty="0"/>
          </a:p>
        </p:txBody>
      </p:sp>
    </p:spTree>
    <p:extLst>
      <p:ext uri="{BB962C8B-B14F-4D97-AF65-F5344CB8AC3E}">
        <p14:creationId xmlns:p14="http://schemas.microsoft.com/office/powerpoint/2010/main" val="960745630"/>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9.3|0.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基本">
  <a:themeElements>
    <a:clrScheme name="基本">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基本">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基本.thmx</Template>
  <TotalTime>1290</TotalTime>
  <Words>825</Words>
  <Application>Microsoft Office PowerPoint</Application>
  <PresentationFormat>On-screen Show (4:3)</PresentationFormat>
  <Paragraphs>141</Paragraphs>
  <Slides>14</Slides>
  <Notes>7</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基本</vt:lpstr>
      <vt:lpstr>Rapidly Evolving Urban Transport in China</vt:lpstr>
      <vt:lpstr> Urban Transport in China</vt:lpstr>
      <vt:lpstr> National Government</vt:lpstr>
      <vt:lpstr> Local Government</vt:lpstr>
      <vt:lpstr>Risk-taking and Innovation by cities</vt:lpstr>
      <vt:lpstr>Risk-taking and Innovation by cities</vt:lpstr>
      <vt:lpstr>Risk-taking and Innovation by cities</vt:lpstr>
      <vt:lpstr>Risk-taking and Innovation by cities</vt:lpstr>
      <vt:lpstr>Risk-taking and Innovation by cities</vt:lpstr>
      <vt:lpstr> Role of the Bank’s Assistance</vt:lpstr>
      <vt:lpstr> Role of the Bank’s Assistance</vt:lpstr>
      <vt:lpstr> Role of the Bank’s Assistance</vt:lpstr>
      <vt:lpstr>Impacts and Results</vt:lpstr>
      <vt:lpstr>Thank You!</vt:lpstr>
    </vt:vector>
  </TitlesOfParts>
  <Company>The World Bank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Urban Transport Initiatives in China</dc:title>
  <dc:creator>Ke Fang</dc:creator>
  <cp:lastModifiedBy>Ke Fang</cp:lastModifiedBy>
  <cp:revision>133</cp:revision>
  <dcterms:created xsi:type="dcterms:W3CDTF">2013-02-18T01:40:12Z</dcterms:created>
  <dcterms:modified xsi:type="dcterms:W3CDTF">2013-02-26T23:42:43Z</dcterms:modified>
</cp:coreProperties>
</file>