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6" r:id="rId3"/>
    <p:sldId id="267" r:id="rId4"/>
    <p:sldId id="257" r:id="rId5"/>
    <p:sldId id="275" r:id="rId6"/>
    <p:sldId id="268" r:id="rId7"/>
    <p:sldId id="274" r:id="rId8"/>
    <p:sldId id="273" r:id="rId9"/>
    <p:sldId id="261" r:id="rId10"/>
    <p:sldId id="264" r:id="rId11"/>
    <p:sldId id="280" r:id="rId12"/>
    <p:sldId id="270" r:id="rId13"/>
    <p:sldId id="276" r:id="rId14"/>
    <p:sldId id="277" r:id="rId15"/>
    <p:sldId id="278" r:id="rId16"/>
    <p:sldId id="279" r:id="rId17"/>
    <p:sldId id="272" r:id="rId18"/>
    <p:sldId id="281" r:id="rId19"/>
    <p:sldId id="269" r:id="rId20"/>
    <p:sldId id="2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8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67" d="100"/>
          <a:sy n="67" d="100"/>
        </p:scale>
        <p:origin x="-58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72600-B73A-47AB-BA52-2F3EC356D0FC}" type="datetimeFigureOut">
              <a:rPr lang="en-US" smtClean="0"/>
              <a:t>2/28/2013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9D8A4-1887-4BF0-8D6A-82A1FF525B25}" type="slidenum">
              <a:rPr lang="en-US" smtClean="0"/>
              <a:t>‹#›</a:t>
            </a:fld>
            <a:endParaRPr lang="en-US"/>
          </a:p>
        </p:txBody>
      </p:sp>
    </p:spTree>
    <p:extLst>
      <p:ext uri="{BB962C8B-B14F-4D97-AF65-F5344CB8AC3E}">
        <p14:creationId xmlns:p14="http://schemas.microsoft.com/office/powerpoint/2010/main" val="3789123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App challenge convenes app developers</a:t>
            </a:r>
            <a:r>
              <a:rPr lang="en-US" sz="1200" kern="1200" baseline="0" dirty="0" smtClean="0">
                <a:solidFill>
                  <a:schemeClr val="tx1"/>
                </a:solidFill>
                <a:effectLst/>
                <a:latin typeface="+mn-lt"/>
                <a:ea typeface="+mn-ea"/>
                <a:cs typeface="+mn-cs"/>
              </a:rPr>
              <a:t> to come up applications to address a particular market demand or in the context of international development a development problem or challenge.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app challenge built on previous work done through the water and sanitation </a:t>
            </a:r>
            <a:r>
              <a:rPr lang="en-US" sz="1200" kern="1200" baseline="0" dirty="0" err="1" smtClean="0">
                <a:solidFill>
                  <a:schemeClr val="tx1"/>
                </a:solidFill>
                <a:effectLst/>
                <a:latin typeface="+mn-lt"/>
                <a:ea typeface="+mn-ea"/>
                <a:cs typeface="+mn-cs"/>
              </a:rPr>
              <a:t>hackathons</a:t>
            </a:r>
            <a:r>
              <a:rPr lang="en-US" sz="1200" kern="1200" baseline="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hackathon</a:t>
            </a:r>
            <a:r>
              <a:rPr lang="en-US" sz="1200" kern="1200" dirty="0" smtClean="0">
                <a:solidFill>
                  <a:schemeClr val="tx1"/>
                </a:solidFill>
                <a:effectLst/>
                <a:latin typeface="+mn-lt"/>
                <a:ea typeface="+mn-ea"/>
                <a:cs typeface="+mn-cs"/>
              </a:rPr>
              <a:t> is an activity that brings together development / sector experts and software developers and designers to co-create the innovative solutions needed to help solve today's pressing development problems. This usually takes place through a 24-48 hour physical event whereby technologists and subject matter experts work side by side to develop a proof of concept for a technology application to address the defined problem statements</a:t>
            </a:r>
            <a:endParaRPr lang="en-US" dirty="0"/>
          </a:p>
        </p:txBody>
      </p:sp>
      <p:sp>
        <p:nvSpPr>
          <p:cNvPr id="4" name="Slide Number Placeholder 3"/>
          <p:cNvSpPr>
            <a:spLocks noGrp="1"/>
          </p:cNvSpPr>
          <p:nvPr>
            <p:ph type="sldNum" sz="quarter" idx="10"/>
          </p:nvPr>
        </p:nvSpPr>
        <p:spPr/>
        <p:txBody>
          <a:bodyPr/>
          <a:lstStyle/>
          <a:p>
            <a:fld id="{6259D8A4-1887-4BF0-8D6A-82A1FF525B25}" type="slidenum">
              <a:rPr lang="en-US" smtClean="0"/>
              <a:t>2</a:t>
            </a:fld>
            <a:endParaRPr lang="en-US"/>
          </a:p>
        </p:txBody>
      </p:sp>
    </p:spTree>
    <p:extLst>
      <p:ext uri="{BB962C8B-B14F-4D97-AF65-F5344CB8AC3E}">
        <p14:creationId xmlns:p14="http://schemas.microsoft.com/office/powerpoint/2010/main" val="119938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These mechanisms</a:t>
            </a:r>
            <a:r>
              <a:rPr lang="en-US" sz="1200" b="1" kern="1200" baseline="0" dirty="0" smtClean="0">
                <a:solidFill>
                  <a:schemeClr val="tx1"/>
                </a:solidFill>
                <a:effectLst/>
                <a:latin typeface="+mn-lt"/>
                <a:ea typeface="+mn-ea"/>
                <a:cs typeface="+mn-cs"/>
              </a:rPr>
              <a:t> not only convene different partners to work together but also catalyze change in the way of doing things for governments as well as the world bank. </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59D8A4-1887-4BF0-8D6A-82A1FF525B25}" type="slidenum">
              <a:rPr lang="en-US" smtClean="0"/>
              <a:t>3</a:t>
            </a:fld>
            <a:endParaRPr lang="en-US"/>
          </a:p>
        </p:txBody>
      </p:sp>
    </p:spTree>
    <p:extLst>
      <p:ext uri="{BB962C8B-B14F-4D97-AF65-F5344CB8AC3E}">
        <p14:creationId xmlns:p14="http://schemas.microsoft.com/office/powerpoint/2010/main" val="98674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r>
              <a:rPr lang="en-US" sz="1200" dirty="0" smtClean="0">
                <a:solidFill>
                  <a:schemeClr val="bg1"/>
                </a:solidFill>
              </a:rPr>
              <a:t>Harassment is biggest barrier for women to use public transport.</a:t>
            </a:r>
          </a:p>
          <a:p>
            <a:pPr>
              <a:buFont typeface="Wingdings" pitchFamily="2" charset="2"/>
              <a:buChar char="Ø"/>
            </a:pPr>
            <a:r>
              <a:rPr lang="en-US" sz="1200" dirty="0" smtClean="0">
                <a:solidFill>
                  <a:schemeClr val="bg1"/>
                </a:solidFill>
              </a:rPr>
              <a:t>New Government has put traffic as the second most important priority.</a:t>
            </a:r>
          </a:p>
          <a:p>
            <a:endParaRPr lang="en-US" dirty="0"/>
          </a:p>
        </p:txBody>
      </p:sp>
      <p:sp>
        <p:nvSpPr>
          <p:cNvPr id="4" name="Slide Number Placeholder 3"/>
          <p:cNvSpPr>
            <a:spLocks noGrp="1"/>
          </p:cNvSpPr>
          <p:nvPr>
            <p:ph type="sldNum" sz="quarter" idx="10"/>
          </p:nvPr>
        </p:nvSpPr>
        <p:spPr/>
        <p:txBody>
          <a:bodyPr/>
          <a:lstStyle/>
          <a:p>
            <a:fld id="{6259D8A4-1887-4BF0-8D6A-82A1FF525B25}" type="slidenum">
              <a:rPr lang="en-US" smtClean="0"/>
              <a:t>4</a:t>
            </a:fld>
            <a:endParaRPr lang="en-US"/>
          </a:p>
        </p:txBody>
      </p:sp>
    </p:spTree>
    <p:extLst>
      <p:ext uri="{BB962C8B-B14F-4D97-AF65-F5344CB8AC3E}">
        <p14:creationId xmlns:p14="http://schemas.microsoft.com/office/powerpoint/2010/main" val="72104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Cairo Transport App Challenge was a World Bank-funded initiative that proceeded </a:t>
            </a:r>
            <a:r>
              <a:rPr lang="en-US" sz="1200" b="1" kern="1200" dirty="0" err="1" smtClean="0">
                <a:solidFill>
                  <a:schemeClr val="tx1"/>
                </a:solidFill>
                <a:effectLst/>
                <a:latin typeface="+mn-lt"/>
                <a:ea typeface="+mn-ea"/>
                <a:cs typeface="+mn-cs"/>
              </a:rPr>
              <a:t>WaterHackathon</a:t>
            </a:r>
            <a:r>
              <a:rPr lang="en-US" sz="1200" b="1" kern="1200" dirty="0" smtClean="0">
                <a:solidFill>
                  <a:schemeClr val="tx1"/>
                </a:solidFill>
                <a:effectLst/>
                <a:latin typeface="+mn-lt"/>
                <a:ea typeface="+mn-ea"/>
                <a:cs typeface="+mn-cs"/>
              </a:rPr>
              <a:t> Cairo, which took place in 2011 and aimed to build an open collaboration and support innovative ideas to address Egypt’s pressing problems around water resource management and sanitation by leveraging Egyptian technology talent and embracing bottom-up innovation.</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259D8A4-1887-4BF0-8D6A-82A1FF525B25}" type="slidenum">
              <a:rPr lang="en-US" smtClean="0"/>
              <a:t>5</a:t>
            </a:fld>
            <a:endParaRPr lang="en-US"/>
          </a:p>
        </p:txBody>
      </p:sp>
    </p:spTree>
    <p:extLst>
      <p:ext uri="{BB962C8B-B14F-4D97-AF65-F5344CB8AC3E}">
        <p14:creationId xmlns:p14="http://schemas.microsoft.com/office/powerpoint/2010/main" val="4428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1" kern="1200" dirty="0" smtClean="0">
                <a:solidFill>
                  <a:schemeClr val="tx1"/>
                </a:solidFill>
                <a:effectLst/>
                <a:latin typeface="+mn-lt"/>
                <a:ea typeface="+mn-ea"/>
                <a:cs typeface="+mn-cs"/>
              </a:rPr>
              <a:t>App Challenges, similarly to a </a:t>
            </a:r>
            <a:r>
              <a:rPr lang="en-US" sz="1200" b="1" kern="1200" dirty="0" err="1" smtClean="0">
                <a:solidFill>
                  <a:schemeClr val="tx1"/>
                </a:solidFill>
                <a:effectLst/>
                <a:latin typeface="+mn-lt"/>
                <a:ea typeface="+mn-ea"/>
                <a:cs typeface="+mn-cs"/>
              </a:rPr>
              <a:t>Hackathon</a:t>
            </a:r>
            <a:r>
              <a:rPr lang="en-US" sz="1200" b="1" kern="1200" dirty="0" smtClean="0">
                <a:solidFill>
                  <a:schemeClr val="tx1"/>
                </a:solidFill>
                <a:effectLst/>
                <a:latin typeface="+mn-lt"/>
                <a:ea typeface="+mn-ea"/>
                <a:cs typeface="+mn-cs"/>
              </a:rPr>
              <a:t>, support open technology innovation. However, they provide a different structure to move beyond convening different communities for problem solving to also producing a more advanced technology application as a result. </a:t>
            </a:r>
          </a:p>
          <a:p>
            <a:endParaRPr lang="en-US" sz="1200" b="1" kern="1200" dirty="0" smtClean="0">
              <a:solidFill>
                <a:schemeClr val="tx1"/>
              </a:solidFill>
              <a:effectLst/>
              <a:latin typeface="+mn-lt"/>
              <a:ea typeface="+mn-ea"/>
              <a:cs typeface="+mn-cs"/>
            </a:endParaRPr>
          </a:p>
          <a:p>
            <a:r>
              <a:rPr lang="en-US" dirty="0" smtClean="0"/>
              <a:t>Cairo</a:t>
            </a:r>
            <a:r>
              <a:rPr lang="en-US" baseline="0" dirty="0" smtClean="0"/>
              <a:t> </a:t>
            </a:r>
            <a:r>
              <a:rPr lang="en-US" baseline="0" dirty="0" err="1" smtClean="0"/>
              <a:t>Tapp</a:t>
            </a:r>
            <a:r>
              <a:rPr lang="en-US" baseline="0" dirty="0" smtClean="0"/>
              <a:t> had several stages:</a:t>
            </a:r>
          </a:p>
          <a:p>
            <a:pPr marL="228600" indent="-228600">
              <a:buAutoNum type="arabicPeriod"/>
            </a:pPr>
            <a:r>
              <a:rPr lang="en-US" baseline="0" dirty="0" smtClean="0"/>
              <a:t>Stakeholder consultation and problem statement </a:t>
            </a:r>
            <a:r>
              <a:rPr lang="en-US" baseline="0" dirty="0" err="1" smtClean="0"/>
              <a:t>defitinition</a:t>
            </a:r>
            <a:r>
              <a:rPr lang="en-US" baseline="0" dirty="0" smtClean="0"/>
              <a:t> - June</a:t>
            </a:r>
          </a:p>
          <a:p>
            <a:pPr marL="228600" indent="-228600">
              <a:buAutoNum type="arabicPeriod"/>
            </a:pPr>
            <a:r>
              <a:rPr lang="en-US" baseline="0" dirty="0" smtClean="0"/>
              <a:t>Tech briefing - Sept</a:t>
            </a:r>
          </a:p>
          <a:p>
            <a:pPr marL="228600" indent="-228600">
              <a:buAutoNum type="arabicPeriod"/>
            </a:pPr>
            <a:r>
              <a:rPr lang="en-US" baseline="0" dirty="0" smtClean="0"/>
              <a:t>Hack at home with mentor ship –October, Nov</a:t>
            </a:r>
          </a:p>
          <a:p>
            <a:pPr marL="228600" indent="-228600">
              <a:buAutoNum type="arabicPeriod"/>
            </a:pPr>
            <a:r>
              <a:rPr lang="en-US" baseline="0" dirty="0" smtClean="0"/>
              <a:t>Pre-evaluation and 10 </a:t>
            </a:r>
            <a:r>
              <a:rPr lang="en-US" baseline="0" dirty="0" err="1" smtClean="0"/>
              <a:t>finalsts</a:t>
            </a:r>
            <a:r>
              <a:rPr lang="en-US" baseline="0" dirty="0" smtClean="0"/>
              <a:t> - Dec</a:t>
            </a:r>
          </a:p>
          <a:p>
            <a:pPr marL="228600" indent="-228600">
              <a:buAutoNum type="arabicPeriod"/>
            </a:pPr>
            <a:r>
              <a:rPr lang="en-US" baseline="0" dirty="0" smtClean="0"/>
              <a:t>Award event - Feb</a:t>
            </a:r>
            <a:endParaRPr lang="en-US" dirty="0"/>
          </a:p>
        </p:txBody>
      </p:sp>
      <p:sp>
        <p:nvSpPr>
          <p:cNvPr id="4" name="Slide Number Placeholder 3"/>
          <p:cNvSpPr>
            <a:spLocks noGrp="1"/>
          </p:cNvSpPr>
          <p:nvPr>
            <p:ph type="sldNum" sz="quarter" idx="10"/>
          </p:nvPr>
        </p:nvSpPr>
        <p:spPr/>
        <p:txBody>
          <a:bodyPr/>
          <a:lstStyle/>
          <a:p>
            <a:fld id="{6259D8A4-1887-4BF0-8D6A-82A1FF525B25}" type="slidenum">
              <a:rPr lang="en-US" smtClean="0"/>
              <a:t>6</a:t>
            </a:fld>
            <a:endParaRPr lang="en-US"/>
          </a:p>
        </p:txBody>
      </p:sp>
    </p:spTree>
    <p:extLst>
      <p:ext uri="{BB962C8B-B14F-4D97-AF65-F5344CB8AC3E}">
        <p14:creationId xmlns:p14="http://schemas.microsoft.com/office/powerpoint/2010/main" val="157226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16 partners locally</a:t>
            </a:r>
            <a:r>
              <a:rPr lang="en-US" baseline="0" dirty="0" smtClean="0"/>
              <a:t> and internationally, 5 government affiliates, private sector, NGO, 2 academia</a:t>
            </a:r>
            <a:endParaRPr lang="en-US" dirty="0"/>
          </a:p>
        </p:txBody>
      </p:sp>
      <p:sp>
        <p:nvSpPr>
          <p:cNvPr id="4" name="Slide Number Placeholder 3"/>
          <p:cNvSpPr>
            <a:spLocks noGrp="1"/>
          </p:cNvSpPr>
          <p:nvPr>
            <p:ph type="sldNum" sz="quarter" idx="10"/>
          </p:nvPr>
        </p:nvSpPr>
        <p:spPr/>
        <p:txBody>
          <a:bodyPr/>
          <a:lstStyle/>
          <a:p>
            <a:fld id="{6259D8A4-1887-4BF0-8D6A-82A1FF525B25}" type="slidenum">
              <a:rPr lang="en-US" smtClean="0"/>
              <a:t>7</a:t>
            </a:fld>
            <a:endParaRPr lang="en-US"/>
          </a:p>
        </p:txBody>
      </p:sp>
    </p:spTree>
    <p:extLst>
      <p:ext uri="{BB962C8B-B14F-4D97-AF65-F5344CB8AC3E}">
        <p14:creationId xmlns:p14="http://schemas.microsoft.com/office/powerpoint/2010/main" val="64354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Mentorship:</a:t>
            </a:r>
            <a:r>
              <a:rPr lang="en-US" baseline="0" dirty="0" smtClean="0"/>
              <a:t> technical, design, business, marketing</a:t>
            </a:r>
            <a:endParaRPr lang="en-US" dirty="0"/>
          </a:p>
        </p:txBody>
      </p:sp>
      <p:sp>
        <p:nvSpPr>
          <p:cNvPr id="4" name="Slide Number Placeholder 3"/>
          <p:cNvSpPr>
            <a:spLocks noGrp="1"/>
          </p:cNvSpPr>
          <p:nvPr>
            <p:ph type="sldNum" sz="quarter" idx="10"/>
          </p:nvPr>
        </p:nvSpPr>
        <p:spPr/>
        <p:txBody>
          <a:bodyPr/>
          <a:lstStyle/>
          <a:p>
            <a:fld id="{6259D8A4-1887-4BF0-8D6A-82A1FF525B25}" type="slidenum">
              <a:rPr lang="en-US" smtClean="0"/>
              <a:t>12</a:t>
            </a:fld>
            <a:endParaRPr lang="en-US"/>
          </a:p>
        </p:txBody>
      </p:sp>
    </p:spTree>
    <p:extLst>
      <p:ext uri="{BB962C8B-B14F-4D97-AF65-F5344CB8AC3E}">
        <p14:creationId xmlns:p14="http://schemas.microsoft.com/office/powerpoint/2010/main" val="376749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7A7F6B-E851-4E81-911C-F1C5F12C28E1}"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08FB9-ACF5-48A6-9C8D-5A6C2EEA5540}" type="slidenum">
              <a:rPr lang="en-US" smtClean="0"/>
              <a:t>‹#›</a:t>
            </a:fld>
            <a:endParaRPr lang="en-US"/>
          </a:p>
        </p:txBody>
      </p:sp>
    </p:spTree>
  </p:cSld>
  <p:clrMapOvr>
    <a:masterClrMapping/>
  </p:clrMapOvr>
  <p:transition spd="slow" advClick="0" advTm="15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A7F6B-E851-4E81-911C-F1C5F12C28E1}"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08FB9-ACF5-48A6-9C8D-5A6C2EEA5540}" type="slidenum">
              <a:rPr lang="en-US" smtClean="0"/>
              <a:t>‹#›</a:t>
            </a:fld>
            <a:endParaRPr lang="en-US"/>
          </a:p>
        </p:txBody>
      </p:sp>
    </p:spTree>
  </p:cSld>
  <p:clrMapOvr>
    <a:masterClrMapping/>
  </p:clrMapOvr>
  <p:transition spd="slow" advClick="0" advTm="15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A7F6B-E851-4E81-911C-F1C5F12C28E1}"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08FB9-ACF5-48A6-9C8D-5A6C2EEA5540}" type="slidenum">
              <a:rPr lang="en-US" smtClean="0"/>
              <a:t>‹#›</a:t>
            </a:fld>
            <a:endParaRPr lang="en-US"/>
          </a:p>
        </p:txBody>
      </p:sp>
    </p:spTree>
  </p:cSld>
  <p:clrMapOvr>
    <a:masterClrMapping/>
  </p:clrMapOvr>
  <p:transition spd="slow" advClick="0" advTm="1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A7F6B-E851-4E81-911C-F1C5F12C28E1}"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08FB9-ACF5-48A6-9C8D-5A6C2EEA5540}" type="slidenum">
              <a:rPr lang="en-US" smtClean="0"/>
              <a:t>‹#›</a:t>
            </a:fld>
            <a:endParaRPr lang="en-US"/>
          </a:p>
        </p:txBody>
      </p:sp>
    </p:spTree>
  </p:cSld>
  <p:clrMapOvr>
    <a:masterClrMapping/>
  </p:clrMapOvr>
  <p:transition spd="slow" advClick="0" advTm="15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A7F6B-E851-4E81-911C-F1C5F12C28E1}"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08FB9-ACF5-48A6-9C8D-5A6C2EEA5540}" type="slidenum">
              <a:rPr lang="en-US" smtClean="0"/>
              <a:t>‹#›</a:t>
            </a:fld>
            <a:endParaRPr lang="en-US"/>
          </a:p>
        </p:txBody>
      </p:sp>
    </p:spTree>
  </p:cSld>
  <p:clrMapOvr>
    <a:masterClrMapping/>
  </p:clrMapOvr>
  <p:transition spd="slow" advClick="0" advTm="15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7A7F6B-E851-4E81-911C-F1C5F12C28E1}" type="datetimeFigureOut">
              <a:rPr lang="en-US" smtClean="0"/>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08FB9-ACF5-48A6-9C8D-5A6C2EEA5540}" type="slidenum">
              <a:rPr lang="en-US" smtClean="0"/>
              <a:t>‹#›</a:t>
            </a:fld>
            <a:endParaRPr lang="en-US"/>
          </a:p>
        </p:txBody>
      </p:sp>
    </p:spTree>
  </p:cSld>
  <p:clrMapOvr>
    <a:masterClrMapping/>
  </p:clrMapOvr>
  <p:transition spd="slow" advClick="0" advTm="15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7A7F6B-E851-4E81-911C-F1C5F12C28E1}" type="datetimeFigureOut">
              <a:rPr lang="en-US" smtClean="0"/>
              <a:t>2/28/2013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308FB9-ACF5-48A6-9C8D-5A6C2EEA5540}" type="slidenum">
              <a:rPr lang="en-US" smtClean="0"/>
              <a:t>‹#›</a:t>
            </a:fld>
            <a:endParaRPr lang="en-US"/>
          </a:p>
        </p:txBody>
      </p:sp>
    </p:spTree>
  </p:cSld>
  <p:clrMapOvr>
    <a:masterClrMapping/>
  </p:clrMapOvr>
  <p:transition spd="slow" advClick="0" advTm="15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A7F6B-E851-4E81-911C-F1C5F12C28E1}" type="datetimeFigureOut">
              <a:rPr lang="en-US" smtClean="0"/>
              <a:t>2/28/2013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08FB9-ACF5-48A6-9C8D-5A6C2EEA5540}" type="slidenum">
              <a:rPr lang="en-US" smtClean="0"/>
              <a:t>‹#›</a:t>
            </a:fld>
            <a:endParaRPr lang="en-US"/>
          </a:p>
        </p:txBody>
      </p:sp>
    </p:spTree>
  </p:cSld>
  <p:clrMapOvr>
    <a:masterClrMapping/>
  </p:clrMapOvr>
  <p:transition spd="slow" advClick="0" advTm="15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A7F6B-E851-4E81-911C-F1C5F12C28E1}" type="datetimeFigureOut">
              <a:rPr lang="en-US" smtClean="0"/>
              <a:t>2/28/2013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308FB9-ACF5-48A6-9C8D-5A6C2EEA5540}" type="slidenum">
              <a:rPr lang="en-US" smtClean="0"/>
              <a:t>‹#›</a:t>
            </a:fld>
            <a:endParaRPr lang="en-US"/>
          </a:p>
        </p:txBody>
      </p:sp>
    </p:spTree>
  </p:cSld>
  <p:clrMapOvr>
    <a:masterClrMapping/>
  </p:clrMapOvr>
  <p:transition spd="slow" advClick="0" advTm="15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A7F6B-E851-4E81-911C-F1C5F12C28E1}" type="datetimeFigureOut">
              <a:rPr lang="en-US" smtClean="0"/>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08FB9-ACF5-48A6-9C8D-5A6C2EEA5540}" type="slidenum">
              <a:rPr lang="en-US" smtClean="0"/>
              <a:t>‹#›</a:t>
            </a:fld>
            <a:endParaRPr lang="en-US"/>
          </a:p>
        </p:txBody>
      </p:sp>
    </p:spTree>
  </p:cSld>
  <p:clrMapOvr>
    <a:masterClrMapping/>
  </p:clrMapOvr>
  <p:transition spd="slow" advClick="0" advTm="15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A7F6B-E851-4E81-911C-F1C5F12C28E1}" type="datetimeFigureOut">
              <a:rPr lang="en-US" smtClean="0"/>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08FB9-ACF5-48A6-9C8D-5A6C2EEA5540}" type="slidenum">
              <a:rPr lang="en-US" smtClean="0"/>
              <a:t>‹#›</a:t>
            </a:fld>
            <a:endParaRPr lang="en-US"/>
          </a:p>
        </p:txBody>
      </p:sp>
    </p:spTree>
  </p:cSld>
  <p:clrMapOvr>
    <a:masterClrMapping/>
  </p:clrMapOvr>
  <p:transition spd="slow" advClick="0" advTm="15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A7F6B-E851-4E81-911C-F1C5F12C28E1}" type="datetimeFigureOut">
              <a:rPr lang="en-US" smtClean="0"/>
              <a:t>2/28/2013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08FB9-ACF5-48A6-9C8D-5A6C2EEA554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5000">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airo.hackathome.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pensource.org/licenses/category"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31.jpe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1.jpeg"/><Relationship Id="rId5" Type="http://schemas.openxmlformats.org/officeDocument/2006/relationships/image" Target="../media/image30.png"/><Relationship Id="rId10" Type="http://schemas.openxmlformats.org/officeDocument/2006/relationships/image" Target="../media/image24.png"/><Relationship Id="rId4" Type="http://schemas.openxmlformats.org/officeDocument/2006/relationships/image" Target="../media/image29.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cairo.hackathome.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egypt-cairo.com/cairo_transpor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emf"/><Relationship Id="rId18" Type="http://schemas.openxmlformats.org/officeDocument/2006/relationships/image" Target="../media/image25.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90600" y="304800"/>
            <a:ext cx="7162800" cy="4114800"/>
          </a:xfrm>
          <a:prstGeom prst="rect">
            <a:avLst/>
          </a:prstGeom>
          <a:noFill/>
          <a:ln w="9525">
            <a:noFill/>
            <a:miter lim="800000"/>
            <a:headEnd/>
            <a:tailEnd/>
          </a:ln>
        </p:spPr>
      </p:pic>
      <p:sp>
        <p:nvSpPr>
          <p:cNvPr id="5" name="TextBox 4"/>
          <p:cNvSpPr txBox="1"/>
          <p:nvPr/>
        </p:nvSpPr>
        <p:spPr>
          <a:xfrm>
            <a:off x="0" y="5943600"/>
            <a:ext cx="9144000" cy="646331"/>
          </a:xfrm>
          <a:prstGeom prst="rect">
            <a:avLst/>
          </a:prstGeom>
          <a:solidFill>
            <a:srgbClr val="4A8661"/>
          </a:solidFill>
        </p:spPr>
        <p:txBody>
          <a:bodyPr wrap="square" rtlCol="0">
            <a:spAutoFit/>
          </a:bodyPr>
          <a:lstStyle/>
          <a:p>
            <a:pPr algn="ctr"/>
            <a:r>
              <a:rPr lang="en-US" dirty="0" smtClean="0">
                <a:solidFill>
                  <a:schemeClr val="bg2"/>
                </a:solidFill>
                <a:hlinkClick r:id="rId3"/>
              </a:rPr>
              <a:t>http://cairo.hackathome.com/</a:t>
            </a:r>
            <a:endParaRPr lang="en-US" dirty="0" smtClean="0">
              <a:solidFill>
                <a:schemeClr val="bg2"/>
              </a:solidFill>
            </a:endParaRPr>
          </a:p>
          <a:p>
            <a:pPr algn="ctr"/>
            <a:r>
              <a:rPr lang="en-US" dirty="0" smtClean="0">
                <a:solidFill>
                  <a:schemeClr val="bg2"/>
                </a:solidFill>
              </a:rPr>
              <a:t>#</a:t>
            </a:r>
            <a:r>
              <a:rPr lang="en-US" dirty="0" err="1" smtClean="0">
                <a:solidFill>
                  <a:schemeClr val="bg2"/>
                </a:solidFill>
              </a:rPr>
              <a:t>TAppCairo</a:t>
            </a:r>
            <a:endParaRPr lang="en-US" dirty="0">
              <a:solidFill>
                <a:schemeClr val="bg2"/>
              </a:solidFill>
            </a:endParaRPr>
          </a:p>
        </p:txBody>
      </p:sp>
      <p:sp>
        <p:nvSpPr>
          <p:cNvPr id="2" name="TextBox 1"/>
          <p:cNvSpPr txBox="1"/>
          <p:nvPr/>
        </p:nvSpPr>
        <p:spPr>
          <a:xfrm>
            <a:off x="2590800" y="4800600"/>
            <a:ext cx="4572000" cy="923330"/>
          </a:xfrm>
          <a:prstGeom prst="rect">
            <a:avLst/>
          </a:prstGeom>
          <a:noFill/>
        </p:spPr>
        <p:txBody>
          <a:bodyPr wrap="square" rtlCol="0">
            <a:spAutoFit/>
          </a:bodyPr>
          <a:lstStyle/>
          <a:p>
            <a:pPr algn="ctr"/>
            <a:r>
              <a:rPr lang="en-US" dirty="0" smtClean="0"/>
              <a:t>Cecilia </a:t>
            </a:r>
            <a:r>
              <a:rPr lang="en-US" dirty="0" err="1" smtClean="0"/>
              <a:t>Paradi</a:t>
            </a:r>
            <a:r>
              <a:rPr lang="en-US" dirty="0" smtClean="0"/>
              <a:t>-Guilford</a:t>
            </a:r>
          </a:p>
          <a:p>
            <a:pPr algn="ctr"/>
            <a:r>
              <a:rPr lang="en-US" dirty="0" smtClean="0"/>
              <a:t>ICT Unit</a:t>
            </a:r>
          </a:p>
          <a:p>
            <a:pPr algn="ctr"/>
            <a:r>
              <a:rPr lang="en-US" dirty="0" smtClean="0"/>
              <a:t>February 28, 2013</a:t>
            </a:r>
            <a:endParaRPr lang="en-US" dirty="0"/>
          </a:p>
        </p:txBody>
      </p:sp>
    </p:spTree>
  </p:cSld>
  <p:clrMapOvr>
    <a:masterClrMapping/>
  </p:clrMapOvr>
  <p:transition spd="slow" advClick="0" advTm="15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4000" dirty="0" smtClean="0"/>
              <a:t>Submission specifications</a:t>
            </a:r>
            <a:endParaRPr lang="en-US" sz="4000" dirty="0"/>
          </a:p>
        </p:txBody>
      </p:sp>
      <p:sp>
        <p:nvSpPr>
          <p:cNvPr id="5" name="TextBox 4"/>
          <p:cNvSpPr txBox="1"/>
          <p:nvPr/>
        </p:nvSpPr>
        <p:spPr>
          <a:xfrm>
            <a:off x="228600" y="1371600"/>
            <a:ext cx="8991600" cy="4955203"/>
          </a:xfrm>
          <a:prstGeom prst="rect">
            <a:avLst/>
          </a:prstGeom>
          <a:noFill/>
        </p:spPr>
        <p:txBody>
          <a:bodyPr wrap="square" rtlCol="0">
            <a:spAutoFit/>
          </a:bodyPr>
          <a:lstStyle/>
          <a:p>
            <a:pPr>
              <a:buFont typeface="Wingdings" pitchFamily="2" charset="2"/>
              <a:buChar char="Ø"/>
            </a:pPr>
            <a:endParaRPr lang="en-US" dirty="0" smtClean="0"/>
          </a:p>
          <a:p>
            <a:pPr>
              <a:buFont typeface="Wingdings" pitchFamily="2" charset="2"/>
              <a:buChar char="Ø"/>
            </a:pPr>
            <a:r>
              <a:rPr lang="en-US" sz="2800" dirty="0" smtClean="0"/>
              <a:t>Working prototypes</a:t>
            </a:r>
          </a:p>
          <a:p>
            <a:pPr>
              <a:buFont typeface="Wingdings" pitchFamily="2" charset="2"/>
              <a:buChar char="Ø"/>
            </a:pPr>
            <a:endParaRPr lang="en-US" sz="2800" dirty="0"/>
          </a:p>
          <a:p>
            <a:pPr>
              <a:buFont typeface="Wingdings" pitchFamily="2" charset="2"/>
              <a:buChar char="Ø"/>
            </a:pPr>
            <a:r>
              <a:rPr lang="en-US" sz="2800" dirty="0" smtClean="0"/>
              <a:t>Apps that </a:t>
            </a:r>
            <a:r>
              <a:rPr lang="en-US" sz="2800" dirty="0"/>
              <a:t>serve a transport related need for the city of Cairo as described in the </a:t>
            </a:r>
            <a:r>
              <a:rPr lang="en-US" sz="2800" dirty="0" smtClean="0"/>
              <a:t>briefing</a:t>
            </a:r>
            <a:endParaRPr lang="en-US" sz="2800" dirty="0"/>
          </a:p>
          <a:p>
            <a:endParaRPr lang="en-US" sz="2800" dirty="0"/>
          </a:p>
          <a:p>
            <a:pPr>
              <a:buFont typeface="Wingdings" pitchFamily="2" charset="2"/>
              <a:buChar char="Ø"/>
            </a:pPr>
            <a:r>
              <a:rPr lang="en-US" sz="2800" dirty="0"/>
              <a:t>A</a:t>
            </a:r>
            <a:r>
              <a:rPr lang="en-US" sz="2800" dirty="0" smtClean="0"/>
              <a:t>pps </a:t>
            </a:r>
            <a:r>
              <a:rPr lang="en-US" sz="2800" dirty="0"/>
              <a:t>running on any </a:t>
            </a:r>
            <a:r>
              <a:rPr lang="en-US" sz="2800" dirty="0" smtClean="0"/>
              <a:t>platform</a:t>
            </a:r>
            <a:endParaRPr lang="en-US" sz="2800" dirty="0"/>
          </a:p>
          <a:p>
            <a:endParaRPr lang="en-US" sz="2800" dirty="0"/>
          </a:p>
          <a:p>
            <a:pPr>
              <a:buFont typeface="Wingdings" pitchFamily="2" charset="2"/>
              <a:buChar char="Ø"/>
            </a:pPr>
            <a:r>
              <a:rPr lang="en-US" sz="2800" dirty="0"/>
              <a:t>Preferably open source software</a:t>
            </a:r>
          </a:p>
          <a:p>
            <a:endParaRPr lang="en-US" sz="2800" dirty="0">
              <a:hlinkClick r:id="rId3"/>
            </a:endParaRPr>
          </a:p>
          <a:p>
            <a:endParaRPr lang="en-US" sz="2800" dirty="0"/>
          </a:p>
          <a:p>
            <a:endParaRPr lang="en-US" dirty="0" smtClean="0"/>
          </a:p>
        </p:txBody>
      </p:sp>
    </p:spTree>
  </p:cSld>
  <p:clrMapOvr>
    <a:masterClrMapping/>
  </p:clrMapOvr>
  <p:transition spd="slow" advClick="0" advTm="15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Prizes: $ + exposure</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828800"/>
            <a:ext cx="908685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965942"/>
      </p:ext>
    </p:extLst>
  </p:cSld>
  <p:clrMapOvr>
    <a:masterClrMapping/>
  </p:clrMapOvr>
  <p:transition spd="slow" advClick="0" advTm="1500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24626"/>
            <a:ext cx="9144000" cy="1143000"/>
          </a:xfrm>
        </p:spPr>
        <p:txBody>
          <a:bodyPr>
            <a:noAutofit/>
          </a:bodyPr>
          <a:lstStyle/>
          <a:p>
            <a:r>
              <a:rPr lang="en-US" sz="4000" dirty="0"/>
              <a:t>Over 250 registrants, 30 </a:t>
            </a:r>
            <a:r>
              <a:rPr lang="en-US" sz="4000" dirty="0" smtClean="0"/>
              <a:t>teams, 20 mentors</a:t>
            </a:r>
            <a:endParaRPr lang="en-US" sz="4000" dirty="0"/>
          </a:p>
        </p:txBody>
      </p:sp>
      <p:pic>
        <p:nvPicPr>
          <p:cNvPr id="6" name="Picture 2"/>
          <p:cNvPicPr>
            <a:picLocks noChangeAspect="1" noChangeArrowheads="1"/>
          </p:cNvPicPr>
          <p:nvPr/>
        </p:nvPicPr>
        <p:blipFill>
          <a:blip r:embed="rId3" cstate="print"/>
          <a:srcRect/>
          <a:stretch>
            <a:fillRect/>
          </a:stretch>
        </p:blipFill>
        <p:spPr bwMode="auto">
          <a:xfrm>
            <a:off x="2209800" y="2048608"/>
            <a:ext cx="1323974" cy="1176337"/>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295400"/>
            <a:ext cx="8534400" cy="5334000"/>
          </a:xfrm>
          <a:prstGeom prst="rect">
            <a:avLst/>
          </a:prstGeom>
          <a:noFill/>
          <a:ln>
            <a:noFill/>
          </a:ln>
        </p:spPr>
      </p:pic>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36074"/>
            <a:ext cx="17716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descr="Google_Logo_3564x1189.png"/>
          <p:cNvPicPr>
            <a:picLocks noChangeAspect="1"/>
          </p:cNvPicPr>
          <p:nvPr/>
        </p:nvPicPr>
        <p:blipFill>
          <a:blip r:embed="rId6" cstate="print"/>
          <a:stretch>
            <a:fillRect/>
          </a:stretch>
        </p:blipFill>
        <p:spPr>
          <a:xfrm>
            <a:off x="6172200" y="1695450"/>
            <a:ext cx="2057400" cy="647700"/>
          </a:xfrm>
          <a:prstGeom prst="rect">
            <a:avLst/>
          </a:prstGeom>
        </p:spPr>
      </p:pic>
      <p:pic>
        <p:nvPicPr>
          <p:cNvPr id="20" name="Picture 7" descr="https://encrypted-tbn3.gstatic.com/images?q=tbn:ANd9GcR1Tr967ERy8VupF0VP51cykEc8IB9Hn0_wlMVHST5i369Paz_2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738437"/>
            <a:ext cx="19621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DOTOPEN.png"/>
          <p:cNvPicPr>
            <a:picLocks noChangeAspect="1"/>
          </p:cNvPicPr>
          <p:nvPr/>
        </p:nvPicPr>
        <p:blipFill>
          <a:blip r:embed="rId8" cstate="print"/>
          <a:stretch>
            <a:fillRect/>
          </a:stretch>
        </p:blipFill>
        <p:spPr>
          <a:xfrm>
            <a:off x="5668654" y="5784615"/>
            <a:ext cx="2849626" cy="533400"/>
          </a:xfrm>
          <a:prstGeom prst="rect">
            <a:avLst/>
          </a:prstGeom>
        </p:spPr>
      </p:pic>
      <p:pic>
        <p:nvPicPr>
          <p:cNvPr id="22" name="Picture 4" descr="https://encrypted-tbn3.gstatic.com/images?q=tbn:ANd9GcRdMBBWqLlynUPXDmhRef-rtVEaKQWn4o0TiDJW58QuB4Da92Q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0446" y="2895600"/>
            <a:ext cx="1905000" cy="124063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1900" y="1507486"/>
            <a:ext cx="16002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descr="tiec-logo"/>
          <p:cNvPicPr>
            <a:picLocks noChangeAspect="1" noChangeArrowheads="1"/>
          </p:cNvPicPr>
          <p:nvPr/>
        </p:nvPicPr>
        <p:blipFill>
          <a:blip r:embed="rId11" cstate="print"/>
          <a:srcRect/>
          <a:stretch>
            <a:fillRect/>
          </a:stretch>
        </p:blipFill>
        <p:spPr bwMode="auto">
          <a:xfrm>
            <a:off x="552450" y="3927231"/>
            <a:ext cx="1485900" cy="1190625"/>
          </a:xfrm>
          <a:prstGeom prst="rect">
            <a:avLst/>
          </a:prstGeom>
          <a:noFill/>
          <a:ln w="9525">
            <a:noFill/>
            <a:miter lim="800000"/>
            <a:headEnd/>
            <a:tailEnd/>
          </a:ln>
        </p:spPr>
      </p:pic>
      <p:pic>
        <p:nvPicPr>
          <p:cNvPr id="2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8758" y="3570957"/>
            <a:ext cx="29813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9"/>
          <p:cNvPicPr>
            <a:picLocks noChangeAspect="1" noChangeArrowheads="1"/>
          </p:cNvPicPr>
          <p:nvPr/>
        </p:nvPicPr>
        <p:blipFill>
          <a:blip r:embed="rId13" cstate="print"/>
          <a:srcRect/>
          <a:stretch>
            <a:fillRect/>
          </a:stretch>
        </p:blipFill>
        <p:spPr bwMode="auto">
          <a:xfrm>
            <a:off x="3886200" y="5679462"/>
            <a:ext cx="1871663" cy="762000"/>
          </a:xfrm>
          <a:prstGeom prst="rect">
            <a:avLst/>
          </a:prstGeom>
          <a:noFill/>
          <a:ln w="9525">
            <a:noFill/>
            <a:miter lim="800000"/>
            <a:headEnd/>
            <a:tailEnd/>
          </a:ln>
        </p:spPr>
      </p:pic>
    </p:spTree>
    <p:extLst>
      <p:ext uri="{BB962C8B-B14F-4D97-AF65-F5344CB8AC3E}">
        <p14:creationId xmlns:p14="http://schemas.microsoft.com/office/powerpoint/2010/main" val="2994147039"/>
      </p:ext>
    </p:extLst>
  </p:cSld>
  <p:clrMapOvr>
    <a:masterClrMapping/>
  </p:clrMapOvr>
  <p:transition spd="slow" advClick="0" advTm="1500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mentor evaluation + public vote, 10 finalists</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460" y="1981200"/>
            <a:ext cx="129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657600"/>
            <a:ext cx="128970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2743200"/>
            <a:ext cx="119926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4495800"/>
            <a:ext cx="1219200" cy="125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1804587"/>
            <a:ext cx="129540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2615" y="3581400"/>
            <a:ext cx="1287566"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97254" y="5410200"/>
            <a:ext cx="1287566"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2800" y="1828800"/>
            <a:ext cx="129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96200" y="5257800"/>
            <a:ext cx="1280446"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000" y="5410200"/>
            <a:ext cx="129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954028"/>
      </p:ext>
    </p:extLst>
  </p:cSld>
  <p:clrMapOvr>
    <a:masterClrMapping/>
  </p:clrMapOvr>
  <p:transition spd="slow" advClick="0" advTm="1500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8001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124626"/>
            <a:ext cx="9144000" cy="1143000"/>
          </a:xfrm>
        </p:spPr>
        <p:txBody>
          <a:bodyPr>
            <a:noAutofit/>
          </a:bodyPr>
          <a:lstStyle/>
          <a:p>
            <a:r>
              <a:rPr lang="en-US" sz="4000" dirty="0" smtClean="0"/>
              <a:t>3-minute pitches @ Final Awards</a:t>
            </a:r>
            <a:endParaRPr lang="en-US" sz="4000" dirty="0"/>
          </a:p>
        </p:txBody>
      </p:sp>
    </p:spTree>
    <p:extLst>
      <p:ext uri="{BB962C8B-B14F-4D97-AF65-F5344CB8AC3E}">
        <p14:creationId xmlns:p14="http://schemas.microsoft.com/office/powerpoint/2010/main" val="1938067677"/>
      </p:ext>
    </p:extLst>
  </p:cSld>
  <p:clrMapOvr>
    <a:masterClrMapping/>
  </p:clrMapOvr>
  <p:transition spd="slow" advClick="0" advTm="1500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jury: gov’t, private and NGO</a:t>
            </a:r>
            <a:endParaRPr lang="en-US" dirty="0"/>
          </a:p>
        </p:txBody>
      </p:sp>
      <p:pic>
        <p:nvPicPr>
          <p:cNvPr id="12290" name="Picture 2"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153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594011"/>
      </p:ext>
    </p:extLst>
  </p:cSld>
  <p:clrMapOvr>
    <a:masterClrMapping/>
  </p:clrMapOvr>
  <p:transition spd="slow" advClick="0" advTm="1500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criteria</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a:buFont typeface="Wingdings" pitchFamily="2" charset="2"/>
              <a:buChar char="Ø"/>
            </a:pPr>
            <a:r>
              <a:rPr lang="en-US" dirty="0" smtClean="0"/>
              <a:t>User experience and design</a:t>
            </a:r>
          </a:p>
          <a:p>
            <a:pPr marL="0" indent="0">
              <a:buNone/>
            </a:pPr>
            <a:endParaRPr lang="en-US" dirty="0" smtClean="0"/>
          </a:p>
          <a:p>
            <a:pPr>
              <a:buFont typeface="Wingdings" pitchFamily="2" charset="2"/>
              <a:buChar char="Ø"/>
            </a:pPr>
            <a:r>
              <a:rPr lang="en-US" dirty="0" smtClean="0"/>
              <a:t>Addressing the problem statement</a:t>
            </a:r>
          </a:p>
          <a:p>
            <a:pPr marL="0" indent="0">
              <a:buNone/>
            </a:pPr>
            <a:endParaRPr lang="en-US" dirty="0" smtClean="0"/>
          </a:p>
          <a:p>
            <a:pPr>
              <a:buFont typeface="Wingdings" pitchFamily="2" charset="2"/>
              <a:buChar char="Ø"/>
            </a:pPr>
            <a:r>
              <a:rPr lang="en-US" dirty="0" smtClean="0"/>
              <a:t>Sustainability</a:t>
            </a:r>
          </a:p>
          <a:p>
            <a:pPr marL="0" indent="0">
              <a:buNone/>
            </a:pPr>
            <a:endParaRPr lang="en-US" dirty="0" smtClean="0"/>
          </a:p>
          <a:p>
            <a:pPr>
              <a:buFont typeface="Wingdings" pitchFamily="2" charset="2"/>
              <a:buChar char="Ø"/>
            </a:pPr>
            <a:r>
              <a:rPr lang="en-US" dirty="0" smtClean="0"/>
              <a:t>Creativity, originality and innovation </a:t>
            </a:r>
          </a:p>
          <a:p>
            <a:pPr marL="0" indent="0">
              <a:buNone/>
            </a:pPr>
            <a:endParaRPr lang="en-US" dirty="0" smtClean="0"/>
          </a:p>
          <a:p>
            <a:pPr>
              <a:buFont typeface="Wingdings" pitchFamily="2" charset="2"/>
              <a:buChar char="Ø"/>
            </a:pPr>
            <a:r>
              <a:rPr lang="en-US" dirty="0" smtClean="0"/>
              <a:t>Economic and financial viability </a:t>
            </a:r>
          </a:p>
          <a:p>
            <a:pPr marL="0" indent="0">
              <a:buNone/>
            </a:pPr>
            <a:endParaRPr lang="en-US" dirty="0" smtClean="0"/>
          </a:p>
          <a:p>
            <a:pPr>
              <a:buFont typeface="Wingdings" pitchFamily="2" charset="2"/>
              <a:buChar char="Ø"/>
            </a:pPr>
            <a:r>
              <a:rPr lang="en-US" dirty="0" smtClean="0"/>
              <a:t>Team effort</a:t>
            </a:r>
          </a:p>
        </p:txBody>
      </p:sp>
    </p:spTree>
    <p:extLst>
      <p:ext uri="{BB962C8B-B14F-4D97-AF65-F5344CB8AC3E}">
        <p14:creationId xmlns:p14="http://schemas.microsoft.com/office/powerpoint/2010/main" val="2310737978"/>
      </p:ext>
    </p:extLst>
  </p:cSld>
  <p:clrMapOvr>
    <a:masterClrMapping/>
  </p:clrMapOvr>
  <p:transition spd="slow" advClick="0" advTm="1500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30580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0"/>
            <a:ext cx="8229600" cy="1143000"/>
          </a:xfrm>
        </p:spPr>
        <p:txBody>
          <a:bodyPr>
            <a:noAutofit/>
          </a:bodyPr>
          <a:lstStyle/>
          <a:p>
            <a:r>
              <a:rPr lang="en-US" sz="4000" dirty="0" smtClean="0"/>
              <a:t>And the winners are….</a:t>
            </a:r>
            <a:endParaRPr lang="en-US" sz="4000" dirty="0"/>
          </a:p>
        </p:txBody>
      </p:sp>
    </p:spTree>
    <p:extLst>
      <p:ext uri="{BB962C8B-B14F-4D97-AF65-F5344CB8AC3E}">
        <p14:creationId xmlns:p14="http://schemas.microsoft.com/office/powerpoint/2010/main" val="893889415"/>
      </p:ext>
    </p:extLst>
  </p:cSld>
  <p:clrMapOvr>
    <a:masterClrMapping/>
  </p:clrMapOvr>
  <p:transition spd="slow" advClick="0" advTm="1500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4900" dirty="0"/>
              <a:t>“Hope to see these apps in action!”</a:t>
            </a:r>
            <a:br>
              <a:rPr lang="en-US" sz="4900" dirty="0"/>
            </a:br>
            <a:r>
              <a:rPr lang="en-US" dirty="0"/>
              <a:t>	</a:t>
            </a:r>
            <a:r>
              <a:rPr lang="en-US" sz="3100" dirty="0" smtClean="0"/>
              <a:t>Hart Schafer, Country Director </a:t>
            </a:r>
            <a:endParaRPr lang="en-US" sz="3100" dirty="0"/>
          </a:p>
        </p:txBody>
      </p:sp>
      <p:pic>
        <p:nvPicPr>
          <p:cNvPr id="16388" name="Picture 4"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1200"/>
            <a:ext cx="54864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13784"/>
      </p:ext>
    </p:extLst>
  </p:cSld>
  <p:clrMapOvr>
    <a:masterClrMapping/>
  </p:clrMapOvr>
  <p:transition spd="slow" advClick="0" advTm="15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296400" cy="1143000"/>
          </a:xfrm>
        </p:spPr>
        <p:txBody>
          <a:bodyPr>
            <a:noAutofit/>
          </a:bodyPr>
          <a:lstStyle/>
          <a:p>
            <a:r>
              <a:rPr lang="en-US" sz="4000" dirty="0" smtClean="0"/>
              <a:t>Results: convene &amp; catalyze</a:t>
            </a:r>
            <a:endParaRPr lang="en-US" sz="4000" dirty="0"/>
          </a:p>
        </p:txBody>
      </p:sp>
      <p:sp>
        <p:nvSpPr>
          <p:cNvPr id="9" name="TextBox 8"/>
          <p:cNvSpPr txBox="1"/>
          <p:nvPr/>
        </p:nvSpPr>
        <p:spPr>
          <a:xfrm>
            <a:off x="457200" y="1066800"/>
            <a:ext cx="8686800" cy="6063198"/>
          </a:xfrm>
          <a:prstGeom prst="rect">
            <a:avLst/>
          </a:prstGeom>
          <a:noFill/>
        </p:spPr>
        <p:txBody>
          <a:bodyPr wrap="square" rtlCol="0">
            <a:spAutoFit/>
          </a:bodyPr>
          <a:lstStyle/>
          <a:p>
            <a:pPr>
              <a:buFont typeface="Wingdings" pitchFamily="2" charset="2"/>
              <a:buChar char="Ø"/>
            </a:pPr>
            <a:r>
              <a:rPr lang="en-US" sz="2800" dirty="0" smtClean="0"/>
              <a:t> </a:t>
            </a:r>
            <a:r>
              <a:rPr lang="en-US" sz="2400" dirty="0" smtClean="0"/>
              <a:t>Support open innovation, co-creation in urban transport</a:t>
            </a:r>
          </a:p>
          <a:p>
            <a:endParaRPr lang="en-US" sz="2400" dirty="0" smtClean="0"/>
          </a:p>
          <a:p>
            <a:pPr>
              <a:buFont typeface="Wingdings" pitchFamily="2" charset="2"/>
              <a:buChar char="Ø"/>
            </a:pPr>
            <a:r>
              <a:rPr lang="en-US" sz="2400" dirty="0"/>
              <a:t>L</a:t>
            </a:r>
            <a:r>
              <a:rPr lang="en-US" sz="2400" dirty="0" smtClean="0"/>
              <a:t>everaging local talent + readily available technologies that compliment large ITS systems</a:t>
            </a:r>
          </a:p>
          <a:p>
            <a:endParaRPr lang="en-US" sz="2400" dirty="0" smtClean="0"/>
          </a:p>
          <a:p>
            <a:pPr>
              <a:buFont typeface="Wingdings" pitchFamily="2" charset="2"/>
              <a:buChar char="Ø"/>
            </a:pPr>
            <a:r>
              <a:rPr lang="en-US" sz="2400" dirty="0" smtClean="0"/>
              <a:t>Do things differently, working with new partners and quicker </a:t>
            </a:r>
            <a:r>
              <a:rPr lang="en-US" sz="2400" dirty="0" err="1" smtClean="0"/>
              <a:t>timelimes</a:t>
            </a:r>
            <a:endParaRPr lang="en-US" sz="2400" dirty="0" smtClean="0"/>
          </a:p>
          <a:p>
            <a:endParaRPr lang="en-US" sz="2400" dirty="0"/>
          </a:p>
          <a:p>
            <a:pPr>
              <a:buFont typeface="Wingdings" pitchFamily="2" charset="2"/>
              <a:buChar char="Ø"/>
            </a:pPr>
            <a:r>
              <a:rPr lang="en-US" sz="2400" dirty="0" smtClean="0"/>
              <a:t> Bring ICT and Transport sectors together</a:t>
            </a:r>
          </a:p>
          <a:p>
            <a:pPr>
              <a:buFont typeface="Wingdings" pitchFamily="2" charset="2"/>
              <a:buChar char="Ø"/>
            </a:pPr>
            <a:endParaRPr lang="en-US" sz="2400" dirty="0"/>
          </a:p>
          <a:p>
            <a:pPr>
              <a:buFont typeface="Wingdings" pitchFamily="2" charset="2"/>
              <a:buChar char="Ø"/>
            </a:pPr>
            <a:r>
              <a:rPr lang="en-US" sz="2400" dirty="0" smtClean="0"/>
              <a:t> Connect technologists to peers &amp; industry leaders</a:t>
            </a:r>
          </a:p>
          <a:p>
            <a:pPr>
              <a:buFont typeface="Wingdings" pitchFamily="2" charset="2"/>
              <a:buChar char="Ø"/>
            </a:pPr>
            <a:endParaRPr lang="en-US" sz="2400" dirty="0"/>
          </a:p>
          <a:p>
            <a:pPr>
              <a:buFont typeface="Wingdings" pitchFamily="2" charset="2"/>
              <a:buChar char="Ø"/>
            </a:pPr>
            <a:r>
              <a:rPr lang="en-US" sz="2400" dirty="0"/>
              <a:t> </a:t>
            </a:r>
            <a:r>
              <a:rPr lang="en-US" sz="2400" dirty="0" smtClean="0"/>
              <a:t>Offer a </a:t>
            </a:r>
            <a:r>
              <a:rPr lang="en-US" sz="2400" dirty="0"/>
              <a:t>launch pad for app </a:t>
            </a:r>
            <a:r>
              <a:rPr lang="en-US" sz="2400" dirty="0" smtClean="0"/>
              <a:t>developers</a:t>
            </a:r>
          </a:p>
          <a:p>
            <a:pPr>
              <a:buFont typeface="Wingdings" pitchFamily="2" charset="2"/>
              <a:buChar char="Ø"/>
            </a:pPr>
            <a:endParaRPr lang="en-US" sz="2400" dirty="0"/>
          </a:p>
          <a:p>
            <a:pPr>
              <a:buFont typeface="Wingdings" pitchFamily="2" charset="2"/>
              <a:buChar char="Ø"/>
            </a:pPr>
            <a:r>
              <a:rPr lang="en-US" sz="2400" dirty="0" smtClean="0"/>
              <a:t> Help make an impact on Cairo citizens’ daily lives</a:t>
            </a:r>
            <a:endParaRPr lang="en-US" sz="2400" dirty="0"/>
          </a:p>
          <a:p>
            <a:endParaRPr lang="en-US" sz="2400" dirty="0"/>
          </a:p>
        </p:txBody>
      </p:sp>
    </p:spTree>
    <p:extLst>
      <p:ext uri="{BB962C8B-B14F-4D97-AF65-F5344CB8AC3E}">
        <p14:creationId xmlns:p14="http://schemas.microsoft.com/office/powerpoint/2010/main" val="2359242130"/>
      </p:ext>
    </p:extLst>
  </p:cSld>
  <p:clrMapOvr>
    <a:masterClrMapping/>
  </p:clrMapOvr>
  <p:transition spd="slow" advClick="0" advTm="15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app challenge?</a:t>
            </a:r>
            <a:endParaRPr lang="en-US" dirty="0"/>
          </a:p>
        </p:txBody>
      </p:sp>
      <p:pic>
        <p:nvPicPr>
          <p:cNvPr id="1026" name="Picture 2" descr="http://4.bp.blogspot.com/-DOyYkidQwLA/UMfSfWwaZqI/AAAAAAAAANE/snl_yAn7-n0/s1600/News+Innovation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49530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srcRect/>
          <a:stretch>
            <a:fillRect/>
          </a:stretch>
        </p:blipFill>
        <p:spPr bwMode="auto">
          <a:xfrm>
            <a:off x="152400" y="2609316"/>
            <a:ext cx="1828799" cy="1143000"/>
          </a:xfrm>
          <a:prstGeom prst="rect">
            <a:avLst/>
          </a:prstGeom>
          <a:noFill/>
          <a:ln w="9525">
            <a:solidFill>
              <a:schemeClr val="tx1"/>
            </a:solidFill>
            <a:miter lim="800000"/>
            <a:headEnd/>
            <a:tailEnd/>
          </a:ln>
        </p:spPr>
      </p:pic>
      <p:pic>
        <p:nvPicPr>
          <p:cNvPr id="1030" name="Picture 6" descr="https://encrypted-tbn2.gstatic.com/images?q=tbn:ANd9GcRn-yHyAka9dOru-qVN2YJXtpdvRP5XQiCg5djZrCu9xOE5eNq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715000"/>
            <a:ext cx="2893464"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3.gstatic.com/images?q=tbn:ANd9GcQ-Pc6uYk_qwcnNYYUT5zDUD-ipeAMHBc5eCWpCU8_gbteKCcm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46" y="5697553"/>
            <a:ext cx="2557463" cy="8357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3.gstatic.com/images?q=tbn:ANd9GcQXsGo0DkHxpgwg202JrLBcvGuv-cnbH2hobFYs2ozfqPYHW5_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3508761"/>
            <a:ext cx="14859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3.gstatic.com/images?q=tbn:ANd9GcSZOy6XYNyiSO0CahbhoR5ORnrWd3REWUtAzY1M9_ZjOWVol6L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1847316"/>
            <a:ext cx="1905000" cy="59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296144"/>
      </p:ext>
    </p:extLst>
  </p:cSld>
  <p:clrMapOvr>
    <a:masterClrMapping/>
  </p:clrMapOvr>
  <p:transition spd="slow" advClick="0" advTm="1500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6705600" cy="1143000"/>
          </a:xfrm>
        </p:spPr>
        <p:txBody>
          <a:bodyPr>
            <a:noAutofit/>
          </a:bodyPr>
          <a:lstStyle/>
          <a:p>
            <a:pPr algn="r"/>
            <a:r>
              <a:rPr lang="en-US" sz="4000" dirty="0"/>
              <a:t>Questions?</a:t>
            </a:r>
          </a:p>
        </p:txBody>
      </p:sp>
      <p:pic>
        <p:nvPicPr>
          <p:cNvPr id="2050" name="Picture 2"/>
          <p:cNvPicPr>
            <a:picLocks noChangeAspect="1" noChangeArrowheads="1"/>
          </p:cNvPicPr>
          <p:nvPr/>
        </p:nvPicPr>
        <p:blipFill>
          <a:blip r:embed="rId2" cstate="print"/>
          <a:srcRect/>
          <a:stretch>
            <a:fillRect/>
          </a:stretch>
        </p:blipFill>
        <p:spPr bwMode="auto">
          <a:xfrm>
            <a:off x="1" y="1"/>
            <a:ext cx="1828799" cy="1143000"/>
          </a:xfrm>
          <a:prstGeom prst="rect">
            <a:avLst/>
          </a:prstGeom>
          <a:noFill/>
          <a:ln w="9525">
            <a:noFill/>
            <a:miter lim="800000"/>
            <a:headEnd/>
            <a:tailEnd/>
          </a:ln>
        </p:spPr>
      </p:pic>
      <p:sp>
        <p:nvSpPr>
          <p:cNvPr id="7" name="TextBox 6"/>
          <p:cNvSpPr txBox="1"/>
          <p:nvPr/>
        </p:nvSpPr>
        <p:spPr>
          <a:xfrm>
            <a:off x="0" y="5943600"/>
            <a:ext cx="9144000" cy="646331"/>
          </a:xfrm>
          <a:prstGeom prst="rect">
            <a:avLst/>
          </a:prstGeom>
          <a:solidFill>
            <a:srgbClr val="4A8661"/>
          </a:solidFill>
        </p:spPr>
        <p:txBody>
          <a:bodyPr wrap="square" rtlCol="0">
            <a:spAutoFit/>
          </a:bodyPr>
          <a:lstStyle>
            <a:defPPr>
              <a:defRPr lang="en-US"/>
            </a:defPPr>
            <a:lvl1pPr algn="ctr">
              <a:defRPr>
                <a:solidFill>
                  <a:schemeClr val="bg2"/>
                </a:solidFill>
              </a:defRPr>
            </a:lvl1pPr>
          </a:lstStyle>
          <a:p>
            <a:r>
              <a:rPr lang="en-US" dirty="0">
                <a:hlinkClick r:id="rId3"/>
              </a:rPr>
              <a:t>http://cairo.hackathome.com/</a:t>
            </a:r>
            <a:endParaRPr lang="en-US" dirty="0"/>
          </a:p>
          <a:p>
            <a:r>
              <a:rPr lang="en-US" dirty="0"/>
              <a:t>#</a:t>
            </a:r>
            <a:r>
              <a:rPr lang="en-US" dirty="0" err="1"/>
              <a:t>TAppCairo</a:t>
            </a:r>
            <a:endParaRPr lang="en-US" dirty="0"/>
          </a:p>
        </p:txBody>
      </p:sp>
      <p:sp>
        <p:nvSpPr>
          <p:cNvPr id="6" name="TextBox 5"/>
          <p:cNvSpPr txBox="1"/>
          <p:nvPr/>
        </p:nvSpPr>
        <p:spPr>
          <a:xfrm>
            <a:off x="1947862" y="1295400"/>
            <a:ext cx="5257800" cy="1015663"/>
          </a:xfrm>
          <a:prstGeom prst="rect">
            <a:avLst/>
          </a:prstGeom>
          <a:noFill/>
        </p:spPr>
        <p:txBody>
          <a:bodyPr wrap="square" rtlCol="0">
            <a:spAutoFit/>
          </a:bodyPr>
          <a:lstStyle/>
          <a:p>
            <a:pPr algn="ctr"/>
            <a:r>
              <a:rPr lang="en-US" sz="6000" dirty="0" smtClean="0"/>
              <a:t>Thank you!</a:t>
            </a:r>
            <a:endParaRPr lang="en-US" sz="6000" dirty="0"/>
          </a:p>
        </p:txBody>
      </p:sp>
      <p:pic>
        <p:nvPicPr>
          <p:cNvPr id="15362" name="Picture 2" descr="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438400"/>
            <a:ext cx="66294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5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this can support transport data collection and analysis?</a:t>
            </a:r>
            <a:endParaRPr lang="en-US" dirty="0"/>
          </a:p>
        </p:txBody>
      </p:sp>
      <p:sp>
        <p:nvSpPr>
          <p:cNvPr id="5" name="TextBox 4"/>
          <p:cNvSpPr txBox="1"/>
          <p:nvPr/>
        </p:nvSpPr>
        <p:spPr>
          <a:xfrm>
            <a:off x="685800" y="2018232"/>
            <a:ext cx="8077200" cy="4401205"/>
          </a:xfrm>
          <a:prstGeom prst="rect">
            <a:avLst/>
          </a:prstGeom>
          <a:noFill/>
        </p:spPr>
        <p:txBody>
          <a:bodyPr wrap="square" rtlCol="0">
            <a:spAutoFit/>
          </a:bodyPr>
          <a:lstStyle/>
          <a:p>
            <a:pPr marL="457200" indent="-457200">
              <a:buFont typeface="Wingdings" pitchFamily="2" charset="2"/>
              <a:buChar char="Ø"/>
            </a:pPr>
            <a:r>
              <a:rPr lang="en-US" sz="2800" dirty="0"/>
              <a:t>Utilizing readily available technologies like </a:t>
            </a:r>
            <a:r>
              <a:rPr lang="en-US" sz="2800" dirty="0" smtClean="0"/>
              <a:t>mobile</a:t>
            </a:r>
          </a:p>
          <a:p>
            <a:pPr marL="457200" indent="-457200">
              <a:buFont typeface="Wingdings" pitchFamily="2" charset="2"/>
              <a:buChar char="Ø"/>
            </a:pPr>
            <a:endParaRPr lang="en-US" sz="2800" dirty="0"/>
          </a:p>
          <a:p>
            <a:pPr marL="457200" indent="-457200">
              <a:buFont typeface="Wingdings" pitchFamily="2" charset="2"/>
              <a:buChar char="Ø"/>
            </a:pPr>
            <a:r>
              <a:rPr lang="en-US" sz="2800" dirty="0" smtClean="0"/>
              <a:t>Offering a more open, agile development process</a:t>
            </a:r>
          </a:p>
          <a:p>
            <a:endParaRPr lang="en-US" sz="2800" dirty="0"/>
          </a:p>
          <a:p>
            <a:pPr marL="457200" indent="-457200">
              <a:buFont typeface="Wingdings" pitchFamily="2" charset="2"/>
              <a:buChar char="Ø"/>
            </a:pPr>
            <a:r>
              <a:rPr lang="en-US" sz="2800" dirty="0"/>
              <a:t>Leveraging the homegrown talent of local technologists </a:t>
            </a:r>
            <a:endParaRPr lang="en-US" sz="2800" dirty="0" smtClean="0"/>
          </a:p>
          <a:p>
            <a:endParaRPr lang="en-US" sz="2800" dirty="0"/>
          </a:p>
          <a:p>
            <a:pPr marL="457200" indent="-457200">
              <a:buFont typeface="Wingdings" pitchFamily="2" charset="2"/>
              <a:buChar char="Ø"/>
            </a:pPr>
            <a:r>
              <a:rPr lang="en-US" sz="2800" dirty="0"/>
              <a:t>Building unusual </a:t>
            </a:r>
            <a:r>
              <a:rPr lang="en-US" sz="2800" dirty="0" smtClean="0"/>
              <a:t>partnerships</a:t>
            </a:r>
          </a:p>
          <a:p>
            <a:endParaRPr lang="en-US" sz="2800" dirty="0"/>
          </a:p>
          <a:p>
            <a:pPr marL="457200" indent="-457200">
              <a:buFont typeface="Wingdings" pitchFamily="2" charset="2"/>
              <a:buChar char="Ø"/>
            </a:pPr>
            <a:r>
              <a:rPr lang="en-US" sz="2800" dirty="0"/>
              <a:t>Complimenting larger ITS systems</a:t>
            </a:r>
          </a:p>
        </p:txBody>
      </p:sp>
    </p:spTree>
    <p:extLst>
      <p:ext uri="{BB962C8B-B14F-4D97-AF65-F5344CB8AC3E}">
        <p14:creationId xmlns:p14="http://schemas.microsoft.com/office/powerpoint/2010/main" val="653825903"/>
      </p:ext>
    </p:extLst>
  </p:cSld>
  <p:clrMapOvr>
    <a:masterClrMapping/>
  </p:clrMapOvr>
  <p:transition spd="slow" advClick="0" advTm="15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9067799" cy="1143000"/>
          </a:xfrm>
        </p:spPr>
        <p:txBody>
          <a:bodyPr>
            <a:noAutofit/>
          </a:bodyPr>
          <a:lstStyle/>
          <a:p>
            <a:r>
              <a:rPr lang="en-US" sz="4000" dirty="0"/>
              <a:t>Critical transport challenges in Cairo</a:t>
            </a:r>
          </a:p>
        </p:txBody>
      </p:sp>
      <p:pic>
        <p:nvPicPr>
          <p:cNvPr id="4" name="Picture 2" descr="http://www.egypt-cairo.com/images/transport_in_cai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14600"/>
            <a:ext cx="5410200" cy="3886200"/>
          </a:xfrm>
          <a:prstGeom prst="rect">
            <a:avLst/>
          </a:prstGeom>
          <a:noFill/>
          <a:ln>
            <a:solidFill>
              <a:schemeClr val="bg2">
                <a:lumMod val="40000"/>
                <a:lumOff val="60000"/>
              </a:schemeClr>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705600"/>
            <a:ext cx="1752600" cy="215444"/>
          </a:xfrm>
          <a:prstGeom prst="rect">
            <a:avLst/>
          </a:prstGeom>
          <a:noFill/>
        </p:spPr>
        <p:txBody>
          <a:bodyPr wrap="square" rtlCol="0">
            <a:spAutoFit/>
          </a:bodyPr>
          <a:lstStyle/>
          <a:p>
            <a:r>
              <a:rPr lang="en-US" sz="800" dirty="0">
                <a:hlinkClick r:id="rId4"/>
              </a:rPr>
              <a:t>www.egypt-cairo.com</a:t>
            </a:r>
            <a:r>
              <a:rPr lang="en-US" sz="800" dirty="0"/>
              <a:t> </a:t>
            </a:r>
          </a:p>
        </p:txBody>
      </p:sp>
      <p:sp>
        <p:nvSpPr>
          <p:cNvPr id="8" name="TextBox 7"/>
          <p:cNvSpPr txBox="1"/>
          <p:nvPr/>
        </p:nvSpPr>
        <p:spPr>
          <a:xfrm>
            <a:off x="0" y="1371600"/>
            <a:ext cx="9144000" cy="923330"/>
          </a:xfrm>
          <a:prstGeom prst="rect">
            <a:avLst/>
          </a:prstGeom>
          <a:solidFill>
            <a:srgbClr val="4A8661"/>
          </a:solidFill>
        </p:spPr>
        <p:txBody>
          <a:bodyPr wrap="square" rtlCol="0">
            <a:spAutoFit/>
          </a:bodyPr>
          <a:lstStyle>
            <a:defPPr>
              <a:defRPr lang="en-US"/>
            </a:defPPr>
            <a:lvl1pPr algn="ctr">
              <a:defRPr>
                <a:solidFill>
                  <a:schemeClr val="bg2"/>
                </a:solidFill>
              </a:defRPr>
            </a:lvl1pPr>
          </a:lstStyle>
          <a:p>
            <a:r>
              <a:rPr lang="en-US" dirty="0"/>
              <a:t>In 2010 over </a:t>
            </a:r>
            <a:r>
              <a:rPr lang="en-US" b="1" dirty="0">
                <a:solidFill>
                  <a:srgbClr val="FF0000"/>
                </a:solidFill>
              </a:rPr>
              <a:t>7000</a:t>
            </a:r>
            <a:r>
              <a:rPr lang="en-US" dirty="0"/>
              <a:t> people died in traffic in Egypt according to official statistics.</a:t>
            </a:r>
          </a:p>
          <a:p>
            <a:r>
              <a:rPr lang="en-US" dirty="0"/>
              <a:t>Private vehicles account for 70% of the traffic share in Cairo with less than </a:t>
            </a:r>
            <a:r>
              <a:rPr lang="en-US" b="1" dirty="0">
                <a:solidFill>
                  <a:srgbClr val="FF0000"/>
                </a:solidFill>
              </a:rPr>
              <a:t>1.3</a:t>
            </a:r>
            <a:r>
              <a:rPr lang="en-US" dirty="0"/>
              <a:t> people per car.</a:t>
            </a:r>
          </a:p>
          <a:p>
            <a:r>
              <a:rPr lang="en-US" dirty="0"/>
              <a:t>By 2015, commuting time will increase </a:t>
            </a:r>
            <a:r>
              <a:rPr lang="en-US" b="1" dirty="0">
                <a:solidFill>
                  <a:srgbClr val="FF0000"/>
                </a:solidFill>
              </a:rPr>
              <a:t>4x</a:t>
            </a:r>
            <a:r>
              <a:rPr lang="en-US" dirty="0"/>
              <a:t>.</a:t>
            </a:r>
          </a:p>
        </p:txBody>
      </p:sp>
    </p:spTree>
  </p:cSld>
  <p:clrMapOvr>
    <a:masterClrMapping/>
  </p:clrMapOvr>
  <p:transition spd="slow" advClick="0" advTm="15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76200"/>
            <a:ext cx="9067799" cy="1143000"/>
          </a:xfrm>
        </p:spPr>
        <p:txBody>
          <a:bodyPr>
            <a:noAutofit/>
          </a:bodyPr>
          <a:lstStyle/>
          <a:p>
            <a:r>
              <a:rPr lang="en-US" sz="4000" dirty="0" err="1" smtClean="0"/>
              <a:t>WaterHack</a:t>
            </a:r>
            <a:r>
              <a:rPr lang="en-US" sz="4000" dirty="0" smtClean="0"/>
              <a:t> Cairo as a precursor</a:t>
            </a:r>
            <a:endParaRPr lang="en-US" sz="4000" dirty="0"/>
          </a:p>
        </p:txBody>
      </p:sp>
      <p:pic>
        <p:nvPicPr>
          <p:cNvPr id="9220" name="Picture 4" descr="http://payload.cargocollective.com/1/0/9160/208579/WHposter_Cairo_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0"/>
            <a:ext cx="46482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264962"/>
      </p:ext>
    </p:extLst>
  </p:cSld>
  <p:clrMapOvr>
    <a:masterClrMapping/>
  </p:clrMapOvr>
  <p:transition spd="slow" advClick="0" advTm="15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n Cairo, crowdsourced app challenge seeks to ease traffic cong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13019"/>
            <a:ext cx="5857875"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 y="76200"/>
            <a:ext cx="9067799" cy="1143000"/>
          </a:xfrm>
        </p:spPr>
        <p:txBody>
          <a:bodyPr>
            <a:noAutofit/>
          </a:bodyPr>
          <a:lstStyle/>
          <a:p>
            <a:r>
              <a:rPr lang="en-US" sz="4000" dirty="0" err="1" smtClean="0"/>
              <a:t>TApp</a:t>
            </a:r>
            <a:r>
              <a:rPr lang="en-US" sz="4000" dirty="0" smtClean="0"/>
              <a:t> Cairo structure</a:t>
            </a:r>
            <a:endParaRPr lang="en-US" sz="4000" dirty="0"/>
          </a:p>
        </p:txBody>
      </p:sp>
    </p:spTree>
    <p:extLst>
      <p:ext uri="{BB962C8B-B14F-4D97-AF65-F5344CB8AC3E}">
        <p14:creationId xmlns:p14="http://schemas.microsoft.com/office/powerpoint/2010/main" val="1038490763"/>
      </p:ext>
    </p:extLst>
  </p:cSld>
  <p:clrMapOvr>
    <a:masterClrMapping/>
  </p:clrMapOvr>
  <p:transition spd="slow" advClick="0" advTm="15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Autofit/>
          </a:bodyPr>
          <a:lstStyle/>
          <a:p>
            <a:r>
              <a:rPr lang="en-US" sz="4000" dirty="0"/>
              <a:t>Open collaboration across sectors</a:t>
            </a:r>
          </a:p>
        </p:txBody>
      </p:sp>
      <p:pic>
        <p:nvPicPr>
          <p:cNvPr id="5" name="Picture 4" descr="plain_logo_ac_bl.jpg"/>
          <p:cNvPicPr>
            <a:picLocks noChangeAspect="1"/>
          </p:cNvPicPr>
          <p:nvPr/>
        </p:nvPicPr>
        <p:blipFill>
          <a:blip r:embed="rId3" cstate="print"/>
          <a:stretch>
            <a:fillRect/>
          </a:stretch>
        </p:blipFill>
        <p:spPr>
          <a:xfrm>
            <a:off x="5735296" y="2741776"/>
            <a:ext cx="3048000" cy="685800"/>
          </a:xfrm>
          <a:prstGeom prst="rect">
            <a:avLst/>
          </a:prstGeom>
        </p:spPr>
      </p:pic>
      <p:pic>
        <p:nvPicPr>
          <p:cNvPr id="6" name="Picture 5" descr="DOTOPEN.png"/>
          <p:cNvPicPr>
            <a:picLocks noChangeAspect="1"/>
          </p:cNvPicPr>
          <p:nvPr/>
        </p:nvPicPr>
        <p:blipFill>
          <a:blip r:embed="rId4" cstate="print"/>
          <a:stretch>
            <a:fillRect/>
          </a:stretch>
        </p:blipFill>
        <p:spPr>
          <a:xfrm>
            <a:off x="3855974" y="3429000"/>
            <a:ext cx="2849626" cy="533400"/>
          </a:xfrm>
          <a:prstGeom prst="rect">
            <a:avLst/>
          </a:prstGeom>
        </p:spPr>
      </p:pic>
      <p:pic>
        <p:nvPicPr>
          <p:cNvPr id="7" name="Picture 6" descr="ayb.png"/>
          <p:cNvPicPr>
            <a:picLocks noChangeAspect="1"/>
          </p:cNvPicPr>
          <p:nvPr/>
        </p:nvPicPr>
        <p:blipFill>
          <a:blip r:embed="rId5" cstate="print"/>
          <a:stretch>
            <a:fillRect/>
          </a:stretch>
        </p:blipFill>
        <p:spPr>
          <a:xfrm>
            <a:off x="304800" y="5410200"/>
            <a:ext cx="1352550" cy="990600"/>
          </a:xfrm>
          <a:prstGeom prst="rect">
            <a:avLst/>
          </a:prstGeom>
        </p:spPr>
      </p:pic>
      <p:pic>
        <p:nvPicPr>
          <p:cNvPr id="8" name="Picture 7" descr="gdg.png"/>
          <p:cNvPicPr>
            <a:picLocks noChangeAspect="1"/>
          </p:cNvPicPr>
          <p:nvPr/>
        </p:nvPicPr>
        <p:blipFill>
          <a:blip r:embed="rId6" cstate="print"/>
          <a:stretch>
            <a:fillRect/>
          </a:stretch>
        </p:blipFill>
        <p:spPr>
          <a:xfrm>
            <a:off x="2192572" y="3810000"/>
            <a:ext cx="1143002" cy="990600"/>
          </a:xfrm>
          <a:prstGeom prst="rect">
            <a:avLst/>
          </a:prstGeom>
        </p:spPr>
      </p:pic>
      <p:pic>
        <p:nvPicPr>
          <p:cNvPr id="9" name="Picture 8" descr="Google_Logo_3564x1189.png"/>
          <p:cNvPicPr>
            <a:picLocks noChangeAspect="1"/>
          </p:cNvPicPr>
          <p:nvPr/>
        </p:nvPicPr>
        <p:blipFill>
          <a:blip r:embed="rId7" cstate="print"/>
          <a:stretch>
            <a:fillRect/>
          </a:stretch>
        </p:blipFill>
        <p:spPr>
          <a:xfrm>
            <a:off x="4343400" y="1295400"/>
            <a:ext cx="2209800" cy="652462"/>
          </a:xfrm>
          <a:prstGeom prst="rect">
            <a:avLst/>
          </a:prstGeom>
        </p:spPr>
      </p:pic>
      <p:pic>
        <p:nvPicPr>
          <p:cNvPr id="10" name="Picture 9" descr="green_arm.png"/>
          <p:cNvPicPr>
            <a:picLocks noChangeAspect="1"/>
          </p:cNvPicPr>
          <p:nvPr/>
        </p:nvPicPr>
        <p:blipFill>
          <a:blip r:embed="rId8" cstate="print"/>
          <a:stretch>
            <a:fillRect/>
          </a:stretch>
        </p:blipFill>
        <p:spPr>
          <a:xfrm>
            <a:off x="2408133" y="5579336"/>
            <a:ext cx="1295400" cy="1219200"/>
          </a:xfrm>
          <a:prstGeom prst="rect">
            <a:avLst/>
          </a:prstGeom>
        </p:spPr>
      </p:pic>
      <p:pic>
        <p:nvPicPr>
          <p:cNvPr id="11" name="Picture 10" descr="wb.png"/>
          <p:cNvPicPr>
            <a:picLocks noChangeAspect="1"/>
          </p:cNvPicPr>
          <p:nvPr/>
        </p:nvPicPr>
        <p:blipFill>
          <a:blip r:embed="rId9" cstate="print"/>
          <a:stretch>
            <a:fillRect/>
          </a:stretch>
        </p:blipFill>
        <p:spPr>
          <a:xfrm>
            <a:off x="685800" y="2209800"/>
            <a:ext cx="1066800" cy="1066800"/>
          </a:xfrm>
          <a:prstGeom prst="rect">
            <a:avLst/>
          </a:prstGeom>
        </p:spPr>
      </p:pic>
      <p:pic>
        <p:nvPicPr>
          <p:cNvPr id="3074" name="Picture 2"/>
          <p:cNvPicPr>
            <a:picLocks noChangeAspect="1" noChangeArrowheads="1"/>
          </p:cNvPicPr>
          <p:nvPr/>
        </p:nvPicPr>
        <p:blipFill>
          <a:blip r:embed="rId10" cstate="print"/>
          <a:srcRect/>
          <a:stretch>
            <a:fillRect/>
          </a:stretch>
        </p:blipFill>
        <p:spPr bwMode="auto">
          <a:xfrm>
            <a:off x="2133600" y="1143001"/>
            <a:ext cx="947738" cy="990599"/>
          </a:xfrm>
          <a:prstGeom prst="rect">
            <a:avLst/>
          </a:prstGeom>
          <a:noFill/>
          <a:ln w="9525">
            <a:noFill/>
            <a:miter lim="800000"/>
            <a:headEnd/>
            <a:tailEnd/>
          </a:ln>
        </p:spPr>
      </p:pic>
      <p:pic>
        <p:nvPicPr>
          <p:cNvPr id="3075" name="Picture 3"/>
          <p:cNvPicPr>
            <a:picLocks noChangeAspect="1" noChangeArrowheads="1"/>
          </p:cNvPicPr>
          <p:nvPr/>
        </p:nvPicPr>
        <p:blipFill>
          <a:blip r:embed="rId11" cstate="print"/>
          <a:srcRect/>
          <a:stretch>
            <a:fillRect/>
          </a:stretch>
        </p:blipFill>
        <p:spPr bwMode="auto">
          <a:xfrm>
            <a:off x="6705600" y="5334000"/>
            <a:ext cx="1990724" cy="1066800"/>
          </a:xfrm>
          <a:prstGeom prst="rect">
            <a:avLst/>
          </a:prstGeom>
          <a:noFill/>
          <a:ln w="9525">
            <a:noFill/>
            <a:miter lim="800000"/>
            <a:headEnd/>
            <a:tailEnd/>
          </a:ln>
        </p:spPr>
      </p:pic>
      <p:pic>
        <p:nvPicPr>
          <p:cNvPr id="3076" name="Picture 4"/>
          <p:cNvPicPr>
            <a:picLocks noChangeAspect="1" noChangeArrowheads="1"/>
          </p:cNvPicPr>
          <p:nvPr/>
        </p:nvPicPr>
        <p:blipFill>
          <a:blip r:embed="rId12" cstate="print"/>
          <a:srcRect/>
          <a:stretch>
            <a:fillRect/>
          </a:stretch>
        </p:blipFill>
        <p:spPr bwMode="auto">
          <a:xfrm>
            <a:off x="3081338" y="4868254"/>
            <a:ext cx="1905000" cy="457200"/>
          </a:xfrm>
          <a:prstGeom prst="rect">
            <a:avLst/>
          </a:prstGeom>
          <a:noFill/>
          <a:ln w="9525">
            <a:noFill/>
            <a:miter lim="800000"/>
            <a:headEnd/>
            <a:tailEnd/>
          </a:ln>
        </p:spPr>
      </p:pic>
      <p:pic>
        <p:nvPicPr>
          <p:cNvPr id="3077" name="Picture 1"/>
          <p:cNvPicPr>
            <a:picLocks noChangeAspect="1" noChangeArrowheads="1"/>
          </p:cNvPicPr>
          <p:nvPr/>
        </p:nvPicPr>
        <p:blipFill>
          <a:blip r:embed="rId13" cstate="print"/>
          <a:srcRect/>
          <a:stretch>
            <a:fillRect/>
          </a:stretch>
        </p:blipFill>
        <p:spPr bwMode="auto">
          <a:xfrm>
            <a:off x="5334000" y="4114800"/>
            <a:ext cx="1028700" cy="1143000"/>
          </a:xfrm>
          <a:prstGeom prst="rect">
            <a:avLst/>
          </a:prstGeom>
          <a:noFill/>
          <a:ln w="9525">
            <a:noFill/>
            <a:miter lim="800000"/>
            <a:headEnd/>
            <a:tailEnd/>
          </a:ln>
        </p:spPr>
      </p:pic>
      <p:pic>
        <p:nvPicPr>
          <p:cNvPr id="3078" name="Picture 6" descr="tiec-logo"/>
          <p:cNvPicPr>
            <a:picLocks noChangeAspect="1" noChangeArrowheads="1"/>
          </p:cNvPicPr>
          <p:nvPr/>
        </p:nvPicPr>
        <p:blipFill>
          <a:blip r:embed="rId14" cstate="print"/>
          <a:srcRect/>
          <a:stretch>
            <a:fillRect/>
          </a:stretch>
        </p:blipFill>
        <p:spPr bwMode="auto">
          <a:xfrm>
            <a:off x="7239000" y="3810000"/>
            <a:ext cx="1485900" cy="1190625"/>
          </a:xfrm>
          <a:prstGeom prst="rect">
            <a:avLst/>
          </a:prstGeom>
          <a:noFill/>
          <a:ln w="9525">
            <a:noFill/>
            <a:miter lim="800000"/>
            <a:headEnd/>
            <a:tailEnd/>
          </a:ln>
        </p:spPr>
      </p:pic>
      <p:pic>
        <p:nvPicPr>
          <p:cNvPr id="3080" name="Picture 8" descr="itida"/>
          <p:cNvPicPr>
            <a:picLocks noChangeAspect="1" noChangeArrowheads="1"/>
          </p:cNvPicPr>
          <p:nvPr/>
        </p:nvPicPr>
        <p:blipFill>
          <a:blip r:embed="rId15" cstate="print"/>
          <a:srcRect/>
          <a:stretch>
            <a:fillRect/>
          </a:stretch>
        </p:blipFill>
        <p:spPr bwMode="auto">
          <a:xfrm>
            <a:off x="77601" y="3771900"/>
            <a:ext cx="1676400" cy="914400"/>
          </a:xfrm>
          <a:prstGeom prst="rect">
            <a:avLst/>
          </a:prstGeom>
          <a:noFill/>
          <a:ln w="9525">
            <a:noFill/>
            <a:miter lim="800000"/>
            <a:headEnd/>
            <a:tailEnd/>
          </a:ln>
        </p:spPr>
      </p:pic>
      <p:pic>
        <p:nvPicPr>
          <p:cNvPr id="3081" name="Picture 9"/>
          <p:cNvPicPr>
            <a:picLocks noChangeAspect="1" noChangeArrowheads="1"/>
          </p:cNvPicPr>
          <p:nvPr/>
        </p:nvPicPr>
        <p:blipFill>
          <a:blip r:embed="rId16" cstate="print"/>
          <a:srcRect/>
          <a:stretch>
            <a:fillRect/>
          </a:stretch>
        </p:blipFill>
        <p:spPr bwMode="auto">
          <a:xfrm>
            <a:off x="4191000" y="5791201"/>
            <a:ext cx="1871663" cy="762000"/>
          </a:xfrm>
          <a:prstGeom prst="rect">
            <a:avLst/>
          </a:prstGeom>
          <a:noFill/>
          <a:ln w="9525">
            <a:noFill/>
            <a:miter lim="800000"/>
            <a:headEnd/>
            <a:tailEnd/>
          </a:ln>
        </p:spPr>
      </p:pic>
      <p:pic>
        <p:nvPicPr>
          <p:cNvPr id="5122"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66779" y="1371922"/>
            <a:ext cx="990600" cy="92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s://encrypted-tbn3.gstatic.com/images?q=tbn:ANd9GcRdMBBWqLlynUPXDmhRef-rtVEaKQWn4o0TiDJW58QuB4Da92QC"/>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3804" y="990600"/>
            <a:ext cx="1063995" cy="95726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12870" y="2522701"/>
            <a:ext cx="29813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762519"/>
      </p:ext>
    </p:extLst>
  </p:cSld>
  <p:clrMapOvr>
    <a:masterClrMapping/>
  </p:clrMapOvr>
  <p:transition spd="slow" advClick="0" advTm="1500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905000"/>
            <a:ext cx="91059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 y="76200"/>
            <a:ext cx="9067799" cy="1143000"/>
          </a:xfrm>
        </p:spPr>
        <p:txBody>
          <a:bodyPr>
            <a:noAutofit/>
          </a:bodyPr>
          <a:lstStyle/>
          <a:p>
            <a:r>
              <a:rPr lang="en-US" sz="4000" dirty="0" err="1" smtClean="0"/>
              <a:t>TApp</a:t>
            </a:r>
            <a:r>
              <a:rPr lang="en-US" sz="4000" dirty="0" smtClean="0"/>
              <a:t> Cairo problem statements</a:t>
            </a:r>
            <a:endParaRPr lang="en-US" sz="4000" dirty="0"/>
          </a:p>
        </p:txBody>
      </p:sp>
    </p:spTree>
    <p:extLst>
      <p:ext uri="{BB962C8B-B14F-4D97-AF65-F5344CB8AC3E}">
        <p14:creationId xmlns:p14="http://schemas.microsoft.com/office/powerpoint/2010/main" val="1994958160"/>
      </p:ext>
    </p:extLst>
  </p:cSld>
  <p:clrMapOvr>
    <a:masterClrMapping/>
  </p:clrMapOvr>
  <p:transition spd="slow" advClick="0" advTm="1500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4000" dirty="0" smtClean="0"/>
              <a:t>Cairo </a:t>
            </a:r>
            <a:r>
              <a:rPr lang="en-US" sz="4000" dirty="0" err="1" smtClean="0"/>
              <a:t>TApp</a:t>
            </a:r>
            <a:r>
              <a:rPr lang="en-US" sz="4000" dirty="0" smtClean="0"/>
              <a:t> Participants</a:t>
            </a:r>
            <a:endParaRPr lang="en-US" sz="4000" dirty="0"/>
          </a:p>
        </p:txBody>
      </p:sp>
      <p:sp>
        <p:nvSpPr>
          <p:cNvPr id="6" name="TextBox 5"/>
          <p:cNvSpPr txBox="1"/>
          <p:nvPr/>
        </p:nvSpPr>
        <p:spPr>
          <a:xfrm>
            <a:off x="533400" y="1600200"/>
            <a:ext cx="8077200" cy="4247317"/>
          </a:xfrm>
          <a:prstGeom prst="rect">
            <a:avLst/>
          </a:prstGeom>
          <a:noFill/>
        </p:spPr>
        <p:txBody>
          <a:bodyPr wrap="square" rtlCol="0">
            <a:spAutoFit/>
          </a:bodyPr>
          <a:lstStyle/>
          <a:p>
            <a:pPr>
              <a:buFont typeface="Wingdings" pitchFamily="2" charset="2"/>
              <a:buChar char="Ø"/>
            </a:pPr>
            <a:r>
              <a:rPr lang="en-US" sz="2800" dirty="0" smtClean="0"/>
              <a:t>All app creators</a:t>
            </a:r>
          </a:p>
          <a:p>
            <a:pPr lvl="1">
              <a:buFont typeface="Wingdings" pitchFamily="2" charset="2"/>
              <a:buChar char="Ø"/>
            </a:pPr>
            <a:r>
              <a:rPr lang="en-US" sz="2800" dirty="0" smtClean="0"/>
              <a:t> developers, </a:t>
            </a:r>
          </a:p>
          <a:p>
            <a:pPr lvl="1">
              <a:buFont typeface="Wingdings" pitchFamily="2" charset="2"/>
              <a:buChar char="Ø"/>
            </a:pPr>
            <a:r>
              <a:rPr lang="en-US" sz="2800" dirty="0" smtClean="0"/>
              <a:t> designers, </a:t>
            </a:r>
          </a:p>
          <a:p>
            <a:pPr lvl="1">
              <a:buFont typeface="Wingdings" pitchFamily="2" charset="2"/>
              <a:buChar char="Ø"/>
            </a:pPr>
            <a:r>
              <a:rPr lang="en-US" sz="2800" dirty="0" smtClean="0"/>
              <a:t> marketers, </a:t>
            </a:r>
          </a:p>
          <a:p>
            <a:pPr lvl="1">
              <a:buFont typeface="Wingdings" pitchFamily="2" charset="2"/>
              <a:buChar char="Ø"/>
            </a:pPr>
            <a:r>
              <a:rPr lang="en-US" sz="2800" dirty="0" smtClean="0"/>
              <a:t> users with great ideas!</a:t>
            </a:r>
          </a:p>
          <a:p>
            <a:pPr lvl="1"/>
            <a:endParaRPr lang="en-US" sz="2800" dirty="0" smtClean="0"/>
          </a:p>
          <a:p>
            <a:endParaRPr lang="en-US" sz="2800" dirty="0" smtClean="0"/>
          </a:p>
          <a:p>
            <a:pPr>
              <a:buFont typeface="Wingdings" pitchFamily="2" charset="2"/>
              <a:buChar char="Ø"/>
            </a:pPr>
            <a:r>
              <a:rPr lang="en-US" sz="2800" dirty="0" smtClean="0"/>
              <a:t> Stakeholders and technical specialists in Cairo transport</a:t>
            </a:r>
          </a:p>
          <a:p>
            <a:endParaRPr lang="en-US" dirty="0"/>
          </a:p>
        </p:txBody>
      </p:sp>
    </p:spTree>
  </p:cSld>
  <p:clrMapOvr>
    <a:masterClrMapping/>
  </p:clrMapOvr>
  <p:transition spd="slow" advClick="0" advTm="15000">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501</TotalTime>
  <Words>664</Words>
  <Application>Microsoft Office PowerPoint</Application>
  <PresentationFormat>On-screen Show (4:3)</PresentationFormat>
  <Paragraphs>109</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What’s an app challenge?</vt:lpstr>
      <vt:lpstr>How this can support transport data collection and analysis?</vt:lpstr>
      <vt:lpstr>Critical transport challenges in Cairo</vt:lpstr>
      <vt:lpstr>WaterHack Cairo as a precursor</vt:lpstr>
      <vt:lpstr>TApp Cairo structure</vt:lpstr>
      <vt:lpstr>Open collaboration across sectors</vt:lpstr>
      <vt:lpstr>TApp Cairo problem statements</vt:lpstr>
      <vt:lpstr>Cairo TApp Participants</vt:lpstr>
      <vt:lpstr>Submission specifications</vt:lpstr>
      <vt:lpstr>Prizes: $ + exposure</vt:lpstr>
      <vt:lpstr>Over 250 registrants, 30 teams, 20 mentors</vt:lpstr>
      <vt:lpstr>After mentor evaluation + public vote, 10 finalists</vt:lpstr>
      <vt:lpstr>3-minute pitches @ Final Awards</vt:lpstr>
      <vt:lpstr>The jury: gov’t, private and NGO</vt:lpstr>
      <vt:lpstr>Evaluation criteria</vt:lpstr>
      <vt:lpstr>And the winners are….</vt:lpstr>
      <vt:lpstr>“Hope to see these apps in action!”  Hart Schafer, Country Director </vt:lpstr>
      <vt:lpstr>Results: convene &amp; catalyze</vt:lpstr>
      <vt:lpstr>Questions?</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wb374943</dc:creator>
  <cp:lastModifiedBy>Temporary</cp:lastModifiedBy>
  <cp:revision>64</cp:revision>
  <dcterms:created xsi:type="dcterms:W3CDTF">2012-09-10T18:35:00Z</dcterms:created>
  <dcterms:modified xsi:type="dcterms:W3CDTF">2013-02-28T13:52:45Z</dcterms:modified>
</cp:coreProperties>
</file>