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9" r:id="rId3"/>
    <p:sldId id="266" r:id="rId4"/>
    <p:sldId id="267" r:id="rId5"/>
    <p:sldId id="271" r:id="rId6"/>
    <p:sldId id="283" r:id="rId7"/>
    <p:sldId id="273" r:id="rId8"/>
    <p:sldId id="274" r:id="rId9"/>
    <p:sldId id="281" r:id="rId10"/>
    <p:sldId id="275" r:id="rId11"/>
    <p:sldId id="272" r:id="rId12"/>
    <p:sldId id="278" r:id="rId13"/>
    <p:sldId id="270" r:id="rId14"/>
    <p:sldId id="28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66" autoAdjust="0"/>
  </p:normalViewPr>
  <p:slideViewPr>
    <p:cSldViewPr>
      <p:cViewPr varScale="1">
        <p:scale>
          <a:sx n="42" d="100"/>
          <a:sy n="42"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C13799A-D2FB-49E0-925B-65324D3A7DE3}" type="datetimeFigureOut">
              <a:rPr lang="en-US" smtClean="0"/>
              <a:t>2/26/2013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12AF5A2-AE81-4798-B3BA-E454215979CB}" type="slidenum">
              <a:rPr lang="en-US" smtClean="0"/>
              <a:t>‹#›</a:t>
            </a:fld>
            <a:endParaRPr lang="en-US"/>
          </a:p>
        </p:txBody>
      </p:sp>
    </p:spTree>
    <p:extLst>
      <p:ext uri="{BB962C8B-B14F-4D97-AF65-F5344CB8AC3E}">
        <p14:creationId xmlns:p14="http://schemas.microsoft.com/office/powerpoint/2010/main" val="1862858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02B9FC-20D3-404B-8533-2BE06A64904B}" type="datetimeFigureOut">
              <a:rPr lang="en-US" smtClean="0"/>
              <a:t>2/26/2013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4FDCA1-F651-4047-A115-554E819E05D9}" type="slidenum">
              <a:rPr lang="en-US" smtClean="0"/>
              <a:t>‹#›</a:t>
            </a:fld>
            <a:endParaRPr lang="en-US"/>
          </a:p>
        </p:txBody>
      </p:sp>
    </p:spTree>
    <p:extLst>
      <p:ext uri="{BB962C8B-B14F-4D97-AF65-F5344CB8AC3E}">
        <p14:creationId xmlns:p14="http://schemas.microsoft.com/office/powerpoint/2010/main" val="428329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baseline="0" dirty="0" smtClean="0"/>
          </a:p>
        </p:txBody>
      </p:sp>
      <p:sp>
        <p:nvSpPr>
          <p:cNvPr id="4" name="Slide Number Placeholder 3"/>
          <p:cNvSpPr>
            <a:spLocks noGrp="1"/>
          </p:cNvSpPr>
          <p:nvPr>
            <p:ph type="sldNum" sz="quarter" idx="10"/>
          </p:nvPr>
        </p:nvSpPr>
        <p:spPr/>
        <p:txBody>
          <a:bodyPr/>
          <a:lstStyle/>
          <a:p>
            <a:fld id="{434FDCA1-F651-4047-A115-554E819E05D9}" type="slidenum">
              <a:rPr lang="en-US" smtClean="0"/>
              <a:t>1</a:t>
            </a:fld>
            <a:endParaRPr lang="en-US"/>
          </a:p>
        </p:txBody>
      </p:sp>
    </p:spTree>
    <p:extLst>
      <p:ext uri="{BB962C8B-B14F-4D97-AF65-F5344CB8AC3E}">
        <p14:creationId xmlns:p14="http://schemas.microsoft.com/office/powerpoint/2010/main" val="404139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mechanism that is </a:t>
            </a:r>
            <a:r>
              <a:rPr lang="en-US" baseline="0" dirty="0" smtClean="0"/>
              <a:t>used in Brazil is generally know as an Urban Operation.</a:t>
            </a:r>
          </a:p>
          <a:p>
            <a:pPr marL="171450" indent="-171450">
              <a:buFont typeface="Arial" pitchFamily="34" charset="0"/>
              <a:buChar char="•"/>
            </a:pPr>
            <a:r>
              <a:rPr lang="en-US" baseline="0" dirty="0" smtClean="0"/>
              <a:t>For a predefined area, the City can pledge to improve infrastructure and public services, in turn it is able to sell development or densification credits (know as CEPACs) to pay for part of the investment.  With the right development goals and infrastructure project, this can be a valuable value capture tool.</a:t>
            </a:r>
            <a:endParaRPr lang="en-US" dirty="0"/>
          </a:p>
        </p:txBody>
      </p:sp>
      <p:sp>
        <p:nvSpPr>
          <p:cNvPr id="4" name="Slide Number Placeholder 3"/>
          <p:cNvSpPr>
            <a:spLocks noGrp="1"/>
          </p:cNvSpPr>
          <p:nvPr>
            <p:ph type="sldNum" sz="quarter" idx="10"/>
          </p:nvPr>
        </p:nvSpPr>
        <p:spPr/>
        <p:txBody>
          <a:bodyPr/>
          <a:lstStyle/>
          <a:p>
            <a:fld id="{434FDCA1-F651-4047-A115-554E819E05D9}" type="slidenum">
              <a:rPr lang="en-US" smtClean="0"/>
              <a:t>10</a:t>
            </a:fld>
            <a:endParaRPr lang="en-US"/>
          </a:p>
        </p:txBody>
      </p:sp>
    </p:spTree>
    <p:extLst>
      <p:ext uri="{BB962C8B-B14F-4D97-AF65-F5344CB8AC3E}">
        <p14:creationId xmlns:p14="http://schemas.microsoft.com/office/powerpoint/2010/main" val="307082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Arial" pitchFamily="34" charset="0"/>
                <a:cs typeface="Arial" pitchFamily="34" charset="0"/>
              </a:rPr>
              <a:t>We find that the devil though is in the details and understanding the </a:t>
            </a:r>
            <a:r>
              <a:rPr lang="en-US" sz="1200" dirty="0" smtClean="0"/>
              <a:t>land market response to specific transport projects. </a:t>
            </a:r>
          </a:p>
          <a:p>
            <a:pPr marL="171450" marR="0" indent="-171450" algn="l" defTabSz="93177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This is how integrated </a:t>
            </a:r>
            <a:r>
              <a:rPr lang="en-US" sz="1200" baseline="0" dirty="0" smtClean="0"/>
              <a:t>transport-land use modeling can be valuable– improving the design of projects and the application of </a:t>
            </a:r>
            <a:r>
              <a:rPr lang="en-US" dirty="0" smtClean="0"/>
              <a:t>value capture instruments.  Used in the right</a:t>
            </a:r>
            <a:r>
              <a:rPr lang="en-US" baseline="0" dirty="0" smtClean="0"/>
              <a:t> way, it can </a:t>
            </a:r>
            <a:r>
              <a:rPr lang="en-US" dirty="0" smtClean="0"/>
              <a:t>make good transport projects more financially viable,</a:t>
            </a:r>
            <a:r>
              <a:rPr lang="en-US" baseline="0" dirty="0" smtClean="0"/>
              <a:t> and make others more socially equitable.</a:t>
            </a:r>
          </a:p>
          <a:p>
            <a:pPr marL="171450" marR="0" indent="-171450" algn="l" defTabSz="93177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These are some examples from our retrospective modeling</a:t>
            </a:r>
            <a:r>
              <a:rPr lang="en-US" sz="1200" baseline="0" dirty="0" smtClean="0"/>
              <a:t> of Line 4 to validate the approach.</a:t>
            </a:r>
            <a:endParaRPr lang="en-US" sz="1200" dirty="0" smtClean="0"/>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34FDCA1-F651-4047-A115-554E819E05D9}" type="slidenum">
              <a:rPr lang="en-US" smtClean="0"/>
              <a:t>11</a:t>
            </a:fld>
            <a:endParaRPr lang="en-US"/>
          </a:p>
        </p:txBody>
      </p:sp>
    </p:spTree>
    <p:extLst>
      <p:ext uri="{BB962C8B-B14F-4D97-AF65-F5344CB8AC3E}">
        <p14:creationId xmlns:p14="http://schemas.microsoft.com/office/powerpoint/2010/main" val="181162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But long-term land</a:t>
            </a:r>
            <a:r>
              <a:rPr lang="en-US" baseline="0" dirty="0" smtClean="0"/>
              <a:t> use planning is clearly not enough.  There needs to be a near-term strategy where congestion is already a problem and no supply-side solution is feasible.</a:t>
            </a:r>
          </a:p>
          <a:p>
            <a:pPr marL="171450" indent="-171450">
              <a:buFont typeface="Arial" pitchFamily="34" charset="0"/>
              <a:buChar char="•"/>
            </a:pPr>
            <a:r>
              <a:rPr lang="en-US" baseline="0" dirty="0" smtClean="0"/>
              <a:t>This map shows the SOV hotspots in SP which is one indicator for where demand management strategies could work.  The hotspots tend to be the CBDs, including the emerging ones, where modern buildings are attracting many companies and professionals.</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34FDCA1-F651-4047-A115-554E819E05D9}" type="slidenum">
              <a:rPr lang="en-US" smtClean="0"/>
              <a:t>12</a:t>
            </a:fld>
            <a:endParaRPr lang="en-US"/>
          </a:p>
        </p:txBody>
      </p:sp>
    </p:spTree>
    <p:extLst>
      <p:ext uri="{BB962C8B-B14F-4D97-AF65-F5344CB8AC3E}">
        <p14:creationId xmlns:p14="http://schemas.microsoft.com/office/powerpoint/2010/main" val="2989776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So we selected one of these</a:t>
            </a:r>
            <a:r>
              <a:rPr lang="en-US" baseline="0" dirty="0" smtClean="0"/>
              <a:t> emerging areas for a pilot demand management project to understand the potential for reducing SOV trips and promoting more sustainable alternatives.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It is an area of high-end office towers where 6,000 work, along the </a:t>
            </a:r>
            <a:r>
              <a:rPr lang="en-US" baseline="0" dirty="0" err="1" smtClean="0"/>
              <a:t>Pinheiros</a:t>
            </a:r>
            <a:r>
              <a:rPr lang="en-US" baseline="0" dirty="0" smtClean="0"/>
              <a:t> river near </a:t>
            </a:r>
            <a:r>
              <a:rPr lang="en-US" baseline="0" dirty="0" err="1" smtClean="0"/>
              <a:t>Berrini</a:t>
            </a:r>
            <a:r>
              <a:rPr lang="en-US" baseline="0" dirty="0" smtClean="0"/>
              <a:t> Avenue and within walking distance of a suburban rail station.  It happens to be where the IFC has an office along with many multinational companies.</a:t>
            </a:r>
            <a:endParaRPr lang="en-US" dirty="0" smtClean="0"/>
          </a:p>
          <a:p>
            <a:pPr marL="171450" indent="-171450">
              <a:buFont typeface="Arial" pitchFamily="34" charset="0"/>
              <a:buChar char="•"/>
            </a:pPr>
            <a:r>
              <a:rPr lang="en-US" baseline="0" dirty="0" smtClean="0"/>
              <a:t>The pilot included training for mobility coordinators in several participating companies.  We are now monitoring the behavior of hundreds of employees before and after modest interventions like promoting or facilitating carpooling, teleworking, facilities for bike commuters, bike and car sharing stations.</a:t>
            </a:r>
          </a:p>
          <a:p>
            <a:pPr marL="171450" indent="-171450">
              <a:buFont typeface="Arial" pitchFamily="34" charset="0"/>
              <a:buChar char="•"/>
            </a:pPr>
            <a:r>
              <a:rPr lang="en-US" dirty="0" smtClean="0"/>
              <a:t>We are doing this with the support of trust funds and hope to conclude in the next couple of months.</a:t>
            </a:r>
          </a:p>
        </p:txBody>
      </p:sp>
      <p:sp>
        <p:nvSpPr>
          <p:cNvPr id="4" name="Slide Number Placeholder 3"/>
          <p:cNvSpPr>
            <a:spLocks noGrp="1"/>
          </p:cNvSpPr>
          <p:nvPr>
            <p:ph type="sldNum" sz="quarter" idx="10"/>
          </p:nvPr>
        </p:nvSpPr>
        <p:spPr/>
        <p:txBody>
          <a:bodyPr/>
          <a:lstStyle/>
          <a:p>
            <a:fld id="{434FDCA1-F651-4047-A115-554E819E05D9}" type="slidenum">
              <a:rPr lang="en-US" smtClean="0"/>
              <a:t>13</a:t>
            </a:fld>
            <a:endParaRPr lang="en-US"/>
          </a:p>
        </p:txBody>
      </p:sp>
    </p:spTree>
    <p:extLst>
      <p:ext uri="{BB962C8B-B14F-4D97-AF65-F5344CB8AC3E}">
        <p14:creationId xmlns:p14="http://schemas.microsoft.com/office/powerpoint/2010/main" val="13070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itchFamily="34" charset="0"/>
              <a:buChar char="•"/>
            </a:pPr>
            <a:r>
              <a:rPr lang="en-US" dirty="0" smtClean="0"/>
              <a:t>To</a:t>
            </a:r>
            <a:r>
              <a:rPr lang="en-US" baseline="0" dirty="0" smtClean="0"/>
              <a:t> conclude, the </a:t>
            </a:r>
            <a:r>
              <a:rPr lang="en-US" dirty="0" smtClean="0"/>
              <a:t>Bank has a fairly clear business strategy– invest in clean, safe, and affordable</a:t>
            </a:r>
            <a:r>
              <a:rPr lang="en-US" baseline="0" dirty="0" smtClean="0"/>
              <a:t> </a:t>
            </a:r>
            <a:r>
              <a:rPr lang="en-US" dirty="0" smtClean="0"/>
              <a:t>transport projects–</a:t>
            </a:r>
            <a:r>
              <a:rPr lang="en-US" baseline="0" dirty="0" smtClean="0"/>
              <a:t> and d</a:t>
            </a:r>
            <a:r>
              <a:rPr lang="en-US" dirty="0" smtClean="0"/>
              <a:t>o</a:t>
            </a:r>
            <a:r>
              <a:rPr lang="en-US" baseline="0" dirty="0" smtClean="0"/>
              <a:t> as much as is cost-effective and practical to do.  But sometimes the bigger issue is how to implement.</a:t>
            </a:r>
          </a:p>
          <a:p>
            <a:pPr marL="171450" marR="0" indent="-171450"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smtClean="0"/>
              <a:t>We</a:t>
            </a:r>
            <a:r>
              <a:rPr lang="en-US" baseline="0" dirty="0" smtClean="0"/>
              <a:t> often overlook or tend to forget in this message that government cannot do it alone and supply-sided solutions are not enough.  </a:t>
            </a:r>
            <a:r>
              <a:rPr lang="en-US" dirty="0" smtClean="0"/>
              <a:t>In fact, neglecting private decision-making leaves out more than half of the equation. The</a:t>
            </a:r>
            <a:r>
              <a:rPr lang="en-US" baseline="0" dirty="0" smtClean="0"/>
              <a:t> </a:t>
            </a:r>
            <a:r>
              <a:rPr lang="en-US" dirty="0" smtClean="0"/>
              <a:t>Siemens Green City Index Study</a:t>
            </a:r>
            <a:r>
              <a:rPr lang="en-US" baseline="0" dirty="0" smtClean="0"/>
              <a:t> found that 75% of sustainable infrastructure investments are in the hands the private sector.</a:t>
            </a:r>
          </a:p>
          <a:p>
            <a:pPr marL="171450" marR="0" indent="-171450" algn="l" defTabSz="931774" rtl="0" eaLnBrk="1" fontAlgn="auto" latinLnBrk="0" hangingPunct="1">
              <a:lnSpc>
                <a:spcPct val="100000"/>
              </a:lnSpc>
              <a:spcBef>
                <a:spcPts val="0"/>
              </a:spcBef>
              <a:spcAft>
                <a:spcPts val="0"/>
              </a:spcAft>
              <a:buClrTx/>
              <a:buSzTx/>
              <a:buFont typeface="Arial" pitchFamily="34" charset="0"/>
              <a:buChar char="•"/>
              <a:tabLst/>
              <a:defRPr/>
            </a:pPr>
            <a:r>
              <a:rPr lang="en-US" dirty="0" smtClean="0"/>
              <a:t>So in LAC, we like to talk about 4</a:t>
            </a:r>
            <a:r>
              <a:rPr lang="en-US" baseline="0" dirty="0" smtClean="0"/>
              <a:t> </a:t>
            </a:r>
            <a:r>
              <a:rPr lang="en-US" dirty="0" smtClean="0"/>
              <a:t>pillars which were first</a:t>
            </a:r>
            <a:r>
              <a:rPr lang="en-US" baseline="0" dirty="0" smtClean="0"/>
              <a:t> proposed by our colleague Jorge </a:t>
            </a:r>
            <a:r>
              <a:rPr lang="en-US" baseline="0" dirty="0" err="1" smtClean="0"/>
              <a:t>Rebelo</a:t>
            </a:r>
            <a:r>
              <a:rPr lang="en-US" baseline="0" dirty="0" smtClean="0"/>
              <a:t>. They summarize very nicely the points about implementation that I’ve tried to illustrate.  </a:t>
            </a:r>
          </a:p>
        </p:txBody>
      </p:sp>
      <p:sp>
        <p:nvSpPr>
          <p:cNvPr id="4" name="Slide Number Placeholder 3"/>
          <p:cNvSpPr>
            <a:spLocks noGrp="1"/>
          </p:cNvSpPr>
          <p:nvPr>
            <p:ph type="sldNum" sz="quarter" idx="10"/>
          </p:nvPr>
        </p:nvSpPr>
        <p:spPr/>
        <p:txBody>
          <a:bodyPr/>
          <a:lstStyle/>
          <a:p>
            <a:fld id="{434FDCA1-F651-4047-A115-554E819E05D9}" type="slidenum">
              <a:rPr lang="en-US" smtClean="0"/>
              <a:t>14</a:t>
            </a:fld>
            <a:endParaRPr lang="en-US"/>
          </a:p>
        </p:txBody>
      </p:sp>
    </p:spTree>
    <p:extLst>
      <p:ext uri="{BB962C8B-B14F-4D97-AF65-F5344CB8AC3E}">
        <p14:creationId xmlns:p14="http://schemas.microsoft.com/office/powerpoint/2010/main" val="259742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Brazil there is consensus</a:t>
            </a:r>
            <a:r>
              <a:rPr lang="en-US" baseline="0" dirty="0" smtClean="0"/>
              <a:t> on most of the basic elements, but the more relevant question is often how to implement?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PT is the backbone of this agenda. But what happens when you have very c</a:t>
            </a:r>
            <a:r>
              <a:rPr lang="en-US" dirty="0" smtClean="0">
                <a:latin typeface="Arial" pitchFamily="34" charset="0"/>
                <a:cs typeface="Arial" pitchFamily="34" charset="0"/>
              </a:rPr>
              <a:t>ongested infrastructure, and it is very slow and costly to expand?</a:t>
            </a:r>
          </a:p>
          <a:p>
            <a:pPr marL="171450" indent="-171450">
              <a:buFont typeface="Arial" pitchFamily="34" charset="0"/>
              <a:buChar char="•"/>
            </a:pPr>
            <a:r>
              <a:rPr lang="en-US" baseline="0" dirty="0" smtClean="0"/>
              <a:t>NMT is always the cleanest, but convenience, safety, and connectivity to the rest of the system varies widely.</a:t>
            </a:r>
          </a:p>
          <a:p>
            <a:pPr marL="171450" indent="-171450">
              <a:buFont typeface="Arial" pitchFamily="34" charset="0"/>
              <a:buChar char="•"/>
            </a:pPr>
            <a:r>
              <a:rPr lang="en-US" dirty="0" smtClean="0"/>
              <a:t>LU planning–</a:t>
            </a:r>
            <a:r>
              <a:rPr lang="en-US" baseline="0" dirty="0" smtClean="0"/>
              <a:t> perhaps the holy grail– but we don’t have many practical tools to advise how to capture value from a big investment.</a:t>
            </a:r>
          </a:p>
          <a:p>
            <a:pPr marL="171450" indent="-171450">
              <a:buFont typeface="Arial" pitchFamily="34" charset="0"/>
              <a:buChar char="•"/>
            </a:pPr>
            <a:r>
              <a:rPr lang="en-US" baseline="0" dirty="0" smtClean="0"/>
              <a:t>TDM– when congestion pricing is not feasible– are there things that can be done to build a program and the constituency?</a:t>
            </a:r>
          </a:p>
          <a:p>
            <a:pPr marL="171450" indent="-171450">
              <a:buFont typeface="Arial" pitchFamily="34" charset="0"/>
              <a:buChar char="•"/>
            </a:pPr>
            <a:r>
              <a:rPr lang="en-US" baseline="0" dirty="0" smtClean="0"/>
              <a:t>Freight– an emerging issue or already interfering with passenger transport in many cities.</a:t>
            </a:r>
          </a:p>
          <a:p>
            <a:pPr marL="171450" indent="-171450">
              <a:buFont typeface="Arial" pitchFamily="34" charset="0"/>
              <a:buChar char="•"/>
            </a:pPr>
            <a:r>
              <a:rPr lang="en-US" baseline="0" dirty="0" smtClean="0"/>
              <a:t>Because of time, I’m only going to focus on examples for points 1, 3 and 4.</a:t>
            </a:r>
          </a:p>
        </p:txBody>
      </p:sp>
      <p:sp>
        <p:nvSpPr>
          <p:cNvPr id="4" name="Slide Number Placeholder 3"/>
          <p:cNvSpPr>
            <a:spLocks noGrp="1"/>
          </p:cNvSpPr>
          <p:nvPr>
            <p:ph type="sldNum" sz="quarter" idx="10"/>
          </p:nvPr>
        </p:nvSpPr>
        <p:spPr/>
        <p:txBody>
          <a:bodyPr/>
          <a:lstStyle/>
          <a:p>
            <a:fld id="{434FDCA1-F651-4047-A115-554E819E05D9}" type="slidenum">
              <a:rPr lang="en-US" smtClean="0"/>
              <a:t>2</a:t>
            </a:fld>
            <a:endParaRPr lang="en-US"/>
          </a:p>
        </p:txBody>
      </p:sp>
    </p:spTree>
    <p:extLst>
      <p:ext uri="{BB962C8B-B14F-4D97-AF65-F5344CB8AC3E}">
        <p14:creationId xmlns:p14="http://schemas.microsoft.com/office/powerpoint/2010/main" val="200236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I’ll focus on Sao Paulo, not so much because it is a shining example, but mostly because it is where we have concentrated a good deal of our investments and efforts in the past 20 years. </a:t>
            </a:r>
          </a:p>
          <a:p>
            <a:pPr marL="171450" indent="-171450">
              <a:buFont typeface="Arial" pitchFamily="34" charset="0"/>
              <a:buChar char="•"/>
            </a:pPr>
            <a:r>
              <a:rPr lang="en-US" dirty="0" smtClean="0"/>
              <a:t>SP has a network of </a:t>
            </a:r>
            <a:r>
              <a:rPr lang="en-US" baseline="0" dirty="0" smtClean="0"/>
              <a:t>high-capacity rail and BRT lines of about 300km, including underground, elevated and surface.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Might sound like a lot, but for a metro region of &gt;20M with terrible congestion and air pollution </a:t>
            </a:r>
            <a:r>
              <a:rPr lang="en-US" baseline="0" dirty="0" err="1" smtClean="0"/>
              <a:t>etc</a:t>
            </a:r>
            <a:r>
              <a:rPr lang="en-US" baseline="0" dirty="0" smtClean="0"/>
              <a:t>, all agree that the network should be much larger.  And there is wide public support to expand and modernize this network.</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4FDCA1-F651-4047-A115-554E819E05D9}" type="slidenum">
              <a:rPr lang="en-US" smtClean="0"/>
              <a:t>3</a:t>
            </a:fld>
            <a:endParaRPr lang="en-US"/>
          </a:p>
        </p:txBody>
      </p:sp>
    </p:spTree>
    <p:extLst>
      <p:ext uri="{BB962C8B-B14F-4D97-AF65-F5344CB8AC3E}">
        <p14:creationId xmlns:p14="http://schemas.microsoft.com/office/powerpoint/2010/main" val="304522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idea is to triple</a:t>
            </a:r>
            <a:r>
              <a:rPr lang="en-US" baseline="0" dirty="0" smtClean="0"/>
              <a:t> it in 20 to 30 years– something like this, although the plans are periodically analyzed and updated. A massive challenge since SP has not built more a few kilometers of high-quality PT per year.  </a:t>
            </a:r>
          </a:p>
          <a:p>
            <a:pPr marL="171450" indent="-171450">
              <a:buFont typeface="Arial" pitchFamily="34" charset="0"/>
              <a:buChar char="•"/>
            </a:pPr>
            <a:r>
              <a:rPr lang="en-US" baseline="0" dirty="0" smtClean="0"/>
              <a:t>The good news is that, unlike in the past, there are government funds to finance part of this backlog of</a:t>
            </a:r>
            <a:r>
              <a:rPr lang="en-US" dirty="0" smtClean="0"/>
              <a:t> infrastructure investments–</a:t>
            </a:r>
            <a:r>
              <a:rPr lang="en-US" baseline="0" dirty="0" smtClean="0"/>
              <a:t> the bad news is there are few</a:t>
            </a:r>
            <a:r>
              <a:rPr lang="en-US" dirty="0" smtClean="0"/>
              <a:t> “shovel-ready” projects.  </a:t>
            </a:r>
          </a:p>
          <a:p>
            <a:pPr marL="171450" indent="-171450">
              <a:buFont typeface="Arial" pitchFamily="34" charset="0"/>
              <a:buChar char="•"/>
            </a:pPr>
            <a:r>
              <a:rPr lang="en-US" baseline="0" dirty="0" smtClean="0"/>
              <a:t>So the question we are working on with government, both as financiers and advisors, is: how to accelerate implementation while assuring quality, cost-effectiveness, and overall value for money?</a:t>
            </a:r>
          </a:p>
        </p:txBody>
      </p:sp>
      <p:sp>
        <p:nvSpPr>
          <p:cNvPr id="4" name="Slide Number Placeholder 3"/>
          <p:cNvSpPr>
            <a:spLocks noGrp="1"/>
          </p:cNvSpPr>
          <p:nvPr>
            <p:ph type="sldNum" sz="quarter" idx="10"/>
          </p:nvPr>
        </p:nvSpPr>
        <p:spPr/>
        <p:txBody>
          <a:bodyPr/>
          <a:lstStyle/>
          <a:p>
            <a:fld id="{434FDCA1-F651-4047-A115-554E819E05D9}" type="slidenum">
              <a:rPr lang="en-US" smtClean="0"/>
              <a:t>4</a:t>
            </a:fld>
            <a:endParaRPr lang="en-US"/>
          </a:p>
        </p:txBody>
      </p:sp>
    </p:spTree>
    <p:extLst>
      <p:ext uri="{BB962C8B-B14F-4D97-AF65-F5344CB8AC3E}">
        <p14:creationId xmlns:p14="http://schemas.microsoft.com/office/powerpoint/2010/main" val="127923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itchFamily="34" charset="0"/>
              <a:buChar char="•"/>
              <a:defRPr/>
            </a:pPr>
            <a:r>
              <a:rPr lang="en-US" dirty="0" smtClean="0"/>
              <a:t>Like</a:t>
            </a:r>
            <a:r>
              <a:rPr lang="en-US" baseline="0" dirty="0" smtClean="0"/>
              <a:t> many other </a:t>
            </a:r>
            <a:r>
              <a:rPr lang="en-US" dirty="0" smtClean="0"/>
              <a:t>governments, SP is turning to PPPs to</a:t>
            </a:r>
            <a:r>
              <a:rPr lang="en-US" baseline="0" dirty="0" smtClean="0"/>
              <a:t> address part of this issue. </a:t>
            </a:r>
          </a:p>
          <a:p>
            <a:pPr marL="171450" indent="-171450" defTabSz="931774">
              <a:buFont typeface="Arial" pitchFamily="34" charset="0"/>
              <a:buChar char="•"/>
              <a:defRPr/>
            </a:pPr>
            <a:r>
              <a:rPr lang="en-US" baseline="0" dirty="0" smtClean="0"/>
              <a:t>They gained valuable experience with Metro Line 4, which was built using a turnkey civil works contract and started operating in 2011 under a concession that included private financing for the rail cars and some of the communications and controls systems.</a:t>
            </a:r>
          </a:p>
          <a:p>
            <a:pPr marL="171450" indent="-171450" defTabSz="931774">
              <a:buFont typeface="Arial" pitchFamily="34" charset="0"/>
              <a:buChar char="•"/>
              <a:defRPr/>
            </a:pPr>
            <a:r>
              <a:rPr lang="en-US" dirty="0" smtClean="0"/>
              <a:t>PPP is not</a:t>
            </a:r>
            <a:r>
              <a:rPr lang="en-US" baseline="0" dirty="0" smtClean="0"/>
              <a:t> only a</a:t>
            </a:r>
            <a:r>
              <a:rPr lang="en-US" dirty="0" smtClean="0"/>
              <a:t> mechanism to share risks, but also to improve the viability of projects.  To do just that, the State has implemented a process of</a:t>
            </a:r>
            <a:r>
              <a:rPr lang="en-US" baseline="0" dirty="0" smtClean="0"/>
              <a:t> receiving unsolicited proposals and requesting alternative technical and financially feasibility studies from the private sector.</a:t>
            </a:r>
            <a:endParaRPr lang="en-US" dirty="0" smtClean="0"/>
          </a:p>
          <a:p>
            <a:pPr marL="171450" indent="-171450" defTabSz="931774">
              <a:buFont typeface="Arial" pitchFamily="34" charset="0"/>
              <a:buChar char="•"/>
              <a:defRPr/>
            </a:pPr>
            <a:r>
              <a:rPr lang="en-US" dirty="0" smtClean="0"/>
              <a:t>It is their hope that they will award</a:t>
            </a:r>
            <a:r>
              <a:rPr lang="en-US" baseline="0" dirty="0" smtClean="0"/>
              <a:t> the first truly bundled PPP</a:t>
            </a:r>
            <a:r>
              <a:rPr lang="en-US" dirty="0" smtClean="0"/>
              <a:t>, a DBOM</a:t>
            </a:r>
            <a:r>
              <a:rPr lang="en-US" baseline="0" dirty="0" smtClean="0"/>
              <a:t> contract with private </a:t>
            </a:r>
            <a:r>
              <a:rPr lang="en-US" dirty="0" smtClean="0"/>
              <a:t>financing, for Metro Line 6 later this year</a:t>
            </a:r>
            <a:r>
              <a:rPr lang="en-US" baseline="0" dirty="0" smtClean="0"/>
              <a:t> and that it will become a model for several other projects. </a:t>
            </a:r>
            <a:endParaRPr lang="en-US" dirty="0" smtClean="0"/>
          </a:p>
        </p:txBody>
      </p:sp>
      <p:sp>
        <p:nvSpPr>
          <p:cNvPr id="4" name="Slide Number Placeholder 3"/>
          <p:cNvSpPr>
            <a:spLocks noGrp="1"/>
          </p:cNvSpPr>
          <p:nvPr>
            <p:ph type="sldNum" sz="quarter" idx="10"/>
          </p:nvPr>
        </p:nvSpPr>
        <p:spPr/>
        <p:txBody>
          <a:bodyPr/>
          <a:lstStyle/>
          <a:p>
            <a:fld id="{434FDCA1-F651-4047-A115-554E819E05D9}" type="slidenum">
              <a:rPr lang="en-US" smtClean="0"/>
              <a:t>5</a:t>
            </a:fld>
            <a:endParaRPr lang="en-US"/>
          </a:p>
        </p:txBody>
      </p:sp>
    </p:spTree>
    <p:extLst>
      <p:ext uri="{BB962C8B-B14F-4D97-AF65-F5344CB8AC3E}">
        <p14:creationId xmlns:p14="http://schemas.microsoft.com/office/powerpoint/2010/main" val="295016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Just to give you a sense, </a:t>
            </a:r>
            <a:r>
              <a:rPr lang="en-US" dirty="0" smtClean="0"/>
              <a:t>Line 4 in yellow</a:t>
            </a:r>
            <a:r>
              <a:rPr lang="en-US" baseline="0" dirty="0" smtClean="0"/>
              <a:t> and </a:t>
            </a:r>
            <a:r>
              <a:rPr lang="en-US" dirty="0" smtClean="0"/>
              <a:t>Line 6 in orange</a:t>
            </a:r>
            <a:r>
              <a:rPr lang="en-US" baseline="0" dirty="0" smtClean="0"/>
              <a:t> highlighted here are multi-billion dollar projects.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But even if they could implement this supply-sided approach</a:t>
            </a:r>
            <a:r>
              <a:rPr lang="en-US" baseline="0" dirty="0" smtClean="0"/>
              <a:t>, is it </a:t>
            </a:r>
            <a:r>
              <a:rPr lang="en-US" dirty="0" smtClean="0"/>
              <a:t>enough to ensure sustainable</a:t>
            </a:r>
            <a:r>
              <a:rPr lang="en-US" baseline="0" dirty="0" smtClean="0"/>
              <a:t> mobility?  Probably not because by it may never serve a majority of trips. </a:t>
            </a:r>
          </a:p>
          <a:p>
            <a:pPr marL="171450" indent="-171450">
              <a:buFont typeface="Arial" pitchFamily="34" charset="0"/>
              <a:buChar char="•"/>
            </a:pPr>
            <a:r>
              <a:rPr lang="en-US" baseline="0" dirty="0" smtClean="0"/>
              <a:t>Currently, the PT mode share is about 1/3.  Metro and CPTM alone serve 6 million trips per day and this has been steadily increasing.  However, with rising auto ownership and use, it will be a challenge to maintain this. </a:t>
            </a:r>
          </a:p>
          <a:p>
            <a:pPr marL="171450" indent="-171450">
              <a:buFont typeface="Arial" pitchFamily="34" charset="0"/>
              <a:buChar char="•"/>
            </a:pPr>
            <a:r>
              <a:rPr lang="en-US" baseline="0" dirty="0" smtClean="0"/>
              <a:t>Obviously integration with local buses, bikes, and pedestrian access is key, and they have made quite a bit of progress on physical, operational and fare integration.  </a:t>
            </a:r>
          </a:p>
          <a:p>
            <a:pPr marL="171450" indent="-171450">
              <a:buFont typeface="Arial" pitchFamily="34" charset="0"/>
              <a:buChar char="•"/>
            </a:pPr>
            <a:r>
              <a:rPr lang="en-US" baseline="0" dirty="0" smtClean="0"/>
              <a:t>But also important is how to integrate with urban development plans and demand management.</a:t>
            </a:r>
            <a:endParaRPr lang="en-US" dirty="0"/>
          </a:p>
        </p:txBody>
      </p:sp>
      <p:sp>
        <p:nvSpPr>
          <p:cNvPr id="4" name="Slide Number Placeholder 3"/>
          <p:cNvSpPr>
            <a:spLocks noGrp="1"/>
          </p:cNvSpPr>
          <p:nvPr>
            <p:ph type="sldNum" sz="quarter" idx="10"/>
          </p:nvPr>
        </p:nvSpPr>
        <p:spPr/>
        <p:txBody>
          <a:bodyPr/>
          <a:lstStyle/>
          <a:p>
            <a:fld id="{434FDCA1-F651-4047-A115-554E819E05D9}" type="slidenum">
              <a:rPr lang="en-US" smtClean="0"/>
              <a:t>6</a:t>
            </a:fld>
            <a:endParaRPr lang="en-US"/>
          </a:p>
        </p:txBody>
      </p:sp>
    </p:spTree>
    <p:extLst>
      <p:ext uri="{BB962C8B-B14F-4D97-AF65-F5344CB8AC3E}">
        <p14:creationId xmlns:p14="http://schemas.microsoft.com/office/powerpoint/2010/main" val="127923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Arial" pitchFamily="34" charset="0"/>
                <a:cs typeface="Arial" pitchFamily="34" charset="0"/>
              </a:rPr>
              <a:t>One way to think about this is to model</a:t>
            </a:r>
            <a:r>
              <a:rPr lang="en-US" sz="1100" baseline="0" dirty="0" smtClean="0">
                <a:latin typeface="Arial" pitchFamily="34" charset="0"/>
                <a:cs typeface="Arial" pitchFamily="34" charset="0"/>
              </a:rPr>
              <a:t> the l</a:t>
            </a:r>
            <a:r>
              <a:rPr lang="en-US" sz="1100" dirty="0" smtClean="0">
                <a:latin typeface="Arial" pitchFamily="34" charset="0"/>
                <a:cs typeface="Arial" pitchFamily="34" charset="0"/>
              </a:rPr>
              <a:t>ocation choices of residences and business with each proposed intervention in the transport system.</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It</a:t>
            </a:r>
            <a:r>
              <a:rPr lang="en-US" sz="1100" baseline="0" dirty="0" smtClean="0">
                <a:latin typeface="Arial" pitchFamily="34" charset="0"/>
                <a:cs typeface="Arial" pitchFamily="34" charset="0"/>
              </a:rPr>
              <a:t> is a complex process with lots of uncertainly, but at the right level of simplification you can understand the basic trade-offs people make in terms of property costs or housing quality and transport costs (including travel times, fares and access to job opportunities).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Arial" pitchFamily="34" charset="0"/>
                <a:cs typeface="Arial" pitchFamily="34" charset="0"/>
              </a:rPr>
              <a:t>The current </a:t>
            </a:r>
            <a:r>
              <a:rPr lang="en-US" sz="1100" baseline="0" dirty="0" smtClean="0">
                <a:latin typeface="Arial" pitchFamily="34" charset="0"/>
                <a:cs typeface="Arial" pitchFamily="34" charset="0"/>
              </a:rPr>
              <a:t>jobs-housing balance in the SP Metro Area, which you see here is much higher in the center of the city, induces a lot of </a:t>
            </a:r>
            <a:r>
              <a:rPr lang="en-US" sz="1100" baseline="0" dirty="0" err="1" smtClean="0">
                <a:latin typeface="Arial" pitchFamily="34" charset="0"/>
                <a:cs typeface="Arial" pitchFamily="34" charset="0"/>
              </a:rPr>
              <a:t>pendular</a:t>
            </a:r>
            <a:r>
              <a:rPr lang="en-US" sz="1100" baseline="0" dirty="0" smtClean="0">
                <a:latin typeface="Arial" pitchFamily="34" charset="0"/>
                <a:cs typeface="Arial" pitchFamily="34" charset="0"/>
              </a:rPr>
              <a:t> movements in the peak hours from the outskirts of the city, which can be inefficient and costly.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4FDCA1-F651-4047-A115-554E819E05D9}" type="slidenum">
              <a:rPr lang="en-US" smtClean="0"/>
              <a:t>7</a:t>
            </a:fld>
            <a:endParaRPr lang="en-US"/>
          </a:p>
        </p:txBody>
      </p:sp>
    </p:spTree>
    <p:extLst>
      <p:ext uri="{BB962C8B-B14F-4D97-AF65-F5344CB8AC3E}">
        <p14:creationId xmlns:p14="http://schemas.microsoft.com/office/powerpoint/2010/main" val="242439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latin typeface="Arial" pitchFamily="34" charset="0"/>
                <a:cs typeface="Arial" pitchFamily="34" charset="0"/>
              </a:rPr>
              <a:t>This photo </a:t>
            </a:r>
            <a:r>
              <a:rPr lang="en-US" sz="1400" baseline="0" dirty="0" smtClean="0">
                <a:latin typeface="Arial" pitchFamily="34" charset="0"/>
                <a:cs typeface="Arial" pitchFamily="34" charset="0"/>
              </a:rPr>
              <a:t>of one of the busiest integration stations in central SP shows you what I mean.  Much less demand in the </a:t>
            </a:r>
            <a:r>
              <a:rPr lang="en-US" sz="1400" baseline="0" dirty="0" err="1" smtClean="0">
                <a:latin typeface="Arial" pitchFamily="34" charset="0"/>
                <a:cs typeface="Arial" pitchFamily="34" charset="0"/>
              </a:rPr>
              <a:t>counterflow</a:t>
            </a:r>
            <a:r>
              <a:rPr lang="en-US" sz="1400" baseline="0" dirty="0" smtClean="0">
                <a:latin typeface="Arial" pitchFamily="34" charset="0"/>
                <a:cs typeface="Arial" pitchFamily="34" charset="0"/>
              </a:rPr>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The bottom line is that although Metro has some of the most productive lines in the world in terms of passengers per kilometer and needs to be expanded, more can be done with the rest of the system.</a:t>
            </a:r>
            <a:endParaRPr lang="en-US" sz="1400" dirty="0" smtClean="0">
              <a:latin typeface="Arial" pitchFamily="34" charset="0"/>
              <a:cs typeface="Arial" pitchFamily="34" charset="0"/>
            </a:endParaRPr>
          </a:p>
          <a:p>
            <a:pPr marL="285750" indent="-285750">
              <a:buFont typeface="Arial" pitchFamily="34" charset="0"/>
              <a:buChar char="•"/>
            </a:pPr>
            <a:r>
              <a:rPr lang="en-US" sz="1400" baseline="0" dirty="0" smtClean="0">
                <a:latin typeface="Arial" pitchFamily="34" charset="0"/>
                <a:cs typeface="Arial" pitchFamily="34" charset="0"/>
              </a:rPr>
              <a:t>There are opportunities to balance better flows in the long-term by influencing urban development with transport projects, and vice versa.</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4FDCA1-F651-4047-A115-554E819E05D9}" type="slidenum">
              <a:rPr lang="en-US" smtClean="0"/>
              <a:t>8</a:t>
            </a:fld>
            <a:endParaRPr lang="en-US"/>
          </a:p>
        </p:txBody>
      </p:sp>
    </p:spTree>
    <p:extLst>
      <p:ext uri="{BB962C8B-B14F-4D97-AF65-F5344CB8AC3E}">
        <p14:creationId xmlns:p14="http://schemas.microsoft.com/office/powerpoint/2010/main" val="46667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31774">
              <a:buFont typeface="Arial" pitchFamily="34" charset="0"/>
              <a:buChar char="•"/>
              <a:defRPr/>
            </a:pPr>
            <a:r>
              <a:rPr lang="en-US" dirty="0" smtClean="0"/>
              <a:t>A good example of that is </a:t>
            </a:r>
            <a:r>
              <a:rPr lang="en-US" baseline="0" dirty="0" smtClean="0"/>
              <a:t>area surrounding the same Luz station, which has been degraded for many years.</a:t>
            </a:r>
          </a:p>
          <a:p>
            <a:pPr marL="171450" indent="-171450" defTabSz="931774">
              <a:buFont typeface="Arial" pitchFamily="34" charset="0"/>
              <a:buChar char="•"/>
              <a:defRPr/>
            </a:pPr>
            <a:r>
              <a:rPr lang="en-US" baseline="0" dirty="0" smtClean="0"/>
              <a:t>The city has bought up and cleared large areas </a:t>
            </a:r>
            <a:r>
              <a:rPr lang="en-US" dirty="0" smtClean="0"/>
              <a:t>around it for redevelopment with a mix</a:t>
            </a:r>
            <a:r>
              <a:rPr lang="en-US" baseline="0" dirty="0" smtClean="0"/>
              <a:t> of housing, commercial and institutional uses</a:t>
            </a:r>
            <a:r>
              <a:rPr lang="en-US" dirty="0" smtClean="0"/>
              <a:t>, and the station is seen as the </a:t>
            </a:r>
            <a:r>
              <a:rPr lang="en-US" dirty="0"/>
              <a:t>anchor of </a:t>
            </a:r>
            <a:r>
              <a:rPr lang="en-US" dirty="0" smtClean="0"/>
              <a:t>this </a:t>
            </a:r>
            <a:r>
              <a:rPr lang="en-US" dirty="0"/>
              <a:t>urban renewal </a:t>
            </a:r>
            <a:r>
              <a:rPr lang="en-US" dirty="0" smtClean="0"/>
              <a:t>project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8D8ED48-CE4E-498F-9032-2F8221AB5D4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F7081-9E6E-42BE-9125-3BC4BCCB80A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156592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F7081-9E6E-42BE-9125-3BC4BCCB80A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42733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F7081-9E6E-42BE-9125-3BC4BCCB80A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5283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F7081-9E6E-42BE-9125-3BC4BCCB80A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100351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F7081-9E6E-42BE-9125-3BC4BCCB80A7}"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351380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F7081-9E6E-42BE-9125-3BC4BCCB80A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165684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F7081-9E6E-42BE-9125-3BC4BCCB80A7}" type="datetimeFigureOut">
              <a:rPr lang="en-US" smtClean="0"/>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421748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F7081-9E6E-42BE-9125-3BC4BCCB80A7}" type="datetimeFigureOut">
              <a:rPr lang="en-US" smtClean="0"/>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201346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F7081-9E6E-42BE-9125-3BC4BCCB80A7}" type="datetimeFigureOut">
              <a:rPr lang="en-US" smtClean="0"/>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352350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F7081-9E6E-42BE-9125-3BC4BCCB80A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61678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F7081-9E6E-42BE-9125-3BC4BCCB80A7}"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FE5B5-092B-4E4A-A9D3-E2E99D74A811}" type="slidenum">
              <a:rPr lang="en-US" smtClean="0"/>
              <a:t>‹#›</a:t>
            </a:fld>
            <a:endParaRPr lang="en-US"/>
          </a:p>
        </p:txBody>
      </p:sp>
    </p:spTree>
    <p:extLst>
      <p:ext uri="{BB962C8B-B14F-4D97-AF65-F5344CB8AC3E}">
        <p14:creationId xmlns:p14="http://schemas.microsoft.com/office/powerpoint/2010/main" val="180424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F7081-9E6E-42BE-9125-3BC4BCCB80A7}" type="datetimeFigureOut">
              <a:rPr lang="en-US" smtClean="0"/>
              <a:t>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FE5B5-092B-4E4A-A9D3-E2E99D74A811}" type="slidenum">
              <a:rPr lang="en-US" smtClean="0"/>
              <a:t>‹#›</a:t>
            </a:fld>
            <a:endParaRPr lang="en-US"/>
          </a:p>
        </p:txBody>
      </p:sp>
    </p:spTree>
    <p:extLst>
      <p:ext uri="{BB962C8B-B14F-4D97-AF65-F5344CB8AC3E}">
        <p14:creationId xmlns:p14="http://schemas.microsoft.com/office/powerpoint/2010/main" val="7295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upload.wikimedia.org/wikipedia/commons/a/a4/Ponte_estaiada_Octavio_Frias_de_Oliveira_01_Sao_Paulo_2008_08.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a:solidFill>
            <a:schemeClr val="accent1"/>
          </a:solidFill>
        </p:spPr>
        <p:txBody>
          <a:bodyPr>
            <a:normAutofit fontScale="90000"/>
          </a:bodyPr>
          <a:lstStyle/>
          <a:p>
            <a:r>
              <a:rPr lang="en-US" dirty="0">
                <a:solidFill>
                  <a:schemeClr val="bg1"/>
                </a:solidFill>
              </a:rPr>
              <a:t>Towards sustainable mobility – </a:t>
            </a:r>
            <a:r>
              <a:rPr lang="en-US" dirty="0" smtClean="0">
                <a:solidFill>
                  <a:schemeClr val="bg1"/>
                </a:solidFill>
              </a:rPr>
              <a:t>challenges and ideas </a:t>
            </a:r>
            <a:r>
              <a:rPr lang="en-US" dirty="0">
                <a:solidFill>
                  <a:schemeClr val="bg1"/>
                </a:solidFill>
              </a:rPr>
              <a:t>from Brazilian cities</a:t>
            </a:r>
          </a:p>
        </p:txBody>
      </p:sp>
      <p:sp>
        <p:nvSpPr>
          <p:cNvPr id="3" name="Subtitle 2"/>
          <p:cNvSpPr>
            <a:spLocks noGrp="1"/>
          </p:cNvSpPr>
          <p:nvPr>
            <p:ph type="subTitle" idx="1"/>
          </p:nvPr>
        </p:nvSpPr>
        <p:spPr/>
        <p:txBody>
          <a:bodyPr>
            <a:normAutofit lnSpcReduction="10000"/>
          </a:bodyPr>
          <a:lstStyle/>
          <a:p>
            <a:r>
              <a:rPr lang="en-US" sz="2400" dirty="0" smtClean="0"/>
              <a:t>Georges </a:t>
            </a:r>
            <a:r>
              <a:rPr lang="en-US" sz="2400" dirty="0" err="1" smtClean="0"/>
              <a:t>Darido</a:t>
            </a:r>
            <a:endParaRPr lang="en-US" sz="2400" dirty="0" smtClean="0"/>
          </a:p>
          <a:p>
            <a:r>
              <a:rPr lang="en-US" sz="2400" dirty="0" smtClean="0"/>
              <a:t>Sr. Transport Specialist</a:t>
            </a:r>
          </a:p>
          <a:p>
            <a:r>
              <a:rPr lang="en-US" sz="2400" dirty="0" smtClean="0"/>
              <a:t>World Bank, </a:t>
            </a:r>
            <a:r>
              <a:rPr lang="en-US" sz="2400" dirty="0" smtClean="0"/>
              <a:t>LCSTR</a:t>
            </a:r>
          </a:p>
          <a:p>
            <a:r>
              <a:rPr lang="en-US" sz="2400" dirty="0" smtClean="0"/>
              <a:t>February 2013</a:t>
            </a:r>
            <a:endParaRPr lang="en-US" sz="2400" dirty="0"/>
          </a:p>
        </p:txBody>
      </p:sp>
      <p:pic>
        <p:nvPicPr>
          <p:cNvPr id="4" name="Picture 4" descr="header-wb-ifc"/>
          <p:cNvPicPr>
            <a:picLocks noChangeAspect="1" noChangeArrowheads="1"/>
          </p:cNvPicPr>
          <p:nvPr/>
        </p:nvPicPr>
        <p:blipFill>
          <a:blip r:embed="rId3" cstate="print"/>
          <a:srcRect r="87158" b="1930"/>
          <a:stretch>
            <a:fillRect/>
          </a:stretch>
        </p:blipFill>
        <p:spPr bwMode="auto">
          <a:xfrm>
            <a:off x="237780" y="6263999"/>
            <a:ext cx="1667220" cy="425842"/>
          </a:xfrm>
          <a:prstGeom prst="rect">
            <a:avLst/>
          </a:prstGeom>
          <a:noFill/>
        </p:spPr>
      </p:pic>
    </p:spTree>
    <p:extLst>
      <p:ext uri="{BB962C8B-B14F-4D97-AF65-F5344CB8AC3E}">
        <p14:creationId xmlns:p14="http://schemas.microsoft.com/office/powerpoint/2010/main" val="164440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Urban Operations</a:t>
            </a:r>
            <a:endParaRPr lang="en-US" sz="3200" dirty="0"/>
          </a:p>
        </p:txBody>
      </p:sp>
      <p:sp>
        <p:nvSpPr>
          <p:cNvPr id="3" name="Content Placeholder 2"/>
          <p:cNvSpPr>
            <a:spLocks noGrp="1"/>
          </p:cNvSpPr>
          <p:nvPr>
            <p:ph idx="1"/>
          </p:nvPr>
        </p:nvSpPr>
        <p:spPr>
          <a:xfrm>
            <a:off x="457200" y="1600200"/>
            <a:ext cx="3320193" cy="4525963"/>
          </a:xfrm>
        </p:spPr>
        <p:txBody>
          <a:bodyPr>
            <a:normAutofit fontScale="92500" lnSpcReduction="10000"/>
          </a:bodyPr>
          <a:lstStyle/>
          <a:p>
            <a:pPr>
              <a:buNone/>
            </a:pPr>
            <a:r>
              <a:rPr lang="en-US" dirty="0" smtClean="0"/>
              <a:t>(for a predefined area)  =</a:t>
            </a:r>
          </a:p>
          <a:p>
            <a:r>
              <a:rPr lang="en-US" dirty="0" smtClean="0"/>
              <a:t>infrastructure investment  +</a:t>
            </a:r>
          </a:p>
          <a:p>
            <a:r>
              <a:rPr lang="en-US" dirty="0" smtClean="0"/>
              <a:t>value capture instrument (CEPAC) + </a:t>
            </a:r>
          </a:p>
          <a:p>
            <a:r>
              <a:rPr lang="en-US" dirty="0" smtClean="0"/>
              <a:t>urban and social development goals</a:t>
            </a:r>
          </a:p>
          <a:p>
            <a:pPr>
              <a:buNone/>
            </a:pPr>
            <a:endParaRPr lang="en-US" dirty="0"/>
          </a:p>
        </p:txBody>
      </p:sp>
      <p:pic>
        <p:nvPicPr>
          <p:cNvPr id="21506" name="Picture 2" descr="http://i2.photobucket.com/albums/y37/gutooo/filename-2.jpg"/>
          <p:cNvPicPr>
            <a:picLocks noChangeAspect="1" noChangeArrowheads="1"/>
          </p:cNvPicPr>
          <p:nvPr/>
        </p:nvPicPr>
        <p:blipFill>
          <a:blip r:embed="rId3" cstate="print"/>
          <a:srcRect/>
          <a:stretch>
            <a:fillRect/>
          </a:stretch>
        </p:blipFill>
        <p:spPr bwMode="auto">
          <a:xfrm>
            <a:off x="3777393" y="298353"/>
            <a:ext cx="5345538" cy="6381312"/>
          </a:xfrm>
          <a:prstGeom prst="rect">
            <a:avLst/>
          </a:prstGeom>
          <a:noFill/>
        </p:spPr>
      </p:pic>
      <p:sp>
        <p:nvSpPr>
          <p:cNvPr id="5" name="Slide Number Placeholder 4"/>
          <p:cNvSpPr>
            <a:spLocks noGrp="1"/>
          </p:cNvSpPr>
          <p:nvPr>
            <p:ph type="sldNum" sz="quarter" idx="12"/>
          </p:nvPr>
        </p:nvSpPr>
        <p:spPr/>
        <p:txBody>
          <a:bodyPr/>
          <a:lstStyle/>
          <a:p>
            <a:fld id="{2B5AF9BF-93CE-471A-A5EE-C6B73CC64A91}" type="slidenum">
              <a:rPr lang="en-US" smtClean="0"/>
              <a:pPr/>
              <a:t>10</a:t>
            </a:fld>
            <a:endParaRPr lang="en-US"/>
          </a:p>
        </p:txBody>
      </p:sp>
    </p:spTree>
    <p:extLst>
      <p:ext uri="{BB962C8B-B14F-4D97-AF65-F5344CB8AC3E}">
        <p14:creationId xmlns:p14="http://schemas.microsoft.com/office/powerpoint/2010/main" val="2323406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Integrated transport-land use modeling</a:t>
            </a:r>
            <a:endParaRPr lang="en-US" sz="3200" dirty="0"/>
          </a:p>
        </p:txBody>
      </p:sp>
      <p:sp>
        <p:nvSpPr>
          <p:cNvPr id="3" name="Content Placeholder 2"/>
          <p:cNvSpPr>
            <a:spLocks noGrp="1"/>
          </p:cNvSpPr>
          <p:nvPr>
            <p:ph idx="1"/>
          </p:nvPr>
        </p:nvSpPr>
        <p:spPr/>
        <p:txBody>
          <a:bodyPr>
            <a:normAutofit/>
          </a:bodyPr>
          <a:lstStyle/>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smtClean="0"/>
              <a:t>Improve design</a:t>
            </a:r>
          </a:p>
          <a:p>
            <a:r>
              <a:rPr lang="en-US" sz="2800" dirty="0" smtClean="0"/>
              <a:t>Capture value</a:t>
            </a:r>
            <a:endParaRPr lang="en-US" sz="28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Image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525" y="3580765"/>
            <a:ext cx="5674075" cy="320103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7"/>
          <p:cNvPicPr/>
          <p:nvPr/>
        </p:nvPicPr>
        <p:blipFill>
          <a:blip r:embed="rId4" cstate="print"/>
          <a:srcRect/>
          <a:stretch>
            <a:fillRect/>
          </a:stretch>
        </p:blipFill>
        <p:spPr bwMode="auto">
          <a:xfrm>
            <a:off x="6705600" y="5458460"/>
            <a:ext cx="2093595" cy="1170940"/>
          </a:xfrm>
          <a:prstGeom prst="rect">
            <a:avLst/>
          </a:prstGeom>
          <a:noFill/>
          <a:ln w="9525">
            <a:noFill/>
            <a:miter lim="800000"/>
            <a:headEnd/>
            <a:tailEnd/>
          </a:ln>
        </p:spPr>
      </p:pic>
      <p:pic>
        <p:nvPicPr>
          <p:cNvPr id="8" name="Imagem 1"/>
          <p:cNvPicPr/>
          <p:nvPr/>
        </p:nvPicPr>
        <p:blipFill>
          <a:blip r:embed="rId5" cstate="print"/>
          <a:srcRect/>
          <a:stretch>
            <a:fillRect/>
          </a:stretch>
        </p:blipFill>
        <p:spPr bwMode="auto">
          <a:xfrm>
            <a:off x="228600" y="1371600"/>
            <a:ext cx="5928360" cy="3159760"/>
          </a:xfrm>
          <a:prstGeom prst="rect">
            <a:avLst/>
          </a:prstGeom>
          <a:noFill/>
          <a:ln w="9525">
            <a:noFill/>
            <a:miter lim="800000"/>
            <a:headEnd/>
            <a:tailEnd/>
          </a:ln>
        </p:spPr>
      </p:pic>
    </p:spTree>
    <p:extLst>
      <p:ext uri="{BB962C8B-B14F-4D97-AF65-F5344CB8AC3E}">
        <p14:creationId xmlns:p14="http://schemas.microsoft.com/office/powerpoint/2010/main" val="164161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lvl="0" indent="0" fontAlgn="auto">
              <a:spcBef>
                <a:spcPts val="0"/>
              </a:spcBef>
              <a:spcAft>
                <a:spcPts val="0"/>
              </a:spcAft>
              <a:defRPr/>
            </a:pPr>
            <a:r>
              <a:rPr lang="es-ES_tradnl" sz="3600" kern="0" dirty="0"/>
              <a:t>Point </a:t>
            </a:r>
            <a:r>
              <a:rPr lang="es-ES_tradnl" sz="3600" kern="0" dirty="0" err="1"/>
              <a:t>density</a:t>
            </a:r>
            <a:r>
              <a:rPr lang="es-ES_tradnl" sz="3600" kern="0" dirty="0"/>
              <a:t> </a:t>
            </a:r>
            <a:r>
              <a:rPr lang="es-ES_tradnl" sz="3600" kern="0" dirty="0" err="1"/>
              <a:t>plot</a:t>
            </a:r>
            <a:r>
              <a:rPr lang="es-ES_tradnl" sz="3600" kern="0" dirty="0"/>
              <a:t> of single-</a:t>
            </a:r>
            <a:r>
              <a:rPr lang="es-ES_tradnl" sz="3600" kern="0" dirty="0" err="1"/>
              <a:t>occupancy</a:t>
            </a:r>
            <a:r>
              <a:rPr lang="es-ES_tradnl" sz="3600" kern="0" dirty="0"/>
              <a:t> </a:t>
            </a:r>
            <a:r>
              <a:rPr lang="es-ES_tradnl" sz="3600" kern="0" dirty="0" err="1"/>
              <a:t>automobile</a:t>
            </a:r>
            <a:r>
              <a:rPr lang="es-ES_tradnl" sz="3600" kern="0" dirty="0"/>
              <a:t> </a:t>
            </a:r>
            <a:r>
              <a:rPr lang="es-ES_tradnl" sz="3600" kern="0" dirty="0" err="1"/>
              <a:t>trips</a:t>
            </a:r>
            <a:r>
              <a:rPr lang="es-ES_tradnl" sz="3600" kern="0" dirty="0"/>
              <a:t> in </a:t>
            </a:r>
            <a:r>
              <a:rPr lang="es-ES_tradnl" sz="3600" kern="0" dirty="0" smtClean="0"/>
              <a:t>São </a:t>
            </a:r>
            <a:r>
              <a:rPr lang="es-ES_tradnl" sz="3600" kern="0" dirty="0"/>
              <a:t>Paulo (2007 OD </a:t>
            </a:r>
            <a:r>
              <a:rPr lang="es-ES_tradnl" sz="3600" kern="0" dirty="0" err="1"/>
              <a:t>Survey</a:t>
            </a:r>
            <a:r>
              <a:rPr lang="es-ES_tradnl" sz="3600" kern="0" dirty="0"/>
              <a:t>)</a:t>
            </a:r>
          </a:p>
        </p:txBody>
      </p:sp>
      <p:sp>
        <p:nvSpPr>
          <p:cNvPr id="4" name="Rectangle 3"/>
          <p:cNvSpPr txBox="1">
            <a:spLocks noChangeArrowheads="1"/>
          </p:cNvSpPr>
          <p:nvPr/>
        </p:nvSpPr>
        <p:spPr>
          <a:xfrm>
            <a:off x="381000" y="1295400"/>
            <a:ext cx="8305800" cy="478870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fontAlgn="auto">
              <a:spcBef>
                <a:spcPts val="0"/>
              </a:spcBef>
              <a:spcAft>
                <a:spcPts val="0"/>
              </a:spcAft>
              <a:buNone/>
              <a:defRPr/>
            </a:pPr>
            <a:endParaRPr lang="es-ES_tradnl" sz="2400" kern="0" dirty="0" smtClean="0"/>
          </a:p>
        </p:txBody>
      </p:sp>
      <p:grpSp>
        <p:nvGrpSpPr>
          <p:cNvPr id="5" name="Group 38"/>
          <p:cNvGrpSpPr>
            <a:grpSpLocks noGrp="1"/>
          </p:cNvGrpSpPr>
          <p:nvPr/>
        </p:nvGrpSpPr>
        <p:grpSpPr bwMode="auto">
          <a:xfrm>
            <a:off x="776945" y="1833986"/>
            <a:ext cx="7125818" cy="4165403"/>
            <a:chOff x="4025900" y="2641600"/>
            <a:chExt cx="5476050" cy="3682974"/>
          </a:xfrm>
        </p:grpSpPr>
        <p:pic>
          <p:nvPicPr>
            <p:cNvPr id="6" name="Picture 6" descr="Most_congest_areas.jpg"/>
            <p:cNvPicPr>
              <a:picLocks noChangeAspect="1"/>
            </p:cNvPicPr>
            <p:nvPr/>
          </p:nvPicPr>
          <p:blipFill>
            <a:blip r:embed="rId3" cstate="print"/>
            <a:srcRect/>
            <a:stretch>
              <a:fillRect/>
            </a:stretch>
          </p:blipFill>
          <p:spPr bwMode="auto">
            <a:xfrm>
              <a:off x="4928616" y="3098800"/>
              <a:ext cx="4405884" cy="3111500"/>
            </a:xfrm>
            <a:prstGeom prst="rect">
              <a:avLst/>
            </a:prstGeom>
            <a:noFill/>
            <a:ln w="9525">
              <a:noFill/>
              <a:miter lim="800000"/>
              <a:headEnd/>
              <a:tailEnd/>
            </a:ln>
          </p:spPr>
        </p:pic>
        <p:cxnSp>
          <p:nvCxnSpPr>
            <p:cNvPr id="7" name="Straight Arrow Connector 8"/>
            <p:cNvCxnSpPr>
              <a:cxnSpLocks noChangeShapeType="1"/>
              <a:stCxn id="12" idx="2"/>
            </p:cNvCxnSpPr>
            <p:nvPr/>
          </p:nvCxnSpPr>
          <p:spPr bwMode="auto">
            <a:xfrm flipH="1">
              <a:off x="8016536" y="2968157"/>
              <a:ext cx="876051" cy="549745"/>
            </a:xfrm>
            <a:prstGeom prst="straightConnector1">
              <a:avLst/>
            </a:prstGeom>
            <a:noFill/>
            <a:ln w="9525">
              <a:solidFill>
                <a:srgbClr val="FF0000"/>
              </a:solidFill>
              <a:round/>
              <a:headEnd/>
              <a:tailEnd type="arrow" w="med" len="med"/>
            </a:ln>
          </p:spPr>
        </p:cxnSp>
        <p:cxnSp>
          <p:nvCxnSpPr>
            <p:cNvPr id="8" name="Straight Arrow Connector 11"/>
            <p:cNvCxnSpPr>
              <a:cxnSpLocks noChangeShapeType="1"/>
              <a:stCxn id="16" idx="3"/>
            </p:cNvCxnSpPr>
            <p:nvPr/>
          </p:nvCxnSpPr>
          <p:spPr bwMode="auto">
            <a:xfrm flipV="1">
              <a:off x="4918515" y="5231996"/>
              <a:ext cx="1353872" cy="806842"/>
            </a:xfrm>
            <a:prstGeom prst="straightConnector1">
              <a:avLst/>
            </a:prstGeom>
            <a:noFill/>
            <a:ln w="9525">
              <a:solidFill>
                <a:srgbClr val="FF0000"/>
              </a:solidFill>
              <a:round/>
              <a:headEnd/>
              <a:tailEnd type="arrow" w="med" len="med"/>
            </a:ln>
          </p:spPr>
        </p:cxnSp>
        <p:cxnSp>
          <p:nvCxnSpPr>
            <p:cNvPr id="9" name="Straight Arrow Connector 12"/>
            <p:cNvCxnSpPr>
              <a:cxnSpLocks noChangeShapeType="1"/>
              <a:stCxn id="15" idx="3"/>
            </p:cNvCxnSpPr>
            <p:nvPr/>
          </p:nvCxnSpPr>
          <p:spPr bwMode="auto">
            <a:xfrm flipV="1">
              <a:off x="4899567" y="4768303"/>
              <a:ext cx="1810266" cy="463692"/>
            </a:xfrm>
            <a:prstGeom prst="straightConnector1">
              <a:avLst/>
            </a:prstGeom>
            <a:noFill/>
            <a:ln w="9525">
              <a:solidFill>
                <a:srgbClr val="FF0000"/>
              </a:solidFill>
              <a:round/>
              <a:headEnd/>
              <a:tailEnd type="arrow" w="med" len="med"/>
            </a:ln>
          </p:spPr>
        </p:cxnSp>
        <p:cxnSp>
          <p:nvCxnSpPr>
            <p:cNvPr id="10" name="Straight Arrow Connector 13"/>
            <p:cNvCxnSpPr>
              <a:cxnSpLocks noChangeShapeType="1"/>
              <a:stCxn id="14" idx="2"/>
            </p:cNvCxnSpPr>
            <p:nvPr/>
          </p:nvCxnSpPr>
          <p:spPr bwMode="auto">
            <a:xfrm>
              <a:off x="5595189" y="2968157"/>
              <a:ext cx="627810" cy="1159344"/>
            </a:xfrm>
            <a:prstGeom prst="straightConnector1">
              <a:avLst/>
            </a:prstGeom>
            <a:noFill/>
            <a:ln w="9525">
              <a:solidFill>
                <a:srgbClr val="FF0000"/>
              </a:solidFill>
              <a:round/>
              <a:headEnd/>
              <a:tailEnd type="arrow" w="med" len="med"/>
            </a:ln>
          </p:spPr>
        </p:cxnSp>
        <p:cxnSp>
          <p:nvCxnSpPr>
            <p:cNvPr id="11" name="Straight Arrow Connector 14"/>
            <p:cNvCxnSpPr>
              <a:cxnSpLocks noChangeShapeType="1"/>
              <a:stCxn id="13" idx="2"/>
            </p:cNvCxnSpPr>
            <p:nvPr/>
          </p:nvCxnSpPr>
          <p:spPr bwMode="auto">
            <a:xfrm>
              <a:off x="6875377" y="2968157"/>
              <a:ext cx="503322" cy="930743"/>
            </a:xfrm>
            <a:prstGeom prst="straightConnector1">
              <a:avLst/>
            </a:prstGeom>
            <a:noFill/>
            <a:ln w="9525">
              <a:solidFill>
                <a:srgbClr val="FF0000"/>
              </a:solidFill>
              <a:round/>
              <a:headEnd/>
              <a:tailEnd type="arrow" w="med" len="med"/>
            </a:ln>
          </p:spPr>
        </p:cxnSp>
        <p:sp>
          <p:nvSpPr>
            <p:cNvPr id="12" name="TextBox 26"/>
            <p:cNvSpPr txBox="1">
              <a:spLocks noChangeArrowheads="1"/>
            </p:cNvSpPr>
            <p:nvPr/>
          </p:nvSpPr>
          <p:spPr bwMode="auto">
            <a:xfrm>
              <a:off x="8283224" y="2641600"/>
              <a:ext cx="1218726" cy="326557"/>
            </a:xfrm>
            <a:prstGeom prst="rect">
              <a:avLst/>
            </a:prstGeom>
            <a:noFill/>
            <a:ln w="9525">
              <a:noFill/>
              <a:miter lim="800000"/>
              <a:headEnd/>
              <a:tailEnd/>
            </a:ln>
          </p:spPr>
          <p:txBody>
            <a:bodyPr wrap="none">
              <a:spAutoFit/>
            </a:bodyPr>
            <a:lstStyle/>
            <a:p>
              <a:r>
                <a:rPr lang="es-ES_tradnl" sz="1800" smtClean="0">
                  <a:latin typeface="Calibri" pitchFamily="34" charset="0"/>
                </a:rPr>
                <a:t>Historic Center</a:t>
              </a:r>
              <a:endParaRPr lang="es-ES_tradnl" sz="1800">
                <a:latin typeface="Calibri" pitchFamily="34" charset="0"/>
              </a:endParaRPr>
            </a:p>
          </p:txBody>
        </p:sp>
        <p:sp>
          <p:nvSpPr>
            <p:cNvPr id="13" name="TextBox 27"/>
            <p:cNvSpPr txBox="1">
              <a:spLocks noChangeArrowheads="1"/>
            </p:cNvSpPr>
            <p:nvPr/>
          </p:nvSpPr>
          <p:spPr bwMode="auto">
            <a:xfrm>
              <a:off x="6388100" y="2641600"/>
              <a:ext cx="974554" cy="326557"/>
            </a:xfrm>
            <a:prstGeom prst="rect">
              <a:avLst/>
            </a:prstGeom>
            <a:noFill/>
            <a:ln w="9525">
              <a:noFill/>
              <a:miter lim="800000"/>
              <a:headEnd/>
              <a:tailEnd/>
            </a:ln>
          </p:spPr>
          <p:txBody>
            <a:bodyPr wrap="none">
              <a:spAutoFit/>
            </a:bodyPr>
            <a:lstStyle/>
            <a:p>
              <a:r>
                <a:rPr lang="es-ES_tradnl" sz="1800" smtClean="0">
                  <a:latin typeface="Calibri" pitchFamily="34" charset="0"/>
                </a:rPr>
                <a:t>Av. Paulista</a:t>
              </a:r>
              <a:endParaRPr lang="es-ES_tradnl" sz="1800">
                <a:latin typeface="Calibri" pitchFamily="34" charset="0"/>
              </a:endParaRPr>
            </a:p>
          </p:txBody>
        </p:sp>
        <p:sp>
          <p:nvSpPr>
            <p:cNvPr id="14" name="TextBox 28"/>
            <p:cNvSpPr txBox="1">
              <a:spLocks noChangeArrowheads="1"/>
            </p:cNvSpPr>
            <p:nvPr/>
          </p:nvSpPr>
          <p:spPr bwMode="auto">
            <a:xfrm>
              <a:off x="5156200" y="2641600"/>
              <a:ext cx="877977" cy="326557"/>
            </a:xfrm>
            <a:prstGeom prst="rect">
              <a:avLst/>
            </a:prstGeom>
            <a:noFill/>
            <a:ln w="9525">
              <a:noFill/>
              <a:miter lim="800000"/>
              <a:headEnd/>
              <a:tailEnd/>
            </a:ln>
          </p:spPr>
          <p:txBody>
            <a:bodyPr wrap="none">
              <a:spAutoFit/>
            </a:bodyPr>
            <a:lstStyle/>
            <a:p>
              <a:r>
                <a:rPr lang="es-ES_tradnl" sz="1800" smtClean="0">
                  <a:latin typeface="Calibri" pitchFamily="34" charset="0"/>
                </a:rPr>
                <a:t>Faria Lima</a:t>
              </a:r>
              <a:endParaRPr lang="es-ES_tradnl" sz="1800">
                <a:latin typeface="Calibri" pitchFamily="34" charset="0"/>
              </a:endParaRPr>
            </a:p>
          </p:txBody>
        </p:sp>
        <p:sp>
          <p:nvSpPr>
            <p:cNvPr id="15" name="TextBox 29"/>
            <p:cNvSpPr txBox="1">
              <a:spLocks noChangeArrowheads="1"/>
            </p:cNvSpPr>
            <p:nvPr/>
          </p:nvSpPr>
          <p:spPr bwMode="auto">
            <a:xfrm>
              <a:off x="4085167" y="5068717"/>
              <a:ext cx="814401" cy="326557"/>
            </a:xfrm>
            <a:prstGeom prst="rect">
              <a:avLst/>
            </a:prstGeom>
            <a:noFill/>
            <a:ln w="9525">
              <a:noFill/>
              <a:miter lim="800000"/>
              <a:headEnd/>
              <a:tailEnd/>
            </a:ln>
          </p:spPr>
          <p:txBody>
            <a:bodyPr wrap="none">
              <a:spAutoFit/>
            </a:bodyPr>
            <a:lstStyle/>
            <a:p>
              <a:r>
                <a:rPr lang="es-ES_tradnl" sz="1800" smtClean="0">
                  <a:latin typeface="Calibri" pitchFamily="34" charset="0"/>
                </a:rPr>
                <a:t>Pinheiros</a:t>
              </a:r>
              <a:endParaRPr lang="es-ES_tradnl" sz="1800">
                <a:latin typeface="Calibri" pitchFamily="34" charset="0"/>
              </a:endParaRPr>
            </a:p>
          </p:txBody>
        </p:sp>
        <p:sp>
          <p:nvSpPr>
            <p:cNvPr id="16" name="TextBox 30"/>
            <p:cNvSpPr txBox="1">
              <a:spLocks noChangeArrowheads="1"/>
            </p:cNvSpPr>
            <p:nvPr/>
          </p:nvSpPr>
          <p:spPr bwMode="auto">
            <a:xfrm>
              <a:off x="4025900" y="5753100"/>
              <a:ext cx="892615" cy="571474"/>
            </a:xfrm>
            <a:prstGeom prst="rect">
              <a:avLst/>
            </a:prstGeom>
            <a:noFill/>
            <a:ln w="9525">
              <a:noFill/>
              <a:miter lim="800000"/>
              <a:headEnd/>
              <a:tailEnd/>
            </a:ln>
          </p:spPr>
          <p:txBody>
            <a:bodyPr wrap="none">
              <a:spAutoFit/>
            </a:bodyPr>
            <a:lstStyle/>
            <a:p>
              <a:r>
                <a:rPr lang="es-ES_tradnl" sz="1800" smtClean="0">
                  <a:latin typeface="Calibri" pitchFamily="34" charset="0"/>
                </a:rPr>
                <a:t>Morumbi/</a:t>
              </a:r>
              <a:br>
                <a:rPr lang="es-ES_tradnl" sz="1800" smtClean="0">
                  <a:latin typeface="Calibri" pitchFamily="34" charset="0"/>
                </a:rPr>
              </a:br>
              <a:r>
                <a:rPr lang="es-ES_tradnl" sz="1800" smtClean="0">
                  <a:latin typeface="Calibri" pitchFamily="34" charset="0"/>
                </a:rPr>
                <a:t>Av. Berrini</a:t>
              </a:r>
              <a:endParaRPr lang="es-ES_tradnl" sz="1800">
                <a:latin typeface="Calibri" pitchFamily="34" charset="0"/>
              </a:endParaRPr>
            </a:p>
          </p:txBody>
        </p:sp>
      </p:grpSp>
      <p:sp>
        <p:nvSpPr>
          <p:cNvPr id="17" name="TextBox 16"/>
          <p:cNvSpPr txBox="1"/>
          <p:nvPr/>
        </p:nvSpPr>
        <p:spPr>
          <a:xfrm>
            <a:off x="1915370" y="5856421"/>
            <a:ext cx="53126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b="0" i="0" u="none" strike="noStrike" kern="0" cap="none" spc="0" normalizeH="0" baseline="0" dirty="0" err="1" smtClean="0">
                <a:ln>
                  <a:noFill/>
                </a:ln>
                <a:effectLst/>
                <a:uLnTx/>
                <a:uFillTx/>
              </a:rPr>
              <a:t>Area</a:t>
            </a:r>
            <a:r>
              <a:rPr kumimoji="0" lang="es-ES_tradnl" b="0" i="0" u="none" strike="noStrike" kern="0" cap="none" spc="0" normalizeH="0" baseline="0" dirty="0" smtClean="0">
                <a:ln>
                  <a:noFill/>
                </a:ln>
                <a:effectLst/>
                <a:uLnTx/>
                <a:uFillTx/>
              </a:rPr>
              <a:t> </a:t>
            </a:r>
            <a:r>
              <a:rPr kumimoji="0" lang="es-ES_tradnl" b="0" i="0" u="none" strike="noStrike" kern="0" cap="none" spc="0" normalizeH="0" baseline="0" dirty="0" err="1" smtClean="0">
                <a:ln>
                  <a:noFill/>
                </a:ln>
                <a:effectLst/>
                <a:uLnTx/>
                <a:uFillTx/>
              </a:rPr>
              <a:t>around</a:t>
            </a:r>
            <a:r>
              <a:rPr kumimoji="0" lang="es-ES_tradnl" b="0" i="0" u="none" strike="noStrike" kern="0" cap="none" spc="0" normalizeH="0" baseline="0" dirty="0" smtClean="0">
                <a:ln>
                  <a:noFill/>
                </a:ln>
                <a:effectLst/>
                <a:uLnTx/>
                <a:uFillTx/>
              </a:rPr>
              <a:t> </a:t>
            </a:r>
            <a:r>
              <a:rPr kumimoji="0" lang="es-ES_tradnl" b="0" i="0" u="none" strike="noStrike" kern="0" cap="none" spc="0" normalizeH="0" baseline="0" dirty="0" err="1" smtClean="0">
                <a:ln>
                  <a:noFill/>
                </a:ln>
                <a:effectLst/>
                <a:uLnTx/>
                <a:uFillTx/>
              </a:rPr>
              <a:t>Berrini</a:t>
            </a:r>
            <a:r>
              <a:rPr kumimoji="0" lang="es-ES_tradnl" b="0" i="0" u="none" strike="noStrike" kern="0" cap="none" spc="0" normalizeH="0" baseline="0" dirty="0" smtClean="0">
                <a:ln>
                  <a:noFill/>
                </a:ln>
                <a:effectLst/>
                <a:uLnTx/>
                <a:uFillTx/>
              </a:rPr>
              <a:t> &gt;53% of </a:t>
            </a:r>
            <a:r>
              <a:rPr kumimoji="0" lang="es-ES_tradnl" b="0" i="0" u="none" strike="noStrike" kern="0" cap="none" spc="0" normalizeH="0" baseline="0" dirty="0" err="1" smtClean="0">
                <a:ln>
                  <a:noFill/>
                </a:ln>
                <a:effectLst/>
                <a:uLnTx/>
                <a:uFillTx/>
              </a:rPr>
              <a:t>trips</a:t>
            </a:r>
            <a:r>
              <a:rPr kumimoji="0" lang="es-ES_tradnl" b="0" i="0" u="none" strike="noStrike" kern="0" cap="none" spc="0" normalizeH="0" baseline="0" dirty="0" smtClean="0">
                <a:ln>
                  <a:noFill/>
                </a:ln>
                <a:effectLst/>
                <a:uLnTx/>
                <a:uFillTx/>
              </a:rPr>
              <a:t> </a:t>
            </a:r>
            <a:r>
              <a:rPr kumimoji="0" lang="es-ES_tradnl" b="0" i="0" u="none" strike="noStrike" kern="0" cap="none" spc="0" normalizeH="0" baseline="0" dirty="0" err="1" smtClean="0">
                <a:ln>
                  <a:noFill/>
                </a:ln>
                <a:effectLst/>
                <a:uLnTx/>
                <a:uFillTx/>
              </a:rPr>
              <a:t>by</a:t>
            </a:r>
            <a:r>
              <a:rPr kumimoji="0" lang="es-ES_tradnl" b="0" i="0" u="none" strike="noStrike" kern="0" cap="none" spc="0" normalizeH="0" baseline="0" dirty="0" smtClean="0">
                <a:ln>
                  <a:noFill/>
                </a:ln>
                <a:effectLst/>
                <a:uLnTx/>
                <a:uFillTx/>
              </a:rPr>
              <a:t> SOV</a:t>
            </a:r>
            <a:endParaRPr kumimoji="0" lang="es-ES_tradnl" b="0" i="0" u="none" strike="noStrike" kern="0" cap="none" spc="0" normalizeH="0" baseline="0" dirty="0">
              <a:ln>
                <a:noFill/>
              </a:ln>
              <a:effectLst/>
              <a:uLnTx/>
              <a:uFillTx/>
            </a:endParaRPr>
          </a:p>
        </p:txBody>
      </p:sp>
    </p:spTree>
    <p:extLst>
      <p:ext uri="{BB962C8B-B14F-4D97-AF65-F5344CB8AC3E}">
        <p14:creationId xmlns:p14="http://schemas.microsoft.com/office/powerpoint/2010/main" val="3104189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dirty="0" smtClean="0"/>
              <a:t>Demand Management: CENU/WTC Pilot Project</a:t>
            </a:r>
            <a:endParaRPr lang="en-US" sz="3200" dirty="0"/>
          </a:p>
        </p:txBody>
      </p:sp>
      <p:pic>
        <p:nvPicPr>
          <p:cNvPr id="14338" name="Picture 2" descr="Ficheiro:Ponte estaiada Octavio Frias de Oliveira 01 Sao Paulo 2008 08.jpg">
            <a:hlinkClick r:id="rId3"/>
          </p:cNvPr>
          <p:cNvPicPr>
            <a:picLocks noChangeAspect="1" noChangeArrowheads="1"/>
          </p:cNvPicPr>
          <p:nvPr/>
        </p:nvPicPr>
        <p:blipFill>
          <a:blip r:embed="rId4" cstate="print"/>
          <a:srcRect/>
          <a:stretch>
            <a:fillRect/>
          </a:stretch>
        </p:blipFill>
        <p:spPr bwMode="auto">
          <a:xfrm>
            <a:off x="221928" y="1010643"/>
            <a:ext cx="8617272" cy="5741259"/>
          </a:xfrm>
          <a:prstGeom prst="rect">
            <a:avLst/>
          </a:prstGeom>
          <a:noFill/>
        </p:spPr>
      </p:pic>
      <p:sp>
        <p:nvSpPr>
          <p:cNvPr id="4" name="Slide Number Placeholder 3"/>
          <p:cNvSpPr>
            <a:spLocks noGrp="1"/>
          </p:cNvSpPr>
          <p:nvPr>
            <p:ph type="sldNum" sz="quarter" idx="12"/>
          </p:nvPr>
        </p:nvSpPr>
        <p:spPr/>
        <p:txBody>
          <a:bodyPr/>
          <a:lstStyle/>
          <a:p>
            <a:fld id="{2B5AF9BF-93CE-471A-A5EE-C6B73CC64A91}" type="slidenum">
              <a:rPr lang="en-US" smtClean="0"/>
              <a:pPr/>
              <a:t>13</a:t>
            </a:fld>
            <a:endParaRPr lang="en-US"/>
          </a:p>
        </p:txBody>
      </p:sp>
      <p:sp>
        <p:nvSpPr>
          <p:cNvPr id="3" name="Oval 2"/>
          <p:cNvSpPr/>
          <p:nvPr/>
        </p:nvSpPr>
        <p:spPr>
          <a:xfrm>
            <a:off x="6096000" y="3499275"/>
            <a:ext cx="2819400" cy="21395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2" descr="LOGO__CURVAS_PP_MOBILIDADE_CORPORATIVA.psd"/>
          <p:cNvPicPr>
            <a:picLocks noChangeAspect="1"/>
          </p:cNvPicPr>
          <p:nvPr/>
        </p:nvPicPr>
        <p:blipFill>
          <a:blip r:embed="rId5" cstate="print"/>
          <a:srcRect/>
          <a:stretch>
            <a:fillRect/>
          </a:stretch>
        </p:blipFill>
        <p:spPr bwMode="auto">
          <a:xfrm>
            <a:off x="4000500" y="1828800"/>
            <a:ext cx="4559300" cy="925550"/>
          </a:xfrm>
          <a:prstGeom prst="rect">
            <a:avLst/>
          </a:prstGeom>
          <a:noFill/>
          <a:ln w="9525">
            <a:noFill/>
            <a:miter lim="800000"/>
            <a:headEnd/>
            <a:tailEnd/>
          </a:ln>
        </p:spPr>
      </p:pic>
      <p:cxnSp>
        <p:nvCxnSpPr>
          <p:cNvPr id="7" name="Straight Connector 6"/>
          <p:cNvCxnSpPr>
            <a:endCxn id="3" idx="2"/>
          </p:cNvCxnSpPr>
          <p:nvPr/>
        </p:nvCxnSpPr>
        <p:spPr>
          <a:xfrm>
            <a:off x="4000500" y="2754350"/>
            <a:ext cx="2095500" cy="18146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 idx="6"/>
          </p:cNvCxnSpPr>
          <p:nvPr/>
        </p:nvCxnSpPr>
        <p:spPr>
          <a:xfrm>
            <a:off x="8559800" y="2591931"/>
            <a:ext cx="355600" cy="197710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56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i="1" dirty="0" smtClean="0">
                <a:latin typeface="Arial" pitchFamily="34" charset="0"/>
                <a:cs typeface="Arial" pitchFamily="34" charset="0"/>
              </a:rPr>
              <a:t>Paraphrased from “Essentials </a:t>
            </a:r>
            <a:r>
              <a:rPr lang="en-US" i="1" dirty="0">
                <a:latin typeface="Arial" pitchFamily="34" charset="0"/>
                <a:cs typeface="Arial" pitchFamily="34" charset="0"/>
              </a:rPr>
              <a:t>for sustainable urban transport in Brazil's large metropolitan areas”, </a:t>
            </a:r>
            <a:r>
              <a:rPr lang="en-US" i="1" dirty="0" err="1">
                <a:latin typeface="Arial" pitchFamily="34" charset="0"/>
                <a:cs typeface="Arial" pitchFamily="34" charset="0"/>
              </a:rPr>
              <a:t>Rebelo</a:t>
            </a:r>
            <a:r>
              <a:rPr lang="en-US" i="1" dirty="0">
                <a:latin typeface="Arial" pitchFamily="34" charset="0"/>
                <a:cs typeface="Arial" pitchFamily="34" charset="0"/>
              </a:rPr>
              <a:t> (1996</a:t>
            </a:r>
            <a:r>
              <a:rPr lang="en-US" i="1" dirty="0" smtClean="0">
                <a:latin typeface="Arial" pitchFamily="34" charset="0"/>
                <a:cs typeface="Arial" pitchFamily="34" charset="0"/>
              </a:rPr>
              <a:t>)</a:t>
            </a:r>
          </a:p>
          <a:p>
            <a:pPr marL="0" indent="0">
              <a:buNone/>
            </a:pPr>
            <a:endParaRPr lang="en-US" i="1" dirty="0">
              <a:latin typeface="Arial" pitchFamily="34" charset="0"/>
              <a:cs typeface="Arial" pitchFamily="34" charset="0"/>
            </a:endParaRPr>
          </a:p>
          <a:p>
            <a:pPr marL="514350" indent="-514350">
              <a:buFont typeface="+mj-lt"/>
              <a:buAutoNum type="arabicPeriod"/>
            </a:pPr>
            <a:r>
              <a:rPr lang="en-US" dirty="0" smtClean="0">
                <a:latin typeface="Arial" pitchFamily="34" charset="0"/>
                <a:cs typeface="Arial" pitchFamily="34" charset="0"/>
              </a:rPr>
              <a:t>Integrated transport, environmental, land use plans and projects</a:t>
            </a:r>
          </a:p>
          <a:p>
            <a:pPr marL="514350" indent="-514350">
              <a:buFont typeface="+mj-lt"/>
              <a:buAutoNum type="arabicPeriod"/>
            </a:pPr>
            <a:r>
              <a:rPr lang="en-US" dirty="0" smtClean="0">
                <a:latin typeface="Arial" pitchFamily="34" charset="0"/>
                <a:cs typeface="Arial" pitchFamily="34" charset="0"/>
              </a:rPr>
              <a:t>Metropolitan </a:t>
            </a:r>
            <a:r>
              <a:rPr lang="en-US" dirty="0">
                <a:latin typeface="Arial" pitchFamily="34" charset="0"/>
                <a:cs typeface="Arial" pitchFamily="34" charset="0"/>
              </a:rPr>
              <a:t>governance</a:t>
            </a:r>
          </a:p>
          <a:p>
            <a:pPr marL="514350" indent="-514350">
              <a:buFont typeface="+mj-lt"/>
              <a:buAutoNum type="arabicPeriod"/>
            </a:pPr>
            <a:r>
              <a:rPr lang="en-US" dirty="0">
                <a:latin typeface="Arial" pitchFamily="34" charset="0"/>
                <a:cs typeface="Arial" pitchFamily="34" charset="0"/>
              </a:rPr>
              <a:t>Financial mechanisms to cover long-run costs</a:t>
            </a:r>
          </a:p>
          <a:p>
            <a:pPr marL="514350" indent="-514350">
              <a:buFont typeface="+mj-lt"/>
              <a:buAutoNum type="arabicPeriod"/>
            </a:pPr>
            <a:r>
              <a:rPr lang="en-US" dirty="0">
                <a:latin typeface="Arial" pitchFamily="34" charset="0"/>
                <a:cs typeface="Arial" pitchFamily="34" charset="0"/>
              </a:rPr>
              <a:t>Progressive involvement of private </a:t>
            </a:r>
            <a:r>
              <a:rPr lang="en-US" dirty="0" smtClean="0">
                <a:latin typeface="Arial" pitchFamily="34" charset="0"/>
                <a:cs typeface="Arial" pitchFamily="34" charset="0"/>
              </a:rPr>
              <a:t>sector</a:t>
            </a:r>
          </a:p>
          <a:p>
            <a:pPr marL="0" indent="0">
              <a:buNone/>
            </a:pPr>
            <a:endParaRPr lang="en-US" i="1" dirty="0" smtClean="0">
              <a:latin typeface="Arial" pitchFamily="34" charset="0"/>
              <a:cs typeface="Arial" pitchFamily="34" charset="0"/>
            </a:endParaRPr>
          </a:p>
        </p:txBody>
      </p:sp>
      <p:sp>
        <p:nvSpPr>
          <p:cNvPr id="4" name="Title 3"/>
          <p:cNvSpPr>
            <a:spLocks noGrp="1"/>
          </p:cNvSpPr>
          <p:nvPr>
            <p:ph type="title"/>
          </p:nvPr>
        </p:nvSpPr>
        <p:spPr/>
        <p:txBody>
          <a:bodyPr>
            <a:normAutofit/>
          </a:bodyPr>
          <a:lstStyle/>
          <a:p>
            <a:r>
              <a:rPr lang="en-US" sz="3600" dirty="0">
                <a:latin typeface="Arial" pitchFamily="34" charset="0"/>
                <a:cs typeface="Arial" pitchFamily="34" charset="0"/>
              </a:rPr>
              <a:t>Pillars of Sustainable Urban </a:t>
            </a:r>
            <a:r>
              <a:rPr lang="en-US" sz="3600" dirty="0" smtClean="0">
                <a:latin typeface="Arial" pitchFamily="34" charset="0"/>
                <a:cs typeface="Arial" pitchFamily="34" charset="0"/>
              </a:rPr>
              <a:t>Transport</a:t>
            </a:r>
            <a:endParaRPr lang="en-US" sz="2400" i="1" dirty="0"/>
          </a:p>
        </p:txBody>
      </p:sp>
    </p:spTree>
    <p:extLst>
      <p:ext uri="{BB962C8B-B14F-4D97-AF65-F5344CB8AC3E}">
        <p14:creationId xmlns:p14="http://schemas.microsoft.com/office/powerpoint/2010/main" val="10952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 of sustainable transport</a:t>
            </a:r>
            <a:endParaRPr lang="en-US" dirty="0"/>
          </a:p>
        </p:txBody>
      </p:sp>
      <p:sp>
        <p:nvSpPr>
          <p:cNvPr id="3" name="Content Placeholder 2"/>
          <p:cNvSpPr>
            <a:spLocks noGrp="1"/>
          </p:cNvSpPr>
          <p:nvPr>
            <p:ph idx="1"/>
          </p:nvPr>
        </p:nvSpPr>
        <p:spPr/>
        <p:txBody>
          <a:bodyPr vert="horz" lIns="91440" tIns="45720" rIns="91440" bIns="45720" rtlCol="0">
            <a:normAutofit/>
          </a:bodyPr>
          <a:lstStyle/>
          <a:p>
            <a:pPr marL="514350" indent="-514350">
              <a:buFont typeface="+mj-lt"/>
              <a:buAutoNum type="arabicPeriod"/>
            </a:pPr>
            <a:r>
              <a:rPr lang="en-US" dirty="0">
                <a:latin typeface="Arial" pitchFamily="34" charset="0"/>
                <a:cs typeface="Arial" pitchFamily="34" charset="0"/>
              </a:rPr>
              <a:t>Public Transport</a:t>
            </a:r>
          </a:p>
          <a:p>
            <a:pPr marL="514350" indent="-514350">
              <a:buFont typeface="+mj-lt"/>
              <a:buAutoNum type="arabicPeriod"/>
            </a:pPr>
            <a:r>
              <a:rPr lang="en-US" dirty="0">
                <a:latin typeface="Arial" pitchFamily="34" charset="0"/>
                <a:cs typeface="Arial" pitchFamily="34" charset="0"/>
              </a:rPr>
              <a:t>Non-motorized transport</a:t>
            </a:r>
          </a:p>
          <a:p>
            <a:pPr marL="514350" indent="-514350">
              <a:buFont typeface="+mj-lt"/>
              <a:buAutoNum type="arabicPeriod"/>
            </a:pPr>
            <a:r>
              <a:rPr lang="en-US" dirty="0">
                <a:latin typeface="Arial" pitchFamily="34" charset="0"/>
                <a:cs typeface="Arial" pitchFamily="34" charset="0"/>
              </a:rPr>
              <a:t>Land use planning and urban development</a:t>
            </a:r>
          </a:p>
          <a:p>
            <a:pPr marL="514350" indent="-514350">
              <a:buFont typeface="+mj-lt"/>
              <a:buAutoNum type="arabicPeriod"/>
            </a:pPr>
            <a:r>
              <a:rPr lang="en-US" dirty="0">
                <a:latin typeface="Arial" pitchFamily="34" charset="0"/>
                <a:cs typeface="Arial" pitchFamily="34" charset="0"/>
              </a:rPr>
              <a:t>Demand management of private modes</a:t>
            </a:r>
          </a:p>
          <a:p>
            <a:pPr marL="514350" indent="-514350">
              <a:buFont typeface="+mj-lt"/>
              <a:buAutoNum type="arabicPeriod"/>
            </a:pPr>
            <a:r>
              <a:rPr lang="en-US" dirty="0">
                <a:latin typeface="Arial" pitchFamily="34" charset="0"/>
                <a:cs typeface="Arial" pitchFamily="34" charset="0"/>
              </a:rPr>
              <a:t>Traffic </a:t>
            </a:r>
            <a:r>
              <a:rPr lang="en-US" dirty="0" smtClean="0">
                <a:latin typeface="Arial" pitchFamily="34" charset="0"/>
                <a:cs typeface="Arial" pitchFamily="34" charset="0"/>
              </a:rPr>
              <a:t>management and freight logistics</a:t>
            </a:r>
          </a:p>
          <a:p>
            <a:pPr marL="0" indent="0">
              <a:buNone/>
            </a:pP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7956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0142"/>
          </a:xfrm>
        </p:spPr>
        <p:txBody>
          <a:bodyPr>
            <a:normAutofit/>
          </a:bodyPr>
          <a:lstStyle/>
          <a:p>
            <a:r>
              <a:rPr lang="en-US" sz="2800" dirty="0" smtClean="0"/>
              <a:t>São Paulo Metropolitan Network -- today</a:t>
            </a:r>
            <a:endParaRPr lang="en-US" sz="2800"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806" b="43431"/>
          <a:stretch/>
        </p:blipFill>
        <p:spPr>
          <a:xfrm>
            <a:off x="533400" y="838200"/>
            <a:ext cx="8153400" cy="5873610"/>
          </a:xfrm>
        </p:spPr>
      </p:pic>
    </p:spTree>
    <p:extLst>
      <p:ext uri="{BB962C8B-B14F-4D97-AF65-F5344CB8AC3E}">
        <p14:creationId xmlns:p14="http://schemas.microsoft.com/office/powerpoint/2010/main" val="468360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14" t="5523" r="1314" b="36721"/>
          <a:stretch/>
        </p:blipFill>
        <p:spPr>
          <a:xfrm>
            <a:off x="0" y="907982"/>
            <a:ext cx="9143999" cy="5797618"/>
          </a:xfrm>
        </p:spPr>
      </p:pic>
      <p:sp>
        <p:nvSpPr>
          <p:cNvPr id="5" name="Title 1"/>
          <p:cNvSpPr>
            <a:spLocks noGrp="1"/>
          </p:cNvSpPr>
          <p:nvPr>
            <p:ph type="title"/>
          </p:nvPr>
        </p:nvSpPr>
        <p:spPr>
          <a:xfrm>
            <a:off x="457200" y="274638"/>
            <a:ext cx="8229600" cy="640142"/>
          </a:xfrm>
        </p:spPr>
        <p:txBody>
          <a:bodyPr>
            <a:normAutofit/>
          </a:bodyPr>
          <a:lstStyle/>
          <a:p>
            <a:r>
              <a:rPr lang="en-US" sz="2800" dirty="0" smtClean="0"/>
              <a:t>São Paulo Metropolitan Network – in 20-30 years?</a:t>
            </a:r>
            <a:endParaRPr lang="en-US" sz="2800" dirty="0"/>
          </a:p>
        </p:txBody>
      </p:sp>
    </p:spTree>
    <p:extLst>
      <p:ext uri="{BB962C8B-B14F-4D97-AF65-F5344CB8AC3E}">
        <p14:creationId xmlns:p14="http://schemas.microsoft.com/office/powerpoint/2010/main" val="3828670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cstate="email"/>
          <a:srcRect l="9458" r="6472"/>
          <a:stretch>
            <a:fillRect/>
          </a:stretch>
        </p:blipFill>
        <p:spPr bwMode="auto">
          <a:xfrm>
            <a:off x="165543" y="178335"/>
            <a:ext cx="7223700" cy="4451981"/>
          </a:xfrm>
          <a:prstGeom prst="rect">
            <a:avLst/>
          </a:prstGeom>
          <a:noFill/>
          <a:ln w="9525">
            <a:noFill/>
            <a:miter lim="800000"/>
            <a:headEnd/>
            <a:tailEnd/>
          </a:ln>
        </p:spPr>
      </p:pic>
      <p:pic>
        <p:nvPicPr>
          <p:cNvPr id="31748" name="Picture 4" descr="Tecnologia"/>
          <p:cNvPicPr>
            <a:picLocks noChangeAspect="1" noChangeArrowheads="1"/>
          </p:cNvPicPr>
          <p:nvPr/>
        </p:nvPicPr>
        <p:blipFill>
          <a:blip r:embed="rId4" cstate="print"/>
          <a:srcRect/>
          <a:stretch>
            <a:fillRect/>
          </a:stretch>
        </p:blipFill>
        <p:spPr bwMode="auto">
          <a:xfrm>
            <a:off x="165543" y="4657029"/>
            <a:ext cx="6068992" cy="2020975"/>
          </a:xfrm>
          <a:prstGeom prst="rect">
            <a:avLst/>
          </a:prstGeom>
          <a:noFill/>
        </p:spPr>
      </p:pic>
      <p:sp>
        <p:nvSpPr>
          <p:cNvPr id="2" name="Title 1"/>
          <p:cNvSpPr>
            <a:spLocks noGrp="1"/>
          </p:cNvSpPr>
          <p:nvPr>
            <p:ph type="title"/>
          </p:nvPr>
        </p:nvSpPr>
        <p:spPr>
          <a:xfrm>
            <a:off x="457200" y="274639"/>
            <a:ext cx="6859806" cy="553829"/>
          </a:xfrm>
        </p:spPr>
        <p:txBody>
          <a:bodyPr>
            <a:normAutofit fontScale="90000"/>
          </a:bodyPr>
          <a:lstStyle/>
          <a:p>
            <a:r>
              <a:rPr lang="en-US" sz="3600" b="1" dirty="0" smtClean="0"/>
              <a:t>Metro Line 4</a:t>
            </a:r>
            <a:endParaRPr lang="en-US" sz="3600" b="1" dirty="0"/>
          </a:p>
        </p:txBody>
      </p:sp>
      <p:pic>
        <p:nvPicPr>
          <p:cNvPr id="31746" name="Picture 2" descr="Estação Faria Lima"/>
          <p:cNvPicPr>
            <a:picLocks noChangeAspect="1" noChangeArrowheads="1"/>
          </p:cNvPicPr>
          <p:nvPr/>
        </p:nvPicPr>
        <p:blipFill>
          <a:blip r:embed="rId5" cstate="print"/>
          <a:srcRect/>
          <a:stretch>
            <a:fillRect/>
          </a:stretch>
        </p:blipFill>
        <p:spPr bwMode="auto">
          <a:xfrm>
            <a:off x="5294370" y="3696096"/>
            <a:ext cx="3777393" cy="2333436"/>
          </a:xfrm>
          <a:prstGeom prst="rect">
            <a:avLst/>
          </a:prstGeom>
          <a:noFill/>
        </p:spPr>
      </p:pic>
      <p:sp>
        <p:nvSpPr>
          <p:cNvPr id="7" name="Slide Number Placeholder 6"/>
          <p:cNvSpPr>
            <a:spLocks noGrp="1"/>
          </p:cNvSpPr>
          <p:nvPr>
            <p:ph type="sldNum" sz="quarter" idx="12"/>
          </p:nvPr>
        </p:nvSpPr>
        <p:spPr/>
        <p:txBody>
          <a:bodyPr/>
          <a:lstStyle/>
          <a:p>
            <a:fld id="{2B5AF9BF-93CE-471A-A5EE-C6B73CC64A91}" type="slidenum">
              <a:rPr lang="en-US" smtClean="0"/>
              <a:pPr/>
              <a:t>5</a:t>
            </a:fld>
            <a:endParaRPr lang="en-US"/>
          </a:p>
        </p:txBody>
      </p:sp>
    </p:spTree>
    <p:extLst>
      <p:ext uri="{BB962C8B-B14F-4D97-AF65-F5344CB8AC3E}">
        <p14:creationId xmlns:p14="http://schemas.microsoft.com/office/powerpoint/2010/main" val="236418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14" t="5523" r="1314" b="36721"/>
          <a:stretch/>
        </p:blipFill>
        <p:spPr>
          <a:xfrm>
            <a:off x="0" y="907982"/>
            <a:ext cx="9143999" cy="5797618"/>
          </a:xfrm>
        </p:spPr>
      </p:pic>
      <p:sp>
        <p:nvSpPr>
          <p:cNvPr id="5" name="Title 1"/>
          <p:cNvSpPr>
            <a:spLocks noGrp="1"/>
          </p:cNvSpPr>
          <p:nvPr>
            <p:ph type="title"/>
          </p:nvPr>
        </p:nvSpPr>
        <p:spPr>
          <a:xfrm>
            <a:off x="457200" y="274638"/>
            <a:ext cx="8229600" cy="640142"/>
          </a:xfrm>
        </p:spPr>
        <p:txBody>
          <a:bodyPr>
            <a:normAutofit/>
          </a:bodyPr>
          <a:lstStyle/>
          <a:p>
            <a:r>
              <a:rPr lang="en-US" sz="2800" dirty="0" smtClean="0"/>
              <a:t>São Paulo Metropolitan Network – in 20-30 years?</a:t>
            </a:r>
            <a:endParaRPr lang="en-US" sz="2800" dirty="0"/>
          </a:p>
        </p:txBody>
      </p:sp>
    </p:spTree>
    <p:extLst>
      <p:ext uri="{BB962C8B-B14F-4D97-AF65-F5344CB8AC3E}">
        <p14:creationId xmlns:p14="http://schemas.microsoft.com/office/powerpoint/2010/main" val="3641490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Jobs/inhabitant ratios in SP Metro Area</a:t>
            </a:r>
            <a:endParaRPr lang="en-US" sz="3600" dirty="0"/>
          </a:p>
        </p:txBody>
      </p:sp>
      <p:pic>
        <p:nvPicPr>
          <p:cNvPr id="1026" name="Imagem 27"/>
          <p:cNvPicPr>
            <a:picLocks noChangeAspect="1" noChangeArrowheads="1"/>
          </p:cNvPicPr>
          <p:nvPr/>
        </p:nvPicPr>
        <p:blipFill>
          <a:blip r:embed="rId3" cstate="print"/>
          <a:srcRect/>
          <a:stretch>
            <a:fillRect/>
          </a:stretch>
        </p:blipFill>
        <p:spPr bwMode="auto">
          <a:xfrm>
            <a:off x="-1134723" y="1288437"/>
            <a:ext cx="11278765" cy="5391227"/>
          </a:xfrm>
          <a:prstGeom prst="rect">
            <a:avLst/>
          </a:prstGeom>
          <a:noFill/>
          <a:ln w="9525">
            <a:noFill/>
            <a:miter lim="800000"/>
            <a:headEnd/>
            <a:tailEnd/>
          </a:ln>
        </p:spPr>
      </p:pic>
      <p:pic>
        <p:nvPicPr>
          <p:cNvPr id="1027" name="Imagem 162"/>
          <p:cNvPicPr>
            <a:picLocks noChangeAspect="1" noChangeArrowheads="1"/>
          </p:cNvPicPr>
          <p:nvPr/>
        </p:nvPicPr>
        <p:blipFill>
          <a:blip r:embed="rId4" cstate="print"/>
          <a:srcRect/>
          <a:stretch>
            <a:fillRect/>
          </a:stretch>
        </p:blipFill>
        <p:spPr bwMode="auto">
          <a:xfrm>
            <a:off x="6581775" y="4611688"/>
            <a:ext cx="2562225"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B5AF9BF-93CE-471A-A5EE-C6B73CC64A91}" type="slidenum">
              <a:rPr lang="en-US" smtClean="0"/>
              <a:pPr/>
              <a:t>7</a:t>
            </a:fld>
            <a:endParaRPr lang="en-US"/>
          </a:p>
        </p:txBody>
      </p:sp>
    </p:spTree>
    <p:extLst>
      <p:ext uri="{BB962C8B-B14F-4D97-AF65-F5344CB8AC3E}">
        <p14:creationId xmlns:p14="http://schemas.microsoft.com/office/powerpoint/2010/main" val="3702458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Inside Luz Rail Station – integration point for 2 Metro lines and 3 CPTM Lines</a:t>
            </a:r>
            <a:endParaRPr lang="en-US" sz="28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598965" y="1436728"/>
            <a:ext cx="7967139" cy="531517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2B5AF9BF-93CE-471A-A5EE-C6B73CC64A91}" type="slidenum">
              <a:rPr lang="en-US" smtClean="0"/>
              <a:pPr/>
              <a:t>8</a:t>
            </a:fld>
            <a:endParaRPr lang="en-US"/>
          </a:p>
        </p:txBody>
      </p:sp>
    </p:spTree>
    <p:extLst>
      <p:ext uri="{BB962C8B-B14F-4D97-AF65-F5344CB8AC3E}">
        <p14:creationId xmlns:p14="http://schemas.microsoft.com/office/powerpoint/2010/main" val="4038678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p:cNvPicPr>
            <a:picLocks noChangeAspect="1"/>
          </p:cNvPicPr>
          <p:nvPr/>
        </p:nvPicPr>
        <p:blipFill>
          <a:blip r:embed="rId3" cstate="print"/>
          <a:srcRect/>
          <a:stretch>
            <a:fillRect/>
          </a:stretch>
        </p:blipFill>
        <p:spPr bwMode="auto">
          <a:xfrm>
            <a:off x="93306" y="659916"/>
            <a:ext cx="8952873" cy="5968581"/>
          </a:xfrm>
          <a:prstGeom prst="rect">
            <a:avLst/>
          </a:prstGeom>
          <a:noFill/>
          <a:ln w="9525">
            <a:noFill/>
            <a:miter lim="800000"/>
            <a:headEnd/>
            <a:tailEnd/>
          </a:ln>
        </p:spPr>
      </p:pic>
      <p:sp>
        <p:nvSpPr>
          <p:cNvPr id="3" name="Title 2"/>
          <p:cNvSpPr>
            <a:spLocks noGrp="1"/>
          </p:cNvSpPr>
          <p:nvPr>
            <p:ph type="title"/>
          </p:nvPr>
        </p:nvSpPr>
        <p:spPr/>
        <p:txBody>
          <a:bodyPr>
            <a:noAutofit/>
          </a:bodyPr>
          <a:lstStyle/>
          <a:p>
            <a:r>
              <a:rPr lang="en-US" sz="2800" dirty="0" smtClean="0"/>
              <a:t>Outside Luz Rail Station and the Redevelopment Project in the City Center</a:t>
            </a:r>
            <a:endParaRPr lang="en-US" sz="2800" dirty="0"/>
          </a:p>
        </p:txBody>
      </p:sp>
      <p:sp>
        <p:nvSpPr>
          <p:cNvPr id="4" name="Slide Number Placeholder 3"/>
          <p:cNvSpPr>
            <a:spLocks noGrp="1"/>
          </p:cNvSpPr>
          <p:nvPr>
            <p:ph type="sldNum" sz="quarter" idx="12"/>
          </p:nvPr>
        </p:nvSpPr>
        <p:spPr/>
        <p:txBody>
          <a:bodyPr/>
          <a:lstStyle/>
          <a:p>
            <a:fld id="{2B5AF9BF-93CE-471A-A5EE-C6B73CC64A91}" type="slidenum">
              <a:rPr lang="en-US" smtClean="0"/>
              <a:pPr/>
              <a:t>9</a:t>
            </a:fld>
            <a:endParaRPr lang="en-US"/>
          </a:p>
        </p:txBody>
      </p:sp>
    </p:spTree>
    <p:extLst>
      <p:ext uri="{BB962C8B-B14F-4D97-AF65-F5344CB8AC3E}">
        <p14:creationId xmlns:p14="http://schemas.microsoft.com/office/powerpoint/2010/main" val="2843431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1691</Words>
  <Application>Microsoft Office PowerPoint</Application>
  <PresentationFormat>On-screen Show (4:3)</PresentationFormat>
  <Paragraphs>111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Towards sustainable mobility – challenges and ideas from Brazilian cities</vt:lpstr>
      <vt:lpstr>Elements of sustainable transport</vt:lpstr>
      <vt:lpstr>São Paulo Metropolitan Network -- today</vt:lpstr>
      <vt:lpstr>São Paulo Metropolitan Network – in 20-30 years?</vt:lpstr>
      <vt:lpstr>Metro Line 4</vt:lpstr>
      <vt:lpstr>São Paulo Metropolitan Network – in 20-30 years?</vt:lpstr>
      <vt:lpstr>Jobs/inhabitant ratios in SP Metro Area</vt:lpstr>
      <vt:lpstr>Inside Luz Rail Station – integration point for 2 Metro lines and 3 CPTM Lines</vt:lpstr>
      <vt:lpstr>Outside Luz Rail Station and the Redevelopment Project in the City Center</vt:lpstr>
      <vt:lpstr>Urban Operations</vt:lpstr>
      <vt:lpstr>Integrated transport-land use modeling</vt:lpstr>
      <vt:lpstr>Point density plot of single-occupancy automobile trips in São Paulo (2007 OD Survey)</vt:lpstr>
      <vt:lpstr>Demand Management: CENU/WTC Pilot Project</vt:lpstr>
      <vt:lpstr>Pillars of Sustainable Urban Transport</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Georges Bianco Darido</dc:creator>
  <cp:lastModifiedBy>Georges Bianco Darido</cp:lastModifiedBy>
  <cp:revision>65</cp:revision>
  <cp:lastPrinted>2013-02-27T01:16:37Z</cp:lastPrinted>
  <dcterms:created xsi:type="dcterms:W3CDTF">2013-02-16T16:43:13Z</dcterms:created>
  <dcterms:modified xsi:type="dcterms:W3CDTF">2013-02-27T01:16:37Z</dcterms:modified>
</cp:coreProperties>
</file>