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73" r:id="rId1"/>
    <p:sldMasterId id="2147484597" r:id="rId2"/>
    <p:sldMasterId id="2147484645" r:id="rId3"/>
    <p:sldMasterId id="2147484666" r:id="rId4"/>
    <p:sldMasterId id="2147484755" r:id="rId5"/>
    <p:sldMasterId id="2147484770" r:id="rId6"/>
  </p:sldMasterIdLst>
  <p:notesMasterIdLst>
    <p:notesMasterId r:id="rId12"/>
  </p:notesMasterIdLst>
  <p:handoutMasterIdLst>
    <p:handoutMasterId r:id="rId13"/>
  </p:handoutMasterIdLst>
  <p:sldIdLst>
    <p:sldId id="556" r:id="rId7"/>
    <p:sldId id="509" r:id="rId8"/>
    <p:sldId id="442" r:id="rId9"/>
    <p:sldId id="399" r:id="rId10"/>
    <p:sldId id="561" r:id="rId11"/>
  </p:sldIdLst>
  <p:sldSz cx="9144000" cy="6858000" type="screen4x3"/>
  <p:notesSz cx="6797675" cy="9926638"/>
  <p:custDataLst>
    <p:tags r:id="rId14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09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2880">
          <p15:clr>
            <a:srgbClr val="A4A3A4"/>
          </p15:clr>
        </p15:guide>
        <p15:guide id="4" pos="136">
          <p15:clr>
            <a:srgbClr val="A4A3A4"/>
          </p15:clr>
        </p15:guide>
        <p15:guide id="5" pos="562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i Blume" initials="M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33"/>
    <a:srgbClr val="CC3300"/>
    <a:srgbClr val="EBD5D5"/>
    <a:srgbClr val="F5EBEB"/>
    <a:srgbClr val="E5C9C9"/>
    <a:srgbClr val="E2C4C4"/>
    <a:srgbClr val="EDDBDB"/>
    <a:srgbClr val="D2D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2" autoAdjust="0"/>
    <p:restoredTop sz="98519" autoAdjust="0"/>
  </p:normalViewPr>
  <p:slideViewPr>
    <p:cSldViewPr snapToObjects="1">
      <p:cViewPr>
        <p:scale>
          <a:sx n="90" d="100"/>
          <a:sy n="90" d="100"/>
        </p:scale>
        <p:origin x="-1560" y="-120"/>
      </p:cViewPr>
      <p:guideLst>
        <p:guide orient="horz" pos="709"/>
        <p:guide orient="horz" pos="2160"/>
        <p:guide pos="2880"/>
        <p:guide pos="136"/>
        <p:guide pos="5624"/>
      </p:guideLst>
    </p:cSldViewPr>
  </p:slideViewPr>
  <p:outlineViewPr>
    <p:cViewPr>
      <p:scale>
        <a:sx n="33" d="100"/>
        <a:sy n="33" d="100"/>
      </p:scale>
      <p:origin x="0" y="67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Objects="1">
      <p:cViewPr varScale="1">
        <p:scale>
          <a:sx n="76" d="100"/>
          <a:sy n="76" d="100"/>
        </p:scale>
        <p:origin x="-2130" y="-114"/>
      </p:cViewPr>
      <p:guideLst>
        <p:guide orient="horz" pos="3127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600" cy="496650"/>
          </a:xfrm>
          <a:prstGeom prst="rect">
            <a:avLst/>
          </a:prstGeom>
        </p:spPr>
        <p:txBody>
          <a:bodyPr vert="horz" lIns="92139" tIns="46069" rIns="92139" bIns="46069" rtlCol="0"/>
          <a:lstStyle>
            <a:lvl1pPr algn="l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488" y="0"/>
            <a:ext cx="2944600" cy="496650"/>
          </a:xfrm>
          <a:prstGeom prst="rect">
            <a:avLst/>
          </a:prstGeom>
        </p:spPr>
        <p:txBody>
          <a:bodyPr vert="horz" lIns="92139" tIns="46069" rIns="92139" bIns="46069" rtlCol="0"/>
          <a:lstStyle>
            <a:lvl1pPr algn="r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86F2AD9-9BA9-41D2-907B-AED62ED08176}" type="datetimeFigureOut">
              <a:rPr lang="de-DE"/>
              <a:pPr>
                <a:defRPr/>
              </a:pPr>
              <a:t>16.01.2015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402"/>
            <a:ext cx="2944600" cy="496650"/>
          </a:xfrm>
          <a:prstGeom prst="rect">
            <a:avLst/>
          </a:prstGeom>
        </p:spPr>
        <p:txBody>
          <a:bodyPr vert="horz" lIns="92139" tIns="46069" rIns="92139" bIns="46069" rtlCol="0" anchor="b"/>
          <a:lstStyle>
            <a:lvl1pPr algn="l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488" y="9428402"/>
            <a:ext cx="2944600" cy="496650"/>
          </a:xfrm>
          <a:prstGeom prst="rect">
            <a:avLst/>
          </a:prstGeom>
        </p:spPr>
        <p:txBody>
          <a:bodyPr vert="horz" lIns="92139" tIns="46069" rIns="92139" bIns="46069" rtlCol="0" anchor="b"/>
          <a:lstStyle>
            <a:lvl1pPr algn="r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D6A8DAC-F6D2-49F1-A033-C9ACC92A0D9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5065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39836" cy="49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0" tIns="46064" rIns="92130" bIns="4606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252" y="1"/>
            <a:ext cx="2939836" cy="49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0" tIns="46064" rIns="92130" bIns="4606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9300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357" y="4717375"/>
            <a:ext cx="5434964" cy="446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0" tIns="46064" rIns="92130" bIns="460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576"/>
            <a:ext cx="2939836" cy="49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0" tIns="46064" rIns="92130" bIns="4606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252" y="9431576"/>
            <a:ext cx="2939836" cy="49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0" tIns="46064" rIns="92130" bIns="4606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1A3862D-E64A-4B4F-B63A-D24366B2439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3673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67FAFC-31FD-4B4A-9B3A-35B272EB266D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841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Satzpunkte ergänzt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57B83-40B3-42A1-82B6-DA0690F812BD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3050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7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 descr="4b991f9b3f.jpg"/>
          <p:cNvPicPr>
            <a:picLocks noChangeAspect="1"/>
          </p:cNvPicPr>
          <p:nvPr userDrawn="1"/>
        </p:nvPicPr>
        <p:blipFill>
          <a:blip r:embed="rId2" cstate="print">
            <a:lum bright="14000"/>
            <a:grayscl/>
          </a:blip>
          <a:srcRect l="2892"/>
          <a:stretch>
            <a:fillRect/>
          </a:stretch>
        </p:blipFill>
        <p:spPr bwMode="auto">
          <a:xfrm>
            <a:off x="500063" y="3443288"/>
            <a:ext cx="52149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pieren 41"/>
          <p:cNvGrpSpPr>
            <a:grpSpLocks/>
          </p:cNvGrpSpPr>
          <p:nvPr userDrawn="1"/>
        </p:nvGrpSpPr>
        <p:grpSpPr bwMode="auto">
          <a:xfrm>
            <a:off x="6510338" y="1546225"/>
            <a:ext cx="1766887" cy="1549400"/>
            <a:chOff x="6510434" y="857231"/>
            <a:chExt cx="1766724" cy="1548883"/>
          </a:xfrm>
        </p:grpSpPr>
        <p:pic>
          <p:nvPicPr>
            <p:cNvPr id="7" name="Picture 18" descr="tu-logo_2d_rot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10434" y="857231"/>
              <a:ext cx="1766724" cy="1304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15"/>
            <p:cNvSpPr>
              <a:spLocks noChangeArrowheads="1"/>
            </p:cNvSpPr>
            <p:nvPr userDrawn="1"/>
          </p:nvSpPr>
          <p:spPr bwMode="auto">
            <a:xfrm>
              <a:off x="6510434" y="2160134"/>
              <a:ext cx="1766724" cy="245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de-DE" sz="1600" b="1" i="1">
                  <a:solidFill>
                    <a:srgbClr val="990000"/>
                  </a:solidFill>
                  <a:latin typeface="Arial" charset="0"/>
                  <a:cs typeface="Arial" charset="0"/>
                </a:rPr>
                <a:t>Bereich Logistik</a:t>
              </a:r>
            </a:p>
          </p:txBody>
        </p:sp>
      </p:grpSp>
      <p:cxnSp>
        <p:nvCxnSpPr>
          <p:cNvPr id="9" name="Gerade Verbindung 8"/>
          <p:cNvCxnSpPr/>
          <p:nvPr userDrawn="1"/>
        </p:nvCxnSpPr>
        <p:spPr>
          <a:xfrm rot="5400000">
            <a:off x="2710656" y="3853657"/>
            <a:ext cx="6008687" cy="0"/>
          </a:xfrm>
          <a:prstGeom prst="line">
            <a:avLst/>
          </a:prstGeom>
          <a:ln w="28575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30"/>
          <p:cNvSpPr>
            <a:spLocks noGrp="1"/>
          </p:cNvSpPr>
          <p:nvPr>
            <p:ph type="body" sz="quarter" idx="10"/>
          </p:nvPr>
        </p:nvSpPr>
        <p:spPr>
          <a:xfrm>
            <a:off x="495865" y="1444915"/>
            <a:ext cx="4714875" cy="634020"/>
          </a:xfrm>
        </p:spPr>
        <p:txBody>
          <a:bodyPr>
            <a:normAutofit/>
          </a:bodyPr>
          <a:lstStyle>
            <a:lvl1pPr algn="ctr">
              <a:buNone/>
              <a:defRPr sz="1600" baseline="0">
                <a:solidFill>
                  <a:schemeClr val="tx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38" name="Textplatzhalter 37"/>
          <p:cNvSpPr>
            <a:spLocks noGrp="1"/>
          </p:cNvSpPr>
          <p:nvPr>
            <p:ph type="body" sz="quarter" idx="13"/>
          </p:nvPr>
        </p:nvSpPr>
        <p:spPr>
          <a:xfrm>
            <a:off x="495865" y="4429132"/>
            <a:ext cx="4714875" cy="704110"/>
          </a:xfrm>
        </p:spPr>
        <p:txBody>
          <a:bodyPr anchor="b">
            <a:normAutofit/>
          </a:bodyPr>
          <a:lstStyle>
            <a:lvl1pPr algn="ctr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14"/>
          </p:nvPr>
        </p:nvSpPr>
        <p:spPr>
          <a:xfrm>
            <a:off x="486904" y="5375237"/>
            <a:ext cx="4732796" cy="338554"/>
          </a:xfrm>
        </p:spPr>
        <p:txBody>
          <a:bodyPr>
            <a:spAutoFit/>
          </a:bodyPr>
          <a:lstStyle>
            <a:lvl1pPr algn="ctr"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0" y="976313"/>
            <a:ext cx="9144000" cy="0"/>
          </a:xfrm>
          <a:prstGeom prst="line">
            <a:avLst/>
          </a:prstGeom>
          <a:ln w="28575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 userDrawn="1"/>
        </p:nvCxnSpPr>
        <p:spPr>
          <a:xfrm>
            <a:off x="0" y="6094413"/>
            <a:ext cx="9144000" cy="1587"/>
          </a:xfrm>
          <a:prstGeom prst="line">
            <a:avLst/>
          </a:prstGeom>
          <a:ln w="28575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9"/>
          <p:cNvSpPr>
            <a:spLocks noChangeArrowheads="1"/>
          </p:cNvSpPr>
          <p:nvPr userDrawn="1"/>
        </p:nvSpPr>
        <p:spPr bwMode="auto">
          <a:xfrm>
            <a:off x="3856038" y="6461125"/>
            <a:ext cx="14319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de-DE" sz="1200" b="1" dirty="0"/>
              <a:t>– </a:t>
            </a:r>
            <a:fld id="{7FC332E8-81E1-4116-B4AC-9BFAEA206327}" type="slidenum">
              <a:rPr lang="de-DE" sz="1200" b="1"/>
              <a:pPr algn="ctr" eaLnBrk="0" hangingPunct="0">
                <a:defRPr/>
              </a:pPr>
              <a:t>‹#›</a:t>
            </a:fld>
            <a:r>
              <a:rPr lang="de-DE" sz="1200" b="1" dirty="0"/>
              <a:t> –</a:t>
            </a:r>
          </a:p>
        </p:txBody>
      </p:sp>
      <p:grpSp>
        <p:nvGrpSpPr>
          <p:cNvPr id="4" name="Gruppieren 16"/>
          <p:cNvGrpSpPr>
            <a:grpSpLocks/>
          </p:cNvGrpSpPr>
          <p:nvPr userDrawn="1"/>
        </p:nvGrpSpPr>
        <p:grpSpPr bwMode="auto">
          <a:xfrm>
            <a:off x="7586663" y="6197600"/>
            <a:ext cx="1441450" cy="514350"/>
            <a:chOff x="7586682" y="6231749"/>
            <a:chExt cx="1440665" cy="514113"/>
          </a:xfrm>
        </p:grpSpPr>
        <p:pic>
          <p:nvPicPr>
            <p:cNvPr id="10" name="Picture 18" descr="tu-logo_2d_rot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86682" y="6264534"/>
              <a:ext cx="642942" cy="481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feld 10"/>
            <p:cNvSpPr txBox="1"/>
            <p:nvPr userDrawn="1"/>
          </p:nvSpPr>
          <p:spPr>
            <a:xfrm>
              <a:off x="8170564" y="6231749"/>
              <a:ext cx="856783" cy="3998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indent="-180000">
                <a:spcBef>
                  <a:spcPct val="20000"/>
                </a:spcBef>
                <a:buClr>
                  <a:srgbClr val="1F497D"/>
                </a:buClr>
                <a:buSzPct val="120000"/>
                <a:buFont typeface="Wingdings" pitchFamily="2" charset="2"/>
                <a:buNone/>
                <a:defRPr/>
              </a:pPr>
              <a:r>
                <a:rPr lang="de-DE" sz="1000" b="1" i="1" dirty="0">
                  <a:solidFill>
                    <a:srgbClr val="990000"/>
                  </a:solidFill>
                  <a:latin typeface="Arial" pitchFamily="34" charset="0"/>
                  <a:cs typeface="Arial" pitchFamily="34" charset="0"/>
                </a:rPr>
                <a:t>Bereich</a:t>
              </a:r>
              <a:br>
                <a:rPr lang="de-DE" sz="1000" b="1" i="1" dirty="0">
                  <a:solidFill>
                    <a:srgbClr val="99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1000" b="1" i="1" dirty="0">
                  <a:solidFill>
                    <a:srgbClr val="990000"/>
                  </a:solidFill>
                  <a:latin typeface="Arial" pitchFamily="34" charset="0"/>
                  <a:cs typeface="Arial" pitchFamily="34" charset="0"/>
                </a:rPr>
                <a:t>Logistik</a:t>
              </a:r>
            </a:p>
          </p:txBody>
        </p:sp>
      </p:grpSp>
      <p:sp>
        <p:nvSpPr>
          <p:cNvPr id="14" name="Textfeld 13"/>
          <p:cNvSpPr txBox="1"/>
          <p:nvPr userDrawn="1"/>
        </p:nvSpPr>
        <p:spPr>
          <a:xfrm>
            <a:off x="361950" y="6162675"/>
            <a:ext cx="358748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Contribution to Sustainable Logistics</a:t>
            </a:r>
            <a:endParaRPr lang="de-DE" sz="1000" b="1" dirty="0" smtClean="0">
              <a:solidFill>
                <a:schemeClr val="tx1"/>
              </a:solidFill>
            </a:endParaRPr>
          </a:p>
          <a:p>
            <a:pPr indent="-180000">
              <a:spcBef>
                <a:spcPct val="20000"/>
              </a:spcBef>
              <a:buClr>
                <a:srgbClr val="1F497D"/>
              </a:buClr>
              <a:buSzPct val="120000"/>
              <a:buFont typeface="Wingdings" pitchFamily="2" charset="2"/>
              <a:buNone/>
              <a:defRPr/>
            </a:pPr>
            <a:r>
              <a:rPr lang="de-DE" sz="1000" b="1" dirty="0" err="1" smtClean="0"/>
              <a:t>January</a:t>
            </a:r>
            <a:r>
              <a:rPr lang="de-DE" sz="1000" b="1" dirty="0" smtClean="0"/>
              <a:t> 2014</a:t>
            </a:r>
          </a:p>
          <a:p>
            <a:pPr indent="-180000">
              <a:spcBef>
                <a:spcPct val="20000"/>
              </a:spcBef>
              <a:buClr>
                <a:srgbClr val="1F497D"/>
              </a:buClr>
              <a:buSzPct val="120000"/>
              <a:buFont typeface="Wingdings" pitchFamily="2" charset="2"/>
              <a:buNone/>
              <a:defRPr/>
            </a:pPr>
            <a:r>
              <a:rPr lang="de-DE" sz="1000" b="1" i="1" dirty="0" smtClean="0">
                <a:solidFill>
                  <a:srgbClr val="990000"/>
                </a:solidFill>
              </a:rPr>
              <a:t>Prof. Dr.-Ing. Frank Straube</a:t>
            </a:r>
            <a:endParaRPr lang="de-DE" sz="1000" b="1" i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9751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6" descr="4b991f9b3f.jpg"/>
          <p:cNvPicPr>
            <a:picLocks noChangeAspect="1"/>
          </p:cNvPicPr>
          <p:nvPr userDrawn="1"/>
        </p:nvPicPr>
        <p:blipFill>
          <a:blip r:embed="rId2" cstate="print">
            <a:lum bright="14000"/>
            <a:grayscl/>
          </a:blip>
          <a:srcRect l="2892"/>
          <a:stretch>
            <a:fillRect/>
          </a:stretch>
        </p:blipFill>
        <p:spPr bwMode="auto">
          <a:xfrm>
            <a:off x="500063" y="3443288"/>
            <a:ext cx="52149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uppieren 41"/>
          <p:cNvGrpSpPr>
            <a:grpSpLocks/>
          </p:cNvGrpSpPr>
          <p:nvPr userDrawn="1"/>
        </p:nvGrpSpPr>
        <p:grpSpPr bwMode="auto">
          <a:xfrm>
            <a:off x="6510338" y="1546225"/>
            <a:ext cx="1766887" cy="1549400"/>
            <a:chOff x="6510434" y="857231"/>
            <a:chExt cx="1766724" cy="1548883"/>
          </a:xfrm>
        </p:grpSpPr>
        <p:pic>
          <p:nvPicPr>
            <p:cNvPr id="8" name="Picture 18" descr="tu-logo_2d_rot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10434" y="857231"/>
              <a:ext cx="1766724" cy="1304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5"/>
            <p:cNvSpPr>
              <a:spLocks noChangeArrowheads="1"/>
            </p:cNvSpPr>
            <p:nvPr userDrawn="1"/>
          </p:nvSpPr>
          <p:spPr bwMode="auto">
            <a:xfrm>
              <a:off x="6510434" y="2160134"/>
              <a:ext cx="1766724" cy="245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de-DE" sz="1600" b="1" i="1" dirty="0">
                  <a:solidFill>
                    <a:srgbClr val="990000"/>
                  </a:solidFill>
                </a:rPr>
                <a:t>Bereich Logistik</a:t>
              </a:r>
            </a:p>
          </p:txBody>
        </p:sp>
      </p:grpSp>
      <p:cxnSp>
        <p:nvCxnSpPr>
          <p:cNvPr id="10" name="Gerade Verbindung 11"/>
          <p:cNvCxnSpPr/>
          <p:nvPr userDrawn="1"/>
        </p:nvCxnSpPr>
        <p:spPr>
          <a:xfrm rot="5400000">
            <a:off x="2710656" y="3853657"/>
            <a:ext cx="6008687" cy="0"/>
          </a:xfrm>
          <a:prstGeom prst="line">
            <a:avLst/>
          </a:prstGeom>
          <a:ln w="28575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495848" y="2129289"/>
            <a:ext cx="4714908" cy="101396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400">
                <a:solidFill>
                  <a:srgbClr val="99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0"/>
          </p:nvPr>
        </p:nvSpPr>
        <p:spPr>
          <a:xfrm>
            <a:off x="495865" y="1444915"/>
            <a:ext cx="4714875" cy="634020"/>
          </a:xfrm>
        </p:spPr>
        <p:txBody>
          <a:bodyPr>
            <a:normAutofit/>
          </a:bodyPr>
          <a:lstStyle>
            <a:lvl1pPr algn="ctr">
              <a:buNone/>
              <a:defRPr sz="1600" baseline="0">
                <a:solidFill>
                  <a:schemeClr val="tx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38" name="Textplatzhalter 37"/>
          <p:cNvSpPr>
            <a:spLocks noGrp="1"/>
          </p:cNvSpPr>
          <p:nvPr>
            <p:ph type="body" sz="quarter" idx="13"/>
          </p:nvPr>
        </p:nvSpPr>
        <p:spPr>
          <a:xfrm>
            <a:off x="495865" y="4429132"/>
            <a:ext cx="4714875" cy="704110"/>
          </a:xfrm>
        </p:spPr>
        <p:txBody>
          <a:bodyPr anchor="b">
            <a:normAutofit/>
          </a:bodyPr>
          <a:lstStyle>
            <a:lvl1pPr algn="ctr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14"/>
          </p:nvPr>
        </p:nvSpPr>
        <p:spPr>
          <a:xfrm>
            <a:off x="486904" y="5375237"/>
            <a:ext cx="4732796" cy="338554"/>
          </a:xfrm>
        </p:spPr>
        <p:txBody>
          <a:bodyPr>
            <a:spAutoFit/>
          </a:bodyPr>
          <a:lstStyle>
            <a:lvl1pPr algn="ctr"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>
            <a:off x="0" y="976313"/>
            <a:ext cx="9144000" cy="0"/>
          </a:xfrm>
          <a:prstGeom prst="line">
            <a:avLst/>
          </a:prstGeom>
          <a:ln w="28575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 userDrawn="1"/>
        </p:nvCxnSpPr>
        <p:spPr>
          <a:xfrm>
            <a:off x="0" y="6094413"/>
            <a:ext cx="9144000" cy="1587"/>
          </a:xfrm>
          <a:prstGeom prst="line">
            <a:avLst/>
          </a:prstGeom>
          <a:ln w="28575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9"/>
          <p:cNvSpPr>
            <a:spLocks noChangeArrowheads="1"/>
          </p:cNvSpPr>
          <p:nvPr userDrawn="1"/>
        </p:nvSpPr>
        <p:spPr bwMode="auto">
          <a:xfrm>
            <a:off x="3856038" y="6461125"/>
            <a:ext cx="14319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de-DE" sz="1200" b="1">
                <a:solidFill>
                  <a:prstClr val="black"/>
                </a:solidFill>
              </a:rPr>
              <a:t>– </a:t>
            </a:r>
            <a:fld id="{6200F7D1-36F3-4BBC-A5B2-EBAD9B580341}" type="slidenum">
              <a:rPr lang="de-DE" sz="1200" b="1">
                <a:solidFill>
                  <a:prstClr val="black"/>
                </a:solidFill>
              </a:rPr>
              <a:pPr algn="ctr" eaLnBrk="0" hangingPunct="0">
                <a:defRPr/>
              </a:pPr>
              <a:t>‹#›</a:t>
            </a:fld>
            <a:r>
              <a:rPr lang="de-DE" sz="1200" b="1">
                <a:solidFill>
                  <a:prstClr val="black"/>
                </a:solidFill>
              </a:rPr>
              <a:t> –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361950" y="6162675"/>
            <a:ext cx="3530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179388">
              <a:spcBef>
                <a:spcPct val="20000"/>
              </a:spcBef>
              <a:buClr>
                <a:srgbClr val="1F497D"/>
              </a:buClr>
              <a:buSzPct val="120000"/>
              <a:buFont typeface="Wingdings" pitchFamily="2" charset="2"/>
              <a:buNone/>
              <a:defRPr/>
            </a:pPr>
            <a:r>
              <a:rPr lang="de-DE" sz="1000" b="1" dirty="0">
                <a:solidFill>
                  <a:prstClr val="black"/>
                </a:solidFill>
              </a:rPr>
              <a:t>IIA1 – Einführung und Grundlagen, 15. Oktober 2013</a:t>
            </a:r>
          </a:p>
          <a:p>
            <a:pPr indent="-179388">
              <a:spcBef>
                <a:spcPct val="20000"/>
              </a:spcBef>
              <a:buClr>
                <a:srgbClr val="1F497D"/>
              </a:buClr>
              <a:buSzPct val="120000"/>
              <a:buFont typeface="Wingdings" pitchFamily="2" charset="2"/>
              <a:buNone/>
              <a:defRPr/>
            </a:pPr>
            <a:r>
              <a:rPr lang="de-DE" sz="1000" b="1" i="1" dirty="0">
                <a:solidFill>
                  <a:srgbClr val="990000"/>
                </a:solidFill>
              </a:rPr>
              <a:t>Prof. Dr.-Ing. Frank </a:t>
            </a:r>
            <a:r>
              <a:rPr lang="de-DE" sz="1000" b="1" i="1" dirty="0" err="1">
                <a:solidFill>
                  <a:srgbClr val="990000"/>
                </a:solidFill>
              </a:rPr>
              <a:t>Straube</a:t>
            </a:r>
            <a:r>
              <a:rPr lang="de-DE" sz="1000" b="1" i="1" dirty="0">
                <a:solidFill>
                  <a:srgbClr val="990000"/>
                </a:solidFill>
              </a:rPr>
              <a:t/>
            </a:r>
            <a:br>
              <a:rPr lang="de-DE" sz="1000" b="1" i="1" dirty="0">
                <a:solidFill>
                  <a:srgbClr val="990000"/>
                </a:solidFill>
              </a:rPr>
            </a:br>
            <a:r>
              <a:rPr lang="de-DE" sz="1000" b="1" i="1" dirty="0">
                <a:solidFill>
                  <a:srgbClr val="990000"/>
                </a:solidFill>
              </a:rPr>
              <a:t>Fachgebiet Logistik</a:t>
            </a:r>
          </a:p>
        </p:txBody>
      </p:sp>
      <p:grpSp>
        <p:nvGrpSpPr>
          <p:cNvPr id="8" name="Gruppieren 16"/>
          <p:cNvGrpSpPr>
            <a:grpSpLocks/>
          </p:cNvGrpSpPr>
          <p:nvPr userDrawn="1"/>
        </p:nvGrpSpPr>
        <p:grpSpPr bwMode="auto">
          <a:xfrm>
            <a:off x="7586663" y="6197600"/>
            <a:ext cx="1441450" cy="514350"/>
            <a:chOff x="7586682" y="6231749"/>
            <a:chExt cx="1440665" cy="514113"/>
          </a:xfrm>
        </p:grpSpPr>
        <p:pic>
          <p:nvPicPr>
            <p:cNvPr id="9" name="Picture 18" descr="tu-logo_2d_rot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86682" y="6264534"/>
              <a:ext cx="642942" cy="481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feld 9"/>
            <p:cNvSpPr txBox="1"/>
            <p:nvPr userDrawn="1"/>
          </p:nvSpPr>
          <p:spPr>
            <a:xfrm>
              <a:off x="8170564" y="6231749"/>
              <a:ext cx="856783" cy="3998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indent="-179388">
                <a:spcBef>
                  <a:spcPct val="20000"/>
                </a:spcBef>
                <a:buClr>
                  <a:srgbClr val="1F497D"/>
                </a:buClr>
                <a:buSzPct val="120000"/>
                <a:buFont typeface="Wingdings" pitchFamily="2" charset="2"/>
                <a:buNone/>
                <a:defRPr/>
              </a:pPr>
              <a:r>
                <a:rPr lang="de-DE" sz="1000" b="1" i="1">
                  <a:solidFill>
                    <a:srgbClr val="990000"/>
                  </a:solidFill>
                </a:rPr>
                <a:t>Bereich</a:t>
              </a:r>
              <a:br>
                <a:rPr lang="de-DE" sz="1000" b="1" i="1">
                  <a:solidFill>
                    <a:srgbClr val="990000"/>
                  </a:solidFill>
                </a:rPr>
              </a:br>
              <a:r>
                <a:rPr lang="de-DE" sz="1000" b="1" i="1">
                  <a:solidFill>
                    <a:srgbClr val="990000"/>
                  </a:solidFill>
                </a:rPr>
                <a:t>Logistik</a:t>
              </a:r>
            </a:p>
          </p:txBody>
        </p:sp>
      </p:grpSp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6040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0"/>
          </p:nvPr>
        </p:nvSpPr>
        <p:spPr>
          <a:xfrm>
            <a:off x="457200" y="1262048"/>
            <a:ext cx="8286750" cy="4667282"/>
          </a:xfrm>
        </p:spPr>
        <p:txBody>
          <a:bodyPr/>
          <a:lstStyle>
            <a:lvl1pPr>
              <a:defRPr/>
            </a:lvl1pPr>
            <a:lvl2pPr marL="628650" indent="-268288">
              <a:defRPr/>
            </a:lvl2pPr>
            <a:lvl3pPr marL="804863" indent="-268288">
              <a:defRPr/>
            </a:lvl3pPr>
            <a:lvl4pPr marL="990600" indent="-269875">
              <a:defRPr/>
            </a:lvl4pPr>
            <a:lvl5pPr marL="1166813" indent="-269875"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/>
          <p:cNvCxnSpPr/>
          <p:nvPr userDrawn="1"/>
        </p:nvCxnSpPr>
        <p:spPr>
          <a:xfrm rot="5400000">
            <a:off x="-1361281" y="3853657"/>
            <a:ext cx="6008687" cy="0"/>
          </a:xfrm>
          <a:prstGeom prst="line">
            <a:avLst/>
          </a:prstGeom>
          <a:ln w="28575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>
            <a:spLocks noChangeArrowheads="1"/>
          </p:cNvSpPr>
          <p:nvPr userDrawn="1"/>
        </p:nvSpPr>
        <p:spPr bwMode="blackWhite">
          <a:xfrm>
            <a:off x="457200" y="249238"/>
            <a:ext cx="35988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de-DE" sz="2200" b="1" dirty="0">
                <a:solidFill>
                  <a:srgbClr val="990000"/>
                </a:solidFill>
              </a:rPr>
              <a:t>Agenda</a:t>
            </a:r>
          </a:p>
        </p:txBody>
      </p:sp>
      <p:grpSp>
        <p:nvGrpSpPr>
          <p:cNvPr id="5" name="Gruppieren 8"/>
          <p:cNvGrpSpPr>
            <a:grpSpLocks/>
          </p:cNvGrpSpPr>
          <p:nvPr userDrawn="1"/>
        </p:nvGrpSpPr>
        <p:grpSpPr bwMode="auto">
          <a:xfrm>
            <a:off x="7586663" y="6197600"/>
            <a:ext cx="1441450" cy="514350"/>
            <a:chOff x="7586682" y="6231749"/>
            <a:chExt cx="1440665" cy="514113"/>
          </a:xfrm>
        </p:grpSpPr>
        <p:pic>
          <p:nvPicPr>
            <p:cNvPr id="6" name="Picture 18" descr="tu-logo_2d_rot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86682" y="6264534"/>
              <a:ext cx="642942" cy="481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feld 6"/>
            <p:cNvSpPr txBox="1"/>
            <p:nvPr userDrawn="1"/>
          </p:nvSpPr>
          <p:spPr>
            <a:xfrm>
              <a:off x="8170564" y="6231749"/>
              <a:ext cx="856783" cy="3998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indent="-179388">
                <a:spcBef>
                  <a:spcPct val="20000"/>
                </a:spcBef>
                <a:buClr>
                  <a:srgbClr val="1F497D"/>
                </a:buClr>
                <a:buSzPct val="120000"/>
                <a:buFont typeface="Wingdings" pitchFamily="2" charset="2"/>
                <a:buNone/>
                <a:defRPr/>
              </a:pPr>
              <a:r>
                <a:rPr lang="de-DE" sz="1000" b="1" i="1">
                  <a:solidFill>
                    <a:srgbClr val="990000"/>
                  </a:solidFill>
                </a:rPr>
                <a:t>Bereich</a:t>
              </a:r>
              <a:br>
                <a:rPr lang="de-DE" sz="1000" b="1" i="1">
                  <a:solidFill>
                    <a:srgbClr val="990000"/>
                  </a:solidFill>
                </a:rPr>
              </a:br>
              <a:r>
                <a:rPr lang="de-DE" sz="1000" b="1" i="1">
                  <a:solidFill>
                    <a:srgbClr val="990000"/>
                  </a:solidFill>
                </a:rPr>
                <a:t>Logistik</a:t>
              </a:r>
            </a:p>
          </p:txBody>
        </p:sp>
      </p:grpSp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3856038" y="6461125"/>
            <a:ext cx="14319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de-DE" sz="1200" b="1">
                <a:solidFill>
                  <a:prstClr val="black"/>
                </a:solidFill>
              </a:rPr>
              <a:t>– </a:t>
            </a:r>
            <a:fld id="{C7346D37-EBFB-41B2-9EF8-C414F86EF0FD}" type="slidenum">
              <a:rPr lang="de-DE" sz="1200" b="1">
                <a:solidFill>
                  <a:prstClr val="black"/>
                </a:solidFill>
              </a:rPr>
              <a:pPr algn="ctr" eaLnBrk="0" hangingPunct="0">
                <a:defRPr/>
              </a:pPr>
              <a:t>‹#›</a:t>
            </a:fld>
            <a:r>
              <a:rPr lang="de-DE" sz="1200" b="1">
                <a:solidFill>
                  <a:prstClr val="black"/>
                </a:solidFill>
              </a:rPr>
              <a:t> –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0"/>
          </p:nvPr>
        </p:nvSpPr>
        <p:spPr>
          <a:xfrm>
            <a:off x="1714480" y="1260024"/>
            <a:ext cx="5929354" cy="43577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buClrTx/>
              <a:buSzPct val="100000"/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720000" indent="-360000">
              <a:spcBef>
                <a:spcPts val="1200"/>
              </a:spcBef>
              <a:buClrTx/>
              <a:buSzPct val="100000"/>
              <a:buFont typeface="+mj-lt"/>
              <a:buAutoNum type="alphaLcPeriod"/>
              <a:defRPr sz="1800">
                <a:solidFill>
                  <a:schemeClr val="tx1"/>
                </a:solidFill>
              </a:defRPr>
            </a:lvl2pPr>
            <a:lvl3pPr marL="1080000" indent="-360000">
              <a:spcBef>
                <a:spcPts val="1200"/>
              </a:spcBef>
              <a:buClrTx/>
              <a:buSzPct val="100000"/>
              <a:buFont typeface="+mj-lt"/>
              <a:buAutoNum type="romanLcPeriod"/>
              <a:defRPr sz="1800">
                <a:solidFill>
                  <a:schemeClr val="tx1"/>
                </a:solidFill>
              </a:defRPr>
            </a:lvl3pPr>
            <a:lvl4pPr>
              <a:buClr>
                <a:srgbClr val="990000"/>
              </a:buClr>
              <a:buSzPct val="80000"/>
              <a:buFont typeface="Arial" pitchFamily="34" charset="0"/>
              <a:buChar char="►"/>
              <a:defRPr sz="2400">
                <a:solidFill>
                  <a:schemeClr val="tx1"/>
                </a:solidFill>
              </a:defRPr>
            </a:lvl4pPr>
            <a:lvl5pPr>
              <a:buClr>
                <a:srgbClr val="990000"/>
              </a:buClr>
              <a:buSzPct val="80000"/>
              <a:buFont typeface="Arial" pitchFamily="34" charset="0"/>
              <a:buChar char="►"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D125A7CB-3D78-440E-97D4-1F58CC79223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22"/>
          <p:cNvSpPr>
            <a:spLocks noChangeArrowheads="1"/>
          </p:cNvSpPr>
          <p:nvPr userDrawn="1"/>
        </p:nvSpPr>
        <p:spPr bwMode="auto">
          <a:xfrm>
            <a:off x="-795338" y="3003550"/>
            <a:ext cx="360363" cy="360363"/>
          </a:xfrm>
          <a:prstGeom prst="ellipse">
            <a:avLst/>
          </a:prstGeom>
          <a:solidFill>
            <a:srgbClr val="999933"/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" name="Oval 23"/>
          <p:cNvSpPr>
            <a:spLocks noChangeArrowheads="1"/>
          </p:cNvSpPr>
          <p:nvPr userDrawn="1"/>
        </p:nvSpPr>
        <p:spPr bwMode="auto">
          <a:xfrm>
            <a:off x="-795338" y="2219325"/>
            <a:ext cx="360363" cy="360363"/>
          </a:xfrm>
          <a:prstGeom prst="ellipse">
            <a:avLst/>
          </a:prstGeom>
          <a:solidFill>
            <a:srgbClr val="455695"/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7" name="Oval 24"/>
          <p:cNvSpPr>
            <a:spLocks noChangeArrowheads="1"/>
          </p:cNvSpPr>
          <p:nvPr userDrawn="1"/>
        </p:nvSpPr>
        <p:spPr bwMode="auto">
          <a:xfrm>
            <a:off x="-795338" y="1435100"/>
            <a:ext cx="360363" cy="360363"/>
          </a:xfrm>
          <a:prstGeom prst="ellipse">
            <a:avLst/>
          </a:prstGeom>
          <a:solidFill>
            <a:srgbClr val="993333"/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8" name="Oval 25"/>
          <p:cNvSpPr>
            <a:spLocks noChangeArrowheads="1"/>
          </p:cNvSpPr>
          <p:nvPr userDrawn="1"/>
        </p:nvSpPr>
        <p:spPr bwMode="auto">
          <a:xfrm>
            <a:off x="-795338" y="3787775"/>
            <a:ext cx="360363" cy="360363"/>
          </a:xfrm>
          <a:prstGeom prst="ellipse">
            <a:avLst/>
          </a:prstGeom>
          <a:solidFill>
            <a:srgbClr val="FF9900"/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9" name="Oval 26"/>
          <p:cNvSpPr>
            <a:spLocks noChangeArrowheads="1"/>
          </p:cNvSpPr>
          <p:nvPr userDrawn="1"/>
        </p:nvSpPr>
        <p:spPr bwMode="auto">
          <a:xfrm>
            <a:off x="-795338" y="4572000"/>
            <a:ext cx="360363" cy="360363"/>
          </a:xfrm>
          <a:prstGeom prst="ellipse">
            <a:avLst/>
          </a:prstGeom>
          <a:solidFill>
            <a:srgbClr val="898989"/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" name="Oval 27"/>
          <p:cNvSpPr>
            <a:spLocks noChangeArrowheads="1"/>
          </p:cNvSpPr>
          <p:nvPr userDrawn="1"/>
        </p:nvSpPr>
        <p:spPr bwMode="auto">
          <a:xfrm>
            <a:off x="-1817688" y="4572000"/>
            <a:ext cx="360363" cy="360363"/>
          </a:xfrm>
          <a:prstGeom prst="ellipse">
            <a:avLst/>
          </a:prstGeom>
          <a:solidFill>
            <a:srgbClr val="C0C0C0"/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1" name="Oval 28"/>
          <p:cNvSpPr>
            <a:spLocks noChangeArrowheads="1"/>
          </p:cNvSpPr>
          <p:nvPr userDrawn="1"/>
        </p:nvSpPr>
        <p:spPr bwMode="auto">
          <a:xfrm>
            <a:off x="-1817688" y="1435100"/>
            <a:ext cx="360363" cy="360363"/>
          </a:xfrm>
          <a:prstGeom prst="ellipse">
            <a:avLst/>
          </a:prstGeom>
          <a:solidFill>
            <a:srgbClr val="E1A3A3"/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2" name="Oval 29"/>
          <p:cNvSpPr>
            <a:spLocks noChangeArrowheads="1"/>
          </p:cNvSpPr>
          <p:nvPr userDrawn="1"/>
        </p:nvSpPr>
        <p:spPr bwMode="auto">
          <a:xfrm>
            <a:off x="-1817688" y="2219325"/>
            <a:ext cx="360363" cy="360363"/>
          </a:xfrm>
          <a:prstGeom prst="ellipse">
            <a:avLst/>
          </a:prstGeom>
          <a:solidFill>
            <a:srgbClr val="7C8BC2"/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3" name="Oval 30"/>
          <p:cNvSpPr>
            <a:spLocks noChangeArrowheads="1"/>
          </p:cNvSpPr>
          <p:nvPr userDrawn="1"/>
        </p:nvSpPr>
        <p:spPr bwMode="auto">
          <a:xfrm>
            <a:off x="-1817688" y="3003550"/>
            <a:ext cx="360363" cy="360363"/>
          </a:xfrm>
          <a:prstGeom prst="ellipse">
            <a:avLst/>
          </a:prstGeom>
          <a:solidFill>
            <a:srgbClr val="D7D581"/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4" name="Oval 31"/>
          <p:cNvSpPr>
            <a:spLocks noChangeArrowheads="1"/>
          </p:cNvSpPr>
          <p:nvPr userDrawn="1"/>
        </p:nvSpPr>
        <p:spPr bwMode="auto">
          <a:xfrm>
            <a:off x="-1817688" y="3787775"/>
            <a:ext cx="360363" cy="360363"/>
          </a:xfrm>
          <a:prstGeom prst="ellipse">
            <a:avLst/>
          </a:prstGeom>
          <a:solidFill>
            <a:srgbClr val="FFCE85"/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5" name="Textfeld 14"/>
          <p:cNvSpPr txBox="1"/>
          <p:nvPr userDrawn="1"/>
        </p:nvSpPr>
        <p:spPr>
          <a:xfrm>
            <a:off x="-1023938" y="1884363"/>
            <a:ext cx="819150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kern="0" dirty="0">
                <a:solidFill>
                  <a:sysClr val="windowText" lastClr="000000"/>
                </a:solidFill>
                <a:latin typeface="Arial" charset="0"/>
              </a:rPr>
              <a:t>153, 51, 51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-2117725" y="1884363"/>
            <a:ext cx="96043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kern="0" dirty="0">
                <a:solidFill>
                  <a:sysClr val="windowText" lastClr="000000"/>
                </a:solidFill>
                <a:latin typeface="Arial" charset="0"/>
              </a:rPr>
              <a:t>255, 163, 163</a:t>
            </a:r>
          </a:p>
        </p:txBody>
      </p:sp>
      <p:sp>
        <p:nvSpPr>
          <p:cNvPr id="17" name="Textfeld 16"/>
          <p:cNvSpPr txBox="1"/>
          <p:nvPr userDrawn="1"/>
        </p:nvSpPr>
        <p:spPr>
          <a:xfrm>
            <a:off x="-1023938" y="2668588"/>
            <a:ext cx="819150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kern="0" dirty="0">
                <a:solidFill>
                  <a:sysClr val="windowText" lastClr="000000"/>
                </a:solidFill>
                <a:latin typeface="Arial" charset="0"/>
              </a:rPr>
              <a:t>69, 86, 149</a:t>
            </a:r>
          </a:p>
        </p:txBody>
      </p:sp>
      <p:sp>
        <p:nvSpPr>
          <p:cNvPr id="18" name="Textfeld 17"/>
          <p:cNvSpPr txBox="1"/>
          <p:nvPr userDrawn="1"/>
        </p:nvSpPr>
        <p:spPr>
          <a:xfrm>
            <a:off x="-2117725" y="2668588"/>
            <a:ext cx="96043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kern="0" dirty="0">
                <a:solidFill>
                  <a:sysClr val="windowText" lastClr="000000"/>
                </a:solidFill>
                <a:latin typeface="Arial" charset="0"/>
              </a:rPr>
              <a:t>124, 139, 194</a:t>
            </a:r>
          </a:p>
        </p:txBody>
      </p:sp>
      <p:sp>
        <p:nvSpPr>
          <p:cNvPr id="19" name="Textfeld 18"/>
          <p:cNvSpPr txBox="1"/>
          <p:nvPr userDrawn="1"/>
        </p:nvSpPr>
        <p:spPr>
          <a:xfrm>
            <a:off x="-1060450" y="3452813"/>
            <a:ext cx="89058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kern="0" dirty="0">
                <a:solidFill>
                  <a:sysClr val="windowText" lastClr="000000"/>
                </a:solidFill>
                <a:latin typeface="Arial" charset="0"/>
              </a:rPr>
              <a:t>153, 153, 51</a:t>
            </a:r>
          </a:p>
        </p:txBody>
      </p:sp>
      <p:sp>
        <p:nvSpPr>
          <p:cNvPr id="20" name="Textfeld 19"/>
          <p:cNvSpPr txBox="1"/>
          <p:nvPr userDrawn="1"/>
        </p:nvSpPr>
        <p:spPr>
          <a:xfrm>
            <a:off x="-2117725" y="3452813"/>
            <a:ext cx="96043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kern="0" dirty="0">
                <a:solidFill>
                  <a:sysClr val="windowText" lastClr="000000"/>
                </a:solidFill>
                <a:latin typeface="Arial" charset="0"/>
              </a:rPr>
              <a:t>215, 213, 129</a:t>
            </a:r>
          </a:p>
        </p:txBody>
      </p:sp>
      <p:sp>
        <p:nvSpPr>
          <p:cNvPr id="21" name="Textfeld 20"/>
          <p:cNvSpPr txBox="1"/>
          <p:nvPr userDrawn="1"/>
        </p:nvSpPr>
        <p:spPr>
          <a:xfrm>
            <a:off x="-1023938" y="4237038"/>
            <a:ext cx="819150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kern="0" dirty="0">
                <a:solidFill>
                  <a:sysClr val="windowText" lastClr="000000"/>
                </a:solidFill>
                <a:latin typeface="Arial" charset="0"/>
              </a:rPr>
              <a:t>255, 255, 0</a:t>
            </a:r>
          </a:p>
        </p:txBody>
      </p:sp>
      <p:sp>
        <p:nvSpPr>
          <p:cNvPr id="22" name="Textfeld 21"/>
          <p:cNvSpPr txBox="1"/>
          <p:nvPr userDrawn="1"/>
        </p:nvSpPr>
        <p:spPr>
          <a:xfrm>
            <a:off x="-2117725" y="4237038"/>
            <a:ext cx="96043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kern="0" dirty="0">
                <a:solidFill>
                  <a:sysClr val="windowText" lastClr="000000"/>
                </a:solidFill>
                <a:latin typeface="Arial" charset="0"/>
              </a:rPr>
              <a:t>255, 206, 133</a:t>
            </a:r>
          </a:p>
        </p:txBody>
      </p:sp>
      <p:sp>
        <p:nvSpPr>
          <p:cNvPr id="23" name="Textfeld 22"/>
          <p:cNvSpPr txBox="1"/>
          <p:nvPr userDrawn="1"/>
        </p:nvSpPr>
        <p:spPr>
          <a:xfrm>
            <a:off x="-1095375" y="5021263"/>
            <a:ext cx="960437" cy="2476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kern="0" dirty="0">
                <a:solidFill>
                  <a:sysClr val="windowText" lastClr="000000"/>
                </a:solidFill>
                <a:latin typeface="Arial" charset="0"/>
              </a:rPr>
              <a:t>137. 137. 137</a:t>
            </a:r>
          </a:p>
        </p:txBody>
      </p:sp>
      <p:sp>
        <p:nvSpPr>
          <p:cNvPr id="24" name="Textfeld 23"/>
          <p:cNvSpPr txBox="1"/>
          <p:nvPr userDrawn="1"/>
        </p:nvSpPr>
        <p:spPr>
          <a:xfrm>
            <a:off x="-2117725" y="5021263"/>
            <a:ext cx="960437" cy="2476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kern="0" dirty="0">
                <a:solidFill>
                  <a:sysClr val="windowText" lastClr="000000"/>
                </a:solidFill>
                <a:latin typeface="Arial" charset="0"/>
              </a:rPr>
              <a:t>192. 192. 192</a:t>
            </a:r>
          </a:p>
        </p:txBody>
      </p:sp>
      <p:pic>
        <p:nvPicPr>
          <p:cNvPr id="25" name="Picture 2" descr="C:\Users\stefan\Desktop\TUB_BereichLogistik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7375" y="260350"/>
            <a:ext cx="19304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370122"/>
            <a:ext cx="7772400" cy="1022365"/>
          </a:xfrm>
        </p:spPr>
        <p:txBody>
          <a:bodyPr/>
          <a:lstStyle>
            <a:lvl1pPr algn="l">
              <a:defRPr>
                <a:solidFill>
                  <a:srgbClr val="45569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3502026"/>
            <a:ext cx="7070778" cy="766773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455695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50" name="Textplatzhalter 49"/>
          <p:cNvSpPr>
            <a:spLocks noGrp="1"/>
          </p:cNvSpPr>
          <p:nvPr>
            <p:ph type="body" sz="quarter" idx="10"/>
          </p:nvPr>
        </p:nvSpPr>
        <p:spPr>
          <a:xfrm>
            <a:off x="701675" y="4800600"/>
            <a:ext cx="6353175" cy="1712949"/>
          </a:xfrm>
        </p:spPr>
        <p:txBody>
          <a:bodyPr/>
          <a:lstStyle>
            <a:lvl1pPr marL="0" indent="0">
              <a:buFontTx/>
              <a:buNone/>
              <a:defRPr lang="de-DE" sz="1600" b="0" kern="0" baseline="0" dirty="0">
                <a:solidFill>
                  <a:srgbClr val="455695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0800"/>
            <a:ext cx="9144000" cy="533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188913" y="769938"/>
            <a:ext cx="8955087" cy="523875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2808288" y="6381750"/>
            <a:ext cx="3529012" cy="2159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36C8D483-C146-4B19-B742-EE53D91D24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>
            <a:off x="0" y="976313"/>
            <a:ext cx="9144000" cy="0"/>
          </a:xfrm>
          <a:prstGeom prst="line">
            <a:avLst/>
          </a:prstGeom>
          <a:ln w="28575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 userDrawn="1"/>
        </p:nvCxnSpPr>
        <p:spPr>
          <a:xfrm>
            <a:off x="0" y="6094413"/>
            <a:ext cx="9144000" cy="1587"/>
          </a:xfrm>
          <a:prstGeom prst="line">
            <a:avLst/>
          </a:prstGeom>
          <a:ln w="28575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9"/>
          <p:cNvSpPr>
            <a:spLocks noChangeArrowheads="1"/>
          </p:cNvSpPr>
          <p:nvPr userDrawn="1"/>
        </p:nvSpPr>
        <p:spPr bwMode="auto">
          <a:xfrm>
            <a:off x="3856038" y="6461125"/>
            <a:ext cx="14319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de-DE" sz="1200" b="1">
                <a:solidFill>
                  <a:prstClr val="black"/>
                </a:solidFill>
              </a:rPr>
              <a:t>– </a:t>
            </a:r>
            <a:fld id="{24214D12-F3DE-4A65-B4CF-C1A9E7B7E693}" type="slidenum">
              <a:rPr lang="de-DE" sz="1200" b="1">
                <a:solidFill>
                  <a:prstClr val="black"/>
                </a:solidFill>
              </a:rPr>
              <a:pPr algn="ctr" eaLnBrk="0" hangingPunct="0">
                <a:defRPr/>
              </a:pPr>
              <a:t>‹#›</a:t>
            </a:fld>
            <a:r>
              <a:rPr lang="de-DE" sz="1200" b="1">
                <a:solidFill>
                  <a:prstClr val="black"/>
                </a:solidFill>
              </a:rPr>
              <a:t> –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361950" y="6162675"/>
            <a:ext cx="4710113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179388">
              <a:spcBef>
                <a:spcPct val="20000"/>
              </a:spcBef>
              <a:buClr>
                <a:srgbClr val="1F497D"/>
              </a:buClr>
              <a:buSzPct val="120000"/>
              <a:buFont typeface="Wingdings" pitchFamily="2" charset="2"/>
              <a:buNone/>
              <a:defRPr/>
            </a:pPr>
            <a:r>
              <a:rPr lang="de-DE" sz="1000" b="1" dirty="0">
                <a:solidFill>
                  <a:prstClr val="black"/>
                </a:solidFill>
              </a:rPr>
              <a:t>IIA1 – Einführung und Grundlagen, 15. Oktober 2013</a:t>
            </a:r>
          </a:p>
          <a:p>
            <a:pPr indent="-179388">
              <a:spcBef>
                <a:spcPct val="20000"/>
              </a:spcBef>
              <a:buClr>
                <a:srgbClr val="1F497D"/>
              </a:buClr>
              <a:buSzPct val="120000"/>
              <a:buFont typeface="Wingdings" pitchFamily="2" charset="2"/>
              <a:buNone/>
              <a:defRPr/>
            </a:pPr>
            <a:r>
              <a:rPr lang="de-DE" sz="1000" b="1" i="1" dirty="0">
                <a:solidFill>
                  <a:srgbClr val="990000"/>
                </a:solidFill>
              </a:rPr>
              <a:t>Prof. Dr.-Ing. Frank Straube</a:t>
            </a:r>
            <a:br>
              <a:rPr lang="de-DE" sz="1000" b="1" i="1" dirty="0">
                <a:solidFill>
                  <a:srgbClr val="990000"/>
                </a:solidFill>
              </a:rPr>
            </a:br>
            <a:r>
              <a:rPr lang="de-DE" sz="1000" b="1" i="1" dirty="0">
                <a:solidFill>
                  <a:srgbClr val="990000"/>
                </a:solidFill>
              </a:rPr>
              <a:t>Fachgebiet Logistik</a:t>
            </a:r>
            <a:br>
              <a:rPr lang="de-DE" sz="1000" b="1" i="1" dirty="0">
                <a:solidFill>
                  <a:srgbClr val="990000"/>
                </a:solidFill>
              </a:rPr>
            </a:br>
            <a:endParaRPr lang="de-DE" sz="1000" b="1" i="1" dirty="0">
              <a:solidFill>
                <a:srgbClr val="990000"/>
              </a:solidFill>
            </a:endParaRPr>
          </a:p>
        </p:txBody>
      </p:sp>
      <p:grpSp>
        <p:nvGrpSpPr>
          <p:cNvPr id="8" name="Gruppieren 16"/>
          <p:cNvGrpSpPr>
            <a:grpSpLocks/>
          </p:cNvGrpSpPr>
          <p:nvPr userDrawn="1"/>
        </p:nvGrpSpPr>
        <p:grpSpPr bwMode="auto">
          <a:xfrm>
            <a:off x="7586663" y="6197600"/>
            <a:ext cx="1441450" cy="514350"/>
            <a:chOff x="7586682" y="6231749"/>
            <a:chExt cx="1440665" cy="514113"/>
          </a:xfrm>
        </p:grpSpPr>
        <p:pic>
          <p:nvPicPr>
            <p:cNvPr id="9" name="Picture 18" descr="tu-logo_2d_rot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86682" y="6264534"/>
              <a:ext cx="642942" cy="481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feld 9"/>
            <p:cNvSpPr txBox="1"/>
            <p:nvPr userDrawn="1"/>
          </p:nvSpPr>
          <p:spPr>
            <a:xfrm>
              <a:off x="8170564" y="6231749"/>
              <a:ext cx="856783" cy="3998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indent="-179388">
                <a:spcBef>
                  <a:spcPct val="20000"/>
                </a:spcBef>
                <a:buClr>
                  <a:srgbClr val="1F497D"/>
                </a:buClr>
                <a:buSzPct val="120000"/>
                <a:buFont typeface="Wingdings" pitchFamily="2" charset="2"/>
                <a:buNone/>
                <a:defRPr/>
              </a:pPr>
              <a:r>
                <a:rPr lang="de-DE" sz="1000" b="1" i="1">
                  <a:solidFill>
                    <a:srgbClr val="990000"/>
                  </a:solidFill>
                </a:rPr>
                <a:t>Bereich</a:t>
              </a:r>
              <a:br>
                <a:rPr lang="de-DE" sz="1000" b="1" i="1">
                  <a:solidFill>
                    <a:srgbClr val="990000"/>
                  </a:solidFill>
                </a:rPr>
              </a:br>
              <a:r>
                <a:rPr lang="de-DE" sz="1000" b="1" i="1">
                  <a:solidFill>
                    <a:srgbClr val="990000"/>
                  </a:solidFill>
                </a:rPr>
                <a:t>Logistik</a:t>
              </a:r>
            </a:p>
          </p:txBody>
        </p:sp>
      </p:grpSp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6040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0"/>
          </p:nvPr>
        </p:nvSpPr>
        <p:spPr>
          <a:xfrm>
            <a:off x="457200" y="1262048"/>
            <a:ext cx="8286750" cy="4667282"/>
          </a:xfrm>
        </p:spPr>
        <p:txBody>
          <a:bodyPr/>
          <a:lstStyle>
            <a:lvl1pPr>
              <a:buSzPct val="100000"/>
              <a:defRPr/>
            </a:lvl1pPr>
            <a:lvl2pPr>
              <a:spcBef>
                <a:spcPts val="1200"/>
              </a:spcBef>
              <a:buSzPct val="100000"/>
              <a:defRPr/>
            </a:lvl2pPr>
            <a:lvl3pPr>
              <a:spcBef>
                <a:spcPts val="1200"/>
              </a:spcBef>
              <a:buSzPct val="100000"/>
              <a:defRPr/>
            </a:lvl3pPr>
            <a:lvl4pPr>
              <a:spcBef>
                <a:spcPts val="1200"/>
              </a:spcBef>
              <a:buSzPct val="100000"/>
              <a:defRPr/>
            </a:lvl4pPr>
            <a:lvl5pPr>
              <a:spcBef>
                <a:spcPts val="1200"/>
              </a:spcBef>
              <a:buSzPct val="100000"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 userDrawn="1"/>
        </p:nvCxnSpPr>
        <p:spPr>
          <a:xfrm>
            <a:off x="0" y="976296"/>
            <a:ext cx="9144000" cy="0"/>
          </a:xfrm>
          <a:prstGeom prst="line">
            <a:avLst/>
          </a:prstGeom>
          <a:ln w="28575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0" y="6094430"/>
            <a:ext cx="9144000" cy="1588"/>
          </a:xfrm>
          <a:prstGeom prst="line">
            <a:avLst/>
          </a:prstGeom>
          <a:ln w="28575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6040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62048"/>
            <a:ext cx="8286750" cy="4376752"/>
          </a:xfrm>
        </p:spPr>
        <p:txBody>
          <a:bodyPr/>
          <a:lstStyle>
            <a:lvl1pPr>
              <a:defRPr/>
            </a:lvl1pPr>
            <a:lvl2pPr marL="628650" indent="-268288">
              <a:defRPr/>
            </a:lvl2pPr>
            <a:lvl3pPr marL="804863" indent="-268288">
              <a:defRPr/>
            </a:lvl3pPr>
            <a:lvl4pPr marL="990600" indent="-269875">
              <a:defRPr/>
            </a:lvl4pPr>
            <a:lvl5pPr marL="1166813" indent="-269875">
              <a:defRPr/>
            </a:lvl5pPr>
          </a:lstStyle>
          <a:p>
            <a:pPr lvl="0"/>
            <a:r>
              <a:rPr lang="en-US" noProof="0" smtClean="0"/>
              <a:t>Text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31" name="Textfeld 30"/>
          <p:cNvSpPr txBox="1"/>
          <p:nvPr userDrawn="1"/>
        </p:nvSpPr>
        <p:spPr>
          <a:xfrm>
            <a:off x="361928" y="6162049"/>
            <a:ext cx="5362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spcBef>
                <a:spcPct val="20000"/>
              </a:spcBef>
              <a:buClr>
                <a:srgbClr val="1F497D"/>
              </a:buClr>
              <a:buSzPct val="120000"/>
              <a:buFont typeface="Wingdings" pitchFamily="2" charset="2"/>
              <a:buNone/>
            </a:pPr>
            <a:r>
              <a:rPr lang="de-DE" sz="1000" b="1" dirty="0" smtClean="0">
                <a:solidFill>
                  <a:prstClr val="black"/>
                </a:solidFill>
                <a:cs typeface="Arial" pitchFamily="34" charset="0"/>
              </a:rPr>
              <a:t>Berlin, </a:t>
            </a:r>
            <a:r>
              <a:rPr lang="de-DE" sz="1000" b="1" dirty="0" err="1" smtClean="0">
                <a:solidFill>
                  <a:prstClr val="black"/>
                </a:solidFill>
                <a:cs typeface="Arial" pitchFamily="34" charset="0"/>
              </a:rPr>
              <a:t>December</a:t>
            </a:r>
            <a:r>
              <a:rPr lang="de-DE" sz="1000" b="1" baseline="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de-DE" sz="1000" b="1" dirty="0" smtClean="0">
                <a:solidFill>
                  <a:prstClr val="black"/>
                </a:solidFill>
                <a:cs typeface="Arial" pitchFamily="34" charset="0"/>
              </a:rPr>
              <a:t>2014</a:t>
            </a:r>
          </a:p>
          <a:p>
            <a:pPr indent="-180000">
              <a:spcBef>
                <a:spcPct val="20000"/>
              </a:spcBef>
              <a:buClr>
                <a:srgbClr val="1F497D"/>
              </a:buClr>
              <a:buSzPct val="120000"/>
              <a:buFont typeface="Wingdings" pitchFamily="2" charset="2"/>
              <a:buNone/>
            </a:pPr>
            <a:r>
              <a:rPr lang="de-DE" sz="1000" b="1" i="1" dirty="0" smtClean="0">
                <a:solidFill>
                  <a:srgbClr val="990000"/>
                </a:solidFill>
                <a:cs typeface="Arial" pitchFamily="34" charset="0"/>
              </a:rPr>
              <a:t>Prof. Dr.-Ing.</a:t>
            </a:r>
            <a:r>
              <a:rPr lang="de-DE" sz="1000" b="1" i="1" baseline="0" dirty="0" smtClean="0">
                <a:solidFill>
                  <a:srgbClr val="990000"/>
                </a:solidFill>
                <a:cs typeface="Arial" pitchFamily="34" charset="0"/>
              </a:rPr>
              <a:t> Frank Straube</a:t>
            </a:r>
          </a:p>
          <a:p>
            <a:pPr indent="-180000">
              <a:spcBef>
                <a:spcPct val="20000"/>
              </a:spcBef>
              <a:buClr>
                <a:srgbClr val="1F497D"/>
              </a:buClr>
              <a:buSzPct val="120000"/>
              <a:buFont typeface="Wingdings" pitchFamily="2" charset="2"/>
              <a:buNone/>
            </a:pPr>
            <a:r>
              <a:rPr lang="de-DE" sz="1000" b="1" i="1" baseline="0" dirty="0" err="1" smtClean="0">
                <a:solidFill>
                  <a:srgbClr val="990000"/>
                </a:solidFill>
                <a:cs typeface="Arial" pitchFamily="34" charset="0"/>
              </a:rPr>
              <a:t>Chair</a:t>
            </a:r>
            <a:r>
              <a:rPr lang="de-DE" sz="1000" b="1" i="1" baseline="0" dirty="0" smtClean="0">
                <a:solidFill>
                  <a:srgbClr val="990000"/>
                </a:solidFill>
                <a:cs typeface="Arial" pitchFamily="34" charset="0"/>
              </a:rPr>
              <a:t> </a:t>
            </a:r>
            <a:r>
              <a:rPr lang="de-DE" sz="1000" b="1" i="1" baseline="0" dirty="0" err="1" smtClean="0">
                <a:solidFill>
                  <a:srgbClr val="990000"/>
                </a:solidFill>
                <a:cs typeface="Arial" pitchFamily="34" charset="0"/>
              </a:rPr>
              <a:t>of</a:t>
            </a:r>
            <a:r>
              <a:rPr lang="de-DE" sz="1000" b="1" i="1" baseline="0" dirty="0" smtClean="0">
                <a:solidFill>
                  <a:srgbClr val="990000"/>
                </a:solidFill>
                <a:cs typeface="Arial" pitchFamily="34" charset="0"/>
              </a:rPr>
              <a:t> </a:t>
            </a:r>
            <a:r>
              <a:rPr lang="de-DE" sz="1000" b="1" i="1" baseline="0" dirty="0" err="1" smtClean="0">
                <a:solidFill>
                  <a:srgbClr val="990000"/>
                </a:solidFill>
                <a:cs typeface="Arial" pitchFamily="34" charset="0"/>
              </a:rPr>
              <a:t>Logistics</a:t>
            </a:r>
            <a:endParaRPr lang="de-DE" sz="1000" b="1" i="1" dirty="0" smtClean="0">
              <a:solidFill>
                <a:srgbClr val="990000"/>
              </a:solidFill>
              <a:cs typeface="Arial" pitchFamily="34" charset="0"/>
            </a:endParaRPr>
          </a:p>
        </p:txBody>
      </p:sp>
      <p:sp>
        <p:nvSpPr>
          <p:cNvPr id="14" name="Rectangle 19"/>
          <p:cNvSpPr>
            <a:spLocks noChangeArrowheads="1"/>
          </p:cNvSpPr>
          <p:nvPr userDrawn="1"/>
        </p:nvSpPr>
        <p:spPr bwMode="auto">
          <a:xfrm>
            <a:off x="3856831" y="6461072"/>
            <a:ext cx="143033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US" sz="1200" b="1" baseline="0" noProof="0" smtClean="0">
                <a:solidFill>
                  <a:schemeClr val="tx1"/>
                </a:solidFill>
                <a:latin typeface="Arial" charset="0"/>
              </a:rPr>
              <a:t>– </a:t>
            </a:r>
            <a:fld id="{105D927A-B3AF-4218-A6BA-59FE36E074B6}" type="slidenum">
              <a:rPr lang="en-US" sz="1200" b="1" noProof="0" smtClean="0">
                <a:solidFill>
                  <a:schemeClr val="tx1"/>
                </a:solidFill>
                <a:latin typeface="Arial" charset="0"/>
              </a:rPr>
              <a:pPr algn="ctr" eaLnBrk="0" hangingPunct="0">
                <a:defRPr/>
              </a:pPr>
              <a:t>‹#›</a:t>
            </a:fld>
            <a:r>
              <a:rPr lang="en-US" sz="1200" b="1" noProof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00" b="1" baseline="0" noProof="0" smtClean="0">
                <a:solidFill>
                  <a:schemeClr val="tx1"/>
                </a:solidFill>
                <a:latin typeface="Arial" charset="0"/>
              </a:rPr>
              <a:t>–</a:t>
            </a:r>
            <a:endParaRPr lang="en-US" sz="1200" b="1" noProof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Textplatzhalt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5867400"/>
            <a:ext cx="2590800" cy="304800"/>
          </a:xfrm>
        </p:spPr>
        <p:txBody>
          <a:bodyPr>
            <a:noAutofit/>
          </a:bodyPr>
          <a:lstStyle>
            <a:lvl1pPr algn="r">
              <a:buNone/>
              <a:defRPr sz="900"/>
            </a:lvl1pPr>
            <a:lvl2pPr marL="628650" indent="-268288">
              <a:defRPr sz="1000"/>
            </a:lvl2pPr>
            <a:lvl3pPr marL="804863" indent="-268288">
              <a:defRPr sz="1000"/>
            </a:lvl3pPr>
            <a:lvl4pPr marL="990600" indent="-269875">
              <a:defRPr sz="1000"/>
            </a:lvl4pPr>
            <a:lvl5pPr marL="1166813" indent="-269875">
              <a:defRPr sz="1000"/>
            </a:lvl5pPr>
          </a:lstStyle>
          <a:p>
            <a:pPr lvl="0"/>
            <a:r>
              <a:rPr lang="en-US" noProof="0" dirty="0" smtClean="0"/>
              <a:t>Source:</a:t>
            </a:r>
            <a:endParaRPr lang="en-US" noProof="0" dirty="0"/>
          </a:p>
        </p:txBody>
      </p:sp>
      <p:pic>
        <p:nvPicPr>
          <p:cNvPr id="11" name="Picture 9" descr="TU_Logo_lang_RGB_rot_PPT-1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6178096"/>
            <a:ext cx="1080294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080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>
            <a:off x="0" y="976313"/>
            <a:ext cx="9144000" cy="0"/>
          </a:xfrm>
          <a:prstGeom prst="line">
            <a:avLst/>
          </a:prstGeom>
          <a:ln w="28575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 userDrawn="1"/>
        </p:nvCxnSpPr>
        <p:spPr>
          <a:xfrm>
            <a:off x="0" y="6094413"/>
            <a:ext cx="9144000" cy="1587"/>
          </a:xfrm>
          <a:prstGeom prst="line">
            <a:avLst/>
          </a:prstGeom>
          <a:ln w="28575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9"/>
          <p:cNvSpPr>
            <a:spLocks noChangeArrowheads="1"/>
          </p:cNvSpPr>
          <p:nvPr userDrawn="1"/>
        </p:nvSpPr>
        <p:spPr bwMode="auto">
          <a:xfrm>
            <a:off x="3856038" y="6461125"/>
            <a:ext cx="14319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de-DE" sz="1200" b="1">
                <a:latin typeface="Arial" charset="0"/>
                <a:cs typeface="Arial" charset="0"/>
              </a:rPr>
              <a:t>– </a:t>
            </a:r>
            <a:fld id="{5615CEBB-3C2E-4F0A-8D76-AA6AA47E86C8}" type="slidenum">
              <a:rPr lang="de-DE" sz="1200" b="1">
                <a:latin typeface="Arial" charset="0"/>
                <a:cs typeface="Arial" charset="0"/>
              </a:rPr>
              <a:pPr algn="ctr" eaLnBrk="0" hangingPunct="0">
                <a:defRPr/>
              </a:pPr>
              <a:t>‹#›</a:t>
            </a:fld>
            <a:r>
              <a:rPr lang="de-DE" sz="1200" b="1">
                <a:latin typeface="Arial" charset="0"/>
                <a:cs typeface="Arial" charset="0"/>
              </a:rPr>
              <a:t> –</a:t>
            </a:r>
          </a:p>
        </p:txBody>
      </p:sp>
      <p:sp>
        <p:nvSpPr>
          <p:cNvPr id="7" name="Textfeld 6"/>
          <p:cNvSpPr txBox="1">
            <a:spLocks noChangeArrowheads="1"/>
          </p:cNvSpPr>
          <p:nvPr userDrawn="1"/>
        </p:nvSpPr>
        <p:spPr bwMode="auto">
          <a:xfrm>
            <a:off x="361950" y="6162675"/>
            <a:ext cx="4710113" cy="61555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indent="-179388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1F497D"/>
              </a:buClr>
              <a:buSzPct val="120000"/>
              <a:buFont typeface="Wingdings" pitchFamily="2" charset="2"/>
              <a:buNone/>
              <a:defRPr/>
            </a:pPr>
            <a:r>
              <a:rPr lang="de-DE" sz="1000" b="1" i="1" dirty="0" smtClean="0">
                <a:solidFill>
                  <a:srgbClr val="993333"/>
                </a:solidFill>
              </a:rPr>
              <a:t>Prof. Dr.-Ing. F. Straube</a:t>
            </a:r>
          </a:p>
          <a:p>
            <a:pPr eaLnBrk="1" hangingPunct="1">
              <a:spcBef>
                <a:spcPct val="20000"/>
              </a:spcBef>
              <a:buClr>
                <a:srgbClr val="1F497D"/>
              </a:buClr>
              <a:buSzPct val="120000"/>
              <a:buFont typeface="Wingdings" pitchFamily="2" charset="2"/>
              <a:buNone/>
              <a:defRPr/>
            </a:pPr>
            <a:r>
              <a:rPr lang="en-US" sz="1000" b="1" i="1" dirty="0" smtClean="0">
                <a:solidFill>
                  <a:srgbClr val="993333"/>
                </a:solidFill>
              </a:rPr>
              <a:t>Chair of Logistics</a:t>
            </a:r>
          </a:p>
          <a:p>
            <a:pPr eaLnBrk="1" hangingPunct="1">
              <a:spcBef>
                <a:spcPct val="20000"/>
              </a:spcBef>
              <a:buClr>
                <a:srgbClr val="1F497D"/>
              </a:buClr>
              <a:buSzPct val="120000"/>
              <a:buFont typeface="Wingdings" pitchFamily="2" charset="2"/>
              <a:buNone/>
              <a:defRPr/>
            </a:pPr>
            <a:r>
              <a:rPr lang="en-US" sz="1000" b="1" i="1" dirty="0" smtClean="0">
                <a:solidFill>
                  <a:srgbClr val="993333"/>
                </a:solidFill>
              </a:rPr>
              <a:t>Institute for Technologies und Management</a:t>
            </a:r>
          </a:p>
        </p:txBody>
      </p:sp>
      <p:grpSp>
        <p:nvGrpSpPr>
          <p:cNvPr id="8" name="Gruppieren 16"/>
          <p:cNvGrpSpPr>
            <a:grpSpLocks/>
          </p:cNvGrpSpPr>
          <p:nvPr userDrawn="1"/>
        </p:nvGrpSpPr>
        <p:grpSpPr bwMode="auto">
          <a:xfrm>
            <a:off x="7586663" y="6197600"/>
            <a:ext cx="1441450" cy="514350"/>
            <a:chOff x="7586682" y="6231749"/>
            <a:chExt cx="1440665" cy="514113"/>
          </a:xfrm>
        </p:grpSpPr>
        <p:pic>
          <p:nvPicPr>
            <p:cNvPr id="9" name="Picture 18" descr="tu-logo_2d_rot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86682" y="6264534"/>
              <a:ext cx="642942" cy="481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feld 9"/>
            <p:cNvSpPr txBox="1">
              <a:spLocks noChangeArrowheads="1"/>
            </p:cNvSpPr>
            <p:nvPr userDrawn="1"/>
          </p:nvSpPr>
          <p:spPr bwMode="auto">
            <a:xfrm>
              <a:off x="8170564" y="6231749"/>
              <a:ext cx="856783" cy="39986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indent="-179388"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1F497D"/>
                </a:buClr>
                <a:buSzPct val="120000"/>
                <a:buFont typeface="Wingdings" pitchFamily="2" charset="2"/>
                <a:buNone/>
                <a:defRPr/>
              </a:pPr>
              <a:r>
                <a:rPr lang="de-DE" sz="1000" b="1" i="1" dirty="0" smtClean="0">
                  <a:solidFill>
                    <a:srgbClr val="990000"/>
                  </a:solidFill>
                </a:rPr>
                <a:t>Bereich</a:t>
              </a:r>
              <a:br>
                <a:rPr lang="de-DE" sz="1000" b="1" i="1" dirty="0" smtClean="0">
                  <a:solidFill>
                    <a:srgbClr val="990000"/>
                  </a:solidFill>
                </a:rPr>
              </a:br>
              <a:r>
                <a:rPr lang="de-DE" sz="1000" b="1" i="1" dirty="0" smtClean="0">
                  <a:solidFill>
                    <a:srgbClr val="990000"/>
                  </a:solidFill>
                </a:rPr>
                <a:t>Logistik</a:t>
              </a:r>
            </a:p>
          </p:txBody>
        </p:sp>
      </p:grpSp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60408"/>
          </a:xfrm>
        </p:spPr>
        <p:txBody>
          <a:bodyPr/>
          <a:lstStyle>
            <a:lvl1pPr>
              <a:defRPr>
                <a:solidFill>
                  <a:srgbClr val="993333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0"/>
          </p:nvPr>
        </p:nvSpPr>
        <p:spPr>
          <a:xfrm>
            <a:off x="457200" y="1262048"/>
            <a:ext cx="8286750" cy="4667282"/>
          </a:xfrm>
        </p:spPr>
        <p:txBody>
          <a:bodyPr/>
          <a:lstStyle>
            <a:lvl1pPr>
              <a:buClr>
                <a:srgbClr val="993333"/>
              </a:buClr>
              <a:buSzPct val="100000"/>
              <a:defRPr/>
            </a:lvl1pPr>
            <a:lvl2pPr>
              <a:spcBef>
                <a:spcPts val="1200"/>
              </a:spcBef>
              <a:buSzPct val="100000"/>
              <a:defRPr/>
            </a:lvl2pPr>
            <a:lvl3pPr>
              <a:spcBef>
                <a:spcPts val="1200"/>
              </a:spcBef>
              <a:buSzPct val="100000"/>
              <a:defRPr/>
            </a:lvl3pPr>
            <a:lvl4pPr>
              <a:spcBef>
                <a:spcPts val="1200"/>
              </a:spcBef>
              <a:buSzPct val="100000"/>
              <a:defRPr/>
            </a:lvl4pPr>
            <a:lvl5pPr>
              <a:spcBef>
                <a:spcPts val="1200"/>
              </a:spcBef>
              <a:buSzPct val="100000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7" descr="100818_zal_Logo_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8413" y="2062163"/>
            <a:ext cx="401478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 userDrawn="1"/>
        </p:nvSpPr>
        <p:spPr>
          <a:xfrm>
            <a:off x="7178675" y="173038"/>
            <a:ext cx="1717675" cy="44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539200" y="3178154"/>
            <a:ext cx="4278313" cy="1484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5" name="Datumsplatzhalter 2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E45E1E-2CEA-4776-A23B-67EB9A1072C4}" type="datetime1">
              <a:rPr lang="de-DE"/>
              <a:pPr>
                <a:defRPr/>
              </a:pPr>
              <a:t>16.01.2015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Quelle</a:t>
            </a:r>
            <a:endParaRPr lang="de-DE" dirty="0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508648-3EB3-487F-9273-653D231ED08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 l="12344" t="21844" r="39359" b="65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1613" y="269875"/>
            <a:ext cx="230346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625475" y="333374"/>
            <a:ext cx="5157910" cy="39260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5400" b="1" baseline="0"/>
            </a:lvl1pPr>
            <a:lvl2pPr marL="457200" indent="0">
              <a:buNone/>
              <a:defRPr sz="6000" b="1"/>
            </a:lvl2pPr>
            <a:lvl3pPr marL="914400" indent="0">
              <a:buNone/>
              <a:defRPr sz="6000" b="1"/>
            </a:lvl3pPr>
            <a:lvl4pPr marL="1371600" indent="0">
              <a:buNone/>
              <a:defRPr sz="6000" b="1"/>
            </a:lvl4pPr>
            <a:lvl5pPr marL="1828800" indent="0">
              <a:buNone/>
              <a:defRPr sz="6000" b="1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625475" y="4474893"/>
            <a:ext cx="4278313" cy="1484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2"/>
          </p:nvPr>
        </p:nvSpPr>
        <p:spPr>
          <a:xfrm>
            <a:off x="625475" y="6472238"/>
            <a:ext cx="2133600" cy="122237"/>
          </a:xfrm>
        </p:spPr>
        <p:txBody>
          <a:bodyPr rtlCol="0"/>
          <a:lstStyle>
            <a:lvl1pPr algn="l">
              <a:lnSpc>
                <a:spcPct val="90000"/>
              </a:lnSpc>
              <a:defRPr sz="1400" smtClean="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500305-3074-4672-958E-CB4AB94A9D40}" type="datetime1">
              <a:rPr lang="de-DE"/>
              <a:pPr>
                <a:defRPr/>
              </a:pPr>
              <a:t>16.01.2015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0"/>
          <p:cNvPicPr>
            <a:picLocks noChangeAspect="1"/>
          </p:cNvPicPr>
          <p:nvPr userDrawn="1"/>
        </p:nvPicPr>
        <p:blipFill>
          <a:blip r:embed="rId2" cstate="print"/>
          <a:srcRect t="7085" r="4427" b="97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1613" y="269875"/>
            <a:ext cx="230346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625475" y="333375"/>
            <a:ext cx="5157910" cy="39260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5400" b="1" baseline="0"/>
            </a:lvl1pPr>
            <a:lvl2pPr marL="457200" indent="0">
              <a:buNone/>
              <a:defRPr sz="6000" b="1"/>
            </a:lvl2pPr>
            <a:lvl3pPr marL="914400" indent="0">
              <a:buNone/>
              <a:defRPr sz="6000" b="1"/>
            </a:lvl3pPr>
            <a:lvl4pPr marL="1371600" indent="0">
              <a:buNone/>
              <a:defRPr sz="6000" b="1"/>
            </a:lvl4pPr>
            <a:lvl5pPr marL="1828800" indent="0">
              <a:buNone/>
              <a:defRPr sz="6000" b="1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625475" y="4474893"/>
            <a:ext cx="4278313" cy="1484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2"/>
          </p:nvPr>
        </p:nvSpPr>
        <p:spPr>
          <a:xfrm>
            <a:off x="625475" y="6472238"/>
            <a:ext cx="2133600" cy="122237"/>
          </a:xfrm>
        </p:spPr>
        <p:txBody>
          <a:bodyPr rtlCol="0"/>
          <a:lstStyle>
            <a:lvl1pPr algn="l">
              <a:lnSpc>
                <a:spcPct val="90000"/>
              </a:lnSpc>
              <a:defRPr sz="1400" smtClean="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6AAF34-7284-4CEF-9A05-3C0DDBA23CE2}" type="datetime1">
              <a:rPr lang="de-DE"/>
              <a:pPr>
                <a:defRPr/>
              </a:pPr>
              <a:t>16.01.2015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"/>
          <p:cNvPicPr>
            <a:picLocks noChangeAspect="1"/>
          </p:cNvPicPr>
          <p:nvPr userDrawn="1"/>
        </p:nvPicPr>
        <p:blipFill>
          <a:blip r:embed="rId2" cstate="print"/>
          <a:srcRect t="6847" r="2553" b="14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1613" y="269875"/>
            <a:ext cx="230346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625475" y="333375"/>
            <a:ext cx="5157910" cy="39260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5400" b="1" baseline="0"/>
            </a:lvl1pPr>
            <a:lvl2pPr marL="457200" indent="0">
              <a:buNone/>
              <a:defRPr sz="6000" b="1"/>
            </a:lvl2pPr>
            <a:lvl3pPr marL="914400" indent="0">
              <a:buNone/>
              <a:defRPr sz="6000" b="1"/>
            </a:lvl3pPr>
            <a:lvl4pPr marL="1371600" indent="0">
              <a:buNone/>
              <a:defRPr sz="6000" b="1"/>
            </a:lvl4pPr>
            <a:lvl5pPr marL="1828800" indent="0">
              <a:buNone/>
              <a:defRPr sz="6000" b="1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625475" y="4474893"/>
            <a:ext cx="4278313" cy="1484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2"/>
          </p:nvPr>
        </p:nvSpPr>
        <p:spPr>
          <a:xfrm>
            <a:off x="625475" y="6472238"/>
            <a:ext cx="2133600" cy="122237"/>
          </a:xfrm>
        </p:spPr>
        <p:txBody>
          <a:bodyPr rtlCol="0"/>
          <a:lstStyle>
            <a:lvl1pPr algn="l">
              <a:lnSpc>
                <a:spcPct val="90000"/>
              </a:lnSpc>
              <a:defRPr sz="1400" smtClean="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C4DCCF-391A-47C8-9AB2-0A57E2733E86}" type="datetime1">
              <a:rPr lang="de-DE"/>
              <a:pPr>
                <a:defRPr/>
              </a:pPr>
              <a:t>16.01.2015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"/>
          <p:cNvPicPr>
            <a:picLocks noChangeAspect="1"/>
          </p:cNvPicPr>
          <p:nvPr userDrawn="1"/>
        </p:nvPicPr>
        <p:blipFill>
          <a:blip r:embed="rId2" cstate="print"/>
          <a:srcRect l="5649" r="30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1613" y="269875"/>
            <a:ext cx="230346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625475" y="333375"/>
            <a:ext cx="5157910" cy="39260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5400" b="1" baseline="0"/>
            </a:lvl1pPr>
            <a:lvl2pPr marL="457200" indent="0">
              <a:buNone/>
              <a:defRPr sz="6000" b="1"/>
            </a:lvl2pPr>
            <a:lvl3pPr marL="914400" indent="0">
              <a:buNone/>
              <a:defRPr sz="6000" b="1"/>
            </a:lvl3pPr>
            <a:lvl4pPr marL="1371600" indent="0">
              <a:buNone/>
              <a:defRPr sz="6000" b="1"/>
            </a:lvl4pPr>
            <a:lvl5pPr marL="1828800" indent="0">
              <a:buNone/>
              <a:defRPr sz="6000" b="1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625475" y="4474893"/>
            <a:ext cx="4278313" cy="1484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2"/>
          </p:nvPr>
        </p:nvSpPr>
        <p:spPr>
          <a:xfrm>
            <a:off x="625475" y="6472238"/>
            <a:ext cx="2133600" cy="122237"/>
          </a:xfrm>
        </p:spPr>
        <p:txBody>
          <a:bodyPr rtlCol="0"/>
          <a:lstStyle>
            <a:lvl1pPr algn="l">
              <a:lnSpc>
                <a:spcPct val="90000"/>
              </a:lnSpc>
              <a:defRPr sz="1400" smtClean="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FD07B2-9D7A-4383-8E18-5D98DB15BF58}" type="datetime1">
              <a:rPr lang="de-DE"/>
              <a:pPr>
                <a:defRPr/>
              </a:pPr>
              <a:t>16.01.2015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0"/>
          <p:cNvPicPr>
            <a:picLocks noChangeAspect="1"/>
          </p:cNvPicPr>
          <p:nvPr userDrawn="1"/>
        </p:nvPicPr>
        <p:blipFill>
          <a:blip r:embed="rId2" cstate="print"/>
          <a:srcRect l="9036" t="22707" r="33768" b="5721"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1613" y="269875"/>
            <a:ext cx="230346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625475" y="333375"/>
            <a:ext cx="5157910" cy="39260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5400" b="1" baseline="0"/>
            </a:lvl1pPr>
            <a:lvl2pPr marL="457200" indent="0">
              <a:buNone/>
              <a:defRPr sz="6000" b="1"/>
            </a:lvl2pPr>
            <a:lvl3pPr marL="914400" indent="0">
              <a:buNone/>
              <a:defRPr sz="6000" b="1"/>
            </a:lvl3pPr>
            <a:lvl4pPr marL="1371600" indent="0">
              <a:buNone/>
              <a:defRPr sz="6000" b="1"/>
            </a:lvl4pPr>
            <a:lvl5pPr marL="1828800" indent="0">
              <a:buNone/>
              <a:defRPr sz="6000" b="1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625475" y="4474893"/>
            <a:ext cx="4278313" cy="1484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2"/>
          </p:nvPr>
        </p:nvSpPr>
        <p:spPr>
          <a:xfrm>
            <a:off x="625475" y="6472238"/>
            <a:ext cx="2133600" cy="122237"/>
          </a:xfrm>
        </p:spPr>
        <p:txBody>
          <a:bodyPr rtlCol="0"/>
          <a:lstStyle>
            <a:lvl1pPr algn="l">
              <a:lnSpc>
                <a:spcPct val="90000"/>
              </a:lnSpc>
              <a:defRPr sz="1400" smtClean="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C195CE-F3C3-4809-904B-2F693F3BAD23}" type="datetime1">
              <a:rPr lang="de-DE"/>
              <a:pPr>
                <a:defRPr/>
              </a:pPr>
              <a:t>16.01.2015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0"/>
          <p:cNvPicPr>
            <a:picLocks noChangeAspect="1"/>
          </p:cNvPicPr>
          <p:nvPr userDrawn="1"/>
        </p:nvPicPr>
        <p:blipFill>
          <a:blip r:embed="rId2" cstate="print"/>
          <a:srcRect l="8159" t="3731" r="38680" b="51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1613" y="269875"/>
            <a:ext cx="230346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625475" y="333374"/>
            <a:ext cx="5157910" cy="39650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5400" b="1" baseline="0"/>
            </a:lvl1pPr>
            <a:lvl2pPr marL="457200" indent="0">
              <a:buNone/>
              <a:defRPr sz="6000" b="1"/>
            </a:lvl2pPr>
            <a:lvl3pPr marL="914400" indent="0">
              <a:buNone/>
              <a:defRPr sz="6000" b="1"/>
            </a:lvl3pPr>
            <a:lvl4pPr marL="1371600" indent="0">
              <a:buNone/>
              <a:defRPr sz="6000" b="1"/>
            </a:lvl4pPr>
            <a:lvl5pPr marL="1828800" indent="0">
              <a:buNone/>
              <a:defRPr sz="6000" b="1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625475" y="4474893"/>
            <a:ext cx="4278313" cy="1484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2"/>
          </p:nvPr>
        </p:nvSpPr>
        <p:spPr>
          <a:xfrm>
            <a:off x="625475" y="6472238"/>
            <a:ext cx="2133600" cy="122237"/>
          </a:xfrm>
        </p:spPr>
        <p:txBody>
          <a:bodyPr rtlCol="0"/>
          <a:lstStyle>
            <a:lvl1pPr algn="l">
              <a:lnSpc>
                <a:spcPct val="90000"/>
              </a:lnSpc>
              <a:defRPr sz="1400" smtClean="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135A8D-7FA0-4685-9DE2-515396D5BA21}" type="datetime1">
              <a:rPr lang="de-DE"/>
              <a:pPr>
                <a:defRPr/>
              </a:pPr>
              <a:t>16.01.2015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/>
          <p:cNvPicPr>
            <a:picLocks noChangeAspect="1"/>
          </p:cNvPicPr>
          <p:nvPr userDrawn="1"/>
        </p:nvPicPr>
        <p:blipFill>
          <a:blip r:embed="rId2" cstate="print"/>
          <a:srcRect l="10968" t="8321" r="36984" b="95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0600" y="269875"/>
            <a:ext cx="15144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platzhalter 10"/>
          <p:cNvSpPr>
            <a:spLocks noGrp="1"/>
          </p:cNvSpPr>
          <p:nvPr>
            <p:ph type="body" sz="quarter" idx="10"/>
          </p:nvPr>
        </p:nvSpPr>
        <p:spPr>
          <a:xfrm>
            <a:off x="565150" y="341313"/>
            <a:ext cx="3884613" cy="10490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6000" b="1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2" name="Textplatzhalter 12"/>
          <p:cNvSpPr>
            <a:spLocks noGrp="1"/>
          </p:cNvSpPr>
          <p:nvPr>
            <p:ph type="body" sz="quarter" idx="11"/>
          </p:nvPr>
        </p:nvSpPr>
        <p:spPr>
          <a:xfrm>
            <a:off x="565149" y="1657350"/>
            <a:ext cx="5003313" cy="420418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sz="half" idx="16"/>
          </p:nvPr>
        </p:nvSpPr>
        <p:spPr>
          <a:xfrm>
            <a:off x="457200" y="1174749"/>
            <a:ext cx="8213436" cy="49789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352425" indent="-176213">
              <a:defRPr sz="1400"/>
            </a:lvl2pPr>
            <a:lvl3pPr marL="547688" indent="-195263"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7"/>
          </p:nvPr>
        </p:nvSpPr>
        <p:spPr/>
        <p:txBody>
          <a:bodyPr rtlCol="0"/>
          <a:lstStyle>
            <a:lvl1pPr algn="l">
              <a:lnSpc>
                <a:spcPct val="90000"/>
              </a:lnSpc>
              <a:defRPr sz="800" smtClean="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3722B5-D6F8-4070-BF3A-1D89596AA3BE}" type="datetime1">
              <a:rPr lang="de-DE"/>
              <a:pPr>
                <a:defRPr/>
              </a:pPr>
              <a:t>16.01.2015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>
            <a:lvl1pPr algn="l">
              <a:defRPr sz="800" dirty="0" smtClean="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Quelle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>
            <a:lvl1pPr algn="r">
              <a:defRPr sz="800" smtClean="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5D493F-5C09-4B32-A9E5-EA4A6B4A07F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6"/>
          </p:nvPr>
        </p:nvSpPr>
        <p:spPr>
          <a:xfrm>
            <a:off x="457200" y="1174749"/>
            <a:ext cx="4030133" cy="49789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352425" indent="-176213">
              <a:defRPr sz="1400"/>
            </a:lvl2pPr>
            <a:lvl3pPr marL="547688" indent="-195263"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7"/>
          </p:nvPr>
        </p:nvSpPr>
        <p:spPr>
          <a:xfrm>
            <a:off x="4672285" y="1170845"/>
            <a:ext cx="4030133" cy="49789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352425" indent="-176213">
              <a:defRPr sz="1400"/>
            </a:lvl2pPr>
            <a:lvl3pPr marL="547688" indent="-195263"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8"/>
          </p:nvPr>
        </p:nvSpPr>
        <p:spPr/>
        <p:txBody>
          <a:bodyPr rtlCol="0"/>
          <a:lstStyle>
            <a:lvl1pPr algn="l">
              <a:lnSpc>
                <a:spcPct val="90000"/>
              </a:lnSpc>
              <a:defRPr sz="800" smtClean="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EFA8AF-F0BF-47C8-8692-B119B24831F3}" type="datetime1">
              <a:rPr lang="de-DE"/>
              <a:pPr>
                <a:defRPr/>
              </a:pPr>
              <a:t>16.01.2015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>
            <a:lvl1pPr algn="l">
              <a:defRPr sz="800" dirty="0" smtClean="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Quelle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 algn="r">
              <a:defRPr sz="800" smtClean="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AB54DE-BBDE-42C4-9F51-4C97B9D7C4F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/>
          <p:cNvCxnSpPr/>
          <p:nvPr userDrawn="1"/>
        </p:nvCxnSpPr>
        <p:spPr>
          <a:xfrm rot="5400000">
            <a:off x="-1361281" y="3853657"/>
            <a:ext cx="6008687" cy="0"/>
          </a:xfrm>
          <a:prstGeom prst="line">
            <a:avLst/>
          </a:prstGeom>
          <a:ln w="28575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>
            <a:spLocks noChangeArrowheads="1"/>
          </p:cNvSpPr>
          <p:nvPr userDrawn="1"/>
        </p:nvSpPr>
        <p:spPr bwMode="blackWhite">
          <a:xfrm>
            <a:off x="457200" y="257175"/>
            <a:ext cx="35988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de-DE" sz="2200" b="1">
                <a:solidFill>
                  <a:srgbClr val="990000"/>
                </a:solidFill>
                <a:latin typeface="Arial" charset="0"/>
                <a:cs typeface="Arial" charset="0"/>
              </a:rPr>
              <a:t>Agenda</a:t>
            </a:r>
          </a:p>
        </p:txBody>
      </p:sp>
      <p:grpSp>
        <p:nvGrpSpPr>
          <p:cNvPr id="5" name="Gruppieren 8"/>
          <p:cNvGrpSpPr>
            <a:grpSpLocks/>
          </p:cNvGrpSpPr>
          <p:nvPr userDrawn="1"/>
        </p:nvGrpSpPr>
        <p:grpSpPr bwMode="auto">
          <a:xfrm>
            <a:off x="7586663" y="6197600"/>
            <a:ext cx="1441450" cy="514350"/>
            <a:chOff x="7586682" y="6231749"/>
            <a:chExt cx="1440665" cy="514113"/>
          </a:xfrm>
        </p:grpSpPr>
        <p:pic>
          <p:nvPicPr>
            <p:cNvPr id="6" name="Picture 18" descr="tu-logo_2d_rot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86682" y="6264534"/>
              <a:ext cx="642942" cy="481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feld 6"/>
            <p:cNvSpPr txBox="1">
              <a:spLocks noChangeArrowheads="1"/>
            </p:cNvSpPr>
            <p:nvPr userDrawn="1"/>
          </p:nvSpPr>
          <p:spPr bwMode="auto">
            <a:xfrm>
              <a:off x="8170564" y="6231749"/>
              <a:ext cx="856783" cy="39986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indent="-179388"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1F497D"/>
                </a:buClr>
                <a:buSzPct val="120000"/>
                <a:buFont typeface="Wingdings" pitchFamily="2" charset="2"/>
                <a:buNone/>
                <a:defRPr/>
              </a:pPr>
              <a:r>
                <a:rPr lang="de-DE" sz="1000" b="1" i="1" dirty="0" smtClean="0">
                  <a:solidFill>
                    <a:srgbClr val="990000"/>
                  </a:solidFill>
                </a:rPr>
                <a:t>Bereich</a:t>
              </a:r>
              <a:br>
                <a:rPr lang="de-DE" sz="1000" b="1" i="1" dirty="0" smtClean="0">
                  <a:solidFill>
                    <a:srgbClr val="990000"/>
                  </a:solidFill>
                </a:rPr>
              </a:br>
              <a:r>
                <a:rPr lang="de-DE" sz="1000" b="1" i="1" dirty="0" smtClean="0">
                  <a:solidFill>
                    <a:srgbClr val="990000"/>
                  </a:solidFill>
                </a:rPr>
                <a:t>Logistik</a:t>
              </a:r>
            </a:p>
          </p:txBody>
        </p:sp>
      </p:grpSp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3856038" y="6461125"/>
            <a:ext cx="14319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de-DE" sz="1200" b="1">
                <a:latin typeface="Arial" charset="0"/>
                <a:cs typeface="Arial" charset="0"/>
              </a:rPr>
              <a:t>– </a:t>
            </a:r>
            <a:fld id="{11927359-9010-4491-AB56-CE852F9EF056}" type="slidenum">
              <a:rPr lang="de-DE" sz="1200" b="1">
                <a:latin typeface="Arial" charset="0"/>
                <a:cs typeface="Arial" charset="0"/>
              </a:rPr>
              <a:pPr algn="ctr" eaLnBrk="0" hangingPunct="0">
                <a:defRPr/>
              </a:pPr>
              <a:t>‹#›</a:t>
            </a:fld>
            <a:r>
              <a:rPr lang="de-DE" sz="1200" b="1">
                <a:latin typeface="Arial" charset="0"/>
                <a:cs typeface="Arial" charset="0"/>
              </a:rPr>
              <a:t> –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0"/>
          </p:nvPr>
        </p:nvSpPr>
        <p:spPr>
          <a:xfrm>
            <a:off x="1714480" y="1268413"/>
            <a:ext cx="5929354" cy="43577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buClrTx/>
              <a:buSzPct val="100000"/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720000" indent="-360000">
              <a:spcBef>
                <a:spcPts val="1200"/>
              </a:spcBef>
              <a:buClrTx/>
              <a:buSzPct val="100000"/>
              <a:buFont typeface="+mj-lt"/>
              <a:buAutoNum type="alphaLcPeriod"/>
              <a:defRPr sz="1800">
                <a:solidFill>
                  <a:schemeClr val="tx1"/>
                </a:solidFill>
              </a:defRPr>
            </a:lvl2pPr>
            <a:lvl3pPr marL="1080000" indent="-360000">
              <a:spcBef>
                <a:spcPts val="1200"/>
              </a:spcBef>
              <a:buClrTx/>
              <a:buSzPct val="100000"/>
              <a:buFont typeface="+mj-lt"/>
              <a:buAutoNum type="romanLcPeriod"/>
              <a:defRPr sz="1800">
                <a:solidFill>
                  <a:schemeClr val="tx1"/>
                </a:solidFill>
              </a:defRPr>
            </a:lvl3pPr>
            <a:lvl4pPr>
              <a:buClr>
                <a:srgbClr val="990000"/>
              </a:buClr>
              <a:buSzPct val="80000"/>
              <a:buFont typeface="Arial" pitchFamily="34" charset="0"/>
              <a:buChar char="►"/>
              <a:defRPr sz="2400">
                <a:solidFill>
                  <a:schemeClr val="tx1"/>
                </a:solidFill>
              </a:defRPr>
            </a:lvl4pPr>
            <a:lvl5pPr>
              <a:buClr>
                <a:srgbClr val="990000"/>
              </a:buClr>
              <a:buSzPct val="80000"/>
              <a:buFont typeface="Arial" pitchFamily="34" charset="0"/>
              <a:buChar char="►"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8" name="Inhaltsplatzhalter 2"/>
          <p:cNvSpPr>
            <a:spLocks noGrp="1"/>
          </p:cNvSpPr>
          <p:nvPr>
            <p:ph sz="half" idx="16"/>
          </p:nvPr>
        </p:nvSpPr>
        <p:spPr>
          <a:xfrm>
            <a:off x="457200" y="1174750"/>
            <a:ext cx="4030133" cy="23788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352425" indent="-176213">
              <a:defRPr sz="1400"/>
            </a:lvl2pPr>
            <a:lvl3pPr marL="547688" indent="-195263"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9" name="Inhaltsplatzhalter 2"/>
          <p:cNvSpPr>
            <a:spLocks noGrp="1"/>
          </p:cNvSpPr>
          <p:nvPr>
            <p:ph sz="half" idx="17"/>
          </p:nvPr>
        </p:nvSpPr>
        <p:spPr>
          <a:xfrm>
            <a:off x="4672285" y="1170846"/>
            <a:ext cx="4030133" cy="23788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352425" indent="-176213">
              <a:defRPr sz="1400"/>
            </a:lvl2pPr>
            <a:lvl3pPr marL="547688" indent="-195263"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0" name="Inhaltsplatzhalter 2"/>
          <p:cNvSpPr>
            <a:spLocks noGrp="1"/>
          </p:cNvSpPr>
          <p:nvPr>
            <p:ph sz="half" idx="18"/>
          </p:nvPr>
        </p:nvSpPr>
        <p:spPr>
          <a:xfrm>
            <a:off x="457200" y="3721100"/>
            <a:ext cx="4030133" cy="24530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352425" indent="-176213">
              <a:defRPr sz="1400"/>
            </a:lvl2pPr>
            <a:lvl3pPr marL="547688" indent="-195263"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sz="half" idx="19"/>
          </p:nvPr>
        </p:nvSpPr>
        <p:spPr>
          <a:xfrm>
            <a:off x="4672285" y="3717196"/>
            <a:ext cx="4030133" cy="24530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352425" indent="-176213">
              <a:defRPr sz="1400"/>
            </a:lvl2pPr>
            <a:lvl3pPr marL="547688" indent="-195263"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 algn="l">
              <a:lnSpc>
                <a:spcPct val="90000"/>
              </a:lnSpc>
              <a:defRPr sz="800" smtClean="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D22082-D111-4F30-892F-48F54751008B}" type="datetime1">
              <a:rPr lang="de-DE"/>
              <a:pPr>
                <a:defRPr/>
              </a:pPr>
              <a:t>16.01.2015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 algn="l">
              <a:defRPr sz="800" dirty="0" smtClean="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Quelle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 algn="r">
              <a:defRPr sz="800" smtClean="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C9AC16-961F-4D6C-B525-AFD8AC226C2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2"/>
          <p:cNvSpPr>
            <a:spLocks noChangeArrowheads="1"/>
          </p:cNvSpPr>
          <p:nvPr userDrawn="1"/>
        </p:nvSpPr>
        <p:spPr bwMode="auto">
          <a:xfrm flipV="1">
            <a:off x="1933575" y="3724275"/>
            <a:ext cx="5276850" cy="228600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wrap="none" lIns="72000" tIns="72000" rIns="72000" bIns="72000" anchor="ctr"/>
          <a:lstStyle/>
          <a:p>
            <a:pPr algn="ctr">
              <a:lnSpc>
                <a:spcPct val="90000"/>
              </a:lnSpc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1"/>
          </p:nvPr>
        </p:nvSpPr>
        <p:spPr>
          <a:xfrm>
            <a:off x="457200" y="4184952"/>
            <a:ext cx="8229600" cy="18450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449263" indent="-176213">
              <a:defRPr sz="1400"/>
            </a:lvl2pPr>
            <a:lvl3pPr marL="722313" indent="-174625"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sz="half" idx="16"/>
          </p:nvPr>
        </p:nvSpPr>
        <p:spPr>
          <a:xfrm>
            <a:off x="457200" y="1174750"/>
            <a:ext cx="4030133" cy="22844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352425" indent="-176213">
              <a:defRPr sz="1400"/>
            </a:lvl2pPr>
            <a:lvl3pPr marL="547688" indent="-195263"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7"/>
          </p:nvPr>
        </p:nvSpPr>
        <p:spPr>
          <a:xfrm>
            <a:off x="4672285" y="1170846"/>
            <a:ext cx="4030133" cy="22844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352425" indent="-176213">
              <a:defRPr sz="1400"/>
            </a:lvl2pPr>
            <a:lvl3pPr marL="547688" indent="-195263"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8"/>
          </p:nvPr>
        </p:nvSpPr>
        <p:spPr/>
        <p:txBody>
          <a:bodyPr rtlCol="0"/>
          <a:lstStyle>
            <a:lvl1pPr algn="l">
              <a:lnSpc>
                <a:spcPct val="90000"/>
              </a:lnSpc>
              <a:defRPr sz="800" smtClean="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F3E7A3-83C4-4B68-B093-6CBBDF5AF108}" type="datetime1">
              <a:rPr lang="de-DE"/>
              <a:pPr>
                <a:defRPr/>
              </a:pPr>
              <a:t>16.01.2015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>
            <a:lvl1pPr algn="l">
              <a:defRPr sz="800" dirty="0" smtClean="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Quelle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 algn="r">
              <a:defRPr sz="800" smtClean="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6211A3-4BEB-4B43-8366-B3EFC9FE297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2"/>
          <p:cNvSpPr>
            <a:spLocks noChangeArrowheads="1"/>
          </p:cNvSpPr>
          <p:nvPr userDrawn="1"/>
        </p:nvSpPr>
        <p:spPr bwMode="auto">
          <a:xfrm flipV="1">
            <a:off x="1933575" y="4002088"/>
            <a:ext cx="5276850" cy="228600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wrap="none" lIns="72000" tIns="72000" rIns="72000" bIns="72000" anchor="ctr"/>
          <a:lstStyle/>
          <a:p>
            <a:pPr algn="ctr">
              <a:lnSpc>
                <a:spcPct val="90000"/>
              </a:lnSpc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1"/>
          </p:nvPr>
        </p:nvSpPr>
        <p:spPr>
          <a:xfrm>
            <a:off x="457200" y="4376329"/>
            <a:ext cx="8229600" cy="16536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450850" indent="-180975">
              <a:defRPr sz="1400"/>
            </a:lvl2pPr>
            <a:lvl3pPr marL="720725" indent="-179388">
              <a:defRPr sz="1400"/>
            </a:lvl3pPr>
            <a:lvl4pPr marL="982663" indent="-179388">
              <a:defRPr sz="1400"/>
            </a:lvl4pPr>
            <a:lvl5pPr marL="1254125" indent="-180975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sz="half" idx="16"/>
          </p:nvPr>
        </p:nvSpPr>
        <p:spPr>
          <a:xfrm>
            <a:off x="465395" y="1190626"/>
            <a:ext cx="2591676" cy="25827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357188" indent="-173038">
              <a:defRPr sz="1400"/>
            </a:lvl2pPr>
            <a:lvl3pPr marL="542925" indent="-185738">
              <a:defRPr sz="1400"/>
            </a:lvl3pPr>
            <a:lvl4pPr marL="982663" indent="-179388"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9"/>
          </p:nvPr>
        </p:nvSpPr>
        <p:spPr>
          <a:xfrm>
            <a:off x="3291785" y="1191877"/>
            <a:ext cx="2591676" cy="25827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357188" indent="-173038">
              <a:tabLst>
                <a:tab pos="184150" algn="l"/>
              </a:tabLst>
              <a:defRPr sz="1400"/>
            </a:lvl2pPr>
            <a:lvl3pPr marL="542925" indent="-185738">
              <a:defRPr sz="1400"/>
            </a:lvl3pPr>
            <a:lvl4pPr marL="982663" indent="-179388"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20"/>
          </p:nvPr>
        </p:nvSpPr>
        <p:spPr>
          <a:xfrm>
            <a:off x="6095124" y="1191877"/>
            <a:ext cx="2591676" cy="25827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357188" indent="-173038">
              <a:defRPr sz="1400"/>
            </a:lvl2pPr>
            <a:lvl3pPr marL="547688" indent="-190500">
              <a:defRPr sz="1400"/>
            </a:lvl3pPr>
            <a:lvl4pPr marL="982663" indent="-179388"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>
            <a:lvl1pPr algn="l">
              <a:lnSpc>
                <a:spcPct val="90000"/>
              </a:lnSpc>
              <a:defRPr sz="800" smtClean="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621AC3F-3325-4EBC-A925-4CC7DCEDF8E0}" type="datetime1">
              <a:rPr lang="de-DE"/>
              <a:pPr>
                <a:defRPr/>
              </a:pPr>
              <a:t>16.01.2015</a:t>
            </a:fld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>
            <a:lvl1pPr algn="l">
              <a:defRPr sz="800" dirty="0" smtClean="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Quelle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>
            <a:lvl1pPr algn="r">
              <a:defRPr sz="800" smtClean="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F719AA-B600-46ED-BDD1-3BD029AFC93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85863"/>
            <a:ext cx="4040188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825625"/>
            <a:ext cx="4040188" cy="43005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357188" indent="-173038">
              <a:defRPr sz="1400"/>
            </a:lvl2pPr>
            <a:lvl3pPr marL="542925" indent="-185738">
              <a:tabLst/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185863"/>
            <a:ext cx="4041775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825625"/>
            <a:ext cx="4041775" cy="43005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357188" indent="-173038" defTabSz="357188">
              <a:defRPr sz="1400"/>
            </a:lvl2pPr>
            <a:lvl3pPr marL="542925" indent="-184150"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lnSpc>
                <a:spcPct val="90000"/>
              </a:lnSpc>
              <a:defRPr sz="800" smtClean="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14A103-0567-456C-9F52-27EB280143C8}" type="datetime1">
              <a:rPr lang="de-DE"/>
              <a:pPr>
                <a:defRPr/>
              </a:pPr>
              <a:t>16.01.2015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>
              <a:defRPr sz="800" dirty="0" smtClean="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Quelle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 sz="800" smtClean="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A90D76-AB0C-4074-9064-287DAFB91C6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1"/>
          </p:nvPr>
        </p:nvSpPr>
        <p:spPr>
          <a:xfrm>
            <a:off x="457200" y="4910667"/>
            <a:ext cx="8229600" cy="10929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sz="half" idx="18"/>
          </p:nvPr>
        </p:nvSpPr>
        <p:spPr>
          <a:xfrm>
            <a:off x="457200" y="1174751"/>
            <a:ext cx="8229600" cy="36435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 marL="444500" indent="-260350" defTabSz="357188">
              <a:defRPr sz="1400"/>
            </a:lvl2pPr>
            <a:lvl3pPr marL="631825" indent="-274638"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9"/>
          </p:nvPr>
        </p:nvSpPr>
        <p:spPr/>
        <p:txBody>
          <a:bodyPr rtlCol="0"/>
          <a:lstStyle>
            <a:lvl1pPr algn="l">
              <a:lnSpc>
                <a:spcPct val="90000"/>
              </a:lnSpc>
              <a:defRPr sz="800" smtClean="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C8D5EB-1A14-4C9F-85AE-C3E001C2A17D}" type="datetime1">
              <a:rPr lang="de-DE"/>
              <a:pPr>
                <a:defRPr/>
              </a:pPr>
              <a:t>16.01.2015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 rtlCol="0"/>
          <a:lstStyle>
            <a:lvl1pPr algn="l">
              <a:defRPr sz="800" dirty="0" smtClean="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Quelle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>
            <a:lvl1pPr algn="r">
              <a:defRPr sz="800" smtClean="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BFF6ED-1401-412B-AF1B-12DAF022C7B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9"/>
          <p:cNvPicPr>
            <a:picLocks noChangeAspect="1"/>
          </p:cNvPicPr>
          <p:nvPr userDrawn="1"/>
        </p:nvPicPr>
        <p:blipFill>
          <a:blip r:embed="rId2" cstate="print"/>
          <a:srcRect l="-121" t="10422" r="-2" b="14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0600" y="269875"/>
            <a:ext cx="15144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platzhalter 10"/>
          <p:cNvSpPr>
            <a:spLocks noGrp="1"/>
          </p:cNvSpPr>
          <p:nvPr>
            <p:ph type="body" sz="quarter" idx="10"/>
          </p:nvPr>
        </p:nvSpPr>
        <p:spPr>
          <a:xfrm>
            <a:off x="565150" y="341313"/>
            <a:ext cx="3884613" cy="10490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6000" b="1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565150" y="1787527"/>
            <a:ext cx="3884613" cy="2762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1800" b="1"/>
            </a:lvl1pPr>
            <a:lvl2pPr marL="457200" indent="-457200">
              <a:lnSpc>
                <a:spcPct val="90000"/>
              </a:lnSpc>
              <a:buNone/>
              <a:defRPr/>
            </a:lvl2pPr>
            <a:lvl3pPr marL="914400" indent="-914400">
              <a:lnSpc>
                <a:spcPct val="90000"/>
              </a:lnSpc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0" name="Textplatzhalter 13"/>
          <p:cNvSpPr>
            <a:spLocks noGrp="1"/>
          </p:cNvSpPr>
          <p:nvPr>
            <p:ph type="body" sz="quarter" idx="12"/>
          </p:nvPr>
        </p:nvSpPr>
        <p:spPr>
          <a:xfrm>
            <a:off x="565150" y="2067910"/>
            <a:ext cx="3884613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1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565150" y="2336927"/>
            <a:ext cx="3884613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2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565150" y="2820670"/>
            <a:ext cx="3884613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3" name="Textplatzhalter 13"/>
          <p:cNvSpPr>
            <a:spLocks noGrp="1"/>
          </p:cNvSpPr>
          <p:nvPr>
            <p:ph type="body" sz="quarter" idx="15"/>
          </p:nvPr>
        </p:nvSpPr>
        <p:spPr>
          <a:xfrm>
            <a:off x="565150" y="3027985"/>
            <a:ext cx="3884613" cy="317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Ex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1"/>
          <p:cNvPicPr>
            <a:picLocks noChangeAspect="1"/>
          </p:cNvPicPr>
          <p:nvPr userDrawn="1"/>
        </p:nvPicPr>
        <p:blipFill>
          <a:blip r:embed="rId2" cstate="print"/>
          <a:srcRect l="-121" t="10422" r="-2" b="14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0600" y="269875"/>
            <a:ext cx="15144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platzhalter 10"/>
          <p:cNvSpPr>
            <a:spLocks noGrp="1"/>
          </p:cNvSpPr>
          <p:nvPr>
            <p:ph type="body" sz="quarter" idx="10"/>
          </p:nvPr>
        </p:nvSpPr>
        <p:spPr>
          <a:xfrm>
            <a:off x="565150" y="341313"/>
            <a:ext cx="3884613" cy="10490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6000" b="1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565150" y="1787527"/>
            <a:ext cx="3884613" cy="2762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1800" b="1"/>
            </a:lvl1pPr>
            <a:lvl2pPr marL="457200" indent="-457200">
              <a:lnSpc>
                <a:spcPct val="90000"/>
              </a:lnSpc>
              <a:buNone/>
              <a:defRPr/>
            </a:lvl2pPr>
            <a:lvl3pPr marL="914400" indent="-914400">
              <a:lnSpc>
                <a:spcPct val="90000"/>
              </a:lnSpc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2"/>
          </p:nvPr>
        </p:nvSpPr>
        <p:spPr>
          <a:xfrm>
            <a:off x="565150" y="2067910"/>
            <a:ext cx="3884613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565150" y="2336927"/>
            <a:ext cx="3884613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6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565150" y="3338830"/>
            <a:ext cx="3884613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7" name="Textplatzhalter 13"/>
          <p:cNvSpPr>
            <a:spLocks noGrp="1"/>
          </p:cNvSpPr>
          <p:nvPr>
            <p:ph type="body" sz="quarter" idx="15"/>
          </p:nvPr>
        </p:nvSpPr>
        <p:spPr>
          <a:xfrm>
            <a:off x="565150" y="3535985"/>
            <a:ext cx="3884613" cy="317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1" name="Textplatzhalter 13"/>
          <p:cNvSpPr>
            <a:spLocks noGrp="1"/>
          </p:cNvSpPr>
          <p:nvPr>
            <p:ph type="body" sz="quarter" idx="16"/>
          </p:nvPr>
        </p:nvSpPr>
        <p:spPr>
          <a:xfrm>
            <a:off x="567465" y="2523961"/>
            <a:ext cx="3884613" cy="5546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493838"/>
            <a:ext cx="8229600" cy="4525962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  <a:buFont typeface="Symbol" pitchFamily="18" charset="2"/>
              <a:buChar char="-"/>
              <a:defRPr/>
            </a:lvl1pPr>
            <a:lvl2pPr>
              <a:defRPr sz="1400"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r>
              <a:rPr lang="de-DE" dirty="0" smtClean="0"/>
              <a:t>Dritte Ebene</a:t>
            </a:r>
          </a:p>
          <a:p>
            <a:pPr lvl="1"/>
            <a:r>
              <a:rPr lang="de-DE" dirty="0" smtClean="0"/>
              <a:t>Vierte Ebene</a:t>
            </a:r>
          </a:p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r>
              <a:rPr lang="de-DE" dirty="0" smtClean="0"/>
              <a:t>Dritte Ebene</a:t>
            </a:r>
          </a:p>
          <a:p>
            <a:pPr lvl="1"/>
            <a:r>
              <a:rPr lang="de-DE" dirty="0" smtClean="0"/>
              <a:t>Vierte Ebene</a:t>
            </a:r>
          </a:p>
          <a:p>
            <a:pPr lvl="0"/>
            <a:endParaRPr lang="de-DE" dirty="0" smtClean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457200" y="6443663"/>
            <a:ext cx="2133600" cy="277812"/>
          </a:xfrm>
          <a:ln>
            <a:miter lim="800000"/>
            <a:headEnd/>
            <a:tailEnd/>
          </a:ln>
        </p:spPr>
        <p:txBody>
          <a:bodyPr rtlCol="0" anchor="t"/>
          <a:lstStyle>
            <a:lvl1pPr>
              <a:defRPr sz="14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FD285BE-F3F2-4C6B-ACAD-A58D972F074A}" type="datetime1">
              <a:rPr lang="de-DE"/>
              <a:pPr>
                <a:defRPr/>
              </a:pPr>
              <a:t>16.01.2015</a:t>
            </a:fld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43663"/>
            <a:ext cx="2133600" cy="277812"/>
          </a:xfrm>
          <a:ln>
            <a:miter lim="800000"/>
            <a:headEnd/>
            <a:tailEnd/>
          </a:ln>
        </p:spPr>
        <p:txBody>
          <a:bodyPr rtlCol="0" anchor="t"/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2CB8A90-1859-4B7D-8A3C-43356739144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s 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68313" y="1493785"/>
            <a:ext cx="8229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  <a:defRPr/>
            </a:lvl1pPr>
            <a:lvl2pPr>
              <a:defRPr/>
            </a:lvl2pPr>
            <a:lvl3pPr>
              <a:defRPr sz="1200" baseline="0"/>
            </a:lvl3pPr>
            <a:lvl4pPr>
              <a:buFont typeface="Symbol" pitchFamily="18" charset="2"/>
              <a:buChar char="-"/>
              <a:defRPr baseline="0"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lnSpc>
                <a:spcPct val="90000"/>
              </a:lnSpc>
              <a:defRPr sz="800" smtClean="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270DFA-9283-4BEA-9F8E-B7E554EA109A}" type="datetime1">
              <a:rPr lang="de-DE"/>
              <a:pPr>
                <a:defRPr/>
              </a:pPr>
              <a:t>16.01.2015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>
              <a:defRPr sz="800" dirty="0" smtClean="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Quelle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 sz="800" smtClean="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7B0578-D755-4D50-8F61-7E7B2C586F2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auto">
          <a:xfrm>
            <a:off x="657225" y="1808163"/>
            <a:ext cx="4275138" cy="19351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de-DE" sz="1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27D190-A4D8-4944-AA73-C2B5806FDD2B}" type="datetime1">
              <a:rPr lang="de-DE"/>
              <a:pPr>
                <a:defRPr/>
              </a:pPr>
              <a:t>16.01.2015</a:t>
            </a:fld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mtClean="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Quelle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A78710-36D5-436F-BAB1-EB9F7819AB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06FF9844-9088-4F6E-95C5-A9CD1638A1EA}" type="slidenum">
              <a:rPr lang="de-DE"/>
              <a:pPr>
                <a:defRPr/>
              </a:pPr>
              <a:t>‹#›</a:t>
            </a:fld>
            <a:r>
              <a:rPr lang="de-DE"/>
              <a:t> -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ndreas Wieland\Pictures\desktop.jpg"/>
          <p:cNvPicPr>
            <a:picLocks noChangeAspect="1" noChangeArrowheads="1"/>
          </p:cNvPicPr>
          <p:nvPr userDrawn="1"/>
        </p:nvPicPr>
        <p:blipFill>
          <a:blip r:embed="rId2" cstate="print"/>
          <a:srcRect l="7256" t="14038" b="20787"/>
          <a:stretch>
            <a:fillRect/>
          </a:stretch>
        </p:blipFill>
        <p:spPr bwMode="auto">
          <a:xfrm>
            <a:off x="-19050" y="2168525"/>
            <a:ext cx="57356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Gerade Verbindung 6"/>
          <p:cNvCxnSpPr/>
          <p:nvPr userDrawn="1"/>
        </p:nvCxnSpPr>
        <p:spPr>
          <a:xfrm rot="5400000">
            <a:off x="2286000" y="3429000"/>
            <a:ext cx="6858000" cy="0"/>
          </a:xfrm>
          <a:prstGeom prst="line">
            <a:avLst/>
          </a:prstGeom>
          <a:ln w="28575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ieren 25"/>
          <p:cNvGrpSpPr>
            <a:grpSpLocks/>
          </p:cNvGrpSpPr>
          <p:nvPr userDrawn="1"/>
        </p:nvGrpSpPr>
        <p:grpSpPr bwMode="auto">
          <a:xfrm>
            <a:off x="5719763" y="2363788"/>
            <a:ext cx="3419475" cy="2222500"/>
            <a:chOff x="5724128" y="2380596"/>
            <a:chExt cx="3419872" cy="2222162"/>
          </a:xfrm>
        </p:grpSpPr>
        <p:pic>
          <p:nvPicPr>
            <p:cNvPr id="9" name="Picture 18" descr="tu-logo_2d_rot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42412" y="3366323"/>
              <a:ext cx="1383305" cy="1037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15"/>
            <p:cNvSpPr>
              <a:spLocks noChangeArrowheads="1"/>
            </p:cNvSpPr>
            <p:nvPr userDrawn="1"/>
          </p:nvSpPr>
          <p:spPr bwMode="auto">
            <a:xfrm>
              <a:off x="5724128" y="2380596"/>
              <a:ext cx="3419872" cy="24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b="1" dirty="0" err="1">
                  <a:solidFill>
                    <a:srgbClr val="990000"/>
                  </a:solidFill>
                </a:rPr>
                <a:t>Chair</a:t>
              </a:r>
              <a:r>
                <a:rPr lang="de-DE" sz="1600" b="1" dirty="0">
                  <a:solidFill>
                    <a:srgbClr val="990000"/>
                  </a:solidFill>
                </a:rPr>
                <a:t> </a:t>
              </a:r>
              <a:r>
                <a:rPr lang="de-DE" sz="1600" b="1" dirty="0" err="1">
                  <a:solidFill>
                    <a:srgbClr val="990000"/>
                  </a:solidFill>
                </a:rPr>
                <a:t>of</a:t>
              </a:r>
              <a:r>
                <a:rPr lang="de-DE" sz="1600" b="1" dirty="0">
                  <a:solidFill>
                    <a:srgbClr val="990000"/>
                  </a:solidFill>
                </a:rPr>
                <a:t> Logistics</a:t>
              </a:r>
            </a:p>
          </p:txBody>
        </p:sp>
        <p:sp>
          <p:nvSpPr>
            <p:cNvPr id="11" name="Rectangle 15"/>
            <p:cNvSpPr>
              <a:spLocks noChangeArrowheads="1"/>
            </p:cNvSpPr>
            <p:nvPr userDrawn="1"/>
          </p:nvSpPr>
          <p:spPr bwMode="auto">
            <a:xfrm>
              <a:off x="5724128" y="4418636"/>
              <a:ext cx="3419872" cy="184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dirty="0">
                  <a:solidFill>
                    <a:srgbClr val="990000"/>
                  </a:solidFill>
                </a:rPr>
                <a:t>Technische Universität Berlin</a:t>
              </a:r>
            </a:p>
          </p:txBody>
        </p:sp>
      </p:grp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265217" y="2204864"/>
            <a:ext cx="5184576" cy="129614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>
                <a:solidFill>
                  <a:srgbClr val="99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0"/>
          </p:nvPr>
        </p:nvSpPr>
        <p:spPr>
          <a:xfrm>
            <a:off x="500068" y="1484784"/>
            <a:ext cx="4714875" cy="634020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aseline="0">
                <a:solidFill>
                  <a:schemeClr val="tx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38" name="Textplatzhalter 37"/>
          <p:cNvSpPr>
            <a:spLocks noGrp="1"/>
          </p:cNvSpPr>
          <p:nvPr>
            <p:ph type="body" sz="quarter" idx="13"/>
          </p:nvPr>
        </p:nvSpPr>
        <p:spPr>
          <a:xfrm>
            <a:off x="500068" y="4690400"/>
            <a:ext cx="4714875" cy="704110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14"/>
          </p:nvPr>
        </p:nvSpPr>
        <p:spPr>
          <a:xfrm>
            <a:off x="491107" y="5431223"/>
            <a:ext cx="4732796" cy="338554"/>
          </a:xfrm>
        </p:spPr>
        <p:txBody>
          <a:bodyPr>
            <a:spAutoFit/>
          </a:bodyPr>
          <a:lstStyle>
            <a:lvl1pPr marL="0" indent="0" algn="ctr"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 userDrawn="1"/>
        </p:nvCxnSpPr>
        <p:spPr>
          <a:xfrm>
            <a:off x="0" y="976313"/>
            <a:ext cx="9144000" cy="0"/>
          </a:xfrm>
          <a:prstGeom prst="line">
            <a:avLst/>
          </a:prstGeom>
          <a:ln w="28575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 userDrawn="1"/>
        </p:nvCxnSpPr>
        <p:spPr>
          <a:xfrm>
            <a:off x="0" y="6094413"/>
            <a:ext cx="9144000" cy="1587"/>
          </a:xfrm>
          <a:prstGeom prst="line">
            <a:avLst/>
          </a:prstGeom>
          <a:ln w="28575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 userDrawn="1"/>
        </p:nvSpPr>
        <p:spPr>
          <a:xfrm>
            <a:off x="361950" y="6162675"/>
            <a:ext cx="53625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1800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120000"/>
              <a:buFont typeface="Wingdings" pitchFamily="2" charset="2"/>
              <a:buNone/>
              <a:defRPr/>
            </a:pPr>
            <a:r>
              <a:rPr lang="en-US" sz="1000" b="1">
                <a:solidFill>
                  <a:prstClr val="black"/>
                </a:solidFill>
              </a:rPr>
              <a:t>Trends and Strategies in Logistics and SCM</a:t>
            </a:r>
          </a:p>
          <a:p>
            <a:pPr indent="-1800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120000"/>
              <a:buFont typeface="Wingdings" pitchFamily="2" charset="2"/>
              <a:buNone/>
              <a:defRPr/>
            </a:pPr>
            <a:r>
              <a:rPr lang="en-US" sz="1000" b="1" i="1">
                <a:solidFill>
                  <a:srgbClr val="990000"/>
                </a:solidFill>
              </a:rPr>
              <a:t>Prof. Frank Straube</a:t>
            </a:r>
            <a:br>
              <a:rPr lang="en-US" sz="1000" b="1" i="1">
                <a:solidFill>
                  <a:srgbClr val="990000"/>
                </a:solidFill>
              </a:rPr>
            </a:br>
            <a:r>
              <a:rPr lang="en-US" sz="1000" b="1" i="1">
                <a:solidFill>
                  <a:srgbClr val="990000"/>
                </a:solidFill>
              </a:rPr>
              <a:t>Chair of Logistics</a:t>
            </a:r>
          </a:p>
        </p:txBody>
      </p:sp>
      <p:pic>
        <p:nvPicPr>
          <p:cNvPr id="8" name="Picture 18" descr="tu-logo_2d_ro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2750" y="6230938"/>
            <a:ext cx="6429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9"/>
          <p:cNvSpPr>
            <a:spLocks noChangeArrowheads="1"/>
          </p:cNvSpPr>
          <p:nvPr userDrawn="1"/>
        </p:nvSpPr>
        <p:spPr bwMode="auto">
          <a:xfrm>
            <a:off x="3856038" y="6461125"/>
            <a:ext cx="14319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prstClr val="black"/>
                </a:solidFill>
                <a:latin typeface="Arial" charset="0"/>
                <a:cs typeface="+mn-cs"/>
              </a:rPr>
              <a:t>– </a:t>
            </a:r>
            <a:fld id="{4F5D6EF3-41C3-498A-8A25-1296D245EDBB}" type="slidenum">
              <a:rPr lang="en-US" sz="1200" b="1">
                <a:solidFill>
                  <a:prstClr val="black"/>
                </a:solidFill>
                <a:latin typeface="Arial" charset="0"/>
                <a:cs typeface="+mn-cs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b="1">
                <a:solidFill>
                  <a:prstClr val="black"/>
                </a:solidFill>
                <a:latin typeface="Arial" charset="0"/>
                <a:cs typeface="+mn-cs"/>
              </a:rPr>
              <a:t> –</a:t>
            </a:r>
          </a:p>
        </p:txBody>
      </p:sp>
      <p:pic>
        <p:nvPicPr>
          <p:cNvPr id="10" name="Picture 2" descr="BVL – Bundesvereinigung Logistik e.V.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75" y="6169025"/>
            <a:ext cx="792163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6040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0"/>
          </p:nvPr>
        </p:nvSpPr>
        <p:spPr>
          <a:xfrm>
            <a:off x="457200" y="1262048"/>
            <a:ext cx="8286750" cy="4376752"/>
          </a:xfrm>
        </p:spPr>
        <p:txBody>
          <a:bodyPr/>
          <a:lstStyle>
            <a:lvl1pPr>
              <a:defRPr/>
            </a:lvl1pPr>
            <a:lvl2pPr marL="628650" indent="-268288">
              <a:defRPr/>
            </a:lvl2pPr>
            <a:lvl3pPr marL="804863" indent="-268288">
              <a:defRPr/>
            </a:lvl3pPr>
            <a:lvl4pPr marL="990600" indent="-269875">
              <a:defRPr/>
            </a:lvl4pPr>
            <a:lvl5pPr marL="1166813" indent="-269875">
              <a:defRPr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12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6477000" y="5867400"/>
            <a:ext cx="2590800" cy="304800"/>
          </a:xfrm>
        </p:spPr>
        <p:txBody>
          <a:bodyPr>
            <a:noAutofit/>
          </a:bodyPr>
          <a:lstStyle>
            <a:lvl1pPr algn="r">
              <a:buNone/>
              <a:defRPr sz="900"/>
            </a:lvl1pPr>
            <a:lvl2pPr marL="628650" indent="-268288">
              <a:defRPr sz="1000"/>
            </a:lvl2pPr>
            <a:lvl3pPr marL="804863" indent="-268288">
              <a:defRPr sz="1000"/>
            </a:lvl3pPr>
            <a:lvl4pPr marL="990600" indent="-269875">
              <a:defRPr sz="1000"/>
            </a:lvl4pPr>
            <a:lvl5pPr marL="1166813" indent="-269875">
              <a:defRPr sz="10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/>
          <p:cNvCxnSpPr/>
          <p:nvPr userDrawn="1"/>
        </p:nvCxnSpPr>
        <p:spPr>
          <a:xfrm rot="5400000">
            <a:off x="-1361281" y="3853657"/>
            <a:ext cx="6008687" cy="0"/>
          </a:xfrm>
          <a:prstGeom prst="line">
            <a:avLst/>
          </a:prstGeom>
          <a:ln w="28575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>
            <a:spLocks noChangeArrowheads="1"/>
          </p:cNvSpPr>
          <p:nvPr userDrawn="1"/>
        </p:nvSpPr>
        <p:spPr bwMode="blackWhite">
          <a:xfrm>
            <a:off x="457200" y="249238"/>
            <a:ext cx="35988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b="1" dirty="0">
                <a:solidFill>
                  <a:srgbClr val="990000"/>
                </a:solidFill>
              </a:rPr>
              <a:t>Agenda</a:t>
            </a:r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3856038" y="6461125"/>
            <a:ext cx="14319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>
                <a:solidFill>
                  <a:prstClr val="black"/>
                </a:solidFill>
                <a:latin typeface="Arial" charset="0"/>
                <a:cs typeface="+mn-cs"/>
              </a:rPr>
              <a:t>– </a:t>
            </a:r>
            <a:fld id="{7554797E-8BE9-48E3-931D-0665E98B2284}" type="slidenum">
              <a:rPr lang="de-DE" sz="1200" b="1">
                <a:solidFill>
                  <a:prstClr val="black"/>
                </a:solidFill>
                <a:latin typeface="Arial" charset="0"/>
                <a:cs typeface="+mn-cs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de-DE" sz="1200" b="1" dirty="0">
                <a:solidFill>
                  <a:prstClr val="black"/>
                </a:solidFill>
                <a:latin typeface="Arial" charset="0"/>
                <a:cs typeface="+mn-cs"/>
              </a:rPr>
              <a:t> –</a:t>
            </a:r>
          </a:p>
        </p:txBody>
      </p:sp>
      <p:pic>
        <p:nvPicPr>
          <p:cNvPr id="6" name="Picture 18" descr="tu-logo_2d_ro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2750" y="6230938"/>
            <a:ext cx="6429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BVL – Bundesvereinigung Logistik e.V.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75" y="6169025"/>
            <a:ext cx="792163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platzhalter 24"/>
          <p:cNvSpPr>
            <a:spLocks noGrp="1"/>
          </p:cNvSpPr>
          <p:nvPr>
            <p:ph type="body" sz="quarter" idx="10"/>
          </p:nvPr>
        </p:nvSpPr>
        <p:spPr>
          <a:xfrm>
            <a:off x="1714480" y="1260024"/>
            <a:ext cx="7033984" cy="43577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buClrTx/>
              <a:buSzPct val="100000"/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720000" indent="-360000">
              <a:spcBef>
                <a:spcPts val="1200"/>
              </a:spcBef>
              <a:buClrTx/>
              <a:buSzPct val="100000"/>
              <a:buFont typeface="+mj-lt"/>
              <a:buAutoNum type="alphaLcPeriod"/>
              <a:defRPr sz="1800">
                <a:solidFill>
                  <a:schemeClr val="tx1"/>
                </a:solidFill>
              </a:defRPr>
            </a:lvl2pPr>
            <a:lvl3pPr marL="1080000" indent="-360000">
              <a:spcBef>
                <a:spcPts val="1200"/>
              </a:spcBef>
              <a:buClrTx/>
              <a:buSzPct val="100000"/>
              <a:buFont typeface="+mj-lt"/>
              <a:buAutoNum type="romanLcPeriod"/>
              <a:defRPr sz="1800">
                <a:solidFill>
                  <a:schemeClr val="tx1"/>
                </a:solidFill>
              </a:defRPr>
            </a:lvl3pPr>
            <a:lvl4pPr>
              <a:buClr>
                <a:srgbClr val="990000"/>
              </a:buClr>
              <a:buSzPct val="80000"/>
              <a:buFont typeface="Arial" pitchFamily="34" charset="0"/>
              <a:buChar char="►"/>
              <a:defRPr sz="2400">
                <a:solidFill>
                  <a:schemeClr val="tx1"/>
                </a:solidFill>
              </a:defRPr>
            </a:lvl4pPr>
            <a:lvl5pPr>
              <a:buClr>
                <a:srgbClr val="990000"/>
              </a:buClr>
              <a:buSzPct val="80000"/>
              <a:buFont typeface="Arial" pitchFamily="34" charset="0"/>
              <a:buChar char="►"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41"/>
          <p:cNvGrpSpPr>
            <a:grpSpLocks/>
          </p:cNvGrpSpPr>
          <p:nvPr/>
        </p:nvGrpSpPr>
        <p:grpSpPr bwMode="auto">
          <a:xfrm>
            <a:off x="6510338" y="1546225"/>
            <a:ext cx="1766887" cy="1549400"/>
            <a:chOff x="6510434" y="857231"/>
            <a:chExt cx="1766724" cy="1548883"/>
          </a:xfrm>
        </p:grpSpPr>
        <p:pic>
          <p:nvPicPr>
            <p:cNvPr id="8" name="Picture 18" descr="tu-logo_2d_rot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10434" y="857231"/>
              <a:ext cx="1766724" cy="1304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5"/>
            <p:cNvSpPr>
              <a:spLocks noChangeArrowheads="1"/>
            </p:cNvSpPr>
            <p:nvPr userDrawn="1"/>
          </p:nvSpPr>
          <p:spPr bwMode="auto">
            <a:xfrm>
              <a:off x="6510434" y="2160134"/>
              <a:ext cx="1766724" cy="245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de-DE" sz="1600" b="1" i="1" dirty="0">
                  <a:solidFill>
                    <a:srgbClr val="990000"/>
                  </a:solidFill>
                  <a:latin typeface="Arial"/>
                </a:rPr>
                <a:t>Bereich Logistik</a:t>
              </a:r>
            </a:p>
          </p:txBody>
        </p:sp>
      </p:grpSp>
      <p:cxnSp>
        <p:nvCxnSpPr>
          <p:cNvPr id="11" name="Gerade Verbindung 10"/>
          <p:cNvCxnSpPr/>
          <p:nvPr/>
        </p:nvCxnSpPr>
        <p:spPr>
          <a:xfrm rot="5400000">
            <a:off x="2710656" y="3853657"/>
            <a:ext cx="6008687" cy="0"/>
          </a:xfrm>
          <a:prstGeom prst="line">
            <a:avLst/>
          </a:prstGeom>
          <a:ln w="28575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495849" y="2129289"/>
            <a:ext cx="4714908" cy="101396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400">
                <a:solidFill>
                  <a:srgbClr val="99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0"/>
          </p:nvPr>
        </p:nvSpPr>
        <p:spPr>
          <a:xfrm>
            <a:off x="495866" y="1444915"/>
            <a:ext cx="4714875" cy="634020"/>
          </a:xfrm>
        </p:spPr>
        <p:txBody>
          <a:bodyPr>
            <a:normAutofit/>
          </a:bodyPr>
          <a:lstStyle>
            <a:lvl1pPr algn="ctr">
              <a:buNone/>
              <a:defRPr sz="1600" baseline="0">
                <a:solidFill>
                  <a:schemeClr val="tx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38" name="Textplatzhalter 37"/>
          <p:cNvSpPr>
            <a:spLocks noGrp="1"/>
          </p:cNvSpPr>
          <p:nvPr>
            <p:ph type="body" sz="quarter" idx="13"/>
          </p:nvPr>
        </p:nvSpPr>
        <p:spPr>
          <a:xfrm>
            <a:off x="495866" y="4429132"/>
            <a:ext cx="4714875" cy="704110"/>
          </a:xfrm>
        </p:spPr>
        <p:txBody>
          <a:bodyPr anchor="b">
            <a:normAutofit/>
          </a:bodyPr>
          <a:lstStyle>
            <a:lvl1pPr algn="ctr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14"/>
          </p:nvPr>
        </p:nvSpPr>
        <p:spPr>
          <a:xfrm>
            <a:off x="486904" y="5375237"/>
            <a:ext cx="4732796" cy="338554"/>
          </a:xfrm>
        </p:spPr>
        <p:txBody>
          <a:bodyPr>
            <a:spAutoFit/>
          </a:bodyPr>
          <a:lstStyle>
            <a:lvl1pPr algn="ctr"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hf sldNum="0"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0" y="976313"/>
            <a:ext cx="9144000" cy="0"/>
          </a:xfrm>
          <a:prstGeom prst="line">
            <a:avLst/>
          </a:prstGeom>
          <a:ln w="28575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/>
        </p:nvCxnSpPr>
        <p:spPr>
          <a:xfrm>
            <a:off x="0" y="6094413"/>
            <a:ext cx="9144000" cy="1587"/>
          </a:xfrm>
          <a:prstGeom prst="line">
            <a:avLst/>
          </a:prstGeom>
          <a:ln w="28575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3856038" y="6461125"/>
            <a:ext cx="14319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de-DE" sz="1200" b="1" dirty="0">
                <a:solidFill>
                  <a:prstClr val="black"/>
                </a:solidFill>
                <a:latin typeface="Arial"/>
                <a:cs typeface="Arial" charset="0"/>
              </a:rPr>
              <a:t>– </a:t>
            </a:r>
            <a:fld id="{E0ADB0F9-B99D-4B82-9B32-E9B1805AA78B}" type="slidenum">
              <a:rPr lang="de-DE" sz="1200" b="1">
                <a:solidFill>
                  <a:prstClr val="black"/>
                </a:solidFill>
                <a:latin typeface="Arial"/>
                <a:cs typeface="Arial" charset="0"/>
              </a:rPr>
              <a:pPr algn="ctr" eaLnBrk="0" hangingPunct="0">
                <a:defRPr/>
              </a:pPr>
              <a:t>‹#›</a:t>
            </a:fld>
            <a:r>
              <a:rPr lang="de-DE" sz="1200" b="1" dirty="0">
                <a:solidFill>
                  <a:prstClr val="black"/>
                </a:solidFill>
                <a:latin typeface="Arial"/>
                <a:cs typeface="Arial" charset="0"/>
              </a:rPr>
              <a:t> –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1950" y="6105525"/>
            <a:ext cx="358775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180000">
              <a:spcBef>
                <a:spcPct val="20000"/>
              </a:spcBef>
              <a:buClr>
                <a:srgbClr val="1F497D"/>
              </a:buClr>
              <a:buSzPct val="120000"/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prstClr val="black"/>
                </a:solidFill>
                <a:latin typeface="Arial"/>
              </a:rPr>
              <a:t>February</a:t>
            </a:r>
            <a:r>
              <a:rPr lang="de-DE" sz="1000" b="1" dirty="0" smtClean="0">
                <a:solidFill>
                  <a:prstClr val="black"/>
                </a:solidFill>
                <a:latin typeface="Arial"/>
              </a:rPr>
              <a:t> 2014</a:t>
            </a:r>
            <a:endParaRPr lang="de-DE" sz="1000" b="1" dirty="0">
              <a:solidFill>
                <a:prstClr val="black"/>
              </a:solidFill>
              <a:latin typeface="Arial"/>
            </a:endParaRPr>
          </a:p>
          <a:p>
            <a:pPr indent="-180000">
              <a:spcBef>
                <a:spcPct val="20000"/>
              </a:spcBef>
              <a:buClr>
                <a:srgbClr val="1F497D"/>
              </a:buClr>
              <a:buSzPct val="120000"/>
              <a:buFont typeface="Wingdings" pitchFamily="2" charset="2"/>
              <a:buNone/>
              <a:defRPr/>
            </a:pPr>
            <a:r>
              <a:rPr lang="de-DE" sz="1000" b="1" i="1" dirty="0">
                <a:solidFill>
                  <a:srgbClr val="990000"/>
                </a:solidFill>
                <a:latin typeface="Arial"/>
              </a:rPr>
              <a:t>Prof. Dr.-Ing. Frank Straube</a:t>
            </a:r>
            <a:br>
              <a:rPr lang="de-DE" sz="1000" b="1" i="1" dirty="0">
                <a:solidFill>
                  <a:srgbClr val="990000"/>
                </a:solidFill>
                <a:latin typeface="Arial"/>
              </a:rPr>
            </a:br>
            <a:endParaRPr lang="de-DE" sz="1000" b="1" i="1" dirty="0">
              <a:solidFill>
                <a:srgbClr val="990000"/>
              </a:solidFill>
              <a:latin typeface="Arial"/>
            </a:endParaRPr>
          </a:p>
        </p:txBody>
      </p:sp>
      <p:grpSp>
        <p:nvGrpSpPr>
          <p:cNvPr id="2" name="Gruppieren 16"/>
          <p:cNvGrpSpPr>
            <a:grpSpLocks/>
          </p:cNvGrpSpPr>
          <p:nvPr/>
        </p:nvGrpSpPr>
        <p:grpSpPr bwMode="auto">
          <a:xfrm>
            <a:off x="7586663" y="6197600"/>
            <a:ext cx="1441450" cy="514350"/>
            <a:chOff x="7586682" y="6231749"/>
            <a:chExt cx="1440665" cy="514113"/>
          </a:xfrm>
        </p:grpSpPr>
        <p:pic>
          <p:nvPicPr>
            <p:cNvPr id="9" name="Picture 18" descr="tu-logo_2d_rot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86682" y="6264534"/>
              <a:ext cx="642942" cy="481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feld 9"/>
            <p:cNvSpPr txBox="1"/>
            <p:nvPr userDrawn="1"/>
          </p:nvSpPr>
          <p:spPr>
            <a:xfrm>
              <a:off x="8170564" y="6231749"/>
              <a:ext cx="856783" cy="3998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indent="-180000">
                <a:spcBef>
                  <a:spcPct val="20000"/>
                </a:spcBef>
                <a:buClr>
                  <a:srgbClr val="1F497D"/>
                </a:buClr>
                <a:buSzPct val="120000"/>
                <a:buFont typeface="Wingdings" pitchFamily="2" charset="2"/>
                <a:buNone/>
                <a:defRPr/>
              </a:pPr>
              <a:r>
                <a:rPr lang="de-DE" sz="1000" b="1" i="1" dirty="0">
                  <a:solidFill>
                    <a:srgbClr val="990000"/>
                  </a:solidFill>
                  <a:latin typeface="Arial"/>
                </a:rPr>
                <a:t>Bereich</a:t>
              </a:r>
              <a:br>
                <a:rPr lang="de-DE" sz="1000" b="1" i="1" dirty="0">
                  <a:solidFill>
                    <a:srgbClr val="990000"/>
                  </a:solidFill>
                  <a:latin typeface="Arial"/>
                </a:rPr>
              </a:br>
              <a:r>
                <a:rPr lang="de-DE" sz="1000" b="1" i="1" dirty="0">
                  <a:solidFill>
                    <a:srgbClr val="990000"/>
                  </a:solidFill>
                  <a:latin typeface="Arial"/>
                </a:rPr>
                <a:t>Logistik</a:t>
              </a:r>
            </a:p>
          </p:txBody>
        </p:sp>
      </p:grpSp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60408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0"/>
          </p:nvPr>
        </p:nvSpPr>
        <p:spPr>
          <a:xfrm>
            <a:off x="457201" y="1262048"/>
            <a:ext cx="8286750" cy="4667282"/>
          </a:xfrm>
        </p:spPr>
        <p:txBody>
          <a:bodyPr/>
          <a:lstStyle>
            <a:lvl1pPr>
              <a:defRPr/>
            </a:lvl1pPr>
            <a:lvl2pPr marL="628650" indent="-268288">
              <a:defRPr/>
            </a:lvl2pPr>
            <a:lvl3pPr marL="804863" indent="-268288">
              <a:defRPr/>
            </a:lvl3pPr>
            <a:lvl4pPr marL="990600" indent="-269875">
              <a:defRPr/>
            </a:lvl4pPr>
            <a:lvl5pPr marL="1166813" indent="-269875"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hf sldNum="0"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/>
          <p:cNvCxnSpPr/>
          <p:nvPr/>
        </p:nvCxnSpPr>
        <p:spPr>
          <a:xfrm rot="5400000">
            <a:off x="-1361281" y="3853657"/>
            <a:ext cx="6008687" cy="0"/>
          </a:xfrm>
          <a:prstGeom prst="line">
            <a:avLst/>
          </a:prstGeom>
          <a:ln w="28575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>
            <a:spLocks noChangeArrowheads="1"/>
          </p:cNvSpPr>
          <p:nvPr/>
        </p:nvSpPr>
        <p:spPr bwMode="blackWhite">
          <a:xfrm>
            <a:off x="457200" y="249238"/>
            <a:ext cx="35988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de-DE" sz="2200" b="1" dirty="0">
                <a:solidFill>
                  <a:srgbClr val="990000"/>
                </a:solidFill>
                <a:latin typeface="Arial"/>
              </a:rPr>
              <a:t>Agenda</a:t>
            </a:r>
          </a:p>
        </p:txBody>
      </p:sp>
      <p:grpSp>
        <p:nvGrpSpPr>
          <p:cNvPr id="2" name="Gruppieren 8"/>
          <p:cNvGrpSpPr>
            <a:grpSpLocks/>
          </p:cNvGrpSpPr>
          <p:nvPr/>
        </p:nvGrpSpPr>
        <p:grpSpPr bwMode="auto">
          <a:xfrm>
            <a:off x="7586663" y="6197600"/>
            <a:ext cx="1441450" cy="514350"/>
            <a:chOff x="7586682" y="6231749"/>
            <a:chExt cx="1440665" cy="514113"/>
          </a:xfrm>
        </p:grpSpPr>
        <p:pic>
          <p:nvPicPr>
            <p:cNvPr id="6" name="Picture 18" descr="tu-logo_2d_rot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86682" y="6264534"/>
              <a:ext cx="642942" cy="481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feld 6"/>
            <p:cNvSpPr txBox="1"/>
            <p:nvPr userDrawn="1"/>
          </p:nvSpPr>
          <p:spPr>
            <a:xfrm>
              <a:off x="8170564" y="6231749"/>
              <a:ext cx="856783" cy="3998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indent="-180000">
                <a:spcBef>
                  <a:spcPct val="20000"/>
                </a:spcBef>
                <a:buClr>
                  <a:srgbClr val="1F497D"/>
                </a:buClr>
                <a:buSzPct val="120000"/>
                <a:buFont typeface="Wingdings" pitchFamily="2" charset="2"/>
                <a:buNone/>
                <a:defRPr/>
              </a:pPr>
              <a:r>
                <a:rPr lang="de-DE" sz="1000" b="1" i="1" dirty="0">
                  <a:solidFill>
                    <a:srgbClr val="990000"/>
                  </a:solidFill>
                  <a:latin typeface="Arial"/>
                </a:rPr>
                <a:t>Bereich</a:t>
              </a:r>
              <a:br>
                <a:rPr lang="de-DE" sz="1000" b="1" i="1" dirty="0">
                  <a:solidFill>
                    <a:srgbClr val="990000"/>
                  </a:solidFill>
                  <a:latin typeface="Arial"/>
                </a:rPr>
              </a:br>
              <a:r>
                <a:rPr lang="de-DE" sz="1000" b="1" i="1" dirty="0">
                  <a:solidFill>
                    <a:srgbClr val="990000"/>
                  </a:solidFill>
                  <a:latin typeface="Arial"/>
                </a:rPr>
                <a:t>Logistik</a:t>
              </a:r>
            </a:p>
          </p:txBody>
        </p:sp>
      </p:grp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3856038" y="6461125"/>
            <a:ext cx="14319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de-DE" sz="1200" b="1" dirty="0">
                <a:solidFill>
                  <a:prstClr val="black"/>
                </a:solidFill>
                <a:latin typeface="Arial"/>
                <a:cs typeface="Arial" charset="0"/>
              </a:rPr>
              <a:t>– </a:t>
            </a:r>
            <a:fld id="{B5A14CFE-37F3-4023-89A1-409C84D639A9}" type="slidenum">
              <a:rPr lang="de-DE" sz="1200" b="1">
                <a:solidFill>
                  <a:prstClr val="black"/>
                </a:solidFill>
                <a:latin typeface="Arial"/>
                <a:cs typeface="Arial" charset="0"/>
              </a:rPr>
              <a:pPr algn="ctr" eaLnBrk="0" hangingPunct="0">
                <a:defRPr/>
              </a:pPr>
              <a:t>‹#›</a:t>
            </a:fld>
            <a:r>
              <a:rPr lang="de-DE" sz="1200" b="1" dirty="0">
                <a:solidFill>
                  <a:prstClr val="black"/>
                </a:solidFill>
                <a:latin typeface="Arial"/>
                <a:cs typeface="Arial" charset="0"/>
              </a:rPr>
              <a:t> –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0"/>
          </p:nvPr>
        </p:nvSpPr>
        <p:spPr>
          <a:xfrm>
            <a:off x="1714480" y="1260024"/>
            <a:ext cx="5929354" cy="43577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buClrTx/>
              <a:buSzPct val="100000"/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720000" indent="-360000">
              <a:spcBef>
                <a:spcPts val="1200"/>
              </a:spcBef>
              <a:buClrTx/>
              <a:buSzPct val="100000"/>
              <a:buFont typeface="+mj-lt"/>
              <a:buAutoNum type="alphaLcPeriod"/>
              <a:defRPr sz="1800">
                <a:solidFill>
                  <a:schemeClr val="tx1"/>
                </a:solidFill>
              </a:defRPr>
            </a:lvl2pPr>
            <a:lvl3pPr marL="1080000" indent="-360000">
              <a:spcBef>
                <a:spcPts val="1200"/>
              </a:spcBef>
              <a:buClrTx/>
              <a:buSzPct val="100000"/>
              <a:buFont typeface="+mj-lt"/>
              <a:buAutoNum type="romanLcPeriod"/>
              <a:defRPr sz="1800">
                <a:solidFill>
                  <a:schemeClr val="tx1"/>
                </a:solidFill>
              </a:defRPr>
            </a:lvl3pPr>
            <a:lvl4pPr>
              <a:buClr>
                <a:srgbClr val="990000"/>
              </a:buClr>
              <a:buSzPct val="80000"/>
              <a:buFont typeface="Arial" pitchFamily="34" charset="0"/>
              <a:buChar char="►"/>
              <a:defRPr sz="2400">
                <a:solidFill>
                  <a:schemeClr val="tx1"/>
                </a:solidFill>
              </a:defRPr>
            </a:lvl4pPr>
            <a:lvl5pPr>
              <a:buClr>
                <a:srgbClr val="990000"/>
              </a:buClr>
              <a:buSzPct val="80000"/>
              <a:buFont typeface="Arial" pitchFamily="34" charset="0"/>
              <a:buChar char="►"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</p:cSld>
  <p:clrMapOvr>
    <a:masterClrMapping/>
  </p:clrMapOvr>
  <p:hf sldNum="0"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22"/>
          <p:cNvSpPr>
            <a:spLocks noChangeArrowheads="1"/>
          </p:cNvSpPr>
          <p:nvPr userDrawn="1"/>
        </p:nvSpPr>
        <p:spPr bwMode="auto">
          <a:xfrm>
            <a:off x="-795338" y="3003550"/>
            <a:ext cx="360363" cy="360363"/>
          </a:xfrm>
          <a:prstGeom prst="ellipse">
            <a:avLst/>
          </a:prstGeom>
          <a:solidFill>
            <a:srgbClr val="999933"/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6" name="Oval 23"/>
          <p:cNvSpPr>
            <a:spLocks noChangeArrowheads="1"/>
          </p:cNvSpPr>
          <p:nvPr userDrawn="1"/>
        </p:nvSpPr>
        <p:spPr bwMode="auto">
          <a:xfrm>
            <a:off x="-795338" y="2219325"/>
            <a:ext cx="360363" cy="360363"/>
          </a:xfrm>
          <a:prstGeom prst="ellipse">
            <a:avLst/>
          </a:prstGeom>
          <a:solidFill>
            <a:srgbClr val="455695"/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7" name="Oval 24"/>
          <p:cNvSpPr>
            <a:spLocks noChangeArrowheads="1"/>
          </p:cNvSpPr>
          <p:nvPr userDrawn="1"/>
        </p:nvSpPr>
        <p:spPr bwMode="auto">
          <a:xfrm>
            <a:off x="-795338" y="1435100"/>
            <a:ext cx="360363" cy="360363"/>
          </a:xfrm>
          <a:prstGeom prst="ellipse">
            <a:avLst/>
          </a:prstGeom>
          <a:solidFill>
            <a:srgbClr val="993333"/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8" name="Oval 25"/>
          <p:cNvSpPr>
            <a:spLocks noChangeArrowheads="1"/>
          </p:cNvSpPr>
          <p:nvPr userDrawn="1"/>
        </p:nvSpPr>
        <p:spPr bwMode="auto">
          <a:xfrm>
            <a:off x="-795338" y="3787775"/>
            <a:ext cx="360363" cy="360363"/>
          </a:xfrm>
          <a:prstGeom prst="ellipse">
            <a:avLst/>
          </a:prstGeom>
          <a:solidFill>
            <a:srgbClr val="FF9900"/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9" name="Oval 26"/>
          <p:cNvSpPr>
            <a:spLocks noChangeArrowheads="1"/>
          </p:cNvSpPr>
          <p:nvPr userDrawn="1"/>
        </p:nvSpPr>
        <p:spPr bwMode="auto">
          <a:xfrm>
            <a:off x="-795338" y="4572000"/>
            <a:ext cx="360363" cy="360363"/>
          </a:xfrm>
          <a:prstGeom prst="ellipse">
            <a:avLst/>
          </a:prstGeom>
          <a:solidFill>
            <a:srgbClr val="898989"/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0" name="Oval 27"/>
          <p:cNvSpPr>
            <a:spLocks noChangeArrowheads="1"/>
          </p:cNvSpPr>
          <p:nvPr userDrawn="1"/>
        </p:nvSpPr>
        <p:spPr bwMode="auto">
          <a:xfrm>
            <a:off x="-1817688" y="4572000"/>
            <a:ext cx="360363" cy="360363"/>
          </a:xfrm>
          <a:prstGeom prst="ellipse">
            <a:avLst/>
          </a:prstGeom>
          <a:solidFill>
            <a:srgbClr val="C0C0C0"/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1" name="Oval 28"/>
          <p:cNvSpPr>
            <a:spLocks noChangeArrowheads="1"/>
          </p:cNvSpPr>
          <p:nvPr userDrawn="1"/>
        </p:nvSpPr>
        <p:spPr bwMode="auto">
          <a:xfrm>
            <a:off x="-1817688" y="1435100"/>
            <a:ext cx="360363" cy="360363"/>
          </a:xfrm>
          <a:prstGeom prst="ellipse">
            <a:avLst/>
          </a:prstGeom>
          <a:solidFill>
            <a:srgbClr val="E1A3A3"/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2" name="Oval 29"/>
          <p:cNvSpPr>
            <a:spLocks noChangeArrowheads="1"/>
          </p:cNvSpPr>
          <p:nvPr userDrawn="1"/>
        </p:nvSpPr>
        <p:spPr bwMode="auto">
          <a:xfrm>
            <a:off x="-1817688" y="2219325"/>
            <a:ext cx="360363" cy="360363"/>
          </a:xfrm>
          <a:prstGeom prst="ellipse">
            <a:avLst/>
          </a:prstGeom>
          <a:solidFill>
            <a:srgbClr val="7C8BC2"/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3" name="Oval 30"/>
          <p:cNvSpPr>
            <a:spLocks noChangeArrowheads="1"/>
          </p:cNvSpPr>
          <p:nvPr userDrawn="1"/>
        </p:nvSpPr>
        <p:spPr bwMode="auto">
          <a:xfrm>
            <a:off x="-1817688" y="3003550"/>
            <a:ext cx="360363" cy="360363"/>
          </a:xfrm>
          <a:prstGeom prst="ellipse">
            <a:avLst/>
          </a:prstGeom>
          <a:solidFill>
            <a:srgbClr val="D7D581"/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4" name="Oval 31"/>
          <p:cNvSpPr>
            <a:spLocks noChangeArrowheads="1"/>
          </p:cNvSpPr>
          <p:nvPr userDrawn="1"/>
        </p:nvSpPr>
        <p:spPr bwMode="auto">
          <a:xfrm>
            <a:off x="-1817688" y="3787775"/>
            <a:ext cx="360363" cy="360363"/>
          </a:xfrm>
          <a:prstGeom prst="ellipse">
            <a:avLst/>
          </a:prstGeom>
          <a:solidFill>
            <a:srgbClr val="FFCE85"/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5" name="Textfeld 14"/>
          <p:cNvSpPr txBox="1"/>
          <p:nvPr userDrawn="1"/>
        </p:nvSpPr>
        <p:spPr>
          <a:xfrm>
            <a:off x="-1023938" y="1884363"/>
            <a:ext cx="819150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kern="0" dirty="0">
                <a:solidFill>
                  <a:sysClr val="windowText" lastClr="000000"/>
                </a:solidFill>
                <a:latin typeface="Arial"/>
              </a:rPr>
              <a:t>153, 51, 51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-2117725" y="1884363"/>
            <a:ext cx="96043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kern="0" dirty="0">
                <a:solidFill>
                  <a:sysClr val="windowText" lastClr="000000"/>
                </a:solidFill>
                <a:latin typeface="Arial"/>
              </a:rPr>
              <a:t>255, 163, 163</a:t>
            </a:r>
          </a:p>
        </p:txBody>
      </p:sp>
      <p:sp>
        <p:nvSpPr>
          <p:cNvPr id="17" name="Textfeld 16"/>
          <p:cNvSpPr txBox="1"/>
          <p:nvPr userDrawn="1"/>
        </p:nvSpPr>
        <p:spPr>
          <a:xfrm>
            <a:off x="-1023938" y="2668588"/>
            <a:ext cx="819150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kern="0" dirty="0">
                <a:solidFill>
                  <a:sysClr val="windowText" lastClr="000000"/>
                </a:solidFill>
                <a:latin typeface="Arial"/>
              </a:rPr>
              <a:t>69, 86, 149</a:t>
            </a:r>
          </a:p>
        </p:txBody>
      </p:sp>
      <p:sp>
        <p:nvSpPr>
          <p:cNvPr id="18" name="Textfeld 17"/>
          <p:cNvSpPr txBox="1"/>
          <p:nvPr userDrawn="1"/>
        </p:nvSpPr>
        <p:spPr>
          <a:xfrm>
            <a:off x="-2117725" y="2668588"/>
            <a:ext cx="96043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kern="0" dirty="0">
                <a:solidFill>
                  <a:sysClr val="windowText" lastClr="000000"/>
                </a:solidFill>
                <a:latin typeface="Arial"/>
              </a:rPr>
              <a:t>124, 139, 194</a:t>
            </a:r>
          </a:p>
        </p:txBody>
      </p:sp>
      <p:sp>
        <p:nvSpPr>
          <p:cNvPr id="19" name="Textfeld 18"/>
          <p:cNvSpPr txBox="1"/>
          <p:nvPr userDrawn="1"/>
        </p:nvSpPr>
        <p:spPr>
          <a:xfrm>
            <a:off x="-1060450" y="3452813"/>
            <a:ext cx="89058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kern="0" dirty="0">
                <a:solidFill>
                  <a:sysClr val="windowText" lastClr="000000"/>
                </a:solidFill>
                <a:latin typeface="Arial"/>
              </a:rPr>
              <a:t>153, 153, 51</a:t>
            </a:r>
          </a:p>
        </p:txBody>
      </p:sp>
      <p:sp>
        <p:nvSpPr>
          <p:cNvPr id="20" name="Textfeld 19"/>
          <p:cNvSpPr txBox="1"/>
          <p:nvPr userDrawn="1"/>
        </p:nvSpPr>
        <p:spPr>
          <a:xfrm>
            <a:off x="-2117725" y="3452813"/>
            <a:ext cx="96043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kern="0" dirty="0">
                <a:solidFill>
                  <a:sysClr val="windowText" lastClr="000000"/>
                </a:solidFill>
                <a:latin typeface="Arial"/>
              </a:rPr>
              <a:t>215, 213, 129</a:t>
            </a:r>
          </a:p>
        </p:txBody>
      </p:sp>
      <p:sp>
        <p:nvSpPr>
          <p:cNvPr id="21" name="Textfeld 20"/>
          <p:cNvSpPr txBox="1"/>
          <p:nvPr userDrawn="1"/>
        </p:nvSpPr>
        <p:spPr>
          <a:xfrm>
            <a:off x="-1023938" y="4237038"/>
            <a:ext cx="819150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kern="0" dirty="0">
                <a:solidFill>
                  <a:sysClr val="windowText" lastClr="000000"/>
                </a:solidFill>
                <a:latin typeface="Arial"/>
              </a:rPr>
              <a:t>255, 255, 0</a:t>
            </a:r>
          </a:p>
        </p:txBody>
      </p:sp>
      <p:sp>
        <p:nvSpPr>
          <p:cNvPr id="22" name="Textfeld 21"/>
          <p:cNvSpPr txBox="1"/>
          <p:nvPr userDrawn="1"/>
        </p:nvSpPr>
        <p:spPr>
          <a:xfrm>
            <a:off x="-2117725" y="4237038"/>
            <a:ext cx="96043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kern="0" dirty="0">
                <a:solidFill>
                  <a:sysClr val="windowText" lastClr="000000"/>
                </a:solidFill>
                <a:latin typeface="Arial"/>
              </a:rPr>
              <a:t>255, 206, 133</a:t>
            </a:r>
          </a:p>
        </p:txBody>
      </p:sp>
      <p:sp>
        <p:nvSpPr>
          <p:cNvPr id="23" name="Textfeld 22"/>
          <p:cNvSpPr txBox="1"/>
          <p:nvPr userDrawn="1"/>
        </p:nvSpPr>
        <p:spPr>
          <a:xfrm>
            <a:off x="-1095375" y="5021263"/>
            <a:ext cx="960437" cy="2476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kern="0" dirty="0">
                <a:solidFill>
                  <a:sysClr val="windowText" lastClr="000000"/>
                </a:solidFill>
                <a:latin typeface="Arial"/>
              </a:rPr>
              <a:t>137. 137. 137</a:t>
            </a:r>
          </a:p>
        </p:txBody>
      </p:sp>
      <p:sp>
        <p:nvSpPr>
          <p:cNvPr id="24" name="Textfeld 23"/>
          <p:cNvSpPr txBox="1"/>
          <p:nvPr userDrawn="1"/>
        </p:nvSpPr>
        <p:spPr>
          <a:xfrm>
            <a:off x="-2117725" y="5021263"/>
            <a:ext cx="960437" cy="2476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kern="0" dirty="0">
                <a:solidFill>
                  <a:sysClr val="windowText" lastClr="000000"/>
                </a:solidFill>
                <a:latin typeface="Arial"/>
              </a:rPr>
              <a:t>192. 192. 192</a:t>
            </a:r>
          </a:p>
        </p:txBody>
      </p:sp>
      <p:pic>
        <p:nvPicPr>
          <p:cNvPr id="25" name="Picture 2" descr="C:\Users\stefan\Desktop\TUB_BereichLogistik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7375" y="260350"/>
            <a:ext cx="19304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370122"/>
            <a:ext cx="7772400" cy="1022365"/>
          </a:xfrm>
        </p:spPr>
        <p:txBody>
          <a:bodyPr/>
          <a:lstStyle>
            <a:lvl1pPr algn="l">
              <a:defRPr>
                <a:solidFill>
                  <a:srgbClr val="45569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3502026"/>
            <a:ext cx="7070778" cy="766773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455695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50" name="Textplatzhalter 49"/>
          <p:cNvSpPr>
            <a:spLocks noGrp="1"/>
          </p:cNvSpPr>
          <p:nvPr>
            <p:ph type="body" sz="quarter" idx="10"/>
          </p:nvPr>
        </p:nvSpPr>
        <p:spPr>
          <a:xfrm>
            <a:off x="701675" y="4800600"/>
            <a:ext cx="6353175" cy="1712949"/>
          </a:xfrm>
        </p:spPr>
        <p:txBody>
          <a:bodyPr/>
          <a:lstStyle>
            <a:lvl1pPr marL="0" indent="0">
              <a:buFontTx/>
              <a:buNone/>
              <a:defRPr lang="de-DE" sz="1600" b="0" kern="0" baseline="0" dirty="0">
                <a:solidFill>
                  <a:srgbClr val="455695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052513"/>
            <a:ext cx="4208463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4713" y="1052513"/>
            <a:ext cx="4208462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976313"/>
            <a:ext cx="9144000" cy="0"/>
          </a:xfrm>
          <a:prstGeom prst="line">
            <a:avLst/>
          </a:prstGeom>
          <a:ln w="28575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0" y="6094413"/>
            <a:ext cx="9144000" cy="1587"/>
          </a:xfrm>
          <a:prstGeom prst="line">
            <a:avLst/>
          </a:prstGeom>
          <a:ln w="28575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9"/>
          <p:cNvSpPr>
            <a:spLocks noChangeArrowheads="1"/>
          </p:cNvSpPr>
          <p:nvPr userDrawn="1"/>
        </p:nvSpPr>
        <p:spPr bwMode="auto">
          <a:xfrm>
            <a:off x="3856038" y="6461125"/>
            <a:ext cx="14319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de-DE" sz="1200" b="1" dirty="0">
                <a:solidFill>
                  <a:prstClr val="black"/>
                </a:solidFill>
                <a:latin typeface="Arial"/>
              </a:rPr>
              <a:t>– </a:t>
            </a:r>
            <a:fld id="{7FC332E8-81E1-4116-B4AC-9BFAEA206327}" type="slidenum">
              <a:rPr lang="de-DE" sz="1200" b="1">
                <a:solidFill>
                  <a:prstClr val="black"/>
                </a:solidFill>
                <a:latin typeface="Arial"/>
              </a:rPr>
              <a:pPr algn="ctr" eaLnBrk="0" hangingPunct="0">
                <a:defRPr/>
              </a:pPr>
              <a:t>‹#›</a:t>
            </a:fld>
            <a:r>
              <a:rPr lang="de-DE" sz="1200" b="1" dirty="0">
                <a:solidFill>
                  <a:prstClr val="black"/>
                </a:solidFill>
                <a:latin typeface="Arial"/>
              </a:rPr>
              <a:t> –</a:t>
            </a:r>
          </a:p>
        </p:txBody>
      </p:sp>
      <p:grpSp>
        <p:nvGrpSpPr>
          <p:cNvPr id="5" name="Gruppieren 16"/>
          <p:cNvGrpSpPr>
            <a:grpSpLocks/>
          </p:cNvGrpSpPr>
          <p:nvPr userDrawn="1"/>
        </p:nvGrpSpPr>
        <p:grpSpPr bwMode="auto">
          <a:xfrm>
            <a:off x="7586663" y="6197600"/>
            <a:ext cx="1441450" cy="514350"/>
            <a:chOff x="7586682" y="6231749"/>
            <a:chExt cx="1440665" cy="514113"/>
          </a:xfrm>
        </p:grpSpPr>
        <p:pic>
          <p:nvPicPr>
            <p:cNvPr id="12" name="Picture 18" descr="tu-logo_2d_rot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86682" y="6264534"/>
              <a:ext cx="642942" cy="481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feld 12"/>
            <p:cNvSpPr txBox="1"/>
            <p:nvPr userDrawn="1"/>
          </p:nvSpPr>
          <p:spPr>
            <a:xfrm>
              <a:off x="8170564" y="6231749"/>
              <a:ext cx="856783" cy="3998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indent="-180000">
                <a:spcBef>
                  <a:spcPct val="20000"/>
                </a:spcBef>
                <a:buClr>
                  <a:srgbClr val="1F497D"/>
                </a:buClr>
                <a:buSzPct val="120000"/>
                <a:buFont typeface="Wingdings" pitchFamily="2" charset="2"/>
                <a:buNone/>
                <a:defRPr/>
              </a:pPr>
              <a:r>
                <a:rPr lang="de-DE" sz="1000" b="1" i="1" dirty="0">
                  <a:solidFill>
                    <a:srgbClr val="990000"/>
                  </a:solidFill>
                  <a:latin typeface="Arial"/>
                </a:rPr>
                <a:t>Bereich</a:t>
              </a:r>
              <a:br>
                <a:rPr lang="de-DE" sz="1000" b="1" i="1" dirty="0">
                  <a:solidFill>
                    <a:srgbClr val="990000"/>
                  </a:solidFill>
                  <a:latin typeface="Arial"/>
                </a:rPr>
              </a:br>
              <a:r>
                <a:rPr lang="de-DE" sz="1000" b="1" i="1" dirty="0">
                  <a:solidFill>
                    <a:srgbClr val="990000"/>
                  </a:solidFill>
                  <a:latin typeface="Arial"/>
                </a:rPr>
                <a:t>Logistik</a:t>
              </a:r>
            </a:p>
          </p:txBody>
        </p:sp>
      </p:grpSp>
      <p:sp>
        <p:nvSpPr>
          <p:cNvPr id="14" name="Textfeld 13"/>
          <p:cNvSpPr txBox="1"/>
          <p:nvPr userDrawn="1"/>
        </p:nvSpPr>
        <p:spPr>
          <a:xfrm>
            <a:off x="361950" y="6162675"/>
            <a:ext cx="358748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spcBef>
                <a:spcPct val="20000"/>
              </a:spcBef>
              <a:buClr>
                <a:srgbClr val="1F497D"/>
              </a:buClr>
              <a:buSzPct val="12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black"/>
                </a:solidFill>
                <a:latin typeface="Arial"/>
              </a:rPr>
              <a:t>Contribution to Sustainable Logistics</a:t>
            </a:r>
            <a:endParaRPr lang="de-DE" sz="1000" b="1" dirty="0">
              <a:solidFill>
                <a:prstClr val="black"/>
              </a:solidFill>
              <a:latin typeface="Arial"/>
            </a:endParaRPr>
          </a:p>
          <a:p>
            <a:pPr indent="-180000">
              <a:spcBef>
                <a:spcPct val="20000"/>
              </a:spcBef>
              <a:buClr>
                <a:srgbClr val="1F497D"/>
              </a:buClr>
              <a:buSzPct val="120000"/>
              <a:buFont typeface="Wingdings" pitchFamily="2" charset="2"/>
              <a:buNone/>
              <a:defRPr/>
            </a:pPr>
            <a:r>
              <a:rPr lang="de-DE" sz="1000" b="1" dirty="0" err="1">
                <a:solidFill>
                  <a:prstClr val="black"/>
                </a:solidFill>
                <a:latin typeface="Arial"/>
              </a:rPr>
              <a:t>January</a:t>
            </a:r>
            <a:r>
              <a:rPr lang="de-DE" sz="1000" b="1" dirty="0">
                <a:solidFill>
                  <a:prstClr val="black"/>
                </a:solidFill>
                <a:latin typeface="Arial"/>
              </a:rPr>
              <a:t> 2014</a:t>
            </a:r>
          </a:p>
          <a:p>
            <a:pPr indent="-180000">
              <a:spcBef>
                <a:spcPct val="20000"/>
              </a:spcBef>
              <a:buClr>
                <a:srgbClr val="1F497D"/>
              </a:buClr>
              <a:buSzPct val="120000"/>
              <a:buFont typeface="Wingdings" pitchFamily="2" charset="2"/>
              <a:buNone/>
              <a:defRPr/>
            </a:pPr>
            <a:r>
              <a:rPr lang="de-DE" sz="1000" b="1" i="1" dirty="0">
                <a:solidFill>
                  <a:srgbClr val="990000"/>
                </a:solidFill>
                <a:latin typeface="Arial"/>
              </a:rPr>
              <a:t>Prof. Dr.-Ing. Frank Straube</a:t>
            </a: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026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22"/>
          <p:cNvSpPr>
            <a:spLocks noChangeArrowheads="1"/>
          </p:cNvSpPr>
          <p:nvPr userDrawn="1"/>
        </p:nvSpPr>
        <p:spPr bwMode="auto">
          <a:xfrm>
            <a:off x="-795338" y="3003550"/>
            <a:ext cx="360363" cy="360363"/>
          </a:xfrm>
          <a:prstGeom prst="ellipse">
            <a:avLst/>
          </a:prstGeom>
          <a:solidFill>
            <a:srgbClr val="9999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Oval 23"/>
          <p:cNvSpPr>
            <a:spLocks noChangeArrowheads="1"/>
          </p:cNvSpPr>
          <p:nvPr userDrawn="1"/>
        </p:nvSpPr>
        <p:spPr bwMode="auto">
          <a:xfrm>
            <a:off x="-795338" y="2219325"/>
            <a:ext cx="360363" cy="360363"/>
          </a:xfrm>
          <a:prstGeom prst="ellipse">
            <a:avLst/>
          </a:prstGeom>
          <a:solidFill>
            <a:srgbClr val="455695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Oval 24"/>
          <p:cNvSpPr>
            <a:spLocks noChangeArrowheads="1"/>
          </p:cNvSpPr>
          <p:nvPr userDrawn="1"/>
        </p:nvSpPr>
        <p:spPr bwMode="auto">
          <a:xfrm>
            <a:off x="-795338" y="1435100"/>
            <a:ext cx="360363" cy="360363"/>
          </a:xfrm>
          <a:prstGeom prst="ellipse">
            <a:avLst/>
          </a:prstGeom>
          <a:solidFill>
            <a:srgbClr val="9933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Oval 25"/>
          <p:cNvSpPr>
            <a:spLocks noChangeArrowheads="1"/>
          </p:cNvSpPr>
          <p:nvPr userDrawn="1"/>
        </p:nvSpPr>
        <p:spPr bwMode="auto">
          <a:xfrm>
            <a:off x="-795338" y="3787775"/>
            <a:ext cx="360363" cy="360363"/>
          </a:xfrm>
          <a:prstGeom prst="ellipse">
            <a:avLst/>
          </a:prstGeom>
          <a:solidFill>
            <a:srgbClr val="FF99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Oval 26"/>
          <p:cNvSpPr>
            <a:spLocks noChangeArrowheads="1"/>
          </p:cNvSpPr>
          <p:nvPr userDrawn="1"/>
        </p:nvSpPr>
        <p:spPr bwMode="auto">
          <a:xfrm>
            <a:off x="-795338" y="4572000"/>
            <a:ext cx="360363" cy="360363"/>
          </a:xfrm>
          <a:prstGeom prst="ellipse">
            <a:avLst/>
          </a:prstGeom>
          <a:solidFill>
            <a:srgbClr val="89898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Oval 27"/>
          <p:cNvSpPr>
            <a:spLocks noChangeArrowheads="1"/>
          </p:cNvSpPr>
          <p:nvPr userDrawn="1"/>
        </p:nvSpPr>
        <p:spPr bwMode="auto">
          <a:xfrm>
            <a:off x="-1817688" y="4572000"/>
            <a:ext cx="360363" cy="360363"/>
          </a:xfrm>
          <a:prstGeom prst="ellipse">
            <a:avLst/>
          </a:prstGeom>
          <a:solidFill>
            <a:srgbClr val="C0C0C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Oval 28"/>
          <p:cNvSpPr>
            <a:spLocks noChangeArrowheads="1"/>
          </p:cNvSpPr>
          <p:nvPr userDrawn="1"/>
        </p:nvSpPr>
        <p:spPr bwMode="auto">
          <a:xfrm>
            <a:off x="-1817688" y="1435100"/>
            <a:ext cx="360363" cy="360363"/>
          </a:xfrm>
          <a:prstGeom prst="ellipse">
            <a:avLst/>
          </a:prstGeom>
          <a:solidFill>
            <a:srgbClr val="E1A3A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Oval 29"/>
          <p:cNvSpPr>
            <a:spLocks noChangeArrowheads="1"/>
          </p:cNvSpPr>
          <p:nvPr userDrawn="1"/>
        </p:nvSpPr>
        <p:spPr bwMode="auto">
          <a:xfrm>
            <a:off x="-1817688" y="2219325"/>
            <a:ext cx="360363" cy="360363"/>
          </a:xfrm>
          <a:prstGeom prst="ellipse">
            <a:avLst/>
          </a:prstGeom>
          <a:solidFill>
            <a:srgbClr val="7C8BC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Oval 30"/>
          <p:cNvSpPr>
            <a:spLocks noChangeArrowheads="1"/>
          </p:cNvSpPr>
          <p:nvPr userDrawn="1"/>
        </p:nvSpPr>
        <p:spPr bwMode="auto">
          <a:xfrm>
            <a:off x="-1817688" y="3003550"/>
            <a:ext cx="360363" cy="360363"/>
          </a:xfrm>
          <a:prstGeom prst="ellipse">
            <a:avLst/>
          </a:prstGeom>
          <a:solidFill>
            <a:srgbClr val="D7D58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Oval 31"/>
          <p:cNvSpPr>
            <a:spLocks noChangeArrowheads="1"/>
          </p:cNvSpPr>
          <p:nvPr userDrawn="1"/>
        </p:nvSpPr>
        <p:spPr bwMode="auto">
          <a:xfrm>
            <a:off x="-1817688" y="3787775"/>
            <a:ext cx="360363" cy="360363"/>
          </a:xfrm>
          <a:prstGeom prst="ellipse">
            <a:avLst/>
          </a:prstGeom>
          <a:solidFill>
            <a:srgbClr val="FFCE85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Textfeld 14"/>
          <p:cNvSpPr txBox="1">
            <a:spLocks noChangeArrowheads="1"/>
          </p:cNvSpPr>
          <p:nvPr userDrawn="1"/>
        </p:nvSpPr>
        <p:spPr bwMode="auto">
          <a:xfrm>
            <a:off x="-1023938" y="1884363"/>
            <a:ext cx="819150" cy="2460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DE" sz="1000" dirty="0" smtClean="0">
                <a:solidFill>
                  <a:srgbClr val="000000"/>
                </a:solidFill>
              </a:rPr>
              <a:t>153, 51, 51</a:t>
            </a:r>
          </a:p>
        </p:txBody>
      </p:sp>
      <p:sp>
        <p:nvSpPr>
          <p:cNvPr id="16" name="Textfeld 15"/>
          <p:cNvSpPr txBox="1">
            <a:spLocks noChangeArrowheads="1"/>
          </p:cNvSpPr>
          <p:nvPr userDrawn="1"/>
        </p:nvSpPr>
        <p:spPr bwMode="auto">
          <a:xfrm>
            <a:off x="-2117725" y="1884363"/>
            <a:ext cx="960437" cy="2460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DE" sz="1000" dirty="0" smtClean="0">
                <a:solidFill>
                  <a:srgbClr val="000000"/>
                </a:solidFill>
              </a:rPr>
              <a:t>255, 163, 163</a:t>
            </a:r>
          </a:p>
        </p:txBody>
      </p:sp>
      <p:sp>
        <p:nvSpPr>
          <p:cNvPr id="17" name="Textfeld 16"/>
          <p:cNvSpPr txBox="1">
            <a:spLocks noChangeArrowheads="1"/>
          </p:cNvSpPr>
          <p:nvPr userDrawn="1"/>
        </p:nvSpPr>
        <p:spPr bwMode="auto">
          <a:xfrm>
            <a:off x="-1023938" y="2668588"/>
            <a:ext cx="819150" cy="2460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DE" sz="1000" dirty="0" smtClean="0">
                <a:solidFill>
                  <a:srgbClr val="000000"/>
                </a:solidFill>
              </a:rPr>
              <a:t>69, 86, 149</a:t>
            </a:r>
          </a:p>
        </p:txBody>
      </p:sp>
      <p:sp>
        <p:nvSpPr>
          <p:cNvPr id="18" name="Textfeld 17"/>
          <p:cNvSpPr txBox="1">
            <a:spLocks noChangeArrowheads="1"/>
          </p:cNvSpPr>
          <p:nvPr userDrawn="1"/>
        </p:nvSpPr>
        <p:spPr bwMode="auto">
          <a:xfrm>
            <a:off x="-2117725" y="2668588"/>
            <a:ext cx="960437" cy="2460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DE" sz="1000" dirty="0" smtClean="0">
                <a:solidFill>
                  <a:srgbClr val="000000"/>
                </a:solidFill>
              </a:rPr>
              <a:t>124, 139, 194</a:t>
            </a:r>
          </a:p>
        </p:txBody>
      </p:sp>
      <p:sp>
        <p:nvSpPr>
          <p:cNvPr id="19" name="Textfeld 18"/>
          <p:cNvSpPr txBox="1">
            <a:spLocks noChangeArrowheads="1"/>
          </p:cNvSpPr>
          <p:nvPr userDrawn="1"/>
        </p:nvSpPr>
        <p:spPr bwMode="auto">
          <a:xfrm>
            <a:off x="-1060450" y="3452813"/>
            <a:ext cx="890587" cy="2460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DE" sz="1000" dirty="0" smtClean="0">
                <a:solidFill>
                  <a:srgbClr val="000000"/>
                </a:solidFill>
              </a:rPr>
              <a:t>153, 153, 51</a:t>
            </a:r>
          </a:p>
        </p:txBody>
      </p:sp>
      <p:sp>
        <p:nvSpPr>
          <p:cNvPr id="20" name="Textfeld 19"/>
          <p:cNvSpPr txBox="1">
            <a:spLocks noChangeArrowheads="1"/>
          </p:cNvSpPr>
          <p:nvPr userDrawn="1"/>
        </p:nvSpPr>
        <p:spPr bwMode="auto">
          <a:xfrm>
            <a:off x="-2117725" y="3452813"/>
            <a:ext cx="960437" cy="2460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DE" sz="1000" dirty="0" smtClean="0">
                <a:solidFill>
                  <a:srgbClr val="000000"/>
                </a:solidFill>
              </a:rPr>
              <a:t>215, 213, 129</a:t>
            </a:r>
          </a:p>
        </p:txBody>
      </p:sp>
      <p:sp>
        <p:nvSpPr>
          <p:cNvPr id="21" name="Textfeld 20"/>
          <p:cNvSpPr txBox="1">
            <a:spLocks noChangeArrowheads="1"/>
          </p:cNvSpPr>
          <p:nvPr userDrawn="1"/>
        </p:nvSpPr>
        <p:spPr bwMode="auto">
          <a:xfrm>
            <a:off x="-1023938" y="4237038"/>
            <a:ext cx="819150" cy="2460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DE" sz="1000" dirty="0" smtClean="0">
                <a:solidFill>
                  <a:srgbClr val="000000"/>
                </a:solidFill>
              </a:rPr>
              <a:t>255, 255, 0</a:t>
            </a:r>
          </a:p>
        </p:txBody>
      </p:sp>
      <p:sp>
        <p:nvSpPr>
          <p:cNvPr id="22" name="Textfeld 21"/>
          <p:cNvSpPr txBox="1">
            <a:spLocks noChangeArrowheads="1"/>
          </p:cNvSpPr>
          <p:nvPr userDrawn="1"/>
        </p:nvSpPr>
        <p:spPr bwMode="auto">
          <a:xfrm>
            <a:off x="-2117725" y="4237038"/>
            <a:ext cx="960437" cy="2460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DE" sz="1000" dirty="0" smtClean="0">
                <a:solidFill>
                  <a:srgbClr val="000000"/>
                </a:solidFill>
              </a:rPr>
              <a:t>255, 206, 133</a:t>
            </a:r>
          </a:p>
        </p:txBody>
      </p:sp>
      <p:sp>
        <p:nvSpPr>
          <p:cNvPr id="23" name="Textfeld 22"/>
          <p:cNvSpPr txBox="1">
            <a:spLocks noChangeArrowheads="1"/>
          </p:cNvSpPr>
          <p:nvPr userDrawn="1"/>
        </p:nvSpPr>
        <p:spPr bwMode="auto">
          <a:xfrm>
            <a:off x="-1095375" y="5021263"/>
            <a:ext cx="960437" cy="2476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DE" sz="1000" dirty="0" smtClean="0">
                <a:solidFill>
                  <a:srgbClr val="000000"/>
                </a:solidFill>
              </a:rPr>
              <a:t>137. 137. 137</a:t>
            </a:r>
          </a:p>
        </p:txBody>
      </p:sp>
      <p:sp>
        <p:nvSpPr>
          <p:cNvPr id="24" name="Textfeld 23"/>
          <p:cNvSpPr txBox="1">
            <a:spLocks noChangeArrowheads="1"/>
          </p:cNvSpPr>
          <p:nvPr userDrawn="1"/>
        </p:nvSpPr>
        <p:spPr bwMode="auto">
          <a:xfrm>
            <a:off x="-2117725" y="5021263"/>
            <a:ext cx="960437" cy="2476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DE" sz="1000" dirty="0" smtClean="0">
                <a:solidFill>
                  <a:srgbClr val="000000"/>
                </a:solidFill>
              </a:rPr>
              <a:t>192. 192. 192</a:t>
            </a:r>
          </a:p>
        </p:txBody>
      </p:sp>
      <p:pic>
        <p:nvPicPr>
          <p:cNvPr id="25" name="Picture 2" descr="C:\Users\stefan\Desktop\TUB_BereichLogistik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7375" y="260350"/>
            <a:ext cx="19304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370122"/>
            <a:ext cx="7772400" cy="1022365"/>
          </a:xfrm>
        </p:spPr>
        <p:txBody>
          <a:bodyPr/>
          <a:lstStyle>
            <a:lvl1pPr algn="l">
              <a:defRPr>
                <a:solidFill>
                  <a:srgbClr val="45569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3502026"/>
            <a:ext cx="7070778" cy="766773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455695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50" name="Textplatzhalter 49"/>
          <p:cNvSpPr>
            <a:spLocks noGrp="1"/>
          </p:cNvSpPr>
          <p:nvPr>
            <p:ph type="body" sz="quarter" idx="10"/>
          </p:nvPr>
        </p:nvSpPr>
        <p:spPr>
          <a:xfrm>
            <a:off x="701675" y="4800600"/>
            <a:ext cx="6353175" cy="1712949"/>
          </a:xfrm>
        </p:spPr>
        <p:txBody>
          <a:bodyPr/>
          <a:lstStyle>
            <a:lvl1pPr marL="0" indent="0">
              <a:buFontTx/>
              <a:buNone/>
              <a:defRPr lang="de-DE" sz="1600" b="0" kern="0" baseline="0" dirty="0">
                <a:solidFill>
                  <a:srgbClr val="455695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62435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Infoveranstaltung WS 2010/11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- </a:t>
            </a:r>
            <a:fld id="{C7AC65C3-13AC-4DBF-91B2-1E6F37CB70B3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r>
              <a:rPr lang="de-DE">
                <a:solidFill>
                  <a:prstClr val="black">
                    <a:tint val="75000"/>
                  </a:prstClr>
                </a:solidFill>
              </a:rPr>
              <a:t> -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 userDrawn="1"/>
        </p:nvCxnSpPr>
        <p:spPr>
          <a:xfrm>
            <a:off x="0" y="976296"/>
            <a:ext cx="9144000" cy="0"/>
          </a:xfrm>
          <a:prstGeom prst="line">
            <a:avLst/>
          </a:prstGeom>
          <a:ln w="28575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0" y="6094430"/>
            <a:ext cx="9144000" cy="1588"/>
          </a:xfrm>
          <a:prstGeom prst="line">
            <a:avLst/>
          </a:prstGeom>
          <a:ln w="28575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6040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62048"/>
            <a:ext cx="8286750" cy="4667282"/>
          </a:xfrm>
        </p:spPr>
        <p:txBody>
          <a:bodyPr/>
          <a:lstStyle>
            <a:lvl1pPr>
              <a:defRPr/>
            </a:lvl1pPr>
            <a:lvl2pPr marL="628650" indent="-268288">
              <a:defRPr/>
            </a:lvl2pPr>
            <a:lvl3pPr marL="804863" indent="-268288">
              <a:defRPr/>
            </a:lvl3pPr>
            <a:lvl4pPr marL="990600" indent="-269875">
              <a:defRPr/>
            </a:lvl4pPr>
            <a:lvl5pPr marL="1166813" indent="-269875">
              <a:defRPr/>
            </a:lvl5pPr>
          </a:lstStyle>
          <a:p>
            <a:pPr lvl="0"/>
            <a:r>
              <a:rPr lang="de-DE" dirty="0" smtClean="0"/>
              <a:t>Text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1" name="Textfeld 30"/>
          <p:cNvSpPr txBox="1"/>
          <p:nvPr userDrawn="1"/>
        </p:nvSpPr>
        <p:spPr>
          <a:xfrm>
            <a:off x="361928" y="6162049"/>
            <a:ext cx="5362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120000"/>
              <a:buFont typeface="Wingdings" pitchFamily="2" charset="2"/>
              <a:buNone/>
            </a:pPr>
            <a:r>
              <a:rPr lang="de-DE" sz="1000" b="1" dirty="0" smtClean="0">
                <a:solidFill>
                  <a:prstClr val="black"/>
                </a:solidFill>
                <a:latin typeface="Arial"/>
              </a:rPr>
              <a:t>Berlin, </a:t>
            </a:r>
            <a:r>
              <a:rPr lang="de-DE" sz="1000" b="1" dirty="0" err="1" smtClean="0">
                <a:solidFill>
                  <a:prstClr val="black"/>
                </a:solidFill>
                <a:latin typeface="Arial"/>
              </a:rPr>
              <a:t>December</a:t>
            </a:r>
            <a:r>
              <a:rPr lang="de-DE" sz="1000" b="1" dirty="0" smtClean="0">
                <a:solidFill>
                  <a:prstClr val="black"/>
                </a:solidFill>
                <a:latin typeface="Arial"/>
              </a:rPr>
              <a:t> 2014</a:t>
            </a:r>
          </a:p>
          <a:p>
            <a:pPr indent="-1800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120000"/>
              <a:buFont typeface="Wingdings" pitchFamily="2" charset="2"/>
              <a:buNone/>
            </a:pPr>
            <a:r>
              <a:rPr lang="de-DE" sz="1000" b="1" i="1" dirty="0" smtClean="0">
                <a:solidFill>
                  <a:srgbClr val="990000"/>
                </a:solidFill>
                <a:latin typeface="Arial"/>
              </a:rPr>
              <a:t>Prof. Dr.-Ing. Frank Straube</a:t>
            </a:r>
          </a:p>
          <a:p>
            <a:pPr indent="-1800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120000"/>
              <a:buFont typeface="Wingdings" pitchFamily="2" charset="2"/>
              <a:buNone/>
            </a:pPr>
            <a:r>
              <a:rPr lang="de-DE" sz="1000" b="1" i="1" dirty="0" smtClean="0">
                <a:solidFill>
                  <a:srgbClr val="990000"/>
                </a:solidFill>
                <a:latin typeface="Arial"/>
              </a:rPr>
              <a:t>Chair of Logistics</a:t>
            </a:r>
          </a:p>
        </p:txBody>
      </p:sp>
      <p:sp>
        <p:nvSpPr>
          <p:cNvPr id="14" name="Rectangle 19"/>
          <p:cNvSpPr>
            <a:spLocks noChangeArrowheads="1"/>
          </p:cNvSpPr>
          <p:nvPr userDrawn="1"/>
        </p:nvSpPr>
        <p:spPr bwMode="auto">
          <a:xfrm>
            <a:off x="3856831" y="6461072"/>
            <a:ext cx="143033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 smtClean="0">
                <a:solidFill>
                  <a:prstClr val="black"/>
                </a:solidFill>
                <a:latin typeface="Arial"/>
                <a:cs typeface="+mn-cs"/>
              </a:rPr>
              <a:t>– </a:t>
            </a:r>
            <a:fld id="{105D927A-B3AF-4218-A6BA-59FE36E074B6}" type="slidenum">
              <a:rPr lang="de-DE" sz="1200" b="1" smtClean="0">
                <a:solidFill>
                  <a:prstClr val="black"/>
                </a:solidFill>
                <a:latin typeface="Arial"/>
                <a:cs typeface="+mn-cs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de-DE" sz="1200" b="1" dirty="0" smtClean="0">
                <a:solidFill>
                  <a:prstClr val="black"/>
                </a:solidFill>
                <a:latin typeface="Arial"/>
                <a:cs typeface="+mn-cs"/>
              </a:rPr>
              <a:t> –</a:t>
            </a:r>
            <a:endParaRPr lang="de-DE" sz="1200" b="1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pic>
        <p:nvPicPr>
          <p:cNvPr id="10" name="Picture 9" descr="TU_Logo_lang_RGB_rot_PPT-1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6178096"/>
            <a:ext cx="1080294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9006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1714480" y="1260024"/>
            <a:ext cx="7033984" cy="43577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buClrTx/>
              <a:buSzPct val="100000"/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720000" indent="-360000">
              <a:spcBef>
                <a:spcPts val="1200"/>
              </a:spcBef>
              <a:buClrTx/>
              <a:buSzPct val="100000"/>
              <a:buFont typeface="+mj-lt"/>
              <a:buAutoNum type="alphaLcPeriod"/>
              <a:defRPr sz="1800">
                <a:solidFill>
                  <a:schemeClr val="tx1"/>
                </a:solidFill>
              </a:defRPr>
            </a:lvl2pPr>
            <a:lvl3pPr marL="1080000" indent="-360000">
              <a:spcBef>
                <a:spcPts val="1200"/>
              </a:spcBef>
              <a:buClrTx/>
              <a:buSzPct val="100000"/>
              <a:buFont typeface="+mj-lt"/>
              <a:buAutoNum type="romanLcPeriod"/>
              <a:defRPr sz="1800">
                <a:solidFill>
                  <a:schemeClr val="tx1"/>
                </a:solidFill>
              </a:defRPr>
            </a:lvl3pPr>
            <a:lvl4pPr>
              <a:buClr>
                <a:srgbClr val="990000"/>
              </a:buClr>
              <a:buSzPct val="80000"/>
              <a:buFont typeface="Arial" pitchFamily="34" charset="0"/>
              <a:buChar char="►"/>
              <a:defRPr sz="2400">
                <a:solidFill>
                  <a:schemeClr val="tx1"/>
                </a:solidFill>
              </a:defRPr>
            </a:lvl4pPr>
            <a:lvl5pPr>
              <a:buClr>
                <a:srgbClr val="990000"/>
              </a:buClr>
              <a:buSzPct val="80000"/>
              <a:buFont typeface="Arial" pitchFamily="34" charset="0"/>
              <a:buChar char="►"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Agendapunkt 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  <a:endParaRPr lang="de-DE" dirty="0"/>
          </a:p>
        </p:txBody>
      </p:sp>
      <p:cxnSp>
        <p:nvCxnSpPr>
          <p:cNvPr id="26" name="Gerade Verbindung 25"/>
          <p:cNvCxnSpPr/>
          <p:nvPr userDrawn="1"/>
        </p:nvCxnSpPr>
        <p:spPr>
          <a:xfrm rot="5400000">
            <a:off x="-1361290" y="3853667"/>
            <a:ext cx="6008668" cy="3"/>
          </a:xfrm>
          <a:prstGeom prst="line">
            <a:avLst/>
          </a:prstGeom>
          <a:ln w="28575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"/>
          <p:cNvSpPr>
            <a:spLocks noChangeArrowheads="1"/>
          </p:cNvSpPr>
          <p:nvPr userDrawn="1"/>
        </p:nvSpPr>
        <p:spPr bwMode="blackWhite">
          <a:xfrm>
            <a:off x="457180" y="248948"/>
            <a:ext cx="35988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sz="2200" b="1" dirty="0" smtClean="0">
                <a:solidFill>
                  <a:srgbClr val="990000"/>
                </a:solidFill>
                <a:latin typeface="Arial"/>
              </a:rPr>
              <a:t>Agenda</a:t>
            </a:r>
          </a:p>
        </p:txBody>
      </p:sp>
      <p:sp>
        <p:nvSpPr>
          <p:cNvPr id="11" name="Rectangle 19"/>
          <p:cNvSpPr>
            <a:spLocks noChangeArrowheads="1"/>
          </p:cNvSpPr>
          <p:nvPr userDrawn="1"/>
        </p:nvSpPr>
        <p:spPr bwMode="auto">
          <a:xfrm>
            <a:off x="3856831" y="6461072"/>
            <a:ext cx="143033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 smtClean="0">
                <a:solidFill>
                  <a:prstClr val="black"/>
                </a:solidFill>
                <a:latin typeface="Arial"/>
                <a:cs typeface="+mn-cs"/>
              </a:rPr>
              <a:t>– </a:t>
            </a:r>
            <a:fld id="{105D927A-B3AF-4218-A6BA-59FE36E074B6}" type="slidenum">
              <a:rPr lang="de-DE" sz="1200" b="1" smtClean="0">
                <a:solidFill>
                  <a:prstClr val="black"/>
                </a:solidFill>
                <a:latin typeface="Arial"/>
                <a:cs typeface="+mn-cs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de-DE" sz="1200" b="1" dirty="0" smtClean="0">
                <a:solidFill>
                  <a:prstClr val="black"/>
                </a:solidFill>
                <a:latin typeface="Arial"/>
                <a:cs typeface="+mn-cs"/>
              </a:rPr>
              <a:t> –</a:t>
            </a:r>
            <a:endParaRPr lang="de-DE" sz="1200" b="1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pic>
        <p:nvPicPr>
          <p:cNvPr id="7" name="Picture 9" descr="TU_Logo_lang_RGB_rot_PPT-1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6178096"/>
            <a:ext cx="1080294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3191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 userDrawn="1"/>
        </p:nvCxnSpPr>
        <p:spPr>
          <a:xfrm>
            <a:off x="0" y="976296"/>
            <a:ext cx="9144000" cy="0"/>
          </a:xfrm>
          <a:prstGeom prst="line">
            <a:avLst/>
          </a:prstGeom>
          <a:ln w="28575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0" y="6094430"/>
            <a:ext cx="9144000" cy="1588"/>
          </a:xfrm>
          <a:prstGeom prst="line">
            <a:avLst/>
          </a:prstGeom>
          <a:ln w="28575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6040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62048"/>
            <a:ext cx="8286750" cy="4376752"/>
          </a:xfrm>
        </p:spPr>
        <p:txBody>
          <a:bodyPr/>
          <a:lstStyle>
            <a:lvl1pPr>
              <a:defRPr/>
            </a:lvl1pPr>
            <a:lvl2pPr marL="628650" indent="-268288">
              <a:defRPr/>
            </a:lvl2pPr>
            <a:lvl3pPr marL="804863" indent="-268288">
              <a:defRPr/>
            </a:lvl3pPr>
            <a:lvl4pPr marL="990600" indent="-269875">
              <a:defRPr/>
            </a:lvl4pPr>
            <a:lvl5pPr marL="1166813" indent="-269875">
              <a:defRPr/>
            </a:lvl5pPr>
          </a:lstStyle>
          <a:p>
            <a:pPr lvl="0"/>
            <a:r>
              <a:rPr lang="en-US" noProof="0" smtClean="0"/>
              <a:t>Text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31" name="Textfeld 30"/>
          <p:cNvSpPr txBox="1"/>
          <p:nvPr userDrawn="1"/>
        </p:nvSpPr>
        <p:spPr>
          <a:xfrm>
            <a:off x="361928" y="6162049"/>
            <a:ext cx="5362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120000"/>
              <a:buFont typeface="Wingdings" pitchFamily="2" charset="2"/>
              <a:buNone/>
            </a:pPr>
            <a:r>
              <a:rPr lang="de-DE" sz="1000" b="1" dirty="0" smtClean="0">
                <a:solidFill>
                  <a:prstClr val="black"/>
                </a:solidFill>
                <a:latin typeface="Arial"/>
              </a:rPr>
              <a:t>Berlin, </a:t>
            </a:r>
            <a:r>
              <a:rPr lang="de-DE" sz="1000" b="1" dirty="0" err="1" smtClean="0">
                <a:solidFill>
                  <a:prstClr val="black"/>
                </a:solidFill>
                <a:latin typeface="Arial"/>
              </a:rPr>
              <a:t>December</a:t>
            </a:r>
            <a:r>
              <a:rPr lang="de-DE" sz="1000" b="1" dirty="0" smtClean="0">
                <a:solidFill>
                  <a:prstClr val="black"/>
                </a:solidFill>
                <a:latin typeface="Arial"/>
              </a:rPr>
              <a:t> 2014</a:t>
            </a:r>
          </a:p>
          <a:p>
            <a:pPr indent="-1800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120000"/>
              <a:buFont typeface="Wingdings" pitchFamily="2" charset="2"/>
              <a:buNone/>
            </a:pPr>
            <a:r>
              <a:rPr lang="de-DE" sz="1000" b="1" i="1" dirty="0" smtClean="0">
                <a:solidFill>
                  <a:srgbClr val="990000"/>
                </a:solidFill>
                <a:latin typeface="Arial"/>
              </a:rPr>
              <a:t>Prof. Dr.-Ing. Frank Straube</a:t>
            </a:r>
          </a:p>
          <a:p>
            <a:pPr indent="-1800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120000"/>
              <a:buFont typeface="Wingdings" pitchFamily="2" charset="2"/>
              <a:buNone/>
            </a:pPr>
            <a:r>
              <a:rPr lang="de-DE" sz="1000" b="1" i="1" dirty="0" err="1" smtClean="0">
                <a:solidFill>
                  <a:srgbClr val="990000"/>
                </a:solidFill>
                <a:latin typeface="Arial"/>
              </a:rPr>
              <a:t>Chair</a:t>
            </a:r>
            <a:r>
              <a:rPr lang="de-DE" sz="1000" b="1" i="1" dirty="0" smtClean="0">
                <a:solidFill>
                  <a:srgbClr val="990000"/>
                </a:solidFill>
                <a:latin typeface="Arial"/>
              </a:rPr>
              <a:t> </a:t>
            </a:r>
            <a:r>
              <a:rPr lang="de-DE" sz="1000" b="1" i="1" dirty="0" err="1" smtClean="0">
                <a:solidFill>
                  <a:srgbClr val="990000"/>
                </a:solidFill>
                <a:latin typeface="Arial"/>
              </a:rPr>
              <a:t>of</a:t>
            </a:r>
            <a:r>
              <a:rPr lang="de-DE" sz="1000" b="1" i="1" dirty="0" smtClean="0">
                <a:solidFill>
                  <a:srgbClr val="990000"/>
                </a:solidFill>
                <a:latin typeface="Arial"/>
              </a:rPr>
              <a:t> </a:t>
            </a:r>
            <a:r>
              <a:rPr lang="de-DE" sz="1000" b="1" i="1" dirty="0" err="1" smtClean="0">
                <a:solidFill>
                  <a:srgbClr val="990000"/>
                </a:solidFill>
                <a:latin typeface="Arial"/>
              </a:rPr>
              <a:t>Logistics</a:t>
            </a:r>
            <a:endParaRPr lang="de-DE" sz="1000" b="1" i="1" dirty="0" smtClean="0">
              <a:solidFill>
                <a:srgbClr val="990000"/>
              </a:solidFill>
              <a:latin typeface="Arial"/>
            </a:endParaRPr>
          </a:p>
        </p:txBody>
      </p:sp>
      <p:sp>
        <p:nvSpPr>
          <p:cNvPr id="14" name="Rectangle 19"/>
          <p:cNvSpPr>
            <a:spLocks noChangeArrowheads="1"/>
          </p:cNvSpPr>
          <p:nvPr userDrawn="1"/>
        </p:nvSpPr>
        <p:spPr bwMode="auto">
          <a:xfrm>
            <a:off x="3856831" y="6461072"/>
            <a:ext cx="143033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smtClean="0">
                <a:solidFill>
                  <a:prstClr val="black"/>
                </a:solidFill>
                <a:latin typeface="Arial" charset="0"/>
                <a:cs typeface="+mn-cs"/>
              </a:rPr>
              <a:t>– </a:t>
            </a:r>
            <a:fld id="{105D927A-B3AF-4218-A6BA-59FE36E074B6}" type="slidenum">
              <a:rPr lang="en-US" sz="1200" b="1" smtClean="0">
                <a:solidFill>
                  <a:prstClr val="black"/>
                </a:solidFill>
                <a:latin typeface="Arial" charset="0"/>
                <a:cs typeface="+mn-cs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b="1" smtClean="0">
                <a:solidFill>
                  <a:prstClr val="black"/>
                </a:solidFill>
                <a:latin typeface="Arial" charset="0"/>
                <a:cs typeface="+mn-cs"/>
              </a:rPr>
              <a:t> –</a:t>
            </a:r>
            <a:endParaRPr lang="en-US" sz="1200" b="1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12" name="Textplatzhalt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5867400"/>
            <a:ext cx="2590800" cy="304800"/>
          </a:xfrm>
        </p:spPr>
        <p:txBody>
          <a:bodyPr>
            <a:noAutofit/>
          </a:bodyPr>
          <a:lstStyle>
            <a:lvl1pPr algn="r">
              <a:buNone/>
              <a:defRPr sz="900"/>
            </a:lvl1pPr>
            <a:lvl2pPr marL="628650" indent="-268288">
              <a:defRPr sz="1000"/>
            </a:lvl2pPr>
            <a:lvl3pPr marL="804863" indent="-268288">
              <a:defRPr sz="1000"/>
            </a:lvl3pPr>
            <a:lvl4pPr marL="990600" indent="-269875">
              <a:defRPr sz="1000"/>
            </a:lvl4pPr>
            <a:lvl5pPr marL="1166813" indent="-269875">
              <a:defRPr sz="1000"/>
            </a:lvl5pPr>
          </a:lstStyle>
          <a:p>
            <a:pPr lvl="0"/>
            <a:r>
              <a:rPr lang="en-US" noProof="0" dirty="0" smtClean="0"/>
              <a:t>Source:</a:t>
            </a:r>
            <a:endParaRPr lang="en-US" noProof="0" dirty="0"/>
          </a:p>
        </p:txBody>
      </p:sp>
      <p:pic>
        <p:nvPicPr>
          <p:cNvPr id="11" name="Picture 9" descr="TU_Logo_lang_RGB_rot_PPT-1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6178096"/>
            <a:ext cx="1080294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779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>
            <a:off x="0" y="976313"/>
            <a:ext cx="9144000" cy="0"/>
          </a:xfrm>
          <a:prstGeom prst="line">
            <a:avLst/>
          </a:prstGeom>
          <a:ln w="28575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 userDrawn="1"/>
        </p:nvCxnSpPr>
        <p:spPr>
          <a:xfrm>
            <a:off x="0" y="6094413"/>
            <a:ext cx="9144000" cy="1587"/>
          </a:xfrm>
          <a:prstGeom prst="line">
            <a:avLst/>
          </a:prstGeom>
          <a:ln w="28575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9"/>
          <p:cNvSpPr>
            <a:spLocks noChangeArrowheads="1"/>
          </p:cNvSpPr>
          <p:nvPr userDrawn="1"/>
        </p:nvSpPr>
        <p:spPr bwMode="auto">
          <a:xfrm>
            <a:off x="3856038" y="6461125"/>
            <a:ext cx="1431925" cy="2857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200" b="1" smtClean="0">
                <a:solidFill>
                  <a:srgbClr val="000000"/>
                </a:solidFill>
              </a:rPr>
              <a:t>– </a:t>
            </a:r>
            <a:fld id="{31A9A90F-28B6-4C0E-BD79-7A1F4A6493B0}" type="slidenum">
              <a:rPr lang="de-DE" altLang="de-DE" sz="1200" b="1" smtClean="0">
                <a:solidFill>
                  <a:srgbClr val="000000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de-DE" altLang="de-DE" sz="1200" b="1" smtClean="0">
                <a:solidFill>
                  <a:srgbClr val="000000"/>
                </a:solidFill>
              </a:rPr>
              <a:t> –</a:t>
            </a:r>
          </a:p>
        </p:txBody>
      </p:sp>
      <p:sp>
        <p:nvSpPr>
          <p:cNvPr id="7" name="Textfeld 6"/>
          <p:cNvSpPr txBox="1">
            <a:spLocks noChangeArrowheads="1"/>
          </p:cNvSpPr>
          <p:nvPr userDrawn="1"/>
        </p:nvSpPr>
        <p:spPr bwMode="auto">
          <a:xfrm>
            <a:off x="361950" y="6162675"/>
            <a:ext cx="3587750" cy="61555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indent="-179388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-1800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120000"/>
              <a:buFont typeface="Wingdings" pitchFamily="2" charset="2"/>
              <a:buNone/>
            </a:pPr>
            <a:r>
              <a:rPr lang="de-DE" sz="1000" b="1" dirty="0" smtClean="0">
                <a:solidFill>
                  <a:prstClr val="black"/>
                </a:solidFill>
              </a:rPr>
              <a:t>Berlin, </a:t>
            </a:r>
            <a:r>
              <a:rPr lang="de-DE" sz="1000" b="1" dirty="0" err="1" smtClean="0">
                <a:solidFill>
                  <a:prstClr val="black"/>
                </a:solidFill>
              </a:rPr>
              <a:t>December</a:t>
            </a:r>
            <a:r>
              <a:rPr lang="de-DE" sz="1000" b="1" dirty="0" smtClean="0">
                <a:solidFill>
                  <a:prstClr val="black"/>
                </a:solidFill>
              </a:rPr>
              <a:t> 9, 2014</a:t>
            </a:r>
          </a:p>
          <a:p>
            <a:pPr indent="-1800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120000"/>
              <a:buFont typeface="Wingdings" pitchFamily="2" charset="2"/>
              <a:buNone/>
            </a:pPr>
            <a:r>
              <a:rPr lang="de-DE" sz="1000" b="1" i="1" dirty="0" smtClean="0">
                <a:solidFill>
                  <a:srgbClr val="990000"/>
                </a:solidFill>
              </a:rPr>
              <a:t>Prof. Dr.-Ing. Frank Straube</a:t>
            </a:r>
          </a:p>
          <a:p>
            <a:pPr indent="-1800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120000"/>
              <a:buFont typeface="Wingdings" pitchFamily="2" charset="2"/>
              <a:buNone/>
            </a:pPr>
            <a:r>
              <a:rPr lang="de-DE" sz="1000" b="1" i="1" dirty="0" err="1" smtClean="0">
                <a:solidFill>
                  <a:srgbClr val="990000"/>
                </a:solidFill>
              </a:rPr>
              <a:t>Chair</a:t>
            </a:r>
            <a:r>
              <a:rPr lang="de-DE" sz="1000" b="1" i="1" dirty="0" smtClean="0">
                <a:solidFill>
                  <a:srgbClr val="990000"/>
                </a:solidFill>
              </a:rPr>
              <a:t> </a:t>
            </a:r>
            <a:r>
              <a:rPr lang="de-DE" sz="1000" b="1" i="1" dirty="0" err="1" smtClean="0">
                <a:solidFill>
                  <a:srgbClr val="990000"/>
                </a:solidFill>
              </a:rPr>
              <a:t>of</a:t>
            </a:r>
            <a:r>
              <a:rPr lang="de-DE" sz="1000" b="1" i="1" dirty="0" smtClean="0">
                <a:solidFill>
                  <a:srgbClr val="990000"/>
                </a:solidFill>
              </a:rPr>
              <a:t> </a:t>
            </a:r>
            <a:r>
              <a:rPr lang="de-DE" sz="1000" b="1" i="1" dirty="0" err="1" smtClean="0">
                <a:solidFill>
                  <a:srgbClr val="990000"/>
                </a:solidFill>
              </a:rPr>
              <a:t>Logistics</a:t>
            </a:r>
            <a:endParaRPr lang="de-DE" sz="1000" b="1" i="1" dirty="0" smtClean="0">
              <a:solidFill>
                <a:srgbClr val="990000"/>
              </a:solidFill>
            </a:endParaRP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6040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0"/>
          </p:nvPr>
        </p:nvSpPr>
        <p:spPr>
          <a:xfrm>
            <a:off x="457200" y="1262048"/>
            <a:ext cx="8286750" cy="4667282"/>
          </a:xfrm>
        </p:spPr>
        <p:txBody>
          <a:bodyPr/>
          <a:lstStyle>
            <a:lvl1pPr>
              <a:defRPr/>
            </a:lvl1pPr>
            <a:lvl2pPr marL="628650" indent="-268288">
              <a:defRPr/>
            </a:lvl2pPr>
            <a:lvl3pPr marL="804863" indent="-268288">
              <a:defRPr/>
            </a:lvl3pPr>
            <a:lvl4pPr marL="990600" indent="-269875">
              <a:defRPr/>
            </a:lvl4pPr>
            <a:lvl5pPr marL="1166813" indent="-269875"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4" name="Picture 9" descr="TU_Logo_lang_RGB_rot_PPT-1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6178096"/>
            <a:ext cx="1080294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7615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prstClr val="black">
                    <a:tint val="75000"/>
                  </a:prstClr>
                </a:solidFill>
              </a:rPr>
              <a:t>Seite </a:t>
            </a:r>
            <a:fld id="{A28BFB8A-024A-410B-895D-71BFB2BD41D5}" type="slidenum">
              <a:rPr lang="de-DE" altLang="de-D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alt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22940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Infoveranstaltung WS 2010/11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prstClr val="black">
                    <a:tint val="75000"/>
                  </a:prstClr>
                </a:solidFill>
              </a:rPr>
              <a:t>- </a:t>
            </a:r>
            <a:fld id="{0A435B82-D17F-46E3-8FB5-DA50C465D664}" type="slidenum">
              <a:rPr lang="de-DE" altLang="de-D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de-DE" altLang="de-DE">
                <a:solidFill>
                  <a:prstClr val="black">
                    <a:tint val="75000"/>
                  </a:prstClr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27830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19075" y="6629400"/>
            <a:ext cx="89249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	- </a:t>
            </a:r>
            <a:fld id="{F4DA75E1-1C02-429A-8C50-A54560D077C1}" type="slidenum">
              <a:rPr lang="de-DE"/>
              <a:pPr>
                <a:defRPr/>
              </a:pPr>
              <a:t>‹#›</a:t>
            </a:fld>
            <a:r>
              <a:rPr lang="de-DE"/>
              <a:t> -</a:t>
            </a:r>
          </a:p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 userDrawn="1"/>
        </p:nvCxnSpPr>
        <p:spPr>
          <a:xfrm>
            <a:off x="0" y="976296"/>
            <a:ext cx="9144000" cy="0"/>
          </a:xfrm>
          <a:prstGeom prst="line">
            <a:avLst/>
          </a:prstGeom>
          <a:ln w="28575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0" y="6094430"/>
            <a:ext cx="9144000" cy="1588"/>
          </a:xfrm>
          <a:prstGeom prst="line">
            <a:avLst/>
          </a:prstGeom>
          <a:ln w="28575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6040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62048"/>
            <a:ext cx="8286750" cy="4376752"/>
          </a:xfrm>
        </p:spPr>
        <p:txBody>
          <a:bodyPr/>
          <a:lstStyle>
            <a:lvl1pPr>
              <a:defRPr/>
            </a:lvl1pPr>
            <a:lvl2pPr marL="628650" indent="-268288">
              <a:defRPr/>
            </a:lvl2pPr>
            <a:lvl3pPr marL="804863" indent="-268288">
              <a:defRPr/>
            </a:lvl3pPr>
            <a:lvl4pPr marL="990600" indent="-269875">
              <a:defRPr/>
            </a:lvl4pPr>
            <a:lvl5pPr marL="1166813" indent="-269875">
              <a:defRPr/>
            </a:lvl5pPr>
          </a:lstStyle>
          <a:p>
            <a:pPr lvl="0"/>
            <a:r>
              <a:rPr lang="en-US" noProof="0" smtClean="0"/>
              <a:t>Text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31" name="Textfeld 30"/>
          <p:cNvSpPr txBox="1"/>
          <p:nvPr userDrawn="1"/>
        </p:nvSpPr>
        <p:spPr>
          <a:xfrm>
            <a:off x="361928" y="6162049"/>
            <a:ext cx="5362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spcBef>
                <a:spcPct val="20000"/>
              </a:spcBef>
              <a:buClr>
                <a:srgbClr val="1F497D"/>
              </a:buClr>
              <a:buSzPct val="120000"/>
              <a:buFont typeface="Wingdings" pitchFamily="2" charset="2"/>
              <a:buNone/>
            </a:pPr>
            <a:r>
              <a:rPr lang="de-DE" sz="1000" b="1" dirty="0" smtClean="0">
                <a:solidFill>
                  <a:prstClr val="black"/>
                </a:solidFill>
                <a:cs typeface="Arial" pitchFamily="34" charset="0"/>
              </a:rPr>
              <a:t>Berlin, </a:t>
            </a:r>
            <a:r>
              <a:rPr lang="de-DE" sz="1000" b="1" dirty="0" err="1" smtClean="0">
                <a:solidFill>
                  <a:prstClr val="black"/>
                </a:solidFill>
                <a:cs typeface="Arial" pitchFamily="34" charset="0"/>
              </a:rPr>
              <a:t>December</a:t>
            </a:r>
            <a:r>
              <a:rPr lang="de-DE" sz="1000" b="1" baseline="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de-DE" sz="1000" b="1" dirty="0" smtClean="0">
                <a:solidFill>
                  <a:prstClr val="black"/>
                </a:solidFill>
                <a:cs typeface="Arial" pitchFamily="34" charset="0"/>
              </a:rPr>
              <a:t>2014</a:t>
            </a:r>
          </a:p>
          <a:p>
            <a:pPr indent="-180000">
              <a:spcBef>
                <a:spcPct val="20000"/>
              </a:spcBef>
              <a:buClr>
                <a:srgbClr val="1F497D"/>
              </a:buClr>
              <a:buSzPct val="120000"/>
              <a:buFont typeface="Wingdings" pitchFamily="2" charset="2"/>
              <a:buNone/>
            </a:pPr>
            <a:r>
              <a:rPr lang="de-DE" sz="1000" b="1" i="1" dirty="0" smtClean="0">
                <a:solidFill>
                  <a:srgbClr val="990000"/>
                </a:solidFill>
                <a:cs typeface="Arial" pitchFamily="34" charset="0"/>
              </a:rPr>
              <a:t>Prof. Dr.-Ing.</a:t>
            </a:r>
            <a:r>
              <a:rPr lang="de-DE" sz="1000" b="1" i="1" baseline="0" dirty="0" smtClean="0">
                <a:solidFill>
                  <a:srgbClr val="990000"/>
                </a:solidFill>
                <a:cs typeface="Arial" pitchFamily="34" charset="0"/>
              </a:rPr>
              <a:t> Frank Straube</a:t>
            </a:r>
          </a:p>
          <a:p>
            <a:pPr indent="-180000">
              <a:spcBef>
                <a:spcPct val="20000"/>
              </a:spcBef>
              <a:buClr>
                <a:srgbClr val="1F497D"/>
              </a:buClr>
              <a:buSzPct val="120000"/>
              <a:buFont typeface="Wingdings" pitchFamily="2" charset="2"/>
              <a:buNone/>
            </a:pPr>
            <a:r>
              <a:rPr lang="de-DE" sz="1000" b="1" i="1" baseline="0" dirty="0" err="1" smtClean="0">
                <a:solidFill>
                  <a:srgbClr val="990000"/>
                </a:solidFill>
                <a:cs typeface="Arial" pitchFamily="34" charset="0"/>
              </a:rPr>
              <a:t>Chair</a:t>
            </a:r>
            <a:r>
              <a:rPr lang="de-DE" sz="1000" b="1" i="1" baseline="0" dirty="0" smtClean="0">
                <a:solidFill>
                  <a:srgbClr val="990000"/>
                </a:solidFill>
                <a:cs typeface="Arial" pitchFamily="34" charset="0"/>
              </a:rPr>
              <a:t> </a:t>
            </a:r>
            <a:r>
              <a:rPr lang="de-DE" sz="1000" b="1" i="1" baseline="0" dirty="0" err="1" smtClean="0">
                <a:solidFill>
                  <a:srgbClr val="990000"/>
                </a:solidFill>
                <a:cs typeface="Arial" pitchFamily="34" charset="0"/>
              </a:rPr>
              <a:t>of</a:t>
            </a:r>
            <a:r>
              <a:rPr lang="de-DE" sz="1000" b="1" i="1" baseline="0" dirty="0" smtClean="0">
                <a:solidFill>
                  <a:srgbClr val="990000"/>
                </a:solidFill>
                <a:cs typeface="Arial" pitchFamily="34" charset="0"/>
              </a:rPr>
              <a:t> </a:t>
            </a:r>
            <a:r>
              <a:rPr lang="de-DE" sz="1000" b="1" i="1" baseline="0" dirty="0" err="1" smtClean="0">
                <a:solidFill>
                  <a:srgbClr val="990000"/>
                </a:solidFill>
                <a:cs typeface="Arial" pitchFamily="34" charset="0"/>
              </a:rPr>
              <a:t>Logistics</a:t>
            </a:r>
            <a:endParaRPr lang="de-DE" sz="1000" b="1" i="1" dirty="0" smtClean="0">
              <a:solidFill>
                <a:srgbClr val="990000"/>
              </a:solidFill>
              <a:cs typeface="Arial" pitchFamily="34" charset="0"/>
            </a:endParaRPr>
          </a:p>
        </p:txBody>
      </p:sp>
      <p:sp>
        <p:nvSpPr>
          <p:cNvPr id="14" name="Rectangle 19"/>
          <p:cNvSpPr>
            <a:spLocks noChangeArrowheads="1"/>
          </p:cNvSpPr>
          <p:nvPr userDrawn="1"/>
        </p:nvSpPr>
        <p:spPr bwMode="auto">
          <a:xfrm>
            <a:off x="3856831" y="6461072"/>
            <a:ext cx="143033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US" sz="1200" b="1" baseline="0" noProof="0" smtClean="0">
                <a:solidFill>
                  <a:schemeClr val="tx1"/>
                </a:solidFill>
                <a:latin typeface="Arial" charset="0"/>
              </a:rPr>
              <a:t>– </a:t>
            </a:r>
            <a:fld id="{105D927A-B3AF-4218-A6BA-59FE36E074B6}" type="slidenum">
              <a:rPr lang="en-US" sz="1200" b="1" noProof="0" smtClean="0">
                <a:solidFill>
                  <a:schemeClr val="tx1"/>
                </a:solidFill>
                <a:latin typeface="Arial" charset="0"/>
              </a:rPr>
              <a:pPr algn="ctr" eaLnBrk="0" hangingPunct="0">
                <a:defRPr/>
              </a:pPr>
              <a:t>‹#›</a:t>
            </a:fld>
            <a:r>
              <a:rPr lang="en-US" sz="1200" b="1" noProof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00" b="1" baseline="0" noProof="0" smtClean="0">
                <a:solidFill>
                  <a:schemeClr val="tx1"/>
                </a:solidFill>
                <a:latin typeface="Arial" charset="0"/>
              </a:rPr>
              <a:t>–</a:t>
            </a:r>
            <a:endParaRPr lang="en-US" sz="1200" b="1" noProof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Textplatzhalt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5867400"/>
            <a:ext cx="2590800" cy="304800"/>
          </a:xfrm>
        </p:spPr>
        <p:txBody>
          <a:bodyPr>
            <a:noAutofit/>
          </a:bodyPr>
          <a:lstStyle>
            <a:lvl1pPr algn="r">
              <a:buNone/>
              <a:defRPr sz="900"/>
            </a:lvl1pPr>
            <a:lvl2pPr marL="628650" indent="-268288">
              <a:defRPr sz="1000"/>
            </a:lvl2pPr>
            <a:lvl3pPr marL="804863" indent="-268288">
              <a:defRPr sz="1000"/>
            </a:lvl3pPr>
            <a:lvl4pPr marL="990600" indent="-269875">
              <a:defRPr sz="1000"/>
            </a:lvl4pPr>
            <a:lvl5pPr marL="1166813" indent="-269875">
              <a:defRPr sz="1000"/>
            </a:lvl5pPr>
          </a:lstStyle>
          <a:p>
            <a:pPr lvl="0"/>
            <a:r>
              <a:rPr lang="en-US" noProof="0" dirty="0" smtClean="0"/>
              <a:t>Source:</a:t>
            </a:r>
            <a:endParaRPr lang="en-US" noProof="0" dirty="0"/>
          </a:p>
        </p:txBody>
      </p:sp>
      <p:pic>
        <p:nvPicPr>
          <p:cNvPr id="11" name="Picture 9" descr="TU_Logo_lang_RGB_rot_PPT-1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6178096"/>
            <a:ext cx="1080294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1933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>
            <a:off x="0" y="976313"/>
            <a:ext cx="9144000" cy="0"/>
          </a:xfrm>
          <a:prstGeom prst="line">
            <a:avLst/>
          </a:prstGeom>
          <a:ln w="28575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 userDrawn="1"/>
        </p:nvCxnSpPr>
        <p:spPr>
          <a:xfrm>
            <a:off x="0" y="6094415"/>
            <a:ext cx="9144000" cy="1587"/>
          </a:xfrm>
          <a:prstGeom prst="line">
            <a:avLst/>
          </a:prstGeom>
          <a:ln w="28575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9"/>
          <p:cNvSpPr>
            <a:spLocks noChangeArrowheads="1"/>
          </p:cNvSpPr>
          <p:nvPr userDrawn="1"/>
        </p:nvSpPr>
        <p:spPr bwMode="auto">
          <a:xfrm>
            <a:off x="3856038" y="6461125"/>
            <a:ext cx="14319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de-DE" sz="1200" b="1" dirty="0"/>
              <a:t>– </a:t>
            </a:r>
            <a:fld id="{7FC332E8-81E1-4116-B4AC-9BFAEA206327}" type="slidenum">
              <a:rPr lang="de-DE" sz="1200" b="1"/>
              <a:pPr algn="ctr" eaLnBrk="0" hangingPunct="0">
                <a:defRPr/>
              </a:pPr>
              <a:t>‹#›</a:t>
            </a:fld>
            <a:r>
              <a:rPr lang="de-DE" sz="1200" b="1" dirty="0"/>
              <a:t> –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361950" y="6162677"/>
            <a:ext cx="358748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spcBef>
                <a:spcPct val="20000"/>
              </a:spcBef>
              <a:buClr>
                <a:srgbClr val="1F497D"/>
              </a:buClr>
              <a:buSzPct val="120000"/>
              <a:buFont typeface="Wingdings" pitchFamily="2" charset="2"/>
              <a:buNone/>
            </a:pPr>
            <a:r>
              <a:rPr lang="de-DE" sz="1000" b="1" dirty="0" smtClean="0">
                <a:solidFill>
                  <a:prstClr val="black"/>
                </a:solidFill>
                <a:cs typeface="Arial" pitchFamily="34" charset="0"/>
              </a:rPr>
              <a:t>Berlin, </a:t>
            </a:r>
            <a:r>
              <a:rPr lang="de-DE" sz="1000" b="1" dirty="0" err="1" smtClean="0">
                <a:solidFill>
                  <a:prstClr val="black"/>
                </a:solidFill>
                <a:cs typeface="Arial" pitchFamily="34" charset="0"/>
              </a:rPr>
              <a:t>December</a:t>
            </a:r>
            <a:r>
              <a:rPr lang="de-DE" sz="1000" b="1" dirty="0" smtClean="0">
                <a:solidFill>
                  <a:prstClr val="black"/>
                </a:solidFill>
                <a:cs typeface="Arial" pitchFamily="34" charset="0"/>
              </a:rPr>
              <a:t> 9, 2014</a:t>
            </a:r>
          </a:p>
          <a:p>
            <a:pPr indent="-180000">
              <a:spcBef>
                <a:spcPct val="20000"/>
              </a:spcBef>
              <a:buClr>
                <a:srgbClr val="1F497D"/>
              </a:buClr>
              <a:buSzPct val="120000"/>
              <a:buFont typeface="Wingdings" pitchFamily="2" charset="2"/>
              <a:buNone/>
            </a:pPr>
            <a:r>
              <a:rPr lang="de-DE" sz="1000" b="1" i="1" dirty="0" smtClean="0">
                <a:solidFill>
                  <a:srgbClr val="990000"/>
                </a:solidFill>
                <a:cs typeface="Arial" pitchFamily="34" charset="0"/>
              </a:rPr>
              <a:t>Prof. Dr.-Ing.</a:t>
            </a:r>
            <a:r>
              <a:rPr lang="de-DE" sz="1000" b="1" i="1" baseline="0" dirty="0" smtClean="0">
                <a:solidFill>
                  <a:srgbClr val="990000"/>
                </a:solidFill>
                <a:cs typeface="Arial" pitchFamily="34" charset="0"/>
              </a:rPr>
              <a:t> Frank Straube</a:t>
            </a:r>
          </a:p>
          <a:p>
            <a:pPr indent="-180000">
              <a:spcBef>
                <a:spcPct val="20000"/>
              </a:spcBef>
              <a:buClr>
                <a:srgbClr val="1F497D"/>
              </a:buClr>
              <a:buSzPct val="120000"/>
              <a:buFont typeface="Wingdings" pitchFamily="2" charset="2"/>
              <a:buNone/>
            </a:pPr>
            <a:r>
              <a:rPr lang="de-DE" sz="1000" b="1" i="1" baseline="0" dirty="0" err="1" smtClean="0">
                <a:solidFill>
                  <a:srgbClr val="990000"/>
                </a:solidFill>
                <a:cs typeface="Arial" pitchFamily="34" charset="0"/>
              </a:rPr>
              <a:t>Chair</a:t>
            </a:r>
            <a:r>
              <a:rPr lang="de-DE" sz="1000" b="1" i="1" baseline="0" dirty="0" smtClean="0">
                <a:solidFill>
                  <a:srgbClr val="990000"/>
                </a:solidFill>
                <a:cs typeface="Arial" pitchFamily="34" charset="0"/>
              </a:rPr>
              <a:t> </a:t>
            </a:r>
            <a:r>
              <a:rPr lang="de-DE" sz="1000" b="1" i="1" baseline="0" dirty="0" err="1" smtClean="0">
                <a:solidFill>
                  <a:srgbClr val="990000"/>
                </a:solidFill>
                <a:cs typeface="Arial" pitchFamily="34" charset="0"/>
              </a:rPr>
              <a:t>of</a:t>
            </a:r>
            <a:r>
              <a:rPr lang="de-DE" sz="1000" b="1" i="1" baseline="0" dirty="0" smtClean="0">
                <a:solidFill>
                  <a:srgbClr val="990000"/>
                </a:solidFill>
                <a:cs typeface="Arial" pitchFamily="34" charset="0"/>
              </a:rPr>
              <a:t> </a:t>
            </a:r>
            <a:r>
              <a:rPr lang="de-DE" sz="1000" b="1" i="1" baseline="0" dirty="0" err="1" smtClean="0">
                <a:solidFill>
                  <a:srgbClr val="990000"/>
                </a:solidFill>
                <a:cs typeface="Arial" pitchFamily="34" charset="0"/>
              </a:rPr>
              <a:t>Logistics</a:t>
            </a:r>
            <a:endParaRPr lang="de-DE" sz="1000" b="1" i="1" dirty="0" smtClean="0">
              <a:solidFill>
                <a:srgbClr val="990000"/>
              </a:solidFill>
              <a:cs typeface="Arial" pitchFamily="34" charset="0"/>
            </a:endParaRP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6040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0"/>
          </p:nvPr>
        </p:nvSpPr>
        <p:spPr>
          <a:xfrm>
            <a:off x="457201" y="1262048"/>
            <a:ext cx="8286750" cy="4667282"/>
          </a:xfrm>
        </p:spPr>
        <p:txBody>
          <a:bodyPr/>
          <a:lstStyle>
            <a:lvl1pPr>
              <a:defRPr/>
            </a:lvl1pPr>
            <a:lvl2pPr marL="628650" indent="-268288">
              <a:defRPr/>
            </a:lvl2pPr>
            <a:lvl3pPr marL="804863" indent="-268288">
              <a:defRPr/>
            </a:lvl3pPr>
            <a:lvl4pPr marL="990600" indent="-269875">
              <a:defRPr/>
            </a:lvl4pPr>
            <a:lvl5pPr marL="1166813" indent="-269875"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Picture 9" descr="TU_Logo_lang_RGB_rot_PPT-1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6178096"/>
            <a:ext cx="1080294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340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8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>
            <a:noAutofit/>
          </a:bodyPr>
          <a:lstStyle>
            <a:lvl1pPr>
              <a:defRPr lang="ja-JP" altLang="de-DE"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altLang="ja-JP" dirty="0" smtClean="0"/>
              <a:t>Titelmasterformat durch Klicken bearbeiten</a:t>
            </a:r>
            <a:endParaRPr lang="ja-JP" altLang="de-DE" dirty="0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58A937-915A-46CE-99EB-B2DE8DBAC44A}" type="slidenum">
              <a:rPr lang="de-DE" altLang="de-DE"/>
              <a:pPr/>
              <a:t>‹#›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de-DE" altLang="de-DE"/>
              <a:t>Smart </a:t>
            </a:r>
            <a:r>
              <a:rPr lang="de-DE" altLang="de-DE" err="1"/>
              <a:t>Logistic</a:t>
            </a:r>
            <a:r>
              <a:rPr lang="de-DE" altLang="de-DE"/>
              <a:t> </a:t>
            </a:r>
            <a:r>
              <a:rPr lang="de-DE" altLang="de-DE" err="1"/>
              <a:t>Grids</a:t>
            </a:r>
            <a:r>
              <a:rPr lang="de-DE" altLang="de-DE"/>
              <a:t> </a:t>
            </a:r>
            <a:r>
              <a:rPr lang="de-DE" altLang="de-DE" b="0"/>
              <a:t>| TU Berlin | Projektvorstellung</a:t>
            </a:r>
          </a:p>
        </p:txBody>
      </p:sp>
    </p:spTree>
    <p:extLst>
      <p:ext uri="{BB962C8B-B14F-4D97-AF65-F5344CB8AC3E}">
        <p14:creationId xmlns:p14="http://schemas.microsoft.com/office/powerpoint/2010/main" val="102339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109538"/>
            <a:ext cx="82296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409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12.Januar 2013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Informations-, Identifikations- und Automatisierungstechnologien in der Logistik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403D32-3C17-4925-A1A4-D6E754C6EDF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3" r:id="rId1"/>
    <p:sldLayoutId id="2147484714" r:id="rId2"/>
    <p:sldLayoutId id="2147484715" r:id="rId3"/>
    <p:sldLayoutId id="2147484716" r:id="rId4"/>
    <p:sldLayoutId id="2147484717" r:id="rId5"/>
    <p:sldLayoutId id="2147484720" r:id="rId6"/>
    <p:sldLayoutId id="2147484777" r:id="rId7"/>
    <p:sldLayoutId id="2147484779" r:id="rId8"/>
    <p:sldLayoutId id="2147484780" r:id="rId9"/>
    <p:sldLayoutId id="2147484781" r:id="rId10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rgbClr val="990000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990000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990000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990000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990000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990000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990000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990000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990000"/>
          </a:solidFill>
          <a:latin typeface="Arial" pitchFamily="34" charset="0"/>
          <a:cs typeface="Arial" pitchFamily="34" charset="0"/>
        </a:defRPr>
      </a:lvl9pPr>
    </p:titleStyle>
    <p:bodyStyle>
      <a:lvl1pPr marL="269875" indent="-269875" algn="l" rtl="0" eaLnBrk="0" fontAlgn="base" hangingPunct="0">
        <a:spcBef>
          <a:spcPts val="1200"/>
        </a:spcBef>
        <a:spcAft>
          <a:spcPct val="0"/>
        </a:spcAft>
        <a:buClr>
          <a:srgbClr val="990000"/>
        </a:buClr>
        <a:buSzPct val="100000"/>
        <a:buFont typeface="Wingdings" pitchFamily="2" charset="2"/>
        <a:buChar char="§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01675" indent="-269875" algn="l" rtl="0" eaLnBrk="0" fontAlgn="base" hangingPunct="0">
        <a:spcBef>
          <a:spcPts val="1200"/>
        </a:spcBef>
        <a:spcAft>
          <a:spcPct val="0"/>
        </a:spcAft>
        <a:buClr>
          <a:srgbClr val="CCCCCC"/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33475" indent="-269875" algn="l" rtl="0" eaLnBrk="0" fontAlgn="base" hangingPunct="0">
        <a:spcBef>
          <a:spcPts val="1200"/>
        </a:spcBef>
        <a:spcAft>
          <a:spcPct val="0"/>
        </a:spcAft>
        <a:buClr>
          <a:srgbClr val="CCCCCC"/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8763" indent="-269875" algn="l" rtl="0" eaLnBrk="0" fontAlgn="base" hangingPunct="0">
        <a:spcBef>
          <a:spcPts val="1200"/>
        </a:spcBef>
        <a:spcAft>
          <a:spcPct val="0"/>
        </a:spcAft>
        <a:buClr>
          <a:srgbClr val="CCCCCC"/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97075" indent="-269875" algn="l" rtl="0" eaLnBrk="0" fontAlgn="base" hangingPunct="0">
        <a:spcBef>
          <a:spcPts val="1200"/>
        </a:spcBef>
        <a:spcAft>
          <a:spcPct val="0"/>
        </a:spcAft>
        <a:buClr>
          <a:srgbClr val="CCCCCC"/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109538"/>
            <a:ext cx="82296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512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D57F122-0F38-43E4-B7B5-63093C9FC449}" type="datetime1">
              <a:rPr lang="de-DE"/>
              <a:pPr>
                <a:defRPr/>
              </a:pPr>
              <a:t>16.01.2015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2E967F0-6A8A-4AF6-90C1-0E7D72B095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2" r:id="rId1"/>
    <p:sldLayoutId id="2147484723" r:id="rId2"/>
    <p:sldLayoutId id="2147484724" r:id="rId3"/>
    <p:sldLayoutId id="2147484725" r:id="rId4"/>
    <p:sldLayoutId id="2147484726" r:id="rId5"/>
    <p:sldLayoutId id="2147484727" r:id="rId6"/>
    <p:sldLayoutId id="2147484728" r:id="rId7"/>
    <p:sldLayoutId id="2147484729" r:id="rId8"/>
    <p:sldLayoutId id="2147484769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rgbClr val="990000"/>
          </a:solidFill>
          <a:latin typeface="Arial" pitchFamily="34" charset="0"/>
          <a:ea typeface="Arial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990000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990000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990000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990000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9900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9900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9900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990000"/>
          </a:solidFill>
          <a:latin typeface="Arial" charset="0"/>
          <a:cs typeface="Arial" charset="0"/>
        </a:defRPr>
      </a:lvl9pPr>
    </p:titleStyle>
    <p:bodyStyle>
      <a:lvl1pPr marL="269875" indent="-269875" algn="l" rtl="0" eaLnBrk="0" fontAlgn="base" hangingPunct="0">
        <a:spcBef>
          <a:spcPts val="1200"/>
        </a:spcBef>
        <a:spcAft>
          <a:spcPct val="0"/>
        </a:spcAft>
        <a:buClr>
          <a:srgbClr val="990000"/>
        </a:buClr>
        <a:buSzPct val="100000"/>
        <a:buFont typeface="Wingdings" pitchFamily="2" charset="2"/>
        <a:buChar char="§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628650" indent="-273050" algn="l" rtl="0" eaLnBrk="0" fontAlgn="base" hangingPunct="0">
        <a:spcBef>
          <a:spcPts val="1200"/>
        </a:spcBef>
        <a:spcAft>
          <a:spcPct val="0"/>
        </a:spcAft>
        <a:buClr>
          <a:srgbClr val="808080"/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809625" indent="-266700" algn="l" defTabSz="809625" rtl="0" eaLnBrk="0" fontAlgn="base" hangingPunct="0">
        <a:spcBef>
          <a:spcPts val="1200"/>
        </a:spcBef>
        <a:spcAft>
          <a:spcPct val="0"/>
        </a:spcAft>
        <a:buClr>
          <a:srgbClr val="808080"/>
        </a:buClr>
        <a:buSzPct val="100000"/>
        <a:buFont typeface="Symbol" pitchFamily="18" charset="2"/>
        <a:buChar char="-"/>
        <a:defRPr sz="1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990600" indent="-276225" algn="l" rtl="0" eaLnBrk="0" fontAlgn="base" hangingPunct="0">
        <a:spcBef>
          <a:spcPts val="1200"/>
        </a:spcBef>
        <a:spcAft>
          <a:spcPct val="0"/>
        </a:spcAft>
        <a:buClr>
          <a:srgbClr val="CCCCCC"/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162050" indent="-266700" algn="l" rtl="0" eaLnBrk="0" fontAlgn="base" hangingPunct="0">
        <a:spcBef>
          <a:spcPts val="1200"/>
        </a:spcBef>
        <a:spcAft>
          <a:spcPct val="0"/>
        </a:spcAft>
        <a:buClr>
          <a:srgbClr val="CCCCCC"/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323850" y="981075"/>
            <a:ext cx="8515350" cy="5321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323850" y="846138"/>
            <a:ext cx="851535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323850" y="6411913"/>
            <a:ext cx="798195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8388350" y="6411913"/>
            <a:ext cx="45085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50" name="Titelplatzhalter 1"/>
          <p:cNvSpPr>
            <a:spLocks noGrp="1"/>
          </p:cNvSpPr>
          <p:nvPr>
            <p:ph type="title"/>
          </p:nvPr>
        </p:nvSpPr>
        <p:spPr bwMode="auto">
          <a:xfrm>
            <a:off x="219075" y="214313"/>
            <a:ext cx="678656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headline in 20 pt headline in 20 pt headline in 20 pt headline in 20 pt headline in 20 pt</a:t>
            </a:r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>
          <a:xfrm>
            <a:off x="223838" y="6472238"/>
            <a:ext cx="2133600" cy="1222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800">
                <a:solidFill>
                  <a:srgbClr val="000000"/>
                </a:solidFill>
              </a:defRPr>
            </a:lvl1pPr>
          </a:lstStyle>
          <a:p>
            <a:fld id="{6BDFB6EE-2AA6-4481-A07B-812D1367EB64}" type="datetime1">
              <a:rPr lang="de-DE"/>
              <a:pPr/>
              <a:t>16.01.2015</a:t>
            </a:fld>
            <a:endParaRPr lang="de-DE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23838" y="6565900"/>
            <a:ext cx="6089650" cy="155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r>
              <a:rPr lang="de-DE"/>
              <a:t>Quelle</a:t>
            </a: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51850" y="6472238"/>
            <a:ext cx="444500" cy="1222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fld id="{2950E904-42E9-4EE5-9C80-79B319852A00}" type="slidenum">
              <a:rPr lang="de-DE"/>
              <a:pPr/>
              <a:t>‹#›</a:t>
            </a:fld>
            <a:endParaRPr lang="de-DE"/>
          </a:p>
        </p:txBody>
      </p:sp>
      <p:pic>
        <p:nvPicPr>
          <p:cNvPr id="6154" name="Picture 2"/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340600" y="269875"/>
            <a:ext cx="15144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31" r:id="rId1"/>
    <p:sldLayoutId id="2147484732" r:id="rId2"/>
    <p:sldLayoutId id="2147484733" r:id="rId3"/>
    <p:sldLayoutId id="2147484734" r:id="rId4"/>
    <p:sldLayoutId id="2147484735" r:id="rId5"/>
    <p:sldLayoutId id="2147484736" r:id="rId6"/>
    <p:sldLayoutId id="2147484737" r:id="rId7"/>
    <p:sldLayoutId id="2147484738" r:id="rId8"/>
    <p:sldLayoutId id="2147484739" r:id="rId9"/>
    <p:sldLayoutId id="2147484740" r:id="rId10"/>
    <p:sldLayoutId id="2147484741" r:id="rId11"/>
    <p:sldLayoutId id="2147484742" r:id="rId12"/>
    <p:sldLayoutId id="2147484743" r:id="rId13"/>
    <p:sldLayoutId id="2147484744" r:id="rId14"/>
    <p:sldLayoutId id="2147484745" r:id="rId15"/>
    <p:sldLayoutId id="2147484746" r:id="rId16"/>
    <p:sldLayoutId id="2147484747" r:id="rId17"/>
    <p:sldLayoutId id="2147484748" r:id="rId18"/>
    <p:sldLayoutId id="2147484749" r:id="rId19"/>
    <p:sldLayoutId id="2147484750" r:id="rId20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fontAlgn="base">
        <a:lnSpc>
          <a:spcPct val="90000"/>
        </a:lnSpc>
        <a:spcBef>
          <a:spcPct val="0"/>
        </a:spcBef>
        <a:spcAft>
          <a:spcPct val="0"/>
        </a:spcAft>
        <a:buFont typeface="+mj-lt"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lnSpc>
          <a:spcPct val="90000"/>
        </a:lnSpc>
        <a:spcBef>
          <a:spcPct val="0"/>
        </a:spcBef>
        <a:spcAft>
          <a:spcPct val="0"/>
        </a:spcAft>
        <a:buFont typeface="+mj-lt"/>
        <a:defRPr sz="2000" b="1">
          <a:solidFill>
            <a:schemeClr val="tx1"/>
          </a:solidFill>
          <a:latin typeface="Arial" pitchFamily="34" charset="0"/>
        </a:defRPr>
      </a:lvl2pPr>
      <a:lvl3pPr algn="l" defTabSz="457200" rtl="0" fontAlgn="base">
        <a:lnSpc>
          <a:spcPct val="90000"/>
        </a:lnSpc>
        <a:spcBef>
          <a:spcPct val="0"/>
        </a:spcBef>
        <a:spcAft>
          <a:spcPct val="0"/>
        </a:spcAft>
        <a:buFont typeface="+mj-lt"/>
        <a:defRPr sz="2000" b="1">
          <a:solidFill>
            <a:schemeClr val="tx1"/>
          </a:solidFill>
          <a:latin typeface="Arial" pitchFamily="34" charset="0"/>
        </a:defRPr>
      </a:lvl3pPr>
      <a:lvl4pPr algn="l" defTabSz="457200" rtl="0" fontAlgn="base">
        <a:lnSpc>
          <a:spcPct val="90000"/>
        </a:lnSpc>
        <a:spcBef>
          <a:spcPct val="0"/>
        </a:spcBef>
        <a:spcAft>
          <a:spcPct val="0"/>
        </a:spcAft>
        <a:buFont typeface="+mj-lt"/>
        <a:defRPr sz="2000" b="1">
          <a:solidFill>
            <a:schemeClr val="tx1"/>
          </a:solidFill>
          <a:latin typeface="Arial" pitchFamily="34" charset="0"/>
        </a:defRPr>
      </a:lvl4pPr>
      <a:lvl5pPr algn="l" defTabSz="457200" rtl="0" fontAlgn="base">
        <a:lnSpc>
          <a:spcPct val="90000"/>
        </a:lnSpc>
        <a:spcBef>
          <a:spcPct val="0"/>
        </a:spcBef>
        <a:spcAft>
          <a:spcPct val="0"/>
        </a:spcAft>
        <a:buFont typeface="+mj-lt"/>
        <a:defRPr sz="2000" b="1">
          <a:solidFill>
            <a:schemeClr val="tx1"/>
          </a:solidFill>
          <a:latin typeface="Arial" pitchFamily="34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buFont typeface="+mj-lt"/>
        <a:defRPr sz="2000" b="1">
          <a:solidFill>
            <a:schemeClr val="tx1"/>
          </a:solidFill>
          <a:latin typeface="Arial" pitchFamily="34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buFont typeface="+mj-lt"/>
        <a:defRPr sz="2000" b="1">
          <a:solidFill>
            <a:schemeClr val="tx1"/>
          </a:solidFill>
          <a:latin typeface="Arial" pitchFamily="34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buFont typeface="+mj-lt"/>
        <a:defRPr sz="2000" b="1">
          <a:solidFill>
            <a:schemeClr val="tx1"/>
          </a:solidFill>
          <a:latin typeface="Arial" pitchFamily="34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buFont typeface="+mj-lt"/>
        <a:defRPr sz="2000" b="1">
          <a:solidFill>
            <a:schemeClr val="tx1"/>
          </a:solidFill>
          <a:latin typeface="Arial" pitchFamily="34" charset="0"/>
        </a:defRPr>
      </a:lvl9pPr>
    </p:titleStyle>
    <p:bodyStyle>
      <a:lvl1pPr marL="173038" indent="-173038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714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2675" indent="-168275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524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978025" indent="-149225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109538"/>
            <a:ext cx="82296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717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557DB9ED-BF6D-4FBA-B457-208669E5E377}" type="datetimeFigureOut">
              <a:rPr lang="de-DE"/>
              <a:pPr>
                <a:defRPr/>
              </a:pPr>
              <a:t>16.01.2015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93C0EC4C-C48E-4AFE-966D-14312DCBFBF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1" r:id="rId1"/>
    <p:sldLayoutId id="2147484752" r:id="rId2"/>
    <p:sldLayoutId id="2147484753" r:id="rId3"/>
    <p:sldLayoutId id="2147484754" r:id="rId4"/>
  </p:sldLayoutIdLst>
  <p:txStyles>
    <p:titleStyle>
      <a:lvl1pPr algn="l" rtl="0" fontAlgn="base">
        <a:spcBef>
          <a:spcPct val="0"/>
        </a:spcBef>
        <a:spcAft>
          <a:spcPct val="0"/>
        </a:spcAft>
        <a:defRPr sz="2200" b="1" kern="1200">
          <a:solidFill>
            <a:srgbClr val="990000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rgbClr val="990000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rgbClr val="990000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rgbClr val="990000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rgbClr val="990000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990000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990000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990000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990000"/>
          </a:solidFill>
          <a:latin typeface="Arial" pitchFamily="34" charset="0"/>
          <a:cs typeface="Arial" pitchFamily="34" charset="0"/>
        </a:defRPr>
      </a:lvl9pPr>
    </p:titleStyle>
    <p:bodyStyle>
      <a:lvl1pPr marL="269875" indent="-269875" algn="l" rtl="0" fontAlgn="base">
        <a:spcBef>
          <a:spcPts val="1200"/>
        </a:spcBef>
        <a:spcAft>
          <a:spcPct val="0"/>
        </a:spcAft>
        <a:buClr>
          <a:srgbClr val="990000"/>
        </a:buClr>
        <a:buSzPct val="100000"/>
        <a:buFont typeface="Wingdings" pitchFamily="2" charset="2"/>
        <a:buChar char="§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8650" indent="-273050" algn="l" rtl="0" fontAlgn="base">
        <a:spcBef>
          <a:spcPts val="1200"/>
        </a:spcBef>
        <a:spcAft>
          <a:spcPct val="0"/>
        </a:spcAft>
        <a:buClr>
          <a:srgbClr val="808080"/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09625" indent="-266700" algn="l" defTabSz="809625" rtl="0" fontAlgn="base">
        <a:spcBef>
          <a:spcPts val="1200"/>
        </a:spcBef>
        <a:spcAft>
          <a:spcPct val="0"/>
        </a:spcAft>
        <a:buClr>
          <a:srgbClr val="808080"/>
        </a:buClr>
        <a:buSzPct val="100000"/>
        <a:buFont typeface="Symbol" pitchFamily="18" charset="2"/>
        <a:buChar char="-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90600" indent="-276225" algn="l" rtl="0" fontAlgn="base">
        <a:spcBef>
          <a:spcPts val="1200"/>
        </a:spcBef>
        <a:spcAft>
          <a:spcPct val="0"/>
        </a:spcAft>
        <a:buClr>
          <a:srgbClr val="CCCCCC"/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62050" indent="-266700" algn="l" rtl="0" fontAlgn="base">
        <a:spcBef>
          <a:spcPts val="1200"/>
        </a:spcBef>
        <a:spcAft>
          <a:spcPct val="0"/>
        </a:spcAft>
        <a:buClr>
          <a:srgbClr val="CCCCCC"/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109538"/>
            <a:ext cx="82296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331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F998D2-3F83-406C-9388-9361AEDBADEC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16.01.2015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1FFC6E-956B-4F7D-BE40-B99F3A885012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6" r:id="rId1"/>
    <p:sldLayoutId id="2147484757" r:id="rId2"/>
    <p:sldLayoutId id="2147484758" r:id="rId3"/>
    <p:sldLayoutId id="2147484759" r:id="rId4"/>
    <p:sldLayoutId id="2147484761" r:id="rId5"/>
    <p:sldLayoutId id="2147484763" r:id="rId6"/>
    <p:sldLayoutId id="2147484764" r:id="rId7"/>
    <p:sldLayoutId id="2147484765" r:id="rId8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rgbClr val="990000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99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99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99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99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99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99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99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990000"/>
          </a:solidFill>
          <a:latin typeface="Arial" charset="0"/>
          <a:cs typeface="Arial" charset="0"/>
        </a:defRPr>
      </a:lvl9pPr>
    </p:titleStyle>
    <p:bodyStyle>
      <a:lvl1pPr marL="269875" indent="-269875" algn="l" rtl="0" eaLnBrk="0" fontAlgn="base" hangingPunct="0">
        <a:spcBef>
          <a:spcPts val="1200"/>
        </a:spcBef>
        <a:spcAft>
          <a:spcPct val="0"/>
        </a:spcAft>
        <a:buClr>
          <a:srgbClr val="990000"/>
        </a:buClr>
        <a:buSzPct val="100000"/>
        <a:buFont typeface="Wingdings" pitchFamily="2" charset="2"/>
        <a:buChar char="§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8650" indent="-273050" algn="l" rtl="0" eaLnBrk="0" fontAlgn="base" hangingPunct="0">
        <a:spcBef>
          <a:spcPts val="1200"/>
        </a:spcBef>
        <a:spcAft>
          <a:spcPct val="0"/>
        </a:spcAft>
        <a:buClr>
          <a:srgbClr val="808080"/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09625" indent="-266700" algn="l" defTabSz="809625" rtl="0" eaLnBrk="0" fontAlgn="base" hangingPunct="0">
        <a:spcBef>
          <a:spcPts val="1200"/>
        </a:spcBef>
        <a:spcAft>
          <a:spcPct val="0"/>
        </a:spcAft>
        <a:buClr>
          <a:srgbClr val="808080"/>
        </a:buClr>
        <a:buSzPct val="100000"/>
        <a:buFont typeface="Symbol" pitchFamily="18" charset="2"/>
        <a:buChar char="-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90600" indent="-276225" algn="l" rtl="0" eaLnBrk="0" fontAlgn="base" hangingPunct="0">
        <a:spcBef>
          <a:spcPts val="1200"/>
        </a:spcBef>
        <a:spcAft>
          <a:spcPct val="0"/>
        </a:spcAft>
        <a:buClr>
          <a:srgbClr val="CCCCCC"/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62050" indent="-266700" algn="l" rtl="0" eaLnBrk="0" fontAlgn="base" hangingPunct="0">
        <a:spcBef>
          <a:spcPts val="1200"/>
        </a:spcBef>
        <a:spcAft>
          <a:spcPct val="0"/>
        </a:spcAft>
        <a:buClr>
          <a:srgbClr val="CCCCCC"/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09296"/>
            <a:ext cx="8229600" cy="93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4298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57DB9ED-BF6D-4FBA-B457-208669E5E377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16.01.2015</a:t>
            </a:fld>
            <a:endParaRPr lang="de-DE" dirty="0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3AD7EB3-FA23-4C5A-A668-10C5A93CB67C}" type="slidenum">
              <a:rPr lang="de-DE" smtClean="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95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1" r:id="rId1"/>
    <p:sldLayoutId id="2147484772" r:id="rId2"/>
    <p:sldLayoutId id="2147484773" r:id="rId3"/>
    <p:sldLayoutId id="2147484774" r:id="rId4"/>
    <p:sldLayoutId id="2147484775" r:id="rId5"/>
    <p:sldLayoutId id="2147484776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rgbClr val="99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1200"/>
        </a:spcBef>
        <a:buClr>
          <a:srgbClr val="990000"/>
        </a:buClr>
        <a:buSzPct val="100000"/>
        <a:buFont typeface="Wingdings" pitchFamily="2" charset="2"/>
        <a:buChar char="§"/>
        <a:defRPr sz="18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8650" indent="-273050" algn="l" defTabSz="914400" rtl="0" eaLnBrk="1" latinLnBrk="0" hangingPunct="1">
        <a:lnSpc>
          <a:spcPct val="100000"/>
        </a:lnSpc>
        <a:spcBef>
          <a:spcPts val="1200"/>
        </a:spcBef>
        <a:buClr>
          <a:srgbClr val="808080"/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09625" indent="-266700" algn="l" defTabSz="809625" rtl="0" eaLnBrk="1" latinLnBrk="0" hangingPunct="1">
        <a:lnSpc>
          <a:spcPct val="100000"/>
        </a:lnSpc>
        <a:spcBef>
          <a:spcPts val="1200"/>
        </a:spcBef>
        <a:buClr>
          <a:srgbClr val="808080"/>
        </a:buClr>
        <a:buSzPct val="100000"/>
        <a:buFont typeface="Symbol" pitchFamily="18" charset="2"/>
        <a:buChar char="-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90600" indent="-276225" algn="l" defTabSz="914400" rtl="0" eaLnBrk="1" latinLnBrk="0" hangingPunct="1">
        <a:lnSpc>
          <a:spcPct val="100000"/>
        </a:lnSpc>
        <a:spcBef>
          <a:spcPts val="1200"/>
        </a:spcBef>
        <a:buClr>
          <a:srgbClr val="CCCCCC"/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62050" indent="-266700" algn="l" defTabSz="914400" rtl="0" eaLnBrk="1" latinLnBrk="0" hangingPunct="1">
        <a:lnSpc>
          <a:spcPct val="100000"/>
        </a:lnSpc>
        <a:spcBef>
          <a:spcPts val="1200"/>
        </a:spcBef>
        <a:buClr>
          <a:srgbClr val="CCCCCC"/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9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2"/>
          <p:cNvSpPr>
            <a:spLocks noChangeArrowheads="1"/>
          </p:cNvSpPr>
          <p:nvPr/>
        </p:nvSpPr>
        <p:spPr bwMode="auto">
          <a:xfrm>
            <a:off x="473075" y="1142008"/>
            <a:ext cx="8202613" cy="396044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4612" tIns="38100" rIns="74612" bIns="38100" anchor="ctr"/>
          <a:lstStyle/>
          <a:p>
            <a:pPr marL="157163" indent="-157163" algn="ctr" defTabSz="522288"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</a:rPr>
              <a:t>Trends in Logistics, which influence </a:t>
            </a:r>
            <a:r>
              <a:rPr lang="en-US" b="1" dirty="0" smtClean="0">
                <a:solidFill>
                  <a:schemeClr val="bg1"/>
                </a:solidFill>
              </a:rPr>
              <a:t>City Logistics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0" name="Rectangle 19"/>
          <p:cNvSpPr>
            <a:spLocks noChangeArrowheads="1"/>
          </p:cNvSpPr>
          <p:nvPr/>
        </p:nvSpPr>
        <p:spPr bwMode="auto">
          <a:xfrm>
            <a:off x="1336675" y="1538052"/>
            <a:ext cx="1008063" cy="558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4612" tIns="38100" rIns="74612" bIns="38100" anchor="ctr"/>
          <a:lstStyle/>
          <a:p>
            <a:pPr marL="157163" indent="-157163" algn="ctr" defTabSz="522288" eaLnBrk="0" hangingPunct="0">
              <a:spcBef>
                <a:spcPct val="50000"/>
              </a:spcBef>
              <a:defRPr/>
            </a:pPr>
            <a:r>
              <a:rPr lang="en-US" sz="1050" dirty="0" smtClean="0"/>
              <a:t>Volatility and</a:t>
            </a:r>
            <a:br>
              <a:rPr lang="en-US" sz="1050" dirty="0" smtClean="0"/>
            </a:br>
            <a:r>
              <a:rPr lang="en-US" sz="1050" dirty="0" smtClean="0"/>
              <a:t>Risks</a:t>
            </a:r>
            <a:endParaRPr lang="en-US" sz="1050" b="1" dirty="0"/>
          </a:p>
        </p:txBody>
      </p:sp>
      <p:sp>
        <p:nvSpPr>
          <p:cNvPr id="61" name="Rectangle 20"/>
          <p:cNvSpPr>
            <a:spLocks noChangeArrowheads="1"/>
          </p:cNvSpPr>
          <p:nvPr/>
        </p:nvSpPr>
        <p:spPr bwMode="auto">
          <a:xfrm>
            <a:off x="2344738" y="1538052"/>
            <a:ext cx="1081087" cy="558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4612" tIns="38100" rIns="74612" bIns="38100" anchor="ctr"/>
          <a:lstStyle/>
          <a:p>
            <a:pPr algn="ctr" defTabSz="522288" eaLnBrk="0" hangingPunct="0">
              <a:spcBef>
                <a:spcPct val="50000"/>
              </a:spcBef>
              <a:defRPr/>
            </a:pPr>
            <a:r>
              <a:rPr lang="en-US" sz="1050" smtClean="0"/>
              <a:t>Complexity in </a:t>
            </a:r>
            <a:br>
              <a:rPr lang="en-US" sz="1050" smtClean="0"/>
            </a:br>
            <a:r>
              <a:rPr lang="en-US" sz="1050" smtClean="0"/>
              <a:t>global networks</a:t>
            </a:r>
            <a:endParaRPr lang="en-US" sz="1050" b="1"/>
          </a:p>
        </p:txBody>
      </p:sp>
      <p:sp>
        <p:nvSpPr>
          <p:cNvPr id="62" name="Rectangle 21"/>
          <p:cNvSpPr>
            <a:spLocks noChangeArrowheads="1"/>
          </p:cNvSpPr>
          <p:nvPr/>
        </p:nvSpPr>
        <p:spPr bwMode="auto">
          <a:xfrm>
            <a:off x="3383868" y="1538052"/>
            <a:ext cx="1122363" cy="558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4612" tIns="38100" rIns="74612" bIns="38100" anchor="ctr"/>
          <a:lstStyle/>
          <a:p>
            <a:pPr algn="ctr" defTabSz="522288" eaLnBrk="0" hangingPunct="0">
              <a:spcBef>
                <a:spcPct val="50000"/>
              </a:spcBef>
              <a:defRPr/>
            </a:pPr>
            <a:r>
              <a:rPr lang="en-US" sz="1050" b="1" dirty="0" smtClean="0"/>
              <a:t>Sustainability</a:t>
            </a:r>
            <a:endParaRPr lang="en-US" sz="1050" b="1" dirty="0"/>
          </a:p>
        </p:txBody>
      </p:sp>
      <p:sp>
        <p:nvSpPr>
          <p:cNvPr id="63" name="Rectangle 22"/>
          <p:cNvSpPr>
            <a:spLocks noChangeArrowheads="1"/>
          </p:cNvSpPr>
          <p:nvPr/>
        </p:nvSpPr>
        <p:spPr bwMode="auto">
          <a:xfrm>
            <a:off x="6876256" y="1538052"/>
            <a:ext cx="936625" cy="558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4612" tIns="38100" rIns="74612" bIns="38100" anchor="ctr"/>
          <a:lstStyle/>
          <a:p>
            <a:pPr algn="ctr" defTabSz="522288" eaLnBrk="0" hangingPunct="0">
              <a:spcBef>
                <a:spcPct val="50000"/>
              </a:spcBef>
              <a:defRPr/>
            </a:pPr>
            <a:r>
              <a:rPr lang="en-US" sz="1050" dirty="0" smtClean="0"/>
              <a:t>Costs </a:t>
            </a:r>
            <a:br>
              <a:rPr lang="en-US" sz="1050" dirty="0" smtClean="0"/>
            </a:br>
            <a:r>
              <a:rPr lang="en-US" sz="1050" dirty="0" smtClean="0"/>
              <a:t>Pressure</a:t>
            </a:r>
            <a:endParaRPr lang="en-US" sz="1050" b="1" dirty="0"/>
          </a:p>
        </p:txBody>
      </p:sp>
      <p:sp>
        <p:nvSpPr>
          <p:cNvPr id="64" name="Rectangle 23"/>
          <p:cNvSpPr>
            <a:spLocks noChangeArrowheads="1"/>
          </p:cNvSpPr>
          <p:nvPr/>
        </p:nvSpPr>
        <p:spPr bwMode="auto">
          <a:xfrm>
            <a:off x="473075" y="1538052"/>
            <a:ext cx="898525" cy="558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4612" tIns="38100" rIns="74612" bIns="38100" anchor="ctr"/>
          <a:lstStyle/>
          <a:p>
            <a:pPr algn="ctr" defTabSz="522288" eaLnBrk="0" hangingPunct="0">
              <a:spcBef>
                <a:spcPct val="50000"/>
              </a:spcBef>
              <a:defRPr/>
            </a:pPr>
            <a:r>
              <a:rPr lang="en-US" sz="1050" smtClean="0"/>
              <a:t>Customer </a:t>
            </a:r>
            <a:br>
              <a:rPr lang="en-US" sz="1050" smtClean="0"/>
            </a:br>
            <a:r>
              <a:rPr lang="en-US" sz="1050" smtClean="0"/>
              <a:t>Orientation</a:t>
            </a:r>
            <a:endParaRPr lang="en-US" sz="1050"/>
          </a:p>
        </p:txBody>
      </p:sp>
      <p:sp>
        <p:nvSpPr>
          <p:cNvPr id="65" name="Rectangle 46"/>
          <p:cNvSpPr>
            <a:spLocks noChangeArrowheads="1"/>
          </p:cNvSpPr>
          <p:nvPr/>
        </p:nvSpPr>
        <p:spPr bwMode="auto">
          <a:xfrm>
            <a:off x="5796136" y="1538052"/>
            <a:ext cx="1095375" cy="558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4612" tIns="38100" rIns="74612" bIns="38100" anchor="ctr"/>
          <a:lstStyle/>
          <a:p>
            <a:pPr algn="ctr" defTabSz="522288" eaLnBrk="0" hangingPunct="0">
              <a:spcBef>
                <a:spcPct val="50000"/>
              </a:spcBef>
              <a:defRPr/>
            </a:pPr>
            <a:r>
              <a:rPr lang="en-US" sz="1050" b="1" dirty="0" smtClean="0"/>
              <a:t>New </a:t>
            </a:r>
            <a:br>
              <a:rPr lang="en-US" sz="1050" b="1" dirty="0" smtClean="0"/>
            </a:br>
            <a:r>
              <a:rPr lang="en-US" sz="1050" b="1" dirty="0" smtClean="0"/>
              <a:t>Technologies</a:t>
            </a:r>
            <a:endParaRPr lang="en-US" sz="1050" b="1" dirty="0"/>
          </a:p>
        </p:txBody>
      </p:sp>
      <p:sp>
        <p:nvSpPr>
          <p:cNvPr id="66" name="Rectangle 48"/>
          <p:cNvSpPr>
            <a:spLocks noChangeArrowheads="1"/>
          </p:cNvSpPr>
          <p:nvPr/>
        </p:nvSpPr>
        <p:spPr bwMode="auto">
          <a:xfrm>
            <a:off x="4427984" y="1538052"/>
            <a:ext cx="1388901" cy="558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4612" tIns="38100" rIns="74612" bIns="38100" anchor="ctr"/>
          <a:lstStyle/>
          <a:p>
            <a:pPr algn="ctr" defTabSz="522288" eaLnBrk="0" hangingPunct="0">
              <a:spcBef>
                <a:spcPct val="50000"/>
              </a:spcBef>
              <a:defRPr/>
            </a:pPr>
            <a:r>
              <a:rPr lang="en-US" sz="1050" smtClean="0"/>
              <a:t>Lack of Logistics </a:t>
            </a:r>
            <a:br>
              <a:rPr lang="en-US" sz="1050" smtClean="0"/>
            </a:br>
            <a:r>
              <a:rPr lang="en-US" sz="1050" smtClean="0"/>
              <a:t>Infrastructure</a:t>
            </a:r>
            <a:endParaRPr lang="en-US" sz="1050" b="1"/>
          </a:p>
        </p:txBody>
      </p:sp>
      <p:sp>
        <p:nvSpPr>
          <p:cNvPr id="68" name="Rectangle 22"/>
          <p:cNvSpPr>
            <a:spLocks noChangeArrowheads="1"/>
          </p:cNvSpPr>
          <p:nvPr/>
        </p:nvSpPr>
        <p:spPr bwMode="auto">
          <a:xfrm>
            <a:off x="7812360" y="1538052"/>
            <a:ext cx="863600" cy="558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4612" tIns="38100" rIns="74612" bIns="38100" anchor="ctr"/>
          <a:lstStyle/>
          <a:p>
            <a:pPr algn="ctr" defTabSz="522288" eaLnBrk="0" hangingPunct="0">
              <a:spcBef>
                <a:spcPct val="50000"/>
              </a:spcBef>
              <a:defRPr/>
            </a:pPr>
            <a:r>
              <a:rPr lang="en-US" sz="1050" smtClean="0"/>
              <a:t>Skills </a:t>
            </a:r>
            <a:br>
              <a:rPr lang="en-US" sz="1050" smtClean="0"/>
            </a:br>
            <a:r>
              <a:rPr lang="en-US" sz="1050" smtClean="0"/>
              <a:t>Shortage</a:t>
            </a:r>
            <a:endParaRPr lang="en-US" sz="1050" b="1"/>
          </a:p>
        </p:txBody>
      </p:sp>
      <p:sp>
        <p:nvSpPr>
          <p:cNvPr id="36" name="Rectangle 19"/>
          <p:cNvSpPr>
            <a:spLocks noChangeArrowheads="1"/>
          </p:cNvSpPr>
          <p:nvPr/>
        </p:nvSpPr>
        <p:spPr bwMode="auto">
          <a:xfrm>
            <a:off x="473075" y="2512595"/>
            <a:ext cx="2478745" cy="102405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4612" tIns="38100" rIns="74612" bIns="38100" anchor="ctr"/>
          <a:lstStyle/>
          <a:p>
            <a:pPr marL="157163" indent="-157163" algn="ctr" defTabSz="522288" eaLnBrk="0" hangingPunct="0">
              <a:spcBef>
                <a:spcPct val="50000"/>
              </a:spcBef>
              <a:defRPr/>
            </a:pPr>
            <a:r>
              <a:rPr lang="en-US" sz="1200" b="1" dirty="0" smtClean="0"/>
              <a:t>Logistics oriented management of transportation and infrastructure</a:t>
            </a:r>
            <a:endParaRPr lang="en-US" sz="1200" dirty="0" smtClean="0"/>
          </a:p>
        </p:txBody>
      </p:sp>
      <p:sp>
        <p:nvSpPr>
          <p:cNvPr id="38" name="Rectangle 48"/>
          <p:cNvSpPr>
            <a:spLocks noChangeArrowheads="1"/>
          </p:cNvSpPr>
          <p:nvPr/>
        </p:nvSpPr>
        <p:spPr bwMode="auto">
          <a:xfrm>
            <a:off x="3224381" y="5409220"/>
            <a:ext cx="2700000" cy="64778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4612" tIns="38100" rIns="74612" bIns="38100" anchor="ctr"/>
          <a:lstStyle/>
          <a:p>
            <a:pPr marL="157163" indent="-157163" algn="ctr" defTabSz="522288" eaLnBrk="0" hangingPunct="0">
              <a:spcBef>
                <a:spcPct val="50000"/>
              </a:spcBef>
              <a:defRPr/>
            </a:pPr>
            <a:r>
              <a:rPr lang="en-US" sz="1200" b="1" dirty="0" smtClean="0"/>
              <a:t>Policies influencing transportation and logistics</a:t>
            </a:r>
            <a:endParaRPr lang="en-US" sz="1200" b="1" dirty="0"/>
          </a:p>
        </p:txBody>
      </p:sp>
      <p:sp>
        <p:nvSpPr>
          <p:cNvPr id="88" name="Rectangle 22"/>
          <p:cNvSpPr>
            <a:spLocks noChangeArrowheads="1"/>
          </p:cNvSpPr>
          <p:nvPr/>
        </p:nvSpPr>
        <p:spPr bwMode="auto">
          <a:xfrm>
            <a:off x="457200" y="2080796"/>
            <a:ext cx="8218759" cy="4318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4612" tIns="38100" rIns="74612" bIns="38100" anchor="ctr"/>
          <a:lstStyle/>
          <a:p>
            <a:pPr marL="157163" indent="-157163" algn="ctr" defTabSz="522288" eaLnBrk="0" hangingPunct="0">
              <a:spcBef>
                <a:spcPct val="50000"/>
              </a:spcBef>
              <a:defRPr/>
            </a:pPr>
            <a:r>
              <a:rPr lang="en-US" altLang="de-DE" b="1" dirty="0" smtClean="0">
                <a:solidFill>
                  <a:srgbClr val="FFFFFF"/>
                </a:solidFill>
              </a:rPr>
              <a:t>Concepts</a:t>
            </a:r>
            <a:endParaRPr lang="en-US" altLang="de-DE" b="1" dirty="0">
              <a:solidFill>
                <a:srgbClr val="FFFFFF"/>
              </a:solidFill>
            </a:endParaRPr>
          </a:p>
        </p:txBody>
      </p:sp>
      <p:sp>
        <p:nvSpPr>
          <p:cNvPr id="32" name="Titel 1"/>
          <p:cNvSpPr txBox="1">
            <a:spLocks/>
          </p:cNvSpPr>
          <p:nvPr/>
        </p:nvSpPr>
        <p:spPr bwMode="auto">
          <a:xfrm>
            <a:off x="457200" y="44450"/>
            <a:ext cx="814637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200" b="1" dirty="0" smtClean="0">
                <a:solidFill>
                  <a:srgbClr val="990000"/>
                </a:solidFill>
                <a:ea typeface="+mj-ea"/>
              </a:rPr>
              <a:t>Framework</a:t>
            </a:r>
            <a:r>
              <a:rPr lang="en-US" sz="2200" b="1" dirty="0" smtClean="0">
                <a:solidFill>
                  <a:srgbClr val="990000"/>
                </a:solidFill>
                <a:latin typeface="Arial" pitchFamily="34" charset="0"/>
                <a:ea typeface="+mj-ea"/>
                <a:cs typeface="Arial" pitchFamily="34" charset="0"/>
              </a:rPr>
              <a:t> for Green and Smart City Logistics</a:t>
            </a:r>
          </a:p>
        </p:txBody>
      </p:sp>
      <p:sp>
        <p:nvSpPr>
          <p:cNvPr id="27" name="Rechteck 26"/>
          <p:cNvSpPr/>
          <p:nvPr/>
        </p:nvSpPr>
        <p:spPr bwMode="auto">
          <a:xfrm>
            <a:off x="5292080" y="4711882"/>
            <a:ext cx="3502732" cy="1188132"/>
          </a:xfrm>
          <a:prstGeom prst="rect">
            <a:avLst/>
          </a:prstGeom>
          <a:noFill/>
          <a:ln w="254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270000" indent="-270000" algn="ctr">
              <a:spcBef>
                <a:spcPts val="1800"/>
              </a:spcBef>
              <a:buClr>
                <a:srgbClr val="990000"/>
              </a:buClr>
            </a:pPr>
            <a:endParaRPr lang="de-DE" sz="1100" dirty="0" smtClean="0">
              <a:solidFill>
                <a:schemeClr val="tx1"/>
              </a:solidFill>
            </a:endParaRPr>
          </a:p>
        </p:txBody>
      </p:sp>
      <p:sp>
        <p:nvSpPr>
          <p:cNvPr id="42" name="Abgerundetes Rechteck 41"/>
          <p:cNvSpPr/>
          <p:nvPr/>
        </p:nvSpPr>
        <p:spPr>
          <a:xfrm>
            <a:off x="3023828" y="2636914"/>
            <a:ext cx="1476123" cy="1008360"/>
          </a:xfrm>
          <a:prstGeom prst="roundRect">
            <a:avLst/>
          </a:prstGeom>
          <a:solidFill>
            <a:srgbClr val="99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en-US" dirty="0" smtClean="0">
                <a:solidFill>
                  <a:schemeClr val="bg1"/>
                </a:solidFill>
              </a:rPr>
              <a:t>4) Integration of Transport and Logistics planning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Rectangle 20"/>
          <p:cNvSpPr>
            <a:spLocks noChangeArrowheads="1"/>
          </p:cNvSpPr>
          <p:nvPr/>
        </p:nvSpPr>
        <p:spPr bwMode="auto">
          <a:xfrm>
            <a:off x="6263744" y="2512596"/>
            <a:ext cx="2411943" cy="99027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4612" tIns="38100" rIns="74612" bIns="38100" anchor="ctr"/>
          <a:lstStyle/>
          <a:p>
            <a:pPr marL="157163" indent="-157163" algn="ctr" defTabSz="522288" eaLnBrk="0" hangingPunct="0">
              <a:spcBef>
                <a:spcPct val="50000"/>
              </a:spcBef>
              <a:defRPr/>
            </a:pPr>
            <a:r>
              <a:rPr lang="en-US" sz="1200" b="1" dirty="0"/>
              <a:t>F</a:t>
            </a:r>
            <a:r>
              <a:rPr lang="en-US" sz="1200" b="1" dirty="0" smtClean="0"/>
              <a:t>uture technologies and new </a:t>
            </a:r>
            <a:r>
              <a:rPr lang="en-US" sz="1200" b="1" dirty="0"/>
              <a:t>Information and Communication </a:t>
            </a:r>
            <a:r>
              <a:rPr lang="en-US" sz="1200" b="1" dirty="0" smtClean="0"/>
              <a:t>systems</a:t>
            </a:r>
          </a:p>
        </p:txBody>
      </p:sp>
      <p:sp>
        <p:nvSpPr>
          <p:cNvPr id="33" name="Abgerundetes Rechteck 32"/>
          <p:cNvSpPr/>
          <p:nvPr/>
        </p:nvSpPr>
        <p:spPr>
          <a:xfrm>
            <a:off x="4680053" y="2528289"/>
            <a:ext cx="1476123" cy="1685952"/>
          </a:xfrm>
          <a:prstGeom prst="roundRect">
            <a:avLst/>
          </a:prstGeom>
          <a:solidFill>
            <a:srgbClr val="99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5) New </a:t>
            </a:r>
            <a:r>
              <a:rPr lang="en-US" dirty="0">
                <a:solidFill>
                  <a:schemeClr val="bg1"/>
                </a:solidFill>
              </a:rPr>
              <a:t>mobility concepts for the Last Mile </a:t>
            </a:r>
            <a:r>
              <a:rPr lang="en-US" dirty="0" smtClean="0">
                <a:solidFill>
                  <a:schemeClr val="bg1"/>
                </a:solidFill>
              </a:rPr>
              <a:t>distribution, e.g. </a:t>
            </a:r>
            <a:r>
              <a:rPr lang="de-DE" dirty="0" smtClean="0">
                <a:solidFill>
                  <a:schemeClr val="bg1"/>
                </a:solidFill>
              </a:rPr>
              <a:t>E-Mobility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5" name="Abgerundetes Rechteck 34"/>
          <p:cNvSpPr/>
          <p:nvPr/>
        </p:nvSpPr>
        <p:spPr>
          <a:xfrm>
            <a:off x="1979009" y="4310907"/>
            <a:ext cx="1222649" cy="1242329"/>
          </a:xfrm>
          <a:prstGeom prst="roundRect">
            <a:avLst/>
          </a:prstGeom>
          <a:solidFill>
            <a:srgbClr val="99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en-US" dirty="0" smtClean="0">
                <a:solidFill>
                  <a:schemeClr val="bg1"/>
                </a:solidFill>
              </a:rPr>
              <a:t>3) Regulation regarding logistical efficiency 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3261685" y="4337439"/>
            <a:ext cx="1778367" cy="460980"/>
          </a:xfrm>
          <a:prstGeom prst="roundRect">
            <a:avLst/>
          </a:prstGeom>
          <a:solidFill>
            <a:srgbClr val="99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en-US" sz="1100" dirty="0" smtClean="0">
                <a:solidFill>
                  <a:schemeClr val="bg1"/>
                </a:solidFill>
              </a:rPr>
              <a:t>9) Role of private stakeholders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Abgerundetes Rechteck 43"/>
          <p:cNvSpPr/>
          <p:nvPr/>
        </p:nvSpPr>
        <p:spPr>
          <a:xfrm>
            <a:off x="6310269" y="3569697"/>
            <a:ext cx="1790123" cy="985193"/>
          </a:xfrm>
          <a:prstGeom prst="roundRect">
            <a:avLst/>
          </a:prstGeom>
          <a:solidFill>
            <a:srgbClr val="99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en-US" dirty="0" smtClean="0">
                <a:solidFill>
                  <a:schemeClr val="bg1"/>
                </a:solidFill>
              </a:rPr>
              <a:t>5) Application </a:t>
            </a:r>
            <a:r>
              <a:rPr lang="en-US" dirty="0">
                <a:solidFill>
                  <a:schemeClr val="bg1"/>
                </a:solidFill>
              </a:rPr>
              <a:t>of  new technology in handling, vehicles and engines</a:t>
            </a:r>
          </a:p>
        </p:txBody>
      </p:sp>
      <p:sp>
        <p:nvSpPr>
          <p:cNvPr id="41" name="Abgerundetes Rechteck 40"/>
          <p:cNvSpPr/>
          <p:nvPr/>
        </p:nvSpPr>
        <p:spPr>
          <a:xfrm>
            <a:off x="5088132" y="4356026"/>
            <a:ext cx="1254666" cy="929996"/>
          </a:xfrm>
          <a:prstGeom prst="roundRect">
            <a:avLst/>
          </a:prstGeom>
          <a:solidFill>
            <a:srgbClr val="99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en-US" dirty="0" smtClean="0">
                <a:solidFill>
                  <a:schemeClr val="bg1"/>
                </a:solidFill>
              </a:rPr>
              <a:t>1) </a:t>
            </a:r>
            <a:r>
              <a:rPr lang="en-US" dirty="0" err="1" smtClean="0">
                <a:solidFill>
                  <a:schemeClr val="bg1"/>
                </a:solidFill>
              </a:rPr>
              <a:t>Assesment</a:t>
            </a:r>
            <a:r>
              <a:rPr lang="en-US" dirty="0" smtClean="0">
                <a:solidFill>
                  <a:schemeClr val="bg1"/>
                </a:solidFill>
              </a:rPr>
              <a:t> of cities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Abgerundetes Rechteck 49"/>
          <p:cNvSpPr/>
          <p:nvPr/>
        </p:nvSpPr>
        <p:spPr>
          <a:xfrm>
            <a:off x="2885282" y="3686670"/>
            <a:ext cx="1724930" cy="534418"/>
          </a:xfrm>
          <a:prstGeom prst="roundRect">
            <a:avLst/>
          </a:prstGeom>
          <a:solidFill>
            <a:srgbClr val="99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en-US" dirty="0" smtClean="0">
                <a:solidFill>
                  <a:schemeClr val="bg1"/>
                </a:solidFill>
              </a:rPr>
              <a:t>6) Research </a:t>
            </a:r>
            <a:r>
              <a:rPr lang="en-US" dirty="0" err="1" smtClean="0">
                <a:solidFill>
                  <a:schemeClr val="bg1"/>
                </a:solidFill>
              </a:rPr>
              <a:t>cooperations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Abgerundetes Rechteck 51"/>
          <p:cNvSpPr/>
          <p:nvPr/>
        </p:nvSpPr>
        <p:spPr>
          <a:xfrm>
            <a:off x="3269363" y="4840228"/>
            <a:ext cx="1770689" cy="460980"/>
          </a:xfrm>
          <a:prstGeom prst="roundRect">
            <a:avLst/>
          </a:prstGeom>
          <a:solidFill>
            <a:srgbClr val="99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en-US" sz="1100" dirty="0" smtClean="0"/>
              <a:t>7) Intermodal </a:t>
            </a:r>
            <a:r>
              <a:rPr lang="en-US" sz="1100" dirty="0"/>
              <a:t>and intelligent </a:t>
            </a:r>
            <a:r>
              <a:rPr lang="en-US" sz="1100" dirty="0" smtClean="0"/>
              <a:t>Network-Hubs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687378" y="3569697"/>
            <a:ext cx="2149823" cy="644544"/>
          </a:xfrm>
          <a:prstGeom prst="roundRect">
            <a:avLst/>
          </a:prstGeom>
          <a:solidFill>
            <a:srgbClr val="99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de-DE" dirty="0" err="1"/>
              <a:t>Seaporthinterland</a:t>
            </a:r>
            <a:r>
              <a:rPr lang="de-DE" dirty="0"/>
              <a:t> Initiative</a:t>
            </a:r>
          </a:p>
          <a:p>
            <a:pPr lvl="0"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17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2000" dirty="0" smtClean="0">
                <a:solidFill>
                  <a:srgbClr val="990000"/>
                </a:solidFill>
                <a:ea typeface="+mn-ea"/>
              </a:rPr>
              <a:t>Discussion of a Sustainability </a:t>
            </a:r>
            <a:r>
              <a:rPr lang="en-US" altLang="de-DE" sz="2000" dirty="0">
                <a:solidFill>
                  <a:srgbClr val="990000"/>
                </a:solidFill>
                <a:ea typeface="+mn-ea"/>
              </a:rPr>
              <a:t>R</a:t>
            </a:r>
            <a:r>
              <a:rPr lang="en-US" altLang="de-DE" sz="2000" dirty="0" smtClean="0">
                <a:solidFill>
                  <a:srgbClr val="990000"/>
                </a:solidFill>
                <a:ea typeface="+mn-ea"/>
              </a:rPr>
              <a:t>anking in Mega-cities</a:t>
            </a:r>
            <a:br>
              <a:rPr lang="en-US" altLang="de-DE" sz="2000" dirty="0" smtClean="0">
                <a:solidFill>
                  <a:srgbClr val="990000"/>
                </a:solidFill>
                <a:ea typeface="+mn-ea"/>
              </a:rPr>
            </a:br>
            <a:r>
              <a:rPr lang="en-US" altLang="de-DE" sz="2000" b="0" dirty="0" smtClean="0">
                <a:solidFill>
                  <a:srgbClr val="990000"/>
                </a:solidFill>
                <a:ea typeface="+mn-ea"/>
              </a:rPr>
              <a:t>Indicators and results</a:t>
            </a:r>
            <a:endParaRPr lang="de-DE" altLang="de-DE" sz="2000" b="0" dirty="0" smtClean="0">
              <a:solidFill>
                <a:srgbClr val="990000"/>
              </a:solidFill>
              <a:ea typeface="+mn-ea"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233363" y="1152525"/>
          <a:ext cx="3546549" cy="29680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5231"/>
                <a:gridCol w="2781318"/>
              </a:tblGrid>
              <a:tr h="222236">
                <a:tc gridSpan="2">
                  <a:txBody>
                    <a:bodyPr/>
                    <a:lstStyle/>
                    <a:p>
                      <a:r>
                        <a:rPr lang="en-US" sz="1050" noProof="0" dirty="0" smtClean="0"/>
                        <a:t>Indicators</a:t>
                      </a:r>
                      <a:r>
                        <a:rPr lang="en-US" sz="1050" baseline="0" noProof="0" dirty="0" smtClean="0"/>
                        <a:t> to measure sustainability</a:t>
                      </a:r>
                      <a:endParaRPr lang="en-US" sz="1050" noProof="0" dirty="0"/>
                    </a:p>
                  </a:txBody>
                  <a:tcPr marL="91443" marR="91443" marT="45729" marB="45729">
                    <a:solidFill>
                      <a:srgbClr val="9933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876768">
                <a:tc>
                  <a:txBody>
                    <a:bodyPr/>
                    <a:lstStyle/>
                    <a:p>
                      <a:r>
                        <a:rPr lang="en-US" sz="1050" noProof="0" smtClean="0"/>
                        <a:t>Ecology</a:t>
                      </a:r>
                      <a:endParaRPr lang="en-US" sz="1050" noProof="0"/>
                    </a:p>
                  </a:txBody>
                  <a:tcPr marL="91443" marR="91443" marT="45729" marB="45729"/>
                </a:tc>
                <a:tc>
                  <a:txBody>
                    <a:bodyPr/>
                    <a:lstStyle/>
                    <a:p>
                      <a:r>
                        <a:rPr lang="en-US" sz="1050" noProof="0" smtClean="0"/>
                        <a:t>SO</a:t>
                      </a:r>
                      <a:r>
                        <a:rPr lang="en-US" sz="1050" baseline="-25000" noProof="0" smtClean="0"/>
                        <a:t>2</a:t>
                      </a:r>
                      <a:r>
                        <a:rPr lang="en-US" sz="1050" baseline="0" noProof="0" smtClean="0"/>
                        <a:t> – Concentration</a:t>
                      </a:r>
                    </a:p>
                    <a:p>
                      <a:r>
                        <a:rPr lang="en-US" sz="1050" baseline="0" noProof="0" smtClean="0"/>
                        <a:t>PM</a:t>
                      </a:r>
                      <a:r>
                        <a:rPr lang="en-US" sz="1050" baseline="-25000" noProof="0" smtClean="0"/>
                        <a:t>2,5</a:t>
                      </a:r>
                      <a:r>
                        <a:rPr lang="en-US" sz="1050" baseline="0" noProof="0" smtClean="0"/>
                        <a:t> – Concentration </a:t>
                      </a:r>
                    </a:p>
                    <a:p>
                      <a:r>
                        <a:rPr lang="en-US" sz="1050" baseline="0" noProof="0" smtClean="0"/>
                        <a:t>CO</a:t>
                      </a:r>
                      <a:r>
                        <a:rPr lang="en-US" sz="1050" baseline="-25000" noProof="0" smtClean="0"/>
                        <a:t>2</a:t>
                      </a:r>
                      <a:r>
                        <a:rPr lang="en-US" sz="1050" baseline="0" noProof="0" smtClean="0"/>
                        <a:t> – Emission per capita</a:t>
                      </a:r>
                    </a:p>
                    <a:p>
                      <a:r>
                        <a:rPr lang="en-US" sz="1050" baseline="0" noProof="0" smtClean="0"/>
                        <a:t>Part of Traffic Area</a:t>
                      </a:r>
                    </a:p>
                    <a:p>
                      <a:r>
                        <a:rPr lang="en-US" sz="1050" noProof="0" smtClean="0"/>
                        <a:t>Part of Green Area</a:t>
                      </a:r>
                      <a:endParaRPr lang="en-US" sz="1050" noProof="0"/>
                    </a:p>
                  </a:txBody>
                  <a:tcPr marL="91443" marR="91443" marT="45729" marB="45729"/>
                </a:tc>
              </a:tr>
              <a:tr h="773399">
                <a:tc>
                  <a:txBody>
                    <a:bodyPr/>
                    <a:lstStyle/>
                    <a:p>
                      <a:r>
                        <a:rPr lang="en-US" sz="1050" noProof="0" smtClean="0"/>
                        <a:t>Economy</a:t>
                      </a:r>
                      <a:endParaRPr lang="en-US" sz="1050" noProof="0"/>
                    </a:p>
                  </a:txBody>
                  <a:tcPr marL="91443" marR="91443" marT="45729" marB="45729"/>
                </a:tc>
                <a:tc>
                  <a:txBody>
                    <a:bodyPr/>
                    <a:lstStyle/>
                    <a:p>
                      <a:r>
                        <a:rPr lang="en-US" sz="1050" noProof="0" dirty="0" smtClean="0"/>
                        <a:t>Gross Domestic Product City/ Country</a:t>
                      </a:r>
                    </a:p>
                    <a:p>
                      <a:r>
                        <a:rPr lang="en-US" sz="1050" noProof="0" dirty="0" smtClean="0"/>
                        <a:t>Infrastructure Investment/ GDP</a:t>
                      </a:r>
                      <a:r>
                        <a:rPr lang="en-US" sz="1050" baseline="0" noProof="0" dirty="0" smtClean="0"/>
                        <a:t> City</a:t>
                      </a:r>
                      <a:br>
                        <a:rPr lang="en-US" sz="1050" baseline="0" noProof="0" dirty="0" smtClean="0"/>
                      </a:br>
                      <a:r>
                        <a:rPr lang="en-US" sz="1050" baseline="0" noProof="0" dirty="0" smtClean="0"/>
                        <a:t>Number of cars per 1000 inhabitants</a:t>
                      </a:r>
                      <a:br>
                        <a:rPr lang="en-US" sz="1050" baseline="0" noProof="0" dirty="0" smtClean="0"/>
                      </a:br>
                      <a:r>
                        <a:rPr lang="en-US" sz="1050" baseline="0" noProof="0" dirty="0" smtClean="0"/>
                        <a:t>ride time to work</a:t>
                      </a:r>
                      <a:endParaRPr lang="en-US" sz="1050" noProof="0" dirty="0"/>
                    </a:p>
                  </a:txBody>
                  <a:tcPr marL="91443" marR="91443" marT="45729" marB="45729"/>
                </a:tc>
              </a:tr>
              <a:tr h="876768">
                <a:tc>
                  <a:txBody>
                    <a:bodyPr/>
                    <a:lstStyle/>
                    <a:p>
                      <a:r>
                        <a:rPr lang="en-US" sz="1050" noProof="0" smtClean="0"/>
                        <a:t>Social</a:t>
                      </a:r>
                      <a:endParaRPr lang="en-US" sz="1050" noProof="0"/>
                    </a:p>
                  </a:txBody>
                  <a:tcPr marL="91443" marR="91443" marT="45729" marB="45729"/>
                </a:tc>
                <a:tc>
                  <a:txBody>
                    <a:bodyPr/>
                    <a:lstStyle/>
                    <a:p>
                      <a:r>
                        <a:rPr lang="en-US" sz="1050" noProof="0" dirty="0" smtClean="0"/>
                        <a:t>Traffic accidents per 1000 inhabitants</a:t>
                      </a:r>
                      <a:br>
                        <a:rPr lang="en-US" sz="1050" noProof="0" dirty="0" smtClean="0"/>
                      </a:br>
                      <a:r>
                        <a:rPr lang="en-US" sz="1050" noProof="0" dirty="0" smtClean="0"/>
                        <a:t>Noise Exposure due</a:t>
                      </a:r>
                      <a:r>
                        <a:rPr lang="en-US" sz="1050" baseline="0" noProof="0" dirty="0" smtClean="0"/>
                        <a:t> to traffic</a:t>
                      </a:r>
                      <a:br>
                        <a:rPr lang="en-US" sz="1050" baseline="0" noProof="0" dirty="0" smtClean="0"/>
                      </a:br>
                      <a:r>
                        <a:rPr lang="en-US" sz="1050" baseline="0" noProof="0" dirty="0" smtClean="0"/>
                        <a:t>Population Density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aseline="0" noProof="0" dirty="0" smtClean="0"/>
                        <a:t>Modal Split Passenger Traffic, Part of Cars</a:t>
                      </a:r>
                      <a:br>
                        <a:rPr lang="en-US" sz="1050" baseline="0" noProof="0" dirty="0" smtClean="0"/>
                      </a:br>
                      <a:r>
                        <a:rPr lang="en-US" sz="1050" baseline="0" noProof="0" dirty="0" smtClean="0"/>
                        <a:t>Modal Split Passenger Traffic, Part of local public Transport</a:t>
                      </a:r>
                      <a:endParaRPr lang="en-US" sz="1050" noProof="0" dirty="0"/>
                    </a:p>
                  </a:txBody>
                  <a:tcPr marL="91443" marR="91443" marT="45729" marB="45729"/>
                </a:tc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3995936" y="1152525"/>
          <a:ext cx="4896544" cy="43970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41572"/>
                <a:gridCol w="831105"/>
                <a:gridCol w="877041"/>
                <a:gridCol w="767411"/>
                <a:gridCol w="833190"/>
                <a:gridCol w="746225"/>
              </a:tblGrid>
              <a:tr h="259364">
                <a:tc>
                  <a:txBody>
                    <a:bodyPr/>
                    <a:lstStyle/>
                    <a:p>
                      <a:pPr algn="l" fontAlgn="b"/>
                      <a:endParaRPr lang="zh-CN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>
                    <a:solidFill>
                      <a:srgbClr val="9933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altLang="zh-CN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Points </a:t>
                      </a:r>
                      <a:r>
                        <a:rPr lang="de-DE" altLang="zh-CN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overall</a:t>
                      </a:r>
                      <a:r>
                        <a:rPr lang="de-DE" altLang="zh-CN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algn="l" fontAlgn="b"/>
                      <a:r>
                        <a:rPr lang="de-DE" altLang="zh-CN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(out </a:t>
                      </a:r>
                      <a:r>
                        <a:rPr lang="de-DE" altLang="zh-CN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of</a:t>
                      </a:r>
                      <a:r>
                        <a:rPr lang="de-DE" altLang="zh-CN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 100)</a:t>
                      </a:r>
                      <a:endParaRPr lang="zh-CN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ctr" anchorCtr="1">
                    <a:solidFill>
                      <a:srgbClr val="9933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altLang="zh-CN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Ranking</a:t>
                      </a:r>
                      <a:r>
                        <a:rPr lang="de-DE" altLang="zh-CN" sz="1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de-DE" altLang="zh-CN" sz="1000" b="1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overall</a:t>
                      </a:r>
                      <a:endParaRPr lang="zh-CN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ctr" anchorCtr="1">
                    <a:solidFill>
                      <a:srgbClr val="9933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altLang="zh-CN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Point Ecology</a:t>
                      </a:r>
                      <a:endParaRPr lang="zh-CN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ctr" anchorCtr="1">
                    <a:solidFill>
                      <a:srgbClr val="9933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altLang="zh-CN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Points</a:t>
                      </a:r>
                      <a:r>
                        <a:rPr lang="de-DE" altLang="zh-CN" sz="1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 Economy</a:t>
                      </a:r>
                      <a:endParaRPr lang="zh-CN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ctr" anchorCtr="1">
                    <a:solidFill>
                      <a:srgbClr val="9933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altLang="zh-CN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Points</a:t>
                      </a:r>
                      <a:r>
                        <a:rPr lang="de-DE" altLang="zh-CN" sz="10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de-DE" altLang="zh-CN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Social</a:t>
                      </a:r>
                      <a:endParaRPr lang="zh-CN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ctr" anchorCtr="1">
                    <a:solidFill>
                      <a:srgbClr val="993333"/>
                    </a:solidFill>
                  </a:tcPr>
                </a:tc>
              </a:tr>
              <a:tr h="179851">
                <a:tc>
                  <a:txBody>
                    <a:bodyPr/>
                    <a:lstStyle/>
                    <a:p>
                      <a:pPr algn="l" fontAlgn="b"/>
                      <a:r>
                        <a:rPr lang="zh-CN" sz="1050" u="none" strike="noStrike" dirty="0">
                          <a:solidFill>
                            <a:srgbClr val="FFFFFF"/>
                          </a:solidFill>
                          <a:effectLst/>
                        </a:rPr>
                        <a:t>Osaka</a:t>
                      </a:r>
                      <a:endParaRPr lang="zh-CN" sz="105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>
                    <a:solidFill>
                      <a:srgbClr val="9933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b="1" u="none" strike="noStrike" dirty="0">
                          <a:effectLst/>
                        </a:rPr>
                        <a:t>65</a:t>
                      </a:r>
                      <a:endParaRPr lang="zh-CN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 dirty="0">
                          <a:effectLst/>
                        </a:rPr>
                        <a:t>1</a:t>
                      </a:r>
                      <a:endParaRPr 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 dirty="0">
                          <a:effectLst/>
                        </a:rPr>
                        <a:t>34</a:t>
                      </a:r>
                      <a:endParaRPr 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>
                          <a:effectLst/>
                        </a:rPr>
                        <a:t>14</a:t>
                      </a:r>
                      <a:endParaRPr lang="zh-CN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 dirty="0">
                          <a:effectLst/>
                        </a:rPr>
                        <a:t>17</a:t>
                      </a:r>
                      <a:endParaRPr 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</a:tr>
              <a:tr h="179851">
                <a:tc>
                  <a:txBody>
                    <a:bodyPr/>
                    <a:lstStyle/>
                    <a:p>
                      <a:pPr algn="l" fontAlgn="b"/>
                      <a:r>
                        <a:rPr lang="zh-CN" sz="1050" u="none" strike="noStrike" dirty="0" smtClean="0">
                          <a:solidFill>
                            <a:srgbClr val="FFFFFF"/>
                          </a:solidFill>
                          <a:effectLst/>
                        </a:rPr>
                        <a:t>Tok</a:t>
                      </a:r>
                      <a:r>
                        <a:rPr lang="de-DE" altLang="zh-CN" sz="1050" u="none" strike="noStrike" dirty="0" smtClean="0">
                          <a:solidFill>
                            <a:srgbClr val="FFFFFF"/>
                          </a:solidFill>
                          <a:effectLst/>
                        </a:rPr>
                        <a:t>y</a:t>
                      </a:r>
                      <a:r>
                        <a:rPr lang="zh-CN" sz="1050" u="none" strike="noStrike" dirty="0" smtClean="0">
                          <a:solidFill>
                            <a:srgbClr val="FFFFFF"/>
                          </a:solidFill>
                          <a:effectLst/>
                        </a:rPr>
                        <a:t>o</a:t>
                      </a:r>
                      <a:endParaRPr lang="zh-CN" sz="105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>
                    <a:solidFill>
                      <a:srgbClr val="9933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b="1" u="none" strike="noStrike" dirty="0">
                          <a:effectLst/>
                        </a:rPr>
                        <a:t>61</a:t>
                      </a:r>
                      <a:endParaRPr lang="zh-CN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 dirty="0">
                          <a:effectLst/>
                        </a:rPr>
                        <a:t>2</a:t>
                      </a:r>
                      <a:endParaRPr 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 dirty="0">
                          <a:effectLst/>
                        </a:rPr>
                        <a:t>30</a:t>
                      </a:r>
                      <a:endParaRPr 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>
                          <a:effectLst/>
                        </a:rPr>
                        <a:t>19</a:t>
                      </a:r>
                      <a:endParaRPr lang="zh-CN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>
                          <a:effectLst/>
                        </a:rPr>
                        <a:t>12</a:t>
                      </a:r>
                      <a:endParaRPr lang="zh-CN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</a:tr>
              <a:tr h="179851">
                <a:tc>
                  <a:txBody>
                    <a:bodyPr/>
                    <a:lstStyle/>
                    <a:p>
                      <a:pPr algn="l" fontAlgn="b"/>
                      <a:r>
                        <a:rPr lang="zh-CN" sz="1050" u="none" strike="noStrike" dirty="0">
                          <a:solidFill>
                            <a:srgbClr val="FFFFFF"/>
                          </a:solidFill>
                          <a:effectLst/>
                        </a:rPr>
                        <a:t>Paris</a:t>
                      </a:r>
                      <a:endParaRPr lang="zh-CN" sz="105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>
                    <a:solidFill>
                      <a:srgbClr val="9933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b="1" u="none" strike="noStrike" dirty="0">
                          <a:effectLst/>
                        </a:rPr>
                        <a:t>60</a:t>
                      </a:r>
                      <a:endParaRPr lang="zh-CN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 dirty="0">
                          <a:effectLst/>
                        </a:rPr>
                        <a:t>3</a:t>
                      </a:r>
                      <a:endParaRPr 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>
                          <a:effectLst/>
                        </a:rPr>
                        <a:t>32</a:t>
                      </a:r>
                      <a:endParaRPr lang="zh-CN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>
                          <a:effectLst/>
                        </a:rPr>
                        <a:t>13</a:t>
                      </a:r>
                      <a:endParaRPr lang="zh-CN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>
                          <a:effectLst/>
                        </a:rPr>
                        <a:t>15</a:t>
                      </a:r>
                      <a:endParaRPr lang="zh-CN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</a:tr>
              <a:tr h="179851">
                <a:tc>
                  <a:txBody>
                    <a:bodyPr/>
                    <a:lstStyle/>
                    <a:p>
                      <a:pPr algn="l" fontAlgn="b"/>
                      <a:r>
                        <a:rPr lang="zh-CN" sz="1050" u="none" strike="noStrike" dirty="0">
                          <a:solidFill>
                            <a:srgbClr val="FFFFFF"/>
                          </a:solidFill>
                          <a:effectLst/>
                        </a:rPr>
                        <a:t>New York</a:t>
                      </a:r>
                      <a:endParaRPr lang="zh-CN" sz="105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>
                    <a:solidFill>
                      <a:srgbClr val="9933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b="1" u="none" strike="noStrike" dirty="0">
                          <a:effectLst/>
                        </a:rPr>
                        <a:t>58</a:t>
                      </a:r>
                      <a:endParaRPr lang="zh-CN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 dirty="0">
                          <a:effectLst/>
                        </a:rPr>
                        <a:t>4</a:t>
                      </a:r>
                      <a:endParaRPr 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>
                          <a:effectLst/>
                        </a:rPr>
                        <a:t>32</a:t>
                      </a:r>
                      <a:endParaRPr lang="zh-CN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>
                          <a:effectLst/>
                        </a:rPr>
                        <a:t>13</a:t>
                      </a:r>
                      <a:endParaRPr lang="zh-CN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>
                          <a:effectLst/>
                        </a:rPr>
                        <a:t>14</a:t>
                      </a:r>
                      <a:endParaRPr lang="zh-CN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</a:tr>
              <a:tr h="179851">
                <a:tc>
                  <a:txBody>
                    <a:bodyPr/>
                    <a:lstStyle/>
                    <a:p>
                      <a:pPr algn="l" fontAlgn="b"/>
                      <a:r>
                        <a:rPr lang="zh-CN" sz="1050" u="none" strike="noStrike" dirty="0" smtClean="0">
                          <a:solidFill>
                            <a:srgbClr val="FFFFFF"/>
                          </a:solidFill>
                          <a:effectLst/>
                        </a:rPr>
                        <a:t>Mos</a:t>
                      </a:r>
                      <a:r>
                        <a:rPr lang="de-DE" altLang="zh-CN" sz="1050" u="none" strike="noStrike" dirty="0" err="1" smtClean="0">
                          <a:solidFill>
                            <a:srgbClr val="FFFFFF"/>
                          </a:solidFill>
                          <a:effectLst/>
                        </a:rPr>
                        <a:t>cow</a:t>
                      </a:r>
                      <a:endParaRPr lang="zh-CN" sz="105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>
                    <a:solidFill>
                      <a:srgbClr val="9933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b="1" u="none" strike="noStrike" dirty="0">
                          <a:effectLst/>
                        </a:rPr>
                        <a:t>55</a:t>
                      </a:r>
                      <a:endParaRPr lang="zh-CN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 dirty="0">
                          <a:effectLst/>
                        </a:rPr>
                        <a:t>5</a:t>
                      </a:r>
                      <a:endParaRPr 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>
                          <a:effectLst/>
                        </a:rPr>
                        <a:t>32</a:t>
                      </a:r>
                      <a:endParaRPr lang="zh-CN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>
                          <a:effectLst/>
                        </a:rPr>
                        <a:t>10</a:t>
                      </a:r>
                      <a:endParaRPr lang="zh-CN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>
                          <a:effectLst/>
                        </a:rPr>
                        <a:t>13</a:t>
                      </a:r>
                      <a:endParaRPr lang="zh-CN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</a:tr>
              <a:tr h="179851">
                <a:tc>
                  <a:txBody>
                    <a:bodyPr/>
                    <a:lstStyle/>
                    <a:p>
                      <a:pPr algn="l" fontAlgn="b"/>
                      <a:r>
                        <a:rPr lang="zh-CN" sz="1050" u="none" strike="noStrike" dirty="0" smtClean="0">
                          <a:solidFill>
                            <a:srgbClr val="FFFFFF"/>
                          </a:solidFill>
                          <a:effectLst/>
                        </a:rPr>
                        <a:t>Mexiko-</a:t>
                      </a:r>
                      <a:r>
                        <a:rPr lang="de-DE" altLang="zh-CN" sz="1050" u="none" strike="noStrike" dirty="0" smtClean="0">
                          <a:solidFill>
                            <a:srgbClr val="FFFFFF"/>
                          </a:solidFill>
                          <a:effectLst/>
                        </a:rPr>
                        <a:t>City</a:t>
                      </a:r>
                      <a:endParaRPr lang="zh-CN" sz="105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>
                    <a:solidFill>
                      <a:srgbClr val="9933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b="1" u="none" strike="noStrike" dirty="0">
                          <a:effectLst/>
                        </a:rPr>
                        <a:t>54</a:t>
                      </a:r>
                      <a:endParaRPr lang="zh-CN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 dirty="0">
                          <a:effectLst/>
                        </a:rPr>
                        <a:t>6</a:t>
                      </a:r>
                      <a:endParaRPr 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 dirty="0">
                          <a:effectLst/>
                        </a:rPr>
                        <a:t>26</a:t>
                      </a:r>
                      <a:endParaRPr 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>
                          <a:effectLst/>
                        </a:rPr>
                        <a:t>12</a:t>
                      </a:r>
                      <a:endParaRPr lang="zh-CN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>
                          <a:effectLst/>
                        </a:rPr>
                        <a:t>16</a:t>
                      </a:r>
                      <a:endParaRPr lang="zh-CN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</a:tr>
              <a:tr h="179851">
                <a:tc>
                  <a:txBody>
                    <a:bodyPr/>
                    <a:lstStyle/>
                    <a:p>
                      <a:pPr algn="l" fontAlgn="b"/>
                      <a:r>
                        <a:rPr lang="zh-CN" sz="1050" u="none" strike="noStrike" dirty="0">
                          <a:solidFill>
                            <a:srgbClr val="FFFFFF"/>
                          </a:solidFill>
                          <a:effectLst/>
                        </a:rPr>
                        <a:t>Los Angeles</a:t>
                      </a:r>
                      <a:endParaRPr lang="zh-CN" sz="105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>
                    <a:solidFill>
                      <a:srgbClr val="9933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b="1" u="none" strike="noStrike" dirty="0">
                          <a:effectLst/>
                        </a:rPr>
                        <a:t>54</a:t>
                      </a:r>
                      <a:endParaRPr lang="zh-CN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 dirty="0">
                          <a:effectLst/>
                        </a:rPr>
                        <a:t>6</a:t>
                      </a:r>
                      <a:endParaRPr 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 dirty="0">
                          <a:effectLst/>
                        </a:rPr>
                        <a:t>30</a:t>
                      </a:r>
                      <a:endParaRPr 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>
                          <a:effectLst/>
                        </a:rPr>
                        <a:t>14</a:t>
                      </a:r>
                      <a:endParaRPr lang="zh-CN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>
                          <a:effectLst/>
                        </a:rPr>
                        <a:t>10</a:t>
                      </a:r>
                      <a:endParaRPr lang="zh-CN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</a:tr>
              <a:tr h="179851">
                <a:tc>
                  <a:txBody>
                    <a:bodyPr/>
                    <a:lstStyle/>
                    <a:p>
                      <a:pPr algn="l" fontAlgn="b"/>
                      <a:r>
                        <a:rPr lang="zh-CN" sz="1050" u="none" strike="noStrike" dirty="0">
                          <a:solidFill>
                            <a:srgbClr val="FFFFFF"/>
                          </a:solidFill>
                          <a:effectLst/>
                        </a:rPr>
                        <a:t>Shanghai</a:t>
                      </a:r>
                      <a:endParaRPr lang="zh-CN" sz="105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>
                    <a:solidFill>
                      <a:srgbClr val="9933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52</a:t>
                      </a:r>
                      <a:endParaRPr lang="zh-CN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rgbClr val="9933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zh-CN" sz="10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rgbClr val="9933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zh-CN" sz="10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rgbClr val="9933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zh-CN" sz="10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rgbClr val="9933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zh-CN" sz="10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rgbClr val="993333"/>
                    </a:solidFill>
                  </a:tcPr>
                </a:tc>
              </a:tr>
              <a:tr h="179851">
                <a:tc>
                  <a:txBody>
                    <a:bodyPr/>
                    <a:lstStyle/>
                    <a:p>
                      <a:pPr algn="l" fontAlgn="b"/>
                      <a:r>
                        <a:rPr lang="zh-CN" sz="1050" u="none" strike="noStrike" dirty="0">
                          <a:solidFill>
                            <a:srgbClr val="FFFFFF"/>
                          </a:solidFill>
                          <a:effectLst/>
                        </a:rPr>
                        <a:t>Istanbul</a:t>
                      </a:r>
                      <a:endParaRPr lang="zh-CN" sz="105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>
                    <a:solidFill>
                      <a:srgbClr val="9933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b="1" u="none" strike="noStrike" dirty="0">
                          <a:effectLst/>
                        </a:rPr>
                        <a:t>51</a:t>
                      </a:r>
                      <a:endParaRPr lang="zh-CN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 dirty="0">
                          <a:effectLst/>
                        </a:rPr>
                        <a:t>9</a:t>
                      </a:r>
                      <a:endParaRPr 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>
                          <a:effectLst/>
                        </a:rPr>
                        <a:t>26</a:t>
                      </a:r>
                      <a:endParaRPr lang="zh-CN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 dirty="0">
                          <a:effectLst/>
                        </a:rPr>
                        <a:t>14</a:t>
                      </a:r>
                      <a:endParaRPr 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>
                          <a:effectLst/>
                        </a:rPr>
                        <a:t>11</a:t>
                      </a:r>
                      <a:endParaRPr lang="zh-CN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</a:tr>
              <a:tr h="179851">
                <a:tc>
                  <a:txBody>
                    <a:bodyPr/>
                    <a:lstStyle/>
                    <a:p>
                      <a:pPr algn="l" fontAlgn="b"/>
                      <a:r>
                        <a:rPr lang="zh-CN" sz="1050" u="none" strike="noStrike" dirty="0">
                          <a:solidFill>
                            <a:srgbClr val="FFFFFF"/>
                          </a:solidFill>
                          <a:effectLst/>
                        </a:rPr>
                        <a:t>Buenos Aires</a:t>
                      </a:r>
                      <a:endParaRPr lang="zh-CN" sz="105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>
                    <a:solidFill>
                      <a:srgbClr val="9933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b="1" u="none" strike="noStrike" dirty="0">
                          <a:effectLst/>
                        </a:rPr>
                        <a:t>50</a:t>
                      </a:r>
                      <a:endParaRPr lang="zh-CN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 dirty="0">
                          <a:effectLst/>
                        </a:rPr>
                        <a:t>10</a:t>
                      </a:r>
                      <a:endParaRPr 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 dirty="0">
                          <a:effectLst/>
                        </a:rPr>
                        <a:t>26</a:t>
                      </a:r>
                      <a:endParaRPr 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>
                          <a:effectLst/>
                        </a:rPr>
                        <a:t>10</a:t>
                      </a:r>
                      <a:endParaRPr lang="zh-CN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>
                          <a:effectLst/>
                        </a:rPr>
                        <a:t>14</a:t>
                      </a:r>
                      <a:endParaRPr lang="zh-CN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</a:tr>
              <a:tr h="179851">
                <a:tc>
                  <a:txBody>
                    <a:bodyPr/>
                    <a:lstStyle/>
                    <a:p>
                      <a:pPr algn="l" fontAlgn="b"/>
                      <a:r>
                        <a:rPr lang="zh-CN" sz="1050" u="none" strike="noStrike" dirty="0">
                          <a:solidFill>
                            <a:srgbClr val="FFFFFF"/>
                          </a:solidFill>
                          <a:effectLst/>
                        </a:rPr>
                        <a:t>Sao Paulo</a:t>
                      </a:r>
                      <a:endParaRPr lang="zh-CN" sz="105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>
                    <a:solidFill>
                      <a:srgbClr val="9933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b="1" u="none" strike="noStrike" dirty="0">
                          <a:effectLst/>
                        </a:rPr>
                        <a:t>49</a:t>
                      </a:r>
                      <a:endParaRPr lang="zh-CN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>
                          <a:effectLst/>
                        </a:rPr>
                        <a:t>11</a:t>
                      </a:r>
                      <a:endParaRPr lang="zh-CN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>
                          <a:effectLst/>
                        </a:rPr>
                        <a:t>24</a:t>
                      </a:r>
                      <a:endParaRPr lang="zh-CN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 dirty="0">
                          <a:effectLst/>
                        </a:rPr>
                        <a:t>16</a:t>
                      </a:r>
                      <a:endParaRPr 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>
                          <a:effectLst/>
                        </a:rPr>
                        <a:t>9</a:t>
                      </a:r>
                      <a:endParaRPr lang="zh-CN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</a:tr>
              <a:tr h="179851">
                <a:tc>
                  <a:txBody>
                    <a:bodyPr/>
                    <a:lstStyle/>
                    <a:p>
                      <a:pPr algn="l" fontAlgn="b"/>
                      <a:r>
                        <a:rPr lang="zh-CN" sz="1050" u="none" strike="noStrike" dirty="0">
                          <a:solidFill>
                            <a:srgbClr val="FFFFFF"/>
                          </a:solidFill>
                          <a:effectLst/>
                        </a:rPr>
                        <a:t>Manila</a:t>
                      </a:r>
                      <a:endParaRPr lang="zh-CN" sz="105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>
                    <a:solidFill>
                      <a:srgbClr val="9933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b="1" u="none" strike="noStrike" dirty="0">
                          <a:effectLst/>
                        </a:rPr>
                        <a:t>47</a:t>
                      </a:r>
                      <a:endParaRPr lang="zh-CN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 dirty="0">
                          <a:effectLst/>
                        </a:rPr>
                        <a:t>12</a:t>
                      </a:r>
                      <a:endParaRPr 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>
                          <a:effectLst/>
                        </a:rPr>
                        <a:t>30</a:t>
                      </a:r>
                      <a:endParaRPr lang="zh-CN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 dirty="0">
                          <a:effectLst/>
                        </a:rPr>
                        <a:t>10</a:t>
                      </a:r>
                      <a:endParaRPr 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>
                          <a:effectLst/>
                        </a:rPr>
                        <a:t>7</a:t>
                      </a:r>
                      <a:endParaRPr lang="zh-CN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</a:tr>
              <a:tr h="179851">
                <a:tc>
                  <a:txBody>
                    <a:bodyPr/>
                    <a:lstStyle/>
                    <a:p>
                      <a:pPr algn="l" fontAlgn="b"/>
                      <a:r>
                        <a:rPr lang="zh-CN" sz="1050" u="none" strike="noStrike" dirty="0">
                          <a:solidFill>
                            <a:srgbClr val="FFFFFF"/>
                          </a:solidFill>
                          <a:effectLst/>
                        </a:rPr>
                        <a:t>Mumbai</a:t>
                      </a:r>
                      <a:endParaRPr lang="zh-CN" sz="105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>
                    <a:solidFill>
                      <a:srgbClr val="9933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b="1" u="none" strike="noStrike" dirty="0">
                          <a:effectLst/>
                        </a:rPr>
                        <a:t>46</a:t>
                      </a:r>
                      <a:endParaRPr lang="zh-CN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 dirty="0">
                          <a:effectLst/>
                        </a:rPr>
                        <a:t>13</a:t>
                      </a:r>
                      <a:endParaRPr 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>
                          <a:effectLst/>
                        </a:rPr>
                        <a:t>24</a:t>
                      </a:r>
                      <a:endParaRPr lang="zh-CN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 dirty="0">
                          <a:effectLst/>
                        </a:rPr>
                        <a:t>11</a:t>
                      </a:r>
                      <a:endParaRPr 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>
                          <a:effectLst/>
                        </a:rPr>
                        <a:t>11</a:t>
                      </a:r>
                      <a:endParaRPr lang="zh-CN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</a:tr>
              <a:tr h="179851">
                <a:tc>
                  <a:txBody>
                    <a:bodyPr/>
                    <a:lstStyle/>
                    <a:p>
                      <a:pPr algn="l" fontAlgn="b"/>
                      <a:r>
                        <a:rPr lang="de-DE" altLang="zh-CN" sz="1050" u="none" strike="noStrike" dirty="0" smtClean="0">
                          <a:solidFill>
                            <a:srgbClr val="FFFFFF"/>
                          </a:solidFill>
                          <a:effectLst/>
                        </a:rPr>
                        <a:t>C</a:t>
                      </a:r>
                      <a:r>
                        <a:rPr lang="zh-CN" sz="1050" u="none" strike="noStrike" dirty="0" smtClean="0">
                          <a:solidFill>
                            <a:srgbClr val="FFFFFF"/>
                          </a:solidFill>
                          <a:effectLst/>
                        </a:rPr>
                        <a:t>airo</a:t>
                      </a:r>
                      <a:endParaRPr lang="zh-CN" sz="105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>
                    <a:solidFill>
                      <a:srgbClr val="9933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b="1" u="none" strike="noStrike" dirty="0">
                          <a:effectLst/>
                        </a:rPr>
                        <a:t>46</a:t>
                      </a:r>
                      <a:endParaRPr lang="zh-CN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 dirty="0">
                          <a:effectLst/>
                        </a:rPr>
                        <a:t>13</a:t>
                      </a:r>
                      <a:endParaRPr 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>
                          <a:effectLst/>
                        </a:rPr>
                        <a:t>24</a:t>
                      </a:r>
                      <a:endParaRPr lang="zh-CN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 dirty="0">
                          <a:effectLst/>
                        </a:rPr>
                        <a:t>11</a:t>
                      </a:r>
                      <a:endParaRPr 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>
                          <a:effectLst/>
                        </a:rPr>
                        <a:t>11</a:t>
                      </a:r>
                      <a:endParaRPr lang="zh-CN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</a:tr>
              <a:tr h="179851">
                <a:tc>
                  <a:txBody>
                    <a:bodyPr/>
                    <a:lstStyle/>
                    <a:p>
                      <a:pPr algn="l" fontAlgn="b"/>
                      <a:r>
                        <a:rPr lang="zh-CN" sz="1050" u="none" strike="noStrike" dirty="0">
                          <a:solidFill>
                            <a:srgbClr val="FFFFFF"/>
                          </a:solidFill>
                          <a:effectLst/>
                        </a:rPr>
                        <a:t>Rio de Janeiro</a:t>
                      </a:r>
                      <a:endParaRPr lang="zh-CN" sz="105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>
                    <a:solidFill>
                      <a:srgbClr val="9933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b="1" u="none" strike="noStrike" dirty="0">
                          <a:effectLst/>
                        </a:rPr>
                        <a:t>46</a:t>
                      </a:r>
                      <a:endParaRPr lang="zh-CN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 dirty="0">
                          <a:effectLst/>
                        </a:rPr>
                        <a:t>13</a:t>
                      </a:r>
                      <a:endParaRPr 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 dirty="0">
                          <a:effectLst/>
                        </a:rPr>
                        <a:t>20</a:t>
                      </a:r>
                      <a:endParaRPr 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>
                          <a:effectLst/>
                        </a:rPr>
                        <a:t>12</a:t>
                      </a:r>
                      <a:endParaRPr lang="zh-CN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>
                          <a:effectLst/>
                        </a:rPr>
                        <a:t>14</a:t>
                      </a:r>
                      <a:endParaRPr lang="zh-CN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</a:tr>
              <a:tr h="179851">
                <a:tc>
                  <a:txBody>
                    <a:bodyPr/>
                    <a:lstStyle/>
                    <a:p>
                      <a:pPr algn="l" fontAlgn="b"/>
                      <a:r>
                        <a:rPr lang="de-DE" altLang="zh-CN" sz="1050" b="0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+mn-cs"/>
                        </a:rPr>
                        <a:t>Calcutta</a:t>
                      </a:r>
                      <a:endParaRPr lang="zh-CN" sz="105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>
                    <a:solidFill>
                      <a:srgbClr val="9933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b="1" u="none" strike="noStrike" dirty="0">
                          <a:effectLst/>
                        </a:rPr>
                        <a:t>44</a:t>
                      </a:r>
                      <a:endParaRPr lang="zh-CN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 dirty="0">
                          <a:effectLst/>
                        </a:rPr>
                        <a:t>16</a:t>
                      </a:r>
                      <a:endParaRPr 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>
                          <a:effectLst/>
                        </a:rPr>
                        <a:t>22</a:t>
                      </a:r>
                      <a:endParaRPr lang="zh-CN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>
                          <a:effectLst/>
                        </a:rPr>
                        <a:t>9</a:t>
                      </a:r>
                      <a:endParaRPr lang="zh-CN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 dirty="0">
                          <a:effectLst/>
                        </a:rPr>
                        <a:t>13</a:t>
                      </a:r>
                      <a:endParaRPr 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</a:tr>
              <a:tr h="179851">
                <a:tc>
                  <a:txBody>
                    <a:bodyPr/>
                    <a:lstStyle/>
                    <a:p>
                      <a:pPr algn="l" fontAlgn="b"/>
                      <a:r>
                        <a:rPr lang="zh-CN" sz="1050" u="none" strike="noStrike" dirty="0">
                          <a:solidFill>
                            <a:srgbClr val="FFFFFF"/>
                          </a:solidFill>
                          <a:effectLst/>
                        </a:rPr>
                        <a:t>Dhaka</a:t>
                      </a:r>
                      <a:endParaRPr lang="zh-CN" sz="105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>
                    <a:solidFill>
                      <a:srgbClr val="9933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b="1" u="none" strike="noStrike" dirty="0">
                          <a:effectLst/>
                        </a:rPr>
                        <a:t>44</a:t>
                      </a:r>
                      <a:endParaRPr lang="zh-CN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 dirty="0">
                          <a:effectLst/>
                        </a:rPr>
                        <a:t>16</a:t>
                      </a:r>
                      <a:endParaRPr 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>
                          <a:effectLst/>
                        </a:rPr>
                        <a:t>20</a:t>
                      </a:r>
                      <a:endParaRPr lang="zh-CN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>
                          <a:effectLst/>
                        </a:rPr>
                        <a:t>12</a:t>
                      </a:r>
                      <a:endParaRPr lang="zh-CN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 dirty="0">
                          <a:effectLst/>
                        </a:rPr>
                        <a:t>12</a:t>
                      </a:r>
                      <a:endParaRPr 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</a:tr>
              <a:tr h="179851">
                <a:tc>
                  <a:txBody>
                    <a:bodyPr/>
                    <a:lstStyle/>
                    <a:p>
                      <a:pPr algn="l" fontAlgn="b"/>
                      <a:r>
                        <a:rPr lang="zh-CN" sz="1050" u="none" strike="noStrike" dirty="0">
                          <a:solidFill>
                            <a:srgbClr val="FFFFFF"/>
                          </a:solidFill>
                          <a:effectLst/>
                        </a:rPr>
                        <a:t>Delhi</a:t>
                      </a:r>
                      <a:endParaRPr lang="zh-CN" sz="105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>
                    <a:solidFill>
                      <a:srgbClr val="9933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b="1" u="none" strike="noStrike" dirty="0">
                          <a:effectLst/>
                        </a:rPr>
                        <a:t>44</a:t>
                      </a:r>
                      <a:endParaRPr lang="zh-CN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 dirty="0">
                          <a:effectLst/>
                        </a:rPr>
                        <a:t>16</a:t>
                      </a:r>
                      <a:endParaRPr 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>
                          <a:effectLst/>
                        </a:rPr>
                        <a:t>20</a:t>
                      </a:r>
                      <a:endParaRPr lang="zh-CN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 dirty="0">
                          <a:effectLst/>
                        </a:rPr>
                        <a:t>11</a:t>
                      </a:r>
                      <a:endParaRPr 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 dirty="0">
                          <a:effectLst/>
                        </a:rPr>
                        <a:t>13</a:t>
                      </a:r>
                      <a:endParaRPr 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</a:tr>
              <a:tr h="179851">
                <a:tc>
                  <a:txBody>
                    <a:bodyPr/>
                    <a:lstStyle/>
                    <a:p>
                      <a:pPr algn="l" fontAlgn="b"/>
                      <a:r>
                        <a:rPr lang="de-DE" altLang="zh-CN" sz="105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+mn-cs"/>
                        </a:rPr>
                        <a:t>Beijing</a:t>
                      </a:r>
                      <a:endParaRPr lang="zh-CN" sz="105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>
                    <a:solidFill>
                      <a:srgbClr val="9933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43</a:t>
                      </a:r>
                      <a:endParaRPr lang="zh-CN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rgbClr val="9933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zh-CN" sz="10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rgbClr val="9933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zh-CN" sz="10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rgbClr val="9933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zh-CN" sz="10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rgbClr val="9933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zh-CN" sz="10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rgbClr val="993333"/>
                    </a:solidFill>
                  </a:tcPr>
                </a:tc>
              </a:tr>
              <a:tr h="179851">
                <a:tc>
                  <a:txBody>
                    <a:bodyPr/>
                    <a:lstStyle/>
                    <a:p>
                      <a:pPr algn="l" fontAlgn="b"/>
                      <a:r>
                        <a:rPr lang="zh-CN" sz="1050" u="none" strike="noStrike" dirty="0">
                          <a:solidFill>
                            <a:srgbClr val="FFFFFF"/>
                          </a:solidFill>
                          <a:effectLst/>
                        </a:rPr>
                        <a:t>Karatschi</a:t>
                      </a:r>
                      <a:endParaRPr lang="zh-CN" sz="105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>
                    <a:solidFill>
                      <a:srgbClr val="9933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b="1" u="none" strike="noStrike" dirty="0">
                          <a:effectLst/>
                        </a:rPr>
                        <a:t>34</a:t>
                      </a:r>
                      <a:endParaRPr lang="zh-CN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 dirty="0">
                          <a:effectLst/>
                        </a:rPr>
                        <a:t>20</a:t>
                      </a:r>
                      <a:endParaRPr 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>
                          <a:effectLst/>
                        </a:rPr>
                        <a:t>14</a:t>
                      </a:r>
                      <a:endParaRPr lang="zh-CN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>
                          <a:effectLst/>
                        </a:rPr>
                        <a:t>13</a:t>
                      </a:r>
                      <a:endParaRPr lang="zh-CN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 dirty="0">
                          <a:effectLst/>
                        </a:rPr>
                        <a:t>7</a:t>
                      </a:r>
                      <a:endParaRPr 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</a:tr>
              <a:tr h="179851">
                <a:tc>
                  <a:txBody>
                    <a:bodyPr/>
                    <a:lstStyle/>
                    <a:p>
                      <a:pPr algn="l" fontAlgn="b"/>
                      <a:r>
                        <a:rPr lang="zh-CN" sz="1050" u="none" strike="noStrike" dirty="0">
                          <a:solidFill>
                            <a:srgbClr val="FFFFFF"/>
                          </a:solidFill>
                          <a:effectLst/>
                        </a:rPr>
                        <a:t>Lagos</a:t>
                      </a:r>
                      <a:endParaRPr lang="zh-CN" sz="105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>
                    <a:solidFill>
                      <a:srgbClr val="9933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b="1" u="none" strike="noStrike" dirty="0">
                          <a:effectLst/>
                        </a:rPr>
                        <a:t>30</a:t>
                      </a:r>
                      <a:endParaRPr lang="zh-CN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 dirty="0">
                          <a:effectLst/>
                        </a:rPr>
                        <a:t>21</a:t>
                      </a:r>
                      <a:endParaRPr 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 dirty="0">
                          <a:effectLst/>
                        </a:rPr>
                        <a:t>10</a:t>
                      </a:r>
                      <a:endParaRPr 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 dirty="0">
                          <a:effectLst/>
                        </a:rPr>
                        <a:t>11</a:t>
                      </a:r>
                      <a:endParaRPr 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sz="1000" u="none" strike="noStrike" dirty="0">
                          <a:effectLst/>
                        </a:rPr>
                        <a:t>9</a:t>
                      </a:r>
                      <a:endParaRPr 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17" marR="11417" marT="11417" marB="0" anchor="b" anchorCtr="1"/>
                </a:tc>
              </a:tr>
            </a:tbl>
          </a:graphicData>
        </a:graphic>
      </p:graphicFrame>
      <p:sp>
        <p:nvSpPr>
          <p:cNvPr id="11" name="Textfeld 86"/>
          <p:cNvSpPr txBox="1">
            <a:spLocks noChangeArrowheads="1"/>
          </p:cNvSpPr>
          <p:nvPr/>
        </p:nvSpPr>
        <p:spPr bwMode="auto">
          <a:xfrm>
            <a:off x="233363" y="4509120"/>
            <a:ext cx="3546549" cy="113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indent="-179388">
              <a:spcBef>
                <a:spcPts val="900"/>
              </a:spcBef>
              <a:buClr>
                <a:srgbClr val="CCCCCC"/>
              </a:buClr>
              <a:buSzPct val="120000"/>
              <a:buFont typeface="Wingdings" pitchFamily="2" charset="2"/>
              <a:buChar char="§"/>
            </a:pPr>
            <a:r>
              <a:rPr lang="en-US" sz="1200" dirty="0"/>
              <a:t>N</a:t>
            </a:r>
            <a:r>
              <a:rPr lang="en-US" sz="1200" dirty="0" smtClean="0"/>
              <a:t>one of the 21 surveyed megacities shows a satisfactory result regarding the sustainability indicators (max achieved points:61 out of 100)</a:t>
            </a:r>
          </a:p>
          <a:p>
            <a:pPr marL="179388" indent="-179388">
              <a:spcBef>
                <a:spcPts val="900"/>
              </a:spcBef>
              <a:buClr>
                <a:srgbClr val="CCCCCC"/>
              </a:buClr>
              <a:buSzPct val="120000"/>
              <a:buFont typeface="Wingdings" pitchFamily="2" charset="2"/>
              <a:buChar char="§"/>
            </a:pPr>
            <a:r>
              <a:rPr lang="en-US" altLang="de-DE" sz="1200" dirty="0" smtClean="0">
                <a:solidFill>
                  <a:srgbClr val="000000"/>
                </a:solidFill>
              </a:rPr>
              <a:t>Shanghai achieved 51 points, Beijing 43 points out of 100 possible points</a:t>
            </a:r>
            <a:endParaRPr lang="de-DE" altLang="de-DE" sz="1200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3"/>
          <p:cNvSpPr txBox="1">
            <a:spLocks/>
          </p:cNvSpPr>
          <p:nvPr/>
        </p:nvSpPr>
        <p:spPr>
          <a:xfrm>
            <a:off x="4284476" y="5848883"/>
            <a:ext cx="5184068" cy="352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lvl1pPr eaLnBrk="0" hangingPunct="0">
              <a:defRPr sz="3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kumimoji="0" lang="de-DE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Source: </a:t>
            </a:r>
            <a:r>
              <a:rPr lang="de-DE" sz="900" dirty="0" smtClean="0"/>
              <a:t>TU Berlin, Research: </a:t>
            </a:r>
            <a:r>
              <a:rPr lang="en-US" sz="900" dirty="0" smtClean="0"/>
              <a:t>Chair</a:t>
            </a:r>
            <a:r>
              <a:rPr lang="de-DE" sz="900" dirty="0" smtClean="0"/>
              <a:t> </a:t>
            </a:r>
            <a:r>
              <a:rPr lang="de-DE" sz="900" dirty="0" err="1" smtClean="0"/>
              <a:t>of</a:t>
            </a:r>
            <a:r>
              <a:rPr lang="de-DE" sz="900" dirty="0" smtClean="0"/>
              <a:t> Logistics</a:t>
            </a:r>
            <a:endParaRPr kumimoji="0" lang="de-DE" sz="9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3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 txBox="1">
            <a:spLocks/>
          </p:cNvSpPr>
          <p:nvPr/>
        </p:nvSpPr>
        <p:spPr bwMode="auto">
          <a:xfrm>
            <a:off x="457200" y="44450"/>
            <a:ext cx="8229600" cy="86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0000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0000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0000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0000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0000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0000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0000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>
              <a:defRPr/>
            </a:pPr>
            <a:r>
              <a:rPr kumimoji="0" lang="de-DE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German High Tech Champions Award 2014 </a:t>
            </a:r>
            <a:r>
              <a:rPr kumimoji="0" lang="de-DE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for</a:t>
            </a:r>
            <a:r>
              <a:rPr kumimoji="0" lang="de-DE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de-DE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</a:t>
            </a:r>
            <a:r>
              <a:rPr kumimoji="0" lang="de-DE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de-DE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research</a:t>
            </a:r>
            <a:r>
              <a:rPr kumimoji="0" lang="de-DE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de-DE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project</a:t>
            </a:r>
            <a:r>
              <a:rPr kumimoji="0" lang="de-DE" sz="2200" b="1" i="0" u="none" strike="noStrike" kern="1200" cap="none" spc="0" normalizeH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de-DE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„</a:t>
            </a:r>
            <a:r>
              <a:rPr lang="en-GB" sz="2400" dirty="0" err="1" smtClean="0">
                <a:latin typeface="Arial" charset="0"/>
                <a:cs typeface="Arial" charset="0"/>
              </a:rPr>
              <a:t>eMobilty</a:t>
            </a:r>
            <a:r>
              <a:rPr lang="en-GB" sz="2400" dirty="0" smtClean="0">
                <a:latin typeface="Arial" charset="0"/>
                <a:cs typeface="Arial" charset="0"/>
              </a:rPr>
              <a:t>- </a:t>
            </a:r>
            <a:r>
              <a:rPr kumimoji="0" lang="de-DE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Smart e-User“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79416"/>
            <a:ext cx="2429936" cy="162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645" y="1170933"/>
            <a:ext cx="1368152" cy="98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79417"/>
            <a:ext cx="1423482" cy="16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711" y="2384505"/>
            <a:ext cx="1490019" cy="26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hteck 21"/>
          <p:cNvSpPr/>
          <p:nvPr/>
        </p:nvSpPr>
        <p:spPr>
          <a:xfrm>
            <a:off x="1619672" y="3068960"/>
            <a:ext cx="7135058" cy="1461898"/>
          </a:xfrm>
          <a:prstGeom prst="rect">
            <a:avLst/>
          </a:prstGeom>
        </p:spPr>
        <p:txBody>
          <a:bodyPr wrap="square" lIns="91396" tIns="45700" rIns="91396" bIns="4570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101D27"/>
                </a:solidFill>
                <a:cs typeface="Arial" pitchFamily="34" charset="0"/>
              </a:rPr>
              <a:t>It is the aim of the „Smart e-User“ project to evaluate and implement the utilization of battery electric vehicles (up to 3.5 t) in commercial transportation in the city logistics of </a:t>
            </a:r>
            <a:r>
              <a:rPr lang="en-US" sz="1400" dirty="0" smtClean="0">
                <a:solidFill>
                  <a:srgbClr val="101D27"/>
                </a:solidFill>
                <a:cs typeface="Arial" pitchFamily="34" charset="0"/>
              </a:rPr>
              <a:t>Berlin (smart </a:t>
            </a:r>
            <a:r>
              <a:rPr lang="en-US" sz="1400" dirty="0" err="1" smtClean="0">
                <a:solidFill>
                  <a:srgbClr val="101D27"/>
                </a:solidFill>
                <a:cs typeface="Arial" pitchFamily="34" charset="0"/>
              </a:rPr>
              <a:t>transportion</a:t>
            </a:r>
            <a:r>
              <a:rPr lang="en-US" sz="1400" dirty="0" smtClean="0">
                <a:solidFill>
                  <a:srgbClr val="101D27"/>
                </a:solidFill>
                <a:cs typeface="Arial" pitchFamily="34" charset="0"/>
              </a:rPr>
              <a:t>-smart energy-smart services)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101D27"/>
                </a:solidFill>
                <a:cs typeface="Arial" pitchFamily="34" charset="0"/>
              </a:rPr>
              <a:t>In </a:t>
            </a:r>
            <a:r>
              <a:rPr lang="en-US" sz="1400" dirty="0">
                <a:solidFill>
                  <a:srgbClr val="101D27"/>
                </a:solidFill>
                <a:cs typeface="Arial" pitchFamily="34" charset="0"/>
              </a:rPr>
              <a:t>April 2014 the „Smart e-User“ project won the </a:t>
            </a:r>
            <a:r>
              <a:rPr lang="en-US" sz="1400" dirty="0"/>
              <a:t>GHTC® – the German High Tech Champions Award 2014 in "Urban Distribution</a:t>
            </a:r>
            <a:r>
              <a:rPr lang="en-US" sz="1400" dirty="0" smtClean="0"/>
              <a:t>“. The </a:t>
            </a:r>
            <a:r>
              <a:rPr lang="en-US" sz="1400" dirty="0"/>
              <a:t>award ceremony took place in the German Embassy in Paris.</a:t>
            </a:r>
          </a:p>
        </p:txBody>
      </p:sp>
      <p:pic>
        <p:nvPicPr>
          <p:cNvPr id="10" name="Picture 2" descr="\\192.168.0.137\data\03 Forschung\05 Smart e-User\06 Kommunikation\6.6 Öffentlichkeitsarbeit\Projektsteckbrief eMO\IVP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11" y="5005597"/>
            <a:ext cx="1243022" cy="48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192.168.0.137\data\03 Forschung\05 Smart e-User\06 Kommunikation\6.6 Öffentlichkeitsarbeit\Projektsteckbrief eMO\DAI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668" y="4877347"/>
            <a:ext cx="1328053" cy="31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 8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77" y="4984237"/>
            <a:ext cx="506600" cy="412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Bild 6" descr="DP_DHL_RGB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337" y="5157192"/>
            <a:ext cx="1415728" cy="337614"/>
          </a:xfrm>
          <a:prstGeom prst="rect">
            <a:avLst/>
          </a:prstGeom>
        </p:spPr>
      </p:pic>
      <p:pic>
        <p:nvPicPr>
          <p:cNvPr id="18" name="Bild 7" descr="Logo_Mediavita_neu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222" y="5033405"/>
            <a:ext cx="1031514" cy="267952"/>
          </a:xfrm>
          <a:prstGeom prst="rect">
            <a:avLst/>
          </a:prstGeom>
        </p:spPr>
      </p:pic>
      <p:pic>
        <p:nvPicPr>
          <p:cNvPr id="23" name="Bild 8" descr="Dekra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937" y="4877347"/>
            <a:ext cx="911040" cy="252383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048" y="5005597"/>
            <a:ext cx="396881" cy="38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uppieren 41"/>
          <p:cNvGrpSpPr/>
          <p:nvPr/>
        </p:nvGrpSpPr>
        <p:grpSpPr>
          <a:xfrm>
            <a:off x="1514561" y="4860435"/>
            <a:ext cx="587929" cy="632258"/>
            <a:chOff x="6510434" y="857231"/>
            <a:chExt cx="1766724" cy="1867945"/>
          </a:xfrm>
        </p:grpSpPr>
        <p:pic>
          <p:nvPicPr>
            <p:cNvPr id="26" name="Picture 18" descr="tu-logo_2d_rot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510434" y="857231"/>
              <a:ext cx="1766724" cy="1304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6511105" y="2159892"/>
              <a:ext cx="1765382" cy="565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de-DE" sz="800" b="1" i="1" baseline="0" dirty="0" smtClean="0">
                  <a:solidFill>
                    <a:srgbClr val="990000"/>
                  </a:solidFill>
                  <a:latin typeface="Arial" pitchFamily="34" charset="0"/>
                  <a:cs typeface="Arial" pitchFamily="34" charset="0"/>
                </a:rPr>
                <a:t>Fachgebiet </a:t>
              </a:r>
              <a:r>
                <a:rPr lang="de-DE" sz="800" b="1" i="1" dirty="0" smtClean="0">
                  <a:solidFill>
                    <a:srgbClr val="990000"/>
                  </a:solidFill>
                  <a:latin typeface="Arial" pitchFamily="34" charset="0"/>
                  <a:cs typeface="Arial" pitchFamily="34" charset="0"/>
                </a:rPr>
                <a:t>Logistik</a:t>
              </a:r>
              <a:endParaRPr lang="de-DE" sz="800" b="1" i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474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ussdiagramm: Manuelle Verarbeitung 32"/>
          <p:cNvSpPr/>
          <p:nvPr/>
        </p:nvSpPr>
        <p:spPr bwMode="auto">
          <a:xfrm rot="15853232">
            <a:off x="6077659" y="3734101"/>
            <a:ext cx="661094" cy="2520277"/>
          </a:xfrm>
          <a:prstGeom prst="flowChartManualOperation">
            <a:avLst/>
          </a:prstGeom>
          <a:gradFill flip="none" rotWithShape="1">
            <a:gsLst>
              <a:gs pos="0">
                <a:srgbClr val="97BF0D">
                  <a:tint val="66000"/>
                  <a:satMod val="160000"/>
                </a:srgbClr>
              </a:gs>
              <a:gs pos="50000">
                <a:srgbClr val="97BF0D">
                  <a:tint val="44500"/>
                  <a:satMod val="160000"/>
                </a:srgbClr>
              </a:gs>
              <a:gs pos="100000">
                <a:srgbClr val="97BF0D">
                  <a:tint val="23500"/>
                  <a:satMod val="160000"/>
                </a:srgbClr>
              </a:gs>
            </a:gsLst>
            <a:lin ang="16200000" scaled="1"/>
            <a:tileRect/>
          </a:gradFill>
          <a:ln w="254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rmAutofit/>
          </a:bodyPr>
          <a:lstStyle/>
          <a:p>
            <a:pPr algn="ctr">
              <a:buClr>
                <a:srgbClr val="990000"/>
              </a:buClr>
              <a:buSzPct val="100000"/>
            </a:pPr>
            <a:endParaRPr lang="de-DE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lussdiagramm: Manuelle Verarbeitung 28"/>
          <p:cNvSpPr/>
          <p:nvPr/>
        </p:nvSpPr>
        <p:spPr bwMode="auto">
          <a:xfrm rot="17282078">
            <a:off x="4354599" y="627013"/>
            <a:ext cx="661094" cy="6151691"/>
          </a:xfrm>
          <a:prstGeom prst="flowChartManualOperation">
            <a:avLst/>
          </a:prstGeom>
          <a:gradFill flip="none" rotWithShape="1">
            <a:gsLst>
              <a:gs pos="0">
                <a:srgbClr val="97BF0D">
                  <a:tint val="66000"/>
                  <a:satMod val="160000"/>
                </a:srgbClr>
              </a:gs>
              <a:gs pos="50000">
                <a:srgbClr val="97BF0D">
                  <a:tint val="44500"/>
                  <a:satMod val="160000"/>
                </a:srgbClr>
              </a:gs>
              <a:gs pos="100000">
                <a:srgbClr val="97BF0D">
                  <a:tint val="23500"/>
                  <a:satMod val="160000"/>
                </a:srgbClr>
              </a:gs>
            </a:gsLst>
            <a:lin ang="16200000" scaled="1"/>
            <a:tileRect/>
          </a:gradFill>
          <a:ln w="254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rmAutofit/>
          </a:bodyPr>
          <a:lstStyle/>
          <a:p>
            <a:pPr algn="ctr">
              <a:buClr>
                <a:srgbClr val="990000"/>
              </a:buClr>
              <a:buSzPct val="100000"/>
            </a:pPr>
            <a:endParaRPr lang="de-DE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lussdiagramm: Manuelle Verarbeitung 3"/>
          <p:cNvSpPr/>
          <p:nvPr/>
        </p:nvSpPr>
        <p:spPr bwMode="auto">
          <a:xfrm rot="19611108">
            <a:off x="7027064" y="3045427"/>
            <a:ext cx="661094" cy="1450163"/>
          </a:xfrm>
          <a:prstGeom prst="flowChartManualOperation">
            <a:avLst/>
          </a:prstGeom>
          <a:gradFill flip="none" rotWithShape="1">
            <a:gsLst>
              <a:gs pos="0">
                <a:srgbClr val="97BF0D">
                  <a:tint val="66000"/>
                  <a:satMod val="160000"/>
                </a:srgbClr>
              </a:gs>
              <a:gs pos="50000">
                <a:srgbClr val="97BF0D">
                  <a:tint val="44500"/>
                  <a:satMod val="160000"/>
                </a:srgbClr>
              </a:gs>
              <a:gs pos="100000">
                <a:srgbClr val="97BF0D">
                  <a:tint val="23500"/>
                  <a:satMod val="160000"/>
                </a:srgbClr>
              </a:gs>
            </a:gsLst>
            <a:lin ang="16200000" scaled="1"/>
            <a:tileRect/>
          </a:gradFill>
          <a:ln w="254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rmAutofit/>
          </a:bodyPr>
          <a:lstStyle/>
          <a:p>
            <a:pPr algn="ctr">
              <a:buClr>
                <a:srgbClr val="990000"/>
              </a:buClr>
              <a:buSzPct val="100000"/>
            </a:pPr>
            <a:endParaRPr lang="de-DE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bgerundetes Rechteck 8"/>
          <p:cNvSpPr/>
          <p:nvPr/>
        </p:nvSpPr>
        <p:spPr bwMode="auto">
          <a:xfrm>
            <a:off x="50610" y="1655862"/>
            <a:ext cx="2630801" cy="1727797"/>
          </a:xfrm>
          <a:prstGeom prst="roundRect">
            <a:avLst/>
          </a:prstGeom>
          <a:solidFill>
            <a:schemeClr val="bg1"/>
          </a:solidFill>
          <a:ln w="25400" cap="sq">
            <a:solidFill>
              <a:srgbClr val="97BF0D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rmAutofit/>
          </a:bodyPr>
          <a:lstStyle/>
          <a:p>
            <a:pPr algn="ctr">
              <a:buClr>
                <a:srgbClr val="990000"/>
              </a:buClr>
              <a:buSzPct val="100000"/>
            </a:pPr>
            <a:endParaRPr lang="de-DE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Abgerundetes Rechteck 39"/>
          <p:cNvSpPr/>
          <p:nvPr/>
        </p:nvSpPr>
        <p:spPr bwMode="auto">
          <a:xfrm>
            <a:off x="2767657" y="3867045"/>
            <a:ext cx="2630801" cy="1980000"/>
          </a:xfrm>
          <a:prstGeom prst="roundRect">
            <a:avLst/>
          </a:prstGeom>
          <a:solidFill>
            <a:schemeClr val="bg1"/>
          </a:solidFill>
          <a:ln w="25400" cap="sq">
            <a:solidFill>
              <a:srgbClr val="97BF0D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rmAutofit/>
          </a:bodyPr>
          <a:lstStyle/>
          <a:p>
            <a:pPr algn="ctr">
              <a:buClr>
                <a:srgbClr val="990000"/>
              </a:buClr>
              <a:buSzPct val="100000"/>
            </a:pPr>
            <a:endParaRPr lang="de-DE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Abgerundetes Rechteck 40"/>
          <p:cNvSpPr/>
          <p:nvPr/>
        </p:nvSpPr>
        <p:spPr bwMode="auto">
          <a:xfrm>
            <a:off x="5556713" y="1655862"/>
            <a:ext cx="2630801" cy="1728000"/>
          </a:xfrm>
          <a:prstGeom prst="roundRect">
            <a:avLst/>
          </a:prstGeom>
          <a:solidFill>
            <a:schemeClr val="bg1"/>
          </a:solidFill>
          <a:ln w="25400" cap="sq">
            <a:solidFill>
              <a:srgbClr val="97BF0D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rmAutofit/>
          </a:bodyPr>
          <a:lstStyle/>
          <a:p>
            <a:pPr algn="ctr">
              <a:buClr>
                <a:srgbClr val="990000"/>
              </a:buClr>
              <a:buSzPct val="100000"/>
            </a:pPr>
            <a:endParaRPr lang="de-DE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2" y="44624"/>
            <a:ext cx="1743634" cy="861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57845"/>
            <a:ext cx="1181843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itel 1"/>
          <p:cNvSpPr>
            <a:spLocks noGrp="1"/>
          </p:cNvSpPr>
          <p:nvPr>
            <p:ph type="title"/>
          </p:nvPr>
        </p:nvSpPr>
        <p:spPr>
          <a:xfrm>
            <a:off x="1835696" y="44450"/>
            <a:ext cx="5896753" cy="860408"/>
          </a:xfrm>
        </p:spPr>
        <p:txBody>
          <a:bodyPr/>
          <a:lstStyle/>
          <a:p>
            <a:r>
              <a:rPr lang="en-US" dirty="0" smtClean="0"/>
              <a:t>An Integrated Concept for electric mobile city logistics: Smart e-User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330921" y="1742559"/>
            <a:ext cx="2176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900"/>
              </a:spcBef>
              <a:buClr>
                <a:srgbClr val="CCCCCC"/>
              </a:buClr>
              <a:buSzPct val="120000"/>
            </a:pPr>
            <a:r>
              <a:rPr lang="en-US" sz="1400" dirty="0" smtClean="0">
                <a:solidFill>
                  <a:srgbClr val="97BF0D"/>
                </a:solidFill>
                <a:latin typeface="Arial" pitchFamily="34" charset="0"/>
                <a:cs typeface="Arial" pitchFamily="34" charset="0"/>
              </a:rPr>
              <a:t>Vehicle Routing Planning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5887072" y="1742559"/>
            <a:ext cx="1845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900"/>
              </a:spcBef>
              <a:buClr>
                <a:srgbClr val="CCCCCC"/>
              </a:buClr>
              <a:buSzPct val="120000"/>
            </a:pPr>
            <a:r>
              <a:rPr lang="en-US" sz="1400" dirty="0" smtClean="0">
                <a:solidFill>
                  <a:srgbClr val="97BF0D"/>
                </a:solidFill>
                <a:latin typeface="Arial" pitchFamily="34" charset="0"/>
                <a:cs typeface="Arial" pitchFamily="34" charset="0"/>
              </a:rPr>
              <a:t>Energy Management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183466" y="3928407"/>
            <a:ext cx="1734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900"/>
              </a:spcBef>
              <a:buClr>
                <a:srgbClr val="CCCCCC"/>
              </a:buClr>
              <a:buSzPct val="120000"/>
            </a:pPr>
            <a:r>
              <a:rPr lang="en-US" sz="1400" dirty="0" smtClean="0">
                <a:solidFill>
                  <a:srgbClr val="97BF0D"/>
                </a:solidFill>
                <a:latin typeface="Arial" pitchFamily="34" charset="0"/>
                <a:cs typeface="Arial" pitchFamily="34" charset="0"/>
              </a:rPr>
              <a:t>Order Management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30921" y="2034794"/>
            <a:ext cx="183569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Bef>
                <a:spcPts val="900"/>
              </a:spcBef>
              <a:buClr>
                <a:srgbClr val="97BF0D"/>
              </a:buClr>
              <a:buSzPct val="120000"/>
              <a:buFont typeface="Wingdings" pitchFamily="2" charset="2"/>
              <a:buChar char="§"/>
            </a:pP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recent traffic data</a:t>
            </a:r>
          </a:p>
          <a:p>
            <a:pPr marL="180000" indent="-180000">
              <a:spcBef>
                <a:spcPts val="900"/>
              </a:spcBef>
              <a:buClr>
                <a:srgbClr val="97BF0D"/>
              </a:buClr>
              <a:buSzPct val="120000"/>
              <a:buFont typeface="Wingdings" pitchFamily="2" charset="2"/>
              <a:buChar char="§"/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eather (forecast) information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3019797" y="4254262"/>
            <a:ext cx="2200275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Bef>
                <a:spcPts val="900"/>
              </a:spcBef>
              <a:buClr>
                <a:srgbClr val="97BF0D"/>
              </a:buClr>
              <a:buSzPct val="120000"/>
              <a:buFont typeface="Wingdings" pitchFamily="2" charset="2"/>
              <a:buChar char="§"/>
            </a:pP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Integration of companies order management systems</a:t>
            </a:r>
          </a:p>
          <a:p>
            <a:pPr marL="180000" indent="-180000">
              <a:spcBef>
                <a:spcPts val="900"/>
              </a:spcBef>
              <a:buClr>
                <a:srgbClr val="97BF0D"/>
              </a:buClr>
              <a:buSzPct val="120000"/>
              <a:buFont typeface="Wingdings" pitchFamily="2" charset="2"/>
              <a:buChar char="§"/>
            </a:pP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Commercial freight and business passenger transport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5887072" y="2034794"/>
            <a:ext cx="2012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000" indent="-180000">
              <a:spcBef>
                <a:spcPts val="900"/>
              </a:spcBef>
              <a:buClr>
                <a:srgbClr val="97BF0D"/>
              </a:buClr>
              <a:buSzPct val="120000"/>
              <a:buFont typeface="Wingdings" pitchFamily="2" charset="2"/>
              <a:buChar char="§"/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harging </a:t>
            </a: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tation</a:t>
            </a:r>
          </a:p>
          <a:p>
            <a:pPr marL="180000" indent="-180000">
              <a:spcBef>
                <a:spcPts val="900"/>
              </a:spcBef>
              <a:buClr>
                <a:srgbClr val="97BF0D"/>
              </a:buClr>
              <a:buSzPct val="120000"/>
              <a:buFont typeface="Wingdings" pitchFamily="2" charset="2"/>
              <a:buChar char="§"/>
            </a:pP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charge control</a:t>
            </a:r>
          </a:p>
          <a:p>
            <a:pPr marL="180000" indent="-180000">
              <a:spcBef>
                <a:spcPts val="900"/>
              </a:spcBef>
              <a:buClr>
                <a:srgbClr val="97BF0D"/>
              </a:buClr>
              <a:buSzPct val="120000"/>
              <a:buFont typeface="Wingdings" pitchFamily="2" charset="2"/>
              <a:buChar char="§"/>
            </a:pP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demand-oriented charging</a:t>
            </a:r>
          </a:p>
        </p:txBody>
      </p:sp>
      <p:pic>
        <p:nvPicPr>
          <p:cNvPr id="2052" name="Picture 4" descr="http://the-luckyduck.de/wp-content/uploads/2011/03/continuos_integration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045" y="2305184"/>
            <a:ext cx="2014031" cy="151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9" descr="http://us.123rf.com/450wm/stoyanh/stoyanh1204/stoyanh120400086/13183428-versand-und-logistik-icons--vector-icon-set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" t="76557" r="77626" b="6718"/>
          <a:stretch/>
        </p:blipFill>
        <p:spPr bwMode="auto">
          <a:xfrm>
            <a:off x="3908557" y="5089644"/>
            <a:ext cx="636423" cy="71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1" descr="Label-Weather Icons Stockfoto - 1345942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35" t="9014" r="9075" b="80882"/>
          <a:stretch/>
        </p:blipFill>
        <p:spPr bwMode="auto">
          <a:xfrm>
            <a:off x="718458" y="2796410"/>
            <a:ext cx="466802" cy="43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7" descr="http://t1.ftcdn.net/jpg/00/38/91/74/400_F_38917409_7rie954DibVEj4mU4TYYag7zID62OZuL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6" t="6635" r="60887" b="81653"/>
          <a:stretch/>
        </p:blipFill>
        <p:spPr bwMode="auto">
          <a:xfrm>
            <a:off x="6809760" y="2845247"/>
            <a:ext cx="541325" cy="44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9" descr="http://us.123rf.com/400wm/400/400/ladyann/ladyann0906/ladyann090600391/5087122-vektor-illustration-der-gr-nen-okologie-symbol-satz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5" t="40232" r="84880" b="43485"/>
          <a:stretch/>
        </p:blipFill>
        <p:spPr bwMode="auto">
          <a:xfrm>
            <a:off x="6568799" y="2857073"/>
            <a:ext cx="269550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5" descr="Shopping icons, grüne Linie Kontur-Serie Stockfoto - 23056507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85" t="69337" r="7208" b="4329"/>
          <a:stretch/>
        </p:blipFill>
        <p:spPr bwMode="auto">
          <a:xfrm>
            <a:off x="3592873" y="5324787"/>
            <a:ext cx="336426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http://cityfunk.de/images/vmzmap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2" t="3968" b="7723"/>
          <a:stretch/>
        </p:blipFill>
        <p:spPr bwMode="auto">
          <a:xfrm>
            <a:off x="1225707" y="2780031"/>
            <a:ext cx="697111" cy="44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feld 63"/>
          <p:cNvSpPr txBox="1"/>
          <p:nvPr/>
        </p:nvSpPr>
        <p:spPr>
          <a:xfrm>
            <a:off x="2895434" y="1758881"/>
            <a:ext cx="2458079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900"/>
              </a:spcBef>
              <a:buClr>
                <a:srgbClr val="990000"/>
              </a:buClr>
              <a:buSzPct val="120000"/>
              <a:buFont typeface="+mj-lt"/>
              <a:buAutoNum type="arabicPeriod"/>
            </a:pP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Development of these modules</a:t>
            </a:r>
          </a:p>
          <a:p>
            <a:pPr marL="228600" indent="-228600">
              <a:spcBef>
                <a:spcPts val="900"/>
              </a:spcBef>
              <a:buClr>
                <a:srgbClr val="990000"/>
              </a:buClr>
              <a:buSzPct val="120000"/>
              <a:buFont typeface="+mj-lt"/>
              <a:buAutoNum type="arabicPeriod"/>
            </a:pP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Holistic integration of all modules</a:t>
            </a:r>
          </a:p>
        </p:txBody>
      </p:sp>
      <p:sp>
        <p:nvSpPr>
          <p:cNvPr id="2" name="Pfeil nach links und oben 1"/>
          <p:cNvSpPr/>
          <p:nvPr/>
        </p:nvSpPr>
        <p:spPr bwMode="auto">
          <a:xfrm>
            <a:off x="5667234" y="3527674"/>
            <a:ext cx="864000" cy="864096"/>
          </a:xfrm>
          <a:prstGeom prst="leftUpArrow">
            <a:avLst>
              <a:gd name="adj1" fmla="val 11479"/>
              <a:gd name="adj2" fmla="val 12928"/>
              <a:gd name="adj3" fmla="val 18877"/>
            </a:avLst>
          </a:prstGeom>
          <a:solidFill>
            <a:srgbClr val="990000"/>
          </a:solidFill>
          <a:ln w="25400" cap="sq">
            <a:solidFill>
              <a:srgbClr val="99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rmAutofit fontScale="25000" lnSpcReduction="20000"/>
          </a:bodyPr>
          <a:lstStyle/>
          <a:p>
            <a:pPr algn="ctr">
              <a:buClr>
                <a:srgbClr val="990000"/>
              </a:buClr>
              <a:buSzPct val="100000"/>
            </a:pPr>
            <a:endParaRPr lang="de-DE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Pfeil nach links und oben 30"/>
          <p:cNvSpPr/>
          <p:nvPr/>
        </p:nvSpPr>
        <p:spPr bwMode="auto">
          <a:xfrm rot="5400000">
            <a:off x="1634834" y="3527675"/>
            <a:ext cx="864000" cy="864096"/>
          </a:xfrm>
          <a:prstGeom prst="leftUpArrow">
            <a:avLst>
              <a:gd name="adj1" fmla="val 11479"/>
              <a:gd name="adj2" fmla="val 12928"/>
              <a:gd name="adj3" fmla="val 18003"/>
            </a:avLst>
          </a:prstGeom>
          <a:solidFill>
            <a:srgbClr val="990000"/>
          </a:solidFill>
          <a:ln w="25400" cap="sq">
            <a:solidFill>
              <a:srgbClr val="99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rmAutofit fontScale="25000" lnSpcReduction="20000"/>
          </a:bodyPr>
          <a:lstStyle/>
          <a:p>
            <a:pPr algn="ctr">
              <a:buClr>
                <a:srgbClr val="990000"/>
              </a:buClr>
              <a:buSzPct val="100000"/>
            </a:pPr>
            <a:endParaRPr lang="de-DE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ch oben gebogener Pfeil 2"/>
          <p:cNvSpPr/>
          <p:nvPr/>
        </p:nvSpPr>
        <p:spPr bwMode="auto">
          <a:xfrm rot="10800000">
            <a:off x="1673004" y="1079403"/>
            <a:ext cx="3315930" cy="360040"/>
          </a:xfrm>
          <a:prstGeom prst="bentUpArrow">
            <a:avLst/>
          </a:prstGeom>
          <a:solidFill>
            <a:srgbClr val="990000"/>
          </a:solidFill>
          <a:ln w="25400" cap="sq">
            <a:solidFill>
              <a:srgbClr val="99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rmAutofit fontScale="25000" lnSpcReduction="20000"/>
          </a:bodyPr>
          <a:lstStyle/>
          <a:p>
            <a:pPr algn="ctr">
              <a:buClr>
                <a:srgbClr val="990000"/>
              </a:buClr>
              <a:buSzPct val="100000"/>
            </a:pPr>
            <a:endParaRPr lang="de-DE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Nach oben gebogener Pfeil 31"/>
          <p:cNvSpPr/>
          <p:nvPr/>
        </p:nvSpPr>
        <p:spPr bwMode="auto">
          <a:xfrm flipV="1">
            <a:off x="3146954" y="1079404"/>
            <a:ext cx="3315930" cy="360040"/>
          </a:xfrm>
          <a:prstGeom prst="bentUpArrow">
            <a:avLst/>
          </a:prstGeom>
          <a:solidFill>
            <a:srgbClr val="990000"/>
          </a:solidFill>
          <a:ln w="25400" cap="sq">
            <a:solidFill>
              <a:srgbClr val="99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rmAutofit fontScale="25000" lnSpcReduction="20000"/>
          </a:bodyPr>
          <a:lstStyle/>
          <a:p>
            <a:pPr algn="ctr">
              <a:buClr>
                <a:srgbClr val="990000"/>
              </a:buClr>
              <a:buSzPct val="100000"/>
            </a:pPr>
            <a:endParaRPr lang="de-DE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www.elektro-autos.info/images/elektroauto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079" y="3717032"/>
            <a:ext cx="1852433" cy="185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feld 33"/>
          <p:cNvSpPr txBox="1"/>
          <p:nvPr/>
        </p:nvSpPr>
        <p:spPr>
          <a:xfrm>
            <a:off x="7303143" y="5342488"/>
            <a:ext cx="1805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rgbClr val="97BF0D"/>
              </a:buClr>
              <a:buSzPct val="120000"/>
              <a:buFont typeface="Wingdings" pitchFamily="2" charset="2"/>
              <a:buChar char="§"/>
            </a:pP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Zero (Local) </a:t>
            </a: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missions</a:t>
            </a:r>
          </a:p>
          <a:p>
            <a:pPr marL="180000" indent="-180000">
              <a:buClr>
                <a:srgbClr val="97BF0D"/>
              </a:buClr>
              <a:buSzPct val="120000"/>
              <a:buFont typeface="Wingdings" pitchFamily="2" charset="2"/>
              <a:buChar char="§"/>
            </a:pP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Limited Range/ Battery </a:t>
            </a: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apacity</a:t>
            </a:r>
          </a:p>
          <a:p>
            <a:pPr marL="180000" indent="-180000">
              <a:buClr>
                <a:srgbClr val="97BF0D"/>
              </a:buClr>
              <a:buSzPct val="120000"/>
              <a:buFont typeface="Wingdings" pitchFamily="2" charset="2"/>
              <a:buChar char="§"/>
            </a:pP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Long Charging Time</a:t>
            </a:r>
          </a:p>
        </p:txBody>
      </p:sp>
    </p:spTree>
    <p:extLst>
      <p:ext uri="{BB962C8B-B14F-4D97-AF65-F5344CB8AC3E}">
        <p14:creationId xmlns:p14="http://schemas.microsoft.com/office/powerpoint/2010/main" val="73656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30"/>
          <p:cNvGrpSpPr/>
          <p:nvPr/>
        </p:nvGrpSpPr>
        <p:grpSpPr>
          <a:xfrm>
            <a:off x="430178" y="1111407"/>
            <a:ext cx="8174270" cy="4930167"/>
            <a:chOff x="455625" y="637373"/>
            <a:chExt cx="8174270" cy="4848771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 rotWithShape="1">
            <a:blip r:embed="rId2" cstate="print"/>
            <a:srcRect l="1495" t="10132" r="2244" b="12788"/>
            <a:stretch/>
          </p:blipFill>
          <p:spPr>
            <a:xfrm>
              <a:off x="455625" y="637373"/>
              <a:ext cx="8174270" cy="4848771"/>
            </a:xfrm>
            <a:prstGeom prst="rect">
              <a:avLst/>
            </a:prstGeom>
          </p:spPr>
        </p:pic>
        <p:sp>
          <p:nvSpPr>
            <p:cNvPr id="10" name="Rechteck 9"/>
            <p:cNvSpPr/>
            <p:nvPr/>
          </p:nvSpPr>
          <p:spPr bwMode="auto">
            <a:xfrm>
              <a:off x="755576" y="692696"/>
              <a:ext cx="4860540" cy="144016"/>
            </a:xfrm>
            <a:prstGeom prst="rect">
              <a:avLst/>
            </a:prstGeom>
            <a:solidFill>
              <a:srgbClr val="0070C0"/>
            </a:solidFill>
            <a:ln w="25400" cap="sq">
              <a:solidFill>
                <a:srgbClr val="0070C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270000" indent="-270000">
                <a:spcBef>
                  <a:spcPts val="1800"/>
                </a:spcBef>
                <a:buClr>
                  <a:srgbClr val="990000"/>
                </a:buClr>
              </a:pPr>
              <a:r>
                <a:rPr lang="de-DE" sz="1100" b="1" dirty="0" smtClean="0">
                  <a:solidFill>
                    <a:schemeClr val="bg1"/>
                  </a:solidFill>
                </a:rPr>
                <a:t>Adaptive multimodal </a:t>
              </a:r>
              <a:r>
                <a:rPr lang="de-DE" sz="1100" b="1" dirty="0" err="1" smtClean="0">
                  <a:solidFill>
                    <a:schemeClr val="bg1"/>
                  </a:solidFill>
                </a:rPr>
                <a:t>logistics</a:t>
              </a:r>
              <a:r>
                <a:rPr lang="de-DE" sz="1100" b="1" dirty="0" smtClean="0">
                  <a:solidFill>
                    <a:schemeClr val="bg1"/>
                  </a:solidFill>
                </a:rPr>
                <a:t> </a:t>
              </a:r>
              <a:r>
                <a:rPr lang="de-DE" sz="1100" b="1" dirty="0" err="1" smtClean="0">
                  <a:solidFill>
                    <a:schemeClr val="bg1"/>
                  </a:solidFill>
                </a:rPr>
                <a:t>networks</a:t>
              </a:r>
              <a:endParaRPr lang="de-DE" sz="11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Rechteck 11"/>
            <p:cNvSpPr/>
            <p:nvPr/>
          </p:nvSpPr>
          <p:spPr bwMode="auto">
            <a:xfrm>
              <a:off x="1367644" y="1052736"/>
              <a:ext cx="540060" cy="108012"/>
            </a:xfrm>
            <a:prstGeom prst="rect">
              <a:avLst/>
            </a:prstGeom>
            <a:solidFill>
              <a:schemeClr val="bg1"/>
            </a:solidFill>
            <a:ln w="254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270000" indent="-270000" algn="ctr">
                <a:spcBef>
                  <a:spcPts val="1800"/>
                </a:spcBef>
                <a:buClr>
                  <a:srgbClr val="990000"/>
                </a:buClr>
              </a:pPr>
              <a:r>
                <a:rPr lang="de-DE" sz="600" b="1" dirty="0" err="1" smtClean="0">
                  <a:solidFill>
                    <a:schemeClr val="tx1"/>
                  </a:solidFill>
                </a:rPr>
                <a:t>Supplier</a:t>
              </a:r>
              <a:endParaRPr lang="de-DE" sz="6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3" name="Rechteck 12"/>
            <p:cNvSpPr/>
            <p:nvPr/>
          </p:nvSpPr>
          <p:spPr bwMode="auto">
            <a:xfrm>
              <a:off x="1907704" y="1016732"/>
              <a:ext cx="504056" cy="216024"/>
            </a:xfrm>
            <a:prstGeom prst="rect">
              <a:avLst/>
            </a:prstGeom>
            <a:solidFill>
              <a:schemeClr val="bg1"/>
            </a:solidFill>
            <a:ln w="254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270000" indent="-270000" algn="ctr">
                <a:spcBef>
                  <a:spcPts val="1800"/>
                </a:spcBef>
                <a:buClr>
                  <a:srgbClr val="990000"/>
                </a:buClr>
              </a:pPr>
              <a:r>
                <a:rPr lang="de-DE" sz="600" b="1" dirty="0" smtClean="0">
                  <a:solidFill>
                    <a:schemeClr val="tx1"/>
                  </a:solidFill>
                </a:rPr>
                <a:t>LSP</a:t>
              </a:r>
            </a:p>
          </p:txBody>
        </p:sp>
        <p:sp>
          <p:nvSpPr>
            <p:cNvPr id="16" name="Rechteck 15"/>
            <p:cNvSpPr/>
            <p:nvPr/>
          </p:nvSpPr>
          <p:spPr bwMode="auto">
            <a:xfrm>
              <a:off x="2123728" y="1664804"/>
              <a:ext cx="504056" cy="216024"/>
            </a:xfrm>
            <a:prstGeom prst="rect">
              <a:avLst/>
            </a:prstGeom>
            <a:solidFill>
              <a:schemeClr val="bg1"/>
            </a:solidFill>
            <a:ln w="254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270000" indent="-270000" algn="ctr">
                <a:spcBef>
                  <a:spcPts val="1800"/>
                </a:spcBef>
                <a:buClr>
                  <a:srgbClr val="990000"/>
                </a:buClr>
              </a:pPr>
              <a:r>
                <a:rPr lang="de-DE" sz="600" b="1" dirty="0" smtClean="0">
                  <a:solidFill>
                    <a:schemeClr val="tx1"/>
                  </a:solidFill>
                </a:rPr>
                <a:t>LSP</a:t>
              </a:r>
            </a:p>
          </p:txBody>
        </p:sp>
        <p:sp>
          <p:nvSpPr>
            <p:cNvPr id="17" name="Rechteck 16"/>
            <p:cNvSpPr/>
            <p:nvPr/>
          </p:nvSpPr>
          <p:spPr bwMode="auto">
            <a:xfrm>
              <a:off x="3131840" y="1484784"/>
              <a:ext cx="720080" cy="135632"/>
            </a:xfrm>
            <a:prstGeom prst="rect">
              <a:avLst/>
            </a:prstGeom>
            <a:solidFill>
              <a:schemeClr val="bg1"/>
            </a:solidFill>
            <a:ln w="254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270000" indent="-270000" algn="ctr">
                <a:spcBef>
                  <a:spcPts val="1800"/>
                </a:spcBef>
                <a:buClr>
                  <a:srgbClr val="990000"/>
                </a:buClr>
              </a:pPr>
              <a:r>
                <a:rPr lang="de-DE" sz="600" b="1" dirty="0" err="1" smtClean="0">
                  <a:solidFill>
                    <a:schemeClr val="tx1"/>
                  </a:solidFill>
                </a:rPr>
                <a:t>Manufacturer</a:t>
              </a:r>
              <a:endParaRPr lang="de-DE" sz="6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8" name="Rechteck 17"/>
            <p:cNvSpPr/>
            <p:nvPr/>
          </p:nvSpPr>
          <p:spPr bwMode="auto">
            <a:xfrm>
              <a:off x="3959932" y="1376772"/>
              <a:ext cx="504056" cy="180020"/>
            </a:xfrm>
            <a:prstGeom prst="rect">
              <a:avLst/>
            </a:prstGeom>
            <a:solidFill>
              <a:schemeClr val="bg1"/>
            </a:solidFill>
            <a:ln w="254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270000" indent="-270000" algn="ctr">
                <a:spcBef>
                  <a:spcPts val="1800"/>
                </a:spcBef>
                <a:buClr>
                  <a:srgbClr val="990000"/>
                </a:buClr>
              </a:pPr>
              <a:r>
                <a:rPr lang="de-DE" sz="600" b="1" dirty="0" smtClean="0">
                  <a:solidFill>
                    <a:schemeClr val="tx1"/>
                  </a:solidFill>
                </a:rPr>
                <a:t>LSP</a:t>
              </a:r>
            </a:p>
          </p:txBody>
        </p:sp>
        <p:sp>
          <p:nvSpPr>
            <p:cNvPr id="19" name="Rechteck 18"/>
            <p:cNvSpPr/>
            <p:nvPr/>
          </p:nvSpPr>
          <p:spPr bwMode="auto">
            <a:xfrm>
              <a:off x="4860032" y="1412776"/>
              <a:ext cx="576064" cy="180020"/>
            </a:xfrm>
            <a:prstGeom prst="rect">
              <a:avLst/>
            </a:prstGeom>
            <a:solidFill>
              <a:schemeClr val="bg1"/>
            </a:solidFill>
            <a:ln w="254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270000" indent="-270000" algn="ctr">
                <a:spcBef>
                  <a:spcPts val="1800"/>
                </a:spcBef>
                <a:buClr>
                  <a:srgbClr val="990000"/>
                </a:buClr>
              </a:pPr>
              <a:r>
                <a:rPr lang="de-DE" sz="600" b="1" dirty="0" smtClean="0">
                  <a:solidFill>
                    <a:schemeClr val="tx1"/>
                  </a:solidFill>
                </a:rPr>
                <a:t>Customer</a:t>
              </a:r>
            </a:p>
          </p:txBody>
        </p:sp>
        <p:sp>
          <p:nvSpPr>
            <p:cNvPr id="20" name="Rechteck 19"/>
            <p:cNvSpPr/>
            <p:nvPr/>
          </p:nvSpPr>
          <p:spPr bwMode="auto">
            <a:xfrm>
              <a:off x="755576" y="1448780"/>
              <a:ext cx="540060" cy="108012"/>
            </a:xfrm>
            <a:prstGeom prst="rect">
              <a:avLst/>
            </a:prstGeom>
            <a:solidFill>
              <a:schemeClr val="bg1"/>
            </a:solidFill>
            <a:ln w="254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270000" indent="-270000" algn="ctr">
                <a:spcBef>
                  <a:spcPts val="1800"/>
                </a:spcBef>
                <a:buClr>
                  <a:srgbClr val="990000"/>
                </a:buClr>
              </a:pPr>
              <a:r>
                <a:rPr lang="de-DE" sz="600" b="1" dirty="0" err="1" smtClean="0">
                  <a:solidFill>
                    <a:schemeClr val="tx1"/>
                  </a:solidFill>
                </a:rPr>
                <a:t>Supplier</a:t>
              </a:r>
              <a:endParaRPr lang="de-DE" sz="6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21" name="Rechteck 20"/>
            <p:cNvSpPr/>
            <p:nvPr/>
          </p:nvSpPr>
          <p:spPr bwMode="auto">
            <a:xfrm>
              <a:off x="1295636" y="1916832"/>
              <a:ext cx="540060" cy="108012"/>
            </a:xfrm>
            <a:prstGeom prst="rect">
              <a:avLst/>
            </a:prstGeom>
            <a:solidFill>
              <a:schemeClr val="bg1"/>
            </a:solidFill>
            <a:ln w="254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270000" indent="-270000" algn="ctr">
                <a:spcBef>
                  <a:spcPts val="1800"/>
                </a:spcBef>
                <a:buClr>
                  <a:srgbClr val="990000"/>
                </a:buClr>
              </a:pPr>
              <a:r>
                <a:rPr lang="de-DE" sz="600" b="1" dirty="0" err="1" smtClean="0">
                  <a:solidFill>
                    <a:schemeClr val="tx1"/>
                  </a:solidFill>
                </a:rPr>
                <a:t>Supplier</a:t>
              </a:r>
              <a:endParaRPr lang="de-DE" sz="6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22" name="Rechteck 21"/>
            <p:cNvSpPr/>
            <p:nvPr/>
          </p:nvSpPr>
          <p:spPr bwMode="auto">
            <a:xfrm>
              <a:off x="3581890" y="3032956"/>
              <a:ext cx="1566174" cy="108012"/>
            </a:xfrm>
            <a:prstGeom prst="rect">
              <a:avLst/>
            </a:prstGeom>
            <a:solidFill>
              <a:schemeClr val="bg1"/>
            </a:solidFill>
            <a:ln w="254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270000" indent="-270000">
                <a:spcBef>
                  <a:spcPts val="1800"/>
                </a:spcBef>
                <a:buClr>
                  <a:srgbClr val="990000"/>
                </a:buClr>
              </a:pPr>
              <a:r>
                <a:rPr lang="de-DE" sz="800" b="1" dirty="0" smtClean="0">
                  <a:solidFill>
                    <a:srgbClr val="0070C0"/>
                  </a:solidFill>
                </a:rPr>
                <a:t>Traffic </a:t>
              </a:r>
              <a:r>
                <a:rPr lang="de-DE" sz="800" b="1" dirty="0" err="1" smtClean="0">
                  <a:solidFill>
                    <a:srgbClr val="0070C0"/>
                  </a:solidFill>
                </a:rPr>
                <a:t>data</a:t>
              </a:r>
              <a:endParaRPr lang="de-DE" sz="800" b="1" dirty="0" smtClean="0">
                <a:solidFill>
                  <a:srgbClr val="0070C0"/>
                </a:solidFill>
              </a:endParaRPr>
            </a:p>
          </p:txBody>
        </p:sp>
        <p:sp>
          <p:nvSpPr>
            <p:cNvPr id="23" name="Rechteck 22"/>
            <p:cNvSpPr/>
            <p:nvPr/>
          </p:nvSpPr>
          <p:spPr bwMode="auto">
            <a:xfrm>
              <a:off x="3734290" y="3176972"/>
              <a:ext cx="1566174" cy="206406"/>
            </a:xfrm>
            <a:prstGeom prst="rect">
              <a:avLst/>
            </a:prstGeom>
            <a:solidFill>
              <a:schemeClr val="bg1"/>
            </a:solidFill>
            <a:ln w="254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270000" indent="-270000">
                <a:spcBef>
                  <a:spcPts val="1800"/>
                </a:spcBef>
                <a:buClr>
                  <a:srgbClr val="990000"/>
                </a:buClr>
              </a:pPr>
              <a:r>
                <a:rPr lang="de-DE" sz="800" b="1" dirty="0" err="1" smtClean="0">
                  <a:solidFill>
                    <a:srgbClr val="0070C0"/>
                  </a:solidFill>
                </a:rPr>
                <a:t>Weather</a:t>
              </a:r>
              <a:r>
                <a:rPr lang="de-DE" sz="800" b="1" dirty="0" smtClean="0">
                  <a:solidFill>
                    <a:srgbClr val="0070C0"/>
                  </a:solidFill>
                </a:rPr>
                <a:t> </a:t>
              </a:r>
              <a:r>
                <a:rPr lang="de-DE" sz="800" b="1" dirty="0" err="1" smtClean="0">
                  <a:solidFill>
                    <a:srgbClr val="0070C0"/>
                  </a:solidFill>
                </a:rPr>
                <a:t>data</a:t>
              </a:r>
              <a:endParaRPr lang="de-DE" sz="800" b="1" dirty="0" smtClean="0">
                <a:solidFill>
                  <a:srgbClr val="0070C0"/>
                </a:solidFill>
              </a:endParaRPr>
            </a:p>
          </p:txBody>
        </p:sp>
        <p:sp>
          <p:nvSpPr>
            <p:cNvPr id="24" name="Rechteck 23"/>
            <p:cNvSpPr/>
            <p:nvPr/>
          </p:nvSpPr>
          <p:spPr bwMode="auto">
            <a:xfrm>
              <a:off x="3734290" y="3429000"/>
              <a:ext cx="1566174" cy="108012"/>
            </a:xfrm>
            <a:prstGeom prst="rect">
              <a:avLst/>
            </a:prstGeom>
            <a:solidFill>
              <a:schemeClr val="bg1"/>
            </a:solidFill>
            <a:ln w="254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270000" indent="-270000" algn="ctr">
                <a:spcBef>
                  <a:spcPts val="1800"/>
                </a:spcBef>
                <a:buClr>
                  <a:srgbClr val="990000"/>
                </a:buClr>
              </a:pPr>
              <a:r>
                <a:rPr lang="de-DE" sz="800" b="1" dirty="0" smtClean="0">
                  <a:solidFill>
                    <a:srgbClr val="0070C0"/>
                  </a:solidFill>
                </a:rPr>
                <a:t>Manufacturing </a:t>
              </a:r>
              <a:r>
                <a:rPr lang="de-DE" sz="800" b="1" dirty="0" err="1" smtClean="0">
                  <a:solidFill>
                    <a:srgbClr val="0070C0"/>
                  </a:solidFill>
                </a:rPr>
                <a:t>data</a:t>
              </a:r>
              <a:endParaRPr lang="de-DE" sz="800" b="1" dirty="0" smtClean="0">
                <a:solidFill>
                  <a:srgbClr val="0070C0"/>
                </a:solidFill>
              </a:endParaRPr>
            </a:p>
          </p:txBody>
        </p:sp>
        <p:sp>
          <p:nvSpPr>
            <p:cNvPr id="25" name="Rechteck 24"/>
            <p:cNvSpPr/>
            <p:nvPr/>
          </p:nvSpPr>
          <p:spPr bwMode="auto">
            <a:xfrm>
              <a:off x="4031940" y="3573016"/>
              <a:ext cx="1566174" cy="180020"/>
            </a:xfrm>
            <a:prstGeom prst="rect">
              <a:avLst/>
            </a:prstGeom>
            <a:solidFill>
              <a:schemeClr val="bg1"/>
            </a:solidFill>
            <a:ln w="254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270000" indent="-270000" algn="ctr">
                <a:spcBef>
                  <a:spcPts val="1800"/>
                </a:spcBef>
                <a:buClr>
                  <a:srgbClr val="990000"/>
                </a:buClr>
              </a:pPr>
              <a:r>
                <a:rPr lang="de-DE" sz="800" b="1" dirty="0" smtClean="0">
                  <a:solidFill>
                    <a:srgbClr val="0070C0"/>
                  </a:solidFill>
                </a:rPr>
                <a:t>Disposition </a:t>
              </a:r>
              <a:r>
                <a:rPr lang="de-DE" sz="800" b="1" dirty="0" err="1" smtClean="0">
                  <a:solidFill>
                    <a:srgbClr val="0070C0"/>
                  </a:solidFill>
                </a:rPr>
                <a:t>data</a:t>
              </a:r>
              <a:endParaRPr lang="de-DE" sz="800" b="1" dirty="0" smtClean="0">
                <a:solidFill>
                  <a:srgbClr val="0070C0"/>
                </a:solidFill>
              </a:endParaRPr>
            </a:p>
          </p:txBody>
        </p:sp>
        <p:sp>
          <p:nvSpPr>
            <p:cNvPr id="26" name="Rechteck 25"/>
            <p:cNvSpPr/>
            <p:nvPr/>
          </p:nvSpPr>
          <p:spPr bwMode="auto">
            <a:xfrm rot="5400000">
              <a:off x="5084748" y="2960640"/>
              <a:ext cx="1566174" cy="144634"/>
            </a:xfrm>
            <a:prstGeom prst="rect">
              <a:avLst/>
            </a:prstGeom>
            <a:solidFill>
              <a:schemeClr val="bg1"/>
            </a:solidFill>
            <a:ln w="254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270000" indent="-270000" algn="ctr">
                <a:spcBef>
                  <a:spcPts val="1800"/>
                </a:spcBef>
                <a:buClr>
                  <a:srgbClr val="990000"/>
                </a:buClr>
              </a:pPr>
              <a:r>
                <a:rPr lang="de-DE" sz="800" b="1" dirty="0" err="1" smtClean="0">
                  <a:solidFill>
                    <a:srgbClr val="FF0066"/>
                  </a:solidFill>
                </a:rPr>
                <a:t>Process</a:t>
              </a:r>
              <a:r>
                <a:rPr lang="de-DE" sz="800" b="1" dirty="0" smtClean="0">
                  <a:solidFill>
                    <a:srgbClr val="FF0066"/>
                  </a:solidFill>
                </a:rPr>
                <a:t> </a:t>
              </a:r>
              <a:r>
                <a:rPr lang="de-DE" sz="800" b="1" dirty="0" err="1" smtClean="0">
                  <a:solidFill>
                    <a:srgbClr val="FF0066"/>
                  </a:solidFill>
                </a:rPr>
                <a:t>coordination</a:t>
              </a:r>
              <a:endParaRPr lang="de-DE" sz="800" b="1" dirty="0" smtClean="0">
                <a:solidFill>
                  <a:srgbClr val="FF0066"/>
                </a:solidFill>
              </a:endParaRPr>
            </a:p>
          </p:txBody>
        </p:sp>
        <p:sp>
          <p:nvSpPr>
            <p:cNvPr id="27" name="Rechteck 26"/>
            <p:cNvSpPr/>
            <p:nvPr/>
          </p:nvSpPr>
          <p:spPr bwMode="auto">
            <a:xfrm rot="16200000">
              <a:off x="-743399" y="2947755"/>
              <a:ext cx="2601906" cy="108012"/>
            </a:xfrm>
            <a:prstGeom prst="rect">
              <a:avLst/>
            </a:prstGeom>
            <a:solidFill>
              <a:schemeClr val="bg1"/>
            </a:solidFill>
            <a:ln w="254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270000" indent="-270000" algn="ctr">
                <a:spcBef>
                  <a:spcPts val="1800"/>
                </a:spcBef>
                <a:buClr>
                  <a:srgbClr val="990000"/>
                </a:buClr>
              </a:pPr>
              <a:r>
                <a:rPr lang="de-DE" sz="800" b="1" dirty="0" err="1" smtClean="0">
                  <a:solidFill>
                    <a:srgbClr val="0070C0"/>
                  </a:solidFill>
                </a:rPr>
                <a:t>Process</a:t>
              </a:r>
              <a:r>
                <a:rPr lang="de-DE" sz="800" b="1" dirty="0" smtClean="0">
                  <a:solidFill>
                    <a:srgbClr val="0070C0"/>
                  </a:solidFill>
                </a:rPr>
                <a:t> </a:t>
              </a:r>
              <a:r>
                <a:rPr lang="de-DE" sz="800" b="1" dirty="0" err="1" smtClean="0">
                  <a:solidFill>
                    <a:srgbClr val="0070C0"/>
                  </a:solidFill>
                </a:rPr>
                <a:t>and</a:t>
              </a:r>
              <a:r>
                <a:rPr lang="de-DE" sz="800" b="1" dirty="0" smtClean="0">
                  <a:solidFill>
                    <a:srgbClr val="0070C0"/>
                  </a:solidFill>
                </a:rPr>
                <a:t> environmental </a:t>
              </a:r>
              <a:r>
                <a:rPr lang="de-DE" sz="800" b="1" dirty="0" err="1" smtClean="0">
                  <a:solidFill>
                    <a:srgbClr val="0070C0"/>
                  </a:solidFill>
                </a:rPr>
                <a:t>events</a:t>
              </a:r>
              <a:endParaRPr lang="de-DE" sz="800" b="1" dirty="0" smtClean="0">
                <a:solidFill>
                  <a:srgbClr val="0070C0"/>
                </a:solidFill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6012160" y="661608"/>
              <a:ext cx="2592288" cy="187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180000" indent="-180000">
                <a:spcBef>
                  <a:spcPts val="900"/>
                </a:spcBef>
                <a:buClr>
                  <a:srgbClr val="0070C0"/>
                </a:buClr>
                <a:buSzPct val="120000"/>
                <a:buFont typeface="Wingdings" pitchFamily="2" charset="2"/>
                <a:buChar char="§"/>
              </a:pPr>
              <a:r>
                <a:rPr lang="de-DE" sz="1300" dirty="0" smtClean="0">
                  <a:solidFill>
                    <a:prstClr val="black"/>
                  </a:solidFill>
                </a:rPr>
                <a:t>Adaptive multimodal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logistics</a:t>
              </a:r>
              <a:r>
                <a:rPr lang="de-DE" sz="1300" dirty="0" smtClean="0">
                  <a:solidFill>
                    <a:prstClr val="black"/>
                  </a:solidFill>
                </a:rPr>
                <a:t>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networks</a:t>
              </a:r>
              <a:r>
                <a:rPr lang="de-DE" sz="1300" dirty="0" smtClean="0">
                  <a:solidFill>
                    <a:prstClr val="black"/>
                  </a:solidFill>
                </a:rPr>
                <a:t>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through</a:t>
              </a:r>
              <a:r>
                <a:rPr lang="de-DE" sz="1300" dirty="0" smtClean="0">
                  <a:solidFill>
                    <a:prstClr val="black"/>
                  </a:solidFill>
                </a:rPr>
                <a:t>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integrated</a:t>
              </a:r>
              <a:r>
                <a:rPr lang="de-DE" sz="1300" dirty="0" smtClean="0">
                  <a:solidFill>
                    <a:prstClr val="black"/>
                  </a:solidFill>
                </a:rPr>
                <a:t>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supply</a:t>
              </a:r>
              <a:r>
                <a:rPr lang="de-DE" sz="1300" dirty="0" smtClean="0">
                  <a:solidFill>
                    <a:prstClr val="black"/>
                  </a:solidFill>
                </a:rPr>
                <a:t>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chain</a:t>
              </a:r>
              <a:r>
                <a:rPr lang="de-DE" sz="1300" dirty="0" smtClean="0">
                  <a:solidFill>
                    <a:prstClr val="black"/>
                  </a:solidFill>
                </a:rPr>
                <a:t>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planning</a:t>
              </a:r>
              <a:r>
                <a:rPr lang="de-DE" sz="1300" dirty="0" smtClean="0">
                  <a:solidFill>
                    <a:prstClr val="black"/>
                  </a:solidFill>
                </a:rPr>
                <a:t>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and</a:t>
              </a:r>
              <a:r>
                <a:rPr lang="de-DE" sz="1300" dirty="0" smtClean="0">
                  <a:solidFill>
                    <a:prstClr val="black"/>
                  </a:solidFill>
                </a:rPr>
                <a:t>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control</a:t>
              </a:r>
              <a:endParaRPr lang="de-DE" sz="1300" dirty="0" smtClean="0">
                <a:solidFill>
                  <a:prstClr val="black"/>
                </a:solidFill>
              </a:endParaRPr>
            </a:p>
            <a:p>
              <a:pPr marL="180000" indent="-180000">
                <a:spcBef>
                  <a:spcPts val="900"/>
                </a:spcBef>
                <a:buClr>
                  <a:srgbClr val="0070C0"/>
                </a:buClr>
                <a:buSzPct val="120000"/>
                <a:buFont typeface="Wingdings" pitchFamily="2" charset="2"/>
                <a:buChar char="§"/>
              </a:pPr>
              <a:r>
                <a:rPr lang="de-DE" sz="1300" dirty="0" smtClean="0">
                  <a:solidFill>
                    <a:prstClr val="black"/>
                  </a:solidFill>
                </a:rPr>
                <a:t>The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foundation</a:t>
              </a:r>
              <a:r>
                <a:rPr lang="de-DE" sz="1300" dirty="0" smtClean="0">
                  <a:solidFill>
                    <a:prstClr val="black"/>
                  </a:solidFill>
                </a:rPr>
                <a:t>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is</a:t>
              </a:r>
              <a:r>
                <a:rPr lang="de-DE" sz="1300" dirty="0" smtClean="0">
                  <a:solidFill>
                    <a:prstClr val="black"/>
                  </a:solidFill>
                </a:rPr>
                <a:t>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built</a:t>
              </a:r>
              <a:r>
                <a:rPr lang="de-DE" sz="1300" dirty="0" smtClean="0">
                  <a:solidFill>
                    <a:prstClr val="black"/>
                  </a:solidFill>
                </a:rPr>
                <a:t>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by</a:t>
              </a:r>
              <a:r>
                <a:rPr lang="de-DE" sz="1300" dirty="0" smtClean="0">
                  <a:solidFill>
                    <a:prstClr val="black"/>
                  </a:solidFill>
                </a:rPr>
                <a:t>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models</a:t>
              </a:r>
              <a:r>
                <a:rPr lang="de-DE" sz="1300" dirty="0" smtClean="0">
                  <a:solidFill>
                    <a:prstClr val="black"/>
                  </a:solidFill>
                </a:rPr>
                <a:t>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of</a:t>
              </a:r>
              <a:r>
                <a:rPr lang="de-DE" sz="1300" dirty="0" smtClean="0">
                  <a:solidFill>
                    <a:prstClr val="black"/>
                  </a:solidFill>
                </a:rPr>
                <a:t> agile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networks</a:t>
              </a:r>
              <a:r>
                <a:rPr lang="de-DE" sz="1300" dirty="0" smtClean="0">
                  <a:solidFill>
                    <a:prstClr val="black"/>
                  </a:solidFill>
                </a:rPr>
                <a:t>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and</a:t>
              </a:r>
              <a:r>
                <a:rPr lang="de-DE" sz="1300" dirty="0" smtClean="0">
                  <a:solidFill>
                    <a:prstClr val="black"/>
                  </a:solidFill>
                </a:rPr>
                <a:t> intermodal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supply</a:t>
              </a:r>
              <a:r>
                <a:rPr lang="de-DE" sz="1300" dirty="0" smtClean="0">
                  <a:solidFill>
                    <a:prstClr val="black"/>
                  </a:solidFill>
                </a:rPr>
                <a:t>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chains</a:t>
              </a:r>
              <a:endParaRPr lang="de-DE" sz="13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6012160" y="2788225"/>
              <a:ext cx="2592288" cy="102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180000" indent="-180000">
                <a:spcBef>
                  <a:spcPts val="900"/>
                </a:spcBef>
                <a:buClr>
                  <a:srgbClr val="0070C0"/>
                </a:buClr>
                <a:buSzPct val="120000"/>
                <a:buFont typeface="Wingdings" pitchFamily="2" charset="2"/>
                <a:buChar char="§"/>
              </a:pPr>
              <a:r>
                <a:rPr lang="de-DE" sz="1300" dirty="0" smtClean="0">
                  <a:solidFill>
                    <a:prstClr val="black"/>
                  </a:solidFill>
                </a:rPr>
                <a:t>High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resolution</a:t>
              </a:r>
              <a:r>
                <a:rPr lang="de-DE" sz="1300" dirty="0" smtClean="0">
                  <a:solidFill>
                    <a:prstClr val="black"/>
                  </a:solidFill>
                </a:rPr>
                <a:t> real-time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data</a:t>
              </a:r>
              <a:r>
                <a:rPr lang="de-DE" sz="1300" dirty="0" smtClean="0">
                  <a:solidFill>
                    <a:prstClr val="black"/>
                  </a:solidFill>
                </a:rPr>
                <a:t>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are</a:t>
              </a:r>
              <a:r>
                <a:rPr lang="de-DE" sz="1300" dirty="0" smtClean="0">
                  <a:solidFill>
                    <a:prstClr val="black"/>
                  </a:solidFill>
                </a:rPr>
                <a:t>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collected</a:t>
              </a:r>
              <a:r>
                <a:rPr lang="de-DE" sz="1300" dirty="0" smtClean="0">
                  <a:solidFill>
                    <a:prstClr val="black"/>
                  </a:solidFill>
                </a:rPr>
                <a:t>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at</a:t>
              </a:r>
              <a:r>
                <a:rPr lang="de-DE" sz="1300" dirty="0" smtClean="0">
                  <a:solidFill>
                    <a:prstClr val="black"/>
                  </a:solidFill>
                </a:rPr>
                <a:t>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the</a:t>
              </a:r>
              <a:r>
                <a:rPr lang="de-DE" sz="1300" dirty="0" smtClean="0">
                  <a:solidFill>
                    <a:prstClr val="black"/>
                  </a:solidFill>
                </a:rPr>
                <a:t> Event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Cloud</a:t>
              </a:r>
              <a:r>
                <a:rPr lang="de-DE" sz="1300" dirty="0" smtClean="0">
                  <a:solidFill>
                    <a:prstClr val="black"/>
                  </a:solidFill>
                </a:rPr>
                <a:t>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and</a:t>
              </a:r>
              <a:r>
                <a:rPr lang="de-DE" sz="1300" dirty="0" smtClean="0">
                  <a:solidFill>
                    <a:prstClr val="black"/>
                  </a:solidFill>
                </a:rPr>
                <a:t>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aggregated</a:t>
              </a:r>
              <a:r>
                <a:rPr lang="de-DE" sz="1300" dirty="0" smtClean="0">
                  <a:solidFill>
                    <a:prstClr val="black"/>
                  </a:solidFill>
                </a:rPr>
                <a:t>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to</a:t>
              </a:r>
              <a:r>
                <a:rPr lang="de-DE" sz="1300" dirty="0" smtClean="0">
                  <a:solidFill>
                    <a:prstClr val="black"/>
                  </a:solidFill>
                </a:rPr>
                <a:t>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complex</a:t>
              </a:r>
              <a:r>
                <a:rPr lang="de-DE" sz="1300" dirty="0" smtClean="0">
                  <a:solidFill>
                    <a:prstClr val="black"/>
                  </a:solidFill>
                </a:rPr>
                <a:t>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events</a:t>
              </a:r>
              <a:endParaRPr lang="de-DE" sz="13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6012160" y="4037146"/>
              <a:ext cx="2592288" cy="14080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180000" indent="-180000">
                <a:spcBef>
                  <a:spcPts val="900"/>
                </a:spcBef>
                <a:buClr>
                  <a:srgbClr val="0070C0"/>
                </a:buClr>
                <a:buSzPct val="120000"/>
                <a:buFont typeface="Wingdings" pitchFamily="2" charset="2"/>
                <a:buChar char="§"/>
              </a:pPr>
              <a:r>
                <a:rPr lang="de-DE" sz="1300" dirty="0" err="1" smtClean="0">
                  <a:solidFill>
                    <a:prstClr val="black"/>
                  </a:solidFill>
                </a:rPr>
                <a:t>Automated</a:t>
              </a:r>
              <a:r>
                <a:rPr lang="de-DE" sz="1300" dirty="0" smtClean="0">
                  <a:solidFill>
                    <a:prstClr val="black"/>
                  </a:solidFill>
                </a:rPr>
                <a:t>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supply</a:t>
              </a:r>
              <a:r>
                <a:rPr lang="de-DE" sz="1300" dirty="0" smtClean="0">
                  <a:solidFill>
                    <a:prstClr val="black"/>
                  </a:solidFill>
                </a:rPr>
                <a:t>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of</a:t>
              </a:r>
              <a:r>
                <a:rPr lang="de-DE" sz="1300" dirty="0" smtClean="0">
                  <a:solidFill>
                    <a:prstClr val="black"/>
                  </a:solidFill>
                </a:rPr>
                <a:t> alternative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actions</a:t>
              </a:r>
              <a:r>
                <a:rPr lang="de-DE" sz="1300" dirty="0" smtClean="0">
                  <a:solidFill>
                    <a:prstClr val="black"/>
                  </a:solidFill>
                </a:rPr>
                <a:t>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to</a:t>
              </a:r>
              <a:r>
                <a:rPr lang="de-DE" sz="1300" dirty="0" smtClean="0">
                  <a:solidFill>
                    <a:prstClr val="black"/>
                  </a:solidFill>
                </a:rPr>
                <a:t>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support</a:t>
              </a:r>
              <a:r>
                <a:rPr lang="de-DE" sz="1300" dirty="0" smtClean="0">
                  <a:solidFill>
                    <a:prstClr val="black"/>
                  </a:solidFill>
                </a:rPr>
                <a:t>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supply</a:t>
              </a:r>
              <a:r>
                <a:rPr lang="de-DE" sz="1300" dirty="0" smtClean="0">
                  <a:solidFill>
                    <a:prstClr val="black"/>
                  </a:solidFill>
                </a:rPr>
                <a:t>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chain</a:t>
              </a:r>
              <a:r>
                <a:rPr lang="de-DE" sz="1300" dirty="0" smtClean="0">
                  <a:solidFill>
                    <a:prstClr val="black"/>
                  </a:solidFill>
                </a:rPr>
                <a:t>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planners</a:t>
              </a:r>
              <a:endParaRPr lang="de-DE" sz="1300" dirty="0" smtClean="0">
                <a:solidFill>
                  <a:prstClr val="black"/>
                </a:solidFill>
              </a:endParaRPr>
            </a:p>
            <a:p>
              <a:pPr marL="180000" indent="-180000">
                <a:spcBef>
                  <a:spcPts val="900"/>
                </a:spcBef>
                <a:buClr>
                  <a:srgbClr val="0070C0"/>
                </a:buClr>
                <a:buSzPct val="120000"/>
                <a:buFont typeface="Wingdings" pitchFamily="2" charset="2"/>
                <a:buChar char="§"/>
              </a:pPr>
              <a:r>
                <a:rPr lang="de-DE" sz="1300" dirty="0" err="1" smtClean="0">
                  <a:solidFill>
                    <a:prstClr val="black"/>
                  </a:solidFill>
                </a:rPr>
                <a:t>Control</a:t>
              </a:r>
              <a:r>
                <a:rPr lang="de-DE" sz="1300" dirty="0" smtClean="0">
                  <a:solidFill>
                    <a:prstClr val="black"/>
                  </a:solidFill>
                </a:rPr>
                <a:t>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through</a:t>
              </a:r>
              <a:r>
                <a:rPr lang="de-DE" sz="1300" dirty="0" smtClean="0">
                  <a:solidFill>
                    <a:prstClr val="black"/>
                  </a:solidFill>
                </a:rPr>
                <a:t>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evaluated</a:t>
              </a:r>
              <a:r>
                <a:rPr lang="de-DE" sz="1300" dirty="0" smtClean="0">
                  <a:solidFill>
                    <a:prstClr val="black"/>
                  </a:solidFill>
                </a:rPr>
                <a:t>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options</a:t>
              </a:r>
              <a:r>
                <a:rPr lang="de-DE" sz="1300" dirty="0" smtClean="0">
                  <a:solidFill>
                    <a:prstClr val="black"/>
                  </a:solidFill>
                </a:rPr>
                <a:t>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for</a:t>
              </a:r>
              <a:r>
                <a:rPr lang="de-DE" sz="1300" dirty="0" smtClean="0">
                  <a:solidFill>
                    <a:prstClr val="black"/>
                  </a:solidFill>
                </a:rPr>
                <a:t>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optimization</a:t>
              </a:r>
              <a:r>
                <a:rPr lang="de-DE" sz="1300" dirty="0" smtClean="0">
                  <a:solidFill>
                    <a:prstClr val="black"/>
                  </a:solidFill>
                </a:rPr>
                <a:t>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of</a:t>
              </a:r>
              <a:r>
                <a:rPr lang="de-DE" sz="1300" dirty="0" smtClean="0">
                  <a:solidFill>
                    <a:prstClr val="black"/>
                  </a:solidFill>
                </a:rPr>
                <a:t>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the</a:t>
              </a:r>
              <a:r>
                <a:rPr lang="de-DE" sz="1300" dirty="0" smtClean="0">
                  <a:solidFill>
                    <a:prstClr val="black"/>
                  </a:solidFill>
                </a:rPr>
                <a:t>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distribution</a:t>
              </a:r>
              <a:r>
                <a:rPr lang="de-DE" sz="1300" dirty="0" smtClean="0">
                  <a:solidFill>
                    <a:prstClr val="black"/>
                  </a:solidFill>
                </a:rPr>
                <a:t> </a:t>
              </a:r>
              <a:r>
                <a:rPr lang="de-DE" sz="1300" dirty="0" err="1" smtClean="0">
                  <a:solidFill>
                    <a:prstClr val="black"/>
                  </a:solidFill>
                </a:rPr>
                <a:t>network</a:t>
              </a:r>
              <a:endParaRPr lang="de-DE" sz="1300" dirty="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2" name="Rechteck 1"/>
          <p:cNvSpPr/>
          <p:nvPr/>
        </p:nvSpPr>
        <p:spPr>
          <a:xfrm>
            <a:off x="532106" y="106927"/>
            <a:ext cx="7964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buClr>
                <a:srgbClr val="990000"/>
              </a:buClr>
            </a:pPr>
            <a:r>
              <a:rPr lang="de-DE" sz="2000" b="1" dirty="0">
                <a:solidFill>
                  <a:srgbClr val="993333"/>
                </a:solidFill>
              </a:rPr>
              <a:t>Smart </a:t>
            </a:r>
            <a:r>
              <a:rPr lang="de-DE" sz="2000" b="1" dirty="0" err="1">
                <a:solidFill>
                  <a:srgbClr val="993333"/>
                </a:solidFill>
              </a:rPr>
              <a:t>Logistics</a:t>
            </a:r>
            <a:r>
              <a:rPr lang="de-DE" sz="2000" b="1" dirty="0">
                <a:solidFill>
                  <a:srgbClr val="993333"/>
                </a:solidFill>
              </a:rPr>
              <a:t> </a:t>
            </a:r>
            <a:r>
              <a:rPr lang="de-DE" sz="2000" b="1" dirty="0" smtClean="0">
                <a:solidFill>
                  <a:srgbClr val="993333"/>
                </a:solidFill>
              </a:rPr>
              <a:t>Grid</a:t>
            </a:r>
            <a:r>
              <a:rPr lang="de-DE" sz="2000" b="1" dirty="0">
                <a:solidFill>
                  <a:srgbClr val="993333"/>
                </a:solidFill>
              </a:rPr>
              <a:t/>
            </a:r>
            <a:br>
              <a:rPr lang="de-DE" sz="2000" b="1" dirty="0">
                <a:solidFill>
                  <a:srgbClr val="993333"/>
                </a:solidFill>
              </a:rPr>
            </a:br>
            <a:r>
              <a:rPr lang="de-DE" sz="2000" b="1" dirty="0" smtClean="0">
                <a:solidFill>
                  <a:srgbClr val="993333"/>
                </a:solidFill>
              </a:rPr>
              <a:t>Supply Chain </a:t>
            </a:r>
            <a:r>
              <a:rPr lang="de-DE" sz="2000" b="1" dirty="0" err="1" smtClean="0">
                <a:solidFill>
                  <a:srgbClr val="993333"/>
                </a:solidFill>
              </a:rPr>
              <a:t>Operations</a:t>
            </a:r>
            <a:r>
              <a:rPr lang="de-DE" sz="2000" b="1" dirty="0" smtClean="0">
                <a:solidFill>
                  <a:srgbClr val="993333"/>
                </a:solidFill>
              </a:rPr>
              <a:t> </a:t>
            </a:r>
            <a:r>
              <a:rPr lang="de-DE" sz="2000" b="1" dirty="0" err="1" smtClean="0">
                <a:solidFill>
                  <a:srgbClr val="993333"/>
                </a:solidFill>
              </a:rPr>
              <a:t>Room</a:t>
            </a:r>
            <a:r>
              <a:rPr lang="de-DE" sz="2000" b="1" dirty="0" smtClean="0">
                <a:solidFill>
                  <a:srgbClr val="993333"/>
                </a:solidFill>
              </a:rPr>
              <a:t> and Event Cloud</a:t>
            </a:r>
            <a:endParaRPr lang="de-DE" sz="2000" b="1" dirty="0">
              <a:solidFill>
                <a:srgbClr val="99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78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19&quot;&gt;&lt;version val=&quot;17872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0&quot;/&gt;&lt;/m_mruColor&gt;&lt;m_eweekdayFirstOfWorkweek val=&quot;2&quot;/&gt;&lt;m_eweekdayFirstOfWeekend val=&quot;7&quot;/&gt;&lt;m_mapectfillschemeMRU/&gt;&lt;/CPresentation&gt;&lt;CDefaultPrec id=&quot;9&quot;&gt;&lt;m_precDefault/&gt;&lt;/CDefaultPrec&gt;&lt;CDefaultPrec id=&quot;8&quot;&gt;&lt;m_precDefault/&gt;&lt;/CDefaultPrec&gt;&lt;CDefaultPrec id=&quot;7&quot;&gt;&lt;m_precDefault&gt;&lt;m_strFormatTime&gt;%#m&lt;/m_strFormatTime&gt;&lt;/m_precDefault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MinusSymbol&gt;-&lt;/m_chMinusSymbol&gt;&lt;m_chDecimalSymbol&gt;,&lt;/m_chDecimalSymbol&gt;&lt;m_nGroupingDigits val=&quot;3&quot;/&gt;&lt;m_chGroupingSymbol&gt;.&lt;/m_chGroupingSymbol&gt;&lt;/m_precDefault&gt;&lt;/CDefaultPrec&gt;&lt;/root&gt;"/>
  <p:tag name="THINKCELLUNDODONOTDELETE" val="9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n5jOIkbkq3Gm0R7D0d9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n5jOIkbkq3Gm0R7D0d9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n5jOIkbkq3Gm0R7D0d9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n5jOIkbkq3Gm0R7D0d9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n5jOIkbkq3Gm0R7D0d9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n5jOIkbkq3Gm0R7D0d9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n5jOIkbkq3Gm0R7D0d9g"/>
</p:tagLst>
</file>

<file path=ppt/theme/theme1.xml><?xml version="1.0" encoding="utf-8"?>
<a:theme xmlns:a="http://schemas.openxmlformats.org/drawingml/2006/main" name="Bereich Logistik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sq">
          <a:solidFill>
            <a:srgbClr val="990000"/>
          </a:solidFill>
          <a:miter lim="800000"/>
        </a:ln>
      </a:spPr>
      <a:bodyPr rtlCol="0" anchor="ctr">
        <a:normAutofit/>
      </a:bodyPr>
      <a:lstStyle>
        <a:defPPr marL="270000" indent="-270000" algn="ctr">
          <a:spcBef>
            <a:spcPts val="1800"/>
          </a:spcBef>
          <a:buClr>
            <a:srgbClr val="990000"/>
          </a:buClr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180000" indent="-180000">
          <a:spcBef>
            <a:spcPts val="900"/>
          </a:spcBef>
          <a:buClr>
            <a:srgbClr val="CCCCCC"/>
          </a:buClr>
          <a:buSzPct val="120000"/>
          <a:buFont typeface="Wingdings" pitchFamily="2" charset="2"/>
          <a:buChar char="§"/>
          <a:defRPr dirty="0" smtClean="0">
            <a:solidFill>
              <a:prstClr val="black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Bereich Logistik">
  <a:themeElements>
    <a:clrScheme name="Axe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6C4712"/>
      </a:accent1>
      <a:accent2>
        <a:srgbClr val="00365B"/>
      </a:accent2>
      <a:accent3>
        <a:srgbClr val="464D26"/>
      </a:accent3>
      <a:accent4>
        <a:srgbClr val="9F6000"/>
      </a:accent4>
      <a:accent5>
        <a:srgbClr val="A17C00"/>
      </a:accent5>
      <a:accent6>
        <a:srgbClr val="6E1C26"/>
      </a:accent6>
      <a:hlink>
        <a:srgbClr val="410082"/>
      </a:hlink>
      <a:folHlink>
        <a:srgbClr val="93296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sq">
          <a:solidFill>
            <a:srgbClr val="990000"/>
          </a:solidFill>
          <a:miter lim="800000"/>
        </a:ln>
      </a:spPr>
      <a:bodyPr rtlCol="0" anchor="ctr" anchorCtr="0">
        <a:normAutofit/>
      </a:bodyPr>
      <a:lstStyle>
        <a:defPPr algn="ctr">
          <a:buClr>
            <a:srgbClr val="990000"/>
          </a:buClr>
          <a:buSzPct val="100000"/>
          <a:defRPr dirty="0" smtClean="0">
            <a:solidFill>
              <a:prstClr val="black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180000" indent="-180000">
          <a:spcBef>
            <a:spcPts val="900"/>
          </a:spcBef>
          <a:buClr>
            <a:srgbClr val="CCCCCC"/>
          </a:buClr>
          <a:buSzPct val="120000"/>
          <a:buFont typeface="Wingdings" pitchFamily="2" charset="2"/>
          <a:buChar char="§"/>
          <a:defRPr dirty="0" smtClean="0">
            <a:solidFill>
              <a:prstClr val="black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Benutzerdefiniertes Design">
  <a:themeElements>
    <a:clrScheme name="Zalando GmbH">
      <a:dk1>
        <a:sysClr val="windowText" lastClr="000000"/>
      </a:dk1>
      <a:lt1>
        <a:sysClr val="window" lastClr="FFFFFF"/>
      </a:lt1>
      <a:dk2>
        <a:srgbClr val="FFCC66"/>
      </a:dk2>
      <a:lt2>
        <a:srgbClr val="FF9933"/>
      </a:lt2>
      <a:accent1>
        <a:srgbClr val="999999"/>
      </a:accent1>
      <a:accent2>
        <a:srgbClr val="FF9933"/>
      </a:accent2>
      <a:accent3>
        <a:srgbClr val="FF6600"/>
      </a:accent3>
      <a:accent4>
        <a:srgbClr val="E6E6E6"/>
      </a:accent4>
      <a:accent5>
        <a:srgbClr val="FF9933"/>
      </a:accent5>
      <a:accent6>
        <a:srgbClr val="999999"/>
      </a:accent6>
      <a:hlink>
        <a:srgbClr val="666666"/>
      </a:hlink>
      <a:folHlink>
        <a:srgbClr val="333333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Bereich Logistik">
  <a:themeElements>
    <a:clrScheme name="TU Berli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CCCCCC"/>
      </a:accent2>
      <a:accent3>
        <a:srgbClr val="B2B2B2"/>
      </a:accent3>
      <a:accent4>
        <a:srgbClr val="FFB3B3"/>
      </a:accent4>
      <a:accent5>
        <a:srgbClr val="1F497D"/>
      </a:accent5>
      <a:accent6>
        <a:srgbClr val="F79646"/>
      </a:accent6>
      <a:hlink>
        <a:srgbClr val="632423"/>
      </a:hlink>
      <a:folHlink>
        <a:srgbClr val="953734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sq">
          <a:solidFill>
            <a:srgbClr val="990000"/>
          </a:solidFill>
          <a:miter lim="800000"/>
        </a:ln>
      </a:spPr>
      <a:bodyPr rtlCol="0" anchor="ctr" anchorCtr="0">
        <a:normAutofit/>
      </a:bodyPr>
      <a:lstStyle>
        <a:defPPr algn="ctr">
          <a:buClr>
            <a:srgbClr val="990000"/>
          </a:buClr>
          <a:buSzPct val="100000"/>
          <a:defRPr dirty="0" smtClean="0">
            <a:solidFill>
              <a:prstClr val="black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180000" indent="-180000">
          <a:spcBef>
            <a:spcPts val="900"/>
          </a:spcBef>
          <a:buClr>
            <a:srgbClr val="CCCCCC"/>
          </a:buClr>
          <a:buSzPct val="120000"/>
          <a:buFont typeface="Wingdings" pitchFamily="2" charset="2"/>
          <a:buChar char="§"/>
          <a:defRPr dirty="0" smtClean="0">
            <a:solidFill>
              <a:prstClr val="black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Design_Logistik_201012">
  <a:themeElements>
    <a:clrScheme name="Axe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6C4712"/>
      </a:accent1>
      <a:accent2>
        <a:srgbClr val="00365B"/>
      </a:accent2>
      <a:accent3>
        <a:srgbClr val="464D26"/>
      </a:accent3>
      <a:accent4>
        <a:srgbClr val="9F6000"/>
      </a:accent4>
      <a:accent5>
        <a:srgbClr val="A17C00"/>
      </a:accent5>
      <a:accent6>
        <a:srgbClr val="6E1C26"/>
      </a:accent6>
      <a:hlink>
        <a:srgbClr val="410082"/>
      </a:hlink>
      <a:folHlink>
        <a:srgbClr val="93296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sq">
          <a:solidFill>
            <a:srgbClr val="990000"/>
          </a:solidFill>
          <a:miter lim="800000"/>
        </a:ln>
      </a:spPr>
      <a:bodyPr rtlCol="0" anchor="ctr" anchorCtr="0">
        <a:normAutofit/>
      </a:bodyPr>
      <a:lstStyle>
        <a:defPPr algn="ctr">
          <a:buClr>
            <a:srgbClr val="990000"/>
          </a:buClr>
          <a:buSzPct val="100000"/>
          <a:defRPr dirty="0" smtClean="0">
            <a:solidFill>
              <a:prstClr val="black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180000" indent="-180000">
          <a:spcBef>
            <a:spcPts val="900"/>
          </a:spcBef>
          <a:buClr>
            <a:srgbClr val="CCCCCC"/>
          </a:buClr>
          <a:buSzPct val="120000"/>
          <a:buFont typeface="Wingdings" pitchFamily="2" charset="2"/>
          <a:buChar char="§"/>
          <a:defRPr dirty="0" smtClean="0">
            <a:solidFill>
              <a:prstClr val="black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3_Bereich Logistik">
  <a:themeElements>
    <a:clrScheme name="TU Berli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CCCCCC"/>
      </a:accent2>
      <a:accent3>
        <a:srgbClr val="B2B2B2"/>
      </a:accent3>
      <a:accent4>
        <a:srgbClr val="FFB3B3"/>
      </a:accent4>
      <a:accent5>
        <a:srgbClr val="1F497D"/>
      </a:accent5>
      <a:accent6>
        <a:srgbClr val="F79646"/>
      </a:accent6>
      <a:hlink>
        <a:srgbClr val="632423"/>
      </a:hlink>
      <a:folHlink>
        <a:srgbClr val="953734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sq">
          <a:solidFill>
            <a:srgbClr val="990000"/>
          </a:solidFill>
          <a:miter lim="800000"/>
        </a:ln>
      </a:spPr>
      <a:bodyPr rtlCol="0" anchor="ctr" anchorCtr="0">
        <a:normAutofit/>
      </a:bodyPr>
      <a:lstStyle>
        <a:defPPr algn="ctr">
          <a:buClr>
            <a:srgbClr val="990000"/>
          </a:buClr>
          <a:buSzPct val="100000"/>
          <a:defRPr dirty="0" smtClean="0">
            <a:solidFill>
              <a:prstClr val="black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180000" indent="-180000">
          <a:spcBef>
            <a:spcPts val="900"/>
          </a:spcBef>
          <a:buClr>
            <a:srgbClr val="CCCCCC"/>
          </a:buClr>
          <a:buSzPct val="120000"/>
          <a:buFont typeface="Wingdings" pitchFamily="2" charset="2"/>
          <a:buChar char="§"/>
          <a:defRPr dirty="0" smtClean="0">
            <a:solidFill>
              <a:prstClr val="black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614</Words>
  <Application>Microsoft Office PowerPoint</Application>
  <PresentationFormat>On-screen Show (4:3)</PresentationFormat>
  <Paragraphs>216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Bereich Logistik</vt:lpstr>
      <vt:lpstr>1_Bereich Logistik</vt:lpstr>
      <vt:lpstr>1_Benutzerdefiniertes Design</vt:lpstr>
      <vt:lpstr>2_Bereich Logistik</vt:lpstr>
      <vt:lpstr>Design_Logistik_201012</vt:lpstr>
      <vt:lpstr>3_Bereich Logistik</vt:lpstr>
      <vt:lpstr>PowerPoint Presentation</vt:lpstr>
      <vt:lpstr>Discussion of a Sustainability Ranking in Mega-cities Indicators and results</vt:lpstr>
      <vt:lpstr>PowerPoint Presentation</vt:lpstr>
      <vt:lpstr>An Integrated Concept for electric mobile city logistics: Smart e-User</vt:lpstr>
      <vt:lpstr>PowerPoint Presentation</vt:lpstr>
    </vt:vector>
  </TitlesOfParts>
  <Company>TU Berlin, Bereich Logistik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Unternehmensorganisation Thiel</dc:title>
  <dc:creator>Supervisor</dc:creator>
  <cp:lastModifiedBy>Temporary</cp:lastModifiedBy>
  <cp:revision>1782</cp:revision>
  <cp:lastPrinted>2015-01-12T10:27:35Z</cp:lastPrinted>
  <dcterms:created xsi:type="dcterms:W3CDTF">2006-06-30T09:59:11Z</dcterms:created>
  <dcterms:modified xsi:type="dcterms:W3CDTF">2015-01-16T15:52:53Z</dcterms:modified>
</cp:coreProperties>
</file>