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4" r:id="rId3"/>
    <p:sldId id="301" r:id="rId4"/>
    <p:sldId id="302" r:id="rId5"/>
    <p:sldId id="303" r:id="rId6"/>
    <p:sldId id="295" r:id="rId7"/>
    <p:sldId id="304" r:id="rId8"/>
    <p:sldId id="297" r:id="rId9"/>
    <p:sldId id="298" r:id="rId10"/>
    <p:sldId id="305" r:id="rId11"/>
    <p:sldId id="299" r:id="rId12"/>
    <p:sldId id="300" r:id="rId13"/>
    <p:sldId id="292" r:id="rId14"/>
  </p:sldIdLst>
  <p:sldSz cx="9144000" cy="6858000" type="screen4x3"/>
  <p:notesSz cx="6662738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249"/>
    <a:srgbClr val="56AC51"/>
    <a:srgbClr val="540B2B"/>
    <a:srgbClr val="D43331"/>
    <a:srgbClr val="DF6532"/>
    <a:srgbClr val="00292B"/>
    <a:srgbClr val="EB9C28"/>
    <a:srgbClr val="50B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75" autoAdjust="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1632" y="-96"/>
      </p:cViewPr>
      <p:guideLst>
        <p:guide orient="horz" pos="832"/>
        <p:guide orient="horz" pos="617"/>
        <p:guide orient="horz" pos="453"/>
        <p:guide pos="5472"/>
        <p:guide pos="9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4011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BAE97-2284-7441-974C-6F310E695941}" type="datetimeFigureOut">
              <a:rPr lang="fr-FR" smtClean="0"/>
              <a:pPr/>
              <a:t>16/01/2015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4011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E9515-B9ED-9444-818C-52C0A28668C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7403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4011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BF158-6622-A540-999B-EEC6DD0F68F4}" type="datetimeFigureOut">
              <a:rPr lang="fr-FR" smtClean="0"/>
              <a:pPr/>
              <a:t>16/01/2015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4011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3A399-E0F5-7B40-99B3-BB69A5FFE37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997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ITP_LOGO-BASELINE-HORIZ_POS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762584" cy="1702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48842" y="1760537"/>
            <a:ext cx="6677025" cy="2655360"/>
          </a:xfrm>
        </p:spPr>
        <p:txBody>
          <a:bodyPr/>
          <a:lstStyle>
            <a:lvl1pPr>
              <a:defRPr baseline="0">
                <a:solidFill>
                  <a:srgbClr val="184249"/>
                </a:solidFill>
              </a:defRPr>
            </a:lvl1pPr>
          </a:lstStyle>
          <a:p>
            <a:r>
              <a:rPr lang="fr-FR" dirty="0" smtClean="0"/>
              <a:t>TITLE OF</a:t>
            </a:r>
            <a:br>
              <a:rPr lang="fr-FR" dirty="0" smtClean="0"/>
            </a:br>
            <a:r>
              <a:rPr lang="fr-FR" dirty="0" smtClean="0"/>
              <a:t>THE POWERPOINT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38259" y="3303585"/>
            <a:ext cx="7126288" cy="626534"/>
          </a:xfr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DF65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SUBTITLE</a:t>
            </a:r>
          </a:p>
          <a:p>
            <a:r>
              <a:rPr lang="fr-FR" dirty="0" smtClean="0"/>
              <a:t>PLACE, DATE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471-4BF4-1543-BDFC-C5A37335D688}" type="datetime1">
              <a:rPr lang="fr-FR" smtClean="0"/>
              <a:pPr/>
              <a:t>16/01/2015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7459133" y="6399649"/>
            <a:ext cx="12276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200" b="1" i="0" dirty="0" smtClean="0">
                <a:latin typeface="Rockwell"/>
                <a:cs typeface="Rockwell"/>
              </a:rPr>
              <a:t>UITP</a:t>
            </a:r>
            <a:endParaRPr lang="fr-FR" sz="1200" b="1" i="0" dirty="0">
              <a:latin typeface="Rockwell"/>
              <a:cs typeface="Rockwell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2514600" y="5562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F7C8-2826-B245-A35E-C39ADD7B96E6}" type="datetime1">
              <a:rPr lang="fr-FR" smtClean="0"/>
              <a:pPr/>
              <a:t>16/01/2015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7EDB-F686-3244-9007-D06A118BED12}" type="datetime1">
              <a:rPr lang="fr-FR" smtClean="0"/>
              <a:pPr/>
              <a:t>16/01/2015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CBB8-D766-9A4A-B992-20F027680B39}" type="datetime1">
              <a:rPr lang="fr-FR" smtClean="0"/>
              <a:pPr/>
              <a:t>16/01/2015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071-1A83-CC48-88A5-865A1AB8F92A}" type="datetime1">
              <a:rPr lang="fr-FR" smtClean="0"/>
              <a:pPr/>
              <a:t>16/01/2015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48842" y="484718"/>
            <a:ext cx="6677026" cy="2655360"/>
          </a:xfrm>
        </p:spPr>
        <p:txBody>
          <a:bodyPr/>
          <a:lstStyle>
            <a:lvl1pPr marL="0" indent="0">
              <a:tabLst/>
              <a:defRPr baseline="0">
                <a:solidFill>
                  <a:srgbClr val="184249"/>
                </a:solidFill>
              </a:defRPr>
            </a:lvl1pPr>
          </a:lstStyle>
          <a:p>
            <a:r>
              <a:rPr lang="fr-FR" dirty="0" smtClean="0"/>
              <a:t>TITLE OF</a:t>
            </a:r>
            <a:br>
              <a:rPr lang="fr-FR" dirty="0" smtClean="0"/>
            </a:br>
            <a:r>
              <a:rPr lang="fr-FR" dirty="0" smtClean="0"/>
              <a:t>THE CHAPTER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63659" y="2391833"/>
            <a:ext cx="7126288" cy="626534"/>
          </a:xfr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DF65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SUBTITLE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301B-D8BE-1E4F-A9E4-A71D61B37704}" type="datetime1">
              <a:rPr lang="fr-FR" smtClean="0"/>
              <a:pPr/>
              <a:t>16/01/2015</a:t>
            </a:fld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7459133" y="6399649"/>
            <a:ext cx="12276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200" b="1" i="0" dirty="0" smtClean="0">
                <a:latin typeface="Rockwell"/>
                <a:cs typeface="Rockwell"/>
              </a:rPr>
              <a:t>UITP</a:t>
            </a:r>
            <a:endParaRPr lang="fr-FR" sz="1200" b="1" i="0" dirty="0">
              <a:latin typeface="Rockwell"/>
              <a:cs typeface="Rockwel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84249"/>
                </a:solidFill>
              </a:defRPr>
            </a:lvl1pPr>
          </a:lstStyle>
          <a:p>
            <a:r>
              <a:rPr lang="fr-FR" dirty="0" smtClean="0"/>
              <a:t>TITRE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4249"/>
                </a:solidFill>
              </a:defRPr>
            </a:lvl1pPr>
            <a:lvl2pPr>
              <a:defRPr>
                <a:solidFill>
                  <a:srgbClr val="184249"/>
                </a:solidFill>
              </a:defRPr>
            </a:lvl2pPr>
            <a:lvl3pPr>
              <a:defRPr>
                <a:solidFill>
                  <a:srgbClr val="184249"/>
                </a:solidFill>
              </a:defRPr>
            </a:lvl3pPr>
            <a:lvl4pPr>
              <a:defRPr>
                <a:solidFill>
                  <a:srgbClr val="184249"/>
                </a:solidFill>
              </a:defRPr>
            </a:lvl4pPr>
            <a:lvl5pPr>
              <a:defRPr>
                <a:solidFill>
                  <a:srgbClr val="184249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5E0C-F418-2048-9F02-5DB2702F2084}" type="datetime1">
              <a:rPr lang="fr-FR" smtClean="0"/>
              <a:pPr/>
              <a:t>16/01/2015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48842" y="484718"/>
            <a:ext cx="6677026" cy="2655360"/>
          </a:xfrm>
        </p:spPr>
        <p:txBody>
          <a:bodyPr/>
          <a:lstStyle>
            <a:lvl1pPr marL="0" indent="0">
              <a:tabLst/>
              <a:defRPr baseline="0">
                <a:solidFill>
                  <a:srgbClr val="184249"/>
                </a:solidFill>
              </a:defRPr>
            </a:lvl1pPr>
          </a:lstStyle>
          <a:p>
            <a:r>
              <a:rPr lang="fr-FR" dirty="0" smtClean="0"/>
              <a:t>TITLE OF</a:t>
            </a:r>
            <a:br>
              <a:rPr lang="fr-FR" dirty="0" smtClean="0"/>
            </a:br>
            <a:r>
              <a:rPr lang="fr-FR" dirty="0" smtClean="0"/>
              <a:t>THE CHAPTER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57309" y="2391833"/>
            <a:ext cx="7126288" cy="626534"/>
          </a:xfr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540B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SUBTITLE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301B-D8BE-1E4F-A9E4-A71D61B37704}" type="datetime1">
              <a:rPr lang="fr-FR" smtClean="0"/>
              <a:pPr/>
              <a:t>16/01/2015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7459133" y="6399649"/>
            <a:ext cx="12276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200" b="1" i="0" dirty="0" smtClean="0">
                <a:latin typeface="Rockwell"/>
                <a:cs typeface="Rockwell"/>
              </a:rPr>
              <a:t>UITP</a:t>
            </a:r>
            <a:endParaRPr lang="fr-FR" sz="1200" b="1" i="0" dirty="0">
              <a:latin typeface="Rockwell"/>
              <a:cs typeface="Rockwel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84249"/>
                </a:solidFill>
              </a:defRPr>
            </a:lvl1pPr>
          </a:lstStyle>
          <a:p>
            <a:r>
              <a:rPr lang="fr-FR" dirty="0" smtClean="0"/>
              <a:t>TITRE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4249"/>
                </a:solidFill>
              </a:defRPr>
            </a:lvl1pPr>
            <a:lvl2pPr>
              <a:buSzPct val="100000"/>
              <a:buFontTx/>
              <a:buBlip>
                <a:blip r:embed="rId3"/>
              </a:buBlip>
              <a:defRPr>
                <a:solidFill>
                  <a:srgbClr val="184249"/>
                </a:solidFill>
              </a:defRPr>
            </a:lvl2pPr>
            <a:lvl3pPr>
              <a:buSzPct val="100000"/>
              <a:buFontTx/>
              <a:buBlip>
                <a:blip r:embed="rId3"/>
              </a:buBlip>
              <a:defRPr>
                <a:solidFill>
                  <a:srgbClr val="184249"/>
                </a:solidFill>
              </a:defRPr>
            </a:lvl3pPr>
            <a:lvl4pPr>
              <a:buSzPct val="100000"/>
              <a:buFontTx/>
              <a:buBlip>
                <a:blip r:embed="rId3"/>
              </a:buBlip>
              <a:defRPr>
                <a:solidFill>
                  <a:srgbClr val="184249"/>
                </a:solidFill>
              </a:defRPr>
            </a:lvl4pPr>
            <a:lvl5pPr>
              <a:buSzPct val="100000"/>
              <a:buFontTx/>
              <a:buBlip>
                <a:blip r:embed="rId3"/>
              </a:buBlip>
              <a:defRPr>
                <a:solidFill>
                  <a:srgbClr val="184249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5E0C-F418-2048-9F02-5DB2702F2084}" type="datetime1">
              <a:rPr lang="fr-FR" smtClean="0"/>
              <a:pPr/>
              <a:t>16/01/2015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40B2B"/>
                </a:solidFill>
              </a:defRPr>
            </a:lvl1pPr>
          </a:lstStyle>
          <a:p>
            <a:fld id="{8EE4D688-8A93-6D45-BDD0-48CE623BED81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55192" y="484718"/>
            <a:ext cx="6677026" cy="2655360"/>
          </a:xfrm>
        </p:spPr>
        <p:txBody>
          <a:bodyPr/>
          <a:lstStyle>
            <a:lvl1pPr marL="0" indent="0">
              <a:tabLst/>
              <a:defRPr baseline="0">
                <a:solidFill>
                  <a:srgbClr val="184249"/>
                </a:solidFill>
              </a:defRPr>
            </a:lvl1pPr>
          </a:lstStyle>
          <a:p>
            <a:r>
              <a:rPr lang="fr-FR" dirty="0" smtClean="0"/>
              <a:t>TITLE OF</a:t>
            </a:r>
            <a:br>
              <a:rPr lang="fr-FR" dirty="0" smtClean="0"/>
            </a:br>
            <a:r>
              <a:rPr lang="fr-FR" dirty="0" smtClean="0"/>
              <a:t>THE CHAPTER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50959" y="2391833"/>
            <a:ext cx="7126288" cy="626534"/>
          </a:xfr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540B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SUBTITLE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301B-D8BE-1E4F-A9E4-A71D61B37704}" type="datetime1">
              <a:rPr lang="fr-FR" smtClean="0"/>
              <a:pPr/>
              <a:t>16/01/2015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7459133" y="6399649"/>
            <a:ext cx="12276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200" b="1" i="0" dirty="0" smtClean="0">
                <a:latin typeface="Rockwell"/>
                <a:cs typeface="Rockwell"/>
              </a:rPr>
              <a:t>UITP</a:t>
            </a:r>
            <a:endParaRPr lang="fr-FR" sz="1200" b="1" i="0" dirty="0">
              <a:latin typeface="Rockwell"/>
              <a:cs typeface="Rockwel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84249"/>
                </a:solidFill>
              </a:defRPr>
            </a:lvl1pPr>
          </a:lstStyle>
          <a:p>
            <a:r>
              <a:rPr lang="fr-FR" dirty="0" smtClean="0"/>
              <a:t>TITRE DU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4249"/>
                </a:solidFill>
              </a:defRPr>
            </a:lvl1pPr>
            <a:lvl2pPr>
              <a:buSzPct val="100000"/>
              <a:buFontTx/>
              <a:buBlip>
                <a:blip r:embed="rId3"/>
              </a:buBlip>
              <a:defRPr>
                <a:solidFill>
                  <a:srgbClr val="184249"/>
                </a:solidFill>
              </a:defRPr>
            </a:lvl2pPr>
            <a:lvl3pPr>
              <a:buSzPct val="100000"/>
              <a:buFontTx/>
              <a:buBlip>
                <a:blip r:embed="rId3"/>
              </a:buBlip>
              <a:defRPr>
                <a:solidFill>
                  <a:srgbClr val="184249"/>
                </a:solidFill>
              </a:defRPr>
            </a:lvl3pPr>
            <a:lvl4pPr>
              <a:buSzPct val="100000"/>
              <a:buFontTx/>
              <a:buBlip>
                <a:blip r:embed="rId3"/>
              </a:buBlip>
              <a:defRPr>
                <a:solidFill>
                  <a:srgbClr val="184249"/>
                </a:solidFill>
              </a:defRPr>
            </a:lvl4pPr>
            <a:lvl5pPr>
              <a:buSzPct val="100000"/>
              <a:buFontTx/>
              <a:buBlip>
                <a:blip r:embed="rId3"/>
              </a:buBlip>
              <a:defRPr>
                <a:solidFill>
                  <a:srgbClr val="184249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5E0C-F418-2048-9F02-5DB2702F2084}" type="datetime1">
              <a:rPr lang="fr-FR" smtClean="0"/>
              <a:pPr/>
              <a:t>16/01/2015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6AC51"/>
                </a:solidFill>
              </a:defRPr>
            </a:lvl1pPr>
          </a:lstStyle>
          <a:p>
            <a:fld id="{8EE4D688-8A93-6D45-BDD0-48CE623BED81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061E-AB3A-BE43-8C60-C28B09C1921F}" type="datetime1">
              <a:rPr lang="fr-FR" smtClean="0"/>
              <a:pPr/>
              <a:t>16/01/2015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BDFC-6DF6-D043-9164-E3C2FD2CD25D}" type="datetime1">
              <a:rPr lang="fr-FR" smtClean="0"/>
              <a:pPr/>
              <a:t>16/01/2015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 smtClean="0"/>
              <a:t>Titre du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-2946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73EA9-BC5D-0C41-A13D-D28A03FEEA6F}" type="datetime1">
              <a:rPr lang="fr-FR" smtClean="0"/>
              <a:pPr/>
              <a:t>16/01/2015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00292B"/>
                </a:solidFill>
                <a:latin typeface="Rockwell"/>
                <a:cs typeface="Rockwell"/>
              </a:defRPr>
            </a:lvl1pPr>
          </a:lstStyle>
          <a:p>
            <a:r>
              <a:rPr lang="fr-FR" smtClean="0"/>
              <a:t>UITP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492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EB9C28"/>
                </a:solidFill>
                <a:latin typeface="Rockwell"/>
                <a:cs typeface="Rockwell"/>
              </a:defRPr>
            </a:lvl1pPr>
          </a:lstStyle>
          <a:p>
            <a:r>
              <a:rPr lang="fr-FR" dirty="0" smtClean="0"/>
              <a:t>UITP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2667000" y="127000"/>
            <a:ext cx="643467" cy="643467"/>
          </a:xfrm>
          <a:prstGeom prst="rect">
            <a:avLst/>
          </a:prstGeom>
          <a:solidFill>
            <a:srgbClr val="002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-2667000" y="956733"/>
            <a:ext cx="643467" cy="643467"/>
          </a:xfrm>
          <a:prstGeom prst="rect">
            <a:avLst/>
          </a:prstGeom>
          <a:solidFill>
            <a:srgbClr val="DF65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-2667000" y="1820333"/>
            <a:ext cx="643467" cy="643467"/>
          </a:xfrm>
          <a:prstGeom prst="rect">
            <a:avLst/>
          </a:prstGeom>
          <a:solidFill>
            <a:srgbClr val="EB9C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-2667000" y="2709333"/>
            <a:ext cx="643467" cy="643467"/>
          </a:xfrm>
          <a:prstGeom prst="rect">
            <a:avLst/>
          </a:prstGeom>
          <a:solidFill>
            <a:srgbClr val="50B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2667000" y="3615266"/>
            <a:ext cx="643467" cy="643467"/>
          </a:xfrm>
          <a:prstGeom prst="rect">
            <a:avLst/>
          </a:prstGeom>
          <a:solidFill>
            <a:srgbClr val="56AC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-2667000" y="4436532"/>
            <a:ext cx="643467" cy="643467"/>
          </a:xfrm>
          <a:prstGeom prst="rect">
            <a:avLst/>
          </a:prstGeom>
          <a:solidFill>
            <a:srgbClr val="540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-2667000" y="5300132"/>
            <a:ext cx="643467" cy="643467"/>
          </a:xfrm>
          <a:prstGeom prst="rect">
            <a:avLst/>
          </a:prstGeom>
          <a:solidFill>
            <a:srgbClr val="D433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64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</p:sldLayoutIdLst>
  <p:hf hdr="0" dt="0"/>
  <p:txStyles>
    <p:titleStyle>
      <a:lvl1pPr marL="0" indent="0" algn="l" defTabSz="457200" rtl="0" eaLnBrk="1" latinLnBrk="0" hangingPunct="1">
        <a:spcBef>
          <a:spcPct val="0"/>
        </a:spcBef>
        <a:buNone/>
        <a:defRPr sz="4000" b="1" i="0" kern="1200" cap="all">
          <a:solidFill>
            <a:srgbClr val="00292B"/>
          </a:solidFill>
          <a:latin typeface="Rockwell"/>
          <a:ea typeface="+mj-ea"/>
          <a:cs typeface="Rockwel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SzPct val="115000"/>
        <a:buFontTx/>
        <a:buBlip>
          <a:blip r:embed="rId15"/>
        </a:buBlip>
        <a:defRPr sz="2400" b="0" i="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b="0" i="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800" b="0" i="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SzPct val="115000"/>
        <a:buFontTx/>
        <a:buBlip>
          <a:blip r:embed="rId15"/>
        </a:buBlip>
        <a:defRPr sz="1600" b="0" i="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oogle.com/url?sa=i&amp;rct=j&amp;q=&amp;esrc=s&amp;source=images&amp;cd=&amp;cad=rja&amp;uact=8&amp;ved=0CAcQjRw&amp;url=http://organicconnectmag.com/get-antibiotics-out-of-organic-apples-and-pears/&amp;ei=bzG5VL6QGqbIsASbm4GwDg&amp;bvm=bv.83829542,d.cWc&amp;psig=AFQjCNGhfDLRLQeggo4NvCpCgfgTAesETQ&amp;ust=1421509323319994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tp.org/" TargetMode="External"/><Relationship Id="rId2" Type="http://schemas.openxmlformats.org/officeDocument/2006/relationships/hyperlink" Target="mailto:Jerome.pourbaix@uitp.or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1348842" y="1760537"/>
            <a:ext cx="7310249" cy="2655360"/>
          </a:xfrm>
        </p:spPr>
        <p:txBody>
          <a:bodyPr/>
          <a:lstStyle/>
          <a:p>
            <a:r>
              <a:rPr lang="en-US" sz="3200" dirty="0" smtClean="0"/>
              <a:t>Data in support of urban transport policy:</a:t>
            </a:r>
            <a:br>
              <a:rPr lang="en-US" sz="3200" dirty="0" smtClean="0"/>
            </a:br>
            <a:r>
              <a:rPr lang="en-US" sz="3200" dirty="0" smtClean="0"/>
              <a:t>problems and way forward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Jerome </a:t>
            </a:r>
            <a:r>
              <a:rPr lang="en-US" sz="2400" dirty="0" smtClean="0">
                <a:solidFill>
                  <a:srgbClr val="FF0000"/>
                </a:solidFill>
              </a:rPr>
              <a:t>Pourbaix</a:t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fr-F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Household</a:t>
            </a:r>
            <a:r>
              <a:rPr lang="fr-BE" dirty="0" smtClean="0"/>
              <a:t> </a:t>
            </a:r>
            <a:r>
              <a:rPr lang="fr-BE" dirty="0" err="1" smtClean="0"/>
              <a:t>travel</a:t>
            </a:r>
            <a:r>
              <a:rPr lang="fr-BE" dirty="0" smtClean="0"/>
              <a:t> </a:t>
            </a:r>
            <a:r>
              <a:rPr lang="fr-BE" dirty="0" err="1" smtClean="0"/>
              <a:t>surveys</a:t>
            </a:r>
            <a:r>
              <a:rPr lang="fr-BE" dirty="0" smtClean="0"/>
              <a:t>: update </a:t>
            </a:r>
            <a:r>
              <a:rPr lang="fr-BE" dirty="0" err="1" smtClean="0"/>
              <a:t>frequency</a:t>
            </a:r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b="0" dirty="0" smtClean="0"/>
              <a:t>London and Vienna: </a:t>
            </a:r>
            <a:r>
              <a:rPr lang="fr-BE" b="0" dirty="0" err="1" smtClean="0"/>
              <a:t>annual</a:t>
            </a:r>
            <a:endParaRPr lang="fr-BE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b="0" dirty="0" smtClean="0"/>
              <a:t>Turin: </a:t>
            </a:r>
            <a:r>
              <a:rPr lang="fr-BE" b="0" dirty="0" err="1" smtClean="0"/>
              <a:t>two</a:t>
            </a:r>
            <a:r>
              <a:rPr lang="fr-BE" b="0" dirty="0" smtClean="0"/>
              <a:t> </a:t>
            </a:r>
            <a:r>
              <a:rPr lang="fr-BE" b="0" dirty="0" err="1" smtClean="0"/>
              <a:t>years</a:t>
            </a:r>
            <a:endParaRPr lang="fr-BE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b="0" dirty="0" smtClean="0"/>
              <a:t>Berlin, </a:t>
            </a:r>
            <a:r>
              <a:rPr lang="fr-BE" b="0" dirty="0" err="1" smtClean="0"/>
              <a:t>Hamburg</a:t>
            </a:r>
            <a:r>
              <a:rPr lang="fr-BE" b="0" dirty="0" smtClean="0"/>
              <a:t>, Munich: six </a:t>
            </a:r>
            <a:r>
              <a:rPr lang="fr-BE" b="0" dirty="0" err="1" smtClean="0"/>
              <a:t>years</a:t>
            </a:r>
            <a:endParaRPr lang="fr-BE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b="0" dirty="0" smtClean="0"/>
              <a:t>Rome, Milan, Budapest, Brussels: </a:t>
            </a:r>
            <a:r>
              <a:rPr lang="fr-BE" b="0" dirty="0" err="1" smtClean="0"/>
              <a:t>ten</a:t>
            </a:r>
            <a:r>
              <a:rPr lang="fr-BE" b="0" dirty="0" smtClean="0"/>
              <a:t> </a:t>
            </a:r>
            <a:r>
              <a:rPr lang="fr-BE" b="0" dirty="0" err="1" smtClean="0"/>
              <a:t>years</a:t>
            </a:r>
            <a:r>
              <a:rPr lang="fr-BE" b="0" dirty="0" smtClean="0"/>
              <a:t> </a:t>
            </a:r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157827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Comparability</a:t>
            </a:r>
            <a:r>
              <a:rPr lang="fr-BE" dirty="0" smtClean="0"/>
              <a:t> of data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9873"/>
          </a:xfrm>
        </p:spPr>
        <p:txBody>
          <a:bodyPr>
            <a:normAutofit lnSpcReduction="10000"/>
          </a:bodyPr>
          <a:lstStyle/>
          <a:p>
            <a:r>
              <a:rPr lang="fr-BE" dirty="0" err="1" smtClean="0"/>
              <a:t>Problems</a:t>
            </a:r>
            <a:r>
              <a:rPr lang="fr-BE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fr-BE" b="0" dirty="0" err="1" smtClean="0"/>
              <a:t>Definitions</a:t>
            </a:r>
            <a:r>
              <a:rPr lang="fr-BE" b="0" dirty="0" smtClean="0"/>
              <a:t> </a:t>
            </a:r>
            <a:r>
              <a:rPr lang="fr-BE" b="0" dirty="0" err="1" smtClean="0"/>
              <a:t>reflect</a:t>
            </a:r>
            <a:r>
              <a:rPr lang="fr-BE" b="0" dirty="0" smtClean="0"/>
              <a:t> local </a:t>
            </a:r>
            <a:r>
              <a:rPr lang="fr-BE" b="0" dirty="0" err="1" smtClean="0"/>
              <a:t>circumstances</a:t>
            </a:r>
            <a:r>
              <a:rPr lang="fr-BE" b="0" dirty="0" smtClean="0"/>
              <a:t>, </a:t>
            </a:r>
            <a:r>
              <a:rPr lang="fr-BE" b="0" dirty="0" smtClean="0"/>
              <a:t>and local/national standards.</a:t>
            </a:r>
          </a:p>
          <a:p>
            <a:pPr marL="342900" indent="-342900">
              <a:buFontTx/>
              <a:buChar char="-"/>
            </a:pPr>
            <a:r>
              <a:rPr lang="fr-BE" b="0" dirty="0" err="1" smtClean="0"/>
              <a:t>Different</a:t>
            </a:r>
            <a:r>
              <a:rPr lang="fr-BE" b="0" dirty="0" smtClean="0"/>
              <a:t> </a:t>
            </a:r>
            <a:r>
              <a:rPr lang="fr-BE" b="0" dirty="0" err="1" smtClean="0"/>
              <a:t>hypotheses</a:t>
            </a:r>
            <a:r>
              <a:rPr lang="fr-BE" b="0" dirty="0" smtClean="0"/>
              <a:t>/</a:t>
            </a:r>
            <a:r>
              <a:rPr lang="fr-BE" b="0" dirty="0" err="1" smtClean="0"/>
              <a:t>bias</a:t>
            </a:r>
            <a:r>
              <a:rPr lang="fr-BE" b="0" dirty="0" smtClean="0"/>
              <a:t> </a:t>
            </a:r>
            <a:r>
              <a:rPr lang="fr-BE" b="0" dirty="0" err="1" smtClean="0"/>
              <a:t>behind</a:t>
            </a:r>
            <a:r>
              <a:rPr lang="fr-BE" b="0" dirty="0" smtClean="0"/>
              <a:t> </a:t>
            </a:r>
            <a:r>
              <a:rPr lang="fr-BE" b="0" dirty="0" err="1" smtClean="0"/>
              <a:t>different</a:t>
            </a:r>
            <a:r>
              <a:rPr lang="fr-BE" b="0" dirty="0" smtClean="0"/>
              <a:t> data collection </a:t>
            </a:r>
            <a:r>
              <a:rPr lang="fr-BE" b="0" dirty="0" err="1" smtClean="0"/>
              <a:t>methodologies</a:t>
            </a:r>
            <a:r>
              <a:rPr lang="fr-BE" b="0" dirty="0" smtClean="0"/>
              <a:t>.</a:t>
            </a:r>
            <a:endParaRPr lang="fr-BE" b="0" dirty="0"/>
          </a:p>
          <a:p>
            <a:pPr marL="342900" indent="-342900">
              <a:buFontTx/>
              <a:buChar char="-"/>
            </a:pPr>
            <a:r>
              <a:rPr lang="fr-BE" b="0" dirty="0" err="1" smtClean="0"/>
              <a:t>Unwillingness</a:t>
            </a:r>
            <a:r>
              <a:rPr lang="fr-BE" b="0" dirty="0" smtClean="0"/>
              <a:t> to break time-</a:t>
            </a:r>
            <a:r>
              <a:rPr lang="fr-BE" b="0" dirty="0" err="1" smtClean="0"/>
              <a:t>series</a:t>
            </a:r>
            <a:r>
              <a:rPr lang="fr-BE" b="0" dirty="0" smtClean="0"/>
              <a:t>.</a:t>
            </a:r>
          </a:p>
          <a:p>
            <a:endParaRPr lang="fr-BE" dirty="0" smtClean="0"/>
          </a:p>
          <a:p>
            <a:r>
              <a:rPr lang="fr-BE" dirty="0" err="1" smtClean="0"/>
              <a:t>Way</a:t>
            </a:r>
            <a:r>
              <a:rPr lang="fr-BE" dirty="0" smtClean="0"/>
              <a:t> </a:t>
            </a:r>
            <a:r>
              <a:rPr lang="fr-BE" dirty="0" err="1" smtClean="0"/>
              <a:t>forward</a:t>
            </a:r>
            <a:r>
              <a:rPr lang="fr-BE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fr-BE" b="0" dirty="0" err="1" smtClean="0"/>
              <a:t>Develop</a:t>
            </a:r>
            <a:r>
              <a:rPr lang="fr-BE" b="0" dirty="0" smtClean="0"/>
              <a:t> </a:t>
            </a:r>
            <a:r>
              <a:rPr lang="fr-BE" b="0" dirty="0" err="1" smtClean="0"/>
              <a:t>methods</a:t>
            </a:r>
            <a:r>
              <a:rPr lang="fr-BE" b="0" dirty="0" smtClean="0"/>
              <a:t> for </a:t>
            </a:r>
            <a:r>
              <a:rPr lang="fr-BE" dirty="0" smtClean="0"/>
              <a:t>post-harmonisation</a:t>
            </a:r>
            <a:r>
              <a:rPr lang="fr-BE" b="0" dirty="0" smtClean="0"/>
              <a:t> of data (</a:t>
            </a:r>
            <a:r>
              <a:rPr lang="fr-BE" b="0" dirty="0" err="1" smtClean="0"/>
              <a:t>through</a:t>
            </a:r>
            <a:r>
              <a:rPr lang="fr-BE" b="0" dirty="0" smtClean="0"/>
              <a:t> explicitation of </a:t>
            </a:r>
            <a:r>
              <a:rPr lang="fr-BE" b="0" dirty="0" err="1" smtClean="0"/>
              <a:t>underlying</a:t>
            </a:r>
            <a:r>
              <a:rPr lang="fr-BE" b="0" dirty="0" smtClean="0"/>
              <a:t> </a:t>
            </a:r>
            <a:r>
              <a:rPr lang="fr-BE" b="0" dirty="0" err="1" smtClean="0"/>
              <a:t>hypotheses</a:t>
            </a:r>
            <a:r>
              <a:rPr lang="fr-BE" b="0" dirty="0" smtClean="0"/>
              <a:t>).</a:t>
            </a:r>
          </a:p>
          <a:p>
            <a:pPr marL="342900" indent="-342900">
              <a:buFontTx/>
              <a:buChar char="-"/>
            </a:pPr>
            <a:r>
              <a:rPr lang="fr-BE" b="0" dirty="0" smtClean="0"/>
              <a:t>Progressive diffusion of </a:t>
            </a:r>
            <a:r>
              <a:rPr lang="fr-BE" b="0" dirty="0" err="1" smtClean="0"/>
              <a:t>harmonised</a:t>
            </a:r>
            <a:r>
              <a:rPr lang="fr-BE" b="0" dirty="0" smtClean="0"/>
              <a:t> </a:t>
            </a:r>
            <a:r>
              <a:rPr lang="fr-BE" b="0" dirty="0" err="1" smtClean="0"/>
              <a:t>methodologies</a:t>
            </a:r>
            <a:r>
              <a:rPr lang="fr-BE" b="0" dirty="0" smtClean="0"/>
              <a:t> and </a:t>
            </a:r>
            <a:r>
              <a:rPr lang="fr-BE" b="0" dirty="0" err="1" smtClean="0"/>
              <a:t>definitions</a:t>
            </a:r>
            <a:r>
              <a:rPr lang="fr-BE" b="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AutoShape 10" descr="data:image/jpeg;base64,/9j/4AAQSkZJRgABAQAAAQABAAD/2wCEAAkGBxQSEhUUEhQUFBUUFBQQFRQUFBQUFBUUFBUXFxQUFBQYHCggGBolHBQUITEiJSkrLi4uFx8zODMsNygtLisBCgoKDg0OGhAQGiwkHyQsLCwsLCwsLCwsLCwsLCwsLCwsLCwsLCwsLCwsLCwsLCwsLCwsLCwsLCwsLCwsLCwsLP/AABEIAMABBwMBIgACEQEDEQH/xAAbAAABBQEBAAAAAAAAAAAAAAAFAAEDBAYCB//EADkQAAEDAgQEAwYEBgIDAAAAAAEAAhEDBAUhMUEGElFhE3GBIpGhscHwFDJS0RUjQmKC4QeSFnKD/8QAGgEAAgMBAQAAAAAAAAAAAAAAAQIAAwQFBv/EACkRAAMAAgICAQMDBQEAAAAAAAABAgMREiEEMRMUQVEiYaEycYHB0QX/2gAMAwEAAhEDEQA/APaQugmC6Czlgk4STogHCSSSIo6SSSJBJJJIkEkkkiQSSSQRIOmlIlV6lTNLVaIlssBOo6a7RTI0OkkkiASSSShBJJJKEGKSSSjCJJJJAgkkkkCCK5XRXKDIMkkklCchOEwToDDhOmToijp0ydMASSSShBJJJIkEkuHVIUFS7AVdZpn2FJlpIlDXYkFNSr8ySfJmukHgyd7kzKa7a1dgK1LfsDehQmTlcOdCNdAR2E6hbVClBUm0yNDpJJJwCTFOmKhBJJJIMIkkkkCCSSSQIIpinTFRkGKZOUyUIySaVBWuAEN6GS2WOZN4iEVsSA3UBxQdVW8qRfPj0w74qQqoG2/lSsukPmRHg17DTXrqUMbdLiviIG6D8mUilwE31QFTuL8DdAbvFuiFXF8TusGXzt9SMsYau8X6IRdYseqE3N2hVe5JMBYKu79lqk0dtfF7gAtvhdP2QsjwthhycVuqDIC6ng4HK2yrIyUJLkuTcy6LypFOjtVLx8BWOZVLvMKjLmWh4nsB1MU5XQUVs8RDt1lscpZyFUsL8jdcpeW5stcHorKgKklZqxxPujNC7BXUw+UqRU4LqZcCoE/MtatMTR0uS5M56oXd2AkvJoeYdF11VcG4Cztxi4G6HVcdA3VHzo0rxWzaCuFIHrEUcfE6o1Y4oHbp5ypiX47kPykoaNSVMrd7M7WhikkkgQrXFWAspjeMBs5otjV1ytK8vxvEOZ5zWXNeukdPwsHN7YRfiznHVELJ5OqzeGMkytPaiAsNVo3eRknGtIK0HKQ3ACHOuVVq3SzVmbOXVOmFql8qFxeodUuVXqV1W22LxLNS47j1IHzUNSodhPln8ln8ctjVgtMET6godb4e9utST2GnxViiOO2+x1JoLisZgyPPJX+H8ONR4JGSDWDa7iA2Kg6OcYPoclscKubi3zqW0N15mAlpHctJDU+OUnye9f2BfXo2+GWgY0K690IDacWUHNky3aMj7oUv8SJMzAzgLo15mKYXF7MvFt9l6pXTCsqP48l39oE+ZOg9PqpG3jZ/KDtkNCsF5Hb2qLOvwW/FUdWpK4FRh7bZH90g0EwCCehyPu3VbjK/T2MuIExVkgrJ1pa5b27odVlsTtZOQVf0tp7Zfx5eivbXUIzZ4gUPtMKkK63DIVk4ck9orrGwvTxJSjEx1WcuGuaqZu1cs9z7F4GufiPdBsTvpBQtt53UdxUkJ3ndF2KUmBr6+IOqC3eIHqiGLsyKyFxXgwhKOvi00EP4k4HUrW8JYs5xgledeLmtnwVRJMrRInkpcGexYbUkBEwg+GEACUYat0HnsnsSSSScQwvFtzDSvMq8l2e5Xr2MYJ4w1WVr8JHnjZcvLf6js+LnnHOgbhNPJFH1YV2hw+5oiV1UwB50WbJNP0Z818q2B311C+siF1w9WbmBKCXbH0zDgQs7lr2Vo7fVVd9ZQmqo3ORHSFUqLholcuKs4fTl480F29DekbLhLC9CV6Db0+UIBw7ShoWjC73jY1MmHJW2DMUwGhWzdTHPqHN9l0jMSRrn1WPbd6AmIMEHr0969EWc4gwMVJfT9mpr/a49+h7rL5/ifIlULv7/ALhxV9mCKN3M9OvcffwUn4uHD72+KACuWGHS1wyIIzyOfyUwvTOUZRzAkZDr99Fxe0XOQ3SvtCfZJMOy6ZD6K0ytBDp+z0KBVLwNGcZ5j1102V3xuYSM9Dnp6J1WhNGhp3Ydk4TMnPYKle4YSean7Q1j+oeXVDKd3lJOcAmPpHkiVre65zOnb7laMfk/ZjRTh7RSbdhuRyI2OqmZfAq/dU6VfJ8B2xGTx67oPc4HVp5sPiN7fmHmN/RXvJWtybceTFfvpk1yQ4LL4k3lMhF21SMiCD0ORVHE2yCk5K12PeFaBAuFPTrygzqkOIRrAsOdWcP0qvWjJ6K1xauqZNBKq0/+PKtV0uPKOgXq2GYOymBkijWAbLTEvXsP1lR1J5RS/wCNGN1JPqtHg3DbaGmy2jmgqM0gpycvpiV5VWtMA0GudVEaBaWmckNFIMJKlpXMq/Dn13RVUOltF/mTKu6rCS0LyY/JX8bA5xJcG9CAV6i6oVVzFlOx8EpbDAv81Yp36BO1Vinkp87RKwxo0Vvch2qqY1hdOqwiAhzLghStvj1U+RX0zO/Hae0ec4thzqL4AJBMCBJ8lew/hS4qiXBtIf3nP/qM/etRWxBgdIAn9W/p0T0sS7p58ed9jvE/aBTOAXHW4aP/AJn91ateCnUzIrMd/iR9SjltetOpAV9tEOHsn3GVevHxrtL+Smlr2xYbRLAASD5FY3iy4ua2K0rahVNMCm05TDJlz6mRGYAy9BujF9iJouh2Sy2A4nzYlcVyf6PCHlLR8qYQrOv6WgTgW20z1hhgASTAAk6mNz3UVZyE2mIF/wCXPzRWmZHtR6LSsypdGasTj2ZTimxDv5jfzDUD+oD6rLVHSMo9Rzdss/uFvsXtWuyFQA9DkfQrGcSYa62Dajs2O9kuGgd3881yfIxvlySL1pyitQqcpdMn2REzruM9BortW9DJAEnL09UJo3bTMmNJOgyK6Fw5joaJBMeR8ttQsuti6CVC+B5ebc/EdvNFW1h65mdNO0oJaQ9wJzhsk7TOQhXaDjmC2B+XM5n/AEka0xWGW3gEEzAOvWQdOqIWt4R+UzvBnT5rMcwc7cRlGY+/JEre79kc20k5aDYK6L0Bo0T3tqCKjQ7oSM/3CGYlw+2o3+U6Ozsx71XZdHUOg6R9R6Qr9tedSDGWX1C1TkT7YZqo9M85usCrNrhtRhaCddWnyK9GwKyFNgyVllyx0gwQNj/tdwI9j3JMip/qnsbny9k766RrKi6oufFWR+Q/uH40X/GUT7iFVNZVLi4SvMNONFm4uZUFO9a3UoddXMBZfE78jdWw3RsxYOS0a++4ga0apLyu9vyd0lqnD0bJ8OEjekSk0KNtVMHZrNyKdl2mFY58lUY/JI1FU7EfZOaiDYnicCG6fNSYhccojr8lmLq5zWzxl1yLsUciwb1xOqmtr4hBDVUgrR8+q1mp40zWUr9pGZyVujiXLmx8DzWKbX6ldfik6opfjJm8fxGXDlfyPHR7QQhVlRtKZc403EuMyx5BHaNPgst+LK6F8VG9+wLw59I9CsuIrWll/NH/ALNB+IU13xpRDSaVRpPQgg/FedG9VWvyu29ynLrSE+gx729hjGePqtSWjlA6hufxQ2346eGupVwK1u8ctSmcngfqpu2cNR5bIZXoAj4IHd28JFPe2avpMNTx0HbHF2Nc5rXeI1pLWu6jVpIOh0nyWhonxKfsnlkSc8iY0Mry0v8ADqB2xMH91s8JvCQG6NdkCOvpv5qnycHHVScTNj4U5ftGww6o1sMmSc5698vvVEHXInIjbORH2ZQCpUDYcCJADT1nYxtkFI/SQ7UknMkgHSfPNYeOzPrZefe8p/LGcHKJj7Kt070uGYyMgkZxA1IQSlT5iAdCSO/dFrQtZlMyPelrUkfRf/EFkAHWIMzlvA9U7ryBBJ+irNqAgCdT5cu8Z+Sp1A5uojp39d1ZFBQUN2RB5sx9xCu2mKnLmznIGdvJZ8OgT6a9V34o200VsV2H2a38WHeevn2UTq6AUb3aVfFaRKp8zFufkn/I8fguOrqpXrqN9RQVSudD77Lp0VruvIWYxSTotJUpIfWpAGSt+LIkbcWRL0ZKvaOiSki+LX7A2BCS3xdNGlXTNI2opmuQelXV6lWWCujDXRfbUS51U8Rc+KqGLsp4pXkntl7lnKjtUTxCrkfP6oI+pmuvC4ykb8K6HlOHLmEnKzZpHD1y964cVDVqIjIlNZJlXdVGH2ten35p51TD6RaFVdtrqpK6CIGkWg7KVQxLSVMXQql8/wBlQCXYDvWSCrmFFzHcsxyuLDnkCCRPwVW60KMcY0BSxCsG/lfyVW/5sBPx5la9OeH9/wDX/Ti/+gtZEzUYZcczXc3tBuY7z5+QRE1AGjPnMxr+xzH7rN4FdGRntCOVGEgOECMzG/lC4uRcb0zA12TUq2YjUdvl1KumXQ4HOMwP6UOoOV6lcxGw3A075bKUvwRot+M4MH5dzEmT1kb7prmtLZMZaeRiPgqzH8vtNOUxnuOvfdV31DprvA6oKexUiw2uQMsuy7bUyIjbIjPMH5/uh5fmpKVYtmPT/XTZOMXeY76jKO0IpTrddCMvRBX3U8sbR7956qehWkq2VyWmRBLxUvEVQvTOeuE5aejQWS9Z7iG65QVfubwNGqxOPYnzE5roeHhp1tmjBLb2Dbu6kpIa+pJSXeWNJG/kj0KhXyVujcrN210rjbhcrJBho0IuE5qoPSrKy2sszWipvRHiAlCalLP5ozXzahTwumntJm7DXRFKi51I8wc1GI+qOzUmdOiFxyJ6pULjlqimMmOQm5F04ezM+ijfkY0TJjJndSI7qEOgqO5BAnqoPFyPll2PdMhktotc8qnd1s4CYVso7Qq9ZydID6IQznc1n6nAe8gLQ8fUpq06g3byH/HT5oZw/Q5q4OzPa9dlocep+JSPVvtD6qjNk454/bf8nE8yuVNAnAqwBErVsqh3sukDUmdDOQ8tfesTYOhw8wtOKrSJ35h7oWfyo/Xsxa2ENDrI28tlLJOxyzVXmmPIe5ducTrMZ+SqXoJYbWIEDv5Geyj5lwDCbmRSSBok1O/30TM+/v1XM5LgOTpEJhqrdB+apB51zz3JHX/QU7anKC46AE+5PIS26vmVWuruAgT8Zb1Q+8xgEarFPiVVb0XQ1sfFsVOeazFeuXGSnxC7kqOxoGo4Bd3BgUSanmmUXMLs3VXQ0TqkvUeDMDZTbMCSElfw2Y78x76PMaV2RqCrbMS81rXcON6Jhwy3oqqwSyr6mgBTxUd0nYwdgVpmcNN6K1R4baNlT9JGxKzNgTBLp1QODhG4+q5u9ei19vgoGgWbxe1LHEHKEMmLj69G3w82+mCXu6rhzkqhKh51Q0dSaFWqbLhz4H3uonpeLl8EVJamSuq+9RGpuf8AaidWgwVBVqk6/easmB0SmtKjBEKMOyJ9Fxz5QrFIeR06psoXmT8E/OruFWDny4DTTpKsSM+fOolsI4SwUm9zqrpuAUHOHVgnbY1u6zX4zqnTZ5+s3J7ZHUp8rj0lErOoqzMNqAEnPdNRcplh67DFbNBavlwHX6qStVg6zE6ZRJzhCaNeIM5hSCt+yxOXsP3CNKsuiQhor91KKymgl5zwkHKkyspmuTyiFkOy7/cfVSVrc1KbmjfL0UFNa/DsN5aYnU5n9lqwY+VFd1pHnVbhpyqu4XcvVXWAUTsPHRb1OjPs8s/8WO6IYdgHIQYXoBw4dEm4enDspYY5zRCSK0rSElNA2Ti1C6FqFc5U4aiLsqttgpW24U4CcIaCcNpBA+LMI52eI0ZtHtdx19FoOZMaoS1KpaGi3FbR4xdtIKo1Hd1tOLsG5CalMSwmSP0np5LEVnQsNQ0zt4c6pbIqr8lwamWvZNUKqucnmTUrRI9+ZkyVG56jLu65c9WqRvkJTUzXDqiiL0QwPCKly+GDLdx/KPMpuJVkzqVtk2B4U+5qBjBPU7AdSvT7TA2UmBjRpv1O5VjAcMpWtMMZmf6nbuP7InzhMpOL5HkPK/2AzsKHRcfwodEcMKNxR0jNsEswwLP8R8NuE1aIndzR8wtg+tCo3OJBqFSmtBTaPNKdeFL46t8TPovJez2H7xofMLMNvRpKyvx/wXKw6K67bWQZl0pW3SreEPIMsqq3TqoFTu1uOFKVFoD3w55zAOjfTqpGBtkdpBThjBHEirUENGbWnUnqey1vIqlG9BVltWVvxwpWkZ6ptj8i58NSgrqFYKV/CS8NWIShQhAKaSsAJIkI4ShOEioQZcOeunKF6ASOrXQ67vSFZrhD7ijKDCgBit5UcCAYWKvraoCSBPZeh1rPsqdXDuyTivuOqa9HmtWo8asd81TqVz0d7ivS34UDt8FA7BW9EVEr7Fy8jIvuebit2PuKXMToD7ivRf4E39KduCDom6D9Tk/J5/StXnZanBbupTAaMgNkbbg46KxTwwDZBlVW69st2OIkjNFqNxKFULOEQoUiENFbLoqrl9RJtNO6kiAoXNQoDiFNzlpn26gdZTshomzz68w0lCq2BE7L1B2GDouf4UOiK6AzyscPv2JClpYBU/UV6gMJHRdswsdEdshgLPAyOq0WH2Dm9Vo2YaOitU7HshohWseYI1buUNK2VyjRU0QnYVOFGxqlATAHC6hNCdEgoSSSUIf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" name="AutoShape 12" descr="data:image/jpeg;base64,/9j/4AAQSkZJRgABAQAAAQABAAD/2wCEAAkGBxQSEhUUEhQUFBUUFBQQFRQUFBQUFBUUFBUXFxQUFBQYHCggGBolHBQUITEiJSkrLi4uFx8zODMsNygtLisBCgoKDg0OGhAQGiwkHyQsLCwsLCwsLCwsLCwsLCwsLCwsLCwsLCwsLCwsLCwsLCwsLCwsLCwsLCwsLCwsLCwsLP/AABEIAMABBwMBIgACEQEDEQH/xAAbAAABBQEBAAAAAAAAAAAAAAAFAAEDBAYCB//EADkQAAEDAgQEAwYEBgIDAAAAAAEAAhEDBAUhMUEGElFhE3GBIpGhscHwFDJS0RUjQmKC4QeSFnKD/8QAGgEAAgMBAQAAAAAAAAAAAAAAAQIAAwQFBv/EACkRAAMAAgICAQMDBQEAAAAAAAABAgMREiEEMRMUQVEiYaEycYHB0QX/2gAMAwEAAhEDEQA/APaQugmC6Czlgk4STogHCSSSIo6SSSJBJJJIkEkkkiQSSSQRIOmlIlV6lTNLVaIlssBOo6a7RTI0OkkkiASSSShBJJJKEGKSSSjCJJJJAgkkkkCCK5XRXKDIMkkklCchOEwToDDhOmToijp0ydMASSSShBJJJIkEkuHVIUFS7AVdZpn2FJlpIlDXYkFNSr8ySfJmukHgyd7kzKa7a1dgK1LfsDehQmTlcOdCNdAR2E6hbVClBUm0yNDpJJJwCTFOmKhBJJJIMIkkkkCCSSSQIIpinTFRkGKZOUyUIySaVBWuAEN6GS2WOZN4iEVsSA3UBxQdVW8qRfPj0w74qQqoG2/lSsukPmRHg17DTXrqUMbdLiviIG6D8mUilwE31QFTuL8DdAbvFuiFXF8TusGXzt9SMsYau8X6IRdYseqE3N2hVe5JMBYKu79lqk0dtfF7gAtvhdP2QsjwthhycVuqDIC6ng4HK2yrIyUJLkuTcy6LypFOjtVLx8BWOZVLvMKjLmWh4nsB1MU5XQUVs8RDt1lscpZyFUsL8jdcpeW5stcHorKgKklZqxxPujNC7BXUw+UqRU4LqZcCoE/MtatMTR0uS5M56oXd2AkvJoeYdF11VcG4Cztxi4G6HVcdA3VHzo0rxWzaCuFIHrEUcfE6o1Y4oHbp5ypiX47kPykoaNSVMrd7M7WhikkkgQrXFWAspjeMBs5otjV1ytK8vxvEOZ5zWXNeukdPwsHN7YRfiznHVELJ5OqzeGMkytPaiAsNVo3eRknGtIK0HKQ3ACHOuVVq3SzVmbOXVOmFql8qFxeodUuVXqV1W22LxLNS47j1IHzUNSodhPln8ln8ctjVgtMET6godb4e9utST2GnxViiOO2+x1JoLisZgyPPJX+H8ONR4JGSDWDa7iA2Kg6OcYPoclscKubi3zqW0N15mAlpHctJDU+OUnye9f2BfXo2+GWgY0K690IDacWUHNky3aMj7oUv8SJMzAzgLo15mKYXF7MvFt9l6pXTCsqP48l39oE+ZOg9PqpG3jZ/KDtkNCsF5Hb2qLOvwW/FUdWpK4FRh7bZH90g0EwCCehyPu3VbjK/T2MuIExVkgrJ1pa5b27odVlsTtZOQVf0tp7Zfx5eivbXUIzZ4gUPtMKkK63DIVk4ck9orrGwvTxJSjEx1WcuGuaqZu1cs9z7F4GufiPdBsTvpBQtt53UdxUkJ3ndF2KUmBr6+IOqC3eIHqiGLsyKyFxXgwhKOvi00EP4k4HUrW8JYs5xgledeLmtnwVRJMrRInkpcGexYbUkBEwg+GEACUYat0HnsnsSSSScQwvFtzDSvMq8l2e5Xr2MYJ4w1WVr8JHnjZcvLf6js+LnnHOgbhNPJFH1YV2hw+5oiV1UwB50WbJNP0Z818q2B311C+siF1w9WbmBKCXbH0zDgQs7lr2Vo7fVVd9ZQmqo3ORHSFUqLholcuKs4fTl480F29DekbLhLC9CV6Db0+UIBw7ShoWjC73jY1MmHJW2DMUwGhWzdTHPqHN9l0jMSRrn1WPbd6AmIMEHr0969EWc4gwMVJfT9mpr/a49+h7rL5/ifIlULv7/ALhxV9mCKN3M9OvcffwUn4uHD72+KACuWGHS1wyIIzyOfyUwvTOUZRzAkZDr99Fxe0XOQ3SvtCfZJMOy6ZD6K0ytBDp+z0KBVLwNGcZ5j1102V3xuYSM9Dnp6J1WhNGhp3Ydk4TMnPYKle4YSean7Q1j+oeXVDKd3lJOcAmPpHkiVre65zOnb7laMfk/ZjRTh7RSbdhuRyI2OqmZfAq/dU6VfJ8B2xGTx67oPc4HVp5sPiN7fmHmN/RXvJWtybceTFfvpk1yQ4LL4k3lMhF21SMiCD0ORVHE2yCk5K12PeFaBAuFPTrygzqkOIRrAsOdWcP0qvWjJ6K1xauqZNBKq0/+PKtV0uPKOgXq2GYOymBkijWAbLTEvXsP1lR1J5RS/wCNGN1JPqtHg3DbaGmy2jmgqM0gpycvpiV5VWtMA0GudVEaBaWmckNFIMJKlpXMq/Dn13RVUOltF/mTKu6rCS0LyY/JX8bA5xJcG9CAV6i6oVVzFlOx8EpbDAv81Yp36BO1Vinkp87RKwxo0Vvch2qqY1hdOqwiAhzLghStvj1U+RX0zO/Hae0ec4thzqL4AJBMCBJ8lew/hS4qiXBtIf3nP/qM/etRWxBgdIAn9W/p0T0sS7p58ed9jvE/aBTOAXHW4aP/AJn91ateCnUzIrMd/iR9SjltetOpAV9tEOHsn3GVevHxrtL+Smlr2xYbRLAASD5FY3iy4ua2K0rahVNMCm05TDJlz6mRGYAy9BujF9iJouh2Sy2A4nzYlcVyf6PCHlLR8qYQrOv6WgTgW20z1hhgASTAAk6mNz3UVZyE2mIF/wCXPzRWmZHtR6LSsypdGasTj2ZTimxDv5jfzDUD+oD6rLVHSMo9Rzdss/uFvsXtWuyFQA9DkfQrGcSYa62Dajs2O9kuGgd3881yfIxvlySL1pyitQqcpdMn2REzruM9BortW9DJAEnL09UJo3bTMmNJOgyK6Fw5joaJBMeR8ttQsuti6CVC+B5ebc/EdvNFW1h65mdNO0oJaQ9wJzhsk7TOQhXaDjmC2B+XM5n/AEka0xWGW3gEEzAOvWQdOqIWt4R+UzvBnT5rMcwc7cRlGY+/JEre79kc20k5aDYK6L0Bo0T3tqCKjQ7oSM/3CGYlw+2o3+U6Ozsx71XZdHUOg6R9R6Qr9tedSDGWX1C1TkT7YZqo9M85usCrNrhtRhaCddWnyK9GwKyFNgyVllyx0gwQNj/tdwI9j3JMip/qnsbny9k766RrKi6oufFWR+Q/uH40X/GUT7iFVNZVLi4SvMNONFm4uZUFO9a3UoddXMBZfE78jdWw3RsxYOS0a++4ga0apLyu9vyd0lqnD0bJ8OEjekSk0KNtVMHZrNyKdl2mFY58lUY/JI1FU7EfZOaiDYnicCG6fNSYhccojr8lmLq5zWzxl1yLsUciwb1xOqmtr4hBDVUgrR8+q1mp40zWUr9pGZyVujiXLmx8DzWKbX6ldfik6opfjJm8fxGXDlfyPHR7QQhVlRtKZc403EuMyx5BHaNPgst+LK6F8VG9+wLw59I9CsuIrWll/NH/ALNB+IU13xpRDSaVRpPQgg/FedG9VWvyu29ynLrSE+gx729hjGePqtSWjlA6hufxQ2346eGupVwK1u8ctSmcngfqpu2cNR5bIZXoAj4IHd28JFPe2avpMNTx0HbHF2Nc5rXeI1pLWu6jVpIOh0nyWhonxKfsnlkSc8iY0Mry0v8ADqB2xMH91s8JvCQG6NdkCOvpv5qnycHHVScTNj4U5ftGww6o1sMmSc5698vvVEHXInIjbORH2ZQCpUDYcCJADT1nYxtkFI/SQ7UknMkgHSfPNYeOzPrZefe8p/LGcHKJj7Kt070uGYyMgkZxA1IQSlT5iAdCSO/dFrQtZlMyPelrUkfRf/EFkAHWIMzlvA9U7ryBBJ+irNqAgCdT5cu8Z+Sp1A5uojp39d1ZFBQUN2RB5sx9xCu2mKnLmznIGdvJZ8OgT6a9V34o200VsV2H2a38WHeevn2UTq6AUb3aVfFaRKp8zFufkn/I8fguOrqpXrqN9RQVSudD77Lp0VruvIWYxSTotJUpIfWpAGSt+LIkbcWRL0ZKvaOiSki+LX7A2BCS3xdNGlXTNI2opmuQelXV6lWWCujDXRfbUS51U8Rc+KqGLsp4pXkntl7lnKjtUTxCrkfP6oI+pmuvC4ykb8K6HlOHLmEnKzZpHD1y964cVDVqIjIlNZJlXdVGH2ten35p51TD6RaFVdtrqpK6CIGkWg7KVQxLSVMXQql8/wBlQCXYDvWSCrmFFzHcsxyuLDnkCCRPwVW60KMcY0BSxCsG/lfyVW/5sBPx5la9OeH9/wDX/Ti/+gtZEzUYZcczXc3tBuY7z5+QRE1AGjPnMxr+xzH7rN4FdGRntCOVGEgOECMzG/lC4uRcb0zA12TUq2YjUdvl1KumXQ4HOMwP6UOoOV6lcxGw3A075bKUvwRot+M4MH5dzEmT1kb7prmtLZMZaeRiPgqzH8vtNOUxnuOvfdV31DprvA6oKexUiw2uQMsuy7bUyIjbIjPMH5/uh5fmpKVYtmPT/XTZOMXeY76jKO0IpTrddCMvRBX3U8sbR7956qehWkq2VyWmRBLxUvEVQvTOeuE5aejQWS9Z7iG65QVfubwNGqxOPYnzE5roeHhp1tmjBLb2Dbu6kpIa+pJSXeWNJG/kj0KhXyVujcrN210rjbhcrJBho0IuE5qoPSrKy2sszWipvRHiAlCalLP5ozXzahTwumntJm7DXRFKi51I8wc1GI+qOzUmdOiFxyJ6pULjlqimMmOQm5F04ezM+ijfkY0TJjJndSI7qEOgqO5BAnqoPFyPll2PdMhktotc8qnd1s4CYVso7Qq9ZydID6IQznc1n6nAe8gLQ8fUpq06g3byH/HT5oZw/Q5q4OzPa9dlocep+JSPVvtD6qjNk454/bf8nE8yuVNAnAqwBErVsqh3sukDUmdDOQ8tfesTYOhw8wtOKrSJ35h7oWfyo/Xsxa2ENDrI28tlLJOxyzVXmmPIe5ducTrMZ+SqXoJYbWIEDv5Geyj5lwDCbmRSSBok1O/30TM+/v1XM5LgOTpEJhqrdB+apB51zz3JHX/QU7anKC46AE+5PIS26vmVWuruAgT8Zb1Q+8xgEarFPiVVb0XQ1sfFsVOeazFeuXGSnxC7kqOxoGo4Bd3BgUSanmmUXMLs3VXQ0TqkvUeDMDZTbMCSElfw2Y78x76PMaV2RqCrbMS81rXcON6Jhwy3oqqwSyr6mgBTxUd0nYwdgVpmcNN6K1R4baNlT9JGxKzNgTBLp1QODhG4+q5u9ei19vgoGgWbxe1LHEHKEMmLj69G3w82+mCXu6rhzkqhKh51Q0dSaFWqbLhz4H3uonpeLl8EVJamSuq+9RGpuf8AaidWgwVBVqk6/easmB0SmtKjBEKMOyJ9Fxz5QrFIeR06psoXmT8E/OruFWDny4DTTpKsSM+fOolsI4SwUm9zqrpuAUHOHVgnbY1u6zX4zqnTZ5+s3J7ZHUp8rj0lErOoqzMNqAEnPdNRcplh67DFbNBavlwHX6qStVg6zE6ZRJzhCaNeIM5hSCt+yxOXsP3CNKsuiQhor91KKymgl5zwkHKkyspmuTyiFkOy7/cfVSVrc1KbmjfL0UFNa/DsN5aYnU5n9lqwY+VFd1pHnVbhpyqu4XcvVXWAUTsPHRb1OjPs8s/8WO6IYdgHIQYXoBw4dEm4enDspYY5zRCSK0rSElNA2Ti1C6FqFc5U4aiLsqttgpW24U4CcIaCcNpBA+LMI52eI0ZtHtdx19FoOZMaoS1KpaGi3FbR4xdtIKo1Hd1tOLsG5CalMSwmSP0np5LEVnQsNQ0zt4c6pbIqr8lwamWvZNUKqucnmTUrRI9+ZkyVG56jLu65c9WqRvkJTUzXDqiiL0QwPCKly+GDLdx/KPMpuJVkzqVtk2B4U+5qBjBPU7AdSvT7TA2UmBjRpv1O5VjAcMpWtMMZmf6nbuP7InzhMpOL5HkPK/2AzsKHRcfwodEcMKNxR0jNsEswwLP8R8NuE1aIndzR8wtg+tCo3OJBqFSmtBTaPNKdeFL46t8TPovJez2H7xofMLMNvRpKyvx/wXKw6K67bWQZl0pW3SreEPIMsqq3TqoFTu1uOFKVFoD3w55zAOjfTqpGBtkdpBThjBHEirUENGbWnUnqey1vIqlG9BVltWVvxwpWkZ6ptj8i58NSgrqFYKV/CS8NWIShQhAKaSsAJIkI4ShOEioQZcOeunKF6ASOrXQ67vSFZrhD7ijKDCgBit5UcCAYWKvraoCSBPZeh1rPsqdXDuyTivuOqa9HmtWo8asd81TqVz0d7ivS34UDt8FA7BW9EVEr7Fy8jIvuebit2PuKXMToD7ivRf4E39KduCDom6D9Tk/J5/StXnZanBbupTAaMgNkbbg46KxTwwDZBlVW69st2OIkjNFqNxKFULOEQoUiENFbLoqrl9RJtNO6kiAoXNQoDiFNzlpn26gdZTshomzz68w0lCq2BE7L1B2GDouf4UOiK6AzyscPv2JClpYBU/UV6gMJHRdswsdEdshgLPAyOq0WH2Dm9Vo2YaOitU7HshohWseYI1buUNK2VyjRU0QnYVOFGxqlATAHC6hNCdEgoSSSUI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2109788"/>
            <a:ext cx="604837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2" y="906599"/>
            <a:ext cx="2333192" cy="170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Agenda for international associations and </a:t>
            </a:r>
            <a:r>
              <a:rPr lang="fr-BE" dirty="0" err="1" smtClean="0"/>
              <a:t>agencies</a:t>
            </a:r>
            <a:endParaRPr lang="fr-BE" dirty="0" smtClean="0"/>
          </a:p>
          <a:p>
            <a:r>
              <a:rPr lang="fr-BE" b="0" dirty="0" err="1" smtClean="0"/>
              <a:t>Developing</a:t>
            </a:r>
            <a:r>
              <a:rPr lang="fr-BE" b="0" dirty="0" smtClean="0"/>
              <a:t> guidance and building </a:t>
            </a:r>
            <a:r>
              <a:rPr lang="fr-BE" b="0" dirty="0" err="1" smtClean="0"/>
              <a:t>capacity</a:t>
            </a:r>
            <a:r>
              <a:rPr lang="fr-BE" b="0" dirty="0" smtClean="0"/>
              <a:t> for:</a:t>
            </a:r>
            <a:endParaRPr lang="fr-BE" b="0" dirty="0"/>
          </a:p>
          <a:p>
            <a:pPr marL="342900" indent="-342900">
              <a:buFontTx/>
              <a:buChar char="-"/>
            </a:pPr>
            <a:r>
              <a:rPr lang="fr-BE" b="0" dirty="0" smtClean="0"/>
              <a:t>Translation </a:t>
            </a:r>
            <a:r>
              <a:rPr lang="fr-BE" b="0" dirty="0" smtClean="0"/>
              <a:t>of objectives </a:t>
            </a:r>
            <a:r>
              <a:rPr lang="fr-BE" b="0" dirty="0" err="1" smtClean="0"/>
              <a:t>into</a:t>
            </a:r>
            <a:r>
              <a:rPr lang="fr-BE" b="0" dirty="0" smtClean="0"/>
              <a:t> </a:t>
            </a:r>
            <a:r>
              <a:rPr lang="fr-BE" b="0" dirty="0" err="1" smtClean="0"/>
              <a:t>indicators</a:t>
            </a:r>
            <a:r>
              <a:rPr lang="fr-BE" b="0" dirty="0" smtClean="0"/>
              <a:t>, </a:t>
            </a:r>
            <a:endParaRPr lang="fr-BE" b="0" dirty="0" smtClean="0"/>
          </a:p>
          <a:p>
            <a:pPr marL="342900" indent="-342900">
              <a:buFontTx/>
              <a:buChar char="-"/>
            </a:pPr>
            <a:r>
              <a:rPr lang="fr-BE" b="0" dirty="0" err="1" smtClean="0"/>
              <a:t>Choosing</a:t>
            </a:r>
            <a:r>
              <a:rPr lang="fr-BE" b="0" dirty="0" smtClean="0"/>
              <a:t> r</a:t>
            </a:r>
            <a:r>
              <a:rPr lang="fr-BE" b="0" dirty="0" smtClean="0"/>
              <a:t>elevant </a:t>
            </a:r>
            <a:r>
              <a:rPr lang="fr-BE" b="0" dirty="0" smtClean="0"/>
              <a:t>data collection </a:t>
            </a:r>
            <a:r>
              <a:rPr lang="fr-BE" b="0" dirty="0" err="1" smtClean="0"/>
              <a:t>methods</a:t>
            </a:r>
            <a:r>
              <a:rPr lang="fr-BE" b="0" dirty="0" smtClean="0"/>
              <a:t>,</a:t>
            </a:r>
            <a:endParaRPr lang="fr-BE" b="0" dirty="0" smtClean="0"/>
          </a:p>
          <a:p>
            <a:pPr marL="342900" indent="-342900">
              <a:buFontTx/>
              <a:buChar char="-"/>
            </a:pPr>
            <a:r>
              <a:rPr lang="fr-BE" b="0" dirty="0" err="1" smtClean="0"/>
              <a:t>D</a:t>
            </a:r>
            <a:r>
              <a:rPr lang="fr-BE" b="0" dirty="0" err="1" smtClean="0"/>
              <a:t>eveloping</a:t>
            </a:r>
            <a:r>
              <a:rPr lang="fr-BE" b="0" dirty="0" smtClean="0"/>
              <a:t> of </a:t>
            </a:r>
            <a:r>
              <a:rPr lang="fr-BE" b="0" dirty="0" err="1" smtClean="0"/>
              <a:t>observatories</a:t>
            </a:r>
            <a:r>
              <a:rPr lang="fr-BE" b="0" dirty="0" smtClean="0"/>
              <a:t> of </a:t>
            </a:r>
            <a:r>
              <a:rPr lang="fr-BE" b="0" dirty="0" err="1" smtClean="0"/>
              <a:t>mobility</a:t>
            </a:r>
            <a:r>
              <a:rPr lang="fr-BE" b="0" dirty="0"/>
              <a:t> </a:t>
            </a:r>
            <a:r>
              <a:rPr lang="fr-BE" b="0" dirty="0" smtClean="0"/>
              <a:t>and</a:t>
            </a:r>
            <a:r>
              <a:rPr lang="fr-BE" b="0" dirty="0" smtClean="0"/>
              <a:t> local transport </a:t>
            </a:r>
            <a:r>
              <a:rPr lang="fr-BE" b="0" dirty="0" err="1" smtClean="0"/>
              <a:t>accounts</a:t>
            </a:r>
            <a:r>
              <a:rPr lang="fr-BE" b="0" dirty="0" smtClean="0"/>
              <a:t> </a:t>
            </a:r>
            <a:endParaRPr lang="fr-BE" b="0" dirty="0" smtClean="0"/>
          </a:p>
          <a:p>
            <a:pPr marL="342900" indent="-342900">
              <a:buFontTx/>
              <a:buChar char="-"/>
            </a:pPr>
            <a:r>
              <a:rPr lang="fr-BE" b="0" dirty="0" smtClean="0"/>
              <a:t>Exploitation of </a:t>
            </a:r>
            <a:r>
              <a:rPr lang="fr-BE" b="0" dirty="0" smtClean="0"/>
              <a:t>new technologies</a:t>
            </a:r>
          </a:p>
          <a:p>
            <a:pPr marL="342900" indent="-342900">
              <a:buFontTx/>
              <a:buChar char="-"/>
            </a:pPr>
            <a:r>
              <a:rPr lang="fr-BE" b="0" dirty="0" smtClean="0"/>
              <a:t>Post-</a:t>
            </a:r>
            <a:r>
              <a:rPr lang="fr-BE" b="0" dirty="0" err="1" smtClean="0"/>
              <a:t>harmonsation</a:t>
            </a:r>
            <a:r>
              <a:rPr lang="fr-BE" b="0" dirty="0" smtClean="0"/>
              <a:t> </a:t>
            </a:r>
            <a:r>
              <a:rPr lang="fr-BE" b="0" dirty="0" smtClean="0"/>
              <a:t>of data</a:t>
            </a:r>
          </a:p>
          <a:p>
            <a:pPr marL="342900" indent="-342900">
              <a:buFontTx/>
              <a:buChar char="-"/>
            </a:pPr>
            <a:endParaRPr lang="fr-BE" b="0" dirty="0" smtClean="0"/>
          </a:p>
          <a:p>
            <a:pPr marL="342900" indent="-342900">
              <a:buFontTx/>
              <a:buChar char="-"/>
            </a:pPr>
            <a:endParaRPr lang="fr-BE" b="0" dirty="0"/>
          </a:p>
          <a:p>
            <a:pPr marL="342900" indent="-342900">
              <a:buFontTx/>
              <a:buChar char="-"/>
            </a:pPr>
            <a:endParaRPr lang="fr-BE" b="0" dirty="0" smtClean="0"/>
          </a:p>
          <a:p>
            <a:pPr marL="342900" indent="-342900">
              <a:buFontTx/>
              <a:buChar char="-"/>
            </a:pPr>
            <a:endParaRPr lang="fr-BE" b="0" dirty="0" smtClean="0"/>
          </a:p>
          <a:p>
            <a:pPr marL="342900" indent="-342900">
              <a:buFontTx/>
              <a:buChar char="-"/>
            </a:pPr>
            <a:endParaRPr lang="fr-BE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09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Thank</a:t>
            </a:r>
            <a:r>
              <a:rPr lang="fr-BE" dirty="0" smtClean="0"/>
              <a:t>  </a:t>
            </a:r>
            <a:r>
              <a:rPr lang="fr-BE" dirty="0" err="1" smtClean="0"/>
              <a:t>you</a:t>
            </a:r>
            <a:r>
              <a:rPr lang="fr-BE" dirty="0" smtClean="0"/>
              <a:t> for </a:t>
            </a:r>
            <a:r>
              <a:rPr lang="fr-BE" dirty="0" err="1" smtClean="0"/>
              <a:t>your</a:t>
            </a:r>
            <a:r>
              <a:rPr lang="fr-BE" dirty="0" smtClean="0"/>
              <a:t> attention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BE" dirty="0" smtClean="0"/>
          </a:p>
          <a:p>
            <a:pPr algn="ctr"/>
            <a:r>
              <a:rPr lang="fr-BE" dirty="0" smtClean="0"/>
              <a:t>Jerome Pourbaix</a:t>
            </a:r>
          </a:p>
          <a:p>
            <a:pPr algn="ctr"/>
            <a:r>
              <a:rPr lang="fr-BE" dirty="0" smtClean="0"/>
              <a:t>Head of Policy</a:t>
            </a:r>
          </a:p>
          <a:p>
            <a:pPr algn="ctr"/>
            <a:r>
              <a:rPr lang="fr-BE" dirty="0" smtClean="0"/>
              <a:t>International Association of Public Transport</a:t>
            </a:r>
          </a:p>
          <a:p>
            <a:pPr algn="ctr"/>
            <a:r>
              <a:rPr lang="fr-BE" dirty="0" smtClean="0"/>
              <a:t>UITP</a:t>
            </a:r>
          </a:p>
          <a:p>
            <a:pPr algn="ctr"/>
            <a:r>
              <a:rPr lang="fr-BE" dirty="0">
                <a:hlinkClick r:id="rId2"/>
              </a:rPr>
              <a:t>j</a:t>
            </a:r>
            <a:r>
              <a:rPr lang="fr-BE" dirty="0" smtClean="0">
                <a:hlinkClick r:id="rId2"/>
              </a:rPr>
              <a:t>erome.pourbaix@uitp.org</a:t>
            </a:r>
            <a:endParaRPr lang="fr-BE" dirty="0" smtClean="0"/>
          </a:p>
          <a:p>
            <a:pPr algn="ctr"/>
            <a:r>
              <a:rPr lang="fr-BE" dirty="0" smtClean="0">
                <a:hlinkClick r:id="rId3"/>
              </a:rPr>
              <a:t>www.uitp.org</a:t>
            </a:r>
            <a:endParaRPr lang="fr-BE" dirty="0" smtClean="0"/>
          </a:p>
          <a:p>
            <a:pPr algn="ctr"/>
            <a:r>
              <a:rPr lang="fr-BE" dirty="0" smtClean="0"/>
              <a:t>@</a:t>
            </a:r>
            <a:r>
              <a:rPr lang="fr-BE" dirty="0" err="1" smtClean="0"/>
              <a:t>jp_uitp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797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Focus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Collection and use of </a:t>
            </a:r>
            <a:r>
              <a:rPr lang="fr-BE" dirty="0" smtClean="0"/>
              <a:t>data </a:t>
            </a:r>
            <a:r>
              <a:rPr lang="fr-BE" dirty="0" smtClean="0"/>
              <a:t>in support of </a:t>
            </a:r>
            <a:r>
              <a:rPr lang="fr-BE" dirty="0" err="1" smtClean="0"/>
              <a:t>urban</a:t>
            </a:r>
            <a:r>
              <a:rPr lang="fr-BE" dirty="0"/>
              <a:t> </a:t>
            </a:r>
            <a:r>
              <a:rPr lang="fr-BE" dirty="0" smtClean="0"/>
              <a:t>transport </a:t>
            </a:r>
            <a:r>
              <a:rPr lang="fr-BE" dirty="0" err="1" smtClean="0"/>
              <a:t>policy</a:t>
            </a:r>
            <a:r>
              <a:rPr lang="fr-BE" b="0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fr-BE" b="0" dirty="0" err="1" smtClean="0"/>
              <a:t>Comparing</a:t>
            </a:r>
            <a:r>
              <a:rPr lang="fr-BE" b="0" dirty="0" smtClean="0"/>
              <a:t> performance of </a:t>
            </a:r>
            <a:r>
              <a:rPr lang="fr-BE" b="0" dirty="0" err="1" smtClean="0"/>
              <a:t>urban</a:t>
            </a:r>
            <a:r>
              <a:rPr lang="fr-BE" b="0" dirty="0" smtClean="0"/>
              <a:t> transport </a:t>
            </a:r>
            <a:r>
              <a:rPr lang="fr-BE" b="0" dirty="0" err="1" smtClean="0"/>
              <a:t>between</a:t>
            </a:r>
            <a:r>
              <a:rPr lang="fr-BE" b="0" dirty="0" smtClean="0"/>
              <a:t> </a:t>
            </a:r>
            <a:r>
              <a:rPr lang="fr-BE" b="0" dirty="0" err="1" smtClean="0"/>
              <a:t>different</a:t>
            </a:r>
            <a:r>
              <a:rPr lang="fr-BE" b="0" dirty="0" smtClean="0"/>
              <a:t> </a:t>
            </a:r>
            <a:r>
              <a:rPr lang="fr-BE" b="0" dirty="0" err="1" smtClean="0"/>
              <a:t>cities</a:t>
            </a:r>
            <a:r>
              <a:rPr lang="fr-BE" b="0" dirty="0" smtClean="0"/>
              <a:t> and </a:t>
            </a:r>
            <a:r>
              <a:rPr lang="fr-BE" b="0" dirty="0" err="1" smtClean="0"/>
              <a:t>mobility</a:t>
            </a:r>
            <a:r>
              <a:rPr lang="fr-BE" b="0" dirty="0" smtClean="0"/>
              <a:t> patterns</a:t>
            </a:r>
            <a:endParaRPr lang="fr-BE" b="0" dirty="0"/>
          </a:p>
          <a:p>
            <a:pPr marL="342900" indent="-342900">
              <a:buFontTx/>
              <a:buChar char="-"/>
            </a:pPr>
            <a:r>
              <a:rPr lang="fr-BE" b="0" dirty="0" err="1" smtClean="0"/>
              <a:t>Measuring</a:t>
            </a:r>
            <a:r>
              <a:rPr lang="fr-BE" b="0" dirty="0" smtClean="0"/>
              <a:t> </a:t>
            </a:r>
            <a:r>
              <a:rPr lang="fr-BE" b="0" dirty="0" err="1" smtClean="0"/>
              <a:t>societa</a:t>
            </a:r>
            <a:r>
              <a:rPr lang="fr-BE" b="0" dirty="0" err="1" smtClean="0"/>
              <a:t>l</a:t>
            </a:r>
            <a:r>
              <a:rPr lang="fr-BE" b="0" dirty="0" smtClean="0"/>
              <a:t> </a:t>
            </a:r>
            <a:r>
              <a:rPr lang="fr-BE" b="0" dirty="0" err="1" smtClean="0"/>
              <a:t>costs</a:t>
            </a:r>
            <a:r>
              <a:rPr lang="fr-BE" b="0" dirty="0" smtClean="0"/>
              <a:t> and </a:t>
            </a:r>
            <a:r>
              <a:rPr lang="fr-BE" b="0" dirty="0" err="1" smtClean="0"/>
              <a:t>benefits</a:t>
            </a:r>
            <a:r>
              <a:rPr lang="fr-BE" b="0" dirty="0" smtClean="0"/>
              <a:t> of </a:t>
            </a:r>
            <a:r>
              <a:rPr lang="fr-BE" b="0" dirty="0" err="1" smtClean="0"/>
              <a:t>urban</a:t>
            </a:r>
            <a:r>
              <a:rPr lang="fr-BE" b="0" dirty="0" smtClean="0"/>
              <a:t> transport</a:t>
            </a:r>
          </a:p>
          <a:p>
            <a:pPr marL="342900" indent="-342900">
              <a:buFontTx/>
              <a:buChar char="-"/>
            </a:pPr>
            <a:r>
              <a:rPr lang="fr-BE" b="0" dirty="0" smtClean="0"/>
              <a:t>Monitoring </a:t>
            </a:r>
            <a:r>
              <a:rPr lang="fr-BE" b="0" dirty="0"/>
              <a:t>changes in </a:t>
            </a:r>
            <a:r>
              <a:rPr lang="fr-BE" b="0" dirty="0" err="1"/>
              <a:t>urban</a:t>
            </a:r>
            <a:r>
              <a:rPr lang="fr-BE" b="0" dirty="0"/>
              <a:t> </a:t>
            </a:r>
            <a:r>
              <a:rPr lang="fr-BE" b="0" dirty="0" smtClean="0"/>
              <a:t>transport patterns</a:t>
            </a:r>
          </a:p>
          <a:p>
            <a:pPr marL="342900" indent="-342900">
              <a:buFontTx/>
              <a:buChar char="-"/>
            </a:pPr>
            <a:endParaRPr lang="fr-BE" b="0" dirty="0"/>
          </a:p>
          <a:p>
            <a:r>
              <a:rPr lang="fr-BE" b="0" dirty="0" smtClean="0"/>
              <a:t>Data </a:t>
            </a:r>
            <a:r>
              <a:rPr lang="fr-BE" b="0" dirty="0" err="1" smtClean="0"/>
              <a:t>used</a:t>
            </a:r>
            <a:r>
              <a:rPr lang="fr-BE" b="0" dirty="0" smtClean="0"/>
              <a:t> for </a:t>
            </a:r>
            <a:r>
              <a:rPr lang="fr-BE" b="0" dirty="0" err="1" smtClean="0"/>
              <a:t>these</a:t>
            </a:r>
            <a:r>
              <a:rPr lang="fr-BE" b="0" dirty="0" smtClean="0"/>
              <a:t> </a:t>
            </a:r>
            <a:r>
              <a:rPr lang="fr-BE" b="0" dirty="0" err="1" smtClean="0"/>
              <a:t>purposes</a:t>
            </a:r>
            <a:r>
              <a:rPr lang="fr-BE" b="0" dirty="0" smtClean="0"/>
              <a:t> </a:t>
            </a:r>
            <a:r>
              <a:rPr lang="fr-BE" b="0" dirty="0" err="1" smtClean="0"/>
              <a:t>usually</a:t>
            </a:r>
            <a:r>
              <a:rPr lang="fr-BE" b="0" dirty="0" smtClean="0"/>
              <a:t> are </a:t>
            </a:r>
            <a:r>
              <a:rPr lang="fr-BE" b="0" dirty="0" err="1" smtClean="0"/>
              <a:t>collected</a:t>
            </a:r>
            <a:r>
              <a:rPr lang="fr-BE" b="0" dirty="0" smtClean="0"/>
              <a:t> for </a:t>
            </a:r>
            <a:r>
              <a:rPr lang="fr-BE" b="0" dirty="0" err="1" smtClean="0"/>
              <a:t>other</a:t>
            </a:r>
            <a:r>
              <a:rPr lang="fr-BE" b="0" dirty="0" smtClean="0"/>
              <a:t> </a:t>
            </a:r>
            <a:r>
              <a:rPr lang="fr-BE" b="0" dirty="0" err="1" smtClean="0"/>
              <a:t>purposes</a:t>
            </a:r>
            <a:r>
              <a:rPr lang="fr-BE" b="0" dirty="0" smtClean="0"/>
              <a:t>, by </a:t>
            </a:r>
            <a:r>
              <a:rPr lang="fr-BE" b="0" dirty="0" err="1" smtClean="0"/>
              <a:t>many</a:t>
            </a:r>
            <a:r>
              <a:rPr lang="fr-BE" b="0" dirty="0" smtClean="0"/>
              <a:t> </a:t>
            </a:r>
            <a:r>
              <a:rPr lang="fr-BE" b="0" dirty="0" err="1" smtClean="0"/>
              <a:t>different</a:t>
            </a:r>
            <a:r>
              <a:rPr lang="fr-BE" b="0" dirty="0" smtClean="0"/>
              <a:t> </a:t>
            </a:r>
            <a:r>
              <a:rPr lang="fr-BE" b="0" dirty="0" err="1" smtClean="0"/>
              <a:t>players</a:t>
            </a:r>
            <a:r>
              <a:rPr lang="fr-BE" b="0" dirty="0" smtClean="0"/>
              <a:t>.</a:t>
            </a:r>
          </a:p>
          <a:p>
            <a:endParaRPr lang="fr-BE" b="0" dirty="0" smtClean="0"/>
          </a:p>
          <a:p>
            <a:endParaRPr lang="fr-BE" b="0" dirty="0" smtClean="0"/>
          </a:p>
          <a:p>
            <a:endParaRPr lang="fr-BE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793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536575" y="1117600"/>
          <a:ext cx="90043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hart" r:id="rId3" imgW="9382049" imgH="4848149" progId="Excel.Chart.8">
                  <p:embed/>
                </p:oleObj>
              </mc:Choice>
              <mc:Fallback>
                <p:oleObj name="Chart" r:id="rId3" imgW="9382049" imgH="48481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117600"/>
                        <a:ext cx="90043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5"/>
          <p:cNvSpPr txBox="1">
            <a:spLocks noChangeArrowheads="1"/>
          </p:cNvSpPr>
          <p:nvPr/>
        </p:nvSpPr>
        <p:spPr bwMode="auto">
          <a:xfrm rot="-5400000">
            <a:off x="-1870075" y="3324226"/>
            <a:ext cx="4752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fr-FR" sz="1800" dirty="0">
                <a:solidFill>
                  <a:schemeClr val="tx2"/>
                </a:solidFill>
              </a:rPr>
              <a:t>Annual energy consumption (</a:t>
            </a:r>
            <a:r>
              <a:rPr lang="en-US" altLang="fr-FR" sz="1800" dirty="0" err="1">
                <a:solidFill>
                  <a:schemeClr val="tx2"/>
                </a:solidFill>
              </a:rPr>
              <a:t>megajoules</a:t>
            </a:r>
            <a:r>
              <a:rPr lang="en-US" altLang="fr-FR" sz="1800" dirty="0">
                <a:solidFill>
                  <a:schemeClr val="tx2"/>
                </a:solidFill>
              </a:rPr>
              <a:t>/inhabitant)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569325" cy="1223962"/>
          </a:xfrm>
          <a:noFill/>
        </p:spPr>
        <p:txBody>
          <a:bodyPr/>
          <a:lstStyle/>
          <a:p>
            <a:pPr eaLnBrk="1" hangingPunct="1"/>
            <a:r>
              <a:rPr lang="en-GB" altLang="fr-FR" dirty="0" smtClean="0"/>
              <a:t>Energy Consumption for Passenger Transport</a:t>
            </a:r>
          </a:p>
        </p:txBody>
      </p:sp>
    </p:spTree>
    <p:extLst>
      <p:ext uri="{BB962C8B-B14F-4D97-AF65-F5344CB8AC3E}">
        <p14:creationId xmlns:p14="http://schemas.microsoft.com/office/powerpoint/2010/main" val="6015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ph idx="1"/>
          </p:nvPr>
        </p:nvGraphicFramePr>
        <p:xfrm>
          <a:off x="755650" y="1522413"/>
          <a:ext cx="8208963" cy="417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hart" r:id="rId3" imgW="9534449" imgH="4848149" progId="Excel.Chart.8">
                  <p:embed/>
                </p:oleObj>
              </mc:Choice>
              <mc:Fallback>
                <p:oleObj name="Chart" r:id="rId3" imgW="9534449" imgH="48481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522413"/>
                        <a:ext cx="8208963" cy="417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19250" y="5510213"/>
            <a:ext cx="6337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altLang="fr-FR" sz="1800" dirty="0" err="1">
                <a:solidFill>
                  <a:schemeClr val="tx2"/>
                </a:solidFill>
              </a:rPr>
              <a:t>Number</a:t>
            </a:r>
            <a:r>
              <a:rPr lang="fr-BE" altLang="fr-FR" sz="1800" dirty="0">
                <a:solidFill>
                  <a:schemeClr val="tx2"/>
                </a:solidFill>
              </a:rPr>
              <a:t> of parking </a:t>
            </a:r>
            <a:r>
              <a:rPr lang="fr-BE" altLang="fr-FR" sz="1800" dirty="0" err="1">
                <a:solidFill>
                  <a:schemeClr val="tx2"/>
                </a:solidFill>
              </a:rPr>
              <a:t>spaces</a:t>
            </a:r>
            <a:r>
              <a:rPr lang="fr-BE" altLang="fr-FR" sz="1800" dirty="0">
                <a:solidFill>
                  <a:schemeClr val="tx2"/>
                </a:solidFill>
              </a:rPr>
              <a:t> per 1000 jobs in the CBD</a:t>
            </a:r>
            <a:endParaRPr lang="en-US" altLang="fr-FR" sz="1800" dirty="0">
              <a:solidFill>
                <a:schemeClr val="tx2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 rot="-5400000">
            <a:off x="-1579563" y="3038476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fr-FR" sz="1800" dirty="0">
                <a:solidFill>
                  <a:schemeClr val="tx2"/>
                </a:solidFill>
              </a:rPr>
              <a:t>Public transport market share</a:t>
            </a:r>
          </a:p>
          <a:p>
            <a:pPr eaLnBrk="1" hangingPunct="1"/>
            <a:r>
              <a:rPr lang="en-US" altLang="fr-FR" sz="1800" dirty="0">
                <a:solidFill>
                  <a:schemeClr val="tx2"/>
                </a:solidFill>
              </a:rPr>
              <a:t>(</a:t>
            </a:r>
            <a:r>
              <a:rPr lang="en-US" altLang="fr-FR" sz="1800" dirty="0" err="1">
                <a:solidFill>
                  <a:schemeClr val="tx2"/>
                </a:solidFill>
              </a:rPr>
              <a:t>mechanised</a:t>
            </a:r>
            <a:r>
              <a:rPr lang="en-US" altLang="fr-FR" sz="1800" dirty="0">
                <a:solidFill>
                  <a:schemeClr val="tx2"/>
                </a:solidFill>
              </a:rPr>
              <a:t> &amp; </a:t>
            </a:r>
            <a:r>
              <a:rPr lang="en-US" altLang="fr-FR" sz="1800" dirty="0" err="1">
                <a:solidFill>
                  <a:schemeClr val="tx2"/>
                </a:solidFill>
              </a:rPr>
              <a:t>motorised</a:t>
            </a:r>
            <a:r>
              <a:rPr lang="en-US" altLang="fr-FR" sz="1800" dirty="0">
                <a:solidFill>
                  <a:schemeClr val="tx2"/>
                </a:solidFill>
              </a:rPr>
              <a:t> trips)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569325" cy="1223962"/>
          </a:xfrm>
          <a:noFill/>
        </p:spPr>
        <p:txBody>
          <a:bodyPr/>
          <a:lstStyle/>
          <a:p>
            <a:pPr eaLnBrk="1" hangingPunct="1"/>
            <a:r>
              <a:rPr lang="en-GB" altLang="fr-FR" dirty="0" smtClean="0"/>
              <a:t>Parking policy and urban transport</a:t>
            </a:r>
            <a:endParaRPr lang="en-GB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40374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Urban </a:t>
            </a:r>
            <a:r>
              <a:rPr lang="fr-BE" dirty="0" err="1" smtClean="0"/>
              <a:t>mobility</a:t>
            </a:r>
            <a:r>
              <a:rPr lang="fr-BE" dirty="0" smtClean="0"/>
              <a:t> patterns</a:t>
            </a:r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" y="1860261"/>
            <a:ext cx="7005927" cy="402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13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Sources of data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fr-BE" b="0" dirty="0" smtClean="0"/>
              <a:t>T</a:t>
            </a:r>
            <a:r>
              <a:rPr lang="fr-BE" b="0" dirty="0" smtClean="0"/>
              <a:t>ransport </a:t>
            </a:r>
            <a:r>
              <a:rPr lang="fr-BE" b="0" dirty="0" err="1" smtClean="0"/>
              <a:t>operators</a:t>
            </a:r>
            <a:r>
              <a:rPr lang="fr-BE" b="0" dirty="0" smtClean="0"/>
              <a:t> (public transport, taxi, car sharing, etc.)</a:t>
            </a:r>
          </a:p>
          <a:p>
            <a:pPr marL="342900" indent="-342900">
              <a:buFontTx/>
              <a:buChar char="-"/>
            </a:pPr>
            <a:r>
              <a:rPr lang="fr-BE" b="0" dirty="0" smtClean="0"/>
              <a:t>Local, </a:t>
            </a:r>
            <a:r>
              <a:rPr lang="fr-BE" b="0" dirty="0" err="1" smtClean="0"/>
              <a:t>regional</a:t>
            </a:r>
            <a:r>
              <a:rPr lang="fr-BE" b="0" dirty="0" smtClean="0"/>
              <a:t> and national </a:t>
            </a:r>
            <a:r>
              <a:rPr lang="fr-BE" b="0" dirty="0" err="1" smtClean="0"/>
              <a:t>governments</a:t>
            </a:r>
            <a:r>
              <a:rPr lang="fr-BE" b="0" dirty="0" smtClean="0"/>
              <a:t> (</a:t>
            </a:r>
            <a:r>
              <a:rPr lang="fr-BE" b="0" dirty="0" err="1" smtClean="0"/>
              <a:t>various</a:t>
            </a:r>
            <a:r>
              <a:rPr lang="fr-BE" b="0" dirty="0" smtClean="0"/>
              <a:t> </a:t>
            </a:r>
            <a:r>
              <a:rPr lang="fr-BE" b="0" dirty="0" err="1" smtClean="0"/>
              <a:t>departments</a:t>
            </a:r>
            <a:r>
              <a:rPr lang="fr-BE" b="0" dirty="0" smtClean="0"/>
              <a:t> and </a:t>
            </a:r>
            <a:r>
              <a:rPr lang="fr-BE" b="0" dirty="0" err="1" smtClean="0"/>
              <a:t>agencies</a:t>
            </a:r>
            <a:r>
              <a:rPr lang="fr-BE" b="0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fr-BE" b="0" dirty="0" err="1" smtClean="0"/>
              <a:t>Research</a:t>
            </a:r>
            <a:r>
              <a:rPr lang="fr-BE" b="0" dirty="0" smtClean="0"/>
              <a:t> centres (</a:t>
            </a:r>
            <a:r>
              <a:rPr lang="fr-BE" b="0" dirty="0" err="1" smtClean="0"/>
              <a:t>universities</a:t>
            </a:r>
            <a:r>
              <a:rPr lang="fr-BE" b="0" dirty="0" smtClean="0"/>
              <a:t>, </a:t>
            </a:r>
            <a:r>
              <a:rPr lang="fr-BE" b="0" dirty="0" err="1" smtClean="0"/>
              <a:t>consultancies</a:t>
            </a:r>
            <a:r>
              <a:rPr lang="fr-BE" b="0" dirty="0" smtClean="0"/>
              <a:t>, etc.)</a:t>
            </a:r>
            <a:endParaRPr lang="fr-BE" b="0" dirty="0"/>
          </a:p>
          <a:p>
            <a:pPr marL="342900" indent="-342900">
              <a:buFontTx/>
              <a:buChar char="-"/>
            </a:pPr>
            <a:endParaRPr lang="fr-BE" b="0" dirty="0" smtClean="0"/>
          </a:p>
          <a:p>
            <a:pPr marL="342900" indent="-342900">
              <a:buFontTx/>
              <a:buChar char="-"/>
            </a:pPr>
            <a:r>
              <a:rPr lang="fr-BE" b="0" dirty="0" smtClean="0"/>
              <a:t>Telecom </a:t>
            </a:r>
            <a:r>
              <a:rPr lang="fr-BE" b="0" dirty="0" err="1" smtClean="0"/>
              <a:t>operators</a:t>
            </a:r>
            <a:r>
              <a:rPr lang="fr-BE" b="0" dirty="0" smtClean="0"/>
              <a:t>, service providers, </a:t>
            </a:r>
            <a:r>
              <a:rPr lang="fr-BE" b="0" dirty="0" err="1" smtClean="0"/>
              <a:t>banks</a:t>
            </a:r>
            <a:r>
              <a:rPr lang="fr-BE" b="0" dirty="0" smtClean="0"/>
              <a:t>, …</a:t>
            </a:r>
            <a:endParaRPr lang="fr-BE" b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0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Problems</a:t>
            </a:r>
            <a:r>
              <a:rPr lang="fr-BE" dirty="0" smtClean="0"/>
              <a:t>	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fr-BE" sz="3200" b="0" dirty="0" err="1" smtClean="0"/>
              <a:t>Geographical</a:t>
            </a:r>
            <a:r>
              <a:rPr lang="fr-BE" sz="3200" b="0" dirty="0" smtClean="0"/>
              <a:t> </a:t>
            </a:r>
            <a:r>
              <a:rPr lang="fr-BE" sz="3200" b="0" dirty="0" err="1" smtClean="0"/>
              <a:t>scale</a:t>
            </a:r>
            <a:endParaRPr lang="fr-BE" sz="3200" b="0" dirty="0" smtClean="0"/>
          </a:p>
          <a:p>
            <a:pPr marL="342900" indent="-342900">
              <a:buFontTx/>
              <a:buChar char="-"/>
            </a:pPr>
            <a:r>
              <a:rPr lang="fr-BE" sz="3200" b="0" dirty="0" err="1" smtClean="0"/>
              <a:t>Availability</a:t>
            </a:r>
            <a:r>
              <a:rPr lang="fr-BE" sz="3200" b="0" dirty="0" smtClean="0"/>
              <a:t> and </a:t>
            </a:r>
            <a:r>
              <a:rPr lang="fr-BE" sz="3200" b="0" dirty="0" err="1" smtClean="0"/>
              <a:t>reliability</a:t>
            </a:r>
            <a:r>
              <a:rPr lang="fr-BE" sz="3200" b="0" dirty="0" smtClean="0"/>
              <a:t> of data</a:t>
            </a:r>
          </a:p>
          <a:p>
            <a:pPr marL="342900" indent="-342900">
              <a:buFontTx/>
              <a:buChar char="-"/>
            </a:pPr>
            <a:r>
              <a:rPr lang="fr-BE" sz="3200" b="0" dirty="0" err="1" smtClean="0"/>
              <a:t>Comparability</a:t>
            </a:r>
            <a:r>
              <a:rPr lang="fr-BE" sz="3200" b="0" dirty="0" smtClean="0"/>
              <a:t> of data</a:t>
            </a:r>
          </a:p>
          <a:p>
            <a:pPr marL="342900" indent="-342900">
              <a:buFontTx/>
              <a:buChar char="-"/>
            </a:pPr>
            <a:endParaRPr lang="fr-BE" sz="32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Geographical</a:t>
            </a:r>
            <a:r>
              <a:rPr lang="fr-BE" dirty="0" smtClean="0"/>
              <a:t> </a:t>
            </a:r>
            <a:r>
              <a:rPr lang="fr-BE" dirty="0" err="1" smtClean="0"/>
              <a:t>scale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0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err="1" smtClean="0"/>
              <a:t>Problems</a:t>
            </a:r>
            <a:r>
              <a:rPr lang="fr-BE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fr-BE" b="0" dirty="0" err="1" smtClean="0"/>
              <a:t>Need</a:t>
            </a:r>
            <a:r>
              <a:rPr lang="fr-BE" b="0" dirty="0" smtClean="0"/>
              <a:t> to compare areas </a:t>
            </a:r>
            <a:r>
              <a:rPr lang="fr-BE" b="0" dirty="0" err="1" smtClean="0"/>
              <a:t>that</a:t>
            </a:r>
            <a:r>
              <a:rPr lang="fr-BE" b="0" dirty="0" smtClean="0"/>
              <a:t> have </a:t>
            </a:r>
            <a:r>
              <a:rPr lang="fr-BE" b="0" dirty="0" err="1" smtClean="0"/>
              <a:t>similar</a:t>
            </a:r>
            <a:r>
              <a:rPr lang="fr-BE" b="0" dirty="0" smtClean="0"/>
              <a:t> </a:t>
            </a:r>
            <a:r>
              <a:rPr lang="fr-BE" b="0" dirty="0" err="1" smtClean="0"/>
              <a:t>functions</a:t>
            </a:r>
            <a:r>
              <a:rPr lang="fr-BE" b="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fr-BE" b="0" dirty="0" err="1" smtClean="0"/>
              <a:t>Frequent</a:t>
            </a:r>
            <a:r>
              <a:rPr lang="fr-BE" b="0" dirty="0" smtClean="0"/>
              <a:t> </a:t>
            </a:r>
            <a:r>
              <a:rPr lang="fr-BE" b="0" dirty="0" err="1" smtClean="0"/>
              <a:t>mismatch</a:t>
            </a:r>
            <a:r>
              <a:rPr lang="fr-BE" b="0" dirty="0" smtClean="0"/>
              <a:t> </a:t>
            </a:r>
            <a:r>
              <a:rPr lang="fr-BE" b="0" dirty="0" err="1" smtClean="0"/>
              <a:t>between</a:t>
            </a:r>
            <a:r>
              <a:rPr lang="fr-BE" b="0" dirty="0" smtClean="0"/>
              <a:t> </a:t>
            </a:r>
            <a:r>
              <a:rPr lang="fr-BE" b="0" dirty="0" err="1" smtClean="0"/>
              <a:t>functional</a:t>
            </a:r>
            <a:r>
              <a:rPr lang="fr-BE" b="0" dirty="0" smtClean="0"/>
              <a:t> and administrative areas.</a:t>
            </a:r>
          </a:p>
          <a:p>
            <a:pPr marL="342900" indent="-342900">
              <a:buFontTx/>
              <a:buChar char="-"/>
            </a:pPr>
            <a:r>
              <a:rPr lang="fr-BE" b="0" dirty="0" err="1" smtClean="0"/>
              <a:t>Multiplicity</a:t>
            </a:r>
            <a:r>
              <a:rPr lang="fr-BE" b="0" dirty="0" smtClean="0"/>
              <a:t> of sources at </a:t>
            </a:r>
            <a:r>
              <a:rPr lang="fr-BE" b="0" dirty="0" err="1" smtClean="0"/>
              <a:t>metropolitan</a:t>
            </a:r>
            <a:r>
              <a:rPr lang="fr-BE" b="0" dirty="0" smtClean="0"/>
              <a:t> </a:t>
            </a:r>
            <a:r>
              <a:rPr lang="fr-BE" b="0" dirty="0" err="1" smtClean="0"/>
              <a:t>level</a:t>
            </a:r>
            <a:endParaRPr lang="fr-BE" b="0" dirty="0" smtClean="0"/>
          </a:p>
          <a:p>
            <a:endParaRPr lang="fr-BE" b="0" dirty="0" smtClean="0"/>
          </a:p>
          <a:p>
            <a:pPr marL="342900" indent="-342900">
              <a:buFontTx/>
              <a:buChar char="-"/>
            </a:pPr>
            <a:endParaRPr lang="fr-BE" b="0" dirty="0" smtClean="0"/>
          </a:p>
          <a:p>
            <a:endParaRPr lang="fr-BE" b="0" dirty="0" smtClean="0"/>
          </a:p>
          <a:p>
            <a:pPr marL="342900" indent="-342900">
              <a:buFontTx/>
              <a:buChar char="-"/>
            </a:pPr>
            <a:endParaRPr lang="fr-BE" b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195" y="3789285"/>
            <a:ext cx="5472508" cy="3015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15000"/>
              <a:buFontTx/>
              <a:buBlip>
                <a:blip r:embed="rId2"/>
              </a:buBlip>
              <a:defRPr sz="24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15000"/>
              <a:buFontTx/>
              <a:buBlip>
                <a:blip r:embed="rId2"/>
              </a:buBlip>
              <a:defRPr sz="16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err="1" smtClean="0"/>
              <a:t>Way</a:t>
            </a:r>
            <a:r>
              <a:rPr lang="fr-BE" dirty="0" smtClean="0"/>
              <a:t> </a:t>
            </a:r>
            <a:r>
              <a:rPr lang="fr-BE" dirty="0" err="1" smtClean="0"/>
              <a:t>forward</a:t>
            </a:r>
            <a:r>
              <a:rPr lang="fr-BE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fr-BE" b="0" dirty="0" smtClean="0"/>
              <a:t>Development of </a:t>
            </a:r>
            <a:r>
              <a:rPr lang="fr-BE" b="0" dirty="0" err="1" smtClean="0"/>
              <a:t>methodologies</a:t>
            </a:r>
            <a:r>
              <a:rPr lang="fr-BE" b="0" dirty="0" smtClean="0"/>
              <a:t> for </a:t>
            </a:r>
            <a:r>
              <a:rPr lang="fr-BE" b="0" dirty="0" err="1" smtClean="0"/>
              <a:t>definition</a:t>
            </a:r>
            <a:r>
              <a:rPr lang="fr-BE" b="0" dirty="0" smtClean="0"/>
              <a:t> of </a:t>
            </a:r>
            <a:r>
              <a:rPr lang="fr-BE" dirty="0" smtClean="0"/>
              <a:t>comparable</a:t>
            </a:r>
            <a:r>
              <a:rPr lang="fr-BE" b="0" dirty="0" smtClean="0"/>
              <a:t> </a:t>
            </a:r>
            <a:r>
              <a:rPr lang="fr-BE" b="0" dirty="0" err="1" smtClean="0"/>
              <a:t>functional</a:t>
            </a:r>
            <a:r>
              <a:rPr lang="fr-BE" b="0" dirty="0" smtClean="0"/>
              <a:t> areas (cf. OECD, EU)</a:t>
            </a:r>
          </a:p>
          <a:p>
            <a:pPr marL="342900" indent="-342900">
              <a:buFontTx/>
              <a:buChar char="-"/>
            </a:pPr>
            <a:r>
              <a:rPr lang="fr-BE" b="0" dirty="0" smtClean="0"/>
              <a:t>Development of </a:t>
            </a:r>
            <a:r>
              <a:rPr lang="fr-BE" b="0" dirty="0" err="1" smtClean="0"/>
              <a:t>urban</a:t>
            </a:r>
            <a:r>
              <a:rPr lang="fr-BE" b="0" dirty="0" smtClean="0"/>
              <a:t> transport </a:t>
            </a:r>
            <a:r>
              <a:rPr lang="fr-BE" b="0" dirty="0" err="1" smtClean="0"/>
              <a:t>accounts</a:t>
            </a:r>
            <a:endParaRPr lang="fr-BE" b="0" dirty="0" smtClean="0"/>
          </a:p>
          <a:p>
            <a:pPr marL="342900" indent="-342900">
              <a:buFontTx/>
              <a:buChar char="-"/>
            </a:pPr>
            <a:endParaRPr lang="fr-BE" b="0" dirty="0" smtClean="0"/>
          </a:p>
          <a:p>
            <a:endParaRPr lang="fr-BE" b="0" dirty="0" smtClean="0"/>
          </a:p>
          <a:p>
            <a:pPr marL="342900" indent="-342900">
              <a:buFontTx/>
              <a:buChar char="-"/>
            </a:pPr>
            <a:endParaRPr lang="fr-BE" b="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398" y="3491915"/>
            <a:ext cx="2757097" cy="32950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35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Availability</a:t>
            </a:r>
            <a:r>
              <a:rPr lang="fr-BE" dirty="0" smtClean="0"/>
              <a:t> and </a:t>
            </a:r>
            <a:r>
              <a:rPr lang="fr-BE" dirty="0" err="1" smtClean="0"/>
              <a:t>reliability</a:t>
            </a:r>
            <a:r>
              <a:rPr lang="fr-BE" dirty="0" smtClean="0"/>
              <a:t> of data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4564"/>
          </a:xfrm>
        </p:spPr>
        <p:txBody>
          <a:bodyPr>
            <a:normAutofit/>
          </a:bodyPr>
          <a:lstStyle/>
          <a:p>
            <a:r>
              <a:rPr lang="fr-BE" dirty="0" err="1" smtClean="0"/>
              <a:t>Problems</a:t>
            </a:r>
            <a:r>
              <a:rPr lang="fr-BE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fr-BE" b="0" dirty="0" smtClean="0"/>
              <a:t>High </a:t>
            </a:r>
            <a:r>
              <a:rPr lang="fr-BE" b="0" dirty="0" err="1" smtClean="0"/>
              <a:t>costs</a:t>
            </a:r>
            <a:r>
              <a:rPr lang="fr-BE" b="0" dirty="0" smtClean="0"/>
              <a:t> of data collection </a:t>
            </a:r>
          </a:p>
          <a:p>
            <a:pPr marL="342900" indent="-342900">
              <a:buFontTx/>
              <a:buChar char="-"/>
            </a:pPr>
            <a:r>
              <a:rPr lang="fr-BE" b="0" dirty="0" smtClean="0"/>
              <a:t>Commercial </a:t>
            </a:r>
            <a:r>
              <a:rPr lang="fr-BE" b="0" dirty="0" err="1" smtClean="0"/>
              <a:t>sensitivity</a:t>
            </a:r>
            <a:r>
              <a:rPr lang="fr-BE" b="0" dirty="0" smtClean="0"/>
              <a:t> of data</a:t>
            </a:r>
          </a:p>
          <a:p>
            <a:pPr marL="342900" indent="-342900">
              <a:buFontTx/>
              <a:buChar char="-"/>
            </a:pPr>
            <a:r>
              <a:rPr lang="fr-BE" b="0" dirty="0" err="1" smtClean="0"/>
              <a:t>Methodological</a:t>
            </a:r>
            <a:r>
              <a:rPr lang="fr-BE" b="0" dirty="0" smtClean="0"/>
              <a:t> issues</a:t>
            </a:r>
          </a:p>
          <a:p>
            <a:endParaRPr lang="fr-BE" b="0" dirty="0" smtClean="0"/>
          </a:p>
          <a:p>
            <a:r>
              <a:rPr lang="fr-BE" dirty="0" err="1" smtClean="0"/>
              <a:t>Way</a:t>
            </a:r>
            <a:r>
              <a:rPr lang="fr-BE" dirty="0" smtClean="0"/>
              <a:t> </a:t>
            </a:r>
            <a:r>
              <a:rPr lang="fr-BE" dirty="0" err="1" smtClean="0"/>
              <a:t>forward</a:t>
            </a:r>
            <a:r>
              <a:rPr lang="fr-BE" dirty="0" smtClean="0"/>
              <a:t>:</a:t>
            </a:r>
            <a:endParaRPr lang="fr-BE" b="0" dirty="0" smtClean="0"/>
          </a:p>
          <a:p>
            <a:pPr marL="342900" indent="-342900">
              <a:buFontTx/>
              <a:buChar char="-"/>
            </a:pPr>
            <a:r>
              <a:rPr lang="fr-BE" b="0" dirty="0" smtClean="0"/>
              <a:t>Promotion of open data </a:t>
            </a:r>
            <a:r>
              <a:rPr lang="fr-BE" b="0" dirty="0" err="1" smtClean="0"/>
              <a:t>strategies</a:t>
            </a:r>
            <a:endParaRPr lang="fr-BE" b="0" dirty="0"/>
          </a:p>
          <a:p>
            <a:pPr marL="342900" indent="-342900">
              <a:buFontTx/>
              <a:buChar char="-"/>
            </a:pPr>
            <a:r>
              <a:rPr lang="fr-BE" b="0" dirty="0" smtClean="0"/>
              <a:t>Inclusion of data provision in service </a:t>
            </a:r>
            <a:r>
              <a:rPr lang="fr-BE" b="0" dirty="0" err="1" smtClean="0"/>
              <a:t>contracts</a:t>
            </a:r>
            <a:endParaRPr lang="fr-BE" b="0" dirty="0"/>
          </a:p>
          <a:p>
            <a:pPr marL="342900" indent="-342900">
              <a:buFontTx/>
              <a:buChar char="-"/>
            </a:pPr>
            <a:r>
              <a:rPr lang="fr-BE" b="0" dirty="0" smtClean="0"/>
              <a:t>Provision of </a:t>
            </a:r>
            <a:r>
              <a:rPr lang="fr-BE" dirty="0" err="1" smtClean="0"/>
              <a:t>financial</a:t>
            </a:r>
            <a:r>
              <a:rPr lang="fr-BE" dirty="0" smtClean="0"/>
              <a:t> </a:t>
            </a:r>
            <a:r>
              <a:rPr lang="fr-BE" dirty="0" err="1" smtClean="0"/>
              <a:t>incentives</a:t>
            </a:r>
            <a:r>
              <a:rPr lang="fr-BE" dirty="0" smtClean="0"/>
              <a:t> </a:t>
            </a:r>
            <a:r>
              <a:rPr lang="fr-BE" b="0" dirty="0" smtClean="0"/>
              <a:t>for data collection</a:t>
            </a:r>
          </a:p>
          <a:p>
            <a:pPr marL="342900" indent="-342900">
              <a:buFontTx/>
              <a:buChar char="-"/>
            </a:pPr>
            <a:r>
              <a:rPr lang="fr-BE" b="0" dirty="0" smtClean="0"/>
              <a:t>Devise new </a:t>
            </a:r>
            <a:r>
              <a:rPr lang="fr-BE" b="0" dirty="0" err="1" smtClean="0"/>
              <a:t>indicators</a:t>
            </a:r>
            <a:endParaRPr lang="fr-BE" b="0" dirty="0"/>
          </a:p>
          <a:p>
            <a:pPr marL="342900" indent="-342900">
              <a:buFontTx/>
              <a:buChar char="-"/>
            </a:pPr>
            <a:r>
              <a:rPr lang="fr-BE" b="0" dirty="0" smtClean="0"/>
              <a:t>Exploit the </a:t>
            </a:r>
            <a:r>
              <a:rPr lang="fr-BE" b="0" dirty="0" err="1" smtClean="0"/>
              <a:t>potential</a:t>
            </a:r>
            <a:r>
              <a:rPr lang="fr-BE" b="0" dirty="0" smtClean="0"/>
              <a:t> of </a:t>
            </a:r>
            <a:r>
              <a:rPr lang="fr-BE" dirty="0" smtClean="0"/>
              <a:t>new technologies</a:t>
            </a:r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45" y="1417638"/>
            <a:ext cx="2579001" cy="330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423</Words>
  <Application>Microsoft Office PowerPoint</Application>
  <PresentationFormat>On-screen Show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Thème Office</vt:lpstr>
      <vt:lpstr>Microsoft Office Excel Chart</vt:lpstr>
      <vt:lpstr>Data in support of urban transport policy: problems and way forward  Jerome Pourbaix </vt:lpstr>
      <vt:lpstr>Focus</vt:lpstr>
      <vt:lpstr>Energy Consumption for Passenger Transport</vt:lpstr>
      <vt:lpstr>Parking policy and urban transport</vt:lpstr>
      <vt:lpstr>Urban mobility patterns</vt:lpstr>
      <vt:lpstr>Sources of data</vt:lpstr>
      <vt:lpstr>Problems </vt:lpstr>
      <vt:lpstr>Geographical scale</vt:lpstr>
      <vt:lpstr>Availability and reliability of data</vt:lpstr>
      <vt:lpstr>Household travel surveys: update frequency</vt:lpstr>
      <vt:lpstr>Comparability of data</vt:lpstr>
      <vt:lpstr>Conclusion</vt:lpstr>
      <vt:lpstr>Thank  you for your attention</vt:lpstr>
    </vt:vector>
  </TitlesOfParts>
  <Company>Demo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Microsoft Office 2008 Demo</dc:creator>
  <cp:lastModifiedBy>POURBAIX Jerome</cp:lastModifiedBy>
  <cp:revision>134</cp:revision>
  <cp:lastPrinted>2014-12-10T08:59:27Z</cp:lastPrinted>
  <dcterms:created xsi:type="dcterms:W3CDTF">2013-11-18T16:34:04Z</dcterms:created>
  <dcterms:modified xsi:type="dcterms:W3CDTF">2015-01-16T18:32:41Z</dcterms:modified>
</cp:coreProperties>
</file>