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3" r:id="rId6"/>
    <p:sldId id="259" r:id="rId7"/>
    <p:sldId id="265" r:id="rId8"/>
    <p:sldId id="260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8DC"/>
    <a:srgbClr val="588F96"/>
    <a:srgbClr val="C7DCDF"/>
    <a:srgbClr val="C5DADD"/>
    <a:srgbClr val="CCDFE2"/>
    <a:srgbClr val="ACCAD0"/>
    <a:srgbClr val="ACD0C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E21B58-47B5-423B-BAF3-DFB06C2AC77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4646A48-B176-471F-BD37-4C0AA385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Symptoms, Root Causes,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Entry Points to Solutions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6096000" cy="1143000"/>
          </a:xfrm>
        </p:spPr>
        <p:txBody>
          <a:bodyPr/>
          <a:lstStyle/>
          <a:p>
            <a:r>
              <a:rPr lang="en-US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Understanding and Improving Urban Transport in the Russian Federation</a:t>
            </a:r>
            <a:endParaRPr lang="en-US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57200"/>
            <a:ext cx="2971800" cy="1752600"/>
          </a:xfrm>
          <a:prstGeom prst="roundRect">
            <a:avLst/>
          </a:prstGeom>
          <a:solidFill>
            <a:srgbClr val="CCDFE2"/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900"/>
              </a:spcAft>
            </a:pPr>
            <a:r>
              <a:rPr lang="en-US" b="1" i="1" dirty="0" smtClean="0">
                <a:solidFill>
                  <a:srgbClr val="588F96"/>
                </a:solidFill>
              </a:rPr>
              <a:t>Entry Point 1</a:t>
            </a:r>
          </a:p>
          <a:p>
            <a:pPr algn="ctr"/>
            <a:r>
              <a:rPr lang="en-US" dirty="0" smtClean="0">
                <a:solidFill>
                  <a:srgbClr val="588F96"/>
                </a:solidFill>
              </a:rPr>
              <a:t>National Framework, Capacity Building at Federal Level</a:t>
            </a:r>
            <a:endParaRPr lang="en-US" dirty="0">
              <a:solidFill>
                <a:srgbClr val="588F9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438400"/>
            <a:ext cx="2971800" cy="1752600"/>
          </a:xfrm>
          <a:prstGeom prst="roundRect">
            <a:avLst/>
          </a:prstGeom>
          <a:solidFill>
            <a:srgbClr val="CCDFE2"/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900"/>
              </a:spcAft>
            </a:pPr>
            <a:r>
              <a:rPr lang="en-US" b="1" i="1" dirty="0" smtClean="0">
                <a:solidFill>
                  <a:srgbClr val="588F96"/>
                </a:solidFill>
              </a:rPr>
              <a:t>Entry Point 2</a:t>
            </a:r>
          </a:p>
          <a:p>
            <a:pPr algn="ctr"/>
            <a:r>
              <a:rPr lang="en-US" dirty="0" smtClean="0">
                <a:solidFill>
                  <a:srgbClr val="588F96"/>
                </a:solidFill>
              </a:rPr>
              <a:t>Pilot Program for Urban Transport Improvements</a:t>
            </a:r>
          </a:p>
          <a:p>
            <a:pPr algn="ctr"/>
            <a:r>
              <a:rPr lang="en-US" dirty="0" smtClean="0">
                <a:solidFill>
                  <a:srgbClr val="588F96"/>
                </a:solidFill>
              </a:rPr>
              <a:t>– for the “innovators”</a:t>
            </a:r>
          </a:p>
          <a:p>
            <a:pPr algn="ctr"/>
            <a:endParaRPr lang="en-US" dirty="0">
              <a:solidFill>
                <a:srgbClr val="588F9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419600"/>
            <a:ext cx="2971800" cy="1752600"/>
          </a:xfrm>
          <a:prstGeom prst="roundRect">
            <a:avLst/>
          </a:prstGeom>
          <a:solidFill>
            <a:srgbClr val="CCDFE2"/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900"/>
              </a:spcAft>
            </a:pPr>
            <a:r>
              <a:rPr lang="en-US" b="1" i="1" dirty="0" smtClean="0">
                <a:solidFill>
                  <a:srgbClr val="588F96"/>
                </a:solidFill>
              </a:rPr>
              <a:t>Entry Point 3</a:t>
            </a:r>
          </a:p>
          <a:p>
            <a:pPr algn="ctr"/>
            <a:r>
              <a:rPr lang="en-US" dirty="0" smtClean="0">
                <a:solidFill>
                  <a:srgbClr val="588F96"/>
                </a:solidFill>
              </a:rPr>
              <a:t>Capacity Building at Municipal Level</a:t>
            </a:r>
          </a:p>
          <a:p>
            <a:pPr algn="ctr"/>
            <a:r>
              <a:rPr lang="en-US" dirty="0" smtClean="0">
                <a:solidFill>
                  <a:srgbClr val="588F96"/>
                </a:solidFill>
              </a:rPr>
              <a:t>– for the followers</a:t>
            </a:r>
            <a:endParaRPr lang="en-US" dirty="0">
              <a:solidFill>
                <a:srgbClr val="588F9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508000"/>
            <a:ext cx="47244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2D8DC"/>
            </a:solidFill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Support for high priority legal changes</a:t>
            </a:r>
          </a:p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Development of national UT benchmarking framework</a:t>
            </a:r>
          </a:p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National UT learning program</a:t>
            </a:r>
          </a:p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Toolkits and guidelines</a:t>
            </a:r>
            <a:endParaRPr lang="en-US" dirty="0">
              <a:solidFill>
                <a:srgbClr val="588F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2501900"/>
            <a:ext cx="47244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2D8DC"/>
            </a:solidFill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Financing 3 demonstration projects</a:t>
            </a:r>
          </a:p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Testing new ideas with willing and prepared municipalities</a:t>
            </a:r>
          </a:p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Three very different cities and types of challenges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4483100"/>
            <a:ext cx="47244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2D8DC"/>
            </a:solidFill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Support for less prepared cities</a:t>
            </a:r>
          </a:p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Pipeline development for next phase</a:t>
            </a:r>
          </a:p>
          <a:p>
            <a:pPr marL="292100" indent="-2286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88F96"/>
                </a:solidFill>
              </a:rPr>
              <a:t>Possible scale-up of successful demonstration projects</a:t>
            </a: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22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pic>
        <p:nvPicPr>
          <p:cNvPr id="3074" name="Picture 2" descr="C:\Users\wb332037\Pictures\2012 Moscow\DSC034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29050"/>
            <a:ext cx="4343400" cy="3028950"/>
          </a:xfrm>
          <a:prstGeom prst="rect">
            <a:avLst/>
          </a:prstGeom>
          <a:noFill/>
        </p:spPr>
      </p:pic>
      <p:pic>
        <p:nvPicPr>
          <p:cNvPr id="3075" name="Picture 3" descr="C:\Users\wb332037\Pictures\2012 Moscow\DSC034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3816708"/>
            <a:ext cx="4800600" cy="3041292"/>
          </a:xfrm>
          <a:prstGeom prst="rect">
            <a:avLst/>
          </a:prstGeom>
          <a:noFill/>
        </p:spPr>
      </p:pic>
    </p:spTree>
  </p:cSld>
  <p:clrMapOvr>
    <a:masterClrMapping/>
  </p:clrMapOvr>
  <p:transition advTm="3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b332037\Pictures\2012 Moscow\DSC034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b332037\Pictures\2012 Moscow\DSC033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317158" y="263600"/>
            <a:ext cx="4769442" cy="6442000"/>
            <a:chOff x="2317158" y="263600"/>
            <a:chExt cx="4769442" cy="6442000"/>
          </a:xfrm>
        </p:grpSpPr>
        <p:sp>
          <p:nvSpPr>
            <p:cNvPr id="8" name="Oval 7"/>
            <p:cNvSpPr/>
            <p:nvPr/>
          </p:nvSpPr>
          <p:spPr>
            <a:xfrm>
              <a:off x="5867400" y="3124200"/>
              <a:ext cx="1219200" cy="14478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548353">
              <a:off x="3505200" y="5334000"/>
              <a:ext cx="1524000" cy="13716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90576">
              <a:off x="2317158" y="263600"/>
              <a:ext cx="1361229" cy="310040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881" y="231648"/>
            <a:ext cx="4838319" cy="6321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6234601" y="268582"/>
            <a:ext cx="2299799" cy="6360818"/>
            <a:chOff x="6096000" y="86201"/>
            <a:chExt cx="2299799" cy="669559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47276" y="5098592"/>
              <a:ext cx="2234724" cy="168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096000" y="3481300"/>
              <a:ext cx="2297281" cy="168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109643" y="1821992"/>
              <a:ext cx="2272357" cy="168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096000" y="179776"/>
              <a:ext cx="2299799" cy="168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 flipV="1">
              <a:off x="6781800" y="86201"/>
              <a:ext cx="381000" cy="107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776" y="108744"/>
            <a:ext cx="4762024" cy="6609556"/>
            <a:chOff x="0" y="0"/>
            <a:chExt cx="4762024" cy="66095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762024" cy="3077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073400"/>
              <a:ext cx="4762024" cy="3536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5029200" y="123825"/>
            <a:ext cx="3973354" cy="6581775"/>
            <a:chOff x="5003800" y="123825"/>
            <a:chExt cx="3973354" cy="658177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03800" y="123825"/>
              <a:ext cx="3973354" cy="4029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003800" y="4153138"/>
              <a:ext cx="3973354" cy="25524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362200" y="2743200"/>
            <a:ext cx="4876800" cy="124649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start?</a:t>
            </a:r>
          </a:p>
          <a:p>
            <a:pPr algn="ctr"/>
            <a:r>
              <a:rPr lang="en-US" sz="2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we can use the instruments we have to make </a:t>
            </a:r>
            <a:r>
              <a:rPr lang="en-US" sz="2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difference</a:t>
            </a:r>
            <a:r>
              <a:rPr lang="en-US" sz="2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5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wb332037\AppData\Local\Microsoft\Windows\Temporary Internet Files\Content.IE5\FHYE6QK4\MC900078749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304800"/>
            <a:ext cx="4114800" cy="171546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014670" y="4800600"/>
            <a:ext cx="51054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Thematic Approach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“Upgrading mass transit for better service and safety”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“Saving 30 minutes for 50,000 commuters each day”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“More intelligent information for public transport users”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3505200"/>
            <a:ext cx="2590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City Strategies and Priorities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2362200"/>
            <a:ext cx="2590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Treating the Common Root Causes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2895600"/>
            <a:ext cx="2590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Aspiration for Innovation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8092" y="2895600"/>
            <a:ext cx="2590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88900" dist="1397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Political Economy – Appetite for Reform</a:t>
            </a: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Worldwide business presentation</Template>
  <TotalTime>585</TotalTime>
  <Words>173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16</vt:lpstr>
      <vt:lpstr>Symptoms, Root Causes, Entry Points to Solutions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wb332037</dc:creator>
  <cp:lastModifiedBy>wb332037</cp:lastModifiedBy>
  <cp:revision>9</cp:revision>
  <dcterms:created xsi:type="dcterms:W3CDTF">2013-02-20T21:19:01Z</dcterms:created>
  <dcterms:modified xsi:type="dcterms:W3CDTF">2013-02-26T23:48:22Z</dcterms:modified>
</cp:coreProperties>
</file>