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3"/>
  </p:notesMasterIdLst>
  <p:handoutMasterIdLst>
    <p:handoutMasterId r:id="rId44"/>
  </p:handoutMasterIdLst>
  <p:sldIdLst>
    <p:sldId id="283" r:id="rId2"/>
    <p:sldId id="296" r:id="rId3"/>
    <p:sldId id="301" r:id="rId4"/>
    <p:sldId id="300" r:id="rId5"/>
    <p:sldId id="258" r:id="rId6"/>
    <p:sldId id="302" r:id="rId7"/>
    <p:sldId id="303" r:id="rId8"/>
    <p:sldId id="275" r:id="rId9"/>
    <p:sldId id="304" r:id="rId10"/>
    <p:sldId id="281" r:id="rId11"/>
    <p:sldId id="293" r:id="rId12"/>
    <p:sldId id="259" r:id="rId13"/>
    <p:sldId id="298" r:id="rId14"/>
    <p:sldId id="305" r:id="rId15"/>
    <p:sldId id="306" r:id="rId16"/>
    <p:sldId id="307" r:id="rId17"/>
    <p:sldId id="295" r:id="rId18"/>
    <p:sldId id="308" r:id="rId19"/>
    <p:sldId id="309" r:id="rId20"/>
    <p:sldId id="297" r:id="rId21"/>
    <p:sldId id="276" r:id="rId22"/>
    <p:sldId id="310" r:id="rId23"/>
    <p:sldId id="311" r:id="rId24"/>
    <p:sldId id="312" r:id="rId25"/>
    <p:sldId id="280" r:id="rId26"/>
    <p:sldId id="313" r:id="rId27"/>
    <p:sldId id="314" r:id="rId28"/>
    <p:sldId id="315" r:id="rId29"/>
    <p:sldId id="317" r:id="rId30"/>
    <p:sldId id="318" r:id="rId31"/>
    <p:sldId id="320" r:id="rId32"/>
    <p:sldId id="319" r:id="rId33"/>
    <p:sldId id="325" r:id="rId34"/>
    <p:sldId id="322" r:id="rId35"/>
    <p:sldId id="321" r:id="rId36"/>
    <p:sldId id="323" r:id="rId37"/>
    <p:sldId id="324" r:id="rId38"/>
    <p:sldId id="326" r:id="rId39"/>
    <p:sldId id="327" r:id="rId40"/>
    <p:sldId id="328" r:id="rId41"/>
    <p:sldId id="329" r:id="rId4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icolas Ronderos" initials="N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99"/>
    <a:srgbClr val="99FF99"/>
    <a:srgbClr val="66FF66"/>
    <a:srgbClr val="33CC33"/>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366" autoAdjust="0"/>
    <p:restoredTop sz="94660"/>
  </p:normalViewPr>
  <p:slideViewPr>
    <p:cSldViewPr>
      <p:cViewPr>
        <p:scale>
          <a:sx n="90" d="100"/>
          <a:sy n="90" d="100"/>
        </p:scale>
        <p:origin x="-72" y="1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heme" Target="theme/theme1.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CEA937F-63CD-49C1-A395-415B79DBE937}" type="doc">
      <dgm:prSet loTypeId="urn:microsoft.com/office/officeart/2009/layout/CircleArrowProcess" loCatId="cycle" qsTypeId="urn:microsoft.com/office/officeart/2005/8/quickstyle/simple1" qsCatId="simple" csTypeId="urn:microsoft.com/office/officeart/2005/8/colors/colorful1" csCatId="colorful" phldr="1"/>
      <dgm:spPr/>
      <dgm:t>
        <a:bodyPr/>
        <a:lstStyle/>
        <a:p>
          <a:endParaRPr lang="en-US"/>
        </a:p>
      </dgm:t>
    </dgm:pt>
    <dgm:pt modelId="{94FBFF01-CD83-45BC-8269-4468294CF5D9}">
      <dgm:prSet phldrT="[Text]"/>
      <dgm:spPr/>
      <dgm:t>
        <a:bodyPr/>
        <a:lstStyle/>
        <a:p>
          <a:r>
            <a:rPr lang="en-US" dirty="0" smtClean="0"/>
            <a:t>Regions</a:t>
          </a:r>
          <a:endParaRPr lang="en-US" dirty="0"/>
        </a:p>
      </dgm:t>
    </dgm:pt>
    <dgm:pt modelId="{F6D2C839-B9CA-48C0-A8BB-1DF4CE8A68E7}" type="parTrans" cxnId="{4937C84D-C86D-466B-B7FF-97309A27747F}">
      <dgm:prSet/>
      <dgm:spPr/>
      <dgm:t>
        <a:bodyPr/>
        <a:lstStyle/>
        <a:p>
          <a:endParaRPr lang="en-US"/>
        </a:p>
      </dgm:t>
    </dgm:pt>
    <dgm:pt modelId="{C636015D-4D95-4FE4-8A21-F2009F9A70CF}" type="sibTrans" cxnId="{4937C84D-C86D-466B-B7FF-97309A27747F}">
      <dgm:prSet/>
      <dgm:spPr/>
      <dgm:t>
        <a:bodyPr/>
        <a:lstStyle/>
        <a:p>
          <a:endParaRPr lang="en-US"/>
        </a:p>
      </dgm:t>
    </dgm:pt>
    <dgm:pt modelId="{A6BA9F70-8183-4762-8BAD-B8411604D92F}">
      <dgm:prSet phldrT="[Text]"/>
      <dgm:spPr/>
      <dgm:t>
        <a:bodyPr/>
        <a:lstStyle/>
        <a:p>
          <a:r>
            <a:rPr lang="en-US" dirty="0" smtClean="0"/>
            <a:t>Regional Planning</a:t>
          </a:r>
          <a:endParaRPr lang="en-US" dirty="0"/>
        </a:p>
      </dgm:t>
    </dgm:pt>
    <dgm:pt modelId="{D0B86E21-038D-4C61-8224-A46CA8773015}" type="parTrans" cxnId="{483E24E9-F337-45AF-868B-3D5054D6972E}">
      <dgm:prSet/>
      <dgm:spPr/>
      <dgm:t>
        <a:bodyPr/>
        <a:lstStyle/>
        <a:p>
          <a:endParaRPr lang="en-US"/>
        </a:p>
      </dgm:t>
    </dgm:pt>
    <dgm:pt modelId="{57BD0449-5C44-4A4C-BD08-8E6E1D661A14}" type="sibTrans" cxnId="{483E24E9-F337-45AF-868B-3D5054D6972E}">
      <dgm:prSet/>
      <dgm:spPr/>
      <dgm:t>
        <a:bodyPr/>
        <a:lstStyle/>
        <a:p>
          <a:endParaRPr lang="en-US"/>
        </a:p>
      </dgm:t>
    </dgm:pt>
    <dgm:pt modelId="{8DCEA488-C737-4D52-9230-3B43B4603602}">
      <dgm:prSet phldrT="[Text]"/>
      <dgm:spPr/>
      <dgm:t>
        <a:bodyPr/>
        <a:lstStyle/>
        <a:p>
          <a:r>
            <a:rPr lang="en-US" dirty="0" smtClean="0"/>
            <a:t>Metropolitan Subsidiarity</a:t>
          </a:r>
          <a:endParaRPr lang="en-US" dirty="0"/>
        </a:p>
      </dgm:t>
    </dgm:pt>
    <dgm:pt modelId="{88D88661-2F5C-4BC4-87AD-BBA49E8D53C0}" type="parTrans" cxnId="{EECF64FE-5419-438F-8D6A-B284EAB3953E}">
      <dgm:prSet/>
      <dgm:spPr/>
      <dgm:t>
        <a:bodyPr/>
        <a:lstStyle/>
        <a:p>
          <a:endParaRPr lang="en-US"/>
        </a:p>
      </dgm:t>
    </dgm:pt>
    <dgm:pt modelId="{60A97E68-2759-497E-84F6-D06B732F33C0}" type="sibTrans" cxnId="{EECF64FE-5419-438F-8D6A-B284EAB3953E}">
      <dgm:prSet/>
      <dgm:spPr/>
      <dgm:t>
        <a:bodyPr/>
        <a:lstStyle/>
        <a:p>
          <a:endParaRPr lang="en-US"/>
        </a:p>
      </dgm:t>
    </dgm:pt>
    <dgm:pt modelId="{3F72DD17-0325-4043-8DBB-43E6E6C3ACE9}" type="pres">
      <dgm:prSet presAssocID="{2CEA937F-63CD-49C1-A395-415B79DBE937}" presName="Name0" presStyleCnt="0">
        <dgm:presLayoutVars>
          <dgm:chMax val="7"/>
          <dgm:chPref val="7"/>
          <dgm:dir/>
          <dgm:animLvl val="lvl"/>
        </dgm:presLayoutVars>
      </dgm:prSet>
      <dgm:spPr/>
      <dgm:t>
        <a:bodyPr/>
        <a:lstStyle/>
        <a:p>
          <a:endParaRPr lang="en-US"/>
        </a:p>
      </dgm:t>
    </dgm:pt>
    <dgm:pt modelId="{47B3D2E5-E46A-4EC4-A728-C5FC375EB6D9}" type="pres">
      <dgm:prSet presAssocID="{94FBFF01-CD83-45BC-8269-4468294CF5D9}" presName="Accent1" presStyleCnt="0"/>
      <dgm:spPr/>
    </dgm:pt>
    <dgm:pt modelId="{65AE4473-5001-4B01-8D20-57DBC8163497}" type="pres">
      <dgm:prSet presAssocID="{94FBFF01-CD83-45BC-8269-4468294CF5D9}" presName="Accent" presStyleLbl="node1" presStyleIdx="0" presStyleCnt="3"/>
      <dgm:spPr/>
    </dgm:pt>
    <dgm:pt modelId="{EF93B117-1FA2-44A0-B334-9EB2E753174F}" type="pres">
      <dgm:prSet presAssocID="{94FBFF01-CD83-45BC-8269-4468294CF5D9}" presName="Parent1" presStyleLbl="revTx" presStyleIdx="0" presStyleCnt="3">
        <dgm:presLayoutVars>
          <dgm:chMax val="1"/>
          <dgm:chPref val="1"/>
          <dgm:bulletEnabled val="1"/>
        </dgm:presLayoutVars>
      </dgm:prSet>
      <dgm:spPr/>
      <dgm:t>
        <a:bodyPr/>
        <a:lstStyle/>
        <a:p>
          <a:endParaRPr lang="en-US"/>
        </a:p>
      </dgm:t>
    </dgm:pt>
    <dgm:pt modelId="{FE397BB4-EE08-4957-9F18-82048F2EE552}" type="pres">
      <dgm:prSet presAssocID="{A6BA9F70-8183-4762-8BAD-B8411604D92F}" presName="Accent2" presStyleCnt="0"/>
      <dgm:spPr/>
    </dgm:pt>
    <dgm:pt modelId="{F79306D9-3557-4ECF-92C4-D27CF36A9DC1}" type="pres">
      <dgm:prSet presAssocID="{A6BA9F70-8183-4762-8BAD-B8411604D92F}" presName="Accent" presStyleLbl="node1" presStyleIdx="1" presStyleCnt="3"/>
      <dgm:spPr/>
    </dgm:pt>
    <dgm:pt modelId="{E060E74A-9973-4BC6-BD34-207D76ACFE3F}" type="pres">
      <dgm:prSet presAssocID="{A6BA9F70-8183-4762-8BAD-B8411604D92F}" presName="Parent2" presStyleLbl="revTx" presStyleIdx="1" presStyleCnt="3">
        <dgm:presLayoutVars>
          <dgm:chMax val="1"/>
          <dgm:chPref val="1"/>
          <dgm:bulletEnabled val="1"/>
        </dgm:presLayoutVars>
      </dgm:prSet>
      <dgm:spPr/>
      <dgm:t>
        <a:bodyPr/>
        <a:lstStyle/>
        <a:p>
          <a:endParaRPr lang="en-US"/>
        </a:p>
      </dgm:t>
    </dgm:pt>
    <dgm:pt modelId="{9F8B7B98-FAB2-4B63-857D-822B794D50FC}" type="pres">
      <dgm:prSet presAssocID="{8DCEA488-C737-4D52-9230-3B43B4603602}" presName="Accent3" presStyleCnt="0"/>
      <dgm:spPr/>
    </dgm:pt>
    <dgm:pt modelId="{60044C03-955B-48B9-A5A6-5031907A3CD5}" type="pres">
      <dgm:prSet presAssocID="{8DCEA488-C737-4D52-9230-3B43B4603602}" presName="Accent" presStyleLbl="node1" presStyleIdx="2" presStyleCnt="3"/>
      <dgm:spPr/>
    </dgm:pt>
    <dgm:pt modelId="{8DBF6CA5-3270-426E-BD60-A17B0412ED6F}" type="pres">
      <dgm:prSet presAssocID="{8DCEA488-C737-4D52-9230-3B43B4603602}" presName="Parent3" presStyleLbl="revTx" presStyleIdx="2" presStyleCnt="3">
        <dgm:presLayoutVars>
          <dgm:chMax val="1"/>
          <dgm:chPref val="1"/>
          <dgm:bulletEnabled val="1"/>
        </dgm:presLayoutVars>
      </dgm:prSet>
      <dgm:spPr/>
      <dgm:t>
        <a:bodyPr/>
        <a:lstStyle/>
        <a:p>
          <a:endParaRPr lang="en-US"/>
        </a:p>
      </dgm:t>
    </dgm:pt>
  </dgm:ptLst>
  <dgm:cxnLst>
    <dgm:cxn modelId="{9FC330F7-A2BA-44B2-AD7D-8F508B6DB2C0}" type="presOf" srcId="{A6BA9F70-8183-4762-8BAD-B8411604D92F}" destId="{E060E74A-9973-4BC6-BD34-207D76ACFE3F}" srcOrd="0" destOrd="0" presId="urn:microsoft.com/office/officeart/2009/layout/CircleArrowProcess"/>
    <dgm:cxn modelId="{EECF64FE-5419-438F-8D6A-B284EAB3953E}" srcId="{2CEA937F-63CD-49C1-A395-415B79DBE937}" destId="{8DCEA488-C737-4D52-9230-3B43B4603602}" srcOrd="2" destOrd="0" parTransId="{88D88661-2F5C-4BC4-87AD-BBA49E8D53C0}" sibTransId="{60A97E68-2759-497E-84F6-D06B732F33C0}"/>
    <dgm:cxn modelId="{248AAFC8-8A6D-4E11-9790-3B16A7FF8C69}" type="presOf" srcId="{8DCEA488-C737-4D52-9230-3B43B4603602}" destId="{8DBF6CA5-3270-426E-BD60-A17B0412ED6F}" srcOrd="0" destOrd="0" presId="urn:microsoft.com/office/officeart/2009/layout/CircleArrowProcess"/>
    <dgm:cxn modelId="{62EA2C3A-8EA4-47CB-9719-AB31C66649B7}" type="presOf" srcId="{94FBFF01-CD83-45BC-8269-4468294CF5D9}" destId="{EF93B117-1FA2-44A0-B334-9EB2E753174F}" srcOrd="0" destOrd="0" presId="urn:microsoft.com/office/officeart/2009/layout/CircleArrowProcess"/>
    <dgm:cxn modelId="{45F328F8-474E-4B2D-B502-8E7D6F7C2C05}" type="presOf" srcId="{2CEA937F-63CD-49C1-A395-415B79DBE937}" destId="{3F72DD17-0325-4043-8DBB-43E6E6C3ACE9}" srcOrd="0" destOrd="0" presId="urn:microsoft.com/office/officeart/2009/layout/CircleArrowProcess"/>
    <dgm:cxn modelId="{4937C84D-C86D-466B-B7FF-97309A27747F}" srcId="{2CEA937F-63CD-49C1-A395-415B79DBE937}" destId="{94FBFF01-CD83-45BC-8269-4468294CF5D9}" srcOrd="0" destOrd="0" parTransId="{F6D2C839-B9CA-48C0-A8BB-1DF4CE8A68E7}" sibTransId="{C636015D-4D95-4FE4-8A21-F2009F9A70CF}"/>
    <dgm:cxn modelId="{483E24E9-F337-45AF-868B-3D5054D6972E}" srcId="{2CEA937F-63CD-49C1-A395-415B79DBE937}" destId="{A6BA9F70-8183-4762-8BAD-B8411604D92F}" srcOrd="1" destOrd="0" parTransId="{D0B86E21-038D-4C61-8224-A46CA8773015}" sibTransId="{57BD0449-5C44-4A4C-BD08-8E6E1D661A14}"/>
    <dgm:cxn modelId="{A1382D39-A664-41B8-BA6E-2B1AB3BD210E}" type="presParOf" srcId="{3F72DD17-0325-4043-8DBB-43E6E6C3ACE9}" destId="{47B3D2E5-E46A-4EC4-A728-C5FC375EB6D9}" srcOrd="0" destOrd="0" presId="urn:microsoft.com/office/officeart/2009/layout/CircleArrowProcess"/>
    <dgm:cxn modelId="{0302D4B1-59A4-4D5B-A973-5D3D7D6EBE79}" type="presParOf" srcId="{47B3D2E5-E46A-4EC4-A728-C5FC375EB6D9}" destId="{65AE4473-5001-4B01-8D20-57DBC8163497}" srcOrd="0" destOrd="0" presId="urn:microsoft.com/office/officeart/2009/layout/CircleArrowProcess"/>
    <dgm:cxn modelId="{0E43BFF7-3226-4B4E-BAC9-8BE82084D0C4}" type="presParOf" srcId="{3F72DD17-0325-4043-8DBB-43E6E6C3ACE9}" destId="{EF93B117-1FA2-44A0-B334-9EB2E753174F}" srcOrd="1" destOrd="0" presId="urn:microsoft.com/office/officeart/2009/layout/CircleArrowProcess"/>
    <dgm:cxn modelId="{4A0FF77D-1ACE-47E0-A5D7-B75C562B8D45}" type="presParOf" srcId="{3F72DD17-0325-4043-8DBB-43E6E6C3ACE9}" destId="{FE397BB4-EE08-4957-9F18-82048F2EE552}" srcOrd="2" destOrd="0" presId="urn:microsoft.com/office/officeart/2009/layout/CircleArrowProcess"/>
    <dgm:cxn modelId="{E731CE46-446A-49C5-9927-DBCE42590F97}" type="presParOf" srcId="{FE397BB4-EE08-4957-9F18-82048F2EE552}" destId="{F79306D9-3557-4ECF-92C4-D27CF36A9DC1}" srcOrd="0" destOrd="0" presId="urn:microsoft.com/office/officeart/2009/layout/CircleArrowProcess"/>
    <dgm:cxn modelId="{B385A187-E1FF-4D91-91B6-9AE9AE27FB33}" type="presParOf" srcId="{3F72DD17-0325-4043-8DBB-43E6E6C3ACE9}" destId="{E060E74A-9973-4BC6-BD34-207D76ACFE3F}" srcOrd="3" destOrd="0" presId="urn:microsoft.com/office/officeart/2009/layout/CircleArrowProcess"/>
    <dgm:cxn modelId="{E3475EC6-F1C9-4361-A96B-C814F325A3C2}" type="presParOf" srcId="{3F72DD17-0325-4043-8DBB-43E6E6C3ACE9}" destId="{9F8B7B98-FAB2-4B63-857D-822B794D50FC}" srcOrd="4" destOrd="0" presId="urn:microsoft.com/office/officeart/2009/layout/CircleArrowProcess"/>
    <dgm:cxn modelId="{E2101DCF-820A-4875-B0AB-99A6566813F1}" type="presParOf" srcId="{9F8B7B98-FAB2-4B63-857D-822B794D50FC}" destId="{60044C03-955B-48B9-A5A6-5031907A3CD5}" srcOrd="0" destOrd="0" presId="urn:microsoft.com/office/officeart/2009/layout/CircleArrowProcess"/>
    <dgm:cxn modelId="{3BD0C985-7FD1-4A71-AD2A-D0375D305420}" type="presParOf" srcId="{3F72DD17-0325-4043-8DBB-43E6E6C3ACE9}" destId="{8DBF6CA5-3270-426E-BD60-A17B0412ED6F}" srcOrd="5"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73D514A3-242F-439F-AF2B-AEF50E7925AE}" type="doc">
      <dgm:prSet loTypeId="urn:microsoft.com/office/officeart/2005/8/layout/arrow2" loCatId="process" qsTypeId="urn:microsoft.com/office/officeart/2005/8/quickstyle/simple2" qsCatId="simple" csTypeId="urn:microsoft.com/office/officeart/2005/8/colors/colorful1" csCatId="colorful" phldr="1"/>
      <dgm:spPr/>
    </dgm:pt>
    <dgm:pt modelId="{8886DA6D-3C7E-42D8-A105-D2A07CCA57C9}">
      <dgm:prSet phldrT="[Text]"/>
      <dgm:spPr/>
      <dgm:t>
        <a:bodyPr/>
        <a:lstStyle/>
        <a:p>
          <a:r>
            <a:rPr lang="en-US" dirty="0" smtClean="0"/>
            <a:t>Coalition Building</a:t>
          </a:r>
          <a:endParaRPr lang="en-US" dirty="0"/>
        </a:p>
      </dgm:t>
    </dgm:pt>
    <dgm:pt modelId="{319B92D3-4497-448F-B91B-B16E6E10EF71}" type="parTrans" cxnId="{08AB180C-B3D8-4D35-BD7F-908794AEEBCF}">
      <dgm:prSet/>
      <dgm:spPr/>
      <dgm:t>
        <a:bodyPr/>
        <a:lstStyle/>
        <a:p>
          <a:endParaRPr lang="en-US"/>
        </a:p>
      </dgm:t>
    </dgm:pt>
    <dgm:pt modelId="{845D0C62-86DE-4B25-A4A1-7E159C3BF4F2}" type="sibTrans" cxnId="{08AB180C-B3D8-4D35-BD7F-908794AEEBCF}">
      <dgm:prSet/>
      <dgm:spPr/>
      <dgm:t>
        <a:bodyPr/>
        <a:lstStyle/>
        <a:p>
          <a:endParaRPr lang="en-US"/>
        </a:p>
      </dgm:t>
    </dgm:pt>
    <dgm:pt modelId="{53ABFF63-758B-49FF-95BF-16408DA3492B}">
      <dgm:prSet phldrT="[Text]"/>
      <dgm:spPr/>
      <dgm:t>
        <a:bodyPr/>
        <a:lstStyle/>
        <a:p>
          <a:r>
            <a:rPr lang="en-US" dirty="0" smtClean="0"/>
            <a:t>Governance Institutionalization</a:t>
          </a:r>
          <a:endParaRPr lang="en-US" dirty="0"/>
        </a:p>
      </dgm:t>
    </dgm:pt>
    <dgm:pt modelId="{1A9DAF02-07A3-4E24-9D9A-DC1913EFB8CE}" type="parTrans" cxnId="{C220E310-06EE-46A3-9CC0-50CE41E24046}">
      <dgm:prSet/>
      <dgm:spPr/>
      <dgm:t>
        <a:bodyPr/>
        <a:lstStyle/>
        <a:p>
          <a:endParaRPr lang="en-US"/>
        </a:p>
      </dgm:t>
    </dgm:pt>
    <dgm:pt modelId="{59C85E99-C9E6-4FC4-9A3E-979785740E07}" type="sibTrans" cxnId="{C220E310-06EE-46A3-9CC0-50CE41E24046}">
      <dgm:prSet/>
      <dgm:spPr/>
      <dgm:t>
        <a:bodyPr/>
        <a:lstStyle/>
        <a:p>
          <a:endParaRPr lang="en-US"/>
        </a:p>
      </dgm:t>
    </dgm:pt>
    <dgm:pt modelId="{99E92EE5-2E57-4C71-9564-1576096F6586}" type="pres">
      <dgm:prSet presAssocID="{73D514A3-242F-439F-AF2B-AEF50E7925AE}" presName="arrowDiagram" presStyleCnt="0">
        <dgm:presLayoutVars>
          <dgm:chMax val="5"/>
          <dgm:dir/>
          <dgm:resizeHandles val="exact"/>
        </dgm:presLayoutVars>
      </dgm:prSet>
      <dgm:spPr/>
    </dgm:pt>
    <dgm:pt modelId="{D27810CA-292B-404C-8AED-B12CB4BAC95A}" type="pres">
      <dgm:prSet presAssocID="{73D514A3-242F-439F-AF2B-AEF50E7925AE}" presName="arrow" presStyleLbl="bgShp" presStyleIdx="0" presStyleCnt="1"/>
      <dgm:spPr/>
    </dgm:pt>
    <dgm:pt modelId="{9B81B032-423B-49CF-B374-8E0AB61DFB4D}" type="pres">
      <dgm:prSet presAssocID="{73D514A3-242F-439F-AF2B-AEF50E7925AE}" presName="arrowDiagram2" presStyleCnt="0"/>
      <dgm:spPr/>
    </dgm:pt>
    <dgm:pt modelId="{DE93114C-E38A-4D0A-AEFD-8AD01FF1A0FC}" type="pres">
      <dgm:prSet presAssocID="{8886DA6D-3C7E-42D8-A105-D2A07CCA57C9}" presName="bullet2a" presStyleLbl="node1" presStyleIdx="0" presStyleCnt="2"/>
      <dgm:spPr/>
    </dgm:pt>
    <dgm:pt modelId="{7D9A0B5E-34EE-4B56-826A-524AA5CB9729}" type="pres">
      <dgm:prSet presAssocID="{8886DA6D-3C7E-42D8-A105-D2A07CCA57C9}" presName="textBox2a" presStyleLbl="revTx" presStyleIdx="0" presStyleCnt="2">
        <dgm:presLayoutVars>
          <dgm:bulletEnabled val="1"/>
        </dgm:presLayoutVars>
      </dgm:prSet>
      <dgm:spPr/>
      <dgm:t>
        <a:bodyPr/>
        <a:lstStyle/>
        <a:p>
          <a:endParaRPr lang="en-US"/>
        </a:p>
      </dgm:t>
    </dgm:pt>
    <dgm:pt modelId="{B6135454-0D0A-4CA4-9A4E-FDAA8CDB43D7}" type="pres">
      <dgm:prSet presAssocID="{53ABFF63-758B-49FF-95BF-16408DA3492B}" presName="bullet2b" presStyleLbl="node1" presStyleIdx="1" presStyleCnt="2"/>
      <dgm:spPr/>
    </dgm:pt>
    <dgm:pt modelId="{3DCFB84B-F766-4ED6-9C62-258202F7F6E1}" type="pres">
      <dgm:prSet presAssocID="{53ABFF63-758B-49FF-95BF-16408DA3492B}" presName="textBox2b" presStyleLbl="revTx" presStyleIdx="1" presStyleCnt="2" custScaleX="148801" custScaleY="77641">
        <dgm:presLayoutVars>
          <dgm:bulletEnabled val="1"/>
        </dgm:presLayoutVars>
      </dgm:prSet>
      <dgm:spPr/>
      <dgm:t>
        <a:bodyPr/>
        <a:lstStyle/>
        <a:p>
          <a:endParaRPr lang="en-US"/>
        </a:p>
      </dgm:t>
    </dgm:pt>
  </dgm:ptLst>
  <dgm:cxnLst>
    <dgm:cxn modelId="{4963DD9B-2B84-4F3C-ADBB-2FBFDAF1BCD8}" type="presOf" srcId="{73D514A3-242F-439F-AF2B-AEF50E7925AE}" destId="{99E92EE5-2E57-4C71-9564-1576096F6586}" srcOrd="0" destOrd="0" presId="urn:microsoft.com/office/officeart/2005/8/layout/arrow2"/>
    <dgm:cxn modelId="{08AB180C-B3D8-4D35-BD7F-908794AEEBCF}" srcId="{73D514A3-242F-439F-AF2B-AEF50E7925AE}" destId="{8886DA6D-3C7E-42D8-A105-D2A07CCA57C9}" srcOrd="0" destOrd="0" parTransId="{319B92D3-4497-448F-B91B-B16E6E10EF71}" sibTransId="{845D0C62-86DE-4B25-A4A1-7E159C3BF4F2}"/>
    <dgm:cxn modelId="{883A8A05-41F8-4058-82CF-11690C424293}" type="presOf" srcId="{53ABFF63-758B-49FF-95BF-16408DA3492B}" destId="{3DCFB84B-F766-4ED6-9C62-258202F7F6E1}" srcOrd="0" destOrd="0" presId="urn:microsoft.com/office/officeart/2005/8/layout/arrow2"/>
    <dgm:cxn modelId="{A0F225F1-7D6D-4E88-B2E8-66C69E6BD852}" type="presOf" srcId="{8886DA6D-3C7E-42D8-A105-D2A07CCA57C9}" destId="{7D9A0B5E-34EE-4B56-826A-524AA5CB9729}" srcOrd="0" destOrd="0" presId="urn:microsoft.com/office/officeart/2005/8/layout/arrow2"/>
    <dgm:cxn modelId="{C220E310-06EE-46A3-9CC0-50CE41E24046}" srcId="{73D514A3-242F-439F-AF2B-AEF50E7925AE}" destId="{53ABFF63-758B-49FF-95BF-16408DA3492B}" srcOrd="1" destOrd="0" parTransId="{1A9DAF02-07A3-4E24-9D9A-DC1913EFB8CE}" sibTransId="{59C85E99-C9E6-4FC4-9A3E-979785740E07}"/>
    <dgm:cxn modelId="{5E45BF71-EB6A-4D25-BB92-D96439102EF5}" type="presParOf" srcId="{99E92EE5-2E57-4C71-9564-1576096F6586}" destId="{D27810CA-292B-404C-8AED-B12CB4BAC95A}" srcOrd="0" destOrd="0" presId="urn:microsoft.com/office/officeart/2005/8/layout/arrow2"/>
    <dgm:cxn modelId="{6610F4FF-8F97-402D-AF03-72949BDF7C02}" type="presParOf" srcId="{99E92EE5-2E57-4C71-9564-1576096F6586}" destId="{9B81B032-423B-49CF-B374-8E0AB61DFB4D}" srcOrd="1" destOrd="0" presId="urn:microsoft.com/office/officeart/2005/8/layout/arrow2"/>
    <dgm:cxn modelId="{BBE7FF41-FF7B-4F48-89A1-1BA9878E2A12}" type="presParOf" srcId="{9B81B032-423B-49CF-B374-8E0AB61DFB4D}" destId="{DE93114C-E38A-4D0A-AEFD-8AD01FF1A0FC}" srcOrd="0" destOrd="0" presId="urn:microsoft.com/office/officeart/2005/8/layout/arrow2"/>
    <dgm:cxn modelId="{59884FCE-4600-46A5-A99A-4FD7553DC8F9}" type="presParOf" srcId="{9B81B032-423B-49CF-B374-8E0AB61DFB4D}" destId="{7D9A0B5E-34EE-4B56-826A-524AA5CB9729}" srcOrd="1" destOrd="0" presId="urn:microsoft.com/office/officeart/2005/8/layout/arrow2"/>
    <dgm:cxn modelId="{9417FA1A-D7EE-41C9-9B12-6EF949540606}" type="presParOf" srcId="{9B81B032-423B-49CF-B374-8E0AB61DFB4D}" destId="{B6135454-0D0A-4CA4-9A4E-FDAA8CDB43D7}" srcOrd="2" destOrd="0" presId="urn:microsoft.com/office/officeart/2005/8/layout/arrow2"/>
    <dgm:cxn modelId="{D8F5D96A-D818-4C12-ACC0-03A94432AD8D}" type="presParOf" srcId="{9B81B032-423B-49CF-B374-8E0AB61DFB4D}" destId="{3DCFB84B-F766-4ED6-9C62-258202F7F6E1}" srcOrd="3" destOrd="0" presId="urn:microsoft.com/office/officeart/2005/8/layout/arrow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AE4473-5001-4B01-8D20-57DBC8163497}">
      <dsp:nvSpPr>
        <dsp:cNvPr id="0" name=""/>
        <dsp:cNvSpPr/>
      </dsp:nvSpPr>
      <dsp:spPr>
        <a:xfrm>
          <a:off x="3379779" y="0"/>
          <a:ext cx="2457365" cy="2457739"/>
        </a:xfrm>
        <a:prstGeom prst="circularArrow">
          <a:avLst>
            <a:gd name="adj1" fmla="val 10980"/>
            <a:gd name="adj2" fmla="val 1142322"/>
            <a:gd name="adj3" fmla="val 4500000"/>
            <a:gd name="adj4" fmla="val 10800000"/>
            <a:gd name="adj5" fmla="val 125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F93B117-1FA2-44A0-B334-9EB2E753174F}">
      <dsp:nvSpPr>
        <dsp:cNvPr id="0" name=""/>
        <dsp:cNvSpPr/>
      </dsp:nvSpPr>
      <dsp:spPr>
        <a:xfrm>
          <a:off x="3922938" y="887318"/>
          <a:ext cx="1365510" cy="6825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t>Regions</a:t>
          </a:r>
          <a:endParaRPr lang="en-US" sz="1900" kern="1200" dirty="0"/>
        </a:p>
      </dsp:txBody>
      <dsp:txXfrm>
        <a:off x="3922938" y="887318"/>
        <a:ext cx="1365510" cy="682591"/>
      </dsp:txXfrm>
    </dsp:sp>
    <dsp:sp modelId="{F79306D9-3557-4ECF-92C4-D27CF36A9DC1}">
      <dsp:nvSpPr>
        <dsp:cNvPr id="0" name=""/>
        <dsp:cNvSpPr/>
      </dsp:nvSpPr>
      <dsp:spPr>
        <a:xfrm>
          <a:off x="2697254" y="1412153"/>
          <a:ext cx="2457365" cy="2457739"/>
        </a:xfrm>
        <a:prstGeom prst="leftCircularArrow">
          <a:avLst>
            <a:gd name="adj1" fmla="val 10980"/>
            <a:gd name="adj2" fmla="val 1142322"/>
            <a:gd name="adj3" fmla="val 6300000"/>
            <a:gd name="adj4" fmla="val 18900000"/>
            <a:gd name="adj5" fmla="val 12500"/>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060E74A-9973-4BC6-BD34-207D76ACFE3F}">
      <dsp:nvSpPr>
        <dsp:cNvPr id="0" name=""/>
        <dsp:cNvSpPr/>
      </dsp:nvSpPr>
      <dsp:spPr>
        <a:xfrm>
          <a:off x="3243182" y="2307640"/>
          <a:ext cx="1365510" cy="6825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t>Regional Planning</a:t>
          </a:r>
          <a:endParaRPr lang="en-US" sz="1900" kern="1200" dirty="0"/>
        </a:p>
      </dsp:txBody>
      <dsp:txXfrm>
        <a:off x="3243182" y="2307640"/>
        <a:ext cx="1365510" cy="682591"/>
      </dsp:txXfrm>
    </dsp:sp>
    <dsp:sp modelId="{60044C03-955B-48B9-A5A6-5031907A3CD5}">
      <dsp:nvSpPr>
        <dsp:cNvPr id="0" name=""/>
        <dsp:cNvSpPr/>
      </dsp:nvSpPr>
      <dsp:spPr>
        <a:xfrm>
          <a:off x="3554679" y="2993296"/>
          <a:ext cx="2111257" cy="2112103"/>
        </a:xfrm>
        <a:prstGeom prst="blockArc">
          <a:avLst>
            <a:gd name="adj1" fmla="val 13500000"/>
            <a:gd name="adj2" fmla="val 10800000"/>
            <a:gd name="adj3" fmla="val 12740"/>
          </a:avLst>
        </a:prstGeom>
        <a:solidFill>
          <a:schemeClr val="accent4">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DBF6CA5-3270-426E-BD60-A17B0412ED6F}">
      <dsp:nvSpPr>
        <dsp:cNvPr id="0" name=""/>
        <dsp:cNvSpPr/>
      </dsp:nvSpPr>
      <dsp:spPr>
        <a:xfrm>
          <a:off x="3926168" y="3730005"/>
          <a:ext cx="1365510" cy="6825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065" tIns="12065" rIns="12065" bIns="12065" numCol="1" spcCol="1270" anchor="ctr" anchorCtr="0">
          <a:noAutofit/>
        </a:bodyPr>
        <a:lstStyle/>
        <a:p>
          <a:pPr lvl="0" algn="ctr" defTabSz="844550">
            <a:lnSpc>
              <a:spcPct val="90000"/>
            </a:lnSpc>
            <a:spcBef>
              <a:spcPct val="0"/>
            </a:spcBef>
            <a:spcAft>
              <a:spcPct val="35000"/>
            </a:spcAft>
          </a:pPr>
          <a:r>
            <a:rPr lang="en-US" sz="1900" kern="1200" dirty="0" smtClean="0"/>
            <a:t>Metropolitan Subsidiarity</a:t>
          </a:r>
          <a:endParaRPr lang="en-US" sz="1900" kern="1200" dirty="0"/>
        </a:p>
      </dsp:txBody>
      <dsp:txXfrm>
        <a:off x="3926168" y="3730005"/>
        <a:ext cx="1365510" cy="68259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27810CA-292B-404C-8AED-B12CB4BAC95A}">
      <dsp:nvSpPr>
        <dsp:cNvPr id="0" name=""/>
        <dsp:cNvSpPr/>
      </dsp:nvSpPr>
      <dsp:spPr>
        <a:xfrm>
          <a:off x="608329" y="0"/>
          <a:ext cx="7241540" cy="4525963"/>
        </a:xfrm>
        <a:prstGeom prst="swooshArrow">
          <a:avLst>
            <a:gd name="adj1" fmla="val 25000"/>
            <a:gd name="adj2" fmla="val 25000"/>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E93114C-E38A-4D0A-AEFD-8AD01FF1A0FC}">
      <dsp:nvSpPr>
        <dsp:cNvPr id="0" name=""/>
        <dsp:cNvSpPr/>
      </dsp:nvSpPr>
      <dsp:spPr>
        <a:xfrm>
          <a:off x="2291987" y="2466649"/>
          <a:ext cx="253453" cy="253453"/>
        </a:xfrm>
        <a:prstGeom prst="ellipse">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7D9A0B5E-34EE-4B56-826A-524AA5CB9729}">
      <dsp:nvSpPr>
        <dsp:cNvPr id="0" name=""/>
        <dsp:cNvSpPr/>
      </dsp:nvSpPr>
      <dsp:spPr>
        <a:xfrm>
          <a:off x="2418714" y="2593376"/>
          <a:ext cx="2353500" cy="19325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4300" tIns="0" rIns="0" bIns="0" numCol="1" spcCol="1270" anchor="t" anchorCtr="0">
          <a:noAutofit/>
        </a:bodyPr>
        <a:lstStyle/>
        <a:p>
          <a:pPr lvl="0" algn="l" defTabSz="1466850">
            <a:lnSpc>
              <a:spcPct val="90000"/>
            </a:lnSpc>
            <a:spcBef>
              <a:spcPct val="0"/>
            </a:spcBef>
            <a:spcAft>
              <a:spcPct val="35000"/>
            </a:spcAft>
          </a:pPr>
          <a:r>
            <a:rPr lang="en-US" sz="3300" kern="1200" dirty="0" smtClean="0"/>
            <a:t>Coalition Building</a:t>
          </a:r>
          <a:endParaRPr lang="en-US" sz="3300" kern="1200" dirty="0"/>
        </a:p>
      </dsp:txBody>
      <dsp:txXfrm>
        <a:off x="2418714" y="2593376"/>
        <a:ext cx="2353500" cy="1932586"/>
      </dsp:txXfrm>
    </dsp:sp>
    <dsp:sp modelId="{B6135454-0D0A-4CA4-9A4E-FDAA8CDB43D7}">
      <dsp:nvSpPr>
        <dsp:cNvPr id="0" name=""/>
        <dsp:cNvSpPr/>
      </dsp:nvSpPr>
      <dsp:spPr>
        <a:xfrm>
          <a:off x="4627384" y="1312529"/>
          <a:ext cx="434492" cy="434492"/>
        </a:xfrm>
        <a:prstGeom prst="ellipse">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3DCFB84B-F766-4ED6-9C62-258202F7F6E1}">
      <dsp:nvSpPr>
        <dsp:cNvPr id="0" name=""/>
        <dsp:cNvSpPr/>
      </dsp:nvSpPr>
      <dsp:spPr>
        <a:xfrm>
          <a:off x="4270365" y="1864734"/>
          <a:ext cx="3502032" cy="232626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30229" tIns="0" rIns="0" bIns="0" numCol="1" spcCol="1270" anchor="t" anchorCtr="0">
          <a:noAutofit/>
        </a:bodyPr>
        <a:lstStyle/>
        <a:p>
          <a:pPr lvl="0" algn="l" defTabSz="1466850">
            <a:lnSpc>
              <a:spcPct val="90000"/>
            </a:lnSpc>
            <a:spcBef>
              <a:spcPct val="0"/>
            </a:spcBef>
            <a:spcAft>
              <a:spcPct val="35000"/>
            </a:spcAft>
          </a:pPr>
          <a:r>
            <a:rPr lang="en-US" sz="3300" kern="1200" dirty="0" smtClean="0"/>
            <a:t>Governance Institutionalization</a:t>
          </a:r>
          <a:endParaRPr lang="en-US" sz="3300" kern="1200" dirty="0"/>
        </a:p>
      </dsp:txBody>
      <dsp:txXfrm>
        <a:off x="4270365" y="1864734"/>
        <a:ext cx="3502032" cy="2326269"/>
      </dsp:txXfrm>
    </dsp:sp>
  </dsp:spTree>
</dsp:drawing>
</file>

<file path=ppt/diagrams/layout1.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6146B822-DA61-4433-BB29-4FAE008EB0F0}" type="datetimeFigureOut">
              <a:rPr lang="en-US" smtClean="0"/>
              <a:t>4/21/2013</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9C4B2E62-0966-4FB3-B6E7-5953E8F4BD06}" type="slidenum">
              <a:rPr lang="en-US" smtClean="0"/>
              <a:t>‹#›</a:t>
            </a:fld>
            <a:endParaRPr lang="en-US"/>
          </a:p>
        </p:txBody>
      </p:sp>
    </p:spTree>
    <p:extLst>
      <p:ext uri="{BB962C8B-B14F-4D97-AF65-F5344CB8AC3E}">
        <p14:creationId xmlns:p14="http://schemas.microsoft.com/office/powerpoint/2010/main" val="18453633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3C7076B-619A-42C5-B8B6-E867EE96CE81}" type="datetimeFigureOut">
              <a:rPr lang="en-US" smtClean="0"/>
              <a:t>4/21/2013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1CE5115-D6F4-4AA7-8847-7DC010E12083}" type="slidenum">
              <a:rPr lang="en-US" smtClean="0"/>
              <a:t>‹#›</a:t>
            </a:fld>
            <a:endParaRPr lang="en-US"/>
          </a:p>
        </p:txBody>
      </p:sp>
    </p:spTree>
    <p:extLst>
      <p:ext uri="{BB962C8B-B14F-4D97-AF65-F5344CB8AC3E}">
        <p14:creationId xmlns:p14="http://schemas.microsoft.com/office/powerpoint/2010/main" val="16578399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53BB5A1-E0F1-4FF1-BDB3-78AC3333489C}" type="datetime9">
              <a:rPr lang="en-US" smtClean="0"/>
              <a:t>4/21/2013 10:53:17 AM</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A66043-28C4-4D89-A02C-A2C7E4F85713}" type="slidenum">
              <a:rPr lang="en-US" smtClean="0"/>
              <a:t>‹#›</a:t>
            </a:fld>
            <a:endParaRPr lang="en-US" dirty="0"/>
          </a:p>
        </p:txBody>
      </p:sp>
    </p:spTree>
    <p:extLst>
      <p:ext uri="{BB962C8B-B14F-4D97-AF65-F5344CB8AC3E}">
        <p14:creationId xmlns:p14="http://schemas.microsoft.com/office/powerpoint/2010/main" val="27636182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F2993DC-4B18-424E-9FFE-859C516A6630}" type="datetime9">
              <a:rPr lang="en-US" smtClean="0"/>
              <a:t>4/21/2013 10:53:17 AM</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A66043-28C4-4D89-A02C-A2C7E4F85713}" type="slidenum">
              <a:rPr lang="en-US" smtClean="0"/>
              <a:t>‹#›</a:t>
            </a:fld>
            <a:endParaRPr lang="en-US" dirty="0"/>
          </a:p>
        </p:txBody>
      </p:sp>
    </p:spTree>
    <p:extLst>
      <p:ext uri="{BB962C8B-B14F-4D97-AF65-F5344CB8AC3E}">
        <p14:creationId xmlns:p14="http://schemas.microsoft.com/office/powerpoint/2010/main" val="2106381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6A53BD-19B4-400F-ADDD-B565E219984E}" type="datetime9">
              <a:rPr lang="en-US" smtClean="0"/>
              <a:t>4/21/2013 10:53:17 AM</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A66043-28C4-4D89-A02C-A2C7E4F85713}" type="slidenum">
              <a:rPr lang="en-US" smtClean="0"/>
              <a:t>‹#›</a:t>
            </a:fld>
            <a:endParaRPr lang="en-US" dirty="0"/>
          </a:p>
        </p:txBody>
      </p:sp>
    </p:spTree>
    <p:extLst>
      <p:ext uri="{BB962C8B-B14F-4D97-AF65-F5344CB8AC3E}">
        <p14:creationId xmlns:p14="http://schemas.microsoft.com/office/powerpoint/2010/main" val="31183460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ECCA74-5DED-4919-BB4D-BC302045179F}" type="datetime9">
              <a:rPr lang="en-US" smtClean="0"/>
              <a:t>4/21/2013 10:53:17 AM</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A66043-28C4-4D89-A02C-A2C7E4F85713}" type="slidenum">
              <a:rPr lang="en-US" smtClean="0"/>
              <a:t>‹#›</a:t>
            </a:fld>
            <a:endParaRPr lang="en-US" dirty="0"/>
          </a:p>
        </p:txBody>
      </p:sp>
    </p:spTree>
    <p:extLst>
      <p:ext uri="{BB962C8B-B14F-4D97-AF65-F5344CB8AC3E}">
        <p14:creationId xmlns:p14="http://schemas.microsoft.com/office/powerpoint/2010/main" val="1899708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BEA5D7A-BD46-4C03-8CBD-9495E46DE177}" type="datetime9">
              <a:rPr lang="en-US" smtClean="0"/>
              <a:t>4/21/2013 10:53:17 AM</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FA66043-28C4-4D89-A02C-A2C7E4F85713}" type="slidenum">
              <a:rPr lang="en-US" smtClean="0"/>
              <a:t>‹#›</a:t>
            </a:fld>
            <a:endParaRPr lang="en-US" dirty="0"/>
          </a:p>
        </p:txBody>
      </p:sp>
    </p:spTree>
    <p:extLst>
      <p:ext uri="{BB962C8B-B14F-4D97-AF65-F5344CB8AC3E}">
        <p14:creationId xmlns:p14="http://schemas.microsoft.com/office/powerpoint/2010/main" val="19733867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77398C0-22F7-46BD-B1B9-0E77E6EA1291}" type="datetime9">
              <a:rPr lang="en-US" smtClean="0"/>
              <a:t>4/21/2013 10:53:17 AM</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A66043-28C4-4D89-A02C-A2C7E4F85713}" type="slidenum">
              <a:rPr lang="en-US" smtClean="0"/>
              <a:t>‹#›</a:t>
            </a:fld>
            <a:endParaRPr lang="en-US" dirty="0"/>
          </a:p>
        </p:txBody>
      </p:sp>
    </p:spTree>
    <p:extLst>
      <p:ext uri="{BB962C8B-B14F-4D97-AF65-F5344CB8AC3E}">
        <p14:creationId xmlns:p14="http://schemas.microsoft.com/office/powerpoint/2010/main" val="3900799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32EB018-5741-4136-986B-3BFB5DBC26CB}" type="datetime9">
              <a:rPr lang="en-US" smtClean="0"/>
              <a:t>4/21/2013 10:53:17 AM</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FA66043-28C4-4D89-A02C-A2C7E4F85713}" type="slidenum">
              <a:rPr lang="en-US" smtClean="0"/>
              <a:t>‹#›</a:t>
            </a:fld>
            <a:endParaRPr lang="en-US" dirty="0"/>
          </a:p>
        </p:txBody>
      </p:sp>
    </p:spTree>
    <p:extLst>
      <p:ext uri="{BB962C8B-B14F-4D97-AF65-F5344CB8AC3E}">
        <p14:creationId xmlns:p14="http://schemas.microsoft.com/office/powerpoint/2010/main" val="3696745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94BB6A7-C77E-43ED-A591-E3B47B5BE174}" type="datetime9">
              <a:rPr lang="en-US" smtClean="0"/>
              <a:t>4/21/2013 10:53:17 AM</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FA66043-28C4-4D89-A02C-A2C7E4F85713}" type="slidenum">
              <a:rPr lang="en-US" smtClean="0"/>
              <a:t>‹#›</a:t>
            </a:fld>
            <a:endParaRPr lang="en-US" dirty="0"/>
          </a:p>
        </p:txBody>
      </p:sp>
    </p:spTree>
    <p:extLst>
      <p:ext uri="{BB962C8B-B14F-4D97-AF65-F5344CB8AC3E}">
        <p14:creationId xmlns:p14="http://schemas.microsoft.com/office/powerpoint/2010/main" val="1660787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92EB38-6D7B-470C-ADAD-479384365C11}" type="datetime9">
              <a:rPr lang="en-US" smtClean="0"/>
              <a:t>4/21/2013 10:53:17 AM</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FA66043-28C4-4D89-A02C-A2C7E4F85713}" type="slidenum">
              <a:rPr lang="en-US" smtClean="0"/>
              <a:t>‹#›</a:t>
            </a:fld>
            <a:endParaRPr lang="en-US" dirty="0"/>
          </a:p>
        </p:txBody>
      </p:sp>
    </p:spTree>
    <p:extLst>
      <p:ext uri="{BB962C8B-B14F-4D97-AF65-F5344CB8AC3E}">
        <p14:creationId xmlns:p14="http://schemas.microsoft.com/office/powerpoint/2010/main" val="24227545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F13D9A-1163-45F6-A262-A1775F9CE81C}" type="datetime9">
              <a:rPr lang="en-US" smtClean="0"/>
              <a:t>4/21/2013 10:53:17 AM</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A66043-28C4-4D89-A02C-A2C7E4F85713}" type="slidenum">
              <a:rPr lang="en-US" smtClean="0"/>
              <a:t>‹#›</a:t>
            </a:fld>
            <a:endParaRPr lang="en-US" dirty="0"/>
          </a:p>
        </p:txBody>
      </p:sp>
    </p:spTree>
    <p:extLst>
      <p:ext uri="{BB962C8B-B14F-4D97-AF65-F5344CB8AC3E}">
        <p14:creationId xmlns:p14="http://schemas.microsoft.com/office/powerpoint/2010/main" val="373955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7B7958-BFFB-47A5-9ED7-BDE905C62E89}" type="datetime9">
              <a:rPr lang="en-US" smtClean="0"/>
              <a:t>4/21/2013 10:53:17 AM</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FA66043-28C4-4D89-A02C-A2C7E4F85713}" type="slidenum">
              <a:rPr lang="en-US" smtClean="0"/>
              <a:t>‹#›</a:t>
            </a:fld>
            <a:endParaRPr lang="en-US" dirty="0"/>
          </a:p>
        </p:txBody>
      </p:sp>
    </p:spTree>
    <p:extLst>
      <p:ext uri="{BB962C8B-B14F-4D97-AF65-F5344CB8AC3E}">
        <p14:creationId xmlns:p14="http://schemas.microsoft.com/office/powerpoint/2010/main" val="40326906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5D6DB3-15EC-47B0-BA6C-F7B94457CE4B}" type="datetime9">
              <a:rPr lang="en-US" smtClean="0"/>
              <a:t>4/21/2013 10:53:17 AM</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A66043-28C4-4D89-A02C-A2C7E4F85713}" type="slidenum">
              <a:rPr lang="en-US" smtClean="0"/>
              <a:t>‹#›</a:t>
            </a:fld>
            <a:endParaRPr lang="en-US" dirty="0"/>
          </a:p>
        </p:txBody>
      </p:sp>
    </p:spTree>
    <p:extLst>
      <p:ext uri="{BB962C8B-B14F-4D97-AF65-F5344CB8AC3E}">
        <p14:creationId xmlns:p14="http://schemas.microsoft.com/office/powerpoint/2010/main" val="12409650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1800" dirty="0" smtClean="0"/>
              <a:t>L. Nicolas </a:t>
            </a:r>
            <a:r>
              <a:rPr lang="en-US" sz="1800" dirty="0" err="1" smtClean="0"/>
              <a:t>Ronderos</a:t>
            </a:r>
            <a:endParaRPr lang="en-US" sz="1800" dirty="0" smtClean="0"/>
          </a:p>
          <a:p>
            <a:endParaRPr lang="en-US" sz="1800" dirty="0"/>
          </a:p>
          <a:p>
            <a:r>
              <a:rPr lang="en-US" sz="1800" dirty="0" smtClean="0"/>
              <a:t>Regional Plan Association</a:t>
            </a:r>
          </a:p>
          <a:p>
            <a:r>
              <a:rPr lang="en-US" sz="1800" dirty="0" smtClean="0"/>
              <a:t>New York</a:t>
            </a:r>
            <a:endParaRPr lang="en-US" sz="1800" dirty="0"/>
          </a:p>
        </p:txBody>
      </p:sp>
      <p:sp>
        <p:nvSpPr>
          <p:cNvPr id="4" name="TextBox 3"/>
          <p:cNvSpPr txBox="1"/>
          <p:nvPr/>
        </p:nvSpPr>
        <p:spPr>
          <a:xfrm>
            <a:off x="-17929" y="1066800"/>
            <a:ext cx="9220200" cy="830997"/>
          </a:xfrm>
          <a:prstGeom prst="rect">
            <a:avLst/>
          </a:prstGeom>
          <a:noFill/>
        </p:spPr>
        <p:txBody>
          <a:bodyPr wrap="square" rtlCol="0">
            <a:spAutoFit/>
          </a:bodyPr>
          <a:lstStyle/>
          <a:p>
            <a:pPr algn="ctr"/>
            <a:r>
              <a:rPr lang="en-US" sz="2400" b="1" u="sng" dirty="0">
                <a:solidFill>
                  <a:srgbClr val="00B050"/>
                </a:solidFill>
              </a:rPr>
              <a:t>INTERNATIONAL METROPOLITAN GOVERNANCE:</a:t>
            </a:r>
            <a:endParaRPr lang="en-US" sz="2400" dirty="0">
              <a:solidFill>
                <a:srgbClr val="00B050"/>
              </a:solidFill>
            </a:endParaRPr>
          </a:p>
          <a:p>
            <a:pPr algn="ctr"/>
            <a:r>
              <a:rPr lang="en-US" sz="2400" b="1" dirty="0">
                <a:solidFill>
                  <a:srgbClr val="00B050"/>
                </a:solidFill>
              </a:rPr>
              <a:t>Typology, Case Studies and Recommendations</a:t>
            </a:r>
            <a:endParaRPr lang="en-US" sz="2400" dirty="0">
              <a:solidFill>
                <a:srgbClr val="00B050"/>
              </a:solidFill>
            </a:endParaRPr>
          </a:p>
        </p:txBody>
      </p:sp>
    </p:spTree>
    <p:extLst>
      <p:ext uri="{BB962C8B-B14F-4D97-AF65-F5344CB8AC3E}">
        <p14:creationId xmlns:p14="http://schemas.microsoft.com/office/powerpoint/2010/main" val="21075345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BFA66043-28C4-4D89-A02C-A2C7E4F85713}" type="slidenum">
              <a:rPr lang="en-US" smtClean="0"/>
              <a:t>10</a:t>
            </a:fld>
            <a:endParaRPr lang="en-US" dirty="0"/>
          </a:p>
        </p:txBody>
      </p:sp>
      <p:cxnSp>
        <p:nvCxnSpPr>
          <p:cNvPr id="8" name="Straight Arrow Connector 7"/>
          <p:cNvCxnSpPr/>
          <p:nvPr/>
        </p:nvCxnSpPr>
        <p:spPr>
          <a:xfrm>
            <a:off x="4572000" y="1844040"/>
            <a:ext cx="0" cy="3276600"/>
          </a:xfrm>
          <a:prstGeom prst="straightConnector1">
            <a:avLst/>
          </a:prstGeom>
          <a:ln w="76200">
            <a:headEnd type="arrow"/>
            <a:tailEnd type="arrow"/>
          </a:ln>
        </p:spPr>
        <p:style>
          <a:lnRef idx="1">
            <a:schemeClr val="accent6"/>
          </a:lnRef>
          <a:fillRef idx="0">
            <a:schemeClr val="accent6"/>
          </a:fillRef>
          <a:effectRef idx="0">
            <a:schemeClr val="accent6"/>
          </a:effectRef>
          <a:fontRef idx="minor">
            <a:schemeClr val="tx1"/>
          </a:fontRef>
        </p:style>
      </p:cxnSp>
      <p:cxnSp>
        <p:nvCxnSpPr>
          <p:cNvPr id="9" name="Straight Arrow Connector 8"/>
          <p:cNvCxnSpPr/>
          <p:nvPr/>
        </p:nvCxnSpPr>
        <p:spPr>
          <a:xfrm flipH="1">
            <a:off x="2590800" y="3368040"/>
            <a:ext cx="3962400" cy="0"/>
          </a:xfrm>
          <a:prstGeom prst="straightConnector1">
            <a:avLst/>
          </a:prstGeom>
          <a:ln w="76200">
            <a:headEnd type="arrow"/>
            <a:tailEnd type="arrow"/>
          </a:ln>
        </p:spPr>
        <p:style>
          <a:lnRef idx="1">
            <a:schemeClr val="accent6"/>
          </a:lnRef>
          <a:fillRef idx="0">
            <a:schemeClr val="accent6"/>
          </a:fillRef>
          <a:effectRef idx="0">
            <a:schemeClr val="accent6"/>
          </a:effectRef>
          <a:fontRef idx="minor">
            <a:schemeClr val="tx1"/>
          </a:fontRef>
        </p:style>
      </p:cxnSp>
      <p:sp>
        <p:nvSpPr>
          <p:cNvPr id="13" name="TextBox 12"/>
          <p:cNvSpPr txBox="1"/>
          <p:nvPr/>
        </p:nvSpPr>
        <p:spPr>
          <a:xfrm>
            <a:off x="3467100" y="701040"/>
            <a:ext cx="2209800" cy="1077218"/>
          </a:xfrm>
          <a:prstGeom prst="rect">
            <a:avLst/>
          </a:prstGeom>
          <a:noFill/>
        </p:spPr>
        <p:txBody>
          <a:bodyPr wrap="square" rtlCol="0">
            <a:spAutoFit/>
          </a:bodyPr>
          <a:lstStyle/>
          <a:p>
            <a:pPr algn="ctr"/>
            <a:r>
              <a:rPr lang="en-US" sz="3200" dirty="0" smtClean="0">
                <a:solidFill>
                  <a:srgbClr val="00B050"/>
                </a:solidFill>
              </a:rPr>
              <a:t>TOP </a:t>
            </a:r>
          </a:p>
          <a:p>
            <a:pPr algn="ctr"/>
            <a:r>
              <a:rPr lang="en-US" sz="3200" dirty="0" smtClean="0">
                <a:solidFill>
                  <a:srgbClr val="00B050"/>
                </a:solidFill>
              </a:rPr>
              <a:t>DOWN</a:t>
            </a:r>
            <a:endParaRPr lang="en-US" sz="3200" dirty="0">
              <a:solidFill>
                <a:srgbClr val="00B050"/>
              </a:solidFill>
            </a:endParaRPr>
          </a:p>
        </p:txBody>
      </p:sp>
      <p:sp>
        <p:nvSpPr>
          <p:cNvPr id="14" name="TextBox 13"/>
          <p:cNvSpPr txBox="1"/>
          <p:nvPr/>
        </p:nvSpPr>
        <p:spPr>
          <a:xfrm>
            <a:off x="3467100" y="5273040"/>
            <a:ext cx="2209800" cy="1077218"/>
          </a:xfrm>
          <a:prstGeom prst="rect">
            <a:avLst/>
          </a:prstGeom>
          <a:noFill/>
        </p:spPr>
        <p:txBody>
          <a:bodyPr wrap="square" rtlCol="0">
            <a:spAutoFit/>
          </a:bodyPr>
          <a:lstStyle/>
          <a:p>
            <a:pPr algn="ctr"/>
            <a:r>
              <a:rPr lang="en-US" sz="3200" dirty="0" smtClean="0">
                <a:solidFill>
                  <a:srgbClr val="00B050"/>
                </a:solidFill>
              </a:rPr>
              <a:t>BOTTOM UP</a:t>
            </a:r>
            <a:endParaRPr lang="en-US" sz="3200" dirty="0">
              <a:solidFill>
                <a:srgbClr val="00B050"/>
              </a:solidFill>
            </a:endParaRPr>
          </a:p>
        </p:txBody>
      </p:sp>
      <p:sp>
        <p:nvSpPr>
          <p:cNvPr id="15" name="TextBox 14"/>
          <p:cNvSpPr txBox="1"/>
          <p:nvPr/>
        </p:nvSpPr>
        <p:spPr>
          <a:xfrm>
            <a:off x="355600" y="3091934"/>
            <a:ext cx="2209800" cy="584775"/>
          </a:xfrm>
          <a:prstGeom prst="rect">
            <a:avLst/>
          </a:prstGeom>
          <a:noFill/>
        </p:spPr>
        <p:txBody>
          <a:bodyPr wrap="square" rtlCol="0">
            <a:spAutoFit/>
          </a:bodyPr>
          <a:lstStyle/>
          <a:p>
            <a:pPr algn="ctr"/>
            <a:r>
              <a:rPr lang="en-US" sz="3200" dirty="0" smtClean="0">
                <a:solidFill>
                  <a:srgbClr val="FF0000"/>
                </a:solidFill>
              </a:rPr>
              <a:t>FORMAL</a:t>
            </a:r>
            <a:endParaRPr lang="en-US" sz="3200" dirty="0">
              <a:solidFill>
                <a:srgbClr val="FF0000"/>
              </a:solidFill>
            </a:endParaRPr>
          </a:p>
        </p:txBody>
      </p:sp>
      <p:sp>
        <p:nvSpPr>
          <p:cNvPr id="16" name="TextBox 15"/>
          <p:cNvSpPr txBox="1"/>
          <p:nvPr/>
        </p:nvSpPr>
        <p:spPr>
          <a:xfrm>
            <a:off x="6604000" y="3091934"/>
            <a:ext cx="2209800" cy="584775"/>
          </a:xfrm>
          <a:prstGeom prst="rect">
            <a:avLst/>
          </a:prstGeom>
          <a:noFill/>
        </p:spPr>
        <p:txBody>
          <a:bodyPr wrap="square" rtlCol="0">
            <a:spAutoFit/>
          </a:bodyPr>
          <a:lstStyle/>
          <a:p>
            <a:pPr algn="ctr"/>
            <a:r>
              <a:rPr lang="en-US" sz="3200" dirty="0" smtClean="0">
                <a:solidFill>
                  <a:srgbClr val="FF0000"/>
                </a:solidFill>
              </a:rPr>
              <a:t>INFORMAL</a:t>
            </a:r>
            <a:endParaRPr lang="en-US" sz="3200" dirty="0">
              <a:solidFill>
                <a:srgbClr val="FF0000"/>
              </a:solidFill>
            </a:endParaRPr>
          </a:p>
        </p:txBody>
      </p:sp>
      <p:sp>
        <p:nvSpPr>
          <p:cNvPr id="20" name="TextBox 19"/>
          <p:cNvSpPr txBox="1"/>
          <p:nvPr/>
        </p:nvSpPr>
        <p:spPr>
          <a:xfrm>
            <a:off x="3276600" y="3059668"/>
            <a:ext cx="2590800" cy="584775"/>
          </a:xfrm>
          <a:prstGeom prst="rect">
            <a:avLst/>
          </a:prstGeom>
          <a:noFill/>
        </p:spPr>
        <p:txBody>
          <a:bodyPr wrap="square" rtlCol="0">
            <a:spAutoFit/>
          </a:bodyPr>
          <a:lstStyle/>
          <a:p>
            <a:pPr algn="ctr"/>
            <a:r>
              <a:rPr lang="en-US" sz="3200" b="1" dirty="0" smtClean="0"/>
              <a:t>GOVERNANCE</a:t>
            </a:r>
            <a:endParaRPr lang="en-US" sz="3200" b="1" dirty="0"/>
          </a:p>
        </p:txBody>
      </p:sp>
    </p:spTree>
    <p:extLst>
      <p:ext uri="{BB962C8B-B14F-4D97-AF65-F5344CB8AC3E}">
        <p14:creationId xmlns:p14="http://schemas.microsoft.com/office/powerpoint/2010/main" val="17901095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solidFill>
                  <a:srgbClr val="00B050"/>
                </a:solidFill>
              </a:rPr>
              <a:t>Metropolitan Governance </a:t>
            </a:r>
            <a:br>
              <a:rPr lang="en-US" dirty="0" smtClean="0">
                <a:solidFill>
                  <a:srgbClr val="00B050"/>
                </a:solidFill>
              </a:rPr>
            </a:br>
            <a:r>
              <a:rPr lang="en-US" dirty="0" smtClean="0">
                <a:solidFill>
                  <a:srgbClr val="00B050"/>
                </a:solidFill>
              </a:rPr>
              <a:t>Theories &amp; Models</a:t>
            </a:r>
            <a:endParaRPr lang="en-US" dirty="0">
              <a:solidFill>
                <a:srgbClr val="00B050"/>
              </a:solidFill>
            </a:endParaRPr>
          </a:p>
        </p:txBody>
      </p:sp>
      <p:sp>
        <p:nvSpPr>
          <p:cNvPr id="2" name="Slide Number Placeholder 1"/>
          <p:cNvSpPr>
            <a:spLocks noGrp="1"/>
          </p:cNvSpPr>
          <p:nvPr>
            <p:ph type="sldNum" sz="quarter" idx="12"/>
          </p:nvPr>
        </p:nvSpPr>
        <p:spPr/>
        <p:txBody>
          <a:bodyPr/>
          <a:lstStyle/>
          <a:p>
            <a:fld id="{BFA66043-28C4-4D89-A02C-A2C7E4F85713}" type="slidenum">
              <a:rPr lang="en-US" smtClean="0"/>
              <a:t>11</a:t>
            </a:fld>
            <a:endParaRPr lang="en-US" dirty="0"/>
          </a:p>
        </p:txBody>
      </p:sp>
      <p:graphicFrame>
        <p:nvGraphicFramePr>
          <p:cNvPr id="6" name="Content Placeholder 4"/>
          <p:cNvGraphicFramePr>
            <a:graphicFrameLocks/>
          </p:cNvGraphicFramePr>
          <p:nvPr>
            <p:extLst>
              <p:ext uri="{D42A27DB-BD31-4B8C-83A1-F6EECF244321}">
                <p14:modId xmlns:p14="http://schemas.microsoft.com/office/powerpoint/2010/main" val="4162155557"/>
              </p:ext>
            </p:extLst>
          </p:nvPr>
        </p:nvGraphicFramePr>
        <p:xfrm>
          <a:off x="533400" y="1828800"/>
          <a:ext cx="8229600" cy="3657600"/>
        </p:xfrm>
        <a:graphic>
          <a:graphicData uri="http://schemas.openxmlformats.org/drawingml/2006/table">
            <a:tbl>
              <a:tblPr firstRow="1" bandRow="1">
                <a:tableStyleId>{5C22544A-7EE6-4342-B048-85BDC9FD1C3A}</a:tableStyleId>
              </a:tblPr>
              <a:tblGrid>
                <a:gridCol w="2057400"/>
                <a:gridCol w="2057400"/>
                <a:gridCol w="2057400"/>
                <a:gridCol w="2057400"/>
              </a:tblGrid>
              <a:tr h="0">
                <a:tc>
                  <a:txBody>
                    <a:bodyPr/>
                    <a:lstStyle/>
                    <a:p>
                      <a:r>
                        <a:rPr lang="en-US" dirty="0" smtClean="0"/>
                        <a:t>Theory</a:t>
                      </a:r>
                      <a:endParaRPr lang="en-US" dirty="0"/>
                    </a:p>
                  </a:txBody>
                  <a:tcPr/>
                </a:tc>
                <a:tc>
                  <a:txBody>
                    <a:bodyPr/>
                    <a:lstStyle/>
                    <a:p>
                      <a:r>
                        <a:rPr lang="en-US" dirty="0" smtClean="0"/>
                        <a:t>Period</a:t>
                      </a:r>
                      <a:endParaRPr lang="en-US" dirty="0"/>
                    </a:p>
                  </a:txBody>
                  <a:tcPr/>
                </a:tc>
                <a:tc>
                  <a:txBody>
                    <a:bodyPr/>
                    <a:lstStyle/>
                    <a:p>
                      <a:r>
                        <a:rPr lang="en-US" dirty="0" smtClean="0"/>
                        <a:t>Emphasis</a:t>
                      </a:r>
                      <a:endParaRPr lang="en-US" dirty="0"/>
                    </a:p>
                  </a:txBody>
                  <a:tcPr/>
                </a:tc>
                <a:tc>
                  <a:txBody>
                    <a:bodyPr/>
                    <a:lstStyle/>
                    <a:p>
                      <a:r>
                        <a:rPr lang="en-US" dirty="0" smtClean="0"/>
                        <a:t>Models</a:t>
                      </a:r>
                      <a:endParaRPr lang="en-US" dirty="0"/>
                    </a:p>
                  </a:txBody>
                  <a:tcPr/>
                </a:tc>
              </a:tr>
              <a:tr h="370840">
                <a:tc>
                  <a:txBody>
                    <a:bodyPr/>
                    <a:lstStyle/>
                    <a:p>
                      <a:r>
                        <a:rPr lang="en-US" dirty="0" smtClean="0"/>
                        <a:t>Regionalism</a:t>
                      </a:r>
                      <a:endParaRPr lang="en-US" dirty="0"/>
                    </a:p>
                  </a:txBody>
                  <a:tcPr/>
                </a:tc>
                <a:tc>
                  <a:txBody>
                    <a:bodyPr/>
                    <a:lstStyle/>
                    <a:p>
                      <a:pPr marL="285750" indent="-285750">
                        <a:buFont typeface="Arial" pitchFamily="34" charset="0"/>
                        <a:buChar char="•"/>
                      </a:pPr>
                      <a:r>
                        <a:rPr lang="en-US" dirty="0" smtClean="0"/>
                        <a:t>Early </a:t>
                      </a:r>
                      <a:r>
                        <a:rPr lang="en-US" baseline="0" dirty="0" smtClean="0"/>
                        <a:t>20</a:t>
                      </a:r>
                      <a:r>
                        <a:rPr lang="en-US" baseline="30000" dirty="0" smtClean="0"/>
                        <a:t>th</a:t>
                      </a:r>
                      <a:r>
                        <a:rPr lang="en-US" baseline="0" dirty="0" smtClean="0"/>
                        <a:t> Century</a:t>
                      </a:r>
                    </a:p>
                    <a:p>
                      <a:pPr marL="285750" indent="-285750">
                        <a:buFont typeface="Arial" pitchFamily="34" charset="0"/>
                        <a:buChar char="•"/>
                      </a:pPr>
                      <a:r>
                        <a:rPr lang="en-US" baseline="0" dirty="0" smtClean="0"/>
                        <a:t>Industrialization</a:t>
                      </a:r>
                      <a:endParaRPr lang="en-US" dirty="0"/>
                    </a:p>
                  </a:txBody>
                  <a:tcPr/>
                </a:tc>
                <a:tc>
                  <a:txBody>
                    <a:bodyPr/>
                    <a:lstStyle/>
                    <a:p>
                      <a:pPr marL="285750" indent="-285750">
                        <a:buFont typeface="Arial" pitchFamily="34" charset="0"/>
                        <a:buChar char="•"/>
                      </a:pPr>
                      <a:r>
                        <a:rPr lang="en-US" dirty="0" smtClean="0"/>
                        <a:t>Institutionalism</a:t>
                      </a:r>
                    </a:p>
                    <a:p>
                      <a:pPr marL="285750" indent="-285750">
                        <a:buFont typeface="Arial" pitchFamily="34" charset="0"/>
                        <a:buChar char="•"/>
                      </a:pPr>
                      <a:r>
                        <a:rPr lang="en-US" dirty="0" smtClean="0"/>
                        <a:t>Metropolitan governments</a:t>
                      </a:r>
                      <a:endParaRPr lang="en-US" dirty="0"/>
                    </a:p>
                  </a:txBody>
                  <a:tcPr/>
                </a:tc>
                <a:tc>
                  <a:txBody>
                    <a:bodyPr/>
                    <a:lstStyle/>
                    <a:p>
                      <a:pPr marL="285750" indent="-285750">
                        <a:buFont typeface="Arial" pitchFamily="34" charset="0"/>
                        <a:buChar char="•"/>
                      </a:pPr>
                      <a:r>
                        <a:rPr lang="en-US" dirty="0" smtClean="0"/>
                        <a:t>Metropolitan Government</a:t>
                      </a:r>
                    </a:p>
                    <a:p>
                      <a:pPr marL="285750" indent="-285750">
                        <a:buFont typeface="Arial" pitchFamily="34" charset="0"/>
                        <a:buChar char="•"/>
                      </a:pPr>
                      <a:r>
                        <a:rPr lang="en-US" dirty="0" smtClean="0"/>
                        <a:t>Metropolitan  Council</a:t>
                      </a:r>
                      <a:endParaRPr lang="en-US" dirty="0"/>
                    </a:p>
                  </a:txBody>
                  <a:tcPr/>
                </a:tc>
              </a:tr>
              <a:tr h="370840">
                <a:tc>
                  <a:txBody>
                    <a:bodyPr/>
                    <a:lstStyle/>
                    <a:p>
                      <a:r>
                        <a:rPr lang="en-US" dirty="0" smtClean="0"/>
                        <a:t>Public</a:t>
                      </a:r>
                      <a:r>
                        <a:rPr lang="en-US" baseline="0" dirty="0" smtClean="0"/>
                        <a:t> Choice</a:t>
                      </a:r>
                      <a:endParaRPr lang="en-US" dirty="0"/>
                    </a:p>
                  </a:txBody>
                  <a:tcPr/>
                </a:tc>
                <a:tc>
                  <a:txBody>
                    <a:bodyPr/>
                    <a:lstStyle/>
                    <a:p>
                      <a:pPr marL="285750" indent="-285750">
                        <a:buFont typeface="Arial" pitchFamily="34" charset="0"/>
                        <a:buChar char="•"/>
                      </a:pPr>
                      <a:r>
                        <a:rPr lang="en-US" dirty="0" smtClean="0"/>
                        <a:t>Mid 20</a:t>
                      </a:r>
                      <a:r>
                        <a:rPr lang="en-US" baseline="30000" dirty="0" smtClean="0"/>
                        <a:t>th</a:t>
                      </a:r>
                      <a:r>
                        <a:rPr lang="en-US" dirty="0" smtClean="0"/>
                        <a:t> Century</a:t>
                      </a:r>
                    </a:p>
                    <a:p>
                      <a:pPr marL="285750" indent="-285750">
                        <a:buFont typeface="Arial" pitchFamily="34" charset="0"/>
                        <a:buChar char="•"/>
                      </a:pPr>
                      <a:r>
                        <a:rPr lang="en-US" dirty="0" smtClean="0"/>
                        <a:t>Post-industrialization</a:t>
                      </a:r>
                      <a:endParaRPr lang="en-US" dirty="0"/>
                    </a:p>
                  </a:txBody>
                  <a:tcPr/>
                </a:tc>
                <a:tc>
                  <a:txBody>
                    <a:bodyPr/>
                    <a:lstStyle/>
                    <a:p>
                      <a:pPr marL="285750" indent="-285750">
                        <a:buFont typeface="Arial" pitchFamily="34" charset="0"/>
                        <a:buChar char="•"/>
                      </a:pPr>
                      <a:r>
                        <a:rPr lang="en-US" dirty="0" smtClean="0"/>
                        <a:t>Competition</a:t>
                      </a:r>
                    </a:p>
                    <a:p>
                      <a:pPr marL="285750" indent="-285750">
                        <a:buFont typeface="Arial" pitchFamily="34" charset="0"/>
                        <a:buChar char="•"/>
                      </a:pPr>
                      <a:r>
                        <a:rPr lang="en-US" dirty="0" smtClean="0"/>
                        <a:t>Localism</a:t>
                      </a:r>
                      <a:endParaRPr lang="en-US" dirty="0"/>
                    </a:p>
                  </a:txBody>
                  <a:tcPr/>
                </a:tc>
                <a:tc>
                  <a:txBody>
                    <a:bodyPr/>
                    <a:lstStyle/>
                    <a:p>
                      <a:pPr marL="285750" indent="-285750">
                        <a:buFont typeface="Arial" pitchFamily="34" charset="0"/>
                        <a:buChar char="•"/>
                      </a:pPr>
                      <a:r>
                        <a:rPr lang="en-US" dirty="0" smtClean="0"/>
                        <a:t>Territorial Polycentrism</a:t>
                      </a:r>
                      <a:endParaRPr lang="en-US" dirty="0"/>
                    </a:p>
                  </a:txBody>
                  <a:tcPr/>
                </a:tc>
              </a:tr>
              <a:tr h="370840">
                <a:tc>
                  <a:txBody>
                    <a:bodyPr/>
                    <a:lstStyle/>
                    <a:p>
                      <a:r>
                        <a:rPr lang="en-US" dirty="0" smtClean="0"/>
                        <a:t>New Regionalism</a:t>
                      </a:r>
                      <a:endParaRPr lang="en-US" dirty="0"/>
                    </a:p>
                  </a:txBody>
                  <a:tcPr/>
                </a:tc>
                <a:tc>
                  <a:txBody>
                    <a:bodyPr/>
                    <a:lstStyle/>
                    <a:p>
                      <a:pPr marL="285750" indent="-285750">
                        <a:buFont typeface="Arial" pitchFamily="34" charset="0"/>
                        <a:buChar char="•"/>
                      </a:pPr>
                      <a:r>
                        <a:rPr lang="en-US" dirty="0" smtClean="0"/>
                        <a:t>Late 20</a:t>
                      </a:r>
                      <a:r>
                        <a:rPr lang="en-US" baseline="30000" dirty="0" smtClean="0"/>
                        <a:t>th</a:t>
                      </a:r>
                      <a:r>
                        <a:rPr lang="en-US" dirty="0" smtClean="0"/>
                        <a:t> Century</a:t>
                      </a:r>
                    </a:p>
                    <a:p>
                      <a:pPr marL="285750" indent="-285750">
                        <a:buFont typeface="Arial" pitchFamily="34" charset="0"/>
                        <a:buChar char="•"/>
                      </a:pPr>
                      <a:r>
                        <a:rPr lang="en-US" dirty="0" smtClean="0"/>
                        <a:t>Globalization</a:t>
                      </a:r>
                      <a:endParaRPr lang="en-US" dirty="0"/>
                    </a:p>
                  </a:txBody>
                  <a:tcPr/>
                </a:tc>
                <a:tc>
                  <a:txBody>
                    <a:bodyPr/>
                    <a:lstStyle/>
                    <a:p>
                      <a:pPr marL="285750" indent="-285750">
                        <a:buFont typeface="Arial" pitchFamily="34" charset="0"/>
                        <a:buChar char="•"/>
                      </a:pPr>
                      <a:r>
                        <a:rPr lang="en-US" dirty="0" smtClean="0"/>
                        <a:t>Cooperation</a:t>
                      </a:r>
                    </a:p>
                    <a:p>
                      <a:pPr marL="285750" indent="-285750">
                        <a:buFont typeface="Arial" pitchFamily="34" charset="0"/>
                        <a:buChar char="•"/>
                      </a:pPr>
                      <a:r>
                        <a:rPr lang="en-US" dirty="0" smtClean="0"/>
                        <a:t>Inter-local pragmatism</a:t>
                      </a:r>
                      <a:endParaRPr lang="en-US" dirty="0"/>
                    </a:p>
                  </a:txBody>
                  <a:tcPr/>
                </a:tc>
                <a:tc>
                  <a:txBody>
                    <a:bodyPr/>
                    <a:lstStyle/>
                    <a:p>
                      <a:pPr marL="285750" indent="-285750">
                        <a:buFont typeface="Arial" pitchFamily="34" charset="0"/>
                        <a:buChar char="•"/>
                      </a:pPr>
                      <a:r>
                        <a:rPr lang="en-US" dirty="0" smtClean="0"/>
                        <a:t>Single Purpose Districts</a:t>
                      </a:r>
                    </a:p>
                    <a:p>
                      <a:pPr marL="285750" indent="-285750">
                        <a:buFont typeface="Arial" pitchFamily="34" charset="0"/>
                        <a:buChar char="•"/>
                      </a:pPr>
                      <a:r>
                        <a:rPr lang="en-US" dirty="0" smtClean="0"/>
                        <a:t>Inter-local</a:t>
                      </a:r>
                      <a:r>
                        <a:rPr lang="en-US" baseline="0" dirty="0" smtClean="0"/>
                        <a:t> Cooperation</a:t>
                      </a:r>
                      <a:endParaRPr lang="en-US" dirty="0"/>
                    </a:p>
                  </a:txBody>
                  <a:tcPr/>
                </a:tc>
              </a:tr>
            </a:tbl>
          </a:graphicData>
        </a:graphic>
      </p:graphicFrame>
    </p:spTree>
    <p:extLst>
      <p:ext uri="{BB962C8B-B14F-4D97-AF65-F5344CB8AC3E}">
        <p14:creationId xmlns:p14="http://schemas.microsoft.com/office/powerpoint/2010/main" val="122407095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lstStyle/>
          <a:p>
            <a:r>
              <a:rPr lang="en-US" dirty="0" smtClean="0">
                <a:solidFill>
                  <a:srgbClr val="00B050"/>
                </a:solidFill>
              </a:rPr>
              <a:t>Metropolitan Governance Typology</a:t>
            </a:r>
            <a:endParaRPr lang="en-US" dirty="0">
              <a:solidFill>
                <a:srgbClr val="00B050"/>
              </a:solidFill>
            </a:endParaRPr>
          </a:p>
        </p:txBody>
      </p:sp>
      <p:sp>
        <p:nvSpPr>
          <p:cNvPr id="3" name="Content Placeholder 2"/>
          <p:cNvSpPr>
            <a:spLocks noGrp="1"/>
          </p:cNvSpPr>
          <p:nvPr>
            <p:ph idx="1"/>
          </p:nvPr>
        </p:nvSpPr>
        <p:spPr>
          <a:xfrm>
            <a:off x="228600" y="1295400"/>
            <a:ext cx="8458200" cy="5334000"/>
          </a:xfrm>
        </p:spPr>
        <p:txBody>
          <a:bodyPr>
            <a:normAutofit fontScale="47500" lnSpcReduction="20000"/>
          </a:bodyPr>
          <a:lstStyle/>
          <a:p>
            <a:pPr marL="0" indent="0">
              <a:buNone/>
            </a:pPr>
            <a:r>
              <a:rPr lang="en-US" sz="6300" dirty="0" smtClean="0"/>
              <a:t>To face the need for metropolitan management different solutions have been implemented giving a spectrum of alternatives:</a:t>
            </a:r>
          </a:p>
          <a:p>
            <a:pPr marL="0" indent="0">
              <a:buNone/>
            </a:pPr>
            <a:endParaRPr lang="en-US" dirty="0" smtClean="0"/>
          </a:p>
          <a:p>
            <a:pPr lvl="1"/>
            <a:r>
              <a:rPr lang="en-US" sz="5500" dirty="0" smtClean="0">
                <a:solidFill>
                  <a:srgbClr val="FF0000"/>
                </a:solidFill>
              </a:rPr>
              <a:t>Metropolitan government: </a:t>
            </a:r>
            <a:r>
              <a:rPr lang="en-US" sz="5500" dirty="0" smtClean="0"/>
              <a:t>Unitary institution with complete regional authority; </a:t>
            </a:r>
          </a:p>
          <a:p>
            <a:pPr lvl="1"/>
            <a:r>
              <a:rPr lang="en-US" sz="5500" dirty="0" smtClean="0">
                <a:solidFill>
                  <a:srgbClr val="FF0000"/>
                </a:solidFill>
              </a:rPr>
              <a:t>Metropolitan council: </a:t>
            </a:r>
            <a:r>
              <a:rPr lang="en-US" sz="5500" dirty="0" smtClean="0"/>
              <a:t>Umbrella organization of local units that promotes shared objectives;</a:t>
            </a:r>
          </a:p>
          <a:p>
            <a:pPr lvl="1"/>
            <a:r>
              <a:rPr lang="en-US" sz="5500" dirty="0" smtClean="0">
                <a:solidFill>
                  <a:srgbClr val="FF0000"/>
                </a:solidFill>
              </a:rPr>
              <a:t>Territorial polycentrism: </a:t>
            </a:r>
            <a:r>
              <a:rPr lang="en-US" sz="5500" dirty="0" smtClean="0"/>
              <a:t>Political fragmentation and local self-government;</a:t>
            </a:r>
          </a:p>
          <a:p>
            <a:pPr lvl="1"/>
            <a:r>
              <a:rPr lang="en-US" sz="5500" dirty="0" smtClean="0">
                <a:solidFill>
                  <a:srgbClr val="FF0000"/>
                </a:solidFill>
              </a:rPr>
              <a:t>Single purpose district: </a:t>
            </a:r>
            <a:r>
              <a:rPr lang="en-US" sz="5500" dirty="0" smtClean="0"/>
              <a:t>Seeks service consolidation through inter-jurisdictional coverage;</a:t>
            </a:r>
          </a:p>
          <a:p>
            <a:pPr lvl="1"/>
            <a:r>
              <a:rPr lang="en-US" sz="5500" dirty="0" smtClean="0">
                <a:solidFill>
                  <a:srgbClr val="FF0000"/>
                </a:solidFill>
              </a:rPr>
              <a:t>Inter-local cooperation: </a:t>
            </a:r>
            <a:r>
              <a:rPr lang="en-US" sz="5500" dirty="0" smtClean="0"/>
              <a:t>Regional pragmatism and multi-actor inclusion</a:t>
            </a:r>
            <a:endParaRPr lang="en-US" sz="5500" dirty="0"/>
          </a:p>
        </p:txBody>
      </p:sp>
      <p:sp>
        <p:nvSpPr>
          <p:cNvPr id="4" name="Slide Number Placeholder 3"/>
          <p:cNvSpPr>
            <a:spLocks noGrp="1"/>
          </p:cNvSpPr>
          <p:nvPr>
            <p:ph type="sldNum" sz="quarter" idx="12"/>
          </p:nvPr>
        </p:nvSpPr>
        <p:spPr/>
        <p:txBody>
          <a:bodyPr/>
          <a:lstStyle/>
          <a:p>
            <a:fld id="{BFA66043-28C4-4D89-A02C-A2C7E4F85713}" type="slidenum">
              <a:rPr lang="en-US" smtClean="0"/>
              <a:t>12</a:t>
            </a:fld>
            <a:endParaRPr lang="en-US" dirty="0"/>
          </a:p>
        </p:txBody>
      </p:sp>
    </p:spTree>
    <p:extLst>
      <p:ext uri="{BB962C8B-B14F-4D97-AF65-F5344CB8AC3E}">
        <p14:creationId xmlns:p14="http://schemas.microsoft.com/office/powerpoint/2010/main" val="40477832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0" y="274638"/>
            <a:ext cx="9144000" cy="1143000"/>
          </a:xfrm>
        </p:spPr>
        <p:txBody>
          <a:bodyPr>
            <a:noAutofit/>
          </a:bodyPr>
          <a:lstStyle/>
          <a:p>
            <a:r>
              <a:rPr lang="en-US" sz="3200" dirty="0" smtClean="0">
                <a:solidFill>
                  <a:srgbClr val="00B050"/>
                </a:solidFill>
              </a:rPr>
              <a:t>Average Number of Governments, Area and Population for Metropolitan Governance Models</a:t>
            </a:r>
            <a:endParaRPr lang="en-US" sz="3200" dirty="0">
              <a:solidFill>
                <a:srgbClr val="00B050"/>
              </a:solidFill>
            </a:endParaRPr>
          </a:p>
        </p:txBody>
      </p:sp>
      <p:sp>
        <p:nvSpPr>
          <p:cNvPr id="4" name="Slide Number Placeholder 3"/>
          <p:cNvSpPr>
            <a:spLocks noGrp="1"/>
          </p:cNvSpPr>
          <p:nvPr>
            <p:ph type="sldNum" sz="quarter" idx="12"/>
          </p:nvPr>
        </p:nvSpPr>
        <p:spPr/>
        <p:txBody>
          <a:bodyPr/>
          <a:lstStyle/>
          <a:p>
            <a:fld id="{BFA66043-28C4-4D89-A02C-A2C7E4F85713}" type="slidenum">
              <a:rPr lang="en-US" smtClean="0"/>
              <a:t>13</a:t>
            </a:fld>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1600200"/>
            <a:ext cx="8229600" cy="52472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991011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r>
              <a:rPr lang="en-US" dirty="0" smtClean="0">
                <a:solidFill>
                  <a:srgbClr val="FF0000"/>
                </a:solidFill>
              </a:rPr>
              <a:t>Metropolitan </a:t>
            </a:r>
            <a:r>
              <a:rPr lang="en-US" dirty="0">
                <a:solidFill>
                  <a:srgbClr val="FF0000"/>
                </a:solidFill>
              </a:rPr>
              <a:t>Governments </a:t>
            </a:r>
            <a:r>
              <a:rPr lang="en-US" dirty="0"/>
              <a:t>or unitary governance models tend to emerge in regions with a relatively low number of local governments, a small area and a small population compared to the other models. This shows that more formal and institutionalized ways of governance work best in small areas with small </a:t>
            </a:r>
            <a:r>
              <a:rPr lang="en-US" dirty="0" smtClean="0"/>
              <a:t>populations;</a:t>
            </a:r>
          </a:p>
          <a:p>
            <a:endParaRPr lang="en-US" dirty="0"/>
          </a:p>
          <a:p>
            <a:r>
              <a:rPr lang="en-US" dirty="0">
                <a:solidFill>
                  <a:srgbClr val="FF0000"/>
                </a:solidFill>
              </a:rPr>
              <a:t>Metropolitan Councils</a:t>
            </a:r>
            <a:r>
              <a:rPr lang="en-US" dirty="0"/>
              <a:t>, on the other hand, have medium number of governments, large land areas and high populations, showing that this tends to be an appropriate model for regions with large urban areas in which there are a small number of local governments within the region.</a:t>
            </a:r>
          </a:p>
        </p:txBody>
      </p:sp>
      <p:sp>
        <p:nvSpPr>
          <p:cNvPr id="4" name="Slide Number Placeholder 3"/>
          <p:cNvSpPr>
            <a:spLocks noGrp="1"/>
          </p:cNvSpPr>
          <p:nvPr>
            <p:ph type="sldNum" sz="quarter" idx="12"/>
          </p:nvPr>
        </p:nvSpPr>
        <p:spPr/>
        <p:txBody>
          <a:bodyPr/>
          <a:lstStyle/>
          <a:p>
            <a:fld id="{BFA66043-28C4-4D89-A02C-A2C7E4F85713}" type="slidenum">
              <a:rPr lang="en-US" smtClean="0"/>
              <a:t>14</a:t>
            </a:fld>
            <a:endParaRPr lang="en-US" dirty="0"/>
          </a:p>
        </p:txBody>
      </p:sp>
    </p:spTree>
    <p:extLst>
      <p:ext uri="{BB962C8B-B14F-4D97-AF65-F5344CB8AC3E}">
        <p14:creationId xmlns:p14="http://schemas.microsoft.com/office/powerpoint/2010/main" val="299151901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solidFill>
                  <a:srgbClr val="FF0000"/>
                </a:solidFill>
              </a:rPr>
              <a:t>Territorial </a:t>
            </a:r>
            <a:r>
              <a:rPr lang="en-US" dirty="0">
                <a:solidFill>
                  <a:srgbClr val="FF0000"/>
                </a:solidFill>
              </a:rPr>
              <a:t>Polycentrism </a:t>
            </a:r>
            <a:r>
              <a:rPr lang="en-US" dirty="0" smtClean="0"/>
              <a:t>types </a:t>
            </a:r>
            <a:r>
              <a:rPr lang="en-US" dirty="0"/>
              <a:t>of metropolitan areas one typically finds a large number of governments compared to other models, a medium range of areas and population size. To some extent the presence of this model at the center of the chart above suggests that this is the typical situation for most metropolitan areas reflecting a large population over a large area and within the existence of a large number of local and other governments.</a:t>
            </a:r>
          </a:p>
        </p:txBody>
      </p:sp>
      <p:sp>
        <p:nvSpPr>
          <p:cNvPr id="4" name="Slide Number Placeholder 3"/>
          <p:cNvSpPr>
            <a:spLocks noGrp="1"/>
          </p:cNvSpPr>
          <p:nvPr>
            <p:ph type="sldNum" sz="quarter" idx="12"/>
          </p:nvPr>
        </p:nvSpPr>
        <p:spPr/>
        <p:txBody>
          <a:bodyPr/>
          <a:lstStyle/>
          <a:p>
            <a:fld id="{BFA66043-28C4-4D89-A02C-A2C7E4F85713}" type="slidenum">
              <a:rPr lang="en-US" smtClean="0"/>
              <a:t>15</a:t>
            </a:fld>
            <a:endParaRPr lang="en-US" dirty="0"/>
          </a:p>
        </p:txBody>
      </p:sp>
    </p:spTree>
    <p:extLst>
      <p:ext uri="{BB962C8B-B14F-4D97-AF65-F5344CB8AC3E}">
        <p14:creationId xmlns:p14="http://schemas.microsoft.com/office/powerpoint/2010/main" val="57852269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a:solidFill>
                  <a:srgbClr val="FF0000"/>
                </a:solidFill>
              </a:rPr>
              <a:t>Single Purpose Districts </a:t>
            </a:r>
            <a:r>
              <a:rPr lang="en-US" dirty="0"/>
              <a:t>are characterized in average by a large number of governments, a small area and a small population. This shows that this model is ideal for small geographic areas in which the large number of governments creates challenges for the provision of services. </a:t>
            </a:r>
          </a:p>
          <a:p>
            <a:endParaRPr lang="en-US" dirty="0"/>
          </a:p>
          <a:p>
            <a:r>
              <a:rPr lang="en-US" dirty="0" smtClean="0">
                <a:solidFill>
                  <a:srgbClr val="FF0000"/>
                </a:solidFill>
              </a:rPr>
              <a:t>Inter-Local </a:t>
            </a:r>
            <a:r>
              <a:rPr lang="en-US" dirty="0">
                <a:solidFill>
                  <a:srgbClr val="FF0000"/>
                </a:solidFill>
              </a:rPr>
              <a:t>Cooperation </a:t>
            </a:r>
            <a:r>
              <a:rPr lang="en-US" dirty="0"/>
              <a:t>metropolitan governance models are ideal for areas with high number of governments, large areas and small range populations.</a:t>
            </a:r>
          </a:p>
          <a:p>
            <a:endParaRPr lang="en-US" dirty="0"/>
          </a:p>
        </p:txBody>
      </p:sp>
      <p:sp>
        <p:nvSpPr>
          <p:cNvPr id="4" name="Slide Number Placeholder 3"/>
          <p:cNvSpPr>
            <a:spLocks noGrp="1"/>
          </p:cNvSpPr>
          <p:nvPr>
            <p:ph type="sldNum" sz="quarter" idx="12"/>
          </p:nvPr>
        </p:nvSpPr>
        <p:spPr/>
        <p:txBody>
          <a:bodyPr/>
          <a:lstStyle/>
          <a:p>
            <a:fld id="{BFA66043-28C4-4D89-A02C-A2C7E4F85713}" type="slidenum">
              <a:rPr lang="en-US" smtClean="0"/>
              <a:t>16</a:t>
            </a:fld>
            <a:endParaRPr lang="en-US" dirty="0"/>
          </a:p>
        </p:txBody>
      </p:sp>
    </p:spTree>
    <p:extLst>
      <p:ext uri="{BB962C8B-B14F-4D97-AF65-F5344CB8AC3E}">
        <p14:creationId xmlns:p14="http://schemas.microsoft.com/office/powerpoint/2010/main" val="39385134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FA66043-28C4-4D89-A02C-A2C7E4F85713}" type="slidenum">
              <a:rPr lang="en-US" smtClean="0"/>
              <a:t>17</a:t>
            </a:fld>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782873106"/>
              </p:ext>
            </p:extLst>
          </p:nvPr>
        </p:nvGraphicFramePr>
        <p:xfrm>
          <a:off x="260499" y="355723"/>
          <a:ext cx="8610600" cy="5933440"/>
        </p:xfrm>
        <a:graphic>
          <a:graphicData uri="http://schemas.openxmlformats.org/drawingml/2006/table">
            <a:tbl>
              <a:tblPr firstRow="1" bandRow="1">
                <a:tableStyleId>{5C22544A-7EE6-4342-B048-85BDC9FD1C3A}</a:tableStyleId>
              </a:tblPr>
              <a:tblGrid>
                <a:gridCol w="1435100"/>
                <a:gridCol w="1435100"/>
                <a:gridCol w="1435100"/>
                <a:gridCol w="1435100"/>
                <a:gridCol w="1435100"/>
                <a:gridCol w="1435100"/>
              </a:tblGrid>
              <a:tr h="370840">
                <a:tc>
                  <a:txBody>
                    <a:bodyPr/>
                    <a:lstStyle/>
                    <a:p>
                      <a:pPr algn="ctr" fontAlgn="t"/>
                      <a:endParaRPr lang="en-US" sz="1600" b="0" i="0" u="none" strike="noStrike" dirty="0">
                        <a:solidFill>
                          <a:srgbClr val="000000"/>
                        </a:solidFill>
                        <a:effectLst/>
                        <a:latin typeface="Calibri"/>
                      </a:endParaRPr>
                    </a:p>
                  </a:txBody>
                  <a:tcPr marL="8039" marR="8039" marT="8039" marB="0"/>
                </a:tc>
                <a:tc>
                  <a:txBody>
                    <a:bodyPr/>
                    <a:lstStyle/>
                    <a:p>
                      <a:pPr algn="ctr" fontAlgn="t"/>
                      <a:r>
                        <a:rPr lang="en-US" sz="1600" u="none" strike="noStrike" dirty="0">
                          <a:effectLst/>
                        </a:rPr>
                        <a:t>Metropolis</a:t>
                      </a:r>
                      <a:endParaRPr lang="en-US" sz="1600" b="0" i="0" u="none" strike="noStrike" dirty="0">
                        <a:solidFill>
                          <a:srgbClr val="000000"/>
                        </a:solidFill>
                        <a:effectLst/>
                        <a:latin typeface="Calibri"/>
                      </a:endParaRPr>
                    </a:p>
                  </a:txBody>
                  <a:tcPr marL="8039" marR="8039" marT="8039" marB="0"/>
                </a:tc>
                <a:tc>
                  <a:txBody>
                    <a:bodyPr/>
                    <a:lstStyle/>
                    <a:p>
                      <a:pPr algn="ctr" fontAlgn="t"/>
                      <a:r>
                        <a:rPr lang="en-US" sz="1600" b="1" u="none" strike="noStrike" kern="1200" dirty="0" smtClean="0">
                          <a:solidFill>
                            <a:schemeClr val="lt1"/>
                          </a:solidFill>
                          <a:effectLst/>
                          <a:latin typeface="+mn-lt"/>
                          <a:ea typeface="+mn-ea"/>
                          <a:cs typeface="+mn-cs"/>
                        </a:rPr>
                        <a:t>Framework</a:t>
                      </a:r>
                      <a:endParaRPr lang="en-US" sz="1600" b="1" u="none" strike="noStrike" kern="1200" dirty="0">
                        <a:solidFill>
                          <a:schemeClr val="lt1"/>
                        </a:solidFill>
                        <a:effectLst/>
                        <a:latin typeface="+mn-lt"/>
                        <a:ea typeface="+mn-ea"/>
                        <a:cs typeface="+mn-cs"/>
                      </a:endParaRPr>
                    </a:p>
                  </a:txBody>
                  <a:tcPr marL="8039" marR="8039" marT="8039" marB="0"/>
                </a:tc>
                <a:tc>
                  <a:txBody>
                    <a:bodyPr/>
                    <a:lstStyle/>
                    <a:p>
                      <a:pPr algn="ctr" fontAlgn="t"/>
                      <a:r>
                        <a:rPr lang="en-US" sz="1600" u="none" strike="noStrike" dirty="0">
                          <a:effectLst/>
                        </a:rPr>
                        <a:t>Area (Km2)</a:t>
                      </a:r>
                      <a:endParaRPr lang="en-US" sz="1600" b="0" i="0" u="none" strike="noStrike" dirty="0">
                        <a:solidFill>
                          <a:srgbClr val="000000"/>
                        </a:solidFill>
                        <a:effectLst/>
                        <a:latin typeface="Calibri"/>
                      </a:endParaRPr>
                    </a:p>
                  </a:txBody>
                  <a:tcPr marL="8039" marR="8039" marT="8039" marB="0"/>
                </a:tc>
                <a:tc>
                  <a:txBody>
                    <a:bodyPr/>
                    <a:lstStyle/>
                    <a:p>
                      <a:pPr algn="ctr" fontAlgn="t"/>
                      <a:r>
                        <a:rPr lang="en-US" sz="1600" u="none" strike="noStrike" dirty="0">
                          <a:effectLst/>
                        </a:rPr>
                        <a:t>Governments</a:t>
                      </a:r>
                      <a:endParaRPr lang="en-US" sz="1600" b="0" i="0" u="none" strike="noStrike" dirty="0">
                        <a:solidFill>
                          <a:srgbClr val="000000"/>
                        </a:solidFill>
                        <a:effectLst/>
                        <a:latin typeface="Calibri"/>
                      </a:endParaRPr>
                    </a:p>
                  </a:txBody>
                  <a:tcPr marL="8039" marR="8039" marT="8039" marB="0"/>
                </a:tc>
                <a:tc>
                  <a:txBody>
                    <a:bodyPr/>
                    <a:lstStyle/>
                    <a:p>
                      <a:pPr algn="ctr" fontAlgn="t"/>
                      <a:r>
                        <a:rPr lang="en-US" sz="1600" u="none" strike="noStrike" dirty="0">
                          <a:effectLst/>
                        </a:rPr>
                        <a:t>Population</a:t>
                      </a:r>
                      <a:endParaRPr lang="en-US" sz="1600" b="0" i="0" u="none" strike="noStrike" dirty="0">
                        <a:solidFill>
                          <a:srgbClr val="000000"/>
                        </a:solidFill>
                        <a:effectLst/>
                        <a:latin typeface="Calibri"/>
                      </a:endParaRPr>
                    </a:p>
                  </a:txBody>
                  <a:tcPr marL="8039" marR="8039" marT="8039" marB="0"/>
                </a:tc>
              </a:tr>
              <a:tr h="370840">
                <a:tc rowSpan="3">
                  <a:txBody>
                    <a:bodyPr/>
                    <a:lstStyle/>
                    <a:p>
                      <a:pPr algn="l" fontAlgn="t"/>
                      <a:r>
                        <a:rPr lang="en-US" sz="1600" u="none" strike="noStrike" dirty="0">
                          <a:effectLst/>
                        </a:rPr>
                        <a:t>Metropolitan Government</a:t>
                      </a:r>
                      <a:endParaRPr lang="en-US" sz="1600" b="0" i="0" u="none" strike="noStrike" dirty="0">
                        <a:solidFill>
                          <a:srgbClr val="000000"/>
                        </a:solidFill>
                        <a:effectLst/>
                        <a:latin typeface="Calibri"/>
                      </a:endParaRPr>
                    </a:p>
                  </a:txBody>
                  <a:tcPr marL="8039" marR="8039" marT="8039" marB="0"/>
                </a:tc>
                <a:tc>
                  <a:txBody>
                    <a:bodyPr/>
                    <a:lstStyle/>
                    <a:p>
                      <a:pPr algn="ctr" fontAlgn="t"/>
                      <a:r>
                        <a:rPr lang="en-US" sz="1600" u="none" strike="noStrike" dirty="0">
                          <a:effectLst/>
                        </a:rPr>
                        <a:t>Shanghai</a:t>
                      </a:r>
                      <a:endParaRPr lang="en-US" sz="1600" b="0" i="0" u="none" strike="noStrike" dirty="0">
                        <a:solidFill>
                          <a:srgbClr val="000000"/>
                        </a:solidFill>
                        <a:effectLst/>
                        <a:latin typeface="Calibri"/>
                      </a:endParaRPr>
                    </a:p>
                  </a:txBody>
                  <a:tcPr marL="8039" marR="8039" marT="8039" marB="0"/>
                </a:tc>
                <a:tc>
                  <a:txBody>
                    <a:bodyPr/>
                    <a:lstStyle/>
                    <a:p>
                      <a:pPr algn="ctr" fontAlgn="t"/>
                      <a:r>
                        <a:rPr lang="en-US" sz="1600" b="0" i="0" u="none" strike="noStrike" dirty="0" smtClean="0">
                          <a:solidFill>
                            <a:schemeClr val="tx1"/>
                          </a:solidFill>
                          <a:effectLst/>
                          <a:latin typeface="Calibri"/>
                        </a:rPr>
                        <a:t>Metropolitan</a:t>
                      </a:r>
                      <a:endParaRPr lang="en-US" sz="1600" b="0" i="0" u="none" strike="noStrike" dirty="0">
                        <a:solidFill>
                          <a:schemeClr val="tx1"/>
                        </a:solidFill>
                        <a:effectLst/>
                        <a:latin typeface="Calibri"/>
                      </a:endParaRPr>
                    </a:p>
                  </a:txBody>
                  <a:tcPr marL="8039" marR="8039" marT="8039" marB="0"/>
                </a:tc>
                <a:tc>
                  <a:txBody>
                    <a:bodyPr/>
                    <a:lstStyle/>
                    <a:p>
                      <a:pPr algn="r" fontAlgn="t"/>
                      <a:r>
                        <a:rPr lang="en-US" sz="1600" u="none" strike="noStrike" dirty="0">
                          <a:effectLst/>
                        </a:rPr>
                        <a:t>                746 </a:t>
                      </a:r>
                      <a:endParaRPr lang="en-US" sz="1600" b="0" i="0" u="none" strike="noStrike" dirty="0">
                        <a:solidFill>
                          <a:srgbClr val="000000"/>
                        </a:solidFill>
                        <a:effectLst/>
                        <a:latin typeface="Calibri"/>
                      </a:endParaRPr>
                    </a:p>
                  </a:txBody>
                  <a:tcPr marL="8039" marR="8039" marT="8039" marB="0"/>
                </a:tc>
                <a:tc>
                  <a:txBody>
                    <a:bodyPr/>
                    <a:lstStyle/>
                    <a:p>
                      <a:pPr algn="r" fontAlgn="t"/>
                      <a:r>
                        <a:rPr lang="en-US" sz="1600" u="none" strike="noStrike">
                          <a:effectLst/>
                        </a:rPr>
                        <a:t>                          1 </a:t>
                      </a:r>
                      <a:endParaRPr lang="en-US" sz="1600" b="0" i="0" u="none" strike="noStrike">
                        <a:solidFill>
                          <a:srgbClr val="000000"/>
                        </a:solidFill>
                        <a:effectLst/>
                        <a:latin typeface="Calibri"/>
                      </a:endParaRPr>
                    </a:p>
                  </a:txBody>
                  <a:tcPr marL="8039" marR="8039" marT="8039" marB="0"/>
                </a:tc>
                <a:tc>
                  <a:txBody>
                    <a:bodyPr/>
                    <a:lstStyle/>
                    <a:p>
                      <a:pPr algn="r" fontAlgn="t"/>
                      <a:r>
                        <a:rPr lang="en-US" sz="1600" u="none" strike="noStrike" dirty="0">
                          <a:effectLst/>
                        </a:rPr>
                        <a:t>         10,000,000 </a:t>
                      </a:r>
                      <a:endParaRPr lang="en-US" sz="1600" b="0" i="0" u="none" strike="noStrike" dirty="0">
                        <a:solidFill>
                          <a:srgbClr val="000000"/>
                        </a:solidFill>
                        <a:effectLst/>
                        <a:latin typeface="Calibri"/>
                      </a:endParaRPr>
                    </a:p>
                  </a:txBody>
                  <a:tcPr marL="8039" marR="8039" marT="8039" marB="0"/>
                </a:tc>
              </a:tr>
              <a:tr h="370840">
                <a:tc vMerge="1">
                  <a:txBody>
                    <a:bodyPr/>
                    <a:lstStyle/>
                    <a:p>
                      <a:endParaRPr lang="en-US"/>
                    </a:p>
                  </a:txBody>
                  <a:tcPr/>
                </a:tc>
                <a:tc>
                  <a:txBody>
                    <a:bodyPr/>
                    <a:lstStyle/>
                    <a:p>
                      <a:pPr algn="ctr" fontAlgn="t"/>
                      <a:r>
                        <a:rPr lang="en-US" sz="1600" u="none" strike="noStrike" dirty="0">
                          <a:effectLst/>
                        </a:rPr>
                        <a:t>Singapore</a:t>
                      </a:r>
                      <a:endParaRPr lang="en-US" sz="1600" b="0" i="0" u="none" strike="noStrike" dirty="0">
                        <a:solidFill>
                          <a:srgbClr val="000000"/>
                        </a:solidFill>
                        <a:effectLst/>
                        <a:latin typeface="Calibri"/>
                      </a:endParaRPr>
                    </a:p>
                  </a:txBody>
                  <a:tcPr marL="8039" marR="8039" marT="8039" marB="0"/>
                </a:tc>
                <a:tc>
                  <a:txBody>
                    <a:bodyPr/>
                    <a:lstStyle/>
                    <a:p>
                      <a:pPr algn="ctr" fontAlgn="t"/>
                      <a:r>
                        <a:rPr lang="en-US" sz="1600" b="0" i="0" u="none" strike="noStrike" dirty="0" smtClean="0">
                          <a:solidFill>
                            <a:schemeClr val="tx1"/>
                          </a:solidFill>
                          <a:effectLst/>
                          <a:latin typeface="+mn-lt"/>
                        </a:rPr>
                        <a:t>State</a:t>
                      </a:r>
                      <a:endParaRPr lang="en-US" sz="1600" b="0" i="0" u="none" strike="noStrike" dirty="0">
                        <a:solidFill>
                          <a:schemeClr val="tx1"/>
                        </a:solidFill>
                        <a:effectLst/>
                        <a:latin typeface="+mn-lt"/>
                      </a:endParaRPr>
                    </a:p>
                  </a:txBody>
                  <a:tcPr marL="8039" marR="8039" marT="8039" marB="0"/>
                </a:tc>
                <a:tc>
                  <a:txBody>
                    <a:bodyPr/>
                    <a:lstStyle/>
                    <a:p>
                      <a:pPr algn="r" fontAlgn="t"/>
                      <a:r>
                        <a:rPr lang="en-US" sz="1600" u="none" strike="noStrike" dirty="0">
                          <a:effectLst/>
                        </a:rPr>
                        <a:t>                479 </a:t>
                      </a:r>
                      <a:endParaRPr lang="en-US" sz="1600" b="0" i="0" u="none" strike="noStrike" dirty="0">
                        <a:solidFill>
                          <a:srgbClr val="000000"/>
                        </a:solidFill>
                        <a:effectLst/>
                        <a:latin typeface="Calibri"/>
                      </a:endParaRPr>
                    </a:p>
                  </a:txBody>
                  <a:tcPr marL="8039" marR="8039" marT="8039" marB="0"/>
                </a:tc>
                <a:tc>
                  <a:txBody>
                    <a:bodyPr/>
                    <a:lstStyle/>
                    <a:p>
                      <a:pPr algn="r" fontAlgn="t"/>
                      <a:r>
                        <a:rPr lang="en-US" sz="1600" u="none" strike="noStrike" dirty="0">
                          <a:effectLst/>
                        </a:rPr>
                        <a:t>                          1 </a:t>
                      </a:r>
                      <a:endParaRPr lang="en-US" sz="1600" b="0" i="0" u="none" strike="noStrike" dirty="0">
                        <a:solidFill>
                          <a:srgbClr val="000000"/>
                        </a:solidFill>
                        <a:effectLst/>
                        <a:latin typeface="Calibri"/>
                      </a:endParaRPr>
                    </a:p>
                  </a:txBody>
                  <a:tcPr marL="8039" marR="8039" marT="8039" marB="0"/>
                </a:tc>
                <a:tc>
                  <a:txBody>
                    <a:bodyPr/>
                    <a:lstStyle/>
                    <a:p>
                      <a:pPr algn="r" fontAlgn="t"/>
                      <a:r>
                        <a:rPr lang="en-US" sz="1600" u="none" strike="noStrike">
                          <a:effectLst/>
                        </a:rPr>
                        <a:t>           4,000,000 </a:t>
                      </a:r>
                      <a:endParaRPr lang="en-US" sz="1600" b="0" i="0" u="none" strike="noStrike">
                        <a:solidFill>
                          <a:srgbClr val="000000"/>
                        </a:solidFill>
                        <a:effectLst/>
                        <a:latin typeface="Calibri"/>
                      </a:endParaRPr>
                    </a:p>
                  </a:txBody>
                  <a:tcPr marL="8039" marR="8039" marT="8039" marB="0"/>
                </a:tc>
              </a:tr>
              <a:tr h="370840">
                <a:tc vMerge="1">
                  <a:txBody>
                    <a:bodyPr/>
                    <a:lstStyle/>
                    <a:p>
                      <a:endParaRPr lang="en-US"/>
                    </a:p>
                  </a:txBody>
                  <a:tcPr/>
                </a:tc>
                <a:tc>
                  <a:txBody>
                    <a:bodyPr/>
                    <a:lstStyle/>
                    <a:p>
                      <a:pPr algn="ctr" fontAlgn="t"/>
                      <a:r>
                        <a:rPr lang="en-US" sz="1600" u="none" strike="noStrike" dirty="0">
                          <a:effectLst/>
                        </a:rPr>
                        <a:t>Toronto</a:t>
                      </a:r>
                      <a:endParaRPr lang="en-US" sz="1600" b="0" i="0" u="none" strike="noStrike" dirty="0">
                        <a:solidFill>
                          <a:srgbClr val="000000"/>
                        </a:solidFill>
                        <a:effectLst/>
                        <a:latin typeface="Calibri"/>
                      </a:endParaRPr>
                    </a:p>
                  </a:txBody>
                  <a:tcPr marL="8039" marR="8039" marT="8039" marB="0"/>
                </a:tc>
                <a:tc>
                  <a:txBody>
                    <a:bodyPr/>
                    <a:lstStyle/>
                    <a:p>
                      <a:pPr marL="0" marR="0" indent="0" algn="ctr" defTabSz="914400" rtl="0" eaLnBrk="1" fontAlgn="t" latinLnBrk="0" hangingPunct="1">
                        <a:lnSpc>
                          <a:spcPct val="100000"/>
                        </a:lnSpc>
                        <a:spcBef>
                          <a:spcPts val="0"/>
                        </a:spcBef>
                        <a:spcAft>
                          <a:spcPts val="0"/>
                        </a:spcAft>
                        <a:buClrTx/>
                        <a:buSzTx/>
                        <a:buFontTx/>
                        <a:buNone/>
                        <a:tabLst/>
                        <a:defRPr/>
                      </a:pPr>
                      <a:r>
                        <a:rPr lang="en-US" sz="1600" b="0" i="0" u="none" strike="noStrike" dirty="0" smtClean="0">
                          <a:solidFill>
                            <a:schemeClr val="tx1"/>
                          </a:solidFill>
                          <a:effectLst/>
                          <a:latin typeface="+mn-lt"/>
                        </a:rPr>
                        <a:t>Local/Sector</a:t>
                      </a:r>
                    </a:p>
                  </a:txBody>
                  <a:tcPr marL="8039" marR="8039" marT="8039" marB="0"/>
                </a:tc>
                <a:tc>
                  <a:txBody>
                    <a:bodyPr/>
                    <a:lstStyle/>
                    <a:p>
                      <a:pPr algn="r" fontAlgn="t"/>
                      <a:r>
                        <a:rPr lang="en-US" sz="1600" u="none" strike="noStrike" dirty="0">
                          <a:effectLst/>
                        </a:rPr>
                        <a:t>            1,655 </a:t>
                      </a:r>
                      <a:endParaRPr lang="en-US" sz="1600" b="0" i="0" u="none" strike="noStrike" dirty="0">
                        <a:solidFill>
                          <a:srgbClr val="000000"/>
                        </a:solidFill>
                        <a:effectLst/>
                        <a:latin typeface="Calibri"/>
                      </a:endParaRPr>
                    </a:p>
                  </a:txBody>
                  <a:tcPr marL="8039" marR="8039" marT="8039" marB="0"/>
                </a:tc>
                <a:tc>
                  <a:txBody>
                    <a:bodyPr/>
                    <a:lstStyle/>
                    <a:p>
                      <a:pPr algn="r" fontAlgn="t"/>
                      <a:r>
                        <a:rPr lang="en-US" sz="1600" u="none" strike="noStrike" dirty="0">
                          <a:effectLst/>
                        </a:rPr>
                        <a:t>                          1 </a:t>
                      </a:r>
                      <a:endParaRPr lang="en-US" sz="1600" b="0" i="0" u="none" strike="noStrike" dirty="0">
                        <a:solidFill>
                          <a:srgbClr val="000000"/>
                        </a:solidFill>
                        <a:effectLst/>
                        <a:latin typeface="Calibri"/>
                      </a:endParaRPr>
                    </a:p>
                  </a:txBody>
                  <a:tcPr marL="8039" marR="8039" marT="8039" marB="0"/>
                </a:tc>
                <a:tc>
                  <a:txBody>
                    <a:bodyPr/>
                    <a:lstStyle/>
                    <a:p>
                      <a:pPr algn="r" fontAlgn="t"/>
                      <a:r>
                        <a:rPr lang="en-US" sz="1600" u="none" strike="noStrike" dirty="0">
                          <a:effectLst/>
                        </a:rPr>
                        <a:t>           4,367,000 </a:t>
                      </a:r>
                      <a:endParaRPr lang="en-US" sz="1600" b="0" i="0" u="none" strike="noStrike" dirty="0">
                        <a:solidFill>
                          <a:srgbClr val="000000"/>
                        </a:solidFill>
                        <a:effectLst/>
                        <a:latin typeface="Calibri"/>
                      </a:endParaRPr>
                    </a:p>
                  </a:txBody>
                  <a:tcPr marL="8039" marR="8039" marT="8039" marB="0"/>
                </a:tc>
              </a:tr>
              <a:tr h="370840">
                <a:tc rowSpan="3">
                  <a:txBody>
                    <a:bodyPr/>
                    <a:lstStyle/>
                    <a:p>
                      <a:pPr algn="l" fontAlgn="t"/>
                      <a:r>
                        <a:rPr lang="en-US" sz="1600" u="none" strike="noStrike">
                          <a:effectLst/>
                        </a:rPr>
                        <a:t>Metropolitan Council</a:t>
                      </a:r>
                      <a:endParaRPr lang="en-US" sz="1600" b="0" i="0" u="none" strike="noStrike">
                        <a:solidFill>
                          <a:srgbClr val="000000"/>
                        </a:solidFill>
                        <a:effectLst/>
                        <a:latin typeface="Calibri"/>
                      </a:endParaRPr>
                    </a:p>
                  </a:txBody>
                  <a:tcPr marL="8039" marR="8039" marT="8039" marB="0"/>
                </a:tc>
                <a:tc>
                  <a:txBody>
                    <a:bodyPr/>
                    <a:lstStyle/>
                    <a:p>
                      <a:pPr algn="ctr" fontAlgn="t"/>
                      <a:r>
                        <a:rPr lang="en-US" sz="1600" u="none" strike="noStrike" dirty="0">
                          <a:effectLst/>
                        </a:rPr>
                        <a:t>London</a:t>
                      </a:r>
                      <a:endParaRPr lang="en-US" sz="1600" b="0" i="0" u="none" strike="noStrike" dirty="0">
                        <a:solidFill>
                          <a:srgbClr val="000000"/>
                        </a:solidFill>
                        <a:effectLst/>
                        <a:latin typeface="Calibri"/>
                      </a:endParaRPr>
                    </a:p>
                  </a:txBody>
                  <a:tcPr marL="8039" marR="8039" marT="8039" marB="0"/>
                </a:tc>
                <a:tc>
                  <a:txBody>
                    <a:bodyPr/>
                    <a:lstStyle/>
                    <a:p>
                      <a:pPr algn="ctr" fontAlgn="t"/>
                      <a:r>
                        <a:rPr lang="en-US" sz="1600" b="0" i="0" u="none" strike="noStrike" dirty="0" smtClean="0">
                          <a:solidFill>
                            <a:schemeClr val="tx1"/>
                          </a:solidFill>
                          <a:effectLst/>
                          <a:latin typeface="Calibri"/>
                        </a:rPr>
                        <a:t>Regional/Sector</a:t>
                      </a:r>
                      <a:endParaRPr lang="en-US" sz="1600" b="0" i="0" u="none" strike="noStrike" dirty="0">
                        <a:solidFill>
                          <a:schemeClr val="tx1"/>
                        </a:solidFill>
                        <a:effectLst/>
                        <a:latin typeface="Calibri"/>
                      </a:endParaRPr>
                    </a:p>
                  </a:txBody>
                  <a:tcPr marL="8039" marR="8039" marT="8039" marB="0"/>
                </a:tc>
                <a:tc>
                  <a:txBody>
                    <a:bodyPr/>
                    <a:lstStyle/>
                    <a:p>
                      <a:pPr algn="r" fontAlgn="t"/>
                      <a:r>
                        <a:rPr lang="en-US" sz="1600" u="none" strike="noStrike" dirty="0">
                          <a:effectLst/>
                        </a:rPr>
                        <a:t>            1,623 </a:t>
                      </a:r>
                      <a:endParaRPr lang="en-US" sz="1600" b="0" i="0" u="none" strike="noStrike" dirty="0">
                        <a:solidFill>
                          <a:srgbClr val="000000"/>
                        </a:solidFill>
                        <a:effectLst/>
                        <a:latin typeface="Calibri"/>
                      </a:endParaRPr>
                    </a:p>
                  </a:txBody>
                  <a:tcPr marL="8039" marR="8039" marT="8039" marB="0"/>
                </a:tc>
                <a:tc>
                  <a:txBody>
                    <a:bodyPr/>
                    <a:lstStyle/>
                    <a:p>
                      <a:pPr algn="r" fontAlgn="t"/>
                      <a:r>
                        <a:rPr lang="en-US" sz="1600" u="none" strike="noStrike" dirty="0">
                          <a:effectLst/>
                        </a:rPr>
                        <a:t>                       33 </a:t>
                      </a:r>
                      <a:endParaRPr lang="en-US" sz="1600" b="0" i="0" u="none" strike="noStrike" dirty="0">
                        <a:solidFill>
                          <a:srgbClr val="000000"/>
                        </a:solidFill>
                        <a:effectLst/>
                        <a:latin typeface="Calibri"/>
                      </a:endParaRPr>
                    </a:p>
                  </a:txBody>
                  <a:tcPr marL="8039" marR="8039" marT="8039" marB="0"/>
                </a:tc>
                <a:tc>
                  <a:txBody>
                    <a:bodyPr/>
                    <a:lstStyle/>
                    <a:p>
                      <a:pPr algn="r" fontAlgn="t"/>
                      <a:r>
                        <a:rPr lang="en-US" sz="1600" u="none" strike="noStrike" dirty="0">
                          <a:effectLst/>
                        </a:rPr>
                        <a:t>           8,278,000 </a:t>
                      </a:r>
                      <a:endParaRPr lang="en-US" sz="1600" b="0" i="0" u="none" strike="noStrike" dirty="0">
                        <a:solidFill>
                          <a:srgbClr val="000000"/>
                        </a:solidFill>
                        <a:effectLst/>
                        <a:latin typeface="Calibri"/>
                      </a:endParaRPr>
                    </a:p>
                  </a:txBody>
                  <a:tcPr marL="8039" marR="8039" marT="8039" marB="0"/>
                </a:tc>
              </a:tr>
              <a:tr h="370840">
                <a:tc vMerge="1">
                  <a:txBody>
                    <a:bodyPr/>
                    <a:lstStyle/>
                    <a:p>
                      <a:endParaRPr lang="en-US"/>
                    </a:p>
                  </a:txBody>
                  <a:tcPr/>
                </a:tc>
                <a:tc>
                  <a:txBody>
                    <a:bodyPr/>
                    <a:lstStyle/>
                    <a:p>
                      <a:pPr algn="ctr" fontAlgn="t"/>
                      <a:r>
                        <a:rPr lang="en-US" sz="1600" u="none" strike="noStrike" dirty="0">
                          <a:effectLst/>
                        </a:rPr>
                        <a:t>Paris</a:t>
                      </a:r>
                      <a:endParaRPr lang="en-US" sz="1600" b="0" i="0" u="none" strike="noStrike" dirty="0">
                        <a:solidFill>
                          <a:srgbClr val="000000"/>
                        </a:solidFill>
                        <a:effectLst/>
                        <a:latin typeface="Calibri"/>
                      </a:endParaRPr>
                    </a:p>
                  </a:txBody>
                  <a:tcPr marL="8039" marR="8039" marT="8039" marB="0"/>
                </a:tc>
                <a:tc>
                  <a:txBody>
                    <a:bodyPr/>
                    <a:lstStyle/>
                    <a:p>
                      <a:pPr algn="ctr" fontAlgn="t"/>
                      <a:r>
                        <a:rPr lang="en-US" sz="1600" b="0" i="0" u="none" strike="noStrike" dirty="0" smtClean="0">
                          <a:solidFill>
                            <a:schemeClr val="tx1"/>
                          </a:solidFill>
                          <a:effectLst/>
                          <a:latin typeface="Calibri"/>
                        </a:rPr>
                        <a:t>Council/Private</a:t>
                      </a:r>
                      <a:endParaRPr lang="en-US" sz="1600" b="0" i="0" u="none" strike="noStrike" dirty="0">
                        <a:solidFill>
                          <a:schemeClr val="tx1"/>
                        </a:solidFill>
                        <a:effectLst/>
                        <a:latin typeface="Calibri"/>
                      </a:endParaRPr>
                    </a:p>
                  </a:txBody>
                  <a:tcPr marL="8039" marR="8039" marT="8039" marB="0"/>
                </a:tc>
                <a:tc>
                  <a:txBody>
                    <a:bodyPr/>
                    <a:lstStyle/>
                    <a:p>
                      <a:pPr algn="r" fontAlgn="t"/>
                      <a:r>
                        <a:rPr lang="en-US" sz="1600" u="none" strike="noStrike" dirty="0">
                          <a:effectLst/>
                        </a:rPr>
                        <a:t>            2,723 </a:t>
                      </a:r>
                      <a:endParaRPr lang="en-US" sz="1600" b="0" i="0" u="none" strike="noStrike" dirty="0">
                        <a:solidFill>
                          <a:srgbClr val="000000"/>
                        </a:solidFill>
                        <a:effectLst/>
                        <a:latin typeface="Calibri"/>
                      </a:endParaRPr>
                    </a:p>
                  </a:txBody>
                  <a:tcPr marL="8039" marR="8039" marT="8039" marB="0"/>
                </a:tc>
                <a:tc>
                  <a:txBody>
                    <a:bodyPr/>
                    <a:lstStyle/>
                    <a:p>
                      <a:pPr algn="r" fontAlgn="t"/>
                      <a:r>
                        <a:rPr lang="en-US" sz="1600" u="none" strike="noStrike" dirty="0">
                          <a:effectLst/>
                        </a:rPr>
                        <a:t>                          9 </a:t>
                      </a:r>
                      <a:endParaRPr lang="en-US" sz="1600" b="0" i="0" u="none" strike="noStrike" dirty="0">
                        <a:solidFill>
                          <a:srgbClr val="000000"/>
                        </a:solidFill>
                        <a:effectLst/>
                        <a:latin typeface="Calibri"/>
                      </a:endParaRPr>
                    </a:p>
                  </a:txBody>
                  <a:tcPr marL="8039" marR="8039" marT="8039" marB="0"/>
                </a:tc>
                <a:tc>
                  <a:txBody>
                    <a:bodyPr/>
                    <a:lstStyle/>
                    <a:p>
                      <a:pPr algn="r" fontAlgn="t"/>
                      <a:r>
                        <a:rPr lang="en-US" sz="1600" u="none" strike="noStrike" dirty="0">
                          <a:effectLst/>
                        </a:rPr>
                        <a:t>           9,645,000 </a:t>
                      </a:r>
                      <a:endParaRPr lang="en-US" sz="1600" b="0" i="0" u="none" strike="noStrike" dirty="0">
                        <a:solidFill>
                          <a:srgbClr val="000000"/>
                        </a:solidFill>
                        <a:effectLst/>
                        <a:latin typeface="Calibri"/>
                      </a:endParaRPr>
                    </a:p>
                  </a:txBody>
                  <a:tcPr marL="8039" marR="8039" marT="8039" marB="0"/>
                </a:tc>
              </a:tr>
              <a:tr h="370840">
                <a:tc vMerge="1">
                  <a:txBody>
                    <a:bodyPr/>
                    <a:lstStyle/>
                    <a:p>
                      <a:endParaRPr lang="en-US"/>
                    </a:p>
                  </a:txBody>
                  <a:tcPr/>
                </a:tc>
                <a:tc>
                  <a:txBody>
                    <a:bodyPr/>
                    <a:lstStyle/>
                    <a:p>
                      <a:pPr algn="ctr" fontAlgn="t"/>
                      <a:r>
                        <a:rPr lang="en-US" sz="1600" u="none" strike="noStrike" dirty="0">
                          <a:effectLst/>
                        </a:rPr>
                        <a:t>Tokyo</a:t>
                      </a:r>
                      <a:endParaRPr lang="en-US" sz="1600" b="0" i="0" u="none" strike="noStrike" dirty="0">
                        <a:solidFill>
                          <a:srgbClr val="000000"/>
                        </a:solidFill>
                        <a:effectLst/>
                        <a:latin typeface="Calibri"/>
                      </a:endParaRPr>
                    </a:p>
                  </a:txBody>
                  <a:tcPr marL="8039" marR="8039" marT="8039" marB="0"/>
                </a:tc>
                <a:tc>
                  <a:txBody>
                    <a:bodyPr/>
                    <a:lstStyle/>
                    <a:p>
                      <a:pPr algn="ctr" fontAlgn="t"/>
                      <a:r>
                        <a:rPr lang="en-US" sz="1600" b="0" i="0" u="none" strike="noStrike" dirty="0" smtClean="0">
                          <a:solidFill>
                            <a:schemeClr val="tx1"/>
                          </a:solidFill>
                          <a:effectLst/>
                          <a:latin typeface="Calibri"/>
                        </a:rPr>
                        <a:t>Regional/Sector</a:t>
                      </a:r>
                      <a:endParaRPr lang="en-US" sz="1600" b="0" i="0" u="none" strike="noStrike" dirty="0">
                        <a:solidFill>
                          <a:schemeClr val="tx1"/>
                        </a:solidFill>
                        <a:effectLst/>
                        <a:latin typeface="Calibri"/>
                      </a:endParaRPr>
                    </a:p>
                  </a:txBody>
                  <a:tcPr marL="8039" marR="8039" marT="8039" marB="0"/>
                </a:tc>
                <a:tc>
                  <a:txBody>
                    <a:bodyPr/>
                    <a:lstStyle/>
                    <a:p>
                      <a:pPr algn="r" fontAlgn="t"/>
                      <a:r>
                        <a:rPr lang="en-US" sz="1600" u="none" strike="noStrike">
                          <a:effectLst/>
                        </a:rPr>
                        <a:t>            6,993 </a:t>
                      </a:r>
                      <a:endParaRPr lang="en-US" sz="1600" b="0" i="0" u="none" strike="noStrike">
                        <a:solidFill>
                          <a:srgbClr val="000000"/>
                        </a:solidFill>
                        <a:effectLst/>
                        <a:latin typeface="Calibri"/>
                      </a:endParaRPr>
                    </a:p>
                  </a:txBody>
                  <a:tcPr marL="8039" marR="8039" marT="8039" marB="0"/>
                </a:tc>
                <a:tc>
                  <a:txBody>
                    <a:bodyPr/>
                    <a:lstStyle/>
                    <a:p>
                      <a:pPr algn="r" fontAlgn="t"/>
                      <a:r>
                        <a:rPr lang="en-US" sz="1600" u="none" strike="noStrike" dirty="0">
                          <a:effectLst/>
                        </a:rPr>
                        <a:t>                       63 </a:t>
                      </a:r>
                      <a:endParaRPr lang="en-US" sz="1600" b="0" i="0" u="none" strike="noStrike" dirty="0">
                        <a:solidFill>
                          <a:srgbClr val="000000"/>
                        </a:solidFill>
                        <a:effectLst/>
                        <a:latin typeface="Calibri"/>
                      </a:endParaRPr>
                    </a:p>
                  </a:txBody>
                  <a:tcPr marL="8039" marR="8039" marT="8039" marB="0"/>
                </a:tc>
                <a:tc>
                  <a:txBody>
                    <a:bodyPr/>
                    <a:lstStyle/>
                    <a:p>
                      <a:pPr algn="r" fontAlgn="t"/>
                      <a:r>
                        <a:rPr lang="en-US" sz="1600" u="none" strike="noStrike" dirty="0">
                          <a:effectLst/>
                        </a:rPr>
                        <a:t>         33,200,000 </a:t>
                      </a:r>
                      <a:endParaRPr lang="en-US" sz="1600" b="0" i="0" u="none" strike="noStrike" dirty="0">
                        <a:solidFill>
                          <a:srgbClr val="000000"/>
                        </a:solidFill>
                        <a:effectLst/>
                        <a:latin typeface="Calibri"/>
                      </a:endParaRPr>
                    </a:p>
                  </a:txBody>
                  <a:tcPr marL="8039" marR="8039" marT="8039" marB="0"/>
                </a:tc>
              </a:tr>
              <a:tr h="370840">
                <a:tc rowSpan="3">
                  <a:txBody>
                    <a:bodyPr/>
                    <a:lstStyle/>
                    <a:p>
                      <a:pPr algn="l" fontAlgn="t"/>
                      <a:r>
                        <a:rPr lang="en-US" sz="1600" u="none" strike="noStrike">
                          <a:effectLst/>
                        </a:rPr>
                        <a:t>Territorial Polycentrism</a:t>
                      </a:r>
                      <a:endParaRPr lang="en-US" sz="1600" b="0" i="0" u="none" strike="noStrike">
                        <a:solidFill>
                          <a:srgbClr val="000000"/>
                        </a:solidFill>
                        <a:effectLst/>
                        <a:latin typeface="Calibri"/>
                      </a:endParaRPr>
                    </a:p>
                  </a:txBody>
                  <a:tcPr marL="8039" marR="8039" marT="8039" marB="0"/>
                </a:tc>
                <a:tc>
                  <a:txBody>
                    <a:bodyPr/>
                    <a:lstStyle/>
                    <a:p>
                      <a:pPr algn="ctr" fontAlgn="t"/>
                      <a:r>
                        <a:rPr lang="en-US" sz="1600" u="none" strike="noStrike" dirty="0">
                          <a:effectLst/>
                        </a:rPr>
                        <a:t>Buenos Aires</a:t>
                      </a:r>
                      <a:endParaRPr lang="en-US" sz="1600" b="0" i="0" u="none" strike="noStrike" dirty="0">
                        <a:solidFill>
                          <a:srgbClr val="000000"/>
                        </a:solidFill>
                        <a:effectLst/>
                        <a:latin typeface="Calibri"/>
                      </a:endParaRPr>
                    </a:p>
                  </a:txBody>
                  <a:tcPr marL="8039" marR="8039" marT="8039" marB="0"/>
                </a:tc>
                <a:tc>
                  <a:txBody>
                    <a:bodyPr/>
                    <a:lstStyle/>
                    <a:p>
                      <a:pPr algn="ctr" fontAlgn="t"/>
                      <a:r>
                        <a:rPr lang="en-US" sz="1600" b="0" i="0" u="none" strike="noStrike" dirty="0" smtClean="0">
                          <a:solidFill>
                            <a:schemeClr val="tx1"/>
                          </a:solidFill>
                          <a:effectLst/>
                          <a:latin typeface="Calibri"/>
                        </a:rPr>
                        <a:t>Sector/Local</a:t>
                      </a:r>
                      <a:endParaRPr lang="en-US" sz="1600" b="0" i="0" u="none" strike="noStrike" dirty="0">
                        <a:solidFill>
                          <a:schemeClr val="tx1"/>
                        </a:solidFill>
                        <a:effectLst/>
                        <a:latin typeface="Calibri"/>
                      </a:endParaRPr>
                    </a:p>
                  </a:txBody>
                  <a:tcPr marL="8039" marR="8039" marT="8039" marB="0"/>
                </a:tc>
                <a:tc>
                  <a:txBody>
                    <a:bodyPr/>
                    <a:lstStyle/>
                    <a:p>
                      <a:pPr algn="r" fontAlgn="t"/>
                      <a:r>
                        <a:rPr lang="en-US" sz="1600" u="none" strike="noStrike">
                          <a:effectLst/>
                        </a:rPr>
                        <a:t>            2,266 </a:t>
                      </a:r>
                      <a:endParaRPr lang="en-US" sz="1600" b="0" i="0" u="none" strike="noStrike">
                        <a:solidFill>
                          <a:srgbClr val="000000"/>
                        </a:solidFill>
                        <a:effectLst/>
                        <a:latin typeface="Calibri"/>
                      </a:endParaRPr>
                    </a:p>
                  </a:txBody>
                  <a:tcPr marL="8039" marR="8039" marT="8039" marB="0"/>
                </a:tc>
                <a:tc>
                  <a:txBody>
                    <a:bodyPr/>
                    <a:lstStyle/>
                    <a:p>
                      <a:pPr algn="r" fontAlgn="t"/>
                      <a:r>
                        <a:rPr lang="en-US" sz="1600" u="none" strike="noStrike" dirty="0">
                          <a:effectLst/>
                        </a:rPr>
                        <a:t>                       25 </a:t>
                      </a:r>
                      <a:endParaRPr lang="en-US" sz="1600" b="0" i="0" u="none" strike="noStrike" dirty="0">
                        <a:solidFill>
                          <a:srgbClr val="000000"/>
                        </a:solidFill>
                        <a:effectLst/>
                        <a:latin typeface="Calibri"/>
                      </a:endParaRPr>
                    </a:p>
                  </a:txBody>
                  <a:tcPr marL="8039" marR="8039" marT="8039" marB="0"/>
                </a:tc>
                <a:tc>
                  <a:txBody>
                    <a:bodyPr/>
                    <a:lstStyle/>
                    <a:p>
                      <a:pPr algn="r" fontAlgn="t"/>
                      <a:r>
                        <a:rPr lang="en-US" sz="1600" u="none" strike="noStrike" dirty="0">
                          <a:effectLst/>
                        </a:rPr>
                        <a:t>         11,200,000 </a:t>
                      </a:r>
                      <a:endParaRPr lang="en-US" sz="1600" b="0" i="0" u="none" strike="noStrike" dirty="0">
                        <a:solidFill>
                          <a:srgbClr val="000000"/>
                        </a:solidFill>
                        <a:effectLst/>
                        <a:latin typeface="Calibri"/>
                      </a:endParaRPr>
                    </a:p>
                  </a:txBody>
                  <a:tcPr marL="8039" marR="8039" marT="8039" marB="0"/>
                </a:tc>
              </a:tr>
              <a:tr h="370840">
                <a:tc vMerge="1">
                  <a:txBody>
                    <a:bodyPr/>
                    <a:lstStyle/>
                    <a:p>
                      <a:endParaRPr lang="en-US"/>
                    </a:p>
                  </a:txBody>
                  <a:tcPr/>
                </a:tc>
                <a:tc>
                  <a:txBody>
                    <a:bodyPr/>
                    <a:lstStyle/>
                    <a:p>
                      <a:pPr algn="ctr" fontAlgn="t"/>
                      <a:r>
                        <a:rPr lang="en-US" sz="1600" u="none" strike="noStrike" dirty="0">
                          <a:effectLst/>
                        </a:rPr>
                        <a:t>Los Angeles</a:t>
                      </a:r>
                      <a:endParaRPr lang="en-US" sz="1600" b="0" i="0" u="none" strike="noStrike" dirty="0">
                        <a:solidFill>
                          <a:srgbClr val="000000"/>
                        </a:solidFill>
                        <a:effectLst/>
                        <a:latin typeface="Calibri"/>
                      </a:endParaRPr>
                    </a:p>
                  </a:txBody>
                  <a:tcPr marL="8039" marR="8039" marT="8039" marB="0"/>
                </a:tc>
                <a:tc>
                  <a:txBody>
                    <a:bodyPr/>
                    <a:lstStyle/>
                    <a:p>
                      <a:pPr algn="ctr" fontAlgn="t"/>
                      <a:r>
                        <a:rPr lang="en-US" sz="1600" b="0" i="0" u="none" strike="noStrike" dirty="0" smtClean="0">
                          <a:solidFill>
                            <a:schemeClr val="tx1"/>
                          </a:solidFill>
                          <a:effectLst/>
                          <a:latin typeface="Calibri"/>
                        </a:rPr>
                        <a:t>Sector/Local</a:t>
                      </a:r>
                      <a:endParaRPr lang="en-US" sz="1600" b="0" i="0" u="none" strike="noStrike" dirty="0">
                        <a:solidFill>
                          <a:schemeClr val="tx1"/>
                        </a:solidFill>
                        <a:effectLst/>
                        <a:latin typeface="Calibri"/>
                      </a:endParaRPr>
                    </a:p>
                  </a:txBody>
                  <a:tcPr marL="8039" marR="8039" marT="8039" marB="0"/>
                </a:tc>
                <a:tc>
                  <a:txBody>
                    <a:bodyPr/>
                    <a:lstStyle/>
                    <a:p>
                      <a:pPr algn="r" fontAlgn="t"/>
                      <a:r>
                        <a:rPr lang="en-US" sz="1600" u="none" strike="noStrike">
                          <a:effectLst/>
                        </a:rPr>
                        <a:t>            4,320 </a:t>
                      </a:r>
                      <a:endParaRPr lang="en-US" sz="1600" b="0" i="0" u="none" strike="noStrike">
                        <a:solidFill>
                          <a:srgbClr val="000000"/>
                        </a:solidFill>
                        <a:effectLst/>
                        <a:latin typeface="Calibri"/>
                      </a:endParaRPr>
                    </a:p>
                  </a:txBody>
                  <a:tcPr marL="8039" marR="8039" marT="8039" marB="0"/>
                </a:tc>
                <a:tc>
                  <a:txBody>
                    <a:bodyPr/>
                    <a:lstStyle/>
                    <a:p>
                      <a:pPr algn="r" fontAlgn="t"/>
                      <a:r>
                        <a:rPr lang="en-US" sz="1600" u="none" strike="noStrike" dirty="0">
                          <a:effectLst/>
                        </a:rPr>
                        <a:t>                     185 </a:t>
                      </a:r>
                      <a:endParaRPr lang="en-US" sz="1600" b="0" i="0" u="none" strike="noStrike" dirty="0">
                        <a:solidFill>
                          <a:srgbClr val="000000"/>
                        </a:solidFill>
                        <a:effectLst/>
                        <a:latin typeface="Calibri"/>
                      </a:endParaRPr>
                    </a:p>
                  </a:txBody>
                  <a:tcPr marL="8039" marR="8039" marT="8039" marB="0"/>
                </a:tc>
                <a:tc>
                  <a:txBody>
                    <a:bodyPr/>
                    <a:lstStyle/>
                    <a:p>
                      <a:pPr algn="r" fontAlgn="t"/>
                      <a:r>
                        <a:rPr lang="en-US" sz="1600" u="none" strike="noStrike" dirty="0">
                          <a:effectLst/>
                        </a:rPr>
                        <a:t>         11,789,000 </a:t>
                      </a:r>
                      <a:endParaRPr lang="en-US" sz="1600" b="0" i="0" u="none" strike="noStrike" dirty="0">
                        <a:solidFill>
                          <a:srgbClr val="000000"/>
                        </a:solidFill>
                        <a:effectLst/>
                        <a:latin typeface="Calibri"/>
                      </a:endParaRPr>
                    </a:p>
                  </a:txBody>
                  <a:tcPr marL="8039" marR="8039" marT="8039" marB="0"/>
                </a:tc>
              </a:tr>
              <a:tr h="370840">
                <a:tc vMerge="1">
                  <a:txBody>
                    <a:bodyPr/>
                    <a:lstStyle/>
                    <a:p>
                      <a:endParaRPr lang="en-US"/>
                    </a:p>
                  </a:txBody>
                  <a:tcPr/>
                </a:tc>
                <a:tc>
                  <a:txBody>
                    <a:bodyPr/>
                    <a:lstStyle/>
                    <a:p>
                      <a:pPr algn="ctr" fontAlgn="t"/>
                      <a:r>
                        <a:rPr lang="en-US" sz="1600" u="none" strike="noStrike" dirty="0">
                          <a:effectLst/>
                        </a:rPr>
                        <a:t>Rio de Janeiro</a:t>
                      </a:r>
                      <a:endParaRPr lang="en-US" sz="1600" b="0" i="0" u="none" strike="noStrike" dirty="0">
                        <a:solidFill>
                          <a:srgbClr val="000000"/>
                        </a:solidFill>
                        <a:effectLst/>
                        <a:latin typeface="Calibri"/>
                      </a:endParaRPr>
                    </a:p>
                  </a:txBody>
                  <a:tcPr marL="8039" marR="8039" marT="8039" marB="0"/>
                </a:tc>
                <a:tc>
                  <a:txBody>
                    <a:bodyPr/>
                    <a:lstStyle/>
                    <a:p>
                      <a:pPr algn="ctr" fontAlgn="t"/>
                      <a:r>
                        <a:rPr lang="en-US" sz="1600" b="0" i="0" u="none" strike="noStrike" dirty="0" smtClean="0">
                          <a:solidFill>
                            <a:schemeClr val="tx1"/>
                          </a:solidFill>
                          <a:effectLst/>
                          <a:latin typeface="Calibri"/>
                        </a:rPr>
                        <a:t>Local/State</a:t>
                      </a:r>
                      <a:endParaRPr lang="en-US" sz="1600" b="0" i="0" u="none" strike="noStrike" dirty="0">
                        <a:solidFill>
                          <a:schemeClr val="tx1"/>
                        </a:solidFill>
                        <a:effectLst/>
                        <a:latin typeface="Calibri"/>
                      </a:endParaRPr>
                    </a:p>
                  </a:txBody>
                  <a:tcPr marL="8039" marR="8039" marT="8039" marB="0"/>
                </a:tc>
                <a:tc>
                  <a:txBody>
                    <a:bodyPr/>
                    <a:lstStyle/>
                    <a:p>
                      <a:pPr algn="r" fontAlgn="t"/>
                      <a:r>
                        <a:rPr lang="en-US" sz="1600" u="none" strike="noStrike">
                          <a:effectLst/>
                        </a:rPr>
                        <a:t>            1,580 </a:t>
                      </a:r>
                      <a:endParaRPr lang="en-US" sz="1600" b="0" i="0" u="none" strike="noStrike">
                        <a:solidFill>
                          <a:srgbClr val="000000"/>
                        </a:solidFill>
                        <a:effectLst/>
                        <a:latin typeface="Calibri"/>
                      </a:endParaRPr>
                    </a:p>
                  </a:txBody>
                  <a:tcPr marL="8039" marR="8039" marT="8039" marB="0"/>
                </a:tc>
                <a:tc>
                  <a:txBody>
                    <a:bodyPr/>
                    <a:lstStyle/>
                    <a:p>
                      <a:pPr algn="r" fontAlgn="t"/>
                      <a:r>
                        <a:rPr lang="en-US" sz="1600" u="none" strike="noStrike" dirty="0">
                          <a:effectLst/>
                        </a:rPr>
                        <a:t>                       20 </a:t>
                      </a:r>
                      <a:endParaRPr lang="en-US" sz="1600" b="0" i="0" u="none" strike="noStrike" dirty="0">
                        <a:solidFill>
                          <a:srgbClr val="000000"/>
                        </a:solidFill>
                        <a:effectLst/>
                        <a:latin typeface="Calibri"/>
                      </a:endParaRPr>
                    </a:p>
                  </a:txBody>
                  <a:tcPr marL="8039" marR="8039" marT="8039" marB="0"/>
                </a:tc>
                <a:tc>
                  <a:txBody>
                    <a:bodyPr/>
                    <a:lstStyle/>
                    <a:p>
                      <a:pPr algn="r" fontAlgn="t"/>
                      <a:r>
                        <a:rPr lang="en-US" sz="1600" u="none" strike="noStrike" dirty="0">
                          <a:effectLst/>
                        </a:rPr>
                        <a:t>         10,800,000 </a:t>
                      </a:r>
                      <a:endParaRPr lang="en-US" sz="1600" b="0" i="0" u="none" strike="noStrike" dirty="0">
                        <a:solidFill>
                          <a:srgbClr val="000000"/>
                        </a:solidFill>
                        <a:effectLst/>
                        <a:latin typeface="Calibri"/>
                      </a:endParaRPr>
                    </a:p>
                  </a:txBody>
                  <a:tcPr marL="8039" marR="8039" marT="8039" marB="0"/>
                </a:tc>
              </a:tr>
              <a:tr h="370840">
                <a:tc rowSpan="3">
                  <a:txBody>
                    <a:bodyPr/>
                    <a:lstStyle/>
                    <a:p>
                      <a:pPr algn="l" fontAlgn="t"/>
                      <a:r>
                        <a:rPr lang="en-US" sz="1600" u="none" strike="noStrike">
                          <a:effectLst/>
                        </a:rPr>
                        <a:t>Single Purpose District</a:t>
                      </a:r>
                      <a:endParaRPr lang="en-US" sz="1600" b="0" i="0" u="none" strike="noStrike">
                        <a:solidFill>
                          <a:srgbClr val="000000"/>
                        </a:solidFill>
                        <a:effectLst/>
                        <a:latin typeface="Calibri"/>
                      </a:endParaRPr>
                    </a:p>
                  </a:txBody>
                  <a:tcPr marL="8039" marR="8039" marT="8039" marB="0"/>
                </a:tc>
                <a:tc>
                  <a:txBody>
                    <a:bodyPr/>
                    <a:lstStyle/>
                    <a:p>
                      <a:pPr algn="ctr" fontAlgn="t"/>
                      <a:r>
                        <a:rPr lang="en-US" sz="1600" u="none" strike="noStrike" dirty="0">
                          <a:effectLst/>
                        </a:rPr>
                        <a:t>Barcelona</a:t>
                      </a:r>
                      <a:endParaRPr lang="en-US" sz="1600" b="0" i="0" u="none" strike="noStrike" dirty="0">
                        <a:solidFill>
                          <a:srgbClr val="000000"/>
                        </a:solidFill>
                        <a:effectLst/>
                        <a:latin typeface="Calibri"/>
                      </a:endParaRPr>
                    </a:p>
                  </a:txBody>
                  <a:tcPr marL="8039" marR="8039" marT="8039" marB="0"/>
                </a:tc>
                <a:tc>
                  <a:txBody>
                    <a:bodyPr/>
                    <a:lstStyle/>
                    <a:p>
                      <a:pPr algn="ctr" fontAlgn="t"/>
                      <a:r>
                        <a:rPr lang="en-US" sz="1600" b="0" i="0" u="none" strike="noStrike" dirty="0" smtClean="0">
                          <a:solidFill>
                            <a:schemeClr val="tx1"/>
                          </a:solidFill>
                          <a:effectLst/>
                          <a:latin typeface="Calibri"/>
                        </a:rPr>
                        <a:t>Local/Sector</a:t>
                      </a:r>
                      <a:endParaRPr lang="en-US" sz="1600" b="0" i="0" u="none" strike="noStrike" dirty="0">
                        <a:solidFill>
                          <a:schemeClr val="tx1"/>
                        </a:solidFill>
                        <a:effectLst/>
                        <a:latin typeface="Calibri"/>
                      </a:endParaRPr>
                    </a:p>
                  </a:txBody>
                  <a:tcPr marL="8039" marR="8039" marT="8039" marB="0"/>
                </a:tc>
                <a:tc>
                  <a:txBody>
                    <a:bodyPr/>
                    <a:lstStyle/>
                    <a:p>
                      <a:pPr algn="r" fontAlgn="t"/>
                      <a:r>
                        <a:rPr lang="en-US" sz="1600" u="none" strike="noStrike">
                          <a:effectLst/>
                        </a:rPr>
                        <a:t>                803 </a:t>
                      </a:r>
                      <a:endParaRPr lang="en-US" sz="1600" b="0" i="0" u="none" strike="noStrike">
                        <a:solidFill>
                          <a:srgbClr val="000000"/>
                        </a:solidFill>
                        <a:effectLst/>
                        <a:latin typeface="Calibri"/>
                      </a:endParaRPr>
                    </a:p>
                  </a:txBody>
                  <a:tcPr marL="8039" marR="8039" marT="8039" marB="0"/>
                </a:tc>
                <a:tc>
                  <a:txBody>
                    <a:bodyPr/>
                    <a:lstStyle/>
                    <a:p>
                      <a:pPr algn="r" fontAlgn="t"/>
                      <a:r>
                        <a:rPr lang="en-US" sz="1600" u="none" strike="noStrike" dirty="0">
                          <a:effectLst/>
                        </a:rPr>
                        <a:t>                       36 </a:t>
                      </a:r>
                      <a:endParaRPr lang="en-US" sz="1600" b="0" i="0" u="none" strike="noStrike" dirty="0">
                        <a:solidFill>
                          <a:srgbClr val="000000"/>
                        </a:solidFill>
                        <a:effectLst/>
                        <a:latin typeface="Calibri"/>
                      </a:endParaRPr>
                    </a:p>
                  </a:txBody>
                  <a:tcPr marL="8039" marR="8039" marT="8039" marB="0"/>
                </a:tc>
                <a:tc>
                  <a:txBody>
                    <a:bodyPr/>
                    <a:lstStyle/>
                    <a:p>
                      <a:pPr algn="r" fontAlgn="t"/>
                      <a:r>
                        <a:rPr lang="en-US" sz="1600" u="none" strike="noStrike" dirty="0">
                          <a:effectLst/>
                        </a:rPr>
                        <a:t>           3,900,000 </a:t>
                      </a:r>
                      <a:endParaRPr lang="en-US" sz="1600" b="0" i="0" u="none" strike="noStrike" dirty="0">
                        <a:solidFill>
                          <a:srgbClr val="000000"/>
                        </a:solidFill>
                        <a:effectLst/>
                        <a:latin typeface="Calibri"/>
                      </a:endParaRPr>
                    </a:p>
                  </a:txBody>
                  <a:tcPr marL="8039" marR="8039" marT="8039" marB="0"/>
                </a:tc>
              </a:tr>
              <a:tr h="370840">
                <a:tc vMerge="1">
                  <a:txBody>
                    <a:bodyPr/>
                    <a:lstStyle/>
                    <a:p>
                      <a:endParaRPr lang="en-US"/>
                    </a:p>
                  </a:txBody>
                  <a:tcPr/>
                </a:tc>
                <a:tc>
                  <a:txBody>
                    <a:bodyPr/>
                    <a:lstStyle/>
                    <a:p>
                      <a:pPr algn="ctr" fontAlgn="t"/>
                      <a:r>
                        <a:rPr lang="en-US" sz="1600" u="none" strike="noStrike" dirty="0">
                          <a:effectLst/>
                        </a:rPr>
                        <a:t>Madrid</a:t>
                      </a:r>
                      <a:endParaRPr lang="en-US" sz="1600" b="0" i="0" u="none" strike="noStrike" dirty="0">
                        <a:solidFill>
                          <a:srgbClr val="000000"/>
                        </a:solidFill>
                        <a:effectLst/>
                        <a:latin typeface="Calibri"/>
                      </a:endParaRPr>
                    </a:p>
                  </a:txBody>
                  <a:tcPr marL="8039" marR="8039" marT="8039" marB="0"/>
                </a:tc>
                <a:tc>
                  <a:txBody>
                    <a:bodyPr/>
                    <a:lstStyle/>
                    <a:p>
                      <a:pPr algn="ctr" fontAlgn="t"/>
                      <a:r>
                        <a:rPr lang="en-US" sz="1600" b="0" i="0" u="none" strike="noStrike" dirty="0" smtClean="0">
                          <a:solidFill>
                            <a:schemeClr val="tx1"/>
                          </a:solidFill>
                          <a:effectLst/>
                          <a:latin typeface="Calibri"/>
                        </a:rPr>
                        <a:t>Local/Sector</a:t>
                      </a:r>
                      <a:endParaRPr lang="en-US" sz="1600" b="0" i="0" u="none" strike="noStrike" dirty="0">
                        <a:solidFill>
                          <a:schemeClr val="tx1"/>
                        </a:solidFill>
                        <a:effectLst/>
                        <a:latin typeface="Calibri"/>
                      </a:endParaRPr>
                    </a:p>
                  </a:txBody>
                  <a:tcPr marL="8039" marR="8039" marT="8039" marB="0"/>
                </a:tc>
                <a:tc>
                  <a:txBody>
                    <a:bodyPr/>
                    <a:lstStyle/>
                    <a:p>
                      <a:pPr algn="r" fontAlgn="t"/>
                      <a:r>
                        <a:rPr lang="en-US" sz="1600" u="none" strike="noStrike">
                          <a:effectLst/>
                        </a:rPr>
                        <a:t>                945 </a:t>
                      </a:r>
                      <a:endParaRPr lang="en-US" sz="1600" b="0" i="0" u="none" strike="noStrike">
                        <a:solidFill>
                          <a:srgbClr val="000000"/>
                        </a:solidFill>
                        <a:effectLst/>
                        <a:latin typeface="Calibri"/>
                      </a:endParaRPr>
                    </a:p>
                  </a:txBody>
                  <a:tcPr marL="8039" marR="8039" marT="8039" marB="0"/>
                </a:tc>
                <a:tc>
                  <a:txBody>
                    <a:bodyPr/>
                    <a:lstStyle/>
                    <a:p>
                      <a:pPr algn="r" fontAlgn="t"/>
                      <a:r>
                        <a:rPr lang="en-US" sz="1600" u="none" strike="noStrike" dirty="0">
                          <a:effectLst/>
                        </a:rPr>
                        <a:t>                     178 </a:t>
                      </a:r>
                      <a:endParaRPr lang="en-US" sz="1600" b="0" i="0" u="none" strike="noStrike" dirty="0">
                        <a:solidFill>
                          <a:srgbClr val="000000"/>
                        </a:solidFill>
                        <a:effectLst/>
                        <a:latin typeface="Calibri"/>
                      </a:endParaRPr>
                    </a:p>
                  </a:txBody>
                  <a:tcPr marL="8039" marR="8039" marT="8039" marB="0"/>
                </a:tc>
                <a:tc>
                  <a:txBody>
                    <a:bodyPr/>
                    <a:lstStyle/>
                    <a:p>
                      <a:pPr algn="r" fontAlgn="t"/>
                      <a:r>
                        <a:rPr lang="en-US" sz="1600" u="none" strike="noStrike" dirty="0">
                          <a:effectLst/>
                        </a:rPr>
                        <a:t>           4,900,000 </a:t>
                      </a:r>
                      <a:endParaRPr lang="en-US" sz="1600" b="0" i="0" u="none" strike="noStrike" dirty="0">
                        <a:solidFill>
                          <a:srgbClr val="000000"/>
                        </a:solidFill>
                        <a:effectLst/>
                        <a:latin typeface="Calibri"/>
                      </a:endParaRPr>
                    </a:p>
                  </a:txBody>
                  <a:tcPr marL="8039" marR="8039" marT="8039" marB="0"/>
                </a:tc>
              </a:tr>
              <a:tr h="370840">
                <a:tc vMerge="1">
                  <a:txBody>
                    <a:bodyPr/>
                    <a:lstStyle/>
                    <a:p>
                      <a:endParaRPr lang="en-US"/>
                    </a:p>
                  </a:txBody>
                  <a:tcPr/>
                </a:tc>
                <a:tc>
                  <a:txBody>
                    <a:bodyPr/>
                    <a:lstStyle/>
                    <a:p>
                      <a:pPr algn="ctr" fontAlgn="t"/>
                      <a:r>
                        <a:rPr lang="en-US" sz="1600" u="none" strike="noStrike" dirty="0">
                          <a:effectLst/>
                        </a:rPr>
                        <a:t>Mexico City</a:t>
                      </a:r>
                      <a:endParaRPr lang="en-US" sz="1600" b="0" i="0" u="none" strike="noStrike" dirty="0">
                        <a:solidFill>
                          <a:srgbClr val="000000"/>
                        </a:solidFill>
                        <a:effectLst/>
                        <a:latin typeface="Calibri"/>
                      </a:endParaRPr>
                    </a:p>
                  </a:txBody>
                  <a:tcPr marL="8039" marR="8039" marT="8039" marB="0"/>
                </a:tc>
                <a:tc>
                  <a:txBody>
                    <a:bodyPr/>
                    <a:lstStyle/>
                    <a:p>
                      <a:pPr algn="ctr" fontAlgn="t"/>
                      <a:r>
                        <a:rPr lang="en-US" sz="1600" b="0" i="0" u="none" strike="noStrike" dirty="0" smtClean="0">
                          <a:solidFill>
                            <a:schemeClr val="tx1"/>
                          </a:solidFill>
                          <a:effectLst/>
                          <a:latin typeface="Calibri"/>
                        </a:rPr>
                        <a:t>State/Local</a:t>
                      </a:r>
                      <a:endParaRPr lang="en-US" sz="1600" b="0" i="0" u="none" strike="noStrike" dirty="0">
                        <a:solidFill>
                          <a:schemeClr val="tx1"/>
                        </a:solidFill>
                        <a:effectLst/>
                        <a:latin typeface="Calibri"/>
                      </a:endParaRPr>
                    </a:p>
                  </a:txBody>
                  <a:tcPr marL="8039" marR="8039" marT="8039" marB="0"/>
                </a:tc>
                <a:tc>
                  <a:txBody>
                    <a:bodyPr/>
                    <a:lstStyle/>
                    <a:p>
                      <a:pPr algn="r" fontAlgn="t"/>
                      <a:r>
                        <a:rPr lang="en-US" sz="1600" u="none" strike="noStrike">
                          <a:effectLst/>
                        </a:rPr>
                        <a:t>            2,072 </a:t>
                      </a:r>
                      <a:endParaRPr lang="en-US" sz="1600" b="0" i="0" u="none" strike="noStrike">
                        <a:solidFill>
                          <a:srgbClr val="000000"/>
                        </a:solidFill>
                        <a:effectLst/>
                        <a:latin typeface="Calibri"/>
                      </a:endParaRPr>
                    </a:p>
                  </a:txBody>
                  <a:tcPr marL="8039" marR="8039" marT="8039" marB="0"/>
                </a:tc>
                <a:tc>
                  <a:txBody>
                    <a:bodyPr/>
                    <a:lstStyle/>
                    <a:p>
                      <a:pPr algn="r" fontAlgn="t"/>
                      <a:r>
                        <a:rPr lang="en-US" sz="1600" u="none" strike="noStrike">
                          <a:effectLst/>
                        </a:rPr>
                        <a:t>                       36 </a:t>
                      </a:r>
                      <a:endParaRPr lang="en-US" sz="1600" b="0" i="0" u="none" strike="noStrike">
                        <a:solidFill>
                          <a:srgbClr val="000000"/>
                        </a:solidFill>
                        <a:effectLst/>
                        <a:latin typeface="Calibri"/>
                      </a:endParaRPr>
                    </a:p>
                  </a:txBody>
                  <a:tcPr marL="8039" marR="8039" marT="8039" marB="0"/>
                </a:tc>
                <a:tc>
                  <a:txBody>
                    <a:bodyPr/>
                    <a:lstStyle/>
                    <a:p>
                      <a:pPr algn="r" fontAlgn="t"/>
                      <a:r>
                        <a:rPr lang="en-US" sz="1600" u="none" strike="noStrike" dirty="0">
                          <a:effectLst/>
                        </a:rPr>
                        <a:t>         17,400,000 </a:t>
                      </a:r>
                      <a:endParaRPr lang="en-US" sz="1600" b="0" i="0" u="none" strike="noStrike" dirty="0">
                        <a:solidFill>
                          <a:srgbClr val="000000"/>
                        </a:solidFill>
                        <a:effectLst/>
                        <a:latin typeface="Calibri"/>
                      </a:endParaRPr>
                    </a:p>
                  </a:txBody>
                  <a:tcPr marL="8039" marR="8039" marT="8039" marB="0"/>
                </a:tc>
              </a:tr>
              <a:tr h="370840">
                <a:tc rowSpan="3">
                  <a:txBody>
                    <a:bodyPr/>
                    <a:lstStyle/>
                    <a:p>
                      <a:pPr algn="l" fontAlgn="t"/>
                      <a:r>
                        <a:rPr lang="en-US" sz="1600" u="none" strike="noStrike" dirty="0" smtClean="0">
                          <a:effectLst/>
                        </a:rPr>
                        <a:t>Inter-local </a:t>
                      </a:r>
                      <a:r>
                        <a:rPr lang="en-US" sz="1600" u="none" strike="noStrike" dirty="0">
                          <a:effectLst/>
                        </a:rPr>
                        <a:t>Cooperation</a:t>
                      </a:r>
                      <a:endParaRPr lang="en-US" sz="1600" b="0" i="0" u="none" strike="noStrike" dirty="0">
                        <a:solidFill>
                          <a:srgbClr val="000000"/>
                        </a:solidFill>
                        <a:effectLst/>
                        <a:latin typeface="Calibri"/>
                      </a:endParaRPr>
                    </a:p>
                  </a:txBody>
                  <a:tcPr marL="8039" marR="8039" marT="8039" marB="0"/>
                </a:tc>
                <a:tc>
                  <a:txBody>
                    <a:bodyPr/>
                    <a:lstStyle/>
                    <a:p>
                      <a:pPr algn="ctr" fontAlgn="t"/>
                      <a:r>
                        <a:rPr lang="en-US" sz="1600" u="none" strike="noStrike" dirty="0">
                          <a:effectLst/>
                        </a:rPr>
                        <a:t>New York</a:t>
                      </a:r>
                      <a:endParaRPr lang="en-US" sz="1600" b="0" i="0" u="none" strike="noStrike" dirty="0">
                        <a:solidFill>
                          <a:srgbClr val="000000"/>
                        </a:solidFill>
                        <a:effectLst/>
                        <a:latin typeface="Calibri"/>
                      </a:endParaRPr>
                    </a:p>
                  </a:txBody>
                  <a:tcPr marL="8039" marR="8039" marT="8039" marB="0"/>
                </a:tc>
                <a:tc>
                  <a:txBody>
                    <a:bodyPr/>
                    <a:lstStyle/>
                    <a:p>
                      <a:pPr algn="ctr" fontAlgn="t"/>
                      <a:r>
                        <a:rPr lang="en-US" sz="1600" b="0" i="0" u="none" strike="noStrike" dirty="0" smtClean="0">
                          <a:solidFill>
                            <a:schemeClr val="tx1"/>
                          </a:solidFill>
                          <a:effectLst/>
                          <a:latin typeface="Calibri"/>
                        </a:rPr>
                        <a:t>Sector/Civic</a:t>
                      </a:r>
                      <a:endParaRPr lang="en-US" sz="1600" b="0" i="0" u="none" strike="noStrike" dirty="0">
                        <a:solidFill>
                          <a:schemeClr val="tx1"/>
                        </a:solidFill>
                        <a:effectLst/>
                        <a:latin typeface="Calibri"/>
                      </a:endParaRPr>
                    </a:p>
                  </a:txBody>
                  <a:tcPr marL="8039" marR="8039" marT="8039" marB="0"/>
                </a:tc>
                <a:tc>
                  <a:txBody>
                    <a:bodyPr/>
                    <a:lstStyle/>
                    <a:p>
                      <a:pPr algn="r" fontAlgn="t"/>
                      <a:r>
                        <a:rPr lang="en-US" sz="1600" u="none" strike="noStrike" dirty="0">
                          <a:effectLst/>
                        </a:rPr>
                        <a:t>            </a:t>
                      </a:r>
                      <a:r>
                        <a:rPr lang="en-US" sz="1600" u="none" strike="noStrike" dirty="0" smtClean="0">
                          <a:effectLst/>
                        </a:rPr>
                        <a:t>30,671 </a:t>
                      </a:r>
                      <a:endParaRPr lang="en-US" sz="1600" b="0" i="0" u="none" strike="noStrike" dirty="0">
                        <a:solidFill>
                          <a:srgbClr val="000000"/>
                        </a:solidFill>
                        <a:effectLst/>
                        <a:latin typeface="Calibri"/>
                      </a:endParaRPr>
                    </a:p>
                  </a:txBody>
                  <a:tcPr marL="8039" marR="8039" marT="8039" marB="0"/>
                </a:tc>
                <a:tc>
                  <a:txBody>
                    <a:bodyPr/>
                    <a:lstStyle/>
                    <a:p>
                      <a:pPr algn="r" fontAlgn="t"/>
                      <a:r>
                        <a:rPr lang="en-US" sz="1600" u="none" strike="noStrike">
                          <a:effectLst/>
                        </a:rPr>
                        <a:t>                       31 </a:t>
                      </a:r>
                      <a:endParaRPr lang="en-US" sz="1600" b="0" i="0" u="none" strike="noStrike">
                        <a:solidFill>
                          <a:srgbClr val="000000"/>
                        </a:solidFill>
                        <a:effectLst/>
                        <a:latin typeface="Calibri"/>
                      </a:endParaRPr>
                    </a:p>
                  </a:txBody>
                  <a:tcPr marL="8039" marR="8039" marT="8039" marB="0"/>
                </a:tc>
                <a:tc>
                  <a:txBody>
                    <a:bodyPr/>
                    <a:lstStyle/>
                    <a:p>
                      <a:pPr algn="r" fontAlgn="t"/>
                      <a:r>
                        <a:rPr lang="en-US" sz="1600" u="none" strike="noStrike" dirty="0">
                          <a:effectLst/>
                        </a:rPr>
                        <a:t>         17,800,000 </a:t>
                      </a:r>
                      <a:endParaRPr lang="en-US" sz="1600" b="0" i="0" u="none" strike="noStrike" dirty="0">
                        <a:solidFill>
                          <a:srgbClr val="000000"/>
                        </a:solidFill>
                        <a:effectLst/>
                        <a:latin typeface="Calibri"/>
                      </a:endParaRPr>
                    </a:p>
                  </a:txBody>
                  <a:tcPr marL="8039" marR="8039" marT="8039" marB="0"/>
                </a:tc>
              </a:tr>
              <a:tr h="370840">
                <a:tc vMerge="1">
                  <a:txBody>
                    <a:bodyPr/>
                    <a:lstStyle/>
                    <a:p>
                      <a:endParaRPr lang="en-US"/>
                    </a:p>
                  </a:txBody>
                  <a:tcPr/>
                </a:tc>
                <a:tc>
                  <a:txBody>
                    <a:bodyPr/>
                    <a:lstStyle/>
                    <a:p>
                      <a:pPr algn="ctr" fontAlgn="t"/>
                      <a:r>
                        <a:rPr lang="en-US" sz="1600" u="none" strike="noStrike" dirty="0">
                          <a:effectLst/>
                        </a:rPr>
                        <a:t>Sydney</a:t>
                      </a:r>
                      <a:endParaRPr lang="en-US" sz="1600" b="0" i="0" u="none" strike="noStrike" dirty="0">
                        <a:solidFill>
                          <a:srgbClr val="000000"/>
                        </a:solidFill>
                        <a:effectLst/>
                        <a:latin typeface="Calibri"/>
                      </a:endParaRPr>
                    </a:p>
                  </a:txBody>
                  <a:tcPr marL="8039" marR="8039" marT="8039" marB="0"/>
                </a:tc>
                <a:tc>
                  <a:txBody>
                    <a:bodyPr/>
                    <a:lstStyle/>
                    <a:p>
                      <a:pPr algn="ctr" fontAlgn="t"/>
                      <a:r>
                        <a:rPr lang="en-US" sz="1600" b="0" i="0" u="none" strike="noStrike" dirty="0" smtClean="0">
                          <a:solidFill>
                            <a:schemeClr val="tx1"/>
                          </a:solidFill>
                          <a:effectLst/>
                          <a:latin typeface="Calibri"/>
                        </a:rPr>
                        <a:t>State/State</a:t>
                      </a:r>
                      <a:endParaRPr lang="en-US" sz="1600" b="0" i="0" u="none" strike="noStrike" dirty="0">
                        <a:solidFill>
                          <a:schemeClr val="tx1"/>
                        </a:solidFill>
                        <a:effectLst/>
                        <a:latin typeface="Calibri"/>
                      </a:endParaRPr>
                    </a:p>
                  </a:txBody>
                  <a:tcPr marL="8039" marR="8039" marT="8039" marB="0"/>
                </a:tc>
                <a:tc>
                  <a:txBody>
                    <a:bodyPr/>
                    <a:lstStyle/>
                    <a:p>
                      <a:pPr algn="r" fontAlgn="t"/>
                      <a:r>
                        <a:rPr lang="en-US" sz="1600" u="none" strike="noStrike">
                          <a:effectLst/>
                        </a:rPr>
                        <a:t>            1,687 </a:t>
                      </a:r>
                      <a:endParaRPr lang="en-US" sz="1600" b="0" i="0" u="none" strike="noStrike">
                        <a:solidFill>
                          <a:srgbClr val="000000"/>
                        </a:solidFill>
                        <a:effectLst/>
                        <a:latin typeface="Calibri"/>
                      </a:endParaRPr>
                    </a:p>
                  </a:txBody>
                  <a:tcPr marL="8039" marR="8039" marT="8039" marB="0"/>
                </a:tc>
                <a:tc>
                  <a:txBody>
                    <a:bodyPr/>
                    <a:lstStyle/>
                    <a:p>
                      <a:pPr algn="r" fontAlgn="t"/>
                      <a:r>
                        <a:rPr lang="en-US" sz="1600" u="none" strike="noStrike" dirty="0">
                          <a:effectLst/>
                        </a:rPr>
                        <a:t>                       </a:t>
                      </a:r>
                      <a:r>
                        <a:rPr lang="en-US" sz="1600" u="none" strike="noStrike" dirty="0" smtClean="0">
                          <a:effectLst/>
                        </a:rPr>
                        <a:t>43 </a:t>
                      </a:r>
                      <a:endParaRPr lang="en-US" sz="1600" b="0" i="0" u="none" strike="noStrike" dirty="0">
                        <a:solidFill>
                          <a:srgbClr val="000000"/>
                        </a:solidFill>
                        <a:effectLst/>
                        <a:latin typeface="Calibri"/>
                      </a:endParaRPr>
                    </a:p>
                  </a:txBody>
                  <a:tcPr marL="8039" marR="8039" marT="8039" marB="0"/>
                </a:tc>
                <a:tc>
                  <a:txBody>
                    <a:bodyPr/>
                    <a:lstStyle/>
                    <a:p>
                      <a:pPr algn="r" fontAlgn="t"/>
                      <a:r>
                        <a:rPr lang="en-US" sz="1600" u="none" strike="noStrike" dirty="0">
                          <a:effectLst/>
                        </a:rPr>
                        <a:t>           3,502,000 </a:t>
                      </a:r>
                      <a:endParaRPr lang="en-US" sz="1600" b="0" i="0" u="none" strike="noStrike" dirty="0">
                        <a:solidFill>
                          <a:srgbClr val="000000"/>
                        </a:solidFill>
                        <a:effectLst/>
                        <a:latin typeface="Calibri"/>
                      </a:endParaRPr>
                    </a:p>
                  </a:txBody>
                  <a:tcPr marL="8039" marR="8039" marT="8039" marB="0"/>
                </a:tc>
              </a:tr>
              <a:tr h="370840">
                <a:tc vMerge="1">
                  <a:txBody>
                    <a:bodyPr/>
                    <a:lstStyle/>
                    <a:p>
                      <a:endParaRPr lang="en-US"/>
                    </a:p>
                  </a:txBody>
                  <a:tcPr/>
                </a:tc>
                <a:tc>
                  <a:txBody>
                    <a:bodyPr/>
                    <a:lstStyle/>
                    <a:p>
                      <a:pPr algn="ctr" fontAlgn="t"/>
                      <a:r>
                        <a:rPr lang="en-US" sz="1600" u="none" strike="noStrike" dirty="0" smtClean="0">
                          <a:effectLst/>
                        </a:rPr>
                        <a:t>Lima</a:t>
                      </a:r>
                      <a:endParaRPr lang="en-US" sz="1600" b="0" i="0" u="none" strike="noStrike" dirty="0">
                        <a:solidFill>
                          <a:srgbClr val="000000"/>
                        </a:solidFill>
                        <a:effectLst/>
                        <a:latin typeface="Calibri"/>
                      </a:endParaRPr>
                    </a:p>
                  </a:txBody>
                  <a:tcPr marL="8039" marR="8039" marT="8039" marB="0"/>
                </a:tc>
                <a:tc>
                  <a:txBody>
                    <a:bodyPr/>
                    <a:lstStyle/>
                    <a:p>
                      <a:pPr algn="ctr" fontAlgn="t"/>
                      <a:r>
                        <a:rPr lang="en-US" sz="1600" b="0" i="0" u="none" strike="noStrike" dirty="0" smtClean="0">
                          <a:solidFill>
                            <a:schemeClr val="tx1"/>
                          </a:solidFill>
                          <a:effectLst/>
                          <a:latin typeface="Calibri"/>
                        </a:rPr>
                        <a:t>Local/Regional</a:t>
                      </a:r>
                      <a:endParaRPr lang="en-US" sz="1600" b="0" i="0" u="none" strike="noStrike" dirty="0">
                        <a:solidFill>
                          <a:schemeClr val="tx1"/>
                        </a:solidFill>
                        <a:effectLst/>
                        <a:latin typeface="Calibri"/>
                      </a:endParaRPr>
                    </a:p>
                  </a:txBody>
                  <a:tcPr marL="8039" marR="8039" marT="8039" marB="0"/>
                </a:tc>
                <a:tc>
                  <a:txBody>
                    <a:bodyPr/>
                    <a:lstStyle/>
                    <a:p>
                      <a:pPr algn="r" fontAlgn="t"/>
                      <a:r>
                        <a:rPr lang="en-US" sz="1600" u="none" strike="noStrike" dirty="0">
                          <a:effectLst/>
                        </a:rPr>
                        <a:t>                596 </a:t>
                      </a:r>
                      <a:endParaRPr lang="en-US" sz="1600" b="0" i="0" u="none" strike="noStrike" dirty="0">
                        <a:solidFill>
                          <a:srgbClr val="000000"/>
                        </a:solidFill>
                        <a:effectLst/>
                        <a:latin typeface="Calibri"/>
                      </a:endParaRPr>
                    </a:p>
                  </a:txBody>
                  <a:tcPr marL="8039" marR="8039" marT="8039" marB="0"/>
                </a:tc>
                <a:tc>
                  <a:txBody>
                    <a:bodyPr/>
                    <a:lstStyle/>
                    <a:p>
                      <a:pPr algn="r" fontAlgn="t"/>
                      <a:r>
                        <a:rPr lang="en-US" sz="1600" u="none" strike="noStrike">
                          <a:effectLst/>
                        </a:rPr>
                        <a:t>                     186 </a:t>
                      </a:r>
                      <a:endParaRPr lang="en-US" sz="1600" b="0" i="0" u="none" strike="noStrike">
                        <a:solidFill>
                          <a:srgbClr val="000000"/>
                        </a:solidFill>
                        <a:effectLst/>
                        <a:latin typeface="Calibri"/>
                      </a:endParaRPr>
                    </a:p>
                  </a:txBody>
                  <a:tcPr marL="8039" marR="8039" marT="8039" marB="0"/>
                </a:tc>
                <a:tc>
                  <a:txBody>
                    <a:bodyPr/>
                    <a:lstStyle/>
                    <a:p>
                      <a:pPr algn="r" fontAlgn="t"/>
                      <a:r>
                        <a:rPr lang="en-US" sz="1600" u="none" strike="noStrike" dirty="0">
                          <a:effectLst/>
                        </a:rPr>
                        <a:t>           7,000,000 </a:t>
                      </a:r>
                      <a:endParaRPr lang="en-US" sz="1600" b="0" i="0" u="none" strike="noStrike" dirty="0">
                        <a:solidFill>
                          <a:srgbClr val="000000"/>
                        </a:solidFill>
                        <a:effectLst/>
                        <a:latin typeface="Calibri"/>
                      </a:endParaRPr>
                    </a:p>
                  </a:txBody>
                  <a:tcPr marL="8039" marR="8039" marT="8039" marB="0"/>
                </a:tc>
              </a:tr>
            </a:tbl>
          </a:graphicData>
        </a:graphic>
      </p:graphicFrame>
    </p:spTree>
    <p:extLst>
      <p:ext uri="{BB962C8B-B14F-4D97-AF65-F5344CB8AC3E}">
        <p14:creationId xmlns:p14="http://schemas.microsoft.com/office/powerpoint/2010/main" val="19870486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12837"/>
            <a:ext cx="8229600" cy="4525963"/>
          </a:xfrm>
        </p:spPr>
        <p:txBody>
          <a:bodyPr>
            <a:normAutofit fontScale="92500" lnSpcReduction="10000"/>
          </a:bodyPr>
          <a:lstStyle/>
          <a:p>
            <a:r>
              <a:rPr lang="en-US" dirty="0">
                <a:solidFill>
                  <a:srgbClr val="FF0000"/>
                </a:solidFill>
              </a:rPr>
              <a:t>Metropolitan Governments </a:t>
            </a:r>
            <a:r>
              <a:rPr lang="en-US" dirty="0"/>
              <a:t>such as Shanghai, Singapore and Toronto are single unitary government frameworks with only one government in charge of metropolitan </a:t>
            </a:r>
            <a:r>
              <a:rPr lang="en-US" dirty="0" smtClean="0"/>
              <a:t>issues;</a:t>
            </a:r>
          </a:p>
          <a:p>
            <a:endParaRPr lang="en-US" dirty="0" smtClean="0"/>
          </a:p>
          <a:p>
            <a:r>
              <a:rPr lang="en-US" dirty="0" smtClean="0">
                <a:solidFill>
                  <a:srgbClr val="FF0000"/>
                </a:solidFill>
              </a:rPr>
              <a:t>Metropolitan Councils </a:t>
            </a:r>
            <a:r>
              <a:rPr lang="en-US" dirty="0"/>
              <a:t>are hybrid metropolitan governance arrangements in which a regional government such as in London or Tokyo or a Council such as in Paris, which manages a large area with a medium size number of </a:t>
            </a:r>
            <a:r>
              <a:rPr lang="en-US" dirty="0" smtClean="0"/>
              <a:t>governments; </a:t>
            </a:r>
            <a:endParaRPr lang="en-US" dirty="0"/>
          </a:p>
        </p:txBody>
      </p:sp>
      <p:sp>
        <p:nvSpPr>
          <p:cNvPr id="4" name="Slide Number Placeholder 3"/>
          <p:cNvSpPr>
            <a:spLocks noGrp="1"/>
          </p:cNvSpPr>
          <p:nvPr>
            <p:ph type="sldNum" sz="quarter" idx="12"/>
          </p:nvPr>
        </p:nvSpPr>
        <p:spPr/>
        <p:txBody>
          <a:bodyPr/>
          <a:lstStyle/>
          <a:p>
            <a:fld id="{BFA66043-28C4-4D89-A02C-A2C7E4F85713}" type="slidenum">
              <a:rPr lang="en-US" smtClean="0"/>
              <a:t>18</a:t>
            </a:fld>
            <a:endParaRPr lang="en-US" dirty="0"/>
          </a:p>
        </p:txBody>
      </p:sp>
    </p:spTree>
    <p:extLst>
      <p:ext uri="{BB962C8B-B14F-4D97-AF65-F5344CB8AC3E}">
        <p14:creationId xmlns:p14="http://schemas.microsoft.com/office/powerpoint/2010/main" val="129746470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55637"/>
            <a:ext cx="8229600" cy="5745163"/>
          </a:xfrm>
        </p:spPr>
        <p:txBody>
          <a:bodyPr>
            <a:normAutofit fontScale="92500" lnSpcReduction="10000"/>
          </a:bodyPr>
          <a:lstStyle/>
          <a:p>
            <a:r>
              <a:rPr lang="en-US" dirty="0" smtClean="0">
                <a:solidFill>
                  <a:srgbClr val="FF0000"/>
                </a:solidFill>
              </a:rPr>
              <a:t>Territorial Polycentrism:</a:t>
            </a:r>
            <a:r>
              <a:rPr lang="en-US" dirty="0" smtClean="0"/>
              <a:t> </a:t>
            </a:r>
            <a:r>
              <a:rPr lang="en-US" dirty="0"/>
              <a:t>metropolitan governance is usually sector based but local or state in implementation over large physical </a:t>
            </a:r>
            <a:r>
              <a:rPr lang="en-US" dirty="0" smtClean="0"/>
              <a:t>areas;</a:t>
            </a:r>
          </a:p>
          <a:p>
            <a:endParaRPr lang="en-US" dirty="0" smtClean="0"/>
          </a:p>
          <a:p>
            <a:r>
              <a:rPr lang="en-US" dirty="0" smtClean="0">
                <a:solidFill>
                  <a:srgbClr val="FF0000"/>
                </a:solidFill>
              </a:rPr>
              <a:t>Single </a:t>
            </a:r>
            <a:r>
              <a:rPr lang="en-US" dirty="0">
                <a:solidFill>
                  <a:srgbClr val="FF0000"/>
                </a:solidFill>
              </a:rPr>
              <a:t>Purpose Districts </a:t>
            </a:r>
            <a:r>
              <a:rPr lang="en-US" dirty="0"/>
              <a:t>generally vary in that sector implementation encompasses different local areas that are small in size and </a:t>
            </a:r>
            <a:r>
              <a:rPr lang="en-US" dirty="0" smtClean="0"/>
              <a:t>population;</a:t>
            </a:r>
          </a:p>
          <a:p>
            <a:endParaRPr lang="en-US" dirty="0" smtClean="0"/>
          </a:p>
          <a:p>
            <a:r>
              <a:rPr lang="en-US" dirty="0" smtClean="0">
                <a:solidFill>
                  <a:srgbClr val="FF0000"/>
                </a:solidFill>
              </a:rPr>
              <a:t>Inter-Local </a:t>
            </a:r>
            <a:r>
              <a:rPr lang="en-US" dirty="0">
                <a:solidFill>
                  <a:srgbClr val="FF0000"/>
                </a:solidFill>
              </a:rPr>
              <a:t>Cooperation </a:t>
            </a:r>
            <a:r>
              <a:rPr lang="en-US" dirty="0" smtClean="0"/>
              <a:t>tend </a:t>
            </a:r>
            <a:r>
              <a:rPr lang="en-US" dirty="0"/>
              <a:t>to emphasize pragmatic solutions in which stakeholders – different governments or civil society – come together to solve specific problems.</a:t>
            </a:r>
          </a:p>
        </p:txBody>
      </p:sp>
      <p:sp>
        <p:nvSpPr>
          <p:cNvPr id="4" name="Slide Number Placeholder 3"/>
          <p:cNvSpPr>
            <a:spLocks noGrp="1"/>
          </p:cNvSpPr>
          <p:nvPr>
            <p:ph type="sldNum" sz="quarter" idx="12"/>
          </p:nvPr>
        </p:nvSpPr>
        <p:spPr/>
        <p:txBody>
          <a:bodyPr/>
          <a:lstStyle/>
          <a:p>
            <a:fld id="{BFA66043-28C4-4D89-A02C-A2C7E4F85713}" type="slidenum">
              <a:rPr lang="en-US" smtClean="0"/>
              <a:t>19</a:t>
            </a:fld>
            <a:endParaRPr lang="en-US" dirty="0"/>
          </a:p>
        </p:txBody>
      </p:sp>
    </p:spTree>
    <p:extLst>
      <p:ext uri="{BB962C8B-B14F-4D97-AF65-F5344CB8AC3E}">
        <p14:creationId xmlns:p14="http://schemas.microsoft.com/office/powerpoint/2010/main" val="8137328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rPr>
              <a:t>Table of Contents</a:t>
            </a:r>
            <a:endParaRPr lang="en-US" dirty="0">
              <a:solidFill>
                <a:srgbClr val="00B050"/>
              </a:solidFill>
            </a:endParaRPr>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Study Purpose: </a:t>
            </a:r>
            <a:r>
              <a:rPr lang="en-US" dirty="0" smtClean="0">
                <a:solidFill>
                  <a:srgbClr val="FF0000"/>
                </a:solidFill>
              </a:rPr>
              <a:t>International Metropolitan Governance Typology, Cases and Recommendations</a:t>
            </a:r>
          </a:p>
          <a:p>
            <a:pPr marL="0" indent="0">
              <a:buNone/>
            </a:pPr>
            <a:endParaRPr lang="en-US" dirty="0" smtClean="0"/>
          </a:p>
          <a:p>
            <a:pPr marL="0" indent="0">
              <a:buNone/>
            </a:pPr>
            <a:r>
              <a:rPr lang="en-US" dirty="0" smtClean="0"/>
              <a:t>Typology: </a:t>
            </a:r>
            <a:r>
              <a:rPr lang="en-US" dirty="0" smtClean="0">
                <a:solidFill>
                  <a:srgbClr val="FF0000"/>
                </a:solidFill>
              </a:rPr>
              <a:t>Space, Institutions and Participation in Metropolitan Governance</a:t>
            </a:r>
          </a:p>
          <a:p>
            <a:pPr marL="0" indent="0">
              <a:buNone/>
            </a:pPr>
            <a:endParaRPr lang="en-US" dirty="0" smtClean="0">
              <a:solidFill>
                <a:srgbClr val="FF0000"/>
              </a:solidFill>
            </a:endParaRPr>
          </a:p>
          <a:p>
            <a:pPr marL="0" indent="0">
              <a:buNone/>
            </a:pPr>
            <a:r>
              <a:rPr lang="en-US" dirty="0" smtClean="0"/>
              <a:t>Case Studies: </a:t>
            </a:r>
            <a:r>
              <a:rPr lang="en-US" dirty="0" smtClean="0">
                <a:solidFill>
                  <a:srgbClr val="FF0000"/>
                </a:solidFill>
              </a:rPr>
              <a:t>Pragmatic,</a:t>
            </a:r>
            <a:r>
              <a:rPr lang="en-US" dirty="0" smtClean="0"/>
              <a:t> </a:t>
            </a:r>
            <a:r>
              <a:rPr lang="en-US" dirty="0" smtClean="0">
                <a:solidFill>
                  <a:srgbClr val="FF0000"/>
                </a:solidFill>
              </a:rPr>
              <a:t>Bottom-up</a:t>
            </a:r>
            <a:r>
              <a:rPr lang="en-US" dirty="0">
                <a:solidFill>
                  <a:srgbClr val="FF0000"/>
                </a:solidFill>
              </a:rPr>
              <a:t>, </a:t>
            </a:r>
            <a:r>
              <a:rPr lang="en-US" dirty="0" smtClean="0">
                <a:solidFill>
                  <a:srgbClr val="FF0000"/>
                </a:solidFill>
              </a:rPr>
              <a:t>Informal </a:t>
            </a:r>
            <a:r>
              <a:rPr lang="en-US" dirty="0">
                <a:solidFill>
                  <a:srgbClr val="FF0000"/>
                </a:solidFill>
              </a:rPr>
              <a:t>and </a:t>
            </a:r>
            <a:r>
              <a:rPr lang="en-US" dirty="0" err="1" smtClean="0">
                <a:solidFill>
                  <a:srgbClr val="FF0000"/>
                </a:solidFill>
              </a:rPr>
              <a:t>Sectoral</a:t>
            </a:r>
            <a:r>
              <a:rPr lang="en-US" dirty="0" smtClean="0">
                <a:solidFill>
                  <a:srgbClr val="FF0000"/>
                </a:solidFill>
              </a:rPr>
              <a:t> Models</a:t>
            </a:r>
          </a:p>
          <a:p>
            <a:pPr marL="0" indent="0">
              <a:buNone/>
            </a:pPr>
            <a:endParaRPr lang="en-US" dirty="0">
              <a:solidFill>
                <a:srgbClr val="FF0000"/>
              </a:solidFill>
            </a:endParaRPr>
          </a:p>
          <a:p>
            <a:pPr marL="0" indent="0">
              <a:buNone/>
            </a:pPr>
            <a:r>
              <a:rPr lang="en-US" dirty="0" smtClean="0"/>
              <a:t>Recommendations: </a:t>
            </a:r>
            <a:r>
              <a:rPr lang="en-US" dirty="0" smtClean="0">
                <a:solidFill>
                  <a:srgbClr val="FF0000"/>
                </a:solidFill>
              </a:rPr>
              <a:t>Create and Formalize Metropolitan Coalitions</a:t>
            </a:r>
            <a:endParaRPr lang="en-US" dirty="0">
              <a:solidFill>
                <a:srgbClr val="FF0000"/>
              </a:solidFill>
            </a:endParaRPr>
          </a:p>
          <a:p>
            <a:endParaRPr lang="en-US" dirty="0"/>
          </a:p>
        </p:txBody>
      </p:sp>
      <p:sp>
        <p:nvSpPr>
          <p:cNvPr id="4" name="Slide Number Placeholder 3"/>
          <p:cNvSpPr>
            <a:spLocks noGrp="1"/>
          </p:cNvSpPr>
          <p:nvPr>
            <p:ph type="sldNum" sz="quarter" idx="12"/>
          </p:nvPr>
        </p:nvSpPr>
        <p:spPr/>
        <p:txBody>
          <a:bodyPr/>
          <a:lstStyle/>
          <a:p>
            <a:fld id="{BFA66043-28C4-4D89-A02C-A2C7E4F85713}" type="slidenum">
              <a:rPr lang="en-US" smtClean="0"/>
              <a:t>2</a:t>
            </a:fld>
            <a:endParaRPr lang="en-US" dirty="0"/>
          </a:p>
        </p:txBody>
      </p:sp>
    </p:spTree>
    <p:extLst>
      <p:ext uri="{BB962C8B-B14F-4D97-AF65-F5344CB8AC3E}">
        <p14:creationId xmlns:p14="http://schemas.microsoft.com/office/powerpoint/2010/main" val="197641904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220200" cy="1143000"/>
          </a:xfrm>
        </p:spPr>
        <p:txBody>
          <a:bodyPr>
            <a:normAutofit fontScale="90000"/>
          </a:bodyPr>
          <a:lstStyle/>
          <a:p>
            <a:r>
              <a:rPr lang="en-US" dirty="0" smtClean="0">
                <a:solidFill>
                  <a:srgbClr val="00B050"/>
                </a:solidFill>
              </a:rPr>
              <a:t>Metropolitan Governance Characteristics</a:t>
            </a:r>
            <a:endParaRPr lang="en-US" dirty="0">
              <a:solidFill>
                <a:srgbClr val="00B050"/>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851332048"/>
              </p:ext>
            </p:extLst>
          </p:nvPr>
        </p:nvGraphicFramePr>
        <p:xfrm>
          <a:off x="685800" y="4033520"/>
          <a:ext cx="7772401" cy="2291080"/>
        </p:xfrm>
        <a:graphic>
          <a:graphicData uri="http://schemas.openxmlformats.org/drawingml/2006/table">
            <a:tbl>
              <a:tblPr firstRow="1" bandRow="1">
                <a:tableStyleId>{5C22544A-7EE6-4342-B048-85BDC9FD1C3A}</a:tableStyleId>
              </a:tblPr>
              <a:tblGrid>
                <a:gridCol w="1859785"/>
                <a:gridCol w="1745968"/>
                <a:gridCol w="2189857"/>
                <a:gridCol w="1976791"/>
              </a:tblGrid>
              <a:tr h="370840">
                <a:tc>
                  <a:txBody>
                    <a:bodyPr/>
                    <a:lstStyle/>
                    <a:p>
                      <a:r>
                        <a:rPr lang="en-US" dirty="0" smtClean="0"/>
                        <a:t>Factors</a:t>
                      </a:r>
                      <a:endParaRPr lang="en-US" dirty="0"/>
                    </a:p>
                  </a:txBody>
                  <a:tcPr/>
                </a:tc>
                <a:tc>
                  <a:txBody>
                    <a:bodyPr/>
                    <a:lstStyle/>
                    <a:p>
                      <a:r>
                        <a:rPr lang="en-US" dirty="0" smtClean="0"/>
                        <a:t>Description</a:t>
                      </a:r>
                      <a:endParaRPr lang="en-US" dirty="0"/>
                    </a:p>
                  </a:txBody>
                  <a:tcPr/>
                </a:tc>
                <a:tc>
                  <a:txBody>
                    <a:bodyPr/>
                    <a:lstStyle/>
                    <a:p>
                      <a:r>
                        <a:rPr lang="en-US" dirty="0" smtClean="0"/>
                        <a:t>Characteristics</a:t>
                      </a:r>
                      <a:endParaRPr lang="en-US" dirty="0"/>
                    </a:p>
                  </a:txBody>
                  <a:tcPr/>
                </a:tc>
                <a:tc>
                  <a:txBody>
                    <a:bodyPr/>
                    <a:lstStyle/>
                    <a:p>
                      <a:r>
                        <a:rPr lang="en-US" dirty="0" smtClean="0"/>
                        <a:t>Options</a:t>
                      </a:r>
                      <a:endParaRPr lang="en-US" dirty="0"/>
                    </a:p>
                  </a:txBody>
                  <a:tcPr/>
                </a:tc>
              </a:tr>
              <a:tr h="370840">
                <a:tc>
                  <a:txBody>
                    <a:bodyPr/>
                    <a:lstStyle/>
                    <a:p>
                      <a:r>
                        <a:rPr lang="en-US" dirty="0" smtClean="0"/>
                        <a:t>Region</a:t>
                      </a:r>
                      <a:endParaRPr lang="en-US" dirty="0"/>
                    </a:p>
                  </a:txBody>
                  <a:tcPr/>
                </a:tc>
                <a:tc>
                  <a:txBody>
                    <a:bodyPr/>
                    <a:lstStyle/>
                    <a:p>
                      <a:r>
                        <a:rPr lang="en-US" dirty="0" smtClean="0"/>
                        <a:t>Spatial</a:t>
                      </a:r>
                      <a:endParaRPr lang="en-US" dirty="0"/>
                    </a:p>
                  </a:txBody>
                  <a:tcPr/>
                </a:tc>
                <a:tc>
                  <a:txBody>
                    <a:bodyPr/>
                    <a:lstStyle/>
                    <a:p>
                      <a:pPr marL="285750" indent="-285750">
                        <a:buFont typeface="Arial" pitchFamily="34" charset="0"/>
                        <a:buChar char="•"/>
                      </a:pPr>
                      <a:r>
                        <a:rPr lang="en-US" dirty="0" smtClean="0"/>
                        <a:t>Functional</a:t>
                      </a:r>
                    </a:p>
                    <a:p>
                      <a:pPr marL="285750" indent="-285750">
                        <a:buFont typeface="Arial" pitchFamily="34" charset="0"/>
                        <a:buChar char="•"/>
                      </a:pPr>
                      <a:r>
                        <a:rPr lang="en-US" dirty="0" smtClean="0"/>
                        <a:t>Administrative</a:t>
                      </a:r>
                      <a:endParaRPr lang="en-US" dirty="0"/>
                    </a:p>
                  </a:txBody>
                  <a:tcPr/>
                </a:tc>
                <a:tc>
                  <a:txBody>
                    <a:bodyPr/>
                    <a:lstStyle/>
                    <a:p>
                      <a:pPr marL="285750" indent="-285750">
                        <a:buFont typeface="Arial" pitchFamily="34" charset="0"/>
                        <a:buChar char="•"/>
                      </a:pPr>
                      <a:r>
                        <a:rPr lang="en-US" dirty="0" smtClean="0"/>
                        <a:t>Metropolitan</a:t>
                      </a:r>
                    </a:p>
                    <a:p>
                      <a:pPr marL="285750" indent="-285750">
                        <a:buFont typeface="Arial" pitchFamily="34" charset="0"/>
                        <a:buChar char="•"/>
                      </a:pPr>
                      <a:r>
                        <a:rPr lang="en-US" dirty="0" smtClean="0"/>
                        <a:t>Local</a:t>
                      </a:r>
                      <a:endParaRPr lang="en-US" dirty="0"/>
                    </a:p>
                  </a:txBody>
                  <a:tcPr/>
                </a:tc>
              </a:tr>
              <a:tr h="370840">
                <a:tc>
                  <a:txBody>
                    <a:bodyPr/>
                    <a:lstStyle/>
                    <a:p>
                      <a:r>
                        <a:rPr lang="en-US" dirty="0" smtClean="0"/>
                        <a:t>Management</a:t>
                      </a:r>
                      <a:endParaRPr lang="en-US" dirty="0"/>
                    </a:p>
                  </a:txBody>
                  <a:tcPr/>
                </a:tc>
                <a:tc>
                  <a:txBody>
                    <a:bodyPr/>
                    <a:lstStyle/>
                    <a:p>
                      <a:r>
                        <a:rPr lang="en-US" dirty="0" smtClean="0"/>
                        <a:t>Institutional</a:t>
                      </a:r>
                      <a:endParaRPr lang="en-US" dirty="0"/>
                    </a:p>
                  </a:txBody>
                  <a:tcPr/>
                </a:tc>
                <a:tc>
                  <a:txBody>
                    <a:bodyPr/>
                    <a:lstStyle/>
                    <a:p>
                      <a:pPr marL="285750" indent="-285750">
                        <a:buFont typeface="Arial" pitchFamily="34" charset="0"/>
                        <a:buChar char="•"/>
                      </a:pPr>
                      <a:r>
                        <a:rPr lang="en-US" dirty="0" smtClean="0"/>
                        <a:t>Vertical</a:t>
                      </a:r>
                    </a:p>
                    <a:p>
                      <a:pPr marL="285750" indent="-285750">
                        <a:buFont typeface="Arial" pitchFamily="34" charset="0"/>
                        <a:buChar char="•"/>
                      </a:pPr>
                      <a:r>
                        <a:rPr lang="en-US" dirty="0" smtClean="0"/>
                        <a:t>Horizontal</a:t>
                      </a:r>
                      <a:endParaRPr lang="en-US" dirty="0"/>
                    </a:p>
                  </a:txBody>
                  <a:tcPr/>
                </a:tc>
                <a:tc>
                  <a:txBody>
                    <a:bodyPr/>
                    <a:lstStyle/>
                    <a:p>
                      <a:pPr marL="285750" indent="-285750">
                        <a:buFont typeface="Arial" pitchFamily="34" charset="0"/>
                        <a:buChar char="•"/>
                      </a:pPr>
                      <a:r>
                        <a:rPr lang="en-US" dirty="0" smtClean="0"/>
                        <a:t>Organization</a:t>
                      </a:r>
                    </a:p>
                    <a:p>
                      <a:pPr marL="285750" indent="-285750">
                        <a:buFont typeface="Arial" pitchFamily="34" charset="0"/>
                        <a:buChar char="•"/>
                      </a:pPr>
                      <a:r>
                        <a:rPr lang="en-US" dirty="0" smtClean="0"/>
                        <a:t>Implementation</a:t>
                      </a:r>
                      <a:endParaRPr lang="en-US" dirty="0"/>
                    </a:p>
                  </a:txBody>
                  <a:tcPr/>
                </a:tc>
              </a:tr>
              <a:tr h="370840">
                <a:tc>
                  <a:txBody>
                    <a:bodyPr/>
                    <a:lstStyle/>
                    <a:p>
                      <a:r>
                        <a:rPr lang="en-US" dirty="0" smtClean="0"/>
                        <a:t>Participation</a:t>
                      </a:r>
                      <a:endParaRPr lang="en-US" dirty="0"/>
                    </a:p>
                  </a:txBody>
                  <a:tcPr/>
                </a:tc>
                <a:tc>
                  <a:txBody>
                    <a:bodyPr/>
                    <a:lstStyle/>
                    <a:p>
                      <a:r>
                        <a:rPr lang="en-US" dirty="0" smtClean="0"/>
                        <a:t>Political</a:t>
                      </a:r>
                      <a:endParaRPr lang="en-US" dirty="0"/>
                    </a:p>
                  </a:txBody>
                  <a:tcPr/>
                </a:tc>
                <a:tc>
                  <a:txBody>
                    <a:bodyPr/>
                    <a:lstStyle/>
                    <a:p>
                      <a:pPr marL="285750" indent="-285750">
                        <a:buFont typeface="Arial" pitchFamily="34" charset="0"/>
                        <a:buChar char="•"/>
                      </a:pPr>
                      <a:r>
                        <a:rPr lang="en-US" dirty="0" smtClean="0"/>
                        <a:t>Decision Making</a:t>
                      </a:r>
                    </a:p>
                    <a:p>
                      <a:pPr marL="285750" indent="-285750">
                        <a:buFont typeface="Arial" pitchFamily="34" charset="0"/>
                        <a:buChar char="•"/>
                      </a:pPr>
                      <a:r>
                        <a:rPr lang="en-US" dirty="0" smtClean="0"/>
                        <a:t>Engagement</a:t>
                      </a:r>
                      <a:endParaRPr lang="en-US" dirty="0"/>
                    </a:p>
                  </a:txBody>
                  <a:tcPr/>
                </a:tc>
                <a:tc>
                  <a:txBody>
                    <a:bodyPr/>
                    <a:lstStyle/>
                    <a:p>
                      <a:pPr marL="285750" indent="-285750">
                        <a:buFont typeface="Arial" pitchFamily="34" charset="0"/>
                        <a:buChar char="•"/>
                      </a:pPr>
                      <a:r>
                        <a:rPr lang="en-US" dirty="0" smtClean="0"/>
                        <a:t>Metropolitan</a:t>
                      </a:r>
                    </a:p>
                    <a:p>
                      <a:pPr marL="285750" indent="-285750">
                        <a:buFont typeface="Arial" pitchFamily="34" charset="0"/>
                        <a:buChar char="•"/>
                      </a:pPr>
                      <a:r>
                        <a:rPr lang="en-US" dirty="0" smtClean="0"/>
                        <a:t>Local</a:t>
                      </a:r>
                      <a:endParaRPr lang="en-US" dirty="0"/>
                    </a:p>
                  </a:txBody>
                  <a:tcPr/>
                </a:tc>
              </a:tr>
            </a:tbl>
          </a:graphicData>
        </a:graphic>
      </p:graphicFrame>
      <p:sp>
        <p:nvSpPr>
          <p:cNvPr id="4" name="Slide Number Placeholder 3"/>
          <p:cNvSpPr>
            <a:spLocks noGrp="1"/>
          </p:cNvSpPr>
          <p:nvPr>
            <p:ph type="sldNum" sz="quarter" idx="12"/>
          </p:nvPr>
        </p:nvSpPr>
        <p:spPr/>
        <p:txBody>
          <a:bodyPr/>
          <a:lstStyle/>
          <a:p>
            <a:fld id="{BFA66043-28C4-4D89-A02C-A2C7E4F85713}" type="slidenum">
              <a:rPr lang="en-US" smtClean="0"/>
              <a:t>20</a:t>
            </a:fld>
            <a:endParaRPr lang="en-US" dirty="0"/>
          </a:p>
        </p:txBody>
      </p:sp>
      <p:sp>
        <p:nvSpPr>
          <p:cNvPr id="6" name="Content Placeholder 2"/>
          <p:cNvSpPr txBox="1">
            <a:spLocks/>
          </p:cNvSpPr>
          <p:nvPr/>
        </p:nvSpPr>
        <p:spPr>
          <a:xfrm>
            <a:off x="152400" y="1524000"/>
            <a:ext cx="8686800" cy="2209800"/>
          </a:xfrm>
          <a:prstGeom prst="rect">
            <a:avLst/>
          </a:prstGeom>
        </p:spPr>
        <p:txBody>
          <a:bodyPr vert="horz" lIns="91440" tIns="45720" rIns="91440" bIns="45720" rtlCol="0">
            <a:normAutofit fontScale="775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r>
              <a:rPr lang="en-US" sz="3300" dirty="0" smtClean="0">
                <a:solidFill>
                  <a:srgbClr val="FF0000"/>
                </a:solidFill>
              </a:rPr>
              <a:t>Region: </a:t>
            </a:r>
            <a:r>
              <a:rPr lang="en-US" sz="3300" dirty="0" smtClean="0"/>
              <a:t>Functional and administrative coordination and city-region alignment;</a:t>
            </a:r>
            <a:endParaRPr lang="en-US" sz="3300" dirty="0" smtClean="0">
              <a:solidFill>
                <a:srgbClr val="FF0000"/>
              </a:solidFill>
            </a:endParaRPr>
          </a:p>
          <a:p>
            <a:pPr lvl="1"/>
            <a:r>
              <a:rPr lang="en-US" sz="3300" dirty="0" smtClean="0">
                <a:solidFill>
                  <a:srgbClr val="FF0000"/>
                </a:solidFill>
              </a:rPr>
              <a:t>Management: </a:t>
            </a:r>
            <a:r>
              <a:rPr lang="en-US" sz="3300" dirty="0" smtClean="0"/>
              <a:t>Vertical and horizontal mechanisms for efficiency, transparency and accountability;</a:t>
            </a:r>
          </a:p>
          <a:p>
            <a:pPr lvl="1"/>
            <a:r>
              <a:rPr lang="en-US" sz="3300" dirty="0" smtClean="0">
                <a:solidFill>
                  <a:srgbClr val="FF0000"/>
                </a:solidFill>
              </a:rPr>
              <a:t>Participation: </a:t>
            </a:r>
            <a:r>
              <a:rPr lang="en-US" sz="3300" dirty="0" smtClean="0"/>
              <a:t>Multi-actor inclusion through democratic decision making and engagement</a:t>
            </a:r>
          </a:p>
          <a:p>
            <a:pPr marL="0" indent="0">
              <a:buFont typeface="Arial" pitchFamily="34" charset="0"/>
              <a:buNone/>
            </a:pPr>
            <a:endParaRPr lang="en-US" dirty="0" smtClean="0"/>
          </a:p>
          <a:p>
            <a:pPr marL="0" indent="0">
              <a:buFont typeface="Arial" pitchFamily="34" charset="0"/>
              <a:buNone/>
            </a:pPr>
            <a:endParaRPr lang="en-US" dirty="0" smtClean="0"/>
          </a:p>
          <a:p>
            <a:pPr lvl="1"/>
            <a:endParaRPr lang="en-US" dirty="0" smtClean="0"/>
          </a:p>
          <a:p>
            <a:endParaRPr lang="en-US" dirty="0"/>
          </a:p>
        </p:txBody>
      </p:sp>
    </p:spTree>
    <p:extLst>
      <p:ext uri="{BB962C8B-B14F-4D97-AF65-F5344CB8AC3E}">
        <p14:creationId xmlns:p14="http://schemas.microsoft.com/office/powerpoint/2010/main" val="8059329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solidFill>
                  <a:srgbClr val="00B050"/>
                </a:solidFill>
              </a:rPr>
              <a:t>Case Studies Evaluation</a:t>
            </a:r>
            <a:endParaRPr lang="en-US" dirty="0">
              <a:solidFill>
                <a:srgbClr val="00B050"/>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526161080"/>
              </p:ext>
            </p:extLst>
          </p:nvPr>
        </p:nvGraphicFramePr>
        <p:xfrm>
          <a:off x="76202" y="1295400"/>
          <a:ext cx="8991597" cy="4577080"/>
        </p:xfrm>
        <a:graphic>
          <a:graphicData uri="http://schemas.openxmlformats.org/drawingml/2006/table">
            <a:tbl>
              <a:tblPr firstRow="1" bandRow="1">
                <a:tableStyleId>{2D5ABB26-0587-4C30-8999-92F81FD0307C}</a:tableStyleId>
              </a:tblPr>
              <a:tblGrid>
                <a:gridCol w="1511193"/>
                <a:gridCol w="1689205"/>
                <a:gridCol w="1828800"/>
                <a:gridCol w="1922288"/>
                <a:gridCol w="2040111"/>
              </a:tblGrid>
              <a:tr h="370840">
                <a:tc>
                  <a:txBody>
                    <a:bodyPr/>
                    <a:lstStyle/>
                    <a:p>
                      <a:pPr algn="ctr"/>
                      <a:r>
                        <a:rPr lang="en-US" b="1" dirty="0" smtClean="0">
                          <a:solidFill>
                            <a:srgbClr val="00B050"/>
                          </a:solidFill>
                        </a:rPr>
                        <a:t>Model</a:t>
                      </a:r>
                      <a:endParaRPr lang="en-US" b="1" dirty="0">
                        <a:solidFill>
                          <a:srgbClr val="00B050"/>
                        </a:solidFill>
                      </a:endParaRPr>
                    </a:p>
                  </a:txBody>
                  <a:tcPr marL="90601" marR="906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smtClean="0">
                          <a:solidFill>
                            <a:srgbClr val="00B050"/>
                          </a:solidFill>
                        </a:rPr>
                        <a:t>EXAMPLES</a:t>
                      </a:r>
                      <a:endParaRPr lang="en-US" b="1" dirty="0">
                        <a:solidFill>
                          <a:srgbClr val="00B050"/>
                        </a:solidFill>
                      </a:endParaRPr>
                    </a:p>
                  </a:txBody>
                  <a:tcPr marL="90601" marR="906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b="1" dirty="0" smtClean="0">
                          <a:solidFill>
                            <a:srgbClr val="00B050"/>
                          </a:solidFill>
                        </a:rPr>
                        <a:t>Region</a:t>
                      </a:r>
                      <a:endParaRPr lang="en-US" b="1" dirty="0">
                        <a:solidFill>
                          <a:srgbClr val="00B050"/>
                        </a:solidFill>
                      </a:endParaRPr>
                    </a:p>
                  </a:txBody>
                  <a:tcPr marL="90601" marR="906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smtClean="0">
                          <a:solidFill>
                            <a:srgbClr val="00B050"/>
                          </a:solidFill>
                        </a:rPr>
                        <a:t>Management</a:t>
                      </a:r>
                      <a:endParaRPr lang="en-US" b="1" dirty="0">
                        <a:solidFill>
                          <a:srgbClr val="00B050"/>
                        </a:solidFill>
                      </a:endParaRPr>
                    </a:p>
                  </a:txBody>
                  <a:tcPr marL="90601" marR="906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b="1" dirty="0" smtClean="0">
                          <a:solidFill>
                            <a:srgbClr val="00B050"/>
                          </a:solidFill>
                        </a:rPr>
                        <a:t>Participation</a:t>
                      </a:r>
                      <a:endParaRPr lang="en-US" b="1" dirty="0">
                        <a:solidFill>
                          <a:srgbClr val="00B050"/>
                        </a:solidFill>
                      </a:endParaRPr>
                    </a:p>
                  </a:txBody>
                  <a:tcPr marL="90601" marR="906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b="1" dirty="0" smtClean="0">
                          <a:solidFill>
                            <a:srgbClr val="FF0000"/>
                          </a:solidFill>
                        </a:rPr>
                        <a:t>Metropolitan Government</a:t>
                      </a:r>
                      <a:endParaRPr lang="en-US" b="1" dirty="0">
                        <a:solidFill>
                          <a:srgbClr val="FF0000"/>
                        </a:solidFill>
                      </a:endParaRPr>
                    </a:p>
                  </a:txBody>
                  <a:tcPr marL="90601" marR="906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itchFamily="34" charset="0"/>
                        <a:buChar char="•"/>
                      </a:pPr>
                      <a:r>
                        <a:rPr lang="en-US" sz="1600" dirty="0" smtClean="0"/>
                        <a:t>Shanghai</a:t>
                      </a:r>
                    </a:p>
                    <a:p>
                      <a:pPr marL="285750" indent="-285750">
                        <a:buFont typeface="Arial" pitchFamily="34" charset="0"/>
                        <a:buChar char="•"/>
                      </a:pPr>
                      <a:r>
                        <a:rPr lang="en-US" sz="1600" dirty="0" smtClean="0"/>
                        <a:t>Singapore</a:t>
                      </a:r>
                    </a:p>
                    <a:p>
                      <a:pPr marL="285750" indent="-285750">
                        <a:buFont typeface="Arial" pitchFamily="34" charset="0"/>
                        <a:buChar char="•"/>
                      </a:pPr>
                      <a:r>
                        <a:rPr lang="en-US" sz="1600" dirty="0" smtClean="0"/>
                        <a:t>Toronto</a:t>
                      </a:r>
                      <a:endParaRPr lang="en-US" sz="1600" dirty="0"/>
                    </a:p>
                  </a:txBody>
                  <a:tcPr marL="90601" marR="906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1600" dirty="0" smtClean="0"/>
                        <a:t>Metropolitan Functionalism and Administration</a:t>
                      </a:r>
                      <a:endParaRPr lang="en-US" sz="1600" dirty="0"/>
                    </a:p>
                  </a:txBody>
                  <a:tcPr marL="90601" marR="906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Vertical</a:t>
                      </a:r>
                      <a:r>
                        <a:rPr lang="en-US" sz="1600" baseline="0" dirty="0" smtClean="0"/>
                        <a:t> Organization and Implementation</a:t>
                      </a:r>
                      <a:endParaRPr lang="en-US" sz="1600" dirty="0"/>
                    </a:p>
                  </a:txBody>
                  <a:tcPr marL="90601" marR="906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Metropolitan </a:t>
                      </a:r>
                      <a:r>
                        <a:rPr lang="en-US" sz="1600" baseline="0" dirty="0" smtClean="0"/>
                        <a:t>Decision-making  and Engagement</a:t>
                      </a:r>
                      <a:endParaRPr lang="en-US" sz="1600" dirty="0"/>
                    </a:p>
                  </a:txBody>
                  <a:tcPr marL="90601" marR="906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b="1" dirty="0" smtClean="0">
                          <a:solidFill>
                            <a:srgbClr val="FF0000"/>
                          </a:solidFill>
                        </a:rPr>
                        <a:t>Metropolitan Council</a:t>
                      </a:r>
                      <a:endParaRPr lang="en-US" b="1" dirty="0">
                        <a:solidFill>
                          <a:srgbClr val="FF0000"/>
                        </a:solidFill>
                      </a:endParaRPr>
                    </a:p>
                  </a:txBody>
                  <a:tcPr marL="90601" marR="906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itchFamily="34" charset="0"/>
                        <a:buChar char="•"/>
                      </a:pPr>
                      <a:r>
                        <a:rPr lang="en-US" sz="1600" dirty="0" smtClean="0"/>
                        <a:t>London</a:t>
                      </a:r>
                    </a:p>
                    <a:p>
                      <a:pPr marL="285750" indent="-285750">
                        <a:buFont typeface="Arial" pitchFamily="34" charset="0"/>
                        <a:buChar char="•"/>
                      </a:pPr>
                      <a:r>
                        <a:rPr lang="en-US" sz="1600" dirty="0" smtClean="0"/>
                        <a:t>Paris</a:t>
                      </a:r>
                    </a:p>
                    <a:p>
                      <a:pPr marL="285750" indent="-285750">
                        <a:buFont typeface="Arial" pitchFamily="34" charset="0"/>
                        <a:buChar char="•"/>
                      </a:pPr>
                      <a:r>
                        <a:rPr lang="en-US" sz="1600" dirty="0" smtClean="0"/>
                        <a:t>Tokyo</a:t>
                      </a:r>
                      <a:endParaRPr lang="en-US" sz="1600" dirty="0"/>
                    </a:p>
                  </a:txBody>
                  <a:tcPr marL="90601" marR="906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1600" dirty="0" smtClean="0"/>
                        <a:t>Metropolitan / Local Functionalism and Administration</a:t>
                      </a:r>
                      <a:endParaRPr lang="en-US" sz="1600" dirty="0"/>
                    </a:p>
                  </a:txBody>
                  <a:tcPr marL="90601" marR="906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Vertical / Horizontal Organization and Implementation</a:t>
                      </a:r>
                      <a:endParaRPr lang="en-US" sz="1600" dirty="0"/>
                    </a:p>
                  </a:txBody>
                  <a:tcPr marL="90601" marR="906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Metropolitan / Local Decision-making and Engagement</a:t>
                      </a:r>
                      <a:endParaRPr lang="en-US" sz="1600" dirty="0"/>
                    </a:p>
                  </a:txBody>
                  <a:tcPr marL="90601" marR="906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b="1" dirty="0" smtClean="0">
                          <a:solidFill>
                            <a:srgbClr val="FF0000"/>
                          </a:solidFill>
                        </a:rPr>
                        <a:t>Territorial Polycentrism</a:t>
                      </a:r>
                      <a:endParaRPr lang="en-US" b="1" dirty="0">
                        <a:solidFill>
                          <a:srgbClr val="FF0000"/>
                        </a:solidFill>
                      </a:endParaRPr>
                    </a:p>
                  </a:txBody>
                  <a:tcPr marL="90601" marR="906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itchFamily="34" charset="0"/>
                        <a:buChar char="•"/>
                      </a:pPr>
                      <a:r>
                        <a:rPr lang="en-US" sz="1600" dirty="0" smtClean="0"/>
                        <a:t>Buenos Aires</a:t>
                      </a:r>
                    </a:p>
                    <a:p>
                      <a:pPr marL="285750" indent="-285750">
                        <a:buFont typeface="Arial" pitchFamily="34" charset="0"/>
                        <a:buChar char="•"/>
                      </a:pPr>
                      <a:r>
                        <a:rPr lang="en-US" sz="1600" dirty="0" smtClean="0"/>
                        <a:t>Los Angeles</a:t>
                      </a:r>
                    </a:p>
                    <a:p>
                      <a:pPr marL="285750" indent="-285750">
                        <a:buFont typeface="Arial" pitchFamily="34" charset="0"/>
                        <a:buChar char="•"/>
                      </a:pPr>
                      <a:r>
                        <a:rPr lang="en-US" sz="1600" dirty="0" smtClean="0"/>
                        <a:t>Rio de Janeiro</a:t>
                      </a:r>
                      <a:endParaRPr lang="en-US" sz="1600" dirty="0"/>
                    </a:p>
                  </a:txBody>
                  <a:tcPr marL="90601" marR="906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1600" dirty="0" smtClean="0"/>
                        <a:t>Local Functionalism</a:t>
                      </a:r>
                      <a:r>
                        <a:rPr lang="en-US" sz="1600" baseline="0" dirty="0" smtClean="0"/>
                        <a:t> and Administration</a:t>
                      </a:r>
                      <a:endParaRPr lang="en-US" sz="1600" dirty="0"/>
                    </a:p>
                  </a:txBody>
                  <a:tcPr marL="90601" marR="906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Fragmented</a:t>
                      </a:r>
                      <a:r>
                        <a:rPr lang="en-US" sz="1600" baseline="0" dirty="0" smtClean="0"/>
                        <a:t> Organization and Implementation</a:t>
                      </a:r>
                      <a:endParaRPr lang="en-US" sz="1600" dirty="0"/>
                    </a:p>
                  </a:txBody>
                  <a:tcPr marL="90601" marR="906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Localized </a:t>
                      </a:r>
                      <a:r>
                        <a:rPr lang="en-US" sz="1600" baseline="0" dirty="0" smtClean="0"/>
                        <a:t>Decision-making and Engagement </a:t>
                      </a:r>
                      <a:endParaRPr lang="en-US" sz="1600" dirty="0"/>
                    </a:p>
                  </a:txBody>
                  <a:tcPr marL="90601" marR="906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b="1" dirty="0" smtClean="0">
                          <a:solidFill>
                            <a:srgbClr val="FF0000"/>
                          </a:solidFill>
                        </a:rPr>
                        <a:t>Single Purpose</a:t>
                      </a:r>
                      <a:r>
                        <a:rPr lang="en-US" b="1" baseline="0" dirty="0" smtClean="0">
                          <a:solidFill>
                            <a:srgbClr val="FF0000"/>
                          </a:solidFill>
                        </a:rPr>
                        <a:t> District</a:t>
                      </a:r>
                      <a:endParaRPr lang="en-US" b="1" dirty="0">
                        <a:solidFill>
                          <a:srgbClr val="FF0000"/>
                        </a:solidFill>
                      </a:endParaRPr>
                    </a:p>
                  </a:txBody>
                  <a:tcPr marL="90601" marR="906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itchFamily="34" charset="0"/>
                        <a:buChar char="•"/>
                      </a:pPr>
                      <a:r>
                        <a:rPr lang="en-US" sz="1600" dirty="0" smtClean="0"/>
                        <a:t>Barcelona</a:t>
                      </a:r>
                    </a:p>
                    <a:p>
                      <a:pPr marL="285750" indent="-285750">
                        <a:buFont typeface="Arial" pitchFamily="34" charset="0"/>
                        <a:buChar char="•"/>
                      </a:pPr>
                      <a:r>
                        <a:rPr lang="en-US" sz="1600" dirty="0" smtClean="0"/>
                        <a:t>Madrid</a:t>
                      </a:r>
                    </a:p>
                    <a:p>
                      <a:pPr marL="285750" indent="-285750">
                        <a:buFont typeface="Arial" pitchFamily="34" charset="0"/>
                        <a:buChar char="•"/>
                      </a:pPr>
                      <a:r>
                        <a:rPr lang="en-US" sz="1600" dirty="0" smtClean="0"/>
                        <a:t>Mexico City</a:t>
                      </a:r>
                      <a:endParaRPr lang="en-US" sz="1600" dirty="0"/>
                    </a:p>
                  </a:txBody>
                  <a:tcPr marL="90601" marR="906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1600" dirty="0" smtClean="0"/>
                        <a:t>Service-based</a:t>
                      </a:r>
                      <a:r>
                        <a:rPr lang="en-US" sz="1600" baseline="0" dirty="0" smtClean="0"/>
                        <a:t> Functionalism and Administration </a:t>
                      </a:r>
                      <a:endParaRPr lang="en-US" sz="1600" dirty="0"/>
                    </a:p>
                  </a:txBody>
                  <a:tcPr marL="90601" marR="906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Horizontal Organization and Implementation</a:t>
                      </a:r>
                      <a:endParaRPr lang="en-US" sz="1600" dirty="0"/>
                    </a:p>
                  </a:txBody>
                  <a:tcPr marL="90601" marR="906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District Decision-making and Local Engagement</a:t>
                      </a:r>
                      <a:endParaRPr lang="en-US" sz="1600" dirty="0"/>
                    </a:p>
                  </a:txBody>
                  <a:tcPr marL="90601" marR="906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r>
                        <a:rPr lang="en-US" b="1" dirty="0" smtClean="0">
                          <a:solidFill>
                            <a:srgbClr val="FF0000"/>
                          </a:solidFill>
                        </a:rPr>
                        <a:t>Inter-local Cooperation</a:t>
                      </a:r>
                      <a:endParaRPr lang="en-US" b="1" dirty="0">
                        <a:solidFill>
                          <a:srgbClr val="FF0000"/>
                        </a:solidFill>
                      </a:endParaRPr>
                    </a:p>
                  </a:txBody>
                  <a:tcPr marL="90601" marR="906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285750" indent="-285750">
                        <a:buFont typeface="Arial" pitchFamily="34" charset="0"/>
                        <a:buChar char="•"/>
                      </a:pPr>
                      <a:r>
                        <a:rPr lang="en-US" sz="1600" dirty="0" smtClean="0"/>
                        <a:t>New York</a:t>
                      </a:r>
                    </a:p>
                    <a:p>
                      <a:pPr marL="285750" indent="-285750">
                        <a:buFont typeface="Arial" pitchFamily="34" charset="0"/>
                        <a:buChar char="•"/>
                      </a:pPr>
                      <a:r>
                        <a:rPr lang="en-US" sz="1600" dirty="0" smtClean="0"/>
                        <a:t>Sydney</a:t>
                      </a:r>
                    </a:p>
                    <a:p>
                      <a:pPr marL="285750" indent="-285750">
                        <a:buFont typeface="Arial" pitchFamily="34" charset="0"/>
                        <a:buChar char="•"/>
                      </a:pPr>
                      <a:r>
                        <a:rPr lang="en-US" sz="1600" dirty="0" smtClean="0"/>
                        <a:t>Lima</a:t>
                      </a:r>
                      <a:endParaRPr lang="en-US" sz="1600" dirty="0"/>
                    </a:p>
                  </a:txBody>
                  <a:tcPr marL="90601" marR="906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r>
                        <a:rPr lang="en-US" sz="1600" dirty="0" smtClean="0"/>
                        <a:t>Regional Functionalism</a:t>
                      </a:r>
                      <a:r>
                        <a:rPr lang="en-US" sz="1600" baseline="0" dirty="0" smtClean="0"/>
                        <a:t> and Administration</a:t>
                      </a:r>
                      <a:endParaRPr lang="en-US" sz="1600" dirty="0"/>
                    </a:p>
                  </a:txBody>
                  <a:tcPr marL="90601" marR="906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dirty="0" smtClean="0"/>
                        <a:t>Horizontal Organization and Implementation</a:t>
                      </a:r>
                      <a:endParaRPr lang="en-US" sz="1600" dirty="0"/>
                    </a:p>
                  </a:txBody>
                  <a:tcPr marL="90601" marR="906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sz="1600" baseline="0" dirty="0" smtClean="0"/>
                        <a:t>Multiple-actor Decision-making and Engagement</a:t>
                      </a:r>
                      <a:endParaRPr lang="en-US" sz="1600" dirty="0"/>
                    </a:p>
                  </a:txBody>
                  <a:tcPr marL="90601" marR="90601">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4" name="Slide Number Placeholder 3"/>
          <p:cNvSpPr>
            <a:spLocks noGrp="1"/>
          </p:cNvSpPr>
          <p:nvPr>
            <p:ph type="sldNum" sz="quarter" idx="12"/>
          </p:nvPr>
        </p:nvSpPr>
        <p:spPr/>
        <p:txBody>
          <a:bodyPr/>
          <a:lstStyle/>
          <a:p>
            <a:fld id="{BFA66043-28C4-4D89-A02C-A2C7E4F85713}" type="slidenum">
              <a:rPr lang="en-US" smtClean="0"/>
              <a:t>21</a:t>
            </a:fld>
            <a:endParaRPr lang="en-US" dirty="0"/>
          </a:p>
        </p:txBody>
      </p:sp>
    </p:spTree>
    <p:extLst>
      <p:ext uri="{BB962C8B-B14F-4D97-AF65-F5344CB8AC3E}">
        <p14:creationId xmlns:p14="http://schemas.microsoft.com/office/powerpoint/2010/main" val="19225727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77500" lnSpcReduction="20000"/>
          </a:bodyPr>
          <a:lstStyle/>
          <a:p>
            <a:r>
              <a:rPr lang="en-US" dirty="0">
                <a:solidFill>
                  <a:srgbClr val="FF0000"/>
                </a:solidFill>
              </a:rPr>
              <a:t>Metropolitan Governments </a:t>
            </a:r>
            <a:r>
              <a:rPr lang="en-US" dirty="0"/>
              <a:t>encompass a metropolitan wide functional and administrative region and are usually vertically managed organizationally and for implementation. Participation in the political process is undertaken by metropolitan institutions that regulate decision-making and </a:t>
            </a:r>
            <a:r>
              <a:rPr lang="en-US" dirty="0" smtClean="0"/>
              <a:t>engagement;</a:t>
            </a:r>
          </a:p>
          <a:p>
            <a:endParaRPr lang="en-US" dirty="0"/>
          </a:p>
          <a:p>
            <a:r>
              <a:rPr lang="en-US" dirty="0">
                <a:solidFill>
                  <a:srgbClr val="FF0000"/>
                </a:solidFill>
              </a:rPr>
              <a:t>Metropolitan Councils </a:t>
            </a:r>
            <a:r>
              <a:rPr lang="en-US" dirty="0"/>
              <a:t>have a combined metropolitan and local functional and administration with an emphasis on metropolitan functions and local administration. The organization and implementation functions combine hierarchical metro-local institutionalized systems but frequently rely on the coordination of localities within the umbrella of the metropolitan council. Participation is also hybrid with metropolitan and local opportunities for democratic engagement</a:t>
            </a:r>
          </a:p>
        </p:txBody>
      </p:sp>
      <p:sp>
        <p:nvSpPr>
          <p:cNvPr id="4" name="Slide Number Placeholder 3"/>
          <p:cNvSpPr>
            <a:spLocks noGrp="1"/>
          </p:cNvSpPr>
          <p:nvPr>
            <p:ph type="sldNum" sz="quarter" idx="12"/>
          </p:nvPr>
        </p:nvSpPr>
        <p:spPr/>
        <p:txBody>
          <a:bodyPr/>
          <a:lstStyle/>
          <a:p>
            <a:fld id="{BFA66043-28C4-4D89-A02C-A2C7E4F85713}" type="slidenum">
              <a:rPr lang="en-US" smtClean="0"/>
              <a:t>22</a:t>
            </a:fld>
            <a:endParaRPr lang="en-US" dirty="0"/>
          </a:p>
        </p:txBody>
      </p:sp>
    </p:spTree>
    <p:extLst>
      <p:ext uri="{BB962C8B-B14F-4D97-AF65-F5344CB8AC3E}">
        <p14:creationId xmlns:p14="http://schemas.microsoft.com/office/powerpoint/2010/main" val="23237791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3962400"/>
          </a:xfrm>
        </p:spPr>
        <p:txBody>
          <a:bodyPr/>
          <a:lstStyle/>
          <a:p>
            <a:r>
              <a:rPr lang="en-US" dirty="0"/>
              <a:t>In a </a:t>
            </a:r>
            <a:r>
              <a:rPr lang="en-US" dirty="0">
                <a:solidFill>
                  <a:srgbClr val="FF0000"/>
                </a:solidFill>
              </a:rPr>
              <a:t>Territorial Polycentrism </a:t>
            </a:r>
            <a:r>
              <a:rPr lang="en-US" dirty="0"/>
              <a:t>model local functions and administration prevail and this tends to rely upon a fragmented organization and implementation structure for policies and plans and localized decision-making and </a:t>
            </a:r>
            <a:r>
              <a:rPr lang="en-US" dirty="0" smtClean="0"/>
              <a:t>engagement;</a:t>
            </a:r>
            <a:endParaRPr lang="en-US" dirty="0"/>
          </a:p>
        </p:txBody>
      </p:sp>
      <p:sp>
        <p:nvSpPr>
          <p:cNvPr id="4" name="Slide Number Placeholder 3"/>
          <p:cNvSpPr>
            <a:spLocks noGrp="1"/>
          </p:cNvSpPr>
          <p:nvPr>
            <p:ph type="sldNum" sz="quarter" idx="12"/>
          </p:nvPr>
        </p:nvSpPr>
        <p:spPr/>
        <p:txBody>
          <a:bodyPr/>
          <a:lstStyle/>
          <a:p>
            <a:fld id="{BFA66043-28C4-4D89-A02C-A2C7E4F85713}" type="slidenum">
              <a:rPr lang="en-US" smtClean="0"/>
              <a:t>23</a:t>
            </a:fld>
            <a:endParaRPr lang="en-US" dirty="0"/>
          </a:p>
        </p:txBody>
      </p:sp>
    </p:spTree>
    <p:extLst>
      <p:ext uri="{BB962C8B-B14F-4D97-AF65-F5344CB8AC3E}">
        <p14:creationId xmlns:p14="http://schemas.microsoft.com/office/powerpoint/2010/main" val="169950476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762000"/>
            <a:ext cx="8382000" cy="5486400"/>
          </a:xfrm>
        </p:spPr>
        <p:txBody>
          <a:bodyPr>
            <a:normAutofit fontScale="77500" lnSpcReduction="20000"/>
          </a:bodyPr>
          <a:lstStyle/>
          <a:p>
            <a:r>
              <a:rPr lang="en-US" dirty="0">
                <a:solidFill>
                  <a:srgbClr val="FF0000"/>
                </a:solidFill>
              </a:rPr>
              <a:t>Single Purpose Districts </a:t>
            </a:r>
            <a:r>
              <a:rPr lang="en-US" dirty="0"/>
              <a:t>are service based and have a functional metropolitan scale and can have hybrid administrative boundaries. Institutionally the intergovernmental relations tend to be horizontal in that all localities participate as equals. Decisions are made at the district level while engagement tends to be localized.</a:t>
            </a:r>
          </a:p>
          <a:p>
            <a:endParaRPr lang="en-US" dirty="0"/>
          </a:p>
          <a:p>
            <a:r>
              <a:rPr lang="en-US" dirty="0">
                <a:solidFill>
                  <a:srgbClr val="FF0000"/>
                </a:solidFill>
              </a:rPr>
              <a:t>Inter-Local Cooperation </a:t>
            </a:r>
            <a:r>
              <a:rPr lang="en-US" dirty="0"/>
              <a:t>arrangements have a regional functional and administrative spatial boundary and localities participate horizontally in inter-governmental relations while multiple actors participate in decision making through a robust civil society engagement. A variant of this model are state run metropolitan areas, for example, in Sydney, in which governance is jurisdiction of the state.</a:t>
            </a:r>
          </a:p>
          <a:p>
            <a:endParaRPr lang="en-US" dirty="0"/>
          </a:p>
        </p:txBody>
      </p:sp>
      <p:sp>
        <p:nvSpPr>
          <p:cNvPr id="4" name="Slide Number Placeholder 3"/>
          <p:cNvSpPr>
            <a:spLocks noGrp="1"/>
          </p:cNvSpPr>
          <p:nvPr>
            <p:ph type="sldNum" sz="quarter" idx="12"/>
          </p:nvPr>
        </p:nvSpPr>
        <p:spPr/>
        <p:txBody>
          <a:bodyPr/>
          <a:lstStyle/>
          <a:p>
            <a:fld id="{BFA66043-28C4-4D89-A02C-A2C7E4F85713}" type="slidenum">
              <a:rPr lang="en-US" smtClean="0"/>
              <a:t>24</a:t>
            </a:fld>
            <a:endParaRPr lang="en-US" dirty="0"/>
          </a:p>
        </p:txBody>
      </p:sp>
    </p:spTree>
    <p:extLst>
      <p:ext uri="{BB962C8B-B14F-4D97-AF65-F5344CB8AC3E}">
        <p14:creationId xmlns:p14="http://schemas.microsoft.com/office/powerpoint/2010/main" val="278594959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74638"/>
            <a:ext cx="9144000" cy="1143000"/>
          </a:xfrm>
        </p:spPr>
        <p:txBody>
          <a:bodyPr>
            <a:normAutofit fontScale="90000"/>
          </a:bodyPr>
          <a:lstStyle/>
          <a:p>
            <a:r>
              <a:rPr lang="en-US" dirty="0" smtClean="0">
                <a:solidFill>
                  <a:srgbClr val="00B050"/>
                </a:solidFill>
              </a:rPr>
              <a:t>Metropolitan Governance Best Practices</a:t>
            </a:r>
            <a:endParaRPr lang="en-US" dirty="0">
              <a:solidFill>
                <a:srgbClr val="00B050"/>
              </a:solidFill>
            </a:endParaRPr>
          </a:p>
        </p:txBody>
      </p:sp>
      <p:sp>
        <p:nvSpPr>
          <p:cNvPr id="4" name="Content Placeholder 3"/>
          <p:cNvSpPr>
            <a:spLocks noGrp="1"/>
          </p:cNvSpPr>
          <p:nvPr>
            <p:ph idx="1"/>
          </p:nvPr>
        </p:nvSpPr>
        <p:spPr/>
        <p:txBody>
          <a:bodyPr>
            <a:normAutofit fontScale="77500" lnSpcReduction="20000"/>
          </a:bodyPr>
          <a:lstStyle/>
          <a:p>
            <a:pPr marL="0" indent="0">
              <a:buNone/>
            </a:pPr>
            <a:r>
              <a:rPr lang="en-US" dirty="0"/>
              <a:t>Metropolitan areas are places where settlements and economic activity expands across institutionalized boundaries and beyond the reach of stable, pre-existing governance arrangements. This causes absence of territorial controls or guidance for these urban agglomerations, shortcomings in management capabilities and experience, and lack of sufficient consultation in attempts to solve common </a:t>
            </a:r>
            <a:r>
              <a:rPr lang="en-US" dirty="0" smtClean="0"/>
              <a:t>problems.</a:t>
            </a:r>
          </a:p>
          <a:p>
            <a:pPr marL="0" indent="0">
              <a:buNone/>
            </a:pPr>
            <a:endParaRPr lang="en-US" dirty="0"/>
          </a:p>
          <a:p>
            <a:pPr marL="0" indent="0">
              <a:buNone/>
            </a:pPr>
            <a:r>
              <a:rPr lang="en-US" dirty="0"/>
              <a:t>For the purposes of this </a:t>
            </a:r>
            <a:r>
              <a:rPr lang="en-US" dirty="0" smtClean="0"/>
              <a:t>presentation, </a:t>
            </a:r>
            <a:r>
              <a:rPr lang="en-US" dirty="0"/>
              <a:t>our analysis of best practices in metropolitan governance allows us to recommend that </a:t>
            </a:r>
            <a:r>
              <a:rPr lang="en-US" dirty="0">
                <a:solidFill>
                  <a:srgbClr val="FF0000"/>
                </a:solidFill>
              </a:rPr>
              <a:t>Single Purpose Districts </a:t>
            </a:r>
            <a:r>
              <a:rPr lang="en-US" dirty="0"/>
              <a:t>and </a:t>
            </a:r>
            <a:r>
              <a:rPr lang="en-US" dirty="0">
                <a:solidFill>
                  <a:srgbClr val="FF0000"/>
                </a:solidFill>
              </a:rPr>
              <a:t>Inter-local Cooperation </a:t>
            </a:r>
            <a:r>
              <a:rPr lang="en-US" dirty="0"/>
              <a:t>are the optimal models to analyze further for their relevance to </a:t>
            </a:r>
            <a:r>
              <a:rPr lang="en-US" dirty="0" smtClean="0"/>
              <a:t>metropolitan </a:t>
            </a:r>
            <a:r>
              <a:rPr lang="en-US" dirty="0"/>
              <a:t>regions, based on the following considerations: </a:t>
            </a:r>
          </a:p>
        </p:txBody>
      </p:sp>
      <p:sp>
        <p:nvSpPr>
          <p:cNvPr id="2" name="Slide Number Placeholder 1"/>
          <p:cNvSpPr>
            <a:spLocks noGrp="1"/>
          </p:cNvSpPr>
          <p:nvPr>
            <p:ph type="sldNum" sz="quarter" idx="12"/>
          </p:nvPr>
        </p:nvSpPr>
        <p:spPr/>
        <p:txBody>
          <a:bodyPr/>
          <a:lstStyle/>
          <a:p>
            <a:fld id="{BFA66043-28C4-4D89-A02C-A2C7E4F85713}" type="slidenum">
              <a:rPr lang="en-US" smtClean="0"/>
              <a:t>25</a:t>
            </a:fld>
            <a:endParaRPr lang="en-US" dirty="0"/>
          </a:p>
        </p:txBody>
      </p:sp>
    </p:spTree>
    <p:extLst>
      <p:ext uri="{BB962C8B-B14F-4D97-AF65-F5344CB8AC3E}">
        <p14:creationId xmlns:p14="http://schemas.microsoft.com/office/powerpoint/2010/main" val="100931500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85000" lnSpcReduction="20000"/>
          </a:bodyPr>
          <a:lstStyle/>
          <a:p>
            <a:pPr marL="0" indent="0">
              <a:buNone/>
            </a:pPr>
            <a:r>
              <a:rPr lang="en-US" dirty="0"/>
              <a:t>A metropolitan area needs to define the region’s scope in terms of its </a:t>
            </a:r>
            <a:r>
              <a:rPr lang="en-US" b="1" dirty="0">
                <a:solidFill>
                  <a:srgbClr val="00B050"/>
                </a:solidFill>
              </a:rPr>
              <a:t>functional space coverage</a:t>
            </a:r>
            <a:r>
              <a:rPr lang="en-US" dirty="0"/>
              <a:t>, for example how it:</a:t>
            </a:r>
          </a:p>
          <a:p>
            <a:pPr marL="0" indent="0">
              <a:buNone/>
            </a:pPr>
            <a:endParaRPr lang="en-US" dirty="0"/>
          </a:p>
          <a:p>
            <a:pPr lvl="1"/>
            <a:r>
              <a:rPr lang="en-US" dirty="0" smtClean="0"/>
              <a:t>Provides </a:t>
            </a:r>
            <a:r>
              <a:rPr lang="en-US" dirty="0"/>
              <a:t>metropolitan growth boundaries;</a:t>
            </a:r>
          </a:p>
          <a:p>
            <a:pPr lvl="1"/>
            <a:r>
              <a:rPr lang="en-US" dirty="0" smtClean="0"/>
              <a:t>Focuses </a:t>
            </a:r>
            <a:r>
              <a:rPr lang="en-US" dirty="0"/>
              <a:t>on </a:t>
            </a:r>
            <a:r>
              <a:rPr lang="en-US" dirty="0" err="1"/>
              <a:t>sectoral</a:t>
            </a:r>
            <a:r>
              <a:rPr lang="en-US" dirty="0"/>
              <a:t> delivery of services;</a:t>
            </a:r>
          </a:p>
          <a:p>
            <a:pPr lvl="1"/>
            <a:r>
              <a:rPr lang="en-US" dirty="0" smtClean="0"/>
              <a:t>Promotes </a:t>
            </a:r>
            <a:r>
              <a:rPr lang="en-US" dirty="0"/>
              <a:t>sustainability goals and objectives</a:t>
            </a:r>
          </a:p>
          <a:p>
            <a:endParaRPr lang="en-US" dirty="0"/>
          </a:p>
          <a:p>
            <a:pPr marL="0" indent="0">
              <a:buNone/>
            </a:pPr>
            <a:r>
              <a:rPr lang="en-US" dirty="0"/>
              <a:t>A metropolitan also area needs to </a:t>
            </a:r>
            <a:r>
              <a:rPr lang="en-US" b="1" dirty="0">
                <a:solidFill>
                  <a:srgbClr val="00B050"/>
                </a:solidFill>
              </a:rPr>
              <a:t>build on historic regulatory frameworks</a:t>
            </a:r>
            <a:r>
              <a:rPr lang="en-US" dirty="0"/>
              <a:t> and clarify municipal, state and national relations to:</a:t>
            </a:r>
          </a:p>
          <a:p>
            <a:endParaRPr lang="en-US" dirty="0"/>
          </a:p>
          <a:p>
            <a:pPr lvl="1"/>
            <a:r>
              <a:rPr lang="en-US" dirty="0" smtClean="0"/>
              <a:t>Move </a:t>
            </a:r>
            <a:r>
              <a:rPr lang="en-US" dirty="0"/>
              <a:t>from government to governance;</a:t>
            </a:r>
          </a:p>
          <a:p>
            <a:pPr lvl="1"/>
            <a:r>
              <a:rPr lang="en-US" dirty="0" smtClean="0"/>
              <a:t>Build </a:t>
            </a:r>
            <a:r>
              <a:rPr lang="en-US" dirty="0"/>
              <a:t>upon business &amp; civic leadership;</a:t>
            </a:r>
          </a:p>
          <a:p>
            <a:pPr lvl="1"/>
            <a:r>
              <a:rPr lang="en-US" dirty="0" smtClean="0"/>
              <a:t>Foster </a:t>
            </a:r>
            <a:r>
              <a:rPr lang="en-US" dirty="0"/>
              <a:t>active public participation</a:t>
            </a:r>
          </a:p>
          <a:p>
            <a:endParaRPr lang="en-US" dirty="0"/>
          </a:p>
        </p:txBody>
      </p:sp>
      <p:sp>
        <p:nvSpPr>
          <p:cNvPr id="4" name="Slide Number Placeholder 3"/>
          <p:cNvSpPr>
            <a:spLocks noGrp="1"/>
          </p:cNvSpPr>
          <p:nvPr>
            <p:ph type="sldNum" sz="quarter" idx="12"/>
          </p:nvPr>
        </p:nvSpPr>
        <p:spPr/>
        <p:txBody>
          <a:bodyPr/>
          <a:lstStyle/>
          <a:p>
            <a:fld id="{BFA66043-28C4-4D89-A02C-A2C7E4F85713}" type="slidenum">
              <a:rPr lang="en-US" smtClean="0"/>
              <a:t>26</a:t>
            </a:fld>
            <a:endParaRPr lang="en-US" dirty="0"/>
          </a:p>
        </p:txBody>
      </p:sp>
    </p:spTree>
    <p:extLst>
      <p:ext uri="{BB962C8B-B14F-4D97-AF65-F5344CB8AC3E}">
        <p14:creationId xmlns:p14="http://schemas.microsoft.com/office/powerpoint/2010/main" val="277254095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Selected Case Studies</a:t>
            </a:r>
            <a:endParaRPr lang="en-US"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pPr marL="0" indent="0">
              <a:buNone/>
            </a:pPr>
            <a:r>
              <a:rPr lang="en-US" dirty="0"/>
              <a:t>Based on this analysis we have selected Case Studies for four world city regions --</a:t>
            </a:r>
            <a:r>
              <a:rPr lang="en-US" b="1" dirty="0">
                <a:solidFill>
                  <a:srgbClr val="00B050"/>
                </a:solidFill>
              </a:rPr>
              <a:t>Barcelona, </a:t>
            </a:r>
            <a:r>
              <a:rPr lang="en-US" b="1" dirty="0" smtClean="0">
                <a:solidFill>
                  <a:srgbClr val="00B050"/>
                </a:solidFill>
              </a:rPr>
              <a:t>New </a:t>
            </a:r>
            <a:r>
              <a:rPr lang="en-US" b="1" dirty="0">
                <a:solidFill>
                  <a:srgbClr val="00B050"/>
                </a:solidFill>
              </a:rPr>
              <a:t>York and Sydney</a:t>
            </a:r>
            <a:r>
              <a:rPr lang="en-US" dirty="0"/>
              <a:t>-- to document the in-depth characteristics of a set of metropolitan areas. Each of the four cases will describe in turn the following aspects: </a:t>
            </a:r>
          </a:p>
          <a:p>
            <a:endParaRPr lang="en-US" dirty="0"/>
          </a:p>
          <a:p>
            <a:pPr lvl="1"/>
            <a:r>
              <a:rPr lang="en-US" dirty="0" smtClean="0"/>
              <a:t>What </a:t>
            </a:r>
            <a:r>
              <a:rPr lang="en-US" dirty="0"/>
              <a:t>is its institutional arrangement? </a:t>
            </a:r>
          </a:p>
          <a:p>
            <a:pPr lvl="1"/>
            <a:r>
              <a:rPr lang="en-US" dirty="0" smtClean="0"/>
              <a:t>How </a:t>
            </a:r>
            <a:r>
              <a:rPr lang="en-US" dirty="0"/>
              <a:t>did metropolitan arrangement get established? </a:t>
            </a:r>
          </a:p>
          <a:p>
            <a:pPr lvl="1"/>
            <a:r>
              <a:rPr lang="en-US" dirty="0" smtClean="0"/>
              <a:t>How </a:t>
            </a:r>
            <a:r>
              <a:rPr lang="en-US" dirty="0"/>
              <a:t>does the Metropolitan area work? </a:t>
            </a:r>
          </a:p>
          <a:p>
            <a:pPr lvl="1"/>
            <a:r>
              <a:rPr lang="en-US" dirty="0" smtClean="0"/>
              <a:t>Implications </a:t>
            </a:r>
            <a:r>
              <a:rPr lang="en-US" dirty="0"/>
              <a:t>for </a:t>
            </a:r>
            <a:r>
              <a:rPr lang="en-US" dirty="0" smtClean="0"/>
              <a:t>metropolitan </a:t>
            </a:r>
            <a:r>
              <a:rPr lang="en-US" dirty="0"/>
              <a:t>areas</a:t>
            </a:r>
          </a:p>
          <a:p>
            <a:endParaRPr lang="en-US" dirty="0"/>
          </a:p>
        </p:txBody>
      </p:sp>
      <p:sp>
        <p:nvSpPr>
          <p:cNvPr id="4" name="Slide Number Placeholder 3"/>
          <p:cNvSpPr>
            <a:spLocks noGrp="1"/>
          </p:cNvSpPr>
          <p:nvPr>
            <p:ph type="sldNum" sz="quarter" idx="12"/>
          </p:nvPr>
        </p:nvSpPr>
        <p:spPr/>
        <p:txBody>
          <a:bodyPr/>
          <a:lstStyle/>
          <a:p>
            <a:fld id="{BFA66043-28C4-4D89-A02C-A2C7E4F85713}" type="slidenum">
              <a:rPr lang="en-US" smtClean="0"/>
              <a:t>27</a:t>
            </a:fld>
            <a:endParaRPr lang="en-US" dirty="0"/>
          </a:p>
        </p:txBody>
      </p:sp>
    </p:spTree>
    <p:extLst>
      <p:ext uri="{BB962C8B-B14F-4D97-AF65-F5344CB8AC3E}">
        <p14:creationId xmlns:p14="http://schemas.microsoft.com/office/powerpoint/2010/main" val="239551955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3400"/>
            <a:ext cx="9144000" cy="1143000"/>
          </a:xfrm>
        </p:spPr>
        <p:txBody>
          <a:bodyPr>
            <a:normAutofit fontScale="90000"/>
          </a:bodyPr>
          <a:lstStyle/>
          <a:p>
            <a:r>
              <a:rPr lang="en-US" dirty="0">
                <a:solidFill>
                  <a:srgbClr val="00B050"/>
                </a:solidFill>
              </a:rPr>
              <a:t>Barcelona: </a:t>
            </a:r>
            <a:r>
              <a:rPr lang="en-US" dirty="0" smtClean="0"/>
              <a:t/>
            </a:r>
            <a:br>
              <a:rPr lang="en-US" dirty="0" smtClean="0"/>
            </a:br>
            <a:r>
              <a:rPr lang="en-US" dirty="0" smtClean="0">
                <a:solidFill>
                  <a:srgbClr val="FF0000"/>
                </a:solidFill>
              </a:rPr>
              <a:t>Voluntary </a:t>
            </a:r>
            <a:r>
              <a:rPr lang="en-US" dirty="0">
                <a:solidFill>
                  <a:srgbClr val="FF0000"/>
                </a:solidFill>
              </a:rPr>
              <a:t>and Sector Based Cooperation </a:t>
            </a:r>
            <a:br>
              <a:rPr lang="en-US" dirty="0">
                <a:solidFill>
                  <a:srgbClr val="FF0000"/>
                </a:solidFill>
              </a:rPr>
            </a:br>
            <a:endParaRPr lang="en-US" dirty="0">
              <a:solidFill>
                <a:srgbClr val="FF0000"/>
              </a:solidFill>
            </a:endParaRPr>
          </a:p>
        </p:txBody>
      </p:sp>
      <p:sp>
        <p:nvSpPr>
          <p:cNvPr id="3" name="Content Placeholder 2"/>
          <p:cNvSpPr>
            <a:spLocks noGrp="1"/>
          </p:cNvSpPr>
          <p:nvPr>
            <p:ph idx="1"/>
          </p:nvPr>
        </p:nvSpPr>
        <p:spPr/>
        <p:txBody>
          <a:bodyPr>
            <a:normAutofit fontScale="62500" lnSpcReduction="20000"/>
          </a:bodyPr>
          <a:lstStyle/>
          <a:p>
            <a:endParaRPr lang="en-US" dirty="0"/>
          </a:p>
          <a:p>
            <a:pPr marL="0" indent="0">
              <a:buNone/>
            </a:pPr>
            <a:r>
              <a:rPr lang="en-US" dirty="0"/>
              <a:t>Barcelona, Spain is 803 KM2 in area, making it a small metropolitan area from a spatial perspective. It is defined in its metropolitan administrative boundary by the existence of 36 governments making it a middle range metropolis in terms of number of jurisdictions. In terms of population it is a small metropolitan area with 3.9 Million people, representing 10% of Spain’s population</a:t>
            </a:r>
            <a:r>
              <a:rPr lang="en-US" dirty="0" smtClean="0"/>
              <a:t>.</a:t>
            </a:r>
            <a:r>
              <a:rPr lang="en-US" dirty="0"/>
              <a:t> The institutional arrangement for the Barcelona metropolis is a result of the cooperation of the different local governments within the region on specific sector based issues. </a:t>
            </a:r>
            <a:endParaRPr lang="en-US" dirty="0" smtClean="0"/>
          </a:p>
          <a:p>
            <a:pPr marL="0" indent="0">
              <a:buNone/>
            </a:pPr>
            <a:endParaRPr lang="en-US" dirty="0"/>
          </a:p>
          <a:p>
            <a:pPr marL="0" indent="0">
              <a:buNone/>
            </a:pPr>
            <a:r>
              <a:rPr lang="en-US" dirty="0"/>
              <a:t>Implications for </a:t>
            </a:r>
            <a:r>
              <a:rPr lang="en-US" dirty="0" smtClean="0"/>
              <a:t>metropolitan </a:t>
            </a:r>
            <a:r>
              <a:rPr lang="en-US" dirty="0"/>
              <a:t>areas:</a:t>
            </a:r>
          </a:p>
          <a:p>
            <a:pPr marL="0" indent="0">
              <a:buNone/>
            </a:pPr>
            <a:endParaRPr lang="en-US" dirty="0"/>
          </a:p>
          <a:p>
            <a:pPr marL="857250" lvl="1" indent="-457200"/>
            <a:r>
              <a:rPr lang="en-US" dirty="0" smtClean="0"/>
              <a:t>Local </a:t>
            </a:r>
            <a:r>
              <a:rPr lang="en-US" dirty="0"/>
              <a:t>voluntary cooperation, by which municipal and other local governments agree to cooperate to address regional issues; </a:t>
            </a:r>
          </a:p>
          <a:p>
            <a:pPr marL="857250" lvl="1" indent="-457200"/>
            <a:endParaRPr lang="en-US" dirty="0"/>
          </a:p>
          <a:p>
            <a:pPr marL="857250" lvl="1" indent="-457200"/>
            <a:r>
              <a:rPr lang="en-US" dirty="0" smtClean="0"/>
              <a:t>Sector </a:t>
            </a:r>
            <a:r>
              <a:rPr lang="en-US" dirty="0"/>
              <a:t>based provision of services, that address specific and targeted issues that require metropolitan cooperation</a:t>
            </a:r>
          </a:p>
          <a:p>
            <a:pPr marL="0" indent="0">
              <a:buNone/>
            </a:pPr>
            <a:endParaRPr lang="en-US" dirty="0"/>
          </a:p>
          <a:p>
            <a:pPr marL="0" indent="0">
              <a:buNone/>
            </a:pPr>
            <a:endParaRPr lang="en-US" dirty="0"/>
          </a:p>
          <a:p>
            <a:endParaRPr lang="en-US" dirty="0"/>
          </a:p>
        </p:txBody>
      </p:sp>
      <p:sp>
        <p:nvSpPr>
          <p:cNvPr id="4" name="Slide Number Placeholder 3"/>
          <p:cNvSpPr>
            <a:spLocks noGrp="1"/>
          </p:cNvSpPr>
          <p:nvPr>
            <p:ph type="sldNum" sz="quarter" idx="12"/>
          </p:nvPr>
        </p:nvSpPr>
        <p:spPr/>
        <p:txBody>
          <a:bodyPr/>
          <a:lstStyle/>
          <a:p>
            <a:fld id="{BFA66043-28C4-4D89-A02C-A2C7E4F85713}" type="slidenum">
              <a:rPr lang="en-US" smtClean="0"/>
              <a:t>28</a:t>
            </a:fld>
            <a:endParaRPr lang="en-US" dirty="0"/>
          </a:p>
        </p:txBody>
      </p:sp>
    </p:spTree>
    <p:extLst>
      <p:ext uri="{BB962C8B-B14F-4D97-AF65-F5344CB8AC3E}">
        <p14:creationId xmlns:p14="http://schemas.microsoft.com/office/powerpoint/2010/main" val="105094043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a:solidFill>
                  <a:srgbClr val="00B050"/>
                </a:solidFill>
              </a:rPr>
              <a:t>New York: </a:t>
            </a:r>
            <a:r>
              <a:rPr lang="en-US" dirty="0" smtClean="0"/>
              <a:t/>
            </a:r>
            <a:br>
              <a:rPr lang="en-US" dirty="0" smtClean="0"/>
            </a:br>
            <a:r>
              <a:rPr lang="en-US" dirty="0" smtClean="0">
                <a:solidFill>
                  <a:srgbClr val="FF0000"/>
                </a:solidFill>
              </a:rPr>
              <a:t>A </a:t>
            </a:r>
            <a:r>
              <a:rPr lang="en-US" dirty="0" err="1">
                <a:solidFill>
                  <a:srgbClr val="FF0000"/>
                </a:solidFill>
              </a:rPr>
              <a:t>Sectoral</a:t>
            </a:r>
            <a:r>
              <a:rPr lang="en-US" dirty="0">
                <a:solidFill>
                  <a:srgbClr val="FF0000"/>
                </a:solidFill>
              </a:rPr>
              <a:t> and Civic Governance System</a:t>
            </a:r>
          </a:p>
        </p:txBody>
      </p:sp>
      <p:sp>
        <p:nvSpPr>
          <p:cNvPr id="3" name="Content Placeholder 2"/>
          <p:cNvSpPr>
            <a:spLocks noGrp="1"/>
          </p:cNvSpPr>
          <p:nvPr>
            <p:ph idx="1"/>
          </p:nvPr>
        </p:nvSpPr>
        <p:spPr/>
        <p:txBody>
          <a:bodyPr>
            <a:normAutofit fontScale="62500" lnSpcReduction="20000"/>
          </a:bodyPr>
          <a:lstStyle/>
          <a:p>
            <a:pPr marL="0" indent="0">
              <a:buNone/>
            </a:pPr>
            <a:r>
              <a:rPr lang="en-US" dirty="0"/>
              <a:t>New York, USA has one of the largest areas for its metropolitan boundary with 30,671 KM2. The administrative definition of its boundary for Census purposes includes portions of three US States, 31 counties and more than 900 incorporated municipalities. It also has a very large population with 17.8 Million people, representing 6% of the national population</a:t>
            </a:r>
            <a:r>
              <a:rPr lang="en-US" dirty="0" smtClean="0"/>
              <a:t>.</a:t>
            </a:r>
            <a:r>
              <a:rPr lang="en-US" dirty="0"/>
              <a:t> New York is a Sector based metropolis that services transportation through the Port Authority of New York and New Jersey, and the Metropolitan Transportation Authority and through a strong civic network reflected in the Regional Plan Association. </a:t>
            </a:r>
            <a:endParaRPr lang="en-US" dirty="0" smtClean="0"/>
          </a:p>
          <a:p>
            <a:pPr marL="0" indent="0">
              <a:buNone/>
            </a:pPr>
            <a:endParaRPr lang="en-US" dirty="0"/>
          </a:p>
          <a:p>
            <a:pPr marL="0" indent="0">
              <a:buNone/>
            </a:pPr>
            <a:r>
              <a:rPr lang="en-US" dirty="0"/>
              <a:t>Implications for </a:t>
            </a:r>
            <a:r>
              <a:rPr lang="en-US" dirty="0" smtClean="0"/>
              <a:t>metropolitan areas:</a:t>
            </a:r>
            <a:endParaRPr lang="en-US" dirty="0"/>
          </a:p>
          <a:p>
            <a:pPr marL="0" indent="0">
              <a:buNone/>
            </a:pPr>
            <a:endParaRPr lang="en-US" dirty="0"/>
          </a:p>
          <a:p>
            <a:pPr lvl="1"/>
            <a:r>
              <a:rPr lang="en-US" dirty="0" smtClean="0"/>
              <a:t>Sector </a:t>
            </a:r>
            <a:r>
              <a:rPr lang="en-US" dirty="0"/>
              <a:t>based governance, that shows how competing states can cooperate to promote bi-state services;</a:t>
            </a:r>
          </a:p>
          <a:p>
            <a:pPr lvl="1"/>
            <a:endParaRPr lang="en-US" dirty="0"/>
          </a:p>
          <a:p>
            <a:pPr lvl="1"/>
            <a:r>
              <a:rPr lang="en-US" dirty="0" smtClean="0"/>
              <a:t>Civic </a:t>
            </a:r>
            <a:r>
              <a:rPr lang="en-US" dirty="0"/>
              <a:t>led governance, which represents a pragmatic and cooperative strategy to include businesses and other actors.</a:t>
            </a:r>
          </a:p>
          <a:p>
            <a:pPr marL="0" indent="0">
              <a:buNone/>
            </a:pPr>
            <a:endParaRPr lang="en-US" dirty="0"/>
          </a:p>
        </p:txBody>
      </p:sp>
      <p:sp>
        <p:nvSpPr>
          <p:cNvPr id="4" name="Slide Number Placeholder 3"/>
          <p:cNvSpPr>
            <a:spLocks noGrp="1"/>
          </p:cNvSpPr>
          <p:nvPr>
            <p:ph type="sldNum" sz="quarter" idx="12"/>
          </p:nvPr>
        </p:nvSpPr>
        <p:spPr/>
        <p:txBody>
          <a:bodyPr/>
          <a:lstStyle/>
          <a:p>
            <a:fld id="{BFA66043-28C4-4D89-A02C-A2C7E4F85713}" type="slidenum">
              <a:rPr lang="en-US" smtClean="0"/>
              <a:t>29</a:t>
            </a:fld>
            <a:endParaRPr lang="en-US" dirty="0"/>
          </a:p>
        </p:txBody>
      </p:sp>
    </p:spTree>
    <p:extLst>
      <p:ext uri="{BB962C8B-B14F-4D97-AF65-F5344CB8AC3E}">
        <p14:creationId xmlns:p14="http://schemas.microsoft.com/office/powerpoint/2010/main" val="24184536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rPr>
              <a:t>Study Purpose</a:t>
            </a:r>
            <a:endParaRPr lang="en-US" dirty="0">
              <a:solidFill>
                <a:srgbClr val="00B050"/>
              </a:solidFill>
            </a:endParaRPr>
          </a:p>
        </p:txBody>
      </p:sp>
      <p:sp>
        <p:nvSpPr>
          <p:cNvPr id="3" name="Content Placeholder 2"/>
          <p:cNvSpPr>
            <a:spLocks noGrp="1"/>
          </p:cNvSpPr>
          <p:nvPr>
            <p:ph idx="1"/>
          </p:nvPr>
        </p:nvSpPr>
        <p:spPr/>
        <p:txBody>
          <a:bodyPr/>
          <a:lstStyle/>
          <a:p>
            <a:pPr marL="0" indent="0">
              <a:buNone/>
            </a:pPr>
            <a:r>
              <a:rPr lang="en-US" dirty="0"/>
              <a:t>The study set out to identify a typology for metropolitan governments, provide an evaluation of these models, develop specific case studies, select alternatives for metropolitan governance and recommend actions to improve how metropolitan coordination is </a:t>
            </a:r>
            <a:r>
              <a:rPr lang="en-US" dirty="0" smtClean="0"/>
              <a:t>undertaken. </a:t>
            </a:r>
            <a:endParaRPr lang="en-US" dirty="0"/>
          </a:p>
        </p:txBody>
      </p:sp>
      <p:sp>
        <p:nvSpPr>
          <p:cNvPr id="4" name="Slide Number Placeholder 3"/>
          <p:cNvSpPr>
            <a:spLocks noGrp="1"/>
          </p:cNvSpPr>
          <p:nvPr>
            <p:ph type="sldNum" sz="quarter" idx="12"/>
          </p:nvPr>
        </p:nvSpPr>
        <p:spPr/>
        <p:txBody>
          <a:bodyPr/>
          <a:lstStyle/>
          <a:p>
            <a:fld id="{BFA66043-28C4-4D89-A02C-A2C7E4F85713}" type="slidenum">
              <a:rPr lang="en-US" smtClean="0"/>
              <a:t>3</a:t>
            </a:fld>
            <a:endParaRPr lang="en-US" dirty="0"/>
          </a:p>
        </p:txBody>
      </p:sp>
    </p:spTree>
    <p:extLst>
      <p:ext uri="{BB962C8B-B14F-4D97-AF65-F5344CB8AC3E}">
        <p14:creationId xmlns:p14="http://schemas.microsoft.com/office/powerpoint/2010/main" val="389938634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fontScale="90000"/>
          </a:bodyPr>
          <a:lstStyle/>
          <a:p>
            <a:r>
              <a:rPr lang="en-US" dirty="0">
                <a:solidFill>
                  <a:srgbClr val="00B050"/>
                </a:solidFill>
              </a:rPr>
              <a:t>Sydney: </a:t>
            </a:r>
            <a:r>
              <a:rPr lang="en-US" dirty="0" smtClean="0"/>
              <a:t/>
            </a:r>
            <a:br>
              <a:rPr lang="en-US" dirty="0" smtClean="0"/>
            </a:br>
            <a:r>
              <a:rPr lang="en-US" sz="4000" dirty="0" smtClean="0">
                <a:solidFill>
                  <a:srgbClr val="FF0000"/>
                </a:solidFill>
              </a:rPr>
              <a:t>A </a:t>
            </a:r>
            <a:r>
              <a:rPr lang="en-US" sz="4000" dirty="0">
                <a:solidFill>
                  <a:srgbClr val="FF0000"/>
                </a:solidFill>
              </a:rPr>
              <a:t>State and </a:t>
            </a:r>
            <a:r>
              <a:rPr lang="en-US" sz="4000" dirty="0" smtClean="0">
                <a:solidFill>
                  <a:srgbClr val="FF0000"/>
                </a:solidFill>
              </a:rPr>
              <a:t>Inter-local </a:t>
            </a:r>
            <a:r>
              <a:rPr lang="en-US" sz="4000" dirty="0">
                <a:solidFill>
                  <a:srgbClr val="FF0000"/>
                </a:solidFill>
              </a:rPr>
              <a:t>Cooperation Metropolis</a:t>
            </a:r>
          </a:p>
        </p:txBody>
      </p:sp>
      <p:sp>
        <p:nvSpPr>
          <p:cNvPr id="3" name="Content Placeholder 2"/>
          <p:cNvSpPr>
            <a:spLocks noGrp="1"/>
          </p:cNvSpPr>
          <p:nvPr>
            <p:ph idx="1"/>
          </p:nvPr>
        </p:nvSpPr>
        <p:spPr>
          <a:xfrm>
            <a:off x="381000" y="1600200"/>
            <a:ext cx="8610600" cy="4525963"/>
          </a:xfrm>
        </p:spPr>
        <p:txBody>
          <a:bodyPr>
            <a:normAutofit fontScale="62500" lnSpcReduction="20000"/>
          </a:bodyPr>
          <a:lstStyle/>
          <a:p>
            <a:pPr marL="0" indent="0">
              <a:buNone/>
            </a:pPr>
            <a:r>
              <a:rPr lang="en-US" dirty="0"/>
              <a:t>Sydney, Australia has a middle range area with 1,687 KM2 while 43 governments define this boundary making it also a metropolitan area in the middle range based on its number of jurisdictions. In terms of population it has 3.5 million people making it small region with 16% of Australia’s total country population</a:t>
            </a:r>
            <a:r>
              <a:rPr lang="en-US" dirty="0" smtClean="0"/>
              <a:t>.</a:t>
            </a:r>
            <a:r>
              <a:rPr lang="en-US" dirty="0"/>
              <a:t> Given the highly fragmented system of local governments in the region, the Sydney metropolitan area is governed by the State of New South Wales which controls the Local Government Areas within its borders. Sydney is thus a case in intra-local cooperation in which the state coordinates local area planning and management. </a:t>
            </a:r>
            <a:endParaRPr lang="en-US" dirty="0" smtClean="0"/>
          </a:p>
          <a:p>
            <a:pPr marL="0" indent="0">
              <a:buNone/>
            </a:pPr>
            <a:endParaRPr lang="en-US" dirty="0"/>
          </a:p>
          <a:p>
            <a:pPr marL="0" indent="0">
              <a:buNone/>
            </a:pPr>
            <a:r>
              <a:rPr lang="en-US" dirty="0"/>
              <a:t>Implications for </a:t>
            </a:r>
            <a:r>
              <a:rPr lang="en-US" dirty="0" smtClean="0"/>
              <a:t>metropolitan areas:</a:t>
            </a:r>
            <a:endParaRPr lang="en-US" dirty="0"/>
          </a:p>
          <a:p>
            <a:pPr marL="0" indent="0">
              <a:buNone/>
            </a:pPr>
            <a:endParaRPr lang="en-US" dirty="0"/>
          </a:p>
          <a:p>
            <a:pPr lvl="1"/>
            <a:r>
              <a:rPr lang="en-US" dirty="0" smtClean="0"/>
              <a:t>State </a:t>
            </a:r>
            <a:r>
              <a:rPr lang="en-US" dirty="0"/>
              <a:t>led governance, which manages regional issues through coordination with local governments;</a:t>
            </a:r>
          </a:p>
          <a:p>
            <a:pPr lvl="1"/>
            <a:endParaRPr lang="en-US" dirty="0"/>
          </a:p>
          <a:p>
            <a:pPr lvl="1"/>
            <a:r>
              <a:rPr lang="en-US" dirty="0" smtClean="0"/>
              <a:t>Local </a:t>
            </a:r>
            <a:r>
              <a:rPr lang="en-US" dirty="0"/>
              <a:t>government implementation, especially of local services while metropolitan issues are regulated by the state.</a:t>
            </a:r>
          </a:p>
          <a:p>
            <a:pPr marL="0" indent="0">
              <a:buNone/>
            </a:pPr>
            <a:endParaRPr lang="en-US" dirty="0"/>
          </a:p>
        </p:txBody>
      </p:sp>
      <p:sp>
        <p:nvSpPr>
          <p:cNvPr id="4" name="Slide Number Placeholder 3"/>
          <p:cNvSpPr>
            <a:spLocks noGrp="1"/>
          </p:cNvSpPr>
          <p:nvPr>
            <p:ph type="sldNum" sz="quarter" idx="12"/>
          </p:nvPr>
        </p:nvSpPr>
        <p:spPr/>
        <p:txBody>
          <a:bodyPr/>
          <a:lstStyle/>
          <a:p>
            <a:fld id="{BFA66043-28C4-4D89-A02C-A2C7E4F85713}" type="slidenum">
              <a:rPr lang="en-US" smtClean="0"/>
              <a:t>30</a:t>
            </a:fld>
            <a:endParaRPr lang="en-US" dirty="0"/>
          </a:p>
        </p:txBody>
      </p:sp>
    </p:spTree>
    <p:extLst>
      <p:ext uri="{BB962C8B-B14F-4D97-AF65-F5344CB8AC3E}">
        <p14:creationId xmlns:p14="http://schemas.microsoft.com/office/powerpoint/2010/main" val="140526892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00B050"/>
                </a:solidFill>
              </a:rPr>
              <a:t>Recommendations </a:t>
            </a:r>
            <a:r>
              <a:rPr lang="en-US" b="1" dirty="0">
                <a:solidFill>
                  <a:srgbClr val="00B050"/>
                </a:solidFill>
              </a:rPr>
              <a:t>for the </a:t>
            </a:r>
            <a:r>
              <a:rPr lang="en-US" b="1" dirty="0" smtClean="0">
                <a:solidFill>
                  <a:srgbClr val="00B050"/>
                </a:solidFill>
              </a:rPr>
              <a:t/>
            </a:r>
            <a:br>
              <a:rPr lang="en-US" b="1" dirty="0" smtClean="0">
                <a:solidFill>
                  <a:srgbClr val="00B050"/>
                </a:solidFill>
              </a:rPr>
            </a:br>
            <a:r>
              <a:rPr lang="en-US" b="1" dirty="0" smtClean="0">
                <a:solidFill>
                  <a:srgbClr val="00B050"/>
                </a:solidFill>
              </a:rPr>
              <a:t>Metropolitan Framework</a:t>
            </a:r>
            <a:endParaRPr lang="en-US" b="1" dirty="0">
              <a:solidFill>
                <a:srgbClr val="00B050"/>
              </a:solidFill>
            </a:endParaRPr>
          </a:p>
        </p:txBody>
      </p:sp>
      <p:sp>
        <p:nvSpPr>
          <p:cNvPr id="3" name="Content Placeholder 2"/>
          <p:cNvSpPr>
            <a:spLocks noGrp="1"/>
          </p:cNvSpPr>
          <p:nvPr>
            <p:ph idx="1"/>
          </p:nvPr>
        </p:nvSpPr>
        <p:spPr/>
        <p:txBody>
          <a:bodyPr/>
          <a:lstStyle/>
          <a:p>
            <a:pPr marL="0" indent="0">
              <a:buNone/>
            </a:pPr>
            <a:r>
              <a:rPr lang="en-US" dirty="0" smtClean="0"/>
              <a:t>In </a:t>
            </a:r>
            <a:r>
              <a:rPr lang="en-US" dirty="0"/>
              <a:t>the short term, </a:t>
            </a:r>
            <a:r>
              <a:rPr lang="en-US" b="1" dirty="0">
                <a:solidFill>
                  <a:srgbClr val="FF0000"/>
                </a:solidFill>
              </a:rPr>
              <a:t>voluntary cooperation </a:t>
            </a:r>
            <a:r>
              <a:rPr lang="en-US" dirty="0"/>
              <a:t>structures where incentives are provided to foster planning and inter-local collaboration should be implemented in </a:t>
            </a:r>
            <a:r>
              <a:rPr lang="en-US" dirty="0" smtClean="0"/>
              <a:t>metropolitan </a:t>
            </a:r>
            <a:r>
              <a:rPr lang="en-US" dirty="0"/>
              <a:t>regions. In the long term, and as these structures get consolidated, their potential </a:t>
            </a:r>
            <a:r>
              <a:rPr lang="en-US" b="1" dirty="0">
                <a:solidFill>
                  <a:srgbClr val="FF0000"/>
                </a:solidFill>
              </a:rPr>
              <a:t>formalization</a:t>
            </a:r>
            <a:r>
              <a:rPr lang="en-US" dirty="0"/>
              <a:t> should be explored. </a:t>
            </a:r>
          </a:p>
        </p:txBody>
      </p:sp>
      <p:sp>
        <p:nvSpPr>
          <p:cNvPr id="4" name="Slide Number Placeholder 3"/>
          <p:cNvSpPr>
            <a:spLocks noGrp="1"/>
          </p:cNvSpPr>
          <p:nvPr>
            <p:ph type="sldNum" sz="quarter" idx="12"/>
          </p:nvPr>
        </p:nvSpPr>
        <p:spPr/>
        <p:txBody>
          <a:bodyPr/>
          <a:lstStyle/>
          <a:p>
            <a:fld id="{BFA66043-28C4-4D89-A02C-A2C7E4F85713}" type="slidenum">
              <a:rPr lang="en-US" smtClean="0"/>
              <a:t>31</a:t>
            </a:fld>
            <a:endParaRPr lang="en-US" dirty="0"/>
          </a:p>
        </p:txBody>
      </p:sp>
    </p:spTree>
    <p:extLst>
      <p:ext uri="{BB962C8B-B14F-4D97-AF65-F5344CB8AC3E}">
        <p14:creationId xmlns:p14="http://schemas.microsoft.com/office/powerpoint/2010/main" val="18457232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84237"/>
            <a:ext cx="8229600" cy="4525963"/>
          </a:xfrm>
        </p:spPr>
        <p:txBody>
          <a:bodyPr>
            <a:normAutofit fontScale="92500" lnSpcReduction="20000"/>
          </a:bodyPr>
          <a:lstStyle/>
          <a:p>
            <a:pPr marL="0" indent="0">
              <a:buNone/>
            </a:pPr>
            <a:r>
              <a:rPr lang="en-US" dirty="0"/>
              <a:t>This implementation should follow the following approach, </a:t>
            </a:r>
            <a:r>
              <a:rPr lang="en-US" dirty="0" smtClean="0"/>
              <a:t>in coordination with identification </a:t>
            </a:r>
            <a:r>
              <a:rPr lang="en-US" dirty="0"/>
              <a:t>of regulatory bottlenecks:</a:t>
            </a:r>
          </a:p>
          <a:p>
            <a:endParaRPr lang="en-US" dirty="0"/>
          </a:p>
          <a:p>
            <a:pPr lvl="1"/>
            <a:r>
              <a:rPr lang="en-US" dirty="0" smtClean="0">
                <a:solidFill>
                  <a:srgbClr val="FF0000"/>
                </a:solidFill>
              </a:rPr>
              <a:t>Short </a:t>
            </a:r>
            <a:r>
              <a:rPr lang="en-US" dirty="0">
                <a:solidFill>
                  <a:srgbClr val="FF0000"/>
                </a:solidFill>
              </a:rPr>
              <a:t>term: </a:t>
            </a:r>
            <a:r>
              <a:rPr lang="en-US" dirty="0"/>
              <a:t>Form metropolitan coalitions or councils that would create and adopt regional plans to address current issues in need of regional cooperation;</a:t>
            </a:r>
          </a:p>
          <a:p>
            <a:pPr lvl="1"/>
            <a:endParaRPr lang="en-US" dirty="0"/>
          </a:p>
          <a:p>
            <a:pPr lvl="1"/>
            <a:r>
              <a:rPr lang="en-US" dirty="0" smtClean="0">
                <a:solidFill>
                  <a:srgbClr val="FF0000"/>
                </a:solidFill>
              </a:rPr>
              <a:t>Long </a:t>
            </a:r>
            <a:r>
              <a:rPr lang="en-US" dirty="0">
                <a:solidFill>
                  <a:srgbClr val="FF0000"/>
                </a:solidFill>
              </a:rPr>
              <a:t>Term: </a:t>
            </a:r>
            <a:r>
              <a:rPr lang="en-US" dirty="0"/>
              <a:t>Formulate the needed regulatory and political reforms for incorporation of the coalitions as non-profits and/or single purpose districts.</a:t>
            </a:r>
          </a:p>
          <a:p>
            <a:endParaRPr lang="en-US" dirty="0"/>
          </a:p>
        </p:txBody>
      </p:sp>
      <p:sp>
        <p:nvSpPr>
          <p:cNvPr id="4" name="Slide Number Placeholder 3"/>
          <p:cNvSpPr>
            <a:spLocks noGrp="1"/>
          </p:cNvSpPr>
          <p:nvPr>
            <p:ph type="sldNum" sz="quarter" idx="12"/>
          </p:nvPr>
        </p:nvSpPr>
        <p:spPr/>
        <p:txBody>
          <a:bodyPr/>
          <a:lstStyle/>
          <a:p>
            <a:fld id="{BFA66043-28C4-4D89-A02C-A2C7E4F85713}" type="slidenum">
              <a:rPr lang="en-US" smtClean="0"/>
              <a:t>32</a:t>
            </a:fld>
            <a:endParaRPr lang="en-US" dirty="0"/>
          </a:p>
        </p:txBody>
      </p:sp>
    </p:spTree>
    <p:extLst>
      <p:ext uri="{BB962C8B-B14F-4D97-AF65-F5344CB8AC3E}">
        <p14:creationId xmlns:p14="http://schemas.microsoft.com/office/powerpoint/2010/main" val="360740127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b="1" dirty="0" smtClean="0">
                <a:solidFill>
                  <a:srgbClr val="FFC000"/>
                </a:solidFill>
              </a:rPr>
              <a:t>Metropolitan Governance Process</a:t>
            </a:r>
            <a:endParaRPr lang="en-US" b="1" dirty="0">
              <a:solidFill>
                <a:srgbClr val="FFC000"/>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229825925"/>
              </p:ext>
            </p:extLst>
          </p:nvPr>
        </p:nvGraphicFramePr>
        <p:xfrm>
          <a:off x="228600" y="1600200"/>
          <a:ext cx="84582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fld id="{BFA66043-28C4-4D89-A02C-A2C7E4F85713}" type="slidenum">
              <a:rPr lang="en-US" smtClean="0"/>
              <a:t>33</a:t>
            </a:fld>
            <a:endParaRPr lang="en-US" dirty="0"/>
          </a:p>
        </p:txBody>
      </p:sp>
    </p:spTree>
    <p:extLst>
      <p:ext uri="{BB962C8B-B14F-4D97-AF65-F5344CB8AC3E}">
        <p14:creationId xmlns:p14="http://schemas.microsoft.com/office/powerpoint/2010/main" val="368029804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FF0000"/>
                </a:solidFill>
              </a:rPr>
              <a:t>Short Term </a:t>
            </a:r>
            <a:r>
              <a:rPr lang="en-US" dirty="0" smtClean="0">
                <a:solidFill>
                  <a:srgbClr val="FF0000"/>
                </a:solidFill>
              </a:rPr>
              <a:t>Recommendation</a:t>
            </a:r>
            <a:endParaRPr lang="en-US" dirty="0">
              <a:solidFill>
                <a:srgbClr val="FF0000"/>
              </a:solidFill>
            </a:endParaRPr>
          </a:p>
        </p:txBody>
      </p:sp>
      <p:sp>
        <p:nvSpPr>
          <p:cNvPr id="3" name="Content Placeholder 2"/>
          <p:cNvSpPr>
            <a:spLocks noGrp="1"/>
          </p:cNvSpPr>
          <p:nvPr>
            <p:ph idx="1"/>
          </p:nvPr>
        </p:nvSpPr>
        <p:spPr/>
        <p:txBody>
          <a:bodyPr>
            <a:normAutofit fontScale="85000" lnSpcReduction="20000"/>
          </a:bodyPr>
          <a:lstStyle/>
          <a:p>
            <a:endParaRPr lang="en-US" dirty="0"/>
          </a:p>
          <a:p>
            <a:pPr marL="0" indent="0">
              <a:buNone/>
            </a:pPr>
            <a:r>
              <a:rPr lang="en-US" dirty="0"/>
              <a:t>Through an incentive-based planning and investment program, new collaborative institutions involving government, business and civic sectors, </a:t>
            </a:r>
            <a:r>
              <a:rPr lang="en-US" b="1" dirty="0">
                <a:solidFill>
                  <a:srgbClr val="00B050"/>
                </a:solidFill>
              </a:rPr>
              <a:t>metropolitan governance coalitions</a:t>
            </a:r>
            <a:r>
              <a:rPr lang="en-US" dirty="0"/>
              <a:t> should be formed. Through this pragmatic approach, based on the Inter-Local Cooperation Civic model, the country and its metropolitan regions can start an informal process that builds on existing relations and establishes a network of jurisdictions and other actors willing to collaborate. This process can be promoted through financial incentives for planning and coordination from the national government. </a:t>
            </a:r>
          </a:p>
          <a:p>
            <a:endParaRPr lang="en-US" dirty="0"/>
          </a:p>
        </p:txBody>
      </p:sp>
      <p:sp>
        <p:nvSpPr>
          <p:cNvPr id="4" name="Slide Number Placeholder 3"/>
          <p:cNvSpPr>
            <a:spLocks noGrp="1"/>
          </p:cNvSpPr>
          <p:nvPr>
            <p:ph type="sldNum" sz="quarter" idx="12"/>
          </p:nvPr>
        </p:nvSpPr>
        <p:spPr/>
        <p:txBody>
          <a:bodyPr/>
          <a:lstStyle/>
          <a:p>
            <a:fld id="{BFA66043-28C4-4D89-A02C-A2C7E4F85713}" type="slidenum">
              <a:rPr lang="en-US" smtClean="0"/>
              <a:t>34</a:t>
            </a:fld>
            <a:endParaRPr lang="en-US" dirty="0"/>
          </a:p>
        </p:txBody>
      </p:sp>
    </p:spTree>
    <p:extLst>
      <p:ext uri="{BB962C8B-B14F-4D97-AF65-F5344CB8AC3E}">
        <p14:creationId xmlns:p14="http://schemas.microsoft.com/office/powerpoint/2010/main" val="87900750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4525963"/>
          </a:xfrm>
        </p:spPr>
        <p:txBody>
          <a:bodyPr>
            <a:normAutofit fontScale="85000" lnSpcReduction="20000"/>
          </a:bodyPr>
          <a:lstStyle/>
          <a:p>
            <a:pPr marL="0" indent="0">
              <a:buNone/>
            </a:pPr>
            <a:r>
              <a:rPr lang="en-US" b="1" dirty="0">
                <a:solidFill>
                  <a:srgbClr val="00B050"/>
                </a:solidFill>
              </a:rPr>
              <a:t>Steps</a:t>
            </a:r>
            <a:r>
              <a:rPr lang="en-US" dirty="0"/>
              <a:t> in this recommendation could include:</a:t>
            </a:r>
          </a:p>
          <a:p>
            <a:endParaRPr lang="en-US" dirty="0"/>
          </a:p>
          <a:p>
            <a:pPr lvl="1"/>
            <a:r>
              <a:rPr lang="en-US" dirty="0" smtClean="0">
                <a:solidFill>
                  <a:srgbClr val="FF0000"/>
                </a:solidFill>
              </a:rPr>
              <a:t>Identify</a:t>
            </a:r>
            <a:r>
              <a:rPr lang="en-US" dirty="0" smtClean="0"/>
              <a:t> </a:t>
            </a:r>
            <a:r>
              <a:rPr lang="en-US" dirty="0"/>
              <a:t>in each region the jurisdictions, business and civic actors that would be included in the coalition;</a:t>
            </a:r>
          </a:p>
          <a:p>
            <a:pPr lvl="1"/>
            <a:r>
              <a:rPr lang="en-US" dirty="0" smtClean="0">
                <a:solidFill>
                  <a:srgbClr val="FF0000"/>
                </a:solidFill>
              </a:rPr>
              <a:t>Define</a:t>
            </a:r>
            <a:r>
              <a:rPr lang="en-US" dirty="0" smtClean="0"/>
              <a:t> </a:t>
            </a:r>
            <a:r>
              <a:rPr lang="en-US" dirty="0"/>
              <a:t>the role of the coalition and identify planning and coordination tasks to be accomplished by the coalition;</a:t>
            </a:r>
          </a:p>
          <a:p>
            <a:pPr lvl="1"/>
            <a:r>
              <a:rPr lang="en-US" dirty="0" smtClean="0">
                <a:solidFill>
                  <a:srgbClr val="FF0000"/>
                </a:solidFill>
              </a:rPr>
              <a:t>Provide</a:t>
            </a:r>
            <a:r>
              <a:rPr lang="en-US" dirty="0" smtClean="0"/>
              <a:t> </a:t>
            </a:r>
            <a:r>
              <a:rPr lang="en-US" dirty="0"/>
              <a:t>the financial incentives by the national government to create a regional coordination plan addressing a range of metropolitan planning and management issues, possibly including urban growth management, transport, economic development, environmental protection, water management and other concerns.</a:t>
            </a:r>
          </a:p>
          <a:p>
            <a:endParaRPr lang="en-US" dirty="0"/>
          </a:p>
        </p:txBody>
      </p:sp>
      <p:sp>
        <p:nvSpPr>
          <p:cNvPr id="4" name="Slide Number Placeholder 3"/>
          <p:cNvSpPr>
            <a:spLocks noGrp="1"/>
          </p:cNvSpPr>
          <p:nvPr>
            <p:ph type="sldNum" sz="quarter" idx="12"/>
          </p:nvPr>
        </p:nvSpPr>
        <p:spPr/>
        <p:txBody>
          <a:bodyPr/>
          <a:lstStyle/>
          <a:p>
            <a:fld id="{BFA66043-28C4-4D89-A02C-A2C7E4F85713}" type="slidenum">
              <a:rPr lang="en-US" smtClean="0"/>
              <a:t>35</a:t>
            </a:fld>
            <a:endParaRPr lang="en-US" dirty="0"/>
          </a:p>
        </p:txBody>
      </p:sp>
    </p:spTree>
    <p:extLst>
      <p:ext uri="{BB962C8B-B14F-4D97-AF65-F5344CB8AC3E}">
        <p14:creationId xmlns:p14="http://schemas.microsoft.com/office/powerpoint/2010/main" val="91394926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solidFill>
                  <a:srgbClr val="FF0000"/>
                </a:solidFill>
              </a:rPr>
              <a:t>Long Term </a:t>
            </a:r>
            <a:r>
              <a:rPr lang="en-US" dirty="0" smtClean="0">
                <a:solidFill>
                  <a:srgbClr val="FF0000"/>
                </a:solidFill>
              </a:rPr>
              <a:t>Recommendation</a:t>
            </a:r>
            <a:endParaRPr lang="en-US" dirty="0">
              <a:solidFill>
                <a:srgbClr val="FF0000"/>
              </a:solidFill>
            </a:endParaRPr>
          </a:p>
        </p:txBody>
      </p:sp>
      <p:sp>
        <p:nvSpPr>
          <p:cNvPr id="3" name="Content Placeholder 2"/>
          <p:cNvSpPr>
            <a:spLocks noGrp="1"/>
          </p:cNvSpPr>
          <p:nvPr>
            <p:ph idx="1"/>
          </p:nvPr>
        </p:nvSpPr>
        <p:spPr/>
        <p:txBody>
          <a:bodyPr>
            <a:normAutofit lnSpcReduction="10000"/>
          </a:bodyPr>
          <a:lstStyle/>
          <a:p>
            <a:endParaRPr lang="en-US" dirty="0"/>
          </a:p>
          <a:p>
            <a:pPr marL="0" indent="0">
              <a:buNone/>
            </a:pPr>
            <a:r>
              <a:rPr lang="en-US" dirty="0"/>
              <a:t>Based on the success of these voluntary coalitions, these institutions could be formalized in </a:t>
            </a:r>
            <a:r>
              <a:rPr lang="en-US" dirty="0">
                <a:solidFill>
                  <a:srgbClr val="00B050"/>
                </a:solidFill>
              </a:rPr>
              <a:t>non-profit organizations and/or sector based structures </a:t>
            </a:r>
            <a:r>
              <a:rPr lang="en-US" dirty="0"/>
              <a:t>following the Civic and Single-Purpose District models documented above. It is possible that different regions across the country could utilize either the civic based or sector based structure or a combination of both. </a:t>
            </a:r>
          </a:p>
        </p:txBody>
      </p:sp>
      <p:sp>
        <p:nvSpPr>
          <p:cNvPr id="4" name="Slide Number Placeholder 3"/>
          <p:cNvSpPr>
            <a:spLocks noGrp="1"/>
          </p:cNvSpPr>
          <p:nvPr>
            <p:ph type="sldNum" sz="quarter" idx="12"/>
          </p:nvPr>
        </p:nvSpPr>
        <p:spPr/>
        <p:txBody>
          <a:bodyPr/>
          <a:lstStyle/>
          <a:p>
            <a:fld id="{BFA66043-28C4-4D89-A02C-A2C7E4F85713}" type="slidenum">
              <a:rPr lang="en-US" smtClean="0"/>
              <a:t>36</a:t>
            </a:fld>
            <a:endParaRPr lang="en-US" dirty="0"/>
          </a:p>
        </p:txBody>
      </p:sp>
    </p:spTree>
    <p:extLst>
      <p:ext uri="{BB962C8B-B14F-4D97-AF65-F5344CB8AC3E}">
        <p14:creationId xmlns:p14="http://schemas.microsoft.com/office/powerpoint/2010/main" val="106604083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60437"/>
            <a:ext cx="8229600" cy="4525963"/>
          </a:xfrm>
        </p:spPr>
        <p:txBody>
          <a:bodyPr>
            <a:normAutofit/>
          </a:bodyPr>
          <a:lstStyle/>
          <a:p>
            <a:pPr marL="0" indent="0">
              <a:buNone/>
            </a:pPr>
            <a:r>
              <a:rPr lang="en-US" b="1" dirty="0">
                <a:solidFill>
                  <a:srgbClr val="00B050"/>
                </a:solidFill>
              </a:rPr>
              <a:t>Steps</a:t>
            </a:r>
            <a:r>
              <a:rPr lang="en-US" dirty="0"/>
              <a:t> in this recommendation include:</a:t>
            </a:r>
          </a:p>
          <a:p>
            <a:endParaRPr lang="en-US" dirty="0"/>
          </a:p>
          <a:p>
            <a:pPr lvl="1"/>
            <a:r>
              <a:rPr lang="en-US" dirty="0" smtClean="0">
                <a:solidFill>
                  <a:srgbClr val="FF0000"/>
                </a:solidFill>
              </a:rPr>
              <a:t>Identify</a:t>
            </a:r>
            <a:r>
              <a:rPr lang="en-US" dirty="0" smtClean="0"/>
              <a:t> </a:t>
            </a:r>
            <a:r>
              <a:rPr lang="en-US" dirty="0"/>
              <a:t>each successful metropolitan coalition civic and single purpose district needs;</a:t>
            </a:r>
          </a:p>
          <a:p>
            <a:pPr lvl="1"/>
            <a:r>
              <a:rPr lang="en-US" dirty="0" smtClean="0">
                <a:solidFill>
                  <a:srgbClr val="FF0000"/>
                </a:solidFill>
              </a:rPr>
              <a:t>Study</a:t>
            </a:r>
            <a:r>
              <a:rPr lang="en-US" dirty="0" smtClean="0"/>
              <a:t> </a:t>
            </a:r>
            <a:r>
              <a:rPr lang="en-US" dirty="0"/>
              <a:t>the legal and administrative requirements to satisfy the metropolitan area needs;</a:t>
            </a:r>
          </a:p>
          <a:p>
            <a:pPr lvl="1"/>
            <a:r>
              <a:rPr lang="en-US" dirty="0" smtClean="0">
                <a:solidFill>
                  <a:srgbClr val="FF0000"/>
                </a:solidFill>
              </a:rPr>
              <a:t>Develop</a:t>
            </a:r>
            <a:r>
              <a:rPr lang="en-US" dirty="0" smtClean="0"/>
              <a:t> </a:t>
            </a:r>
            <a:r>
              <a:rPr lang="en-US" dirty="0"/>
              <a:t>and establish entities for metropolitan coordination and assign responsibilities and resources to them.</a:t>
            </a:r>
          </a:p>
          <a:p>
            <a:endParaRPr lang="en-US" dirty="0"/>
          </a:p>
        </p:txBody>
      </p:sp>
      <p:sp>
        <p:nvSpPr>
          <p:cNvPr id="4" name="Slide Number Placeholder 3"/>
          <p:cNvSpPr>
            <a:spLocks noGrp="1"/>
          </p:cNvSpPr>
          <p:nvPr>
            <p:ph type="sldNum" sz="quarter" idx="12"/>
          </p:nvPr>
        </p:nvSpPr>
        <p:spPr/>
        <p:txBody>
          <a:bodyPr/>
          <a:lstStyle/>
          <a:p>
            <a:fld id="{BFA66043-28C4-4D89-A02C-A2C7E4F85713}" type="slidenum">
              <a:rPr lang="en-US" smtClean="0"/>
              <a:t>37</a:t>
            </a:fld>
            <a:endParaRPr lang="en-US" dirty="0"/>
          </a:p>
        </p:txBody>
      </p:sp>
    </p:spTree>
    <p:extLst>
      <p:ext uri="{BB962C8B-B14F-4D97-AF65-F5344CB8AC3E}">
        <p14:creationId xmlns:p14="http://schemas.microsoft.com/office/powerpoint/2010/main" val="330153281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Autofit/>
          </a:bodyPr>
          <a:lstStyle/>
          <a:p>
            <a:r>
              <a:rPr lang="en-US" sz="3600" dirty="0">
                <a:solidFill>
                  <a:srgbClr val="FF0000"/>
                </a:solidFill>
              </a:rPr>
              <a:t>Examples of National Financial Incentives for Metropolitan Coordination </a:t>
            </a:r>
          </a:p>
        </p:txBody>
      </p:sp>
      <p:sp>
        <p:nvSpPr>
          <p:cNvPr id="3" name="Content Placeholder 2"/>
          <p:cNvSpPr>
            <a:spLocks noGrp="1"/>
          </p:cNvSpPr>
          <p:nvPr>
            <p:ph idx="1"/>
          </p:nvPr>
        </p:nvSpPr>
        <p:spPr/>
        <p:txBody>
          <a:bodyPr/>
          <a:lstStyle/>
          <a:p>
            <a:pPr marL="0" indent="0">
              <a:buNone/>
            </a:pPr>
            <a:r>
              <a:rPr lang="en-US" dirty="0"/>
              <a:t>Based on the </a:t>
            </a:r>
            <a:r>
              <a:rPr lang="en-US" dirty="0" smtClean="0"/>
              <a:t>potential </a:t>
            </a:r>
            <a:r>
              <a:rPr lang="en-US" dirty="0"/>
              <a:t>role for national governments (federal or unitary) in promoting metropolitan coordination, the following section describes specific examples of </a:t>
            </a:r>
            <a:r>
              <a:rPr lang="en-US" dirty="0">
                <a:solidFill>
                  <a:srgbClr val="00B050"/>
                </a:solidFill>
              </a:rPr>
              <a:t>financial incentives</a:t>
            </a:r>
            <a:r>
              <a:rPr lang="en-US" dirty="0"/>
              <a:t> from four different nations and showcases the metropolitan planning and coordination process related to these incentives.</a:t>
            </a:r>
          </a:p>
        </p:txBody>
      </p:sp>
      <p:sp>
        <p:nvSpPr>
          <p:cNvPr id="4" name="Slide Number Placeholder 3"/>
          <p:cNvSpPr>
            <a:spLocks noGrp="1"/>
          </p:cNvSpPr>
          <p:nvPr>
            <p:ph type="sldNum" sz="quarter" idx="12"/>
          </p:nvPr>
        </p:nvSpPr>
        <p:spPr/>
        <p:txBody>
          <a:bodyPr/>
          <a:lstStyle/>
          <a:p>
            <a:fld id="{BFA66043-28C4-4D89-A02C-A2C7E4F85713}" type="slidenum">
              <a:rPr lang="en-US" smtClean="0"/>
              <a:t>38</a:t>
            </a:fld>
            <a:endParaRPr lang="en-US" dirty="0"/>
          </a:p>
        </p:txBody>
      </p:sp>
    </p:spTree>
    <p:extLst>
      <p:ext uri="{BB962C8B-B14F-4D97-AF65-F5344CB8AC3E}">
        <p14:creationId xmlns:p14="http://schemas.microsoft.com/office/powerpoint/2010/main" val="58924352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marL="0" indent="0">
              <a:buNone/>
            </a:pPr>
            <a:r>
              <a:rPr lang="en-US" dirty="0"/>
              <a:t>Governance capacity is strongly determined by given spatial, economic, social and political conditions and depends on </a:t>
            </a:r>
            <a:r>
              <a:rPr lang="en-US" dirty="0">
                <a:solidFill>
                  <a:srgbClr val="00B050"/>
                </a:solidFill>
              </a:rPr>
              <a:t>cooperative actor behavior</a:t>
            </a:r>
            <a:r>
              <a:rPr lang="en-US" dirty="0"/>
              <a:t>, adequate incentive structures and territorial political leadership under specific local conditions. </a:t>
            </a:r>
            <a:endParaRPr lang="en-US" dirty="0" smtClean="0"/>
          </a:p>
          <a:p>
            <a:pPr marL="0" indent="0">
              <a:buNone/>
            </a:pPr>
            <a:endParaRPr lang="en-US" dirty="0"/>
          </a:p>
          <a:p>
            <a:pPr marL="0" indent="0">
              <a:buNone/>
            </a:pPr>
            <a:r>
              <a:rPr lang="en-US" dirty="0" smtClean="0"/>
              <a:t>Of </a:t>
            </a:r>
            <a:r>
              <a:rPr lang="en-US" dirty="0"/>
              <a:t>specific interest </a:t>
            </a:r>
            <a:r>
              <a:rPr lang="en-US" dirty="0" smtClean="0"/>
              <a:t>are </a:t>
            </a:r>
            <a:r>
              <a:rPr lang="en-US" dirty="0"/>
              <a:t>the </a:t>
            </a:r>
            <a:r>
              <a:rPr lang="en-US" dirty="0">
                <a:solidFill>
                  <a:srgbClr val="00B050"/>
                </a:solidFill>
              </a:rPr>
              <a:t>financial incentive structures</a:t>
            </a:r>
            <a:r>
              <a:rPr lang="en-US" dirty="0"/>
              <a:t>. Other incentives, especially regulatory or legal, promote creation of metropolitan areas as seen in the cases of Greece and Finland, for example.</a:t>
            </a:r>
          </a:p>
        </p:txBody>
      </p:sp>
      <p:sp>
        <p:nvSpPr>
          <p:cNvPr id="4" name="Slide Number Placeholder 3"/>
          <p:cNvSpPr>
            <a:spLocks noGrp="1"/>
          </p:cNvSpPr>
          <p:nvPr>
            <p:ph type="sldNum" sz="quarter" idx="12"/>
          </p:nvPr>
        </p:nvSpPr>
        <p:spPr/>
        <p:txBody>
          <a:bodyPr/>
          <a:lstStyle/>
          <a:p>
            <a:fld id="{BFA66043-28C4-4D89-A02C-A2C7E4F85713}" type="slidenum">
              <a:rPr lang="en-US" smtClean="0"/>
              <a:t>39</a:t>
            </a:fld>
            <a:endParaRPr lang="en-US" dirty="0"/>
          </a:p>
        </p:txBody>
      </p:sp>
    </p:spTree>
    <p:extLst>
      <p:ext uri="{BB962C8B-B14F-4D97-AF65-F5344CB8AC3E}">
        <p14:creationId xmlns:p14="http://schemas.microsoft.com/office/powerpoint/2010/main" val="13530478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4525963"/>
          </a:xfrm>
        </p:spPr>
        <p:txBody>
          <a:bodyPr>
            <a:normAutofit fontScale="92500" lnSpcReduction="20000"/>
          </a:bodyPr>
          <a:lstStyle/>
          <a:p>
            <a:pPr marL="0" indent="0">
              <a:buNone/>
            </a:pPr>
            <a:r>
              <a:rPr lang="en-US" dirty="0" smtClean="0"/>
              <a:t>The </a:t>
            </a:r>
            <a:r>
              <a:rPr lang="en-US" dirty="0"/>
              <a:t>study addresses these and other interrelated issues for </a:t>
            </a:r>
            <a:r>
              <a:rPr lang="en-US" dirty="0" smtClean="0"/>
              <a:t>emerging cities in </a:t>
            </a:r>
            <a:r>
              <a:rPr lang="en-US" dirty="0"/>
              <a:t>response to the following </a:t>
            </a:r>
            <a:r>
              <a:rPr lang="en-US" dirty="0" smtClean="0"/>
              <a:t>objectives:</a:t>
            </a:r>
            <a:endParaRPr lang="en-US" dirty="0"/>
          </a:p>
          <a:p>
            <a:endParaRPr lang="en-US" dirty="0"/>
          </a:p>
          <a:p>
            <a:pPr lvl="1"/>
            <a:r>
              <a:rPr lang="en-US" b="1" dirty="0" smtClean="0">
                <a:solidFill>
                  <a:srgbClr val="00B050"/>
                </a:solidFill>
              </a:rPr>
              <a:t>Document</a:t>
            </a:r>
            <a:r>
              <a:rPr lang="en-US" dirty="0" smtClean="0"/>
              <a:t> </a:t>
            </a:r>
            <a:r>
              <a:rPr lang="en-US" dirty="0"/>
              <a:t>an international typology and related case studies of metropolitan governance and identify best practices of metropolitan coordination;</a:t>
            </a:r>
          </a:p>
          <a:p>
            <a:pPr lvl="1"/>
            <a:endParaRPr lang="en-US" dirty="0"/>
          </a:p>
          <a:p>
            <a:pPr lvl="1"/>
            <a:r>
              <a:rPr lang="en-US" b="1" dirty="0" smtClean="0">
                <a:solidFill>
                  <a:srgbClr val="00B050"/>
                </a:solidFill>
              </a:rPr>
              <a:t>Develop</a:t>
            </a:r>
            <a:r>
              <a:rPr lang="en-US" dirty="0" smtClean="0"/>
              <a:t> </a:t>
            </a:r>
            <a:r>
              <a:rPr lang="en-US" dirty="0"/>
              <a:t>recommendations for regional cooperation setting the stage for further refinement by taking into </a:t>
            </a:r>
            <a:r>
              <a:rPr lang="en-US"/>
              <a:t>account </a:t>
            </a:r>
            <a:r>
              <a:rPr lang="en-US" smtClean="0"/>
              <a:t>local legal frameworks.</a:t>
            </a:r>
            <a:endParaRPr lang="en-US" dirty="0"/>
          </a:p>
          <a:p>
            <a:endParaRPr lang="en-US" dirty="0"/>
          </a:p>
        </p:txBody>
      </p:sp>
      <p:sp>
        <p:nvSpPr>
          <p:cNvPr id="4" name="Slide Number Placeholder 3"/>
          <p:cNvSpPr>
            <a:spLocks noGrp="1"/>
          </p:cNvSpPr>
          <p:nvPr>
            <p:ph type="sldNum" sz="quarter" idx="12"/>
          </p:nvPr>
        </p:nvSpPr>
        <p:spPr/>
        <p:txBody>
          <a:bodyPr/>
          <a:lstStyle/>
          <a:p>
            <a:fld id="{BFA66043-28C4-4D89-A02C-A2C7E4F85713}" type="slidenum">
              <a:rPr lang="en-US" smtClean="0"/>
              <a:t>4</a:t>
            </a:fld>
            <a:endParaRPr lang="en-US" dirty="0"/>
          </a:p>
        </p:txBody>
      </p:sp>
    </p:spTree>
    <p:extLst>
      <p:ext uri="{BB962C8B-B14F-4D97-AF65-F5344CB8AC3E}">
        <p14:creationId xmlns:p14="http://schemas.microsoft.com/office/powerpoint/2010/main" val="3008207833"/>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marL="0" indent="0">
              <a:buNone/>
            </a:pPr>
            <a:r>
              <a:rPr lang="en-US" dirty="0" smtClean="0"/>
              <a:t>Incentives </a:t>
            </a:r>
            <a:r>
              <a:rPr lang="en-US" dirty="0"/>
              <a:t>set by upper government are important factors in building metropolitan governance since local and regional areas can be influenced by fiscal frameworks established by national government. </a:t>
            </a:r>
            <a:endParaRPr lang="en-US" dirty="0" smtClean="0"/>
          </a:p>
          <a:p>
            <a:pPr marL="0" indent="0">
              <a:buNone/>
            </a:pPr>
            <a:endParaRPr lang="en-US" dirty="0"/>
          </a:p>
          <a:p>
            <a:pPr marL="0" indent="0">
              <a:buNone/>
            </a:pPr>
            <a:r>
              <a:rPr lang="en-US" dirty="0" smtClean="0"/>
              <a:t>Incentives </a:t>
            </a:r>
            <a:r>
              <a:rPr lang="en-US" dirty="0"/>
              <a:t>to strengthen metropolitan area-wide governance include </a:t>
            </a:r>
            <a:r>
              <a:rPr lang="en-US" dirty="0">
                <a:solidFill>
                  <a:srgbClr val="00B050"/>
                </a:solidFill>
              </a:rPr>
              <a:t>grants, taxes or designation of more competencies as the general types of incentives</a:t>
            </a:r>
            <a:r>
              <a:rPr lang="en-US" dirty="0"/>
              <a:t>. </a:t>
            </a:r>
          </a:p>
        </p:txBody>
      </p:sp>
      <p:sp>
        <p:nvSpPr>
          <p:cNvPr id="4" name="Slide Number Placeholder 3"/>
          <p:cNvSpPr>
            <a:spLocks noGrp="1"/>
          </p:cNvSpPr>
          <p:nvPr>
            <p:ph type="sldNum" sz="quarter" idx="12"/>
          </p:nvPr>
        </p:nvSpPr>
        <p:spPr/>
        <p:txBody>
          <a:bodyPr/>
          <a:lstStyle/>
          <a:p>
            <a:fld id="{BFA66043-28C4-4D89-A02C-A2C7E4F85713}" type="slidenum">
              <a:rPr lang="en-US" smtClean="0"/>
              <a:t>40</a:t>
            </a:fld>
            <a:endParaRPr lang="en-US" dirty="0"/>
          </a:p>
        </p:txBody>
      </p:sp>
    </p:spTree>
    <p:extLst>
      <p:ext uri="{BB962C8B-B14F-4D97-AF65-F5344CB8AC3E}">
        <p14:creationId xmlns:p14="http://schemas.microsoft.com/office/powerpoint/2010/main" val="104952068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solidFill>
                  <a:srgbClr val="FF0000"/>
                </a:solidFill>
              </a:rPr>
              <a:t>Examples of National Financial Incentives for Metropolitan Coordination</a:t>
            </a:r>
          </a:p>
        </p:txBody>
      </p:sp>
      <p:sp>
        <p:nvSpPr>
          <p:cNvPr id="4" name="Slide Number Placeholder 3"/>
          <p:cNvSpPr>
            <a:spLocks noGrp="1"/>
          </p:cNvSpPr>
          <p:nvPr>
            <p:ph type="sldNum" sz="quarter" idx="12"/>
          </p:nvPr>
        </p:nvSpPr>
        <p:spPr/>
        <p:txBody>
          <a:bodyPr/>
          <a:lstStyle/>
          <a:p>
            <a:fld id="{BFA66043-28C4-4D89-A02C-A2C7E4F85713}" type="slidenum">
              <a:rPr lang="en-US" smtClean="0"/>
              <a:t>41</a:t>
            </a:fld>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1669312"/>
            <a:ext cx="6606255"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715375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1143000"/>
          </a:xfrm>
        </p:spPr>
        <p:txBody>
          <a:bodyPr>
            <a:normAutofit/>
          </a:bodyPr>
          <a:lstStyle/>
          <a:p>
            <a:r>
              <a:rPr lang="en-US" dirty="0" smtClean="0">
                <a:solidFill>
                  <a:srgbClr val="00B050"/>
                </a:solidFill>
              </a:rPr>
              <a:t>The Need for Metropolitan Governance</a:t>
            </a:r>
            <a:endParaRPr lang="en-US" dirty="0">
              <a:solidFill>
                <a:srgbClr val="00B050"/>
              </a:solidFill>
            </a:endParaRPr>
          </a:p>
        </p:txBody>
      </p:sp>
      <p:sp>
        <p:nvSpPr>
          <p:cNvPr id="3" name="Content Placeholder 2"/>
          <p:cNvSpPr>
            <a:spLocks noGrp="1"/>
          </p:cNvSpPr>
          <p:nvPr>
            <p:ph idx="1"/>
          </p:nvPr>
        </p:nvSpPr>
        <p:spPr>
          <a:xfrm>
            <a:off x="228600" y="1600200"/>
            <a:ext cx="8763000" cy="4525963"/>
          </a:xfrm>
        </p:spPr>
        <p:txBody>
          <a:bodyPr>
            <a:normAutofit fontScale="25000" lnSpcReduction="20000"/>
          </a:bodyPr>
          <a:lstStyle/>
          <a:p>
            <a:pPr marL="0" indent="0">
              <a:buNone/>
            </a:pPr>
            <a:r>
              <a:rPr lang="en-US" sz="8000" dirty="0" smtClean="0"/>
              <a:t>The need for metropolitan management emerges out of contemporary trends around the world for all communities:</a:t>
            </a:r>
          </a:p>
          <a:p>
            <a:pPr marL="0" indent="0">
              <a:buNone/>
            </a:pPr>
            <a:endParaRPr lang="en-US" sz="8000" b="1" dirty="0" smtClean="0"/>
          </a:p>
          <a:p>
            <a:pPr marL="857250" lvl="1" indent="-457200"/>
            <a:r>
              <a:rPr lang="en-US" sz="8000" b="1" dirty="0" smtClean="0">
                <a:solidFill>
                  <a:srgbClr val="FF0000"/>
                </a:solidFill>
              </a:rPr>
              <a:t>Urbanization</a:t>
            </a:r>
            <a:r>
              <a:rPr lang="en-US" sz="8000" b="1" dirty="0">
                <a:solidFill>
                  <a:srgbClr val="FF0000"/>
                </a:solidFill>
              </a:rPr>
              <a:t>:</a:t>
            </a:r>
            <a:r>
              <a:rPr lang="en-US" sz="8000" b="1" dirty="0"/>
              <a:t> </a:t>
            </a:r>
            <a:r>
              <a:rPr lang="en-US" sz="8000" dirty="0"/>
              <a:t>Transition to a predominantly urban world and growth of urban agglomerations, in which metropolitan regions have grown beyond the boundaries of established units of municipal and regional governments</a:t>
            </a:r>
            <a:r>
              <a:rPr lang="en-US" sz="8000" dirty="0" smtClean="0"/>
              <a:t>;</a:t>
            </a:r>
          </a:p>
          <a:p>
            <a:pPr marL="857250" lvl="1" indent="-457200"/>
            <a:endParaRPr lang="en-US" sz="8000" dirty="0"/>
          </a:p>
          <a:p>
            <a:pPr marL="857250" lvl="1" indent="-457200"/>
            <a:r>
              <a:rPr lang="en-US" sz="8000" b="1" dirty="0" smtClean="0">
                <a:solidFill>
                  <a:srgbClr val="FF0000"/>
                </a:solidFill>
              </a:rPr>
              <a:t>Climate </a:t>
            </a:r>
            <a:r>
              <a:rPr lang="en-US" sz="8000" b="1" dirty="0">
                <a:solidFill>
                  <a:srgbClr val="FF0000"/>
                </a:solidFill>
              </a:rPr>
              <a:t>Change: </a:t>
            </a:r>
            <a:r>
              <a:rPr lang="en-US" sz="8000" dirty="0"/>
              <a:t>Environmental degradation, and increased risks to public health, environmental quality and energy security driven by global warming and related trends</a:t>
            </a:r>
            <a:r>
              <a:rPr lang="en-US" sz="8000" dirty="0" smtClean="0"/>
              <a:t>;</a:t>
            </a:r>
          </a:p>
          <a:p>
            <a:pPr marL="857250" lvl="1" indent="-457200"/>
            <a:endParaRPr lang="en-US" sz="8000" dirty="0"/>
          </a:p>
          <a:p>
            <a:pPr marL="857250" lvl="1" indent="-457200"/>
            <a:r>
              <a:rPr lang="en-US" sz="8000" b="1" dirty="0" smtClean="0">
                <a:solidFill>
                  <a:srgbClr val="FF0000"/>
                </a:solidFill>
              </a:rPr>
              <a:t>Globalization</a:t>
            </a:r>
            <a:r>
              <a:rPr lang="en-US" sz="8000" b="1" dirty="0">
                <a:solidFill>
                  <a:srgbClr val="FF0000"/>
                </a:solidFill>
              </a:rPr>
              <a:t>: </a:t>
            </a:r>
            <a:r>
              <a:rPr lang="en-US" sz="8000" dirty="0"/>
              <a:t>Integration of </a:t>
            </a:r>
            <a:r>
              <a:rPr lang="en-US" sz="8000" dirty="0" smtClean="0"/>
              <a:t>metropolitan </a:t>
            </a:r>
            <a:r>
              <a:rPr lang="en-US" sz="8000" dirty="0"/>
              <a:t>regions into the global economy, and related  economic restructuring and  competition; </a:t>
            </a:r>
            <a:r>
              <a:rPr lang="en-US" sz="8000" dirty="0" smtClean="0"/>
              <a:t>and</a:t>
            </a:r>
          </a:p>
          <a:p>
            <a:pPr marL="857250" lvl="1" indent="-457200"/>
            <a:endParaRPr lang="en-US" sz="8000" dirty="0"/>
          </a:p>
          <a:p>
            <a:pPr marL="857250" lvl="1" indent="-457200"/>
            <a:r>
              <a:rPr lang="en-US" sz="8000" b="1" dirty="0" smtClean="0">
                <a:solidFill>
                  <a:srgbClr val="FF0000"/>
                </a:solidFill>
              </a:rPr>
              <a:t>Decentralization</a:t>
            </a:r>
            <a:r>
              <a:rPr lang="en-US" sz="8000" b="1" dirty="0">
                <a:solidFill>
                  <a:srgbClr val="FF0000"/>
                </a:solidFill>
              </a:rPr>
              <a:t>: </a:t>
            </a:r>
            <a:r>
              <a:rPr lang="en-US" sz="8000" dirty="0"/>
              <a:t>Governance, subsidiarity and self-government policies.</a:t>
            </a:r>
          </a:p>
          <a:p>
            <a:pPr marL="457200" lvl="1" indent="0">
              <a:buNone/>
            </a:pPr>
            <a:endParaRPr lang="en-US" dirty="0" smtClean="0"/>
          </a:p>
          <a:p>
            <a:endParaRPr lang="en-US" dirty="0" smtClean="0"/>
          </a:p>
        </p:txBody>
      </p:sp>
      <p:sp>
        <p:nvSpPr>
          <p:cNvPr id="4" name="Slide Number Placeholder 3"/>
          <p:cNvSpPr>
            <a:spLocks noGrp="1"/>
          </p:cNvSpPr>
          <p:nvPr>
            <p:ph type="sldNum" sz="quarter" idx="12"/>
          </p:nvPr>
        </p:nvSpPr>
        <p:spPr/>
        <p:txBody>
          <a:bodyPr/>
          <a:lstStyle/>
          <a:p>
            <a:fld id="{BFA66043-28C4-4D89-A02C-A2C7E4F85713}" type="slidenum">
              <a:rPr lang="en-US" smtClean="0"/>
              <a:t>5</a:t>
            </a:fld>
            <a:endParaRPr lang="en-US" dirty="0"/>
          </a:p>
        </p:txBody>
      </p:sp>
    </p:spTree>
    <p:extLst>
      <p:ext uri="{BB962C8B-B14F-4D97-AF65-F5344CB8AC3E}">
        <p14:creationId xmlns:p14="http://schemas.microsoft.com/office/powerpoint/2010/main" val="260820777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457200" y="0"/>
            <a:ext cx="8229600" cy="1143000"/>
          </a:xfrm>
        </p:spPr>
        <p:txBody>
          <a:bodyPr/>
          <a:lstStyle/>
          <a:p>
            <a:r>
              <a:rPr lang="en-US" dirty="0" smtClean="0">
                <a:solidFill>
                  <a:srgbClr val="00B050"/>
                </a:solidFill>
              </a:rPr>
              <a:t>Study Principles</a:t>
            </a:r>
            <a:endParaRPr lang="en-US" dirty="0">
              <a:solidFill>
                <a:srgbClr val="00B050"/>
              </a:solidFill>
            </a:endParaRPr>
          </a:p>
        </p:txBody>
      </p:sp>
      <p:sp>
        <p:nvSpPr>
          <p:cNvPr id="4" name="Slide Number Placeholder 3"/>
          <p:cNvSpPr>
            <a:spLocks noGrp="1"/>
          </p:cNvSpPr>
          <p:nvPr>
            <p:ph type="sldNum" sz="quarter" idx="12"/>
          </p:nvPr>
        </p:nvSpPr>
        <p:spPr/>
        <p:txBody>
          <a:bodyPr/>
          <a:lstStyle/>
          <a:p>
            <a:fld id="{BFA66043-28C4-4D89-A02C-A2C7E4F85713}" type="slidenum">
              <a:rPr lang="en-US" smtClean="0"/>
              <a:t>6</a:t>
            </a:fld>
            <a:endParaRPr lang="en-US" dirty="0"/>
          </a:p>
        </p:txBody>
      </p:sp>
      <p:graphicFrame>
        <p:nvGraphicFramePr>
          <p:cNvPr id="5" name="Diagram 4"/>
          <p:cNvGraphicFramePr/>
          <p:nvPr>
            <p:extLst>
              <p:ext uri="{D42A27DB-BD31-4B8C-83A1-F6EECF244321}">
                <p14:modId xmlns:p14="http://schemas.microsoft.com/office/powerpoint/2010/main" val="2468438717"/>
              </p:ext>
            </p:extLst>
          </p:nvPr>
        </p:nvGraphicFramePr>
        <p:xfrm>
          <a:off x="152400" y="1066800"/>
          <a:ext cx="8534400" cy="5105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611640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rPr>
              <a:t>Study Tasks</a:t>
            </a:r>
            <a:endParaRPr lang="en-US" dirty="0">
              <a:solidFill>
                <a:srgbClr val="00B050"/>
              </a:solidFill>
            </a:endParaRPr>
          </a:p>
        </p:txBody>
      </p:sp>
      <p:sp>
        <p:nvSpPr>
          <p:cNvPr id="3" name="Content Placeholder 2"/>
          <p:cNvSpPr>
            <a:spLocks noGrp="1"/>
          </p:cNvSpPr>
          <p:nvPr>
            <p:ph idx="1"/>
          </p:nvPr>
        </p:nvSpPr>
        <p:spPr/>
        <p:txBody>
          <a:bodyPr>
            <a:normAutofit fontScale="62500" lnSpcReduction="20000"/>
          </a:bodyPr>
          <a:lstStyle/>
          <a:p>
            <a:r>
              <a:rPr lang="en-US" dirty="0" smtClean="0">
                <a:solidFill>
                  <a:srgbClr val="FF0000"/>
                </a:solidFill>
              </a:rPr>
              <a:t>Metropolitan </a:t>
            </a:r>
            <a:r>
              <a:rPr lang="en-US" dirty="0">
                <a:solidFill>
                  <a:srgbClr val="FF0000"/>
                </a:solidFill>
              </a:rPr>
              <a:t>Typology &amp; Literature review: </a:t>
            </a:r>
            <a:r>
              <a:rPr lang="en-US" dirty="0"/>
              <a:t>Based on a literature review we developed a typology of metropolitan institutional arrangements and characteristics to describe them. Based on the typology and variables identified above we selected and evaluated 15 relevant case studies to document metropolitan governance structures.</a:t>
            </a:r>
          </a:p>
          <a:p>
            <a:endParaRPr lang="en-US" dirty="0"/>
          </a:p>
          <a:p>
            <a:r>
              <a:rPr lang="en-US" dirty="0" smtClean="0">
                <a:solidFill>
                  <a:srgbClr val="FF0000"/>
                </a:solidFill>
              </a:rPr>
              <a:t>Best </a:t>
            </a:r>
            <a:r>
              <a:rPr lang="en-US" dirty="0">
                <a:solidFill>
                  <a:srgbClr val="FF0000"/>
                </a:solidFill>
              </a:rPr>
              <a:t>Practice &amp; Case Studies Analysis: </a:t>
            </a:r>
            <a:r>
              <a:rPr lang="en-US" dirty="0"/>
              <a:t>With input from the study team we selected four case studies (Barcelona, </a:t>
            </a:r>
            <a:r>
              <a:rPr lang="en-US" dirty="0" smtClean="0"/>
              <a:t>New </a:t>
            </a:r>
            <a:r>
              <a:rPr lang="en-US" dirty="0"/>
              <a:t>York and Sydney) and developed them based on a preliminary evaluation, existing studies, and secondary sources. </a:t>
            </a:r>
          </a:p>
          <a:p>
            <a:endParaRPr lang="en-US" dirty="0">
              <a:solidFill>
                <a:srgbClr val="FF0000"/>
              </a:solidFill>
            </a:endParaRPr>
          </a:p>
          <a:p>
            <a:r>
              <a:rPr lang="en-US" dirty="0" smtClean="0">
                <a:solidFill>
                  <a:srgbClr val="FF0000"/>
                </a:solidFill>
              </a:rPr>
              <a:t>Recommendations </a:t>
            </a:r>
            <a:r>
              <a:rPr lang="en-US" dirty="0">
                <a:solidFill>
                  <a:srgbClr val="FF0000"/>
                </a:solidFill>
              </a:rPr>
              <a:t>&amp; Decision Analysis: </a:t>
            </a:r>
            <a:r>
              <a:rPr lang="en-US" dirty="0"/>
              <a:t>Based on the analysis of the case studies and evaluation of the typology of metropolitan governments we developed a set of draft recommendations with input from the study </a:t>
            </a:r>
            <a:r>
              <a:rPr lang="en-US" dirty="0" smtClean="0"/>
              <a:t>team. </a:t>
            </a:r>
            <a:endParaRPr lang="en-US" dirty="0"/>
          </a:p>
          <a:p>
            <a:endParaRPr lang="en-US" dirty="0"/>
          </a:p>
        </p:txBody>
      </p:sp>
      <p:sp>
        <p:nvSpPr>
          <p:cNvPr id="4" name="Slide Number Placeholder 3"/>
          <p:cNvSpPr>
            <a:spLocks noGrp="1"/>
          </p:cNvSpPr>
          <p:nvPr>
            <p:ph type="sldNum" sz="quarter" idx="12"/>
          </p:nvPr>
        </p:nvSpPr>
        <p:spPr/>
        <p:txBody>
          <a:bodyPr/>
          <a:lstStyle/>
          <a:p>
            <a:fld id="{BFA66043-28C4-4D89-A02C-A2C7E4F85713}" type="slidenum">
              <a:rPr lang="en-US" smtClean="0"/>
              <a:t>7</a:t>
            </a:fld>
            <a:endParaRPr lang="en-US" dirty="0"/>
          </a:p>
        </p:txBody>
      </p:sp>
    </p:spTree>
    <p:extLst>
      <p:ext uri="{BB962C8B-B14F-4D97-AF65-F5344CB8AC3E}">
        <p14:creationId xmlns:p14="http://schemas.microsoft.com/office/powerpoint/2010/main" val="21468376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00B050"/>
                </a:solidFill>
              </a:rPr>
              <a:t>Governance Definition</a:t>
            </a:r>
            <a:endParaRPr lang="en-US" dirty="0">
              <a:solidFill>
                <a:srgbClr val="00B050"/>
              </a:solidFill>
            </a:endParaRPr>
          </a:p>
        </p:txBody>
      </p:sp>
      <p:sp>
        <p:nvSpPr>
          <p:cNvPr id="3" name="Content Placeholder 2"/>
          <p:cNvSpPr>
            <a:spLocks noGrp="1"/>
          </p:cNvSpPr>
          <p:nvPr>
            <p:ph idx="1"/>
          </p:nvPr>
        </p:nvSpPr>
        <p:spPr/>
        <p:txBody>
          <a:bodyPr>
            <a:normAutofit lnSpcReduction="10000"/>
          </a:bodyPr>
          <a:lstStyle/>
          <a:p>
            <a:pPr marL="0" indent="0">
              <a:buNone/>
            </a:pPr>
            <a:r>
              <a:rPr lang="en-US" sz="3000" dirty="0" smtClean="0"/>
              <a:t>“The </a:t>
            </a:r>
            <a:r>
              <a:rPr lang="en-US" sz="3000" dirty="0"/>
              <a:t>exercise of political, economic and administrative authority in </a:t>
            </a:r>
            <a:r>
              <a:rPr lang="en-US" sz="3000" dirty="0" smtClean="0"/>
              <a:t>the management </a:t>
            </a:r>
            <a:r>
              <a:rPr lang="en-US" sz="3000" dirty="0"/>
              <a:t>of a country’s affairs at all levels. It comprises the </a:t>
            </a:r>
            <a:r>
              <a:rPr lang="en-US" sz="3000" dirty="0" smtClean="0"/>
              <a:t>mechanisms, processes </a:t>
            </a:r>
            <a:r>
              <a:rPr lang="en-US" sz="3000" dirty="0"/>
              <a:t>and institutions through which citizens and groups articulate </a:t>
            </a:r>
            <a:r>
              <a:rPr lang="en-US" sz="3000" dirty="0" smtClean="0"/>
              <a:t>their interests</a:t>
            </a:r>
            <a:r>
              <a:rPr lang="en-US" sz="3000" dirty="0"/>
              <a:t>, exercise their legal rights, meet their obligations and </a:t>
            </a:r>
            <a:r>
              <a:rPr lang="en-US" sz="3000" dirty="0" smtClean="0"/>
              <a:t>mediate their differences”</a:t>
            </a:r>
          </a:p>
          <a:p>
            <a:pPr marL="0" indent="0">
              <a:buNone/>
            </a:pPr>
            <a:endParaRPr lang="en-US" dirty="0"/>
          </a:p>
          <a:p>
            <a:pPr marL="0" indent="0">
              <a:buNone/>
            </a:pPr>
            <a:r>
              <a:rPr lang="en-US" sz="2600" dirty="0" smtClean="0">
                <a:solidFill>
                  <a:srgbClr val="FF0000"/>
                </a:solidFill>
              </a:rPr>
              <a:t>UNDP. </a:t>
            </a:r>
            <a:r>
              <a:rPr lang="en-US" sz="2600" dirty="0">
                <a:solidFill>
                  <a:srgbClr val="FF0000"/>
                </a:solidFill>
              </a:rPr>
              <a:t>Governance for Sustainable Human Development, New York, 1997, pp. 2-3.</a:t>
            </a:r>
          </a:p>
        </p:txBody>
      </p:sp>
      <p:sp>
        <p:nvSpPr>
          <p:cNvPr id="4" name="Slide Number Placeholder 3"/>
          <p:cNvSpPr>
            <a:spLocks noGrp="1"/>
          </p:cNvSpPr>
          <p:nvPr>
            <p:ph type="sldNum" sz="quarter" idx="12"/>
          </p:nvPr>
        </p:nvSpPr>
        <p:spPr/>
        <p:txBody>
          <a:bodyPr/>
          <a:lstStyle/>
          <a:p>
            <a:fld id="{BFA66043-28C4-4D89-A02C-A2C7E4F85713}" type="slidenum">
              <a:rPr lang="en-US" smtClean="0"/>
              <a:t>8</a:t>
            </a:fld>
            <a:endParaRPr lang="en-US" dirty="0"/>
          </a:p>
        </p:txBody>
      </p:sp>
    </p:spTree>
    <p:extLst>
      <p:ext uri="{BB962C8B-B14F-4D97-AF65-F5344CB8AC3E}">
        <p14:creationId xmlns:p14="http://schemas.microsoft.com/office/powerpoint/2010/main" val="13024129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dirty="0"/>
              <a:t>The most important aspect of this definition for developing a typology of metropolitan governance is that it is focused on </a:t>
            </a:r>
            <a:r>
              <a:rPr lang="en-US" b="1" dirty="0">
                <a:solidFill>
                  <a:srgbClr val="FF0000"/>
                </a:solidFill>
              </a:rPr>
              <a:t>management</a:t>
            </a:r>
            <a:r>
              <a:rPr lang="en-US" dirty="0"/>
              <a:t>, including the mechanisms, processes and institutional arrangements for decision making. </a:t>
            </a:r>
          </a:p>
        </p:txBody>
      </p:sp>
      <p:sp>
        <p:nvSpPr>
          <p:cNvPr id="4" name="Slide Number Placeholder 3"/>
          <p:cNvSpPr>
            <a:spLocks noGrp="1"/>
          </p:cNvSpPr>
          <p:nvPr>
            <p:ph type="sldNum" sz="quarter" idx="12"/>
          </p:nvPr>
        </p:nvSpPr>
        <p:spPr/>
        <p:txBody>
          <a:bodyPr/>
          <a:lstStyle/>
          <a:p>
            <a:fld id="{BFA66043-28C4-4D89-A02C-A2C7E4F85713}" type="slidenum">
              <a:rPr lang="en-US" smtClean="0"/>
              <a:t>9</a:t>
            </a:fld>
            <a:endParaRPr lang="en-US" dirty="0"/>
          </a:p>
        </p:txBody>
      </p:sp>
    </p:spTree>
    <p:extLst>
      <p:ext uri="{BB962C8B-B14F-4D97-AF65-F5344CB8AC3E}">
        <p14:creationId xmlns:p14="http://schemas.microsoft.com/office/powerpoint/2010/main" val="7086432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910</TotalTime>
  <Words>2863</Words>
  <Application>Microsoft Office PowerPoint</Application>
  <PresentationFormat>On-screen Show (4:3)</PresentationFormat>
  <Paragraphs>385</Paragraphs>
  <Slides>41</Slides>
  <Notes>0</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Office Theme</vt:lpstr>
      <vt:lpstr>PowerPoint Presentation</vt:lpstr>
      <vt:lpstr>Table of Contents</vt:lpstr>
      <vt:lpstr>Study Purpose</vt:lpstr>
      <vt:lpstr>PowerPoint Presentation</vt:lpstr>
      <vt:lpstr>The Need for Metropolitan Governance</vt:lpstr>
      <vt:lpstr>Study Principles</vt:lpstr>
      <vt:lpstr>Study Tasks</vt:lpstr>
      <vt:lpstr>Governance Definition</vt:lpstr>
      <vt:lpstr>PowerPoint Presentation</vt:lpstr>
      <vt:lpstr>PowerPoint Presentation</vt:lpstr>
      <vt:lpstr>Metropolitan Governance  Theories &amp; Models</vt:lpstr>
      <vt:lpstr>Metropolitan Governance Typology</vt:lpstr>
      <vt:lpstr>Average Number of Governments, Area and Population for Metropolitan Governance Models</vt:lpstr>
      <vt:lpstr>PowerPoint Presentation</vt:lpstr>
      <vt:lpstr>PowerPoint Presentation</vt:lpstr>
      <vt:lpstr>PowerPoint Presentation</vt:lpstr>
      <vt:lpstr>PowerPoint Presentation</vt:lpstr>
      <vt:lpstr>PowerPoint Presentation</vt:lpstr>
      <vt:lpstr>PowerPoint Presentation</vt:lpstr>
      <vt:lpstr>Metropolitan Governance Characteristics</vt:lpstr>
      <vt:lpstr>Case Studies Evaluation</vt:lpstr>
      <vt:lpstr>PowerPoint Presentation</vt:lpstr>
      <vt:lpstr>PowerPoint Presentation</vt:lpstr>
      <vt:lpstr>PowerPoint Presentation</vt:lpstr>
      <vt:lpstr>Metropolitan Governance Best Practices</vt:lpstr>
      <vt:lpstr>PowerPoint Presentation</vt:lpstr>
      <vt:lpstr>Selected Case Studies</vt:lpstr>
      <vt:lpstr>Barcelona:  Voluntary and Sector Based Cooperation  </vt:lpstr>
      <vt:lpstr>New York:  A Sectoral and Civic Governance System</vt:lpstr>
      <vt:lpstr>Sydney:  A State and Inter-local Cooperation Metropolis</vt:lpstr>
      <vt:lpstr>Recommendations for the  Metropolitan Framework</vt:lpstr>
      <vt:lpstr>PowerPoint Presentation</vt:lpstr>
      <vt:lpstr>Metropolitan Governance Process</vt:lpstr>
      <vt:lpstr>Short Term Recommendation</vt:lpstr>
      <vt:lpstr>PowerPoint Presentation</vt:lpstr>
      <vt:lpstr>Long Term Recommendation</vt:lpstr>
      <vt:lpstr>PowerPoint Presentation</vt:lpstr>
      <vt:lpstr>Examples of National Financial Incentives for Metropolitan Coordination </vt:lpstr>
      <vt:lpstr>PowerPoint Presentation</vt:lpstr>
      <vt:lpstr>PowerPoint Presentation</vt:lpstr>
      <vt:lpstr>Examples of National Financial Incentives for Metropolitan Coordination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Seminario Rio Metropole Mesa 1 – Metropole Contemporanea e gestao metropolitana</dc:title>
  <dc:creator>Nicolas Ronderos</dc:creator>
  <cp:lastModifiedBy>RPA-Guest</cp:lastModifiedBy>
  <cp:revision>152</cp:revision>
  <cp:lastPrinted>2013-04-17T19:53:10Z</cp:lastPrinted>
  <dcterms:created xsi:type="dcterms:W3CDTF">2011-05-06T15:14:43Z</dcterms:created>
  <dcterms:modified xsi:type="dcterms:W3CDTF">2013-04-21T14:56:52Z</dcterms:modified>
</cp:coreProperties>
</file>