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9AE06-AFD2-4AD6-8B90-AB17909F300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0CF640-72D9-4A03-A299-3E5B748C14DA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Whole of government approach</a:t>
          </a:r>
          <a:endParaRPr lang="en-GB" dirty="0">
            <a:solidFill>
              <a:schemeClr val="bg2"/>
            </a:solidFill>
          </a:endParaRPr>
        </a:p>
      </dgm:t>
    </dgm:pt>
    <dgm:pt modelId="{1F86D473-D955-4E6C-A141-0333EB5C86DB}" type="parTrans" cxnId="{E62EC935-F719-426E-8681-144E50EDC972}">
      <dgm:prSet/>
      <dgm:spPr/>
      <dgm:t>
        <a:bodyPr/>
        <a:lstStyle/>
        <a:p>
          <a:endParaRPr lang="en-GB"/>
        </a:p>
      </dgm:t>
    </dgm:pt>
    <dgm:pt modelId="{40FDC39A-F042-4BB9-9275-4D6D1528FFA9}" type="sibTrans" cxnId="{E62EC935-F719-426E-8681-144E50EDC972}">
      <dgm:prSet/>
      <dgm:spPr/>
      <dgm:t>
        <a:bodyPr/>
        <a:lstStyle/>
        <a:p>
          <a:endParaRPr lang="en-GB"/>
        </a:p>
      </dgm:t>
    </dgm:pt>
    <dgm:pt modelId="{F660E19E-B63E-4B2A-936B-14C2FAC9CAE5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Inter-governmental coordination</a:t>
          </a:r>
          <a:endParaRPr lang="en-GB" dirty="0">
            <a:solidFill>
              <a:schemeClr val="bg2"/>
            </a:solidFill>
          </a:endParaRPr>
        </a:p>
      </dgm:t>
    </dgm:pt>
    <dgm:pt modelId="{D526530B-40B7-416B-A80A-0C75EFC4ED27}" type="parTrans" cxnId="{F1E289C5-0070-4044-B01D-59BD22A19566}">
      <dgm:prSet/>
      <dgm:spPr/>
      <dgm:t>
        <a:bodyPr/>
        <a:lstStyle/>
        <a:p>
          <a:endParaRPr lang="en-GB"/>
        </a:p>
      </dgm:t>
    </dgm:pt>
    <dgm:pt modelId="{9A34F65D-EF2E-4B50-876D-06A9D6F4D539}" type="sibTrans" cxnId="{F1E289C5-0070-4044-B01D-59BD22A19566}">
      <dgm:prSet/>
      <dgm:spPr/>
      <dgm:t>
        <a:bodyPr/>
        <a:lstStyle/>
        <a:p>
          <a:endParaRPr lang="en-GB"/>
        </a:p>
      </dgm:t>
    </dgm:pt>
    <dgm:pt modelId="{A1CF5BF6-8512-4A63-9DD5-2384AFB3432D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Partnership with non-governmental sectors</a:t>
          </a:r>
          <a:endParaRPr lang="en-GB" dirty="0">
            <a:solidFill>
              <a:schemeClr val="bg2"/>
            </a:solidFill>
          </a:endParaRPr>
        </a:p>
      </dgm:t>
    </dgm:pt>
    <dgm:pt modelId="{EFE809D7-1B3A-4000-8F00-BE7B4AB6749A}" type="parTrans" cxnId="{DCCFD03D-BC30-46EE-84B0-D02A1BA1AEB4}">
      <dgm:prSet/>
      <dgm:spPr/>
      <dgm:t>
        <a:bodyPr/>
        <a:lstStyle/>
        <a:p>
          <a:endParaRPr lang="en-GB"/>
        </a:p>
      </dgm:t>
    </dgm:pt>
    <dgm:pt modelId="{30806798-E95A-447A-B160-A9116706291A}" type="sibTrans" cxnId="{DCCFD03D-BC30-46EE-84B0-D02A1BA1AEB4}">
      <dgm:prSet/>
      <dgm:spPr/>
      <dgm:t>
        <a:bodyPr/>
        <a:lstStyle/>
        <a:p>
          <a:endParaRPr lang="en-GB"/>
        </a:p>
      </dgm:t>
    </dgm:pt>
    <dgm:pt modelId="{2F89A805-2876-4A6F-A2EE-6D50853F387A}" type="pres">
      <dgm:prSet presAssocID="{75F9AE06-AFD2-4AD6-8B90-AB17909F300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4E718E3-1148-443A-A703-AD35FC962C52}" type="pres">
      <dgm:prSet presAssocID="{75F9AE06-AFD2-4AD6-8B90-AB17909F3009}" presName="dummyMaxCanvas" presStyleCnt="0">
        <dgm:presLayoutVars/>
      </dgm:prSet>
      <dgm:spPr/>
    </dgm:pt>
    <dgm:pt modelId="{690A8FA2-699C-4C4A-8A46-02F24338F557}" type="pres">
      <dgm:prSet presAssocID="{75F9AE06-AFD2-4AD6-8B90-AB17909F300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87FB07-D4A4-4E2B-8B09-C1061D6CC8DF}" type="pres">
      <dgm:prSet presAssocID="{75F9AE06-AFD2-4AD6-8B90-AB17909F300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18F783-FC8F-4861-9E62-25E4374B7AAC}" type="pres">
      <dgm:prSet presAssocID="{75F9AE06-AFD2-4AD6-8B90-AB17909F300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A88442-8EE6-40B3-82E9-6758DC9A4B4D}" type="pres">
      <dgm:prSet presAssocID="{75F9AE06-AFD2-4AD6-8B90-AB17909F300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D906A5-7A77-42DF-B96F-A1493938D9C6}" type="pres">
      <dgm:prSet presAssocID="{75F9AE06-AFD2-4AD6-8B90-AB17909F300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E28094-5E27-4DC2-8B4F-010349815594}" type="pres">
      <dgm:prSet presAssocID="{75F9AE06-AFD2-4AD6-8B90-AB17909F300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2EFBE-BDC0-4014-8BCA-F50AE73DFACE}" type="pres">
      <dgm:prSet presAssocID="{75F9AE06-AFD2-4AD6-8B90-AB17909F300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D26D6A-1890-442A-A91F-7E48BAC1FD5B}" type="pres">
      <dgm:prSet presAssocID="{75F9AE06-AFD2-4AD6-8B90-AB17909F300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CFD03D-BC30-46EE-84B0-D02A1BA1AEB4}" srcId="{75F9AE06-AFD2-4AD6-8B90-AB17909F3009}" destId="{A1CF5BF6-8512-4A63-9DD5-2384AFB3432D}" srcOrd="2" destOrd="0" parTransId="{EFE809D7-1B3A-4000-8F00-BE7B4AB6749A}" sibTransId="{30806798-E95A-447A-B160-A9116706291A}"/>
    <dgm:cxn modelId="{BC229B85-ACC6-4C28-A216-F9C7AC92F156}" type="presOf" srcId="{40FDC39A-F042-4BB9-9275-4D6D1528FFA9}" destId="{ECA88442-8EE6-40B3-82E9-6758DC9A4B4D}" srcOrd="0" destOrd="0" presId="urn:microsoft.com/office/officeart/2005/8/layout/vProcess5"/>
    <dgm:cxn modelId="{A6D15CFC-D42B-4893-AFC7-5B5738BB96A0}" type="presOf" srcId="{760CF640-72D9-4A03-A299-3E5B748C14DA}" destId="{690A8FA2-699C-4C4A-8A46-02F24338F557}" srcOrd="0" destOrd="0" presId="urn:microsoft.com/office/officeart/2005/8/layout/vProcess5"/>
    <dgm:cxn modelId="{E62EC935-F719-426E-8681-144E50EDC972}" srcId="{75F9AE06-AFD2-4AD6-8B90-AB17909F3009}" destId="{760CF640-72D9-4A03-A299-3E5B748C14DA}" srcOrd="0" destOrd="0" parTransId="{1F86D473-D955-4E6C-A141-0333EB5C86DB}" sibTransId="{40FDC39A-F042-4BB9-9275-4D6D1528FFA9}"/>
    <dgm:cxn modelId="{F1E289C5-0070-4044-B01D-59BD22A19566}" srcId="{75F9AE06-AFD2-4AD6-8B90-AB17909F3009}" destId="{F660E19E-B63E-4B2A-936B-14C2FAC9CAE5}" srcOrd="1" destOrd="0" parTransId="{D526530B-40B7-416B-A80A-0C75EFC4ED27}" sibTransId="{9A34F65D-EF2E-4B50-876D-06A9D6F4D539}"/>
    <dgm:cxn modelId="{CB762C11-6F0C-4B49-8738-2ADE2A86A116}" type="presOf" srcId="{9A34F65D-EF2E-4B50-876D-06A9D6F4D539}" destId="{A7D906A5-7A77-42DF-B96F-A1493938D9C6}" srcOrd="0" destOrd="0" presId="urn:microsoft.com/office/officeart/2005/8/layout/vProcess5"/>
    <dgm:cxn modelId="{B7C97BA2-C0E5-4194-B0A3-DCB269F3D54C}" type="presOf" srcId="{A1CF5BF6-8512-4A63-9DD5-2384AFB3432D}" destId="{48D26D6A-1890-442A-A91F-7E48BAC1FD5B}" srcOrd="1" destOrd="0" presId="urn:microsoft.com/office/officeart/2005/8/layout/vProcess5"/>
    <dgm:cxn modelId="{487D7C90-18DE-4195-8248-71C3F9A869DE}" type="presOf" srcId="{760CF640-72D9-4A03-A299-3E5B748C14DA}" destId="{B1E28094-5E27-4DC2-8B4F-010349815594}" srcOrd="1" destOrd="0" presId="urn:microsoft.com/office/officeart/2005/8/layout/vProcess5"/>
    <dgm:cxn modelId="{DDF0CCDB-87F1-4BB9-9963-2E2D3D1AB709}" type="presOf" srcId="{F660E19E-B63E-4B2A-936B-14C2FAC9CAE5}" destId="{BA87FB07-D4A4-4E2B-8B09-C1061D6CC8DF}" srcOrd="0" destOrd="0" presId="urn:microsoft.com/office/officeart/2005/8/layout/vProcess5"/>
    <dgm:cxn modelId="{71D5BAA1-1C30-4598-83A9-D3430F2D4B06}" type="presOf" srcId="{75F9AE06-AFD2-4AD6-8B90-AB17909F3009}" destId="{2F89A805-2876-4A6F-A2EE-6D50853F387A}" srcOrd="0" destOrd="0" presId="urn:microsoft.com/office/officeart/2005/8/layout/vProcess5"/>
    <dgm:cxn modelId="{CB0BC4A1-94BD-4662-AD83-AC57CFE5F559}" type="presOf" srcId="{F660E19E-B63E-4B2A-936B-14C2FAC9CAE5}" destId="{6622EFBE-BDC0-4014-8BCA-F50AE73DFACE}" srcOrd="1" destOrd="0" presId="urn:microsoft.com/office/officeart/2005/8/layout/vProcess5"/>
    <dgm:cxn modelId="{0E5A165E-1839-428B-A79D-44DBC51422FB}" type="presOf" srcId="{A1CF5BF6-8512-4A63-9DD5-2384AFB3432D}" destId="{2A18F783-FC8F-4861-9E62-25E4374B7AAC}" srcOrd="0" destOrd="0" presId="urn:microsoft.com/office/officeart/2005/8/layout/vProcess5"/>
    <dgm:cxn modelId="{92F028EB-FFA9-4BD4-BF16-75F2D284E964}" type="presParOf" srcId="{2F89A805-2876-4A6F-A2EE-6D50853F387A}" destId="{04E718E3-1148-443A-A703-AD35FC962C52}" srcOrd="0" destOrd="0" presId="urn:microsoft.com/office/officeart/2005/8/layout/vProcess5"/>
    <dgm:cxn modelId="{3CA9ACF0-9D8D-4F90-9822-B2590A6703BA}" type="presParOf" srcId="{2F89A805-2876-4A6F-A2EE-6D50853F387A}" destId="{690A8FA2-699C-4C4A-8A46-02F24338F557}" srcOrd="1" destOrd="0" presId="urn:microsoft.com/office/officeart/2005/8/layout/vProcess5"/>
    <dgm:cxn modelId="{9697EFA1-6858-401A-B028-45229CE628A4}" type="presParOf" srcId="{2F89A805-2876-4A6F-A2EE-6D50853F387A}" destId="{BA87FB07-D4A4-4E2B-8B09-C1061D6CC8DF}" srcOrd="2" destOrd="0" presId="urn:microsoft.com/office/officeart/2005/8/layout/vProcess5"/>
    <dgm:cxn modelId="{E9639C68-F70B-4E12-96C3-1CEC0894500F}" type="presParOf" srcId="{2F89A805-2876-4A6F-A2EE-6D50853F387A}" destId="{2A18F783-FC8F-4861-9E62-25E4374B7AAC}" srcOrd="3" destOrd="0" presId="urn:microsoft.com/office/officeart/2005/8/layout/vProcess5"/>
    <dgm:cxn modelId="{744C7491-A96B-4B73-BEC8-CDD51D18B554}" type="presParOf" srcId="{2F89A805-2876-4A6F-A2EE-6D50853F387A}" destId="{ECA88442-8EE6-40B3-82E9-6758DC9A4B4D}" srcOrd="4" destOrd="0" presId="urn:microsoft.com/office/officeart/2005/8/layout/vProcess5"/>
    <dgm:cxn modelId="{45AA654C-1BFD-4678-A887-4B0CC9057CED}" type="presParOf" srcId="{2F89A805-2876-4A6F-A2EE-6D50853F387A}" destId="{A7D906A5-7A77-42DF-B96F-A1493938D9C6}" srcOrd="5" destOrd="0" presId="urn:microsoft.com/office/officeart/2005/8/layout/vProcess5"/>
    <dgm:cxn modelId="{8CDF9471-436F-4CDF-B627-742E553292E5}" type="presParOf" srcId="{2F89A805-2876-4A6F-A2EE-6D50853F387A}" destId="{B1E28094-5E27-4DC2-8B4F-010349815594}" srcOrd="6" destOrd="0" presId="urn:microsoft.com/office/officeart/2005/8/layout/vProcess5"/>
    <dgm:cxn modelId="{174BAA42-6D67-4132-A006-65B031F012A8}" type="presParOf" srcId="{2F89A805-2876-4A6F-A2EE-6D50853F387A}" destId="{6622EFBE-BDC0-4014-8BCA-F50AE73DFACE}" srcOrd="7" destOrd="0" presId="urn:microsoft.com/office/officeart/2005/8/layout/vProcess5"/>
    <dgm:cxn modelId="{8AF8D1B2-CF29-4027-99B1-B2DD641E5358}" type="presParOf" srcId="{2F89A805-2876-4A6F-A2EE-6D50853F387A}" destId="{48D26D6A-1890-442A-A91F-7E48BAC1FD5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2C205B-72A2-485F-A82F-CBB96C8F812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4427CA8-07DA-4238-87AB-EB38EE89E33B}">
      <dgm:prSet phldrT="[Text]"/>
      <dgm:spPr/>
      <dgm:t>
        <a:bodyPr/>
        <a:lstStyle/>
        <a:p>
          <a:r>
            <a:rPr lang="en-US" dirty="0" smtClean="0"/>
            <a:t>Identity</a:t>
          </a:r>
          <a:endParaRPr lang="en-GB" dirty="0"/>
        </a:p>
      </dgm:t>
    </dgm:pt>
    <dgm:pt modelId="{C685FD58-393C-4DC7-964E-9AF96CA042B3}" type="parTrans" cxnId="{AA13CCC5-CA42-4DB5-BEED-87472E74687E}">
      <dgm:prSet/>
      <dgm:spPr/>
      <dgm:t>
        <a:bodyPr/>
        <a:lstStyle/>
        <a:p>
          <a:endParaRPr lang="en-GB"/>
        </a:p>
      </dgm:t>
    </dgm:pt>
    <dgm:pt modelId="{878A193E-C370-46A6-8346-8232C7B88637}" type="sibTrans" cxnId="{AA13CCC5-CA42-4DB5-BEED-87472E74687E}">
      <dgm:prSet/>
      <dgm:spPr/>
      <dgm:t>
        <a:bodyPr/>
        <a:lstStyle/>
        <a:p>
          <a:endParaRPr lang="en-GB"/>
        </a:p>
      </dgm:t>
    </dgm:pt>
    <dgm:pt modelId="{60385386-D446-4A97-85ED-0C1375C260C7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GB" dirty="0"/>
        </a:p>
      </dgm:t>
    </dgm:pt>
    <dgm:pt modelId="{E681C356-AA69-47F6-AC6C-9642156F9875}" type="parTrans" cxnId="{CAA2AE2B-6394-492E-8D80-49F24D4F539B}">
      <dgm:prSet/>
      <dgm:spPr/>
      <dgm:t>
        <a:bodyPr/>
        <a:lstStyle/>
        <a:p>
          <a:endParaRPr lang="en-GB"/>
        </a:p>
      </dgm:t>
    </dgm:pt>
    <dgm:pt modelId="{04EEA9E3-BAD2-4068-9E7C-513DCE193D73}" type="sibTrans" cxnId="{CAA2AE2B-6394-492E-8D80-49F24D4F539B}">
      <dgm:prSet/>
      <dgm:spPr/>
      <dgm:t>
        <a:bodyPr/>
        <a:lstStyle/>
        <a:p>
          <a:endParaRPr lang="en-GB"/>
        </a:p>
      </dgm:t>
    </dgm:pt>
    <dgm:pt modelId="{942AEC6B-F1AF-4B49-8180-659F61F4B2D4}">
      <dgm:prSet phldrT="[Text]"/>
      <dgm:spPr/>
      <dgm:t>
        <a:bodyPr/>
        <a:lstStyle/>
        <a:p>
          <a:r>
            <a:rPr lang="en-US" dirty="0" smtClean="0"/>
            <a:t>Brand</a:t>
          </a:r>
          <a:endParaRPr lang="en-GB" dirty="0"/>
        </a:p>
      </dgm:t>
    </dgm:pt>
    <dgm:pt modelId="{EC35845D-CD0D-4417-985A-029D1E6AA7FC}" type="parTrans" cxnId="{BC65C688-B4DC-4EBC-BCD1-6755F0E9DBB3}">
      <dgm:prSet/>
      <dgm:spPr/>
      <dgm:t>
        <a:bodyPr/>
        <a:lstStyle/>
        <a:p>
          <a:endParaRPr lang="en-GB"/>
        </a:p>
      </dgm:t>
    </dgm:pt>
    <dgm:pt modelId="{7785B972-8B7F-406C-9B18-D5E03078B2EB}" type="sibTrans" cxnId="{BC65C688-B4DC-4EBC-BCD1-6755F0E9DBB3}">
      <dgm:prSet/>
      <dgm:spPr/>
      <dgm:t>
        <a:bodyPr/>
        <a:lstStyle/>
        <a:p>
          <a:endParaRPr lang="en-GB"/>
        </a:p>
      </dgm:t>
    </dgm:pt>
    <dgm:pt modelId="{C482CCA3-3DB6-42A8-9416-BC6D7CCC82C4}">
      <dgm:prSet phldrT="[Text]"/>
      <dgm:spPr/>
      <dgm:t>
        <a:bodyPr/>
        <a:lstStyle/>
        <a:p>
          <a:r>
            <a:rPr lang="en-US" dirty="0" smtClean="0"/>
            <a:t>Reputation</a:t>
          </a:r>
          <a:endParaRPr lang="en-GB" dirty="0"/>
        </a:p>
      </dgm:t>
    </dgm:pt>
    <dgm:pt modelId="{ABAA26D5-D856-4870-B5C8-168455082AF5}" type="parTrans" cxnId="{E7C031C3-F5AF-475C-98B2-7875EF41E4EB}">
      <dgm:prSet/>
      <dgm:spPr/>
      <dgm:t>
        <a:bodyPr/>
        <a:lstStyle/>
        <a:p>
          <a:endParaRPr lang="en-GB"/>
        </a:p>
      </dgm:t>
    </dgm:pt>
    <dgm:pt modelId="{2214BF8B-BA4E-4650-B6B9-A607EAB018F0}" type="sibTrans" cxnId="{E7C031C3-F5AF-475C-98B2-7875EF41E4EB}">
      <dgm:prSet/>
      <dgm:spPr/>
      <dgm:t>
        <a:bodyPr/>
        <a:lstStyle/>
        <a:p>
          <a:endParaRPr lang="en-GB"/>
        </a:p>
      </dgm:t>
    </dgm:pt>
    <dgm:pt modelId="{2BEC92AA-3B4F-4BA2-97FA-9A69FA27AE79}">
      <dgm:prSet phldrT="[Text]"/>
      <dgm:spPr/>
      <dgm:t>
        <a:bodyPr/>
        <a:lstStyle/>
        <a:p>
          <a:r>
            <a:rPr lang="en-US" dirty="0" smtClean="0"/>
            <a:t>Belonging</a:t>
          </a:r>
          <a:endParaRPr lang="en-GB" dirty="0"/>
        </a:p>
      </dgm:t>
    </dgm:pt>
    <dgm:pt modelId="{F7BD3DF6-7C3C-41F0-9460-87F4AEBF0A81}" type="parTrans" cxnId="{A0E764EE-AE6C-435A-B061-C341068590EE}">
      <dgm:prSet/>
      <dgm:spPr/>
      <dgm:t>
        <a:bodyPr/>
        <a:lstStyle/>
        <a:p>
          <a:endParaRPr lang="en-GB"/>
        </a:p>
      </dgm:t>
    </dgm:pt>
    <dgm:pt modelId="{87D3BDBE-2FD6-4D07-9D5F-5E9A29709FEF}" type="sibTrans" cxnId="{A0E764EE-AE6C-435A-B061-C341068590EE}">
      <dgm:prSet/>
      <dgm:spPr/>
      <dgm:t>
        <a:bodyPr/>
        <a:lstStyle/>
        <a:p>
          <a:endParaRPr lang="en-GB"/>
        </a:p>
      </dgm:t>
    </dgm:pt>
    <dgm:pt modelId="{B60963C9-C85F-42CD-89E1-EE8488695DE3}" type="pres">
      <dgm:prSet presAssocID="{2D2C205B-72A2-485F-A82F-CBB96C8F812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15851F-FB39-4F7A-ABDF-A52B6AD853C4}" type="pres">
      <dgm:prSet presAssocID="{2D2C205B-72A2-485F-A82F-CBB96C8F8125}" presName="matrix" presStyleCnt="0"/>
      <dgm:spPr/>
    </dgm:pt>
    <dgm:pt modelId="{7F732D6E-15CA-49DB-9FAB-A6F1DD2E91DD}" type="pres">
      <dgm:prSet presAssocID="{2D2C205B-72A2-485F-A82F-CBB96C8F8125}" presName="tile1" presStyleLbl="node1" presStyleIdx="0" presStyleCnt="4"/>
      <dgm:spPr/>
      <dgm:t>
        <a:bodyPr/>
        <a:lstStyle/>
        <a:p>
          <a:endParaRPr lang="pt-BR"/>
        </a:p>
      </dgm:t>
    </dgm:pt>
    <dgm:pt modelId="{55094159-8309-422B-80E4-1B649766AFEA}" type="pres">
      <dgm:prSet presAssocID="{2D2C205B-72A2-485F-A82F-CBB96C8F812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EE36CC-F60F-42B0-9F75-D3AF3EC464FD}" type="pres">
      <dgm:prSet presAssocID="{2D2C205B-72A2-485F-A82F-CBB96C8F8125}" presName="tile2" presStyleLbl="node1" presStyleIdx="1" presStyleCnt="4"/>
      <dgm:spPr/>
      <dgm:t>
        <a:bodyPr/>
        <a:lstStyle/>
        <a:p>
          <a:endParaRPr lang="pt-BR"/>
        </a:p>
      </dgm:t>
    </dgm:pt>
    <dgm:pt modelId="{C1E5A357-4EB7-46DC-BCD0-B61B6726605A}" type="pres">
      <dgm:prSet presAssocID="{2D2C205B-72A2-485F-A82F-CBB96C8F812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BB2D4B-45FC-48A1-8B8F-F1279120C304}" type="pres">
      <dgm:prSet presAssocID="{2D2C205B-72A2-485F-A82F-CBB96C8F8125}" presName="tile3" presStyleLbl="node1" presStyleIdx="2" presStyleCnt="4"/>
      <dgm:spPr/>
      <dgm:t>
        <a:bodyPr/>
        <a:lstStyle/>
        <a:p>
          <a:endParaRPr lang="pt-BR"/>
        </a:p>
      </dgm:t>
    </dgm:pt>
    <dgm:pt modelId="{F7D252BE-6D12-4CF3-AF01-DA402BB91FF8}" type="pres">
      <dgm:prSet presAssocID="{2D2C205B-72A2-485F-A82F-CBB96C8F812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9A95B9-CE3A-4FE7-9461-8AE6A42007C5}" type="pres">
      <dgm:prSet presAssocID="{2D2C205B-72A2-485F-A82F-CBB96C8F8125}" presName="tile4" presStyleLbl="node1" presStyleIdx="3" presStyleCnt="4"/>
      <dgm:spPr/>
      <dgm:t>
        <a:bodyPr/>
        <a:lstStyle/>
        <a:p>
          <a:endParaRPr lang="pt-BR"/>
        </a:p>
      </dgm:t>
    </dgm:pt>
    <dgm:pt modelId="{A78B8234-EB01-499D-9E6B-07DA85D0524C}" type="pres">
      <dgm:prSet presAssocID="{2D2C205B-72A2-485F-A82F-CBB96C8F812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D6507F-467B-4168-A296-3CD65DB178DC}" type="pres">
      <dgm:prSet presAssocID="{2D2C205B-72A2-485F-A82F-CBB96C8F812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3FB57067-58C6-477F-94B9-64FEF92D3F82}" type="presOf" srcId="{942AEC6B-F1AF-4B49-8180-659F61F4B2D4}" destId="{C1E5A357-4EB7-46DC-BCD0-B61B6726605A}" srcOrd="1" destOrd="0" presId="urn:microsoft.com/office/officeart/2005/8/layout/matrix1"/>
    <dgm:cxn modelId="{F2D87054-B29A-47CF-A621-20853D11E8CD}" type="presOf" srcId="{C482CCA3-3DB6-42A8-9416-BC6D7CCC82C4}" destId="{4DBB2D4B-45FC-48A1-8B8F-F1279120C304}" srcOrd="0" destOrd="0" presId="urn:microsoft.com/office/officeart/2005/8/layout/matrix1"/>
    <dgm:cxn modelId="{F231E7DE-D014-474A-A9F0-F816317406E4}" type="presOf" srcId="{60385386-D446-4A97-85ED-0C1375C260C7}" destId="{55094159-8309-422B-80E4-1B649766AFEA}" srcOrd="1" destOrd="0" presId="urn:microsoft.com/office/officeart/2005/8/layout/matrix1"/>
    <dgm:cxn modelId="{457775B5-CADC-44A9-ABFC-732543C4E7DD}" type="presOf" srcId="{C482CCA3-3DB6-42A8-9416-BC6D7CCC82C4}" destId="{F7D252BE-6D12-4CF3-AF01-DA402BB91FF8}" srcOrd="1" destOrd="0" presId="urn:microsoft.com/office/officeart/2005/8/layout/matrix1"/>
    <dgm:cxn modelId="{CE6701F4-DF82-4283-BE6E-0A60F95B0A8D}" type="presOf" srcId="{44427CA8-07DA-4238-87AB-EB38EE89E33B}" destId="{4AD6507F-467B-4168-A296-3CD65DB178DC}" srcOrd="0" destOrd="0" presId="urn:microsoft.com/office/officeart/2005/8/layout/matrix1"/>
    <dgm:cxn modelId="{CAA2AE2B-6394-492E-8D80-49F24D4F539B}" srcId="{44427CA8-07DA-4238-87AB-EB38EE89E33B}" destId="{60385386-D446-4A97-85ED-0C1375C260C7}" srcOrd="0" destOrd="0" parTransId="{E681C356-AA69-47F6-AC6C-9642156F9875}" sibTransId="{04EEA9E3-BAD2-4068-9E7C-513DCE193D73}"/>
    <dgm:cxn modelId="{BC65C688-B4DC-4EBC-BCD1-6755F0E9DBB3}" srcId="{44427CA8-07DA-4238-87AB-EB38EE89E33B}" destId="{942AEC6B-F1AF-4B49-8180-659F61F4B2D4}" srcOrd="1" destOrd="0" parTransId="{EC35845D-CD0D-4417-985A-029D1E6AA7FC}" sibTransId="{7785B972-8B7F-406C-9B18-D5E03078B2EB}"/>
    <dgm:cxn modelId="{E7C031C3-F5AF-475C-98B2-7875EF41E4EB}" srcId="{44427CA8-07DA-4238-87AB-EB38EE89E33B}" destId="{C482CCA3-3DB6-42A8-9416-BC6D7CCC82C4}" srcOrd="2" destOrd="0" parTransId="{ABAA26D5-D856-4870-B5C8-168455082AF5}" sibTransId="{2214BF8B-BA4E-4650-B6B9-A607EAB018F0}"/>
    <dgm:cxn modelId="{3BDB7AA7-45B5-47CA-9469-EFCFA779DE4E}" type="presOf" srcId="{2BEC92AA-3B4F-4BA2-97FA-9A69FA27AE79}" destId="{EA9A95B9-CE3A-4FE7-9461-8AE6A42007C5}" srcOrd="0" destOrd="0" presId="urn:microsoft.com/office/officeart/2005/8/layout/matrix1"/>
    <dgm:cxn modelId="{2D4B2D22-3F0F-4D2E-AC35-547982CFC625}" type="presOf" srcId="{2BEC92AA-3B4F-4BA2-97FA-9A69FA27AE79}" destId="{A78B8234-EB01-499D-9E6B-07DA85D0524C}" srcOrd="1" destOrd="0" presId="urn:microsoft.com/office/officeart/2005/8/layout/matrix1"/>
    <dgm:cxn modelId="{A0E764EE-AE6C-435A-B061-C341068590EE}" srcId="{44427CA8-07DA-4238-87AB-EB38EE89E33B}" destId="{2BEC92AA-3B4F-4BA2-97FA-9A69FA27AE79}" srcOrd="3" destOrd="0" parTransId="{F7BD3DF6-7C3C-41F0-9460-87F4AEBF0A81}" sibTransId="{87D3BDBE-2FD6-4D07-9D5F-5E9A29709FEF}"/>
    <dgm:cxn modelId="{B7FADFC5-0293-4B9A-9F2B-0D12F599DA18}" type="presOf" srcId="{2D2C205B-72A2-485F-A82F-CBB96C8F8125}" destId="{B60963C9-C85F-42CD-89E1-EE8488695DE3}" srcOrd="0" destOrd="0" presId="urn:microsoft.com/office/officeart/2005/8/layout/matrix1"/>
    <dgm:cxn modelId="{AA13CCC5-CA42-4DB5-BEED-87472E74687E}" srcId="{2D2C205B-72A2-485F-A82F-CBB96C8F8125}" destId="{44427CA8-07DA-4238-87AB-EB38EE89E33B}" srcOrd="0" destOrd="0" parTransId="{C685FD58-393C-4DC7-964E-9AF96CA042B3}" sibTransId="{878A193E-C370-46A6-8346-8232C7B88637}"/>
    <dgm:cxn modelId="{21CA3A9C-8EBE-4A6C-9C0F-7CFC711DA596}" type="presOf" srcId="{60385386-D446-4A97-85ED-0C1375C260C7}" destId="{7F732D6E-15CA-49DB-9FAB-A6F1DD2E91DD}" srcOrd="0" destOrd="0" presId="urn:microsoft.com/office/officeart/2005/8/layout/matrix1"/>
    <dgm:cxn modelId="{34BC73EA-2FA5-4AB3-A4B2-890BF81AA45D}" type="presOf" srcId="{942AEC6B-F1AF-4B49-8180-659F61F4B2D4}" destId="{CEEE36CC-F60F-42B0-9F75-D3AF3EC464FD}" srcOrd="0" destOrd="0" presId="urn:microsoft.com/office/officeart/2005/8/layout/matrix1"/>
    <dgm:cxn modelId="{5476EC3B-9295-4192-9FEC-0A229D7C4BCB}" type="presParOf" srcId="{B60963C9-C85F-42CD-89E1-EE8488695DE3}" destId="{0915851F-FB39-4F7A-ABDF-A52B6AD853C4}" srcOrd="0" destOrd="0" presId="urn:microsoft.com/office/officeart/2005/8/layout/matrix1"/>
    <dgm:cxn modelId="{68260BDD-1909-4D20-B255-8AEDE8005A44}" type="presParOf" srcId="{0915851F-FB39-4F7A-ABDF-A52B6AD853C4}" destId="{7F732D6E-15CA-49DB-9FAB-A6F1DD2E91DD}" srcOrd="0" destOrd="0" presId="urn:microsoft.com/office/officeart/2005/8/layout/matrix1"/>
    <dgm:cxn modelId="{2E3175E8-D586-446A-A8B6-6ECF468191E9}" type="presParOf" srcId="{0915851F-FB39-4F7A-ABDF-A52B6AD853C4}" destId="{55094159-8309-422B-80E4-1B649766AFEA}" srcOrd="1" destOrd="0" presId="urn:microsoft.com/office/officeart/2005/8/layout/matrix1"/>
    <dgm:cxn modelId="{9FDBF2E6-EA5A-4739-AEE8-9FC23F853198}" type="presParOf" srcId="{0915851F-FB39-4F7A-ABDF-A52B6AD853C4}" destId="{CEEE36CC-F60F-42B0-9F75-D3AF3EC464FD}" srcOrd="2" destOrd="0" presId="urn:microsoft.com/office/officeart/2005/8/layout/matrix1"/>
    <dgm:cxn modelId="{BF869324-E0C3-4DAC-9971-CB2D8FC05F09}" type="presParOf" srcId="{0915851F-FB39-4F7A-ABDF-A52B6AD853C4}" destId="{C1E5A357-4EB7-46DC-BCD0-B61B6726605A}" srcOrd="3" destOrd="0" presId="urn:microsoft.com/office/officeart/2005/8/layout/matrix1"/>
    <dgm:cxn modelId="{0D7B771A-2576-42F2-B530-B46BA72F9414}" type="presParOf" srcId="{0915851F-FB39-4F7A-ABDF-A52B6AD853C4}" destId="{4DBB2D4B-45FC-48A1-8B8F-F1279120C304}" srcOrd="4" destOrd="0" presId="urn:microsoft.com/office/officeart/2005/8/layout/matrix1"/>
    <dgm:cxn modelId="{853095E5-D5F4-4A98-9C3B-AD58734BB22F}" type="presParOf" srcId="{0915851F-FB39-4F7A-ABDF-A52B6AD853C4}" destId="{F7D252BE-6D12-4CF3-AF01-DA402BB91FF8}" srcOrd="5" destOrd="0" presId="urn:microsoft.com/office/officeart/2005/8/layout/matrix1"/>
    <dgm:cxn modelId="{AF95544F-DFC7-4FC7-BC6C-7880B37A5D06}" type="presParOf" srcId="{0915851F-FB39-4F7A-ABDF-A52B6AD853C4}" destId="{EA9A95B9-CE3A-4FE7-9461-8AE6A42007C5}" srcOrd="6" destOrd="0" presId="urn:microsoft.com/office/officeart/2005/8/layout/matrix1"/>
    <dgm:cxn modelId="{B507915E-7829-49B1-8035-3154EAF541F8}" type="presParOf" srcId="{0915851F-FB39-4F7A-ABDF-A52B6AD853C4}" destId="{A78B8234-EB01-499D-9E6B-07DA85D0524C}" srcOrd="7" destOrd="0" presId="urn:microsoft.com/office/officeart/2005/8/layout/matrix1"/>
    <dgm:cxn modelId="{074CF4D7-9ACA-4DE3-BF74-2B78B88C5375}" type="presParOf" srcId="{B60963C9-C85F-42CD-89E1-EE8488695DE3}" destId="{4AD6507F-467B-4168-A296-3CD65DB178D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A8FA2-699C-4C4A-8A46-02F24338F557}">
      <dsp:nvSpPr>
        <dsp:cNvPr id="0" name=""/>
        <dsp:cNvSpPr/>
      </dsp:nvSpPr>
      <dsp:spPr>
        <a:xfrm>
          <a:off x="0" y="0"/>
          <a:ext cx="7681021" cy="2022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chemeClr val="bg2"/>
              </a:solidFill>
            </a:rPr>
            <a:t>Whole of government approach</a:t>
          </a:r>
          <a:endParaRPr lang="en-GB" sz="4500" kern="1200" dirty="0">
            <a:solidFill>
              <a:schemeClr val="bg2"/>
            </a:solidFill>
          </a:endParaRPr>
        </a:p>
      </dsp:txBody>
      <dsp:txXfrm>
        <a:off x="59234" y="59234"/>
        <a:ext cx="5498683" cy="1903942"/>
      </dsp:txXfrm>
    </dsp:sp>
    <dsp:sp modelId="{BA87FB07-D4A4-4E2B-8B09-C1061D6CC8DF}">
      <dsp:nvSpPr>
        <dsp:cNvPr id="0" name=""/>
        <dsp:cNvSpPr/>
      </dsp:nvSpPr>
      <dsp:spPr>
        <a:xfrm>
          <a:off x="677737" y="2359478"/>
          <a:ext cx="7681021" cy="2022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chemeClr val="bg2"/>
              </a:solidFill>
            </a:rPr>
            <a:t>Inter-governmental coordination</a:t>
          </a:r>
          <a:endParaRPr lang="en-GB" sz="4500" kern="1200" dirty="0">
            <a:solidFill>
              <a:schemeClr val="bg2"/>
            </a:solidFill>
          </a:endParaRPr>
        </a:p>
      </dsp:txBody>
      <dsp:txXfrm>
        <a:off x="736971" y="2418712"/>
        <a:ext cx="5570249" cy="1903942"/>
      </dsp:txXfrm>
    </dsp:sp>
    <dsp:sp modelId="{2A18F783-FC8F-4861-9E62-25E4374B7AAC}">
      <dsp:nvSpPr>
        <dsp:cNvPr id="0" name=""/>
        <dsp:cNvSpPr/>
      </dsp:nvSpPr>
      <dsp:spPr>
        <a:xfrm>
          <a:off x="1355474" y="4718957"/>
          <a:ext cx="7681021" cy="2022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chemeClr val="bg2"/>
              </a:solidFill>
            </a:rPr>
            <a:t>Partnership with non-governmental sectors</a:t>
          </a:r>
          <a:endParaRPr lang="en-GB" sz="4500" kern="1200" dirty="0">
            <a:solidFill>
              <a:schemeClr val="bg2"/>
            </a:solidFill>
          </a:endParaRPr>
        </a:p>
      </dsp:txBody>
      <dsp:txXfrm>
        <a:off x="1414708" y="4778191"/>
        <a:ext cx="5570249" cy="1903942"/>
      </dsp:txXfrm>
    </dsp:sp>
    <dsp:sp modelId="{ECA88442-8EE6-40B3-82E9-6758DC9A4B4D}">
      <dsp:nvSpPr>
        <dsp:cNvPr id="0" name=""/>
        <dsp:cNvSpPr/>
      </dsp:nvSpPr>
      <dsp:spPr>
        <a:xfrm>
          <a:off x="6366454" y="1533661"/>
          <a:ext cx="1314566" cy="13145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662231" y="1533661"/>
        <a:ext cx="723012" cy="989211"/>
      </dsp:txXfrm>
    </dsp:sp>
    <dsp:sp modelId="{A7D906A5-7A77-42DF-B96F-A1493938D9C6}">
      <dsp:nvSpPr>
        <dsp:cNvPr id="0" name=""/>
        <dsp:cNvSpPr/>
      </dsp:nvSpPr>
      <dsp:spPr>
        <a:xfrm>
          <a:off x="7044192" y="3879657"/>
          <a:ext cx="1314566" cy="13145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7339969" y="3879657"/>
        <a:ext cx="723012" cy="989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32D6E-15CA-49DB-9FAB-A6F1DD2E91DD}">
      <dsp:nvSpPr>
        <dsp:cNvPr id="0" name=""/>
        <dsp:cNvSpPr/>
      </dsp:nvSpPr>
      <dsp:spPr>
        <a:xfrm rot="16200000">
          <a:off x="838199" y="-838199"/>
          <a:ext cx="2438400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Vision</a:t>
          </a:r>
          <a:endParaRPr lang="en-GB" sz="4900" kern="1200" dirty="0"/>
        </a:p>
      </dsp:txBody>
      <dsp:txXfrm rot="5400000">
        <a:off x="-1" y="1"/>
        <a:ext cx="4114800" cy="1828800"/>
      </dsp:txXfrm>
    </dsp:sp>
    <dsp:sp modelId="{CEEE36CC-F60F-42B0-9F75-D3AF3EC464FD}">
      <dsp:nvSpPr>
        <dsp:cNvPr id="0" name=""/>
        <dsp:cNvSpPr/>
      </dsp:nvSpPr>
      <dsp:spPr>
        <a:xfrm>
          <a:off x="4114800" y="0"/>
          <a:ext cx="4114800" cy="2438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Brand</a:t>
          </a:r>
          <a:endParaRPr lang="en-GB" sz="4900" kern="1200" dirty="0"/>
        </a:p>
      </dsp:txBody>
      <dsp:txXfrm>
        <a:off x="4114800" y="0"/>
        <a:ext cx="4114800" cy="1828800"/>
      </dsp:txXfrm>
    </dsp:sp>
    <dsp:sp modelId="{4DBB2D4B-45FC-48A1-8B8F-F1279120C304}">
      <dsp:nvSpPr>
        <dsp:cNvPr id="0" name=""/>
        <dsp:cNvSpPr/>
      </dsp:nvSpPr>
      <dsp:spPr>
        <a:xfrm rot="10800000">
          <a:off x="0" y="2438400"/>
          <a:ext cx="4114800" cy="2438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Reputation</a:t>
          </a:r>
          <a:endParaRPr lang="en-GB" sz="4900" kern="1200" dirty="0"/>
        </a:p>
      </dsp:txBody>
      <dsp:txXfrm rot="10800000">
        <a:off x="0" y="3047999"/>
        <a:ext cx="4114800" cy="1828800"/>
      </dsp:txXfrm>
    </dsp:sp>
    <dsp:sp modelId="{EA9A95B9-CE3A-4FE7-9461-8AE6A42007C5}">
      <dsp:nvSpPr>
        <dsp:cNvPr id="0" name=""/>
        <dsp:cNvSpPr/>
      </dsp:nvSpPr>
      <dsp:spPr>
        <a:xfrm rot="5400000">
          <a:off x="4952999" y="1600200"/>
          <a:ext cx="2438400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Belonging</a:t>
          </a:r>
          <a:endParaRPr lang="en-GB" sz="4900" kern="1200" dirty="0"/>
        </a:p>
      </dsp:txBody>
      <dsp:txXfrm rot="-5400000">
        <a:off x="4114799" y="3048000"/>
        <a:ext cx="4114800" cy="1828800"/>
      </dsp:txXfrm>
    </dsp:sp>
    <dsp:sp modelId="{4AD6507F-467B-4168-A296-3CD65DB178DC}">
      <dsp:nvSpPr>
        <dsp:cNvPr id="0" name=""/>
        <dsp:cNvSpPr/>
      </dsp:nvSpPr>
      <dsp:spPr>
        <a:xfrm>
          <a:off x="2880359" y="1828800"/>
          <a:ext cx="2468880" cy="12192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Identity</a:t>
          </a:r>
          <a:endParaRPr lang="en-GB" sz="4900" kern="1200" dirty="0"/>
        </a:p>
      </dsp:txBody>
      <dsp:txXfrm>
        <a:off x="2939875" y="1888316"/>
        <a:ext cx="2349848" cy="1100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9AA65-C7C7-4024-926A-B2D71CEAE2F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FF561-092B-4D23-B363-C97A9BBA2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7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109638-51A4-44EE-84C9-91458C6954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09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109638-51A4-44EE-84C9-91458C6954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37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109638-51A4-44EE-84C9-91458C6954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4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91371-5432-40B3-B2D6-4640EB5493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1075"/>
            <a:fld id="{37C4F33F-1328-4087-8A71-8BCFCE5EA92B}" type="slidenum">
              <a:rPr lang="en-US" smtClean="0"/>
              <a:pPr defTabSz="981075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109638-51A4-44EE-84C9-91458C6954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1075"/>
            <a:fld id="{59BFDED8-921E-4F79-BE85-DAC7C5249930}" type="slidenum">
              <a:rPr lang="en-US" smtClean="0"/>
              <a:pPr defTabSz="981075"/>
              <a:t>5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109638-51A4-44EE-84C9-91458C6954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34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109638-51A4-44EE-84C9-91458C6954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08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109638-51A4-44EE-84C9-91458C6954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92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109638-51A4-44EE-84C9-91458C6954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1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6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68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5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75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62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4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1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2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8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9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EC61-BEFD-419D-A00C-3F2D2178CF71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3844-840F-4936-9CC9-EF7F3F88F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5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Metropolitan strategic planning uses spatial tools and approaches to integrate social, environmental, and economic concerns into single combined plans.</a:t>
            </a:r>
          </a:p>
          <a:p>
            <a:r>
              <a:rPr lang="en-US" dirty="0" smtClean="0"/>
              <a:t>As such, they challenge the governance arrangements in most places where they are undertaken.</a:t>
            </a:r>
          </a:p>
          <a:p>
            <a:r>
              <a:rPr lang="en-US" dirty="0" smtClean="0"/>
              <a:t>These plans require collaborative governance, shared financing, and common advocacy to succeed.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94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Urban Resilience and Climate Change Adaptation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Relates to:  	Energy, transportation, spatial form, 			housing, governance, built 					environment, waste and water 				systems, food, and te</a:t>
            </a:r>
            <a:r>
              <a:rPr lang="en-US" dirty="0"/>
              <a:t>c</a:t>
            </a:r>
            <a:r>
              <a:rPr lang="en-US" dirty="0" smtClean="0"/>
              <a:t>hnology.</a:t>
            </a:r>
          </a:p>
          <a:p>
            <a:r>
              <a:rPr lang="en-US" dirty="0" smtClean="0"/>
              <a:t>Metro Issues:	A common agenda? Systems 				integration and inter-operability. 				Institutional reach and flexibility. Pubic 			and private providers, owners, users, 			occupiers.</a:t>
            </a:r>
          </a:p>
          <a:p>
            <a:r>
              <a:rPr lang="en-US" dirty="0" smtClean="0"/>
              <a:t>Choices:		Resilience or adaptability? Flexibility? 			Where should leadership come from?</a:t>
            </a:r>
          </a:p>
          <a:p>
            <a:pPr marL="0" indent="0">
              <a:buNone/>
            </a:pPr>
            <a:r>
              <a:rPr lang="en-US" dirty="0" smtClean="0"/>
              <a:t>			How to use technology?</a:t>
            </a:r>
          </a:p>
          <a:p>
            <a:pPr marL="0" indent="0">
              <a:buNone/>
            </a:pPr>
            <a:r>
              <a:rPr lang="en-US" dirty="0" smtClean="0"/>
              <a:t>			Where to start? 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34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Regeneration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Relates to	Land Use, Housing, Transportation, 				Economic Strategy, Municipal Finance, 				Energy and Environmental Performance, City 			Identity and Brand.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Metro Issues	Competition v collaboration for investment.</a:t>
            </a:r>
          </a:p>
          <a:p>
            <a:pPr marL="0" indent="0">
              <a:buNone/>
            </a:pPr>
            <a:r>
              <a:rPr lang="en-US" dirty="0" smtClean="0"/>
              <a:t>		Density v sprawl.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Cross border	movement of jobs and people.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Choices	Urban Regeneration at different scales.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Mega-projects v neighborhood renewal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Land Uses and changes.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Density and urban form.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Financing and implementation choices.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63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0" dirty="0" smtClean="0">
                <a:solidFill>
                  <a:srgbClr val="C00000"/>
                </a:solidFill>
                <a:effectLst/>
              </a:rPr>
              <a:t>Integrated planning</a:t>
            </a:r>
            <a:endParaRPr lang="en-GB" sz="4800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itchFamily="2" charset="2"/>
              <a:buChar char="§"/>
              <a:defRPr/>
            </a:pPr>
            <a:r>
              <a:rPr lang="en-AU" sz="3200" dirty="0" smtClean="0"/>
              <a:t>Addressing population growth</a:t>
            </a:r>
            <a:endParaRPr lang="en-GB" sz="3200" dirty="0" smtClean="0"/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AU" sz="3200" dirty="0" smtClean="0"/>
              <a:t>Tackling climate change</a:t>
            </a:r>
            <a:endParaRPr lang="en-GB" sz="3200" dirty="0" smtClean="0"/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AU" sz="3200" dirty="0" smtClean="0"/>
              <a:t>Improving productivity and business efficiency</a:t>
            </a:r>
            <a:endParaRPr lang="en-GB" sz="3200" dirty="0" smtClean="0"/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AU" sz="3200" dirty="0" smtClean="0"/>
              <a:t>Modernising infrastructure and housing</a:t>
            </a:r>
            <a:endParaRPr lang="en-GB" sz="3200" dirty="0" smtClean="0"/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AU" sz="3200" dirty="0" smtClean="0"/>
              <a:t>Preventing sprawl</a:t>
            </a: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AU" sz="3200" dirty="0" smtClean="0"/>
              <a:t>Civic and citizen renewal</a:t>
            </a:r>
            <a:endParaRPr lang="en-GB" sz="32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BBC6B-73D4-4EDF-861E-12E390D0F2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9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AU" sz="3600" dirty="0" smtClean="0">
                <a:solidFill>
                  <a:srgbClr val="C00000"/>
                </a:solidFill>
              </a:rPr>
              <a:t>Metropolitan </a:t>
            </a:r>
            <a:r>
              <a:rPr lang="en-AU" sz="3600" b="0" dirty="0" smtClean="0">
                <a:solidFill>
                  <a:srgbClr val="C00000"/>
                </a:solidFill>
              </a:rPr>
              <a:t>Strategic Planning</a:t>
            </a:r>
            <a:endParaRPr lang="en-US" sz="3600" b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34325" cy="375126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AU" sz="2000" dirty="0" smtClean="0">
                <a:solidFill>
                  <a:srgbClr val="C00000"/>
                </a:solidFill>
                <a:latin typeface="+mj-lt"/>
              </a:rPr>
              <a:t>Definition: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AU" sz="500" dirty="0" smtClean="0">
              <a:latin typeface="+mj-lt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1800" dirty="0" smtClean="0">
                <a:latin typeface="+mj-lt"/>
              </a:rPr>
              <a:t>“Regional/spatial planning gives geographical expression to the economic, social, cultural and ecological policies of society.”</a:t>
            </a:r>
          </a:p>
          <a:p>
            <a:pPr marL="2514600" indent="-2514600">
              <a:buFont typeface="Wingdings" pitchFamily="2" charset="2"/>
              <a:buNone/>
              <a:defRPr/>
            </a:pPr>
            <a:r>
              <a:rPr lang="en-GB" sz="1800" dirty="0" smtClean="0">
                <a:latin typeface="+mj-lt"/>
              </a:rPr>
              <a:t>	</a:t>
            </a:r>
            <a:r>
              <a:rPr lang="en-GB" sz="1800" dirty="0" smtClean="0">
                <a:solidFill>
                  <a:srgbClr val="C00000"/>
                </a:solidFill>
                <a:latin typeface="+mj-lt"/>
              </a:rPr>
              <a:t>	</a:t>
            </a:r>
            <a:r>
              <a:rPr lang="en-GB" sz="1600" dirty="0" smtClean="0">
                <a:solidFill>
                  <a:srgbClr val="C00000"/>
                </a:solidFill>
                <a:latin typeface="+mj-lt"/>
              </a:rPr>
              <a:t>(European Regional / Spatial </a:t>
            </a:r>
            <a:r>
              <a:rPr lang="en-GB" sz="1600" dirty="0" smtClean="0">
                <a:solidFill>
                  <a:srgbClr val="C00000"/>
                </a:solidFill>
                <a:latin typeface="+mj-lt"/>
              </a:rPr>
              <a:t>Planning </a:t>
            </a:r>
            <a:r>
              <a:rPr lang="en-GB" sz="1600" dirty="0" smtClean="0">
                <a:solidFill>
                  <a:srgbClr val="C00000"/>
                </a:solidFill>
                <a:latin typeface="+mj-lt"/>
              </a:rPr>
              <a:t>Charter)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1600" i="1" dirty="0" smtClean="0">
              <a:latin typeface="+mj-lt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1800" dirty="0" smtClean="0">
                <a:latin typeface="+mj-lt"/>
              </a:rPr>
              <a:t>“It is at the same time a scientific discipline, an administrative technique and a policy developed as an interdisciplinary and comprehensive approach directed towards a balanced regional development and the physical organisation of space according to an overall strategy."</a:t>
            </a:r>
            <a:endParaRPr lang="en-AU" sz="1800" dirty="0" smtClean="0">
              <a:latin typeface="+mj-lt"/>
            </a:endParaRPr>
          </a:p>
          <a:p>
            <a:pPr marL="2692400" indent="-2692400">
              <a:buFont typeface="Wingdings" pitchFamily="2" charset="2"/>
              <a:buNone/>
              <a:tabLst>
                <a:tab pos="450850" algn="l"/>
                <a:tab pos="2692400" algn="l"/>
              </a:tabLst>
              <a:defRPr/>
            </a:pPr>
            <a:r>
              <a:rPr lang="en-GB" sz="2000" dirty="0" smtClean="0">
                <a:solidFill>
                  <a:srgbClr val="FFFF00"/>
                </a:solidFill>
                <a:latin typeface="+mj-lt"/>
              </a:rPr>
              <a:t>		</a:t>
            </a:r>
            <a:r>
              <a:rPr lang="en-GB" sz="2000" dirty="0" smtClean="0">
                <a:solidFill>
                  <a:srgbClr val="C00000"/>
                </a:solidFill>
                <a:latin typeface="+mj-lt"/>
              </a:rPr>
              <a:t>	</a:t>
            </a:r>
            <a:r>
              <a:rPr lang="en-GB" sz="1600" dirty="0" smtClean="0">
                <a:solidFill>
                  <a:srgbClr val="C00000"/>
                </a:solidFill>
                <a:latin typeface="+mj-lt"/>
              </a:rPr>
              <a:t>(European Regional / Spatial Planning Charter)</a:t>
            </a:r>
            <a:endParaRPr lang="en-GB" sz="2000" dirty="0" smtClean="0">
              <a:solidFill>
                <a:srgbClr val="C00000"/>
              </a:solidFill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endParaRPr lang="en-GB" sz="2000" dirty="0" smtClean="0">
              <a:latin typeface="Trebuchet MS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GB" sz="2000" dirty="0" smtClean="0">
              <a:latin typeface="Trebuchet MS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GB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6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O 2"/>
          <p:cNvPicPr>
            <a:picLocks noChangeArrowheads="1"/>
          </p:cNvPicPr>
          <p:nvPr/>
        </p:nvPicPr>
        <p:blipFill>
          <a:blip r:embed="rId3" cstate="print"/>
          <a:srcRect t="-188" r="-1974" b="-281"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74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549275"/>
            <a:ext cx="8143875" cy="5143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Metropolitan </a:t>
            </a:r>
            <a:r>
              <a:rPr lang="en-US" sz="2800" b="0" dirty="0" smtClean="0">
                <a:solidFill>
                  <a:srgbClr val="C00000"/>
                </a:solidFill>
              </a:rPr>
              <a:t>Development is an integrated process…</a:t>
            </a:r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381000" y="1533525"/>
            <a:ext cx="8305800" cy="48768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957388" y="6491288"/>
            <a:ext cx="525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solidFill>
                  <a:srgbClr val="C00000"/>
                </a:solidFill>
                <a:latin typeface="Arial" charset="0"/>
                <a:cs typeface="Arial" charset="0"/>
              </a:rPr>
              <a:t>Pre-conditions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09600" y="5572125"/>
            <a:ext cx="12954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Business environment &amp; investment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981200" y="5572125"/>
            <a:ext cx="12954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Educational   and research base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352800" y="5572125"/>
            <a:ext cx="12954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Land and physical infrastructure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4724400" y="5572125"/>
            <a:ext cx="14478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Social/ cultural infrastructure &amp; quality of life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6248400" y="5572125"/>
            <a:ext cx="1066800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Ecological base                                           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1295400" y="4581525"/>
            <a:ext cx="10668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Innovation &amp; creativity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2362200" y="4581525"/>
            <a:ext cx="9906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Industrial structure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3352800" y="4581525"/>
            <a:ext cx="15240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Business ownership &amp; mgt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4876800" y="4581525"/>
            <a:ext cx="9906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Human capital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6858000" y="4643438"/>
            <a:ext cx="121920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Connectivity 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3886200" y="3514725"/>
            <a:ext cx="12954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Use of resources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2209800" y="3514725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Productivity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5562600" y="3514725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Population</a:t>
            </a:r>
          </a:p>
        </p:txBody>
      </p:sp>
      <p:sp>
        <p:nvSpPr>
          <p:cNvPr id="13331" name="Oval 18"/>
          <p:cNvSpPr>
            <a:spLocks noChangeArrowheads="1"/>
          </p:cNvSpPr>
          <p:nvPr/>
        </p:nvSpPr>
        <p:spPr bwMode="auto">
          <a:xfrm>
            <a:off x="2971800" y="2600325"/>
            <a:ext cx="3124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2971800" y="2714625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latin typeface="Arial" charset="0"/>
                <a:cs typeface="Arial" charset="0"/>
              </a:rPr>
              <a:t>Development </a:t>
            </a:r>
            <a:r>
              <a:rPr lang="en-US" b="0" dirty="0" smtClean="0">
                <a:latin typeface="Arial" charset="0"/>
                <a:cs typeface="Arial" charset="0"/>
              </a:rPr>
              <a:t>and growth</a:t>
            </a:r>
          </a:p>
        </p:txBody>
      </p:sp>
      <p:sp>
        <p:nvSpPr>
          <p:cNvPr id="13333" name="Text Box 20"/>
          <p:cNvSpPr txBox="1">
            <a:spLocks noChangeArrowheads="1"/>
          </p:cNvSpPr>
          <p:nvPr/>
        </p:nvSpPr>
        <p:spPr bwMode="auto">
          <a:xfrm>
            <a:off x="304800" y="4657725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solidFill>
                  <a:srgbClr val="C00000"/>
                </a:solidFill>
                <a:latin typeface="Arial" charset="0"/>
                <a:cs typeface="Arial" charset="0"/>
              </a:rPr>
              <a:t>Drivers</a:t>
            </a:r>
          </a:p>
        </p:txBody>
      </p:sp>
      <p:sp>
        <p:nvSpPr>
          <p:cNvPr id="13334" name="AutoShape 21"/>
          <p:cNvSpPr>
            <a:spLocks noChangeArrowheads="1"/>
          </p:cNvSpPr>
          <p:nvPr/>
        </p:nvSpPr>
        <p:spPr bwMode="auto">
          <a:xfrm>
            <a:off x="1295400" y="5191125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5" name="AutoShape 22"/>
          <p:cNvSpPr>
            <a:spLocks noChangeArrowheads="1"/>
          </p:cNvSpPr>
          <p:nvPr/>
        </p:nvSpPr>
        <p:spPr bwMode="auto">
          <a:xfrm>
            <a:off x="7543800" y="5191125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6" name="AutoShape 23"/>
          <p:cNvSpPr>
            <a:spLocks noChangeArrowheads="1"/>
          </p:cNvSpPr>
          <p:nvPr/>
        </p:nvSpPr>
        <p:spPr bwMode="auto">
          <a:xfrm>
            <a:off x="6553200" y="5191125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7" name="AutoShape 24"/>
          <p:cNvSpPr>
            <a:spLocks noChangeArrowheads="1"/>
          </p:cNvSpPr>
          <p:nvPr/>
        </p:nvSpPr>
        <p:spPr bwMode="auto">
          <a:xfrm>
            <a:off x="3886200" y="5191125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8" name="AutoShape 25"/>
          <p:cNvSpPr>
            <a:spLocks noChangeArrowheads="1"/>
          </p:cNvSpPr>
          <p:nvPr/>
        </p:nvSpPr>
        <p:spPr bwMode="auto">
          <a:xfrm>
            <a:off x="2514600" y="5191125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9" name="Line 26"/>
          <p:cNvSpPr>
            <a:spLocks noChangeShapeType="1"/>
          </p:cNvSpPr>
          <p:nvPr/>
        </p:nvSpPr>
        <p:spPr bwMode="auto">
          <a:xfrm flipV="1">
            <a:off x="2286000" y="4124325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0" name="Line 27"/>
          <p:cNvSpPr>
            <a:spLocks noChangeShapeType="1"/>
          </p:cNvSpPr>
          <p:nvPr/>
        </p:nvSpPr>
        <p:spPr bwMode="auto">
          <a:xfrm flipV="1">
            <a:off x="3200400" y="4200525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1" name="Line 28"/>
          <p:cNvSpPr>
            <a:spLocks noChangeShapeType="1"/>
          </p:cNvSpPr>
          <p:nvPr/>
        </p:nvSpPr>
        <p:spPr bwMode="auto">
          <a:xfrm flipV="1">
            <a:off x="4572000" y="41243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2" name="Line 29"/>
          <p:cNvSpPr>
            <a:spLocks noChangeShapeType="1"/>
          </p:cNvSpPr>
          <p:nvPr/>
        </p:nvSpPr>
        <p:spPr bwMode="auto">
          <a:xfrm flipH="1" flipV="1">
            <a:off x="5181600" y="4200525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3" name="Line 30"/>
          <p:cNvSpPr>
            <a:spLocks noChangeShapeType="1"/>
          </p:cNvSpPr>
          <p:nvPr/>
        </p:nvSpPr>
        <p:spPr bwMode="auto">
          <a:xfrm flipH="1" flipV="1">
            <a:off x="5867400" y="4124325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4" name="Line 31"/>
          <p:cNvSpPr>
            <a:spLocks noChangeShapeType="1"/>
          </p:cNvSpPr>
          <p:nvPr/>
        </p:nvSpPr>
        <p:spPr bwMode="auto">
          <a:xfrm>
            <a:off x="3505200" y="36671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5" name="Line 32"/>
          <p:cNvSpPr>
            <a:spLocks noChangeShapeType="1"/>
          </p:cNvSpPr>
          <p:nvPr/>
        </p:nvSpPr>
        <p:spPr bwMode="auto">
          <a:xfrm>
            <a:off x="5181600" y="36671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6" name="Line 33"/>
          <p:cNvSpPr>
            <a:spLocks noChangeShapeType="1"/>
          </p:cNvSpPr>
          <p:nvPr/>
        </p:nvSpPr>
        <p:spPr bwMode="auto">
          <a:xfrm flipV="1">
            <a:off x="4572000" y="3209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7" name="Line 34"/>
          <p:cNvSpPr>
            <a:spLocks noChangeShapeType="1"/>
          </p:cNvSpPr>
          <p:nvPr/>
        </p:nvSpPr>
        <p:spPr bwMode="auto">
          <a:xfrm flipV="1">
            <a:off x="2971800" y="3209925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8" name="Line 35"/>
          <p:cNvSpPr>
            <a:spLocks noChangeShapeType="1"/>
          </p:cNvSpPr>
          <p:nvPr/>
        </p:nvSpPr>
        <p:spPr bwMode="auto">
          <a:xfrm flipH="1" flipV="1">
            <a:off x="5410200" y="3209925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49" name="Text Box 36"/>
          <p:cNvSpPr txBox="1">
            <a:spLocks noChangeArrowheads="1"/>
          </p:cNvSpPr>
          <p:nvPr/>
        </p:nvSpPr>
        <p:spPr bwMode="auto">
          <a:xfrm>
            <a:off x="3352800" y="1381125"/>
            <a:ext cx="243840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>
                <a:latin typeface="Arial" charset="0"/>
                <a:cs typeface="Arial" charset="0"/>
              </a:rPr>
              <a:t>Global economy and Macro-economic framework</a:t>
            </a:r>
          </a:p>
        </p:txBody>
      </p:sp>
      <p:sp>
        <p:nvSpPr>
          <p:cNvPr id="13350" name="Text Box 37"/>
          <p:cNvSpPr txBox="1">
            <a:spLocks noChangeArrowheads="1"/>
          </p:cNvSpPr>
          <p:nvPr/>
        </p:nvSpPr>
        <p:spPr bwMode="auto">
          <a:xfrm>
            <a:off x="6743700" y="2600325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solidFill>
                  <a:srgbClr val="C00000"/>
                </a:solidFill>
                <a:latin typeface="Arial" charset="0"/>
                <a:cs typeface="Arial" charset="0"/>
              </a:rPr>
              <a:t>Feedback effects</a:t>
            </a:r>
          </a:p>
        </p:txBody>
      </p:sp>
      <p:sp>
        <p:nvSpPr>
          <p:cNvPr id="13351" name="Arc 38"/>
          <p:cNvSpPr>
            <a:spLocks/>
          </p:cNvSpPr>
          <p:nvPr/>
        </p:nvSpPr>
        <p:spPr bwMode="auto">
          <a:xfrm>
            <a:off x="6248400" y="2828925"/>
            <a:ext cx="19812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2" name="Arc 39"/>
          <p:cNvSpPr>
            <a:spLocks/>
          </p:cNvSpPr>
          <p:nvPr/>
        </p:nvSpPr>
        <p:spPr bwMode="auto">
          <a:xfrm>
            <a:off x="6858000" y="3667125"/>
            <a:ext cx="990600" cy="304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3" name="Line 40"/>
          <p:cNvSpPr>
            <a:spLocks noChangeShapeType="1"/>
          </p:cNvSpPr>
          <p:nvPr/>
        </p:nvSpPr>
        <p:spPr bwMode="auto">
          <a:xfrm>
            <a:off x="285750" y="24765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54" name="AutoShape 41"/>
          <p:cNvSpPr>
            <a:spLocks noChangeArrowheads="1"/>
          </p:cNvSpPr>
          <p:nvPr/>
        </p:nvSpPr>
        <p:spPr bwMode="auto">
          <a:xfrm>
            <a:off x="285750" y="26289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5" name="Text Box 42"/>
          <p:cNvSpPr txBox="1">
            <a:spLocks noChangeArrowheads="1"/>
          </p:cNvSpPr>
          <p:nvPr/>
        </p:nvSpPr>
        <p:spPr bwMode="auto">
          <a:xfrm>
            <a:off x="1047750" y="24765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solidFill>
                  <a:srgbClr val="C00000"/>
                </a:solidFill>
                <a:latin typeface="Arial" charset="0"/>
                <a:cs typeface="Arial" charset="0"/>
              </a:rPr>
              <a:t>Markets</a:t>
            </a:r>
          </a:p>
        </p:txBody>
      </p:sp>
      <p:sp>
        <p:nvSpPr>
          <p:cNvPr id="13356" name="Text Box 43"/>
          <p:cNvSpPr txBox="1">
            <a:spLocks noChangeArrowheads="1"/>
          </p:cNvSpPr>
          <p:nvPr/>
        </p:nvSpPr>
        <p:spPr bwMode="auto">
          <a:xfrm>
            <a:off x="6705600" y="6340475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GB" sz="1400" b="0" i="1">
              <a:latin typeface="Arial" charset="0"/>
              <a:cs typeface="Arial" charset="0"/>
            </a:endParaRPr>
          </a:p>
        </p:txBody>
      </p:sp>
      <p:sp>
        <p:nvSpPr>
          <p:cNvPr id="13357" name="Text Box 44"/>
          <p:cNvSpPr txBox="1">
            <a:spLocks noChangeArrowheads="1"/>
          </p:cNvSpPr>
          <p:nvPr/>
        </p:nvSpPr>
        <p:spPr bwMode="auto">
          <a:xfrm>
            <a:off x="7391400" y="5572125"/>
            <a:ext cx="1295400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Governance structure                                        </a:t>
            </a:r>
          </a:p>
        </p:txBody>
      </p:sp>
      <p:sp>
        <p:nvSpPr>
          <p:cNvPr id="13358" name="AutoShape 45"/>
          <p:cNvSpPr>
            <a:spLocks noChangeArrowheads="1"/>
          </p:cNvSpPr>
          <p:nvPr/>
        </p:nvSpPr>
        <p:spPr bwMode="auto">
          <a:xfrm>
            <a:off x="5257800" y="5191125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9" name="AutoShape 46"/>
          <p:cNvSpPr>
            <a:spLocks noChangeArrowheads="1"/>
          </p:cNvSpPr>
          <p:nvPr/>
        </p:nvSpPr>
        <p:spPr bwMode="auto">
          <a:xfrm>
            <a:off x="4343400" y="2295525"/>
            <a:ext cx="381000" cy="2698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60" name="Text Box 47"/>
          <p:cNvSpPr txBox="1">
            <a:spLocks noChangeArrowheads="1"/>
          </p:cNvSpPr>
          <p:nvPr/>
        </p:nvSpPr>
        <p:spPr bwMode="auto">
          <a:xfrm>
            <a:off x="5867400" y="4581525"/>
            <a:ext cx="9906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latin typeface="Arial" charset="0"/>
                <a:cs typeface="Arial" charset="0"/>
              </a:rPr>
              <a:t>Environ mgt</a:t>
            </a:r>
          </a:p>
        </p:txBody>
      </p:sp>
    </p:spTree>
    <p:extLst>
      <p:ext uri="{BB962C8B-B14F-4D97-AF65-F5344CB8AC3E}">
        <p14:creationId xmlns:p14="http://schemas.microsoft.com/office/powerpoint/2010/main" val="12597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7692197"/>
              </p:ext>
            </p:extLst>
          </p:nvPr>
        </p:nvGraphicFramePr>
        <p:xfrm>
          <a:off x="0" y="116632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44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Metropolitan Identity: why?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62624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40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Key ingredients for Governance of Strategic Plan.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Municipal coalition. Cross Party.	</a:t>
            </a:r>
            <a:br>
              <a:rPr lang="en-US" dirty="0" smtClean="0"/>
            </a:br>
            <a:r>
              <a:rPr lang="en-US" dirty="0" smtClean="0"/>
              <a:t>	Barcelona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 participation and co-ordination.</a:t>
            </a:r>
            <a:br>
              <a:rPr lang="en-US" dirty="0" smtClean="0"/>
            </a:br>
            <a:r>
              <a:rPr lang="en-US" dirty="0" smtClean="0"/>
              <a:t>	Mumbai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Federal Government as active ‘sponsor’.	</a:t>
            </a:r>
          </a:p>
          <a:p>
            <a:pPr marL="0" indent="0">
              <a:buNone/>
            </a:pPr>
            <a:r>
              <a:rPr lang="en-US" dirty="0" smtClean="0"/>
              <a:t>	Paris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Mechanism for Civic, Business, </a:t>
            </a:r>
            <a:r>
              <a:rPr lang="en-US" smtClean="0"/>
              <a:t>and Citizen </a:t>
            </a:r>
            <a:r>
              <a:rPr lang="en-US" dirty="0" smtClean="0"/>
              <a:t>engagement. 			</a:t>
            </a:r>
            <a:br>
              <a:rPr lang="en-US" dirty="0" smtClean="0"/>
            </a:br>
            <a:r>
              <a:rPr lang="en-US" dirty="0" smtClean="0"/>
              <a:t>	Gauteng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4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Relates to:		Spatial forms of metro area, centres 			and sub-centres, land uses, 			</a:t>
            </a:r>
            <a:r>
              <a:rPr lang="en-US" smtClean="0"/>
              <a:t>		productivity</a:t>
            </a:r>
            <a:r>
              <a:rPr lang="en-US" dirty="0" smtClean="0"/>
              <a:t>, housing, density, urban 			design, environmental performance, air 			quality.</a:t>
            </a:r>
          </a:p>
          <a:p>
            <a:r>
              <a:rPr lang="en-US" dirty="0" smtClean="0"/>
              <a:t>Metro Issues:	Identify the transport systems for the 			future. Common agenda? </a:t>
            </a:r>
          </a:p>
          <a:p>
            <a:pPr marL="0" indent="0">
              <a:buNone/>
            </a:pPr>
            <a:r>
              <a:rPr lang="en-US" dirty="0" smtClean="0"/>
              <a:t>			Value creation and capture. Who pays, 			who benefits? How value is captured?</a:t>
            </a:r>
            <a:endParaRPr lang="en-US" dirty="0"/>
          </a:p>
          <a:p>
            <a:r>
              <a:rPr lang="en-US" dirty="0" smtClean="0"/>
              <a:t>Choices		Large projects versus system 				integration.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How to influence citizen choices and 			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44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228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Integrated Planning</vt:lpstr>
      <vt:lpstr>Integrated planning</vt:lpstr>
      <vt:lpstr>Metropolitan Strategic Planning</vt:lpstr>
      <vt:lpstr>PowerPoint Presentation</vt:lpstr>
      <vt:lpstr>Metropolitan Development is an integrated process…</vt:lpstr>
      <vt:lpstr>PowerPoint Presentation</vt:lpstr>
      <vt:lpstr>Metropolitan Identity: why?</vt:lpstr>
      <vt:lpstr>Key ingredients for Governance of Strategic Plan.</vt:lpstr>
      <vt:lpstr>Transportation</vt:lpstr>
      <vt:lpstr>Urban Resilience and Climate Change Adaptation</vt:lpstr>
      <vt:lpstr>Urban Regeneration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Planning</dc:title>
  <dc:creator>Greg</dc:creator>
  <cp:lastModifiedBy>RPA-Guest</cp:lastModifiedBy>
  <cp:revision>5</cp:revision>
  <dcterms:created xsi:type="dcterms:W3CDTF">2013-04-08T17:24:59Z</dcterms:created>
  <dcterms:modified xsi:type="dcterms:W3CDTF">2013-04-21T13:10:26Z</dcterms:modified>
</cp:coreProperties>
</file>