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4" r:id="rId2"/>
    <p:sldId id="257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C19BCB"/>
    <a:srgbClr val="CC66FF"/>
    <a:srgbClr val="9966FF"/>
    <a:srgbClr val="666699"/>
    <a:srgbClr val="6600FF"/>
    <a:srgbClr val="6600CC"/>
    <a:srgbClr val="9933FF"/>
    <a:srgbClr val="99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F8209-EF37-4641-B843-7765458F783D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4089B-A94B-4E8E-85AA-370717901E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2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3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4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9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9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2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71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5D7DD3A-013E-41F7-B45B-286806BC87E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E493678C-AD76-4325-B1A1-387BAE8C4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1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654" y="-4590"/>
            <a:ext cx="9144653" cy="686259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2133 Rectángulo redondeado"/>
          <p:cNvSpPr/>
          <p:nvPr/>
        </p:nvSpPr>
        <p:spPr>
          <a:xfrm>
            <a:off x="655901" y="467875"/>
            <a:ext cx="7726098" cy="5121531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061" name="Picture 2" descr="http://virtualofficefaq.files.wordpress.com/2009/12/our-neighborhood-manhattan-virtual-office1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6538" y="474087"/>
            <a:ext cx="7761267" cy="512599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Imagen 2135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65" t="4567" r="9091" b="5059"/>
          <a:stretch/>
        </p:blipFill>
        <p:spPr bwMode="auto">
          <a:xfrm>
            <a:off x="3553522" y="5791199"/>
            <a:ext cx="713678" cy="81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2140 Rectángulo redondeado"/>
          <p:cNvSpPr/>
          <p:nvPr/>
        </p:nvSpPr>
        <p:spPr>
          <a:xfrm>
            <a:off x="655901" y="457201"/>
            <a:ext cx="7726098" cy="5132206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2139 Cuadro de texto"/>
          <p:cNvSpPr txBox="1"/>
          <p:nvPr/>
        </p:nvSpPr>
        <p:spPr>
          <a:xfrm>
            <a:off x="5593699" y="4271138"/>
            <a:ext cx="2832153" cy="84497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</a:pPr>
            <a:endParaRPr lang="en-US" sz="1000" dirty="0">
              <a:effectLst/>
              <a:ea typeface="PMingLiU"/>
              <a:cs typeface="Times New Roman"/>
            </a:endParaRPr>
          </a:p>
        </p:txBody>
      </p:sp>
      <p:sp>
        <p:nvSpPr>
          <p:cNvPr id="15" name="Rectangle 14" descr="Light vertical"/>
          <p:cNvSpPr>
            <a:spLocks noChangeArrowheads="1"/>
          </p:cNvSpPr>
          <p:nvPr/>
        </p:nvSpPr>
        <p:spPr bwMode="auto">
          <a:xfrm>
            <a:off x="-1" y="1981200"/>
            <a:ext cx="9143999" cy="355864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/>
          </a:p>
        </p:txBody>
      </p:sp>
      <p:sp>
        <p:nvSpPr>
          <p:cNvPr id="16" name="2141 Cuadro de texto"/>
          <p:cNvSpPr txBox="1"/>
          <p:nvPr/>
        </p:nvSpPr>
        <p:spPr>
          <a:xfrm>
            <a:off x="3733800" y="1905000"/>
            <a:ext cx="4676643" cy="7540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1F497D"/>
                </a:solidFill>
                <a:effectLst/>
                <a:latin typeface="Gill Sans MT" panose="020B0502020104020203" pitchFamily="34" charset="0"/>
                <a:ea typeface="PMingLiU"/>
                <a:cs typeface="Times New Roman"/>
              </a:rPr>
              <a:t>1</a:t>
            </a:r>
            <a:r>
              <a:rPr lang="en-US" sz="2000" b="1" baseline="30000" dirty="0">
                <a:solidFill>
                  <a:srgbClr val="1F497D"/>
                </a:solidFill>
                <a:effectLst/>
                <a:latin typeface="Gill Sans MT" panose="020B0502020104020203" pitchFamily="34" charset="0"/>
                <a:ea typeface="PMingLiU"/>
                <a:cs typeface="Times New Roman"/>
              </a:rPr>
              <a:t>st</a:t>
            </a:r>
            <a:r>
              <a:rPr lang="en-US" sz="2000" b="1" dirty="0">
                <a:solidFill>
                  <a:srgbClr val="1F497D"/>
                </a:solidFill>
                <a:effectLst/>
                <a:latin typeface="Gill Sans MT" panose="020B0502020104020203" pitchFamily="34" charset="0"/>
                <a:ea typeface="PMingLiU"/>
                <a:cs typeface="Times New Roman"/>
              </a:rPr>
              <a:t> Metropolitan Exchange</a:t>
            </a:r>
            <a:endParaRPr lang="en-US" sz="1000" dirty="0">
              <a:effectLst/>
              <a:latin typeface="Gill Sans MT" panose="020B0502020104020203" pitchFamily="34" charset="0"/>
              <a:ea typeface="PMingLiU"/>
              <a:cs typeface="Times New Roman"/>
            </a:endParaRPr>
          </a:p>
        </p:txBody>
      </p:sp>
      <p:sp>
        <p:nvSpPr>
          <p:cNvPr id="17" name="Rectángulo 2129"/>
          <p:cNvSpPr>
            <a:spLocks noChangeArrowheads="1"/>
          </p:cNvSpPr>
          <p:nvPr/>
        </p:nvSpPr>
        <p:spPr bwMode="auto">
          <a:xfrm>
            <a:off x="0" y="841782"/>
            <a:ext cx="9143999" cy="1137434"/>
          </a:xfrm>
          <a:prstGeom prst="rect">
            <a:avLst/>
          </a:prstGeom>
          <a:solidFill>
            <a:srgbClr val="44546A">
              <a:alpha val="63922"/>
            </a:srgbClr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rot="0" vert="horz" wrap="square" lIns="182880" tIns="45720" rIns="182880" bIns="45720" anchor="ctr" anchorCtr="0" upright="1">
            <a:noAutofit/>
          </a:bodyPr>
          <a:lstStyle/>
          <a:p>
            <a:pPr marL="630555" algn="just">
              <a:lnSpc>
                <a:spcPct val="115000"/>
              </a:lnSpc>
              <a:spcBef>
                <a:spcPts val="300"/>
              </a:spcBef>
            </a:pPr>
            <a:r>
              <a:rPr lang="en-US" sz="2800" b="1" i="1" dirty="0">
                <a:solidFill>
                  <a:srgbClr val="FFFFFF"/>
                </a:solidFill>
                <a:latin typeface="Gill Sans MT" panose="020B0502020104020203" pitchFamily="34" charset="0"/>
                <a:ea typeface="PMingLiU"/>
                <a:cs typeface="Times New Roman"/>
              </a:rPr>
              <a:t>GLOBAL LAB </a:t>
            </a:r>
            <a:endParaRPr lang="en-US" sz="2800" b="1" i="1" dirty="0" smtClean="0">
              <a:solidFill>
                <a:srgbClr val="FFFFFF"/>
              </a:solidFill>
              <a:latin typeface="Gill Sans MT" panose="020B0502020104020203" pitchFamily="34" charset="0"/>
              <a:ea typeface="PMingLiU"/>
              <a:cs typeface="Times New Roman"/>
            </a:endParaRPr>
          </a:p>
          <a:p>
            <a:pPr marL="630555" algn="just">
              <a:lnSpc>
                <a:spcPct val="115000"/>
              </a:lnSpc>
              <a:spcBef>
                <a:spcPts val="300"/>
              </a:spcBef>
            </a:pPr>
            <a:r>
              <a:rPr lang="en-US" sz="2800" b="1" i="1" dirty="0" smtClean="0">
                <a:solidFill>
                  <a:srgbClr val="FFFFFF"/>
                </a:solidFill>
                <a:latin typeface="Gill Sans MT" panose="020B0502020104020203" pitchFamily="34" charset="0"/>
                <a:ea typeface="PMingLiU"/>
                <a:cs typeface="Times New Roman"/>
              </a:rPr>
              <a:t>on </a:t>
            </a:r>
            <a:r>
              <a:rPr lang="en-US" sz="2800" b="1" i="1" dirty="0">
                <a:solidFill>
                  <a:srgbClr val="FFFFFF"/>
                </a:solidFill>
                <a:latin typeface="Gill Sans MT" panose="020B0502020104020203" pitchFamily="34" charset="0"/>
                <a:ea typeface="PMingLiU"/>
                <a:cs typeface="Times New Roman"/>
              </a:rPr>
              <a:t>Metropolitan Strategic </a:t>
            </a:r>
            <a:r>
              <a:rPr lang="en-US" sz="2800" b="1" i="1" dirty="0" smtClean="0">
                <a:solidFill>
                  <a:srgbClr val="FFFFFF"/>
                </a:solidFill>
                <a:latin typeface="Gill Sans MT" panose="020B0502020104020203" pitchFamily="34" charset="0"/>
                <a:ea typeface="PMingLiU"/>
                <a:cs typeface="Times New Roman"/>
              </a:rPr>
              <a:t>Planning</a:t>
            </a:r>
            <a:endParaRPr lang="en-US" sz="2800" b="1" i="1" dirty="0">
              <a:solidFill>
                <a:srgbClr val="FFFFFF"/>
              </a:solidFill>
              <a:latin typeface="Gill Sans MT" panose="020B0502020104020203" pitchFamily="34" charset="0"/>
              <a:ea typeface="PMingLiU"/>
              <a:cs typeface="Times New Roman"/>
            </a:endParaRP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381000" y="228600"/>
            <a:ext cx="8763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381000" y="446157"/>
            <a:ext cx="876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/>
            </a:r>
            <a:b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Picture 21" descr="http://techmoran.com/wp-content/uploads/2013/01/the-world-bank.jpg"/>
          <p:cNvPicPr/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628" y="5750248"/>
            <a:ext cx="1313372" cy="912484"/>
          </a:xfrm>
          <a:prstGeom prst="rect">
            <a:avLst/>
          </a:prstGeom>
          <a:noFill/>
          <a:extLst/>
        </p:spPr>
      </p:pic>
      <p:sp>
        <p:nvSpPr>
          <p:cNvPr id="23" name="2141 Cuadro de texto"/>
          <p:cNvSpPr txBox="1"/>
          <p:nvPr/>
        </p:nvSpPr>
        <p:spPr>
          <a:xfrm>
            <a:off x="5617860" y="5820153"/>
            <a:ext cx="2607335" cy="88759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s-ES" sz="2000" b="1" spc="120" dirty="0">
                <a:solidFill>
                  <a:srgbClr val="002060"/>
                </a:solidFill>
                <a:latin typeface="Gill Sans MT" panose="020B0502020104020203" pitchFamily="34" charset="0"/>
                <a:ea typeface="PMingLiU"/>
                <a:cs typeface="Times New Roman"/>
              </a:rPr>
              <a:t>NEW </a:t>
            </a:r>
            <a:r>
              <a:rPr lang="es-ES" sz="2000" b="1" spc="120" dirty="0" smtClean="0">
                <a:solidFill>
                  <a:srgbClr val="002060"/>
                </a:solidFill>
                <a:latin typeface="Gill Sans MT" panose="020B0502020104020203" pitchFamily="34" charset="0"/>
                <a:ea typeface="PMingLiU"/>
                <a:cs typeface="Times New Roman"/>
              </a:rPr>
              <a:t>YORK CITY</a:t>
            </a:r>
          </a:p>
          <a:p>
            <a:pPr algn="r"/>
            <a:r>
              <a:rPr lang="es-ES" sz="2000" b="1" spc="120" dirty="0" err="1" smtClean="0">
                <a:solidFill>
                  <a:srgbClr val="002060"/>
                </a:solidFill>
                <a:latin typeface="Gill Sans MT" panose="020B0502020104020203" pitchFamily="34" charset="0"/>
                <a:ea typeface="PMingLiU"/>
                <a:cs typeface="Times New Roman"/>
              </a:rPr>
              <a:t>April</a:t>
            </a:r>
            <a:r>
              <a:rPr lang="es-ES" sz="2000" b="1" spc="120" dirty="0" smtClean="0">
                <a:solidFill>
                  <a:srgbClr val="002060"/>
                </a:solidFill>
                <a:latin typeface="Gill Sans MT" panose="020B0502020104020203" pitchFamily="34" charset="0"/>
                <a:ea typeface="PMingLiU"/>
                <a:cs typeface="Times New Roman"/>
              </a:rPr>
              <a:t> 19-25, 2013 </a:t>
            </a:r>
            <a:endParaRPr lang="en-US" sz="1000" dirty="0" smtClean="0">
              <a:solidFill>
                <a:srgbClr val="002060"/>
              </a:solidFill>
              <a:latin typeface="Gill Sans MT" panose="020B0502020104020203" pitchFamily="34" charset="0"/>
              <a:ea typeface="PMingLiU"/>
              <a:cs typeface="Times New Roman"/>
            </a:endParaRPr>
          </a:p>
          <a:p>
            <a:pPr algn="r"/>
            <a:endParaRPr lang="en-US" sz="1000" dirty="0">
              <a:solidFill>
                <a:srgbClr val="002060"/>
              </a:solidFill>
              <a:ea typeface="PMingLiU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60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3657600"/>
            <a:ext cx="9144000" cy="32003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177800" indent="-165100">
              <a:buFont typeface="+mj-lt"/>
              <a:buAutoNum type="arabicPeriod"/>
            </a:pPr>
            <a:r>
              <a:rPr lang="en-US" dirty="0" smtClean="0"/>
              <a:t> Largest city – in population and economic terms </a:t>
            </a:r>
          </a:p>
          <a:p>
            <a:pPr marL="177800" indent="-165100">
              <a:buFont typeface="+mj-lt"/>
              <a:buAutoNum type="arabicPeriod"/>
            </a:pPr>
            <a:r>
              <a:rPr lang="en-US" dirty="0" smtClean="0"/>
              <a:t>Contributes 20% of national GDP – backbone of country’s growth potential; Generates 60% of government revenues, federal and provincial; Commercial hub of Pakistan</a:t>
            </a:r>
          </a:p>
          <a:p>
            <a:pPr marL="177800" indent="-165100">
              <a:buFont typeface="+mj-lt"/>
              <a:buAutoNum type="arabicPeriod"/>
            </a:pPr>
            <a:r>
              <a:rPr lang="en-US" dirty="0" smtClean="0"/>
              <a:t>Two major sea ports handle bulk of cargo and provide access points for neighbors - </a:t>
            </a:r>
            <a:r>
              <a:rPr lang="en-US" dirty="0" err="1" smtClean="0"/>
              <a:t>Aghanistan</a:t>
            </a:r>
            <a:endParaRPr lang="en-US" dirty="0" smtClean="0"/>
          </a:p>
          <a:p>
            <a:pPr marL="177800" indent="-165100">
              <a:buFont typeface="+mj-lt"/>
              <a:buAutoNum type="arabicPeriod"/>
            </a:pPr>
            <a:r>
              <a:rPr lang="en-US" dirty="0" smtClean="0"/>
              <a:t>Municipal control/ </a:t>
            </a:r>
            <a:r>
              <a:rPr lang="en-US" dirty="0" err="1" smtClean="0"/>
              <a:t>devt</a:t>
            </a:r>
            <a:r>
              <a:rPr lang="en-US" dirty="0" smtClean="0"/>
              <a:t> fragmented, 29 agencies - 30% of municipal land controlled by KMC</a:t>
            </a:r>
          </a:p>
          <a:p>
            <a:pPr marL="177800" indent="-165100">
              <a:buFont typeface="+mj-lt"/>
              <a:buAutoNum type="arabicPeriod"/>
            </a:pPr>
            <a:r>
              <a:rPr lang="en-US" dirty="0" smtClean="0"/>
              <a:t>60% residents rely on </a:t>
            </a:r>
            <a:r>
              <a:rPr lang="en-US" dirty="0"/>
              <a:t>private transport (mini buses) for </a:t>
            </a:r>
            <a:r>
              <a:rPr lang="en-US" dirty="0" smtClean="0"/>
              <a:t>mobility, yet no mass transit system. Transport system run by informal private contractors. 40 persons compete for one seat. </a:t>
            </a:r>
          </a:p>
          <a:p>
            <a:pPr marL="177800" indent="-165100">
              <a:buFont typeface="+mj-lt"/>
              <a:buAutoNum type="arabicPeriod"/>
            </a:pPr>
            <a:r>
              <a:rPr lang="en-US" dirty="0" smtClean="0"/>
              <a:t>Housing backlog: about 100,000 new units to be added per year. About 700 informal settlements exist. 60% of city’s housing stock is in informal settlements.</a:t>
            </a:r>
          </a:p>
          <a:p>
            <a:pPr marL="177800" indent="-165100">
              <a:buFont typeface="+mj-lt"/>
              <a:buAutoNum type="arabicPeriod"/>
            </a:pPr>
            <a:r>
              <a:rPr lang="en-US" dirty="0" smtClean="0"/>
              <a:t>Water demand is 1080 million gallons per day but capacity of the supply system is only 680 MGD, out of which 30% is lost in transmission due to leakage, theft, diversion etc.</a:t>
            </a:r>
          </a:p>
          <a:p>
            <a:pPr marL="469900" lvl="1"/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024000" y="846975"/>
            <a:ext cx="6120000" cy="234532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/>
              <a:t>Name of authorities: 	</a:t>
            </a:r>
            <a:r>
              <a:rPr lang="en-US" sz="1600" dirty="0" smtClean="0"/>
              <a:t>KMC Administrator: Syed </a:t>
            </a:r>
            <a:r>
              <a:rPr lang="en-US" sz="1600" dirty="0" err="1" smtClean="0"/>
              <a:t>Hashim</a:t>
            </a:r>
            <a:r>
              <a:rPr lang="en-US" sz="1600" dirty="0" smtClean="0"/>
              <a:t> </a:t>
            </a:r>
            <a:r>
              <a:rPr lang="en-US" sz="1600" dirty="0" err="1" smtClean="0"/>
              <a:t>Raza</a:t>
            </a:r>
            <a:r>
              <a:rPr lang="en-US" sz="1600" dirty="0" smtClean="0"/>
              <a:t> </a:t>
            </a:r>
            <a:r>
              <a:rPr lang="en-US" sz="1600" dirty="0" err="1" smtClean="0"/>
              <a:t>Zaidi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/>
              <a:t>Metro population: </a:t>
            </a:r>
            <a:r>
              <a:rPr lang="en-US" sz="1600" dirty="0" smtClean="0"/>
              <a:t>22 million  </a:t>
            </a:r>
            <a:r>
              <a:rPr lang="en-US" sz="1600" b="1" dirty="0" smtClean="0"/>
              <a:t>% of national population</a:t>
            </a:r>
            <a:r>
              <a:rPr lang="en-US" sz="1600" dirty="0" smtClean="0"/>
              <a:t>: 11%</a:t>
            </a:r>
          </a:p>
          <a:p>
            <a:r>
              <a:rPr lang="en-US" sz="1600" b="1" dirty="0" smtClean="0"/>
              <a:t>Annual population growth: </a:t>
            </a:r>
            <a:r>
              <a:rPr lang="en-US" sz="1600" dirty="0" smtClean="0"/>
              <a:t>3.5%</a:t>
            </a:r>
          </a:p>
          <a:p>
            <a:r>
              <a:rPr lang="en-US" sz="1600" b="1" dirty="0" smtClean="0"/>
              <a:t># </a:t>
            </a:r>
            <a:r>
              <a:rPr lang="en-US" sz="1600" b="1" dirty="0"/>
              <a:t>of </a:t>
            </a:r>
            <a:r>
              <a:rPr lang="en-US" sz="1600" b="1" dirty="0" smtClean="0"/>
              <a:t>states </a:t>
            </a:r>
            <a:r>
              <a:rPr lang="en-US" sz="1600" b="1" dirty="0"/>
              <a:t>in metro area: </a:t>
            </a:r>
            <a:r>
              <a:rPr lang="en-US" sz="1600" dirty="0" smtClean="0"/>
              <a:t>5 Districts  </a:t>
            </a:r>
            <a:r>
              <a:rPr lang="en-US" sz="1600" b="1" dirty="0" smtClean="0"/>
              <a:t># of municipalities: </a:t>
            </a:r>
            <a:r>
              <a:rPr lang="en-US" sz="1600" dirty="0" smtClean="0"/>
              <a:t>18 Towns</a:t>
            </a:r>
            <a:endParaRPr lang="en-US" sz="1600" dirty="0"/>
          </a:p>
          <a:p>
            <a:r>
              <a:rPr lang="en-US" sz="1600" b="1" dirty="0" smtClean="0"/>
              <a:t>Land mass: </a:t>
            </a:r>
            <a:r>
              <a:rPr lang="en-US" sz="1600" dirty="0" smtClean="0"/>
              <a:t>Total area = 3,600 sq km (Urban area = 1,300 sq km) </a:t>
            </a:r>
            <a:r>
              <a:rPr lang="en-US" sz="1600" b="1" dirty="0" smtClean="0"/>
              <a:t>Density: </a:t>
            </a:r>
            <a:r>
              <a:rPr lang="en-US" sz="1600" dirty="0" smtClean="0"/>
              <a:t>5,000 per sq km of total area (13,800 per sq km of urban area)</a:t>
            </a:r>
          </a:p>
          <a:p>
            <a:r>
              <a:rPr lang="en-US" sz="1600" b="1" dirty="0" smtClean="0"/>
              <a:t>Primary industries: </a:t>
            </a:r>
            <a:r>
              <a:rPr lang="en-US" sz="1600" dirty="0" smtClean="0"/>
              <a:t>Textiles, financial services, wholesale and retail, trade (import-export)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23260" y="478878"/>
            <a:ext cx="6120000" cy="36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BASIC DATA</a:t>
            </a:r>
            <a:endParaRPr lang="en-US" sz="2000" b="1" dirty="0">
              <a:ln w="3175" cmpd="sng">
                <a:noFill/>
                <a:prstDash val="solid"/>
              </a:ln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-17691"/>
            <a:ext cx="9146219" cy="48847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91428" tIns="45714" rIns="91428" bIns="45714" rtlCol="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KARACHI (Pakistan)</a:t>
            </a:r>
            <a:endParaRPr lang="en-US" sz="2800" b="1" dirty="0">
              <a:ln w="317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200400"/>
            <a:ext cx="9144000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FIVE KEY FACTS ABOUT YOUR METRO AREA</a:t>
            </a:r>
            <a:endParaRPr lang="en-US" sz="2000" b="1" dirty="0"/>
          </a:p>
        </p:txBody>
      </p:sp>
      <p:pic>
        <p:nvPicPr>
          <p:cNvPr id="1026" name="Picture 2" descr="E:\WorldBank_19Feb2013\Pak_Urban_Assessment\Karachi\New_York_Regional_Planning_Seminar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3060700" cy="2762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5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23241" y="-17691"/>
            <a:ext cx="6122978" cy="4884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91428" tIns="45714" rIns="91428" bIns="45714" rtlCol="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Planning and </a:t>
            </a:r>
            <a:r>
              <a:rPr lang="en-US" sz="2800" b="1" dirty="0">
                <a:solidFill>
                  <a:schemeClr val="bg1"/>
                </a:solidFill>
              </a:rPr>
              <a:t>Institutional Framework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663000"/>
            <a:ext cx="3023260" cy="3194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Involving various agencies in drafting a Master Plan, which is considered a solid document providing vision for future development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But without binding authority, cannot guarantee other agencies will follow Plan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Without political will and ownership, plan will remain shelved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40" y="3195000"/>
            <a:ext cx="3022520" cy="46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SUCCESSES &amp; LESSONS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3024000" y="846975"/>
            <a:ext cx="6120000" cy="234532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Managed by Karachi Metropolitan Corporation (KMC)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Jurisdiction</a:t>
            </a:r>
            <a:r>
              <a:rPr lang="en-US" sz="1400" dirty="0" smtClean="0"/>
              <a:t>:  Service jurisdiction 100% metropolitan area (including areas not under KMC)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Master Plan </a:t>
            </a:r>
            <a:r>
              <a:rPr lang="en-US" sz="1400" dirty="0" smtClean="0"/>
              <a:t>made in 2007: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Karachi </a:t>
            </a:r>
            <a:r>
              <a:rPr lang="en-US" sz="1400" dirty="0"/>
              <a:t>Strategic Development Plan 2020 (KSDP-2020)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Land, planning, development and municipal control fragmented into 29 federal, provincial and local agencies with overlapping powers / functions and lack of coordination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These agencies were involved in Master Plan development, but are not bound to follow it</a:t>
            </a:r>
          </a:p>
          <a:p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023260" y="478878"/>
            <a:ext cx="6120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INSTITUTIONS</a:t>
            </a:r>
            <a:endParaRPr lang="en-US" sz="2000" b="1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3260" y="3663000"/>
            <a:ext cx="3023260" cy="3194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Only 30% of land is in KMC jurisdiction and control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Lack of financial resources to create business plan to operationalize Master Plan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Due to </a:t>
            </a:r>
            <a:r>
              <a:rPr lang="en-US" sz="1600" dirty="0" smtClean="0"/>
              <a:t>limited </a:t>
            </a:r>
            <a:r>
              <a:rPr lang="en-US" sz="1600" dirty="0"/>
              <a:t>political </a:t>
            </a:r>
            <a:r>
              <a:rPr lang="en-US" sz="1600" dirty="0" smtClean="0"/>
              <a:t>support, </a:t>
            </a:r>
            <a:r>
              <a:rPr lang="en-US" sz="1600" dirty="0"/>
              <a:t>implementation is weak and patchy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New challenges emerged after </a:t>
            </a:r>
            <a:r>
              <a:rPr lang="en-US" sz="1600" dirty="0" err="1" smtClean="0"/>
              <a:t>masterplan</a:t>
            </a:r>
            <a:r>
              <a:rPr lang="en-US" sz="1600" dirty="0" smtClean="0"/>
              <a:t> was conceived – migration </a:t>
            </a:r>
            <a:r>
              <a:rPr lang="en-US" sz="1600" dirty="0"/>
              <a:t>from northern areas </a:t>
            </a:r>
            <a:r>
              <a:rPr lang="en-US" sz="1600" dirty="0" smtClean="0"/>
              <a:t>due to internal conflict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24000" y="3195000"/>
            <a:ext cx="3022520" cy="46800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ROADBLOCKS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6045780" y="3663000"/>
            <a:ext cx="3097480" cy="3194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en-US" sz="1600" dirty="0" smtClean="0"/>
              <a:t>Few </a:t>
            </a:r>
            <a:r>
              <a:rPr lang="en-US" sz="1600" dirty="0"/>
              <a:t>prioritized investment projects have been </a:t>
            </a:r>
            <a:r>
              <a:rPr lang="en-US" sz="1600" dirty="0" smtClean="0"/>
              <a:t>conceived – solid waste, circular rail, bulk water, biogas plant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 smtClean="0"/>
              <a:t>Introduction of new local government system </a:t>
            </a:r>
          </a:p>
          <a:p>
            <a:pPr marL="228600" indent="-228600">
              <a:buFont typeface="+mj-lt"/>
              <a:buAutoNum type="arabicPeriod"/>
            </a:pPr>
            <a:endParaRPr lang="en-US" sz="1600" dirty="0"/>
          </a:p>
          <a:p>
            <a:pPr lvl="0"/>
            <a:endParaRPr lang="en-US" sz="1600" dirty="0"/>
          </a:p>
          <a:p>
            <a:pPr marL="228600" indent="-228600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6046520" y="3195000"/>
            <a:ext cx="3096722" cy="46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PROGRESS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0" y="-15503"/>
            <a:ext cx="3023241" cy="48847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91428" tIns="45714" rIns="91428" bIns="45714" rtlCol="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KARACHI</a:t>
            </a:r>
            <a:endParaRPr lang="en-US" sz="2800" b="1" dirty="0">
              <a:ln w="317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E:\WorldBank_19Feb2013\Pak_Urban_Assessment\Karachi\New_York_Regional_Planning_Seminar\Pic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987675" cy="2755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16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3398</TotalTime>
  <Words>412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Metropolitan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Linders</dc:creator>
  <cp:lastModifiedBy>Brian Dennis</cp:lastModifiedBy>
  <cp:revision>77</cp:revision>
  <dcterms:created xsi:type="dcterms:W3CDTF">2013-04-04T21:06:33Z</dcterms:created>
  <dcterms:modified xsi:type="dcterms:W3CDTF">2013-04-22T22:48:06Z</dcterms:modified>
</cp:coreProperties>
</file>