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
  </p:notesMasterIdLst>
  <p:sldIdLst>
    <p:sldId id="264" r:id="rId2"/>
    <p:sldId id="257" r:id="rId3"/>
    <p:sldId id="269" r:id="rId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4546A"/>
    <a:srgbClr val="C19BCB"/>
    <a:srgbClr val="CC66FF"/>
    <a:srgbClr val="9966FF"/>
    <a:srgbClr val="666699"/>
    <a:srgbClr val="6600FF"/>
    <a:srgbClr val="6600CC"/>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F04F35-EE45-42F8-B102-55145D3AB60C}" type="datetimeFigureOut">
              <a:rPr lang="en-US"/>
              <a:pPr>
                <a:defRPr/>
              </a:pPr>
              <a:t>4/22/2013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5007858-25F0-4FB4-B738-0D7A02AA8E36}" type="slidenum">
              <a:rPr lang="en-US"/>
              <a:pPr>
                <a:defRPr/>
              </a:pPr>
              <a:t>‹#›</a:t>
            </a:fld>
            <a:endParaRPr lang="en-US"/>
          </a:p>
        </p:txBody>
      </p:sp>
    </p:spTree>
    <p:extLst>
      <p:ext uri="{BB962C8B-B14F-4D97-AF65-F5344CB8AC3E}">
        <p14:creationId xmlns:p14="http://schemas.microsoft.com/office/powerpoint/2010/main" val="960045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EA5214-5A1D-4C3F-9FA7-D535A5E4956B}" type="datetimeFigureOut">
              <a:rPr lang="en-US"/>
              <a:pPr>
                <a:defRPr/>
              </a:pPr>
              <a:t>4/22/2013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EE8831-06B1-4F33-AFD4-86CAC123C0A2}" type="slidenum">
              <a:rPr lang="en-US"/>
              <a:pPr>
                <a:defRPr/>
              </a:pPr>
              <a:t>‹#›</a:t>
            </a:fld>
            <a:endParaRPr lang="en-US"/>
          </a:p>
        </p:txBody>
      </p:sp>
    </p:spTree>
    <p:extLst>
      <p:ext uri="{BB962C8B-B14F-4D97-AF65-F5344CB8AC3E}">
        <p14:creationId xmlns:p14="http://schemas.microsoft.com/office/powerpoint/2010/main" val="2733677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7FF682-1B2D-4D12-9562-231E1AD4B411}" type="datetimeFigureOut">
              <a:rPr lang="en-US"/>
              <a:pPr>
                <a:defRPr/>
              </a:pPr>
              <a:t>4/22/2013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5B247E-03C1-43FA-9BFF-9E8AAE6502B6}" type="slidenum">
              <a:rPr lang="en-US"/>
              <a:pPr>
                <a:defRPr/>
              </a:pPr>
              <a:t>‹#›</a:t>
            </a:fld>
            <a:endParaRPr lang="en-US"/>
          </a:p>
        </p:txBody>
      </p:sp>
    </p:spTree>
    <p:extLst>
      <p:ext uri="{BB962C8B-B14F-4D97-AF65-F5344CB8AC3E}">
        <p14:creationId xmlns:p14="http://schemas.microsoft.com/office/powerpoint/2010/main" val="72764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11F11-4A8E-4D9C-A398-7C8F235E9388}" type="datetimeFigureOut">
              <a:rPr lang="en-US"/>
              <a:pPr>
                <a:defRPr/>
              </a:pPr>
              <a:t>4/22/2013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F8293-7B8D-42E1-977E-BF01609787E3}" type="slidenum">
              <a:rPr lang="en-US"/>
              <a:pPr>
                <a:defRPr/>
              </a:pPr>
              <a:t>‹#›</a:t>
            </a:fld>
            <a:endParaRPr lang="en-US"/>
          </a:p>
        </p:txBody>
      </p:sp>
    </p:spTree>
    <p:extLst>
      <p:ext uri="{BB962C8B-B14F-4D97-AF65-F5344CB8AC3E}">
        <p14:creationId xmlns:p14="http://schemas.microsoft.com/office/powerpoint/2010/main" val="608600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08A701-5EA4-41C0-8DFB-424FD5E4D440}" type="datetimeFigureOut">
              <a:rPr lang="en-US"/>
              <a:pPr>
                <a:defRPr/>
              </a:pPr>
              <a:t>4/22/2013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B95CB1-0226-4AC3-BE17-5478845A4CA6}" type="slidenum">
              <a:rPr lang="en-US"/>
              <a:pPr>
                <a:defRPr/>
              </a:pPr>
              <a:t>‹#›</a:t>
            </a:fld>
            <a:endParaRPr lang="en-US"/>
          </a:p>
        </p:txBody>
      </p:sp>
    </p:spTree>
    <p:extLst>
      <p:ext uri="{BB962C8B-B14F-4D97-AF65-F5344CB8AC3E}">
        <p14:creationId xmlns:p14="http://schemas.microsoft.com/office/powerpoint/2010/main" val="115820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64DF94-6B64-4578-8060-42B4FC9FA290}" type="datetimeFigureOut">
              <a:rPr lang="en-US"/>
              <a:pPr>
                <a:defRPr/>
              </a:pPr>
              <a:t>4/22/2013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78E3BC0-BEC3-4FEF-8A44-3946F7418ADA}" type="slidenum">
              <a:rPr lang="en-US"/>
              <a:pPr>
                <a:defRPr/>
              </a:pPr>
              <a:t>‹#›</a:t>
            </a:fld>
            <a:endParaRPr lang="en-US"/>
          </a:p>
        </p:txBody>
      </p:sp>
    </p:spTree>
    <p:extLst>
      <p:ext uri="{BB962C8B-B14F-4D97-AF65-F5344CB8AC3E}">
        <p14:creationId xmlns:p14="http://schemas.microsoft.com/office/powerpoint/2010/main" val="756953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428450B-A3A2-4210-B1E0-051CF0E1F9B9}" type="datetimeFigureOut">
              <a:rPr lang="en-US"/>
              <a:pPr>
                <a:defRPr/>
              </a:pPr>
              <a:t>4/22/2013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4FF847-BDF2-46A7-BD1E-FB9843E7CCF0}" type="slidenum">
              <a:rPr lang="en-US"/>
              <a:pPr>
                <a:defRPr/>
              </a:pPr>
              <a:t>‹#›</a:t>
            </a:fld>
            <a:endParaRPr lang="en-US"/>
          </a:p>
        </p:txBody>
      </p:sp>
    </p:spTree>
    <p:extLst>
      <p:ext uri="{BB962C8B-B14F-4D97-AF65-F5344CB8AC3E}">
        <p14:creationId xmlns:p14="http://schemas.microsoft.com/office/powerpoint/2010/main" val="7958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478C7B3-BA1F-4B92-B0CB-F77FB201B06A}" type="datetimeFigureOut">
              <a:rPr lang="en-US"/>
              <a:pPr>
                <a:defRPr/>
              </a:pPr>
              <a:t>4/22/2013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F585DD5-C27A-431F-9D08-2C1C2493F21E}" type="slidenum">
              <a:rPr lang="en-US"/>
              <a:pPr>
                <a:defRPr/>
              </a:pPr>
              <a:t>‹#›</a:t>
            </a:fld>
            <a:endParaRPr lang="en-US"/>
          </a:p>
        </p:txBody>
      </p:sp>
    </p:spTree>
    <p:extLst>
      <p:ext uri="{BB962C8B-B14F-4D97-AF65-F5344CB8AC3E}">
        <p14:creationId xmlns:p14="http://schemas.microsoft.com/office/powerpoint/2010/main" val="3035743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4ACE830-C764-48C3-8A95-FD6A1D91F3E1}" type="datetimeFigureOut">
              <a:rPr lang="en-US"/>
              <a:pPr>
                <a:defRPr/>
              </a:pPr>
              <a:t>4/22/2013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2A5236F-4DF1-4385-B466-194A3A67C95F}" type="slidenum">
              <a:rPr lang="en-US"/>
              <a:pPr>
                <a:defRPr/>
              </a:pPr>
              <a:t>‹#›</a:t>
            </a:fld>
            <a:endParaRPr lang="en-US"/>
          </a:p>
        </p:txBody>
      </p:sp>
    </p:spTree>
    <p:extLst>
      <p:ext uri="{BB962C8B-B14F-4D97-AF65-F5344CB8AC3E}">
        <p14:creationId xmlns:p14="http://schemas.microsoft.com/office/powerpoint/2010/main" val="84493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50129E-FAAE-4097-A30C-AFC916FAE64A}" type="datetimeFigureOut">
              <a:rPr lang="en-US"/>
              <a:pPr>
                <a:defRPr/>
              </a:pPr>
              <a:t>4/22/2013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330B0ED-AA42-4741-BA4F-D968FFA94AB1}" type="slidenum">
              <a:rPr lang="en-US"/>
              <a:pPr>
                <a:defRPr/>
              </a:pPr>
              <a:t>‹#›</a:t>
            </a:fld>
            <a:endParaRPr lang="en-US"/>
          </a:p>
        </p:txBody>
      </p:sp>
    </p:spTree>
    <p:extLst>
      <p:ext uri="{BB962C8B-B14F-4D97-AF65-F5344CB8AC3E}">
        <p14:creationId xmlns:p14="http://schemas.microsoft.com/office/powerpoint/2010/main" val="183935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6B1327-A2AF-43EE-8A12-9A8E8507E369}" type="datetimeFigureOut">
              <a:rPr lang="en-US"/>
              <a:pPr>
                <a:defRPr/>
              </a:pPr>
              <a:t>4/22/2013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00D0E0B-500F-4C5D-A1DE-644B56CF95DE}" type="slidenum">
              <a:rPr lang="en-US"/>
              <a:pPr>
                <a:defRPr/>
              </a:pPr>
              <a:t>‹#›</a:t>
            </a:fld>
            <a:endParaRPr lang="en-US"/>
          </a:p>
        </p:txBody>
      </p:sp>
    </p:spTree>
    <p:extLst>
      <p:ext uri="{BB962C8B-B14F-4D97-AF65-F5344CB8AC3E}">
        <p14:creationId xmlns:p14="http://schemas.microsoft.com/office/powerpoint/2010/main" val="31996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EE8B864-17B7-4BCB-9B26-30D35DB47246}" type="datetimeFigureOut">
              <a:rPr lang="en-US"/>
              <a:pPr>
                <a:defRPr/>
              </a:pPr>
              <a:t>4/22/2013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3777B1-89FA-458C-9B41-78FA308597D6}" type="slidenum">
              <a:rPr lang="en-US"/>
              <a:pPr>
                <a:defRPr/>
              </a:pPr>
              <a:t>‹#›</a:t>
            </a:fld>
            <a:endParaRPr lang="en-US"/>
          </a:p>
        </p:txBody>
      </p:sp>
    </p:spTree>
    <p:extLst>
      <p:ext uri="{BB962C8B-B14F-4D97-AF65-F5344CB8AC3E}">
        <p14:creationId xmlns:p14="http://schemas.microsoft.com/office/powerpoint/2010/main" val="81898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pPr>
              <a:defRPr/>
            </a:pPr>
            <a:fld id="{145CF156-6247-49B4-9475-61548BF4BE53}" type="datetimeFigureOut">
              <a:rPr lang="en-US"/>
              <a:pPr>
                <a:defRPr/>
              </a:pPr>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pPr>
              <a:defRPr/>
            </a:pPr>
            <a:fld id="{94097023-4D50-4B2D-B7E6-3B7DC0E3E5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763"/>
            <a:ext cx="9144000" cy="6862763"/>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0800000" scaled="1"/>
            <a:tileRect/>
          </a:gradFill>
          <a:ln>
            <a:solidFill>
              <a:schemeClr val="accent1">
                <a:lumMod val="60000"/>
                <a:lumOff val="40000"/>
              </a:schemeClr>
            </a:solidFill>
          </a:ln>
        </p:spPr>
        <p:style>
          <a:lnRef idx="2">
            <a:schemeClr val="accent2"/>
          </a:lnRef>
          <a:fillRef idx="1">
            <a:schemeClr val="lt1"/>
          </a:fillRef>
          <a:effectRef idx="0">
            <a:schemeClr val="accent2"/>
          </a:effectRef>
          <a:fontRef idx="minor">
            <a:schemeClr val="dk1"/>
          </a:fontRef>
        </p:style>
        <p:txBody>
          <a:bodyPr upright="1"/>
          <a:lstStyle/>
          <a:p>
            <a:pPr fontAlgn="auto">
              <a:spcBef>
                <a:spcPts val="0"/>
              </a:spcBef>
              <a:spcAft>
                <a:spcPts val="0"/>
              </a:spcAft>
              <a:defRPr/>
            </a:pPr>
            <a:endParaRPr lang="en-US"/>
          </a:p>
        </p:txBody>
      </p:sp>
      <p:sp>
        <p:nvSpPr>
          <p:cNvPr id="9" name="2133 Rectángulo redondeado"/>
          <p:cNvSpPr/>
          <p:nvPr/>
        </p:nvSpPr>
        <p:spPr>
          <a:xfrm>
            <a:off x="655638" y="468313"/>
            <a:ext cx="7726362" cy="5121275"/>
          </a:xfrm>
          <a:prstGeom prst="rect">
            <a:avLst/>
          </a:prstGeom>
          <a:solidFill>
            <a:schemeClr val="bg1"/>
          </a:solidFill>
          <a:ln w="7620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en-US"/>
          </a:p>
        </p:txBody>
      </p:sp>
      <p:pic>
        <p:nvPicPr>
          <p:cNvPr id="2052" name="Picture 2" descr="http://virtualofficefaq.files.wordpress.com/2009/12/our-neighborhood-manhattan-virtual-off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88" y="474663"/>
            <a:ext cx="7761287" cy="512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Imagen 2135"/>
          <p:cNvPicPr>
            <a:picLocks noChangeAspect="1" noChangeArrowheads="1"/>
          </p:cNvPicPr>
          <p:nvPr/>
        </p:nvPicPr>
        <p:blipFill>
          <a:blip r:embed="rId3">
            <a:extLst>
              <a:ext uri="{28A0092B-C50C-407E-A947-70E740481C1C}">
                <a14:useLocalDpi xmlns:a14="http://schemas.microsoft.com/office/drawing/2010/main" val="0"/>
              </a:ext>
            </a:extLst>
          </a:blip>
          <a:srcRect l="5765" t="4567" r="9091" b="5058"/>
          <a:stretch>
            <a:fillRect/>
          </a:stretch>
        </p:blipFill>
        <p:spPr bwMode="auto">
          <a:xfrm>
            <a:off x="3552825" y="5791200"/>
            <a:ext cx="7143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2140 Rectángulo redondeado"/>
          <p:cNvSpPr/>
          <p:nvPr/>
        </p:nvSpPr>
        <p:spPr>
          <a:xfrm>
            <a:off x="655638" y="457200"/>
            <a:ext cx="7726362" cy="5132388"/>
          </a:xfrm>
          <a:prstGeom prst="rect">
            <a:avLst/>
          </a:prstGeom>
          <a:noFill/>
          <a:ln w="76200"/>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endParaRPr lang="en-US"/>
          </a:p>
        </p:txBody>
      </p:sp>
      <p:sp>
        <p:nvSpPr>
          <p:cNvPr id="14" name="2139 Cuadro de texto"/>
          <p:cNvSpPr txBox="1"/>
          <p:nvPr/>
        </p:nvSpPr>
        <p:spPr>
          <a:xfrm>
            <a:off x="5594350" y="4270375"/>
            <a:ext cx="2832100" cy="84613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fontAlgn="auto">
              <a:lnSpc>
                <a:spcPct val="115000"/>
              </a:lnSpc>
              <a:spcBef>
                <a:spcPts val="0"/>
              </a:spcBef>
              <a:spcAft>
                <a:spcPts val="0"/>
              </a:spcAft>
              <a:defRPr/>
            </a:pPr>
            <a:endParaRPr lang="en-US" sz="1000" dirty="0">
              <a:ea typeface="PMingLiU"/>
              <a:cs typeface="Times New Roman"/>
            </a:endParaRPr>
          </a:p>
        </p:txBody>
      </p:sp>
      <p:sp>
        <p:nvSpPr>
          <p:cNvPr id="2056" name="Rectangle 14" descr="Light vertical"/>
          <p:cNvSpPr>
            <a:spLocks noChangeArrowheads="1"/>
          </p:cNvSpPr>
          <p:nvPr/>
        </p:nvSpPr>
        <p:spPr bwMode="auto">
          <a:xfrm>
            <a:off x="0" y="1981200"/>
            <a:ext cx="9144000" cy="355600"/>
          </a:xfrm>
          <a:prstGeom prst="rect">
            <a:avLst/>
          </a:prstGeom>
          <a:solidFill>
            <a:schemeClr val="bg1">
              <a:alpha val="5803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en-US">
              <a:latin typeface="Calibri" pitchFamily="34" charset="0"/>
            </a:endParaRPr>
          </a:p>
        </p:txBody>
      </p:sp>
      <p:sp>
        <p:nvSpPr>
          <p:cNvPr id="16" name="2141 Cuadro de texto"/>
          <p:cNvSpPr txBox="1"/>
          <p:nvPr/>
        </p:nvSpPr>
        <p:spPr>
          <a:xfrm>
            <a:off x="3733800" y="1905000"/>
            <a:ext cx="4676775" cy="75406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fontAlgn="auto">
              <a:lnSpc>
                <a:spcPct val="115000"/>
              </a:lnSpc>
              <a:spcBef>
                <a:spcPts val="300"/>
              </a:spcBef>
              <a:spcAft>
                <a:spcPts val="600"/>
              </a:spcAft>
              <a:defRPr/>
            </a:pPr>
            <a:r>
              <a:rPr lang="en-US" sz="2000" b="1" dirty="0">
                <a:solidFill>
                  <a:srgbClr val="1F497D"/>
                </a:solidFill>
                <a:latin typeface="Gill Sans MT" panose="020B0502020104020203" pitchFamily="34" charset="0"/>
                <a:ea typeface="PMingLiU"/>
                <a:cs typeface="Times New Roman"/>
              </a:rPr>
              <a:t>1</a:t>
            </a:r>
            <a:r>
              <a:rPr lang="en-US" sz="2000" b="1" baseline="30000" dirty="0">
                <a:solidFill>
                  <a:srgbClr val="1F497D"/>
                </a:solidFill>
                <a:latin typeface="Gill Sans MT" panose="020B0502020104020203" pitchFamily="34" charset="0"/>
                <a:ea typeface="PMingLiU"/>
                <a:cs typeface="Times New Roman"/>
              </a:rPr>
              <a:t>st</a:t>
            </a:r>
            <a:r>
              <a:rPr lang="en-US" sz="2000" b="1" dirty="0">
                <a:solidFill>
                  <a:srgbClr val="1F497D"/>
                </a:solidFill>
                <a:latin typeface="Gill Sans MT" panose="020B0502020104020203" pitchFamily="34" charset="0"/>
                <a:ea typeface="PMingLiU"/>
                <a:cs typeface="Times New Roman"/>
              </a:rPr>
              <a:t> Metropolitan Exchange</a:t>
            </a:r>
            <a:endParaRPr lang="en-US" sz="1000" dirty="0">
              <a:latin typeface="Gill Sans MT" panose="020B0502020104020203" pitchFamily="34" charset="0"/>
              <a:ea typeface="PMingLiU"/>
              <a:cs typeface="Times New Roman"/>
            </a:endParaRPr>
          </a:p>
        </p:txBody>
      </p:sp>
      <p:sp>
        <p:nvSpPr>
          <p:cNvPr id="2058" name="Rectángulo 2129"/>
          <p:cNvSpPr>
            <a:spLocks noChangeArrowheads="1"/>
          </p:cNvSpPr>
          <p:nvPr/>
        </p:nvSpPr>
        <p:spPr bwMode="auto">
          <a:xfrm>
            <a:off x="0" y="841375"/>
            <a:ext cx="9144000" cy="1138238"/>
          </a:xfrm>
          <a:prstGeom prst="rect">
            <a:avLst/>
          </a:prstGeom>
          <a:solidFill>
            <a:srgbClr val="44546A">
              <a:alpha val="63921"/>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2880" rIns="182880" anchor="ctr"/>
          <a:lstStyle/>
          <a:p>
            <a:pPr marL="630238" algn="just">
              <a:lnSpc>
                <a:spcPct val="115000"/>
              </a:lnSpc>
              <a:spcBef>
                <a:spcPts val="300"/>
              </a:spcBef>
            </a:pPr>
            <a:r>
              <a:rPr lang="en-US" sz="2800" b="1" i="1">
                <a:solidFill>
                  <a:srgbClr val="FFFFFF"/>
                </a:solidFill>
                <a:latin typeface="Gill Sans MT" pitchFamily="34" charset="0"/>
                <a:ea typeface="PMingLiU" pitchFamily="18" charset="-120"/>
                <a:cs typeface="Times New Roman" pitchFamily="18" charset="0"/>
              </a:rPr>
              <a:t>GLOBAL LAB </a:t>
            </a:r>
          </a:p>
          <a:p>
            <a:pPr marL="630238" algn="just">
              <a:lnSpc>
                <a:spcPct val="115000"/>
              </a:lnSpc>
              <a:spcBef>
                <a:spcPts val="300"/>
              </a:spcBef>
            </a:pPr>
            <a:r>
              <a:rPr lang="en-US" sz="2800" b="1" i="1">
                <a:solidFill>
                  <a:srgbClr val="FFFFFF"/>
                </a:solidFill>
                <a:latin typeface="Gill Sans MT" pitchFamily="34" charset="0"/>
                <a:ea typeface="PMingLiU" pitchFamily="18" charset="-120"/>
                <a:cs typeface="Times New Roman" pitchFamily="18" charset="0"/>
              </a:rPr>
              <a:t>on Metropolitan Strategic Planning</a:t>
            </a:r>
          </a:p>
        </p:txBody>
      </p:sp>
      <p:sp>
        <p:nvSpPr>
          <p:cNvPr id="2059" name="Rectangle 15"/>
          <p:cNvSpPr>
            <a:spLocks noChangeArrowheads="1"/>
          </p:cNvSpPr>
          <p:nvPr/>
        </p:nvSpPr>
        <p:spPr bwMode="auto">
          <a:xfrm>
            <a:off x="381000" y="228600"/>
            <a:ext cx="8763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latin typeface="Calibri" pitchFamily="34" charset="0"/>
            </a:endParaRPr>
          </a:p>
        </p:txBody>
      </p:sp>
      <p:sp>
        <p:nvSpPr>
          <p:cNvPr id="2060" name="Rectangle 20"/>
          <p:cNvSpPr>
            <a:spLocks noChangeArrowheads="1"/>
          </p:cNvSpPr>
          <p:nvPr/>
        </p:nvSpPr>
        <p:spPr bwMode="auto">
          <a:xfrm>
            <a:off x="381000" y="446088"/>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en-US" sz="1100" b="1">
              <a:latin typeface="Calibri" pitchFamily="34" charset="0"/>
              <a:ea typeface="PMingLiU" pitchFamily="18" charset="-120"/>
              <a:cs typeface="Times New Roman" pitchFamily="18" charset="0"/>
            </a:endParaRPr>
          </a:p>
          <a:p>
            <a:pPr eaLnBrk="0" hangingPunct="0"/>
            <a:r>
              <a:rPr lang="en-US" sz="1100" b="1">
                <a:latin typeface="Calibri" pitchFamily="34" charset="0"/>
                <a:ea typeface="PMingLiU" pitchFamily="18" charset="-120"/>
                <a:cs typeface="Times New Roman" pitchFamily="18" charset="0"/>
              </a:rPr>
              <a:t/>
            </a:r>
            <a:br>
              <a:rPr lang="en-US" sz="1100" b="1">
                <a:latin typeface="Calibri" pitchFamily="34" charset="0"/>
                <a:ea typeface="PMingLiU" pitchFamily="18" charset="-120"/>
                <a:cs typeface="Times New Roman" pitchFamily="18" charset="0"/>
              </a:rPr>
            </a:br>
            <a:endParaRPr lang="en-US">
              <a:ea typeface="PMingLiU" pitchFamily="18" charset="-120"/>
              <a:cs typeface="Times New Roman" pitchFamily="18" charset="0"/>
            </a:endParaRPr>
          </a:p>
        </p:txBody>
      </p:sp>
      <p:pic>
        <p:nvPicPr>
          <p:cNvPr id="22" name="Picture 21" descr="http://techmoran.com/wp-content/uploads/2013/01/the-world-bank.jpg"/>
          <p:cNvPicPr/>
          <p:nvPr/>
        </p:nvPicPr>
        <p:blipFill>
          <a:blip r:embed="rId4" cstate="screen">
            <a:clrChange>
              <a:clrFrom>
                <a:srgbClr val="FFFFFF"/>
              </a:clrFrom>
              <a:clrTo>
                <a:srgbClr val="FFFFFF">
                  <a:alpha val="0"/>
                </a:srgbClr>
              </a:clrTo>
            </a:clrChange>
            <a:duotone>
              <a:schemeClr val="accent1">
                <a:shade val="45000"/>
                <a:satMod val="135000"/>
              </a:schemeClr>
              <a:prstClr val="white"/>
            </a:duotone>
            <a:extLst/>
          </a:blip>
          <a:srcRect/>
          <a:stretch>
            <a:fillRect/>
          </a:stretch>
        </p:blipFill>
        <p:spPr bwMode="auto">
          <a:xfrm>
            <a:off x="972628" y="5750248"/>
            <a:ext cx="1313372" cy="912484"/>
          </a:xfrm>
          <a:prstGeom prst="rect">
            <a:avLst/>
          </a:prstGeom>
          <a:noFill/>
          <a:extLst/>
        </p:spPr>
      </p:pic>
      <p:sp>
        <p:nvSpPr>
          <p:cNvPr id="23" name="2141 Cuadro de texto"/>
          <p:cNvSpPr txBox="1"/>
          <p:nvPr/>
        </p:nvSpPr>
        <p:spPr>
          <a:xfrm>
            <a:off x="5618163" y="5819775"/>
            <a:ext cx="2606675" cy="8874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fontAlgn="auto">
              <a:spcBef>
                <a:spcPts val="0"/>
              </a:spcBef>
              <a:spcAft>
                <a:spcPts val="0"/>
              </a:spcAft>
              <a:defRPr/>
            </a:pPr>
            <a:r>
              <a:rPr lang="es-ES" sz="2000" b="1" spc="120" dirty="0">
                <a:solidFill>
                  <a:srgbClr val="002060"/>
                </a:solidFill>
                <a:latin typeface="Gill Sans MT" panose="020B0502020104020203" pitchFamily="34" charset="0"/>
                <a:ea typeface="PMingLiU"/>
                <a:cs typeface="Times New Roman"/>
              </a:rPr>
              <a:t>NEW YORK CITY</a:t>
            </a:r>
          </a:p>
          <a:p>
            <a:pPr algn="r" fontAlgn="auto">
              <a:spcBef>
                <a:spcPts val="0"/>
              </a:spcBef>
              <a:spcAft>
                <a:spcPts val="0"/>
              </a:spcAft>
              <a:defRPr/>
            </a:pPr>
            <a:r>
              <a:rPr lang="es-ES" sz="2000" b="1" spc="120" dirty="0" err="1">
                <a:solidFill>
                  <a:srgbClr val="002060"/>
                </a:solidFill>
                <a:latin typeface="Gill Sans MT" panose="020B0502020104020203" pitchFamily="34" charset="0"/>
                <a:ea typeface="PMingLiU"/>
                <a:cs typeface="Times New Roman"/>
              </a:rPr>
              <a:t>April</a:t>
            </a:r>
            <a:r>
              <a:rPr lang="es-ES" sz="2000" b="1" spc="120" dirty="0">
                <a:solidFill>
                  <a:srgbClr val="002060"/>
                </a:solidFill>
                <a:latin typeface="Gill Sans MT" panose="020B0502020104020203" pitchFamily="34" charset="0"/>
                <a:ea typeface="PMingLiU"/>
                <a:cs typeface="Times New Roman"/>
              </a:rPr>
              <a:t> 19-25, 2013 </a:t>
            </a:r>
            <a:endParaRPr lang="en-US" sz="1000" dirty="0">
              <a:solidFill>
                <a:srgbClr val="002060"/>
              </a:solidFill>
              <a:latin typeface="Gill Sans MT" panose="020B0502020104020203" pitchFamily="34" charset="0"/>
              <a:ea typeface="PMingLiU"/>
              <a:cs typeface="Times New Roman"/>
            </a:endParaRPr>
          </a:p>
          <a:p>
            <a:pPr algn="r" fontAlgn="auto">
              <a:spcBef>
                <a:spcPts val="0"/>
              </a:spcBef>
              <a:spcAft>
                <a:spcPts val="0"/>
              </a:spcAft>
              <a:defRPr/>
            </a:pPr>
            <a:endParaRPr lang="en-US" sz="1000" dirty="0">
              <a:solidFill>
                <a:srgbClr val="002060"/>
              </a:solidFill>
              <a:ea typeface="PMingLiU"/>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662363"/>
            <a:ext cx="9144000" cy="3195637"/>
          </a:xfrm>
          <a:prstGeom prst="rect">
            <a:avLst/>
          </a:prstGeom>
        </p:spPr>
        <p:style>
          <a:lnRef idx="2">
            <a:schemeClr val="accent5"/>
          </a:lnRef>
          <a:fillRef idx="1">
            <a:schemeClr val="lt1"/>
          </a:fillRef>
          <a:effectRef idx="0">
            <a:schemeClr val="accent5"/>
          </a:effectRef>
          <a:fontRef idx="minor">
            <a:schemeClr val="dk1"/>
          </a:fontRef>
        </p:style>
        <p:txBody>
          <a:bodyPr/>
          <a:lstStyle/>
          <a:p>
            <a:pPr marL="177800" indent="-165100" fontAlgn="auto">
              <a:spcBef>
                <a:spcPts val="0"/>
              </a:spcBef>
              <a:spcAft>
                <a:spcPts val="0"/>
              </a:spcAft>
              <a:buFont typeface="+mj-lt"/>
              <a:buAutoNum type="arabicPeriod"/>
              <a:defRPr/>
            </a:pPr>
            <a:r>
              <a:rPr lang="en-US" sz="1600" dirty="0"/>
              <a:t> Kathmandu Valley, the capital region of Nepal, is one of the fastest growing metropolitan regions in South Asia, with average annual population growth of 4% in Kathmandu, and 5-6% percent in peri-urban areas.  More and more people migrate to the valley in search of opportunities. </a:t>
            </a:r>
          </a:p>
          <a:p>
            <a:pPr marL="177800" indent="-165100" fontAlgn="auto">
              <a:spcBef>
                <a:spcPts val="0"/>
              </a:spcBef>
              <a:spcAft>
                <a:spcPts val="0"/>
              </a:spcAft>
              <a:buFont typeface="+mj-lt"/>
              <a:buAutoNum type="arabicPeriod"/>
              <a:defRPr/>
            </a:pPr>
            <a:r>
              <a:rPr lang="en-US" sz="1600" dirty="0">
                <a:cs typeface="Calibri"/>
              </a:rPr>
              <a:t>U</a:t>
            </a:r>
            <a:r>
              <a:rPr lang="en-US" sz="1600" dirty="0">
                <a:solidFill>
                  <a:srgbClr val="323232"/>
                </a:solidFill>
                <a:ea typeface="Arial"/>
                <a:cs typeface="Calibri"/>
              </a:rPr>
              <a:t>nplanned urban development has led to rapid and uncontrolled sprawl; irregular, substandard, and inaccessible housing development; loss of open space, and decreased livability.</a:t>
            </a:r>
          </a:p>
          <a:p>
            <a:pPr marL="177800" indent="-165100" fontAlgn="auto">
              <a:spcBef>
                <a:spcPts val="0"/>
              </a:spcBef>
              <a:spcAft>
                <a:spcPts val="0"/>
              </a:spcAft>
              <a:buFont typeface="+mj-lt"/>
              <a:buAutoNum type="arabicPeriod"/>
              <a:defRPr/>
            </a:pPr>
            <a:r>
              <a:rPr lang="en-US" sz="1600" dirty="0">
                <a:solidFill>
                  <a:srgbClr val="323232"/>
                </a:solidFill>
                <a:ea typeface="Arial"/>
                <a:cs typeface="Calibri"/>
              </a:rPr>
              <a:t> The Kathmandu Valley is one of the most earthquake-vulnerable urban areas in the world</a:t>
            </a:r>
            <a:endParaRPr lang="en-US" sz="1600" dirty="0">
              <a:solidFill>
                <a:srgbClr val="323232"/>
              </a:solidFill>
              <a:latin typeface="Arial"/>
              <a:ea typeface="Arial"/>
              <a:cs typeface="Arial"/>
            </a:endParaRPr>
          </a:p>
          <a:p>
            <a:pPr marL="177800" indent="-165100" fontAlgn="auto">
              <a:spcBef>
                <a:spcPts val="0"/>
              </a:spcBef>
              <a:spcAft>
                <a:spcPts val="0"/>
              </a:spcAft>
              <a:buFont typeface="+mj-lt"/>
              <a:buAutoNum type="arabicPeriod"/>
              <a:defRPr/>
            </a:pPr>
            <a:r>
              <a:rPr lang="en-US" sz="1600" dirty="0">
                <a:solidFill>
                  <a:srgbClr val="323232"/>
                </a:solidFill>
                <a:ea typeface="Arial"/>
                <a:cs typeface="Calibri"/>
              </a:rPr>
              <a:t> The Kathmandu Valley faces an imminent crisis in infrastructure and services – water and sanitation, solid   waste management, and transportation.</a:t>
            </a:r>
          </a:p>
          <a:p>
            <a:pPr marL="177800" indent="-165100" fontAlgn="auto">
              <a:spcBef>
                <a:spcPts val="0"/>
              </a:spcBef>
              <a:spcAft>
                <a:spcPts val="0"/>
              </a:spcAft>
              <a:buFont typeface="+mj-lt"/>
              <a:buAutoNum type="arabicPeriod"/>
              <a:defRPr/>
            </a:pPr>
            <a:r>
              <a:rPr lang="en-US" sz="1600" dirty="0"/>
              <a:t>The Kathmandu Valley has unique cultural assets to develop for prosperity and growth, given its heritage in the historic city cores (Word Heritage Site) and location advantage as the main gateway in Nepal. </a:t>
            </a:r>
          </a:p>
          <a:p>
            <a:pPr marL="12700" fontAlgn="auto">
              <a:spcBef>
                <a:spcPts val="0"/>
              </a:spcBef>
              <a:spcAft>
                <a:spcPts val="0"/>
              </a:spcAft>
              <a:defRPr/>
            </a:pPr>
            <a:r>
              <a:rPr lang="en-US" sz="1600" dirty="0">
                <a:solidFill>
                  <a:srgbClr val="323232"/>
                </a:solidFill>
                <a:latin typeface="Arial"/>
                <a:ea typeface="Arial"/>
                <a:cs typeface="Arial"/>
              </a:rPr>
              <a:t> </a:t>
            </a:r>
            <a:endParaRPr lang="en-US" sz="1600" dirty="0"/>
          </a:p>
        </p:txBody>
      </p:sp>
      <p:sp>
        <p:nvSpPr>
          <p:cNvPr id="15" name="Rectangle 14"/>
          <p:cNvSpPr/>
          <p:nvPr/>
        </p:nvSpPr>
        <p:spPr>
          <a:xfrm>
            <a:off x="3024188" y="847725"/>
            <a:ext cx="6119812" cy="2344738"/>
          </a:xfrm>
          <a:prstGeom prst="rect">
            <a:avLst/>
          </a:prstGeom>
          <a:ln>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a:lstStyle/>
          <a:p>
            <a:pPr fontAlgn="auto">
              <a:spcBef>
                <a:spcPts val="0"/>
              </a:spcBef>
              <a:spcAft>
                <a:spcPts val="0"/>
              </a:spcAft>
              <a:defRPr/>
            </a:pPr>
            <a:r>
              <a:rPr lang="en-US" sz="1500" b="1" dirty="0"/>
              <a:t>Name of authorities:    </a:t>
            </a:r>
            <a:r>
              <a:rPr lang="en-US" sz="1500" u="sng" dirty="0"/>
              <a:t>Central</a:t>
            </a:r>
            <a:r>
              <a:rPr lang="en-US" sz="1500" dirty="0"/>
              <a:t>: Ministry of Urban Development (est. 2012)</a:t>
            </a:r>
          </a:p>
          <a:p>
            <a:pPr fontAlgn="auto">
              <a:spcBef>
                <a:spcPts val="0"/>
              </a:spcBef>
              <a:spcAft>
                <a:spcPts val="0"/>
              </a:spcAft>
              <a:defRPr/>
            </a:pPr>
            <a:r>
              <a:rPr lang="en-US" sz="1500" dirty="0"/>
              <a:t>		</a:t>
            </a:r>
            <a:r>
              <a:rPr lang="en-US" sz="1500" u="sng" dirty="0"/>
              <a:t>Metro</a:t>
            </a:r>
            <a:r>
              <a:rPr lang="en-US" sz="1500" dirty="0"/>
              <a:t>: Kathmandu Valley Development Authority (est. 2012)</a:t>
            </a:r>
          </a:p>
          <a:p>
            <a:pPr fontAlgn="auto">
              <a:spcBef>
                <a:spcPts val="0"/>
              </a:spcBef>
              <a:spcAft>
                <a:spcPts val="0"/>
              </a:spcAft>
              <a:defRPr/>
            </a:pPr>
            <a:r>
              <a:rPr lang="en-US" sz="1500" dirty="0"/>
              <a:t>		</a:t>
            </a:r>
            <a:r>
              <a:rPr lang="en-US" sz="1500" u="sng" dirty="0"/>
              <a:t>Local</a:t>
            </a:r>
            <a:r>
              <a:rPr lang="en-US" sz="1500" dirty="0"/>
              <a:t>: 5 Urban and 99 Rural Local Bodies (VDCs)</a:t>
            </a:r>
          </a:p>
          <a:p>
            <a:pPr fontAlgn="auto">
              <a:spcBef>
                <a:spcPts val="0"/>
              </a:spcBef>
              <a:spcAft>
                <a:spcPts val="0"/>
              </a:spcAft>
              <a:defRPr/>
            </a:pPr>
            <a:r>
              <a:rPr lang="en-US" sz="1500" b="1" dirty="0"/>
              <a:t>Metro population: </a:t>
            </a:r>
            <a:r>
              <a:rPr lang="en-US" sz="1500" dirty="0"/>
              <a:t>  2.5 million 	</a:t>
            </a:r>
            <a:r>
              <a:rPr lang="en-US" sz="1500" b="1" dirty="0"/>
              <a:t>% of national/urban pop.</a:t>
            </a:r>
            <a:r>
              <a:rPr lang="en-US" sz="1500" dirty="0"/>
              <a:t>:  9%/45%</a:t>
            </a:r>
          </a:p>
          <a:p>
            <a:pPr fontAlgn="auto">
              <a:spcBef>
                <a:spcPts val="0"/>
              </a:spcBef>
              <a:spcAft>
                <a:spcPts val="0"/>
              </a:spcAft>
              <a:defRPr/>
            </a:pPr>
            <a:r>
              <a:rPr lang="en-US" sz="1500" b="1" dirty="0"/>
              <a:t>Annual population growth: </a:t>
            </a:r>
            <a:r>
              <a:rPr lang="en-US" sz="1500" dirty="0"/>
              <a:t> 4.3% per annum (2011 pop census data)</a:t>
            </a:r>
          </a:p>
          <a:p>
            <a:pPr fontAlgn="auto">
              <a:spcBef>
                <a:spcPts val="0"/>
              </a:spcBef>
              <a:spcAft>
                <a:spcPts val="0"/>
              </a:spcAft>
              <a:defRPr/>
            </a:pPr>
            <a:r>
              <a:rPr lang="en-US" sz="1500" b="1" dirty="0"/>
              <a:t>Land mass: </a:t>
            </a:r>
            <a:r>
              <a:rPr lang="en-US" sz="1500" dirty="0"/>
              <a:t>650 km</a:t>
            </a:r>
            <a:r>
              <a:rPr lang="en-US" sz="1500" baseline="30000" dirty="0"/>
              <a:t>2</a:t>
            </a:r>
            <a:r>
              <a:rPr lang="en-US" sz="1500" dirty="0"/>
              <a:t>	                    </a:t>
            </a:r>
            <a:r>
              <a:rPr lang="en-US" sz="1500" b="1" dirty="0"/>
              <a:t># of municipalities: </a:t>
            </a:r>
            <a:r>
              <a:rPr lang="en-US" sz="1500" dirty="0"/>
              <a:t>5 + 99 VDCs</a:t>
            </a:r>
          </a:p>
          <a:p>
            <a:pPr fontAlgn="auto">
              <a:spcBef>
                <a:spcPts val="0"/>
              </a:spcBef>
              <a:spcAft>
                <a:spcPts val="0"/>
              </a:spcAft>
              <a:defRPr/>
            </a:pPr>
            <a:r>
              <a:rPr lang="en-US" sz="1500" b="1" dirty="0"/>
              <a:t>Primary industries: </a:t>
            </a:r>
            <a:r>
              <a:rPr lang="en-US" sz="1500" dirty="0"/>
              <a:t>Primarily a service economy, with comparative advantages in cultural tourism and labor-intensive manufacturing (handicrafts)</a:t>
            </a:r>
          </a:p>
        </p:txBody>
      </p:sp>
      <p:sp>
        <p:nvSpPr>
          <p:cNvPr id="16" name="Rectangle 15"/>
          <p:cNvSpPr/>
          <p:nvPr/>
        </p:nvSpPr>
        <p:spPr>
          <a:xfrm>
            <a:off x="3022600" y="479425"/>
            <a:ext cx="6121400" cy="358775"/>
          </a:xfrm>
          <a:prstGeom prst="rect">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ea typeface="Segoe UI" pitchFamily="34" charset="0"/>
                <a:cs typeface="Segoe UI" pitchFamily="34" charset="0"/>
              </a:rPr>
              <a:t>BASIC DATA</a:t>
            </a:r>
            <a:endParaRPr lang="en-US" sz="2000" b="1" dirty="0">
              <a:ln w="3175" cmpd="sng">
                <a:noFill/>
                <a:prstDash val="solid"/>
              </a:ln>
              <a:solidFill>
                <a:schemeClr val="bg1"/>
              </a:solidFill>
              <a:ea typeface="Segoe UI" pitchFamily="34" charset="0"/>
              <a:cs typeface="Segoe UI" pitchFamily="34" charset="0"/>
            </a:endParaRPr>
          </a:p>
        </p:txBody>
      </p:sp>
      <p:sp>
        <p:nvSpPr>
          <p:cNvPr id="9" name="Rectangle 8"/>
          <p:cNvSpPr/>
          <p:nvPr/>
        </p:nvSpPr>
        <p:spPr>
          <a:xfrm>
            <a:off x="0" y="-17691"/>
            <a:ext cx="9146219" cy="488471"/>
          </a:xfrm>
          <a:prstGeom prst="rect">
            <a:avLst/>
          </a:prstGeom>
          <a:solidFill>
            <a:schemeClr val="accent3">
              <a:lumMod val="50000"/>
            </a:schemeClr>
          </a:solidFill>
          <a:ln>
            <a:solidFill>
              <a:schemeClr val="accent3">
                <a:lumMod val="50000"/>
              </a:schemeClr>
            </a:solidFill>
          </a:ln>
        </p:spPr>
        <p:txBody>
          <a:bodyPr lIns="91428" tIns="45714" rIns="91428" bIns="45714"/>
          <a:lstStyle/>
          <a:p>
            <a:pPr algn="ctr" fontAlgn="auto">
              <a:spcBef>
                <a:spcPts val="0"/>
              </a:spcBef>
              <a:spcAft>
                <a:spcPts val="0"/>
              </a:spcAft>
              <a:defRPr/>
            </a:pPr>
            <a:r>
              <a:rPr lang="en-US" sz="2800" b="1" dirty="0">
                <a:solidFill>
                  <a:schemeClr val="bg1"/>
                </a:solidFill>
                <a:latin typeface="+mn-lt"/>
                <a:cs typeface="+mn-cs"/>
              </a:rPr>
              <a:t>KATHMANDU VALLEY (Nepal) </a:t>
            </a:r>
            <a:endParaRPr lang="en-US" sz="2800" b="1" dirty="0">
              <a:ln w="3175" cmpd="sng">
                <a:solidFill>
                  <a:srgbClr val="FFFFFF"/>
                </a:solidFill>
                <a:prstDash val="solid"/>
              </a:ln>
              <a:solidFill>
                <a:schemeClr val="bg1"/>
              </a:solidFill>
              <a:latin typeface="+mn-lt"/>
              <a:ea typeface="Segoe UI" pitchFamily="34" charset="0"/>
              <a:cs typeface="Segoe UI" pitchFamily="34" charset="0"/>
            </a:endParaRPr>
          </a:p>
        </p:txBody>
      </p:sp>
      <p:sp>
        <p:nvSpPr>
          <p:cNvPr id="13" name="Rectangle 12"/>
          <p:cNvSpPr/>
          <p:nvPr/>
        </p:nvSpPr>
        <p:spPr>
          <a:xfrm>
            <a:off x="0" y="3195638"/>
            <a:ext cx="9144000" cy="466725"/>
          </a:xfrm>
          <a:prstGeom prst="rect">
            <a:avLst/>
          </a:prstGeom>
          <a:solidFill>
            <a:schemeClr val="accent1"/>
          </a:solidFill>
          <a:ln>
            <a:no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000" b="1" dirty="0"/>
              <a:t>FIVE KEY FACTS ABOUT THE KATHMANDU VALLEY</a:t>
            </a:r>
          </a:p>
        </p:txBody>
      </p:sp>
      <p:pic>
        <p:nvPicPr>
          <p:cNvPr id="30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29924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22600" y="-17463"/>
            <a:ext cx="6122988" cy="488951"/>
          </a:xfrm>
          <a:prstGeom prst="rect">
            <a:avLst/>
          </a:prstGeom>
          <a:solidFill>
            <a:schemeClr val="accent3">
              <a:lumMod val="75000"/>
            </a:schemeClr>
          </a:solidFill>
          <a:ln>
            <a:solidFill>
              <a:schemeClr val="accent3">
                <a:lumMod val="75000"/>
              </a:schemeClr>
            </a:solidFill>
          </a:ln>
        </p:spPr>
        <p:txBody>
          <a:bodyPr lIns="91428" tIns="45714" rIns="91428" bIns="45714"/>
          <a:lstStyle/>
          <a:p>
            <a:pPr algn="ctr" fontAlgn="auto">
              <a:spcBef>
                <a:spcPts val="0"/>
              </a:spcBef>
              <a:spcAft>
                <a:spcPts val="0"/>
              </a:spcAft>
              <a:defRPr/>
            </a:pPr>
            <a:r>
              <a:rPr lang="en-US" sz="2800" b="1" dirty="0">
                <a:solidFill>
                  <a:schemeClr val="bg1"/>
                </a:solidFill>
                <a:latin typeface="+mn-lt"/>
                <a:cs typeface="+mn-cs"/>
              </a:rPr>
              <a:t>Planning and Institutional Framework</a:t>
            </a:r>
          </a:p>
        </p:txBody>
      </p:sp>
      <p:sp>
        <p:nvSpPr>
          <p:cNvPr id="12" name="Rectangle 11"/>
          <p:cNvSpPr/>
          <p:nvPr/>
        </p:nvSpPr>
        <p:spPr>
          <a:xfrm>
            <a:off x="0" y="3662363"/>
            <a:ext cx="3022600" cy="3195637"/>
          </a:xfrm>
          <a:prstGeom prst="rect">
            <a:avLst/>
          </a:prstGeom>
        </p:spPr>
        <p:style>
          <a:lnRef idx="2">
            <a:schemeClr val="accent5"/>
          </a:lnRef>
          <a:fillRef idx="1">
            <a:schemeClr val="lt1"/>
          </a:fillRef>
          <a:effectRef idx="0">
            <a:schemeClr val="accent5"/>
          </a:effectRef>
          <a:fontRef idx="minor">
            <a:schemeClr val="dk1"/>
          </a:fontRef>
        </p:style>
        <p:txBody>
          <a:bodyPr/>
          <a:lstStyle/>
          <a:p>
            <a:pPr marL="177800" indent="-165100" fontAlgn="auto">
              <a:spcBef>
                <a:spcPts val="0"/>
              </a:spcBef>
              <a:spcAft>
                <a:spcPts val="0"/>
              </a:spcAft>
              <a:buFont typeface="+mj-lt"/>
              <a:buAutoNum type="arabicPeriod"/>
              <a:defRPr/>
            </a:pPr>
            <a:r>
              <a:rPr lang="en-GB" dirty="0"/>
              <a:t> Plan failed in implementation</a:t>
            </a:r>
          </a:p>
          <a:p>
            <a:pPr marL="177800" indent="-165100" fontAlgn="auto">
              <a:spcBef>
                <a:spcPts val="0"/>
              </a:spcBef>
              <a:spcAft>
                <a:spcPts val="0"/>
              </a:spcAft>
              <a:buFont typeface="+mj-lt"/>
              <a:buAutoNum type="arabicPeriod"/>
              <a:defRPr/>
            </a:pPr>
            <a:r>
              <a:rPr lang="en-GB" dirty="0"/>
              <a:t>This resulted in haphazard growth in the fringe,  decay of historic cores, loss of agricultural land in the valley</a:t>
            </a:r>
            <a:endParaRPr lang="fr-FR" dirty="0"/>
          </a:p>
          <a:p>
            <a:pPr marL="342900" indent="-342900" fontAlgn="auto">
              <a:spcBef>
                <a:spcPts val="0"/>
              </a:spcBef>
              <a:spcAft>
                <a:spcPts val="0"/>
              </a:spcAft>
              <a:buFont typeface="+mj-lt"/>
              <a:buAutoNum type="arabicPeriod"/>
              <a:defRPr/>
            </a:pPr>
            <a:endParaRPr lang="en-US" dirty="0"/>
          </a:p>
        </p:txBody>
      </p:sp>
      <p:sp>
        <p:nvSpPr>
          <p:cNvPr id="13" name="Rectangle 12"/>
          <p:cNvSpPr/>
          <p:nvPr/>
        </p:nvSpPr>
        <p:spPr>
          <a:xfrm>
            <a:off x="0" y="3195638"/>
            <a:ext cx="3022600" cy="466725"/>
          </a:xfrm>
          <a:prstGeom prst="rect">
            <a:avLst/>
          </a:prstGeom>
          <a:solidFill>
            <a:schemeClr val="accent2"/>
          </a:solidFill>
          <a:ln>
            <a:solidFill>
              <a:schemeClr val="accent1"/>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000" b="1" dirty="0"/>
              <a:t>LESSONS</a:t>
            </a:r>
          </a:p>
        </p:txBody>
      </p:sp>
      <p:sp>
        <p:nvSpPr>
          <p:cNvPr id="15" name="Rectangle 14"/>
          <p:cNvSpPr/>
          <p:nvPr/>
        </p:nvSpPr>
        <p:spPr>
          <a:xfrm>
            <a:off x="3024188" y="847725"/>
            <a:ext cx="6119812" cy="2344738"/>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a:lstStyle/>
          <a:p>
            <a:pPr marL="285750" indent="-285750" fontAlgn="auto">
              <a:spcBef>
                <a:spcPts val="0"/>
              </a:spcBef>
              <a:spcAft>
                <a:spcPts val="0"/>
              </a:spcAft>
              <a:buFont typeface="Wingdings" panose="05000000000000000000" pitchFamily="2" charset="2"/>
              <a:buChar char="§"/>
              <a:defRPr/>
            </a:pPr>
            <a:r>
              <a:rPr lang="en-US" sz="1600" dirty="0"/>
              <a:t>Ministry of Urban Development is key national policy-making institution for urban planning and development</a:t>
            </a:r>
          </a:p>
          <a:p>
            <a:pPr marL="285750" indent="-285750" fontAlgn="auto">
              <a:spcBef>
                <a:spcPts val="0"/>
              </a:spcBef>
              <a:spcAft>
                <a:spcPts val="0"/>
              </a:spcAft>
              <a:buFont typeface="Wingdings" panose="05000000000000000000" pitchFamily="2" charset="2"/>
              <a:buChar char="§"/>
              <a:defRPr/>
            </a:pPr>
            <a:r>
              <a:rPr lang="en-US" sz="1600" dirty="0"/>
              <a:t>Kathmandu Valley Development Authority, KVDA (previously Kathmandu Valley Town Development Committee, KVTDC) has planning responsibility for the entire valley</a:t>
            </a:r>
          </a:p>
          <a:p>
            <a:pPr marL="285750" indent="-285750" fontAlgn="auto">
              <a:spcBef>
                <a:spcPts val="0"/>
              </a:spcBef>
              <a:spcAft>
                <a:spcPts val="0"/>
              </a:spcAft>
              <a:buFont typeface="Wingdings" panose="05000000000000000000" pitchFamily="2" charset="2"/>
              <a:buChar char="§"/>
              <a:defRPr/>
            </a:pPr>
            <a:r>
              <a:rPr lang="en-US" sz="1600" dirty="0"/>
              <a:t>Kathmandu Valley Long-Term Development Concept, 2002  prepared by KVTDC, now needs update</a:t>
            </a:r>
          </a:p>
          <a:p>
            <a:pPr marL="285750" indent="-285750" fontAlgn="auto">
              <a:spcBef>
                <a:spcPts val="0"/>
              </a:spcBef>
              <a:spcAft>
                <a:spcPts val="0"/>
              </a:spcAft>
              <a:buFont typeface="Wingdings" panose="05000000000000000000" pitchFamily="2" charset="2"/>
              <a:buChar char="§"/>
              <a:defRPr/>
            </a:pPr>
            <a:r>
              <a:rPr lang="en-US" sz="1600" dirty="0"/>
              <a:t>Local bodies responsible for local planning</a:t>
            </a:r>
          </a:p>
        </p:txBody>
      </p:sp>
      <p:sp>
        <p:nvSpPr>
          <p:cNvPr id="16" name="Rectangle 15"/>
          <p:cNvSpPr/>
          <p:nvPr/>
        </p:nvSpPr>
        <p:spPr>
          <a:xfrm>
            <a:off x="3022600" y="479425"/>
            <a:ext cx="6121400" cy="358775"/>
          </a:xfrm>
          <a:prstGeom prst="rect">
            <a:avLst/>
          </a:prstGeom>
          <a:solidFill>
            <a:schemeClr val="accent2">
              <a:lumMod val="75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bg1"/>
                </a:solidFill>
                <a:ea typeface="Segoe UI" pitchFamily="34" charset="0"/>
                <a:cs typeface="Segoe UI" pitchFamily="34" charset="0"/>
              </a:rPr>
              <a:t>INSTITUTIONS</a:t>
            </a:r>
          </a:p>
        </p:txBody>
      </p:sp>
      <p:sp>
        <p:nvSpPr>
          <p:cNvPr id="10" name="Rectangle 9"/>
          <p:cNvSpPr/>
          <p:nvPr/>
        </p:nvSpPr>
        <p:spPr>
          <a:xfrm>
            <a:off x="3022600" y="3662363"/>
            <a:ext cx="3024188" cy="3195637"/>
          </a:xfrm>
          <a:prstGeom prst="rect">
            <a:avLst/>
          </a:prstGeom>
        </p:spPr>
        <p:style>
          <a:lnRef idx="2">
            <a:schemeClr val="accent5"/>
          </a:lnRef>
          <a:fillRef idx="1">
            <a:schemeClr val="lt1"/>
          </a:fillRef>
          <a:effectRef idx="0">
            <a:schemeClr val="accent5"/>
          </a:effectRef>
          <a:fontRef idx="minor">
            <a:schemeClr val="dk1"/>
          </a:fontRef>
        </p:style>
        <p:txBody>
          <a:bodyPr/>
          <a:lstStyle/>
          <a:p>
            <a:pPr marL="177800" indent="-165100" fontAlgn="auto">
              <a:spcBef>
                <a:spcPts val="0"/>
              </a:spcBef>
              <a:spcAft>
                <a:spcPts val="0"/>
              </a:spcAft>
              <a:buFont typeface="+mj-lt"/>
              <a:buAutoNum type="arabicPeriod"/>
              <a:defRPr/>
            </a:pPr>
            <a:r>
              <a:rPr lang="en-US" dirty="0"/>
              <a:t> Inadequate national priority for investments in the Kathmandu Valley</a:t>
            </a:r>
          </a:p>
          <a:p>
            <a:pPr marL="177800" indent="-165100" fontAlgn="auto">
              <a:spcBef>
                <a:spcPts val="0"/>
              </a:spcBef>
              <a:spcAft>
                <a:spcPts val="0"/>
              </a:spcAft>
              <a:buFont typeface="+mj-lt"/>
              <a:buAutoNum type="arabicPeriod"/>
              <a:defRPr/>
            </a:pPr>
            <a:r>
              <a:rPr lang="en-GB" dirty="0"/>
              <a:t>KVTDC lacked due legislative basis</a:t>
            </a:r>
          </a:p>
          <a:p>
            <a:pPr marL="177800" indent="-165100" fontAlgn="auto">
              <a:spcBef>
                <a:spcPts val="0"/>
              </a:spcBef>
              <a:spcAft>
                <a:spcPts val="0"/>
              </a:spcAft>
              <a:buFont typeface="+mj-lt"/>
              <a:buAutoNum type="arabicPeriod"/>
              <a:defRPr/>
            </a:pPr>
            <a:r>
              <a:rPr lang="en-US" dirty="0"/>
              <a:t> Fragmented governance   structure (many rural local bodies)</a:t>
            </a:r>
          </a:p>
          <a:p>
            <a:pPr marL="177800" indent="-165100" fontAlgn="auto">
              <a:spcBef>
                <a:spcPts val="0"/>
              </a:spcBef>
              <a:spcAft>
                <a:spcPts val="0"/>
              </a:spcAft>
              <a:buFont typeface="+mj-lt"/>
              <a:buAutoNum type="arabicPeriod"/>
              <a:defRPr/>
            </a:pPr>
            <a:r>
              <a:rPr lang="en-US" dirty="0"/>
              <a:t> Limited local planning and enforcement capacity</a:t>
            </a:r>
          </a:p>
        </p:txBody>
      </p:sp>
      <p:sp>
        <p:nvSpPr>
          <p:cNvPr id="11" name="Rectangle 10"/>
          <p:cNvSpPr/>
          <p:nvPr/>
        </p:nvSpPr>
        <p:spPr>
          <a:xfrm>
            <a:off x="3024188" y="3195638"/>
            <a:ext cx="3022600" cy="466725"/>
          </a:xfrm>
          <a:prstGeom prst="rect">
            <a:avLst/>
          </a:prstGeom>
          <a:solidFill>
            <a:srgbClr val="FFC000"/>
          </a:solidFill>
          <a:ln>
            <a:solidFill>
              <a:schemeClr val="accent1"/>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000" b="1" dirty="0"/>
              <a:t>ROADBLOCKS</a:t>
            </a:r>
          </a:p>
        </p:txBody>
      </p:sp>
      <p:sp>
        <p:nvSpPr>
          <p:cNvPr id="14" name="Rectangle 13"/>
          <p:cNvSpPr/>
          <p:nvPr/>
        </p:nvSpPr>
        <p:spPr>
          <a:xfrm>
            <a:off x="6045200" y="3662363"/>
            <a:ext cx="3098800" cy="3195637"/>
          </a:xfrm>
          <a:prstGeom prst="rect">
            <a:avLst/>
          </a:prstGeom>
        </p:spPr>
        <p:style>
          <a:lnRef idx="2">
            <a:schemeClr val="accent5"/>
          </a:lnRef>
          <a:fillRef idx="1">
            <a:schemeClr val="lt1"/>
          </a:fillRef>
          <a:effectRef idx="0">
            <a:schemeClr val="accent5"/>
          </a:effectRef>
          <a:fontRef idx="minor">
            <a:schemeClr val="dk1"/>
          </a:fontRef>
        </p:style>
        <p:txBody>
          <a:bodyPr/>
          <a:lstStyle/>
          <a:p>
            <a:pPr marL="12700" fontAlgn="auto">
              <a:spcBef>
                <a:spcPts val="0"/>
              </a:spcBef>
              <a:spcAft>
                <a:spcPts val="0"/>
              </a:spcAft>
              <a:defRPr/>
            </a:pPr>
            <a:r>
              <a:rPr lang="en-US" dirty="0" err="1"/>
              <a:t>MoUD</a:t>
            </a:r>
            <a:r>
              <a:rPr lang="en-US" dirty="0"/>
              <a:t> and KVDA, established in 2012, provide opportunity for change.  One of KVDA primary responsibility is to update the 2002 plan in partnership with local bodies.</a:t>
            </a:r>
          </a:p>
          <a:p>
            <a:pPr marL="12700" fontAlgn="auto">
              <a:spcBef>
                <a:spcPts val="0"/>
              </a:spcBef>
              <a:spcAft>
                <a:spcPts val="0"/>
              </a:spcAft>
              <a:defRPr/>
            </a:pPr>
            <a:endParaRPr lang="en-US" dirty="0"/>
          </a:p>
        </p:txBody>
      </p:sp>
      <p:sp>
        <p:nvSpPr>
          <p:cNvPr id="18" name="Rectangle 17"/>
          <p:cNvSpPr/>
          <p:nvPr/>
        </p:nvSpPr>
        <p:spPr>
          <a:xfrm>
            <a:off x="6046788" y="3195638"/>
            <a:ext cx="3097212" cy="466725"/>
          </a:xfrm>
          <a:prstGeom prst="rect">
            <a:avLst/>
          </a:prstGeom>
          <a:solidFill>
            <a:schemeClr val="accent4">
              <a:lumMod val="60000"/>
              <a:lumOff val="40000"/>
            </a:schemeClr>
          </a:solidFill>
          <a:ln>
            <a:solidFill>
              <a:schemeClr val="accent1"/>
            </a:solidFill>
          </a:ln>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r>
              <a:rPr lang="en-US" sz="2000" b="1" dirty="0"/>
              <a:t>PROGRESS</a:t>
            </a:r>
          </a:p>
        </p:txBody>
      </p:sp>
      <p:sp>
        <p:nvSpPr>
          <p:cNvPr id="20" name="Rectangle 19"/>
          <p:cNvSpPr/>
          <p:nvPr/>
        </p:nvSpPr>
        <p:spPr>
          <a:xfrm>
            <a:off x="0" y="-15503"/>
            <a:ext cx="3023241" cy="488471"/>
          </a:xfrm>
          <a:prstGeom prst="rect">
            <a:avLst/>
          </a:prstGeom>
          <a:solidFill>
            <a:schemeClr val="accent3">
              <a:lumMod val="50000"/>
            </a:schemeClr>
          </a:solidFill>
          <a:ln>
            <a:solidFill>
              <a:schemeClr val="accent3">
                <a:lumMod val="50000"/>
              </a:schemeClr>
            </a:solidFill>
          </a:ln>
        </p:spPr>
        <p:txBody>
          <a:bodyPr lIns="91428" tIns="45714" rIns="91428" bIns="45714"/>
          <a:lstStyle/>
          <a:p>
            <a:pPr algn="ctr" fontAlgn="auto">
              <a:spcBef>
                <a:spcPts val="0"/>
              </a:spcBef>
              <a:spcAft>
                <a:spcPts val="0"/>
              </a:spcAft>
              <a:defRPr/>
            </a:pPr>
            <a:r>
              <a:rPr lang="en-US" sz="2800" b="1" dirty="0">
                <a:solidFill>
                  <a:schemeClr val="bg1"/>
                </a:solidFill>
                <a:latin typeface="+mn-lt"/>
                <a:cs typeface="+mn-cs"/>
              </a:rPr>
              <a:t>Kathmandu Valley</a:t>
            </a:r>
            <a:endParaRPr lang="en-US" sz="2800" b="1" dirty="0">
              <a:ln w="3175" cmpd="sng">
                <a:solidFill>
                  <a:srgbClr val="FFFFFF"/>
                </a:solidFill>
                <a:prstDash val="solid"/>
              </a:ln>
              <a:solidFill>
                <a:schemeClr val="bg1"/>
              </a:solidFill>
              <a:latin typeface="+mn-lt"/>
              <a:ea typeface="Segoe UI" pitchFamily="34" charset="0"/>
              <a:cs typeface="Segoe UI" pitchFamily="34" charset="0"/>
            </a:endParaRPr>
          </a:p>
        </p:txBody>
      </p:sp>
      <p:pic>
        <p:nvPicPr>
          <p:cNvPr id="4108" name="Picture 3"/>
          <p:cNvPicPr>
            <a:picLocks noChangeAspect="1" noChangeArrowheads="1"/>
          </p:cNvPicPr>
          <p:nvPr/>
        </p:nvPicPr>
        <p:blipFill>
          <a:blip r:embed="rId2">
            <a:extLst>
              <a:ext uri="{28A0092B-C50C-407E-A947-70E740481C1C}">
                <a14:useLocalDpi xmlns:a14="http://schemas.microsoft.com/office/drawing/2010/main" val="0"/>
              </a:ext>
            </a:extLst>
          </a:blip>
          <a:srcRect l="22501" t="13095" r="22501" b="9525"/>
          <a:stretch>
            <a:fillRect/>
          </a:stretch>
        </p:blipFill>
        <p:spPr bwMode="auto">
          <a:xfrm>
            <a:off x="228600" y="533400"/>
            <a:ext cx="2514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4500</TotalTime>
  <Words>360</Words>
  <Application>Microsoft Office PowerPoint</Application>
  <PresentationFormat>On-screen Show (4:3)</PresentationFormat>
  <Paragraphs>40</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Calibri</vt:lpstr>
      <vt:lpstr>PMingLiU</vt:lpstr>
      <vt:lpstr>Times New Roman</vt:lpstr>
      <vt:lpstr>Gill Sans MT</vt:lpstr>
      <vt:lpstr>Segoe UI</vt:lpstr>
      <vt:lpstr>Wingdings</vt:lpstr>
      <vt:lpstr>Office Theme</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Dennis Linders</dc:creator>
  <cp:lastModifiedBy>Brian Dennis</cp:lastModifiedBy>
  <cp:revision>98</cp:revision>
  <dcterms:created xsi:type="dcterms:W3CDTF">2013-04-04T21:06:33Z</dcterms:created>
  <dcterms:modified xsi:type="dcterms:W3CDTF">2013-04-22T22:56:43Z</dcterms:modified>
</cp:coreProperties>
</file>