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70" r:id="rId3"/>
    <p:sldId id="271" r:id="rId4"/>
    <p:sldId id="267" r:id="rId5"/>
    <p:sldId id="259" r:id="rId6"/>
    <p:sldId id="260" r:id="rId7"/>
    <p:sldId id="261" r:id="rId8"/>
    <p:sldId id="262" r:id="rId9"/>
    <p:sldId id="266" r:id="rId10"/>
    <p:sldId id="272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85C30-EB33-4BED-8969-E42EB107BAA4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36071-3200-4138-AD90-F0C7130F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6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09638-51A4-44EE-84C9-91458C6954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089B-A94B-4E8E-85AA-370717901E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Regeneration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Relates to	Land Use, Housing, Transportation, 				Economic Strategy, Municipal Finance, 				Energy and Environmental Performance, City 			Identity and Brand.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Metro Issues	Competition v collaboration for investment.</a:t>
            </a:r>
          </a:p>
          <a:p>
            <a:pPr marL="0" indent="0">
              <a:buNone/>
            </a:pPr>
            <a:r>
              <a:rPr lang="en-US" dirty="0" smtClean="0"/>
              <a:t>		Density v sprawl.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Cross border	movement of jobs and people.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Choices	Urban Regeneration at different scales.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Mega-projects v neighborhood renewal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Land Uses and changes.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Density and urban form.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Financing and implementation choices.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962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22600" y="-17463"/>
            <a:ext cx="6122988" cy="4889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lIns="91428" tIns="45714" rIns="91428" bIns="45714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bg1"/>
                </a:solidFill>
                <a:latin typeface="+mn-lt"/>
                <a:cs typeface="+mn-cs"/>
              </a:rPr>
              <a:t>Urban Growth and </a:t>
            </a:r>
            <a:r>
              <a:rPr lang="en-US" sz="2400" b="1" dirty="0">
                <a:solidFill>
                  <a:schemeClr val="bg1"/>
                </a:solidFill>
              </a:rPr>
              <a:t>Economic</a:t>
            </a:r>
            <a:r>
              <a:rPr lang="en-US" sz="2600" b="1" dirty="0">
                <a:solidFill>
                  <a:schemeClr val="bg1"/>
                </a:solidFill>
                <a:latin typeface="+mn-lt"/>
                <a:cs typeface="+mn-cs"/>
              </a:rPr>
              <a:t> Development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662363"/>
            <a:ext cx="3022600" cy="3195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700" dirty="0"/>
              <a:t> </a:t>
            </a:r>
            <a:r>
              <a:rPr lang="fr-FR" sz="1700" dirty="0" err="1"/>
              <a:t>Big</a:t>
            </a:r>
            <a:r>
              <a:rPr lang="fr-FR" sz="1700" dirty="0"/>
              <a:t> Infrastructure </a:t>
            </a:r>
            <a:r>
              <a:rPr lang="fr-FR" sz="1700" dirty="0" err="1"/>
              <a:t>investments</a:t>
            </a:r>
            <a:endParaRPr lang="fr-FR" sz="1700" dirty="0"/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700" dirty="0"/>
              <a:t> a </a:t>
            </a:r>
            <a:r>
              <a:rPr lang="fr-FR" sz="1700" dirty="0" err="1"/>
              <a:t>number</a:t>
            </a:r>
            <a:r>
              <a:rPr lang="fr-FR" sz="1700" dirty="0"/>
              <a:t> of  </a:t>
            </a:r>
            <a:r>
              <a:rPr lang="fr-FR" sz="1700" dirty="0" err="1" smtClean="0"/>
              <a:t>studies</a:t>
            </a:r>
            <a:r>
              <a:rPr lang="fr-FR" sz="1700" dirty="0" smtClean="0"/>
              <a:t> </a:t>
            </a:r>
            <a:r>
              <a:rPr lang="fr-FR" sz="1700" dirty="0" err="1"/>
              <a:t>going</a:t>
            </a:r>
            <a:r>
              <a:rPr lang="fr-FR" sz="1700" dirty="0"/>
              <a:t> on  to </a:t>
            </a:r>
            <a:r>
              <a:rPr lang="fr-FR" sz="1700" dirty="0" err="1"/>
              <a:t>inform</a:t>
            </a:r>
            <a:r>
              <a:rPr lang="fr-FR" sz="1700" dirty="0"/>
              <a:t> on  the best mode of public </a:t>
            </a:r>
            <a:r>
              <a:rPr lang="fr-FR" sz="1700" dirty="0" err="1"/>
              <a:t>trasport</a:t>
            </a:r>
            <a:r>
              <a:rPr lang="fr-FR" sz="1700" dirty="0"/>
              <a:t> for the </a:t>
            </a:r>
            <a:r>
              <a:rPr lang="fr-FR" sz="1700" dirty="0" err="1"/>
              <a:t>region</a:t>
            </a:r>
            <a:endParaRPr lang="fr-FR" sz="1700" dirty="0"/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700" dirty="0"/>
              <a:t>use of </a:t>
            </a:r>
            <a:r>
              <a:rPr lang="fr-FR" sz="1700" dirty="0" err="1"/>
              <a:t>technology</a:t>
            </a:r>
            <a:r>
              <a:rPr lang="fr-FR" sz="1700" dirty="0"/>
              <a:t> to </a:t>
            </a:r>
            <a:r>
              <a:rPr lang="fr-FR" sz="1700" dirty="0" err="1"/>
              <a:t>improve</a:t>
            </a:r>
            <a:r>
              <a:rPr lang="fr-FR" sz="1700" dirty="0"/>
              <a:t>  </a:t>
            </a:r>
            <a:r>
              <a:rPr lang="fr-FR" sz="1700" dirty="0" err="1"/>
              <a:t>investment</a:t>
            </a:r>
            <a:r>
              <a:rPr lang="fr-FR" sz="1700" dirty="0"/>
              <a:t> </a:t>
            </a:r>
            <a:r>
              <a:rPr lang="fr-FR" sz="1700" dirty="0" err="1"/>
              <a:t>climate</a:t>
            </a:r>
            <a:endParaRPr lang="fr-FR" sz="1700" dirty="0"/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700" dirty="0"/>
              <a:t> Nairobi </a:t>
            </a:r>
            <a:r>
              <a:rPr lang="fr-FR" sz="1700" dirty="0" err="1">
                <a:latin typeface="Gill Sans MT" pitchFamily="34" charset="0"/>
              </a:rPr>
              <a:t>Metropolitan</a:t>
            </a:r>
            <a:r>
              <a:rPr lang="fr-FR" sz="1700" dirty="0"/>
              <a:t> Spatial plan &amp; </a:t>
            </a:r>
            <a:r>
              <a:rPr lang="fr-FR" sz="1700" dirty="0" err="1"/>
              <a:t>related</a:t>
            </a:r>
            <a:r>
              <a:rPr lang="fr-FR" sz="1700" dirty="0"/>
              <a:t> </a:t>
            </a:r>
            <a:r>
              <a:rPr lang="fr-FR" sz="1700" dirty="0" err="1"/>
              <a:t>investment</a:t>
            </a:r>
            <a:r>
              <a:rPr lang="fr-FR" sz="1700" dirty="0"/>
              <a:t> plans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24188" y="847725"/>
            <a:ext cx="6119812" cy="23447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Gill Sans MT" pitchFamily="34" charset="0"/>
              </a:rPr>
              <a:t> Make Nairobi metropolitan Region grow into a robust economic hub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Gill Sans MT" pitchFamily="34" charset="0"/>
              </a:rPr>
              <a:t>Improve economic &amp; investment climate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Gill Sans MT" pitchFamily="34" charset="0"/>
              </a:rPr>
              <a:t>Infrastructure Investment to support the region&amp; Utilities support manufacturing, industrial and technology parks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Gill Sans MT" pitchFamily="34" charset="0"/>
              </a:rPr>
              <a:t>Expand </a:t>
            </a:r>
            <a:r>
              <a:rPr lang="en-US" dirty="0" err="1">
                <a:latin typeface="Gill Sans MT" pitchFamily="34" charset="0"/>
              </a:rPr>
              <a:t>Jomo</a:t>
            </a:r>
            <a:r>
              <a:rPr lang="en-US" dirty="0">
                <a:latin typeface="Gill Sans MT" pitchFamily="34" charset="0"/>
              </a:rPr>
              <a:t> Kenyatta International Airport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Gill Sans MT" pitchFamily="34" charset="0"/>
              </a:rPr>
              <a:t>Establishment of a technology city within the region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22600" y="479425"/>
            <a:ext cx="6121400" cy="358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WHAT ARE YOU TRYING TO ACCOMPLISH?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22600" y="3662363"/>
            <a:ext cx="3024188" cy="3195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Gill Sans MT" pitchFamily="34" charset="0"/>
              </a:rPr>
              <a:t>Inadequate infrastructure &amp; utilities</a:t>
            </a: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Gill Sans MT" pitchFamily="34" charset="0"/>
              </a:rPr>
              <a:t>Inadequate Transportation services</a:t>
            </a: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Gill Sans MT" pitchFamily="34" charset="0"/>
              </a:rPr>
              <a:t> Decreased average per capita &amp; household incomes – high unemployment levels</a:t>
            </a: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Gill Sans MT" pitchFamily="34" charset="0"/>
              </a:rPr>
              <a:t>Inadequate housing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45200" y="3662363"/>
            <a:ext cx="3098800" cy="3195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latin typeface="Gill Sans MT" pitchFamily="34" charset="0"/>
              </a:rPr>
              <a:t> Financial resources to support the activities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latin typeface="Gill Sans MT" pitchFamily="34" charset="0"/>
              </a:rPr>
              <a:t>Capacity building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latin typeface="Gill Sans MT" pitchFamily="34" charset="0"/>
              </a:rPr>
              <a:t>Strong PPP frameworks to support involvement of  Private Sector to tap on their resources &amp; talents</a:t>
            </a:r>
          </a:p>
          <a:p>
            <a:pPr>
              <a:defRPr/>
            </a:pPr>
            <a:endParaRPr lang="en-US" dirty="0">
              <a:latin typeface="Gill Sans MT" pitchFamily="34" charset="0"/>
            </a:endParaRPr>
          </a:p>
        </p:txBody>
      </p:sp>
      <p:pic>
        <p:nvPicPr>
          <p:cNvPr id="8203" name="Picture 2" descr="http://vejario.abril.com.br/imagem/2012/online/10-08/porto-maravilha-rio-simula%C3%A7%C3%A3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302736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18"/>
          <p:cNvSpPr>
            <a:spLocks noChangeArrowheads="1"/>
          </p:cNvSpPr>
          <p:nvPr/>
        </p:nvSpPr>
        <p:spPr bwMode="auto">
          <a:xfrm>
            <a:off x="0" y="2825750"/>
            <a:ext cx="3022600" cy="261938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  <a:ea typeface="PMingLiU" pitchFamily="18" charset="-120"/>
                <a:cs typeface="Times New Roman" pitchFamily="18" charset="0"/>
              </a:rPr>
              <a:t>Map or Image related to urban development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-15503"/>
            <a:ext cx="3023241" cy="4884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Nairobi Metro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195638"/>
            <a:ext cx="3022600" cy="4667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SUCCESSES &amp; LESSONS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24188" y="3195638"/>
            <a:ext cx="30226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ROADBLOCKS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46788" y="3195638"/>
            <a:ext cx="3097212" cy="466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KNOWLEDGE GAPS</a:t>
            </a:r>
          </a:p>
        </p:txBody>
      </p:sp>
    </p:spTree>
    <p:extLst>
      <p:ext uri="{BB962C8B-B14F-4D97-AF65-F5344CB8AC3E}">
        <p14:creationId xmlns:p14="http://schemas.microsoft.com/office/powerpoint/2010/main" val="567368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663001"/>
            <a:ext cx="3023260" cy="34235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Widespread poverty and unemployment.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Multiple governance related and management challenges.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Lack of a clear, focused and strategic economic growth  direction for the city.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Low industrial base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Innovative projects linking employment creation with housing, renewal and infrastructure development</a:t>
            </a:r>
            <a:endParaRPr lang="en-US" sz="1700" dirty="0"/>
          </a:p>
        </p:txBody>
      </p:sp>
      <p:sp>
        <p:nvSpPr>
          <p:cNvPr id="15" name="Rectangle 14"/>
          <p:cNvSpPr/>
          <p:nvPr/>
        </p:nvSpPr>
        <p:spPr>
          <a:xfrm>
            <a:off x="3521274" y="838878"/>
            <a:ext cx="5638800" cy="23453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Centre of competitive and innovative businesses for the transformation of the national economy; 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thriving African Capital and major international destination by 2020.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05200" y="478878"/>
            <a:ext cx="5638060" cy="3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WHAT ARE YOU TRYING TO ACCOMPLISH?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23260" y="3663000"/>
            <a:ext cx="3606140" cy="3423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 Enhancing A.A  competitiveness as the Diplomatic African Capital.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 Investing in and/or facilitating the implementation of strategic </a:t>
            </a:r>
          </a:p>
          <a:p>
            <a:r>
              <a:rPr lang="en-US" dirty="0" smtClean="0"/>
              <a:t>projects/ activities with  multiplier  effects.</a:t>
            </a:r>
          </a:p>
          <a:p>
            <a:pPr algn="just"/>
            <a:r>
              <a:rPr lang="en-US" dirty="0" smtClean="0"/>
              <a:t>• Identify and allocate serviced land for strategic projects</a:t>
            </a:r>
          </a:p>
          <a:p>
            <a:pPr algn="just"/>
            <a:r>
              <a:rPr lang="en-US" dirty="0" smtClean="0"/>
              <a:t>• Policy and institutional reforms for business environment favorable for private sector investment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629400" y="3663000"/>
            <a:ext cx="2514600" cy="3423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 Capacity  to promote investment  opportunities in the city</a:t>
            </a:r>
            <a:endParaRPr lang="en-US" sz="17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 Low  saving  experiences </a:t>
            </a:r>
            <a:endParaRPr lang="en-US" sz="17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Entrepreneurship skill</a:t>
            </a:r>
            <a:endParaRPr lang="en-US" sz="1700" dirty="0"/>
          </a:p>
          <a:p>
            <a:endParaRPr lang="en-US" dirty="0"/>
          </a:p>
        </p:txBody>
      </p:sp>
      <p:pic>
        <p:nvPicPr>
          <p:cNvPr id="20" name="Picture 2" descr="http://vejario.abril.com.br/imagem/2012/online/10-08/porto-maravilha-rio-simula%C3%A7%C3%A3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0780"/>
            <a:ext cx="3026877" cy="234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2826476"/>
            <a:ext cx="3023241" cy="26161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Map or Image related to </a:t>
            </a:r>
            <a:r>
              <a:rPr lang="en-US" sz="11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urban development</a:t>
            </a:r>
            <a:endParaRPr lang="en-US" sz="11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-15503"/>
            <a:ext cx="3023241" cy="4884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ADDIS ABABA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3195638"/>
            <a:ext cx="3022600" cy="4667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SUCCESSES &amp; LESSONS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24188" y="3195638"/>
            <a:ext cx="30226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ROADBLOCKS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46788" y="3195638"/>
            <a:ext cx="3097212" cy="466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KNOWLEDGE GAPS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22600" y="0"/>
            <a:ext cx="6122988" cy="4714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8" tIns="45714" rIns="91428" bIns="45714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Urban Growth and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4175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663000"/>
            <a:ext cx="3023260" cy="31949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Wholesale markets shifted to planned environment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New growth centres developed (BKC)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Land &amp; regulations to maximize value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Land laws  Rationalization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24000" y="869360"/>
            <a:ext cx="6120000" cy="23453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Retain MMR’s lead in contribution to the GDP of India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Spread growth into the region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Micro-plan all areas identified for urbanisation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Population and employment distribution through co-</a:t>
            </a:r>
            <a:r>
              <a:rPr lang="en-US" dirty="0" err="1" smtClean="0"/>
              <a:t>ordinated</a:t>
            </a:r>
            <a:r>
              <a:rPr lang="en-US" dirty="0" smtClean="0"/>
              <a:t> planning of land-use &amp; transportation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/>
              <a:t>Industrialisation</a:t>
            </a:r>
            <a:r>
              <a:rPr lang="en-US" dirty="0" smtClean="0"/>
              <a:t> with environmental concerns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23260" y="478878"/>
            <a:ext cx="6120000" cy="3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WHAT ARE YOU TRYING TO ACCOMPLISH?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23260" y="3663000"/>
            <a:ext cx="3023260" cy="31949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177800" indent="-165100">
              <a:buFont typeface="+mj-lt"/>
              <a:buAutoNum type="arabicPeriod"/>
            </a:pPr>
            <a:r>
              <a:rPr lang="en-US" dirty="0" smtClean="0"/>
              <a:t>High land and real estate values</a:t>
            </a:r>
          </a:p>
          <a:p>
            <a:pPr marL="177800" indent="-165100">
              <a:buFont typeface="+mj-lt"/>
              <a:buAutoNum type="arabicPeriod"/>
            </a:pPr>
            <a:r>
              <a:rPr lang="en-US" dirty="0" smtClean="0"/>
              <a:t>Declining manufacturing industry</a:t>
            </a:r>
            <a:endParaRPr lang="en-US" dirty="0"/>
          </a:p>
          <a:p>
            <a:pPr marL="177800" indent="-165100">
              <a:buFont typeface="+mj-lt"/>
              <a:buAutoNum type="arabicPeriod"/>
            </a:pPr>
            <a:r>
              <a:rPr lang="en-US" dirty="0" smtClean="0"/>
              <a:t> SEZs not delivering anticipated results</a:t>
            </a:r>
          </a:p>
          <a:p>
            <a:pPr marL="342900" indent="-342900"/>
            <a:r>
              <a:rPr lang="en-US" dirty="0" smtClean="0"/>
              <a:t>3.  Infrastructure Inadequate</a:t>
            </a:r>
          </a:p>
          <a:p>
            <a:pPr marL="342900" indent="-342900"/>
            <a:r>
              <a:rPr lang="en-US" dirty="0" smtClean="0"/>
              <a:t>4. 50% informal economy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45780" y="3663000"/>
            <a:ext cx="3097480" cy="31949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177800" indent="-177800">
              <a:buFont typeface="+mj-lt"/>
              <a:buAutoNum type="arabicPeriod"/>
            </a:pPr>
            <a:r>
              <a:rPr lang="en-US" dirty="0" smtClean="0"/>
              <a:t>  Data Gaps</a:t>
            </a:r>
          </a:p>
          <a:p>
            <a:pPr marL="177800" indent="-177800">
              <a:buFont typeface="+mj-lt"/>
              <a:buAutoNum type="arabicPeriod"/>
            </a:pPr>
            <a:endParaRPr lang="en-US" dirty="0" smtClean="0"/>
          </a:p>
          <a:p>
            <a:pPr marL="177800" indent="-177800">
              <a:buFont typeface="+mj-lt"/>
              <a:buAutoNum type="arabicPeriod"/>
            </a:pPr>
            <a:r>
              <a:rPr lang="en-US" dirty="0" smtClean="0"/>
              <a:t> Capacity Building</a:t>
            </a:r>
          </a:p>
          <a:p>
            <a:pPr marL="177800" indent="-177800">
              <a:buFont typeface="+mj-lt"/>
              <a:buAutoNum type="arabicPeriod"/>
            </a:pPr>
            <a:endParaRPr lang="en-US" dirty="0" smtClean="0"/>
          </a:p>
          <a:p>
            <a:pPr marL="177800" indent="-177800">
              <a:buFont typeface="+mj-lt"/>
              <a:buAutoNum type="arabicPeriod"/>
            </a:pPr>
            <a:r>
              <a:rPr lang="en-US" dirty="0" smtClean="0"/>
              <a:t>Institutions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2826476"/>
            <a:ext cx="3023241" cy="26161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Map or Image related to </a:t>
            </a:r>
            <a:r>
              <a:rPr lang="en-US" sz="11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urban development</a:t>
            </a:r>
            <a:endParaRPr lang="en-US" sz="11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-15503"/>
            <a:ext cx="3023241" cy="4884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MMR</a:t>
            </a:r>
          </a:p>
        </p:txBody>
      </p:sp>
      <p:pic>
        <p:nvPicPr>
          <p:cNvPr id="10248" name="Picture 8" descr="http://www.mumbailocal.net/wp-content/uploads/2010/11/Marine-Drive-Beach-Mumbai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3000364" cy="2072126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0" y="3195638"/>
            <a:ext cx="3022600" cy="4667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SUCCESSES &amp; LESSONS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24188" y="3195638"/>
            <a:ext cx="30226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ROADBLOCKS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46788" y="3195638"/>
            <a:ext cx="3097212" cy="466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KNOWLEDGE GAPS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22600" y="0"/>
            <a:ext cx="6122988" cy="4714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8" tIns="45714" rIns="91428" bIns="45714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Urban Growth and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2475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663000"/>
            <a:ext cx="3023260" cy="31949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177800" indent="-165100">
              <a:buFont typeface="+mj-lt"/>
              <a:buAutoNum type="arabicPeriod"/>
            </a:pPr>
            <a:r>
              <a:rPr lang="en-US" sz="1600" dirty="0" smtClean="0"/>
              <a:t>Government-funded infrastructure investments can drive growth – </a:t>
            </a:r>
          </a:p>
          <a:p>
            <a:pPr marL="298450" indent="-285750">
              <a:buFontTx/>
              <a:buChar char="-"/>
            </a:pPr>
            <a:r>
              <a:rPr lang="en-US" sz="1600" dirty="0" smtClean="0"/>
              <a:t>trunk infrastructure and services for industrial areas</a:t>
            </a:r>
          </a:p>
          <a:p>
            <a:pPr marL="298450" indent="-285750">
              <a:buFontTx/>
              <a:buChar char="-"/>
            </a:pPr>
            <a:r>
              <a:rPr lang="fr-FR" sz="1600" dirty="0" err="1" smtClean="0"/>
              <a:t>improved</a:t>
            </a:r>
            <a:r>
              <a:rPr lang="fr-FR" sz="1600" dirty="0" smtClean="0"/>
              <a:t> transport infrastructure</a:t>
            </a:r>
          </a:p>
          <a:p>
            <a:pPr marL="177800" indent="-165100">
              <a:buFont typeface="+mj-lt"/>
              <a:buAutoNum type="arabicPeriod"/>
            </a:pPr>
            <a:r>
              <a:rPr lang="fr-FR" sz="1600" dirty="0" err="1" smtClean="0"/>
              <a:t>Sustainability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important – </a:t>
            </a:r>
            <a:r>
              <a:rPr lang="fr-FR" sz="1600" dirty="0" err="1" smtClean="0"/>
              <a:t>developed</a:t>
            </a:r>
            <a:r>
              <a:rPr lang="fr-FR" sz="1600" dirty="0" smtClean="0"/>
              <a:t> </a:t>
            </a:r>
            <a:r>
              <a:rPr lang="fr-FR" sz="1600" dirty="0" err="1" smtClean="0"/>
              <a:t>parks</a:t>
            </a:r>
            <a:r>
              <a:rPr lang="fr-FR" sz="1600" dirty="0" smtClean="0"/>
              <a:t>, </a:t>
            </a:r>
            <a:r>
              <a:rPr lang="fr-FR" sz="1600" dirty="0" err="1" smtClean="0"/>
              <a:t>planted</a:t>
            </a:r>
            <a:r>
              <a:rPr lang="fr-FR" sz="1600" dirty="0" smtClean="0"/>
              <a:t> </a:t>
            </a:r>
            <a:r>
              <a:rPr lang="fr-FR" sz="1600" dirty="0" err="1" smtClean="0"/>
              <a:t>trees</a:t>
            </a:r>
            <a:endParaRPr lang="fr-FR" sz="1600" dirty="0" smtClean="0"/>
          </a:p>
          <a:p>
            <a:pPr marL="177800" indent="-165100">
              <a:buFont typeface="+mj-lt"/>
              <a:buAutoNum type="arabicPeriod"/>
            </a:pPr>
            <a:r>
              <a:rPr lang="fr-FR" sz="1600" dirty="0" smtClean="0"/>
              <a:t>Training </a:t>
            </a:r>
            <a:r>
              <a:rPr lang="fr-FR" sz="1600" dirty="0" err="1" smtClean="0"/>
              <a:t>centers</a:t>
            </a:r>
            <a:r>
              <a:rPr lang="fr-FR" sz="1600" dirty="0" smtClean="0"/>
              <a:t> for </a:t>
            </a:r>
            <a:r>
              <a:rPr lang="fr-FR" sz="1600" dirty="0" err="1" smtClean="0"/>
              <a:t>youth</a:t>
            </a:r>
            <a:r>
              <a:rPr lang="fr-FR" sz="1600" dirty="0" smtClean="0"/>
              <a:t> to </a:t>
            </a:r>
            <a:r>
              <a:rPr lang="fr-FR" sz="1600" dirty="0" err="1" smtClean="0"/>
              <a:t>improve</a:t>
            </a:r>
            <a:r>
              <a:rPr lang="fr-FR" sz="1600" dirty="0" smtClean="0"/>
              <a:t> </a:t>
            </a:r>
            <a:r>
              <a:rPr lang="fr-FR" sz="1600" dirty="0" err="1" smtClean="0"/>
              <a:t>skills</a:t>
            </a:r>
            <a:r>
              <a:rPr lang="fr-FR" sz="1600" dirty="0" smtClean="0"/>
              <a:t> </a:t>
            </a:r>
          </a:p>
          <a:p>
            <a:pPr marL="177800" indent="-165100">
              <a:buFont typeface="+mj-lt"/>
              <a:buAutoNum type="arabicPeriod"/>
            </a:pPr>
            <a:r>
              <a:rPr lang="fr-FR" sz="1600" dirty="0" err="1" smtClean="0"/>
              <a:t>Improved</a:t>
            </a:r>
            <a:r>
              <a:rPr lang="fr-FR" sz="1600" dirty="0" smtClean="0"/>
              <a:t> public </a:t>
            </a:r>
            <a:r>
              <a:rPr lang="fr-FR" sz="1600" dirty="0" err="1" smtClean="0"/>
              <a:t>health</a:t>
            </a:r>
            <a:r>
              <a:rPr lang="fr-FR" sz="1600" dirty="0" smtClean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24000" y="846975"/>
            <a:ext cx="6120000" cy="23453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Development of a Karachi business plan to help guide the city towards core growth drivers by improving the city’s competitiveness and livability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Development of new town schemes to cope with population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Development of 11 high-rise, high-density mixed use zones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Revitalize and activate traditional City Center and Historic District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Develop 80 km of coastal area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Improve infrastructure </a:t>
            </a:r>
            <a:r>
              <a:rPr lang="en-US" sz="1600" dirty="0" smtClean="0"/>
              <a:t>in 7 </a:t>
            </a:r>
            <a:r>
              <a:rPr lang="en-US" sz="1600" dirty="0"/>
              <a:t>industrial </a:t>
            </a:r>
            <a:r>
              <a:rPr lang="en-US" sz="1600" dirty="0" smtClean="0"/>
              <a:t>areas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Focus on providing additional drinking water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3023260" y="478878"/>
            <a:ext cx="6120000" cy="3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WHAT ARE YOU TRYING TO ACCOMPLISH?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23260" y="3663000"/>
            <a:ext cx="3023260" cy="31949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342900" lvl="0" indent="-342900">
              <a:buFont typeface="+mj-lt"/>
              <a:buAutoNum type="arabicPeriod"/>
            </a:pPr>
            <a:r>
              <a:rPr lang="en-US" sz="1400" dirty="0" smtClean="0"/>
              <a:t>Lack of availability of land and fragmented management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smtClean="0"/>
              <a:t>Shortage of housing and services (mobility and urban transport, energy, water, sewage, and solid waste management, electricity and gas)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smtClean="0"/>
              <a:t>Persistent crime and violence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Inter-organizational conflicts in provision of basic infrastructure, Municipal services and revenue collection in view of multiple agencies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45780" y="3663000"/>
            <a:ext cx="3097480" cy="31949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How to facilitate private investment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How to reduce urban crime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How to control unplanned and haphazard growth, and enforce Town Planning &amp; Building Regulations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How to encourage inter-agency planning, coordination and implementation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How to influence </a:t>
            </a:r>
            <a:r>
              <a:rPr lang="en-US" sz="1600" dirty="0" err="1" smtClean="0"/>
              <a:t>govt</a:t>
            </a:r>
            <a:r>
              <a:rPr lang="en-US" sz="1600" dirty="0" smtClean="0"/>
              <a:t> to generate electricity and gas 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0" y="-15503"/>
            <a:ext cx="3023241" cy="4884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KARACHI</a:t>
            </a:r>
          </a:p>
        </p:txBody>
      </p:sp>
      <p:pic>
        <p:nvPicPr>
          <p:cNvPr id="2050" name="Picture 2" descr="E:\WorldBank_19Feb2013\Pak_Urban_Assessment\Karachi\New_York_Regional_Planning_Seminar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3060700" cy="27559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3195638"/>
            <a:ext cx="3022600" cy="4667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SUCCESSES &amp; LESSONS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24188" y="3195638"/>
            <a:ext cx="30226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ROADBLOCKS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46788" y="3195638"/>
            <a:ext cx="3097212" cy="466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KNOWLEDGE GAPS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22600" y="0"/>
            <a:ext cx="6122988" cy="4714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8" tIns="45714" rIns="91428" bIns="45714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Urban Growth and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28450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662363"/>
            <a:ext cx="3022600" cy="3195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/>
              <a:t> </a:t>
            </a:r>
            <a:r>
              <a:rPr lang="fr-FR" sz="1500" dirty="0"/>
              <a:t>Unique cultural assets and traditions</a:t>
            </a:r>
          </a:p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500" dirty="0"/>
              <a:t> Growing number of tourists</a:t>
            </a:r>
          </a:p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500" dirty="0"/>
              <a:t> Significant private sector  interest</a:t>
            </a:r>
          </a:p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500" dirty="0"/>
              <a:t> Vibrant artisan communities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500" dirty="0"/>
          </a:p>
        </p:txBody>
      </p:sp>
      <p:sp>
        <p:nvSpPr>
          <p:cNvPr id="15" name="Rectangle 14"/>
          <p:cNvSpPr/>
          <p:nvPr/>
        </p:nvSpPr>
        <p:spPr>
          <a:xfrm>
            <a:off x="3024188" y="847725"/>
            <a:ext cx="6119812" cy="23447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/>
              <a:t>Historic city cores in the Kathmandu Valley are under physical, social and economic distress. The Government is taking initiatives to </a:t>
            </a:r>
            <a:r>
              <a:rPr lang="en-US" sz="1700" i="1" dirty="0"/>
              <a:t>reverse </a:t>
            </a:r>
            <a:r>
              <a:rPr lang="en-US" sz="1700" dirty="0"/>
              <a:t>the decline of the historic city cores of Kathmandu and also </a:t>
            </a:r>
            <a:r>
              <a:rPr lang="en-US" sz="1700" i="1" dirty="0"/>
              <a:t>prevent </a:t>
            </a:r>
            <a:r>
              <a:rPr lang="en-US" sz="1700" dirty="0"/>
              <a:t>the environmental deterioration of traditional settlements located in the periphery. Efforts are also underway to seek the World Bank support for (a) piloting the demonstrative project (b) developing a strategic framework for urban regeneration and (c) scaling up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22600" y="479425"/>
            <a:ext cx="6121400" cy="358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URBAN REGENERATION PROGRAM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22600" y="3662363"/>
            <a:ext cx="3024188" cy="3195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77800" indent="-165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1. Dedicated Urban Regeneration Policy lacking</a:t>
            </a:r>
          </a:p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/>
              <a:t>National Shelter Policy of 2012 is yet to be implemented in a full fledged manner</a:t>
            </a:r>
          </a:p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/>
              <a:t>Integrated view is lagging to suffice urban regeneration effort</a:t>
            </a:r>
          </a:p>
          <a:p>
            <a:pPr marL="177800" indent="-165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4. Limited local capacity</a:t>
            </a:r>
          </a:p>
          <a:p>
            <a:pPr marL="177800" indent="-165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5. Inadequate enforcement of building byelaws</a:t>
            </a:r>
          </a:p>
          <a:p>
            <a:pPr marL="177800" indent="-1651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45200" y="3662363"/>
            <a:ext cx="3098800" cy="3195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/>
              <a:t> How to incentivize homeowners to maintain traditional buildings and encourage their participation in urban regeneration efforts?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/>
              <a:t> What should be the institutional arrangements including the role of </a:t>
            </a:r>
            <a:r>
              <a:rPr lang="en-US" sz="1500" dirty="0" err="1"/>
              <a:t>MoUD</a:t>
            </a:r>
            <a:r>
              <a:rPr lang="en-US" sz="1500" dirty="0"/>
              <a:t>, KVDA and local bodies in urban regeneration?  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/>
              <a:t> How to leverage cultural industries for urban regeneration in a sustainable manner?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-15503"/>
            <a:ext cx="3023241" cy="4884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Kathmandu Valley</a:t>
            </a:r>
          </a:p>
        </p:txBody>
      </p:sp>
      <p:pic>
        <p:nvPicPr>
          <p:cNvPr id="19" name="Picture 3" descr="C:\Users\Sulav Nepal\Desktop\Ason Regeneration\Ason Pics\DSC_0325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457200"/>
            <a:ext cx="16002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3" name="Picture 6" descr="C:\Users\Sulav Nepal\Desktop\Ason Regeneration\Ason Pics\DSC_0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457200"/>
            <a:ext cx="14827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3195638"/>
            <a:ext cx="3022600" cy="4667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STRENGTHS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24188" y="3195638"/>
            <a:ext cx="30226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ROADBLOCKS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46788" y="3195638"/>
            <a:ext cx="3097212" cy="466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KNOWLEDGE GAPS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22600" y="0"/>
            <a:ext cx="6122988" cy="4714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8" tIns="45714" rIns="91428" bIns="45714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Urban Growth and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3228833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662363"/>
            <a:ext cx="3022600" cy="3195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/>
              <a:t>&lt;</a:t>
            </a:r>
            <a:r>
              <a:rPr lang="fr-FR" dirty="0" err="1"/>
              <a:t>Success</a:t>
            </a:r>
            <a:r>
              <a:rPr lang="fr-FR" dirty="0"/>
              <a:t> / </a:t>
            </a:r>
            <a:r>
              <a:rPr lang="fr-FR" dirty="0" err="1"/>
              <a:t>Lesson</a:t>
            </a:r>
            <a:r>
              <a:rPr lang="fr-FR" dirty="0"/>
              <a:t> 1&gt;</a:t>
            </a:r>
          </a:p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/>
              <a:t>&lt;</a:t>
            </a:r>
            <a:r>
              <a:rPr lang="fr-FR" dirty="0" err="1"/>
              <a:t>Success</a:t>
            </a:r>
            <a:r>
              <a:rPr lang="fr-FR" dirty="0"/>
              <a:t> / </a:t>
            </a:r>
            <a:r>
              <a:rPr lang="fr-FR" dirty="0" err="1"/>
              <a:t>Lesson</a:t>
            </a:r>
            <a:r>
              <a:rPr lang="fr-FR" dirty="0"/>
              <a:t> 2&gt;</a:t>
            </a:r>
          </a:p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/>
              <a:t>&lt;</a:t>
            </a:r>
            <a:r>
              <a:rPr lang="fr-FR" dirty="0" err="1"/>
              <a:t>Success</a:t>
            </a:r>
            <a:r>
              <a:rPr lang="fr-FR" dirty="0"/>
              <a:t> / </a:t>
            </a:r>
            <a:r>
              <a:rPr lang="fr-FR" dirty="0" err="1"/>
              <a:t>Lesson</a:t>
            </a:r>
            <a:r>
              <a:rPr lang="fr-FR" dirty="0"/>
              <a:t> 3&gt;</a:t>
            </a:r>
          </a:p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/>
              <a:t>…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24188" y="847725"/>
            <a:ext cx="6119812" cy="23447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Making  HCM become the economical – social development core for the region and the whole country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Focus in improving and making breakthrough in building city infrastructure system.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Increasing production with advance technology, focusing in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Practicing sustainable development, combining economic development with preserving resources, protecting natural environment.</a:t>
            </a:r>
          </a:p>
          <a:p>
            <a:pPr marL="342900" indent="-342900">
              <a:buFont typeface="Wingdings" pitchFamily="2" charset="2"/>
              <a:buNone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>
              <a:buFont typeface="Wingdings" pitchFamily="2" charset="2"/>
              <a:buNone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22600" y="479425"/>
            <a:ext cx="6121400" cy="358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WHAT ARE YOU TRYING TO ACCOMPLISH?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22600" y="3662363"/>
            <a:ext cx="3024188" cy="3195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&lt;Roadblock 1&gt;</a:t>
            </a:r>
          </a:p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&lt;Roadblock 2&gt;</a:t>
            </a:r>
          </a:p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&lt;Roadblock 3&gt;</a:t>
            </a:r>
          </a:p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…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45200" y="3662363"/>
            <a:ext cx="3098800" cy="3195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&lt;Question/Advice sought 1&gt;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&lt;Question/Advice sought 2&gt;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&lt;Question/Advice sought 3&gt;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9" name="Rectangle 18"/>
          <p:cNvSpPr>
            <a:spLocks noChangeArrowheads="1"/>
          </p:cNvSpPr>
          <p:nvPr/>
        </p:nvSpPr>
        <p:spPr bwMode="auto">
          <a:xfrm>
            <a:off x="0" y="2825750"/>
            <a:ext cx="3022600" cy="261938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  <a:ea typeface="PMingLiU" pitchFamily="18" charset="-120"/>
                <a:cs typeface="Times New Roman" pitchFamily="18" charset="0"/>
              </a:rPr>
              <a:t>Map or Image related to urban development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0" y="0"/>
            <a:ext cx="3048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HO CHI MINH CITY </a:t>
            </a:r>
          </a:p>
        </p:txBody>
      </p:sp>
      <p:pic>
        <p:nvPicPr>
          <p:cNvPr id="17424" name="Picture 9" descr="thu thiem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299" r="22501" b="17241"/>
          <a:stretch>
            <a:fillRect/>
          </a:stretch>
        </p:blipFill>
        <p:spPr bwMode="auto">
          <a:xfrm>
            <a:off x="0" y="533400"/>
            <a:ext cx="29718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3195638"/>
            <a:ext cx="3022600" cy="4667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SUCCESSES &amp; LESSONS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24188" y="3195638"/>
            <a:ext cx="30226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ROADBLOCKS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46788" y="3195638"/>
            <a:ext cx="3097212" cy="466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KNOWLEDGE GAPS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22600" y="0"/>
            <a:ext cx="6122988" cy="4714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8" tIns="45714" rIns="91428" bIns="45714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Urban Growth and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35581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16 Imagen" descr="SANTA-F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/>
          <a:stretch>
            <a:fillRect/>
          </a:stretch>
        </p:blipFill>
        <p:spPr bwMode="auto">
          <a:xfrm>
            <a:off x="0" y="357188"/>
            <a:ext cx="3429000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22600" y="-17463"/>
            <a:ext cx="6122988" cy="4889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8" tIns="45714" rIns="91428" bIns="45714" rtlCol="0">
            <a:no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Urban Growth and Development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662363"/>
            <a:ext cx="3022600" cy="3195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98450" indent="-285750">
              <a:buFont typeface="Arial"/>
              <a:buChar char="•"/>
              <a:defRPr/>
            </a:pPr>
            <a:r>
              <a:rPr lang="fr-FR" dirty="0">
                <a:solidFill>
                  <a:srgbClr val="000000"/>
                </a:solidFill>
                <a:ea typeface="ＭＳ Ｐゴシック" charset="0"/>
              </a:rPr>
              <a:t> Mexico City Center </a:t>
            </a:r>
          </a:p>
          <a:p>
            <a:pPr marL="298450" indent="-285750">
              <a:buFont typeface="Arial"/>
              <a:buChar char="•"/>
              <a:defRPr/>
            </a:pPr>
            <a:endParaRPr lang="fr-FR" dirty="0">
              <a:solidFill>
                <a:srgbClr val="000000"/>
              </a:solidFill>
              <a:ea typeface="ＭＳ Ｐゴシック" charset="0"/>
            </a:endParaRPr>
          </a:p>
          <a:p>
            <a:pPr marL="298450" indent="-285750">
              <a:buFont typeface="Arial"/>
              <a:buChar char="•"/>
              <a:defRPr/>
            </a:pPr>
            <a:r>
              <a:rPr lang="fr-FR" dirty="0">
                <a:solidFill>
                  <a:srgbClr val="000000"/>
                </a:solidFill>
                <a:ea typeface="ＭＳ Ｐゴシック" charset="0"/>
              </a:rPr>
              <a:t>Santa Fe</a:t>
            </a:r>
          </a:p>
          <a:p>
            <a:pPr marL="298450" indent="-285750">
              <a:buFont typeface="Arial"/>
              <a:buChar char="•"/>
              <a:defRPr/>
            </a:pPr>
            <a:endParaRPr lang="fr-FR" dirty="0">
              <a:solidFill>
                <a:srgbClr val="000000"/>
              </a:solidFill>
              <a:ea typeface="ＭＳ Ｐゴシック" charset="0"/>
            </a:endParaRPr>
          </a:p>
          <a:p>
            <a:pPr marL="298450" indent="-285750">
              <a:buFont typeface="Arial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ea typeface="ＭＳ Ｐゴシック" charset="0"/>
              </a:rPr>
              <a:t>Ciclyst</a:t>
            </a:r>
            <a:r>
              <a:rPr lang="fr-FR" dirty="0">
                <a:solidFill>
                  <a:srgbClr val="000000"/>
                </a:solidFill>
                <a:ea typeface="ＭＳ Ｐゴシック" charset="0"/>
              </a:rPr>
              <a:t> corridors Roma-</a:t>
            </a:r>
            <a:r>
              <a:rPr lang="fr-FR" dirty="0" err="1">
                <a:solidFill>
                  <a:srgbClr val="000000"/>
                </a:solidFill>
                <a:ea typeface="ＭＳ Ｐゴシック" charset="0"/>
              </a:rPr>
              <a:t>Condesa</a:t>
            </a:r>
            <a:r>
              <a:rPr lang="fr-FR" dirty="0">
                <a:solidFill>
                  <a:srgbClr val="000000"/>
                </a:solidFill>
                <a:ea typeface="ＭＳ Ｐゴシック" charset="0"/>
              </a:rPr>
              <a:t>-Centro.</a:t>
            </a:r>
          </a:p>
          <a:p>
            <a:pPr marL="298450" indent="-285750">
              <a:buFont typeface="Arial"/>
              <a:buChar char="•"/>
              <a:defRPr/>
            </a:pPr>
            <a:endParaRPr lang="fr-FR" dirty="0">
              <a:solidFill>
                <a:srgbClr val="000000"/>
              </a:solidFill>
              <a:ea typeface="ＭＳ Ｐゴシック" charset="0"/>
            </a:endParaRPr>
          </a:p>
          <a:p>
            <a:pPr marL="298450" indent="-285750">
              <a:buFont typeface="Arial"/>
              <a:buChar char="•"/>
              <a:defRPr/>
            </a:pPr>
            <a:r>
              <a:rPr lang="fr-FR" dirty="0">
                <a:solidFill>
                  <a:srgbClr val="000000"/>
                </a:solidFill>
                <a:ea typeface="ＭＳ Ｐゴシック" charset="0"/>
              </a:rPr>
              <a:t>Paseo de la Reforma, </a:t>
            </a:r>
            <a:r>
              <a:rPr lang="fr-FR" dirty="0" err="1">
                <a:solidFill>
                  <a:srgbClr val="000000"/>
                </a:solidFill>
                <a:ea typeface="ＭＳ Ｐゴシック" charset="0"/>
              </a:rPr>
              <a:t>tourism</a:t>
            </a:r>
            <a:r>
              <a:rPr lang="fr-FR" dirty="0">
                <a:solidFill>
                  <a:srgbClr val="000000"/>
                </a:solidFill>
                <a:ea typeface="ＭＳ Ｐゴシック" charset="0"/>
              </a:rPr>
              <a:t> corridor.</a:t>
            </a:r>
          </a:p>
          <a:p>
            <a:pPr marL="177800" indent="-165100">
              <a:buFont typeface="Calibri" charset="0"/>
              <a:buAutoNum type="arabicPeriod"/>
              <a:defRPr/>
            </a:pPr>
            <a:endParaRPr lang="fr-FR" dirty="0">
              <a:solidFill>
                <a:srgbClr val="000000"/>
              </a:solidFill>
              <a:ea typeface="ＭＳ Ｐゴシック" charset="0"/>
            </a:endParaRPr>
          </a:p>
          <a:p>
            <a:pPr marL="177800" indent="-165100">
              <a:buFont typeface="Calibri" charset="0"/>
              <a:buAutoNum type="arabicPeriod"/>
              <a:defRPr/>
            </a:pPr>
            <a:endParaRPr lang="fr-FR" dirty="0">
              <a:solidFill>
                <a:srgbClr val="000000"/>
              </a:solidFill>
              <a:ea typeface="ＭＳ Ｐゴシック" charset="0"/>
            </a:endParaRPr>
          </a:p>
          <a:p>
            <a:pPr marL="177800" indent="-165100">
              <a:defRPr/>
            </a:pPr>
            <a:endParaRPr lang="fr-FR" dirty="0">
              <a:solidFill>
                <a:srgbClr val="000000"/>
              </a:solidFill>
              <a:ea typeface="ＭＳ Ｐゴシック" charset="0"/>
            </a:endParaRPr>
          </a:p>
          <a:p>
            <a:pPr marL="177800" indent="-165100">
              <a:buFont typeface="Calibri" charset="0"/>
              <a:buAutoNum type="arabicPeriod"/>
              <a:defRPr/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24188" y="847725"/>
            <a:ext cx="6119812" cy="23447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es-MX" sz="1600" dirty="0">
                <a:solidFill>
                  <a:srgbClr val="000000"/>
                </a:solidFill>
                <a:ea typeface="ＭＳ Ｐゴシック" charset="0"/>
              </a:rPr>
              <a:t>Design, coordinate and apply public policy </a:t>
            </a:r>
          </a:p>
          <a:p>
            <a:pPr algn="just">
              <a:buFont typeface="Arial" charset="0"/>
              <a:buChar char="•"/>
              <a:defRPr/>
            </a:pPr>
            <a:r>
              <a:rPr lang="es-MX" sz="1600" dirty="0">
                <a:solidFill>
                  <a:srgbClr val="000000"/>
                </a:solidFill>
                <a:ea typeface="ＭＳ Ｐゴシック" charset="0"/>
              </a:rPr>
              <a:t>Orient growth, public space recuperation, infill development, protection and conservation of urban landscape and incentivize social housing. </a:t>
            </a:r>
          </a:p>
          <a:p>
            <a:pPr algn="just">
              <a:buFont typeface="Arial" charset="0"/>
              <a:buChar char="•"/>
              <a:defRPr/>
            </a:pPr>
            <a:r>
              <a:rPr lang="es-MX" sz="1600" dirty="0">
                <a:solidFill>
                  <a:srgbClr val="000000"/>
                </a:solidFill>
                <a:ea typeface="ＭＳ Ｐゴシック" charset="0"/>
              </a:rPr>
              <a:t>Improve mobility, sustainable growth, urban land efficiency, productivity, equity and universal access. 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22600" y="479425"/>
            <a:ext cx="6121400" cy="358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What</a:t>
            </a:r>
            <a:r>
              <a:rPr lang="es-ES_tradnl" sz="20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 are </a:t>
            </a:r>
            <a:r>
              <a:rPr lang="es-ES_tradnl" sz="2000" b="1" dirty="0" err="1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we</a:t>
            </a:r>
            <a:r>
              <a:rPr lang="es-ES_tradnl" sz="20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trying</a:t>
            </a:r>
            <a:r>
              <a:rPr lang="es-ES_tradnl" sz="20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to</a:t>
            </a:r>
            <a:r>
              <a:rPr lang="es-ES_tradnl" sz="20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 do</a:t>
            </a:r>
            <a:endParaRPr lang="en-US" sz="2000" b="1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2600" y="3662363"/>
            <a:ext cx="3024188" cy="3195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MX" dirty="0">
                <a:solidFill>
                  <a:srgbClr val="000000"/>
                </a:solidFill>
                <a:ea typeface="ＭＳ Ｐゴシック" charset="0"/>
              </a:rPr>
              <a:t>Mobility Conditions: congestion, deterioration of sidewalks, pavement, lighting, open space, signage, urban furniture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5200" y="3662363"/>
            <a:ext cx="3098800" cy="3195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 Successful cases on sustainable mobility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 Decision-making tools to decide on new urban centers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-15503"/>
            <a:ext cx="3023241" cy="4884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CIUDAD DE MÉXICO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195638"/>
            <a:ext cx="3022600" cy="4667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SUCCESSES &amp; LESSONS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4188" y="3195638"/>
            <a:ext cx="30226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ROADBLOCKS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46788" y="3195638"/>
            <a:ext cx="3097212" cy="466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KNOWLEDGE GAPS</a:t>
            </a:r>
          </a:p>
        </p:txBody>
      </p:sp>
    </p:spTree>
    <p:extLst>
      <p:ext uri="{BB962C8B-B14F-4D97-AF65-F5344CB8AC3E}">
        <p14:creationId xmlns:p14="http://schemas.microsoft.com/office/powerpoint/2010/main" val="31109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22600" y="-17463"/>
            <a:ext cx="6122988" cy="4889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8" tIns="45714" rIns="91428" bIns="45714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Urban Growth and Economic Development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662363"/>
            <a:ext cx="3022600" cy="3195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Insert intentional scenarios in the revision of our Master Plan for Urban Transport - PDTU.</a:t>
            </a:r>
          </a:p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 Have agreed on a Future Vision for the Metropolis at the State Government level.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24188" y="847725"/>
            <a:ext cx="6119812" cy="23447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A metropolis with equitable distribution of opportunities.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A metropolis with </a:t>
            </a:r>
            <a:r>
              <a:rPr lang="en-US" dirty="0" err="1"/>
              <a:t>polynuclear</a:t>
            </a:r>
            <a:r>
              <a:rPr lang="en-US" dirty="0"/>
              <a:t> service offering.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Resumption of structuring, </a:t>
            </a:r>
            <a:r>
              <a:rPr lang="en-US" dirty="0" err="1"/>
              <a:t>multisectorial</a:t>
            </a:r>
            <a:r>
              <a:rPr lang="en-US" dirty="0"/>
              <a:t> and integrated actions.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22600" y="479425"/>
            <a:ext cx="6121400" cy="358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WHAT ARE YOU TRYING TO ACCOMPLISH?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22600" y="3662363"/>
            <a:ext cx="3024188" cy="3195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Lack of a metropolitan management agency. </a:t>
            </a:r>
          </a:p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 Loss of the territorial dimension in the planning by the state in recent years.</a:t>
            </a:r>
          </a:p>
          <a:p>
            <a:pPr marL="177800" indent="-1651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Lack of objectivity in the </a:t>
            </a:r>
            <a:r>
              <a:rPr lang="en-US" dirty="0" err="1"/>
              <a:t>Sectorial</a:t>
            </a:r>
            <a:r>
              <a:rPr lang="en-US" dirty="0"/>
              <a:t> Plans.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45200" y="3662363"/>
            <a:ext cx="3098800" cy="3195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 Lack of sustainable information about territorial dimension of the region.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 Difficulty of involving local actors.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 Constitutional vagueness about the nature of the management of the metropolis.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-15503"/>
            <a:ext cx="3023241" cy="4884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Rio de Janeiro</a:t>
            </a:r>
          </a:p>
        </p:txBody>
      </p:sp>
      <p:pic>
        <p:nvPicPr>
          <p:cNvPr id="9228" name="Picture 3" descr="C:\Users\caldeira\Desktop\Região Met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0845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3195638"/>
            <a:ext cx="3022600" cy="4667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SUCCESSES &amp; LESSONS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4188" y="3195638"/>
            <a:ext cx="30226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ROADBLOCKS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46788" y="3195638"/>
            <a:ext cx="3097212" cy="466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KNOWLEDGE GAPS</a:t>
            </a:r>
          </a:p>
        </p:txBody>
      </p:sp>
    </p:spTree>
    <p:extLst>
      <p:ext uri="{BB962C8B-B14F-4D97-AF65-F5344CB8AC3E}">
        <p14:creationId xmlns:p14="http://schemas.microsoft.com/office/powerpoint/2010/main" val="3963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23241" y="-17691"/>
            <a:ext cx="6122978" cy="4884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8" tIns="45714" rIns="91428" bIns="45714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Urban Growth and Economic Development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663000"/>
            <a:ext cx="3023260" cy="31949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177800" indent="-165100">
              <a:buFont typeface="+mj-lt"/>
              <a:buAutoNum type="arabicPeriod"/>
            </a:pPr>
            <a:r>
              <a:rPr lang="en-US" sz="1600" dirty="0" smtClean="0">
                <a:latin typeface="Rockwell" pitchFamily="18" charset="0"/>
              </a:rPr>
              <a:t>Use </a:t>
            </a:r>
            <a:r>
              <a:rPr lang="en-US" sz="1600" dirty="0">
                <a:latin typeface="Rockwell" pitchFamily="18" charset="0"/>
              </a:rPr>
              <a:t>of technology to collect </a:t>
            </a:r>
            <a:r>
              <a:rPr lang="en-US" sz="1600" dirty="0" smtClean="0">
                <a:latin typeface="Rockwell" pitchFamily="18" charset="0"/>
              </a:rPr>
              <a:t>revenue</a:t>
            </a:r>
            <a:endParaRPr lang="fr-FR" sz="1600" dirty="0">
              <a:latin typeface="Rockwell" pitchFamily="18" charset="0"/>
            </a:endParaRPr>
          </a:p>
          <a:p>
            <a:pPr marL="177800" lvl="0" indent="-165100">
              <a:buFont typeface="+mj-lt"/>
              <a:buAutoNum type="arabicPeriod"/>
            </a:pPr>
            <a:r>
              <a:rPr lang="en-US" sz="1600" dirty="0" smtClean="0">
                <a:latin typeface="Rockwell" pitchFamily="18" charset="0"/>
              </a:rPr>
              <a:t>Use </a:t>
            </a:r>
            <a:r>
              <a:rPr lang="en-US" sz="1600" dirty="0">
                <a:latin typeface="Rockwell" pitchFamily="18" charset="0"/>
              </a:rPr>
              <a:t>of financial institutions in the collection of IGF</a:t>
            </a:r>
          </a:p>
          <a:p>
            <a:pPr marL="177800" lvl="0" indent="-165100">
              <a:buFont typeface="+mj-lt"/>
              <a:buAutoNum type="arabicPeriod"/>
            </a:pPr>
            <a:r>
              <a:rPr lang="en-US" sz="1600" dirty="0">
                <a:latin typeface="Rockwell" pitchFamily="18" charset="0"/>
              </a:rPr>
              <a:t>Streamlining operations (issuing of permits</a:t>
            </a:r>
            <a:r>
              <a:rPr lang="en-US" sz="1600" dirty="0" smtClean="0">
                <a:latin typeface="Rockwell" pitchFamily="18" charset="0"/>
              </a:rPr>
              <a:t>)</a:t>
            </a:r>
            <a:endParaRPr lang="fr-FR" sz="1600" dirty="0">
              <a:latin typeface="Rockwell" pitchFamily="18" charset="0"/>
            </a:endParaRPr>
          </a:p>
          <a:p>
            <a:pPr marL="177800" lvl="0" indent="-165100">
              <a:buFont typeface="+mj-lt"/>
              <a:buAutoNum type="arabicPeriod"/>
            </a:pPr>
            <a:r>
              <a:rPr lang="en-US" sz="1600" dirty="0" smtClean="0">
                <a:latin typeface="Rockwell" pitchFamily="18" charset="0"/>
              </a:rPr>
              <a:t>Prosecution </a:t>
            </a:r>
            <a:r>
              <a:rPr lang="en-US" sz="1600" dirty="0">
                <a:latin typeface="Rockwell" pitchFamily="18" charset="0"/>
              </a:rPr>
              <a:t>of </a:t>
            </a:r>
            <a:r>
              <a:rPr lang="en-US" sz="1600" dirty="0" smtClean="0">
                <a:latin typeface="Rockwell" pitchFamily="18" charset="0"/>
              </a:rPr>
              <a:t>defaulters</a:t>
            </a:r>
          </a:p>
          <a:p>
            <a:pPr marL="177800" indent="-165100">
              <a:buFont typeface="+mj-lt"/>
              <a:buAutoNum type="arabicPeriod"/>
            </a:pPr>
            <a:r>
              <a:rPr lang="en-US" sz="1600" dirty="0">
                <a:latin typeface="Rockwell" pitchFamily="18" charset="0"/>
              </a:rPr>
              <a:t>Weekly revenue review meeting</a:t>
            </a:r>
          </a:p>
          <a:p>
            <a:pPr marL="177800" lvl="0" indent="-165100">
              <a:buFont typeface="+mj-lt"/>
              <a:buAutoNum type="arabicPeriod"/>
            </a:pPr>
            <a:endParaRPr lang="fr-FR" dirty="0"/>
          </a:p>
          <a:p>
            <a:pPr marL="177800" indent="-1651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24000" y="846975"/>
            <a:ext cx="6120000" cy="23453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Rockwell" pitchFamily="18" charset="0"/>
              </a:rPr>
              <a:t>Improve on the quality of life of the people / </a:t>
            </a:r>
            <a:endParaRPr lang="en-US" sz="1600" dirty="0">
              <a:latin typeface="Rockwell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Rockwell" pitchFamily="18" charset="0"/>
              </a:rPr>
              <a:t>Private Sector Development</a:t>
            </a:r>
            <a:endParaRPr lang="en-US" sz="1600" dirty="0">
              <a:latin typeface="Rockwell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Rockwell" pitchFamily="18" charset="0"/>
              </a:rPr>
              <a:t>Provision of socio-economic Infrastructure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Rockwell" pitchFamily="18" charset="0"/>
              </a:rPr>
              <a:t>Create an enabling environment for economic transportation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Rockwell" pitchFamily="18" charset="0"/>
              </a:rPr>
              <a:t>To generate sufficient funds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Rockwell" pitchFamily="18" charset="0"/>
              </a:rPr>
              <a:t>To have a cashless system of revenue collection</a:t>
            </a:r>
            <a:endParaRPr lang="en-US" sz="1600" dirty="0">
              <a:latin typeface="Rockwell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23260" y="478878"/>
            <a:ext cx="6120000" cy="3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WHAT ARE YOU TRYING TO ACCOMPLISH?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23260" y="3663000"/>
            <a:ext cx="3023260" cy="31949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177800" indent="-165100">
              <a:buFont typeface="+mj-lt"/>
              <a:buAutoNum type="arabicPeriod"/>
            </a:pPr>
            <a:r>
              <a:rPr lang="en-US" sz="1600" dirty="0" smtClean="0">
                <a:latin typeface="Rockwell" pitchFamily="18" charset="0"/>
              </a:rPr>
              <a:t>Low application of Technology in collecting IGF</a:t>
            </a:r>
            <a:endParaRPr lang="en-US" sz="1600" dirty="0">
              <a:latin typeface="Rockwell" pitchFamily="18" charset="0"/>
            </a:endParaRPr>
          </a:p>
          <a:p>
            <a:pPr marL="177800" indent="-165100">
              <a:buFont typeface="+mj-lt"/>
              <a:buAutoNum type="arabicPeriod"/>
            </a:pPr>
            <a:r>
              <a:rPr lang="en-US" sz="1600" dirty="0" smtClean="0">
                <a:latin typeface="Rockwell" pitchFamily="18" charset="0"/>
              </a:rPr>
              <a:t>Untimely release of District Assembly Common Fund</a:t>
            </a:r>
          </a:p>
          <a:p>
            <a:pPr marL="177800" indent="-165100">
              <a:buFont typeface="+mj-lt"/>
              <a:buAutoNum type="arabicPeriod"/>
            </a:pPr>
            <a:r>
              <a:rPr lang="en-US" sz="1600" dirty="0" smtClean="0">
                <a:latin typeface="Rockwell" pitchFamily="18" charset="0"/>
              </a:rPr>
              <a:t>High Wage Bill</a:t>
            </a:r>
          </a:p>
          <a:p>
            <a:pPr marL="177800" indent="-165100">
              <a:buFont typeface="+mj-lt"/>
              <a:buAutoNum type="arabicPeriod"/>
            </a:pPr>
            <a:r>
              <a:rPr lang="en-US" sz="1600" dirty="0" smtClean="0">
                <a:latin typeface="Rockwell" pitchFamily="18" charset="0"/>
              </a:rPr>
              <a:t>High expenditure on allowances</a:t>
            </a:r>
          </a:p>
          <a:p>
            <a:pPr marL="177800" indent="-165100">
              <a:buFont typeface="+mj-lt"/>
              <a:buAutoNum type="arabicPeriod"/>
            </a:pPr>
            <a:r>
              <a:rPr lang="en-US" sz="1600" dirty="0" smtClean="0">
                <a:latin typeface="Rockwell" pitchFamily="18" charset="0"/>
              </a:rPr>
              <a:t>Inadequate logistics </a:t>
            </a:r>
            <a:endParaRPr lang="en-US" sz="1600" dirty="0">
              <a:latin typeface="Rockwell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45780" y="3663000"/>
            <a:ext cx="3097480" cy="31949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177800" indent="-177800">
              <a:buFont typeface="+mj-lt"/>
              <a:buAutoNum type="arabicPeriod"/>
            </a:pPr>
            <a:r>
              <a:rPr lang="en-US" sz="1600" smtClean="0">
                <a:latin typeface="Rockwell" pitchFamily="18" charset="0"/>
              </a:rPr>
              <a:t>increase </a:t>
            </a:r>
            <a:r>
              <a:rPr lang="en-US" sz="1600" dirty="0" smtClean="0">
                <a:latin typeface="Rockwell" pitchFamily="18" charset="0"/>
              </a:rPr>
              <a:t>the use of automation and technology</a:t>
            </a:r>
            <a:endParaRPr lang="en-US" sz="1600" dirty="0">
              <a:latin typeface="Rockwell" pitchFamily="18" charset="0"/>
            </a:endParaRPr>
          </a:p>
          <a:p>
            <a:pPr marL="177800" indent="-177800">
              <a:buFont typeface="+mj-lt"/>
              <a:buAutoNum type="arabicPeriod"/>
            </a:pPr>
            <a:r>
              <a:rPr lang="en-US" sz="1600" dirty="0" smtClean="0">
                <a:latin typeface="Rockwell" pitchFamily="18" charset="0"/>
              </a:rPr>
              <a:t>Collaborate with Private Sector to increase the use of technology</a:t>
            </a:r>
            <a:endParaRPr lang="en-US" sz="1600" dirty="0">
              <a:latin typeface="Rockwell" pitchFamily="18" charset="0"/>
            </a:endParaRPr>
          </a:p>
          <a:p>
            <a:pPr marL="177800" indent="-177800">
              <a:buFont typeface="+mj-lt"/>
              <a:buAutoNum type="arabicPeriod"/>
            </a:pPr>
            <a:endParaRPr lang="en-US" sz="1600" dirty="0">
              <a:latin typeface="Rockwell" pitchFamily="18" charset="0"/>
            </a:endParaRPr>
          </a:p>
          <a:p>
            <a:endParaRPr lang="en-US" sz="1600" dirty="0">
              <a:latin typeface="Rockwell" pitchFamily="18" charset="0"/>
            </a:endParaRPr>
          </a:p>
          <a:p>
            <a:endParaRPr lang="en-US" dirty="0"/>
          </a:p>
        </p:txBody>
      </p:sp>
      <p:pic>
        <p:nvPicPr>
          <p:cNvPr id="20" name="Picture 2" descr="http://vejario.abril.com.br/imagem/2012/online/10-08/porto-maravilha-rio-simula%C3%A7%C3%A3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0780"/>
            <a:ext cx="3026877" cy="234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2826476"/>
            <a:ext cx="3023241" cy="26161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Map or Image related to </a:t>
            </a:r>
            <a:r>
              <a:rPr lang="en-US" sz="11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urban development</a:t>
            </a:r>
            <a:endParaRPr lang="en-US" sz="11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-15503"/>
            <a:ext cx="3023241" cy="4884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Accra Metropolitan Assembly</a:t>
            </a:r>
          </a:p>
        </p:txBody>
      </p:sp>
      <p:pic>
        <p:nvPicPr>
          <p:cNvPr id="17" name="Picture 4" descr="E:\Miss Doris Tetteh PICTURES\DSCI014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543" y="472968"/>
            <a:ext cx="3019047" cy="27084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3195638"/>
            <a:ext cx="3022600" cy="4667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SUCCESSES &amp; LESSONS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24188" y="3195638"/>
            <a:ext cx="30226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ROADBLOCKS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46788" y="3195638"/>
            <a:ext cx="3097212" cy="466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KNOWLEDGE GAPS</a:t>
            </a:r>
          </a:p>
        </p:txBody>
      </p:sp>
    </p:spTree>
    <p:extLst>
      <p:ext uri="{BB962C8B-B14F-4D97-AF65-F5344CB8AC3E}">
        <p14:creationId xmlns:p14="http://schemas.microsoft.com/office/powerpoint/2010/main" val="1831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663000"/>
            <a:ext cx="3023260" cy="31949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177800" indent="-165100">
              <a:buFont typeface="+mj-lt"/>
              <a:buAutoNum type="arabicPeriod"/>
            </a:pPr>
            <a:r>
              <a:rPr lang="fr-FR" dirty="0" smtClean="0"/>
              <a:t> PPP arrangement </a:t>
            </a:r>
            <a:r>
              <a:rPr lang="fr-FR" dirty="0" err="1" smtClean="0"/>
              <a:t>is</a:t>
            </a:r>
            <a:r>
              <a:rPr lang="fr-FR" dirty="0" smtClean="0"/>
              <a:t> on the </a:t>
            </a:r>
            <a:r>
              <a:rPr lang="fr-FR" dirty="0" err="1" smtClean="0"/>
              <a:t>rise</a:t>
            </a:r>
            <a:r>
              <a:rPr lang="fr-FR" dirty="0" smtClean="0"/>
              <a:t> </a:t>
            </a:r>
            <a:r>
              <a:rPr lang="fr-FR" dirty="0"/>
              <a:t>/ 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r>
              <a:rPr lang="fr-FR" dirty="0" smtClean="0"/>
              <a:t> </a:t>
            </a:r>
            <a:r>
              <a:rPr lang="fr-FR" dirty="0" err="1" smtClean="0"/>
              <a:t>key</a:t>
            </a:r>
            <a:r>
              <a:rPr lang="fr-FR" dirty="0" smtClean="0"/>
              <a:t> </a:t>
            </a:r>
            <a:r>
              <a:rPr lang="fr-FR" dirty="0" err="1" smtClean="0"/>
              <a:t>player</a:t>
            </a:r>
            <a:r>
              <a:rPr lang="fr-FR" dirty="0" smtClean="0"/>
              <a:t> in </a:t>
            </a:r>
            <a:r>
              <a:rPr lang="fr-FR" dirty="0" err="1" smtClean="0"/>
              <a:t>development</a:t>
            </a:r>
            <a:endParaRPr lang="fr-FR" dirty="0"/>
          </a:p>
          <a:p>
            <a:pPr marL="177800" indent="-165100">
              <a:buFont typeface="+mj-lt"/>
              <a:buAutoNum type="arabicPeriod"/>
            </a:pPr>
            <a:r>
              <a:rPr lang="fr-FR" dirty="0" smtClean="0"/>
              <a:t> </a:t>
            </a:r>
            <a:r>
              <a:rPr lang="fr-FR" dirty="0" err="1" smtClean="0"/>
              <a:t>Informal</a:t>
            </a:r>
            <a:r>
              <a:rPr lang="fr-FR" dirty="0" smtClean="0"/>
              <a:t> Home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</a:t>
            </a:r>
            <a:r>
              <a:rPr lang="fr-FR" dirty="0" err="1" smtClean="0"/>
              <a:t>increasing</a:t>
            </a:r>
            <a:r>
              <a:rPr lang="fr-FR" dirty="0" smtClean="0"/>
              <a:t> </a:t>
            </a:r>
            <a:r>
              <a:rPr lang="fr-FR" dirty="0"/>
              <a:t>/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locate</a:t>
            </a:r>
            <a:r>
              <a:rPr lang="fr-FR" dirty="0" smtClean="0"/>
              <a:t> land </a:t>
            </a:r>
            <a:endParaRPr lang="fr-FR" dirty="0"/>
          </a:p>
          <a:p>
            <a:pPr marL="177800" indent="-165100">
              <a:buFont typeface="+mj-lt"/>
              <a:buAutoNum type="arabicPeriod"/>
            </a:pPr>
            <a:r>
              <a:rPr lang="fr-FR" dirty="0" smtClean="0"/>
              <a:t> 40% of </a:t>
            </a:r>
            <a:r>
              <a:rPr lang="fr-FR" dirty="0" err="1" smtClean="0"/>
              <a:t>vegetables</a:t>
            </a:r>
            <a:r>
              <a:rPr lang="fr-FR" dirty="0" smtClean="0"/>
              <a:t> </a:t>
            </a:r>
            <a:r>
              <a:rPr lang="fr-FR" dirty="0" err="1" smtClean="0"/>
              <a:t>consumed</a:t>
            </a:r>
            <a:r>
              <a:rPr lang="fr-FR" dirty="0" smtClean="0"/>
              <a:t> are </a:t>
            </a:r>
            <a:r>
              <a:rPr lang="fr-FR" dirty="0" err="1" smtClean="0"/>
              <a:t>grown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the City / Land and </a:t>
            </a:r>
            <a:r>
              <a:rPr lang="fr-FR" dirty="0" err="1" smtClean="0"/>
              <a:t>tech</a:t>
            </a:r>
            <a:r>
              <a:rPr lang="fr-FR" dirty="0" smtClean="0"/>
              <a:t>. for </a:t>
            </a:r>
            <a:r>
              <a:rPr lang="fr-FR" dirty="0" err="1" smtClean="0"/>
              <a:t>Urban</a:t>
            </a:r>
            <a:r>
              <a:rPr lang="fr-FR" dirty="0" smtClean="0"/>
              <a:t> Agriculture </a:t>
            </a:r>
            <a:r>
              <a:rPr lang="fr-FR" dirty="0" err="1" smtClean="0"/>
              <a:t>needed</a:t>
            </a:r>
            <a:endParaRPr lang="fr-FR" dirty="0"/>
          </a:p>
          <a:p>
            <a:pPr marL="177800" indent="-165100">
              <a:buFont typeface="+mj-lt"/>
              <a:buAutoNum type="arabicPeriod"/>
            </a:pPr>
            <a:r>
              <a:rPr lang="fr-FR" dirty="0"/>
              <a:t>…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0" y="3195000"/>
            <a:ext cx="3022520" cy="46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SUCCESSES &amp; LESSONS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3024188" y="838878"/>
            <a:ext cx="6119812" cy="28187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employment /vocational training , entrepreneurship skills at different academic levels, support informal and home based Industries, formal employment land allocation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Promote Tourism </a:t>
            </a:r>
            <a:r>
              <a:rPr lang="en-US" dirty="0"/>
              <a:t>/ </a:t>
            </a:r>
            <a:r>
              <a:rPr lang="en-US" dirty="0" smtClean="0"/>
              <a:t>designation of land for tourism, maintain historical sites.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Attract Investments </a:t>
            </a:r>
            <a:r>
              <a:rPr lang="en-US" dirty="0"/>
              <a:t>/ </a:t>
            </a:r>
            <a:r>
              <a:rPr lang="en-US" dirty="0" smtClean="0"/>
              <a:t>Designation of land for Industries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Housing/ provide more land for residential areas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Improve quality of life for the poor/Upgrade unplanned areas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Attract Investments/</a:t>
            </a:r>
            <a:r>
              <a:rPr lang="en-US" dirty="0" err="1" smtClean="0"/>
              <a:t>Kigamboni</a:t>
            </a:r>
            <a:r>
              <a:rPr lang="en-US" dirty="0" smtClean="0"/>
              <a:t> New City Project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23260" y="478878"/>
            <a:ext cx="6120000" cy="3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WHAT WE ARE  TRYING TO ACCOMPLISH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22600" y="4066309"/>
            <a:ext cx="3061494" cy="27916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177800" indent="-165100">
              <a:buFont typeface="+mj-lt"/>
              <a:buAutoNum type="arabicPeriod"/>
            </a:pPr>
            <a:r>
              <a:rPr lang="en-US" dirty="0" smtClean="0"/>
              <a:t> Inadequate finances</a:t>
            </a:r>
            <a:endParaRPr lang="en-US" dirty="0"/>
          </a:p>
          <a:p>
            <a:pPr marL="177800" indent="-165100">
              <a:buFont typeface="+mj-lt"/>
              <a:buAutoNum type="arabicPeriod"/>
            </a:pPr>
            <a:r>
              <a:rPr lang="en-US" dirty="0" smtClean="0"/>
              <a:t> Appropriate technologies lacking</a:t>
            </a:r>
            <a:endParaRPr lang="en-US" dirty="0"/>
          </a:p>
          <a:p>
            <a:pPr marL="177800" indent="-165100">
              <a:buFont typeface="+mj-lt"/>
              <a:buAutoNum type="arabicPeriod"/>
            </a:pPr>
            <a:r>
              <a:rPr lang="en-US" dirty="0" smtClean="0"/>
              <a:t>Community Based </a:t>
            </a:r>
            <a:r>
              <a:rPr lang="en-US" dirty="0" err="1" smtClean="0"/>
              <a:t>Organisations</a:t>
            </a:r>
            <a:r>
              <a:rPr lang="en-US" dirty="0" smtClean="0"/>
              <a:t> need more training  to perform and compete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45780" y="4038600"/>
            <a:ext cx="3097480" cy="28193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177800" indent="-177800">
              <a:buFont typeface="+mj-lt"/>
              <a:buAutoNum type="arabicPeriod"/>
            </a:pPr>
            <a:r>
              <a:rPr lang="en-US" dirty="0" smtClean="0"/>
              <a:t>How LGAs can access direct funding from International  Financial  Institutions </a:t>
            </a:r>
            <a:endParaRPr lang="en-US" dirty="0"/>
          </a:p>
          <a:p>
            <a:pPr marL="177800" indent="-177800">
              <a:buFont typeface="+mj-lt"/>
              <a:buAutoNum type="arabicPeriod"/>
            </a:pPr>
            <a:r>
              <a:rPr lang="en-US" dirty="0" smtClean="0"/>
              <a:t> How can higher learning Institutions work with LGAs to address the challenges</a:t>
            </a:r>
            <a:endParaRPr lang="en-US" dirty="0"/>
          </a:p>
          <a:p>
            <a:pPr marL="177800" indent="-177800">
              <a:buFont typeface="+mj-lt"/>
              <a:buAutoNum type="arabicPeriod"/>
            </a:pPr>
            <a:r>
              <a:rPr lang="en-US" dirty="0" smtClean="0"/>
              <a:t>Need  to build capacity at local level especially women and youths towards economic empowerment</a:t>
            </a:r>
            <a:endParaRPr lang="en-US" dirty="0"/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2826476"/>
            <a:ext cx="3023241" cy="26161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Map or Image related to </a:t>
            </a:r>
            <a:r>
              <a:rPr lang="en-US" sz="11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urban development</a:t>
            </a:r>
            <a:endParaRPr lang="en-US" sz="11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-15503"/>
            <a:ext cx="3023241" cy="4727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DAR ES SALAAM</a:t>
            </a:r>
          </a:p>
        </p:txBody>
      </p:sp>
      <p:pic>
        <p:nvPicPr>
          <p:cNvPr id="20" name="Picture 19" descr="Birdseye_tou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BD ZONE_01_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8800"/>
            <a:ext cx="3048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024188" y="3657601"/>
            <a:ext cx="3022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ROADBLOCKS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46788" y="3657601"/>
            <a:ext cx="3097212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KNOWLEDGE GAPS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22600" y="0"/>
            <a:ext cx="6122988" cy="4714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8" tIns="45714" rIns="91428" bIns="45714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Urban Growth and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3989112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1580</Words>
  <Application>Microsoft Office PowerPoint</Application>
  <PresentationFormat>On-screen Show (4:3)</PresentationFormat>
  <Paragraphs>246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Urban Regeneration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Dennis</dc:creator>
  <cp:lastModifiedBy>Brian Dennis</cp:lastModifiedBy>
  <cp:revision>18</cp:revision>
  <dcterms:created xsi:type="dcterms:W3CDTF">2006-08-16T00:00:00Z</dcterms:created>
  <dcterms:modified xsi:type="dcterms:W3CDTF">2013-04-22T23:05:01Z</dcterms:modified>
</cp:coreProperties>
</file>