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6" autoAdjust="0"/>
    <p:restoredTop sz="94660"/>
  </p:normalViewPr>
  <p:slideViewPr>
    <p:cSldViewPr snapToGrid="0">
      <p:cViewPr varScale="1">
        <p:scale>
          <a:sx n="73" d="100"/>
          <a:sy n="73" d="100"/>
        </p:scale>
        <p:origin x="3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591728-5B70-4D68-B36A-31EF89B1127F}"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97432-14D8-470B-84F6-B410E0931D53}" type="slidenum">
              <a:rPr lang="en-US" smtClean="0"/>
              <a:t>‹#›</a:t>
            </a:fld>
            <a:endParaRPr lang="en-US"/>
          </a:p>
        </p:txBody>
      </p:sp>
    </p:spTree>
    <p:extLst>
      <p:ext uri="{BB962C8B-B14F-4D97-AF65-F5344CB8AC3E}">
        <p14:creationId xmlns:p14="http://schemas.microsoft.com/office/powerpoint/2010/main" val="3731516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91728-5B70-4D68-B36A-31EF89B1127F}"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97432-14D8-470B-84F6-B410E0931D53}" type="slidenum">
              <a:rPr lang="en-US" smtClean="0"/>
              <a:t>‹#›</a:t>
            </a:fld>
            <a:endParaRPr lang="en-US"/>
          </a:p>
        </p:txBody>
      </p:sp>
    </p:spTree>
    <p:extLst>
      <p:ext uri="{BB962C8B-B14F-4D97-AF65-F5344CB8AC3E}">
        <p14:creationId xmlns:p14="http://schemas.microsoft.com/office/powerpoint/2010/main" val="687184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91728-5B70-4D68-B36A-31EF89B1127F}"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97432-14D8-470B-84F6-B410E0931D53}" type="slidenum">
              <a:rPr lang="en-US" smtClean="0"/>
              <a:t>‹#›</a:t>
            </a:fld>
            <a:endParaRPr lang="en-US"/>
          </a:p>
        </p:txBody>
      </p:sp>
    </p:spTree>
    <p:extLst>
      <p:ext uri="{BB962C8B-B14F-4D97-AF65-F5344CB8AC3E}">
        <p14:creationId xmlns:p14="http://schemas.microsoft.com/office/powerpoint/2010/main" val="3401579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591728-5B70-4D68-B36A-31EF89B1127F}"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97432-14D8-470B-84F6-B410E0931D53}" type="slidenum">
              <a:rPr lang="en-US" smtClean="0"/>
              <a:t>‹#›</a:t>
            </a:fld>
            <a:endParaRPr lang="en-US"/>
          </a:p>
        </p:txBody>
      </p:sp>
    </p:spTree>
    <p:extLst>
      <p:ext uri="{BB962C8B-B14F-4D97-AF65-F5344CB8AC3E}">
        <p14:creationId xmlns:p14="http://schemas.microsoft.com/office/powerpoint/2010/main" val="3024895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591728-5B70-4D68-B36A-31EF89B1127F}"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997432-14D8-470B-84F6-B410E0931D53}" type="slidenum">
              <a:rPr lang="en-US" smtClean="0"/>
              <a:t>‹#›</a:t>
            </a:fld>
            <a:endParaRPr lang="en-US"/>
          </a:p>
        </p:txBody>
      </p:sp>
    </p:spTree>
    <p:extLst>
      <p:ext uri="{BB962C8B-B14F-4D97-AF65-F5344CB8AC3E}">
        <p14:creationId xmlns:p14="http://schemas.microsoft.com/office/powerpoint/2010/main" val="3969639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591728-5B70-4D68-B36A-31EF89B1127F}"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97432-14D8-470B-84F6-B410E0931D53}" type="slidenum">
              <a:rPr lang="en-US" smtClean="0"/>
              <a:t>‹#›</a:t>
            </a:fld>
            <a:endParaRPr lang="en-US"/>
          </a:p>
        </p:txBody>
      </p:sp>
    </p:spTree>
    <p:extLst>
      <p:ext uri="{BB962C8B-B14F-4D97-AF65-F5344CB8AC3E}">
        <p14:creationId xmlns:p14="http://schemas.microsoft.com/office/powerpoint/2010/main" val="608153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591728-5B70-4D68-B36A-31EF89B1127F}" type="datetimeFigureOut">
              <a:rPr lang="en-US" smtClean="0"/>
              <a:t>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997432-14D8-470B-84F6-B410E0931D53}" type="slidenum">
              <a:rPr lang="en-US" smtClean="0"/>
              <a:t>‹#›</a:t>
            </a:fld>
            <a:endParaRPr lang="en-US"/>
          </a:p>
        </p:txBody>
      </p:sp>
    </p:spTree>
    <p:extLst>
      <p:ext uri="{BB962C8B-B14F-4D97-AF65-F5344CB8AC3E}">
        <p14:creationId xmlns:p14="http://schemas.microsoft.com/office/powerpoint/2010/main" val="2741727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591728-5B70-4D68-B36A-31EF89B1127F}"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997432-14D8-470B-84F6-B410E0931D53}" type="slidenum">
              <a:rPr lang="en-US" smtClean="0"/>
              <a:t>‹#›</a:t>
            </a:fld>
            <a:endParaRPr lang="en-US"/>
          </a:p>
        </p:txBody>
      </p:sp>
    </p:spTree>
    <p:extLst>
      <p:ext uri="{BB962C8B-B14F-4D97-AF65-F5344CB8AC3E}">
        <p14:creationId xmlns:p14="http://schemas.microsoft.com/office/powerpoint/2010/main" val="846546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591728-5B70-4D68-B36A-31EF89B1127F}"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997432-14D8-470B-84F6-B410E0931D53}" type="slidenum">
              <a:rPr lang="en-US" smtClean="0"/>
              <a:t>‹#›</a:t>
            </a:fld>
            <a:endParaRPr lang="en-US"/>
          </a:p>
        </p:txBody>
      </p:sp>
    </p:spTree>
    <p:extLst>
      <p:ext uri="{BB962C8B-B14F-4D97-AF65-F5344CB8AC3E}">
        <p14:creationId xmlns:p14="http://schemas.microsoft.com/office/powerpoint/2010/main" val="1729934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91728-5B70-4D68-B36A-31EF89B1127F}"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97432-14D8-470B-84F6-B410E0931D53}" type="slidenum">
              <a:rPr lang="en-US" smtClean="0"/>
              <a:t>‹#›</a:t>
            </a:fld>
            <a:endParaRPr lang="en-US"/>
          </a:p>
        </p:txBody>
      </p:sp>
    </p:spTree>
    <p:extLst>
      <p:ext uri="{BB962C8B-B14F-4D97-AF65-F5344CB8AC3E}">
        <p14:creationId xmlns:p14="http://schemas.microsoft.com/office/powerpoint/2010/main" val="12414632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591728-5B70-4D68-B36A-31EF89B1127F}"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997432-14D8-470B-84F6-B410E0931D53}" type="slidenum">
              <a:rPr lang="en-US" smtClean="0"/>
              <a:t>‹#›</a:t>
            </a:fld>
            <a:endParaRPr lang="en-US"/>
          </a:p>
        </p:txBody>
      </p:sp>
    </p:spTree>
    <p:extLst>
      <p:ext uri="{BB962C8B-B14F-4D97-AF65-F5344CB8AC3E}">
        <p14:creationId xmlns:p14="http://schemas.microsoft.com/office/powerpoint/2010/main" val="208111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591728-5B70-4D68-B36A-31EF89B1127F}" type="datetimeFigureOut">
              <a:rPr lang="en-US" smtClean="0"/>
              <a:t>12/3/2015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97432-14D8-470B-84F6-B410E0931D53}" type="slidenum">
              <a:rPr lang="en-US" smtClean="0"/>
              <a:t>‹#›</a:t>
            </a:fld>
            <a:endParaRPr lang="en-US"/>
          </a:p>
        </p:txBody>
      </p:sp>
    </p:spTree>
    <p:extLst>
      <p:ext uri="{BB962C8B-B14F-4D97-AF65-F5344CB8AC3E}">
        <p14:creationId xmlns:p14="http://schemas.microsoft.com/office/powerpoint/2010/main" val="1223188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982290"/>
          </a:xfrm>
          <a:solidFill>
            <a:schemeClr val="accent1">
              <a:lumMod val="60000"/>
              <a:lumOff val="40000"/>
            </a:schemeClr>
          </a:solidFill>
        </p:spPr>
        <p:txBody>
          <a:bodyPr>
            <a:normAutofit fontScale="90000"/>
          </a:bodyPr>
          <a:lstStyle/>
          <a:p>
            <a:r>
              <a:rPr lang="en-US" sz="3100" b="1" u="sng" dirty="0" smtClean="0"/>
              <a:t>Day One - Metropolitan Planning</a:t>
            </a:r>
            <a:r>
              <a:rPr lang="en-US" sz="1200" dirty="0" smtClean="0"/>
              <a:t/>
            </a:r>
            <a:br>
              <a:rPr lang="en-US" sz="1200" dirty="0" smtClean="0"/>
            </a:br>
            <a:r>
              <a:rPr lang="en-US" sz="2000" dirty="0" smtClean="0"/>
              <a:t>1. What are the principal challenges to reach consensus to start preparation of a Metropolitan Strategic Plan and how can these challenges be overcome?</a:t>
            </a:r>
            <a:br>
              <a:rPr lang="en-US" sz="2000" dirty="0" smtClean="0"/>
            </a:br>
            <a:r>
              <a:rPr lang="en-US" sz="2000" dirty="0" smtClean="0"/>
              <a:t>2. What are the principal challenges to execute preparation and finalize Metropolitan </a:t>
            </a:r>
            <a:r>
              <a:rPr lang="en-US" sz="2000" dirty="0"/>
              <a:t>S</a:t>
            </a:r>
            <a:r>
              <a:rPr lang="en-US" sz="2000" dirty="0" smtClean="0"/>
              <a:t>trategic </a:t>
            </a:r>
            <a:r>
              <a:rPr lang="en-US" sz="2000" dirty="0"/>
              <a:t>P</a:t>
            </a:r>
            <a:r>
              <a:rPr lang="en-US" sz="2000" dirty="0" smtClean="0"/>
              <a:t>lans and  how can these challenges be overcome?</a:t>
            </a:r>
            <a:br>
              <a:rPr lang="en-US" sz="2000" dirty="0" smtClean="0"/>
            </a:br>
            <a:r>
              <a:rPr lang="en-US" sz="2000" dirty="0" smtClean="0"/>
              <a:t>3. What are the principal challenges to institutionalize and implement a Metropolitan Strategic Plan and how can they be overcome?</a:t>
            </a:r>
            <a:r>
              <a:rPr lang="en-US" sz="1200" dirty="0" smtClean="0"/>
              <a:t/>
            </a:r>
            <a:br>
              <a:rPr lang="en-US" sz="1200" dirty="0" smtClean="0"/>
            </a:br>
            <a:endParaRPr lang="en-US" sz="1200" dirty="0"/>
          </a:p>
        </p:txBody>
      </p:sp>
      <p:sp>
        <p:nvSpPr>
          <p:cNvPr id="5" name="TextBox 4"/>
          <p:cNvSpPr txBox="1"/>
          <p:nvPr/>
        </p:nvSpPr>
        <p:spPr>
          <a:xfrm>
            <a:off x="370989" y="2603301"/>
            <a:ext cx="7421883" cy="2031325"/>
          </a:xfrm>
          <a:prstGeom prst="rect">
            <a:avLst/>
          </a:prstGeom>
          <a:solidFill>
            <a:schemeClr val="accent2">
              <a:lumMod val="40000"/>
              <a:lumOff val="60000"/>
            </a:schemeClr>
          </a:solidFill>
        </p:spPr>
        <p:txBody>
          <a:bodyPr wrap="square" rtlCol="0">
            <a:spAutoFit/>
          </a:bodyPr>
          <a:lstStyle/>
          <a:p>
            <a:r>
              <a:rPr lang="en-US" dirty="0" smtClean="0"/>
              <a:t>Align political actors behind implementation of Metropolitan Strategic Plans</a:t>
            </a:r>
          </a:p>
          <a:p>
            <a:pPr marL="285750" indent="-285750">
              <a:buFontTx/>
              <a:buChar char="-"/>
            </a:pPr>
            <a:r>
              <a:rPr lang="en-US" dirty="0" smtClean="0"/>
              <a:t>Implement timeline that is not politically motivated.</a:t>
            </a:r>
          </a:p>
          <a:p>
            <a:pPr marL="742950" lvl="1" indent="-285750">
              <a:buFontTx/>
              <a:buChar char="-"/>
            </a:pPr>
            <a:r>
              <a:rPr lang="en-US" dirty="0" smtClean="0"/>
              <a:t>Make it politically compatible</a:t>
            </a:r>
          </a:p>
          <a:p>
            <a:pPr marL="742950" lvl="1" indent="-285750">
              <a:buFontTx/>
              <a:buChar char="-"/>
            </a:pPr>
            <a:r>
              <a:rPr lang="en-US" dirty="0" smtClean="0"/>
              <a:t>Align incentives</a:t>
            </a:r>
          </a:p>
          <a:p>
            <a:pPr marL="1200150" lvl="2" indent="-285750">
              <a:buFontTx/>
              <a:buChar char="-"/>
            </a:pPr>
            <a:r>
              <a:rPr lang="en-US" dirty="0" smtClean="0"/>
              <a:t>Bring citizens to own plans</a:t>
            </a:r>
          </a:p>
          <a:p>
            <a:pPr marL="1200150" lvl="2" indent="-285750">
              <a:buFontTx/>
              <a:buChar char="-"/>
            </a:pPr>
            <a:r>
              <a:rPr lang="en-US" dirty="0" smtClean="0"/>
              <a:t>Politicians are accountable to people</a:t>
            </a:r>
          </a:p>
          <a:p>
            <a:pPr marL="1200150" lvl="2" indent="-285750">
              <a:buFontTx/>
              <a:buChar char="-"/>
            </a:pPr>
            <a:r>
              <a:rPr lang="en-US" dirty="0" smtClean="0"/>
              <a:t>Bring private sector in</a:t>
            </a:r>
            <a:endParaRPr lang="en-US" dirty="0"/>
          </a:p>
        </p:txBody>
      </p:sp>
      <p:sp>
        <p:nvSpPr>
          <p:cNvPr id="6" name="TextBox 5"/>
          <p:cNvSpPr txBox="1"/>
          <p:nvPr/>
        </p:nvSpPr>
        <p:spPr>
          <a:xfrm>
            <a:off x="8177283" y="3573549"/>
            <a:ext cx="3696236" cy="923330"/>
          </a:xfrm>
          <a:prstGeom prst="rect">
            <a:avLst/>
          </a:prstGeom>
          <a:solidFill>
            <a:schemeClr val="accent6">
              <a:lumMod val="40000"/>
              <a:lumOff val="60000"/>
            </a:schemeClr>
          </a:solidFill>
        </p:spPr>
        <p:txBody>
          <a:bodyPr wrap="square" rtlCol="0">
            <a:spAutoFit/>
          </a:bodyPr>
          <a:lstStyle/>
          <a:p>
            <a:r>
              <a:rPr lang="en-US" dirty="0" smtClean="0"/>
              <a:t>Public monitoring of action plans</a:t>
            </a:r>
          </a:p>
          <a:p>
            <a:pPr marL="285750" indent="-285750">
              <a:buFontTx/>
              <a:buChar char="-"/>
            </a:pPr>
            <a:r>
              <a:rPr lang="en-US" dirty="0" smtClean="0"/>
              <a:t>Ex. – Performance contracts</a:t>
            </a:r>
          </a:p>
          <a:p>
            <a:pPr marL="285750" indent="-285750">
              <a:buFontTx/>
              <a:buChar char="-"/>
            </a:pPr>
            <a:r>
              <a:rPr lang="en-US" dirty="0" smtClean="0"/>
              <a:t>Ex. – Public accountability events</a:t>
            </a:r>
            <a:endParaRPr lang="en-US" dirty="0"/>
          </a:p>
        </p:txBody>
      </p:sp>
      <p:sp>
        <p:nvSpPr>
          <p:cNvPr id="7" name="TextBox 6"/>
          <p:cNvSpPr txBox="1"/>
          <p:nvPr/>
        </p:nvSpPr>
        <p:spPr>
          <a:xfrm>
            <a:off x="4014716" y="5282461"/>
            <a:ext cx="4162567" cy="923330"/>
          </a:xfrm>
          <a:prstGeom prst="rect">
            <a:avLst/>
          </a:prstGeom>
          <a:solidFill>
            <a:schemeClr val="accent4">
              <a:lumMod val="40000"/>
              <a:lumOff val="60000"/>
            </a:schemeClr>
          </a:solidFill>
        </p:spPr>
        <p:txBody>
          <a:bodyPr wrap="square" rtlCol="0">
            <a:spAutoFit/>
          </a:bodyPr>
          <a:lstStyle/>
          <a:p>
            <a:r>
              <a:rPr lang="en-US" dirty="0" smtClean="0"/>
              <a:t>Plan needs teeth &amp; win-win situation</a:t>
            </a:r>
          </a:p>
          <a:p>
            <a:pPr marL="285750" indent="-285750">
              <a:buFontTx/>
              <a:buChar char="-"/>
            </a:pPr>
            <a:r>
              <a:rPr lang="en-US" dirty="0" smtClean="0"/>
              <a:t>Make the influence of the private sector more transparent</a:t>
            </a:r>
            <a:endParaRPr lang="en-US" dirty="0"/>
          </a:p>
        </p:txBody>
      </p:sp>
    </p:spTree>
    <p:extLst>
      <p:ext uri="{BB962C8B-B14F-4D97-AF65-F5344CB8AC3E}">
        <p14:creationId xmlns:p14="http://schemas.microsoft.com/office/powerpoint/2010/main" val="9660640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982290"/>
          </a:xfrm>
          <a:solidFill>
            <a:schemeClr val="accent1">
              <a:lumMod val="60000"/>
              <a:lumOff val="40000"/>
            </a:schemeClr>
          </a:solidFill>
        </p:spPr>
        <p:txBody>
          <a:bodyPr>
            <a:normAutofit fontScale="90000"/>
          </a:bodyPr>
          <a:lstStyle/>
          <a:p>
            <a:r>
              <a:rPr lang="en-US" sz="3100" b="1" u="sng" dirty="0" smtClean="0"/>
              <a:t>Day One (cont.) - Metropolitan Planning</a:t>
            </a:r>
            <a:r>
              <a:rPr lang="en-US" sz="1200" dirty="0" smtClean="0"/>
              <a:t/>
            </a:r>
            <a:br>
              <a:rPr lang="en-US" sz="1200" dirty="0" smtClean="0"/>
            </a:br>
            <a:r>
              <a:rPr lang="en-US" sz="2000" dirty="0" smtClean="0"/>
              <a:t>1. What are the principal challenges to reach consensus to start preparation  of a Metropolitan Strategic Plan and how can these challenges be overcome?</a:t>
            </a:r>
            <a:br>
              <a:rPr lang="en-US" sz="2000" dirty="0" smtClean="0"/>
            </a:br>
            <a:r>
              <a:rPr lang="en-US" sz="2000" dirty="0" smtClean="0"/>
              <a:t>2. What are the principal challenges to execute preparation and finalize  Metropolitan </a:t>
            </a:r>
            <a:r>
              <a:rPr lang="en-US" sz="2000" dirty="0"/>
              <a:t>S</a:t>
            </a:r>
            <a:r>
              <a:rPr lang="en-US" sz="2000" dirty="0" smtClean="0"/>
              <a:t>trategic </a:t>
            </a:r>
            <a:r>
              <a:rPr lang="en-US" sz="2000" dirty="0"/>
              <a:t>P</a:t>
            </a:r>
            <a:r>
              <a:rPr lang="en-US" sz="2000" dirty="0" smtClean="0"/>
              <a:t>lans and  how can these challenges be overcome?</a:t>
            </a:r>
            <a:br>
              <a:rPr lang="en-US" sz="2000" dirty="0" smtClean="0"/>
            </a:br>
            <a:r>
              <a:rPr lang="en-US" sz="2000" dirty="0" smtClean="0"/>
              <a:t>3. What are the principal challenges to institutionalize and  implement a Metropolitan Strategic Plan and how can they be overcome?</a:t>
            </a:r>
            <a:r>
              <a:rPr lang="en-US" sz="1200" dirty="0" smtClean="0"/>
              <a:t/>
            </a:r>
            <a:br>
              <a:rPr lang="en-US" sz="1200" dirty="0" smtClean="0"/>
            </a:br>
            <a:endParaRPr lang="en-US" sz="1200" dirty="0"/>
          </a:p>
        </p:txBody>
      </p:sp>
      <p:sp>
        <p:nvSpPr>
          <p:cNvPr id="5" name="TextBox 4"/>
          <p:cNvSpPr txBox="1"/>
          <p:nvPr/>
        </p:nvSpPr>
        <p:spPr>
          <a:xfrm>
            <a:off x="7869055" y="5390116"/>
            <a:ext cx="3310719" cy="1200329"/>
          </a:xfrm>
          <a:prstGeom prst="rect">
            <a:avLst/>
          </a:prstGeom>
          <a:solidFill>
            <a:schemeClr val="accent6">
              <a:lumMod val="40000"/>
              <a:lumOff val="60000"/>
            </a:schemeClr>
          </a:solidFill>
        </p:spPr>
        <p:txBody>
          <a:bodyPr wrap="square" rtlCol="0">
            <a:spAutoFit/>
          </a:bodyPr>
          <a:lstStyle/>
          <a:p>
            <a:r>
              <a:rPr lang="en-US" dirty="0" smtClean="0"/>
              <a:t>Balance interests and be realistic</a:t>
            </a:r>
          </a:p>
          <a:p>
            <a:pPr marL="285750" indent="-285750">
              <a:buFontTx/>
              <a:buChar char="-"/>
            </a:pPr>
            <a:r>
              <a:rPr lang="en-US" dirty="0" smtClean="0"/>
              <a:t>“Back and forth” approach</a:t>
            </a:r>
          </a:p>
          <a:p>
            <a:pPr marL="285750" indent="-285750">
              <a:buFontTx/>
              <a:buChar char="-"/>
            </a:pPr>
            <a:r>
              <a:rPr lang="en-US" dirty="0" smtClean="0"/>
              <a:t>Consensus building</a:t>
            </a:r>
          </a:p>
          <a:p>
            <a:pPr marL="285750" indent="-285750">
              <a:buFontTx/>
              <a:buChar char="-"/>
            </a:pPr>
            <a:r>
              <a:rPr lang="en-US" dirty="0" smtClean="0"/>
              <a:t>Good research/diagnostics </a:t>
            </a:r>
            <a:endParaRPr lang="en-US" dirty="0"/>
          </a:p>
        </p:txBody>
      </p:sp>
      <p:sp>
        <p:nvSpPr>
          <p:cNvPr id="6" name="TextBox 5"/>
          <p:cNvSpPr txBox="1"/>
          <p:nvPr/>
        </p:nvSpPr>
        <p:spPr>
          <a:xfrm>
            <a:off x="4402802" y="2521476"/>
            <a:ext cx="2835610" cy="2031325"/>
          </a:xfrm>
          <a:prstGeom prst="rect">
            <a:avLst/>
          </a:prstGeom>
          <a:solidFill>
            <a:schemeClr val="accent4">
              <a:lumMod val="40000"/>
              <a:lumOff val="60000"/>
            </a:schemeClr>
          </a:solidFill>
        </p:spPr>
        <p:txBody>
          <a:bodyPr wrap="square" rtlCol="0">
            <a:spAutoFit/>
          </a:bodyPr>
          <a:lstStyle/>
          <a:p>
            <a:r>
              <a:rPr lang="en-US" dirty="0" smtClean="0"/>
              <a:t>Find the champion</a:t>
            </a:r>
          </a:p>
          <a:p>
            <a:pPr marL="285750" indent="-285750">
              <a:buFontTx/>
              <a:buChar char="-"/>
            </a:pPr>
            <a:r>
              <a:rPr lang="en-US" dirty="0" smtClean="0"/>
              <a:t>Objective</a:t>
            </a:r>
          </a:p>
          <a:p>
            <a:pPr marL="285750" indent="-285750">
              <a:buFontTx/>
              <a:buChar char="-"/>
            </a:pPr>
            <a:r>
              <a:rPr lang="en-US" dirty="0" smtClean="0"/>
              <a:t>Passionate</a:t>
            </a:r>
          </a:p>
          <a:p>
            <a:pPr marL="285750" indent="-285750">
              <a:buFontTx/>
              <a:buChar char="-"/>
            </a:pPr>
            <a:r>
              <a:rPr lang="en-US" dirty="0" smtClean="0"/>
              <a:t>Convincing</a:t>
            </a:r>
          </a:p>
          <a:p>
            <a:pPr marL="285750" indent="-285750">
              <a:buFontTx/>
              <a:buChar char="-"/>
            </a:pPr>
            <a:r>
              <a:rPr lang="en-US" dirty="0" smtClean="0"/>
              <a:t>All inclusive</a:t>
            </a:r>
          </a:p>
          <a:p>
            <a:pPr marL="285750" indent="-285750">
              <a:buFontTx/>
              <a:buChar char="-"/>
            </a:pPr>
            <a:r>
              <a:rPr lang="en-US" dirty="0" smtClean="0"/>
              <a:t>Work for the public good</a:t>
            </a:r>
          </a:p>
          <a:p>
            <a:pPr marL="285750" indent="-285750">
              <a:buFontTx/>
              <a:buChar char="-"/>
            </a:pPr>
            <a:r>
              <a:rPr lang="en-US" dirty="0" smtClean="0"/>
              <a:t>Influential</a:t>
            </a:r>
          </a:p>
        </p:txBody>
      </p:sp>
      <p:sp>
        <p:nvSpPr>
          <p:cNvPr id="7" name="TextBox 6"/>
          <p:cNvSpPr txBox="1"/>
          <p:nvPr/>
        </p:nvSpPr>
        <p:spPr>
          <a:xfrm>
            <a:off x="7443132" y="2521476"/>
            <a:ext cx="4162567" cy="2308324"/>
          </a:xfrm>
          <a:prstGeom prst="rect">
            <a:avLst/>
          </a:prstGeom>
          <a:solidFill>
            <a:schemeClr val="accent2">
              <a:lumMod val="40000"/>
              <a:lumOff val="60000"/>
            </a:schemeClr>
          </a:solidFill>
        </p:spPr>
        <p:txBody>
          <a:bodyPr wrap="square" rtlCol="0">
            <a:spAutoFit/>
          </a:bodyPr>
          <a:lstStyle/>
          <a:p>
            <a:r>
              <a:rPr lang="en-US" dirty="0" smtClean="0"/>
              <a:t>To convince sector stakeholders about the plan</a:t>
            </a:r>
          </a:p>
          <a:p>
            <a:pPr marL="285750" indent="-285750">
              <a:buFontTx/>
              <a:buChar char="-"/>
            </a:pPr>
            <a:r>
              <a:rPr lang="en-US" dirty="0" smtClean="0"/>
              <a:t>Stakeholders include transport, sanitation, and housing</a:t>
            </a:r>
          </a:p>
          <a:p>
            <a:pPr marL="285750" indent="-285750">
              <a:buFontTx/>
              <a:buChar char="-"/>
            </a:pPr>
            <a:r>
              <a:rPr lang="en-US" dirty="0" smtClean="0"/>
              <a:t>Need continuous dialogue</a:t>
            </a:r>
          </a:p>
          <a:p>
            <a:pPr marL="285750" indent="-285750">
              <a:buFontTx/>
              <a:buChar char="-"/>
            </a:pPr>
            <a:r>
              <a:rPr lang="en-US" dirty="0" smtClean="0"/>
              <a:t>Need continuous sensitization</a:t>
            </a:r>
          </a:p>
          <a:p>
            <a:pPr marL="285750" indent="-285750">
              <a:buFontTx/>
              <a:buChar char="-"/>
            </a:pPr>
            <a:r>
              <a:rPr lang="en-US" dirty="0" smtClean="0"/>
              <a:t>Need continuous dissemination</a:t>
            </a:r>
          </a:p>
          <a:p>
            <a:pPr marL="285750" indent="-285750">
              <a:buFontTx/>
              <a:buChar char="-"/>
            </a:pPr>
            <a:r>
              <a:rPr lang="en-US" dirty="0" smtClean="0"/>
              <a:t>Need PATIENCE!</a:t>
            </a:r>
            <a:endParaRPr lang="en-US" dirty="0"/>
          </a:p>
        </p:txBody>
      </p:sp>
      <p:sp>
        <p:nvSpPr>
          <p:cNvPr id="8" name="TextBox 7"/>
          <p:cNvSpPr txBox="1"/>
          <p:nvPr/>
        </p:nvSpPr>
        <p:spPr>
          <a:xfrm>
            <a:off x="2936828" y="5538842"/>
            <a:ext cx="3696236" cy="1200329"/>
          </a:xfrm>
          <a:prstGeom prst="rect">
            <a:avLst/>
          </a:prstGeom>
          <a:solidFill>
            <a:schemeClr val="accent5">
              <a:lumMod val="20000"/>
              <a:lumOff val="80000"/>
            </a:schemeClr>
          </a:solidFill>
        </p:spPr>
        <p:txBody>
          <a:bodyPr wrap="square" rtlCol="0">
            <a:spAutoFit/>
          </a:bodyPr>
          <a:lstStyle/>
          <a:p>
            <a:r>
              <a:rPr lang="en-US" dirty="0" smtClean="0"/>
              <a:t>How to choose the most applicable participatory model</a:t>
            </a:r>
          </a:p>
          <a:p>
            <a:pPr marL="285750" indent="-285750">
              <a:buFontTx/>
              <a:buChar char="-"/>
            </a:pPr>
            <a:r>
              <a:rPr lang="en-US" dirty="0" smtClean="0"/>
              <a:t>Stakeholder analysis</a:t>
            </a:r>
          </a:p>
          <a:p>
            <a:pPr marL="285750" indent="-285750">
              <a:buFontTx/>
              <a:buChar char="-"/>
            </a:pPr>
            <a:r>
              <a:rPr lang="en-US" dirty="0" smtClean="0"/>
              <a:t>Their comm. capacity</a:t>
            </a:r>
          </a:p>
        </p:txBody>
      </p:sp>
      <p:sp>
        <p:nvSpPr>
          <p:cNvPr id="9" name="TextBox 8"/>
          <p:cNvSpPr txBox="1"/>
          <p:nvPr/>
        </p:nvSpPr>
        <p:spPr>
          <a:xfrm>
            <a:off x="283479" y="2521476"/>
            <a:ext cx="3696236" cy="2585323"/>
          </a:xfrm>
          <a:prstGeom prst="rect">
            <a:avLst/>
          </a:prstGeom>
          <a:solidFill>
            <a:schemeClr val="bg1">
              <a:lumMod val="85000"/>
            </a:schemeClr>
          </a:solidFill>
        </p:spPr>
        <p:txBody>
          <a:bodyPr wrap="square" rtlCol="0">
            <a:spAutoFit/>
          </a:bodyPr>
          <a:lstStyle/>
          <a:p>
            <a:r>
              <a:rPr lang="en-US" dirty="0" smtClean="0"/>
              <a:t>Structuring the governance (at higher political level)</a:t>
            </a:r>
          </a:p>
          <a:p>
            <a:pPr marL="285750" indent="-285750">
              <a:buFontTx/>
              <a:buChar char="-"/>
            </a:pPr>
            <a:r>
              <a:rPr lang="en-US" dirty="0" smtClean="0"/>
              <a:t>No “one size fits all”/”Home grown solution</a:t>
            </a:r>
          </a:p>
          <a:p>
            <a:pPr marL="285750" indent="-285750">
              <a:buFontTx/>
              <a:buChar char="-"/>
            </a:pPr>
            <a:r>
              <a:rPr lang="en-US" dirty="0" smtClean="0"/>
              <a:t>Legal framework</a:t>
            </a:r>
          </a:p>
          <a:p>
            <a:pPr marL="285750" indent="-285750">
              <a:buFontTx/>
              <a:buChar char="-"/>
            </a:pPr>
            <a:r>
              <a:rPr lang="en-US" dirty="0" smtClean="0"/>
              <a:t>Lobbying</a:t>
            </a:r>
          </a:p>
          <a:p>
            <a:pPr marL="285750" indent="-285750">
              <a:buFontTx/>
              <a:buChar char="-"/>
            </a:pPr>
            <a:r>
              <a:rPr lang="en-US" dirty="0" smtClean="0"/>
              <a:t>Choose issues of critical metro importance</a:t>
            </a:r>
          </a:p>
          <a:p>
            <a:pPr marL="285750" indent="-285750">
              <a:buFontTx/>
              <a:buChar char="-"/>
            </a:pPr>
            <a:r>
              <a:rPr lang="en-US" dirty="0" smtClean="0"/>
              <a:t>Set up a team to lead process</a:t>
            </a:r>
          </a:p>
        </p:txBody>
      </p:sp>
    </p:spTree>
    <p:extLst>
      <p:ext uri="{BB962C8B-B14F-4D97-AF65-F5344CB8AC3E}">
        <p14:creationId xmlns:p14="http://schemas.microsoft.com/office/powerpoint/2010/main" val="1014581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1982290"/>
          </a:xfrm>
          <a:solidFill>
            <a:schemeClr val="accent1">
              <a:lumMod val="60000"/>
              <a:lumOff val="40000"/>
            </a:schemeClr>
          </a:solidFill>
        </p:spPr>
        <p:txBody>
          <a:bodyPr>
            <a:normAutofit fontScale="90000"/>
          </a:bodyPr>
          <a:lstStyle/>
          <a:p>
            <a:r>
              <a:rPr lang="en-US" sz="3100" b="1" u="sng" dirty="0" smtClean="0"/>
              <a:t>Day One (cont.) - Metropolitan Planning</a:t>
            </a:r>
            <a:r>
              <a:rPr lang="en-US" sz="1200" dirty="0" smtClean="0"/>
              <a:t/>
            </a:r>
            <a:br>
              <a:rPr lang="en-US" sz="1200" dirty="0" smtClean="0"/>
            </a:br>
            <a:r>
              <a:rPr lang="en-US" sz="2000" dirty="0" smtClean="0"/>
              <a:t>1. What are the principal challenges to reach consensus to start preparation  of a Metropolitan Strategic Plan and how can these challenges be overcome?</a:t>
            </a:r>
            <a:br>
              <a:rPr lang="en-US" sz="2000" dirty="0" smtClean="0"/>
            </a:br>
            <a:r>
              <a:rPr lang="en-US" sz="2000" dirty="0" smtClean="0"/>
              <a:t>2. What are the principal challenges to execute preparation and finalize Metropolitan Strategic Plans and  how can these challenges be overcome?</a:t>
            </a:r>
            <a:br>
              <a:rPr lang="en-US" sz="2000" dirty="0" smtClean="0"/>
            </a:br>
            <a:r>
              <a:rPr lang="en-US" sz="2000" dirty="0" smtClean="0"/>
              <a:t>3. What are the principal challenges to institutionalize and  implement a Metropolitan Strategic Plan and how can they be overcome?</a:t>
            </a:r>
            <a:r>
              <a:rPr lang="en-US" sz="1200" dirty="0" smtClean="0"/>
              <a:t/>
            </a:r>
            <a:br>
              <a:rPr lang="en-US" sz="1200" dirty="0" smtClean="0"/>
            </a:br>
            <a:endParaRPr lang="en-US" sz="1200" dirty="0"/>
          </a:p>
        </p:txBody>
      </p:sp>
      <p:sp>
        <p:nvSpPr>
          <p:cNvPr id="5" name="TextBox 4"/>
          <p:cNvSpPr txBox="1"/>
          <p:nvPr/>
        </p:nvSpPr>
        <p:spPr>
          <a:xfrm>
            <a:off x="6849383" y="2525796"/>
            <a:ext cx="4096122" cy="3970318"/>
          </a:xfrm>
          <a:prstGeom prst="rect">
            <a:avLst/>
          </a:prstGeom>
          <a:solidFill>
            <a:schemeClr val="accent6">
              <a:lumMod val="40000"/>
              <a:lumOff val="60000"/>
            </a:schemeClr>
          </a:solidFill>
        </p:spPr>
        <p:txBody>
          <a:bodyPr wrap="square" rtlCol="0">
            <a:spAutoFit/>
          </a:bodyPr>
          <a:lstStyle/>
          <a:p>
            <a:r>
              <a:rPr lang="en-US" dirty="0" smtClean="0"/>
              <a:t>Solutions</a:t>
            </a:r>
          </a:p>
          <a:p>
            <a:pPr marL="285750" indent="-285750">
              <a:buFontTx/>
              <a:buChar char="-"/>
            </a:pPr>
            <a:r>
              <a:rPr lang="en-US" dirty="0" smtClean="0"/>
              <a:t>External TA to set up legal &amp; policy framework (ex – land taxation, housing redevelopment, transportation)</a:t>
            </a:r>
          </a:p>
          <a:p>
            <a:pPr marL="285750" indent="-285750">
              <a:buFontTx/>
              <a:buChar char="-"/>
            </a:pPr>
            <a:r>
              <a:rPr lang="en-US" dirty="0" smtClean="0"/>
              <a:t>Community awareness &amp; robust communication strategy</a:t>
            </a:r>
          </a:p>
          <a:p>
            <a:pPr marL="285750" indent="-285750">
              <a:buFontTx/>
              <a:buChar char="-"/>
            </a:pPr>
            <a:r>
              <a:rPr lang="en-US" dirty="0" smtClean="0"/>
              <a:t>Bring in an NGO of civil interest for advocacy of mediation</a:t>
            </a:r>
          </a:p>
          <a:p>
            <a:pPr marL="285750" indent="-285750">
              <a:buFontTx/>
              <a:buChar char="-"/>
            </a:pPr>
            <a:r>
              <a:rPr lang="en-US" dirty="0" smtClean="0"/>
              <a:t>Recruit, train, &amp; retain competent staff</a:t>
            </a:r>
          </a:p>
          <a:p>
            <a:pPr marL="285750" indent="-285750">
              <a:buFontTx/>
              <a:buChar char="-"/>
            </a:pPr>
            <a:r>
              <a:rPr lang="en-US" dirty="0" smtClean="0"/>
              <a:t>Mobilize financing &amp; budgeting – look at different options &amp; coordinate with different levels of government</a:t>
            </a:r>
          </a:p>
          <a:p>
            <a:pPr marL="285750" indent="-285750">
              <a:buFontTx/>
              <a:buChar char="-"/>
            </a:pPr>
            <a:r>
              <a:rPr lang="en-US" dirty="0" smtClean="0"/>
              <a:t>Periodic plan review to measure performance against a set of indicators</a:t>
            </a:r>
            <a:endParaRPr lang="en-US" dirty="0"/>
          </a:p>
        </p:txBody>
      </p:sp>
      <p:sp>
        <p:nvSpPr>
          <p:cNvPr id="6" name="TextBox 5"/>
          <p:cNvSpPr txBox="1"/>
          <p:nvPr/>
        </p:nvSpPr>
        <p:spPr>
          <a:xfrm>
            <a:off x="1095219" y="2525796"/>
            <a:ext cx="3696236" cy="2862322"/>
          </a:xfrm>
          <a:prstGeom prst="rect">
            <a:avLst/>
          </a:prstGeom>
          <a:solidFill>
            <a:schemeClr val="accent4">
              <a:lumMod val="40000"/>
              <a:lumOff val="60000"/>
            </a:schemeClr>
          </a:solidFill>
        </p:spPr>
        <p:txBody>
          <a:bodyPr wrap="square" rtlCol="0">
            <a:spAutoFit/>
          </a:bodyPr>
          <a:lstStyle/>
          <a:p>
            <a:r>
              <a:rPr lang="en-US" dirty="0" smtClean="0"/>
              <a:t>Q3. Institutionalize and implement</a:t>
            </a:r>
          </a:p>
          <a:p>
            <a:pPr marL="285750" indent="-285750">
              <a:buFontTx/>
              <a:buChar char="-"/>
            </a:pPr>
            <a:r>
              <a:rPr lang="en-US" dirty="0" smtClean="0"/>
              <a:t>Challenges</a:t>
            </a:r>
          </a:p>
          <a:p>
            <a:pPr marL="742950" lvl="1" indent="-285750">
              <a:buFontTx/>
              <a:buChar char="-"/>
            </a:pPr>
            <a:r>
              <a:rPr lang="en-US" dirty="0" smtClean="0"/>
              <a:t>Legal &amp; policy framework</a:t>
            </a:r>
          </a:p>
          <a:p>
            <a:pPr marL="742950" lvl="1" indent="-285750">
              <a:buFontTx/>
              <a:buChar char="-"/>
            </a:pPr>
            <a:r>
              <a:rPr lang="en-US" dirty="0" smtClean="0"/>
              <a:t>Identifying and marketing to players</a:t>
            </a:r>
          </a:p>
          <a:p>
            <a:pPr marL="742950" lvl="1" indent="-285750">
              <a:buFontTx/>
              <a:buChar char="-"/>
            </a:pPr>
            <a:r>
              <a:rPr lang="en-US" dirty="0" smtClean="0"/>
              <a:t>Prioritize and reconcile different interests</a:t>
            </a:r>
          </a:p>
          <a:p>
            <a:pPr marL="742950" lvl="1" indent="-285750">
              <a:buFontTx/>
              <a:buChar char="-"/>
            </a:pPr>
            <a:r>
              <a:rPr lang="en-US" dirty="0" smtClean="0"/>
              <a:t>Action plan of financing</a:t>
            </a:r>
          </a:p>
          <a:p>
            <a:pPr marL="742950" lvl="1" indent="-285750">
              <a:buFontTx/>
              <a:buChar char="-"/>
            </a:pPr>
            <a:r>
              <a:rPr lang="en-US" dirty="0" smtClean="0"/>
              <a:t>Monitoring &amp; evaluation</a:t>
            </a:r>
          </a:p>
          <a:p>
            <a:pPr marL="742950" lvl="1" indent="-285750">
              <a:buFontTx/>
              <a:buChar char="-"/>
            </a:pPr>
            <a:r>
              <a:rPr lang="en-US" dirty="0" smtClean="0"/>
              <a:t>Capacities of implementation</a:t>
            </a:r>
          </a:p>
        </p:txBody>
      </p:sp>
    </p:spTree>
    <p:extLst>
      <p:ext uri="{BB962C8B-B14F-4D97-AF65-F5344CB8AC3E}">
        <p14:creationId xmlns:p14="http://schemas.microsoft.com/office/powerpoint/2010/main" val="3571027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2019345"/>
          </a:xfrm>
          <a:solidFill>
            <a:schemeClr val="accent1">
              <a:lumMod val="60000"/>
              <a:lumOff val="40000"/>
            </a:schemeClr>
          </a:solidFill>
        </p:spPr>
        <p:txBody>
          <a:bodyPr>
            <a:normAutofit fontScale="90000"/>
          </a:bodyPr>
          <a:lstStyle/>
          <a:p>
            <a:r>
              <a:rPr lang="en-US" sz="3100" b="1" u="sng" dirty="0" smtClean="0"/>
              <a:t>Day One (cont.) - Metropolitan Planning</a:t>
            </a:r>
            <a:r>
              <a:rPr lang="en-US" sz="1200" dirty="0" smtClean="0"/>
              <a:t/>
            </a:r>
            <a:br>
              <a:rPr lang="en-US" sz="1200" dirty="0" smtClean="0"/>
            </a:br>
            <a:r>
              <a:rPr lang="en-US" sz="2000" dirty="0" smtClean="0"/>
              <a:t>1. What are the principal challenges to reach consensus to start preparation  of a Metropolitan Strategic Plan and how can these challenges be overcome?</a:t>
            </a:r>
            <a:br>
              <a:rPr lang="en-US" sz="2000" dirty="0" smtClean="0"/>
            </a:br>
            <a:r>
              <a:rPr lang="en-US" sz="2000" dirty="0" smtClean="0"/>
              <a:t>2. What are the principal challenges to execute preparation and finalize  Metropolitan Strategic </a:t>
            </a:r>
            <a:r>
              <a:rPr lang="en-US" sz="2000" dirty="0"/>
              <a:t>P</a:t>
            </a:r>
            <a:r>
              <a:rPr lang="en-US" sz="2000" dirty="0" smtClean="0"/>
              <a:t>lans and  how can these challenges be overcome?</a:t>
            </a:r>
            <a:br>
              <a:rPr lang="en-US" sz="2000" dirty="0" smtClean="0"/>
            </a:br>
            <a:r>
              <a:rPr lang="en-US" sz="2000" dirty="0" smtClean="0"/>
              <a:t>3. What are the principal challenges to institutionalize and  implement a Metropolitan Strategic Plan and how can they be overcome?</a:t>
            </a:r>
            <a:r>
              <a:rPr lang="en-US" sz="1200" dirty="0" smtClean="0"/>
              <a:t/>
            </a:r>
            <a:br>
              <a:rPr lang="en-US" sz="1200" dirty="0" smtClean="0"/>
            </a:br>
            <a:endParaRPr lang="en-US" sz="1200" dirty="0"/>
          </a:p>
        </p:txBody>
      </p:sp>
      <p:sp>
        <p:nvSpPr>
          <p:cNvPr id="5" name="TextBox 4"/>
          <p:cNvSpPr txBox="1"/>
          <p:nvPr/>
        </p:nvSpPr>
        <p:spPr>
          <a:xfrm>
            <a:off x="109184" y="2892113"/>
            <a:ext cx="4096122" cy="3693319"/>
          </a:xfrm>
          <a:prstGeom prst="rect">
            <a:avLst/>
          </a:prstGeom>
          <a:solidFill>
            <a:schemeClr val="accent4">
              <a:lumMod val="40000"/>
              <a:lumOff val="60000"/>
            </a:schemeClr>
          </a:solidFill>
        </p:spPr>
        <p:txBody>
          <a:bodyPr wrap="square" rtlCol="0">
            <a:spAutoFit/>
          </a:bodyPr>
          <a:lstStyle/>
          <a:p>
            <a:r>
              <a:rPr lang="en-US" dirty="0" smtClean="0"/>
              <a:t>Challenges</a:t>
            </a:r>
          </a:p>
          <a:p>
            <a:pPr marL="285750" indent="-285750">
              <a:buFontTx/>
              <a:buChar char="-"/>
            </a:pPr>
            <a:r>
              <a:rPr lang="en-US" dirty="0" smtClean="0"/>
              <a:t>Money/finance</a:t>
            </a:r>
          </a:p>
          <a:p>
            <a:pPr marL="742950" lvl="1" indent="-285750">
              <a:buFontTx/>
              <a:buChar char="-"/>
            </a:pPr>
            <a:r>
              <a:rPr lang="en-US" dirty="0" smtClean="0"/>
              <a:t>Timelines unrealistic – long term vision</a:t>
            </a:r>
          </a:p>
          <a:p>
            <a:pPr marL="742950" lvl="1" indent="-285750">
              <a:buFontTx/>
              <a:buChar char="-"/>
            </a:pPr>
            <a:r>
              <a:rPr lang="en-US" dirty="0" smtClean="0"/>
              <a:t>Ownership of the plan – people</a:t>
            </a:r>
          </a:p>
          <a:p>
            <a:pPr marL="742950" lvl="1" indent="-285750">
              <a:buFontTx/>
              <a:buChar char="-"/>
            </a:pPr>
            <a:r>
              <a:rPr lang="en-US" dirty="0" smtClean="0"/>
              <a:t>Rise of lack of political good will</a:t>
            </a:r>
          </a:p>
          <a:p>
            <a:pPr marL="742950" lvl="1" indent="-285750">
              <a:buFontTx/>
              <a:buChar char="-"/>
            </a:pPr>
            <a:r>
              <a:rPr lang="en-US" dirty="0" smtClean="0"/>
              <a:t>Efficient institutional mechanisms</a:t>
            </a:r>
          </a:p>
          <a:p>
            <a:pPr marL="742950" lvl="1" indent="-285750">
              <a:buFontTx/>
              <a:buChar char="-"/>
            </a:pPr>
            <a:r>
              <a:rPr lang="en-US" dirty="0" smtClean="0"/>
              <a:t>Coordinate between agencies</a:t>
            </a:r>
          </a:p>
          <a:p>
            <a:pPr marL="742950" lvl="1" indent="-285750">
              <a:buFontTx/>
              <a:buChar char="-"/>
            </a:pPr>
            <a:r>
              <a:rPr lang="en-US" dirty="0" smtClean="0"/>
              <a:t>Technical capacity of the implementation</a:t>
            </a:r>
          </a:p>
          <a:p>
            <a:pPr marL="742950" lvl="1" indent="-285750">
              <a:buFontTx/>
              <a:buChar char="-"/>
            </a:pPr>
            <a:r>
              <a:rPr lang="en-US" dirty="0" smtClean="0"/>
              <a:t>Continuity of the plan</a:t>
            </a:r>
          </a:p>
          <a:p>
            <a:pPr marL="742950" lvl="1" indent="-285750">
              <a:buFontTx/>
              <a:buChar char="-"/>
            </a:pPr>
            <a:r>
              <a:rPr lang="en-US" dirty="0" smtClean="0"/>
              <a:t>Information/data gaps</a:t>
            </a:r>
          </a:p>
          <a:p>
            <a:pPr lvl="1"/>
            <a:r>
              <a:rPr lang="en-US" dirty="0" smtClean="0"/>
              <a:t>Capacity of the implementations</a:t>
            </a:r>
          </a:p>
        </p:txBody>
      </p:sp>
      <p:sp>
        <p:nvSpPr>
          <p:cNvPr id="6" name="TextBox 5"/>
          <p:cNvSpPr txBox="1"/>
          <p:nvPr/>
        </p:nvSpPr>
        <p:spPr>
          <a:xfrm>
            <a:off x="3794603" y="2425414"/>
            <a:ext cx="4202997" cy="369332"/>
          </a:xfrm>
          <a:prstGeom prst="rect">
            <a:avLst/>
          </a:prstGeom>
          <a:solidFill>
            <a:schemeClr val="accent2">
              <a:lumMod val="40000"/>
              <a:lumOff val="60000"/>
            </a:schemeClr>
          </a:solidFill>
        </p:spPr>
        <p:txBody>
          <a:bodyPr wrap="square" rtlCol="0">
            <a:spAutoFit/>
          </a:bodyPr>
          <a:lstStyle/>
          <a:p>
            <a:r>
              <a:rPr lang="en-US" i="1" dirty="0" smtClean="0"/>
              <a:t>Consensus, prepare, &amp; execute/implement</a:t>
            </a:r>
          </a:p>
        </p:txBody>
      </p:sp>
      <p:sp>
        <p:nvSpPr>
          <p:cNvPr id="2" name="TextBox 1"/>
          <p:cNvSpPr txBox="1"/>
          <p:nvPr/>
        </p:nvSpPr>
        <p:spPr>
          <a:xfrm>
            <a:off x="4333951" y="2892113"/>
            <a:ext cx="3274325" cy="2862322"/>
          </a:xfrm>
          <a:prstGeom prst="rect">
            <a:avLst/>
          </a:prstGeom>
          <a:solidFill>
            <a:schemeClr val="accent4">
              <a:lumMod val="40000"/>
              <a:lumOff val="60000"/>
            </a:schemeClr>
          </a:solidFill>
        </p:spPr>
        <p:txBody>
          <a:bodyPr wrap="square" rtlCol="0">
            <a:spAutoFit/>
          </a:bodyPr>
          <a:lstStyle/>
          <a:p>
            <a:pPr marL="285750" lvl="1" indent="-285750">
              <a:buFontTx/>
              <a:buChar char="-"/>
            </a:pPr>
            <a:r>
              <a:rPr lang="en-US" dirty="0" smtClean="0"/>
              <a:t>Capacity of the implementations</a:t>
            </a:r>
          </a:p>
          <a:p>
            <a:pPr marL="742950" lvl="2" indent="-285750">
              <a:buFontTx/>
              <a:buChar char="-"/>
            </a:pPr>
            <a:r>
              <a:rPr lang="en-US" dirty="0" smtClean="0"/>
              <a:t>Awareness among the community</a:t>
            </a:r>
          </a:p>
          <a:p>
            <a:pPr marL="742950" lvl="2" indent="-285750">
              <a:buFontTx/>
              <a:buChar char="-"/>
            </a:pPr>
            <a:r>
              <a:rPr lang="en-US" dirty="0" smtClean="0"/>
              <a:t>Capacity/diagnosis needs</a:t>
            </a:r>
          </a:p>
          <a:p>
            <a:pPr marL="742950" lvl="2" indent="-285750">
              <a:buFontTx/>
              <a:buChar char="-"/>
            </a:pPr>
            <a:r>
              <a:rPr lang="en-US" dirty="0" smtClean="0"/>
              <a:t>Civil servant career attractiveness</a:t>
            </a:r>
          </a:p>
          <a:p>
            <a:pPr marL="742950" lvl="2" indent="-285750">
              <a:buFontTx/>
              <a:buChar char="-"/>
            </a:pPr>
            <a:r>
              <a:rPr lang="en-US" dirty="0" smtClean="0"/>
              <a:t>Training</a:t>
            </a:r>
          </a:p>
          <a:p>
            <a:pPr marL="742950" lvl="2" indent="-285750">
              <a:buFontTx/>
              <a:buChar char="-"/>
            </a:pPr>
            <a:r>
              <a:rPr lang="en-US" dirty="0" smtClean="0"/>
              <a:t>Hiring new people</a:t>
            </a:r>
            <a:endParaRPr lang="en-US" dirty="0"/>
          </a:p>
        </p:txBody>
      </p:sp>
      <p:sp>
        <p:nvSpPr>
          <p:cNvPr id="3" name="TextBox 2"/>
          <p:cNvSpPr txBox="1"/>
          <p:nvPr/>
        </p:nvSpPr>
        <p:spPr>
          <a:xfrm>
            <a:off x="7709625" y="2892113"/>
            <a:ext cx="4247385" cy="2862322"/>
          </a:xfrm>
          <a:prstGeom prst="rect">
            <a:avLst/>
          </a:prstGeom>
          <a:solidFill>
            <a:schemeClr val="accent4">
              <a:lumMod val="40000"/>
              <a:lumOff val="60000"/>
            </a:schemeClr>
          </a:solidFill>
        </p:spPr>
        <p:txBody>
          <a:bodyPr wrap="square" rtlCol="0">
            <a:spAutoFit/>
          </a:bodyPr>
          <a:lstStyle/>
          <a:p>
            <a:pPr marL="285750" indent="-285750">
              <a:buFontTx/>
              <a:buChar char="-"/>
            </a:pPr>
            <a:r>
              <a:rPr lang="en-US" dirty="0" smtClean="0"/>
              <a:t>Political goodwill</a:t>
            </a:r>
          </a:p>
          <a:p>
            <a:pPr marL="742950" lvl="1" indent="-285750">
              <a:buFontTx/>
              <a:buChar char="-"/>
            </a:pPr>
            <a:r>
              <a:rPr lang="en-US" dirty="0" smtClean="0"/>
              <a:t>committed, strong, sincere leadership</a:t>
            </a:r>
          </a:p>
          <a:p>
            <a:pPr marL="742950" lvl="1" indent="-285750">
              <a:buFontTx/>
              <a:buChar char="-"/>
            </a:pPr>
            <a:r>
              <a:rPr lang="en-US" dirty="0" smtClean="0"/>
              <a:t>Monitoring &amp; evaluation systems – accountability</a:t>
            </a:r>
          </a:p>
          <a:p>
            <a:pPr marL="742950" lvl="1" indent="-285750">
              <a:buFontTx/>
              <a:buChar char="-"/>
            </a:pPr>
            <a:r>
              <a:rPr lang="en-US" dirty="0" smtClean="0"/>
              <a:t>Civil society involvement – private sector &amp; citizens</a:t>
            </a:r>
            <a:r>
              <a:rPr lang="en-US" dirty="0"/>
              <a:t> </a:t>
            </a:r>
            <a:r>
              <a:rPr lang="en-US" dirty="0" smtClean="0"/>
              <a:t>(what tools? who are the reps?)</a:t>
            </a:r>
          </a:p>
          <a:p>
            <a:pPr marL="742950" lvl="1" indent="-285750">
              <a:buFontTx/>
              <a:buChar char="-"/>
            </a:pPr>
            <a:r>
              <a:rPr lang="en-US" dirty="0" smtClean="0"/>
              <a:t>Citizen forums</a:t>
            </a:r>
          </a:p>
          <a:p>
            <a:pPr marL="742950" lvl="1" indent="-285750">
              <a:buFontTx/>
              <a:buChar char="-"/>
            </a:pPr>
            <a:r>
              <a:rPr lang="en-US" dirty="0" smtClean="0"/>
              <a:t>Stakeholders coalition (</a:t>
            </a:r>
            <a:r>
              <a:rPr lang="en-US" dirty="0" err="1" smtClean="0"/>
              <a:t>longterm</a:t>
            </a:r>
            <a:r>
              <a:rPr lang="en-US" dirty="0" smtClean="0"/>
              <a:t>)</a:t>
            </a:r>
          </a:p>
        </p:txBody>
      </p:sp>
      <p:sp>
        <p:nvSpPr>
          <p:cNvPr id="7" name="TextBox 6"/>
          <p:cNvSpPr txBox="1"/>
          <p:nvPr/>
        </p:nvSpPr>
        <p:spPr>
          <a:xfrm>
            <a:off x="4394754" y="5890915"/>
            <a:ext cx="7562256" cy="646331"/>
          </a:xfrm>
          <a:prstGeom prst="rect">
            <a:avLst/>
          </a:prstGeom>
          <a:solidFill>
            <a:schemeClr val="accent6">
              <a:lumMod val="40000"/>
              <a:lumOff val="60000"/>
            </a:schemeClr>
          </a:solidFill>
        </p:spPr>
        <p:txBody>
          <a:bodyPr wrap="square" rtlCol="0">
            <a:spAutoFit/>
          </a:bodyPr>
          <a:lstStyle/>
          <a:p>
            <a:r>
              <a:rPr lang="en-US" dirty="0" smtClean="0"/>
              <a:t>Solutions</a:t>
            </a:r>
          </a:p>
          <a:p>
            <a:pPr marL="285750" indent="-285750">
              <a:buFontTx/>
              <a:buChar char="-"/>
            </a:pPr>
            <a:r>
              <a:rPr lang="en-US" dirty="0" smtClean="0"/>
              <a:t>Tax collection efficiency  -    Private sector investors  -   PPPs</a:t>
            </a:r>
            <a:endParaRPr lang="en-US" dirty="0"/>
          </a:p>
        </p:txBody>
      </p:sp>
    </p:spTree>
    <p:extLst>
      <p:ext uri="{BB962C8B-B14F-4D97-AF65-F5344CB8AC3E}">
        <p14:creationId xmlns:p14="http://schemas.microsoft.com/office/powerpoint/2010/main" val="42327754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419</Words>
  <Application>Microsoft Office PowerPoint</Application>
  <PresentationFormat>Widescreen</PresentationFormat>
  <Paragraphs>83</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Day One - Metropolitan Planning 1. What are the principal challenges to reach consensus to start preparation of a Metropolitan Strategic Plan and how can these challenges be overcome? 2. What are the principal challenges to execute preparation and finalize Metropolitan Strategic Plans and  how can these challenges be overcome? 3. What are the principal challenges to institutionalize and implement a Metropolitan Strategic Plan and how can they be overcome? </vt:lpstr>
      <vt:lpstr>Day One (cont.) - Metropolitan Planning 1. What are the principal challenges to reach consensus to start preparation  of a Metropolitan Strategic Plan and how can these challenges be overcome? 2. What are the principal challenges to execute preparation and finalize  Metropolitan Strategic Plans and  how can these challenges be overcome? 3. What are the principal challenges to institutionalize and  implement a Metropolitan Strategic Plan and how can they be overcome? </vt:lpstr>
      <vt:lpstr>Day One (cont.) - Metropolitan Planning 1. What are the principal challenges to reach consensus to start preparation  of a Metropolitan Strategic Plan and how can these challenges be overcome? 2. What are the principal challenges to execute preparation and finalize Metropolitan Strategic Plans and  how can these challenges be overcome? 3. What are the principal challenges to institutionalize and  implement a Metropolitan Strategic Plan and how can they be overcome? </vt:lpstr>
      <vt:lpstr>Day One (cont.) - Metropolitan Planning 1. What are the principal challenges to reach consensus to start preparation  of a Metropolitan Strategic Plan and how can these challenges be overcome? 2. What are the principal challenges to execute preparation and finalize  Metropolitan Strategic Plans and  how can these challenges be overcome? 3. What are the principal challenges to institutionalize and  implement a Metropolitan Strategic Plan and how can they be overcome?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One - Metropolitan Planning 1. What are the principal challenges to reach consensus to start preparation of a Metropolitan Strategic Plan and how can these challenges be overcome? 2. What are the principal challenges to execute preparation and finalize Metropolitan Strategic Plans and  how can these challenges be overcome? 3. What are the principal challenges to institutionalize and implement a Metropolitan Strategic Plan and how can they be overcome? </dc:title>
  <dc:creator>Brett Beasley</dc:creator>
  <cp:lastModifiedBy>Brett Beasley</cp:lastModifiedBy>
  <cp:revision>1</cp:revision>
  <dcterms:created xsi:type="dcterms:W3CDTF">2015-12-04T01:41:09Z</dcterms:created>
  <dcterms:modified xsi:type="dcterms:W3CDTF">2015-12-04T01:41:57Z</dcterms:modified>
</cp:coreProperties>
</file>